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99" r:id="rId4"/>
    <p:sldId id="301" r:id="rId5"/>
    <p:sldId id="298" r:id="rId6"/>
    <p:sldId id="302" r:id="rId7"/>
    <p:sldId id="303" r:id="rId8"/>
    <p:sldId id="300" r:id="rId9"/>
    <p:sldId id="340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22" r:id="rId25"/>
    <p:sldId id="332" r:id="rId26"/>
    <p:sldId id="338" r:id="rId27"/>
    <p:sldId id="327" r:id="rId28"/>
    <p:sldId id="333" r:id="rId29"/>
    <p:sldId id="337" r:id="rId30"/>
    <p:sldId id="336" r:id="rId31"/>
    <p:sldId id="328" r:id="rId32"/>
    <p:sldId id="33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368D8-5F2A-F143-95D5-95BB6635F92E}" type="datetimeFigureOut">
              <a:rPr lang="en-US" smtClean="0"/>
              <a:t>12/9/12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DB0F9-B3B9-7848-B605-6DEB95FF5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644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E26C9-78B9-BC4D-96ED-FEAF444C5AB1}" type="datetimeFigureOut">
              <a:rPr lang="en-US" smtClean="0"/>
              <a:t>12/9/12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1A53E-23CC-4141-8B45-EA34A42A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078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1A53E-23CC-4141-8B45-EA34A42A89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2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5CCD-FBB3-0C4D-AEFE-4070EFF537E1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2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67D8-20C0-BD4E-9BA1-1B877D8C48F4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9B92-BE5F-DC4A-9BBE-BA223A973AD3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0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2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7F22-EC25-434A-902E-3816E01D38DD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5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1E2E-5288-CD44-98EF-CA231E6E5702}" type="datetime1">
              <a:rPr lang="en-US" smtClean="0"/>
              <a:t>12/9/12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9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37D9-6206-9B44-B41E-CC7D494EC29D}" type="datetime1">
              <a:rPr lang="en-US" smtClean="0"/>
              <a:t>12/9/12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CC2C-32F5-554B-B055-0BB317B36AF6}" type="datetime1">
              <a:rPr lang="en-US" smtClean="0"/>
              <a:t>12/9/12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F358-6E41-C342-BCC3-98BC26D2BAC8}" type="datetime1">
              <a:rPr lang="en-US" smtClean="0"/>
              <a:t>12/9/12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8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F1B0-EBEB-484B-B3A6-5E6243363176}" type="datetime1">
              <a:rPr lang="en-US" smtClean="0"/>
              <a:t>12/9/12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28D7-BEDD-174C-9632-045D912641E4}" type="datetime1">
              <a:rPr lang="en-US" smtClean="0"/>
              <a:t>12/9/12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8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C131F1-3779-D74E-B2E9-57ED379B0D24}" type="datetime1">
              <a:rPr lang="en-US" smtClean="0"/>
              <a:t>12/9/12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00782F93-3C87-CF4C-95EB-C27011AB69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41763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0" y="19693"/>
            <a:ext cx="1464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APLAS’12</a:t>
            </a:r>
            <a:endParaRPr lang="en-US" sz="1200" dirty="0"/>
          </a:p>
        </p:txBody>
      </p:sp>
      <p:pic>
        <p:nvPicPr>
          <p:cNvPr id="5" name="Picture 4" descr="flash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38" y="19693"/>
            <a:ext cx="300383" cy="29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7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1.jpg"/><Relationship Id="rId7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5" Type="http://schemas.openxmlformats.org/officeDocument/2006/relationships/image" Target="../media/image5.gif"/><Relationship Id="rId6" Type="http://schemas.openxmlformats.org/officeDocument/2006/relationships/image" Target="../media/image6.png"/><Relationship Id="rId7" Type="http://schemas.openxmlformats.org/officeDocument/2006/relationships/image" Target="../media/image7.jp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6691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smtClean="0"/>
              <a:t>Types and Access Control</a:t>
            </a:r>
            <a:br>
              <a:rPr lang="en-US" b="1" dirty="0" smtClean="0"/>
            </a:br>
            <a:r>
              <a:rPr lang="en-US" b="1" dirty="0" smtClean="0"/>
              <a:t>for</a:t>
            </a:r>
            <a:br>
              <a:rPr lang="en-US" b="1" dirty="0" smtClean="0"/>
            </a:br>
            <a:r>
              <a:rPr lang="en-US" b="1" dirty="0" smtClean="0"/>
              <a:t>Cross-Domain Security in Flash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44276"/>
            <a:ext cx="7772400" cy="1194261"/>
          </a:xfrm>
        </p:spPr>
        <p:txBody>
          <a:bodyPr>
            <a:noAutofit/>
          </a:bodyPr>
          <a:lstStyle/>
          <a:p>
            <a:r>
              <a:rPr lang="en-US" b="1" i="1" dirty="0" smtClean="0"/>
              <a:t>Aseem Rastogi</a:t>
            </a:r>
          </a:p>
          <a:p>
            <a:r>
              <a:rPr lang="en-US" sz="2400" dirty="0" smtClean="0"/>
              <a:t>University of Maryland, College Park</a:t>
            </a:r>
          </a:p>
          <a:p>
            <a:endParaRPr lang="en-US" sz="2400" dirty="0" smtClean="0"/>
          </a:p>
          <a:p>
            <a:pPr algn="l"/>
            <a:r>
              <a:rPr lang="en-US" sz="2800" b="1" dirty="0" smtClean="0"/>
              <a:t>Avik Chaudhuri                                    Rob Johnson</a:t>
            </a:r>
          </a:p>
          <a:p>
            <a:pPr algn="l"/>
            <a:r>
              <a:rPr lang="en-US" sz="2400" dirty="0" smtClean="0"/>
              <a:t>  Adobe Systems                                       Stony Brook University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703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12-05 at 5.5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077" y="1296007"/>
            <a:ext cx="9371077" cy="5287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10</a:t>
            </a:fld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415321" y="1947980"/>
            <a:ext cx="2133035" cy="739740"/>
          </a:xfrm>
          <a:prstGeom prst="rightArrow">
            <a:avLst/>
          </a:prstGeom>
          <a:solidFill>
            <a:srgbClr val="558ED5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142539" y="1590440"/>
            <a:ext cx="1575842" cy="1101357"/>
            <a:chOff x="670899" y="2156698"/>
            <a:chExt cx="850605" cy="814753"/>
          </a:xfrm>
        </p:grpSpPr>
        <p:sp>
          <p:nvSpPr>
            <p:cNvPr id="17" name="Oval 16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                 </a:t>
              </a:r>
              <a:r>
                <a:rPr lang="en-US" sz="2000" dirty="0" smtClean="0">
                  <a:solidFill>
                    <a:schemeClr val="tx1"/>
                  </a:solidFill>
                </a:rPr>
                <a:t>A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 descr="swf_ico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3350"/>
              <a:ext cx="262455" cy="25569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" name="Rounded Rectangle 18"/>
          <p:cNvSpPr/>
          <p:nvPr/>
        </p:nvSpPr>
        <p:spPr>
          <a:xfrm>
            <a:off x="3329013" y="2938399"/>
            <a:ext cx="2305651" cy="43564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ActionScript Compiler</a:t>
            </a:r>
            <a:endParaRPr lang="en-US" i="1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142539" y="1602978"/>
            <a:ext cx="1575842" cy="1101357"/>
            <a:chOff x="670899" y="2156698"/>
            <a:chExt cx="850605" cy="814753"/>
          </a:xfrm>
        </p:grpSpPr>
        <p:sp>
          <p:nvSpPr>
            <p:cNvPr id="24" name="Oval 23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                 </a:t>
              </a:r>
              <a:r>
                <a:rPr lang="en-US" sz="2000" dirty="0" smtClean="0">
                  <a:solidFill>
                    <a:schemeClr val="tx1"/>
                  </a:solidFill>
                </a:rPr>
                <a:t>A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25" name="Picture 24" descr="swf_ico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3350"/>
              <a:ext cx="262455" cy="25569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0" name="Group 39"/>
          <p:cNvGrpSpPr/>
          <p:nvPr/>
        </p:nvGrpSpPr>
        <p:grpSpPr>
          <a:xfrm>
            <a:off x="0" y="4222422"/>
            <a:ext cx="2695082" cy="2058394"/>
            <a:chOff x="0" y="4222422"/>
            <a:chExt cx="2695082" cy="2058394"/>
          </a:xfrm>
        </p:grpSpPr>
        <p:pic>
          <p:nvPicPr>
            <p:cNvPr id="27" name="Picture 26" descr="Screen shot 2012-12-05 at 6.48.4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22422"/>
              <a:ext cx="2695082" cy="16644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1" name="Rounded Rectangle 30"/>
            <p:cNvSpPr/>
            <p:nvPr/>
          </p:nvSpPr>
          <p:spPr>
            <a:xfrm>
              <a:off x="702793" y="5964337"/>
              <a:ext cx="1306946" cy="31647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HTML Code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230376" y="4221347"/>
            <a:ext cx="2568384" cy="1605240"/>
            <a:chOff x="3214236" y="4221347"/>
            <a:chExt cx="2568384" cy="1605240"/>
          </a:xfrm>
        </p:grpSpPr>
        <p:pic>
          <p:nvPicPr>
            <p:cNvPr id="32" name="Picture 31" descr="Screen shot 2012-12-02 at 12.25.09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236" y="4221347"/>
              <a:ext cx="2568384" cy="1605240"/>
            </a:xfrm>
            <a:prstGeom prst="rect">
              <a:avLst/>
            </a:prstGeom>
          </p:spPr>
        </p:pic>
        <p:pic>
          <p:nvPicPr>
            <p:cNvPr id="33" name="Picture 32" descr="flash_128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5398" y="4807173"/>
              <a:ext cx="716474" cy="641222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7110958" y="3892630"/>
            <a:ext cx="1575842" cy="1101357"/>
            <a:chOff x="670899" y="2156698"/>
            <a:chExt cx="850605" cy="814753"/>
          </a:xfrm>
        </p:grpSpPr>
        <p:sp>
          <p:nvSpPr>
            <p:cNvPr id="36" name="Oval 35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                 </a:t>
              </a:r>
              <a:r>
                <a:rPr lang="en-US" sz="2000" dirty="0" smtClean="0">
                  <a:solidFill>
                    <a:schemeClr val="tx1"/>
                  </a:solidFill>
                </a:rPr>
                <a:t>A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37" name="Picture 36" descr="swf_ico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3350"/>
              <a:ext cx="262455" cy="25569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6855303" y="3735684"/>
            <a:ext cx="2107556" cy="1865133"/>
            <a:chOff x="6553200" y="3317414"/>
            <a:chExt cx="1785122" cy="1307505"/>
          </a:xfrm>
        </p:grpSpPr>
        <p:pic>
          <p:nvPicPr>
            <p:cNvPr id="21" name="Picture 20" descr="Server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3317414"/>
              <a:ext cx="1785122" cy="975897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553200" y="4360040"/>
              <a:ext cx="1785122" cy="26487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http://www.a.com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2835827" y="4624117"/>
            <a:ext cx="394549" cy="739740"/>
          </a:xfrm>
          <a:prstGeom prst="rightArrow">
            <a:avLst/>
          </a:prstGeom>
          <a:solidFill>
            <a:srgbClr val="558ED5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0" y="1417637"/>
            <a:ext cx="2590800" cy="2174174"/>
            <a:chOff x="0" y="1417637"/>
            <a:chExt cx="2590800" cy="2174174"/>
          </a:xfrm>
        </p:grpSpPr>
        <p:pic>
          <p:nvPicPr>
            <p:cNvPr id="6" name="Picture 5" descr="Screen shot 2012-12-05 at 5.51.3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17637"/>
              <a:ext cx="2590800" cy="17385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0" name="Rounded Rectangle 29"/>
            <p:cNvSpPr/>
            <p:nvPr/>
          </p:nvSpPr>
          <p:spPr>
            <a:xfrm>
              <a:off x="457200" y="3275332"/>
              <a:ext cx="1786803" cy="31647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ActionScript Code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227077" y="1291488"/>
            <a:ext cx="9371077" cy="5715000"/>
            <a:chOff x="-246879" y="1278423"/>
            <a:chExt cx="9144000" cy="5715000"/>
          </a:xfrm>
        </p:grpSpPr>
        <p:pic>
          <p:nvPicPr>
            <p:cNvPr id="26" name="Picture 25" descr="Screen shot 2012-12-05 at 6.48.4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6879" y="1278423"/>
              <a:ext cx="9144000" cy="5715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57200" y="2687720"/>
              <a:ext cx="8229600" cy="369332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945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3411E-6 -6.63733E-6 L 0.11053 0.33626 " pathEditMode="relative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806E-6 -7.47568E-6 L -0.36544 0.09031 " pathEditMode="relative" ptsTypes="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 API. SWFs can:</a:t>
            </a:r>
          </a:p>
          <a:p>
            <a:pPr lvl="1"/>
            <a:r>
              <a:rPr lang="en-US" dirty="0" smtClean="0"/>
              <a:t>load other swfs from same/different domain</a:t>
            </a:r>
          </a:p>
          <a:p>
            <a:pPr lvl="1"/>
            <a:r>
              <a:rPr lang="en-US" dirty="0" smtClean="0"/>
              <a:t>access data and functions of other swfs</a:t>
            </a:r>
          </a:p>
          <a:p>
            <a:pPr lvl="1"/>
            <a:r>
              <a:rPr lang="en-US" dirty="0" smtClean="0"/>
              <a:t>manipulate HTML DOM</a:t>
            </a:r>
          </a:p>
          <a:p>
            <a:pPr lvl="1"/>
            <a:r>
              <a:rPr lang="en-US" dirty="0" smtClean="0"/>
              <a:t>do network communication</a:t>
            </a:r>
          </a:p>
          <a:p>
            <a:r>
              <a:rPr lang="en-US" dirty="0" smtClean="0"/>
              <a:t>Security Model:</a:t>
            </a:r>
          </a:p>
          <a:p>
            <a:pPr lvl="1"/>
            <a:r>
              <a:rPr lang="en-US" dirty="0" smtClean="0"/>
              <a:t>Provides access control API</a:t>
            </a:r>
          </a:p>
          <a:p>
            <a:pPr lvl="1"/>
            <a:r>
              <a:rPr lang="en-US" dirty="0" smtClean="0"/>
              <a:t>Enforced by Flash Player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0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275547" y="1773285"/>
            <a:ext cx="4816100" cy="40362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491604" y="2112131"/>
            <a:ext cx="4487460" cy="10390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194472" y="3349089"/>
            <a:ext cx="3275501" cy="10218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91604" y="4526417"/>
            <a:ext cx="3452222" cy="10625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Origin Policy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12</a:t>
            </a:fld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5271354" y="1773286"/>
            <a:ext cx="2671616" cy="515210"/>
          </a:xfrm>
          <a:prstGeom prst="round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Domain Based Sandboxes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 rot="21420000">
            <a:off x="1746913" y="2564075"/>
            <a:ext cx="387536" cy="2573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83" idx="6"/>
            <a:endCxn id="86" idx="2"/>
          </p:cNvCxnSpPr>
          <p:nvPr/>
        </p:nvCxnSpPr>
        <p:spPr>
          <a:xfrm>
            <a:off x="2488008" y="3885935"/>
            <a:ext cx="697191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92" idx="2"/>
          </p:cNvCxnSpPr>
          <p:nvPr/>
        </p:nvCxnSpPr>
        <p:spPr>
          <a:xfrm flipH="1" flipV="1">
            <a:off x="1752218" y="5132939"/>
            <a:ext cx="844286" cy="1198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5271353" y="2758412"/>
            <a:ext cx="3773809" cy="515210"/>
          </a:xfrm>
          <a:prstGeom prst="round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Freely communicate within a sandbox</a:t>
            </a:r>
            <a:endParaRPr lang="en-US" dirty="0"/>
          </a:p>
        </p:txBody>
      </p:sp>
      <p:cxnSp>
        <p:nvCxnSpPr>
          <p:cNvPr id="72" name="Straight Arrow Connector 71"/>
          <p:cNvCxnSpPr>
            <a:stCxn id="35" idx="4"/>
            <a:endCxn id="42" idx="0"/>
          </p:cNvCxnSpPr>
          <p:nvPr/>
        </p:nvCxnSpPr>
        <p:spPr>
          <a:xfrm>
            <a:off x="1096202" y="2971451"/>
            <a:ext cx="835320" cy="48788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293877" y="2971451"/>
            <a:ext cx="5510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✗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3127399" y="4260647"/>
            <a:ext cx="453326" cy="47686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079583" y="4260647"/>
            <a:ext cx="5510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✗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8" name="Straight Arrow Connector 77"/>
          <p:cNvCxnSpPr>
            <a:stCxn id="41" idx="7"/>
            <a:endCxn id="38" idx="4"/>
          </p:cNvCxnSpPr>
          <p:nvPr/>
        </p:nvCxnSpPr>
        <p:spPr>
          <a:xfrm flipV="1">
            <a:off x="2237507" y="2971451"/>
            <a:ext cx="568540" cy="60720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237507" y="2971451"/>
            <a:ext cx="5510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 ✗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271354" y="3745437"/>
            <a:ext cx="3773809" cy="515210"/>
          </a:xfrm>
          <a:prstGeom prst="round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cross-communication </a:t>
            </a:r>
            <a:r>
              <a:rPr lang="en-US" i="1" dirty="0" smtClean="0"/>
              <a:t>by default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6" idx="6"/>
            <a:endCxn id="74" idx="2"/>
          </p:cNvCxnSpPr>
          <p:nvPr/>
        </p:nvCxnSpPr>
        <p:spPr>
          <a:xfrm>
            <a:off x="3311839" y="2589812"/>
            <a:ext cx="39950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728594" y="5978846"/>
            <a:ext cx="1852131" cy="377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Flash Player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69523" y="2156698"/>
            <a:ext cx="1177390" cy="814753"/>
            <a:chOff x="670899" y="2156698"/>
            <a:chExt cx="850605" cy="814753"/>
          </a:xfrm>
        </p:grpSpPr>
        <p:sp>
          <p:nvSpPr>
            <p:cNvPr id="61" name="Oval 60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A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2" name="Picture 61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2134449" y="2182435"/>
            <a:ext cx="1177390" cy="814753"/>
            <a:chOff x="670899" y="2156698"/>
            <a:chExt cx="850605" cy="814753"/>
          </a:xfrm>
        </p:grpSpPr>
        <p:sp>
          <p:nvSpPr>
            <p:cNvPr id="66" name="Oval 65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A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8" name="Picture 67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3711346" y="2182435"/>
            <a:ext cx="1177390" cy="814753"/>
            <a:chOff x="670899" y="2156698"/>
            <a:chExt cx="850605" cy="814753"/>
          </a:xfrm>
        </p:grpSpPr>
        <p:sp>
          <p:nvSpPr>
            <p:cNvPr id="74" name="Oval 73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A</a:t>
              </a:r>
              <a:r>
                <a:rPr lang="en-US" baseline="-250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7" name="Picture 76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1310618" y="3478558"/>
            <a:ext cx="1177390" cy="814753"/>
            <a:chOff x="670899" y="2156698"/>
            <a:chExt cx="850605" cy="814753"/>
          </a:xfrm>
        </p:grpSpPr>
        <p:sp>
          <p:nvSpPr>
            <p:cNvPr id="83" name="Oval 82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B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84" name="Picture 83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3185199" y="3478558"/>
            <a:ext cx="1177390" cy="814753"/>
            <a:chOff x="670899" y="2156698"/>
            <a:chExt cx="850605" cy="814753"/>
          </a:xfrm>
        </p:grpSpPr>
        <p:sp>
          <p:nvSpPr>
            <p:cNvPr id="86" name="Oval 85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B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87" name="Picture 86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574827" y="4737544"/>
            <a:ext cx="1177390" cy="814753"/>
            <a:chOff x="670899" y="2156698"/>
            <a:chExt cx="850605" cy="814753"/>
          </a:xfrm>
        </p:grpSpPr>
        <p:sp>
          <p:nvSpPr>
            <p:cNvPr id="89" name="Oval 88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0" name="Picture 89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91" name="Group 90"/>
          <p:cNvGrpSpPr/>
          <p:nvPr/>
        </p:nvGrpSpPr>
        <p:grpSpPr>
          <a:xfrm>
            <a:off x="2596504" y="4737544"/>
            <a:ext cx="1177390" cy="814753"/>
            <a:chOff x="670899" y="2156698"/>
            <a:chExt cx="850605" cy="814753"/>
          </a:xfrm>
        </p:grpSpPr>
        <p:sp>
          <p:nvSpPr>
            <p:cNvPr id="92" name="Oval 91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C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3" name="Picture 92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sp>
        <p:nvSpPr>
          <p:cNvPr id="45" name="Cloud 44"/>
          <p:cNvSpPr/>
          <p:nvPr/>
        </p:nvSpPr>
        <p:spPr>
          <a:xfrm>
            <a:off x="1752217" y="2696767"/>
            <a:ext cx="5189393" cy="2025545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Different</a:t>
            </a:r>
            <a:r>
              <a:rPr lang="en-US" sz="2400" dirty="0" smtClean="0">
                <a:solidFill>
                  <a:schemeClr val="tx1"/>
                </a:solidFill>
              </a:rPr>
              <a:t> from JavaScript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7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3" grpId="0" animBg="1"/>
      <p:bldP spid="70" grpId="0" animBg="1"/>
      <p:bldP spid="73" grpId="0"/>
      <p:bldP spid="76" grpId="0"/>
      <p:bldP spid="79" grpId="0"/>
      <p:bldP spid="80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85"/>
          <p:cNvSpPr/>
          <p:nvPr/>
        </p:nvSpPr>
        <p:spPr>
          <a:xfrm>
            <a:off x="275547" y="1773285"/>
            <a:ext cx="4816100" cy="40362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491604" y="2112131"/>
            <a:ext cx="4487460" cy="10390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194472" y="3349089"/>
            <a:ext cx="3275501" cy="10218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91604" y="4526417"/>
            <a:ext cx="3452222" cy="10625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rot="21420000">
            <a:off x="1746913" y="2564075"/>
            <a:ext cx="387536" cy="2573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97" idx="6"/>
            <a:endCxn id="100" idx="2"/>
          </p:cNvCxnSpPr>
          <p:nvPr/>
        </p:nvCxnSpPr>
        <p:spPr>
          <a:xfrm>
            <a:off x="2488008" y="3885935"/>
            <a:ext cx="697191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91" idx="6"/>
            <a:endCxn id="94" idx="2"/>
          </p:cNvCxnSpPr>
          <p:nvPr/>
        </p:nvCxnSpPr>
        <p:spPr>
          <a:xfrm>
            <a:off x="3311839" y="2589812"/>
            <a:ext cx="39950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06" idx="2"/>
          </p:cNvCxnSpPr>
          <p:nvPr/>
        </p:nvCxnSpPr>
        <p:spPr>
          <a:xfrm flipH="1" flipV="1">
            <a:off x="1746914" y="5132939"/>
            <a:ext cx="849590" cy="1198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80000">
            <a:off x="970169" y="2971451"/>
            <a:ext cx="590221" cy="56375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22083" y="2877019"/>
            <a:ext cx="535655" cy="597003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422083" y="2877019"/>
            <a:ext cx="5510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✗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991847" y="4285520"/>
            <a:ext cx="588694" cy="4520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70256" y="4317417"/>
            <a:ext cx="535308" cy="4297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392731" y="4267552"/>
            <a:ext cx="5510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 ✗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569523" y="2156698"/>
            <a:ext cx="1177390" cy="814753"/>
            <a:chOff x="670899" y="2156698"/>
            <a:chExt cx="850605" cy="814753"/>
          </a:xfrm>
        </p:grpSpPr>
        <p:sp>
          <p:nvSpPr>
            <p:cNvPr id="88" name="Oval 87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A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89" name="Picture 88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2134449" y="2182435"/>
            <a:ext cx="1177390" cy="814753"/>
            <a:chOff x="670899" y="2156698"/>
            <a:chExt cx="850605" cy="814753"/>
          </a:xfrm>
        </p:grpSpPr>
        <p:sp>
          <p:nvSpPr>
            <p:cNvPr id="91" name="Oval 90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A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2" name="Picture 91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3711346" y="2182435"/>
            <a:ext cx="1177390" cy="814753"/>
            <a:chOff x="670899" y="2156698"/>
            <a:chExt cx="850605" cy="814753"/>
          </a:xfrm>
        </p:grpSpPr>
        <p:sp>
          <p:nvSpPr>
            <p:cNvPr id="94" name="Oval 93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A</a:t>
              </a:r>
              <a:r>
                <a:rPr lang="en-US" baseline="-250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5" name="Picture 94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1310618" y="3478558"/>
            <a:ext cx="1177390" cy="814753"/>
            <a:chOff x="670899" y="2156698"/>
            <a:chExt cx="850605" cy="814753"/>
          </a:xfrm>
        </p:grpSpPr>
        <p:sp>
          <p:nvSpPr>
            <p:cNvPr id="97" name="Oval 96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B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8" name="Picture 97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3185199" y="3478558"/>
            <a:ext cx="1177390" cy="814753"/>
            <a:chOff x="670899" y="2156698"/>
            <a:chExt cx="850605" cy="814753"/>
          </a:xfrm>
        </p:grpSpPr>
        <p:sp>
          <p:nvSpPr>
            <p:cNvPr id="100" name="Oval 99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B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1" name="Picture 100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102" name="Group 101"/>
          <p:cNvGrpSpPr/>
          <p:nvPr/>
        </p:nvGrpSpPr>
        <p:grpSpPr>
          <a:xfrm>
            <a:off x="574827" y="4737544"/>
            <a:ext cx="1177390" cy="814753"/>
            <a:chOff x="670899" y="2156698"/>
            <a:chExt cx="850605" cy="814753"/>
          </a:xfrm>
        </p:grpSpPr>
        <p:sp>
          <p:nvSpPr>
            <p:cNvPr id="103" name="Oval 102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4" name="Picture 103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105" name="Group 104"/>
          <p:cNvGrpSpPr/>
          <p:nvPr/>
        </p:nvGrpSpPr>
        <p:grpSpPr>
          <a:xfrm>
            <a:off x="2596504" y="4737544"/>
            <a:ext cx="1177390" cy="814753"/>
            <a:chOff x="670899" y="2156698"/>
            <a:chExt cx="850605" cy="814753"/>
          </a:xfrm>
        </p:grpSpPr>
        <p:sp>
          <p:nvSpPr>
            <p:cNvPr id="106" name="Oval 105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C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7" name="Picture 106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to Same Origin Policy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13</a:t>
            </a:fld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5271354" y="1778046"/>
            <a:ext cx="3773809" cy="515210"/>
          </a:xfrm>
          <a:prstGeom prst="round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SWFs can grant access permissions to swfs from other domains</a:t>
            </a:r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5271355" y="2635964"/>
            <a:ext cx="2360126" cy="5152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B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: allowDomain(“A”);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271355" y="3459337"/>
            <a:ext cx="2360126" cy="515210"/>
          </a:xfrm>
          <a:prstGeom prst="roundRect">
            <a:avLst/>
          </a:prstGeom>
          <a:solidFill>
            <a:srgbClr val="E6B9B8"/>
          </a:solidFill>
          <a:ln>
            <a:solidFill>
              <a:srgbClr val="E6B9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C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: allowDomain(“B”);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728594" y="5978846"/>
            <a:ext cx="1852131" cy="377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Flash Player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91" idx="4"/>
            <a:endCxn id="97" idx="7"/>
          </p:cNvCxnSpPr>
          <p:nvPr/>
        </p:nvCxnSpPr>
        <p:spPr>
          <a:xfrm flipH="1">
            <a:off x="2315583" y="2997188"/>
            <a:ext cx="407561" cy="6006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48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59" grpId="0" animBg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5547" y="1773286"/>
            <a:ext cx="4816100" cy="3941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91604" y="2112131"/>
            <a:ext cx="4487460" cy="10390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94472" y="3349089"/>
            <a:ext cx="3275501" cy="10218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596468" y="3963515"/>
            <a:ext cx="1177390" cy="814753"/>
            <a:chOff x="670899" y="2156698"/>
            <a:chExt cx="850605" cy="814753"/>
          </a:xfrm>
        </p:grpSpPr>
        <p:sp>
          <p:nvSpPr>
            <p:cNvPr id="28" name="Oval 27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B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6766400" y="3985066"/>
            <a:ext cx="1177390" cy="814753"/>
            <a:chOff x="670899" y="2156698"/>
            <a:chExt cx="850605" cy="814753"/>
          </a:xfrm>
        </p:grpSpPr>
        <p:sp>
          <p:nvSpPr>
            <p:cNvPr id="31" name="Oval 30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B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2" name="Picture 31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789821" y="2288496"/>
            <a:ext cx="1177390" cy="814753"/>
            <a:chOff x="670899" y="2156698"/>
            <a:chExt cx="850605" cy="814753"/>
          </a:xfrm>
        </p:grpSpPr>
        <p:sp>
          <p:nvSpPr>
            <p:cNvPr id="25" name="Oval 24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A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6" name="Picture 25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 Loading vs. Import Loading</a:t>
            </a:r>
            <a:endParaRPr lang="en-US" dirty="0"/>
          </a:p>
        </p:txBody>
      </p:sp>
      <p:sp>
        <p:nvSpPr>
          <p:cNvPr id="21" name="Oval Callout 20"/>
          <p:cNvSpPr/>
          <p:nvPr/>
        </p:nvSpPr>
        <p:spPr>
          <a:xfrm>
            <a:off x="3426379" y="1417638"/>
            <a:ext cx="2479932" cy="870858"/>
          </a:xfrm>
          <a:prstGeom prst="wedgeEllipseCallout">
            <a:avLst>
              <a:gd name="adj1" fmla="val -37418"/>
              <a:gd name="adj2" fmla="val 51221"/>
            </a:avLst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Import Loaded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728594" y="2683891"/>
            <a:ext cx="105804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14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28594" y="5978846"/>
            <a:ext cx="1852131" cy="377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Flash Player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497088" y="2124113"/>
            <a:ext cx="1785122" cy="1307505"/>
            <a:chOff x="6553200" y="3317414"/>
            <a:chExt cx="1785122" cy="1307505"/>
          </a:xfrm>
        </p:grpSpPr>
        <p:pic>
          <p:nvPicPr>
            <p:cNvPr id="36" name="Picture 35" descr="Serv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3317414"/>
              <a:ext cx="1785122" cy="975897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6553200" y="4360040"/>
              <a:ext cx="1785122" cy="26487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http://www.a.com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497088" y="3963515"/>
            <a:ext cx="1785122" cy="1307505"/>
            <a:chOff x="6553200" y="3317414"/>
            <a:chExt cx="1785122" cy="1307505"/>
          </a:xfrm>
        </p:grpSpPr>
        <p:pic>
          <p:nvPicPr>
            <p:cNvPr id="39" name="Picture 38" descr="Serv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3317414"/>
              <a:ext cx="1785122" cy="975897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6553200" y="4360040"/>
              <a:ext cx="1785122" cy="26487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http://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www.b.com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Oval Callout 40"/>
          <p:cNvSpPr/>
          <p:nvPr/>
        </p:nvSpPr>
        <p:spPr>
          <a:xfrm>
            <a:off x="150343" y="4570712"/>
            <a:ext cx="2636294" cy="870858"/>
          </a:xfrm>
          <a:prstGeom prst="wedgeEllipseCallout">
            <a:avLst>
              <a:gd name="adj1" fmla="val 18266"/>
              <a:gd name="adj2" fmla="val -64869"/>
            </a:avLst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Content Loaded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124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999E-6 -5.65671E-6 L -0.67939 -0.00186 " pathEditMode="relative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579E-6 -2.91869E-7 L -0.58597 -0.07528 " pathEditMode="relative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24 L -0.43765 -0.247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8" y="-12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1" grpId="0" animBg="1"/>
      <p:bldP spid="4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Model Formalization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APIs for swf loading</a:t>
            </a:r>
          </a:p>
          <a:p>
            <a:pPr lvl="1"/>
            <a:r>
              <a:rPr lang="en-US" dirty="0" smtClean="0"/>
              <a:t>in a core calculus with functions and objects</a:t>
            </a:r>
          </a:p>
          <a:p>
            <a:r>
              <a:rPr lang="en-US" dirty="0" smtClean="0"/>
              <a:t>Model trust assumptions</a:t>
            </a:r>
          </a:p>
          <a:p>
            <a:pPr lvl="1"/>
            <a:r>
              <a:rPr lang="en-US" dirty="0" smtClean="0"/>
              <a:t>Different from actual Flash API: static vs. dynamic</a:t>
            </a:r>
          </a:p>
          <a:p>
            <a:r>
              <a:rPr lang="en-US" dirty="0" smtClean="0"/>
              <a:t>Semantics for:</a:t>
            </a:r>
          </a:p>
          <a:p>
            <a:pPr lvl="1"/>
            <a:r>
              <a:rPr lang="en-US" dirty="0" smtClean="0"/>
              <a:t>swf loading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wf execution</a:t>
            </a:r>
          </a:p>
          <a:p>
            <a:pPr lvl="1"/>
            <a:r>
              <a:rPr lang="en-US" dirty="0" smtClean="0"/>
              <a:t>runtime access control checks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15</a:t>
            </a:fld>
            <a:endParaRPr lang="en-US"/>
          </a:p>
        </p:txBody>
      </p:sp>
      <p:sp>
        <p:nvSpPr>
          <p:cNvPr id="12" name="Curved Down Ribbon 11"/>
          <p:cNvSpPr/>
          <p:nvPr/>
        </p:nvSpPr>
        <p:spPr>
          <a:xfrm>
            <a:off x="1787804" y="2700049"/>
            <a:ext cx="5363411" cy="1787703"/>
          </a:xfrm>
          <a:prstGeom prst="ellipseRibb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More details in the paper 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2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 to Flash Security Model</a:t>
            </a:r>
          </a:p>
          <a:p>
            <a:r>
              <a:rPr lang="en-US" dirty="0" smtClean="0"/>
              <a:t>Example programs that violate data integrity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Overview of the security type system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Conclusion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0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attacker owns some web domains</a:t>
            </a:r>
          </a:p>
          <a:p>
            <a:r>
              <a:rPr lang="en-US" dirty="0" smtClean="0"/>
              <a:t>Writes swfs and hosts them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swfs can do all that is allowed by the </a:t>
            </a:r>
            <a:r>
              <a:rPr lang="en-US" dirty="0" smtClean="0"/>
              <a:t>language</a:t>
            </a:r>
          </a:p>
          <a:p>
            <a:r>
              <a:rPr lang="en-US" dirty="0"/>
              <a:t>Victim does not trust the attacker</a:t>
            </a:r>
          </a:p>
          <a:p>
            <a:pPr lvl="1"/>
            <a:r>
              <a:rPr lang="en-US" b="1" dirty="0" smtClean="0"/>
              <a:t>but </a:t>
            </a:r>
            <a:r>
              <a:rPr lang="en-US" b="1" dirty="0"/>
              <a:t>the attacker trusts the victim - </a:t>
            </a:r>
            <a:r>
              <a:rPr lang="en-US" b="1" dirty="0" err="1"/>
              <a:t>allowDomain</a:t>
            </a:r>
            <a:r>
              <a:rPr lang="en-US" b="1" dirty="0"/>
              <a:t>(victim</a:t>
            </a:r>
            <a:r>
              <a:rPr lang="en-US" b="1" dirty="0" smtClean="0"/>
              <a:t>)</a:t>
            </a:r>
            <a:endParaRPr lang="en-US" dirty="0" smtClean="0"/>
          </a:p>
          <a:p>
            <a:r>
              <a:rPr lang="en-US" dirty="0" smtClean="0"/>
              <a:t>The attacker’s and victim’s swfs may load one </a:t>
            </a:r>
            <a:r>
              <a:rPr lang="en-US" dirty="0" smtClean="0"/>
              <a:t>another</a:t>
            </a:r>
          </a:p>
          <a:p>
            <a:pPr lvl="1"/>
            <a:r>
              <a:rPr lang="en-US" dirty="0"/>
              <a:t>Flash runtime contains victim’s and attacker’s </a:t>
            </a:r>
            <a:r>
              <a:rPr lang="en-US" dirty="0" err="1"/>
              <a:t>swfs</a:t>
            </a:r>
            <a:r>
              <a:rPr lang="en-US" dirty="0"/>
              <a:t> executing </a:t>
            </a:r>
            <a:r>
              <a:rPr lang="en-US" dirty="0" smtClean="0"/>
              <a:t>together</a:t>
            </a:r>
            <a:endParaRPr lang="en-US" dirty="0" smtClean="0"/>
          </a:p>
          <a:p>
            <a:r>
              <a:rPr lang="en-US" dirty="0" smtClean="0"/>
              <a:t>Attacker’s </a:t>
            </a:r>
            <a:r>
              <a:rPr lang="en-US" dirty="0" smtClean="0"/>
              <a:t>goal: violate data integrity invariants of victim’s swfs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7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2400" dirty="0"/>
              <a:t> = </a:t>
            </a:r>
            <a:r>
              <a:rPr lang="en-US" dirty="0" smtClean="0"/>
              <a:t>[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s_fn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>
                <a:latin typeface="Courier New"/>
                <a:cs typeface="Courier New"/>
              </a:rPr>
              <a:t>fun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8000"/>
                </a:solidFill>
              </a:rPr>
              <a:t>x</a:t>
            </a:r>
            <a:r>
              <a:rPr lang="en-US" sz="2400" dirty="0"/>
              <a:t>) </a:t>
            </a:r>
            <a:r>
              <a:rPr lang="en-US" sz="2800" dirty="0" smtClean="0"/>
              <a:t>{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3366FF"/>
                </a:solidFill>
              </a:rPr>
              <a:t>/* transfer $100 to account x */</a:t>
            </a:r>
            <a:r>
              <a:rPr lang="en-US" sz="2400" dirty="0" smtClean="0"/>
              <a:t>;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/>
                <a:cs typeface="Courier New"/>
              </a:rPr>
              <a:t>ret</a:t>
            </a:r>
            <a:r>
              <a:rPr lang="en-US" sz="2400" dirty="0" smtClean="0"/>
              <a:t> 0; </a:t>
            </a:r>
            <a:r>
              <a:rPr lang="en-US" sz="2800" dirty="0" smtClean="0"/>
              <a:t>}</a:t>
            </a:r>
            <a:r>
              <a:rPr lang="en-US" sz="2400" dirty="0" smtClean="0"/>
              <a:t>  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E46C0A"/>
                </a:solidFill>
              </a:rPr>
              <a:t>a</a:t>
            </a:r>
            <a:r>
              <a:rPr lang="en-US" sz="2400" dirty="0"/>
              <a:t> = </a:t>
            </a:r>
            <a:r>
              <a:rPr lang="en-US" dirty="0" smtClean="0"/>
              <a:t>[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v_swf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>
                <a:latin typeface="Georgia"/>
                <a:cs typeface="Georgia"/>
              </a:rPr>
              <a:t>load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E46C0A"/>
                </a:solidFill>
              </a:rPr>
              <a:t>v</a:t>
            </a:r>
            <a:r>
              <a:rPr lang="en-US" sz="2400" dirty="0"/>
              <a:t>), </a:t>
            </a:r>
            <a:r>
              <a:rPr lang="en-US" sz="2400" dirty="0">
                <a:solidFill>
                  <a:srgbClr val="008000"/>
                </a:solidFill>
              </a:rPr>
              <a:t>f</a:t>
            </a:r>
            <a:r>
              <a:rPr lang="en-US" sz="2400" dirty="0"/>
              <a:t> = </a:t>
            </a:r>
            <a:r>
              <a:rPr lang="en-US" sz="2400" dirty="0" err="1" smtClean="0">
                <a:solidFill>
                  <a:srgbClr val="008000"/>
                </a:solidFill>
              </a:rPr>
              <a:t>v_swf</a:t>
            </a:r>
            <a:r>
              <a:rPr lang="en-US" sz="2400" dirty="0" err="1" smtClean="0"/>
              <a:t>.</a:t>
            </a:r>
            <a:r>
              <a:rPr lang="en-US" sz="2400" dirty="0" err="1" smtClean="0">
                <a:solidFill>
                  <a:srgbClr val="008000"/>
                </a:solidFill>
              </a:rPr>
              <a:t>s</a:t>
            </a:r>
            <a:r>
              <a:rPr lang="en-US" sz="2400" dirty="0" err="1">
                <a:solidFill>
                  <a:srgbClr val="008000"/>
                </a:solidFill>
              </a:rPr>
              <a:t>_</a:t>
            </a:r>
            <a:r>
              <a:rPr lang="en-US" sz="2400" dirty="0" err="1" smtClean="0">
                <a:solidFill>
                  <a:srgbClr val="008000"/>
                </a:solidFill>
              </a:rPr>
              <a:t>fn</a:t>
            </a:r>
            <a:r>
              <a:rPr lang="en-US" sz="2400" dirty="0"/>
              <a:t>(</a:t>
            </a:r>
            <a:r>
              <a:rPr lang="en-US" sz="2400" b="1" dirty="0" err="1" smtClean="0">
                <a:solidFill>
                  <a:srgbClr val="FF0000"/>
                </a:solidFill>
              </a:rPr>
              <a:t>a_acc</a:t>
            </a:r>
            <a:r>
              <a:rPr lang="en-US" sz="2400" dirty="0" smtClean="0"/>
              <a:t>)  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18</a:t>
            </a:fld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227627" y="3187120"/>
            <a:ext cx="2803401" cy="1881120"/>
          </a:xfrm>
          <a:prstGeom prst="wedgeEllipseCallout">
            <a:avLst>
              <a:gd name="adj1" fmla="val 42842"/>
              <a:gd name="adj2" fmla="val -5215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Executes in a separate sandbox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12206" y="5391745"/>
            <a:ext cx="4468671" cy="73441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Recall: Victim does not trust the attacker</a:t>
            </a:r>
            <a:endParaRPr lang="en-US" sz="2000" dirty="0"/>
          </a:p>
        </p:txBody>
      </p:sp>
      <p:sp>
        <p:nvSpPr>
          <p:cNvPr id="11" name="Oval Callout 10"/>
          <p:cNvSpPr/>
          <p:nvPr/>
        </p:nvSpPr>
        <p:spPr>
          <a:xfrm>
            <a:off x="4089852" y="3187120"/>
            <a:ext cx="3776485" cy="1978726"/>
          </a:xfrm>
          <a:prstGeom prst="wedgeEllipseCallout">
            <a:avLst>
              <a:gd name="adj1" fmla="val -40063"/>
              <a:gd name="adj2" fmla="val -50876"/>
            </a:avLst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Direct</a:t>
            </a:r>
            <a:r>
              <a:rPr lang="en-US" sz="2400" dirty="0" smtClean="0"/>
              <a:t> cross </a:t>
            </a:r>
            <a:r>
              <a:rPr lang="en-US" sz="2400" dirty="0"/>
              <a:t>s</a:t>
            </a:r>
            <a:r>
              <a:rPr lang="en-US" sz="2400" dirty="0" smtClean="0"/>
              <a:t>cripting</a:t>
            </a:r>
          </a:p>
          <a:p>
            <a:pPr algn="ctr"/>
            <a:r>
              <a:rPr lang="en-US" sz="2400" i="1" dirty="0"/>
              <a:t>p</a:t>
            </a:r>
            <a:r>
              <a:rPr lang="en-US" sz="2400" i="1" dirty="0" smtClean="0"/>
              <a:t>revented</a:t>
            </a:r>
            <a:r>
              <a:rPr lang="en-US" sz="2400" dirty="0" smtClean="0"/>
              <a:t> by Flash runtime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361781" y="2710066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✔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986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2400" dirty="0"/>
              <a:t> = </a:t>
            </a:r>
            <a:r>
              <a:rPr lang="en-US" dirty="0" smtClean="0"/>
              <a:t>[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s_fn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>
                <a:latin typeface="Courier New"/>
                <a:cs typeface="Courier New"/>
              </a:rPr>
              <a:t>fun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8000"/>
                </a:solidFill>
              </a:rPr>
              <a:t>x</a:t>
            </a:r>
            <a:r>
              <a:rPr lang="en-US" sz="2400" dirty="0"/>
              <a:t>) </a:t>
            </a:r>
            <a:r>
              <a:rPr lang="en-US" sz="2800" dirty="0" smtClean="0"/>
              <a:t>{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3366FF"/>
                </a:solidFill>
              </a:rPr>
              <a:t>/* transfer $100 to account x */</a:t>
            </a:r>
            <a:r>
              <a:rPr lang="en-US" sz="2400" dirty="0" smtClean="0"/>
              <a:t>;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/>
                <a:cs typeface="Courier New"/>
              </a:rPr>
              <a:t>ret</a:t>
            </a:r>
            <a:r>
              <a:rPr lang="en-US" sz="2400" dirty="0" smtClean="0"/>
              <a:t> 0; </a:t>
            </a:r>
            <a:r>
              <a:rPr lang="en-US" sz="2800" dirty="0" smtClean="0"/>
              <a:t>},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 </a:t>
            </a:r>
            <a:r>
              <a:rPr lang="en-US" sz="2400" dirty="0" err="1" smtClean="0">
                <a:solidFill>
                  <a:srgbClr val="008000"/>
                </a:solidFill>
              </a:rPr>
              <a:t>a_swf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Georgia"/>
                <a:cs typeface="Georgia"/>
              </a:rPr>
              <a:t>load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E46C0A"/>
                </a:solidFill>
              </a:rPr>
              <a:t>a</a:t>
            </a:r>
            <a:r>
              <a:rPr lang="en-US" sz="2400" dirty="0" smtClean="0"/>
              <a:t>), </a:t>
            </a:r>
            <a:r>
              <a:rPr lang="en-US" sz="2400" dirty="0" smtClean="0">
                <a:solidFill>
                  <a:srgbClr val="008000"/>
                </a:solidFill>
              </a:rPr>
              <a:t>f</a:t>
            </a:r>
            <a:r>
              <a:rPr lang="en-US" sz="2400" dirty="0" smtClean="0"/>
              <a:t> = </a:t>
            </a:r>
            <a:r>
              <a:rPr lang="en-US" sz="2400" dirty="0" err="1" smtClean="0">
                <a:solidFill>
                  <a:srgbClr val="008000"/>
                </a:solidFill>
              </a:rPr>
              <a:t>a_swf</a:t>
            </a:r>
            <a:r>
              <a:rPr lang="en-US" sz="2400" dirty="0" err="1" smtClean="0"/>
              <a:t>.</a:t>
            </a:r>
            <a:r>
              <a:rPr lang="en-US" sz="2400" dirty="0" err="1" smtClean="0">
                <a:solidFill>
                  <a:srgbClr val="008000"/>
                </a:solidFill>
              </a:rPr>
              <a:t>f</a:t>
            </a:r>
            <a:r>
              <a:rPr lang="en-US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/>
              <a:t>(</a:t>
            </a:r>
            <a:r>
              <a:rPr lang="en-US" sz="2400" dirty="0" err="1" smtClean="0">
                <a:solidFill>
                  <a:srgbClr val="008000"/>
                </a:solidFill>
              </a:rPr>
              <a:t>s_fn</a:t>
            </a:r>
            <a:r>
              <a:rPr lang="en-US" sz="2400" dirty="0" smtClean="0"/>
              <a:t>) 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400" dirty="0"/>
              <a:t> = </a:t>
            </a:r>
            <a:r>
              <a:rPr lang="en-US" dirty="0" smtClean="0"/>
              <a:t>[ </a:t>
            </a:r>
            <a:r>
              <a:rPr lang="en-US" sz="2400" dirty="0" smtClean="0">
                <a:solidFill>
                  <a:srgbClr val="008000"/>
                </a:solidFill>
              </a:rPr>
              <a:t>f’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/>
                <a:cs typeface="Courier New"/>
              </a:rPr>
              <a:t>fun</a:t>
            </a:r>
            <a:r>
              <a:rPr lang="en-US" sz="2400" dirty="0" smtClean="0">
                <a:cs typeface="Courier New"/>
              </a:rPr>
              <a:t>(</a:t>
            </a:r>
            <a:r>
              <a:rPr lang="en-US" sz="2400" dirty="0" smtClean="0">
                <a:solidFill>
                  <a:srgbClr val="008000"/>
                </a:solidFill>
                <a:cs typeface="Courier New"/>
              </a:rPr>
              <a:t>g</a:t>
            </a:r>
            <a:r>
              <a:rPr lang="en-US" sz="2400" dirty="0" smtClean="0">
                <a:cs typeface="Courier New"/>
              </a:rPr>
              <a:t>) </a:t>
            </a:r>
            <a:r>
              <a:rPr lang="en-US" sz="2800" dirty="0" smtClean="0">
                <a:cs typeface="Courier New"/>
              </a:rPr>
              <a:t>{</a:t>
            </a:r>
            <a:r>
              <a:rPr lang="en-US" sz="2400" dirty="0" smtClean="0">
                <a:cs typeface="Courier New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cs typeface="Courier New"/>
              </a:rPr>
              <a:t>g</a:t>
            </a:r>
            <a:r>
              <a:rPr lang="en-US" sz="2400" dirty="0" smtClean="0">
                <a:cs typeface="Courier New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cs typeface="Courier New"/>
              </a:rPr>
              <a:t>a_acc</a:t>
            </a:r>
            <a:r>
              <a:rPr lang="en-US" sz="2400" dirty="0" smtClean="0">
                <a:cs typeface="Courier New"/>
              </a:rPr>
              <a:t>); </a:t>
            </a:r>
            <a:r>
              <a:rPr lang="en-US" sz="2800" dirty="0" smtClean="0">
                <a:cs typeface="Courier New"/>
              </a:rPr>
              <a:t>}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4" name="Oval Callout 13"/>
          <p:cNvSpPr/>
          <p:nvPr/>
        </p:nvSpPr>
        <p:spPr>
          <a:xfrm>
            <a:off x="4666312" y="2656973"/>
            <a:ext cx="2803401" cy="1423922"/>
          </a:xfrm>
          <a:prstGeom prst="wedgeEllipseCallout">
            <a:avLst>
              <a:gd name="adj1" fmla="val -56555"/>
              <a:gd name="adj2" fmla="val -44941"/>
            </a:avLst>
          </a:prstGeom>
          <a:solidFill>
            <a:srgbClr val="E6B9B8"/>
          </a:solidFill>
          <a:ln>
            <a:solidFill>
              <a:srgbClr val="E6B9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Allowed by </a:t>
            </a:r>
            <a:r>
              <a:rPr lang="en-US" sz="2400" dirty="0" smtClean="0">
                <a:solidFill>
                  <a:srgbClr val="000000"/>
                </a:solidFill>
              </a:rPr>
              <a:t>Flash </a:t>
            </a:r>
            <a:r>
              <a:rPr lang="en-US" sz="2400" dirty="0" smtClean="0">
                <a:solidFill>
                  <a:srgbClr val="000000"/>
                </a:solidFill>
              </a:rPr>
              <a:t>runtime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0" y="5391745"/>
            <a:ext cx="3962400" cy="73441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Recall: Attacker trusts the victim</a:t>
            </a:r>
            <a:endParaRPr lang="en-US" sz="2000" dirty="0"/>
          </a:p>
        </p:txBody>
      </p:sp>
      <p:sp>
        <p:nvSpPr>
          <p:cNvPr id="16" name="Oval Callout 15"/>
          <p:cNvSpPr/>
          <p:nvPr/>
        </p:nvSpPr>
        <p:spPr>
          <a:xfrm>
            <a:off x="234264" y="3968298"/>
            <a:ext cx="4432048" cy="1881120"/>
          </a:xfrm>
          <a:prstGeom prst="wedgeEllipseCallout">
            <a:avLst>
              <a:gd name="adj1" fmla="val 16170"/>
              <a:gd name="adj2" fmla="val -61982"/>
            </a:avLst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Indirect</a:t>
            </a:r>
            <a:r>
              <a:rPr lang="en-US" sz="2400" dirty="0" smtClean="0"/>
              <a:t> </a:t>
            </a:r>
            <a:r>
              <a:rPr lang="en-US" sz="2400" dirty="0" smtClean="0"/>
              <a:t>cross </a:t>
            </a:r>
            <a:r>
              <a:rPr lang="en-US" sz="2400" dirty="0"/>
              <a:t>s</a:t>
            </a:r>
            <a:r>
              <a:rPr lang="en-US" sz="2400" dirty="0" smtClean="0"/>
              <a:t>cripting </a:t>
            </a:r>
            <a:r>
              <a:rPr lang="en-US" sz="2400" i="1" dirty="0"/>
              <a:t>a</a:t>
            </a:r>
            <a:r>
              <a:rPr lang="en-US" sz="2400" i="1" dirty="0" smtClean="0"/>
              <a:t>llowed</a:t>
            </a:r>
            <a:r>
              <a:rPr lang="en-US" sz="2400" dirty="0" smtClean="0"/>
              <a:t> </a:t>
            </a:r>
            <a:r>
              <a:rPr lang="en-US" sz="2400" dirty="0" smtClean="0"/>
              <a:t>by Flash runtime</a:t>
            </a:r>
            <a:endParaRPr lang="en-US" sz="2400" i="1" dirty="0"/>
          </a:p>
        </p:txBody>
      </p:sp>
      <p:sp>
        <p:nvSpPr>
          <p:cNvPr id="9" name="Oval 8"/>
          <p:cNvSpPr/>
          <p:nvPr/>
        </p:nvSpPr>
        <p:spPr>
          <a:xfrm>
            <a:off x="1578674" y="4288507"/>
            <a:ext cx="5767742" cy="215920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Violation of Data Integrity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9866" y="5635029"/>
            <a:ext cx="54296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✗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9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Flash: Ubiquitous on Web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3582-69C5-BF4F-A4D5-5C0F9FD1FD14}" type="datetime1">
              <a:rPr lang="en-US" smtClean="0"/>
              <a:t>12/9/12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2</a:t>
            </a:fld>
            <a:endParaRPr lang="en-US"/>
          </a:p>
        </p:txBody>
      </p:sp>
      <p:pic>
        <p:nvPicPr>
          <p:cNvPr id="12" name="Picture 11" descr="youtube_logo_standard_againstwhite-vflKoO81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0" y="1507791"/>
            <a:ext cx="2404700" cy="1007323"/>
          </a:xfrm>
          <a:prstGeom prst="rect">
            <a:avLst/>
          </a:prstGeom>
        </p:spPr>
      </p:pic>
      <p:pic>
        <p:nvPicPr>
          <p:cNvPr id="13" name="Picture 12" descr="yahoogames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29" y="2225839"/>
            <a:ext cx="1143000" cy="1143000"/>
          </a:xfrm>
          <a:prstGeom prst="rect">
            <a:avLst/>
          </a:prstGeom>
        </p:spPr>
      </p:pic>
      <p:pic>
        <p:nvPicPr>
          <p:cNvPr id="17" name="Picture 16" descr="bac_reg_logo_tmp_250X6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94" y="1623773"/>
            <a:ext cx="2628900" cy="355600"/>
          </a:xfrm>
          <a:prstGeom prst="rect">
            <a:avLst/>
          </a:prstGeom>
        </p:spPr>
      </p:pic>
      <p:pic>
        <p:nvPicPr>
          <p:cNvPr id="18" name="Picture 17" descr="cnn-hdr-mai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44" y="3267081"/>
            <a:ext cx="1511300" cy="1041400"/>
          </a:xfrm>
          <a:prstGeom prst="rect">
            <a:avLst/>
          </a:prstGeom>
        </p:spPr>
      </p:pic>
      <p:pic>
        <p:nvPicPr>
          <p:cNvPr id="19" name="Picture 18" descr="zynga-zdc_logo_v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7" y="3143791"/>
            <a:ext cx="952765" cy="825729"/>
          </a:xfrm>
          <a:prstGeom prst="rect">
            <a:avLst/>
          </a:prstGeom>
        </p:spPr>
      </p:pic>
      <p:pic>
        <p:nvPicPr>
          <p:cNvPr id="21" name="Picture 20" descr="fb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25692"/>
            <a:ext cx="1504551" cy="1159340"/>
          </a:xfrm>
          <a:prstGeom prst="rect">
            <a:avLst/>
          </a:prstGeom>
        </p:spPr>
      </p:pic>
      <p:pic>
        <p:nvPicPr>
          <p:cNvPr id="22" name="Picture 21" descr="googlelogo3w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86" y="3688436"/>
            <a:ext cx="2371396" cy="737256"/>
          </a:xfrm>
          <a:prstGeom prst="rect">
            <a:avLst/>
          </a:prstGeom>
        </p:spPr>
      </p:pic>
      <p:pic>
        <p:nvPicPr>
          <p:cNvPr id="23" name="Picture 22" descr="Amazon-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9914" y="3219492"/>
            <a:ext cx="3957803" cy="937888"/>
          </a:xfrm>
          <a:prstGeom prst="rect">
            <a:avLst/>
          </a:prstGeom>
        </p:spPr>
      </p:pic>
      <p:pic>
        <p:nvPicPr>
          <p:cNvPr id="24" name="Picture 23" descr="logo_paypal_106x2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44" y="4730355"/>
            <a:ext cx="1346200" cy="368300"/>
          </a:xfrm>
          <a:prstGeom prst="rect">
            <a:avLst/>
          </a:prstGeom>
        </p:spPr>
      </p:pic>
      <p:pic>
        <p:nvPicPr>
          <p:cNvPr id="25" name="Picture 24" descr="imdb-MV5BMTQ2NDAwOTAzOV5BMl5BcG5nXkFtZTcwNTI1MzIzOA@@._V1_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2225839"/>
            <a:ext cx="2037385" cy="8546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57761" y="5954902"/>
            <a:ext cx="459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and many more …</a:t>
            </a:r>
            <a:endParaRPr lang="en-US" sz="4000" dirty="0"/>
          </a:p>
        </p:txBody>
      </p:sp>
      <p:pic>
        <p:nvPicPr>
          <p:cNvPr id="27" name="Picture 26" descr="espn_logo_887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29" y="4736806"/>
            <a:ext cx="1696635" cy="48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7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 to Flash Security Model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Example programs that violate data integrity</a:t>
            </a:r>
          </a:p>
          <a:p>
            <a:r>
              <a:rPr lang="en-US" dirty="0" smtClean="0"/>
              <a:t>Overview of the security type system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Conclusion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9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Labels 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labels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cs typeface="Comic Sans MS"/>
              </a:rPr>
              <a:t>(set of domains)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cs typeface="Comic Sans MS"/>
              </a:rPr>
              <a:t>to the types</a:t>
            </a:r>
          </a:p>
          <a:p>
            <a:r>
              <a:rPr lang="en-US" dirty="0" smtClean="0">
                <a:cs typeface="Comic Sans MS"/>
              </a:rPr>
              <a:t>Invariant: A term </a:t>
            </a:r>
            <a:r>
              <a:rPr lang="en-US" dirty="0" smtClean="0">
                <a:latin typeface="Courier New"/>
                <a:cs typeface="Courier New"/>
              </a:rPr>
              <a:t>t</a:t>
            </a:r>
            <a:r>
              <a:rPr lang="en-US" dirty="0" smtClean="0">
                <a:cs typeface="Comic Sans MS"/>
              </a:rPr>
              <a:t> with type </a:t>
            </a:r>
            <a:r>
              <a:rPr lang="en-US" dirty="0" smtClean="0">
                <a:latin typeface="Courier New"/>
                <a:cs typeface="Courier New"/>
              </a:rPr>
              <a:t>τ</a:t>
            </a:r>
            <a:r>
              <a:rPr lang="en-US" baseline="-25000" dirty="0">
                <a:solidFill>
                  <a:srgbClr val="953735"/>
                </a:solidFill>
                <a:latin typeface="Comic Sans MS"/>
                <a:cs typeface="Comic Sans MS"/>
              </a:rPr>
              <a:t>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cs typeface="Comic Sans MS"/>
              </a:rPr>
              <a:t>should evaluate to a value that </a:t>
            </a:r>
            <a:r>
              <a:rPr lang="en-US" i="1" dirty="0" smtClean="0">
                <a:cs typeface="Comic Sans MS"/>
              </a:rPr>
              <a:t>comes from</a:t>
            </a:r>
            <a:r>
              <a:rPr lang="en-US" dirty="0" smtClean="0">
                <a:cs typeface="Comic Sans MS"/>
              </a:rPr>
              <a:t> one of the domains in </a:t>
            </a:r>
            <a:r>
              <a:rPr lang="en-US" dirty="0" smtClean="0">
                <a:solidFill>
                  <a:srgbClr val="953735"/>
                </a:solidFill>
                <a:latin typeface="Comic Sans MS"/>
                <a:cs typeface="Comic Sans MS"/>
              </a:rPr>
              <a:t>S</a:t>
            </a:r>
            <a:endParaRPr lang="en-US" dirty="0" smtClean="0">
              <a:solidFill>
                <a:srgbClr val="953735"/>
              </a:solidFill>
              <a:latin typeface="Comic Sans MS"/>
              <a:cs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5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Type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omic Sans MS"/>
              </a:rPr>
              <a:t>I</a:t>
            </a:r>
            <a:r>
              <a:rPr lang="en-US" dirty="0" smtClean="0">
                <a:cs typeface="Comic Sans MS"/>
              </a:rPr>
              <a:t>f </a:t>
            </a:r>
            <a:r>
              <a:rPr lang="en-US" dirty="0">
                <a:cs typeface="Comic Sans MS"/>
              </a:rPr>
              <a:t>a term with type </a:t>
            </a:r>
            <a:r>
              <a:rPr lang="en-US" dirty="0">
                <a:latin typeface="Courier New"/>
                <a:cs typeface="Courier New"/>
              </a:rPr>
              <a:t>τ</a:t>
            </a:r>
            <a:r>
              <a:rPr lang="en-US" baseline="-25000" dirty="0">
                <a:solidFill>
                  <a:srgbClr val="953735"/>
                </a:solidFill>
                <a:latin typeface="Comic Sans MS"/>
                <a:cs typeface="Comic Sans MS"/>
              </a:rPr>
              <a:t>S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i="1" dirty="0">
                <a:cs typeface="Comic Sans MS"/>
              </a:rPr>
              <a:t>flows</a:t>
            </a:r>
            <a:r>
              <a:rPr lang="en-US" dirty="0">
                <a:cs typeface="Comic Sans MS"/>
              </a:rPr>
              <a:t> to a context that expects a term of type </a:t>
            </a:r>
            <a:r>
              <a:rPr lang="en-US" dirty="0" err="1" smtClean="0">
                <a:latin typeface="Courier New"/>
                <a:cs typeface="Courier New"/>
              </a:rPr>
              <a:t>σ</a:t>
            </a:r>
            <a:r>
              <a:rPr lang="en-US" baseline="-25000" dirty="0" err="1" smtClean="0">
                <a:solidFill>
                  <a:srgbClr val="953735"/>
                </a:solidFill>
                <a:latin typeface="Comic Sans MS"/>
                <a:cs typeface="Comic Sans MS"/>
              </a:rPr>
              <a:t>T</a:t>
            </a:r>
            <a:r>
              <a:rPr lang="en-US" dirty="0" smtClean="0">
                <a:cs typeface="Comic Sans MS"/>
              </a:rPr>
              <a:t> </a:t>
            </a:r>
            <a:r>
              <a:rPr lang="en-US" dirty="0">
                <a:cs typeface="Comic Sans MS"/>
              </a:rPr>
              <a:t>then</a:t>
            </a:r>
            <a:endParaRPr lang="en-US" dirty="0">
              <a:latin typeface="Comic Sans MS"/>
              <a:cs typeface="Comic Sans MS"/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Label checks in addition to the usual subtyping checks</a:t>
            </a:r>
          </a:p>
          <a:p>
            <a:r>
              <a:rPr lang="en-US" dirty="0" smtClean="0"/>
              <a:t>For higher order types, check all parts of the types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549485" y="2435130"/>
            <a:ext cx="1675394" cy="1077218"/>
            <a:chOff x="3282705" y="4351437"/>
            <a:chExt cx="1675394" cy="1077218"/>
          </a:xfrm>
        </p:grpSpPr>
        <p:pic>
          <p:nvPicPr>
            <p:cNvPr id="7" name="Picture 6" descr="subset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881" y="4843879"/>
              <a:ext cx="528734" cy="56439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282705" y="4351437"/>
              <a:ext cx="6164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  </a:t>
              </a:r>
              <a:r>
                <a:rPr lang="en-US" sz="3200" dirty="0" smtClean="0">
                  <a:solidFill>
                    <a:srgbClr val="953735"/>
                  </a:solidFill>
                  <a:latin typeface="Comic Sans MS"/>
                  <a:cs typeface="Comic Sans MS"/>
                </a:rPr>
                <a:t>S</a:t>
              </a:r>
              <a:endParaRPr lang="en-US" sz="3200" dirty="0">
                <a:solidFill>
                  <a:srgbClr val="953735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41615" y="4843879"/>
              <a:ext cx="61648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953735"/>
                  </a:solidFill>
                  <a:latin typeface="Comic Sans MS"/>
                  <a:cs typeface="Comic Sans MS"/>
                </a:rPr>
                <a:t>T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53976" y="2907191"/>
            <a:ext cx="30775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urier New"/>
                <a:cs typeface="Courier New"/>
              </a:rPr>
              <a:t>τ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sz="3200" dirty="0" smtClean="0">
                <a:cs typeface="Courier New"/>
              </a:rPr>
              <a:t>&lt;: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sz="3200" dirty="0" err="1">
                <a:latin typeface="Courier New"/>
                <a:cs typeface="Courier New"/>
              </a:rPr>
              <a:t>σ</a:t>
            </a:r>
            <a:r>
              <a:rPr lang="en-US" dirty="0" smtClean="0">
                <a:latin typeface="Courier New"/>
                <a:cs typeface="Courier New"/>
              </a:rPr>
              <a:t>      </a:t>
            </a:r>
            <a:r>
              <a:rPr lang="en-US" sz="2800" dirty="0" smtClean="0">
                <a:cs typeface="Courier New"/>
              </a:rPr>
              <a:t>and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898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2400" dirty="0"/>
              <a:t> = </a:t>
            </a:r>
            <a:r>
              <a:rPr lang="en-US" dirty="0" smtClean="0"/>
              <a:t>[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s_fn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>
                <a:latin typeface="Courier New"/>
                <a:cs typeface="Courier New"/>
              </a:rPr>
              <a:t>fun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8000"/>
                </a:solidFill>
              </a:rPr>
              <a:t>x</a:t>
            </a:r>
            <a:r>
              <a:rPr lang="en-US" sz="2400" dirty="0"/>
              <a:t>) </a:t>
            </a:r>
            <a:r>
              <a:rPr lang="en-US" sz="2800" dirty="0" smtClean="0"/>
              <a:t>{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3366FF"/>
                </a:solidFill>
              </a:rPr>
              <a:t>/* transfer $100 to account x */</a:t>
            </a:r>
            <a:r>
              <a:rPr lang="en-US" sz="2400" dirty="0" smtClean="0"/>
              <a:t>;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/>
                <a:cs typeface="Courier New"/>
              </a:rPr>
              <a:t>ret</a:t>
            </a:r>
            <a:r>
              <a:rPr lang="en-US" sz="2400" dirty="0" smtClean="0"/>
              <a:t> 0; </a:t>
            </a:r>
            <a:r>
              <a:rPr lang="en-US" sz="2800" dirty="0" smtClean="0"/>
              <a:t>},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 </a:t>
            </a:r>
            <a:r>
              <a:rPr lang="en-US" sz="2400" dirty="0" err="1" smtClean="0">
                <a:solidFill>
                  <a:srgbClr val="008000"/>
                </a:solidFill>
              </a:rPr>
              <a:t>a_swf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Georgia"/>
                <a:cs typeface="Georgia"/>
              </a:rPr>
              <a:t>load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E46C0A"/>
                </a:solidFill>
              </a:rPr>
              <a:t>a</a:t>
            </a:r>
            <a:r>
              <a:rPr lang="en-US" sz="2400" dirty="0" smtClean="0"/>
              <a:t>), </a:t>
            </a:r>
            <a:r>
              <a:rPr lang="en-US" sz="2400" dirty="0" smtClean="0">
                <a:solidFill>
                  <a:srgbClr val="008000"/>
                </a:solidFill>
              </a:rPr>
              <a:t>f</a:t>
            </a:r>
            <a:r>
              <a:rPr lang="en-US" sz="2400" dirty="0" smtClean="0"/>
              <a:t> = </a:t>
            </a:r>
            <a:r>
              <a:rPr lang="en-US" sz="2400" dirty="0" err="1" smtClean="0">
                <a:solidFill>
                  <a:srgbClr val="008000"/>
                </a:solidFill>
              </a:rPr>
              <a:t>a_swf</a:t>
            </a:r>
            <a:r>
              <a:rPr lang="en-US" sz="2400" dirty="0" err="1" smtClean="0"/>
              <a:t>.</a:t>
            </a:r>
            <a:r>
              <a:rPr lang="en-US" sz="2400" dirty="0" err="1" smtClean="0">
                <a:solidFill>
                  <a:srgbClr val="008000"/>
                </a:solidFill>
              </a:rPr>
              <a:t>f</a:t>
            </a:r>
            <a:r>
              <a:rPr lang="en-US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/>
              <a:t>(</a:t>
            </a:r>
            <a:r>
              <a:rPr lang="en-US" sz="2400" dirty="0" err="1" smtClean="0">
                <a:solidFill>
                  <a:srgbClr val="008000"/>
                </a:solidFill>
              </a:rPr>
              <a:t>s_fn</a:t>
            </a:r>
            <a:r>
              <a:rPr lang="en-US" sz="2400" dirty="0" smtClean="0"/>
              <a:t>) 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dirty="0" smtClean="0"/>
              <a:t>[ </a:t>
            </a:r>
            <a:r>
              <a:rPr lang="en-US" sz="2400" dirty="0" smtClean="0">
                <a:solidFill>
                  <a:srgbClr val="008000"/>
                </a:solidFill>
              </a:rPr>
              <a:t>f’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/>
                <a:cs typeface="Courier New"/>
              </a:rPr>
              <a:t>fun</a:t>
            </a:r>
            <a:r>
              <a:rPr lang="en-US" sz="2400" dirty="0" smtClean="0">
                <a:cs typeface="Courier New"/>
              </a:rPr>
              <a:t>(</a:t>
            </a:r>
            <a:r>
              <a:rPr lang="en-US" sz="2400" dirty="0" smtClean="0">
                <a:solidFill>
                  <a:srgbClr val="008000"/>
                </a:solidFill>
                <a:cs typeface="Courier New"/>
              </a:rPr>
              <a:t>g</a:t>
            </a:r>
            <a:r>
              <a:rPr lang="en-US" sz="2400" dirty="0" smtClean="0">
                <a:cs typeface="Courier New"/>
              </a:rPr>
              <a:t>) </a:t>
            </a:r>
            <a:r>
              <a:rPr lang="en-US" sz="2800" dirty="0" smtClean="0">
                <a:cs typeface="Courier New"/>
              </a:rPr>
              <a:t>{</a:t>
            </a:r>
            <a:r>
              <a:rPr lang="en-US" sz="2400" dirty="0" smtClean="0">
                <a:cs typeface="Courier New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cs typeface="Courier New"/>
              </a:rPr>
              <a:t>g</a:t>
            </a:r>
            <a:r>
              <a:rPr lang="en-US" sz="2400" dirty="0" smtClean="0">
                <a:cs typeface="Courier New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cs typeface="Courier New"/>
              </a:rPr>
              <a:t>a_acc</a:t>
            </a:r>
            <a:r>
              <a:rPr lang="en-US" sz="2400" dirty="0" smtClean="0">
                <a:cs typeface="Courier New"/>
              </a:rPr>
              <a:t>); </a:t>
            </a:r>
            <a:r>
              <a:rPr lang="en-US" sz="2800" dirty="0" smtClean="0">
                <a:cs typeface="Courier New"/>
              </a:rPr>
              <a:t>}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2 Revisited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6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2400" dirty="0"/>
              <a:t> = </a:t>
            </a:r>
            <a:r>
              <a:rPr lang="en-US" dirty="0" smtClean="0"/>
              <a:t>[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s_fn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>
                <a:latin typeface="Courier New"/>
                <a:cs typeface="Courier New"/>
              </a:rPr>
              <a:t>fun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8000"/>
                </a:solidFill>
              </a:rPr>
              <a:t>x</a:t>
            </a:r>
            <a:r>
              <a:rPr lang="en-US" sz="2400" dirty="0"/>
              <a:t>) </a:t>
            </a:r>
            <a:r>
              <a:rPr lang="en-US" sz="2800" dirty="0" smtClean="0"/>
              <a:t>{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3366FF"/>
                </a:solidFill>
              </a:rPr>
              <a:t>/* transfer $100 to account x */</a:t>
            </a:r>
            <a:r>
              <a:rPr lang="en-US" sz="2400" dirty="0" smtClean="0"/>
              <a:t>;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/>
                <a:cs typeface="Courier New"/>
              </a:rPr>
              <a:t>ret</a:t>
            </a:r>
            <a:r>
              <a:rPr lang="en-US" sz="2400" dirty="0" smtClean="0"/>
              <a:t> 0; </a:t>
            </a:r>
            <a:r>
              <a:rPr lang="en-US" sz="2800" dirty="0" smtClean="0"/>
              <a:t>},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 </a:t>
            </a:r>
            <a:r>
              <a:rPr lang="en-US" sz="2400" dirty="0" err="1" smtClean="0">
                <a:solidFill>
                  <a:srgbClr val="008000"/>
                </a:solidFill>
              </a:rPr>
              <a:t>a_swf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Georgia"/>
                <a:cs typeface="Georgia"/>
              </a:rPr>
              <a:t>load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E46C0A"/>
                </a:solidFill>
              </a:rPr>
              <a:t>a</a:t>
            </a:r>
            <a:r>
              <a:rPr lang="en-US" sz="2400" dirty="0" smtClean="0"/>
              <a:t>), </a:t>
            </a:r>
            <a:r>
              <a:rPr lang="en-US" sz="2400" dirty="0" smtClean="0">
                <a:solidFill>
                  <a:srgbClr val="008000"/>
                </a:solidFill>
              </a:rPr>
              <a:t>f</a:t>
            </a:r>
            <a:r>
              <a:rPr lang="en-US" sz="2400" dirty="0" smtClean="0"/>
              <a:t> = </a:t>
            </a:r>
            <a:r>
              <a:rPr lang="en-US" sz="2400" dirty="0" err="1" smtClean="0">
                <a:solidFill>
                  <a:srgbClr val="008000"/>
                </a:solidFill>
              </a:rPr>
              <a:t>a_swf</a:t>
            </a:r>
            <a:r>
              <a:rPr lang="en-US" sz="2400" dirty="0" err="1" smtClean="0"/>
              <a:t>.</a:t>
            </a:r>
            <a:r>
              <a:rPr lang="en-US" sz="2400" dirty="0" err="1" smtClean="0">
                <a:solidFill>
                  <a:srgbClr val="008000"/>
                </a:solidFill>
              </a:rPr>
              <a:t>f</a:t>
            </a:r>
            <a:r>
              <a:rPr lang="en-US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/>
              <a:t>(</a:t>
            </a:r>
            <a:r>
              <a:rPr lang="en-US" sz="2400" dirty="0" err="1" smtClean="0">
                <a:solidFill>
                  <a:srgbClr val="008000"/>
                </a:solidFill>
              </a:rPr>
              <a:t>s_fn</a:t>
            </a:r>
            <a:r>
              <a:rPr lang="en-US" sz="2400" dirty="0" smtClean="0"/>
              <a:t>) 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dirty="0" smtClean="0"/>
              <a:t>[ </a:t>
            </a:r>
            <a:r>
              <a:rPr lang="en-US" sz="2400" dirty="0" smtClean="0">
                <a:solidFill>
                  <a:srgbClr val="008000"/>
                </a:solidFill>
              </a:rPr>
              <a:t>f’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/>
                <a:cs typeface="Courier New"/>
              </a:rPr>
              <a:t>fun</a:t>
            </a:r>
            <a:r>
              <a:rPr lang="en-US" sz="2400" dirty="0" smtClean="0">
                <a:cs typeface="Courier New"/>
              </a:rPr>
              <a:t>(</a:t>
            </a:r>
            <a:r>
              <a:rPr lang="en-US" sz="2400" dirty="0" smtClean="0">
                <a:solidFill>
                  <a:srgbClr val="008000"/>
                </a:solidFill>
                <a:cs typeface="Courier New"/>
              </a:rPr>
              <a:t>g</a:t>
            </a:r>
            <a:r>
              <a:rPr lang="en-US" sz="2400" dirty="0" smtClean="0">
                <a:cs typeface="Courier New"/>
              </a:rPr>
              <a:t>) </a:t>
            </a:r>
            <a:r>
              <a:rPr lang="en-US" sz="2800" dirty="0" smtClean="0">
                <a:cs typeface="Courier New"/>
              </a:rPr>
              <a:t>{</a:t>
            </a:r>
            <a:r>
              <a:rPr lang="en-US" sz="2400" dirty="0" smtClean="0">
                <a:cs typeface="Courier New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cs typeface="Courier New"/>
              </a:rPr>
              <a:t>g</a:t>
            </a:r>
            <a:r>
              <a:rPr lang="en-US" sz="2400" dirty="0" smtClean="0">
                <a:cs typeface="Courier New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cs typeface="Courier New"/>
              </a:rPr>
              <a:t>a_acc</a:t>
            </a:r>
            <a:r>
              <a:rPr lang="en-US" sz="2400" dirty="0" smtClean="0">
                <a:cs typeface="Courier New"/>
              </a:rPr>
              <a:t>); </a:t>
            </a:r>
            <a:r>
              <a:rPr lang="en-US" sz="2800" dirty="0" smtClean="0">
                <a:cs typeface="Courier New"/>
              </a:rPr>
              <a:t>}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008000"/>
                </a:solidFill>
              </a:rPr>
              <a:t>s_fn</a:t>
            </a:r>
            <a:r>
              <a:rPr lang="en-US" sz="2400" dirty="0" smtClean="0"/>
              <a:t>: (</a:t>
            </a:r>
            <a:r>
              <a:rPr lang="en-US" sz="2400" dirty="0" smtClean="0">
                <a:latin typeface="Courier New"/>
                <a:cs typeface="Courier New"/>
              </a:rPr>
              <a:t>int</a:t>
            </a:r>
            <a:r>
              <a:rPr lang="en-US" sz="24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         </a:t>
            </a:r>
            <a:r>
              <a:rPr lang="en-US" sz="2400" dirty="0" smtClean="0">
                <a:latin typeface="Courier New"/>
                <a:cs typeface="Courier New"/>
              </a:rPr>
              <a:t>int</a:t>
            </a:r>
            <a:r>
              <a:rPr lang="en-US" sz="24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400" dirty="0" smtClean="0"/>
              <a:t>)</a:t>
            </a:r>
            <a:r>
              <a:rPr lang="en-US" sz="24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baseline="-25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2 Revisited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24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76188" y="4167198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48357" y="3932947"/>
            <a:ext cx="2071386" cy="468502"/>
          </a:xfrm>
          <a:prstGeom prst="round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 is victim’s domain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4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2400" dirty="0"/>
              <a:t> = </a:t>
            </a:r>
            <a:r>
              <a:rPr lang="en-US" dirty="0" smtClean="0"/>
              <a:t>[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s_fn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>
                <a:latin typeface="Courier New"/>
                <a:cs typeface="Courier New"/>
              </a:rPr>
              <a:t>fun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8000"/>
                </a:solidFill>
              </a:rPr>
              <a:t>x</a:t>
            </a:r>
            <a:r>
              <a:rPr lang="en-US" sz="2400" dirty="0"/>
              <a:t>) </a:t>
            </a:r>
            <a:r>
              <a:rPr lang="en-US" sz="2800" dirty="0" smtClean="0"/>
              <a:t>{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3366FF"/>
                </a:solidFill>
              </a:rPr>
              <a:t>/* transfer $100 to account x */</a:t>
            </a:r>
            <a:r>
              <a:rPr lang="en-US" sz="2400" dirty="0" smtClean="0"/>
              <a:t>;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/>
                <a:cs typeface="Courier New"/>
              </a:rPr>
              <a:t>ret</a:t>
            </a:r>
            <a:r>
              <a:rPr lang="en-US" sz="2400" dirty="0" smtClean="0"/>
              <a:t> 0; </a:t>
            </a:r>
            <a:r>
              <a:rPr lang="en-US" sz="2800" dirty="0" smtClean="0"/>
              <a:t>},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 </a:t>
            </a:r>
            <a:r>
              <a:rPr lang="en-US" sz="2400" dirty="0" err="1" smtClean="0">
                <a:solidFill>
                  <a:srgbClr val="008000"/>
                </a:solidFill>
              </a:rPr>
              <a:t>a_swf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Georgia"/>
                <a:cs typeface="Georgia"/>
              </a:rPr>
              <a:t>load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E46C0A"/>
                </a:solidFill>
              </a:rPr>
              <a:t>a</a:t>
            </a:r>
            <a:r>
              <a:rPr lang="en-US" sz="2400" dirty="0" smtClean="0"/>
              <a:t>), </a:t>
            </a:r>
            <a:r>
              <a:rPr lang="en-US" sz="2400" dirty="0" smtClean="0">
                <a:solidFill>
                  <a:srgbClr val="008000"/>
                </a:solidFill>
              </a:rPr>
              <a:t>f</a:t>
            </a:r>
            <a:r>
              <a:rPr lang="en-US" sz="2400" dirty="0" smtClean="0"/>
              <a:t> = </a:t>
            </a:r>
            <a:r>
              <a:rPr lang="en-US" sz="2400" dirty="0" err="1" smtClean="0">
                <a:solidFill>
                  <a:srgbClr val="008000"/>
                </a:solidFill>
              </a:rPr>
              <a:t>a_swf</a:t>
            </a:r>
            <a:r>
              <a:rPr lang="en-US" sz="2400" dirty="0" err="1" smtClean="0"/>
              <a:t>.</a:t>
            </a:r>
            <a:r>
              <a:rPr lang="en-US" sz="2400" dirty="0" err="1" smtClean="0">
                <a:solidFill>
                  <a:srgbClr val="008000"/>
                </a:solidFill>
              </a:rPr>
              <a:t>f</a:t>
            </a:r>
            <a:r>
              <a:rPr lang="en-US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/>
              <a:t>(</a:t>
            </a:r>
            <a:r>
              <a:rPr lang="en-US" sz="2400" dirty="0" err="1" smtClean="0">
                <a:solidFill>
                  <a:srgbClr val="008000"/>
                </a:solidFill>
              </a:rPr>
              <a:t>s_fn</a:t>
            </a:r>
            <a:r>
              <a:rPr lang="en-US" sz="2400" dirty="0" smtClean="0"/>
              <a:t>) 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dirty="0" smtClean="0"/>
              <a:t>[ </a:t>
            </a:r>
            <a:r>
              <a:rPr lang="en-US" sz="2400" dirty="0" smtClean="0">
                <a:solidFill>
                  <a:srgbClr val="008000"/>
                </a:solidFill>
              </a:rPr>
              <a:t>f’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/>
                <a:cs typeface="Courier New"/>
              </a:rPr>
              <a:t>fun</a:t>
            </a:r>
            <a:r>
              <a:rPr lang="en-US" sz="2400" dirty="0" smtClean="0">
                <a:cs typeface="Courier New"/>
              </a:rPr>
              <a:t>(</a:t>
            </a:r>
            <a:r>
              <a:rPr lang="en-US" sz="2400" dirty="0" smtClean="0">
                <a:solidFill>
                  <a:srgbClr val="008000"/>
                </a:solidFill>
                <a:cs typeface="Courier New"/>
              </a:rPr>
              <a:t>g</a:t>
            </a:r>
            <a:r>
              <a:rPr lang="en-US" sz="2400" dirty="0" smtClean="0">
                <a:cs typeface="Courier New"/>
              </a:rPr>
              <a:t>) </a:t>
            </a:r>
            <a:r>
              <a:rPr lang="en-US" sz="2800" dirty="0" smtClean="0">
                <a:cs typeface="Courier New"/>
              </a:rPr>
              <a:t>{</a:t>
            </a:r>
            <a:r>
              <a:rPr lang="en-US" sz="2400" dirty="0" smtClean="0">
                <a:cs typeface="Courier New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cs typeface="Courier New"/>
              </a:rPr>
              <a:t>g</a:t>
            </a:r>
            <a:r>
              <a:rPr lang="en-US" sz="2400" dirty="0" smtClean="0">
                <a:cs typeface="Courier New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cs typeface="Courier New"/>
              </a:rPr>
              <a:t>a_acc</a:t>
            </a:r>
            <a:r>
              <a:rPr lang="en-US" sz="2400" dirty="0" smtClean="0">
                <a:cs typeface="Courier New"/>
              </a:rPr>
              <a:t>); </a:t>
            </a:r>
            <a:r>
              <a:rPr lang="en-US" sz="2800" dirty="0" smtClean="0">
                <a:cs typeface="Courier New"/>
              </a:rPr>
              <a:t>}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008000"/>
                </a:solidFill>
              </a:rPr>
              <a:t>s_fn</a:t>
            </a:r>
            <a:r>
              <a:rPr lang="en-US" sz="2400" dirty="0" smtClean="0"/>
              <a:t>: (</a:t>
            </a:r>
            <a:r>
              <a:rPr lang="en-US" sz="2400" dirty="0" smtClean="0">
                <a:latin typeface="Courier New"/>
                <a:cs typeface="Courier New"/>
              </a:rPr>
              <a:t>int</a:t>
            </a:r>
            <a:r>
              <a:rPr lang="en-US" sz="24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         </a:t>
            </a:r>
            <a:r>
              <a:rPr lang="en-US" sz="2400" dirty="0" smtClean="0">
                <a:latin typeface="Courier New"/>
                <a:cs typeface="Courier New"/>
              </a:rPr>
              <a:t>int</a:t>
            </a:r>
            <a:r>
              <a:rPr lang="en-US" sz="24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400" dirty="0" smtClean="0"/>
              <a:t>)</a:t>
            </a:r>
            <a:r>
              <a:rPr lang="en-US" sz="24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</a:p>
          <a:p>
            <a:pPr marL="0" indent="0">
              <a:buNone/>
            </a:pPr>
            <a:endParaRPr lang="en-US" sz="2400" baseline="-250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"/>
                <a:cs typeface="Times"/>
              </a:rPr>
              <a:t>Γ</a:t>
            </a:r>
            <a:r>
              <a:rPr lang="en-US" sz="2400" dirty="0" smtClean="0"/>
              <a:t>(</a:t>
            </a:r>
            <a:r>
              <a:rPr lang="en-US" sz="2400" dirty="0" err="1" smtClean="0">
                <a:solidFill>
                  <a:srgbClr val="FF6600"/>
                </a:solidFill>
              </a:rPr>
              <a:t>a</a:t>
            </a:r>
            <a:r>
              <a:rPr lang="en-US" sz="2400" dirty="0" err="1" smtClean="0"/>
              <a:t>.</a:t>
            </a:r>
            <a:r>
              <a:rPr lang="en-US" sz="2400" dirty="0" err="1" smtClean="0">
                <a:solidFill>
                  <a:srgbClr val="008000"/>
                </a:solidFill>
              </a:rPr>
              <a:t>f</a:t>
            </a:r>
            <a:r>
              <a:rPr lang="en-US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/>
              <a:t>) = ((</a:t>
            </a:r>
            <a:r>
              <a:rPr lang="en-US" sz="2400" dirty="0" err="1" smtClean="0">
                <a:latin typeface="Courier New"/>
                <a:cs typeface="Courier New"/>
              </a:rPr>
              <a:t>int</a:t>
            </a:r>
            <a:r>
              <a:rPr lang="en-US" sz="2400" baseline="-25000" dirty="0" err="1" smtClean="0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400" dirty="0" smtClean="0">
                <a:latin typeface="Comic Sans MS"/>
                <a:cs typeface="Comic Sans MS"/>
              </a:rPr>
              <a:t>       </a:t>
            </a:r>
            <a:r>
              <a:rPr lang="en-US" sz="2400" dirty="0" err="1" smtClean="0">
                <a:latin typeface="Courier New"/>
                <a:cs typeface="Courier New"/>
              </a:rPr>
              <a:t>int</a:t>
            </a:r>
            <a:r>
              <a:rPr lang="en-US" sz="2400" baseline="-25000" dirty="0" err="1" smtClean="0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400" dirty="0" smtClean="0">
                <a:cs typeface="Comic Sans MS"/>
              </a:rPr>
              <a:t>)</a:t>
            </a:r>
            <a:r>
              <a:rPr lang="en-US" sz="24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400" dirty="0" smtClean="0">
                <a:latin typeface="Comic Sans MS"/>
                <a:cs typeface="Comic Sans MS"/>
              </a:rPr>
              <a:t>        </a:t>
            </a:r>
            <a:r>
              <a:rPr lang="en-US" sz="2400" dirty="0" err="1" smtClean="0">
                <a:latin typeface="Courier New"/>
                <a:cs typeface="Courier New"/>
              </a:rPr>
              <a:t>int</a:t>
            </a:r>
            <a:r>
              <a:rPr lang="en-US" sz="2400" baseline="-25000" dirty="0" err="1" smtClean="0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400" dirty="0" smtClean="0">
                <a:cs typeface="Comic Sans MS"/>
              </a:rPr>
              <a:t>)</a:t>
            </a:r>
            <a:r>
              <a:rPr lang="en-US" sz="24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endParaRPr lang="en-US" sz="2400" dirty="0">
              <a:solidFill>
                <a:srgbClr val="953735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400" baseline="-25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2 Revisited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25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76188" y="4167198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30306" y="4889950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70805" y="4889950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548357" y="3932947"/>
            <a:ext cx="2071386" cy="468502"/>
          </a:xfrm>
          <a:prstGeom prst="round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 is victim’s domain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77170" y="4655699"/>
            <a:ext cx="2347083" cy="468502"/>
          </a:xfrm>
          <a:prstGeom prst="round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 is set of all domains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3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2400" dirty="0"/>
              <a:t> = </a:t>
            </a:r>
            <a:r>
              <a:rPr lang="en-US" dirty="0" smtClean="0"/>
              <a:t>[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s_fn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>
                <a:latin typeface="Courier New"/>
                <a:cs typeface="Courier New"/>
              </a:rPr>
              <a:t>fun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8000"/>
                </a:solidFill>
              </a:rPr>
              <a:t>x</a:t>
            </a:r>
            <a:r>
              <a:rPr lang="en-US" sz="2400" dirty="0"/>
              <a:t>) </a:t>
            </a:r>
            <a:r>
              <a:rPr lang="en-US" sz="2800" dirty="0" smtClean="0"/>
              <a:t>{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3366FF"/>
                </a:solidFill>
              </a:rPr>
              <a:t>/* transfer $100 to account x */</a:t>
            </a:r>
            <a:r>
              <a:rPr lang="en-US" sz="2400" dirty="0" smtClean="0"/>
              <a:t>;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/>
                <a:cs typeface="Courier New"/>
              </a:rPr>
              <a:t>ret</a:t>
            </a:r>
            <a:r>
              <a:rPr lang="en-US" sz="2400" dirty="0" smtClean="0"/>
              <a:t> 0; </a:t>
            </a:r>
            <a:r>
              <a:rPr lang="en-US" sz="2800" dirty="0" smtClean="0"/>
              <a:t>},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 </a:t>
            </a:r>
            <a:r>
              <a:rPr lang="en-US" sz="2400" dirty="0" err="1" smtClean="0">
                <a:solidFill>
                  <a:srgbClr val="008000"/>
                </a:solidFill>
              </a:rPr>
              <a:t>a_swf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Georgia"/>
                <a:cs typeface="Georgia"/>
              </a:rPr>
              <a:t>load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E46C0A"/>
                </a:solidFill>
              </a:rPr>
              <a:t>a</a:t>
            </a:r>
            <a:r>
              <a:rPr lang="en-US" sz="2400" dirty="0" smtClean="0"/>
              <a:t>), </a:t>
            </a:r>
            <a:r>
              <a:rPr lang="en-US" sz="2400" dirty="0" smtClean="0">
                <a:solidFill>
                  <a:srgbClr val="008000"/>
                </a:solidFill>
              </a:rPr>
              <a:t>f</a:t>
            </a:r>
            <a:r>
              <a:rPr lang="en-US" sz="2400" dirty="0" smtClean="0"/>
              <a:t> = </a:t>
            </a:r>
            <a:r>
              <a:rPr lang="en-US" sz="2400" dirty="0" err="1" smtClean="0">
                <a:solidFill>
                  <a:srgbClr val="008000"/>
                </a:solidFill>
              </a:rPr>
              <a:t>a_swf</a:t>
            </a:r>
            <a:r>
              <a:rPr lang="en-US" sz="2400" dirty="0" err="1" smtClean="0"/>
              <a:t>.</a:t>
            </a:r>
            <a:r>
              <a:rPr lang="en-US" sz="2400" dirty="0" err="1" smtClean="0">
                <a:solidFill>
                  <a:srgbClr val="008000"/>
                </a:solidFill>
              </a:rPr>
              <a:t>f</a:t>
            </a:r>
            <a:r>
              <a:rPr lang="en-US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/>
              <a:t>(</a:t>
            </a:r>
            <a:r>
              <a:rPr lang="en-US" sz="2400" dirty="0" err="1" smtClean="0">
                <a:solidFill>
                  <a:srgbClr val="008000"/>
                </a:solidFill>
              </a:rPr>
              <a:t>s_fn</a:t>
            </a:r>
            <a:r>
              <a:rPr lang="en-US" sz="2400" dirty="0" smtClean="0"/>
              <a:t>) 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dirty="0" smtClean="0"/>
              <a:t>[ </a:t>
            </a:r>
            <a:r>
              <a:rPr lang="en-US" sz="2400" dirty="0" smtClean="0">
                <a:solidFill>
                  <a:srgbClr val="008000"/>
                </a:solidFill>
              </a:rPr>
              <a:t>f’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/>
                <a:cs typeface="Courier New"/>
              </a:rPr>
              <a:t>fun</a:t>
            </a:r>
            <a:r>
              <a:rPr lang="en-US" sz="2400" dirty="0" smtClean="0">
                <a:cs typeface="Courier New"/>
              </a:rPr>
              <a:t>(</a:t>
            </a:r>
            <a:r>
              <a:rPr lang="en-US" sz="2400" dirty="0" smtClean="0">
                <a:solidFill>
                  <a:srgbClr val="008000"/>
                </a:solidFill>
                <a:cs typeface="Courier New"/>
              </a:rPr>
              <a:t>g</a:t>
            </a:r>
            <a:r>
              <a:rPr lang="en-US" sz="2400" dirty="0" smtClean="0">
                <a:cs typeface="Courier New"/>
              </a:rPr>
              <a:t>) </a:t>
            </a:r>
            <a:r>
              <a:rPr lang="en-US" sz="2800" dirty="0" smtClean="0">
                <a:cs typeface="Courier New"/>
              </a:rPr>
              <a:t>{</a:t>
            </a:r>
            <a:r>
              <a:rPr lang="en-US" sz="2400" dirty="0" smtClean="0">
                <a:cs typeface="Courier New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cs typeface="Courier New"/>
              </a:rPr>
              <a:t>g</a:t>
            </a:r>
            <a:r>
              <a:rPr lang="en-US" sz="2400" dirty="0" smtClean="0">
                <a:cs typeface="Courier New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cs typeface="Courier New"/>
              </a:rPr>
              <a:t>a_acc</a:t>
            </a:r>
            <a:r>
              <a:rPr lang="en-US" sz="2400" dirty="0" smtClean="0">
                <a:cs typeface="Courier New"/>
              </a:rPr>
              <a:t>); </a:t>
            </a:r>
            <a:r>
              <a:rPr lang="en-US" sz="2800" dirty="0" smtClean="0">
                <a:cs typeface="Courier New"/>
              </a:rPr>
              <a:t>}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008000"/>
                </a:solidFill>
              </a:rPr>
              <a:t>s_fn</a:t>
            </a:r>
            <a:r>
              <a:rPr lang="en-US" sz="2400" dirty="0" smtClean="0"/>
              <a:t>: (</a:t>
            </a:r>
            <a:r>
              <a:rPr lang="en-US" sz="2400" dirty="0" smtClean="0">
                <a:latin typeface="Courier New"/>
                <a:cs typeface="Courier New"/>
              </a:rPr>
              <a:t>int</a:t>
            </a:r>
            <a:r>
              <a:rPr lang="en-US" sz="24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         </a:t>
            </a:r>
            <a:r>
              <a:rPr lang="en-US" sz="2400" dirty="0" smtClean="0">
                <a:latin typeface="Courier New"/>
                <a:cs typeface="Courier New"/>
              </a:rPr>
              <a:t>int</a:t>
            </a:r>
            <a:r>
              <a:rPr lang="en-US" sz="24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400" dirty="0" smtClean="0"/>
              <a:t>)</a:t>
            </a:r>
            <a:r>
              <a:rPr lang="en-US" sz="24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</a:p>
          <a:p>
            <a:pPr marL="0" indent="0">
              <a:buNone/>
            </a:pPr>
            <a:endParaRPr lang="en-US" sz="2400" baseline="-250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"/>
                <a:cs typeface="Times"/>
              </a:rPr>
              <a:t>Γ</a:t>
            </a:r>
            <a:r>
              <a:rPr lang="en-US" sz="2400" dirty="0" smtClean="0"/>
              <a:t>(</a:t>
            </a:r>
            <a:r>
              <a:rPr lang="en-US" sz="2400" dirty="0" err="1" smtClean="0">
                <a:solidFill>
                  <a:srgbClr val="FF6600"/>
                </a:solidFill>
              </a:rPr>
              <a:t>a</a:t>
            </a:r>
            <a:r>
              <a:rPr lang="en-US" sz="2400" dirty="0" err="1" smtClean="0"/>
              <a:t>.</a:t>
            </a:r>
            <a:r>
              <a:rPr lang="en-US" sz="2400" dirty="0" err="1" smtClean="0">
                <a:solidFill>
                  <a:srgbClr val="008000"/>
                </a:solidFill>
              </a:rPr>
              <a:t>f</a:t>
            </a:r>
            <a:r>
              <a:rPr lang="en-US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/>
              <a:t>) = ((</a:t>
            </a:r>
            <a:r>
              <a:rPr lang="en-US" sz="2400" dirty="0" err="1" smtClean="0">
                <a:latin typeface="Courier New"/>
                <a:cs typeface="Courier New"/>
              </a:rPr>
              <a:t>int</a:t>
            </a:r>
            <a:r>
              <a:rPr lang="en-US" sz="2400" baseline="-25000" dirty="0" err="1" smtClean="0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400" dirty="0" smtClean="0">
                <a:latin typeface="Comic Sans MS"/>
                <a:cs typeface="Comic Sans MS"/>
              </a:rPr>
              <a:t>       </a:t>
            </a:r>
            <a:r>
              <a:rPr lang="en-US" sz="2400" dirty="0" err="1" smtClean="0">
                <a:latin typeface="Courier New"/>
                <a:cs typeface="Courier New"/>
              </a:rPr>
              <a:t>int</a:t>
            </a:r>
            <a:r>
              <a:rPr lang="en-US" sz="2400" baseline="-25000" dirty="0" err="1" smtClean="0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400" dirty="0" smtClean="0">
                <a:cs typeface="Comic Sans MS"/>
              </a:rPr>
              <a:t>)</a:t>
            </a:r>
            <a:r>
              <a:rPr lang="en-US" sz="24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400" dirty="0" smtClean="0">
                <a:latin typeface="Comic Sans MS"/>
                <a:cs typeface="Comic Sans MS"/>
              </a:rPr>
              <a:t>        </a:t>
            </a:r>
            <a:r>
              <a:rPr lang="en-US" sz="2400" dirty="0" err="1" smtClean="0">
                <a:latin typeface="Courier New"/>
                <a:cs typeface="Courier New"/>
              </a:rPr>
              <a:t>int</a:t>
            </a:r>
            <a:r>
              <a:rPr lang="en-US" sz="2400" baseline="-25000" dirty="0" err="1" smtClean="0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400" dirty="0" smtClean="0">
                <a:cs typeface="Comic Sans MS"/>
              </a:rPr>
              <a:t>)</a:t>
            </a:r>
            <a:r>
              <a:rPr lang="en-US" sz="24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endParaRPr lang="en-US" sz="2400" dirty="0">
              <a:solidFill>
                <a:srgbClr val="953735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smtClean="0"/>
              <a:t>Type Check: </a:t>
            </a:r>
            <a:r>
              <a:rPr lang="en-US" sz="2400" dirty="0"/>
              <a:t>(</a:t>
            </a:r>
            <a:r>
              <a:rPr lang="en-US" sz="2400" dirty="0">
                <a:latin typeface="Courier New"/>
                <a:cs typeface="Courier New"/>
              </a:rPr>
              <a:t>int</a:t>
            </a:r>
            <a:r>
              <a:rPr lang="en-US" sz="24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400" baseline="-25000" dirty="0"/>
              <a:t> </a:t>
            </a:r>
            <a:r>
              <a:rPr lang="en-US" sz="2400" dirty="0"/>
              <a:t>          </a:t>
            </a:r>
            <a:r>
              <a:rPr lang="en-US" sz="2400" dirty="0">
                <a:latin typeface="Courier New"/>
                <a:cs typeface="Courier New"/>
              </a:rPr>
              <a:t>int</a:t>
            </a:r>
            <a:r>
              <a:rPr lang="en-US" sz="24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400" dirty="0"/>
              <a:t>)</a:t>
            </a:r>
            <a:r>
              <a:rPr lang="en-US" sz="24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</a:t>
            </a:r>
            <a:r>
              <a:rPr lang="en-US" sz="24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}</a:t>
            </a:r>
            <a:r>
              <a:rPr lang="en-US" sz="2400" baseline="-25000" dirty="0" smtClean="0"/>
              <a:t>   </a:t>
            </a:r>
            <a:r>
              <a:rPr lang="en-US" sz="3600" dirty="0" smtClean="0"/>
              <a:t>&lt;:</a:t>
            </a:r>
            <a:r>
              <a:rPr lang="en-US" sz="2400" baseline="-25000" dirty="0" smtClean="0"/>
              <a:t>     </a:t>
            </a:r>
            <a:r>
              <a:rPr lang="en-US" sz="2400" dirty="0" smtClean="0"/>
              <a:t>(</a:t>
            </a:r>
            <a:r>
              <a:rPr lang="en-US" sz="2400" dirty="0" err="1">
                <a:latin typeface="Courier New"/>
                <a:cs typeface="Courier New"/>
              </a:rPr>
              <a:t>int</a:t>
            </a:r>
            <a:r>
              <a:rPr lang="en-US" sz="2400" baseline="-25000" dirty="0" err="1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400" dirty="0">
                <a:latin typeface="Comic Sans MS"/>
                <a:cs typeface="Comic Sans MS"/>
              </a:rPr>
              <a:t>       </a:t>
            </a:r>
            <a:r>
              <a:rPr lang="en-US" sz="2400" dirty="0" err="1">
                <a:latin typeface="Courier New"/>
                <a:cs typeface="Courier New"/>
              </a:rPr>
              <a:t>int</a:t>
            </a:r>
            <a:r>
              <a:rPr lang="en-US" sz="2400" baseline="-25000" dirty="0" err="1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400" dirty="0">
                <a:cs typeface="Comic Sans MS"/>
              </a:rPr>
              <a:t>)</a:t>
            </a:r>
            <a:r>
              <a:rPr lang="en-US" sz="24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endParaRPr lang="en-US" sz="2400" dirty="0">
              <a:solidFill>
                <a:srgbClr val="953735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400" baseline="-25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2 Revisited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26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76188" y="4167198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30306" y="4889950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70805" y="4889950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05687" y="5534760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53200" y="5537034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548357" y="3932947"/>
            <a:ext cx="2071386" cy="468502"/>
          </a:xfrm>
          <a:prstGeom prst="round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 is victim’s domain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77170" y="4655699"/>
            <a:ext cx="2347083" cy="468502"/>
          </a:xfrm>
          <a:prstGeom prst="round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 is set of all domains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5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2400" dirty="0"/>
              <a:t> = </a:t>
            </a:r>
            <a:r>
              <a:rPr lang="en-US" dirty="0" smtClean="0"/>
              <a:t>[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s_fn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>
                <a:latin typeface="Courier New"/>
                <a:cs typeface="Courier New"/>
              </a:rPr>
              <a:t>fun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8000"/>
                </a:solidFill>
              </a:rPr>
              <a:t>x</a:t>
            </a:r>
            <a:r>
              <a:rPr lang="en-US" sz="2400" dirty="0"/>
              <a:t>) </a:t>
            </a:r>
            <a:r>
              <a:rPr lang="en-US" sz="2800" dirty="0" smtClean="0"/>
              <a:t>{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3366FF"/>
                </a:solidFill>
              </a:rPr>
              <a:t>/* transfer $100 to account x */</a:t>
            </a:r>
            <a:r>
              <a:rPr lang="en-US" sz="2400" dirty="0" smtClean="0"/>
              <a:t>;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/>
                <a:cs typeface="Courier New"/>
              </a:rPr>
              <a:t>ret</a:t>
            </a:r>
            <a:r>
              <a:rPr lang="en-US" sz="2400" dirty="0" smtClean="0"/>
              <a:t> 0; </a:t>
            </a:r>
            <a:r>
              <a:rPr lang="en-US" sz="2800" dirty="0" smtClean="0"/>
              <a:t>},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 </a:t>
            </a:r>
            <a:r>
              <a:rPr lang="en-US" sz="2400" dirty="0" err="1" smtClean="0">
                <a:solidFill>
                  <a:srgbClr val="008000"/>
                </a:solidFill>
              </a:rPr>
              <a:t>a_swf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Georgia"/>
                <a:cs typeface="Georgia"/>
              </a:rPr>
              <a:t>load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E46C0A"/>
                </a:solidFill>
              </a:rPr>
              <a:t>a</a:t>
            </a:r>
            <a:r>
              <a:rPr lang="en-US" sz="2400" dirty="0" smtClean="0"/>
              <a:t>), </a:t>
            </a:r>
            <a:r>
              <a:rPr lang="en-US" sz="2400" dirty="0" smtClean="0">
                <a:solidFill>
                  <a:srgbClr val="008000"/>
                </a:solidFill>
              </a:rPr>
              <a:t>f</a:t>
            </a:r>
            <a:r>
              <a:rPr lang="en-US" sz="2400" dirty="0" smtClean="0"/>
              <a:t> = </a:t>
            </a:r>
            <a:r>
              <a:rPr lang="en-US" sz="2400" dirty="0" err="1" smtClean="0">
                <a:solidFill>
                  <a:srgbClr val="008000"/>
                </a:solidFill>
              </a:rPr>
              <a:t>a_swf</a:t>
            </a:r>
            <a:r>
              <a:rPr lang="en-US" sz="2400" dirty="0" err="1" smtClean="0"/>
              <a:t>.</a:t>
            </a:r>
            <a:r>
              <a:rPr lang="en-US" sz="2400" dirty="0" err="1" smtClean="0">
                <a:solidFill>
                  <a:srgbClr val="008000"/>
                </a:solidFill>
              </a:rPr>
              <a:t>f</a:t>
            </a:r>
            <a:r>
              <a:rPr lang="en-US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/>
              <a:t>(</a:t>
            </a:r>
            <a:r>
              <a:rPr lang="en-US" sz="2400" dirty="0" err="1" smtClean="0">
                <a:solidFill>
                  <a:srgbClr val="008000"/>
                </a:solidFill>
              </a:rPr>
              <a:t>s_fn</a:t>
            </a:r>
            <a:r>
              <a:rPr lang="en-US" sz="2400" dirty="0" smtClean="0"/>
              <a:t>) 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dirty="0" smtClean="0"/>
              <a:t>[ </a:t>
            </a:r>
            <a:r>
              <a:rPr lang="en-US" sz="2400" dirty="0" smtClean="0">
                <a:solidFill>
                  <a:srgbClr val="008000"/>
                </a:solidFill>
              </a:rPr>
              <a:t>f’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/>
                <a:cs typeface="Courier New"/>
              </a:rPr>
              <a:t>fun</a:t>
            </a:r>
            <a:r>
              <a:rPr lang="en-US" sz="2400" dirty="0" smtClean="0">
                <a:cs typeface="Courier New"/>
              </a:rPr>
              <a:t>(</a:t>
            </a:r>
            <a:r>
              <a:rPr lang="en-US" sz="2400" dirty="0" smtClean="0">
                <a:solidFill>
                  <a:srgbClr val="008000"/>
                </a:solidFill>
                <a:cs typeface="Courier New"/>
              </a:rPr>
              <a:t>g</a:t>
            </a:r>
            <a:r>
              <a:rPr lang="en-US" sz="2400" dirty="0" smtClean="0">
                <a:cs typeface="Courier New"/>
              </a:rPr>
              <a:t>) </a:t>
            </a:r>
            <a:r>
              <a:rPr lang="en-US" sz="2800" dirty="0" smtClean="0">
                <a:cs typeface="Courier New"/>
              </a:rPr>
              <a:t>{</a:t>
            </a:r>
            <a:r>
              <a:rPr lang="en-US" sz="2400" dirty="0" smtClean="0">
                <a:cs typeface="Courier New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cs typeface="Courier New"/>
              </a:rPr>
              <a:t>g</a:t>
            </a:r>
            <a:r>
              <a:rPr lang="en-US" sz="2400" dirty="0" smtClean="0">
                <a:cs typeface="Courier New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cs typeface="Courier New"/>
              </a:rPr>
              <a:t>a_acc</a:t>
            </a:r>
            <a:r>
              <a:rPr lang="en-US" sz="2400" dirty="0" smtClean="0">
                <a:cs typeface="Courier New"/>
              </a:rPr>
              <a:t>); </a:t>
            </a:r>
            <a:r>
              <a:rPr lang="en-US" sz="2800" dirty="0" smtClean="0">
                <a:cs typeface="Courier New"/>
              </a:rPr>
              <a:t>}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       </a:t>
            </a:r>
            <a:r>
              <a:rPr lang="en-US" sz="3600" dirty="0" smtClean="0"/>
              <a:t> </a:t>
            </a:r>
            <a:r>
              <a:rPr lang="en-US" sz="2400" dirty="0" smtClean="0"/>
              <a:t>        </a:t>
            </a:r>
            <a:endParaRPr lang="en-US" sz="2600" dirty="0" smtClean="0"/>
          </a:p>
          <a:p>
            <a:pPr marL="0" indent="0">
              <a:buNone/>
            </a:pPr>
            <a:r>
              <a:rPr lang="en-US" sz="2400" dirty="0" smtClean="0"/>
              <a:t>       </a:t>
            </a:r>
            <a:r>
              <a:rPr lang="en-US" sz="2600" dirty="0">
                <a:latin typeface="Courier New"/>
                <a:cs typeface="Courier New"/>
              </a:rPr>
              <a:t> </a:t>
            </a:r>
            <a:r>
              <a:rPr lang="en-US" sz="3600" dirty="0" smtClean="0"/>
              <a:t> </a:t>
            </a:r>
            <a:endParaRPr lang="en-US" sz="2600" dirty="0" smtClean="0"/>
          </a:p>
          <a:p>
            <a:pPr marL="0" indent="0">
              <a:buNone/>
            </a:pPr>
            <a:r>
              <a:rPr lang="en-US" sz="2400" dirty="0" smtClean="0"/>
              <a:t>     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600" dirty="0"/>
              <a:t> </a:t>
            </a:r>
            <a:r>
              <a:rPr lang="en-US" sz="3600" dirty="0" smtClean="0"/>
              <a:t> </a:t>
            </a:r>
            <a:r>
              <a:rPr lang="en-US" sz="2400" dirty="0" smtClean="0">
                <a:cs typeface="Comic Sans MS"/>
              </a:rPr>
              <a:t>         </a:t>
            </a:r>
            <a:endParaRPr lang="en-US" sz="24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smtClean="0"/>
              <a:t>                       </a:t>
            </a:r>
            <a:r>
              <a:rPr lang="en-US" sz="2600" dirty="0" smtClean="0"/>
              <a:t>(</a:t>
            </a:r>
            <a:r>
              <a:rPr lang="en-US" sz="2600" dirty="0">
                <a:latin typeface="Courier New"/>
                <a:cs typeface="Courier New"/>
              </a:rPr>
              <a:t>int</a:t>
            </a:r>
            <a:r>
              <a:rPr lang="en-US" sz="26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600" baseline="-25000" dirty="0"/>
              <a:t> </a:t>
            </a:r>
            <a:r>
              <a:rPr lang="en-US" sz="2600" dirty="0"/>
              <a:t>          </a:t>
            </a:r>
            <a:r>
              <a:rPr lang="en-US" sz="2600" dirty="0">
                <a:latin typeface="Courier New"/>
                <a:cs typeface="Courier New"/>
              </a:rPr>
              <a:t>int</a:t>
            </a:r>
            <a:r>
              <a:rPr lang="en-US" sz="26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600" dirty="0"/>
              <a:t>)</a:t>
            </a:r>
            <a:r>
              <a:rPr lang="en-US" sz="26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</a:t>
            </a:r>
            <a:r>
              <a:rPr lang="en-US" sz="26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}</a:t>
            </a:r>
            <a:r>
              <a:rPr lang="en-US" sz="2400" baseline="-25000" dirty="0" smtClean="0"/>
              <a:t>   </a:t>
            </a:r>
            <a:r>
              <a:rPr lang="en-US" sz="3600" dirty="0" smtClean="0"/>
              <a:t>&lt;:</a:t>
            </a:r>
            <a:r>
              <a:rPr lang="en-US" sz="2400" baseline="-25000" dirty="0" smtClean="0"/>
              <a:t>     </a:t>
            </a:r>
            <a:r>
              <a:rPr lang="en-US" sz="2600" dirty="0" smtClean="0"/>
              <a:t>(</a:t>
            </a:r>
            <a:r>
              <a:rPr lang="en-US" sz="2600" dirty="0" err="1">
                <a:latin typeface="Courier New"/>
                <a:cs typeface="Courier New"/>
              </a:rPr>
              <a:t>int</a:t>
            </a:r>
            <a:r>
              <a:rPr lang="en-US" sz="2600" baseline="-25000" dirty="0" err="1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600" dirty="0">
                <a:latin typeface="Comic Sans MS"/>
                <a:cs typeface="Comic Sans MS"/>
              </a:rPr>
              <a:t>       </a:t>
            </a:r>
            <a:r>
              <a:rPr lang="en-US" sz="2600" dirty="0" err="1">
                <a:latin typeface="Courier New"/>
                <a:cs typeface="Courier New"/>
              </a:rPr>
              <a:t>int</a:t>
            </a:r>
            <a:r>
              <a:rPr lang="en-US" sz="2600" baseline="-25000" dirty="0" err="1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600" dirty="0">
                <a:cs typeface="Comic Sans MS"/>
              </a:rPr>
              <a:t>)</a:t>
            </a:r>
            <a:r>
              <a:rPr lang="en-US" sz="26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endParaRPr lang="en-US" sz="2600" dirty="0">
              <a:solidFill>
                <a:srgbClr val="953735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400" baseline="-25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27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83061" y="5601813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19209" y="5601813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68151" y="5287203"/>
            <a:ext cx="7255746" cy="4931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2 Revisited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1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2400" dirty="0"/>
              <a:t> = </a:t>
            </a:r>
            <a:r>
              <a:rPr lang="en-US" dirty="0" smtClean="0"/>
              <a:t>[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s_fn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>
                <a:latin typeface="Courier New"/>
                <a:cs typeface="Courier New"/>
              </a:rPr>
              <a:t>fun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8000"/>
                </a:solidFill>
              </a:rPr>
              <a:t>x</a:t>
            </a:r>
            <a:r>
              <a:rPr lang="en-US" sz="2400" dirty="0"/>
              <a:t>) </a:t>
            </a:r>
            <a:r>
              <a:rPr lang="en-US" sz="2800" dirty="0" smtClean="0"/>
              <a:t>{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3366FF"/>
                </a:solidFill>
              </a:rPr>
              <a:t>/* transfer $100 to account x */</a:t>
            </a:r>
            <a:r>
              <a:rPr lang="en-US" sz="2400" dirty="0" smtClean="0"/>
              <a:t>;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/>
                <a:cs typeface="Courier New"/>
              </a:rPr>
              <a:t>ret</a:t>
            </a:r>
            <a:r>
              <a:rPr lang="en-US" sz="2400" dirty="0" smtClean="0"/>
              <a:t> 0; </a:t>
            </a:r>
            <a:r>
              <a:rPr lang="en-US" sz="2800" dirty="0" smtClean="0"/>
              <a:t>},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 </a:t>
            </a:r>
            <a:r>
              <a:rPr lang="en-US" sz="2400" dirty="0" err="1" smtClean="0">
                <a:solidFill>
                  <a:srgbClr val="008000"/>
                </a:solidFill>
              </a:rPr>
              <a:t>a_swf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Georgia"/>
                <a:cs typeface="Georgia"/>
              </a:rPr>
              <a:t>load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E46C0A"/>
                </a:solidFill>
              </a:rPr>
              <a:t>a</a:t>
            </a:r>
            <a:r>
              <a:rPr lang="en-US" sz="2400" dirty="0" smtClean="0"/>
              <a:t>), </a:t>
            </a:r>
            <a:r>
              <a:rPr lang="en-US" sz="2400" dirty="0" smtClean="0">
                <a:solidFill>
                  <a:srgbClr val="008000"/>
                </a:solidFill>
              </a:rPr>
              <a:t>f</a:t>
            </a:r>
            <a:r>
              <a:rPr lang="en-US" sz="2400" dirty="0" smtClean="0"/>
              <a:t> = </a:t>
            </a:r>
            <a:r>
              <a:rPr lang="en-US" sz="2400" dirty="0" err="1" smtClean="0">
                <a:solidFill>
                  <a:srgbClr val="008000"/>
                </a:solidFill>
              </a:rPr>
              <a:t>a_swf</a:t>
            </a:r>
            <a:r>
              <a:rPr lang="en-US" sz="2400" dirty="0" err="1" smtClean="0"/>
              <a:t>.</a:t>
            </a:r>
            <a:r>
              <a:rPr lang="en-US" sz="2400" dirty="0" err="1" smtClean="0">
                <a:solidFill>
                  <a:srgbClr val="008000"/>
                </a:solidFill>
              </a:rPr>
              <a:t>f</a:t>
            </a:r>
            <a:r>
              <a:rPr lang="en-US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/>
              <a:t>(</a:t>
            </a:r>
            <a:r>
              <a:rPr lang="en-US" sz="2400" dirty="0" err="1" smtClean="0">
                <a:solidFill>
                  <a:srgbClr val="008000"/>
                </a:solidFill>
              </a:rPr>
              <a:t>s_fn</a:t>
            </a:r>
            <a:r>
              <a:rPr lang="en-US" sz="2400" dirty="0" smtClean="0"/>
              <a:t>) 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dirty="0" smtClean="0"/>
              <a:t>[ </a:t>
            </a:r>
            <a:r>
              <a:rPr lang="en-US" sz="2400" dirty="0" smtClean="0">
                <a:solidFill>
                  <a:srgbClr val="008000"/>
                </a:solidFill>
              </a:rPr>
              <a:t>f’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/>
                <a:cs typeface="Courier New"/>
              </a:rPr>
              <a:t>fun</a:t>
            </a:r>
            <a:r>
              <a:rPr lang="en-US" sz="2400" dirty="0" smtClean="0">
                <a:cs typeface="Courier New"/>
              </a:rPr>
              <a:t>(</a:t>
            </a:r>
            <a:r>
              <a:rPr lang="en-US" sz="2400" dirty="0" smtClean="0">
                <a:solidFill>
                  <a:srgbClr val="008000"/>
                </a:solidFill>
                <a:cs typeface="Courier New"/>
              </a:rPr>
              <a:t>g</a:t>
            </a:r>
            <a:r>
              <a:rPr lang="en-US" sz="2400" dirty="0" smtClean="0">
                <a:cs typeface="Courier New"/>
              </a:rPr>
              <a:t>) </a:t>
            </a:r>
            <a:r>
              <a:rPr lang="en-US" sz="2800" dirty="0" smtClean="0">
                <a:cs typeface="Courier New"/>
              </a:rPr>
              <a:t>{</a:t>
            </a:r>
            <a:r>
              <a:rPr lang="en-US" sz="2400" dirty="0" smtClean="0">
                <a:cs typeface="Courier New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cs typeface="Courier New"/>
              </a:rPr>
              <a:t>g</a:t>
            </a:r>
            <a:r>
              <a:rPr lang="en-US" sz="2400" dirty="0" smtClean="0">
                <a:cs typeface="Courier New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cs typeface="Courier New"/>
              </a:rPr>
              <a:t>a_acc</a:t>
            </a:r>
            <a:r>
              <a:rPr lang="en-US" sz="2400" dirty="0" smtClean="0">
                <a:cs typeface="Courier New"/>
              </a:rPr>
              <a:t>); </a:t>
            </a:r>
            <a:r>
              <a:rPr lang="en-US" sz="2800" dirty="0" smtClean="0">
                <a:cs typeface="Courier New"/>
              </a:rPr>
              <a:t>}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       </a:t>
            </a:r>
            <a:r>
              <a:rPr lang="en-US" sz="3600" dirty="0" smtClean="0"/>
              <a:t> </a:t>
            </a:r>
            <a:r>
              <a:rPr lang="en-US" sz="2400" dirty="0" smtClean="0"/>
              <a:t>  </a:t>
            </a:r>
            <a:endParaRPr lang="en-US" sz="26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smtClean="0"/>
              <a:t>       </a:t>
            </a:r>
            <a:r>
              <a:rPr lang="en-US" sz="3600" dirty="0" smtClean="0"/>
              <a:t> </a:t>
            </a:r>
            <a:endParaRPr lang="en-US" sz="2600" dirty="0" smtClean="0"/>
          </a:p>
          <a:p>
            <a:pPr marL="0" indent="0">
              <a:buNone/>
            </a:pPr>
            <a:r>
              <a:rPr lang="en-US" sz="2400" dirty="0" smtClean="0"/>
              <a:t>     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600" dirty="0" smtClean="0"/>
              <a:t>(</a:t>
            </a:r>
            <a:r>
              <a:rPr lang="en-US" sz="2600" dirty="0">
                <a:latin typeface="Courier New"/>
                <a:cs typeface="Courier New"/>
              </a:rPr>
              <a:t>int</a:t>
            </a:r>
            <a:r>
              <a:rPr lang="en-US" sz="26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600" baseline="-25000" dirty="0"/>
              <a:t> </a:t>
            </a:r>
            <a:r>
              <a:rPr lang="en-US" sz="2600" dirty="0"/>
              <a:t>          </a:t>
            </a:r>
            <a:r>
              <a:rPr lang="en-US" sz="2600" dirty="0">
                <a:latin typeface="Courier New"/>
                <a:cs typeface="Courier New"/>
              </a:rPr>
              <a:t>int</a:t>
            </a:r>
            <a:r>
              <a:rPr lang="en-US" sz="26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600" dirty="0" smtClean="0"/>
              <a:t>)</a:t>
            </a:r>
            <a:r>
              <a:rPr lang="en-US" sz="2400" dirty="0" smtClean="0"/>
              <a:t>  </a:t>
            </a:r>
            <a:r>
              <a:rPr lang="en-US" sz="3600" dirty="0" smtClean="0"/>
              <a:t>&lt;:  </a:t>
            </a:r>
            <a:r>
              <a:rPr lang="en-US" sz="2600" dirty="0"/>
              <a:t>(</a:t>
            </a:r>
            <a:r>
              <a:rPr lang="en-US" sz="2600" dirty="0" err="1">
                <a:latin typeface="Courier New"/>
                <a:cs typeface="Courier New"/>
              </a:rPr>
              <a:t>int</a:t>
            </a:r>
            <a:r>
              <a:rPr lang="en-US" sz="2600" baseline="-25000" dirty="0" err="1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600" dirty="0">
                <a:latin typeface="Comic Sans MS"/>
                <a:cs typeface="Comic Sans MS"/>
              </a:rPr>
              <a:t>       </a:t>
            </a:r>
            <a:r>
              <a:rPr lang="en-US" sz="2600" dirty="0" err="1">
                <a:latin typeface="Courier New"/>
                <a:cs typeface="Courier New"/>
              </a:rPr>
              <a:t>int</a:t>
            </a:r>
            <a:r>
              <a:rPr lang="en-US" sz="2600" baseline="-25000" dirty="0" err="1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600" dirty="0" smtClean="0">
                <a:cs typeface="Comic Sans MS"/>
              </a:rPr>
              <a:t>)</a:t>
            </a:r>
            <a:r>
              <a:rPr lang="en-US" sz="2400" dirty="0" smtClean="0">
                <a:cs typeface="Comic Sans MS"/>
              </a:rPr>
              <a:t>        </a:t>
            </a:r>
            <a:r>
              <a:rPr lang="en-US" sz="2400" dirty="0" smtClean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400" dirty="0" smtClean="0">
                <a:cs typeface="Comic Sans MS"/>
              </a:rPr>
              <a:t>            </a:t>
            </a:r>
            <a:r>
              <a:rPr lang="en-US" sz="2400" dirty="0" smtClean="0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endParaRPr lang="en-US" sz="2400" dirty="0">
              <a:solidFill>
                <a:srgbClr val="953735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smtClean="0"/>
              <a:t>                       </a:t>
            </a:r>
            <a:r>
              <a:rPr lang="en-US" sz="2600" dirty="0" smtClean="0"/>
              <a:t>(</a:t>
            </a:r>
            <a:r>
              <a:rPr lang="en-US" sz="2600" dirty="0">
                <a:latin typeface="Courier New"/>
                <a:cs typeface="Courier New"/>
              </a:rPr>
              <a:t>int</a:t>
            </a:r>
            <a:r>
              <a:rPr lang="en-US" sz="26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600" baseline="-25000" dirty="0"/>
              <a:t> </a:t>
            </a:r>
            <a:r>
              <a:rPr lang="en-US" sz="2600" dirty="0"/>
              <a:t>          </a:t>
            </a:r>
            <a:r>
              <a:rPr lang="en-US" sz="2600" dirty="0">
                <a:latin typeface="Courier New"/>
                <a:cs typeface="Courier New"/>
              </a:rPr>
              <a:t>int</a:t>
            </a:r>
            <a:r>
              <a:rPr lang="en-US" sz="26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600" dirty="0"/>
              <a:t>)</a:t>
            </a:r>
            <a:r>
              <a:rPr lang="en-US" sz="26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</a:t>
            </a:r>
            <a:r>
              <a:rPr lang="en-US" sz="26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}</a:t>
            </a:r>
            <a:r>
              <a:rPr lang="en-US" sz="2400" baseline="-25000" dirty="0" smtClean="0"/>
              <a:t>   </a:t>
            </a:r>
            <a:r>
              <a:rPr lang="en-US" sz="3600" dirty="0" smtClean="0"/>
              <a:t>&lt;:</a:t>
            </a:r>
            <a:r>
              <a:rPr lang="en-US" sz="2400" baseline="-25000" dirty="0" smtClean="0"/>
              <a:t>     </a:t>
            </a:r>
            <a:r>
              <a:rPr lang="en-US" sz="2600" dirty="0" smtClean="0"/>
              <a:t>(</a:t>
            </a:r>
            <a:r>
              <a:rPr lang="en-US" sz="2600" dirty="0" err="1">
                <a:latin typeface="Courier New"/>
                <a:cs typeface="Courier New"/>
              </a:rPr>
              <a:t>int</a:t>
            </a:r>
            <a:r>
              <a:rPr lang="en-US" sz="2600" baseline="-25000" dirty="0" err="1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600" dirty="0">
                <a:latin typeface="Comic Sans MS"/>
                <a:cs typeface="Comic Sans MS"/>
              </a:rPr>
              <a:t>       </a:t>
            </a:r>
            <a:r>
              <a:rPr lang="en-US" sz="2600" dirty="0" err="1">
                <a:latin typeface="Courier New"/>
                <a:cs typeface="Courier New"/>
              </a:rPr>
              <a:t>int</a:t>
            </a:r>
            <a:r>
              <a:rPr lang="en-US" sz="2600" baseline="-25000" dirty="0" err="1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600" dirty="0">
                <a:cs typeface="Comic Sans MS"/>
              </a:rPr>
              <a:t>)</a:t>
            </a:r>
            <a:r>
              <a:rPr lang="en-US" sz="26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endParaRPr lang="en-US" sz="2600" dirty="0">
              <a:solidFill>
                <a:srgbClr val="953735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400" baseline="-25000" dirty="0"/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85742" y="5072940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28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83061" y="5601813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19209" y="5601813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68151" y="5287203"/>
            <a:ext cx="7255746" cy="4931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ubse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50" y="4828168"/>
            <a:ext cx="528734" cy="45903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5009558" y="5079596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91765" y="4523451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✔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2 Revisited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9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2400" dirty="0"/>
              <a:t> = </a:t>
            </a:r>
            <a:r>
              <a:rPr lang="en-US" dirty="0" smtClean="0"/>
              <a:t>[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s_fn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>
                <a:latin typeface="Courier New"/>
                <a:cs typeface="Courier New"/>
              </a:rPr>
              <a:t>fun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8000"/>
                </a:solidFill>
              </a:rPr>
              <a:t>x</a:t>
            </a:r>
            <a:r>
              <a:rPr lang="en-US" sz="2400" dirty="0"/>
              <a:t>) </a:t>
            </a:r>
            <a:r>
              <a:rPr lang="en-US" sz="2800" dirty="0" smtClean="0"/>
              <a:t>{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3366FF"/>
                </a:solidFill>
              </a:rPr>
              <a:t>/* transfer $100 to account x */</a:t>
            </a:r>
            <a:r>
              <a:rPr lang="en-US" sz="2400" dirty="0" smtClean="0"/>
              <a:t>;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/>
                <a:cs typeface="Courier New"/>
              </a:rPr>
              <a:t>ret</a:t>
            </a:r>
            <a:r>
              <a:rPr lang="en-US" sz="2400" dirty="0" smtClean="0"/>
              <a:t> 0; </a:t>
            </a:r>
            <a:r>
              <a:rPr lang="en-US" sz="2800" dirty="0" smtClean="0"/>
              <a:t>},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 </a:t>
            </a:r>
            <a:r>
              <a:rPr lang="en-US" sz="2400" dirty="0" err="1" smtClean="0">
                <a:solidFill>
                  <a:srgbClr val="008000"/>
                </a:solidFill>
              </a:rPr>
              <a:t>a_swf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Georgia"/>
                <a:cs typeface="Georgia"/>
              </a:rPr>
              <a:t>load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E46C0A"/>
                </a:solidFill>
              </a:rPr>
              <a:t>a</a:t>
            </a:r>
            <a:r>
              <a:rPr lang="en-US" sz="2400" dirty="0" smtClean="0"/>
              <a:t>), </a:t>
            </a:r>
            <a:r>
              <a:rPr lang="en-US" sz="2400" dirty="0" smtClean="0">
                <a:solidFill>
                  <a:srgbClr val="008000"/>
                </a:solidFill>
              </a:rPr>
              <a:t>f</a:t>
            </a:r>
            <a:r>
              <a:rPr lang="en-US" sz="2400" dirty="0" smtClean="0"/>
              <a:t> = </a:t>
            </a:r>
            <a:r>
              <a:rPr lang="en-US" sz="2400" dirty="0" err="1" smtClean="0">
                <a:solidFill>
                  <a:srgbClr val="008000"/>
                </a:solidFill>
              </a:rPr>
              <a:t>a_swf</a:t>
            </a:r>
            <a:r>
              <a:rPr lang="en-US" sz="2400" dirty="0" err="1" smtClean="0"/>
              <a:t>.</a:t>
            </a:r>
            <a:r>
              <a:rPr lang="en-US" sz="2400" dirty="0" err="1" smtClean="0">
                <a:solidFill>
                  <a:srgbClr val="008000"/>
                </a:solidFill>
              </a:rPr>
              <a:t>f</a:t>
            </a:r>
            <a:r>
              <a:rPr lang="en-US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/>
              <a:t>(</a:t>
            </a:r>
            <a:r>
              <a:rPr lang="en-US" sz="2400" dirty="0" err="1" smtClean="0">
                <a:solidFill>
                  <a:srgbClr val="008000"/>
                </a:solidFill>
              </a:rPr>
              <a:t>s_fn</a:t>
            </a:r>
            <a:r>
              <a:rPr lang="en-US" sz="2400" dirty="0" smtClean="0"/>
              <a:t>) 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dirty="0" smtClean="0"/>
              <a:t>[ </a:t>
            </a:r>
            <a:r>
              <a:rPr lang="en-US" sz="2400" dirty="0" smtClean="0">
                <a:solidFill>
                  <a:srgbClr val="008000"/>
                </a:solidFill>
              </a:rPr>
              <a:t>f’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/>
                <a:cs typeface="Courier New"/>
              </a:rPr>
              <a:t>fun</a:t>
            </a:r>
            <a:r>
              <a:rPr lang="en-US" sz="2400" dirty="0" smtClean="0">
                <a:cs typeface="Courier New"/>
              </a:rPr>
              <a:t>(</a:t>
            </a:r>
            <a:r>
              <a:rPr lang="en-US" sz="2400" dirty="0" smtClean="0">
                <a:solidFill>
                  <a:srgbClr val="008000"/>
                </a:solidFill>
                <a:cs typeface="Courier New"/>
              </a:rPr>
              <a:t>g</a:t>
            </a:r>
            <a:r>
              <a:rPr lang="en-US" sz="2400" dirty="0" smtClean="0">
                <a:cs typeface="Courier New"/>
              </a:rPr>
              <a:t>) </a:t>
            </a:r>
            <a:r>
              <a:rPr lang="en-US" sz="2800" dirty="0" smtClean="0">
                <a:cs typeface="Courier New"/>
              </a:rPr>
              <a:t>{</a:t>
            </a:r>
            <a:r>
              <a:rPr lang="en-US" sz="2400" dirty="0" smtClean="0">
                <a:cs typeface="Courier New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cs typeface="Courier New"/>
              </a:rPr>
              <a:t>g</a:t>
            </a:r>
            <a:r>
              <a:rPr lang="en-US" sz="2400" dirty="0" smtClean="0">
                <a:cs typeface="Courier New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cs typeface="Courier New"/>
              </a:rPr>
              <a:t>a_acc</a:t>
            </a:r>
            <a:r>
              <a:rPr lang="en-US" sz="2400" dirty="0" smtClean="0">
                <a:cs typeface="Courier New"/>
              </a:rPr>
              <a:t>); </a:t>
            </a:r>
            <a:r>
              <a:rPr lang="en-US" sz="2800" dirty="0" smtClean="0">
                <a:cs typeface="Courier New"/>
              </a:rPr>
              <a:t>}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       </a:t>
            </a:r>
            <a:r>
              <a:rPr lang="en-US" sz="3600" dirty="0" smtClean="0"/>
              <a:t> </a:t>
            </a:r>
            <a:r>
              <a:rPr lang="en-US" sz="2400" dirty="0" smtClean="0"/>
              <a:t>  </a:t>
            </a:r>
            <a:endParaRPr lang="en-US" sz="26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smtClean="0"/>
              <a:t>       </a:t>
            </a:r>
            <a:r>
              <a:rPr lang="en-US" sz="2600" dirty="0" err="1" smtClean="0">
                <a:latin typeface="Courier New"/>
                <a:cs typeface="Courier New"/>
              </a:rPr>
              <a:t>int</a:t>
            </a:r>
            <a:r>
              <a:rPr lang="en-US" sz="2600" baseline="-25000" dirty="0" err="1" smtClean="0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latin typeface="Comic Sans MS"/>
                <a:cs typeface="Comic Sans MS"/>
              </a:rPr>
              <a:t>  </a:t>
            </a:r>
            <a:r>
              <a:rPr lang="en-US" sz="3600" dirty="0" smtClean="0"/>
              <a:t>&lt;</a:t>
            </a:r>
            <a:r>
              <a:rPr lang="en-US" sz="3600" dirty="0"/>
              <a:t>:</a:t>
            </a:r>
            <a:r>
              <a:rPr lang="en-US" sz="2400" dirty="0" smtClean="0"/>
              <a:t> </a:t>
            </a:r>
            <a:r>
              <a:rPr lang="en-US" sz="2600" dirty="0">
                <a:latin typeface="Courier New"/>
                <a:cs typeface="Courier New"/>
              </a:rPr>
              <a:t>int</a:t>
            </a:r>
            <a:r>
              <a:rPr lang="en-US" sz="26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</a:t>
            </a:r>
            <a:r>
              <a:rPr lang="en-US" sz="26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}</a:t>
            </a:r>
            <a:r>
              <a:rPr lang="en-US" sz="2400" baseline="-25000" dirty="0" smtClean="0"/>
              <a:t>                            </a:t>
            </a:r>
            <a:r>
              <a:rPr lang="en-US" sz="2600" dirty="0" smtClean="0">
                <a:latin typeface="Courier New"/>
                <a:cs typeface="Courier New"/>
              </a:rPr>
              <a:t>int</a:t>
            </a:r>
            <a:r>
              <a:rPr lang="en-US" sz="26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</a:t>
            </a:r>
            <a:r>
              <a:rPr lang="en-US" sz="26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}</a:t>
            </a:r>
            <a:r>
              <a:rPr lang="en-US" sz="2400" baseline="-25000" dirty="0" smtClean="0"/>
              <a:t> </a:t>
            </a:r>
            <a:r>
              <a:rPr lang="en-US" sz="3600" dirty="0"/>
              <a:t>&lt;</a:t>
            </a:r>
            <a:r>
              <a:rPr lang="en-US" sz="3600" dirty="0" smtClean="0"/>
              <a:t>: </a:t>
            </a:r>
            <a:r>
              <a:rPr lang="en-US" sz="2600" dirty="0" err="1">
                <a:latin typeface="Courier New"/>
                <a:cs typeface="Courier New"/>
              </a:rPr>
              <a:t>int</a:t>
            </a:r>
            <a:r>
              <a:rPr lang="en-US" sz="2600" baseline="-25000" dirty="0" err="1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endParaRPr lang="en-US" sz="2600" dirty="0" smtClean="0">
              <a:solidFill>
                <a:srgbClr val="953735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     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600" dirty="0" smtClean="0"/>
              <a:t>(</a:t>
            </a:r>
            <a:r>
              <a:rPr lang="en-US" sz="2600" dirty="0">
                <a:latin typeface="Courier New"/>
                <a:cs typeface="Courier New"/>
              </a:rPr>
              <a:t>int</a:t>
            </a:r>
            <a:r>
              <a:rPr lang="en-US" sz="26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600" baseline="-25000" dirty="0"/>
              <a:t> </a:t>
            </a:r>
            <a:r>
              <a:rPr lang="en-US" sz="2600" dirty="0"/>
              <a:t>          </a:t>
            </a:r>
            <a:r>
              <a:rPr lang="en-US" sz="2600" dirty="0">
                <a:latin typeface="Courier New"/>
                <a:cs typeface="Courier New"/>
              </a:rPr>
              <a:t>int</a:t>
            </a:r>
            <a:r>
              <a:rPr lang="en-US" sz="26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600" dirty="0" smtClean="0"/>
              <a:t>)</a:t>
            </a:r>
            <a:r>
              <a:rPr lang="en-US" sz="2400" dirty="0" smtClean="0"/>
              <a:t>  </a:t>
            </a:r>
            <a:r>
              <a:rPr lang="en-US" sz="3600" dirty="0" smtClean="0"/>
              <a:t>&lt;:  </a:t>
            </a:r>
            <a:r>
              <a:rPr lang="en-US" sz="2600" dirty="0"/>
              <a:t>(</a:t>
            </a:r>
            <a:r>
              <a:rPr lang="en-US" sz="2600" dirty="0" err="1">
                <a:latin typeface="Courier New"/>
                <a:cs typeface="Courier New"/>
              </a:rPr>
              <a:t>int</a:t>
            </a:r>
            <a:r>
              <a:rPr lang="en-US" sz="2600" baseline="-25000" dirty="0" err="1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600" dirty="0">
                <a:latin typeface="Comic Sans MS"/>
                <a:cs typeface="Comic Sans MS"/>
              </a:rPr>
              <a:t>       </a:t>
            </a:r>
            <a:r>
              <a:rPr lang="en-US" sz="2600" dirty="0" err="1">
                <a:latin typeface="Courier New"/>
                <a:cs typeface="Courier New"/>
              </a:rPr>
              <a:t>int</a:t>
            </a:r>
            <a:r>
              <a:rPr lang="en-US" sz="2600" baseline="-25000" dirty="0" err="1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600" dirty="0" smtClean="0">
                <a:cs typeface="Comic Sans MS"/>
              </a:rPr>
              <a:t>)</a:t>
            </a:r>
            <a:r>
              <a:rPr lang="en-US" sz="2400" dirty="0" smtClean="0">
                <a:cs typeface="Comic Sans MS"/>
              </a:rPr>
              <a:t>        </a:t>
            </a:r>
            <a:r>
              <a:rPr lang="en-US" sz="2400" dirty="0" smtClean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400" dirty="0" smtClean="0">
                <a:cs typeface="Comic Sans MS"/>
              </a:rPr>
              <a:t>            </a:t>
            </a:r>
            <a:r>
              <a:rPr lang="en-US" sz="2400" dirty="0" smtClean="0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endParaRPr lang="en-US" sz="2400" dirty="0">
              <a:solidFill>
                <a:srgbClr val="953735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smtClean="0"/>
              <a:t>                       </a:t>
            </a:r>
            <a:r>
              <a:rPr lang="en-US" sz="2600" dirty="0" smtClean="0"/>
              <a:t>(</a:t>
            </a:r>
            <a:r>
              <a:rPr lang="en-US" sz="2600" dirty="0">
                <a:latin typeface="Courier New"/>
                <a:cs typeface="Courier New"/>
              </a:rPr>
              <a:t>int</a:t>
            </a:r>
            <a:r>
              <a:rPr lang="en-US" sz="26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600" baseline="-25000" dirty="0"/>
              <a:t> </a:t>
            </a:r>
            <a:r>
              <a:rPr lang="en-US" sz="2600" dirty="0"/>
              <a:t>          </a:t>
            </a:r>
            <a:r>
              <a:rPr lang="en-US" sz="2600" dirty="0">
                <a:latin typeface="Courier New"/>
                <a:cs typeface="Courier New"/>
              </a:rPr>
              <a:t>int</a:t>
            </a:r>
            <a:r>
              <a:rPr lang="en-US" sz="26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600" dirty="0"/>
              <a:t>)</a:t>
            </a:r>
            <a:r>
              <a:rPr lang="en-US" sz="26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</a:t>
            </a:r>
            <a:r>
              <a:rPr lang="en-US" sz="26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}</a:t>
            </a:r>
            <a:r>
              <a:rPr lang="en-US" sz="2400" baseline="-25000" dirty="0" smtClean="0"/>
              <a:t>   </a:t>
            </a:r>
            <a:r>
              <a:rPr lang="en-US" sz="3600" dirty="0" smtClean="0"/>
              <a:t>&lt;:</a:t>
            </a:r>
            <a:r>
              <a:rPr lang="en-US" sz="2400" baseline="-25000" dirty="0" smtClean="0"/>
              <a:t>     </a:t>
            </a:r>
            <a:r>
              <a:rPr lang="en-US" sz="2600" dirty="0" smtClean="0"/>
              <a:t>(</a:t>
            </a:r>
            <a:r>
              <a:rPr lang="en-US" sz="2600" dirty="0" err="1">
                <a:latin typeface="Courier New"/>
                <a:cs typeface="Courier New"/>
              </a:rPr>
              <a:t>int</a:t>
            </a:r>
            <a:r>
              <a:rPr lang="en-US" sz="2600" baseline="-25000" dirty="0" err="1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600" dirty="0">
                <a:latin typeface="Comic Sans MS"/>
                <a:cs typeface="Comic Sans MS"/>
              </a:rPr>
              <a:t>       </a:t>
            </a:r>
            <a:r>
              <a:rPr lang="en-US" sz="2600" dirty="0" err="1">
                <a:latin typeface="Courier New"/>
                <a:cs typeface="Courier New"/>
              </a:rPr>
              <a:t>int</a:t>
            </a:r>
            <a:r>
              <a:rPr lang="en-US" sz="2600" baseline="-25000" dirty="0" err="1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600" dirty="0">
                <a:cs typeface="Comic Sans MS"/>
              </a:rPr>
              <a:t>)</a:t>
            </a:r>
            <a:r>
              <a:rPr lang="en-US" sz="26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endParaRPr lang="en-US" sz="2600" dirty="0">
              <a:solidFill>
                <a:srgbClr val="953735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400" baseline="-25000" dirty="0"/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85742" y="5072940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29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83061" y="5601813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19209" y="5601813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68151" y="5287203"/>
            <a:ext cx="7255746" cy="4931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ubse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50" y="4828168"/>
            <a:ext cx="528734" cy="45903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5009558" y="5079596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91765" y="4523451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✔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68151" y="4815839"/>
            <a:ext cx="535626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2 Revisited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9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12/11/12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75547" y="1773286"/>
            <a:ext cx="4816100" cy="3941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69523" y="2156698"/>
            <a:ext cx="1177390" cy="814753"/>
            <a:chOff x="670899" y="2156698"/>
            <a:chExt cx="850605" cy="814753"/>
          </a:xfrm>
        </p:grpSpPr>
        <p:sp>
          <p:nvSpPr>
            <p:cNvPr id="8" name="Oval 7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A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9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1954004" y="5978846"/>
            <a:ext cx="1626537" cy="377504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Flash Player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3" name="Picture 32" descr="Screen shot 2012-12-02 at 12.25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48" y="1486027"/>
            <a:ext cx="2568384" cy="160524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134449" y="2182435"/>
            <a:ext cx="1177390" cy="814753"/>
            <a:chOff x="670899" y="2156698"/>
            <a:chExt cx="850605" cy="814753"/>
          </a:xfrm>
        </p:grpSpPr>
        <p:sp>
          <p:nvSpPr>
            <p:cNvPr id="37" name="Oval 36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A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711346" y="2182435"/>
            <a:ext cx="1177390" cy="814753"/>
            <a:chOff x="670899" y="2156698"/>
            <a:chExt cx="850605" cy="814753"/>
          </a:xfrm>
        </p:grpSpPr>
        <p:sp>
          <p:nvSpPr>
            <p:cNvPr id="40" name="Oval 39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A</a:t>
              </a:r>
              <a:r>
                <a:rPr lang="en-US" baseline="-250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1" name="Picture 40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1310618" y="3478558"/>
            <a:ext cx="1177390" cy="814753"/>
            <a:chOff x="670899" y="2156698"/>
            <a:chExt cx="850605" cy="814753"/>
          </a:xfrm>
        </p:grpSpPr>
        <p:sp>
          <p:nvSpPr>
            <p:cNvPr id="43" name="Oval 42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B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4" name="Picture 43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3185199" y="3478558"/>
            <a:ext cx="1177390" cy="814753"/>
            <a:chOff x="670899" y="2156698"/>
            <a:chExt cx="850605" cy="814753"/>
          </a:xfrm>
        </p:grpSpPr>
        <p:sp>
          <p:nvSpPr>
            <p:cNvPr id="46" name="Oval 45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B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574827" y="4737544"/>
            <a:ext cx="1177390" cy="814753"/>
            <a:chOff x="670899" y="2156698"/>
            <a:chExt cx="850605" cy="814753"/>
          </a:xfrm>
        </p:grpSpPr>
        <p:sp>
          <p:nvSpPr>
            <p:cNvPr id="49" name="Oval 48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0" name="Picture 49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2596504" y="4737544"/>
            <a:ext cx="1177390" cy="814753"/>
            <a:chOff x="670899" y="2156698"/>
            <a:chExt cx="850605" cy="814753"/>
          </a:xfrm>
        </p:grpSpPr>
        <p:sp>
          <p:nvSpPr>
            <p:cNvPr id="52" name="Oval 51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C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3" name="Picture 52" descr="swf_ic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553200" y="3317414"/>
            <a:ext cx="1785122" cy="1307505"/>
            <a:chOff x="6553200" y="3317414"/>
            <a:chExt cx="1785122" cy="1307505"/>
          </a:xfrm>
        </p:grpSpPr>
        <p:pic>
          <p:nvPicPr>
            <p:cNvPr id="34" name="Picture 33" descr="Server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3317414"/>
              <a:ext cx="1785122" cy="975897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6553200" y="4360040"/>
              <a:ext cx="1785122" cy="26487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http://www.a.com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553200" y="4898544"/>
            <a:ext cx="1785122" cy="1307505"/>
            <a:chOff x="6553200" y="3317414"/>
            <a:chExt cx="1785122" cy="1307505"/>
          </a:xfrm>
        </p:grpSpPr>
        <p:pic>
          <p:nvPicPr>
            <p:cNvPr id="55" name="Picture 54" descr="Server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3317414"/>
              <a:ext cx="1785122" cy="975897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6553200" y="4360040"/>
              <a:ext cx="1785122" cy="26487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http://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www.b.com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4716311" y="2971451"/>
            <a:ext cx="541489" cy="345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888736" y="3466576"/>
            <a:ext cx="1401601" cy="8147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SWFs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469973" y="3873953"/>
            <a:ext cx="2463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943826" y="4360040"/>
            <a:ext cx="944910" cy="538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930900" y="1917700"/>
            <a:ext cx="5623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4362589" y="1510323"/>
            <a:ext cx="1401601" cy="8147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browser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4716311" y="5571469"/>
            <a:ext cx="1401601" cy="8147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servers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764191" y="4281329"/>
            <a:ext cx="729057" cy="103997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930900" y="5321300"/>
            <a:ext cx="562348" cy="23099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70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2" grpId="0" animBg="1"/>
      <p:bldP spid="57" grpId="0" animBg="1"/>
      <p:bldP spid="5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2400" dirty="0"/>
              <a:t> = </a:t>
            </a:r>
            <a:r>
              <a:rPr lang="en-US" dirty="0" smtClean="0"/>
              <a:t>[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s_fn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>
                <a:latin typeface="Courier New"/>
                <a:cs typeface="Courier New"/>
              </a:rPr>
              <a:t>fun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8000"/>
                </a:solidFill>
              </a:rPr>
              <a:t>x</a:t>
            </a:r>
            <a:r>
              <a:rPr lang="en-US" sz="2400" dirty="0"/>
              <a:t>) </a:t>
            </a:r>
            <a:r>
              <a:rPr lang="en-US" sz="2800" dirty="0" smtClean="0"/>
              <a:t>{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3366FF"/>
                </a:solidFill>
              </a:rPr>
              <a:t>/* transfer $100 to account x */</a:t>
            </a:r>
            <a:r>
              <a:rPr lang="en-US" sz="2400" dirty="0" smtClean="0"/>
              <a:t>;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/>
                <a:cs typeface="Courier New"/>
              </a:rPr>
              <a:t>ret</a:t>
            </a:r>
            <a:r>
              <a:rPr lang="en-US" sz="2400" dirty="0" smtClean="0"/>
              <a:t> 0; </a:t>
            </a:r>
            <a:r>
              <a:rPr lang="en-US" sz="2800" dirty="0" smtClean="0"/>
              <a:t>},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 </a:t>
            </a:r>
            <a:r>
              <a:rPr lang="en-US" sz="2400" dirty="0" err="1" smtClean="0">
                <a:solidFill>
                  <a:srgbClr val="008000"/>
                </a:solidFill>
              </a:rPr>
              <a:t>a_swf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Georgia"/>
                <a:cs typeface="Georgia"/>
              </a:rPr>
              <a:t>load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E46C0A"/>
                </a:solidFill>
              </a:rPr>
              <a:t>a</a:t>
            </a:r>
            <a:r>
              <a:rPr lang="en-US" sz="2400" dirty="0" smtClean="0"/>
              <a:t>), </a:t>
            </a:r>
            <a:r>
              <a:rPr lang="en-US" sz="2400" dirty="0" smtClean="0">
                <a:solidFill>
                  <a:srgbClr val="008000"/>
                </a:solidFill>
              </a:rPr>
              <a:t>f</a:t>
            </a:r>
            <a:r>
              <a:rPr lang="en-US" sz="2400" dirty="0" smtClean="0"/>
              <a:t> = </a:t>
            </a:r>
            <a:r>
              <a:rPr lang="en-US" sz="2400" dirty="0" err="1" smtClean="0">
                <a:solidFill>
                  <a:srgbClr val="008000"/>
                </a:solidFill>
              </a:rPr>
              <a:t>a_swf</a:t>
            </a:r>
            <a:r>
              <a:rPr lang="en-US" sz="2400" dirty="0" err="1" smtClean="0"/>
              <a:t>.</a:t>
            </a:r>
            <a:r>
              <a:rPr lang="en-US" sz="2400" dirty="0" err="1" smtClean="0">
                <a:solidFill>
                  <a:srgbClr val="008000"/>
                </a:solidFill>
              </a:rPr>
              <a:t>f</a:t>
            </a:r>
            <a:r>
              <a:rPr lang="en-US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/>
              <a:t>(</a:t>
            </a:r>
            <a:r>
              <a:rPr lang="en-US" sz="2400" dirty="0" err="1" smtClean="0">
                <a:solidFill>
                  <a:srgbClr val="008000"/>
                </a:solidFill>
              </a:rPr>
              <a:t>s_fn</a:t>
            </a:r>
            <a:r>
              <a:rPr lang="en-US" sz="2400" dirty="0" smtClean="0"/>
              <a:t>) 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dirty="0" smtClean="0"/>
              <a:t>[ </a:t>
            </a:r>
            <a:r>
              <a:rPr lang="en-US" sz="2400" dirty="0" smtClean="0">
                <a:solidFill>
                  <a:srgbClr val="008000"/>
                </a:solidFill>
              </a:rPr>
              <a:t>f’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/>
                <a:cs typeface="Courier New"/>
              </a:rPr>
              <a:t>fun</a:t>
            </a:r>
            <a:r>
              <a:rPr lang="en-US" sz="2400" dirty="0" smtClean="0">
                <a:cs typeface="Courier New"/>
              </a:rPr>
              <a:t>(</a:t>
            </a:r>
            <a:r>
              <a:rPr lang="en-US" sz="2400" dirty="0" smtClean="0">
                <a:solidFill>
                  <a:srgbClr val="008000"/>
                </a:solidFill>
                <a:cs typeface="Courier New"/>
              </a:rPr>
              <a:t>g</a:t>
            </a:r>
            <a:r>
              <a:rPr lang="en-US" sz="2400" dirty="0" smtClean="0">
                <a:cs typeface="Courier New"/>
              </a:rPr>
              <a:t>) </a:t>
            </a:r>
            <a:r>
              <a:rPr lang="en-US" sz="2800" dirty="0" smtClean="0">
                <a:cs typeface="Courier New"/>
              </a:rPr>
              <a:t>{</a:t>
            </a:r>
            <a:r>
              <a:rPr lang="en-US" sz="2400" dirty="0" smtClean="0">
                <a:cs typeface="Courier New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cs typeface="Courier New"/>
              </a:rPr>
              <a:t>g</a:t>
            </a:r>
            <a:r>
              <a:rPr lang="en-US" sz="2400" dirty="0" smtClean="0">
                <a:cs typeface="Courier New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cs typeface="Courier New"/>
              </a:rPr>
              <a:t>a_acc</a:t>
            </a:r>
            <a:r>
              <a:rPr lang="en-US" sz="2400" dirty="0" smtClean="0">
                <a:cs typeface="Courier New"/>
              </a:rPr>
              <a:t>); </a:t>
            </a:r>
            <a:r>
              <a:rPr lang="en-US" sz="2800" dirty="0" smtClean="0">
                <a:cs typeface="Courier New"/>
              </a:rPr>
              <a:t>}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       </a:t>
            </a:r>
            <a:r>
              <a:rPr lang="en-US" sz="2600" dirty="0" smtClean="0">
                <a:latin typeface="Courier New"/>
                <a:cs typeface="Courier New"/>
              </a:rPr>
              <a:t>int</a:t>
            </a:r>
            <a:r>
              <a:rPr lang="en-US" sz="2400" dirty="0" smtClean="0"/>
              <a:t>  </a:t>
            </a:r>
            <a:r>
              <a:rPr lang="en-US" sz="3600" dirty="0"/>
              <a:t>&lt;</a:t>
            </a:r>
            <a:r>
              <a:rPr lang="en-US" sz="3600" dirty="0" smtClean="0"/>
              <a:t>: </a:t>
            </a:r>
            <a:r>
              <a:rPr lang="en-US" sz="2600" dirty="0" smtClean="0">
                <a:latin typeface="Courier New"/>
                <a:cs typeface="Courier New"/>
              </a:rPr>
              <a:t>int</a:t>
            </a:r>
            <a:r>
              <a:rPr lang="en-US" sz="2400" dirty="0" smtClean="0"/>
              <a:t>       </a:t>
            </a:r>
            <a:r>
              <a:rPr lang="en-US" sz="2600" dirty="0" smtClean="0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400" dirty="0" smtClean="0"/>
              <a:t>         </a:t>
            </a:r>
            <a:r>
              <a:rPr lang="en-US" sz="2600" dirty="0" smtClean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</a:p>
          <a:p>
            <a:pPr marL="0" indent="0">
              <a:buNone/>
            </a:pPr>
            <a:r>
              <a:rPr lang="en-US" sz="2400" dirty="0" smtClean="0"/>
              <a:t>       </a:t>
            </a:r>
            <a:r>
              <a:rPr lang="en-US" sz="2600" dirty="0" err="1" smtClean="0">
                <a:latin typeface="Courier New"/>
                <a:cs typeface="Courier New"/>
              </a:rPr>
              <a:t>int</a:t>
            </a:r>
            <a:r>
              <a:rPr lang="en-US" sz="2600" baseline="-25000" dirty="0" err="1" smtClean="0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latin typeface="Comic Sans MS"/>
                <a:cs typeface="Comic Sans MS"/>
              </a:rPr>
              <a:t>  </a:t>
            </a:r>
            <a:r>
              <a:rPr lang="en-US" sz="3600" dirty="0" smtClean="0"/>
              <a:t>&lt;</a:t>
            </a:r>
            <a:r>
              <a:rPr lang="en-US" sz="3600" dirty="0"/>
              <a:t>:</a:t>
            </a:r>
            <a:r>
              <a:rPr lang="en-US" sz="2400" dirty="0" smtClean="0"/>
              <a:t> </a:t>
            </a:r>
            <a:r>
              <a:rPr lang="en-US" sz="2600" dirty="0">
                <a:latin typeface="Courier New"/>
                <a:cs typeface="Courier New"/>
              </a:rPr>
              <a:t>int</a:t>
            </a:r>
            <a:r>
              <a:rPr lang="en-US" sz="26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</a:t>
            </a:r>
            <a:r>
              <a:rPr lang="en-US" sz="26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}</a:t>
            </a:r>
            <a:r>
              <a:rPr lang="en-US" sz="2400" baseline="-25000" dirty="0" smtClean="0"/>
              <a:t>                            </a:t>
            </a:r>
            <a:r>
              <a:rPr lang="en-US" sz="2600" dirty="0" smtClean="0">
                <a:latin typeface="Courier New"/>
                <a:cs typeface="Courier New"/>
              </a:rPr>
              <a:t>int</a:t>
            </a:r>
            <a:r>
              <a:rPr lang="en-US" sz="26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</a:t>
            </a:r>
            <a:r>
              <a:rPr lang="en-US" sz="26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}</a:t>
            </a:r>
            <a:r>
              <a:rPr lang="en-US" sz="2400" baseline="-25000" dirty="0" smtClean="0"/>
              <a:t> </a:t>
            </a:r>
            <a:r>
              <a:rPr lang="en-US" sz="3600" dirty="0"/>
              <a:t>&lt;</a:t>
            </a:r>
            <a:r>
              <a:rPr lang="en-US" sz="3600" dirty="0" smtClean="0"/>
              <a:t>: </a:t>
            </a:r>
            <a:r>
              <a:rPr lang="en-US" sz="2600" dirty="0" err="1">
                <a:latin typeface="Courier New"/>
                <a:cs typeface="Courier New"/>
              </a:rPr>
              <a:t>int</a:t>
            </a:r>
            <a:r>
              <a:rPr lang="en-US" sz="2600" baseline="-25000" dirty="0" err="1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endParaRPr lang="en-US" sz="2600" dirty="0" smtClean="0">
              <a:solidFill>
                <a:srgbClr val="953735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     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600" dirty="0" smtClean="0"/>
              <a:t>(</a:t>
            </a:r>
            <a:r>
              <a:rPr lang="en-US" sz="2600" dirty="0">
                <a:latin typeface="Courier New"/>
                <a:cs typeface="Courier New"/>
              </a:rPr>
              <a:t>int</a:t>
            </a:r>
            <a:r>
              <a:rPr lang="en-US" sz="26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600" baseline="-25000" dirty="0"/>
              <a:t> </a:t>
            </a:r>
            <a:r>
              <a:rPr lang="en-US" sz="2600" dirty="0"/>
              <a:t>          </a:t>
            </a:r>
            <a:r>
              <a:rPr lang="en-US" sz="2600" dirty="0">
                <a:latin typeface="Courier New"/>
                <a:cs typeface="Courier New"/>
              </a:rPr>
              <a:t>int</a:t>
            </a:r>
            <a:r>
              <a:rPr lang="en-US" sz="26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600" dirty="0" smtClean="0"/>
              <a:t>)</a:t>
            </a:r>
            <a:r>
              <a:rPr lang="en-US" sz="2400" dirty="0" smtClean="0"/>
              <a:t>  </a:t>
            </a:r>
            <a:r>
              <a:rPr lang="en-US" sz="3600" dirty="0" smtClean="0"/>
              <a:t>&lt;:  </a:t>
            </a:r>
            <a:r>
              <a:rPr lang="en-US" sz="2600" dirty="0"/>
              <a:t>(</a:t>
            </a:r>
            <a:r>
              <a:rPr lang="en-US" sz="2600" dirty="0" err="1">
                <a:latin typeface="Courier New"/>
                <a:cs typeface="Courier New"/>
              </a:rPr>
              <a:t>int</a:t>
            </a:r>
            <a:r>
              <a:rPr lang="en-US" sz="2600" baseline="-25000" dirty="0" err="1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600" dirty="0">
                <a:latin typeface="Comic Sans MS"/>
                <a:cs typeface="Comic Sans MS"/>
              </a:rPr>
              <a:t>       </a:t>
            </a:r>
            <a:r>
              <a:rPr lang="en-US" sz="2600" dirty="0" err="1">
                <a:latin typeface="Courier New"/>
                <a:cs typeface="Courier New"/>
              </a:rPr>
              <a:t>int</a:t>
            </a:r>
            <a:r>
              <a:rPr lang="en-US" sz="2600" baseline="-25000" dirty="0" err="1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600" dirty="0" smtClean="0">
                <a:cs typeface="Comic Sans MS"/>
              </a:rPr>
              <a:t>)</a:t>
            </a:r>
            <a:r>
              <a:rPr lang="en-US" sz="2400" dirty="0" smtClean="0">
                <a:cs typeface="Comic Sans MS"/>
              </a:rPr>
              <a:t>        </a:t>
            </a:r>
            <a:r>
              <a:rPr lang="en-US" sz="2400" dirty="0" smtClean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400" dirty="0" smtClean="0">
                <a:cs typeface="Comic Sans MS"/>
              </a:rPr>
              <a:t>            </a:t>
            </a:r>
            <a:r>
              <a:rPr lang="en-US" sz="2400" dirty="0" smtClean="0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endParaRPr lang="en-US" sz="2400" dirty="0">
              <a:solidFill>
                <a:srgbClr val="953735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smtClean="0"/>
              <a:t>                       </a:t>
            </a:r>
            <a:r>
              <a:rPr lang="en-US" sz="2600" dirty="0" smtClean="0"/>
              <a:t>(</a:t>
            </a:r>
            <a:r>
              <a:rPr lang="en-US" sz="2600" dirty="0">
                <a:latin typeface="Courier New"/>
                <a:cs typeface="Courier New"/>
              </a:rPr>
              <a:t>int</a:t>
            </a:r>
            <a:r>
              <a:rPr lang="en-US" sz="26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600" baseline="-25000" dirty="0"/>
              <a:t> </a:t>
            </a:r>
            <a:r>
              <a:rPr lang="en-US" sz="2600" dirty="0"/>
              <a:t>          </a:t>
            </a:r>
            <a:r>
              <a:rPr lang="en-US" sz="2600" dirty="0">
                <a:latin typeface="Courier New"/>
                <a:cs typeface="Courier New"/>
              </a:rPr>
              <a:t>int</a:t>
            </a:r>
            <a:r>
              <a:rPr lang="en-US" sz="26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{d}</a:t>
            </a:r>
            <a:r>
              <a:rPr lang="en-US" sz="2600" dirty="0"/>
              <a:t>)</a:t>
            </a:r>
            <a:r>
              <a:rPr lang="en-US" sz="2600" baseline="-25000" dirty="0">
                <a:solidFill>
                  <a:srgbClr val="953735"/>
                </a:solidFill>
                <a:latin typeface="Comic Sans MS"/>
                <a:cs typeface="Comic Sans MS"/>
              </a:rPr>
              <a:t>{d</a:t>
            </a:r>
            <a:r>
              <a:rPr lang="en-US" sz="26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}</a:t>
            </a:r>
            <a:r>
              <a:rPr lang="en-US" sz="2400" baseline="-25000" dirty="0" smtClean="0"/>
              <a:t>   </a:t>
            </a:r>
            <a:r>
              <a:rPr lang="en-US" sz="3600" dirty="0" smtClean="0"/>
              <a:t>&lt;:</a:t>
            </a:r>
            <a:r>
              <a:rPr lang="en-US" sz="2400" baseline="-25000" dirty="0" smtClean="0"/>
              <a:t>     </a:t>
            </a:r>
            <a:r>
              <a:rPr lang="en-US" sz="2600" dirty="0" smtClean="0"/>
              <a:t>(</a:t>
            </a:r>
            <a:r>
              <a:rPr lang="en-US" sz="2600" dirty="0" err="1">
                <a:latin typeface="Courier New"/>
                <a:cs typeface="Courier New"/>
              </a:rPr>
              <a:t>int</a:t>
            </a:r>
            <a:r>
              <a:rPr lang="en-US" sz="2600" baseline="-25000" dirty="0" err="1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600" dirty="0">
                <a:latin typeface="Comic Sans MS"/>
                <a:cs typeface="Comic Sans MS"/>
              </a:rPr>
              <a:t>       </a:t>
            </a:r>
            <a:r>
              <a:rPr lang="en-US" sz="2600" dirty="0" err="1">
                <a:latin typeface="Courier New"/>
                <a:cs typeface="Courier New"/>
              </a:rPr>
              <a:t>int</a:t>
            </a:r>
            <a:r>
              <a:rPr lang="en-US" sz="2600" baseline="-25000" dirty="0" err="1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r>
              <a:rPr lang="en-US" sz="2600" dirty="0">
                <a:cs typeface="Comic Sans MS"/>
              </a:rPr>
              <a:t>)</a:t>
            </a:r>
            <a:r>
              <a:rPr lang="en-US" sz="2600" baseline="-25000" dirty="0" smtClean="0">
                <a:solidFill>
                  <a:srgbClr val="953735"/>
                </a:solidFill>
                <a:latin typeface="Comic Sans MS"/>
                <a:cs typeface="Comic Sans MS"/>
              </a:rPr>
              <a:t>D</a:t>
            </a:r>
            <a:endParaRPr lang="en-US" sz="2600" dirty="0">
              <a:solidFill>
                <a:srgbClr val="953735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400" baseline="-25000" dirty="0"/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85742" y="5072940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30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83061" y="5601813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19209" y="5601813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68151" y="5287203"/>
            <a:ext cx="7255746" cy="4931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ubse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50" y="4828168"/>
            <a:ext cx="528734" cy="45903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5009558" y="5079596"/>
            <a:ext cx="48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91765" y="4523451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✔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68151" y="4815839"/>
            <a:ext cx="535626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2 Revisited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68151" y="4194848"/>
            <a:ext cx="329422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subse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75" y="3709659"/>
            <a:ext cx="528734" cy="45903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142773" y="3417271"/>
            <a:ext cx="54296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✗</a:t>
            </a:r>
            <a:endParaRPr lang="en-US" sz="3200" dirty="0"/>
          </a:p>
        </p:txBody>
      </p:sp>
      <p:sp>
        <p:nvSpPr>
          <p:cNvPr id="6" name="Oval Callout 5"/>
          <p:cNvSpPr/>
          <p:nvPr/>
        </p:nvSpPr>
        <p:spPr>
          <a:xfrm>
            <a:off x="4142773" y="1886335"/>
            <a:ext cx="3612597" cy="1590440"/>
          </a:xfrm>
          <a:prstGeom prst="wedgeEllipseCallout">
            <a:avLst>
              <a:gd name="adj1" fmla="val -42572"/>
              <a:gd name="adj2" fmla="val 50872"/>
            </a:avLst>
          </a:prstGeom>
          <a:solidFill>
            <a:srgbClr val="E6B9B8"/>
          </a:solidFill>
          <a:ln>
            <a:solidFill>
              <a:srgbClr val="E6B9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Victim’s code </a:t>
            </a:r>
            <a:r>
              <a:rPr lang="en-US" sz="2800" i="1" dirty="0" smtClean="0">
                <a:solidFill>
                  <a:srgbClr val="000000"/>
                </a:solidFill>
              </a:rPr>
              <a:t>fails </a:t>
            </a:r>
            <a:r>
              <a:rPr lang="en-US" sz="2800" dirty="0" smtClean="0">
                <a:solidFill>
                  <a:srgbClr val="000000"/>
                </a:solidFill>
              </a:rPr>
              <a:t>to type check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466600" y="3982263"/>
            <a:ext cx="4697610" cy="2143900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integrity violation is </a:t>
            </a:r>
            <a:r>
              <a:rPr lang="en-US" sz="2400" i="1" dirty="0" smtClean="0"/>
              <a:t>flagged</a:t>
            </a:r>
            <a:r>
              <a:rPr lang="en-US" sz="2400" dirty="0" smtClean="0"/>
              <a:t> at compile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601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System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Soundness: Well-typed programs do not violate data integrity invariants</a:t>
            </a:r>
          </a:p>
          <a:p>
            <a:r>
              <a:rPr lang="en-US" dirty="0" smtClean="0"/>
              <a:t>Attacker code need not be well-typed </a:t>
            </a:r>
            <a:r>
              <a:rPr lang="en-US" i="1" dirty="0" smtClean="0"/>
              <a:t>security labels wise</a:t>
            </a:r>
            <a:endParaRPr lang="en-US" dirty="0" smtClean="0"/>
          </a:p>
          <a:p>
            <a:pPr lvl="1"/>
            <a:r>
              <a:rPr lang="en-US" dirty="0"/>
              <a:t>v</a:t>
            </a:r>
            <a:r>
              <a:rPr lang="en-US" dirty="0" smtClean="0"/>
              <a:t>ictim can enforce data integrity all by </a:t>
            </a:r>
            <a:r>
              <a:rPr lang="en-US" dirty="0" smtClean="0"/>
              <a:t>himself</a:t>
            </a:r>
            <a:endParaRPr lang="en-US" dirty="0" smtClean="0"/>
          </a:p>
          <a:p>
            <a:r>
              <a:rPr lang="en-US" dirty="0" smtClean="0"/>
              <a:t>Prevents Cross Site Scripting attacks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31</a:t>
            </a:fld>
            <a:endParaRPr lang="en-US"/>
          </a:p>
        </p:txBody>
      </p:sp>
      <p:sp>
        <p:nvSpPr>
          <p:cNvPr id="7" name="Curved Down Ribbon 6"/>
          <p:cNvSpPr/>
          <p:nvPr/>
        </p:nvSpPr>
        <p:spPr>
          <a:xfrm>
            <a:off x="1787804" y="2675391"/>
            <a:ext cx="5363411" cy="1787703"/>
          </a:xfrm>
          <a:prstGeom prst="ellipseRibb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More details in the paper 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2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formal specification of the Flash Security Model</a:t>
            </a:r>
          </a:p>
          <a:p>
            <a:r>
              <a:rPr lang="en-US" dirty="0" smtClean="0"/>
              <a:t>Demonstrate inadequacy of the model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xample </a:t>
            </a:r>
            <a:r>
              <a:rPr lang="en-US" dirty="0" smtClean="0"/>
              <a:t>data integrity violation attacks</a:t>
            </a:r>
          </a:p>
          <a:p>
            <a:r>
              <a:rPr lang="en-US" dirty="0" smtClean="0"/>
              <a:t>Security extension to Flash static type </a:t>
            </a:r>
            <a:r>
              <a:rPr lang="en-US" dirty="0" smtClean="0"/>
              <a:t>system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lags data integrity violations at compile time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tronger </a:t>
            </a:r>
            <a:r>
              <a:rPr lang="en-US" dirty="0" smtClean="0"/>
              <a:t>threat model: the attacker’s code need not be </a:t>
            </a:r>
            <a:r>
              <a:rPr lang="en-US" i="1" dirty="0" smtClean="0"/>
              <a:t>well-typed </a:t>
            </a:r>
            <a:r>
              <a:rPr lang="en-US" dirty="0" smtClean="0"/>
              <a:t>security labels wise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8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Security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interaction between swfs, web browser, and servers</a:t>
            </a:r>
          </a:p>
          <a:p>
            <a:r>
              <a:rPr lang="en-US" dirty="0" smtClean="0"/>
              <a:t>Configured by trust policies</a:t>
            </a:r>
          </a:p>
          <a:p>
            <a:r>
              <a:rPr lang="en-US" dirty="0" smtClean="0"/>
              <a:t>Runtime access control checks to enforce trust policies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1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75547" y="1773286"/>
            <a:ext cx="4816100" cy="3941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32" descr="Screen shot 2012-12-02 at 12.25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48" y="1486027"/>
            <a:ext cx="2568384" cy="16052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21240000">
            <a:off x="1746913" y="2552093"/>
            <a:ext cx="387536" cy="377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21480000" flipH="1">
            <a:off x="2768929" y="2971451"/>
            <a:ext cx="37118" cy="18854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006029" y="2971452"/>
            <a:ext cx="0" cy="5071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096202" y="2971451"/>
            <a:ext cx="835320" cy="487886"/>
            <a:chOff x="1096202" y="2971451"/>
            <a:chExt cx="835320" cy="487886"/>
          </a:xfrm>
        </p:grpSpPr>
        <p:cxnSp>
          <p:nvCxnSpPr>
            <p:cNvPr id="15" name="Straight Arrow Connector 14"/>
            <p:cNvCxnSpPr>
              <a:stCxn id="8" idx="4"/>
              <a:endCxn id="19" idx="0"/>
            </p:cNvCxnSpPr>
            <p:nvPr/>
          </p:nvCxnSpPr>
          <p:spPr>
            <a:xfrm>
              <a:off x="1096202" y="2971451"/>
              <a:ext cx="835320" cy="4878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293877" y="2971451"/>
              <a:ext cx="5510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 ✗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730480" y="2971451"/>
            <a:ext cx="5510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✗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>
            <a:stCxn id="66" idx="6"/>
            <a:endCxn id="33" idx="1"/>
          </p:cNvCxnSpPr>
          <p:nvPr/>
        </p:nvCxnSpPr>
        <p:spPr>
          <a:xfrm flipV="1">
            <a:off x="4362589" y="2288647"/>
            <a:ext cx="2130659" cy="15972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7" idx="6"/>
          </p:cNvCxnSpPr>
          <p:nvPr/>
        </p:nvCxnSpPr>
        <p:spPr>
          <a:xfrm>
            <a:off x="3251966" y="5133408"/>
            <a:ext cx="3301234" cy="45194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91647" y="2854026"/>
            <a:ext cx="5510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 ✗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2991846" y="2971377"/>
            <a:ext cx="34338" cy="18862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743628" y="3433116"/>
            <a:ext cx="5510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✗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69523" y="2156698"/>
            <a:ext cx="1177390" cy="814753"/>
            <a:chOff x="670899" y="2156698"/>
            <a:chExt cx="850605" cy="814753"/>
          </a:xfrm>
        </p:grpSpPr>
        <p:sp>
          <p:nvSpPr>
            <p:cNvPr id="46" name="Oval 45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A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 descr="swf_ico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2134449" y="2182435"/>
            <a:ext cx="1177390" cy="814753"/>
            <a:chOff x="670899" y="2156698"/>
            <a:chExt cx="850605" cy="814753"/>
          </a:xfrm>
        </p:grpSpPr>
        <p:sp>
          <p:nvSpPr>
            <p:cNvPr id="49" name="Oval 48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A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0" name="Picture 49" descr="swf_ico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3711346" y="2182435"/>
            <a:ext cx="1177390" cy="814753"/>
            <a:chOff x="670899" y="2156698"/>
            <a:chExt cx="850605" cy="814753"/>
          </a:xfrm>
        </p:grpSpPr>
        <p:sp>
          <p:nvSpPr>
            <p:cNvPr id="53" name="Oval 52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A</a:t>
              </a:r>
              <a:r>
                <a:rPr lang="en-US" baseline="-250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4" name="Picture 53" descr="swf_ico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1310618" y="3478558"/>
            <a:ext cx="1177390" cy="814753"/>
            <a:chOff x="670899" y="2156698"/>
            <a:chExt cx="850605" cy="814753"/>
          </a:xfrm>
        </p:grpSpPr>
        <p:sp>
          <p:nvSpPr>
            <p:cNvPr id="63" name="Oval 62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B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4" name="Picture 63" descr="swf_ico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3185199" y="3478558"/>
            <a:ext cx="1177390" cy="814753"/>
            <a:chOff x="670899" y="2156698"/>
            <a:chExt cx="850605" cy="814753"/>
          </a:xfrm>
        </p:grpSpPr>
        <p:sp>
          <p:nvSpPr>
            <p:cNvPr id="66" name="Oval 65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B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7" name="Picture 66" descr="swf_ico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574827" y="4737544"/>
            <a:ext cx="1177390" cy="814753"/>
            <a:chOff x="670899" y="2156698"/>
            <a:chExt cx="850605" cy="814753"/>
          </a:xfrm>
        </p:grpSpPr>
        <p:sp>
          <p:nvSpPr>
            <p:cNvPr id="69" name="Oval 68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0" name="Picture 69" descr="swf_ico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2596504" y="4737544"/>
            <a:ext cx="1177390" cy="814753"/>
            <a:chOff x="670899" y="2156698"/>
            <a:chExt cx="850605" cy="814753"/>
          </a:xfrm>
        </p:grpSpPr>
        <p:sp>
          <p:nvSpPr>
            <p:cNvPr id="72" name="Oval 71"/>
            <p:cNvSpPr/>
            <p:nvPr/>
          </p:nvSpPr>
          <p:spPr>
            <a:xfrm>
              <a:off x="670899" y="2156698"/>
              <a:ext cx="850605" cy="814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C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3" name="Picture 72" descr="swf_ico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4" y="2296402"/>
              <a:ext cx="262455" cy="255691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6553200" y="3317414"/>
            <a:ext cx="1785122" cy="1307505"/>
            <a:chOff x="6553200" y="3317414"/>
            <a:chExt cx="1785122" cy="1307505"/>
          </a:xfrm>
        </p:grpSpPr>
        <p:pic>
          <p:nvPicPr>
            <p:cNvPr id="61" name="Picture 60" descr="Serve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3317414"/>
              <a:ext cx="1785122" cy="975897"/>
            </a:xfrm>
            <a:prstGeom prst="rect">
              <a:avLst/>
            </a:prstGeom>
          </p:spPr>
        </p:pic>
        <p:sp>
          <p:nvSpPr>
            <p:cNvPr id="62" name="Rectangle 61"/>
            <p:cNvSpPr/>
            <p:nvPr/>
          </p:nvSpPr>
          <p:spPr>
            <a:xfrm>
              <a:off x="6553200" y="4360040"/>
              <a:ext cx="1785122" cy="26487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http://www.a.com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553200" y="4898544"/>
            <a:ext cx="1785122" cy="1307505"/>
            <a:chOff x="6553200" y="3317414"/>
            <a:chExt cx="1785122" cy="1307505"/>
          </a:xfrm>
        </p:grpSpPr>
        <p:pic>
          <p:nvPicPr>
            <p:cNvPr id="75" name="Picture 74" descr="Serve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3317414"/>
              <a:ext cx="1785122" cy="975897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6553200" y="4360040"/>
              <a:ext cx="1785122" cy="26487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http://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www.b.com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Model – Trust Relationships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5</a:t>
            </a:fld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728594" y="5978846"/>
            <a:ext cx="1852131" cy="377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Flash Player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2488007" y="2749364"/>
            <a:ext cx="4379626" cy="1848791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Complex asymmetric</a:t>
            </a:r>
            <a:r>
              <a:rPr lang="en-US" sz="2400" dirty="0" smtClean="0">
                <a:solidFill>
                  <a:schemeClr val="tx1"/>
                </a:solidFill>
              </a:rPr>
              <a:t> trust relationships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2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01456" y="1582609"/>
            <a:ext cx="8229600" cy="1032854"/>
            <a:chOff x="0" y="0"/>
            <a:chExt cx="8229600" cy="1032854"/>
          </a:xfrm>
        </p:grpSpPr>
        <p:sp>
          <p:nvSpPr>
            <p:cNvPr id="7" name="Rounded Rectangle 6"/>
            <p:cNvSpPr/>
            <p:nvPr/>
          </p:nvSpPr>
          <p:spPr>
            <a:xfrm>
              <a:off x="0" y="0"/>
              <a:ext cx="8229600" cy="103285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0420" y="50420"/>
              <a:ext cx="8128760" cy="932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chemeClr val="tx1"/>
                  </a:solidFill>
                </a:rPr>
                <a:t>No formal </a:t>
              </a:r>
              <a:r>
                <a:rPr lang="en-US" sz="2800" dirty="0">
                  <a:solidFill>
                    <a:schemeClr val="tx1"/>
                  </a:solidFill>
                </a:rPr>
                <a:t>s</a:t>
              </a:r>
              <a:r>
                <a:rPr lang="en-US" sz="2800" kern="1200" dirty="0" smtClean="0">
                  <a:solidFill>
                    <a:schemeClr val="tx1"/>
                  </a:solidFill>
                </a:rPr>
                <a:t>pecification of the Flash Security Model !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1456" y="2945156"/>
            <a:ext cx="8229600" cy="1032854"/>
            <a:chOff x="301456" y="2945156"/>
            <a:chExt cx="8229600" cy="1032854"/>
          </a:xfrm>
        </p:grpSpPr>
        <p:sp>
          <p:nvSpPr>
            <p:cNvPr id="10" name="Rounded Rectangle 9"/>
            <p:cNvSpPr/>
            <p:nvPr/>
          </p:nvSpPr>
          <p:spPr>
            <a:xfrm>
              <a:off x="301456" y="2945156"/>
              <a:ext cx="8229600" cy="103285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51876" y="2995576"/>
              <a:ext cx="8128760" cy="932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rgbClr val="000000"/>
                  </a:solidFill>
                </a:rPr>
                <a:t>The security guarantees of the model are unclear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1876" y="4367612"/>
            <a:ext cx="8229600" cy="1838884"/>
            <a:chOff x="351876" y="4367612"/>
            <a:chExt cx="8229600" cy="1838884"/>
          </a:xfrm>
        </p:grpSpPr>
        <p:pic>
          <p:nvPicPr>
            <p:cNvPr id="12" name="Picture 11" descr="confused-face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951" y="5400466"/>
              <a:ext cx="626525" cy="80603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351876" y="4367612"/>
              <a:ext cx="8229600" cy="1032854"/>
              <a:chOff x="301456" y="2945156"/>
              <a:chExt cx="8229600" cy="1032854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301456" y="2945156"/>
                <a:ext cx="8229600" cy="103285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ounded Rectangle 4"/>
              <p:cNvSpPr/>
              <p:nvPr/>
            </p:nvSpPr>
            <p:spPr>
              <a:xfrm>
                <a:off x="351876" y="2995576"/>
                <a:ext cx="8128760" cy="9320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060" tIns="99060" rIns="99060" bIns="99060" numCol="1" spcCol="1270" anchor="ctr" anchorCtr="0">
                <a:noAutofit/>
              </a:bodyPr>
              <a:lstStyle/>
              <a:p>
                <a:pPr lvl="0" algn="l" defTabSz="11557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>
                    <a:solidFill>
                      <a:srgbClr val="000000"/>
                    </a:solidFill>
                  </a:rPr>
                  <a:t>Programmers canno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t reason about security of swfs</a:t>
                </a:r>
                <a:endParaRPr lang="en-US" sz="2800" kern="1200" dirty="0" smtClean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029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41554" y="1622259"/>
            <a:ext cx="8005010" cy="1188859"/>
            <a:chOff x="457200" y="1417638"/>
            <a:chExt cx="8005010" cy="1188859"/>
          </a:xfrm>
        </p:grpSpPr>
        <p:grpSp>
          <p:nvGrpSpPr>
            <p:cNvPr id="7" name="Group 6"/>
            <p:cNvGrpSpPr/>
            <p:nvPr/>
          </p:nvGrpSpPr>
          <p:grpSpPr>
            <a:xfrm>
              <a:off x="3339003" y="1536526"/>
              <a:ext cx="5123207" cy="951087"/>
              <a:chOff x="2881803" y="121359"/>
              <a:chExt cx="5123207" cy="951087"/>
            </a:xfrm>
          </p:grpSpPr>
          <p:sp>
            <p:nvSpPr>
              <p:cNvPr id="11" name="Round Same Side Corner Rectangle 10"/>
              <p:cNvSpPr/>
              <p:nvPr/>
            </p:nvSpPr>
            <p:spPr>
              <a:xfrm rot="5400000">
                <a:off x="4967863" y="-1964701"/>
                <a:ext cx="951087" cy="5123207"/>
              </a:xfrm>
              <a:prstGeom prst="round2Same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Round Same Side Corner Rectangle 4"/>
              <p:cNvSpPr/>
              <p:nvPr/>
            </p:nvSpPr>
            <p:spPr>
              <a:xfrm>
                <a:off x="2881803" y="167787"/>
                <a:ext cx="5076779" cy="8582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228600" lvl="1" indent="-228600" algn="l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700" kern="1200" dirty="0" smtClean="0"/>
                  <a:t>First formal specification of Flash Security Model</a:t>
                </a:r>
                <a:endParaRPr lang="en-US" sz="2700" kern="12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57200" y="1417638"/>
              <a:ext cx="2881803" cy="1188859"/>
              <a:chOff x="0" y="2471"/>
              <a:chExt cx="2881803" cy="1188859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0" y="2471"/>
                <a:ext cx="2881803" cy="1188859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ounded Rectangle 6"/>
              <p:cNvSpPr/>
              <p:nvPr/>
            </p:nvSpPr>
            <p:spPr>
              <a:xfrm>
                <a:off x="58035" y="60506"/>
                <a:ext cx="2765733" cy="10727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9540" tIns="64770" rIns="129540" bIns="64770" numCol="1" spcCol="1270" anchor="ctr" anchorCtr="0">
                <a:no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/>
                  <a:t>Security model </a:t>
                </a:r>
                <a:r>
                  <a:rPr lang="en-US" sz="2800" dirty="0"/>
                  <a:t>f</a:t>
                </a:r>
                <a:r>
                  <a:rPr lang="en-US" sz="2800" kern="1200" dirty="0" smtClean="0"/>
                  <a:t>ormalization</a:t>
                </a:r>
                <a:endParaRPr lang="en-US" sz="2800" kern="1200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241554" y="2932961"/>
            <a:ext cx="8005010" cy="1188859"/>
            <a:chOff x="457200" y="1417638"/>
            <a:chExt cx="8005010" cy="1188859"/>
          </a:xfrm>
        </p:grpSpPr>
        <p:grpSp>
          <p:nvGrpSpPr>
            <p:cNvPr id="14" name="Group 13"/>
            <p:cNvGrpSpPr/>
            <p:nvPr/>
          </p:nvGrpSpPr>
          <p:grpSpPr>
            <a:xfrm>
              <a:off x="3339003" y="1536526"/>
              <a:ext cx="5123207" cy="951087"/>
              <a:chOff x="2881803" y="121359"/>
              <a:chExt cx="5123207" cy="951087"/>
            </a:xfrm>
          </p:grpSpPr>
          <p:sp>
            <p:nvSpPr>
              <p:cNvPr id="18" name="Round Same Side Corner Rectangle 17"/>
              <p:cNvSpPr/>
              <p:nvPr/>
            </p:nvSpPr>
            <p:spPr>
              <a:xfrm rot="5400000">
                <a:off x="4967863" y="-1964701"/>
                <a:ext cx="951087" cy="5123207"/>
              </a:xfrm>
              <a:prstGeom prst="round2Same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Round Same Side Corner Rectangle 4"/>
              <p:cNvSpPr/>
              <p:nvPr/>
            </p:nvSpPr>
            <p:spPr>
              <a:xfrm>
                <a:off x="2881803" y="167787"/>
                <a:ext cx="5076779" cy="8582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228600" lvl="1" indent="-228600" algn="l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700" dirty="0" smtClean="0"/>
                  <a:t>Example programs that violate data integrity property </a:t>
                </a:r>
                <a:endParaRPr lang="en-US" sz="2700" kern="12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57200" y="1417638"/>
              <a:ext cx="2881803" cy="1188859"/>
              <a:chOff x="0" y="2471"/>
              <a:chExt cx="2881803" cy="118885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0" y="2471"/>
                <a:ext cx="2881803" cy="1188859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ounded Rectangle 6"/>
              <p:cNvSpPr/>
              <p:nvPr/>
            </p:nvSpPr>
            <p:spPr>
              <a:xfrm>
                <a:off x="58035" y="60506"/>
                <a:ext cx="2765733" cy="10727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9540" tIns="64770" rIns="129540" bIns="64770" numCol="1" spcCol="1270" anchor="ctr" anchorCtr="0">
                <a:no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/>
                  <a:t>Show inadequacy of the model</a:t>
                </a:r>
                <a:endParaRPr lang="en-US" sz="2800" kern="1200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41554" y="4231716"/>
            <a:ext cx="8005010" cy="1188859"/>
            <a:chOff x="457200" y="1417638"/>
            <a:chExt cx="8005010" cy="1188859"/>
          </a:xfrm>
        </p:grpSpPr>
        <p:grpSp>
          <p:nvGrpSpPr>
            <p:cNvPr id="21" name="Group 20"/>
            <p:cNvGrpSpPr/>
            <p:nvPr/>
          </p:nvGrpSpPr>
          <p:grpSpPr>
            <a:xfrm>
              <a:off x="3339003" y="1536526"/>
              <a:ext cx="5123207" cy="951087"/>
              <a:chOff x="2881803" y="121359"/>
              <a:chExt cx="5123207" cy="951087"/>
            </a:xfrm>
          </p:grpSpPr>
          <p:sp>
            <p:nvSpPr>
              <p:cNvPr id="25" name="Round Same Side Corner Rectangle 24"/>
              <p:cNvSpPr/>
              <p:nvPr/>
            </p:nvSpPr>
            <p:spPr>
              <a:xfrm rot="5400000">
                <a:off x="4967863" y="-1964701"/>
                <a:ext cx="951087" cy="5123207"/>
              </a:xfrm>
              <a:prstGeom prst="round2Same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Round Same Side Corner Rectangle 4"/>
              <p:cNvSpPr/>
              <p:nvPr/>
            </p:nvSpPr>
            <p:spPr>
              <a:xfrm>
                <a:off x="2881803" y="167787"/>
                <a:ext cx="5076779" cy="8582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228600" lvl="1" indent="-228600" algn="l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700" dirty="0" smtClean="0"/>
                  <a:t>Security extension to the Flash static type system</a:t>
                </a:r>
                <a:endParaRPr lang="en-US" sz="2700" kern="12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57200" y="1417638"/>
              <a:ext cx="2881803" cy="1188859"/>
              <a:chOff x="0" y="2471"/>
              <a:chExt cx="2881803" cy="1188859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0" y="2471"/>
                <a:ext cx="2881803" cy="1188859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ounded Rectangle 6"/>
              <p:cNvSpPr/>
              <p:nvPr/>
            </p:nvSpPr>
            <p:spPr>
              <a:xfrm>
                <a:off x="58035" y="60506"/>
                <a:ext cx="2765733" cy="10727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9540" tIns="64770" rIns="129540" bIns="64770" numCol="1" spcCol="1270" anchor="ctr" anchorCtr="0">
                <a:no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/>
                  <a:t>Type System to enforce data integrity</a:t>
                </a:r>
                <a:endParaRPr lang="en-US" sz="2800" kern="1200" dirty="0"/>
              </a:p>
            </p:txBody>
          </p:sp>
        </p:grpSp>
      </p:grpSp>
      <p:sp>
        <p:nvSpPr>
          <p:cNvPr id="34" name="Oval Callout 33"/>
          <p:cNvSpPr/>
          <p:nvPr/>
        </p:nvSpPr>
        <p:spPr>
          <a:xfrm>
            <a:off x="2818426" y="2264533"/>
            <a:ext cx="5428138" cy="2132499"/>
          </a:xfrm>
          <a:prstGeom prst="wedgeEllipseCallout">
            <a:avLst>
              <a:gd name="adj1" fmla="val -45782"/>
              <a:gd name="adj2" fmla="val 49945"/>
            </a:avLst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Prevents Cross Site Scripting and other injection attacks too !</a:t>
            </a:r>
            <a:endParaRPr lang="en-US" sz="2400" dirty="0"/>
          </a:p>
        </p:txBody>
      </p:sp>
      <p:sp>
        <p:nvSpPr>
          <p:cNvPr id="35" name="Oval Callout 34"/>
          <p:cNvSpPr/>
          <p:nvPr/>
        </p:nvSpPr>
        <p:spPr>
          <a:xfrm>
            <a:off x="2935184" y="5020314"/>
            <a:ext cx="4169161" cy="1425817"/>
          </a:xfrm>
          <a:prstGeom prst="wedgeEllipseCallout">
            <a:avLst>
              <a:gd name="adj1" fmla="val 7462"/>
              <a:gd name="adj2" fmla="val -65231"/>
            </a:avLst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Strong Threat Model: The attacker’s code need not be </a:t>
            </a:r>
            <a:r>
              <a:rPr lang="en-US" sz="2000" i="1" dirty="0" smtClean="0"/>
              <a:t>well-typed</a:t>
            </a:r>
            <a:endParaRPr lang="en-US" sz="2000" dirty="0"/>
          </a:p>
        </p:txBody>
      </p:sp>
      <p:sp>
        <p:nvSpPr>
          <p:cNvPr id="36" name="Oval Callout 35"/>
          <p:cNvSpPr/>
          <p:nvPr/>
        </p:nvSpPr>
        <p:spPr>
          <a:xfrm>
            <a:off x="847091" y="2190268"/>
            <a:ext cx="4552532" cy="2160336"/>
          </a:xfrm>
          <a:prstGeom prst="wedgeEllipseCallou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Well Typed programs cannot violate data integrity invariants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592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6" grpId="0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Flash Security Model</a:t>
            </a:r>
          </a:p>
          <a:p>
            <a:r>
              <a:rPr lang="en-US" dirty="0" smtClean="0"/>
              <a:t>Example programs that violate data integrity</a:t>
            </a:r>
          </a:p>
          <a:p>
            <a:r>
              <a:rPr lang="en-US" dirty="0" smtClean="0"/>
              <a:t>Overview of the security type system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9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Flash Security Model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Example programs that violate data integrity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Overview of the security type system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7AD-AF28-BD4A-9804-80525558EB06}" type="datetime1">
              <a:rPr lang="en-US" smtClean="0"/>
              <a:t>12/9/12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0716-E7A6-364A-A107-4C3B9DA6C9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0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11140</TotalTime>
  <Words>1248</Words>
  <Application>Microsoft Macintosh PowerPoint</Application>
  <PresentationFormat>On-screen Show (4:3)</PresentationFormat>
  <Paragraphs>334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Types and Access Control for Cross-Domain Security in Flash</vt:lpstr>
      <vt:lpstr>Flash: Ubiquitous on Web</vt:lpstr>
      <vt:lpstr>The Big Picture</vt:lpstr>
      <vt:lpstr>Flash Security Model</vt:lpstr>
      <vt:lpstr>Security Model – Trust Relationships</vt:lpstr>
      <vt:lpstr>Problems</vt:lpstr>
      <vt:lpstr>Our Contributions</vt:lpstr>
      <vt:lpstr>This Talk</vt:lpstr>
      <vt:lpstr>This Talk</vt:lpstr>
      <vt:lpstr>Flash Applications</vt:lpstr>
      <vt:lpstr>Flash API</vt:lpstr>
      <vt:lpstr>Same Origin Policy</vt:lpstr>
      <vt:lpstr>Extensions to Same Origin Policy</vt:lpstr>
      <vt:lpstr>Content Loading vs. Import Loading</vt:lpstr>
      <vt:lpstr>Security Model Formalization</vt:lpstr>
      <vt:lpstr>This Talk</vt:lpstr>
      <vt:lpstr>Threat Model</vt:lpstr>
      <vt:lpstr>Example - 1</vt:lpstr>
      <vt:lpstr>Example - 2</vt:lpstr>
      <vt:lpstr>This Talk</vt:lpstr>
      <vt:lpstr>Security Labels on Types</vt:lpstr>
      <vt:lpstr>Static Type System</vt:lpstr>
      <vt:lpstr>Example – 2 Revisited</vt:lpstr>
      <vt:lpstr>Example – 2 Revisited</vt:lpstr>
      <vt:lpstr>Example – 2 Revisited</vt:lpstr>
      <vt:lpstr>Example – 2 Revisited</vt:lpstr>
      <vt:lpstr>Example – 2 Revisited</vt:lpstr>
      <vt:lpstr>Example – 2 Revisited</vt:lpstr>
      <vt:lpstr>Example – 2 Revisited</vt:lpstr>
      <vt:lpstr>Example – 2 Revisited</vt:lpstr>
      <vt:lpstr>Type System Properties</vt:lpstr>
      <vt:lpstr>Contributions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Compiler for Secure Computation</dc:title>
  <dc:creator>Adobe Systems</dc:creator>
  <cp:lastModifiedBy>Aseem Rastogi</cp:lastModifiedBy>
  <cp:revision>1447</cp:revision>
  <dcterms:created xsi:type="dcterms:W3CDTF">2012-11-10T17:27:15Z</dcterms:created>
  <dcterms:modified xsi:type="dcterms:W3CDTF">2012-12-10T22:26:52Z</dcterms:modified>
</cp:coreProperties>
</file>