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0"/>
  </p:notesMasterIdLst>
  <p:sldIdLst>
    <p:sldId id="256" r:id="rId2"/>
    <p:sldId id="326" r:id="rId3"/>
    <p:sldId id="274" r:id="rId4"/>
    <p:sldId id="312" r:id="rId5"/>
    <p:sldId id="304" r:id="rId6"/>
    <p:sldId id="305" r:id="rId7"/>
    <p:sldId id="306" r:id="rId8"/>
    <p:sldId id="307" r:id="rId9"/>
    <p:sldId id="320" r:id="rId10"/>
    <p:sldId id="298" r:id="rId11"/>
    <p:sldId id="325" r:id="rId12"/>
    <p:sldId id="322" r:id="rId13"/>
    <p:sldId id="323" r:id="rId14"/>
    <p:sldId id="309" r:id="rId15"/>
    <p:sldId id="300" r:id="rId16"/>
    <p:sldId id="324" r:id="rId17"/>
    <p:sldId id="310" r:id="rId18"/>
    <p:sldId id="290" r:id="rId19"/>
    <p:sldId id="314" r:id="rId20"/>
    <p:sldId id="283" r:id="rId21"/>
    <p:sldId id="315" r:id="rId22"/>
    <p:sldId id="262" r:id="rId23"/>
    <p:sldId id="317" r:id="rId24"/>
    <p:sldId id="265" r:id="rId25"/>
    <p:sldId id="266" r:id="rId26"/>
    <p:sldId id="332" r:id="rId27"/>
    <p:sldId id="318" r:id="rId28"/>
    <p:sldId id="281" r:id="rId29"/>
    <p:sldId id="330" r:id="rId30"/>
    <p:sldId id="329" r:id="rId31"/>
    <p:sldId id="287" r:id="rId32"/>
    <p:sldId id="294" r:id="rId33"/>
    <p:sldId id="301" r:id="rId34"/>
    <p:sldId id="316" r:id="rId35"/>
    <p:sldId id="331" r:id="rId36"/>
    <p:sldId id="285" r:id="rId37"/>
    <p:sldId id="328" r:id="rId38"/>
    <p:sldId id="33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00"/>
    <a:srgbClr val="E8BD20"/>
    <a:srgbClr val="418937"/>
    <a:srgbClr val="D75F29"/>
    <a:srgbClr val="2B0FD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4" autoAdjust="0"/>
    <p:restoredTop sz="84507" autoAdjust="0"/>
  </p:normalViewPr>
  <p:slideViewPr>
    <p:cSldViewPr>
      <p:cViewPr>
        <p:scale>
          <a:sx n="60" d="100"/>
          <a:sy n="60" d="100"/>
        </p:scale>
        <p:origin x="-732" y="-78"/>
      </p:cViewPr>
      <p:guideLst>
        <p:guide orient="horz" pos="2160"/>
        <p:guide pos="2880"/>
      </p:guideLst>
    </p:cSldViewPr>
  </p:slideViewPr>
  <p:outlineViewPr>
    <p:cViewPr>
      <p:scale>
        <a:sx n="33" d="100"/>
        <a:sy n="33" d="100"/>
      </p:scale>
      <p:origin x="0" y="172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a:pPr>
            <a:r>
              <a:rPr lang="en-US" sz="2000" dirty="0" smtClean="0"/>
              <a:t>Speedup, times   </a:t>
            </a:r>
            <a:endParaRPr lang="en-US" sz="2000" dirty="0"/>
          </a:p>
        </c:rich>
      </c:tx>
      <c:layout>
        <c:manualLayout>
          <c:xMode val="edge"/>
          <c:yMode val="edge"/>
          <c:x val="0.24558163720101026"/>
          <c:y val="5.4536895336934482E-2"/>
        </c:manualLayout>
      </c:layout>
    </c:title>
    <c:plotArea>
      <c:layout>
        <c:manualLayout>
          <c:layoutTarget val="inner"/>
          <c:xMode val="edge"/>
          <c:yMode val="edge"/>
          <c:x val="0.15177412964888817"/>
          <c:y val="0.14951071565897764"/>
          <c:w val="0.75137979394366761"/>
          <c:h val="0.64857179963105294"/>
        </c:manualLayout>
      </c:layout>
      <c:lineChart>
        <c:grouping val="standard"/>
        <c:ser>
          <c:idx val="0"/>
          <c:order val="0"/>
          <c:tx>
            <c:strRef>
              <c:f>Sheet1!$D$1</c:f>
              <c:strCache>
                <c:ptCount val="1"/>
                <c:pt idx="0">
                  <c:v>Speedup   </c:v>
                </c:pt>
              </c:strCache>
            </c:strRef>
          </c:tx>
          <c:spPr>
            <a:ln w="41275">
              <a:solidFill>
                <a:srgbClr val="FF0000"/>
              </a:solidFill>
            </a:ln>
          </c:spPr>
          <c:marker>
            <c:symbol val="none"/>
          </c:marker>
          <c:cat>
            <c:numRef>
              <c:f>Sheet1!$A$2:$A$7</c:f>
              <c:numCache>
                <c:formatCode>General</c:formatCode>
                <c:ptCount val="6"/>
                <c:pt idx="0">
                  <c:v>3</c:v>
                </c:pt>
                <c:pt idx="1">
                  <c:v>4</c:v>
                </c:pt>
                <c:pt idx="2">
                  <c:v>5</c:v>
                </c:pt>
                <c:pt idx="3">
                  <c:v>6</c:v>
                </c:pt>
                <c:pt idx="4">
                  <c:v>7</c:v>
                </c:pt>
                <c:pt idx="5">
                  <c:v>8</c:v>
                </c:pt>
              </c:numCache>
            </c:numRef>
          </c:cat>
          <c:val>
            <c:numRef>
              <c:f>Sheet1!$D$2:$D$7</c:f>
              <c:numCache>
                <c:formatCode>General</c:formatCode>
                <c:ptCount val="6"/>
                <c:pt idx="0">
                  <c:v>29.067999999999987</c:v>
                </c:pt>
                <c:pt idx="1">
                  <c:v>19.516999999999999</c:v>
                </c:pt>
                <c:pt idx="2">
                  <c:v>33.229000000000013</c:v>
                </c:pt>
                <c:pt idx="3">
                  <c:v>52.28</c:v>
                </c:pt>
                <c:pt idx="4">
                  <c:v>95.831000000000003</c:v>
                </c:pt>
                <c:pt idx="5">
                  <c:v>62.332000000000001</c:v>
                </c:pt>
              </c:numCache>
            </c:numRef>
          </c:val>
        </c:ser>
        <c:marker val="1"/>
        <c:axId val="60508416"/>
        <c:axId val="63451520"/>
      </c:lineChart>
      <c:catAx>
        <c:axId val="60508416"/>
        <c:scaling>
          <c:orientation val="minMax"/>
        </c:scaling>
        <c:axPos val="b"/>
        <c:numFmt formatCode="General" sourceLinked="1"/>
        <c:majorTickMark val="none"/>
        <c:tickLblPos val="nextTo"/>
        <c:txPr>
          <a:bodyPr/>
          <a:lstStyle/>
          <a:p>
            <a:pPr>
              <a:defRPr sz="1600" b="1"/>
            </a:pPr>
            <a:endParaRPr lang="en-US"/>
          </a:p>
        </c:txPr>
        <c:crossAx val="63451520"/>
        <c:crosses val="autoZero"/>
        <c:auto val="1"/>
        <c:lblAlgn val="ctr"/>
        <c:lblOffset val="100"/>
      </c:catAx>
      <c:valAx>
        <c:axId val="63451520"/>
        <c:scaling>
          <c:orientation val="minMax"/>
        </c:scaling>
        <c:axPos val="l"/>
        <c:majorGridlines/>
        <c:numFmt formatCode="General" sourceLinked="1"/>
        <c:majorTickMark val="none"/>
        <c:tickLblPos val="nextTo"/>
        <c:spPr>
          <a:ln w="9525">
            <a:noFill/>
          </a:ln>
        </c:spPr>
        <c:txPr>
          <a:bodyPr/>
          <a:lstStyle/>
          <a:p>
            <a:pPr>
              <a:defRPr sz="1600" b="1"/>
            </a:pPr>
            <a:endParaRPr lang="en-US"/>
          </a:p>
        </c:txPr>
        <c:crossAx val="60508416"/>
        <c:crosses val="autoZero"/>
        <c:crossBetween val="between"/>
      </c:valAx>
    </c:plotArea>
    <c:plotVisOnly val="1"/>
    <c:dispBlanksAs val="gap"/>
  </c:chart>
  <c:txPr>
    <a:bodyPr/>
    <a:lstStyle/>
    <a:p>
      <a:pPr>
        <a:defRPr>
          <a:solidFill>
            <a:srgbClr val="FFFF00"/>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3026139589694145E-2"/>
          <c:y val="4.7618951477219187E-2"/>
          <c:w val="0.63440447784935972"/>
          <c:h val="0.91269841269841434"/>
        </c:manualLayout>
      </c:layout>
      <c:barChart>
        <c:barDir val="col"/>
        <c:grouping val="clustered"/>
        <c:ser>
          <c:idx val="0"/>
          <c:order val="0"/>
          <c:tx>
            <c:strRef>
              <c:f>Sheet1!$F$1</c:f>
              <c:strCache>
                <c:ptCount val="1"/>
                <c:pt idx="0">
                  <c:v>Scalar Kernel (s) </c:v>
                </c:pt>
              </c:strCache>
            </c:strRef>
          </c:tx>
          <c:spPr>
            <a:solidFill>
              <a:srgbClr val="FFC000"/>
            </a:solidFill>
          </c:spPr>
          <c:cat>
            <c:numRef>
              <c:f>Sheet1!$A$10:$A$15</c:f>
              <c:numCache>
                <c:formatCode>0.00E+00</c:formatCode>
                <c:ptCount val="6"/>
                <c:pt idx="0">
                  <c:v>1024</c:v>
                </c:pt>
                <c:pt idx="1">
                  <c:v>4096</c:v>
                </c:pt>
                <c:pt idx="2">
                  <c:v>16384</c:v>
                </c:pt>
                <c:pt idx="3">
                  <c:v>65536</c:v>
                </c:pt>
                <c:pt idx="4">
                  <c:v>262144</c:v>
                </c:pt>
                <c:pt idx="5">
                  <c:v>1048576</c:v>
                </c:pt>
              </c:numCache>
            </c:numRef>
          </c:cat>
          <c:val>
            <c:numRef>
              <c:f>Sheet1!$F$2:$F$7</c:f>
              <c:numCache>
                <c:formatCode>General</c:formatCode>
                <c:ptCount val="6"/>
                <c:pt idx="0">
                  <c:v>8.9800000000000046E-2</c:v>
                </c:pt>
                <c:pt idx="1">
                  <c:v>9.7800000000000026E-2</c:v>
                </c:pt>
                <c:pt idx="2">
                  <c:v>0.12909999999999999</c:v>
                </c:pt>
                <c:pt idx="3">
                  <c:v>0.41830000000000034</c:v>
                </c:pt>
                <c:pt idx="4">
                  <c:v>0.56570000000000065</c:v>
                </c:pt>
                <c:pt idx="5">
                  <c:v>1.0740999999999998</c:v>
                </c:pt>
              </c:numCache>
            </c:numRef>
          </c:val>
        </c:ser>
        <c:ser>
          <c:idx val="1"/>
          <c:order val="1"/>
          <c:tx>
            <c:strRef>
              <c:f>Sheet1!$G$1</c:f>
              <c:strCache>
                <c:ptCount val="1"/>
                <c:pt idx="0">
                  <c:v>Vector Kernel (s) </c:v>
                </c:pt>
              </c:strCache>
            </c:strRef>
          </c:tx>
          <c:spPr>
            <a:solidFill>
              <a:srgbClr val="92D050"/>
            </a:solidFill>
          </c:spPr>
          <c:cat>
            <c:numRef>
              <c:f>Sheet1!$A$10:$A$15</c:f>
              <c:numCache>
                <c:formatCode>0.00E+00</c:formatCode>
                <c:ptCount val="6"/>
                <c:pt idx="0">
                  <c:v>1024</c:v>
                </c:pt>
                <c:pt idx="1">
                  <c:v>4096</c:v>
                </c:pt>
                <c:pt idx="2">
                  <c:v>16384</c:v>
                </c:pt>
                <c:pt idx="3">
                  <c:v>65536</c:v>
                </c:pt>
                <c:pt idx="4">
                  <c:v>262144</c:v>
                </c:pt>
                <c:pt idx="5">
                  <c:v>1048576</c:v>
                </c:pt>
              </c:numCache>
            </c:numRef>
          </c:cat>
          <c:val>
            <c:numRef>
              <c:f>Sheet1!$G$2:$G$7</c:f>
              <c:numCache>
                <c:formatCode>General</c:formatCode>
                <c:ptCount val="6"/>
                <c:pt idx="0">
                  <c:v>0.1361</c:v>
                </c:pt>
                <c:pt idx="1">
                  <c:v>0.15310000000000001</c:v>
                </c:pt>
                <c:pt idx="2">
                  <c:v>0.21570000000000011</c:v>
                </c:pt>
                <c:pt idx="3">
                  <c:v>0.66960000000000086</c:v>
                </c:pt>
                <c:pt idx="4">
                  <c:v>0.97539999999999993</c:v>
                </c:pt>
                <c:pt idx="5">
                  <c:v>2.1591</c:v>
                </c:pt>
              </c:numCache>
            </c:numRef>
          </c:val>
        </c:ser>
        <c:axId val="63539072"/>
        <c:axId val="63540608"/>
      </c:barChart>
      <c:catAx>
        <c:axId val="63539072"/>
        <c:scaling>
          <c:orientation val="minMax"/>
        </c:scaling>
        <c:delete val="1"/>
        <c:axPos val="b"/>
        <c:numFmt formatCode="0.00E+00" sourceLinked="0"/>
        <c:tickLblPos val="none"/>
        <c:crossAx val="63540608"/>
        <c:crosses val="autoZero"/>
        <c:auto val="1"/>
        <c:lblAlgn val="ctr"/>
        <c:lblOffset val="100"/>
      </c:catAx>
      <c:valAx>
        <c:axId val="63540608"/>
        <c:scaling>
          <c:orientation val="minMax"/>
        </c:scaling>
        <c:axPos val="l"/>
        <c:majorGridlines/>
        <c:numFmt formatCode="General" sourceLinked="1"/>
        <c:tickLblPos val="nextTo"/>
        <c:txPr>
          <a:bodyPr/>
          <a:lstStyle/>
          <a:p>
            <a:pPr>
              <a:defRPr sz="1600"/>
            </a:pPr>
            <a:endParaRPr lang="en-US"/>
          </a:p>
        </c:txPr>
        <c:crossAx val="63539072"/>
        <c:crosses val="autoZero"/>
        <c:crossBetween val="between"/>
      </c:valAx>
    </c:plotArea>
    <c:legend>
      <c:legendPos val="r"/>
      <c:layout/>
      <c:spPr>
        <a:solidFill>
          <a:schemeClr val="tx1"/>
        </a:solidFill>
      </c:spPr>
      <c:txPr>
        <a:bodyPr/>
        <a:lstStyle/>
        <a:p>
          <a:pPr>
            <a:defRPr sz="1600"/>
          </a:pPr>
          <a:endParaRPr lang="en-US"/>
        </a:p>
      </c:txPr>
    </c:legend>
    <c:plotVisOnly val="1"/>
  </c:chart>
  <c:txPr>
    <a:bodyPr/>
    <a:lstStyle/>
    <a:p>
      <a:pPr>
        <a:defRPr>
          <a:solidFill>
            <a:srgbClr val="FFFF00"/>
          </a:solidFil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44B0F-8139-44E3-AC77-39657D6EC053}" type="datetimeFigureOut">
              <a:rPr lang="en-US" smtClean="0"/>
              <a:pPr/>
              <a:t>4/29/2011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932348-9D76-429E-95F2-0A73DB9FF1E5}" type="slidenum">
              <a:rPr lang="en-US" smtClean="0"/>
              <a:pPr/>
              <a:t>‹#›</a:t>
            </a:fld>
            <a:endParaRPr lang="en-US"/>
          </a:p>
        </p:txBody>
      </p:sp>
    </p:spTree>
    <p:extLst>
      <p:ext uri="{BB962C8B-B14F-4D97-AF65-F5344CB8AC3E}">
        <p14:creationId xmlns="" xmlns:p14="http://schemas.microsoft.com/office/powerpoint/2010/main" val="286829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p>
          <a:p>
            <a:endParaRPr lang="en-US" dirty="0" smtClean="0"/>
          </a:p>
          <a:p>
            <a:r>
              <a:rPr lang="en-US" dirty="0" smtClean="0"/>
              <a:t>Today</a:t>
            </a:r>
            <a:r>
              <a:rPr lang="en-US" baseline="0" dirty="0" smtClean="0"/>
              <a:t> I will be on behalf of our team, to present how recent advancements in scientific computing to improve the aeromechanics simulations. This work is supervised by </a:t>
            </a:r>
            <a:r>
              <a:rPr lang="en-US" baseline="0" dirty="0" err="1" smtClean="0"/>
              <a:t>prof</a:t>
            </a:r>
            <a:r>
              <a:rPr lang="en-US" baseline="0" dirty="0" smtClean="0"/>
              <a:t>. </a:t>
            </a:r>
            <a:r>
              <a:rPr lang="en-US" baseline="0" dirty="0" err="1" smtClean="0"/>
              <a:t>Gumerov</a:t>
            </a:r>
            <a:r>
              <a:rPr lang="en-US" baseline="0" dirty="0" smtClean="0"/>
              <a:t>, </a:t>
            </a:r>
            <a:r>
              <a:rPr lang="en-US" baseline="0" dirty="0" err="1" smtClean="0"/>
              <a:t>Duraiswami</a:t>
            </a:r>
            <a:r>
              <a:rPr lang="en-US" baseline="0" dirty="0" smtClean="0"/>
              <a:t> and </a:t>
            </a:r>
            <a:r>
              <a:rPr lang="en-US" baseline="0" dirty="0" err="1" smtClean="0"/>
              <a:t>leishman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section describe our first way to accelerate the computation.</a:t>
            </a:r>
            <a:endParaRPr lang="en-US" dirty="0" smtClean="0"/>
          </a:p>
          <a:p>
            <a:endParaRPr lang="en-US" dirty="0" smtClean="0"/>
          </a:p>
          <a:p>
            <a:r>
              <a:rPr lang="en-US" dirty="0" smtClean="0"/>
              <a:t>First way to accelerate the computation is to</a:t>
            </a:r>
            <a:r>
              <a:rPr lang="en-US" baseline="0" dirty="0" smtClean="0"/>
              <a:t> use parallel processing for brute force acceleration</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 and cache</a:t>
            </a:r>
            <a:r>
              <a:rPr lang="en-US" baseline="0" dirty="0" smtClean="0"/>
              <a:t> become very small!</a:t>
            </a:r>
            <a:endParaRPr lang="en-US" dirty="0" smtClean="0"/>
          </a:p>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No.1 Super computer,</a:t>
            </a:r>
            <a:r>
              <a:rPr lang="en-US" baseline="0" dirty="0" smtClean="0"/>
              <a:t> </a:t>
            </a:r>
            <a:r>
              <a:rPr lang="en-US" baseline="0" dirty="0" err="1" smtClean="0"/>
              <a:t>TianHe</a:t>
            </a:r>
            <a:r>
              <a:rPr lang="en-US" baseline="0" dirty="0" smtClean="0"/>
              <a:t> 1A by China, is equipped with the latest NVIDIA </a:t>
            </a:r>
            <a:r>
              <a:rPr lang="en-US" baseline="0" dirty="0" err="1" smtClean="0"/>
              <a:t>fermi</a:t>
            </a:r>
            <a:r>
              <a:rPr lang="en-US" baseline="0" dirty="0" smtClean="0"/>
              <a:t> GPU M2050.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Driven by the insatiable gaming market demand for </a:t>
            </a:r>
            <a:r>
              <a:rPr lang="en-US" sz="1200" kern="1200" baseline="0" dirty="0" err="1" smtClean="0">
                <a:solidFill>
                  <a:schemeClr val="tx1"/>
                </a:solidFill>
                <a:latin typeface="+mn-lt"/>
                <a:ea typeface="+mn-ea"/>
                <a:cs typeface="+mn-cs"/>
              </a:rPr>
              <a:t>realtime</a:t>
            </a:r>
            <a:r>
              <a:rPr lang="en-US" sz="1200" kern="1200" baseline="0" dirty="0" smtClean="0">
                <a:solidFill>
                  <a:schemeClr val="tx1"/>
                </a:solidFill>
                <a:latin typeface="+mn-lt"/>
                <a:ea typeface="+mn-ea"/>
                <a:cs typeface="+mn-cs"/>
              </a:rPr>
              <a:t>, high-definition 3D graphics,  the computation power of GPU hardware evolves substantially each year.  By comparing with latest CPU chips, the theoretical peak performance of the current </a:t>
            </a:r>
            <a:r>
              <a:rPr lang="en-US" sz="1200" kern="1200" baseline="0" dirty="0" err="1" smtClean="0">
                <a:solidFill>
                  <a:schemeClr val="tx1"/>
                </a:solidFill>
                <a:latin typeface="+mn-lt"/>
                <a:ea typeface="+mn-ea"/>
                <a:cs typeface="+mn-cs"/>
              </a:rPr>
              <a:t>highend</a:t>
            </a:r>
            <a:r>
              <a:rPr lang="en-US" sz="1200" kern="1200" baseline="0" dirty="0" smtClean="0">
                <a:solidFill>
                  <a:schemeClr val="tx1"/>
                </a:solidFill>
                <a:latin typeface="+mn-lt"/>
                <a:ea typeface="+mn-ea"/>
                <a:cs typeface="+mn-cs"/>
              </a:rPr>
              <a:t> NVIDIA GPU is much higher than the popular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CPUs in terms of both single and double precision computation.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Programming GPU is hard before because it requires deep </a:t>
            </a:r>
            <a:r>
              <a:rPr lang="en-US" baseline="0" dirty="0" err="1" smtClean="0"/>
              <a:t>knowledges</a:t>
            </a:r>
            <a:r>
              <a:rPr lang="en-US" baseline="0" dirty="0" smtClean="0"/>
              <a:t> of computer graphics and its pipelines. But since recently, generous purpose computation on </a:t>
            </a:r>
            <a:r>
              <a:rPr lang="en-US" baseline="0" dirty="0" err="1" smtClean="0"/>
              <a:t>gpu</a:t>
            </a:r>
            <a:r>
              <a:rPr lang="en-US" baseline="0" dirty="0" smtClean="0"/>
              <a:t> becomes popular in scientific computing society, a lot of </a:t>
            </a:r>
            <a:r>
              <a:rPr lang="en-US" baseline="0" dirty="0" err="1" smtClean="0"/>
              <a:t>softwares</a:t>
            </a:r>
            <a:r>
              <a:rPr lang="en-US" baseline="0" dirty="0" smtClean="0"/>
              <a:t> are developed to ease the use of GPU. Hence, programming GPU becomes much easier. </a:t>
            </a:r>
          </a:p>
          <a:p>
            <a:endParaRPr lang="en-US" baseline="0" dirty="0" smtClean="0"/>
          </a:p>
          <a:p>
            <a:r>
              <a:rPr lang="en-US" baseline="0" dirty="0" smtClean="0"/>
              <a:t>In our group, the authors also developed a middleware software FLGAON to incorporate GPU codes into existing Fortran code. It is easy to use. Flagon is a open source software and free to download from </a:t>
            </a:r>
            <a:r>
              <a:rPr lang="en-US" baseline="0" dirty="0" err="1" smtClean="0"/>
              <a:t>sourceforge</a:t>
            </a:r>
            <a:r>
              <a:rPr lang="en-US" baseline="0" dirty="0" smtClean="0"/>
              <a:t>. Just </a:t>
            </a:r>
            <a:r>
              <a:rPr lang="en-US" baseline="0" dirty="0" err="1" smtClean="0"/>
              <a:t>google</a:t>
            </a:r>
            <a:r>
              <a:rPr lang="en-US" baseline="0" dirty="0" smtClean="0"/>
              <a:t> FLGAON GPU, you can find the link. </a:t>
            </a:r>
          </a:p>
          <a:p>
            <a:endParaRPr lang="en-US" baseline="0" dirty="0" smtClean="0"/>
          </a:p>
          <a:p>
            <a:r>
              <a:rPr lang="en-US" baseline="0" dirty="0" smtClean="0"/>
              <a:t>Basic linear algebra subroutines and fast </a:t>
            </a:r>
            <a:r>
              <a:rPr lang="en-US" baseline="0" dirty="0" err="1" smtClean="0"/>
              <a:t>fourier</a:t>
            </a:r>
            <a:r>
              <a:rPr lang="en-US" baseline="0" dirty="0" smtClean="0"/>
              <a:t> transfer </a:t>
            </a:r>
            <a:r>
              <a:rPr lang="en-US" baseline="0" dirty="0" err="1" smtClean="0"/>
              <a:t>librarys</a:t>
            </a:r>
            <a:r>
              <a:rPr lang="en-US" baseline="0" dirty="0" smtClean="0"/>
              <a:t> are available. </a:t>
            </a:r>
          </a:p>
          <a:p>
            <a:endParaRPr lang="en-US" baseline="0" dirty="0" smtClean="0"/>
          </a:p>
          <a:p>
            <a:r>
              <a:rPr lang="en-US" baseline="0" dirty="0" smtClean="0"/>
              <a:t>GPU has a hierarchical memory architecture. Their sizes and accessing speeds are quite different. The key idea of efficient CUDA programming is how to make balance between the memory size and speed. Also it is important that CUDA is free online.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4F932348-9D76-429E-95F2-0A73DB9FF1E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computer science department, we have both graduate and undergraduate level courses on GPU programming. And lots of PCs in our labs are equipped </a:t>
            </a:r>
            <a:r>
              <a:rPr lang="en-US" baseline="0" dirty="0" err="1" smtClean="0"/>
              <a:t>highend</a:t>
            </a:r>
            <a:r>
              <a:rPr lang="en-US" baseline="0" dirty="0" smtClean="0"/>
              <a:t> GPUs. In a addition, the Institute of Advanced Computer Study has a </a:t>
            </a:r>
            <a:r>
              <a:rPr lang="en-US" baseline="0" dirty="0" err="1" smtClean="0"/>
              <a:t>highend</a:t>
            </a:r>
            <a:r>
              <a:rPr lang="en-US" baseline="0" dirty="0" smtClean="0"/>
              <a:t> CPU/GPU heterogeneous cluster, which is accessible to many researchers.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first</a:t>
            </a:r>
            <a:r>
              <a:rPr lang="en-US" baseline="0" dirty="0" smtClean="0"/>
              <a:t> result is on the speedup of the most time consuming part in the existing calculation for brownout. </a:t>
            </a:r>
            <a:endParaRPr lang="en-US" dirty="0" smtClean="0"/>
          </a:p>
          <a:p>
            <a:endParaRPr lang="en-US" baseline="0" dirty="0" smtClean="0"/>
          </a:p>
          <a:p>
            <a:r>
              <a:rPr lang="en-US" baseline="0" dirty="0" smtClean="0"/>
              <a:t>The 10 times difference not 20 times is due to computation overheads.</a:t>
            </a:r>
          </a:p>
          <a:p>
            <a:endParaRPr lang="en-US" baseline="0" dirty="0" smtClean="0"/>
          </a:p>
          <a:p>
            <a:r>
              <a:rPr lang="en-US" baseline="0" dirty="0" smtClean="0"/>
              <a:t>This acceleration is realized by distributing the computation tasks among GPU cores. </a:t>
            </a:r>
          </a:p>
          <a:p>
            <a:r>
              <a:rPr lang="en-US" baseline="0" dirty="0" smtClean="0"/>
              <a:t>For single precision, we can achieve up 250 times and double 20 times. For double precision, there is no difference between the CPU and GPU. </a:t>
            </a:r>
          </a:p>
          <a:p>
            <a:endParaRPr lang="en-US" baseline="0" dirty="0" smtClean="0"/>
          </a:p>
          <a:p>
            <a:r>
              <a:rPr lang="en-US" baseline="0" dirty="0" smtClean="0"/>
              <a:t>Below are the snapshots on two different time steps obtained from our simulation. CPU and GPU use both double precision.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into the details,</a:t>
            </a:r>
            <a:r>
              <a:rPr lang="en-US" baseline="0" dirty="0" smtClean="0"/>
              <a:t> we are timing the functions to compute wake induced velocities, which are implemented on GPU and CPU. </a:t>
            </a:r>
          </a:p>
          <a:p>
            <a:endParaRPr lang="en-US" baseline="0" dirty="0" smtClean="0"/>
          </a:p>
          <a:p>
            <a:r>
              <a:rPr lang="en-US" baseline="0" dirty="0" smtClean="0"/>
              <a:t>In our performance test, we run these two implementations on different number of particles. The speedup is summarized in the following figure. </a:t>
            </a:r>
          </a:p>
          <a:p>
            <a:endParaRPr lang="en-US" baseline="0" dirty="0" smtClean="0"/>
          </a:p>
          <a:p>
            <a:r>
              <a:rPr lang="en-US" baseline="0" dirty="0" smtClean="0"/>
              <a:t>One thing to note is that: GPU is not good at small size problems. Only when the computation dominate the overall performance, we can have good speedup. For small size problems, other things, like the CPU-GPU data </a:t>
            </a:r>
            <a:r>
              <a:rPr lang="en-US" baseline="0" dirty="0" err="1" smtClean="0"/>
              <a:t>transfering</a:t>
            </a:r>
            <a:r>
              <a:rPr lang="en-US" baseline="0" dirty="0" smtClean="0"/>
              <a:t>, some overhead and latency may be the most part of the wall clock time. Hence, in that case, we wont expect good speedup by using GPU.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known that each vortex element has influence on each particle. Hence, we have O(NM) computation complexity if we use the direct method, which is shown on the left figure. But, </a:t>
            </a:r>
            <a:r>
              <a:rPr lang="en-US" baseline="0" dirty="0" err="1" smtClean="0"/>
              <a:t>ppl</a:t>
            </a:r>
            <a:r>
              <a:rPr lang="en-US" baseline="0" dirty="0" smtClean="0"/>
              <a:t> from fluid mechanics already known that, the influence of the group of far field vortex elements can be approximately replaced by a single vortex element. FMM puts this idea in a rigorous mathematical framework can achieve machine precision or other required precisions.</a:t>
            </a:r>
          </a:p>
          <a:p>
            <a:endParaRPr lang="en-US" baseline="0" dirty="0" smtClean="0"/>
          </a:p>
          <a:p>
            <a:r>
              <a:rPr lang="en-US" dirty="0" smtClean="0"/>
              <a:t>The way to approximate</a:t>
            </a:r>
            <a:r>
              <a:rPr lang="en-US" baseline="0" dirty="0" smtClean="0"/>
              <a:t> with required precisions is realized by the hierarchical data structure and </a:t>
            </a:r>
            <a:r>
              <a:rPr lang="en-US" baseline="0" dirty="0" err="1" smtClean="0"/>
              <a:t>multipole</a:t>
            </a:r>
            <a:r>
              <a:rPr lang="en-US" baseline="0" dirty="0" smtClean="0"/>
              <a:t> and local expansions. Using Fast </a:t>
            </a:r>
            <a:r>
              <a:rPr lang="en-US" baseline="0" dirty="0" err="1" smtClean="0"/>
              <a:t>multipole</a:t>
            </a:r>
            <a:r>
              <a:rPr lang="en-US" baseline="0" dirty="0" smtClean="0"/>
              <a:t> methods, we can reduce this computation cost to linear.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 the data structure</a:t>
            </a:r>
            <a:r>
              <a:rPr lang="en-US" baseline="0" dirty="0" smtClean="0"/>
              <a:t> construction time only takes a small part of the overall time. But when the FMM is implemented on GPU, its run time is reduced substantially hence that data structure construction time become dominant computation part. This is not acceptable for the dynamic problems. </a:t>
            </a:r>
          </a:p>
          <a:p>
            <a:endParaRPr lang="en-US" baseline="0" dirty="0" smtClean="0"/>
          </a:p>
          <a:p>
            <a:r>
              <a:rPr lang="en-US" baseline="0" dirty="0" smtClean="0"/>
              <a:t>In this work, we developed a novel data structure which can be constructed on GPU in parallel.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idea of</a:t>
            </a:r>
            <a:r>
              <a:rPr lang="en-US" baseline="0" dirty="0" smtClean="0"/>
              <a:t> this work is to speedup the computation as much as possible such that we can run large scale simulations with millions of particles and vortex elements in acceptable time. </a:t>
            </a:r>
            <a:r>
              <a:rPr lang="en-US" dirty="0" smtClean="0"/>
              <a:t>We hope to get computation</a:t>
            </a:r>
            <a:r>
              <a:rPr lang="en-US" baseline="0" dirty="0" smtClean="0"/>
              <a:t> results over coffee, but NOT over nights!</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smoothing kernel is used</a:t>
            </a:r>
            <a:r>
              <a:rPr lang="en-US" baseline="0" dirty="0" smtClean="0"/>
              <a:t> to reduce the singularity of the kernel function so that the stability can be preserved. Different smoothing kernels are implemented and tested.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the philosophy of GPU</a:t>
            </a:r>
            <a:r>
              <a:rPr lang="en-US" baseline="0" dirty="0" smtClean="0"/>
              <a:t> programming is that computation is cheap but memory accessing is relative expensive. Hence, we optimized our code by techniques such as memory </a:t>
            </a:r>
            <a:r>
              <a:rPr lang="en-US" baseline="0" dirty="0" err="1" smtClean="0"/>
              <a:t>coeallescing</a:t>
            </a:r>
            <a:r>
              <a:rPr lang="en-US" baseline="0" dirty="0" smtClean="0"/>
              <a:t> and minimize the global memory accessing such that the extra computations can be performed for free.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 is the truncation</a:t>
            </a:r>
            <a:r>
              <a:rPr lang="en-US" baseline="0" dirty="0" smtClean="0"/>
              <a:t> number, which determines the accuracy of FMM. Generally speaking, larger p, means we use more </a:t>
            </a:r>
            <a:r>
              <a:rPr lang="en-US" baseline="0" dirty="0" err="1" smtClean="0"/>
              <a:t>multipoles</a:t>
            </a:r>
            <a:r>
              <a:rPr lang="en-US" baseline="0" dirty="0" smtClean="0"/>
              <a:t> to expand the kernel functions, hence give better accuracy. </a:t>
            </a:r>
          </a:p>
          <a:p>
            <a:endParaRPr lang="en-US" baseline="0" dirty="0" smtClean="0"/>
          </a:p>
          <a:p>
            <a:r>
              <a:rPr lang="en-US" baseline="0" dirty="0" smtClean="0"/>
              <a:t>For the single precision, due to the round off errors and the number of bits to represent </a:t>
            </a:r>
            <a:r>
              <a:rPr lang="en-US" baseline="0" dirty="0" err="1" smtClean="0"/>
              <a:t>mantisa</a:t>
            </a:r>
            <a:r>
              <a:rPr lang="en-US" baseline="0" dirty="0" smtClean="0"/>
              <a:t>, 10^-6 already hit its accuracy limit.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graph, we</a:t>
            </a:r>
            <a:r>
              <a:rPr lang="en-US" baseline="0" dirty="0" smtClean="0"/>
              <a:t> the performance of our FMM implementation on CPU using </a:t>
            </a:r>
            <a:r>
              <a:rPr lang="en-US" baseline="0" dirty="0" err="1" smtClean="0"/>
              <a:t>openMP</a:t>
            </a:r>
            <a:r>
              <a:rPr lang="en-US" baseline="0" dirty="0" smtClean="0"/>
              <a:t>. Clearly, the direct method shows the quadratic complexity while the FMM shows the linear cost.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first</a:t>
            </a:r>
            <a:r>
              <a:rPr lang="en-US" baseline="0" dirty="0" smtClean="0"/>
              <a:t> result is on the speedup of the most time consuming part in the existing calculation for brownout. </a:t>
            </a:r>
            <a:endParaRPr lang="en-US" dirty="0" smtClean="0"/>
          </a:p>
          <a:p>
            <a:endParaRPr lang="en-US" baseline="0" dirty="0" smtClean="0"/>
          </a:p>
          <a:p>
            <a:r>
              <a:rPr lang="en-US" baseline="0" dirty="0" smtClean="0"/>
              <a:t>This acceleration is realized by distributing the computation tasks among GPU cores. </a:t>
            </a:r>
          </a:p>
          <a:p>
            <a:r>
              <a:rPr lang="en-US" baseline="0" dirty="0" smtClean="0"/>
              <a:t>For single precision, we can achieve up 250 times and double 20 times. For double precision, there is no difference between the CPU and GPU. </a:t>
            </a:r>
          </a:p>
          <a:p>
            <a:endParaRPr lang="en-US" baseline="0" dirty="0" smtClean="0"/>
          </a:p>
          <a:p>
            <a:r>
              <a:rPr lang="en-US" baseline="0" dirty="0" smtClean="0"/>
              <a:t>Below are the snapshots on two different time steps obtained from our simulation. CPU and GPU use both double precision.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outline of this presentation is as following: </a:t>
            </a:r>
          </a:p>
          <a:p>
            <a:endParaRPr lang="en-US" baseline="0" dirty="0" smtClean="0"/>
          </a:p>
          <a:p>
            <a:r>
              <a:rPr lang="en-US" baseline="0" dirty="0" smtClean="0"/>
              <a:t>First motivation, </a:t>
            </a:r>
          </a:p>
          <a:p>
            <a:endParaRPr lang="en-US" baseline="0" dirty="0" smtClean="0"/>
          </a:p>
          <a:p>
            <a:r>
              <a:rPr lang="en-US" baseline="0" dirty="0" smtClean="0"/>
              <a:t>Next, we will present the brute force algorithm accelerations. </a:t>
            </a:r>
          </a:p>
          <a:p>
            <a:endParaRPr lang="en-US" baseline="0" dirty="0" smtClean="0"/>
          </a:p>
          <a:p>
            <a:r>
              <a:rPr lang="en-US" baseline="0" dirty="0" smtClean="0"/>
              <a:t>Then, we will introduce the algorithm acceleration: fast </a:t>
            </a:r>
            <a:r>
              <a:rPr lang="en-US" baseline="0" dirty="0" err="1" smtClean="0"/>
              <a:t>multipole</a:t>
            </a:r>
            <a:r>
              <a:rPr lang="en-US" baseline="0" dirty="0" smtClean="0"/>
              <a:t> method. </a:t>
            </a:r>
          </a:p>
          <a:p>
            <a:endParaRPr lang="en-US" baseline="0" dirty="0" smtClean="0"/>
          </a:p>
          <a:p>
            <a:r>
              <a:rPr lang="en-US" baseline="0" dirty="0" smtClean="0"/>
              <a:t>After that, we describe our FMM implementation on GPU. </a:t>
            </a:r>
          </a:p>
          <a:p>
            <a:endParaRPr lang="en-US" baseline="0" dirty="0" smtClean="0"/>
          </a:p>
          <a:p>
            <a:r>
              <a:rPr lang="en-US" baseline="0" dirty="0" smtClean="0"/>
              <a:t>Finally, we conclude this work.</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many fields</a:t>
            </a:r>
            <a:r>
              <a:rPr lang="en-US" baseline="0" dirty="0" smtClean="0"/>
              <a:t> of aeromechanics, such as </a:t>
            </a:r>
            <a:r>
              <a:rPr lang="en-US" baseline="0" dirty="0" err="1" smtClean="0"/>
              <a:t>Aeroacoustics</a:t>
            </a:r>
            <a:r>
              <a:rPr lang="en-US" baseline="0" dirty="0" smtClean="0"/>
              <a:t>, complex turbulent flow, it is required to perform high fidelity analysis, which are computationally expensive. </a:t>
            </a:r>
          </a:p>
          <a:p>
            <a:endParaRPr lang="en-US" baseline="0" dirty="0" smtClean="0"/>
          </a:p>
          <a:p>
            <a:r>
              <a:rPr lang="en-US" baseline="0" dirty="0" smtClean="0"/>
              <a:t>Particularly, in our group, we are targeting at the rotorcraft brownout simulations. </a:t>
            </a:r>
          </a:p>
          <a:p>
            <a:endParaRPr lang="en-US" baseline="0" dirty="0" smtClean="0"/>
          </a:p>
          <a:p>
            <a:r>
              <a:rPr lang="en-US" baseline="0" dirty="0" smtClean="0"/>
              <a:t>When solve the system on large number of particles and vortex elements using these method, the total computations are very time consuming. Our goal here is to accelerate such kind of computations by using both high performance computing techniques and algorithmic advances such that the run time can be reduced substantially. </a:t>
            </a:r>
          </a:p>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 of all, lets watch one video of the generated dust clouds when a helicopter is landing on the </a:t>
            </a:r>
            <a:r>
              <a:rPr lang="en-US" sz="1200" b="0" i="0" kern="1200" dirty="0" smtClean="0">
                <a:solidFill>
                  <a:schemeClr val="tx1"/>
                </a:solidFill>
                <a:latin typeface="+mn-lt"/>
                <a:ea typeface="+mn-ea"/>
                <a:cs typeface="+mn-cs"/>
              </a:rPr>
              <a:t>desert terrain</a:t>
            </a:r>
            <a:r>
              <a:rPr lang="en-US" baseline="0" dirty="0" smtClean="0"/>
              <a:t>.  From this video, you could imagine that the pilot  can not see any nearby objects which may provide necessary outside visual reference for landing safely. In fact, many civilian and military rotorcraft accidents are caused by the brownout.</a:t>
            </a:r>
          </a:p>
          <a:p>
            <a:pPr marL="228600" indent="-228600">
              <a:buNone/>
            </a:pPr>
            <a:endParaRPr lang="en-US" baseline="0" dirty="0" smtClean="0"/>
          </a:p>
          <a:p>
            <a:r>
              <a:rPr lang="en-US" baseline="0" dirty="0" smtClean="0"/>
              <a:t>It is known </a:t>
            </a:r>
            <a:r>
              <a:rPr lang="en-US" sz="1200" b="0" i="0" kern="1200" dirty="0" smtClean="0">
                <a:solidFill>
                  <a:schemeClr val="tx1"/>
                </a:solidFill>
                <a:latin typeface="+mn-lt"/>
                <a:ea typeface="+mn-ea"/>
                <a:cs typeface="+mn-cs"/>
              </a:rPr>
              <a:t> several factors which affect the probability and severity of brownout:</a:t>
            </a:r>
          </a:p>
          <a:p>
            <a:endParaRPr lang="en-US" sz="1200" b="0" i="0" kern="1200" dirty="0" smtClean="0">
              <a:solidFill>
                <a:schemeClr val="tx1"/>
              </a:solidFill>
              <a:latin typeface="+mn-lt"/>
              <a:ea typeface="+mn-ea"/>
              <a:cs typeface="+mn-cs"/>
            </a:endParaRPr>
          </a:p>
          <a:p>
            <a:pPr marL="228600" indent="-228600">
              <a:buNone/>
            </a:pPr>
            <a:r>
              <a:rPr lang="en-US" sz="1200" b="0" i="0" kern="1200" dirty="0" smtClean="0">
                <a:solidFill>
                  <a:schemeClr val="tx1"/>
                </a:solidFill>
                <a:latin typeface="+mn-lt"/>
                <a:ea typeface="+mn-ea"/>
                <a:cs typeface="+mn-cs"/>
              </a:rPr>
              <a:t>1. Rotor</a:t>
            </a:r>
            <a:r>
              <a:rPr lang="en-US" sz="1200" b="0" i="0" kern="1200" baseline="0" dirty="0" smtClean="0">
                <a:solidFill>
                  <a:schemeClr val="tx1"/>
                </a:solidFill>
                <a:latin typeface="+mn-lt"/>
                <a:ea typeface="+mn-ea"/>
                <a:cs typeface="+mn-cs"/>
              </a:rPr>
              <a:t> design</a:t>
            </a:r>
          </a:p>
          <a:p>
            <a:pPr marL="228600" indent="-228600">
              <a:buAutoNum type="arabicPeriod"/>
            </a:pP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 Soil composition</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3. approach speed and angle</a:t>
            </a:r>
          </a:p>
          <a:p>
            <a:endParaRPr lang="en-US" baseline="0" dirty="0" smtClean="0"/>
          </a:p>
          <a:p>
            <a:endParaRPr lang="en-US" baseline="0" dirty="0" smtClean="0"/>
          </a:p>
          <a:p>
            <a:r>
              <a:rPr lang="en-US" baseline="0" dirty="0" smtClean="0"/>
              <a:t>Therefore, modeling of these dust clouds is important to help understand the scope of the problem and possible means of mitigation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figure shows a general schematic of the brownout problem, which essentially is a dual phase and multi-disciplinary problem. </a:t>
            </a:r>
          </a:p>
          <a:p>
            <a:endParaRPr lang="en-US" baseline="0" dirty="0" smtClean="0"/>
          </a:p>
          <a:p>
            <a:r>
              <a:rPr lang="en-US" dirty="0" smtClean="0"/>
              <a:t>The</a:t>
            </a:r>
            <a:r>
              <a:rPr lang="en-US" baseline="0" dirty="0" smtClean="0"/>
              <a:t> flow field here is very complicated and many factors, such as vortex stretching, vortex bundling, have to be considered. The complexity of the problem gets aggravated by the presence of dust particles. </a:t>
            </a:r>
          </a:p>
          <a:p>
            <a:endParaRPr lang="en-US" baseline="0" dirty="0" smtClean="0"/>
          </a:p>
          <a:p>
            <a:r>
              <a:rPr lang="en-US" baseline="0" dirty="0" smtClean="0"/>
              <a:t>Modeling of billions of particles poses a big computational challenge for each time step and also many time steps are required for the realistic simulation.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present study the flow field is modeled using the free vortex methodology. Ground plane is simulated by using an image rotor system.</a:t>
            </a:r>
          </a:p>
          <a:p>
            <a:endParaRPr lang="en-US" baseline="0" dirty="0" smtClean="0"/>
          </a:p>
          <a:p>
            <a:r>
              <a:rPr lang="en-US" baseline="0" dirty="0" smtClean="0"/>
              <a:t>The </a:t>
            </a:r>
            <a:r>
              <a:rPr lang="en-US" baseline="0" dirty="0" err="1" smtClean="0"/>
              <a:t>Lagrangian</a:t>
            </a:r>
            <a:r>
              <a:rPr lang="en-US" baseline="0" dirty="0" smtClean="0"/>
              <a:t> markers are </a:t>
            </a:r>
            <a:r>
              <a:rPr lang="en-US" baseline="0" dirty="0" err="1" smtClean="0"/>
              <a:t>convected</a:t>
            </a:r>
            <a:r>
              <a:rPr lang="en-US" baseline="0" dirty="0" smtClean="0"/>
              <a:t> using the convection equation, which is obtained from the </a:t>
            </a:r>
            <a:r>
              <a:rPr lang="en-US" baseline="0" dirty="0" smtClean="0"/>
              <a:t>equations describing an </a:t>
            </a:r>
            <a:r>
              <a:rPr lang="en-US" baseline="0" dirty="0" err="1" smtClean="0"/>
              <a:t>inviscid</a:t>
            </a:r>
            <a:r>
              <a:rPr lang="en-US" baseline="0" dirty="0" smtClean="0"/>
              <a:t> </a:t>
            </a:r>
            <a:r>
              <a:rPr lang="en-US" baseline="0" dirty="0" smtClean="0"/>
              <a:t>and incompressible </a:t>
            </a:r>
            <a:r>
              <a:rPr lang="en-US" baseline="0" dirty="0" smtClean="0"/>
              <a:t>flow. </a:t>
            </a:r>
            <a:endParaRPr lang="en-US" baseline="0" dirty="0" smtClean="0"/>
          </a:p>
          <a:p>
            <a:endParaRPr lang="en-US" baseline="0" dirty="0" smtClean="0"/>
          </a:p>
          <a:p>
            <a:r>
              <a:rPr lang="en-US" baseline="0" dirty="0" smtClean="0"/>
              <a:t>The discretized convection equations are then solved using finite differences. </a:t>
            </a:r>
          </a:p>
          <a:p>
            <a:endParaRPr lang="en-US" baseline="0" dirty="0" smtClean="0"/>
          </a:p>
          <a:p>
            <a:r>
              <a:rPr lang="en-US" baseline="0" dirty="0" smtClean="0"/>
              <a:t>The velocity field is obtained by solving the </a:t>
            </a:r>
            <a:r>
              <a:rPr lang="en-US" baseline="0" dirty="0" err="1" smtClean="0"/>
              <a:t>Biot–Savart</a:t>
            </a:r>
            <a:r>
              <a:rPr lang="en-US" baseline="0" dirty="0" smtClean="0"/>
              <a:t> law. To maintain the stability, we also include the smoothing kernel for some cases.</a:t>
            </a:r>
          </a:p>
          <a:p>
            <a:endParaRPr lang="en-US" baseline="0" dirty="0" smtClean="0"/>
          </a:p>
          <a:p>
            <a:r>
              <a:rPr lang="en-US" baseline="0" dirty="0" smtClean="0"/>
              <a:t>Assume there are total N vortex elements, then to update the </a:t>
            </a:r>
            <a:r>
              <a:rPr lang="en-US" baseline="0" dirty="0" err="1" smtClean="0"/>
              <a:t>vorticity</a:t>
            </a:r>
            <a:r>
              <a:rPr lang="en-US" baseline="0" dirty="0" smtClean="0"/>
              <a:t>, N^2 interactions have to be conducted, which result in the quadratic complexity.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particle dynamics, at each time step, the particle velocities are updated according to </a:t>
            </a:r>
            <a:r>
              <a:rPr lang="en-US" baseline="0" dirty="0" smtClean="0"/>
              <a:t>the Newton </a:t>
            </a:r>
            <a:r>
              <a:rPr lang="en-US" baseline="0" dirty="0" smtClean="0"/>
              <a:t>second law. Due to each vortex element has influence on each particle, so if you have M particles, the total computation complexity for the particle updating  is O(NM) at each time step.</a:t>
            </a:r>
          </a:p>
          <a:p>
            <a:endParaRPr lang="en-US" baseline="0" dirty="0" smtClean="0"/>
          </a:p>
          <a:p>
            <a:r>
              <a:rPr lang="en-US" baseline="0" dirty="0" smtClean="0"/>
              <a:t>For the details of the modeling methodology, I recommend to attend the other talks of our group, or consult our group director professor </a:t>
            </a:r>
            <a:r>
              <a:rPr lang="en-US" baseline="0" dirty="0" err="1" smtClean="0"/>
              <a:t>Leishman</a:t>
            </a:r>
            <a:r>
              <a:rPr lang="en-US" baseline="0" dirty="0"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Hence, the</a:t>
            </a:r>
            <a:r>
              <a:rPr lang="en-US" baseline="0" dirty="0" smtClean="0"/>
              <a:t> big technique challenge is that, computation is very expensive for realistic simulations. </a:t>
            </a:r>
          </a:p>
          <a:p>
            <a:endParaRPr lang="en-US" baseline="0" dirty="0" smtClean="0"/>
          </a:p>
          <a:p>
            <a:r>
              <a:rPr lang="en-US" baseline="0" dirty="0" smtClean="0"/>
              <a:t>In this work, the way to solve this computation challenge consists mainly three parts: </a:t>
            </a:r>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D25073D6-F12C-0647-AEBE-1449EE2D3E5D}" type="slidenum">
              <a:rPr lang="en-US" sz="1200" b="0" i="0">
                <a:latin typeface="Arial" pitchFamily="-109" charset="0"/>
              </a:rPr>
              <a:pPr>
                <a:defRPr/>
              </a:pPr>
              <a:t>‹#›</a:t>
            </a:fld>
            <a:endParaRPr lang="en-US" sz="1200" b="0" i="0">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ctrTitle"/>
          </p:nvPr>
        </p:nvSpPr>
        <p:spPr>
          <a:xfrm>
            <a:off x="685800" y="2130425"/>
            <a:ext cx="7772400" cy="1470025"/>
          </a:xfrm>
        </p:spPr>
        <p:txBody>
          <a:bodyPr/>
          <a:lstStyle>
            <a:lvl1pPr algn="ctr">
              <a:defRPr sz="3600" i="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212725"/>
          <a:ext cx="9144000" cy="7070725"/>
        </p:xfrm>
        <a:graphic>
          <a:graphicData uri="http://schemas.openxmlformats.org/presentationml/2006/ole">
            <p:oleObj spid="_x0000_s104451" name="Document" r:id="rId3" imgW="5081157" imgH="3392870" progId="Word.Document.8">
              <p:embed/>
            </p:oleObj>
          </a:graphicData>
        </a:graphic>
      </p:graphicFrame>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85FF2D72-0024-3A43-AA7F-C08E199A9CA6}"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F6A4E08A-49BB-1D48-A651-EDCD0AF0B247}" type="slidenum">
              <a:rPr lang="en-US" sz="1200" b="0" i="0">
                <a:latin typeface="Arial" pitchFamily="-109" charset="0"/>
              </a:rPr>
              <a:pPr>
                <a:defRPr/>
              </a:pPr>
              <a:t>‹#›</a:t>
            </a:fld>
            <a:endParaRPr lang="en-US" sz="1200" b="0" i="0">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Vertical Title 1"/>
          <p:cNvSpPr>
            <a:spLocks noGrp="1"/>
          </p:cNvSpPr>
          <p:nvPr>
            <p:ph type="title" orient="vert"/>
          </p:nvPr>
        </p:nvSpPr>
        <p:spPr>
          <a:xfrm>
            <a:off x="6732588" y="-4763"/>
            <a:ext cx="2165350" cy="610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4950" y="-4763"/>
            <a:ext cx="6345238" cy="610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5106" y="17718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259" y="353657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5106" y="17718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259" y="353657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97EE6D8A-92F7-D249-9631-DB98BC711D4B}" type="slidenum">
              <a:rPr lang="en-US" sz="1200" b="0" i="0">
                <a:latin typeface="Arial" pitchFamily="-109" charset="0"/>
              </a:rPr>
              <a:pPr>
                <a:defRPr/>
              </a:pPr>
              <a:t>‹#›</a:t>
            </a:fld>
            <a:endParaRPr lang="en-US" sz="1200" b="0" i="0">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sz="3000" i="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000" i="0">
                <a:solidFill>
                  <a:srgbClr val="FFFF00"/>
                </a:solidFill>
              </a:defRPr>
            </a:lvl1pPr>
            <a:lvl2pPr>
              <a:defRPr sz="2200" i="0">
                <a:solidFill>
                  <a:schemeClr val="bg1"/>
                </a:solidFill>
              </a:defRPr>
            </a:lvl2pPr>
            <a:lvl3pPr>
              <a:defRPr sz="2000" i="0"/>
            </a:lvl3pPr>
            <a:lvl4pPr>
              <a:defRPr sz="2000" i="0"/>
            </a:lvl4pPr>
            <a:lvl5pPr>
              <a:defRPr sz="2000" i="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a:xfrm>
            <a:off x="6629400" y="6172200"/>
            <a:ext cx="2057400" cy="553998"/>
          </a:xfrm>
          <a:prstGeom prst="rect">
            <a:avLst/>
          </a:prstGeom>
          <a:noFill/>
        </p:spPr>
        <p:txBody>
          <a:bodyPr wrap="square" rtlCol="0">
            <a:spAutoFit/>
          </a:bodyPr>
          <a:lstStyle/>
          <a:p>
            <a:pPr algn="r"/>
            <a:r>
              <a:rPr lang="en-US" sz="1000" dirty="0" smtClean="0">
                <a:solidFill>
                  <a:schemeClr val="tx2"/>
                </a:solidFill>
              </a:rPr>
              <a:t>Task 3.5: </a:t>
            </a:r>
            <a:r>
              <a:rPr lang="en-US" sz="1000" b="0" i="0" kern="1200" dirty="0" smtClean="0">
                <a:solidFill>
                  <a:schemeClr val="tx2"/>
                </a:solidFill>
                <a:latin typeface="+mn-lt"/>
                <a:ea typeface="+mn-ea"/>
                <a:cs typeface="+mn-cs"/>
              </a:rPr>
              <a:t>Computational Considerations in Brownout Simulations</a:t>
            </a:r>
            <a:r>
              <a:rPr lang="en-US" sz="1000" baseline="0" dirty="0" smtClean="0">
                <a:solidFill>
                  <a:schemeClr val="tx2"/>
                </a:solidFill>
              </a:rPr>
              <a:t> </a:t>
            </a:r>
            <a:endParaRPr lang="en-US" sz="1000" dirty="0">
              <a:solidFill>
                <a:schemeClr val="tx2"/>
              </a:solidFill>
            </a:endParaRPr>
          </a:p>
        </p:txBody>
      </p:sp>
      <p:sp>
        <p:nvSpPr>
          <p:cNvPr id="9" name="TextBox 8"/>
          <p:cNvSpPr txBox="1"/>
          <p:nvPr userDrawn="1"/>
        </p:nvSpPr>
        <p:spPr>
          <a:xfrm>
            <a:off x="6629400" y="6172200"/>
            <a:ext cx="2057400" cy="553998"/>
          </a:xfrm>
          <a:prstGeom prst="rect">
            <a:avLst/>
          </a:prstGeom>
          <a:noFill/>
        </p:spPr>
        <p:txBody>
          <a:bodyPr wrap="square" rtlCol="0">
            <a:spAutoFit/>
          </a:bodyPr>
          <a:lstStyle/>
          <a:p>
            <a:pPr algn="r"/>
            <a:r>
              <a:rPr lang="en-US" sz="1000" dirty="0" smtClean="0">
                <a:solidFill>
                  <a:schemeClr val="tx2"/>
                </a:solidFill>
              </a:rPr>
              <a:t>Task 3.5: </a:t>
            </a:r>
            <a:r>
              <a:rPr lang="en-US" sz="1000" b="0" i="0" kern="1200" dirty="0" smtClean="0">
                <a:solidFill>
                  <a:schemeClr val="tx2"/>
                </a:solidFill>
                <a:latin typeface="+mn-lt"/>
                <a:ea typeface="+mn-ea"/>
                <a:cs typeface="+mn-cs"/>
              </a:rPr>
              <a:t>Computational Considerations in Brownout Simulations</a:t>
            </a:r>
            <a:r>
              <a:rPr lang="en-US" sz="1000" baseline="0" dirty="0" smtClean="0">
                <a:solidFill>
                  <a:schemeClr val="tx2"/>
                </a:solidFill>
              </a:rPr>
              <a:t> </a:t>
            </a:r>
            <a:endParaRPr lang="en-US" sz="1000" dirty="0">
              <a:solidFill>
                <a:schemeClr val="tx2"/>
              </a:solidFill>
            </a:endParaRPr>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8FCB3361-8FCD-2046-88D2-4BA28DD60BF0}" type="slidenum">
              <a:rPr lang="en-US" sz="1200" b="0" i="0">
                <a:latin typeface="Arial" pitchFamily="-109" charset="0"/>
              </a:rPr>
              <a:pPr>
                <a:defRPr/>
              </a:pPr>
              <a:t>‹#›</a:t>
            </a:fld>
            <a:endParaRPr lang="en-US" sz="1200" b="0" i="0">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8DCC9503-49E2-6A4E-BAC7-69EDCF7FA03B}"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8"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67C154F2-E823-9947-ACA6-500DEC3B1DF7}" type="slidenum">
              <a:rPr lang="en-US" sz="1200" b="0" i="0">
                <a:latin typeface="Arial" pitchFamily="-109" charset="0"/>
              </a:rPr>
              <a:pPr>
                <a:defRPr/>
              </a:pPr>
              <a:t>‹#›</a:t>
            </a:fld>
            <a:endParaRPr lang="en-US" sz="1200" b="0" i="0">
              <a:latin typeface="Arial" pitchFamily="-109" charset="0"/>
            </a:endParaRPr>
          </a:p>
        </p:txBody>
      </p:sp>
      <p:sp>
        <p:nvSpPr>
          <p:cNvPr id="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1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E772CD6D-D06F-4742-ADA4-F80F60C1984B}" type="slidenum">
              <a:rPr lang="en-US" sz="1200" b="0" i="0">
                <a:latin typeface="Arial" pitchFamily="-109" charset="0"/>
              </a:rPr>
              <a:pPr>
                <a:defRPr/>
              </a:pPr>
              <a:t>‹#›</a:t>
            </a:fld>
            <a:endParaRPr lang="en-US" sz="1200" b="0" i="0">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i="0"/>
            </a:lvl1pPr>
          </a:lstStyle>
          <a:p>
            <a:r>
              <a:rPr lang="en-US" smtClean="0"/>
              <a:t>Click to edit Master title style</a:t>
            </a:r>
            <a:endParaRPr lang="en-US" dirty="0"/>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3"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72EA3309-8B9E-7743-8BBA-0EB946EBCC79}" type="slidenum">
              <a:rPr lang="en-US" sz="1200" b="0" i="0">
                <a:latin typeface="Arial" pitchFamily="-109" charset="0"/>
              </a:rPr>
              <a:pPr>
                <a:defRPr/>
              </a:pPr>
              <a:t>‹#›</a:t>
            </a:fld>
            <a:endParaRPr lang="en-US" sz="1200" b="0" i="0">
              <a:latin typeface="Arial" pitchFamily="-109" charset="0"/>
            </a:endParaRPr>
          </a:p>
        </p:txBody>
      </p:sp>
      <p:sp>
        <p:nvSpPr>
          <p:cNvPr id="4"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5"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77FC09E1-6CA6-6646-9B14-936309AAA4FD}"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D3BD710E-2350-5F4F-8D38-98C7524C1B94}"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4950" y="58738"/>
            <a:ext cx="8662988" cy="838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a:p>
        </p:txBody>
      </p:sp>
      <p:sp>
        <p:nvSpPr>
          <p:cNvPr id="1028"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1050" name="Rectangle 26"/>
          <p:cNvSpPr>
            <a:spLocks noChangeArrowheads="1"/>
          </p:cNvSpPr>
          <p:nvPr/>
        </p:nvSpPr>
        <p:spPr bwMode="auto">
          <a:xfrm>
            <a:off x="619125" y="2514600"/>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 typeface="Agency FB" pitchFamily="34" charset="0"/>
              <a:buChar char="-"/>
              <a:defRPr/>
            </a:pPr>
            <a:endParaRPr lang="en-US" sz="2400" dirty="0">
              <a:solidFill>
                <a:srgbClr val="F9FE2E"/>
              </a:solidFill>
              <a:latin typeface="Arial" pitchFamily="-109"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ransition>
    <p:cut thruBlk="1"/>
  </p:transition>
  <p:hf sldNum="0" hdr="0" ftr="0"/>
  <p:txStyles>
    <p:titleStyle>
      <a:lvl1pPr algn="l" rtl="0" eaLnBrk="1" fontAlgn="base" hangingPunct="1">
        <a:spcBef>
          <a:spcPct val="0"/>
        </a:spcBef>
        <a:spcAft>
          <a:spcPct val="0"/>
        </a:spcAft>
        <a:defRPr sz="3200" b="1" i="1">
          <a:solidFill>
            <a:schemeClr val="bg1"/>
          </a:solidFill>
          <a:latin typeface="+mj-lt"/>
          <a:ea typeface="ＭＳ Ｐゴシック" pitchFamily="57" charset="-128"/>
          <a:cs typeface="ＭＳ Ｐゴシック" pitchFamily="57" charset="-128"/>
        </a:defRPr>
      </a:lvl1pPr>
      <a:lvl2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2pPr>
      <a:lvl3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3pPr>
      <a:lvl4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4pPr>
      <a:lvl5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5pPr>
      <a:lvl6pPr marL="457200" algn="l" rtl="0" eaLnBrk="1" fontAlgn="base" hangingPunct="1">
        <a:spcBef>
          <a:spcPct val="0"/>
        </a:spcBef>
        <a:spcAft>
          <a:spcPct val="0"/>
        </a:spcAft>
        <a:defRPr sz="3200" b="1" i="1">
          <a:solidFill>
            <a:srgbClr val="ACF8FE"/>
          </a:solidFill>
          <a:latin typeface="Arial" pitchFamily="58" charset="0"/>
        </a:defRPr>
      </a:lvl6pPr>
      <a:lvl7pPr marL="914400" algn="l" rtl="0" eaLnBrk="1" fontAlgn="base" hangingPunct="1">
        <a:spcBef>
          <a:spcPct val="0"/>
        </a:spcBef>
        <a:spcAft>
          <a:spcPct val="0"/>
        </a:spcAft>
        <a:defRPr sz="3200" b="1" i="1">
          <a:solidFill>
            <a:srgbClr val="ACF8FE"/>
          </a:solidFill>
          <a:latin typeface="Arial" pitchFamily="58" charset="0"/>
        </a:defRPr>
      </a:lvl7pPr>
      <a:lvl8pPr marL="1371600" algn="l" rtl="0" eaLnBrk="1" fontAlgn="base" hangingPunct="1">
        <a:spcBef>
          <a:spcPct val="0"/>
        </a:spcBef>
        <a:spcAft>
          <a:spcPct val="0"/>
        </a:spcAft>
        <a:defRPr sz="3200" b="1" i="1">
          <a:solidFill>
            <a:srgbClr val="ACF8FE"/>
          </a:solidFill>
          <a:latin typeface="Arial" pitchFamily="58" charset="0"/>
        </a:defRPr>
      </a:lvl8pPr>
      <a:lvl9pPr marL="1828800" algn="l" rtl="0" eaLnBrk="1" fontAlgn="base" hangingPunct="1">
        <a:spcBef>
          <a:spcPct val="0"/>
        </a:spcBef>
        <a:spcAft>
          <a:spcPct val="0"/>
        </a:spcAft>
        <a:defRPr sz="3200" b="1" i="1">
          <a:solidFill>
            <a:srgbClr val="ACF8FE"/>
          </a:solidFill>
          <a:latin typeface="Arial" pitchFamily="58" charset="0"/>
        </a:defRPr>
      </a:lvl9pPr>
    </p:titleStyle>
    <p:bodyStyle>
      <a:lvl1pPr marL="342900" indent="-342900" algn="l" rtl="0" eaLnBrk="1" fontAlgn="base" hangingPunct="1">
        <a:spcBef>
          <a:spcPct val="20000"/>
        </a:spcBef>
        <a:spcAft>
          <a:spcPct val="0"/>
        </a:spcAft>
        <a:buClr>
          <a:srgbClr val="FF0000"/>
        </a:buClr>
        <a:buChar char="•"/>
        <a:defRPr sz="2000" b="1" i="0">
          <a:solidFill>
            <a:srgbClr val="FFFF00"/>
          </a:solidFill>
          <a:latin typeface="+mn-lt"/>
          <a:ea typeface="ＭＳ Ｐゴシック" pitchFamily="57" charset="-128"/>
          <a:cs typeface="ＭＳ Ｐゴシック" pitchFamily="57" charset="-128"/>
        </a:defRPr>
      </a:lvl1pPr>
      <a:lvl2pPr marL="742950" indent="-285750" algn="l" rtl="0" eaLnBrk="1" fontAlgn="base" hangingPunct="1">
        <a:spcBef>
          <a:spcPct val="20000"/>
        </a:spcBef>
        <a:spcAft>
          <a:spcPct val="0"/>
        </a:spcAft>
        <a:buClr>
          <a:srgbClr val="FF0000"/>
        </a:buClr>
        <a:buFont typeface="Arial" pitchFamily="34" charset="0"/>
        <a:buChar char="−"/>
        <a:defRPr sz="2000" b="1" i="0">
          <a:solidFill>
            <a:schemeClr val="bg1"/>
          </a:solidFill>
          <a:latin typeface="+mn-lt"/>
          <a:ea typeface="ＭＳ Ｐゴシック" pitchFamily="58" charset="-128"/>
        </a:defRPr>
      </a:lvl2pPr>
      <a:lvl3pPr marL="1143000" indent="-228600" algn="l" rtl="0" eaLnBrk="1" fontAlgn="base" hangingPunct="1">
        <a:spcBef>
          <a:spcPct val="20000"/>
        </a:spcBef>
        <a:spcAft>
          <a:spcPct val="0"/>
        </a:spcAft>
        <a:buClr>
          <a:srgbClr val="FF0000"/>
        </a:buClr>
        <a:buFont typeface="Arial" pitchFamily="34" charset="0"/>
        <a:buChar char="−"/>
        <a:defRPr sz="2000" b="1" i="0">
          <a:solidFill>
            <a:schemeClr val="bg1"/>
          </a:solidFill>
          <a:latin typeface="+mn-lt"/>
          <a:ea typeface="ヒラギノ角ゴ Pro W3" pitchFamily="-109" charset="-128"/>
          <a:cs typeface="ヒラギノ角ゴ Pro W3" pitchFamily="-109" charset="-128"/>
        </a:defRPr>
      </a:lvl3pPr>
      <a:lvl4pPr marL="1600200" indent="-228600" algn="l" rtl="0" eaLnBrk="1" fontAlgn="base" hangingPunct="1">
        <a:spcBef>
          <a:spcPct val="20000"/>
        </a:spcBef>
        <a:spcAft>
          <a:spcPct val="0"/>
        </a:spcAft>
        <a:buClr>
          <a:srgbClr val="FF0000"/>
        </a:buClr>
        <a:buFont typeface="Arial" pitchFamily="34" charset="0"/>
        <a:buChar char="•"/>
        <a:defRPr sz="2000" b="1" i="0">
          <a:solidFill>
            <a:schemeClr val="bg1"/>
          </a:solidFill>
          <a:latin typeface="+mn-lt"/>
          <a:ea typeface="ヒラギノ角ゴ Pro W3" pitchFamily="-109" charset="-128"/>
        </a:defRPr>
      </a:lvl4pPr>
      <a:lvl5pPr marL="2057400" indent="-228600" algn="l" rtl="0" eaLnBrk="1" fontAlgn="base" hangingPunct="1">
        <a:spcBef>
          <a:spcPct val="20000"/>
        </a:spcBef>
        <a:spcAft>
          <a:spcPct val="0"/>
        </a:spcAft>
        <a:buClr>
          <a:srgbClr val="FF0000"/>
        </a:buClr>
        <a:buFont typeface="Arial" pitchFamily="34" charset="0"/>
        <a:buChar char="•"/>
        <a:defRPr sz="2000" b="1" i="0">
          <a:solidFill>
            <a:schemeClr val="bg1"/>
          </a:solidFill>
          <a:latin typeface="+mn-lt"/>
          <a:ea typeface="ヒラギノ角ゴ Pro W3" pitchFamily="-109" charset="-128"/>
        </a:defRPr>
      </a:lvl5pPr>
      <a:lvl6pPr marL="25146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6pPr>
      <a:lvl7pPr marL="29718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7pPr>
      <a:lvl8pPr marL="34290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8pPr>
      <a:lvl9pPr marL="38862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chart" Target="../charts/chart2.xml"/><Relationship Id="rId7"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C:\Users\Qi%20Hu\Desktop\acmsiggraph\data\vortexDemo.wm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file:///C:\Users\Qi%20Hu\Desktop\ahspaper\presentation\landingreingest.mov"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305800" cy="1470025"/>
          </a:xfrm>
        </p:spPr>
        <p:txBody>
          <a:bodyPr/>
          <a:lstStyle/>
          <a:p>
            <a:pPr algn="ctr"/>
            <a:r>
              <a:rPr lang="en-US" sz="3200" dirty="0" smtClean="0"/>
              <a:t>Toward Improved Aeromechanics Simulations Using Recent</a:t>
            </a:r>
            <a:br>
              <a:rPr lang="en-US" sz="3200" dirty="0" smtClean="0"/>
            </a:br>
            <a:r>
              <a:rPr lang="en-US" sz="3200" dirty="0" smtClean="0"/>
              <a:t>Advancements in Scientific Computing</a:t>
            </a:r>
            <a:endParaRPr lang="en-US" sz="3200" dirty="0"/>
          </a:p>
        </p:txBody>
      </p:sp>
      <p:sp>
        <p:nvSpPr>
          <p:cNvPr id="3" name="Subtitle 2"/>
          <p:cNvSpPr>
            <a:spLocks noGrp="1"/>
          </p:cNvSpPr>
          <p:nvPr>
            <p:ph type="subTitle" idx="1"/>
          </p:nvPr>
        </p:nvSpPr>
        <p:spPr>
          <a:xfrm>
            <a:off x="381000" y="2133600"/>
            <a:ext cx="4267200" cy="2178424"/>
          </a:xfrm>
        </p:spPr>
        <p:txBody>
          <a:bodyPr/>
          <a:lstStyle/>
          <a:p>
            <a:r>
              <a:rPr lang="en-US" dirty="0" err="1" smtClean="0">
                <a:solidFill>
                  <a:schemeClr val="bg1"/>
                </a:solidFill>
              </a:rPr>
              <a:t>Qi</a:t>
            </a:r>
            <a:r>
              <a:rPr lang="en-US" dirty="0" smtClean="0">
                <a:solidFill>
                  <a:schemeClr val="bg1"/>
                </a:solidFill>
              </a:rPr>
              <a:t> </a:t>
            </a:r>
            <a:r>
              <a:rPr lang="en-US" dirty="0" err="1" smtClean="0">
                <a:solidFill>
                  <a:schemeClr val="bg1"/>
                </a:solidFill>
              </a:rPr>
              <a:t>Hu</a:t>
            </a:r>
            <a:r>
              <a:rPr lang="en-US" dirty="0" smtClean="0">
                <a:solidFill>
                  <a:schemeClr val="bg1"/>
                </a:solidFill>
              </a:rPr>
              <a:t>, Nail A. </a:t>
            </a:r>
            <a:r>
              <a:rPr lang="en-US" dirty="0" err="1" smtClean="0">
                <a:solidFill>
                  <a:schemeClr val="bg1"/>
                </a:solidFill>
              </a:rPr>
              <a:t>Gumerov</a:t>
            </a:r>
            <a:r>
              <a:rPr lang="en-US" dirty="0" smtClean="0">
                <a:solidFill>
                  <a:schemeClr val="bg1"/>
                </a:solidFill>
              </a:rPr>
              <a:t>, </a:t>
            </a:r>
          </a:p>
          <a:p>
            <a:r>
              <a:rPr lang="en-US" dirty="0" err="1" smtClean="0">
                <a:solidFill>
                  <a:schemeClr val="bg1"/>
                </a:solidFill>
              </a:rPr>
              <a:t>Ramani</a:t>
            </a:r>
            <a:r>
              <a:rPr lang="en-US" dirty="0" smtClean="0">
                <a:solidFill>
                  <a:schemeClr val="bg1"/>
                </a:solidFill>
              </a:rPr>
              <a:t> </a:t>
            </a:r>
            <a:r>
              <a:rPr lang="en-US" dirty="0" err="1" smtClean="0">
                <a:solidFill>
                  <a:schemeClr val="bg1"/>
                </a:solidFill>
              </a:rPr>
              <a:t>Duraiswami</a:t>
            </a:r>
            <a:endParaRPr lang="en-US" dirty="0" smtClean="0">
              <a:solidFill>
                <a:schemeClr val="bg1"/>
              </a:solidFill>
            </a:endParaRPr>
          </a:p>
          <a:p>
            <a:endParaRPr lang="en-US" i="0" dirty="0" smtClean="0"/>
          </a:p>
          <a:p>
            <a:r>
              <a:rPr lang="en-US" dirty="0" smtClean="0">
                <a:solidFill>
                  <a:srgbClr val="FF0000"/>
                </a:solidFill>
              </a:rPr>
              <a:t>Institute for Advanced Computer Studies and Department of Computer Science</a:t>
            </a:r>
          </a:p>
        </p:txBody>
      </p:sp>
      <p:sp>
        <p:nvSpPr>
          <p:cNvPr id="5" name="Subtitle 2"/>
          <p:cNvSpPr txBox="1">
            <a:spLocks/>
          </p:cNvSpPr>
          <p:nvPr/>
        </p:nvSpPr>
        <p:spPr bwMode="auto">
          <a:xfrm>
            <a:off x="4876800" y="2133600"/>
            <a:ext cx="3733800" cy="2178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0000"/>
              </a:buClr>
              <a:buNone/>
              <a:defRPr sz="2400" b="1" i="1">
                <a:solidFill>
                  <a:schemeClr val="bg1"/>
                </a:solidFill>
                <a:latin typeface="+mn-lt"/>
                <a:ea typeface="ＭＳ Ｐゴシック" pitchFamily="57" charset="-128"/>
                <a:cs typeface="ＭＳ Ｐゴシック" pitchFamily="57" charset="-128"/>
              </a:defRPr>
            </a:lvl1pPr>
            <a:lvl2pPr marL="457200" indent="0" algn="ctr" rtl="0" eaLnBrk="1" fontAlgn="base" hangingPunct="1">
              <a:spcBef>
                <a:spcPct val="20000"/>
              </a:spcBef>
              <a:spcAft>
                <a:spcPct val="0"/>
              </a:spcAft>
              <a:buClr>
                <a:srgbClr val="FF0000"/>
              </a:buClr>
              <a:buNone/>
              <a:defRPr sz="2400" b="1" i="1">
                <a:solidFill>
                  <a:schemeClr val="bg1"/>
                </a:solidFill>
                <a:latin typeface="+mn-lt"/>
                <a:ea typeface="ＭＳ Ｐゴシック" pitchFamily="58" charset="-128"/>
              </a:defRPr>
            </a:lvl2pPr>
            <a:lvl3pPr marL="914400" indent="0" algn="ctr" rtl="0" eaLnBrk="1" fontAlgn="base" hangingPunct="1">
              <a:spcBef>
                <a:spcPct val="20000"/>
              </a:spcBef>
              <a:spcAft>
                <a:spcPct val="0"/>
              </a:spcAft>
              <a:buClr>
                <a:srgbClr val="FF0000"/>
              </a:buClr>
              <a:buNone/>
              <a:defRPr sz="2400" b="1" i="1">
                <a:solidFill>
                  <a:schemeClr val="bg1"/>
                </a:solidFill>
                <a:latin typeface="+mn-lt"/>
                <a:ea typeface="ヒラギノ角ゴ Pro W3" pitchFamily="-109" charset="-128"/>
                <a:cs typeface="ヒラギノ角ゴ Pro W3" pitchFamily="-109" charset="-128"/>
              </a:defRPr>
            </a:lvl3pPr>
            <a:lvl4pPr marL="1371600" indent="0" algn="ctr" rtl="0" eaLnBrk="1" fontAlgn="base" hangingPunct="1">
              <a:spcBef>
                <a:spcPct val="20000"/>
              </a:spcBef>
              <a:spcAft>
                <a:spcPct val="0"/>
              </a:spcAft>
              <a:buClr>
                <a:srgbClr val="FF0000"/>
              </a:buClr>
              <a:buNone/>
              <a:defRPr sz="2400" b="1" i="1">
                <a:solidFill>
                  <a:schemeClr val="bg1"/>
                </a:solidFill>
                <a:latin typeface="+mn-lt"/>
                <a:ea typeface="ヒラギノ角ゴ Pro W3" pitchFamily="-109" charset="-128"/>
              </a:defRPr>
            </a:lvl4pPr>
            <a:lvl5pPr marL="1828800" indent="0" algn="ctr" rtl="0" eaLnBrk="1" fontAlgn="base" hangingPunct="1">
              <a:spcBef>
                <a:spcPct val="20000"/>
              </a:spcBef>
              <a:spcAft>
                <a:spcPct val="0"/>
              </a:spcAft>
              <a:buClr>
                <a:srgbClr val="FF0000"/>
              </a:buClr>
              <a:buNone/>
              <a:defRPr sz="2400" b="1" i="1">
                <a:solidFill>
                  <a:schemeClr val="bg1"/>
                </a:solidFill>
                <a:latin typeface="+mn-lt"/>
                <a:ea typeface="ヒラギノ角ゴ Pro W3" pitchFamily="-109" charset="-128"/>
              </a:defRPr>
            </a:lvl5pPr>
            <a:lvl6pPr marL="22860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6pPr>
            <a:lvl7pPr marL="27432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7pPr>
            <a:lvl8pPr marL="32004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8pPr>
            <a:lvl9pPr marL="36576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9pPr>
          </a:lstStyle>
          <a:p>
            <a:r>
              <a:rPr lang="en-US" sz="2000" i="0" dirty="0"/>
              <a:t>Monica </a:t>
            </a:r>
            <a:r>
              <a:rPr lang="en-US" sz="2000" i="0" dirty="0" err="1"/>
              <a:t>Syal</a:t>
            </a:r>
            <a:r>
              <a:rPr lang="en-US" sz="2000" i="0" dirty="0"/>
              <a:t>,  </a:t>
            </a:r>
            <a:endParaRPr lang="en-US" sz="2000" i="0" dirty="0" smtClean="0"/>
          </a:p>
          <a:p>
            <a:r>
              <a:rPr lang="en-US" sz="2000" i="0" dirty="0" smtClean="0"/>
              <a:t>J</a:t>
            </a:r>
            <a:r>
              <a:rPr lang="en-US" sz="2000" i="0" dirty="0"/>
              <a:t>. Gordon </a:t>
            </a:r>
            <a:r>
              <a:rPr lang="en-US" sz="2000" i="0" dirty="0" smtClean="0"/>
              <a:t>Leishman</a:t>
            </a:r>
          </a:p>
          <a:p>
            <a:endParaRPr lang="en-US" sz="2000" i="0" dirty="0"/>
          </a:p>
          <a:p>
            <a:r>
              <a:rPr lang="en-US" sz="2000" i="0" dirty="0">
                <a:solidFill>
                  <a:srgbClr val="FF0000"/>
                </a:solidFill>
              </a:rPr>
              <a:t>Alfred </a:t>
            </a:r>
            <a:r>
              <a:rPr lang="en-US" sz="2000" i="0" dirty="0" err="1">
                <a:solidFill>
                  <a:srgbClr val="FF0000"/>
                </a:solidFill>
              </a:rPr>
              <a:t>Gessow</a:t>
            </a:r>
            <a:r>
              <a:rPr lang="en-US" sz="2000" i="0" dirty="0">
                <a:solidFill>
                  <a:srgbClr val="FF0000"/>
                </a:solidFill>
              </a:rPr>
              <a:t> Rotorcraft </a:t>
            </a:r>
            <a:r>
              <a:rPr lang="en-US" sz="2000" i="0" dirty="0" smtClean="0">
                <a:solidFill>
                  <a:srgbClr val="FF0000"/>
                </a:solidFill>
              </a:rPr>
              <a:t>Center and  Department of Aerospace Engineering</a:t>
            </a:r>
          </a:p>
        </p:txBody>
      </p:sp>
      <p:pic>
        <p:nvPicPr>
          <p:cNvPr id="7" name="Content Placeholder 9" descr="umiacslogo.gif"/>
          <p:cNvPicPr>
            <a:picLocks noChangeAspect="1"/>
          </p:cNvPicPr>
          <p:nvPr/>
        </p:nvPicPr>
        <p:blipFill>
          <a:blip r:embed="rId3" cstate="print"/>
          <a:stretch>
            <a:fillRect/>
          </a:stretch>
        </p:blipFill>
        <p:spPr>
          <a:xfrm>
            <a:off x="304800" y="4419600"/>
            <a:ext cx="2438400" cy="811399"/>
          </a:xfrm>
          <a:prstGeom prst="rect">
            <a:avLst/>
          </a:prstGeom>
          <a:solidFill>
            <a:schemeClr val="tx1"/>
          </a:solidFill>
        </p:spPr>
      </p:pic>
      <p:pic>
        <p:nvPicPr>
          <p:cNvPr id="8" name="Picture 7" descr="rotor logo"/>
          <p:cNvPicPr>
            <a:picLocks noChangeAspect="1" noChangeArrowheads="1"/>
          </p:cNvPicPr>
          <p:nvPr/>
        </p:nvPicPr>
        <p:blipFill>
          <a:blip r:embed="rId4" cstate="print"/>
          <a:srcRect/>
          <a:stretch>
            <a:fillRect/>
          </a:stretch>
        </p:blipFill>
        <p:spPr bwMode="auto">
          <a:xfrm>
            <a:off x="7239000" y="4343400"/>
            <a:ext cx="914400" cy="914400"/>
          </a:xfrm>
          <a:prstGeom prst="rect">
            <a:avLst/>
          </a:prstGeom>
          <a:noFill/>
          <a:ln w="9525">
            <a:noFill/>
            <a:miter lim="800000"/>
            <a:headEnd/>
            <a:tailEnd/>
          </a:ln>
        </p:spPr>
      </p:pic>
      <p:grpSp>
        <p:nvGrpSpPr>
          <p:cNvPr id="11" name="Group 10"/>
          <p:cNvGrpSpPr/>
          <p:nvPr/>
        </p:nvGrpSpPr>
        <p:grpSpPr>
          <a:xfrm>
            <a:off x="0" y="4419600"/>
            <a:ext cx="9144000" cy="2438400"/>
            <a:chOff x="-47626" y="4183052"/>
            <a:chExt cx="9144000" cy="2438400"/>
          </a:xfrm>
        </p:grpSpPr>
        <p:sp>
          <p:nvSpPr>
            <p:cNvPr id="12" name="TextBox 11"/>
            <p:cNvSpPr txBox="1"/>
            <p:nvPr/>
          </p:nvSpPr>
          <p:spPr>
            <a:xfrm>
              <a:off x="2009774" y="4183052"/>
              <a:ext cx="5013325" cy="984885"/>
            </a:xfrm>
            <a:prstGeom prst="rect">
              <a:avLst/>
            </a:prstGeom>
            <a:noFill/>
          </p:spPr>
          <p:txBody>
            <a:bodyPr wrap="square" rtlCol="0">
              <a:spAutoFit/>
            </a:bodyPr>
            <a:lstStyle/>
            <a:p>
              <a:pPr algn="ctr"/>
              <a:r>
                <a:rPr lang="en-US" sz="2000" b="1" i="0" dirty="0" smtClean="0">
                  <a:solidFill>
                    <a:srgbClr val="FF0000"/>
                  </a:solidFill>
                </a:rPr>
                <a:t>University of Maryland</a:t>
              </a:r>
            </a:p>
            <a:p>
              <a:pPr algn="ctr"/>
              <a:r>
                <a:rPr lang="en-US" sz="2000" b="1" i="0" dirty="0" smtClean="0">
                  <a:solidFill>
                    <a:srgbClr val="FF0000"/>
                  </a:solidFill>
                </a:rPr>
                <a:t>College Park, MD</a:t>
              </a:r>
            </a:p>
            <a:p>
              <a:endParaRPr lang="en-US" dirty="0">
                <a:solidFill>
                  <a:srgbClr val="FF0000"/>
                </a:solidFill>
              </a:endParaRPr>
            </a:p>
          </p:txBody>
        </p:sp>
        <p:sp>
          <p:nvSpPr>
            <p:cNvPr id="13" name="TextBox 12"/>
            <p:cNvSpPr txBox="1"/>
            <p:nvPr/>
          </p:nvSpPr>
          <p:spPr>
            <a:xfrm>
              <a:off x="-47626" y="5975121"/>
              <a:ext cx="9144000" cy="646331"/>
            </a:xfrm>
            <a:prstGeom prst="rect">
              <a:avLst/>
            </a:prstGeom>
            <a:noFill/>
          </p:spPr>
          <p:txBody>
            <a:bodyPr wrap="square" rtlCol="0">
              <a:spAutoFit/>
            </a:bodyPr>
            <a:lstStyle/>
            <a:p>
              <a:pPr algn="ctr"/>
              <a:r>
                <a:rPr lang="en-US" i="0" dirty="0" smtClean="0">
                  <a:solidFill>
                    <a:schemeClr val="bg1"/>
                  </a:solidFill>
                </a:rPr>
                <a:t>Sponsored by AFOSR, Flow Interactions &amp; Control Program</a:t>
              </a:r>
            </a:p>
            <a:p>
              <a:pPr algn="ctr"/>
              <a:r>
                <a:rPr lang="en-US" dirty="0" smtClean="0">
                  <a:solidFill>
                    <a:schemeClr val="bg1"/>
                  </a:solidFill>
                </a:rPr>
                <a:t>Contract Monitor: Douglas Smith</a:t>
              </a:r>
              <a:endParaRPr lang="en-US" i="0" dirty="0">
                <a:solidFill>
                  <a:schemeClr val="bg1"/>
                </a:solidFill>
              </a:endParaRPr>
            </a:p>
          </p:txBody>
        </p:sp>
      </p:grpSp>
      <p:sp>
        <p:nvSpPr>
          <p:cNvPr id="10" name="TextBox 9"/>
          <p:cNvSpPr txBox="1"/>
          <p:nvPr/>
        </p:nvSpPr>
        <p:spPr>
          <a:xfrm>
            <a:off x="0" y="5410200"/>
            <a:ext cx="9144000" cy="646331"/>
          </a:xfrm>
          <a:prstGeom prst="rect">
            <a:avLst/>
          </a:prstGeom>
          <a:noFill/>
        </p:spPr>
        <p:txBody>
          <a:bodyPr wrap="square" rtlCol="0">
            <a:spAutoFit/>
          </a:bodyPr>
          <a:lstStyle/>
          <a:p>
            <a:pPr algn="ctr"/>
            <a:r>
              <a:rPr lang="en-US" i="1" dirty="0" smtClean="0">
                <a:solidFill>
                  <a:srgbClr val="FFFF00"/>
                </a:solidFill>
              </a:rPr>
              <a:t>Presented at the 67</a:t>
            </a:r>
            <a:r>
              <a:rPr lang="en-US" i="1" baseline="30000" dirty="0" smtClean="0">
                <a:solidFill>
                  <a:srgbClr val="FFFF00"/>
                </a:solidFill>
              </a:rPr>
              <a:t>th</a:t>
            </a:r>
            <a:r>
              <a:rPr lang="en-US" i="1" dirty="0" smtClean="0">
                <a:solidFill>
                  <a:srgbClr val="FFFF00"/>
                </a:solidFill>
              </a:rPr>
              <a:t> Annual Forum of the American Helicopter Society,</a:t>
            </a:r>
          </a:p>
          <a:p>
            <a:pPr algn="ctr"/>
            <a:r>
              <a:rPr lang="en-US" i="1" dirty="0" smtClean="0">
                <a:solidFill>
                  <a:srgbClr val="FFFF00"/>
                </a:solidFill>
              </a:rPr>
              <a:t>Virginia Beach, VA, 3</a:t>
            </a:r>
            <a:r>
              <a:rPr lang="en-US" dirty="0" smtClean="0">
                <a:solidFill>
                  <a:srgbClr val="FFFF00"/>
                </a:solidFill>
              </a:rPr>
              <a:t>–</a:t>
            </a:r>
            <a:r>
              <a:rPr lang="en-US" i="1" dirty="0" smtClean="0">
                <a:solidFill>
                  <a:srgbClr val="FFFF00"/>
                </a:solidFill>
              </a:rPr>
              <a:t>5 May 2011</a:t>
            </a:r>
            <a:endParaRPr lang="en-US" i="1"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Technical Barriers and Solutions</a:t>
            </a:r>
            <a:endParaRPr lang="en-US" i="1" dirty="0"/>
          </a:p>
        </p:txBody>
      </p:sp>
      <p:sp>
        <p:nvSpPr>
          <p:cNvPr id="3" name="Content Placeholder 2"/>
          <p:cNvSpPr>
            <a:spLocks noGrp="1"/>
          </p:cNvSpPr>
          <p:nvPr>
            <p:ph idx="1"/>
          </p:nvPr>
        </p:nvSpPr>
        <p:spPr>
          <a:xfrm>
            <a:off x="685800" y="1066800"/>
            <a:ext cx="7772400" cy="5029200"/>
          </a:xfrm>
        </p:spPr>
        <p:txBody>
          <a:bodyPr/>
          <a:lstStyle/>
          <a:p>
            <a:r>
              <a:rPr lang="en-US" sz="2000" i="0" dirty="0" smtClean="0"/>
              <a:t>Computation is expensive for real simulations:</a:t>
            </a:r>
          </a:p>
          <a:p>
            <a:pPr lvl="1"/>
            <a:r>
              <a:rPr lang="en-US" sz="2000" dirty="0" smtClean="0"/>
              <a:t>M</a:t>
            </a:r>
            <a:r>
              <a:rPr lang="en-US" sz="2000" i="0" dirty="0" smtClean="0"/>
              <a:t>illions of particles and vortex elements involved with </a:t>
            </a:r>
            <a:r>
              <a:rPr lang="en-US" sz="2000" i="1" dirty="0" smtClean="0"/>
              <a:t>O(N</a:t>
            </a:r>
            <a:r>
              <a:rPr lang="en-US" sz="2000" i="1" baseline="30000" dirty="0" smtClean="0"/>
              <a:t>2</a:t>
            </a:r>
            <a:r>
              <a:rPr lang="en-US" sz="2000" i="1" dirty="0" smtClean="0"/>
              <a:t>+NM) </a:t>
            </a:r>
            <a:r>
              <a:rPr lang="en-US" sz="2000" i="0" dirty="0" smtClean="0"/>
              <a:t>cost per time step</a:t>
            </a:r>
          </a:p>
          <a:p>
            <a:pPr lvl="1"/>
            <a:r>
              <a:rPr lang="en-US" sz="2000" dirty="0" smtClean="0"/>
              <a:t>Many</a:t>
            </a:r>
            <a:r>
              <a:rPr lang="en-US" sz="2000" i="0" dirty="0" smtClean="0"/>
              <a:t> time steps for realistic </a:t>
            </a:r>
            <a:r>
              <a:rPr lang="en-US" sz="2000" dirty="0" smtClean="0"/>
              <a:t>simulations</a:t>
            </a:r>
            <a:endParaRPr lang="en-US" sz="2000" i="0" dirty="0" smtClean="0"/>
          </a:p>
          <a:p>
            <a:r>
              <a:rPr lang="en-US" sz="2000" i="0" dirty="0" smtClean="0"/>
              <a:t> Ways to achieve efficiency:</a:t>
            </a:r>
          </a:p>
          <a:p>
            <a:pPr marL="914400" lvl="1" indent="-457200">
              <a:buFont typeface="+mj-lt"/>
              <a:buAutoNum type="alphaUcPeriod"/>
            </a:pPr>
            <a:r>
              <a:rPr lang="en-US" sz="2000" dirty="0" smtClean="0"/>
              <a:t>A</a:t>
            </a:r>
            <a:r>
              <a:rPr lang="en-US" sz="2000" i="0" dirty="0" smtClean="0"/>
              <a:t>cceleration of brute force computations</a:t>
            </a:r>
          </a:p>
          <a:p>
            <a:pPr marL="1371600" lvl="2" indent="-457200"/>
            <a:r>
              <a:rPr lang="en-US" sz="2000" i="0" dirty="0" smtClean="0"/>
              <a:t>Multiple CPU cores</a:t>
            </a:r>
          </a:p>
          <a:p>
            <a:pPr marL="1371600" lvl="2" indent="-457200"/>
            <a:r>
              <a:rPr lang="en-US" dirty="0" smtClean="0"/>
              <a:t>CPU distributed c</a:t>
            </a:r>
            <a:r>
              <a:rPr lang="en-US" sz="2000" i="0" dirty="0" smtClean="0"/>
              <a:t>lusters</a:t>
            </a:r>
          </a:p>
          <a:p>
            <a:pPr marL="1371600" lvl="2" indent="-457200"/>
            <a:r>
              <a:rPr lang="en-US" dirty="0" smtClean="0"/>
              <a:t>G</a:t>
            </a:r>
            <a:r>
              <a:rPr lang="en-US" sz="2000" i="0" dirty="0" smtClean="0"/>
              <a:t>raphics processors (GPUs)</a:t>
            </a:r>
          </a:p>
          <a:p>
            <a:pPr marL="1371600" lvl="2" indent="-457200"/>
            <a:r>
              <a:rPr lang="en-US" dirty="0" smtClean="0"/>
              <a:t>H</a:t>
            </a:r>
            <a:r>
              <a:rPr lang="en-US" sz="2000" i="0" dirty="0" smtClean="0"/>
              <a:t>eterogeneous CPU/GPU architectures</a:t>
            </a:r>
          </a:p>
          <a:p>
            <a:pPr marL="914400" lvl="1" indent="-457200">
              <a:buFont typeface="+mj-lt"/>
              <a:buAutoNum type="alphaUcPeriod"/>
            </a:pPr>
            <a:r>
              <a:rPr lang="en-US" sz="2000" dirty="0" smtClean="0"/>
              <a:t>A</a:t>
            </a:r>
            <a:r>
              <a:rPr lang="en-US" sz="2000" i="0" dirty="0" smtClean="0"/>
              <a:t>lgorithmic acceleration</a:t>
            </a:r>
          </a:p>
          <a:p>
            <a:pPr marL="1371600" lvl="2" indent="-457200"/>
            <a:r>
              <a:rPr lang="en-US" sz="2000" i="0" dirty="0" smtClean="0"/>
              <a:t>Fast </a:t>
            </a:r>
            <a:r>
              <a:rPr lang="en-US" sz="2000" i="0" dirty="0" err="1" smtClean="0"/>
              <a:t>multipole</a:t>
            </a:r>
            <a:r>
              <a:rPr lang="en-US" sz="2000" i="0" dirty="0" smtClean="0"/>
              <a:t> methods (FMM)</a:t>
            </a:r>
          </a:p>
          <a:p>
            <a:pPr marL="914400" lvl="1" indent="-457200">
              <a:buFont typeface="+mj-lt"/>
              <a:buAutoNum type="alphaUcPeriod"/>
            </a:pPr>
            <a:r>
              <a:rPr lang="en-US" sz="2000" dirty="0" smtClean="0"/>
              <a:t>U</a:t>
            </a:r>
            <a:r>
              <a:rPr lang="en-US" sz="2000" i="0" dirty="0" smtClean="0"/>
              <a:t>se both</a:t>
            </a:r>
          </a:p>
          <a:p>
            <a:endParaRPr lang="en-US" dirty="0" smtClean="0"/>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9400"/>
            <a:ext cx="8662988" cy="838200"/>
          </a:xfrm>
        </p:spPr>
        <p:txBody>
          <a:bodyPr/>
          <a:lstStyle/>
          <a:p>
            <a:pPr algn="ctr"/>
            <a:r>
              <a:rPr lang="en-US" sz="3600" dirty="0" smtClean="0">
                <a:solidFill>
                  <a:srgbClr val="FFFF00"/>
                </a:solidFill>
              </a:rPr>
              <a:t>Brute Force Acceleration</a:t>
            </a:r>
            <a:endParaRPr lang="en-US" sz="3600"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lIns="90488" tIns="44450" rIns="90488" bIns="44450"/>
          <a:lstStyle/>
          <a:p>
            <a:pPr eaLnBrk="1" hangingPunct="1">
              <a:defRPr/>
            </a:pPr>
            <a:r>
              <a:rPr lang="en-US" dirty="0" smtClean="0"/>
              <a:t>A Quick Introduction to the GPU</a:t>
            </a:r>
          </a:p>
        </p:txBody>
      </p:sp>
      <p:sp>
        <p:nvSpPr>
          <p:cNvPr id="27651" name="Content Placeholder 2"/>
          <p:cNvSpPr>
            <a:spLocks noGrp="1"/>
          </p:cNvSpPr>
          <p:nvPr>
            <p:ph idx="4294967295"/>
          </p:nvPr>
        </p:nvSpPr>
        <p:spPr>
          <a:xfrm>
            <a:off x="0" y="990600"/>
            <a:ext cx="7772400" cy="4935538"/>
          </a:xfrm>
        </p:spPr>
        <p:txBody>
          <a:bodyPr/>
          <a:lstStyle/>
          <a:p>
            <a:pPr lvl="1" eaLnBrk="1" hangingPunct="1">
              <a:buFont typeface="Arial" charset="0"/>
              <a:buChar char="•"/>
              <a:defRPr/>
            </a:pPr>
            <a:r>
              <a:rPr lang="en-US" sz="2000" dirty="0" smtClean="0">
                <a:solidFill>
                  <a:srgbClr val="FFFF00"/>
                </a:solidFill>
                <a:effectLst/>
              </a:rPr>
              <a:t>Graphics processing unit (GPU) is a highly parallel, multithreaded, many-core processor with high computation power and memory bandwidth</a:t>
            </a:r>
          </a:p>
          <a:p>
            <a:pPr lvl="1" eaLnBrk="1" hangingPunct="1">
              <a:buFont typeface="Arial" charset="0"/>
              <a:buChar char="•"/>
              <a:defRPr/>
            </a:pPr>
            <a:r>
              <a:rPr lang="en-US" sz="2000" dirty="0" smtClean="0">
                <a:solidFill>
                  <a:srgbClr val="FFFF00"/>
                </a:solidFill>
                <a:effectLst/>
              </a:rPr>
              <a:t>GPU is designed for single instruction multiple data (SIMD) computation; more transistors for processing rather than data caching and flow control</a:t>
            </a:r>
            <a:r>
              <a:rPr lang="en-US" sz="2000" i="1" dirty="0" smtClean="0">
                <a:solidFill>
                  <a:srgbClr val="FFFF00"/>
                </a:solidFill>
              </a:rPr>
              <a:t>  </a:t>
            </a: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Tx/>
              <a:buNone/>
              <a:defRPr/>
            </a:pPr>
            <a:endParaRPr lang="en-US" sz="2000" i="1" dirty="0" smtClean="0">
              <a:solidFill>
                <a:srgbClr val="FFFFFF"/>
              </a:solidFill>
            </a:endParaRPr>
          </a:p>
          <a:p>
            <a:pPr lvl="1" eaLnBrk="1" hangingPunct="1">
              <a:buFontTx/>
              <a:buNone/>
              <a:defRPr/>
            </a:pPr>
            <a:endParaRPr lang="en-US" sz="2000" i="1" dirty="0" smtClean="0">
              <a:solidFill>
                <a:srgbClr val="FFFFFF"/>
              </a:solidFill>
            </a:endParaRPr>
          </a:p>
          <a:p>
            <a:pPr eaLnBrk="1" hangingPunct="1">
              <a:defRPr/>
            </a:pPr>
            <a:endParaRPr lang="en-US" i="1" dirty="0" smtClean="0">
              <a:solidFill>
                <a:srgbClr val="FFFF00"/>
              </a:solidFill>
            </a:endParaRPr>
          </a:p>
        </p:txBody>
      </p:sp>
      <p:sp>
        <p:nvSpPr>
          <p:cNvPr id="16390" name="Text Box 7"/>
          <p:cNvSpPr txBox="1">
            <a:spLocks noChangeArrowheads="1"/>
          </p:cNvSpPr>
          <p:nvPr/>
        </p:nvSpPr>
        <p:spPr bwMode="auto">
          <a:xfrm>
            <a:off x="6765925" y="5105400"/>
            <a:ext cx="2378075" cy="1200150"/>
          </a:xfrm>
          <a:prstGeom prst="rect">
            <a:avLst/>
          </a:prstGeom>
          <a:noFill/>
          <a:ln w="9525">
            <a:solidFill>
              <a:schemeClr val="tx1"/>
            </a:solidFill>
            <a:miter lim="800000"/>
            <a:headEnd/>
            <a:tailEnd/>
          </a:ln>
        </p:spPr>
        <p:txBody>
          <a:bodyPr wrap="none">
            <a:spAutoFit/>
          </a:bodyPr>
          <a:lstStyle/>
          <a:p>
            <a:r>
              <a:rPr lang="en-US" dirty="0">
                <a:solidFill>
                  <a:srgbClr val="FFFF00"/>
                </a:solidFill>
              </a:rPr>
              <a:t>NVIDIA Tesla C2050:</a:t>
            </a:r>
          </a:p>
          <a:p>
            <a:r>
              <a:rPr lang="en-US" dirty="0">
                <a:solidFill>
                  <a:srgbClr val="FFFF00"/>
                </a:solidFill>
              </a:rPr>
              <a:t>1.25 </a:t>
            </a:r>
            <a:r>
              <a:rPr lang="en-US" dirty="0" err="1">
                <a:solidFill>
                  <a:srgbClr val="FFFF00"/>
                </a:solidFill>
              </a:rPr>
              <a:t>Tflops</a:t>
            </a:r>
            <a:r>
              <a:rPr lang="en-US" dirty="0">
                <a:solidFill>
                  <a:srgbClr val="FFFF00"/>
                </a:solidFill>
              </a:rPr>
              <a:t> single</a:t>
            </a:r>
          </a:p>
          <a:p>
            <a:r>
              <a:rPr lang="en-US" dirty="0">
                <a:solidFill>
                  <a:srgbClr val="FFFF00"/>
                </a:solidFill>
              </a:rPr>
              <a:t>0.52 </a:t>
            </a:r>
            <a:r>
              <a:rPr lang="en-US" dirty="0" err="1">
                <a:solidFill>
                  <a:srgbClr val="FFFF00"/>
                </a:solidFill>
              </a:rPr>
              <a:t>Tflops</a:t>
            </a:r>
            <a:r>
              <a:rPr lang="en-US" dirty="0">
                <a:solidFill>
                  <a:srgbClr val="FFFF00"/>
                </a:solidFill>
              </a:rPr>
              <a:t> double</a:t>
            </a:r>
          </a:p>
          <a:p>
            <a:r>
              <a:rPr lang="en-US" dirty="0">
                <a:solidFill>
                  <a:srgbClr val="FFFF00"/>
                </a:solidFill>
              </a:rPr>
              <a:t>448 cores</a:t>
            </a:r>
            <a:endParaRPr lang="ru-RU" dirty="0">
              <a:solidFill>
                <a:srgbClr val="FFFF00"/>
              </a:solidFill>
            </a:endParaRPr>
          </a:p>
        </p:txBody>
      </p:sp>
      <p:grpSp>
        <p:nvGrpSpPr>
          <p:cNvPr id="8" name="Group 211"/>
          <p:cNvGrpSpPr/>
          <p:nvPr/>
        </p:nvGrpSpPr>
        <p:grpSpPr>
          <a:xfrm>
            <a:off x="381000" y="4038600"/>
            <a:ext cx="2971800" cy="2617381"/>
            <a:chOff x="376768" y="1134533"/>
            <a:chExt cx="3877733" cy="2662258"/>
          </a:xfrm>
        </p:grpSpPr>
        <p:grpSp>
          <p:nvGrpSpPr>
            <p:cNvPr id="174" name="Group 208"/>
            <p:cNvGrpSpPr/>
            <p:nvPr/>
          </p:nvGrpSpPr>
          <p:grpSpPr>
            <a:xfrm>
              <a:off x="376768" y="1134533"/>
              <a:ext cx="3877733" cy="2421467"/>
              <a:chOff x="440268" y="1540933"/>
              <a:chExt cx="3877733" cy="2421467"/>
            </a:xfrm>
          </p:grpSpPr>
          <p:sp>
            <p:nvSpPr>
              <p:cNvPr id="176" name="Rectangle 2"/>
              <p:cNvSpPr/>
              <p:nvPr/>
            </p:nvSpPr>
            <p:spPr bwMode="auto">
              <a:xfrm>
                <a:off x="440268" y="1540933"/>
                <a:ext cx="3877733" cy="2421467"/>
              </a:xfrm>
              <a:prstGeom prst="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a:ln>
                    <a:noFill/>
                  </a:ln>
                  <a:solidFill>
                    <a:schemeClr val="tx1"/>
                  </a:solidFill>
                  <a:effectLst/>
                  <a:latin typeface="Arial" charset="0"/>
                </a:endParaRPr>
              </a:p>
            </p:txBody>
          </p:sp>
          <p:sp>
            <p:nvSpPr>
              <p:cNvPr id="177" name="Rectangle 176"/>
              <p:cNvSpPr/>
              <p:nvPr/>
            </p:nvSpPr>
            <p:spPr bwMode="auto">
              <a:xfrm flipH="1">
                <a:off x="558800" y="3403598"/>
                <a:ext cx="3640667" cy="406400"/>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DRAM</a:t>
                </a:r>
              </a:p>
            </p:txBody>
          </p:sp>
          <p:sp>
            <p:nvSpPr>
              <p:cNvPr id="178" name="Rectangle 17"/>
              <p:cNvSpPr/>
              <p:nvPr/>
            </p:nvSpPr>
            <p:spPr bwMode="auto">
              <a:xfrm>
                <a:off x="558800" y="2438401"/>
                <a:ext cx="3640667" cy="778933"/>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Cache</a:t>
                </a:r>
                <a:endParaRPr lang="en-US" sz="1600" b="1" i="0" dirty="0">
                  <a:solidFill>
                    <a:schemeClr val="tx1"/>
                  </a:solidFill>
                  <a:latin typeface="Arial" charset="0"/>
                </a:endParaRPr>
              </a:p>
            </p:txBody>
          </p:sp>
          <p:sp>
            <p:nvSpPr>
              <p:cNvPr id="179" name="Rectangle 178"/>
              <p:cNvSpPr/>
              <p:nvPr/>
            </p:nvSpPr>
            <p:spPr bwMode="auto">
              <a:xfrm>
                <a:off x="575733" y="1642534"/>
                <a:ext cx="1845733" cy="694267"/>
              </a:xfrm>
              <a:prstGeom prst="rect">
                <a:avLst/>
              </a:prstGeom>
              <a:solidFill>
                <a:srgbClr val="FFCC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Control</a:t>
                </a:r>
                <a:endParaRPr kumimoji="0" lang="en-US" sz="1600" b="1" i="0" u="none" strike="noStrike" cap="none" normalizeH="0" baseline="0" dirty="0">
                  <a:ln>
                    <a:noFill/>
                  </a:ln>
                  <a:solidFill>
                    <a:schemeClr val="tx1"/>
                  </a:solidFill>
                  <a:effectLst/>
                  <a:latin typeface="Arial" charset="0"/>
                </a:endParaRPr>
              </a:p>
            </p:txBody>
          </p:sp>
          <p:sp>
            <p:nvSpPr>
              <p:cNvPr id="180" name="Rectangle 179"/>
              <p:cNvSpPr/>
              <p:nvPr/>
            </p:nvSpPr>
            <p:spPr bwMode="auto">
              <a:xfrm>
                <a:off x="2480733" y="1651009"/>
                <a:ext cx="821267"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sp>
            <p:nvSpPr>
              <p:cNvPr id="181" name="Rectangle 180"/>
              <p:cNvSpPr/>
              <p:nvPr/>
            </p:nvSpPr>
            <p:spPr bwMode="auto">
              <a:xfrm>
                <a:off x="3352799" y="1651003"/>
                <a:ext cx="838200"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sp>
            <p:nvSpPr>
              <p:cNvPr id="182" name="Rectangle 181"/>
              <p:cNvSpPr/>
              <p:nvPr/>
            </p:nvSpPr>
            <p:spPr bwMode="auto">
              <a:xfrm>
                <a:off x="2489194" y="2027784"/>
                <a:ext cx="821267"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sp>
            <p:nvSpPr>
              <p:cNvPr id="183" name="Rectangle 182"/>
              <p:cNvSpPr/>
              <p:nvPr/>
            </p:nvSpPr>
            <p:spPr bwMode="auto">
              <a:xfrm>
                <a:off x="3352793" y="2023545"/>
                <a:ext cx="838200"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grpSp>
        <p:sp>
          <p:nvSpPr>
            <p:cNvPr id="175" name="TextBox 14"/>
            <p:cNvSpPr txBox="1"/>
            <p:nvPr/>
          </p:nvSpPr>
          <p:spPr>
            <a:xfrm>
              <a:off x="1575770" y="3396681"/>
              <a:ext cx="1371600" cy="400110"/>
            </a:xfrm>
            <a:prstGeom prst="rect">
              <a:avLst/>
            </a:prstGeom>
            <a:noFill/>
          </p:spPr>
          <p:txBody>
            <a:bodyPr wrap="square" rtlCol="0">
              <a:spAutoFit/>
            </a:bodyPr>
            <a:lstStyle/>
            <a:p>
              <a:pPr algn="ctr"/>
              <a:r>
                <a:rPr lang="en-US" i="0" dirty="0" smtClean="0">
                  <a:solidFill>
                    <a:srgbClr val="FFFF00"/>
                  </a:solidFill>
                </a:rPr>
                <a:t>CPU</a:t>
              </a:r>
              <a:endParaRPr lang="en-US" i="0" dirty="0">
                <a:solidFill>
                  <a:srgbClr val="FFFF00"/>
                </a:solidFill>
              </a:endParaRPr>
            </a:p>
          </p:txBody>
        </p:sp>
      </p:grpSp>
      <p:grpSp>
        <p:nvGrpSpPr>
          <p:cNvPr id="9" name="Group 212"/>
          <p:cNvGrpSpPr/>
          <p:nvPr/>
        </p:nvGrpSpPr>
        <p:grpSpPr>
          <a:xfrm>
            <a:off x="3547364" y="4114801"/>
            <a:ext cx="2853436" cy="2510974"/>
            <a:chOff x="4781550" y="1151466"/>
            <a:chExt cx="3888318" cy="2645326"/>
          </a:xfrm>
        </p:grpSpPr>
        <p:grpSp>
          <p:nvGrpSpPr>
            <p:cNvPr id="10" name="Group 207"/>
            <p:cNvGrpSpPr/>
            <p:nvPr/>
          </p:nvGrpSpPr>
          <p:grpSpPr>
            <a:xfrm>
              <a:off x="4781550" y="1151466"/>
              <a:ext cx="3888318" cy="2421467"/>
              <a:chOff x="4883150" y="1557866"/>
              <a:chExt cx="3888318" cy="2421467"/>
            </a:xfrm>
          </p:grpSpPr>
          <p:sp>
            <p:nvSpPr>
              <p:cNvPr id="12" name="Rectangle 11"/>
              <p:cNvSpPr/>
              <p:nvPr/>
            </p:nvSpPr>
            <p:spPr bwMode="auto">
              <a:xfrm>
                <a:off x="4893735" y="1557866"/>
                <a:ext cx="3877733" cy="2421467"/>
              </a:xfrm>
              <a:prstGeom prst="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a:ln>
                    <a:noFill/>
                  </a:ln>
                  <a:solidFill>
                    <a:schemeClr val="tx1"/>
                  </a:solidFill>
                  <a:effectLst/>
                  <a:latin typeface="Arial" charset="0"/>
                </a:endParaRPr>
              </a:p>
            </p:txBody>
          </p:sp>
          <p:sp>
            <p:nvSpPr>
              <p:cNvPr id="13" name="Rectangle 12"/>
              <p:cNvSpPr/>
              <p:nvPr/>
            </p:nvSpPr>
            <p:spPr bwMode="auto">
              <a:xfrm flipH="1">
                <a:off x="4902200" y="3403598"/>
                <a:ext cx="3850216" cy="406400"/>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DRAM</a:t>
                </a:r>
              </a:p>
            </p:txBody>
          </p:sp>
          <p:grpSp>
            <p:nvGrpSpPr>
              <p:cNvPr id="14" name="Group 64"/>
              <p:cNvGrpSpPr/>
              <p:nvPr/>
            </p:nvGrpSpPr>
            <p:grpSpPr>
              <a:xfrm>
                <a:off x="4883150" y="1565005"/>
                <a:ext cx="3867150" cy="215371"/>
                <a:chOff x="4889500" y="1565005"/>
                <a:chExt cx="3867150" cy="215371"/>
              </a:xfrm>
            </p:grpSpPr>
            <p:sp>
              <p:nvSpPr>
                <p:cNvPr id="155" name="Rectangle 20"/>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156" name="Group 62"/>
                <p:cNvGrpSpPr/>
                <p:nvPr/>
              </p:nvGrpSpPr>
              <p:grpSpPr>
                <a:xfrm>
                  <a:off x="5137150" y="1565005"/>
                  <a:ext cx="3619500" cy="215371"/>
                  <a:chOff x="5105400" y="1565005"/>
                  <a:chExt cx="3619500" cy="215371"/>
                </a:xfrm>
              </p:grpSpPr>
              <p:sp>
                <p:nvSpPr>
                  <p:cNvPr id="158" name="Rectangle 16"/>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59" name="Straight Connector 22"/>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0" name="Straight Connector 25"/>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1" name="Straight Connector 26"/>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2" name="Straight Connector 161"/>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3" name="Straight Connector 162"/>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4" name="Straight Connector 163"/>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5" name="Straight Connector 164"/>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6" name="Straight Connector 165"/>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7" name="Straight Connector 166"/>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8" name="Straight Connector 167"/>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9" name="Straight Connector 168"/>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0" name="Straight Connector 169"/>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1" name="Straight Connector 170"/>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2" name="Straight Connector 171"/>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3" name="Straight Connector 172"/>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57" name="Rectangle 156"/>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5" name="Group 65"/>
              <p:cNvGrpSpPr/>
              <p:nvPr/>
            </p:nvGrpSpPr>
            <p:grpSpPr>
              <a:xfrm>
                <a:off x="4883150" y="1774555"/>
                <a:ext cx="3867150" cy="215371"/>
                <a:chOff x="4889500" y="1565005"/>
                <a:chExt cx="3867150" cy="215371"/>
              </a:xfrm>
            </p:grpSpPr>
            <p:sp>
              <p:nvSpPr>
                <p:cNvPr id="136" name="Rectangle 135"/>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137" name="Group 62"/>
                <p:cNvGrpSpPr/>
                <p:nvPr/>
              </p:nvGrpSpPr>
              <p:grpSpPr>
                <a:xfrm>
                  <a:off x="5137150" y="1565005"/>
                  <a:ext cx="3619500" cy="215371"/>
                  <a:chOff x="5105400" y="1565005"/>
                  <a:chExt cx="3619500" cy="215371"/>
                </a:xfrm>
              </p:grpSpPr>
              <p:sp>
                <p:nvSpPr>
                  <p:cNvPr id="139" name="Rectangle 138"/>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40" name="Straight Connector 139"/>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1" name="Straight Connector 140"/>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2" name="Straight Connector 141"/>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3" name="Straight Connector 142"/>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4" name="Straight Connector 143"/>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5" name="Straight Connector 144"/>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6" name="Straight Connector 145"/>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7" name="Straight Connector 146"/>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8" name="Straight Connector 147"/>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9" name="Straight Connector 148"/>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0" name="Straight Connector 149"/>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1" name="Straight Connector 150"/>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2" name="Straight Connector 151"/>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3" name="Straight Connector 83"/>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4" name="Straight Connector 153"/>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38" name="Rectangle 137"/>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6" name="Group 85"/>
              <p:cNvGrpSpPr/>
              <p:nvPr/>
            </p:nvGrpSpPr>
            <p:grpSpPr>
              <a:xfrm>
                <a:off x="4883150" y="1977755"/>
                <a:ext cx="3867150" cy="215371"/>
                <a:chOff x="4889500" y="1565005"/>
                <a:chExt cx="3867150" cy="215371"/>
              </a:xfrm>
            </p:grpSpPr>
            <p:sp>
              <p:nvSpPr>
                <p:cNvPr id="117" name="Rectangle 116"/>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118" name="Group 62"/>
                <p:cNvGrpSpPr/>
                <p:nvPr/>
              </p:nvGrpSpPr>
              <p:grpSpPr>
                <a:xfrm>
                  <a:off x="5137150" y="1565005"/>
                  <a:ext cx="3619500" cy="215371"/>
                  <a:chOff x="5105400" y="1565005"/>
                  <a:chExt cx="3619500" cy="215371"/>
                </a:xfrm>
              </p:grpSpPr>
              <p:sp>
                <p:nvSpPr>
                  <p:cNvPr id="120" name="Rectangle 119"/>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21" name="Straight Connector 120"/>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2" name="Straight Connector 121"/>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3" name="Straight Connector 122"/>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4" name="Straight Connector 123"/>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5" name="Straight Connector 124"/>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6" name="Straight Connector 125"/>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7" name="Straight Connector 126"/>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8" name="Straight Connector 127"/>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9" name="Straight Connector 128"/>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0" name="Straight Connector 129"/>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1" name="Straight Connector 130"/>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2" name="Straight Connector 131"/>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3" name="Straight Connector 102"/>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4" name="Straight Connector 133"/>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5" name="Straight Connector 134"/>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19" name="Rectangle 118"/>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7" name="Group 105"/>
              <p:cNvGrpSpPr/>
              <p:nvPr/>
            </p:nvGrpSpPr>
            <p:grpSpPr>
              <a:xfrm>
                <a:off x="4883150" y="2187305"/>
                <a:ext cx="3867150" cy="215371"/>
                <a:chOff x="4889500" y="1565005"/>
                <a:chExt cx="3867150" cy="215371"/>
              </a:xfrm>
            </p:grpSpPr>
            <p:sp>
              <p:nvSpPr>
                <p:cNvPr id="98" name="Rectangle 97"/>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99" name="Group 62"/>
                <p:cNvGrpSpPr/>
                <p:nvPr/>
              </p:nvGrpSpPr>
              <p:grpSpPr>
                <a:xfrm>
                  <a:off x="5137150" y="1565005"/>
                  <a:ext cx="3619500" cy="215371"/>
                  <a:chOff x="5105400" y="1565005"/>
                  <a:chExt cx="3619500" cy="215371"/>
                </a:xfrm>
              </p:grpSpPr>
              <p:sp>
                <p:nvSpPr>
                  <p:cNvPr id="101" name="Rectangle 100"/>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02" name="Straight Connector 101"/>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3" name="Straight Connector 102"/>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4" name="Straight Connector 103"/>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5" name="Straight Connector 104"/>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6" name="Straight Connector 105"/>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7" name="Straight Connector 106"/>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8" name="Straight Connector 107"/>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9" name="Straight Connector 108"/>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0" name="Straight Connector 109"/>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1" name="Straight Connector 110"/>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2" name="Straight Connector 111"/>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3" name="Straight Connector 112"/>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4" name="Straight Connector 113"/>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5" name="Straight Connector 114"/>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6" name="Straight Connector 115"/>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00" name="Rectangle 99"/>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8" name="Group 125"/>
              <p:cNvGrpSpPr/>
              <p:nvPr/>
            </p:nvGrpSpPr>
            <p:grpSpPr>
              <a:xfrm>
                <a:off x="4883150" y="2396855"/>
                <a:ext cx="3867150" cy="215371"/>
                <a:chOff x="4889500" y="1565005"/>
                <a:chExt cx="3867150" cy="215371"/>
              </a:xfrm>
            </p:grpSpPr>
            <p:sp>
              <p:nvSpPr>
                <p:cNvPr id="79" name="Rectangle 78"/>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80" name="Group 62"/>
                <p:cNvGrpSpPr/>
                <p:nvPr/>
              </p:nvGrpSpPr>
              <p:grpSpPr>
                <a:xfrm>
                  <a:off x="5137150" y="1565005"/>
                  <a:ext cx="3619500" cy="215371"/>
                  <a:chOff x="5105400" y="1565005"/>
                  <a:chExt cx="3619500" cy="215371"/>
                </a:xfrm>
              </p:grpSpPr>
              <p:sp>
                <p:nvSpPr>
                  <p:cNvPr id="82" name="Rectangle 81"/>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83" name="Straight Connector 82"/>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4" name="Straight Connector 83"/>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5" name="Straight Connector 84"/>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6" name="Straight Connector 85"/>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7" name="Straight Connector 86"/>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8" name="Straight Connector 87"/>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9" name="Straight Connector 88"/>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0" name="Straight Connector 89"/>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1" name="Straight Connector 90"/>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2" name="Straight Connector 91"/>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3" name="Straight Connector 92"/>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4" name="Straight Connector 93"/>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5" name="Straight Connector 94"/>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6" name="Straight Connector 95"/>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7" name="Straight Connector 96"/>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81" name="Rectangle 80"/>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9" name="Group 145"/>
              <p:cNvGrpSpPr/>
              <p:nvPr/>
            </p:nvGrpSpPr>
            <p:grpSpPr>
              <a:xfrm>
                <a:off x="4883150" y="2600055"/>
                <a:ext cx="3867150" cy="215371"/>
                <a:chOff x="4889500" y="1565005"/>
                <a:chExt cx="3867150" cy="215371"/>
              </a:xfrm>
            </p:grpSpPr>
            <p:sp>
              <p:nvSpPr>
                <p:cNvPr id="60" name="Rectangle 59"/>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61" name="Group 62"/>
                <p:cNvGrpSpPr/>
                <p:nvPr/>
              </p:nvGrpSpPr>
              <p:grpSpPr>
                <a:xfrm>
                  <a:off x="5137150" y="1565005"/>
                  <a:ext cx="3619500" cy="215371"/>
                  <a:chOff x="5105400" y="1565005"/>
                  <a:chExt cx="3619500" cy="215371"/>
                </a:xfrm>
              </p:grpSpPr>
              <p:sp>
                <p:nvSpPr>
                  <p:cNvPr id="63" name="Rectangle 62"/>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64" name="Straight Connector 63"/>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5" name="Straight Connector 64"/>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6" name="Straight Connector 65"/>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7" name="Straight Connector 66"/>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8" name="Straight Connector 67"/>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9" name="Straight Connector 68"/>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0" name="Straight Connector 69"/>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1" name="Straight Connector 70"/>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2" name="Straight Connector 71"/>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3" name="Straight Connector 72"/>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4" name="Straight Connector 73"/>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5" name="Straight Connector 74"/>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6" name="Straight Connector 75"/>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7" name="Straight Connector 76"/>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8" name="Straight Connector 77"/>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62" name="Rectangle 61"/>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20" name="Group 165"/>
              <p:cNvGrpSpPr/>
              <p:nvPr/>
            </p:nvGrpSpPr>
            <p:grpSpPr>
              <a:xfrm>
                <a:off x="4883150" y="2809605"/>
                <a:ext cx="3867150" cy="215371"/>
                <a:chOff x="4889500" y="1565005"/>
                <a:chExt cx="3867150" cy="215371"/>
              </a:xfrm>
            </p:grpSpPr>
            <p:sp>
              <p:nvSpPr>
                <p:cNvPr id="41" name="Rectangle 40"/>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42" name="Group 62"/>
                <p:cNvGrpSpPr/>
                <p:nvPr/>
              </p:nvGrpSpPr>
              <p:grpSpPr>
                <a:xfrm>
                  <a:off x="5137150" y="1565005"/>
                  <a:ext cx="3619500" cy="215371"/>
                  <a:chOff x="5105400" y="1565005"/>
                  <a:chExt cx="3619500" cy="215371"/>
                </a:xfrm>
              </p:grpSpPr>
              <p:sp>
                <p:nvSpPr>
                  <p:cNvPr id="44" name="Rectangle 43"/>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45" name="Straight Connector 44"/>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6" name="Straight Connector 45"/>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7" name="Straight Connector 46"/>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8" name="Straight Connector 47"/>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9" name="Straight Connector 48"/>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0" name="Straight Connector 49"/>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1" name="Straight Connector 50"/>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2" name="Straight Connector 51"/>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3" name="Straight Connector 52"/>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4" name="Straight Connector 53"/>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5" name="Straight Connector 54"/>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6" name="Straight Connector 55"/>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7" name="Straight Connector 56"/>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8" name="Straight Connector 57"/>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9" name="Straight Connector 58"/>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43" name="Rectangle 42"/>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21" name="Group 185"/>
              <p:cNvGrpSpPr/>
              <p:nvPr/>
            </p:nvGrpSpPr>
            <p:grpSpPr>
              <a:xfrm>
                <a:off x="4883150" y="3012805"/>
                <a:ext cx="3867150" cy="215371"/>
                <a:chOff x="4889500" y="1565005"/>
                <a:chExt cx="3867150" cy="215371"/>
              </a:xfrm>
            </p:grpSpPr>
            <p:sp>
              <p:nvSpPr>
                <p:cNvPr id="22" name="Rectangle 21"/>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23" name="Group 62"/>
                <p:cNvGrpSpPr/>
                <p:nvPr/>
              </p:nvGrpSpPr>
              <p:grpSpPr>
                <a:xfrm>
                  <a:off x="5137150" y="1565005"/>
                  <a:ext cx="3619500" cy="215371"/>
                  <a:chOff x="5105400" y="1565005"/>
                  <a:chExt cx="3619500" cy="215371"/>
                </a:xfrm>
              </p:grpSpPr>
              <p:sp>
                <p:nvSpPr>
                  <p:cNvPr id="25" name="Rectangle 24"/>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26" name="Straight Connector 25"/>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 name="Straight Connector 28"/>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2" name="Straight Connector 31"/>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3" name="Straight Connector 32"/>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4" name="Straight Connector 33"/>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5" name="Straight Connector 34"/>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6" name="Straight Connector 35"/>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8" name="Straight Connector 37"/>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9" name="Straight Connector 38"/>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24" name="Rectangle 23"/>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sp>
          <p:nvSpPr>
            <p:cNvPr id="11" name="TextBox 10"/>
            <p:cNvSpPr txBox="1"/>
            <p:nvPr/>
          </p:nvSpPr>
          <p:spPr>
            <a:xfrm>
              <a:off x="6171946" y="3396682"/>
              <a:ext cx="1371601" cy="400110"/>
            </a:xfrm>
            <a:prstGeom prst="rect">
              <a:avLst/>
            </a:prstGeom>
            <a:noFill/>
          </p:spPr>
          <p:txBody>
            <a:bodyPr wrap="square" rtlCol="0">
              <a:spAutoFit/>
            </a:bodyPr>
            <a:lstStyle/>
            <a:p>
              <a:r>
                <a:rPr lang="en-US" i="0" dirty="0" smtClean="0">
                  <a:solidFill>
                    <a:srgbClr val="FFFF00"/>
                  </a:solidFill>
                </a:rPr>
                <a:t>GPU</a:t>
              </a:r>
              <a:endParaRPr lang="en-US" i="0" dirty="0">
                <a:solidFill>
                  <a:srgbClr val="FFFF00"/>
                </a:solidFill>
              </a:endParaRPr>
            </a:p>
          </p:txBody>
        </p:sp>
      </p:grpSp>
      <p:pic>
        <p:nvPicPr>
          <p:cNvPr id="16389" name="Picture 6" descr="Tesla_C2050_C2070_3qtr_med_new"/>
          <p:cNvPicPr>
            <a:picLocks noChangeAspect="1" noChangeArrowheads="1"/>
          </p:cNvPicPr>
          <p:nvPr/>
        </p:nvPicPr>
        <p:blipFill>
          <a:blip r:embed="rId3" cstate="print"/>
          <a:srcRect/>
          <a:stretch>
            <a:fillRect/>
          </a:stretch>
        </p:blipFill>
        <p:spPr bwMode="auto">
          <a:xfrm>
            <a:off x="5638800" y="2209800"/>
            <a:ext cx="3961487" cy="2630488"/>
          </a:xfrm>
          <a:prstGeom prst="rect">
            <a:avLst/>
          </a:prstGeom>
          <a:noFill/>
          <a:ln w="9525">
            <a:noFill/>
            <a:miter lim="800000"/>
            <a:headEnd/>
            <a:tailEnd/>
          </a:ln>
        </p:spPr>
      </p:pic>
      <p:sp>
        <p:nvSpPr>
          <p:cNvPr id="184" name="TextBox 183"/>
          <p:cNvSpPr txBox="1"/>
          <p:nvPr/>
        </p:nvSpPr>
        <p:spPr>
          <a:xfrm>
            <a:off x="1752600" y="3352800"/>
            <a:ext cx="1377365" cy="369332"/>
          </a:xfrm>
          <a:prstGeom prst="rect">
            <a:avLst/>
          </a:prstGeom>
          <a:noFill/>
        </p:spPr>
        <p:txBody>
          <a:bodyPr wrap="none" rtlCol="0">
            <a:spAutoFit/>
          </a:bodyPr>
          <a:lstStyle/>
          <a:p>
            <a:r>
              <a:rPr lang="en-US" dirty="0" smtClean="0">
                <a:solidFill>
                  <a:schemeClr val="bg1"/>
                </a:solidFill>
              </a:rPr>
              <a:t>A few cores</a:t>
            </a:r>
            <a:endParaRPr lang="en-US" dirty="0">
              <a:solidFill>
                <a:schemeClr val="bg1"/>
              </a:solidFill>
            </a:endParaRPr>
          </a:p>
        </p:txBody>
      </p:sp>
      <p:cxnSp>
        <p:nvCxnSpPr>
          <p:cNvPr id="186" name="Straight Arrow Connector 185"/>
          <p:cNvCxnSpPr/>
          <p:nvPr/>
        </p:nvCxnSpPr>
        <p:spPr bwMode="auto">
          <a:xfrm rot="5400000">
            <a:off x="2286000" y="3886200"/>
            <a:ext cx="304800" cy="1"/>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sp>
        <p:nvSpPr>
          <p:cNvPr id="187" name="TextBox 186"/>
          <p:cNvSpPr txBox="1"/>
          <p:nvPr/>
        </p:nvSpPr>
        <p:spPr>
          <a:xfrm>
            <a:off x="3733800" y="3352800"/>
            <a:ext cx="1813317" cy="369332"/>
          </a:xfrm>
          <a:prstGeom prst="rect">
            <a:avLst/>
          </a:prstGeom>
          <a:noFill/>
        </p:spPr>
        <p:txBody>
          <a:bodyPr wrap="none" rtlCol="0">
            <a:spAutoFit/>
          </a:bodyPr>
          <a:lstStyle/>
          <a:p>
            <a:r>
              <a:rPr lang="en-US" dirty="0" smtClean="0">
                <a:solidFill>
                  <a:schemeClr val="bg1"/>
                </a:solidFill>
              </a:rPr>
              <a:t>Hundreds cores</a:t>
            </a:r>
            <a:endParaRPr lang="en-US" dirty="0">
              <a:solidFill>
                <a:schemeClr val="bg1"/>
              </a:solidFill>
            </a:endParaRPr>
          </a:p>
        </p:txBody>
      </p:sp>
      <p:cxnSp>
        <p:nvCxnSpPr>
          <p:cNvPr id="190" name="Straight Arrow Connector 189"/>
          <p:cNvCxnSpPr>
            <a:stCxn id="187" idx="2"/>
          </p:cNvCxnSpPr>
          <p:nvPr/>
        </p:nvCxnSpPr>
        <p:spPr bwMode="auto">
          <a:xfrm rot="16200000" flipH="1">
            <a:off x="4486095" y="3876496"/>
            <a:ext cx="316468" cy="7740"/>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lIns="90488" tIns="44450" rIns="90488" bIns="44450"/>
          <a:lstStyle/>
          <a:p>
            <a:pPr eaLnBrk="1" hangingPunct="1">
              <a:defRPr/>
            </a:pPr>
            <a:r>
              <a:rPr lang="en-US" dirty="0" smtClean="0"/>
              <a:t>Is It Expensive?</a:t>
            </a:r>
          </a:p>
        </p:txBody>
      </p:sp>
      <p:sp>
        <p:nvSpPr>
          <p:cNvPr id="27651" name="Content Placeholder 2"/>
          <p:cNvSpPr>
            <a:spLocks noGrp="1"/>
          </p:cNvSpPr>
          <p:nvPr>
            <p:ph idx="4294967295"/>
          </p:nvPr>
        </p:nvSpPr>
        <p:spPr>
          <a:xfrm>
            <a:off x="0" y="990600"/>
            <a:ext cx="8626475" cy="4191000"/>
          </a:xfrm>
        </p:spPr>
        <p:txBody>
          <a:bodyPr/>
          <a:lstStyle/>
          <a:p>
            <a:pPr lvl="1" eaLnBrk="1" hangingPunct="1">
              <a:buFont typeface="Arial" charset="0"/>
              <a:buChar char="•"/>
              <a:defRPr/>
            </a:pPr>
            <a:r>
              <a:rPr lang="en-US" dirty="0" smtClean="0">
                <a:solidFill>
                  <a:srgbClr val="FFFF00"/>
                </a:solidFill>
                <a:effectLst/>
              </a:rPr>
              <a:t>Any </a:t>
            </a:r>
            <a:r>
              <a:rPr lang="en-US" dirty="0" smtClean="0">
                <a:solidFill>
                  <a:srgbClr val="FFFF00"/>
                </a:solidFill>
              </a:rPr>
              <a:t>PC has GPU which probably performs faster than the CPU</a:t>
            </a:r>
          </a:p>
          <a:p>
            <a:pPr lvl="1" eaLnBrk="1" hangingPunct="1">
              <a:buFont typeface="Arial" charset="0"/>
              <a:buChar char="•"/>
              <a:defRPr/>
            </a:pPr>
            <a:r>
              <a:rPr lang="en-US" dirty="0" smtClean="0">
                <a:solidFill>
                  <a:srgbClr val="FFFF00"/>
                </a:solidFill>
              </a:rPr>
              <a:t>GPUs with Teraflops performance are used in game stations</a:t>
            </a:r>
          </a:p>
          <a:p>
            <a:pPr lvl="1" eaLnBrk="1" hangingPunct="1">
              <a:buFont typeface="Arial" charset="0"/>
              <a:buChar char="•"/>
              <a:defRPr/>
            </a:pPr>
            <a:r>
              <a:rPr lang="en-US" dirty="0" smtClean="0">
                <a:solidFill>
                  <a:srgbClr val="FFFF00"/>
                </a:solidFill>
              </a:rPr>
              <a:t>Tens of millions of GPUs are produced each year</a:t>
            </a:r>
          </a:p>
          <a:p>
            <a:pPr lvl="1" eaLnBrk="1" hangingPunct="1">
              <a:buFont typeface="Arial" charset="0"/>
              <a:buChar char="•"/>
              <a:defRPr/>
            </a:pPr>
            <a:r>
              <a:rPr lang="en-US" dirty="0" smtClean="0">
                <a:solidFill>
                  <a:srgbClr val="FFFF00"/>
                </a:solidFill>
              </a:rPr>
              <a:t>Price for 1 good GPU in range $200-500</a:t>
            </a:r>
          </a:p>
          <a:p>
            <a:pPr lvl="1" eaLnBrk="1" hangingPunct="1">
              <a:buFont typeface="Arial" charset="0"/>
              <a:buChar char="•"/>
              <a:defRPr/>
            </a:pPr>
            <a:r>
              <a:rPr lang="en-US" dirty="0" smtClean="0">
                <a:solidFill>
                  <a:srgbClr val="FFFF00"/>
                </a:solidFill>
              </a:rPr>
              <a:t>Prices for the most advanced NVIDIA GPUs for general purpose computing (e.g. Tesla C2050) </a:t>
            </a:r>
            <a:r>
              <a:rPr lang="en-US" i="1" dirty="0" smtClean="0">
                <a:solidFill>
                  <a:srgbClr val="FFFF00"/>
                </a:solidFill>
              </a:rPr>
              <a:t> </a:t>
            </a:r>
            <a:r>
              <a:rPr lang="en-US" dirty="0" smtClean="0">
                <a:solidFill>
                  <a:srgbClr val="FFFF00"/>
                </a:solidFill>
              </a:rPr>
              <a:t>are in the range $1K-$2K</a:t>
            </a:r>
          </a:p>
          <a:p>
            <a:pPr lvl="1" eaLnBrk="1" hangingPunct="1">
              <a:buFont typeface="Arial" charset="0"/>
              <a:buChar char="•"/>
              <a:defRPr/>
            </a:pPr>
            <a:r>
              <a:rPr lang="en-US" dirty="0" smtClean="0">
                <a:solidFill>
                  <a:srgbClr val="FFFF00"/>
                </a:solidFill>
              </a:rPr>
              <a:t>Modern research supercomputer with several GPUs can be purchased for a few thousand dollars</a:t>
            </a:r>
          </a:p>
          <a:p>
            <a:pPr lvl="1" eaLnBrk="1" hangingPunct="1">
              <a:buFont typeface="Arial" charset="0"/>
              <a:buChar char="•"/>
              <a:defRPr/>
            </a:pPr>
            <a:r>
              <a:rPr lang="en-US" dirty="0" smtClean="0">
                <a:solidFill>
                  <a:srgbClr val="FFFF00"/>
                </a:solidFill>
              </a:rPr>
              <a:t>GPUs provide the best </a:t>
            </a:r>
            <a:r>
              <a:rPr lang="en-US" dirty="0" err="1" smtClean="0">
                <a:solidFill>
                  <a:srgbClr val="FFFF00"/>
                </a:solidFill>
              </a:rPr>
              <a:t>Gflops</a:t>
            </a:r>
            <a:r>
              <a:rPr lang="en-US" dirty="0" smtClean="0">
                <a:solidFill>
                  <a:srgbClr val="FFFF00"/>
                </a:solidFill>
              </a:rPr>
              <a:t>/$ ratio</a:t>
            </a:r>
          </a:p>
          <a:p>
            <a:pPr lvl="1" eaLnBrk="1" hangingPunct="1">
              <a:buFont typeface="Arial" charset="0"/>
              <a:buChar char="•"/>
              <a:defRPr/>
            </a:pPr>
            <a:r>
              <a:rPr lang="en-US" dirty="0" smtClean="0">
                <a:solidFill>
                  <a:srgbClr val="FFFF00"/>
                </a:solidFill>
              </a:rPr>
              <a:t>They also provide the best </a:t>
            </a:r>
            <a:r>
              <a:rPr lang="en-US" dirty="0" err="1" smtClean="0">
                <a:solidFill>
                  <a:srgbClr val="FFFF00"/>
                </a:solidFill>
              </a:rPr>
              <a:t>Gflops</a:t>
            </a:r>
            <a:r>
              <a:rPr lang="en-US" dirty="0" smtClean="0">
                <a:solidFill>
                  <a:srgbClr val="FFFF00"/>
                </a:solidFill>
              </a:rPr>
              <a:t>/watt</a:t>
            </a:r>
          </a:p>
          <a:p>
            <a:pPr lvl="1" eaLnBrk="1" hangingPunct="1">
              <a:buFont typeface="Arial" charset="0"/>
              <a:buChar char="•"/>
              <a:defRPr/>
            </a:pPr>
            <a:endParaRPr lang="en-US" dirty="0" smtClean="0">
              <a:solidFill>
                <a:srgbClr val="FFFFFF"/>
              </a:solidFill>
            </a:endParaRPr>
          </a:p>
          <a:p>
            <a:pPr lvl="1" eaLnBrk="1" hangingPunct="1">
              <a:buFont typeface="Arial" charset="0"/>
              <a:buChar char="•"/>
              <a:defRPr/>
            </a:pPr>
            <a:endParaRPr lang="en-US" sz="2000"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Tx/>
              <a:buNone/>
              <a:defRPr/>
            </a:pPr>
            <a:endParaRPr lang="en-US" sz="2000" i="1" dirty="0" smtClean="0">
              <a:solidFill>
                <a:srgbClr val="FFFFFF"/>
              </a:solidFill>
            </a:endParaRPr>
          </a:p>
          <a:p>
            <a:pPr lvl="1" eaLnBrk="1" hangingPunct="1">
              <a:buFontTx/>
              <a:buNone/>
              <a:defRPr/>
            </a:pPr>
            <a:endParaRPr lang="en-US" sz="2000" i="1" dirty="0" smtClean="0">
              <a:solidFill>
                <a:srgbClr val="FFFFFF"/>
              </a:solidFill>
            </a:endParaRPr>
          </a:p>
          <a:p>
            <a:pPr eaLnBrk="1" hangingPunct="1">
              <a:defRPr/>
            </a:pPr>
            <a:endParaRPr lang="en-US" i="1" dirty="0" smtClean="0">
              <a:solidFill>
                <a:srgbClr val="FFFF00"/>
              </a:solidFill>
            </a:endParaRPr>
          </a:p>
        </p:txBody>
      </p:sp>
      <p:pic>
        <p:nvPicPr>
          <p:cNvPr id="16389" name="Picture 6" descr="Tesla_C2050_C2070_3qtr_med_new"/>
          <p:cNvPicPr>
            <a:picLocks noChangeAspect="1" noChangeArrowheads="1"/>
          </p:cNvPicPr>
          <p:nvPr/>
        </p:nvPicPr>
        <p:blipFill>
          <a:blip r:embed="rId3" cstate="print"/>
          <a:srcRect/>
          <a:stretch>
            <a:fillRect/>
          </a:stretch>
        </p:blipFill>
        <p:spPr bwMode="auto">
          <a:xfrm>
            <a:off x="5562600" y="4419600"/>
            <a:ext cx="3136900" cy="1969551"/>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Floating-Point Operations for CPU and GPU</a:t>
            </a:r>
            <a:endParaRPr lang="en-US" i="1" dirty="0"/>
          </a:p>
        </p:txBody>
      </p:sp>
      <p:pic>
        <p:nvPicPr>
          <p:cNvPr id="3" name="Picture 2"/>
          <p:cNvPicPr>
            <a:picLocks noChangeAspect="1"/>
          </p:cNvPicPr>
          <p:nvPr/>
        </p:nvPicPr>
        <p:blipFill>
          <a:blip r:embed="rId3" cstate="print"/>
          <a:stretch>
            <a:fillRect/>
          </a:stretch>
        </p:blipFill>
        <p:spPr>
          <a:xfrm>
            <a:off x="660656" y="990600"/>
            <a:ext cx="7416544" cy="5334000"/>
          </a:xfrm>
          <a:prstGeom prst="rect">
            <a:avLst/>
          </a:prstGeom>
        </p:spPr>
      </p:pic>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Is It Easy to Program A GPU ?</a:t>
            </a:r>
            <a:endParaRPr lang="en-US" i="1" dirty="0"/>
          </a:p>
        </p:txBody>
      </p:sp>
      <p:sp>
        <p:nvSpPr>
          <p:cNvPr id="3" name="Content Placeholder 2"/>
          <p:cNvSpPr>
            <a:spLocks noGrp="1"/>
          </p:cNvSpPr>
          <p:nvPr>
            <p:ph idx="1"/>
          </p:nvPr>
        </p:nvSpPr>
        <p:spPr>
          <a:xfrm>
            <a:off x="304800" y="838200"/>
            <a:ext cx="7772400" cy="2819400"/>
          </a:xfrm>
        </p:spPr>
        <p:txBody>
          <a:bodyPr/>
          <a:lstStyle/>
          <a:p>
            <a:pPr marL="457200" lvl="1" indent="0">
              <a:buNone/>
            </a:pPr>
            <a:endParaRPr lang="en-US" sz="2000" dirty="0" smtClean="0"/>
          </a:p>
          <a:p>
            <a:r>
              <a:rPr lang="en-US" dirty="0" smtClean="0"/>
              <a:t>For inexperienced GPU programmers</a:t>
            </a:r>
          </a:p>
          <a:p>
            <a:pPr lvl="1"/>
            <a:r>
              <a:rPr lang="en-US" sz="2000" dirty="0" err="1" smtClean="0"/>
              <a:t>Matlab</a:t>
            </a:r>
            <a:r>
              <a:rPr lang="en-US" sz="2000" dirty="0" smtClean="0"/>
              <a:t> </a:t>
            </a:r>
            <a:r>
              <a:rPr lang="en-US" sz="2000" dirty="0" smtClean="0"/>
              <a:t>Parallel Computing </a:t>
            </a:r>
            <a:r>
              <a:rPr lang="en-US" sz="2000" dirty="0" smtClean="0"/>
              <a:t>Toolbox</a:t>
            </a:r>
          </a:p>
          <a:p>
            <a:r>
              <a:rPr lang="en-US" dirty="0" smtClean="0"/>
              <a:t>For FORTRAN Programmers: FLAGON</a:t>
            </a:r>
            <a:endParaRPr lang="en-US" dirty="0" smtClean="0"/>
          </a:p>
          <a:p>
            <a:pPr lvl="1"/>
            <a:r>
              <a:rPr lang="en-US" dirty="0" smtClean="0"/>
              <a:t>Middleware to program GPU from FORTRAN</a:t>
            </a:r>
          </a:p>
          <a:p>
            <a:pPr lvl="1"/>
            <a:r>
              <a:rPr lang="en-US" sz="2000" dirty="0" smtClean="0"/>
              <a:t>Relatively easy to incorporate to existing codes</a:t>
            </a:r>
          </a:p>
          <a:p>
            <a:pPr lvl="1"/>
            <a:r>
              <a:rPr lang="en-US" sz="2000" dirty="0" smtClean="0"/>
              <a:t>Developed by the authors at UMD </a:t>
            </a:r>
          </a:p>
          <a:p>
            <a:pPr lvl="1"/>
            <a:r>
              <a:rPr lang="en-US" sz="2000" dirty="0" smtClean="0"/>
              <a:t>Free (available online)</a:t>
            </a:r>
          </a:p>
          <a:p>
            <a:r>
              <a:rPr lang="en-US" dirty="0" smtClean="0"/>
              <a:t>For advanced users</a:t>
            </a:r>
          </a:p>
          <a:p>
            <a:pPr lvl="1"/>
            <a:r>
              <a:rPr lang="en-US" sz="2000" dirty="0" smtClean="0"/>
              <a:t>CUDA: a C-like programming language </a:t>
            </a:r>
          </a:p>
          <a:p>
            <a:pPr lvl="1"/>
            <a:r>
              <a:rPr lang="en-US" sz="2000" dirty="0" smtClean="0"/>
              <a:t>Math libraries are available</a:t>
            </a:r>
          </a:p>
          <a:p>
            <a:pPr lvl="1"/>
            <a:r>
              <a:rPr lang="en-US" sz="2000" dirty="0" smtClean="0"/>
              <a:t>Custom functions can be implemented</a:t>
            </a:r>
          </a:p>
          <a:p>
            <a:pPr lvl="1"/>
            <a:r>
              <a:rPr lang="en-US" sz="2000" dirty="0" smtClean="0"/>
              <a:t>Requires careful memory management </a:t>
            </a:r>
          </a:p>
          <a:p>
            <a:pPr lvl="1"/>
            <a:r>
              <a:rPr lang="en-US" sz="2000" dirty="0" smtClean="0"/>
              <a:t>Free (available online)</a:t>
            </a:r>
          </a:p>
          <a:p>
            <a:pPr lvl="1"/>
            <a:endParaRPr lang="en-US" sz="2000" dirty="0" smtClean="0"/>
          </a:p>
        </p:txBody>
      </p:sp>
      <p:grpSp>
        <p:nvGrpSpPr>
          <p:cNvPr id="12" name="Group 11"/>
          <p:cNvGrpSpPr/>
          <p:nvPr/>
        </p:nvGrpSpPr>
        <p:grpSpPr>
          <a:xfrm>
            <a:off x="7086600" y="1371600"/>
            <a:ext cx="1752600" cy="4572000"/>
            <a:chOff x="7086600" y="1295400"/>
            <a:chExt cx="1752600" cy="4572000"/>
          </a:xfrm>
        </p:grpSpPr>
        <p:sp>
          <p:nvSpPr>
            <p:cNvPr id="7" name="Rectangle 6"/>
            <p:cNvSpPr>
              <a:spLocks noChangeArrowheads="1"/>
            </p:cNvSpPr>
            <p:nvPr/>
          </p:nvSpPr>
          <p:spPr bwMode="auto">
            <a:xfrm>
              <a:off x="7086600" y="1295400"/>
              <a:ext cx="1752600" cy="1066800"/>
            </a:xfrm>
            <a:prstGeom prst="rect">
              <a:avLst/>
            </a:prstGeom>
            <a:solidFill>
              <a:srgbClr val="00FF00"/>
            </a:solidFill>
            <a:ln w="9525">
              <a:solidFill>
                <a:schemeClr val="tx1"/>
              </a:solidFill>
              <a:miter lim="800000"/>
              <a:headEnd/>
              <a:tailEnd/>
            </a:ln>
          </p:spPr>
          <p:txBody>
            <a:bodyPr wrap="none" anchor="ctr"/>
            <a:lstStyle/>
            <a:p>
              <a:pPr algn="ctr" eaLnBrk="1" hangingPunct="1"/>
              <a:r>
                <a:rPr lang="en-US" b="1" dirty="0">
                  <a:cs typeface="Arial" pitchFamily="34" charset="0"/>
                </a:rPr>
                <a:t>Local memory</a:t>
              </a:r>
            </a:p>
            <a:p>
              <a:pPr algn="ctr" eaLnBrk="1" hangingPunct="1"/>
              <a:r>
                <a:rPr lang="en-US" b="1" dirty="0">
                  <a:cs typeface="Arial" pitchFamily="34" charset="0"/>
                </a:rPr>
                <a:t>~</a:t>
              </a:r>
              <a:r>
                <a:rPr lang="en-US" b="1" dirty="0" smtClean="0">
                  <a:cs typeface="Arial" pitchFamily="34" charset="0"/>
                </a:rPr>
                <a:t>50 </a:t>
              </a:r>
              <a:r>
                <a:rPr lang="en-US" b="1" dirty="0" err="1" smtClean="0">
                  <a:cs typeface="Arial" pitchFamily="34" charset="0"/>
                </a:rPr>
                <a:t>kB</a:t>
              </a:r>
              <a:endParaRPr lang="en-US" b="1" dirty="0">
                <a:cs typeface="Arial" pitchFamily="34" charset="0"/>
              </a:endParaRPr>
            </a:p>
          </p:txBody>
        </p:sp>
        <p:sp>
          <p:nvSpPr>
            <p:cNvPr id="8" name="AutoShape 5"/>
            <p:cNvSpPr>
              <a:spLocks noChangeArrowheads="1"/>
            </p:cNvSpPr>
            <p:nvPr/>
          </p:nvSpPr>
          <p:spPr bwMode="auto">
            <a:xfrm>
              <a:off x="7924800" y="2362200"/>
              <a:ext cx="76200" cy="685800"/>
            </a:xfrm>
            <a:prstGeom prst="downArrow">
              <a:avLst>
                <a:gd name="adj1" fmla="val 50000"/>
                <a:gd name="adj2" fmla="val 225000"/>
              </a:avLst>
            </a:prstGeom>
            <a:solidFill>
              <a:schemeClr val="accent1"/>
            </a:solidFill>
            <a:ln w="9525">
              <a:solidFill>
                <a:schemeClr val="tx1"/>
              </a:solidFill>
              <a:miter lim="800000"/>
              <a:headEnd/>
              <a:tailEnd/>
            </a:ln>
          </p:spPr>
          <p:txBody>
            <a:bodyPr wrap="none" anchor="ctr"/>
            <a:lstStyle/>
            <a:p>
              <a:endParaRPr lang="en-US"/>
            </a:p>
          </p:txBody>
        </p:sp>
        <p:sp>
          <p:nvSpPr>
            <p:cNvPr id="9" name="Rectangle 8"/>
            <p:cNvSpPr>
              <a:spLocks noChangeArrowheads="1"/>
            </p:cNvSpPr>
            <p:nvPr/>
          </p:nvSpPr>
          <p:spPr bwMode="auto">
            <a:xfrm>
              <a:off x="7086600" y="3038475"/>
              <a:ext cx="1752600" cy="1066800"/>
            </a:xfrm>
            <a:prstGeom prst="rect">
              <a:avLst/>
            </a:prstGeom>
            <a:solidFill>
              <a:srgbClr val="D75F29"/>
            </a:solidFill>
            <a:ln w="9525">
              <a:solidFill>
                <a:schemeClr val="tx1"/>
              </a:solidFill>
              <a:miter lim="800000"/>
              <a:headEnd/>
              <a:tailEnd/>
            </a:ln>
          </p:spPr>
          <p:txBody>
            <a:bodyPr wrap="none" anchor="ctr"/>
            <a:lstStyle/>
            <a:p>
              <a:pPr algn="ctr" eaLnBrk="1" hangingPunct="1"/>
              <a:r>
                <a:rPr lang="en-US" b="1" dirty="0">
                  <a:cs typeface="Arial" pitchFamily="34" charset="0"/>
                </a:rPr>
                <a:t>GPU </a:t>
              </a:r>
              <a:r>
                <a:rPr lang="en-US" b="1" dirty="0" smtClean="0">
                  <a:cs typeface="Arial" pitchFamily="34" charset="0"/>
                </a:rPr>
                <a:t>global </a:t>
              </a:r>
              <a:br>
                <a:rPr lang="en-US" b="1" dirty="0" smtClean="0">
                  <a:cs typeface="Arial" pitchFamily="34" charset="0"/>
                </a:rPr>
              </a:br>
              <a:r>
                <a:rPr lang="en-US" b="1" dirty="0" smtClean="0">
                  <a:cs typeface="Arial" pitchFamily="34" charset="0"/>
                </a:rPr>
                <a:t> </a:t>
              </a:r>
              <a:r>
                <a:rPr lang="en-US" b="1" dirty="0">
                  <a:cs typeface="Arial" pitchFamily="34" charset="0"/>
                </a:rPr>
                <a:t>memory</a:t>
              </a:r>
              <a:br>
                <a:rPr lang="en-US" b="1" dirty="0">
                  <a:cs typeface="Arial" pitchFamily="34" charset="0"/>
                </a:rPr>
              </a:br>
              <a:r>
                <a:rPr lang="en-US" b="1" dirty="0">
                  <a:cs typeface="Arial" pitchFamily="34" charset="0"/>
                </a:rPr>
                <a:t>~</a:t>
              </a:r>
              <a:r>
                <a:rPr lang="en-US" b="1" dirty="0" smtClean="0">
                  <a:cs typeface="Arial" pitchFamily="34" charset="0"/>
                </a:rPr>
                <a:t>1-4 GB</a:t>
              </a:r>
              <a:endParaRPr lang="en-US" b="1" dirty="0">
                <a:cs typeface="Arial" pitchFamily="34" charset="0"/>
              </a:endParaRPr>
            </a:p>
          </p:txBody>
        </p:sp>
        <p:sp>
          <p:nvSpPr>
            <p:cNvPr id="10" name="AutoShape 7"/>
            <p:cNvSpPr>
              <a:spLocks noChangeArrowheads="1"/>
            </p:cNvSpPr>
            <p:nvPr/>
          </p:nvSpPr>
          <p:spPr bwMode="auto">
            <a:xfrm>
              <a:off x="7924800" y="4105275"/>
              <a:ext cx="76200" cy="685800"/>
            </a:xfrm>
            <a:prstGeom prst="downArrow">
              <a:avLst>
                <a:gd name="adj1" fmla="val 50000"/>
                <a:gd name="adj2" fmla="val 225000"/>
              </a:avLst>
            </a:prstGeom>
            <a:solidFill>
              <a:schemeClr val="accent1"/>
            </a:solidFill>
            <a:ln w="9525">
              <a:solidFill>
                <a:schemeClr val="tx1"/>
              </a:solidFill>
              <a:miter lim="800000"/>
              <a:headEnd/>
              <a:tailEnd/>
            </a:ln>
          </p:spPr>
          <p:txBody>
            <a:bodyPr wrap="none" anchor="ctr"/>
            <a:lstStyle/>
            <a:p>
              <a:endParaRPr lang="en-US"/>
            </a:p>
          </p:txBody>
        </p:sp>
        <p:sp>
          <p:nvSpPr>
            <p:cNvPr id="11" name="Rectangle 10"/>
            <p:cNvSpPr>
              <a:spLocks noChangeArrowheads="1"/>
            </p:cNvSpPr>
            <p:nvPr/>
          </p:nvSpPr>
          <p:spPr bwMode="auto">
            <a:xfrm>
              <a:off x="7086600" y="4800600"/>
              <a:ext cx="1752600" cy="1066800"/>
            </a:xfrm>
            <a:prstGeom prst="rect">
              <a:avLst/>
            </a:prstGeom>
            <a:solidFill>
              <a:srgbClr val="FFC000"/>
            </a:solidFill>
            <a:ln w="9525">
              <a:solidFill>
                <a:schemeClr val="tx1"/>
              </a:solidFill>
              <a:miter lim="800000"/>
              <a:headEnd/>
              <a:tailEnd/>
            </a:ln>
          </p:spPr>
          <p:txBody>
            <a:bodyPr wrap="none" anchor="ctr"/>
            <a:lstStyle/>
            <a:p>
              <a:pPr algn="ctr" eaLnBrk="1" hangingPunct="1"/>
              <a:r>
                <a:rPr lang="en-US" b="1" dirty="0">
                  <a:cs typeface="Arial" pitchFamily="34" charset="0"/>
                </a:rPr>
                <a:t>Host memory</a:t>
              </a:r>
              <a:br>
                <a:rPr lang="en-US" b="1" dirty="0">
                  <a:cs typeface="Arial" pitchFamily="34" charset="0"/>
                </a:rPr>
              </a:br>
              <a:r>
                <a:rPr lang="en-US" b="1" dirty="0" smtClean="0">
                  <a:cs typeface="Arial" pitchFamily="34" charset="0"/>
                </a:rPr>
                <a:t>~4-128 </a:t>
              </a:r>
              <a:r>
                <a:rPr lang="en-US" b="1" dirty="0">
                  <a:cs typeface="Arial" pitchFamily="34" charset="0"/>
                </a:rPr>
                <a:t>GB</a:t>
              </a:r>
            </a:p>
          </p:txBody>
        </p:sp>
      </p:grpSp>
      <p:cxnSp>
        <p:nvCxnSpPr>
          <p:cNvPr id="192" name="Straight Arrow Connector 191"/>
          <p:cNvCxnSpPr/>
          <p:nvPr/>
        </p:nvCxnSpPr>
        <p:spPr bwMode="auto">
          <a:xfrm rot="5400000" flipH="1" flipV="1">
            <a:off x="5676900" y="4000500"/>
            <a:ext cx="1295400" cy="762000"/>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Maryland</a:t>
            </a:r>
            <a:endParaRPr lang="en-US" dirty="0"/>
          </a:p>
        </p:txBody>
      </p:sp>
      <p:sp>
        <p:nvSpPr>
          <p:cNvPr id="3" name="Content Placeholder 2"/>
          <p:cNvSpPr>
            <a:spLocks noGrp="1"/>
          </p:cNvSpPr>
          <p:nvPr>
            <p:ph idx="1"/>
          </p:nvPr>
        </p:nvSpPr>
        <p:spPr>
          <a:xfrm>
            <a:off x="609600" y="1371600"/>
            <a:ext cx="7772400" cy="4114800"/>
          </a:xfrm>
        </p:spPr>
        <p:txBody>
          <a:bodyPr/>
          <a:lstStyle/>
          <a:p>
            <a:r>
              <a:rPr lang="en-US" dirty="0" smtClean="0"/>
              <a:t>UMD is one of the NVIDIA world excellence centers for the GPU programming</a:t>
            </a:r>
          </a:p>
          <a:p>
            <a:pPr lvl="1"/>
            <a:r>
              <a:rPr lang="en-US" sz="2000" dirty="0" smtClean="0"/>
              <a:t>Courses on GPU programming</a:t>
            </a:r>
          </a:p>
          <a:p>
            <a:pPr lvl="1"/>
            <a:r>
              <a:rPr lang="en-US" sz="2000" dirty="0" smtClean="0"/>
              <a:t>PCs equipped with GPUs</a:t>
            </a:r>
          </a:p>
          <a:p>
            <a:pPr lvl="1"/>
            <a:r>
              <a:rPr lang="en-US" sz="2000" dirty="0" smtClean="0"/>
              <a:t>CPU/GPU heterogeneous cluster  at Institute of Advance Computer Study (UMIACS)</a:t>
            </a:r>
            <a:endParaRPr lang="en-US" sz="2000" dirty="0"/>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4724400" y="2667000"/>
            <a:ext cx="4191000" cy="4021347"/>
          </a:xfrm>
          <a:prstGeom prst="rect">
            <a:avLst/>
          </a:prstGeom>
          <a:noFill/>
          <a:ln w="9525">
            <a:noFill/>
            <a:miter lim="800000"/>
            <a:headEnd/>
            <a:tailEnd/>
          </a:ln>
        </p:spPr>
      </p:pic>
      <p:pic>
        <p:nvPicPr>
          <p:cNvPr id="115714" name="Picture 2"/>
          <p:cNvPicPr>
            <a:picLocks noChangeAspect="1" noChangeArrowheads="1"/>
          </p:cNvPicPr>
          <p:nvPr/>
        </p:nvPicPr>
        <p:blipFill>
          <a:blip r:embed="rId3" cstate="print"/>
          <a:srcRect/>
          <a:stretch>
            <a:fillRect/>
          </a:stretch>
        </p:blipFill>
        <p:spPr bwMode="auto">
          <a:xfrm>
            <a:off x="304800" y="2667000"/>
            <a:ext cx="4191000" cy="4021347"/>
          </a:xfrm>
          <a:prstGeom prst="rect">
            <a:avLst/>
          </a:prstGeom>
          <a:noFill/>
          <a:ln w="9525">
            <a:noFill/>
            <a:miter lim="800000"/>
            <a:headEnd/>
            <a:tailEnd/>
          </a:ln>
        </p:spPr>
      </p:pic>
      <p:sp>
        <p:nvSpPr>
          <p:cNvPr id="2" name="Title 1"/>
          <p:cNvSpPr>
            <a:spLocks noGrp="1"/>
          </p:cNvSpPr>
          <p:nvPr>
            <p:ph type="title"/>
          </p:nvPr>
        </p:nvSpPr>
        <p:spPr>
          <a:xfrm>
            <a:off x="234950" y="-17462"/>
            <a:ext cx="8662988" cy="838200"/>
          </a:xfrm>
        </p:spPr>
        <p:txBody>
          <a:bodyPr/>
          <a:lstStyle/>
          <a:p>
            <a:r>
              <a:rPr lang="en-US" i="1" dirty="0" smtClean="0"/>
              <a:t>Acceleration via GPUs</a:t>
            </a:r>
            <a:endParaRPr lang="en-US" i="1" dirty="0"/>
          </a:p>
        </p:txBody>
      </p:sp>
      <p:sp>
        <p:nvSpPr>
          <p:cNvPr id="3" name="Content Placeholder 2"/>
          <p:cNvSpPr>
            <a:spLocks noGrp="1"/>
          </p:cNvSpPr>
          <p:nvPr>
            <p:ph idx="1"/>
          </p:nvPr>
        </p:nvSpPr>
        <p:spPr>
          <a:xfrm>
            <a:off x="165100" y="951348"/>
            <a:ext cx="8839200" cy="1410852"/>
          </a:xfrm>
        </p:spPr>
        <p:txBody>
          <a:bodyPr/>
          <a:lstStyle/>
          <a:p>
            <a:pPr>
              <a:spcBef>
                <a:spcPts val="600"/>
              </a:spcBef>
              <a:spcAft>
                <a:spcPts val="400"/>
              </a:spcAft>
            </a:pPr>
            <a:r>
              <a:rPr lang="en-US" sz="2000" i="0" dirty="0" smtClean="0">
                <a:solidFill>
                  <a:srgbClr val="FFFF00"/>
                </a:solidFill>
              </a:rPr>
              <a:t>Existing brute force brownout simulations</a:t>
            </a:r>
          </a:p>
          <a:p>
            <a:pPr lvl="1">
              <a:spcBef>
                <a:spcPts val="600"/>
              </a:spcBef>
              <a:spcAft>
                <a:spcPts val="400"/>
              </a:spcAft>
            </a:pPr>
            <a:r>
              <a:rPr lang="en-US" sz="2000" i="0" dirty="0" smtClean="0">
                <a:solidFill>
                  <a:srgbClr val="FFFFFF"/>
                </a:solidFill>
              </a:rPr>
              <a:t>At least 20 times speedup for </a:t>
            </a:r>
            <a:r>
              <a:rPr lang="en-US" sz="2000" i="0" u="sng" dirty="0" smtClean="0">
                <a:solidFill>
                  <a:srgbClr val="FFFFFF"/>
                </a:solidFill>
              </a:rPr>
              <a:t>double</a:t>
            </a:r>
            <a:r>
              <a:rPr lang="en-US" sz="2000" i="0" dirty="0" smtClean="0">
                <a:solidFill>
                  <a:srgbClr val="FFFFFF"/>
                </a:solidFill>
              </a:rPr>
              <a:t> precision</a:t>
            </a:r>
          </a:p>
          <a:p>
            <a:pPr lvl="1">
              <a:spcBef>
                <a:spcPts val="600"/>
              </a:spcBef>
              <a:spcAft>
                <a:spcPts val="400"/>
              </a:spcAft>
            </a:pPr>
            <a:r>
              <a:rPr lang="en-US" sz="2000" i="0" dirty="0" smtClean="0">
                <a:solidFill>
                  <a:srgbClr val="FFFFFF"/>
                </a:solidFill>
              </a:rPr>
              <a:t>At least 250 times speedup for </a:t>
            </a:r>
            <a:r>
              <a:rPr lang="en-US" sz="2000" i="0" u="sng" dirty="0" smtClean="0">
                <a:solidFill>
                  <a:srgbClr val="FFFFFF"/>
                </a:solidFill>
              </a:rPr>
              <a:t>single</a:t>
            </a:r>
            <a:r>
              <a:rPr lang="en-US" sz="2000" i="0" dirty="0" smtClean="0">
                <a:solidFill>
                  <a:srgbClr val="FFFFFF"/>
                </a:solidFill>
              </a:rPr>
              <a:t> precision</a:t>
            </a:r>
          </a:p>
          <a:p>
            <a:pPr lvl="1">
              <a:spcBef>
                <a:spcPts val="600"/>
              </a:spcBef>
              <a:spcAft>
                <a:spcPts val="400"/>
              </a:spcAft>
            </a:pPr>
            <a:r>
              <a:rPr lang="en-US" sz="2000" dirty="0" smtClean="0"/>
              <a:t>Total time for landing simulation:</a:t>
            </a:r>
          </a:p>
          <a:p>
            <a:pPr lvl="1">
              <a:spcBef>
                <a:spcPts val="600"/>
              </a:spcBef>
              <a:spcAft>
                <a:spcPts val="400"/>
              </a:spcAft>
            </a:pPr>
            <a:endParaRPr lang="en-US" sz="2000" i="0" dirty="0" smtClean="0">
              <a:solidFill>
                <a:srgbClr val="FFFFFF"/>
              </a:solidFill>
            </a:endParaRPr>
          </a:p>
        </p:txBody>
      </p:sp>
      <p:sp>
        <p:nvSpPr>
          <p:cNvPr id="7" name="TextBox 6"/>
          <p:cNvSpPr txBox="1"/>
          <p:nvPr/>
        </p:nvSpPr>
        <p:spPr>
          <a:xfrm>
            <a:off x="228600" y="2895600"/>
            <a:ext cx="3276600" cy="369332"/>
          </a:xfrm>
          <a:prstGeom prst="rect">
            <a:avLst/>
          </a:prstGeom>
          <a:noFill/>
        </p:spPr>
        <p:txBody>
          <a:bodyPr wrap="square" rtlCol="0">
            <a:spAutoFit/>
          </a:bodyPr>
          <a:lstStyle/>
          <a:p>
            <a:pPr algn="ctr"/>
            <a:r>
              <a:rPr lang="en-US" dirty="0" smtClean="0">
                <a:solidFill>
                  <a:srgbClr val="FFFF00"/>
                </a:solidFill>
              </a:rPr>
              <a:t>CPU (8 cores): 45.1 hours</a:t>
            </a:r>
            <a:endParaRPr lang="en-US" dirty="0">
              <a:solidFill>
                <a:srgbClr val="FFFF00"/>
              </a:solidFill>
            </a:endParaRPr>
          </a:p>
        </p:txBody>
      </p:sp>
      <p:sp>
        <p:nvSpPr>
          <p:cNvPr id="8" name="TextBox 7"/>
          <p:cNvSpPr txBox="1"/>
          <p:nvPr/>
        </p:nvSpPr>
        <p:spPr>
          <a:xfrm>
            <a:off x="5181600" y="2971800"/>
            <a:ext cx="3276600" cy="369332"/>
          </a:xfrm>
          <a:prstGeom prst="rect">
            <a:avLst/>
          </a:prstGeom>
          <a:noFill/>
        </p:spPr>
        <p:txBody>
          <a:bodyPr wrap="square" rtlCol="0">
            <a:spAutoFit/>
          </a:bodyPr>
          <a:lstStyle/>
          <a:p>
            <a:pPr algn="ctr"/>
            <a:r>
              <a:rPr lang="en-US" dirty="0" smtClean="0">
                <a:solidFill>
                  <a:srgbClr val="FFFF00"/>
                </a:solidFill>
              </a:rPr>
              <a:t>GPU : 4.1 hours</a:t>
            </a:r>
            <a:endParaRPr lang="en-US"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Direct  Parallelism for Simulations</a:t>
            </a:r>
            <a:endParaRPr lang="en-US" sz="2800" i="1" dirty="0"/>
          </a:p>
        </p:txBody>
      </p:sp>
      <p:sp>
        <p:nvSpPr>
          <p:cNvPr id="3" name="Content Placeholder 2"/>
          <p:cNvSpPr>
            <a:spLocks noGrp="1"/>
          </p:cNvSpPr>
          <p:nvPr>
            <p:ph idx="1"/>
          </p:nvPr>
        </p:nvSpPr>
        <p:spPr>
          <a:xfrm>
            <a:off x="533400" y="914400"/>
            <a:ext cx="7772400" cy="4114800"/>
          </a:xfrm>
        </p:spPr>
        <p:txBody>
          <a:bodyPr/>
          <a:lstStyle/>
          <a:p>
            <a:r>
              <a:rPr lang="en-US" dirty="0" smtClean="0"/>
              <a:t>Wake induced velocities</a:t>
            </a:r>
          </a:p>
          <a:p>
            <a:pPr lvl="1"/>
            <a:r>
              <a:rPr lang="en-US" sz="2000" dirty="0" smtClean="0"/>
              <a:t>computation expensive (quadratic)</a:t>
            </a:r>
          </a:p>
          <a:p>
            <a:pPr lvl="1"/>
            <a:r>
              <a:rPr lang="en-US" sz="2000" dirty="0" smtClean="0"/>
              <a:t>easy to parallel the brute force calculations</a:t>
            </a:r>
          </a:p>
          <a:p>
            <a:pPr lvl="1"/>
            <a:r>
              <a:rPr lang="en-US" sz="2000" dirty="0" smtClean="0"/>
              <a:t>incorporate CUDA codes into current FORTRAN codes by FLAGON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10" name="TextBox 9"/>
          <p:cNvSpPr txBox="1"/>
          <p:nvPr/>
        </p:nvSpPr>
        <p:spPr>
          <a:xfrm>
            <a:off x="533400" y="2667000"/>
            <a:ext cx="3352800" cy="3606115"/>
          </a:xfrm>
          <a:prstGeom prst="rect">
            <a:avLst/>
          </a:prstGeom>
          <a:noFill/>
        </p:spPr>
        <p:txBody>
          <a:bodyPr wrap="square" rtlCol="0">
            <a:spAutoFit/>
          </a:bodyPr>
          <a:lstStyle/>
          <a:p>
            <a:pPr marL="457200" indent="-457200" algn="l">
              <a:spcBef>
                <a:spcPts val="600"/>
              </a:spcBef>
              <a:spcAft>
                <a:spcPts val="400"/>
              </a:spcAft>
              <a:buClr>
                <a:srgbClr val="FF0000"/>
              </a:buClr>
              <a:buFont typeface="Arial" pitchFamily="34" charset="0"/>
              <a:buChar char="•"/>
            </a:pPr>
            <a:r>
              <a:rPr lang="en-US" sz="2000" b="1" i="0" dirty="0" smtClean="0">
                <a:solidFill>
                  <a:srgbClr val="FFFF00"/>
                </a:solidFill>
              </a:rPr>
              <a:t>For small number of particles, GPU implementation not efficient because of computational over-heads involved</a:t>
            </a:r>
          </a:p>
          <a:p>
            <a:pPr marL="457200" indent="-457200" algn="l">
              <a:spcBef>
                <a:spcPts val="600"/>
              </a:spcBef>
              <a:spcAft>
                <a:spcPts val="400"/>
              </a:spcAft>
              <a:buClr>
                <a:srgbClr val="FF0000"/>
              </a:buClr>
              <a:buFont typeface="Arial" pitchFamily="34" charset="0"/>
              <a:buChar char="•"/>
            </a:pPr>
            <a:r>
              <a:rPr lang="en-US" sz="2000" b="1" i="0" dirty="0" smtClean="0">
                <a:solidFill>
                  <a:srgbClr val="FFFF00"/>
                </a:solidFill>
              </a:rPr>
              <a:t>For large number of particles, single precision 10 times faster than double precision</a:t>
            </a:r>
            <a:endParaRPr lang="en-US" sz="2000" b="1" i="0" dirty="0">
              <a:solidFill>
                <a:srgbClr val="FFFF00"/>
              </a:solidFill>
            </a:endParaRPr>
          </a:p>
        </p:txBody>
      </p:sp>
      <p:pic>
        <p:nvPicPr>
          <p:cNvPr id="11" name="Picture 10"/>
          <p:cNvPicPr>
            <a:picLocks noChangeAspect="1"/>
          </p:cNvPicPr>
          <p:nvPr/>
        </p:nvPicPr>
        <p:blipFill>
          <a:blip r:embed="rId3" cstate="print"/>
          <a:srcRect l="5160" t="10305" r="3025"/>
          <a:stretch>
            <a:fillRect/>
          </a:stretch>
        </p:blipFill>
        <p:spPr>
          <a:xfrm>
            <a:off x="3810000" y="3124200"/>
            <a:ext cx="5029200" cy="3435645"/>
          </a:xfrm>
          <a:prstGeom prst="rect">
            <a:avLst/>
          </a:prstGeom>
        </p:spPr>
      </p:pic>
      <p:sp>
        <p:nvSpPr>
          <p:cNvPr id="12" name="TextBox 11"/>
          <p:cNvSpPr txBox="1"/>
          <p:nvPr/>
        </p:nvSpPr>
        <p:spPr>
          <a:xfrm>
            <a:off x="6705600" y="3276600"/>
            <a:ext cx="1814244" cy="369332"/>
          </a:xfrm>
          <a:prstGeom prst="rect">
            <a:avLst/>
          </a:prstGeom>
          <a:noFill/>
        </p:spPr>
        <p:txBody>
          <a:bodyPr wrap="none" rtlCol="0">
            <a:spAutoFit/>
          </a:bodyPr>
          <a:lstStyle/>
          <a:p>
            <a:pPr algn="ctr"/>
            <a:r>
              <a:rPr lang="en-US" dirty="0" smtClean="0">
                <a:solidFill>
                  <a:srgbClr val="00FF00"/>
                </a:solidFill>
              </a:rPr>
              <a:t>Single precision</a:t>
            </a:r>
          </a:p>
        </p:txBody>
      </p:sp>
      <p:sp>
        <p:nvSpPr>
          <p:cNvPr id="13" name="TextBox 12"/>
          <p:cNvSpPr txBox="1"/>
          <p:nvPr/>
        </p:nvSpPr>
        <p:spPr>
          <a:xfrm>
            <a:off x="6813085" y="4648200"/>
            <a:ext cx="1904074" cy="369332"/>
          </a:xfrm>
          <a:prstGeom prst="rect">
            <a:avLst/>
          </a:prstGeom>
          <a:noFill/>
        </p:spPr>
        <p:txBody>
          <a:bodyPr wrap="none" rtlCol="0">
            <a:spAutoFit/>
          </a:bodyPr>
          <a:lstStyle/>
          <a:p>
            <a:pPr algn="ctr"/>
            <a:r>
              <a:rPr lang="en-US" dirty="0" smtClean="0">
                <a:solidFill>
                  <a:srgbClr val="FFA246"/>
                </a:solidFill>
              </a:rPr>
              <a:t>Double precision</a:t>
            </a:r>
          </a:p>
        </p:txBody>
      </p:sp>
      <p:sp>
        <p:nvSpPr>
          <p:cNvPr id="14" name="TextBox 13"/>
          <p:cNvSpPr txBox="1"/>
          <p:nvPr/>
        </p:nvSpPr>
        <p:spPr>
          <a:xfrm>
            <a:off x="3200400" y="2667000"/>
            <a:ext cx="3048000" cy="369332"/>
          </a:xfrm>
          <a:prstGeom prst="rect">
            <a:avLst/>
          </a:prstGeom>
          <a:noFill/>
        </p:spPr>
        <p:txBody>
          <a:bodyPr wrap="square" rtlCol="0">
            <a:spAutoFit/>
          </a:bodyPr>
          <a:lstStyle/>
          <a:p>
            <a:pPr algn="ctr"/>
            <a:r>
              <a:rPr lang="en-US" dirty="0" smtClean="0">
                <a:solidFill>
                  <a:srgbClr val="FFFF00"/>
                </a:solidFill>
              </a:rPr>
              <a:t>Acceleration, X</a:t>
            </a:r>
            <a:endParaRPr lang="en-US"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516938" cy="838200"/>
          </a:xfrm>
        </p:spPr>
        <p:txBody>
          <a:bodyPr/>
          <a:lstStyle/>
          <a:p>
            <a:pPr algn="ctr"/>
            <a:r>
              <a:rPr lang="en-US" sz="3600" dirty="0" smtClean="0">
                <a:solidFill>
                  <a:srgbClr val="FFFF00"/>
                </a:solidFill>
              </a:rPr>
              <a:t>Algorithmic Acceleration</a:t>
            </a:r>
            <a:endParaRPr lang="en-US" sz="3600"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057400"/>
            <a:ext cx="5638800" cy="381000"/>
          </a:xfrm>
        </p:spPr>
        <p:txBody>
          <a:bodyPr/>
          <a:lstStyle/>
          <a:p>
            <a:pPr>
              <a:buNone/>
            </a:pPr>
            <a:r>
              <a:rPr lang="en-US" sz="3200" dirty="0" smtClean="0"/>
              <a:t>100x+ “faster” is “fundamentally different”</a:t>
            </a:r>
          </a:p>
          <a:p>
            <a:endParaRPr lang="en-US" sz="3200" dirty="0" smtClean="0"/>
          </a:p>
        </p:txBody>
      </p:sp>
      <p:sp>
        <p:nvSpPr>
          <p:cNvPr id="6" name="TextBox 5"/>
          <p:cNvSpPr txBox="1"/>
          <p:nvPr/>
        </p:nvSpPr>
        <p:spPr>
          <a:xfrm>
            <a:off x="4191000" y="3962400"/>
            <a:ext cx="4445448" cy="400110"/>
          </a:xfrm>
          <a:prstGeom prst="rect">
            <a:avLst/>
          </a:prstGeom>
          <a:noFill/>
        </p:spPr>
        <p:txBody>
          <a:bodyPr wrap="none" rtlCol="0">
            <a:spAutoFit/>
          </a:bodyPr>
          <a:lstStyle/>
          <a:p>
            <a:r>
              <a:rPr lang="en-US" sz="2000" dirty="0" smtClean="0">
                <a:solidFill>
                  <a:srgbClr val="FFFF00"/>
                </a:solidFill>
              </a:rPr>
              <a:t>David B. Kirk, Chief Scientist, NVIDIA</a:t>
            </a:r>
            <a:endParaRPr lang="en-US" sz="2000"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Fast </a:t>
            </a:r>
            <a:r>
              <a:rPr lang="en-US" i="1" dirty="0" err="1" smtClean="0"/>
              <a:t>Multipole</a:t>
            </a:r>
            <a:r>
              <a:rPr lang="en-US" i="1" dirty="0" smtClean="0"/>
              <a:t> Method</a:t>
            </a:r>
            <a:endParaRPr lang="en-US" i="1" dirty="0"/>
          </a:p>
        </p:txBody>
      </p:sp>
      <p:sp>
        <p:nvSpPr>
          <p:cNvPr id="3" name="Content Placeholder 2"/>
          <p:cNvSpPr>
            <a:spLocks noGrp="1"/>
          </p:cNvSpPr>
          <p:nvPr>
            <p:ph idx="1"/>
          </p:nvPr>
        </p:nvSpPr>
        <p:spPr>
          <a:xfrm>
            <a:off x="228600" y="838200"/>
            <a:ext cx="8686800" cy="2819400"/>
          </a:xfrm>
        </p:spPr>
        <p:txBody>
          <a:bodyPr/>
          <a:lstStyle/>
          <a:p>
            <a:r>
              <a:rPr lang="en-US" sz="2000" i="0" dirty="0" smtClean="0"/>
              <a:t>FMM introduced by </a:t>
            </a:r>
            <a:r>
              <a:rPr lang="en-US" sz="2000" i="0" dirty="0" err="1" smtClean="0"/>
              <a:t>Rokhlin</a:t>
            </a:r>
            <a:r>
              <a:rPr lang="en-US" sz="2000" i="0" dirty="0" smtClean="0"/>
              <a:t> and </a:t>
            </a:r>
            <a:r>
              <a:rPr lang="en-US" sz="2000" i="0" dirty="0" err="1" smtClean="0"/>
              <a:t>Greengard</a:t>
            </a:r>
            <a:r>
              <a:rPr lang="en-US" sz="2000" i="0" dirty="0" smtClean="0"/>
              <a:t> (1987), hundreds of publications since then</a:t>
            </a:r>
          </a:p>
          <a:p>
            <a:r>
              <a:rPr lang="en-US" sz="2000" i="0" dirty="0" smtClean="0"/>
              <a:t>Achieves dense </a:t>
            </a:r>
            <a:r>
              <a:rPr lang="en-US" sz="2000" i="1" dirty="0" err="1" smtClean="0"/>
              <a:t>NxM</a:t>
            </a:r>
            <a:r>
              <a:rPr lang="en-US" sz="2000" i="1" dirty="0" smtClean="0"/>
              <a:t> </a:t>
            </a:r>
            <a:r>
              <a:rPr lang="en-US" sz="2000" i="0" dirty="0" smtClean="0"/>
              <a:t>matrix-vector multiplication for special kernels in </a:t>
            </a:r>
            <a:r>
              <a:rPr lang="en-US" sz="2000" i="1" dirty="0" smtClean="0"/>
              <a:t>O(N+M) </a:t>
            </a:r>
            <a:r>
              <a:rPr lang="en-US" sz="2000" i="0" dirty="0" smtClean="0"/>
              <a:t>time and memory cost</a:t>
            </a:r>
          </a:p>
          <a:p>
            <a:r>
              <a:rPr lang="en-US" dirty="0" smtClean="0"/>
              <a:t>Based on the idea that the far field of a group of singularities (vortices) can be represented compactly via </a:t>
            </a:r>
            <a:r>
              <a:rPr lang="en-US" dirty="0" err="1" smtClean="0"/>
              <a:t>multipole</a:t>
            </a:r>
            <a:r>
              <a:rPr lang="en-US" dirty="0" smtClean="0"/>
              <a:t> expansions</a:t>
            </a:r>
            <a:endParaRPr lang="en-US" sz="2000" i="0" dirty="0" smtClean="0"/>
          </a:p>
          <a:p>
            <a:r>
              <a:rPr lang="en-US" sz="2000" i="0" dirty="0" smtClean="0"/>
              <a:t>Uses hierarchical data structures </a:t>
            </a:r>
          </a:p>
          <a:p>
            <a:pPr>
              <a:buNone/>
            </a:pPr>
            <a:endParaRPr lang="en-US" dirty="0"/>
          </a:p>
        </p:txBody>
      </p:sp>
      <p:pic>
        <p:nvPicPr>
          <p:cNvPr id="52229" name="Picture 5"/>
          <p:cNvPicPr>
            <a:picLocks noChangeAspect="1" noChangeArrowheads="1"/>
          </p:cNvPicPr>
          <p:nvPr/>
        </p:nvPicPr>
        <p:blipFill>
          <a:blip r:embed="rId3" cstate="print"/>
          <a:srcRect/>
          <a:stretch>
            <a:fillRect/>
          </a:stretch>
        </p:blipFill>
        <p:spPr bwMode="auto">
          <a:xfrm>
            <a:off x="0" y="3849130"/>
            <a:ext cx="5093447" cy="300887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l="8353" t="16716" r="30395" b="11642"/>
          <a:stretch>
            <a:fillRect/>
          </a:stretch>
        </p:blipFill>
        <p:spPr bwMode="auto">
          <a:xfrm>
            <a:off x="5029200" y="3048000"/>
            <a:ext cx="4114800" cy="381000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662988" cy="838200"/>
          </a:xfrm>
        </p:spPr>
        <p:txBody>
          <a:bodyPr/>
          <a:lstStyle/>
          <a:p>
            <a:pPr algn="ctr"/>
            <a:r>
              <a:rPr lang="en-US" sz="3200" dirty="0" smtClean="0">
                <a:solidFill>
                  <a:srgbClr val="FFFF00"/>
                </a:solidFill>
              </a:rPr>
              <a:t>Algorithmic and Hardware Acceleration</a:t>
            </a:r>
            <a:endParaRPr lang="en-US" sz="3200"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FMM on GPU </a:t>
            </a:r>
            <a:endParaRPr lang="en-US" i="1" dirty="0"/>
          </a:p>
        </p:txBody>
      </p:sp>
      <p:sp>
        <p:nvSpPr>
          <p:cNvPr id="3" name="Content Placeholder 2"/>
          <p:cNvSpPr>
            <a:spLocks noGrp="1"/>
          </p:cNvSpPr>
          <p:nvPr>
            <p:ph idx="1"/>
          </p:nvPr>
        </p:nvSpPr>
        <p:spPr>
          <a:xfrm>
            <a:off x="381000" y="914400"/>
            <a:ext cx="8382000" cy="3048000"/>
          </a:xfrm>
        </p:spPr>
        <p:txBody>
          <a:bodyPr/>
          <a:lstStyle/>
          <a:p>
            <a:r>
              <a:rPr lang="en-US" i="0" dirty="0" smtClean="0"/>
              <a:t>Pioneering work by </a:t>
            </a:r>
            <a:r>
              <a:rPr lang="en-US" i="0" dirty="0" err="1" smtClean="0"/>
              <a:t>Gumerov</a:t>
            </a:r>
            <a:r>
              <a:rPr lang="en-US" i="0" dirty="0" smtClean="0"/>
              <a:t> and </a:t>
            </a:r>
            <a:r>
              <a:rPr lang="en-US" i="0" dirty="0" err="1" smtClean="0"/>
              <a:t>Duraiswami</a:t>
            </a:r>
            <a:r>
              <a:rPr lang="en-US" i="0" dirty="0" smtClean="0"/>
              <a:t> 2007 with many papers since</a:t>
            </a:r>
          </a:p>
          <a:p>
            <a:pPr lvl="1"/>
            <a:r>
              <a:rPr lang="en-US" sz="2000" dirty="0" smtClean="0"/>
              <a:t>Showed that the peculiarities of GPU architecture affect the FMM algorithm</a:t>
            </a:r>
          </a:p>
          <a:p>
            <a:pPr lvl="1"/>
            <a:r>
              <a:rPr lang="en-US" sz="2000" dirty="0" smtClean="0"/>
              <a:t>1 million </a:t>
            </a:r>
            <a:r>
              <a:rPr lang="en-US" sz="2000" i="1" dirty="0" smtClean="0"/>
              <a:t>N</a:t>
            </a:r>
            <a:r>
              <a:rPr lang="en-US" sz="2000" dirty="0" smtClean="0"/>
              <a:t>-body interaction computed for 1 second in single precision</a:t>
            </a:r>
          </a:p>
          <a:p>
            <a:pPr lvl="1"/>
            <a:r>
              <a:rPr lang="en-US" sz="2000" i="0" dirty="0" smtClean="0"/>
              <a:t>Bottleneck: FMM data structures are relatively slow and take time exceeding the FMM run time</a:t>
            </a:r>
          </a:p>
          <a:p>
            <a:pPr lvl="1"/>
            <a:r>
              <a:rPr lang="en-US" sz="2000" dirty="0" smtClean="0"/>
              <a:t>Did not implement the vortex element method</a:t>
            </a:r>
            <a:endParaRPr lang="en-US" sz="2000" i="0" dirty="0" smtClean="0"/>
          </a:p>
          <a:p>
            <a:r>
              <a:rPr lang="en-US" dirty="0" smtClean="0"/>
              <a:t>Our new results:</a:t>
            </a:r>
          </a:p>
          <a:p>
            <a:pPr lvl="1"/>
            <a:r>
              <a:rPr lang="en-US" sz="2000" dirty="0" smtClean="0"/>
              <a:t>Fast data structures on GPU (very important for dynamic problems)</a:t>
            </a:r>
          </a:p>
          <a:p>
            <a:pPr lvl="1"/>
            <a:r>
              <a:rPr lang="en-US" sz="2000" dirty="0" smtClean="0"/>
              <a:t>Vector kernels for the vortex element method</a:t>
            </a:r>
          </a:p>
          <a:p>
            <a:pPr lvl="1"/>
            <a:r>
              <a:rPr lang="en-US" sz="2000" dirty="0" smtClean="0"/>
              <a:t>Problem sizes on a single GPU extended to tens of millions particles</a:t>
            </a:r>
          </a:p>
          <a:p>
            <a:pPr lvl="1"/>
            <a:r>
              <a:rPr lang="en-US" sz="2000" dirty="0" smtClean="0"/>
              <a:t>Double precision computations</a:t>
            </a:r>
            <a:endParaRPr lang="en-US" sz="2000" i="0" dirty="0" smtClean="0"/>
          </a:p>
          <a:p>
            <a:endParaRPr lang="en-US" i="0" dirty="0" smtClean="0"/>
          </a:p>
          <a:p>
            <a:endParaRPr lang="en-US" i="0" dirty="0" smtClean="0"/>
          </a:p>
          <a:p>
            <a:endParaRPr lang="en-US" i="0" dirty="0" smtClean="0"/>
          </a:p>
          <a:p>
            <a:endParaRPr lang="en-US" i="0" dirty="0" smtClean="0"/>
          </a:p>
          <a:p>
            <a:endParaRPr lang="en-US" i="0" dirty="0" smtClean="0"/>
          </a:p>
          <a:p>
            <a:endParaRPr lang="en-US" i="0" dirty="0" smtClean="0"/>
          </a:p>
          <a:p>
            <a:endParaRPr lang="en-US" i="0" dirty="0" smtClean="0"/>
          </a:p>
        </p:txBody>
      </p:sp>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8738"/>
            <a:ext cx="8909050" cy="838200"/>
          </a:xfrm>
        </p:spPr>
        <p:txBody>
          <a:bodyPr/>
          <a:lstStyle/>
          <a:p>
            <a:r>
              <a:rPr lang="en-US" i="1" dirty="0" smtClean="0"/>
              <a:t>Acceleration of the FMM Data Structure on GPU </a:t>
            </a:r>
            <a:endParaRPr lang="en-US" dirty="0"/>
          </a:p>
        </p:txBody>
      </p:sp>
      <p:grpSp>
        <p:nvGrpSpPr>
          <p:cNvPr id="9" name="Group 8"/>
          <p:cNvGrpSpPr/>
          <p:nvPr/>
        </p:nvGrpSpPr>
        <p:grpSpPr>
          <a:xfrm>
            <a:off x="4572000" y="914400"/>
            <a:ext cx="4038600" cy="5588877"/>
            <a:chOff x="7620000" y="1371600"/>
            <a:chExt cx="4038600" cy="5588877"/>
          </a:xfrm>
        </p:grpSpPr>
        <p:graphicFrame>
          <p:nvGraphicFramePr>
            <p:cNvPr id="8" name="Chart 7"/>
            <p:cNvGraphicFramePr/>
            <p:nvPr/>
          </p:nvGraphicFramePr>
          <p:xfrm>
            <a:off x="7620000" y="1371600"/>
            <a:ext cx="4038600" cy="55888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848600" y="6248400"/>
              <a:ext cx="3544560" cy="369332"/>
            </a:xfrm>
            <a:prstGeom prst="rect">
              <a:avLst/>
            </a:prstGeom>
            <a:noFill/>
          </p:spPr>
          <p:txBody>
            <a:bodyPr wrap="none" rtlCol="0">
              <a:spAutoFit/>
            </a:bodyPr>
            <a:lstStyle/>
            <a:p>
              <a:r>
                <a:rPr lang="en-US" dirty="0" smtClean="0">
                  <a:solidFill>
                    <a:srgbClr val="FFFF00"/>
                  </a:solidFill>
                </a:rPr>
                <a:t>Depth of the FMM </a:t>
              </a:r>
              <a:r>
                <a:rPr lang="en-US" dirty="0" err="1" smtClean="0">
                  <a:solidFill>
                    <a:srgbClr val="FFFF00"/>
                  </a:solidFill>
                </a:rPr>
                <a:t>octree</a:t>
              </a:r>
              <a:r>
                <a:rPr lang="en-US" dirty="0" smtClean="0">
                  <a:solidFill>
                    <a:srgbClr val="FFFF00"/>
                  </a:solidFill>
                </a:rPr>
                <a:t> (levels)</a:t>
              </a:r>
              <a:endParaRPr lang="en-US" dirty="0">
                <a:solidFill>
                  <a:srgbClr val="FFFF00"/>
                </a:solidFill>
              </a:endParaRPr>
            </a:p>
          </p:txBody>
        </p:sp>
      </p:grpSp>
      <p:sp>
        <p:nvSpPr>
          <p:cNvPr id="7" name="TextBox 6"/>
          <p:cNvSpPr txBox="1"/>
          <p:nvPr/>
        </p:nvSpPr>
        <p:spPr>
          <a:xfrm>
            <a:off x="304800" y="1219200"/>
            <a:ext cx="4038600" cy="4708981"/>
          </a:xfrm>
          <a:prstGeom prst="rect">
            <a:avLst/>
          </a:prstGeom>
          <a:noFill/>
        </p:spPr>
        <p:txBody>
          <a:bodyPr wrap="square" rtlCol="0">
            <a:spAutoFit/>
          </a:bodyPr>
          <a:lstStyle/>
          <a:p>
            <a:pPr marL="457200" indent="-457200">
              <a:buClr>
                <a:srgbClr val="FF0000"/>
              </a:buClr>
              <a:buFont typeface="Arial" pitchFamily="34" charset="0"/>
              <a:buChar char="•"/>
            </a:pPr>
            <a:r>
              <a:rPr lang="en-US" sz="2000" b="1" dirty="0" smtClean="0">
                <a:solidFill>
                  <a:srgbClr val="FFFF00"/>
                </a:solidFill>
              </a:rPr>
              <a:t>Our new algorithm constructs the FMM data structures on GPU for millions of particles for times of the order of 0.1 s opposed to 2-10 s required for CPU. </a:t>
            </a:r>
          </a:p>
          <a:p>
            <a:pPr marL="457200" indent="-457200">
              <a:buFont typeface="Arial" pitchFamily="34" charset="0"/>
              <a:buChar char="•"/>
            </a:pPr>
            <a:endParaRPr lang="en-US" sz="2000" b="1" dirty="0" smtClean="0">
              <a:solidFill>
                <a:srgbClr val="FFFF00"/>
              </a:solidFill>
            </a:endParaRPr>
          </a:p>
          <a:p>
            <a:pPr marL="457200" indent="-457200">
              <a:buClr>
                <a:srgbClr val="FF0000"/>
              </a:buClr>
              <a:buFont typeface="Arial" pitchFamily="34" charset="0"/>
              <a:buChar char="•"/>
            </a:pPr>
            <a:r>
              <a:rPr lang="en-US" sz="2000" b="1" dirty="0" smtClean="0">
                <a:solidFill>
                  <a:srgbClr val="FFFF00"/>
                </a:solidFill>
              </a:rPr>
              <a:t>This provides very substantial computational savings for dynamic problems, where particle positions change and the data structure should be regenerated each time step.</a:t>
            </a:r>
            <a:endParaRPr lang="en-US" sz="2000" b="1"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54"/>
            <a:ext cx="8382000" cy="810746"/>
          </a:xfrm>
        </p:spPr>
        <p:txBody>
          <a:bodyPr/>
          <a:lstStyle/>
          <a:p>
            <a:r>
              <a:rPr lang="en-US" i="1" dirty="0" smtClean="0"/>
              <a:t>FMM for 3D Vector Kernel (Vortex Elements)</a:t>
            </a:r>
            <a:endParaRPr lang="en-US" i="1" dirty="0"/>
          </a:p>
        </p:txBody>
      </p:sp>
      <p:sp>
        <p:nvSpPr>
          <p:cNvPr id="3" name="Content Placeholder 2"/>
          <p:cNvSpPr>
            <a:spLocks noGrp="1"/>
          </p:cNvSpPr>
          <p:nvPr>
            <p:ph idx="1"/>
          </p:nvPr>
        </p:nvSpPr>
        <p:spPr>
          <a:xfrm>
            <a:off x="228600" y="1219200"/>
            <a:ext cx="8686800" cy="4572000"/>
          </a:xfrm>
        </p:spPr>
        <p:txBody>
          <a:bodyPr/>
          <a:lstStyle/>
          <a:p>
            <a:r>
              <a:rPr lang="en-US" sz="2000" i="0" dirty="0" smtClean="0"/>
              <a:t>The Baseline FMM on GPU in previous implementation computes the scalar kernel (</a:t>
            </a:r>
            <a:r>
              <a:rPr lang="en-US" sz="2000" i="1" dirty="0" smtClean="0"/>
              <a:t>1/r</a:t>
            </a:r>
            <a:r>
              <a:rPr lang="en-US" sz="2000" i="0" dirty="0" smtClean="0"/>
              <a:t>)</a:t>
            </a:r>
          </a:p>
          <a:p>
            <a:endParaRPr lang="en-US" sz="2000" i="0" dirty="0" smtClean="0"/>
          </a:p>
          <a:p>
            <a:endParaRPr lang="en-US" sz="2000" i="0" dirty="0" smtClean="0"/>
          </a:p>
          <a:p>
            <a:endParaRPr lang="en-US" sz="2000" i="0" dirty="0" smtClean="0"/>
          </a:p>
          <a:p>
            <a:endParaRPr lang="en-US" sz="2000" i="0" dirty="0" smtClean="0"/>
          </a:p>
          <a:p>
            <a:r>
              <a:rPr lang="en-US" sz="2000" i="0" dirty="0" smtClean="0"/>
              <a:t>To obtain the </a:t>
            </a:r>
            <a:r>
              <a:rPr lang="en-US" sz="2000" i="0" dirty="0" err="1" smtClean="0"/>
              <a:t>Biot-Savart</a:t>
            </a:r>
            <a:r>
              <a:rPr lang="en-US" sz="2000" i="0" dirty="0" smtClean="0"/>
              <a:t> 3D vector kernel, we need to apply the baseline FMM three times and compute the gradients</a:t>
            </a:r>
          </a:p>
          <a:p>
            <a:endParaRPr lang="en-US" dirty="0" smtClean="0"/>
          </a:p>
          <a:p>
            <a:endParaRPr lang="en-US" dirty="0"/>
          </a:p>
          <a:p>
            <a:endParaRPr lang="en-US" dirty="0" smtClean="0"/>
          </a:p>
          <a:p>
            <a:endParaRPr lang="en-US" dirty="0"/>
          </a:p>
          <a:p>
            <a:r>
              <a:rPr lang="en-US" dirty="0" smtClean="0"/>
              <a:t>                          is </a:t>
            </a:r>
            <a:r>
              <a:rPr lang="en-US" dirty="0"/>
              <a:t>the smoothing kernel </a:t>
            </a:r>
            <a:r>
              <a:rPr lang="en-US" dirty="0" smtClean="0"/>
              <a:t>(viscous core) with </a:t>
            </a:r>
            <a:r>
              <a:rPr lang="en-US" dirty="0"/>
              <a:t>support ε. </a:t>
            </a:r>
          </a:p>
          <a:p>
            <a:pPr marL="0" indent="0">
              <a:buNone/>
            </a:pPr>
            <a:endParaRPr lang="en-US" dirty="0" smtClean="0"/>
          </a:p>
          <a:p>
            <a:endParaRPr lang="en-US" dirty="0" smtClean="0"/>
          </a:p>
          <a:p>
            <a:pPr>
              <a:buNone/>
            </a:pPr>
            <a:endParaRPr lang="en-US" dirty="0" smtClean="0"/>
          </a:p>
          <a:p>
            <a:pPr>
              <a:buNone/>
            </a:pPr>
            <a:endParaRPr lang="en-US" dirty="0" smtClean="0"/>
          </a:p>
          <a:p>
            <a:endParaRPr lang="en-US" dirty="0"/>
          </a:p>
        </p:txBody>
      </p:sp>
      <p:pic>
        <p:nvPicPr>
          <p:cNvPr id="1056" name="Picture 32" descr="http://latex.codecogs.com/gif.latex?\dpi%7b300%7d%20\bg_black%20\Phi(\mathbf%7by%7d)=\displaystyle\sum_%7bi=1%7d%5e%7bN%7d\frac%7bm_i%7d%7b|\mathbf%7by%7d-\mathbf%7bx%7d_i|%7d"/>
          <p:cNvPicPr>
            <a:picLocks noChangeAspect="1" noChangeArrowheads="1"/>
          </p:cNvPicPr>
          <p:nvPr/>
        </p:nvPicPr>
        <p:blipFill>
          <a:blip r:embed="rId3" cstate="print"/>
          <a:srcRect/>
          <a:stretch>
            <a:fillRect/>
          </a:stretch>
        </p:blipFill>
        <p:spPr bwMode="auto">
          <a:xfrm>
            <a:off x="2743200" y="2057400"/>
            <a:ext cx="2514600" cy="872537"/>
          </a:xfrm>
          <a:prstGeom prst="rect">
            <a:avLst/>
          </a:prstGeom>
          <a:noFill/>
        </p:spPr>
      </p:pic>
      <p:pic>
        <p:nvPicPr>
          <p:cNvPr id="1058" name="Picture 34" descr="http://latex.codecogs.com/gif.latex?\dpi%7b300%7d%20\bg_black%20\mathbf%7bV%7d(\mathbf%7by%7d)=\displaystyle\sum_%7bi=1%7d%5e%7bN%7d\frac%7b\mathbf%7bq%7d_i\times(\mathbf%7by%7d-\mathbf%7bx%7d_i)%7d%7b|\mathbf%7by%7d-\mathbf%7bx%7d_i|%5e3%7dK(|\mathbf%7by%7d-\mathbf%7bx%7d_i|,\varepsilon)"/>
          <p:cNvPicPr>
            <a:picLocks noChangeAspect="1" noChangeArrowheads="1"/>
          </p:cNvPicPr>
          <p:nvPr/>
        </p:nvPicPr>
        <p:blipFill>
          <a:blip r:embed="rId4" cstate="print"/>
          <a:srcRect/>
          <a:stretch>
            <a:fillRect/>
          </a:stretch>
        </p:blipFill>
        <p:spPr bwMode="auto">
          <a:xfrm>
            <a:off x="1905000" y="4191000"/>
            <a:ext cx="5562600" cy="966242"/>
          </a:xfrm>
          <a:prstGeom prst="rect">
            <a:avLst/>
          </a:prstGeom>
          <a:noFill/>
        </p:spPr>
      </p:pic>
      <p:pic>
        <p:nvPicPr>
          <p:cNvPr id="1060" name="Picture 36" descr="http://latex.codecogs.com/gif.latex?\dpi%7b200%7d%20\bg_black%20K(|\mathbf%7by%7d-\mathbf%7bx%7d|,\varepsilon)"/>
          <p:cNvPicPr>
            <a:picLocks noChangeAspect="1" noChangeArrowheads="1"/>
          </p:cNvPicPr>
          <p:nvPr/>
        </p:nvPicPr>
        <p:blipFill>
          <a:blip r:embed="rId5" cstate="print"/>
          <a:srcRect/>
          <a:stretch>
            <a:fillRect/>
          </a:stretch>
        </p:blipFill>
        <p:spPr bwMode="auto">
          <a:xfrm>
            <a:off x="653903" y="5530703"/>
            <a:ext cx="1714500" cy="323850"/>
          </a:xfrm>
          <a:prstGeom prst="rect">
            <a:avLst/>
          </a:prstGeom>
          <a:noFill/>
        </p:spPr>
      </p:pic>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20200" cy="838200"/>
          </a:xfrm>
        </p:spPr>
        <p:txBody>
          <a:bodyPr/>
          <a:lstStyle/>
          <a:p>
            <a:r>
              <a:rPr lang="en-US" sz="2800" i="1" dirty="0" smtClean="0"/>
              <a:t>FMM for </a:t>
            </a:r>
            <a:r>
              <a:rPr lang="en-US" sz="2800" i="1" dirty="0" err="1" smtClean="0"/>
              <a:t>Biot–Savart</a:t>
            </a:r>
            <a:r>
              <a:rPr lang="en-US" sz="2800" i="1" dirty="0" smtClean="0"/>
              <a:t> Vector Kernel </a:t>
            </a:r>
            <a:endParaRPr lang="en-US" sz="2800" i="1" dirty="0"/>
          </a:p>
        </p:txBody>
      </p:sp>
      <p:sp>
        <p:nvSpPr>
          <p:cNvPr id="3" name="Content Placeholder 2"/>
          <p:cNvSpPr>
            <a:spLocks noGrp="1"/>
          </p:cNvSpPr>
          <p:nvPr>
            <p:ph idx="1"/>
          </p:nvPr>
        </p:nvSpPr>
        <p:spPr>
          <a:xfrm>
            <a:off x="0" y="1066800"/>
            <a:ext cx="8915400" cy="4114800"/>
          </a:xfrm>
        </p:spPr>
        <p:txBody>
          <a:bodyPr/>
          <a:lstStyle/>
          <a:p>
            <a:pPr defTabSz="3969913">
              <a:spcBef>
                <a:spcPct val="50000"/>
              </a:spcBef>
              <a:spcAft>
                <a:spcPts val="0"/>
              </a:spcAft>
              <a:buNone/>
            </a:pPr>
            <a:r>
              <a:rPr lang="en-US" sz="2000" i="0" dirty="0" smtClean="0"/>
              <a:t>     Our algorithm demonstrates that the full FMM computation time is even less than doubled baseline FMM running time (not tripled)</a:t>
            </a:r>
          </a:p>
          <a:p>
            <a:pPr defTabSz="3969913">
              <a:spcBef>
                <a:spcPct val="50000"/>
              </a:spcBef>
              <a:spcAft>
                <a:spcPts val="0"/>
              </a:spcAft>
            </a:pPr>
            <a:endParaRPr lang="en-US" sz="2000" dirty="0"/>
          </a:p>
          <a:p>
            <a:pPr defTabSz="3969913">
              <a:spcBef>
                <a:spcPct val="50000"/>
              </a:spcBef>
              <a:spcAft>
                <a:spcPts val="0"/>
              </a:spcAft>
            </a:pPr>
            <a:endParaRPr lang="en-US" sz="2000" i="0" dirty="0" smtClean="0"/>
          </a:p>
          <a:p>
            <a:pPr defTabSz="3969913">
              <a:spcBef>
                <a:spcPct val="50000"/>
              </a:spcBef>
              <a:spcAft>
                <a:spcPts val="0"/>
              </a:spcAft>
            </a:pPr>
            <a:endParaRPr lang="en-US" sz="2000" dirty="0"/>
          </a:p>
          <a:p>
            <a:pPr defTabSz="3969913">
              <a:spcBef>
                <a:spcPct val="50000"/>
              </a:spcBef>
              <a:spcAft>
                <a:spcPts val="0"/>
              </a:spcAft>
            </a:pPr>
            <a:endParaRPr lang="en-US" sz="2000" i="0" dirty="0" smtClean="0"/>
          </a:p>
          <a:p>
            <a:pPr defTabSz="3969913">
              <a:spcBef>
                <a:spcPct val="50000"/>
              </a:spcBef>
              <a:spcAft>
                <a:spcPts val="0"/>
              </a:spcAft>
              <a:buNone/>
            </a:pPr>
            <a:endParaRPr lang="en-US" dirty="0"/>
          </a:p>
          <a:p>
            <a:pPr defTabSz="3969913">
              <a:spcBef>
                <a:spcPct val="50000"/>
              </a:spcBef>
              <a:spcAft>
                <a:spcPts val="0"/>
              </a:spcAft>
              <a:buNone/>
            </a:pPr>
            <a:endParaRPr lang="en-US" sz="1000" i="0" dirty="0" smtClean="0"/>
          </a:p>
          <a:p>
            <a:pPr defTabSz="3969913">
              <a:spcBef>
                <a:spcPct val="50000"/>
              </a:spcBef>
              <a:spcAft>
                <a:spcPts val="0"/>
              </a:spcAft>
            </a:pPr>
            <a:endParaRPr lang="en-US" sz="2000" i="0" dirty="0" smtClean="0"/>
          </a:p>
          <a:p>
            <a:pPr defTabSz="3969913">
              <a:spcBef>
                <a:spcPct val="50000"/>
              </a:spcBef>
            </a:pPr>
            <a:endParaRPr lang="en-US" sz="2000" dirty="0"/>
          </a:p>
        </p:txBody>
      </p:sp>
      <p:grpSp>
        <p:nvGrpSpPr>
          <p:cNvPr id="15" name="Group 14"/>
          <p:cNvGrpSpPr/>
          <p:nvPr/>
        </p:nvGrpSpPr>
        <p:grpSpPr>
          <a:xfrm>
            <a:off x="685800" y="2209800"/>
            <a:ext cx="8077200" cy="4191000"/>
            <a:chOff x="685800" y="2209800"/>
            <a:chExt cx="8077200" cy="4191000"/>
          </a:xfrm>
        </p:grpSpPr>
        <p:sp>
          <p:nvSpPr>
            <p:cNvPr id="6" name="TextBox 5"/>
            <p:cNvSpPr txBox="1"/>
            <p:nvPr/>
          </p:nvSpPr>
          <p:spPr>
            <a:xfrm>
              <a:off x="762000" y="6019800"/>
              <a:ext cx="6629400" cy="381000"/>
            </a:xfrm>
            <a:prstGeom prst="rect">
              <a:avLst/>
            </a:prstGeom>
            <a:noFill/>
          </p:spPr>
          <p:txBody>
            <a:bodyPr wrap="square" rtlCol="0">
              <a:spAutoFit/>
            </a:bodyPr>
            <a:lstStyle/>
            <a:p>
              <a:pPr algn="ctr"/>
              <a:r>
                <a:rPr lang="en-US" dirty="0" smtClean="0">
                  <a:solidFill>
                    <a:srgbClr val="FFFF00"/>
                  </a:solidFill>
                </a:rPr>
                <a:t>Number of vortex elements</a:t>
              </a:r>
              <a:endParaRPr lang="en-US" i="1" dirty="0" smtClean="0">
                <a:solidFill>
                  <a:srgbClr val="FFFF00"/>
                </a:solidFill>
              </a:endParaRPr>
            </a:p>
          </p:txBody>
        </p:sp>
        <p:grpSp>
          <p:nvGrpSpPr>
            <p:cNvPr id="13" name="Group 12"/>
            <p:cNvGrpSpPr/>
            <p:nvPr/>
          </p:nvGrpSpPr>
          <p:grpSpPr>
            <a:xfrm>
              <a:off x="1295400" y="2667000"/>
              <a:ext cx="7467600" cy="3200400"/>
              <a:chOff x="762000" y="2209800"/>
              <a:chExt cx="7467600" cy="3200400"/>
            </a:xfrm>
          </p:grpSpPr>
          <p:graphicFrame>
            <p:nvGraphicFramePr>
              <p:cNvPr id="7" name="Chart 6"/>
              <p:cNvGraphicFramePr/>
              <p:nvPr/>
            </p:nvGraphicFramePr>
            <p:xfrm>
              <a:off x="762000" y="2209800"/>
              <a:ext cx="74676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163842" name="Picture 2" descr="http://latex.codecogs.com/gif.latex?\inline%20\dpi%7b200%7d%20\bg_black%20%7b\color%7bYellow%7d%202%5e%7b10%7d%7d"/>
              <p:cNvPicPr>
                <a:picLocks noChangeAspect="1" noChangeArrowheads="1"/>
              </p:cNvPicPr>
              <p:nvPr/>
            </p:nvPicPr>
            <p:blipFill>
              <a:blip r:embed="rId4" cstate="print"/>
              <a:srcRect/>
              <a:stretch>
                <a:fillRect/>
              </a:stretch>
            </p:blipFill>
            <p:spPr bwMode="auto">
              <a:xfrm>
                <a:off x="1524000" y="5181600"/>
                <a:ext cx="325315" cy="228600"/>
              </a:xfrm>
              <a:prstGeom prst="rect">
                <a:avLst/>
              </a:prstGeom>
              <a:noFill/>
            </p:spPr>
          </p:pic>
          <p:pic>
            <p:nvPicPr>
              <p:cNvPr id="163844" name="Picture 4" descr="http://latex.codecogs.com/gif.latex?\LARGE%20\inline%20\bg_black%20%7b\color%7bYellow%7d%202%5e%7b12%7d%7d"/>
              <p:cNvPicPr>
                <a:picLocks noChangeAspect="1" noChangeArrowheads="1"/>
              </p:cNvPicPr>
              <p:nvPr/>
            </p:nvPicPr>
            <p:blipFill>
              <a:blip r:embed="rId5" cstate="print"/>
              <a:srcRect/>
              <a:stretch>
                <a:fillRect/>
              </a:stretch>
            </p:blipFill>
            <p:spPr bwMode="auto">
              <a:xfrm>
                <a:off x="2362200" y="5181600"/>
                <a:ext cx="266700" cy="209550"/>
              </a:xfrm>
              <a:prstGeom prst="rect">
                <a:avLst/>
              </a:prstGeom>
              <a:noFill/>
            </p:spPr>
          </p:pic>
          <p:pic>
            <p:nvPicPr>
              <p:cNvPr id="163846" name="Picture 6" descr="http://latex.codecogs.com/gif.latex?\LARGE%20\inline%20\bg_black%20%7b\color%7bYellow%7d%202%5e%7b14%7d%7d"/>
              <p:cNvPicPr>
                <a:picLocks noChangeAspect="1" noChangeArrowheads="1"/>
              </p:cNvPicPr>
              <p:nvPr/>
            </p:nvPicPr>
            <p:blipFill>
              <a:blip r:embed="rId6" cstate="print"/>
              <a:srcRect/>
              <a:stretch>
                <a:fillRect/>
              </a:stretch>
            </p:blipFill>
            <p:spPr bwMode="auto">
              <a:xfrm>
                <a:off x="3124200" y="5181600"/>
                <a:ext cx="276225" cy="209550"/>
              </a:xfrm>
              <a:prstGeom prst="rect">
                <a:avLst/>
              </a:prstGeom>
              <a:noFill/>
            </p:spPr>
          </p:pic>
          <p:pic>
            <p:nvPicPr>
              <p:cNvPr id="163848" name="Picture 8" descr="http://latex.codecogs.com/gif.latex?\LARGE%20\inline%20\bg_black%20%7b\color%7bYellow%7d%202%5e%7b16%7d%7d"/>
              <p:cNvPicPr>
                <a:picLocks noChangeAspect="1" noChangeArrowheads="1"/>
              </p:cNvPicPr>
              <p:nvPr/>
            </p:nvPicPr>
            <p:blipFill>
              <a:blip r:embed="rId7" cstate="print"/>
              <a:srcRect/>
              <a:stretch>
                <a:fillRect/>
              </a:stretch>
            </p:blipFill>
            <p:spPr bwMode="auto">
              <a:xfrm>
                <a:off x="3962400" y="5181600"/>
                <a:ext cx="266700" cy="209550"/>
              </a:xfrm>
              <a:prstGeom prst="rect">
                <a:avLst/>
              </a:prstGeom>
              <a:noFill/>
            </p:spPr>
          </p:pic>
          <p:pic>
            <p:nvPicPr>
              <p:cNvPr id="163850" name="Picture 10" descr="http://latex.codecogs.com/gif.latex?\LARGE%20\inline%20\bg_black%20%7b\color%7bYellow%7d%202%5e%7b18%7d%7d"/>
              <p:cNvPicPr>
                <a:picLocks noChangeAspect="1" noChangeArrowheads="1"/>
              </p:cNvPicPr>
              <p:nvPr/>
            </p:nvPicPr>
            <p:blipFill>
              <a:blip r:embed="rId8" cstate="print"/>
              <a:srcRect/>
              <a:stretch>
                <a:fillRect/>
              </a:stretch>
            </p:blipFill>
            <p:spPr bwMode="auto">
              <a:xfrm>
                <a:off x="4724400" y="5181600"/>
                <a:ext cx="266700" cy="209550"/>
              </a:xfrm>
              <a:prstGeom prst="rect">
                <a:avLst/>
              </a:prstGeom>
              <a:noFill/>
            </p:spPr>
          </p:pic>
          <p:pic>
            <p:nvPicPr>
              <p:cNvPr id="163852" name="Picture 12" descr="http://latex.codecogs.com/gif.latex?\LARGE%20\inline%20\bg_black%20%7b\color%7bYellow%7d%202%5e%7b20%7d%7d"/>
              <p:cNvPicPr>
                <a:picLocks noChangeAspect="1" noChangeArrowheads="1"/>
              </p:cNvPicPr>
              <p:nvPr/>
            </p:nvPicPr>
            <p:blipFill>
              <a:blip r:embed="rId9" cstate="print"/>
              <a:srcRect/>
              <a:stretch>
                <a:fillRect/>
              </a:stretch>
            </p:blipFill>
            <p:spPr bwMode="auto">
              <a:xfrm>
                <a:off x="5562600" y="5181600"/>
                <a:ext cx="266700" cy="209550"/>
              </a:xfrm>
              <a:prstGeom prst="rect">
                <a:avLst/>
              </a:prstGeom>
              <a:noFill/>
            </p:spPr>
          </p:pic>
        </p:grpSp>
        <p:sp>
          <p:nvSpPr>
            <p:cNvPr id="14" name="TextBox 13"/>
            <p:cNvSpPr txBox="1"/>
            <p:nvPr/>
          </p:nvSpPr>
          <p:spPr>
            <a:xfrm>
              <a:off x="685800" y="2209800"/>
              <a:ext cx="1600200" cy="381000"/>
            </a:xfrm>
            <a:prstGeom prst="rect">
              <a:avLst/>
            </a:prstGeom>
            <a:noFill/>
          </p:spPr>
          <p:txBody>
            <a:bodyPr wrap="square" rtlCol="0">
              <a:spAutoFit/>
            </a:bodyPr>
            <a:lstStyle/>
            <a:p>
              <a:pPr algn="ctr"/>
              <a:r>
                <a:rPr lang="en-US" dirty="0" smtClean="0">
                  <a:solidFill>
                    <a:srgbClr val="FFFF00"/>
                  </a:solidFill>
                </a:rPr>
                <a:t>Time (sec)</a:t>
              </a:r>
              <a:endParaRPr lang="en-US" i="1" dirty="0" smtClean="0">
                <a:solidFill>
                  <a:srgbClr val="FFFF00"/>
                </a:solidFill>
              </a:endParaRPr>
            </a:p>
          </p:txBody>
        </p:sp>
      </p:grpSp>
    </p:spTree>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Overall Performance Test</a:t>
            </a:r>
            <a:endParaRPr lang="en-US" i="1" dirty="0"/>
          </a:p>
        </p:txBody>
      </p:sp>
      <p:sp>
        <p:nvSpPr>
          <p:cNvPr id="5" name="TextBox 4"/>
          <p:cNvSpPr txBox="1"/>
          <p:nvPr/>
        </p:nvSpPr>
        <p:spPr>
          <a:xfrm>
            <a:off x="685800" y="5638800"/>
            <a:ext cx="8458200" cy="707886"/>
          </a:xfrm>
          <a:prstGeom prst="rect">
            <a:avLst/>
          </a:prstGeom>
          <a:noFill/>
        </p:spPr>
        <p:txBody>
          <a:bodyPr wrap="square" rtlCol="0">
            <a:spAutoFit/>
          </a:bodyPr>
          <a:lstStyle/>
          <a:p>
            <a:pPr>
              <a:spcBef>
                <a:spcPts val="600"/>
              </a:spcBef>
              <a:spcAft>
                <a:spcPts val="400"/>
              </a:spcAft>
              <a:buClr>
                <a:srgbClr val="FF0000"/>
              </a:buClr>
            </a:pPr>
            <a:r>
              <a:rPr lang="en-US" sz="2000" dirty="0" smtClean="0">
                <a:solidFill>
                  <a:srgbClr val="FFFF00"/>
                </a:solidFill>
              </a:rPr>
              <a:t>Double precision computation of </a:t>
            </a:r>
            <a:r>
              <a:rPr lang="en-US" sz="2000" dirty="0" smtClean="0">
                <a:solidFill>
                  <a:srgbClr val="FFFF00"/>
                </a:solidFill>
              </a:rPr>
              <a:t>10 </a:t>
            </a:r>
            <a:r>
              <a:rPr lang="en-US" sz="2000" dirty="0" smtClean="0">
                <a:solidFill>
                  <a:srgbClr val="FFFF00"/>
                </a:solidFill>
              </a:rPr>
              <a:t>million </a:t>
            </a:r>
            <a:r>
              <a:rPr lang="en-US" sz="2000" dirty="0" smtClean="0">
                <a:solidFill>
                  <a:srgbClr val="FFFF00"/>
                </a:solidFill>
              </a:rPr>
              <a:t>particle interaction takes </a:t>
            </a:r>
            <a:r>
              <a:rPr lang="en-US" sz="2000" dirty="0" smtClean="0">
                <a:solidFill>
                  <a:srgbClr val="FFFF00"/>
                </a:solidFill>
              </a:rPr>
              <a:t>about 16 seconds and single precision </a:t>
            </a:r>
            <a:r>
              <a:rPr lang="en-US" sz="2000" dirty="0" smtClean="0">
                <a:solidFill>
                  <a:srgbClr val="FFFF00"/>
                </a:solidFill>
              </a:rPr>
              <a:t>takes </a:t>
            </a:r>
            <a:r>
              <a:rPr lang="en-US" sz="2000" dirty="0" smtClean="0">
                <a:solidFill>
                  <a:srgbClr val="FFFF00"/>
                </a:solidFill>
              </a:rPr>
              <a:t>7 seconds per time step</a:t>
            </a:r>
            <a:endParaRPr lang="en-US" sz="2000" dirty="0" smtClean="0">
              <a:solidFill>
                <a:srgbClr val="FFFF00"/>
              </a:solidFill>
            </a:endParaRPr>
          </a:p>
        </p:txBody>
      </p:sp>
      <p:pic>
        <p:nvPicPr>
          <p:cNvPr id="6" name="Picture 5"/>
          <p:cNvPicPr>
            <a:picLocks noChangeAspect="1"/>
          </p:cNvPicPr>
          <p:nvPr/>
        </p:nvPicPr>
        <p:blipFill>
          <a:blip r:embed="rId3" cstate="print"/>
          <a:srcRect t="10705" r="9603"/>
          <a:stretch>
            <a:fillRect/>
          </a:stretch>
        </p:blipFill>
        <p:spPr>
          <a:xfrm>
            <a:off x="762000" y="990600"/>
            <a:ext cx="6934200" cy="4502150"/>
          </a:xfrm>
          <a:prstGeom prst="rect">
            <a:avLst/>
          </a:prstGeom>
        </p:spPr>
      </p:pic>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Error Analysis</a:t>
            </a:r>
            <a:endParaRPr lang="en-US" dirty="0"/>
          </a:p>
        </p:txBody>
      </p:sp>
      <p:sp>
        <p:nvSpPr>
          <p:cNvPr id="8" name="TextBox 7"/>
          <p:cNvSpPr txBox="1"/>
          <p:nvPr/>
        </p:nvSpPr>
        <p:spPr>
          <a:xfrm>
            <a:off x="1600200" y="2438400"/>
            <a:ext cx="2438400" cy="461665"/>
          </a:xfrm>
          <a:prstGeom prst="rect">
            <a:avLst/>
          </a:prstGeom>
          <a:noFill/>
        </p:spPr>
        <p:txBody>
          <a:bodyPr wrap="square" rtlCol="0">
            <a:spAutoFit/>
          </a:bodyPr>
          <a:lstStyle/>
          <a:p>
            <a:r>
              <a:rPr lang="en-US" sz="2000" dirty="0" smtClean="0">
                <a:solidFill>
                  <a:srgbClr val="FFFF00"/>
                </a:solidFill>
              </a:rPr>
              <a:t>Single</a:t>
            </a:r>
            <a:r>
              <a:rPr lang="en-US" sz="2400" dirty="0" smtClean="0">
                <a:solidFill>
                  <a:srgbClr val="FFFF00"/>
                </a:solidFill>
              </a:rPr>
              <a:t> </a:t>
            </a:r>
            <a:r>
              <a:rPr lang="en-US" sz="2000" dirty="0" smtClean="0">
                <a:solidFill>
                  <a:srgbClr val="FFFF00"/>
                </a:solidFill>
              </a:rPr>
              <a:t>precision</a:t>
            </a:r>
            <a:endParaRPr lang="en-US" sz="2000" dirty="0">
              <a:solidFill>
                <a:srgbClr val="FFFF00"/>
              </a:solidFill>
            </a:endParaRPr>
          </a:p>
        </p:txBody>
      </p:sp>
      <p:sp>
        <p:nvSpPr>
          <p:cNvPr id="9" name="TextBox 8"/>
          <p:cNvSpPr txBox="1"/>
          <p:nvPr/>
        </p:nvSpPr>
        <p:spPr>
          <a:xfrm>
            <a:off x="5334000" y="2438400"/>
            <a:ext cx="2743200" cy="461665"/>
          </a:xfrm>
          <a:prstGeom prst="rect">
            <a:avLst/>
          </a:prstGeom>
          <a:noFill/>
        </p:spPr>
        <p:txBody>
          <a:bodyPr wrap="square" rtlCol="0">
            <a:spAutoFit/>
          </a:bodyPr>
          <a:lstStyle/>
          <a:p>
            <a:pPr algn="ctr"/>
            <a:r>
              <a:rPr lang="en-US" sz="2000" dirty="0" smtClean="0">
                <a:solidFill>
                  <a:srgbClr val="FFFF00"/>
                </a:solidFill>
              </a:rPr>
              <a:t>Double</a:t>
            </a:r>
            <a:r>
              <a:rPr lang="en-US" sz="2400" dirty="0" smtClean="0">
                <a:solidFill>
                  <a:srgbClr val="FFFF00"/>
                </a:solidFill>
              </a:rPr>
              <a:t> </a:t>
            </a:r>
            <a:r>
              <a:rPr lang="en-US" sz="2000" dirty="0" smtClean="0">
                <a:solidFill>
                  <a:srgbClr val="FFFF00"/>
                </a:solidFill>
              </a:rPr>
              <a:t>precision</a:t>
            </a:r>
            <a:endParaRPr lang="en-US" sz="2000" dirty="0">
              <a:solidFill>
                <a:srgbClr val="FFFF00"/>
              </a:solidFill>
            </a:endParaRPr>
          </a:p>
        </p:txBody>
      </p:sp>
      <p:grpSp>
        <p:nvGrpSpPr>
          <p:cNvPr id="19" name="Group 18"/>
          <p:cNvGrpSpPr/>
          <p:nvPr/>
        </p:nvGrpSpPr>
        <p:grpSpPr>
          <a:xfrm>
            <a:off x="228600" y="2514600"/>
            <a:ext cx="8401595" cy="3645932"/>
            <a:chOff x="381000" y="2133600"/>
            <a:chExt cx="8401595" cy="3645932"/>
          </a:xfrm>
        </p:grpSpPr>
        <p:pic>
          <p:nvPicPr>
            <p:cNvPr id="10" name="Picture 9"/>
            <p:cNvPicPr>
              <a:picLocks noChangeAspect="1"/>
            </p:cNvPicPr>
            <p:nvPr/>
          </p:nvPicPr>
          <p:blipFill>
            <a:blip r:embed="rId3" cstate="print"/>
            <a:srcRect l="15184" t="7634" r="4129"/>
            <a:stretch>
              <a:fillRect/>
            </a:stretch>
          </p:blipFill>
          <p:spPr>
            <a:xfrm>
              <a:off x="4876801" y="2514600"/>
              <a:ext cx="3905794" cy="3154680"/>
            </a:xfrm>
            <a:prstGeom prst="rect">
              <a:avLst/>
            </a:prstGeom>
          </p:spPr>
        </p:pic>
        <p:pic>
          <p:nvPicPr>
            <p:cNvPr id="11" name="Picture 10"/>
            <p:cNvPicPr>
              <a:picLocks noChangeAspect="1"/>
            </p:cNvPicPr>
            <p:nvPr/>
          </p:nvPicPr>
          <p:blipFill>
            <a:blip r:embed="rId4" cstate="print"/>
            <a:srcRect l="7989" t="8568" r="3680"/>
            <a:stretch>
              <a:fillRect/>
            </a:stretch>
          </p:blipFill>
          <p:spPr>
            <a:xfrm>
              <a:off x="447396" y="2514600"/>
              <a:ext cx="4341546" cy="3154680"/>
            </a:xfrm>
            <a:prstGeom prst="rect">
              <a:avLst/>
            </a:prstGeom>
          </p:spPr>
        </p:pic>
        <p:sp>
          <p:nvSpPr>
            <p:cNvPr id="12" name="TextBox 11"/>
            <p:cNvSpPr txBox="1"/>
            <p:nvPr/>
          </p:nvSpPr>
          <p:spPr>
            <a:xfrm>
              <a:off x="1219200" y="5410200"/>
              <a:ext cx="3276600" cy="369332"/>
            </a:xfrm>
            <a:prstGeom prst="rect">
              <a:avLst/>
            </a:prstGeom>
            <a:solidFill>
              <a:schemeClr val="tx1"/>
            </a:solidFill>
            <a:ln>
              <a:solidFill>
                <a:schemeClr val="tx1"/>
              </a:solidFill>
            </a:ln>
          </p:spPr>
          <p:txBody>
            <a:bodyPr wrap="square" rtlCol="0">
              <a:spAutoFit/>
            </a:bodyPr>
            <a:lstStyle/>
            <a:p>
              <a:r>
                <a:rPr lang="en-US" dirty="0" smtClean="0">
                  <a:solidFill>
                    <a:srgbClr val="FFFF00"/>
                  </a:solidFill>
                </a:rPr>
                <a:t>Number of </a:t>
              </a:r>
              <a:r>
                <a:rPr lang="en-US" sz="1600" dirty="0" smtClean="0">
                  <a:solidFill>
                    <a:srgbClr val="FFFF00"/>
                  </a:solidFill>
                </a:rPr>
                <a:t>Vortex</a:t>
              </a:r>
              <a:r>
                <a:rPr lang="en-US" dirty="0" smtClean="0">
                  <a:solidFill>
                    <a:srgbClr val="FFFF00"/>
                  </a:solidFill>
                </a:rPr>
                <a:t> Elements</a:t>
              </a:r>
              <a:endParaRPr lang="en-US" dirty="0">
                <a:solidFill>
                  <a:srgbClr val="FFFF00"/>
                </a:solidFill>
              </a:endParaRPr>
            </a:p>
          </p:txBody>
        </p:sp>
        <p:sp>
          <p:nvSpPr>
            <p:cNvPr id="15" name="TextBox 14"/>
            <p:cNvSpPr txBox="1"/>
            <p:nvPr/>
          </p:nvSpPr>
          <p:spPr>
            <a:xfrm>
              <a:off x="5257800" y="5410200"/>
              <a:ext cx="3276600" cy="369332"/>
            </a:xfrm>
            <a:prstGeom prst="rect">
              <a:avLst/>
            </a:prstGeom>
            <a:solidFill>
              <a:schemeClr val="tx1"/>
            </a:solidFill>
            <a:ln>
              <a:solidFill>
                <a:schemeClr val="tx1"/>
              </a:solidFill>
            </a:ln>
          </p:spPr>
          <p:txBody>
            <a:bodyPr wrap="square" rtlCol="0">
              <a:spAutoFit/>
            </a:bodyPr>
            <a:lstStyle/>
            <a:p>
              <a:pPr algn="ctr"/>
              <a:r>
                <a:rPr lang="en-US" dirty="0" smtClean="0">
                  <a:solidFill>
                    <a:srgbClr val="FFFF00"/>
                  </a:solidFill>
                </a:rPr>
                <a:t>Number of </a:t>
              </a:r>
              <a:r>
                <a:rPr lang="en-US" sz="1600" dirty="0" smtClean="0">
                  <a:solidFill>
                    <a:srgbClr val="FFFF00"/>
                  </a:solidFill>
                </a:rPr>
                <a:t>Vortex</a:t>
              </a:r>
              <a:r>
                <a:rPr lang="en-US" dirty="0" smtClean="0">
                  <a:solidFill>
                    <a:srgbClr val="FFFF00"/>
                  </a:solidFill>
                </a:rPr>
                <a:t> Elements</a:t>
              </a:r>
              <a:endParaRPr lang="en-US" dirty="0">
                <a:solidFill>
                  <a:srgbClr val="FFFF00"/>
                </a:solidFill>
              </a:endParaRPr>
            </a:p>
          </p:txBody>
        </p:sp>
        <p:sp>
          <p:nvSpPr>
            <p:cNvPr id="17" name="TextBox 16"/>
            <p:cNvSpPr txBox="1"/>
            <p:nvPr/>
          </p:nvSpPr>
          <p:spPr>
            <a:xfrm>
              <a:off x="381000" y="2133600"/>
              <a:ext cx="697627" cy="369332"/>
            </a:xfrm>
            <a:prstGeom prst="rect">
              <a:avLst/>
            </a:prstGeom>
            <a:noFill/>
          </p:spPr>
          <p:txBody>
            <a:bodyPr wrap="none" rtlCol="0">
              <a:spAutoFit/>
            </a:bodyPr>
            <a:lstStyle/>
            <a:p>
              <a:r>
                <a:rPr lang="en-US" dirty="0" smtClean="0">
                  <a:solidFill>
                    <a:srgbClr val="FFFF00"/>
                  </a:solidFill>
                </a:rPr>
                <a:t>Error</a:t>
              </a:r>
              <a:endParaRPr lang="en-US" dirty="0">
                <a:solidFill>
                  <a:srgbClr val="FFFF00"/>
                </a:solidFill>
              </a:endParaRPr>
            </a:p>
          </p:txBody>
        </p:sp>
        <p:sp>
          <p:nvSpPr>
            <p:cNvPr id="18" name="TextBox 17"/>
            <p:cNvSpPr txBox="1"/>
            <p:nvPr/>
          </p:nvSpPr>
          <p:spPr>
            <a:xfrm>
              <a:off x="4648200" y="2209800"/>
              <a:ext cx="697627" cy="369332"/>
            </a:xfrm>
            <a:prstGeom prst="rect">
              <a:avLst/>
            </a:prstGeom>
            <a:noFill/>
          </p:spPr>
          <p:txBody>
            <a:bodyPr wrap="none" rtlCol="0">
              <a:spAutoFit/>
            </a:bodyPr>
            <a:lstStyle/>
            <a:p>
              <a:r>
                <a:rPr lang="en-US" dirty="0" smtClean="0">
                  <a:solidFill>
                    <a:srgbClr val="FFFF00"/>
                  </a:solidFill>
                </a:rPr>
                <a:t>Error</a:t>
              </a:r>
              <a:endParaRPr lang="en-US" dirty="0">
                <a:solidFill>
                  <a:srgbClr val="FFFF00"/>
                </a:solidFill>
              </a:endParaRPr>
            </a:p>
          </p:txBody>
        </p:sp>
      </p:grpSp>
      <p:sp>
        <p:nvSpPr>
          <p:cNvPr id="16" name="Content Placeholder 2"/>
          <p:cNvSpPr>
            <a:spLocks noGrp="1"/>
          </p:cNvSpPr>
          <p:nvPr>
            <p:ph idx="1"/>
          </p:nvPr>
        </p:nvSpPr>
        <p:spPr>
          <a:xfrm>
            <a:off x="228600" y="990600"/>
            <a:ext cx="8686800" cy="2819400"/>
          </a:xfrm>
        </p:spPr>
        <p:txBody>
          <a:bodyPr/>
          <a:lstStyle/>
          <a:p>
            <a:r>
              <a:rPr lang="en-US" dirty="0" smtClean="0"/>
              <a:t>Relative error in </a:t>
            </a:r>
            <a:r>
              <a:rPr lang="en-US" i="1" dirty="0" smtClean="0"/>
              <a:t>L</a:t>
            </a:r>
            <a:r>
              <a:rPr lang="en-US" i="1" baseline="-25000" dirty="0" smtClean="0"/>
              <a:t>2</a:t>
            </a:r>
            <a:r>
              <a:rPr lang="en-US" i="1" dirty="0" smtClean="0"/>
              <a:t>-</a:t>
            </a:r>
            <a:r>
              <a:rPr lang="en-US" dirty="0" smtClean="0"/>
              <a:t>norm for different </a:t>
            </a:r>
            <a:r>
              <a:rPr lang="en-US" dirty="0" err="1" smtClean="0"/>
              <a:t>multipole</a:t>
            </a:r>
            <a:r>
              <a:rPr lang="en-US" dirty="0" smtClean="0"/>
              <a:t> expansion truncation numbers and problem </a:t>
            </a:r>
            <a:r>
              <a:rPr lang="en-US" dirty="0" smtClean="0"/>
              <a:t>sizes</a:t>
            </a:r>
          </a:p>
          <a:p>
            <a:r>
              <a:rPr lang="en-US" dirty="0" smtClean="0"/>
              <a:t>The total number of </a:t>
            </a:r>
            <a:r>
              <a:rPr lang="en-US" dirty="0" err="1" smtClean="0"/>
              <a:t>multipoles</a:t>
            </a:r>
            <a:r>
              <a:rPr lang="en-US" dirty="0" smtClean="0"/>
              <a:t> in a single expansion is </a:t>
            </a:r>
          </a:p>
          <a:p>
            <a:endParaRPr lang="en-US" dirty="0" smtClean="0"/>
          </a:p>
          <a:p>
            <a:pPr>
              <a:buNone/>
            </a:pPr>
            <a:endParaRPr lang="en-US" dirty="0"/>
          </a:p>
        </p:txBody>
      </p:sp>
      <p:pic>
        <p:nvPicPr>
          <p:cNvPr id="135170" name="Picture 2" descr="http://latex.codecogs.com/gif.latex?\dpi%7b200%7d%20\bg_black%20%7b\color%7bYellow%7d%20p%5e2%7d"/>
          <p:cNvPicPr>
            <a:picLocks noChangeAspect="1" noChangeArrowheads="1"/>
          </p:cNvPicPr>
          <p:nvPr/>
        </p:nvPicPr>
        <p:blipFill>
          <a:blip r:embed="rId5" cstate="print"/>
          <a:srcRect/>
          <a:stretch>
            <a:fillRect/>
          </a:stretch>
        </p:blipFill>
        <p:spPr bwMode="auto">
          <a:xfrm>
            <a:off x="7336221" y="1692166"/>
            <a:ext cx="266700" cy="342901"/>
          </a:xfrm>
          <a:prstGeom prst="rect">
            <a:avLst/>
          </a:prstGeom>
          <a:noFill/>
        </p:spPr>
      </p:pic>
    </p:spTree>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Conclusions</a:t>
            </a:r>
            <a:endParaRPr lang="en-US" i="1" dirty="0"/>
          </a:p>
        </p:txBody>
      </p:sp>
      <p:sp>
        <p:nvSpPr>
          <p:cNvPr id="3" name="Content Placeholder 2"/>
          <p:cNvSpPr>
            <a:spLocks noGrp="1"/>
          </p:cNvSpPr>
          <p:nvPr>
            <p:ph idx="1"/>
          </p:nvPr>
        </p:nvSpPr>
        <p:spPr>
          <a:xfrm>
            <a:off x="381000" y="1219200"/>
            <a:ext cx="8534400" cy="2971800"/>
          </a:xfrm>
        </p:spPr>
        <p:txBody>
          <a:bodyPr/>
          <a:lstStyle/>
          <a:p>
            <a:r>
              <a:rPr lang="en-US" dirty="0" smtClean="0"/>
              <a:t>The  capability </a:t>
            </a:r>
            <a:r>
              <a:rPr lang="en-US" dirty="0" smtClean="0"/>
              <a:t>of improved </a:t>
            </a:r>
            <a:r>
              <a:rPr lang="en-US" dirty="0" smtClean="0"/>
              <a:t>high fidelity aeromechanics </a:t>
            </a:r>
            <a:r>
              <a:rPr lang="en-US" dirty="0" smtClean="0"/>
              <a:t>very large simulations demonstrated</a:t>
            </a:r>
            <a:endParaRPr lang="en-US" i="0" dirty="0" smtClean="0"/>
          </a:p>
          <a:p>
            <a:r>
              <a:rPr lang="en-US" i="0" dirty="0" smtClean="0"/>
              <a:t>Accelerated vortex particle computations on GPUs </a:t>
            </a:r>
            <a:r>
              <a:rPr lang="en-US" i="0" dirty="0" smtClean="0"/>
              <a:t>performed </a:t>
            </a:r>
            <a:endParaRPr lang="en-US" dirty="0" smtClean="0"/>
          </a:p>
          <a:p>
            <a:r>
              <a:rPr lang="en-US" i="0" dirty="0" smtClean="0"/>
              <a:t>GPU based FMM data structures with very small cost enable the FMM application for dynamic problems</a:t>
            </a:r>
          </a:p>
          <a:p>
            <a:r>
              <a:rPr lang="en-US" dirty="0" smtClean="0"/>
              <a:t>The acceptable accuracy of FMM on GPU is shown with both single and double precision</a:t>
            </a:r>
          </a:p>
          <a:p>
            <a:r>
              <a:rPr lang="en-US" dirty="0" smtClean="0"/>
              <a:t>The ability to achieve very large simulations in acceptable time has been demonstrated</a:t>
            </a:r>
            <a:endParaRPr lang="en-US" i="0" dirty="0" smtClean="0"/>
          </a:p>
          <a:p>
            <a:endParaRPr lang="en-US" i="0" dirty="0" smtClean="0"/>
          </a:p>
          <a:p>
            <a:pPr>
              <a:buNone/>
            </a:pPr>
            <a:endParaRPr lang="en-US" i="0" dirty="0" smtClean="0"/>
          </a:p>
        </p:txBody>
      </p:sp>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4038600"/>
            <a:ext cx="5638800" cy="381000"/>
          </a:xfrm>
        </p:spPr>
        <p:txBody>
          <a:bodyPr/>
          <a:lstStyle/>
          <a:p>
            <a:pPr>
              <a:buNone/>
            </a:pPr>
            <a:r>
              <a:rPr lang="en-US" dirty="0" smtClean="0"/>
              <a:t>100x+ “faster” is “fundamentally different”</a:t>
            </a:r>
          </a:p>
          <a:p>
            <a:endParaRPr lang="en-US" sz="3200" dirty="0" smtClean="0"/>
          </a:p>
        </p:txBody>
      </p:sp>
      <p:sp>
        <p:nvSpPr>
          <p:cNvPr id="6" name="TextBox 5"/>
          <p:cNvSpPr txBox="1"/>
          <p:nvPr/>
        </p:nvSpPr>
        <p:spPr>
          <a:xfrm>
            <a:off x="4953000" y="4876800"/>
            <a:ext cx="4019049" cy="369332"/>
          </a:xfrm>
          <a:prstGeom prst="rect">
            <a:avLst/>
          </a:prstGeom>
          <a:noFill/>
        </p:spPr>
        <p:txBody>
          <a:bodyPr wrap="none" rtlCol="0">
            <a:spAutoFit/>
          </a:bodyPr>
          <a:lstStyle/>
          <a:p>
            <a:r>
              <a:rPr lang="en-US" dirty="0" smtClean="0">
                <a:solidFill>
                  <a:srgbClr val="FFFF00"/>
                </a:solidFill>
              </a:rPr>
              <a:t>David B. Kirk, Chief Scientist, NVIDIA</a:t>
            </a:r>
            <a:endParaRPr lang="en-US" dirty="0">
              <a:solidFill>
                <a:srgbClr val="FFFF00"/>
              </a:solidFill>
            </a:endParaRPr>
          </a:p>
        </p:txBody>
      </p:sp>
      <p:sp>
        <p:nvSpPr>
          <p:cNvPr id="4" name="TextBox 3"/>
          <p:cNvSpPr txBox="1"/>
          <p:nvPr/>
        </p:nvSpPr>
        <p:spPr>
          <a:xfrm>
            <a:off x="1600200" y="1371600"/>
            <a:ext cx="4648200" cy="523220"/>
          </a:xfrm>
          <a:prstGeom prst="rect">
            <a:avLst/>
          </a:prstGeom>
          <a:noFill/>
        </p:spPr>
        <p:txBody>
          <a:bodyPr wrap="square" rtlCol="0">
            <a:spAutoFit/>
          </a:bodyPr>
          <a:lstStyle/>
          <a:p>
            <a:r>
              <a:rPr lang="en-US" sz="2800" i="1" dirty="0" smtClean="0">
                <a:solidFill>
                  <a:srgbClr val="FFFF00"/>
                </a:solidFill>
              </a:rPr>
              <a:t>Questions?</a:t>
            </a:r>
            <a:endParaRPr lang="en-US" sz="2800" i="1"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1" dirty="0" smtClean="0"/>
              <a:t>Outline</a:t>
            </a:r>
            <a:endParaRPr lang="en-US" sz="3000" i="1" dirty="0"/>
          </a:p>
        </p:txBody>
      </p:sp>
      <p:sp>
        <p:nvSpPr>
          <p:cNvPr id="3" name="Content Placeholder 2"/>
          <p:cNvSpPr>
            <a:spLocks noGrp="1"/>
          </p:cNvSpPr>
          <p:nvPr>
            <p:ph idx="1"/>
          </p:nvPr>
        </p:nvSpPr>
        <p:spPr>
          <a:xfrm>
            <a:off x="685800" y="914400"/>
            <a:ext cx="8077200" cy="4572000"/>
          </a:xfrm>
        </p:spPr>
        <p:txBody>
          <a:bodyPr/>
          <a:lstStyle/>
          <a:p>
            <a:pPr>
              <a:spcBef>
                <a:spcPts val="600"/>
              </a:spcBef>
              <a:spcAft>
                <a:spcPts val="400"/>
              </a:spcAft>
            </a:pPr>
            <a:r>
              <a:rPr lang="en-US" dirty="0" smtClean="0"/>
              <a:t>Motivation</a:t>
            </a:r>
          </a:p>
          <a:p>
            <a:pPr lvl="1">
              <a:spcBef>
                <a:spcPts val="600"/>
              </a:spcBef>
              <a:spcAft>
                <a:spcPts val="400"/>
              </a:spcAft>
            </a:pPr>
            <a:r>
              <a:rPr lang="en-US" sz="2000" dirty="0" smtClean="0">
                <a:ea typeface="ＭＳ Ｐゴシック" pitchFamily="57" charset="-128"/>
                <a:cs typeface="ＭＳ Ｐゴシック" pitchFamily="57" charset="-128"/>
              </a:rPr>
              <a:t>Vortex element method </a:t>
            </a:r>
          </a:p>
          <a:p>
            <a:pPr lvl="1">
              <a:spcBef>
                <a:spcPts val="600"/>
              </a:spcBef>
              <a:spcAft>
                <a:spcPts val="400"/>
              </a:spcAft>
            </a:pPr>
            <a:r>
              <a:rPr lang="en-US" sz="2000" dirty="0" smtClean="0">
                <a:ea typeface="ＭＳ Ｐゴシック" pitchFamily="57" charset="-128"/>
                <a:cs typeface="ＭＳ Ｐゴシック" pitchFamily="57" charset="-128"/>
              </a:rPr>
              <a:t>Particle motion simulations</a:t>
            </a:r>
            <a:endParaRPr lang="en-US" sz="2000" dirty="0" smtClean="0"/>
          </a:p>
          <a:p>
            <a:pPr>
              <a:spcBef>
                <a:spcPts val="600"/>
              </a:spcBef>
              <a:spcAft>
                <a:spcPts val="400"/>
              </a:spcAft>
            </a:pPr>
            <a:r>
              <a:rPr lang="en-US" dirty="0" smtClean="0"/>
              <a:t>Brute force algorithm accelerations</a:t>
            </a:r>
          </a:p>
          <a:p>
            <a:pPr lvl="1">
              <a:spcBef>
                <a:spcPts val="600"/>
              </a:spcBef>
              <a:spcAft>
                <a:spcPts val="400"/>
              </a:spcAft>
            </a:pPr>
            <a:r>
              <a:rPr lang="en-US" sz="2000" dirty="0" smtClean="0">
                <a:ea typeface="ＭＳ Ｐゴシック" pitchFamily="57" charset="-128"/>
                <a:cs typeface="ＭＳ Ｐゴシック" pitchFamily="57" charset="-128"/>
              </a:rPr>
              <a:t>Graphics processing units (GPU)</a:t>
            </a:r>
          </a:p>
          <a:p>
            <a:pPr lvl="1">
              <a:spcBef>
                <a:spcPts val="600"/>
              </a:spcBef>
              <a:spcAft>
                <a:spcPts val="400"/>
              </a:spcAft>
            </a:pPr>
            <a:r>
              <a:rPr lang="en-US" sz="2000" dirty="0" smtClean="0">
                <a:ea typeface="ＭＳ Ｐゴシック" pitchFamily="57" charset="-128"/>
                <a:cs typeface="ＭＳ Ｐゴシック" pitchFamily="57" charset="-128"/>
              </a:rPr>
              <a:t>Performance</a:t>
            </a:r>
          </a:p>
          <a:p>
            <a:pPr>
              <a:spcBef>
                <a:spcPts val="600"/>
              </a:spcBef>
              <a:spcAft>
                <a:spcPts val="400"/>
              </a:spcAft>
            </a:pPr>
            <a:r>
              <a:rPr lang="en-US" dirty="0" smtClean="0"/>
              <a:t>Algorithmic accelerations</a:t>
            </a:r>
          </a:p>
          <a:p>
            <a:pPr lvl="1">
              <a:spcBef>
                <a:spcPts val="600"/>
              </a:spcBef>
              <a:spcAft>
                <a:spcPts val="400"/>
              </a:spcAft>
            </a:pPr>
            <a:r>
              <a:rPr lang="en-US" sz="2000" dirty="0" smtClean="0">
                <a:ea typeface="ＭＳ Ｐゴシック" pitchFamily="57" charset="-128"/>
                <a:cs typeface="ＭＳ Ｐゴシック" pitchFamily="57" charset="-128"/>
              </a:rPr>
              <a:t>Fast </a:t>
            </a:r>
            <a:r>
              <a:rPr lang="en-US" sz="2000" dirty="0" err="1" smtClean="0">
                <a:ea typeface="ＭＳ Ｐゴシック" pitchFamily="57" charset="-128"/>
                <a:cs typeface="ＭＳ Ｐゴシック" pitchFamily="57" charset="-128"/>
              </a:rPr>
              <a:t>multipole</a:t>
            </a:r>
            <a:r>
              <a:rPr lang="en-US" sz="2000" dirty="0" smtClean="0">
                <a:ea typeface="ＭＳ Ｐゴシック" pitchFamily="57" charset="-128"/>
                <a:cs typeface="ＭＳ Ｐゴシック" pitchFamily="57" charset="-128"/>
              </a:rPr>
              <a:t> methods (FMM)</a:t>
            </a:r>
          </a:p>
          <a:p>
            <a:pPr>
              <a:spcBef>
                <a:spcPts val="600"/>
              </a:spcBef>
              <a:spcAft>
                <a:spcPts val="400"/>
              </a:spcAft>
            </a:pPr>
            <a:r>
              <a:rPr lang="en-US" dirty="0" smtClean="0"/>
              <a:t>Fast  algorithms on GPUs </a:t>
            </a:r>
          </a:p>
          <a:p>
            <a:pPr lvl="1">
              <a:spcBef>
                <a:spcPts val="600"/>
              </a:spcBef>
              <a:spcAft>
                <a:spcPts val="400"/>
              </a:spcAft>
            </a:pPr>
            <a:r>
              <a:rPr lang="en-US" sz="2000" dirty="0" smtClean="0"/>
              <a:t>FMM on GPU</a:t>
            </a:r>
          </a:p>
          <a:p>
            <a:pPr lvl="1">
              <a:spcBef>
                <a:spcPts val="600"/>
              </a:spcBef>
              <a:spcAft>
                <a:spcPts val="400"/>
              </a:spcAft>
            </a:pPr>
            <a:r>
              <a:rPr lang="en-US" sz="2000" dirty="0" smtClean="0">
                <a:ea typeface="ＭＳ Ｐゴシック" pitchFamily="57" charset="-128"/>
                <a:cs typeface="ＭＳ Ｐゴシック" pitchFamily="57" charset="-128"/>
              </a:rPr>
              <a:t>Fast data structures</a:t>
            </a:r>
          </a:p>
          <a:p>
            <a:pPr lvl="1">
              <a:spcBef>
                <a:spcPts val="600"/>
              </a:spcBef>
              <a:spcAft>
                <a:spcPts val="400"/>
              </a:spcAft>
            </a:pPr>
            <a:r>
              <a:rPr lang="en-US" sz="2000" dirty="0" smtClean="0">
                <a:ea typeface="ＭＳ Ｐゴシック" pitchFamily="57" charset="-128"/>
                <a:cs typeface="ＭＳ Ｐゴシック" pitchFamily="57" charset="-128"/>
              </a:rPr>
              <a:t>Performance and error analysis</a:t>
            </a:r>
          </a:p>
          <a:p>
            <a:pPr>
              <a:spcBef>
                <a:spcPts val="600"/>
              </a:spcBef>
              <a:spcAft>
                <a:spcPts val="400"/>
              </a:spcAft>
            </a:pPr>
            <a:r>
              <a:rPr lang="en-US" dirty="0" smtClean="0"/>
              <a:t>Conclusion</a:t>
            </a:r>
          </a:p>
          <a:p>
            <a:pPr>
              <a:spcBef>
                <a:spcPts val="600"/>
              </a:spcBef>
              <a:spcAft>
                <a:spcPts val="400"/>
              </a:spcAft>
              <a:buNone/>
            </a:pPr>
            <a:endParaRPr lang="en-US" dirty="0" smtClean="0"/>
          </a:p>
          <a:p>
            <a:pPr>
              <a:spcBef>
                <a:spcPts val="600"/>
              </a:spcBef>
              <a:spcAft>
                <a:spcPts val="400"/>
              </a:spcAft>
              <a:buNone/>
            </a:pPr>
            <a:endParaRPr lang="en-US" dirty="0" smtClean="0"/>
          </a:p>
          <a:p>
            <a:pPr lvl="1">
              <a:spcBef>
                <a:spcPts val="600"/>
              </a:spcBef>
              <a:spcAft>
                <a:spcPts val="400"/>
              </a:spcAft>
              <a:buNone/>
            </a:pPr>
            <a:endParaRPr lang="en-US" sz="2000" dirty="0" smtClean="0"/>
          </a:p>
          <a:p>
            <a:pPr>
              <a:spcBef>
                <a:spcPts val="600"/>
              </a:spcBef>
              <a:spcAft>
                <a:spcPts val="400"/>
              </a:spcAft>
            </a:pPr>
            <a:endParaRPr lang="en-US" dirty="0"/>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662988" cy="838200"/>
          </a:xfrm>
        </p:spPr>
        <p:txBody>
          <a:bodyPr/>
          <a:lstStyle/>
          <a:p>
            <a:pPr algn="ctr"/>
            <a:r>
              <a:rPr lang="en-US" sz="3600" dirty="0" smtClean="0">
                <a:solidFill>
                  <a:srgbClr val="FFFF00"/>
                </a:solidFill>
              </a:rPr>
              <a:t>Backup slides</a:t>
            </a:r>
            <a:endParaRPr lang="en-US" sz="3600"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Two vortex rings interaction demo </a:t>
            </a:r>
            <a:endParaRPr lang="en-US" i="1" dirty="0"/>
          </a:p>
        </p:txBody>
      </p:sp>
      <p:pic>
        <p:nvPicPr>
          <p:cNvPr id="6" name="vortexDemo.wmv">
            <a:hlinkClick r:id="" action="ppaction://media"/>
          </p:cNvPr>
          <p:cNvPicPr>
            <a:picLocks noGrp="1" noRot="1" noChangeAspect="1"/>
          </p:cNvPicPr>
          <p:nvPr>
            <p:ph idx="1"/>
            <a:videoFile r:link="rId1"/>
          </p:nvPr>
        </p:nvPicPr>
        <p:blipFill>
          <a:blip r:embed="rId3" cstate="print"/>
          <a:stretch>
            <a:fillRect/>
          </a:stretch>
        </p:blipFill>
        <p:spPr>
          <a:xfrm>
            <a:off x="3048000" y="1524000"/>
            <a:ext cx="6096000" cy="4572000"/>
          </a:xfrm>
          <a:prstGeom prst="rect">
            <a:avLst/>
          </a:prstGeom>
        </p:spPr>
      </p:pic>
      <p:sp>
        <p:nvSpPr>
          <p:cNvPr id="9" name="Content Placeholder 2"/>
          <p:cNvSpPr txBox="1">
            <a:spLocks/>
          </p:cNvSpPr>
          <p:nvPr/>
        </p:nvSpPr>
        <p:spPr bwMode="auto">
          <a:xfrm>
            <a:off x="304800" y="1447800"/>
            <a:ext cx="2667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en-US" sz="2000" b="1" i="0" u="none" strike="noStrike" kern="0" cap="none" spc="0" normalizeH="0" baseline="0" noProof="0" dirty="0" smtClean="0">
                <a:ln>
                  <a:noFill/>
                </a:ln>
                <a:solidFill>
                  <a:srgbClr val="FFFF00"/>
                </a:solidFill>
                <a:effectLst/>
                <a:uLnTx/>
                <a:uFillTx/>
                <a:latin typeface="+mn-lt"/>
                <a:ea typeface="ＭＳ Ｐゴシック" pitchFamily="57" charset="-128"/>
                <a:cs typeface="ＭＳ Ｐゴシック" pitchFamily="57" charset="-128"/>
              </a:rPr>
              <a:t>Two vortex rings move at the same direction</a:t>
            </a:r>
          </a:p>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en-US" sz="2000" b="1" i="0" u="none" strike="noStrike" kern="0" cap="none" spc="0" normalizeH="0" baseline="0" noProof="0" dirty="0" smtClean="0">
                <a:ln>
                  <a:noFill/>
                </a:ln>
                <a:solidFill>
                  <a:srgbClr val="FFFF00"/>
                </a:solidFill>
                <a:effectLst/>
                <a:uLnTx/>
                <a:uFillTx/>
                <a:latin typeface="+mn-lt"/>
                <a:ea typeface="ＭＳ Ｐゴシック" pitchFamily="57" charset="-128"/>
                <a:cs typeface="ＭＳ Ｐゴシック" pitchFamily="57" charset="-128"/>
              </a:rPr>
              <a:t>Two vortex rings collision</a:t>
            </a:r>
          </a:p>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endParaRPr kumimoji="0" lang="en-US" sz="2400" b="1" i="0" u="none" strike="noStrike" kern="0" cap="none" spc="0" normalizeH="0" baseline="0" noProof="0" dirty="0">
              <a:ln>
                <a:noFill/>
              </a:ln>
              <a:solidFill>
                <a:schemeClr val="bg1"/>
              </a:solidFill>
              <a:effectLst/>
              <a:uLnTx/>
              <a:uFillTx/>
              <a:latin typeface="+mn-lt"/>
              <a:ea typeface="ＭＳ Ｐゴシック" pitchFamily="57" charset="-128"/>
              <a:cs typeface="ＭＳ Ｐゴシック" pitchFamily="57" charset="-128"/>
            </a:endParaRPr>
          </a:p>
        </p:txBody>
      </p:sp>
    </p:spTree>
  </p:cSld>
  <p:clrMapOvr>
    <a:masterClrMapping/>
  </p:clrMapOvr>
  <p:transition>
    <p:cut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62988" cy="838200"/>
          </a:xfrm>
        </p:spPr>
        <p:txBody>
          <a:bodyPr/>
          <a:lstStyle/>
          <a:p>
            <a:r>
              <a:rPr lang="en-US" i="1" dirty="0" smtClean="0"/>
              <a:t>FMM testing</a:t>
            </a:r>
            <a:endParaRPr lang="en-US" i="1" dirty="0"/>
          </a:p>
        </p:txBody>
      </p:sp>
      <p:sp>
        <p:nvSpPr>
          <p:cNvPr id="3" name="Content Placeholder 2"/>
          <p:cNvSpPr>
            <a:spLocks noGrp="1"/>
          </p:cNvSpPr>
          <p:nvPr>
            <p:ph idx="1"/>
          </p:nvPr>
        </p:nvSpPr>
        <p:spPr>
          <a:xfrm>
            <a:off x="381000" y="914400"/>
            <a:ext cx="8534400" cy="4114800"/>
          </a:xfrm>
        </p:spPr>
        <p:txBody>
          <a:bodyPr/>
          <a:lstStyle/>
          <a:p>
            <a:r>
              <a:rPr lang="en-US" sz="2200" dirty="0" smtClean="0"/>
              <a:t>Run a single vortex ring movement to test FMM</a:t>
            </a:r>
          </a:p>
          <a:p>
            <a:r>
              <a:rPr lang="en-US" sz="2200" dirty="0" smtClean="0"/>
              <a:t>16384 </a:t>
            </a:r>
            <a:r>
              <a:rPr lang="en-US" sz="2200" dirty="0" err="1" smtClean="0"/>
              <a:t>discretized</a:t>
            </a:r>
            <a:r>
              <a:rPr lang="en-US" sz="2200" dirty="0" smtClean="0"/>
              <a:t> ring elements and 32768 particles</a:t>
            </a:r>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p:txBody>
      </p:sp>
      <p:pic>
        <p:nvPicPr>
          <p:cNvPr id="11" name="Picture 2"/>
          <p:cNvPicPr>
            <a:picLocks noChangeAspect="1" noChangeArrowheads="1"/>
          </p:cNvPicPr>
          <p:nvPr/>
        </p:nvPicPr>
        <p:blipFill>
          <a:blip r:embed="rId2" cstate="print"/>
          <a:srcRect/>
          <a:stretch>
            <a:fillRect/>
          </a:stretch>
        </p:blipFill>
        <p:spPr bwMode="auto">
          <a:xfrm>
            <a:off x="1828800" y="2057400"/>
            <a:ext cx="5410200" cy="4140701"/>
          </a:xfrm>
          <a:prstGeom prst="rect">
            <a:avLst/>
          </a:prstGeom>
          <a:noFill/>
          <a:ln w="9525">
            <a:noFill/>
            <a:miter lim="800000"/>
            <a:headEnd/>
            <a:tailEnd/>
          </a:ln>
        </p:spPr>
      </p:pic>
    </p:spTree>
  </p:cSld>
  <p:clrMapOvr>
    <a:masterClrMapping/>
  </p:clrMapOvr>
  <p:transition>
    <p:cut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FMM testing </a:t>
            </a:r>
            <a:endParaRPr lang="en-US" i="1" dirty="0"/>
          </a:p>
        </p:txBody>
      </p:sp>
      <p:sp>
        <p:nvSpPr>
          <p:cNvPr id="3" name="Content Placeholder 2"/>
          <p:cNvSpPr>
            <a:spLocks noGrp="1"/>
          </p:cNvSpPr>
          <p:nvPr>
            <p:ph idx="1"/>
          </p:nvPr>
        </p:nvSpPr>
        <p:spPr>
          <a:xfrm>
            <a:off x="533400" y="1143000"/>
            <a:ext cx="7772400" cy="4114800"/>
          </a:xfrm>
        </p:spPr>
        <p:txBody>
          <a:bodyPr/>
          <a:lstStyle/>
          <a:p>
            <a:r>
              <a:rPr lang="en-US" dirty="0" smtClean="0"/>
              <a:t>Compute relative errors by comparing with CPU results for every time step</a:t>
            </a:r>
          </a:p>
          <a:p>
            <a:r>
              <a:rPr lang="en-US" dirty="0" smtClean="0"/>
              <a:t>Run for 500 time steps with acceptable error</a:t>
            </a:r>
          </a:p>
          <a:p>
            <a:endParaRPr lang="en-US" dirty="0"/>
          </a:p>
        </p:txBody>
      </p:sp>
      <p:pic>
        <p:nvPicPr>
          <p:cNvPr id="5" name="Picture 3" descr="C:\Users\Qi Hu\Desktop\ahspaper\data\untitled.png"/>
          <p:cNvPicPr>
            <a:picLocks noChangeAspect="1" noChangeArrowheads="1"/>
          </p:cNvPicPr>
          <p:nvPr/>
        </p:nvPicPr>
        <p:blipFill>
          <a:blip r:embed="rId2" cstate="print"/>
          <a:srcRect/>
          <a:stretch>
            <a:fillRect/>
          </a:stretch>
        </p:blipFill>
        <p:spPr bwMode="auto">
          <a:xfrm>
            <a:off x="3048000" y="2647951"/>
            <a:ext cx="5105400" cy="3829049"/>
          </a:xfrm>
          <a:prstGeom prst="rect">
            <a:avLst/>
          </a:prstGeom>
          <a:noFill/>
        </p:spPr>
      </p:pic>
      <p:sp>
        <p:nvSpPr>
          <p:cNvPr id="6" name="Rectangular Callout 5"/>
          <p:cNvSpPr/>
          <p:nvPr/>
        </p:nvSpPr>
        <p:spPr bwMode="auto">
          <a:xfrm>
            <a:off x="1676400" y="2590800"/>
            <a:ext cx="990600" cy="609600"/>
          </a:xfrm>
          <a:prstGeom prst="wedgeRectCallout">
            <a:avLst>
              <a:gd name="adj1" fmla="val 132549"/>
              <a:gd name="adj2" fmla="val -4742"/>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2060"/>
                </a:solidFill>
                <a:effectLst/>
                <a:latin typeface="Arial" pitchFamily="58" charset="0"/>
              </a:rPr>
              <a:t>10^(-6)</a:t>
            </a:r>
            <a:endParaRPr kumimoji="0" lang="en-US" sz="2000" b="1" i="1" u="none" strike="noStrike" cap="none" normalizeH="0" baseline="0" dirty="0">
              <a:ln>
                <a:noFill/>
              </a:ln>
              <a:solidFill>
                <a:srgbClr val="002060"/>
              </a:solidFill>
              <a:effectLst/>
              <a:latin typeface="Arial" pitchFamily="58" charset="0"/>
            </a:endParaRPr>
          </a:p>
        </p:txBody>
      </p:sp>
    </p:spTree>
  </p:cSld>
  <p:clrMapOvr>
    <a:masterClrMapping/>
  </p:clrMapOvr>
  <p:transition>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Extending the algorithm to clusters</a:t>
            </a:r>
            <a:endParaRPr lang="en-US" i="1" dirty="0"/>
          </a:p>
        </p:txBody>
      </p:sp>
      <p:sp>
        <p:nvSpPr>
          <p:cNvPr id="3" name="Content Placeholder 2"/>
          <p:cNvSpPr>
            <a:spLocks noGrp="1"/>
          </p:cNvSpPr>
          <p:nvPr>
            <p:ph idx="1"/>
          </p:nvPr>
        </p:nvSpPr>
        <p:spPr>
          <a:xfrm>
            <a:off x="381000" y="990600"/>
            <a:ext cx="3810000" cy="5334000"/>
          </a:xfrm>
        </p:spPr>
        <p:txBody>
          <a:bodyPr/>
          <a:lstStyle/>
          <a:p>
            <a:r>
              <a:rPr lang="en-US" dirty="0" smtClean="0"/>
              <a:t>Practical simulations may require billions of particles/vortices</a:t>
            </a:r>
          </a:p>
          <a:p>
            <a:r>
              <a:rPr lang="en-US" dirty="0" smtClean="0"/>
              <a:t>Recently we developed heterogeneous algorithm that scales well on the cluster of CPU/GPU nodes</a:t>
            </a:r>
          </a:p>
          <a:p>
            <a:r>
              <a:rPr lang="en-US" dirty="0" smtClean="0"/>
              <a:t>Our current result: One billion of vortices in 30s on clusters of 30 nodes </a:t>
            </a:r>
          </a:p>
          <a:p>
            <a:r>
              <a:rPr lang="en-US" dirty="0" smtClean="0"/>
              <a:t>expected to be significantly improved both in terms of number of particles and computation time</a:t>
            </a:r>
          </a:p>
          <a:p>
            <a:endParaRPr lang="en-US" dirty="0" smtClean="0"/>
          </a:p>
        </p:txBody>
      </p:sp>
      <p:pic>
        <p:nvPicPr>
          <p:cNvPr id="154627" name="Picture 3"/>
          <p:cNvPicPr>
            <a:picLocks noChangeAspect="1" noChangeArrowheads="1"/>
          </p:cNvPicPr>
          <p:nvPr/>
        </p:nvPicPr>
        <p:blipFill>
          <a:blip r:embed="rId2" cstate="print"/>
          <a:srcRect/>
          <a:stretch>
            <a:fillRect/>
          </a:stretch>
        </p:blipFill>
        <p:spPr bwMode="auto">
          <a:xfrm>
            <a:off x="4343400" y="990600"/>
            <a:ext cx="4533900" cy="4924425"/>
          </a:xfrm>
          <a:prstGeom prst="rect">
            <a:avLst/>
          </a:prstGeom>
          <a:noFill/>
          <a:ln w="9525">
            <a:noFill/>
            <a:miter lim="800000"/>
            <a:headEnd/>
            <a:tailEnd/>
          </a:ln>
        </p:spPr>
      </p:pic>
    </p:spTree>
  </p:cSld>
  <p:clrMapOvr>
    <a:masterClrMapping/>
  </p:clrMapOvr>
  <p:transition>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469" y="685800"/>
            <a:ext cx="8305800" cy="1470025"/>
          </a:xfrm>
        </p:spPr>
        <p:txBody>
          <a:bodyPr/>
          <a:lstStyle/>
          <a:p>
            <a:pPr algn="ctr"/>
            <a:r>
              <a:rPr lang="en-US" sz="3200" dirty="0" smtClean="0"/>
              <a:t>Toward Improved Aeromechanics Simulations Using Recent</a:t>
            </a:r>
            <a:br>
              <a:rPr lang="en-US" sz="3200" dirty="0" smtClean="0"/>
            </a:br>
            <a:r>
              <a:rPr lang="en-US" sz="3200" dirty="0" smtClean="0"/>
              <a:t>Advancements in Scientific Computing</a:t>
            </a:r>
            <a:endParaRPr lang="en-US" sz="3200" dirty="0"/>
          </a:p>
        </p:txBody>
      </p:sp>
      <p:sp>
        <p:nvSpPr>
          <p:cNvPr id="3" name="Subtitle 2"/>
          <p:cNvSpPr>
            <a:spLocks noGrp="1"/>
          </p:cNvSpPr>
          <p:nvPr>
            <p:ph type="subTitle" idx="1"/>
          </p:nvPr>
        </p:nvSpPr>
        <p:spPr>
          <a:xfrm>
            <a:off x="381000" y="2438400"/>
            <a:ext cx="4267200" cy="2178424"/>
          </a:xfrm>
        </p:spPr>
        <p:txBody>
          <a:bodyPr/>
          <a:lstStyle/>
          <a:p>
            <a:r>
              <a:rPr lang="en-US" dirty="0" err="1" smtClean="0">
                <a:solidFill>
                  <a:schemeClr val="bg1"/>
                </a:solidFill>
              </a:rPr>
              <a:t>Qi</a:t>
            </a:r>
            <a:r>
              <a:rPr lang="en-US" dirty="0" smtClean="0">
                <a:solidFill>
                  <a:schemeClr val="bg1"/>
                </a:solidFill>
              </a:rPr>
              <a:t> </a:t>
            </a:r>
            <a:r>
              <a:rPr lang="en-US" dirty="0" err="1" smtClean="0">
                <a:solidFill>
                  <a:schemeClr val="bg1"/>
                </a:solidFill>
              </a:rPr>
              <a:t>Hu</a:t>
            </a:r>
            <a:r>
              <a:rPr lang="en-US" dirty="0" smtClean="0">
                <a:solidFill>
                  <a:schemeClr val="bg1"/>
                </a:solidFill>
              </a:rPr>
              <a:t>, Nail A. </a:t>
            </a:r>
            <a:r>
              <a:rPr lang="en-US" dirty="0" err="1" smtClean="0">
                <a:solidFill>
                  <a:schemeClr val="bg1"/>
                </a:solidFill>
              </a:rPr>
              <a:t>Gumerov</a:t>
            </a:r>
            <a:r>
              <a:rPr lang="en-US" dirty="0" smtClean="0">
                <a:solidFill>
                  <a:schemeClr val="bg1"/>
                </a:solidFill>
              </a:rPr>
              <a:t>, </a:t>
            </a:r>
          </a:p>
          <a:p>
            <a:r>
              <a:rPr lang="en-US" dirty="0" err="1" smtClean="0">
                <a:solidFill>
                  <a:schemeClr val="bg1"/>
                </a:solidFill>
              </a:rPr>
              <a:t>Ramani</a:t>
            </a:r>
            <a:r>
              <a:rPr lang="en-US" dirty="0" smtClean="0">
                <a:solidFill>
                  <a:schemeClr val="bg1"/>
                </a:solidFill>
              </a:rPr>
              <a:t> </a:t>
            </a:r>
            <a:r>
              <a:rPr lang="en-US" dirty="0" err="1" smtClean="0">
                <a:solidFill>
                  <a:schemeClr val="bg1"/>
                </a:solidFill>
              </a:rPr>
              <a:t>Duraiswami</a:t>
            </a:r>
            <a:endParaRPr lang="en-US" dirty="0" smtClean="0">
              <a:solidFill>
                <a:schemeClr val="bg1"/>
              </a:solidFill>
            </a:endParaRPr>
          </a:p>
          <a:p>
            <a:endParaRPr lang="en-US" i="0" dirty="0" smtClean="0"/>
          </a:p>
          <a:p>
            <a:r>
              <a:rPr lang="en-US" dirty="0" smtClean="0">
                <a:solidFill>
                  <a:srgbClr val="FF0000"/>
                </a:solidFill>
              </a:rPr>
              <a:t>Institute for Advanced Computer Studies and Department of Computer Science</a:t>
            </a:r>
          </a:p>
        </p:txBody>
      </p:sp>
      <p:sp>
        <p:nvSpPr>
          <p:cNvPr id="5" name="Subtitle 2"/>
          <p:cNvSpPr txBox="1">
            <a:spLocks/>
          </p:cNvSpPr>
          <p:nvPr/>
        </p:nvSpPr>
        <p:spPr bwMode="auto">
          <a:xfrm>
            <a:off x="4953000" y="2438400"/>
            <a:ext cx="3733800" cy="2178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0000"/>
              </a:buClr>
              <a:buNone/>
              <a:defRPr sz="2400" b="1" i="1">
                <a:solidFill>
                  <a:schemeClr val="bg1"/>
                </a:solidFill>
                <a:latin typeface="+mn-lt"/>
                <a:ea typeface="ＭＳ Ｐゴシック" pitchFamily="57" charset="-128"/>
                <a:cs typeface="ＭＳ Ｐゴシック" pitchFamily="57" charset="-128"/>
              </a:defRPr>
            </a:lvl1pPr>
            <a:lvl2pPr marL="457200" indent="0" algn="ctr" rtl="0" eaLnBrk="1" fontAlgn="base" hangingPunct="1">
              <a:spcBef>
                <a:spcPct val="20000"/>
              </a:spcBef>
              <a:spcAft>
                <a:spcPct val="0"/>
              </a:spcAft>
              <a:buClr>
                <a:srgbClr val="FF0000"/>
              </a:buClr>
              <a:buNone/>
              <a:defRPr sz="2400" b="1" i="1">
                <a:solidFill>
                  <a:schemeClr val="bg1"/>
                </a:solidFill>
                <a:latin typeface="+mn-lt"/>
                <a:ea typeface="ＭＳ Ｐゴシック" pitchFamily="58" charset="-128"/>
              </a:defRPr>
            </a:lvl2pPr>
            <a:lvl3pPr marL="914400" indent="0" algn="ctr" rtl="0" eaLnBrk="1" fontAlgn="base" hangingPunct="1">
              <a:spcBef>
                <a:spcPct val="20000"/>
              </a:spcBef>
              <a:spcAft>
                <a:spcPct val="0"/>
              </a:spcAft>
              <a:buClr>
                <a:srgbClr val="FF0000"/>
              </a:buClr>
              <a:buNone/>
              <a:defRPr sz="2400" b="1" i="1">
                <a:solidFill>
                  <a:schemeClr val="bg1"/>
                </a:solidFill>
                <a:latin typeface="+mn-lt"/>
                <a:ea typeface="ヒラギノ角ゴ Pro W3" pitchFamily="-109" charset="-128"/>
                <a:cs typeface="ヒラギノ角ゴ Pro W3" pitchFamily="-109" charset="-128"/>
              </a:defRPr>
            </a:lvl3pPr>
            <a:lvl4pPr marL="1371600" indent="0" algn="ctr" rtl="0" eaLnBrk="1" fontAlgn="base" hangingPunct="1">
              <a:spcBef>
                <a:spcPct val="20000"/>
              </a:spcBef>
              <a:spcAft>
                <a:spcPct val="0"/>
              </a:spcAft>
              <a:buClr>
                <a:srgbClr val="FF0000"/>
              </a:buClr>
              <a:buNone/>
              <a:defRPr sz="2400" b="1" i="1">
                <a:solidFill>
                  <a:schemeClr val="bg1"/>
                </a:solidFill>
                <a:latin typeface="+mn-lt"/>
                <a:ea typeface="ヒラギノ角ゴ Pro W3" pitchFamily="-109" charset="-128"/>
              </a:defRPr>
            </a:lvl4pPr>
            <a:lvl5pPr marL="1828800" indent="0" algn="ctr" rtl="0" eaLnBrk="1" fontAlgn="base" hangingPunct="1">
              <a:spcBef>
                <a:spcPct val="20000"/>
              </a:spcBef>
              <a:spcAft>
                <a:spcPct val="0"/>
              </a:spcAft>
              <a:buClr>
                <a:srgbClr val="FF0000"/>
              </a:buClr>
              <a:buNone/>
              <a:defRPr sz="2400" b="1" i="1">
                <a:solidFill>
                  <a:schemeClr val="bg1"/>
                </a:solidFill>
                <a:latin typeface="+mn-lt"/>
                <a:ea typeface="ヒラギノ角ゴ Pro W3" pitchFamily="-109" charset="-128"/>
              </a:defRPr>
            </a:lvl5pPr>
            <a:lvl6pPr marL="22860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6pPr>
            <a:lvl7pPr marL="27432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7pPr>
            <a:lvl8pPr marL="32004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8pPr>
            <a:lvl9pPr marL="3657600" indent="0" algn="ctr" rtl="0" eaLnBrk="1" fontAlgn="base" hangingPunct="1">
              <a:spcBef>
                <a:spcPct val="20000"/>
              </a:spcBef>
              <a:spcAft>
                <a:spcPct val="0"/>
              </a:spcAft>
              <a:buClr>
                <a:srgbClr val="FF0000"/>
              </a:buClr>
              <a:buNone/>
              <a:defRPr sz="2400" b="1" i="1">
                <a:solidFill>
                  <a:srgbClr val="F9FE2E"/>
                </a:solidFill>
                <a:latin typeface="+mn-lt"/>
                <a:ea typeface="ＭＳ Ｐゴシック" pitchFamily="58" charset="-128"/>
              </a:defRPr>
            </a:lvl9pPr>
          </a:lstStyle>
          <a:p>
            <a:r>
              <a:rPr lang="en-US" sz="2000" i="0" dirty="0"/>
              <a:t>Monica </a:t>
            </a:r>
            <a:r>
              <a:rPr lang="en-US" sz="2000" i="0" dirty="0" err="1"/>
              <a:t>Syal</a:t>
            </a:r>
            <a:r>
              <a:rPr lang="en-US" sz="2000" i="0" dirty="0"/>
              <a:t>,  </a:t>
            </a:r>
            <a:endParaRPr lang="en-US" sz="2000" i="0" dirty="0" smtClean="0"/>
          </a:p>
          <a:p>
            <a:r>
              <a:rPr lang="en-US" sz="2000" i="0" dirty="0" smtClean="0"/>
              <a:t>J</a:t>
            </a:r>
            <a:r>
              <a:rPr lang="en-US" sz="2000" i="0" dirty="0"/>
              <a:t>. Gordon </a:t>
            </a:r>
            <a:r>
              <a:rPr lang="en-US" sz="2000" i="0" dirty="0" smtClean="0"/>
              <a:t>Leishman</a:t>
            </a:r>
          </a:p>
          <a:p>
            <a:endParaRPr lang="en-US" sz="2000" i="0" dirty="0"/>
          </a:p>
          <a:p>
            <a:r>
              <a:rPr lang="en-US" sz="2000" i="0" dirty="0">
                <a:solidFill>
                  <a:srgbClr val="FF0000"/>
                </a:solidFill>
              </a:rPr>
              <a:t>Alfred </a:t>
            </a:r>
            <a:r>
              <a:rPr lang="en-US" sz="2000" i="0" dirty="0" err="1">
                <a:solidFill>
                  <a:srgbClr val="FF0000"/>
                </a:solidFill>
              </a:rPr>
              <a:t>Gessow</a:t>
            </a:r>
            <a:r>
              <a:rPr lang="en-US" sz="2000" i="0" dirty="0">
                <a:solidFill>
                  <a:srgbClr val="FF0000"/>
                </a:solidFill>
              </a:rPr>
              <a:t> Rotorcraft </a:t>
            </a:r>
            <a:r>
              <a:rPr lang="en-US" sz="2000" i="0" dirty="0" smtClean="0">
                <a:solidFill>
                  <a:srgbClr val="FF0000"/>
                </a:solidFill>
              </a:rPr>
              <a:t>Center and  Department of Aerospace Engineering</a:t>
            </a:r>
          </a:p>
        </p:txBody>
      </p:sp>
      <p:pic>
        <p:nvPicPr>
          <p:cNvPr id="7" name="Content Placeholder 9" descr="umiacslogo.gif"/>
          <p:cNvPicPr>
            <a:picLocks noChangeAspect="1"/>
          </p:cNvPicPr>
          <p:nvPr/>
        </p:nvPicPr>
        <p:blipFill>
          <a:blip r:embed="rId3" cstate="print"/>
          <a:stretch>
            <a:fillRect/>
          </a:stretch>
        </p:blipFill>
        <p:spPr>
          <a:xfrm>
            <a:off x="228600" y="5715000"/>
            <a:ext cx="2438400" cy="811399"/>
          </a:xfrm>
          <a:prstGeom prst="rect">
            <a:avLst/>
          </a:prstGeom>
          <a:solidFill>
            <a:schemeClr val="tx1"/>
          </a:solidFill>
        </p:spPr>
      </p:pic>
      <p:pic>
        <p:nvPicPr>
          <p:cNvPr id="8" name="Picture 7" descr="rotor logo"/>
          <p:cNvPicPr>
            <a:picLocks noChangeAspect="1" noChangeArrowheads="1"/>
          </p:cNvPicPr>
          <p:nvPr/>
        </p:nvPicPr>
        <p:blipFill>
          <a:blip r:embed="rId4" cstate="print"/>
          <a:srcRect/>
          <a:stretch>
            <a:fillRect/>
          </a:stretch>
        </p:blipFill>
        <p:spPr bwMode="auto">
          <a:xfrm>
            <a:off x="7772400" y="5638800"/>
            <a:ext cx="914400" cy="914400"/>
          </a:xfrm>
          <a:prstGeom prst="rect">
            <a:avLst/>
          </a:prstGeom>
          <a:noFill/>
          <a:ln w="9525">
            <a:noFill/>
            <a:miter lim="800000"/>
            <a:headEnd/>
            <a:tailEnd/>
          </a:ln>
        </p:spPr>
      </p:pic>
      <p:grpSp>
        <p:nvGrpSpPr>
          <p:cNvPr id="4" name="Group 10"/>
          <p:cNvGrpSpPr/>
          <p:nvPr/>
        </p:nvGrpSpPr>
        <p:grpSpPr>
          <a:xfrm>
            <a:off x="2438400" y="4876800"/>
            <a:ext cx="5029200" cy="1622286"/>
            <a:chOff x="2238374" y="4640252"/>
            <a:chExt cx="5029200" cy="1622286"/>
          </a:xfrm>
        </p:grpSpPr>
        <p:sp>
          <p:nvSpPr>
            <p:cNvPr id="12" name="TextBox 11"/>
            <p:cNvSpPr txBox="1"/>
            <p:nvPr/>
          </p:nvSpPr>
          <p:spPr>
            <a:xfrm>
              <a:off x="2238374" y="4640252"/>
              <a:ext cx="5013325" cy="984885"/>
            </a:xfrm>
            <a:prstGeom prst="rect">
              <a:avLst/>
            </a:prstGeom>
            <a:noFill/>
          </p:spPr>
          <p:txBody>
            <a:bodyPr wrap="square" rtlCol="0">
              <a:spAutoFit/>
            </a:bodyPr>
            <a:lstStyle/>
            <a:p>
              <a:pPr algn="ctr"/>
              <a:r>
                <a:rPr lang="en-US" sz="2000" b="1" i="0" dirty="0" smtClean="0">
                  <a:solidFill>
                    <a:srgbClr val="FF0000"/>
                  </a:solidFill>
                </a:rPr>
                <a:t>University of Maryland</a:t>
              </a:r>
            </a:p>
            <a:p>
              <a:pPr algn="ctr"/>
              <a:r>
                <a:rPr lang="en-US" sz="2000" b="1" i="0" dirty="0" smtClean="0">
                  <a:solidFill>
                    <a:srgbClr val="FF0000"/>
                  </a:solidFill>
                </a:rPr>
                <a:t>College Park, MD</a:t>
              </a:r>
            </a:p>
            <a:p>
              <a:endParaRPr lang="en-US" dirty="0">
                <a:solidFill>
                  <a:srgbClr val="FF0000"/>
                </a:solidFill>
              </a:endParaRPr>
            </a:p>
          </p:txBody>
        </p:sp>
        <p:sp>
          <p:nvSpPr>
            <p:cNvPr id="13" name="TextBox 12"/>
            <p:cNvSpPr txBox="1"/>
            <p:nvPr/>
          </p:nvSpPr>
          <p:spPr>
            <a:xfrm>
              <a:off x="2390774" y="5554652"/>
              <a:ext cx="4876800" cy="707886"/>
            </a:xfrm>
            <a:prstGeom prst="rect">
              <a:avLst/>
            </a:prstGeom>
            <a:noFill/>
          </p:spPr>
          <p:txBody>
            <a:bodyPr wrap="square" rtlCol="0">
              <a:spAutoFit/>
            </a:bodyPr>
            <a:lstStyle/>
            <a:p>
              <a:pPr algn="ctr"/>
              <a:r>
                <a:rPr lang="en-US" sz="2000" b="1" i="0" dirty="0" smtClean="0">
                  <a:solidFill>
                    <a:srgbClr val="FFFF00"/>
                  </a:solidFill>
                </a:rPr>
                <a:t>Sponsored by AFOSR</a:t>
              </a:r>
            </a:p>
            <a:p>
              <a:pPr algn="ctr"/>
              <a:r>
                <a:rPr lang="en-US" sz="2000" b="1" dirty="0" smtClean="0">
                  <a:solidFill>
                    <a:srgbClr val="FFFF00"/>
                  </a:solidFill>
                </a:rPr>
                <a:t>Contract Monitor Douglas Smith</a:t>
              </a:r>
              <a:endParaRPr lang="en-US" sz="2000" b="1" i="0" dirty="0">
                <a:solidFill>
                  <a:srgbClr val="FFFF00"/>
                </a:solidFill>
              </a:endParaRPr>
            </a:p>
          </p:txBody>
        </p:sp>
      </p:grpSp>
    </p:spTree>
  </p:cSld>
  <p:clrMapOvr>
    <a:masterClrMapping/>
  </p:clrMapOvr>
  <p:transition>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Overall Performance Test</a:t>
            </a:r>
            <a:endParaRPr lang="en-US" i="1" dirty="0"/>
          </a:p>
        </p:txBody>
      </p:sp>
      <p:sp>
        <p:nvSpPr>
          <p:cNvPr id="5" name="TextBox 4"/>
          <p:cNvSpPr txBox="1"/>
          <p:nvPr/>
        </p:nvSpPr>
        <p:spPr>
          <a:xfrm>
            <a:off x="762000" y="5334000"/>
            <a:ext cx="5334000" cy="923330"/>
          </a:xfrm>
          <a:prstGeom prst="rect">
            <a:avLst/>
          </a:prstGeom>
          <a:noFill/>
        </p:spPr>
        <p:txBody>
          <a:bodyPr wrap="square" rtlCol="0">
            <a:spAutoFit/>
          </a:bodyPr>
          <a:lstStyle/>
          <a:p>
            <a:r>
              <a:rPr lang="en-US" i="1" dirty="0" smtClean="0"/>
              <a:t>Larger fonts for titles, legend and labels. X-axis title: Number of Vortex elements. Also put time in seconds, not milliseconds.</a:t>
            </a:r>
            <a:endParaRPr lang="en-US" i="1" dirty="0"/>
          </a:p>
        </p:txBody>
      </p:sp>
      <p:pic>
        <p:nvPicPr>
          <p:cNvPr id="125954" name="Picture 2"/>
          <p:cNvPicPr>
            <a:picLocks noChangeAspect="1" noChangeArrowheads="1"/>
          </p:cNvPicPr>
          <p:nvPr/>
        </p:nvPicPr>
        <p:blipFill>
          <a:blip r:embed="rId3" cstate="print"/>
          <a:srcRect/>
          <a:stretch>
            <a:fillRect/>
          </a:stretch>
        </p:blipFill>
        <p:spPr bwMode="auto">
          <a:xfrm>
            <a:off x="228600" y="838032"/>
            <a:ext cx="6781800" cy="6019968"/>
          </a:xfrm>
          <a:prstGeom prst="rect">
            <a:avLst/>
          </a:prstGeom>
          <a:noFill/>
          <a:ln w="9525">
            <a:noFill/>
            <a:miter lim="800000"/>
            <a:headEnd/>
            <a:tailEnd/>
          </a:ln>
        </p:spPr>
      </p:pic>
      <p:sp>
        <p:nvSpPr>
          <p:cNvPr id="12" name="Rectangular Callout 11"/>
          <p:cNvSpPr/>
          <p:nvPr/>
        </p:nvSpPr>
        <p:spPr bwMode="auto">
          <a:xfrm>
            <a:off x="6781800" y="838200"/>
            <a:ext cx="2362200" cy="2438400"/>
          </a:xfrm>
          <a:prstGeom prst="wedgeRectCallout">
            <a:avLst>
              <a:gd name="adj1" fmla="val -52201"/>
              <a:gd name="adj2" fmla="val 79185"/>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smtClean="0"/>
              <a:t>Double precision </a:t>
            </a:r>
          </a:p>
          <a:p>
            <a:r>
              <a:rPr lang="en-US" sz="2000" dirty="0" smtClean="0"/>
              <a:t>computation </a:t>
            </a:r>
          </a:p>
          <a:p>
            <a:r>
              <a:rPr lang="en-US" sz="2000" dirty="0" smtClean="0"/>
              <a:t>Full interaction of </a:t>
            </a:r>
          </a:p>
          <a:p>
            <a:r>
              <a:rPr lang="en-US" sz="2000" dirty="0" smtClean="0"/>
              <a:t>10 million particles </a:t>
            </a:r>
          </a:p>
          <a:p>
            <a:r>
              <a:rPr lang="en-US" sz="2000" dirty="0" smtClean="0"/>
              <a:t>in about 16 seconds</a:t>
            </a:r>
          </a:p>
          <a:p>
            <a:r>
              <a:rPr lang="en-US" sz="2000" dirty="0" smtClean="0"/>
              <a:t>(Single precision in </a:t>
            </a:r>
          </a:p>
          <a:p>
            <a:r>
              <a:rPr lang="en-US" sz="2000" dirty="0" smtClean="0"/>
              <a:t>7 seconds)</a:t>
            </a:r>
            <a:endParaRPr kumimoji="0" lang="en-US" sz="2000" b="1" i="1" u="none" strike="noStrike" cap="none" normalizeH="0" baseline="0" dirty="0">
              <a:ln>
                <a:noFill/>
              </a:ln>
              <a:solidFill>
                <a:srgbClr val="FAFD00"/>
              </a:solidFill>
              <a:effectLst/>
              <a:latin typeface="Arial" pitchFamily="58" charset="0"/>
            </a:endParaRPr>
          </a:p>
        </p:txBody>
      </p:sp>
    </p:spTree>
  </p:cSld>
  <p:clrMapOvr>
    <a:masterClrMapping/>
  </p:clrMapOvr>
  <p:transition>
    <p:cut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Algorithmic Acceleration - FMM</a:t>
            </a:r>
            <a:endParaRPr lang="en-US" i="1" dirty="0"/>
          </a:p>
        </p:txBody>
      </p:sp>
      <p:pic>
        <p:nvPicPr>
          <p:cNvPr id="4" name="Picture 4"/>
          <p:cNvPicPr>
            <a:picLocks noChangeAspect="1" noChangeArrowheads="1"/>
          </p:cNvPicPr>
          <p:nvPr/>
        </p:nvPicPr>
        <p:blipFill>
          <a:blip r:embed="rId3" cstate="print"/>
          <a:srcRect l="8353" t="16716" r="30395" b="11642"/>
          <a:stretch>
            <a:fillRect/>
          </a:stretch>
        </p:blipFill>
        <p:spPr bwMode="auto">
          <a:xfrm>
            <a:off x="1981200" y="1143000"/>
            <a:ext cx="5181600" cy="4710545"/>
          </a:xfrm>
          <a:prstGeom prst="rect">
            <a:avLst/>
          </a:prstGeom>
          <a:noFill/>
          <a:ln w="9525">
            <a:noFill/>
            <a:miter lim="800000"/>
            <a:headEnd/>
            <a:tailEnd/>
          </a:ln>
          <a:effectLst/>
        </p:spPr>
      </p:pic>
      <p:sp>
        <p:nvSpPr>
          <p:cNvPr id="5" name="TextBox 4"/>
          <p:cNvSpPr txBox="1"/>
          <p:nvPr/>
        </p:nvSpPr>
        <p:spPr>
          <a:xfrm>
            <a:off x="3429000" y="6172200"/>
            <a:ext cx="2698175" cy="369332"/>
          </a:xfrm>
          <a:prstGeom prst="rect">
            <a:avLst/>
          </a:prstGeom>
          <a:noFill/>
        </p:spPr>
        <p:txBody>
          <a:bodyPr wrap="none" rtlCol="0">
            <a:spAutoFit/>
          </a:bodyPr>
          <a:lstStyle/>
          <a:p>
            <a:r>
              <a:rPr lang="en-US" dirty="0" smtClean="0">
                <a:solidFill>
                  <a:srgbClr val="FFFF00"/>
                </a:solidFill>
              </a:rPr>
              <a:t>4 cores of CPU via OMP</a:t>
            </a:r>
            <a:endParaRPr lang="en-US"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srcRect/>
          <a:stretch>
            <a:fillRect/>
          </a:stretch>
        </p:blipFill>
        <p:spPr bwMode="auto">
          <a:xfrm>
            <a:off x="304800" y="2667000"/>
            <a:ext cx="4191000" cy="4021347"/>
          </a:xfrm>
          <a:prstGeom prst="rect">
            <a:avLst/>
          </a:prstGeom>
          <a:noFill/>
          <a:ln w="9525">
            <a:noFill/>
            <a:miter lim="800000"/>
            <a:headEnd/>
            <a:tailEnd/>
          </a:ln>
        </p:spPr>
      </p:pic>
      <p:sp>
        <p:nvSpPr>
          <p:cNvPr id="2" name="Title 1"/>
          <p:cNvSpPr>
            <a:spLocks noGrp="1"/>
          </p:cNvSpPr>
          <p:nvPr>
            <p:ph type="title"/>
          </p:nvPr>
        </p:nvSpPr>
        <p:spPr>
          <a:xfrm>
            <a:off x="234950" y="-17462"/>
            <a:ext cx="8662988" cy="838200"/>
          </a:xfrm>
        </p:spPr>
        <p:txBody>
          <a:bodyPr/>
          <a:lstStyle/>
          <a:p>
            <a:r>
              <a:rPr lang="en-US" i="1" dirty="0" smtClean="0"/>
              <a:t>Acceleration via GPUs</a:t>
            </a:r>
            <a:endParaRPr lang="en-US" i="1" dirty="0"/>
          </a:p>
        </p:txBody>
      </p:sp>
      <p:sp>
        <p:nvSpPr>
          <p:cNvPr id="3" name="Content Placeholder 2"/>
          <p:cNvSpPr>
            <a:spLocks noGrp="1"/>
          </p:cNvSpPr>
          <p:nvPr>
            <p:ph idx="1"/>
          </p:nvPr>
        </p:nvSpPr>
        <p:spPr>
          <a:xfrm>
            <a:off x="165100" y="951348"/>
            <a:ext cx="8839200" cy="1410852"/>
          </a:xfrm>
        </p:spPr>
        <p:txBody>
          <a:bodyPr/>
          <a:lstStyle/>
          <a:p>
            <a:pPr>
              <a:spcBef>
                <a:spcPts val="600"/>
              </a:spcBef>
              <a:spcAft>
                <a:spcPts val="400"/>
              </a:spcAft>
            </a:pPr>
            <a:r>
              <a:rPr lang="en-US" sz="2000" i="0" dirty="0" smtClean="0">
                <a:solidFill>
                  <a:srgbClr val="FFFF00"/>
                </a:solidFill>
              </a:rPr>
              <a:t>Existing brute force brownout simulations</a:t>
            </a:r>
          </a:p>
          <a:p>
            <a:pPr lvl="1">
              <a:spcBef>
                <a:spcPts val="600"/>
              </a:spcBef>
              <a:spcAft>
                <a:spcPts val="400"/>
              </a:spcAft>
            </a:pPr>
            <a:r>
              <a:rPr lang="en-US" sz="2000" i="0" dirty="0" smtClean="0">
                <a:solidFill>
                  <a:srgbClr val="FFFFFF"/>
                </a:solidFill>
              </a:rPr>
              <a:t>At least 20 times speedup for </a:t>
            </a:r>
            <a:r>
              <a:rPr lang="en-US" sz="2000" i="0" u="sng" dirty="0" smtClean="0">
                <a:solidFill>
                  <a:srgbClr val="FFFFFF"/>
                </a:solidFill>
              </a:rPr>
              <a:t>double</a:t>
            </a:r>
            <a:r>
              <a:rPr lang="en-US" sz="2000" i="0" dirty="0" smtClean="0">
                <a:solidFill>
                  <a:srgbClr val="FFFFFF"/>
                </a:solidFill>
              </a:rPr>
              <a:t> precision</a:t>
            </a:r>
          </a:p>
          <a:p>
            <a:pPr lvl="1">
              <a:spcBef>
                <a:spcPts val="600"/>
              </a:spcBef>
              <a:spcAft>
                <a:spcPts val="400"/>
              </a:spcAft>
            </a:pPr>
            <a:r>
              <a:rPr lang="en-US" sz="2000" i="0" dirty="0" smtClean="0">
                <a:solidFill>
                  <a:srgbClr val="FFFFFF"/>
                </a:solidFill>
              </a:rPr>
              <a:t>At least 250 times speedup for </a:t>
            </a:r>
            <a:r>
              <a:rPr lang="en-US" sz="2000" i="0" u="sng" dirty="0" smtClean="0">
                <a:solidFill>
                  <a:srgbClr val="FFFFFF"/>
                </a:solidFill>
              </a:rPr>
              <a:t>single</a:t>
            </a:r>
            <a:r>
              <a:rPr lang="en-US" sz="2000" i="0" dirty="0" smtClean="0">
                <a:solidFill>
                  <a:srgbClr val="FFFFFF"/>
                </a:solidFill>
              </a:rPr>
              <a:t> precision</a:t>
            </a:r>
          </a:p>
          <a:p>
            <a:pPr lvl="1">
              <a:spcBef>
                <a:spcPts val="600"/>
              </a:spcBef>
              <a:spcAft>
                <a:spcPts val="400"/>
              </a:spcAft>
            </a:pPr>
            <a:r>
              <a:rPr lang="en-US" sz="2000" dirty="0" smtClean="0"/>
              <a:t>Total time for landing simulation:</a:t>
            </a:r>
          </a:p>
          <a:p>
            <a:pPr lvl="1">
              <a:spcBef>
                <a:spcPts val="600"/>
              </a:spcBef>
              <a:spcAft>
                <a:spcPts val="400"/>
              </a:spcAft>
            </a:pPr>
            <a:endParaRPr lang="en-US" sz="2000" i="0" dirty="0" smtClean="0">
              <a:solidFill>
                <a:srgbClr val="FFFFFF"/>
              </a:solidFill>
            </a:endParaRPr>
          </a:p>
        </p:txBody>
      </p:sp>
      <p:pic>
        <p:nvPicPr>
          <p:cNvPr id="115715" name="Picture 3"/>
          <p:cNvPicPr>
            <a:picLocks noChangeAspect="1" noChangeArrowheads="1"/>
          </p:cNvPicPr>
          <p:nvPr/>
        </p:nvPicPr>
        <p:blipFill>
          <a:blip r:embed="rId4" cstate="print"/>
          <a:srcRect b="4962"/>
          <a:stretch>
            <a:fillRect/>
          </a:stretch>
        </p:blipFill>
        <p:spPr bwMode="auto">
          <a:xfrm>
            <a:off x="4648200" y="2667000"/>
            <a:ext cx="4343400" cy="4191000"/>
          </a:xfrm>
          <a:prstGeom prst="rect">
            <a:avLst/>
          </a:prstGeom>
          <a:noFill/>
          <a:ln w="9525">
            <a:noFill/>
            <a:miter lim="800000"/>
            <a:headEnd/>
            <a:tailEnd/>
          </a:ln>
        </p:spPr>
      </p:pic>
      <p:sp>
        <p:nvSpPr>
          <p:cNvPr id="7" name="TextBox 6"/>
          <p:cNvSpPr txBox="1"/>
          <p:nvPr/>
        </p:nvSpPr>
        <p:spPr>
          <a:xfrm>
            <a:off x="228600" y="2895600"/>
            <a:ext cx="3276600" cy="369332"/>
          </a:xfrm>
          <a:prstGeom prst="rect">
            <a:avLst/>
          </a:prstGeom>
          <a:noFill/>
        </p:spPr>
        <p:txBody>
          <a:bodyPr wrap="square" rtlCol="0">
            <a:spAutoFit/>
          </a:bodyPr>
          <a:lstStyle/>
          <a:p>
            <a:pPr algn="ctr"/>
            <a:r>
              <a:rPr lang="en-US" dirty="0" smtClean="0">
                <a:solidFill>
                  <a:srgbClr val="FFFF00"/>
                </a:solidFill>
              </a:rPr>
              <a:t>CPU (8 cores): 45.1 hours</a:t>
            </a:r>
            <a:endParaRPr lang="en-US" dirty="0">
              <a:solidFill>
                <a:srgbClr val="FFFF00"/>
              </a:solidFill>
            </a:endParaRPr>
          </a:p>
        </p:txBody>
      </p:sp>
      <p:sp>
        <p:nvSpPr>
          <p:cNvPr id="8" name="TextBox 7"/>
          <p:cNvSpPr txBox="1"/>
          <p:nvPr/>
        </p:nvSpPr>
        <p:spPr>
          <a:xfrm>
            <a:off x="5181600" y="2971800"/>
            <a:ext cx="3276600" cy="369332"/>
          </a:xfrm>
          <a:prstGeom prst="rect">
            <a:avLst/>
          </a:prstGeom>
          <a:noFill/>
        </p:spPr>
        <p:txBody>
          <a:bodyPr wrap="square" rtlCol="0">
            <a:spAutoFit/>
          </a:bodyPr>
          <a:lstStyle/>
          <a:p>
            <a:pPr algn="ctr"/>
            <a:r>
              <a:rPr lang="en-US" dirty="0" smtClean="0">
                <a:solidFill>
                  <a:srgbClr val="FFFF00"/>
                </a:solidFill>
              </a:rPr>
              <a:t>GPU : 4.1 hours</a:t>
            </a:r>
            <a:endParaRPr lang="en-US"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5486400" cy="838200"/>
          </a:xfrm>
        </p:spPr>
        <p:txBody>
          <a:bodyPr/>
          <a:lstStyle/>
          <a:p>
            <a:pPr algn="ctr"/>
            <a:r>
              <a:rPr lang="en-US" sz="3600" dirty="0" smtClean="0">
                <a:solidFill>
                  <a:srgbClr val="FFFF00"/>
                </a:solidFill>
              </a:rPr>
              <a:t>Motivation</a:t>
            </a:r>
            <a:endParaRPr lang="en-US" sz="3600" dirty="0">
              <a:solidFill>
                <a:srgbClr val="FFFF00"/>
              </a:solidFill>
            </a:endParaRPr>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Motivation – Aeromechanical Simulations</a:t>
            </a:r>
            <a:endParaRPr lang="en-US" i="1" dirty="0"/>
          </a:p>
        </p:txBody>
      </p:sp>
      <p:sp>
        <p:nvSpPr>
          <p:cNvPr id="3" name="Content Placeholder 2"/>
          <p:cNvSpPr txBox="1">
            <a:spLocks/>
          </p:cNvSpPr>
          <p:nvPr/>
        </p:nvSpPr>
        <p:spPr bwMode="auto">
          <a:xfrm>
            <a:off x="228600" y="990600"/>
            <a:ext cx="8686800" cy="3305811"/>
          </a:xfrm>
          <a:prstGeom prst="rect">
            <a:avLst/>
          </a:prstGeom>
          <a:noFill/>
          <a:ln w="9525">
            <a:noFill/>
            <a:miter lim="800000"/>
            <a:headEnd/>
            <a:tailEnd/>
          </a:ln>
        </p:spPr>
        <p:txBody>
          <a:bodyPr>
            <a:prstTxWarp prst="textNoShape">
              <a:avLst/>
            </a:prstTxWarp>
          </a:bodyPr>
          <a:lstStyle/>
          <a:p>
            <a:pPr marL="342900" indent="-342900" algn="l" defTabSz="457200" eaLnBrk="1" hangingPunct="1">
              <a:spcBef>
                <a:spcPts val="600"/>
              </a:spcBef>
              <a:spcAft>
                <a:spcPts val="400"/>
              </a:spcAft>
              <a:buClr>
                <a:srgbClr val="FF0000"/>
              </a:buClr>
              <a:buSzPct val="130000"/>
              <a:buFont typeface="Arial" pitchFamily="-65" charset="0"/>
              <a:buChar char="•"/>
            </a:pPr>
            <a:r>
              <a:rPr lang="en-US" sz="2000" b="1" dirty="0" smtClean="0">
                <a:solidFill>
                  <a:srgbClr val="FFFF00"/>
                </a:solidFill>
                <a:ea typeface="Arial" pitchFamily="-65" charset="0"/>
                <a:cs typeface="Arial" pitchFamily="-65" charset="0"/>
              </a:rPr>
              <a:t>H</a:t>
            </a:r>
            <a:r>
              <a:rPr lang="en-US" sz="2000" b="1" i="0" dirty="0" smtClean="0">
                <a:solidFill>
                  <a:srgbClr val="FFFF00"/>
                </a:solidFill>
                <a:ea typeface="Arial" pitchFamily="-65" charset="0"/>
                <a:cs typeface="Arial" pitchFamily="-65" charset="0"/>
              </a:rPr>
              <a:t>igh fidelity comprehensive analysis required </a:t>
            </a:r>
            <a:r>
              <a:rPr lang="en-US" sz="2000" b="1" dirty="0" smtClean="0">
                <a:solidFill>
                  <a:srgbClr val="FFFF00"/>
                </a:solidFill>
                <a:ea typeface="Arial" pitchFamily="-65" charset="0"/>
                <a:cs typeface="Arial" pitchFamily="-65" charset="0"/>
              </a:rPr>
              <a:t>for</a:t>
            </a:r>
            <a:r>
              <a:rPr lang="en-US" sz="2000" b="1" i="0" dirty="0" smtClean="0">
                <a:solidFill>
                  <a:srgbClr val="FFFF00"/>
                </a:solidFill>
                <a:ea typeface="Arial" pitchFamily="-65" charset="0"/>
                <a:cs typeface="Arial" pitchFamily="-65" charset="0"/>
              </a:rPr>
              <a:t> aeromechanics</a:t>
            </a:r>
          </a:p>
          <a:p>
            <a:pPr marL="800100" lvl="1" indent="-342900" defTabSz="457200">
              <a:spcBef>
                <a:spcPts val="600"/>
              </a:spcBef>
              <a:spcAft>
                <a:spcPts val="400"/>
              </a:spcAft>
              <a:buClr>
                <a:srgbClr val="FF0000"/>
              </a:buClr>
              <a:buSzPct val="130000"/>
              <a:buFont typeface="Arial" pitchFamily="-65" charset="0"/>
              <a:buChar char="•"/>
            </a:pPr>
            <a:r>
              <a:rPr lang="en-US" sz="2000" b="1" i="0" dirty="0" err="1" smtClean="0">
                <a:solidFill>
                  <a:schemeClr val="bg1"/>
                </a:solidFill>
                <a:ea typeface="Arial" pitchFamily="-65" charset="0"/>
                <a:cs typeface="Arial" pitchFamily="-65" charset="0"/>
              </a:rPr>
              <a:t>Aeroacoustics</a:t>
            </a:r>
            <a:endParaRPr lang="en-US" sz="2000" b="1" i="0" dirty="0" smtClean="0">
              <a:solidFill>
                <a:schemeClr val="bg1"/>
              </a:solidFill>
              <a:ea typeface="Arial" pitchFamily="-65" charset="0"/>
              <a:cs typeface="Arial" pitchFamily="-65" charset="0"/>
            </a:endParaRPr>
          </a:p>
          <a:p>
            <a:pPr marL="800100" lvl="1" indent="-342900" defTabSz="457200">
              <a:spcBef>
                <a:spcPts val="600"/>
              </a:spcBef>
              <a:spcAft>
                <a:spcPts val="400"/>
              </a:spcAft>
              <a:buClr>
                <a:srgbClr val="FF0000"/>
              </a:buClr>
              <a:buSzPct val="130000"/>
              <a:buFont typeface="Arial" pitchFamily="-65" charset="0"/>
              <a:buChar char="•"/>
            </a:pPr>
            <a:r>
              <a:rPr lang="en-US" sz="2000" b="1" dirty="0" err="1" smtClean="0">
                <a:solidFill>
                  <a:schemeClr val="bg1"/>
                </a:solidFill>
                <a:ea typeface="Arial" pitchFamily="-65" charset="0"/>
                <a:cs typeface="Arial" pitchFamily="-65" charset="0"/>
              </a:rPr>
              <a:t>Aeroelasticity</a:t>
            </a:r>
            <a:endParaRPr lang="en-US" sz="2000" b="1" dirty="0" smtClean="0">
              <a:solidFill>
                <a:schemeClr val="bg1"/>
              </a:solidFill>
              <a:ea typeface="Arial" pitchFamily="-65" charset="0"/>
              <a:cs typeface="Arial" pitchFamily="-65" charset="0"/>
            </a:endParaRPr>
          </a:p>
          <a:p>
            <a:pPr marL="800100" lvl="1" indent="-342900" defTabSz="457200">
              <a:spcBef>
                <a:spcPts val="600"/>
              </a:spcBef>
              <a:spcAft>
                <a:spcPts val="400"/>
              </a:spcAft>
              <a:buClr>
                <a:srgbClr val="FF0000"/>
              </a:buClr>
              <a:buSzPct val="130000"/>
              <a:buFont typeface="Arial" pitchFamily="-65" charset="0"/>
              <a:buChar char="•"/>
            </a:pPr>
            <a:r>
              <a:rPr lang="en-US" sz="2000" b="1" dirty="0" smtClean="0">
                <a:solidFill>
                  <a:schemeClr val="bg1"/>
                </a:solidFill>
                <a:ea typeface="Arial" pitchFamily="-65" charset="0"/>
                <a:cs typeface="Arial" pitchFamily="-65" charset="0"/>
              </a:rPr>
              <a:t>Vibrations</a:t>
            </a:r>
          </a:p>
          <a:p>
            <a:pPr marL="800100" lvl="1" indent="-342900" defTabSz="457200">
              <a:spcBef>
                <a:spcPts val="600"/>
              </a:spcBef>
              <a:spcAft>
                <a:spcPts val="400"/>
              </a:spcAft>
              <a:buClr>
                <a:srgbClr val="FF0000"/>
              </a:buClr>
              <a:buSzPct val="130000"/>
              <a:buFont typeface="Arial" pitchFamily="-65" charset="0"/>
              <a:buChar char="•"/>
            </a:pPr>
            <a:r>
              <a:rPr lang="en-US" sz="2000" b="1" dirty="0" smtClean="0">
                <a:solidFill>
                  <a:schemeClr val="bg1"/>
                </a:solidFill>
                <a:ea typeface="Arial" pitchFamily="-65" charset="0"/>
                <a:cs typeface="Arial" pitchFamily="-65" charset="0"/>
              </a:rPr>
              <a:t>Complex turbulent flows</a:t>
            </a:r>
            <a:endParaRPr lang="en-US" sz="2000" b="1" i="0" dirty="0" smtClean="0">
              <a:solidFill>
                <a:schemeClr val="bg1"/>
              </a:solidFill>
              <a:ea typeface="Arial" pitchFamily="-65" charset="0"/>
              <a:cs typeface="Arial" pitchFamily="-65" charset="0"/>
            </a:endParaRPr>
          </a:p>
          <a:p>
            <a:pPr marL="800100" lvl="1" indent="-342900" defTabSz="457200">
              <a:spcBef>
                <a:spcPts val="600"/>
              </a:spcBef>
              <a:spcAft>
                <a:spcPts val="400"/>
              </a:spcAft>
              <a:buClr>
                <a:srgbClr val="FF0000"/>
              </a:buClr>
              <a:buSzPct val="130000"/>
              <a:buFont typeface="Arial" pitchFamily="-65" charset="0"/>
              <a:buChar char="•"/>
            </a:pPr>
            <a:r>
              <a:rPr lang="en-US" sz="2000" b="1" dirty="0" smtClean="0">
                <a:solidFill>
                  <a:schemeClr val="bg1"/>
                </a:solidFill>
                <a:ea typeface="Arial" pitchFamily="-65" charset="0"/>
                <a:cs typeface="Arial" pitchFamily="-65" charset="0"/>
              </a:rPr>
              <a:t>Many more</a:t>
            </a:r>
          </a:p>
          <a:p>
            <a:pPr marL="342900" indent="-342900" defTabSz="457200">
              <a:spcBef>
                <a:spcPts val="600"/>
              </a:spcBef>
              <a:spcAft>
                <a:spcPts val="400"/>
              </a:spcAft>
              <a:buClr>
                <a:srgbClr val="FF0000"/>
              </a:buClr>
              <a:buSzPct val="130000"/>
              <a:buFont typeface="Arial" pitchFamily="-65" charset="0"/>
              <a:buChar char="•"/>
            </a:pPr>
            <a:r>
              <a:rPr lang="en-US" sz="2000" b="1" dirty="0" smtClean="0">
                <a:solidFill>
                  <a:srgbClr val="FFFF00"/>
                </a:solidFill>
                <a:ea typeface="Arial" pitchFamily="-65" charset="0"/>
                <a:cs typeface="Arial" pitchFamily="-65" charset="0"/>
              </a:rPr>
              <a:t>Particularly, we are interested with rotorcraft brownout simulations, which include</a:t>
            </a:r>
          </a:p>
          <a:p>
            <a:pPr marL="800100" lvl="1" indent="-342900" defTabSz="457200">
              <a:spcBef>
                <a:spcPts val="600"/>
              </a:spcBef>
              <a:spcAft>
                <a:spcPts val="400"/>
              </a:spcAft>
              <a:buClr>
                <a:srgbClr val="FF0000"/>
              </a:buClr>
              <a:buSzPct val="130000"/>
              <a:buFont typeface="Arial" pitchFamily="-65" charset="0"/>
              <a:buChar char="•"/>
            </a:pPr>
            <a:r>
              <a:rPr lang="en-US" sz="2000" b="1" dirty="0" smtClean="0">
                <a:solidFill>
                  <a:schemeClr val="bg1"/>
                </a:solidFill>
                <a:ea typeface="Arial" pitchFamily="-65" charset="0"/>
                <a:cs typeface="Arial" pitchFamily="-65" charset="0"/>
              </a:rPr>
              <a:t>Flow simulations using free vortex method</a:t>
            </a:r>
          </a:p>
          <a:p>
            <a:pPr marL="800100" lvl="1" indent="-342900" defTabSz="457200">
              <a:spcBef>
                <a:spcPts val="600"/>
              </a:spcBef>
              <a:spcAft>
                <a:spcPts val="400"/>
              </a:spcAft>
              <a:buClr>
                <a:srgbClr val="FF0000"/>
              </a:buClr>
              <a:buSzPct val="130000"/>
              <a:buFont typeface="Arial" pitchFamily="-65" charset="0"/>
              <a:buChar char="•"/>
            </a:pPr>
            <a:r>
              <a:rPr lang="en-US" sz="2000" b="1" dirty="0" smtClean="0">
                <a:solidFill>
                  <a:schemeClr val="bg1"/>
                </a:solidFill>
                <a:ea typeface="Arial" pitchFamily="-65" charset="0"/>
                <a:cs typeface="Arial" pitchFamily="-65" charset="0"/>
              </a:rPr>
              <a:t>Dust  cloud dynamics in </a:t>
            </a:r>
            <a:r>
              <a:rPr lang="en-US" sz="2000" b="1" dirty="0" err="1" smtClean="0">
                <a:solidFill>
                  <a:schemeClr val="bg1"/>
                </a:solidFill>
                <a:ea typeface="Arial" pitchFamily="-65" charset="0"/>
                <a:cs typeface="Arial" pitchFamily="-65" charset="0"/>
              </a:rPr>
              <a:t>vortical</a:t>
            </a:r>
            <a:r>
              <a:rPr lang="en-US" sz="2000" b="1" dirty="0" smtClean="0">
                <a:solidFill>
                  <a:schemeClr val="bg1"/>
                </a:solidFill>
                <a:ea typeface="Arial" pitchFamily="-65" charset="0"/>
                <a:cs typeface="Arial" pitchFamily="-65" charset="0"/>
              </a:rPr>
              <a:t> flows via </a:t>
            </a:r>
            <a:r>
              <a:rPr lang="en-US" sz="2000" b="1" dirty="0" err="1" smtClean="0">
                <a:solidFill>
                  <a:schemeClr val="bg1"/>
                </a:solidFill>
                <a:ea typeface="Arial" pitchFamily="-65" charset="0"/>
                <a:cs typeface="Arial" pitchFamily="-65" charset="0"/>
              </a:rPr>
              <a:t>Lagrangian</a:t>
            </a:r>
            <a:r>
              <a:rPr lang="en-US" sz="2000" b="1" dirty="0" smtClean="0">
                <a:solidFill>
                  <a:schemeClr val="bg1"/>
                </a:solidFill>
                <a:ea typeface="Arial" pitchFamily="-65" charset="0"/>
                <a:cs typeface="Arial" pitchFamily="-65" charset="0"/>
              </a:rPr>
              <a:t> methods</a:t>
            </a:r>
          </a:p>
          <a:p>
            <a:pPr marL="800100" lvl="1" indent="-342900" defTabSz="457200">
              <a:spcBef>
                <a:spcPts val="600"/>
              </a:spcBef>
              <a:spcAft>
                <a:spcPts val="400"/>
              </a:spcAft>
              <a:buClr>
                <a:srgbClr val="FF0000"/>
              </a:buClr>
              <a:buSzPct val="130000"/>
              <a:buFont typeface="Arial" pitchFamily="-65" charset="0"/>
              <a:buChar char="•"/>
            </a:pPr>
            <a:r>
              <a:rPr lang="en-US" sz="2000" b="1" dirty="0" smtClean="0">
                <a:solidFill>
                  <a:schemeClr val="bg1"/>
                </a:solidFill>
                <a:ea typeface="Arial" pitchFamily="-65" charset="0"/>
                <a:cs typeface="Arial" pitchFamily="-65" charset="0"/>
              </a:rPr>
              <a:t>These simulations are very time consuming and we are looking for accelerations using high performance computing and algorithmic advances</a:t>
            </a:r>
          </a:p>
          <a:p>
            <a:pPr marL="800100" lvl="1" indent="-342900" defTabSz="457200">
              <a:spcBef>
                <a:spcPts val="600"/>
              </a:spcBef>
              <a:spcAft>
                <a:spcPts val="400"/>
              </a:spcAft>
              <a:buClr>
                <a:srgbClr val="FF0000"/>
              </a:buClr>
              <a:buSzPct val="130000"/>
            </a:pPr>
            <a:endParaRPr lang="en-US" sz="2000" b="1" dirty="0" smtClean="0">
              <a:solidFill>
                <a:schemeClr val="bg1"/>
              </a:solidFill>
              <a:ea typeface="Arial" pitchFamily="-65" charset="0"/>
              <a:cs typeface="Arial" pitchFamily="-65" charset="0"/>
            </a:endParaRPr>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andingreingest.mov">
            <a:hlinkClick r:id="" action="ppaction://media"/>
          </p:cNvPr>
          <p:cNvPicPr>
            <a:picLocks noRot="1" noChangeAspect="1"/>
          </p:cNvPicPr>
          <p:nvPr>
            <a:videoFile r:link="rId1"/>
          </p:nvPr>
        </p:nvPicPr>
        <p:blipFill>
          <a:blip r:embed="rId4" cstate="print"/>
          <a:stretch>
            <a:fillRect/>
          </a:stretch>
        </p:blipFill>
        <p:spPr>
          <a:xfrm>
            <a:off x="2362200" y="838200"/>
            <a:ext cx="4495800" cy="3276600"/>
          </a:xfrm>
          <a:prstGeom prst="rect">
            <a:avLst/>
          </a:prstGeom>
        </p:spPr>
      </p:pic>
      <p:sp>
        <p:nvSpPr>
          <p:cNvPr id="2" name="Title 1"/>
          <p:cNvSpPr>
            <a:spLocks noGrp="1"/>
          </p:cNvSpPr>
          <p:nvPr>
            <p:ph type="title"/>
          </p:nvPr>
        </p:nvSpPr>
        <p:spPr>
          <a:xfrm>
            <a:off x="304800" y="0"/>
            <a:ext cx="6927850" cy="838200"/>
          </a:xfrm>
        </p:spPr>
        <p:txBody>
          <a:bodyPr/>
          <a:lstStyle/>
          <a:p>
            <a:r>
              <a:rPr lang="en-US" i="1" dirty="0" smtClean="0"/>
              <a:t>Motivation – Problem of Brownout</a:t>
            </a:r>
            <a:endParaRPr lang="en-US" i="1" dirty="0"/>
          </a:p>
        </p:txBody>
      </p:sp>
      <p:sp>
        <p:nvSpPr>
          <p:cNvPr id="3" name="Content Placeholder 2"/>
          <p:cNvSpPr txBox="1">
            <a:spLocks/>
          </p:cNvSpPr>
          <p:nvPr/>
        </p:nvSpPr>
        <p:spPr bwMode="auto">
          <a:xfrm>
            <a:off x="381000" y="4114800"/>
            <a:ext cx="8635999" cy="1577622"/>
          </a:xfrm>
          <a:prstGeom prst="rect">
            <a:avLst/>
          </a:prstGeom>
          <a:noFill/>
          <a:ln w="9525">
            <a:noFill/>
            <a:miter lim="800000"/>
            <a:headEnd/>
            <a:tailEnd/>
          </a:ln>
        </p:spPr>
        <p:txBody>
          <a:bodyPr>
            <a:prstTxWarp prst="textNoShape">
              <a:avLst/>
            </a:prstTxWarp>
          </a:bodyPr>
          <a:lstStyle/>
          <a:p>
            <a:pPr marL="342900" indent="-342900" algn="l" defTabSz="457200" eaLnBrk="1" hangingPunct="1">
              <a:spcBef>
                <a:spcPts val="600"/>
              </a:spcBef>
              <a:buClr>
                <a:srgbClr val="FF0000"/>
              </a:buClr>
              <a:buSzPct val="130000"/>
              <a:buFont typeface="Arial" pitchFamily="-65" charset="0"/>
              <a:buChar char="•"/>
            </a:pPr>
            <a:r>
              <a:rPr lang="en-US" sz="2000" b="1" i="0" dirty="0" smtClean="0">
                <a:solidFill>
                  <a:srgbClr val="FFFF00"/>
                </a:solidFill>
                <a:ea typeface="Arial" pitchFamily="-65" charset="0"/>
                <a:cs typeface="Arial" pitchFamily="-65" charset="0"/>
              </a:rPr>
              <a:t>Brownout is a safety of flight issue and cause of many mishaps</a:t>
            </a:r>
          </a:p>
          <a:p>
            <a:pPr marL="342900" indent="-342900" algn="l" defTabSz="457200" eaLnBrk="1" hangingPunct="1">
              <a:spcBef>
                <a:spcPts val="600"/>
              </a:spcBef>
              <a:buClr>
                <a:srgbClr val="FF0000"/>
              </a:buClr>
              <a:buSzPct val="130000"/>
              <a:buFont typeface="Arial" pitchFamily="-65" charset="0"/>
              <a:buChar char="•"/>
            </a:pPr>
            <a:r>
              <a:rPr lang="en-US" sz="2000" b="1" i="0" dirty="0" smtClean="0">
                <a:solidFill>
                  <a:srgbClr val="FFFF00"/>
                </a:solidFill>
                <a:ea typeface="Arial" pitchFamily="-65" charset="0"/>
                <a:cs typeface="Arial" pitchFamily="-65" charset="0"/>
              </a:rPr>
              <a:t>Loss of ground visibility for the pilot as well as </a:t>
            </a:r>
            <a:r>
              <a:rPr lang="en-US" sz="2000" b="1" i="0" dirty="0" err="1" smtClean="0">
                <a:solidFill>
                  <a:srgbClr val="FFFF00"/>
                </a:solidFill>
                <a:ea typeface="Arial" pitchFamily="-65" charset="0"/>
                <a:cs typeface="Arial" pitchFamily="-65" charset="0"/>
              </a:rPr>
              <a:t>vection</a:t>
            </a:r>
            <a:r>
              <a:rPr lang="en-US" sz="2000" b="1" i="0" dirty="0" smtClean="0">
                <a:solidFill>
                  <a:srgbClr val="FFFF00"/>
                </a:solidFill>
                <a:ea typeface="Arial" pitchFamily="-65" charset="0"/>
                <a:cs typeface="Arial" pitchFamily="-65" charset="0"/>
              </a:rPr>
              <a:t> illusions </a:t>
            </a:r>
            <a:endParaRPr lang="en-US" sz="2000" b="1" i="0" dirty="0" smtClean="0">
              <a:solidFill>
                <a:srgbClr val="FFFFFF"/>
              </a:solidFill>
              <a:ea typeface="Arial" pitchFamily="-65" charset="0"/>
              <a:cs typeface="Arial" pitchFamily="-65" charset="0"/>
            </a:endParaRPr>
          </a:p>
          <a:p>
            <a:pPr marL="342900" indent="-342900" algn="l" defTabSz="457200" eaLnBrk="1" hangingPunct="1">
              <a:spcBef>
                <a:spcPts val="600"/>
              </a:spcBef>
              <a:buClr>
                <a:srgbClr val="FF0000"/>
              </a:buClr>
              <a:buSzPct val="130000"/>
              <a:buFont typeface="Arial" pitchFamily="-65" charset="0"/>
              <a:buChar char="•"/>
            </a:pPr>
            <a:r>
              <a:rPr lang="en-US" sz="2000" b="1" i="0" dirty="0" smtClean="0">
                <a:solidFill>
                  <a:srgbClr val="FFFF00"/>
                </a:solidFill>
                <a:ea typeface="Arial" pitchFamily="-65" charset="0"/>
                <a:cs typeface="Arial" pitchFamily="-65" charset="0"/>
              </a:rPr>
              <a:t>Modeling dust cloud helps understand the scope of the problem and possible means of mitigation:</a:t>
            </a:r>
          </a:p>
          <a:p>
            <a:pPr marL="800100" lvl="1" indent="-342900" algn="l" defTabSz="457200" eaLnBrk="1" hangingPunct="1">
              <a:spcBef>
                <a:spcPts val="600"/>
              </a:spcBef>
              <a:buClr>
                <a:srgbClr val="FF0000"/>
              </a:buClr>
              <a:buSzPct val="130000"/>
              <a:buFont typeface="Lucida Grande"/>
              <a:buChar char="-"/>
            </a:pPr>
            <a:r>
              <a:rPr lang="en-US" sz="2000" b="1" i="0" dirty="0" smtClean="0">
                <a:solidFill>
                  <a:schemeClr val="bg1"/>
                </a:solidFill>
                <a:ea typeface="Arial" pitchFamily="-65" charset="0"/>
                <a:cs typeface="Arial" pitchFamily="-65" charset="0"/>
              </a:rPr>
              <a:t>By rotor design</a:t>
            </a:r>
          </a:p>
          <a:p>
            <a:pPr marL="800100" lvl="1" indent="-342900" algn="l" defTabSz="457200" eaLnBrk="1" hangingPunct="1">
              <a:spcBef>
                <a:spcPts val="600"/>
              </a:spcBef>
              <a:buClr>
                <a:srgbClr val="FF0000"/>
              </a:buClr>
              <a:buSzPct val="130000"/>
              <a:buFont typeface="Lucida Grande"/>
              <a:buChar char="-"/>
            </a:pPr>
            <a:r>
              <a:rPr lang="en-US" sz="2000" b="1" i="0" dirty="0" smtClean="0">
                <a:solidFill>
                  <a:schemeClr val="bg1"/>
                </a:solidFill>
                <a:ea typeface="Arial" pitchFamily="-65" charset="0"/>
                <a:cs typeface="Arial" pitchFamily="-65" charset="0"/>
              </a:rPr>
              <a:t>By flight-path management</a:t>
            </a:r>
          </a:p>
        </p:txBody>
      </p:sp>
      <p:sp>
        <p:nvSpPr>
          <p:cNvPr id="6" name="TextBox 5"/>
          <p:cNvSpPr txBox="1"/>
          <p:nvPr/>
        </p:nvSpPr>
        <p:spPr>
          <a:xfrm>
            <a:off x="5029200" y="3733800"/>
            <a:ext cx="2077203" cy="307777"/>
          </a:xfrm>
          <a:prstGeom prst="rect">
            <a:avLst/>
          </a:prstGeom>
          <a:noFill/>
        </p:spPr>
        <p:txBody>
          <a:bodyPr wrap="none" rtlCol="0">
            <a:spAutoFit/>
          </a:bodyPr>
          <a:lstStyle/>
          <a:p>
            <a:r>
              <a:rPr lang="en-US" sz="1400" i="0" dirty="0" smtClean="0">
                <a:solidFill>
                  <a:schemeClr val="bg1"/>
                </a:solidFill>
              </a:rPr>
              <a:t>Video courtesy OADS</a:t>
            </a:r>
            <a:endParaRPr lang="en-US" sz="1400" i="0" dirty="0">
              <a:solidFill>
                <a:schemeClr val="bg1"/>
              </a:solidFill>
            </a:endParaRPr>
          </a:p>
        </p:txBody>
      </p:sp>
    </p:spTree>
  </p:cSld>
  <p:clrMapOvr>
    <a:masterClrMapping/>
  </p:clrMapOvr>
  <p:transition>
    <p:cut thruBlk="1"/>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909050" cy="838200"/>
          </a:xfrm>
        </p:spPr>
        <p:txBody>
          <a:bodyPr/>
          <a:lstStyle/>
          <a:p>
            <a:pPr algn="ctr"/>
            <a:r>
              <a:rPr lang="en-US" i="1" dirty="0" smtClean="0"/>
              <a:t>Challenges in Dust Cloud Modeling</a:t>
            </a:r>
            <a:endParaRPr lang="en-US" i="1" dirty="0"/>
          </a:p>
        </p:txBody>
      </p:sp>
      <p:sp>
        <p:nvSpPr>
          <p:cNvPr id="4" name="TextBox 3"/>
          <p:cNvSpPr txBox="1"/>
          <p:nvPr/>
        </p:nvSpPr>
        <p:spPr>
          <a:xfrm>
            <a:off x="317500" y="3631076"/>
            <a:ext cx="8627533" cy="2169825"/>
          </a:xfrm>
          <a:prstGeom prst="rect">
            <a:avLst/>
          </a:prstGeom>
          <a:noFill/>
        </p:spPr>
        <p:txBody>
          <a:bodyPr wrap="square" rtlCol="0">
            <a:spAutoFit/>
          </a:bodyPr>
          <a:lstStyle/>
          <a:p>
            <a:pPr marL="342900" indent="-342900" algn="l" defTabSz="457200" eaLnBrk="1" hangingPunct="1">
              <a:spcBef>
                <a:spcPts val="600"/>
              </a:spcBef>
              <a:spcAft>
                <a:spcPts val="0"/>
              </a:spcAft>
              <a:buClr>
                <a:srgbClr val="FF0000"/>
              </a:buClr>
              <a:buSzPct val="130000"/>
              <a:buFont typeface="Arial"/>
              <a:buChar char="•"/>
            </a:pPr>
            <a:r>
              <a:rPr lang="en-US" sz="2000" b="1" i="0" dirty="0" smtClean="0">
                <a:solidFill>
                  <a:srgbClr val="FFFF00"/>
                </a:solidFill>
              </a:rPr>
              <a:t>Flow field is complicated and many vortex elements are needed to model the flow correctly</a:t>
            </a:r>
          </a:p>
          <a:p>
            <a:pPr marL="342900" indent="-342900" algn="l" defTabSz="457200" eaLnBrk="1" hangingPunct="1">
              <a:spcBef>
                <a:spcPts val="600"/>
              </a:spcBef>
              <a:spcAft>
                <a:spcPts val="0"/>
              </a:spcAft>
              <a:buClr>
                <a:srgbClr val="FF0000"/>
              </a:buClr>
              <a:buSzPct val="130000"/>
              <a:buFont typeface="Arial"/>
              <a:buChar char="•"/>
            </a:pPr>
            <a:r>
              <a:rPr lang="en-US" sz="2000" b="1" i="0" dirty="0" smtClean="0">
                <a:solidFill>
                  <a:srgbClr val="FFFF00"/>
                </a:solidFill>
              </a:rPr>
              <a:t>Physics of two-phase particulate flows is complex and different mechanisms of particle-flow interaction can be important</a:t>
            </a:r>
          </a:p>
          <a:p>
            <a:pPr marL="342900" indent="-342900" algn="l" defTabSz="457200" eaLnBrk="1" hangingPunct="1">
              <a:spcBef>
                <a:spcPts val="600"/>
              </a:spcBef>
              <a:spcAft>
                <a:spcPts val="0"/>
              </a:spcAft>
              <a:buClr>
                <a:srgbClr val="FF0000"/>
              </a:buClr>
              <a:buSzPct val="130000"/>
              <a:buFont typeface="Arial"/>
              <a:buChar char="•"/>
            </a:pPr>
            <a:r>
              <a:rPr lang="en-US" sz="2000" b="1" i="0" dirty="0" smtClean="0">
                <a:solidFill>
                  <a:srgbClr val="FFFF00"/>
                </a:solidFill>
              </a:rPr>
              <a:t>A large </a:t>
            </a:r>
            <a:r>
              <a:rPr lang="en-US" sz="2000" b="1" dirty="0" smtClean="0">
                <a:solidFill>
                  <a:srgbClr val="FFFF00"/>
                </a:solidFill>
              </a:rPr>
              <a:t>number of particles is needed for </a:t>
            </a:r>
            <a:r>
              <a:rPr lang="en-US" sz="2000" b="1" dirty="0" err="1" smtClean="0">
                <a:solidFill>
                  <a:srgbClr val="FFFF00"/>
                </a:solidFill>
              </a:rPr>
              <a:t>Lagrangian</a:t>
            </a:r>
            <a:r>
              <a:rPr lang="en-US" sz="2000" b="1" dirty="0" smtClean="0">
                <a:solidFill>
                  <a:srgbClr val="FFFF00"/>
                </a:solidFill>
              </a:rPr>
              <a:t> methods</a:t>
            </a:r>
          </a:p>
          <a:p>
            <a:pPr marL="342900" indent="-342900" algn="l" defTabSz="457200" eaLnBrk="1" hangingPunct="1">
              <a:spcBef>
                <a:spcPts val="600"/>
              </a:spcBef>
              <a:spcAft>
                <a:spcPts val="0"/>
              </a:spcAft>
              <a:buClr>
                <a:srgbClr val="FF0000"/>
              </a:buClr>
              <a:buSzPct val="130000"/>
              <a:buFont typeface="Arial"/>
              <a:buChar char="•"/>
            </a:pPr>
            <a:r>
              <a:rPr lang="en-US" sz="2000" b="1" dirty="0" smtClean="0">
                <a:solidFill>
                  <a:srgbClr val="FFFF00"/>
                </a:solidFill>
              </a:rPr>
              <a:t>Many time steps are needed to provide reliable computations</a:t>
            </a:r>
          </a:p>
        </p:txBody>
      </p:sp>
      <p:pic>
        <p:nvPicPr>
          <p:cNvPr id="115714" name="Picture 2"/>
          <p:cNvPicPr>
            <a:picLocks noChangeAspect="1" noChangeArrowheads="1"/>
          </p:cNvPicPr>
          <p:nvPr/>
        </p:nvPicPr>
        <p:blipFill>
          <a:blip r:embed="rId3" cstate="print"/>
          <a:srcRect/>
          <a:stretch>
            <a:fillRect/>
          </a:stretch>
        </p:blipFill>
        <p:spPr bwMode="auto">
          <a:xfrm>
            <a:off x="0" y="838200"/>
            <a:ext cx="9086850" cy="28575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413750" cy="838200"/>
          </a:xfrm>
        </p:spPr>
        <p:txBody>
          <a:bodyPr/>
          <a:lstStyle/>
          <a:p>
            <a:pPr algn="ctr"/>
            <a:r>
              <a:rPr lang="en-US" i="1" dirty="0" smtClean="0"/>
              <a:t>Free-Vortex Method</a:t>
            </a:r>
            <a:endParaRPr lang="en-US" i="1" dirty="0"/>
          </a:p>
        </p:txBody>
      </p:sp>
      <p:grpSp>
        <p:nvGrpSpPr>
          <p:cNvPr id="3" name="Group 2415"/>
          <p:cNvGrpSpPr/>
          <p:nvPr/>
        </p:nvGrpSpPr>
        <p:grpSpPr>
          <a:xfrm>
            <a:off x="4734739" y="1317927"/>
            <a:ext cx="4314014" cy="2157730"/>
            <a:chOff x="4734739" y="1339094"/>
            <a:chExt cx="4314014" cy="2157730"/>
          </a:xfrm>
        </p:grpSpPr>
        <p:pic>
          <p:nvPicPr>
            <p:cNvPr id="792" name="Content Placeholder 3" descr="IGE_imagesystem2_c_blk_t.pdf"/>
            <p:cNvPicPr>
              <a:picLocks noChangeAspect="1"/>
            </p:cNvPicPr>
            <p:nvPr/>
          </p:nvPicPr>
          <p:blipFill>
            <a:blip r:embed="rId3" cstate="print"/>
            <a:srcRect l="1171" r="6586"/>
            <a:stretch>
              <a:fillRect/>
            </a:stretch>
          </p:blipFill>
          <p:spPr bwMode="auto">
            <a:xfrm>
              <a:off x="5470632" y="1339094"/>
              <a:ext cx="3472285" cy="2157730"/>
            </a:xfrm>
            <a:prstGeom prst="rect">
              <a:avLst/>
            </a:prstGeom>
            <a:noFill/>
            <a:ln w="9525">
              <a:noFill/>
              <a:miter lim="800000"/>
              <a:headEnd/>
              <a:tailEnd/>
            </a:ln>
          </p:spPr>
        </p:pic>
        <p:sp>
          <p:nvSpPr>
            <p:cNvPr id="1607" name="TextBox 1606"/>
            <p:cNvSpPr txBox="1"/>
            <p:nvPr/>
          </p:nvSpPr>
          <p:spPr>
            <a:xfrm>
              <a:off x="7920956" y="1862665"/>
              <a:ext cx="979755" cy="307777"/>
            </a:xfrm>
            <a:prstGeom prst="rect">
              <a:avLst/>
            </a:prstGeom>
            <a:noFill/>
          </p:spPr>
          <p:txBody>
            <a:bodyPr wrap="none" rtlCol="0">
              <a:spAutoFit/>
            </a:bodyPr>
            <a:lstStyle/>
            <a:p>
              <a:r>
                <a:rPr lang="en-US" sz="1400" i="0" dirty="0" smtClean="0">
                  <a:solidFill>
                    <a:srgbClr val="FFFFFF"/>
                  </a:solidFill>
                </a:rPr>
                <a:t>Real flow</a:t>
              </a:r>
              <a:endParaRPr lang="en-US" sz="1400" i="0" dirty="0">
                <a:solidFill>
                  <a:srgbClr val="FFFFFF"/>
                </a:solidFill>
              </a:endParaRPr>
            </a:p>
          </p:txBody>
        </p:sp>
        <p:sp>
          <p:nvSpPr>
            <p:cNvPr id="1610" name="TextBox 1609"/>
            <p:cNvSpPr txBox="1"/>
            <p:nvPr/>
          </p:nvSpPr>
          <p:spPr>
            <a:xfrm>
              <a:off x="7892813" y="2635264"/>
              <a:ext cx="1155940" cy="307777"/>
            </a:xfrm>
            <a:prstGeom prst="rect">
              <a:avLst/>
            </a:prstGeom>
            <a:noFill/>
          </p:spPr>
          <p:txBody>
            <a:bodyPr wrap="none" rtlCol="0">
              <a:spAutoFit/>
            </a:bodyPr>
            <a:lstStyle/>
            <a:p>
              <a:r>
                <a:rPr lang="en-US" sz="1400" i="0" dirty="0" smtClean="0">
                  <a:solidFill>
                    <a:srgbClr val="FFFFFF"/>
                  </a:solidFill>
                </a:rPr>
                <a:t>Image flow</a:t>
              </a:r>
              <a:endParaRPr lang="en-US" sz="1400" i="0" dirty="0">
                <a:solidFill>
                  <a:srgbClr val="FFFFFF"/>
                </a:solidFill>
              </a:endParaRPr>
            </a:p>
          </p:txBody>
        </p:sp>
        <p:sp>
          <p:nvSpPr>
            <p:cNvPr id="1611" name="TextBox 1610"/>
            <p:cNvSpPr txBox="1"/>
            <p:nvPr/>
          </p:nvSpPr>
          <p:spPr>
            <a:xfrm>
              <a:off x="4734739" y="2275416"/>
              <a:ext cx="832855" cy="307777"/>
            </a:xfrm>
            <a:prstGeom prst="rect">
              <a:avLst/>
            </a:prstGeom>
            <a:noFill/>
          </p:spPr>
          <p:txBody>
            <a:bodyPr wrap="none" rtlCol="0">
              <a:spAutoFit/>
            </a:bodyPr>
            <a:lstStyle/>
            <a:p>
              <a:r>
                <a:rPr lang="en-US" sz="1400" i="0" dirty="0" smtClean="0">
                  <a:solidFill>
                    <a:schemeClr val="bg1"/>
                  </a:solidFill>
                </a:rPr>
                <a:t>Ground</a:t>
              </a:r>
              <a:endParaRPr lang="en-US" sz="1400" i="0" dirty="0">
                <a:solidFill>
                  <a:schemeClr val="bg1"/>
                </a:solidFill>
              </a:endParaRPr>
            </a:p>
          </p:txBody>
        </p:sp>
      </p:grpSp>
      <p:sp>
        <p:nvSpPr>
          <p:cNvPr id="816" name="Rectangle 815"/>
          <p:cNvSpPr/>
          <p:nvPr/>
        </p:nvSpPr>
        <p:spPr bwMode="auto">
          <a:xfrm>
            <a:off x="0" y="5181600"/>
            <a:ext cx="3657600" cy="1295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dirty="0">
              <a:ln>
                <a:noFill/>
              </a:ln>
              <a:effectLst/>
              <a:latin typeface="Arial" pitchFamily="58" charset="0"/>
            </a:endParaRPr>
          </a:p>
        </p:txBody>
      </p:sp>
      <p:sp>
        <p:nvSpPr>
          <p:cNvPr id="819" name="TextBox 818"/>
          <p:cNvSpPr txBox="1"/>
          <p:nvPr/>
        </p:nvSpPr>
        <p:spPr>
          <a:xfrm>
            <a:off x="381000" y="3886200"/>
            <a:ext cx="1467133" cy="369332"/>
          </a:xfrm>
          <a:prstGeom prst="rect">
            <a:avLst/>
          </a:prstGeom>
          <a:noFill/>
        </p:spPr>
        <p:txBody>
          <a:bodyPr wrap="none" rtlCol="0">
            <a:spAutoFit/>
          </a:bodyPr>
          <a:lstStyle/>
          <a:p>
            <a:r>
              <a:rPr lang="en-US" dirty="0" smtClean="0">
                <a:solidFill>
                  <a:schemeClr val="bg1"/>
                </a:solidFill>
              </a:rPr>
              <a:t>Velocity field</a:t>
            </a:r>
            <a:endParaRPr lang="en-US" dirty="0">
              <a:solidFill>
                <a:schemeClr val="bg1"/>
              </a:solidFill>
            </a:endParaRPr>
          </a:p>
        </p:txBody>
      </p:sp>
      <p:cxnSp>
        <p:nvCxnSpPr>
          <p:cNvPr id="821" name="Straight Arrow Connector 820"/>
          <p:cNvCxnSpPr/>
          <p:nvPr/>
        </p:nvCxnSpPr>
        <p:spPr bwMode="auto">
          <a:xfrm>
            <a:off x="1447800" y="4267200"/>
            <a:ext cx="381000" cy="304800"/>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822" name="TextBox 821"/>
          <p:cNvSpPr txBox="1"/>
          <p:nvPr/>
        </p:nvSpPr>
        <p:spPr>
          <a:xfrm>
            <a:off x="6248400" y="3886200"/>
            <a:ext cx="1981200" cy="646331"/>
          </a:xfrm>
          <a:prstGeom prst="rect">
            <a:avLst/>
          </a:prstGeom>
          <a:noFill/>
        </p:spPr>
        <p:txBody>
          <a:bodyPr wrap="square" rtlCol="0">
            <a:spAutoFit/>
          </a:bodyPr>
          <a:lstStyle/>
          <a:p>
            <a:r>
              <a:rPr lang="en-US" dirty="0" smtClean="0">
                <a:solidFill>
                  <a:schemeClr val="bg1"/>
                </a:solidFill>
              </a:rPr>
              <a:t>Smoothing kernel </a:t>
            </a:r>
          </a:p>
          <a:p>
            <a:pPr algn="ctr"/>
            <a:r>
              <a:rPr lang="en-US" dirty="0" smtClean="0">
                <a:solidFill>
                  <a:schemeClr val="bg1"/>
                </a:solidFill>
              </a:rPr>
              <a:t>“viscous core”</a:t>
            </a:r>
            <a:endParaRPr lang="en-US" dirty="0">
              <a:solidFill>
                <a:schemeClr val="bg1"/>
              </a:solidFill>
            </a:endParaRPr>
          </a:p>
        </p:txBody>
      </p:sp>
      <p:cxnSp>
        <p:nvCxnSpPr>
          <p:cNvPr id="824" name="Straight Arrow Connector 823"/>
          <p:cNvCxnSpPr/>
          <p:nvPr/>
        </p:nvCxnSpPr>
        <p:spPr bwMode="auto">
          <a:xfrm rot="5400000">
            <a:off x="5867400" y="4191000"/>
            <a:ext cx="304800" cy="304800"/>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sp>
        <p:nvSpPr>
          <p:cNvPr id="826" name="TextBox 825"/>
          <p:cNvSpPr txBox="1"/>
          <p:nvPr/>
        </p:nvSpPr>
        <p:spPr>
          <a:xfrm>
            <a:off x="0" y="5334000"/>
            <a:ext cx="2646943" cy="369332"/>
          </a:xfrm>
          <a:prstGeom prst="rect">
            <a:avLst/>
          </a:prstGeom>
          <a:noFill/>
        </p:spPr>
        <p:txBody>
          <a:bodyPr wrap="none" rtlCol="0">
            <a:spAutoFit/>
          </a:bodyPr>
          <a:lstStyle/>
          <a:p>
            <a:r>
              <a:rPr lang="en-US" dirty="0" smtClean="0">
                <a:solidFill>
                  <a:schemeClr val="bg1"/>
                </a:solidFill>
              </a:rPr>
              <a:t>Vortex  center dynamics</a:t>
            </a:r>
            <a:endParaRPr lang="en-US" dirty="0">
              <a:solidFill>
                <a:schemeClr val="bg1"/>
              </a:solidFill>
            </a:endParaRPr>
          </a:p>
        </p:txBody>
      </p:sp>
      <p:cxnSp>
        <p:nvCxnSpPr>
          <p:cNvPr id="828" name="Straight Arrow Connector 827"/>
          <p:cNvCxnSpPr/>
          <p:nvPr/>
        </p:nvCxnSpPr>
        <p:spPr bwMode="auto">
          <a:xfrm>
            <a:off x="1828800" y="5715000"/>
            <a:ext cx="228600" cy="76200"/>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cxnSp>
        <p:nvCxnSpPr>
          <p:cNvPr id="830" name="Straight Arrow Connector 829"/>
          <p:cNvCxnSpPr/>
          <p:nvPr/>
        </p:nvCxnSpPr>
        <p:spPr bwMode="auto">
          <a:xfrm rot="10800000" flipV="1">
            <a:off x="6019800" y="5638800"/>
            <a:ext cx="457200" cy="381000"/>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sp>
        <p:nvSpPr>
          <p:cNvPr id="833" name="TextBox 832"/>
          <p:cNvSpPr txBox="1"/>
          <p:nvPr/>
        </p:nvSpPr>
        <p:spPr>
          <a:xfrm>
            <a:off x="6705600" y="5410200"/>
            <a:ext cx="1680268" cy="646331"/>
          </a:xfrm>
          <a:prstGeom prst="rect">
            <a:avLst/>
          </a:prstGeom>
          <a:noFill/>
        </p:spPr>
        <p:txBody>
          <a:bodyPr wrap="none" rtlCol="0">
            <a:spAutoFit/>
          </a:bodyPr>
          <a:lstStyle/>
          <a:p>
            <a:r>
              <a:rPr lang="en-US" i="1" dirty="0" smtClean="0">
                <a:solidFill>
                  <a:schemeClr val="bg1"/>
                </a:solidFill>
              </a:rPr>
              <a:t>N</a:t>
            </a:r>
            <a:r>
              <a:rPr lang="en-US" i="1" baseline="30000" dirty="0" smtClean="0">
                <a:solidFill>
                  <a:schemeClr val="bg1"/>
                </a:solidFill>
              </a:rPr>
              <a:t>2</a:t>
            </a:r>
            <a:r>
              <a:rPr lang="en-US" i="1" dirty="0" smtClean="0">
                <a:solidFill>
                  <a:schemeClr val="bg1"/>
                </a:solidFill>
              </a:rPr>
              <a:t> </a:t>
            </a:r>
            <a:r>
              <a:rPr lang="en-US" dirty="0" smtClean="0">
                <a:solidFill>
                  <a:schemeClr val="bg1"/>
                </a:solidFill>
              </a:rPr>
              <a:t>interactions</a:t>
            </a:r>
          </a:p>
          <a:p>
            <a:r>
              <a:rPr lang="en-US" dirty="0" smtClean="0">
                <a:solidFill>
                  <a:schemeClr val="bg1"/>
                </a:solidFill>
              </a:rPr>
              <a:t>(all to all)</a:t>
            </a:r>
            <a:endParaRPr lang="en-US" dirty="0">
              <a:solidFill>
                <a:schemeClr val="bg1"/>
              </a:solidFill>
            </a:endParaRPr>
          </a:p>
        </p:txBody>
      </p:sp>
      <p:pic>
        <p:nvPicPr>
          <p:cNvPr id="151556" name="Picture 4" descr="http://latex.codecogs.com/gif.latex?\inline%20\dpi%7b200%7d%20\bg_black%20\mathbf%7bv%7d(\mathbf%7by%7d)=\displaystyle\sum_%7bi=1%7d%5eN\frac%7b\mathbf%7bq%7d_i\times(\mathbf%7by%7d-\mathbf%7bx%7d_i)%7d%7b|\mathbf%7by%7d-\mathbf%7bx%7d_i|%5e3%7d\mathbf%7bK%7d(|\mathbf%7by%7d-\mathbf%7bx%7d_i|,\varepsilon)"/>
          <p:cNvPicPr>
            <a:picLocks noChangeAspect="1" noChangeArrowheads="1"/>
          </p:cNvPicPr>
          <p:nvPr/>
        </p:nvPicPr>
        <p:blipFill>
          <a:blip r:embed="rId4" cstate="print"/>
          <a:srcRect/>
          <a:stretch>
            <a:fillRect/>
          </a:stretch>
        </p:blipFill>
        <p:spPr bwMode="auto">
          <a:xfrm>
            <a:off x="2133600" y="4495800"/>
            <a:ext cx="4819650" cy="866776"/>
          </a:xfrm>
          <a:prstGeom prst="rect">
            <a:avLst/>
          </a:prstGeom>
          <a:noFill/>
        </p:spPr>
      </p:pic>
      <p:pic>
        <p:nvPicPr>
          <p:cNvPr id="151554" name="Picture 2" descr="http://latex.codecogs.com/gif.latex?\inline%20\dpi%7b200%7d%20\bg_black%20\displaystyle\frac%7bd\mathbf%7bx%7d_i%7d%7bdt%7d=\mathbf%7bv%7d(\mathbf%7br%7d_i,t),%20\quad%20i=1,\ldots,N."/>
          <p:cNvPicPr>
            <a:picLocks noChangeAspect="1" noChangeArrowheads="1"/>
          </p:cNvPicPr>
          <p:nvPr/>
        </p:nvPicPr>
        <p:blipFill>
          <a:blip r:embed="rId5" cstate="print"/>
          <a:srcRect/>
          <a:stretch>
            <a:fillRect/>
          </a:stretch>
        </p:blipFill>
        <p:spPr bwMode="auto">
          <a:xfrm>
            <a:off x="2209800" y="5867400"/>
            <a:ext cx="3686175" cy="600076"/>
          </a:xfrm>
          <a:prstGeom prst="rect">
            <a:avLst/>
          </a:prstGeom>
          <a:noFill/>
        </p:spPr>
      </p:pic>
      <p:grpSp>
        <p:nvGrpSpPr>
          <p:cNvPr id="825" name="Group 824"/>
          <p:cNvGrpSpPr/>
          <p:nvPr/>
        </p:nvGrpSpPr>
        <p:grpSpPr>
          <a:xfrm>
            <a:off x="228600" y="914400"/>
            <a:ext cx="4920127" cy="2923591"/>
            <a:chOff x="155576" y="762000"/>
            <a:chExt cx="4920127" cy="2923591"/>
          </a:xfrm>
        </p:grpSpPr>
        <p:sp>
          <p:nvSpPr>
            <p:cNvPr id="827" name="Rectangle 801"/>
            <p:cNvSpPr>
              <a:spLocks noChangeArrowheads="1"/>
            </p:cNvSpPr>
            <p:nvPr/>
          </p:nvSpPr>
          <p:spPr bwMode="auto">
            <a:xfrm>
              <a:off x="1115734" y="1574800"/>
              <a:ext cx="63500" cy="533400"/>
            </a:xfrm>
            <a:prstGeom prst="rect">
              <a:avLst/>
            </a:prstGeom>
            <a:solidFill>
              <a:srgbClr val="A6A6A6"/>
            </a:solidFill>
            <a:ln w="9525">
              <a:solidFill>
                <a:schemeClr val="tx1"/>
              </a:solidFill>
              <a:miter lim="800000"/>
              <a:headEnd/>
              <a:tailEnd/>
            </a:ln>
          </p:spPr>
          <p:txBody>
            <a:bodyPr>
              <a:prstTxWarp prst="textNoShape">
                <a:avLst/>
              </a:prstTxWarp>
            </a:bodyPr>
            <a:lstStyle/>
            <a:p>
              <a:endParaRPr lang="en-US"/>
            </a:p>
          </p:txBody>
        </p:sp>
        <p:sp>
          <p:nvSpPr>
            <p:cNvPr id="829" name="Line 802"/>
            <p:cNvSpPr>
              <a:spLocks noChangeShapeType="1"/>
            </p:cNvSpPr>
            <p:nvPr/>
          </p:nvSpPr>
          <p:spPr bwMode="auto">
            <a:xfrm>
              <a:off x="1115734" y="1574800"/>
              <a:ext cx="63500"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1" name="Line 803"/>
            <p:cNvSpPr>
              <a:spLocks noChangeShapeType="1"/>
            </p:cNvSpPr>
            <p:nvPr/>
          </p:nvSpPr>
          <p:spPr bwMode="auto">
            <a:xfrm>
              <a:off x="1179234" y="15748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2" name="Line 804"/>
            <p:cNvSpPr>
              <a:spLocks noChangeShapeType="1"/>
            </p:cNvSpPr>
            <p:nvPr/>
          </p:nvSpPr>
          <p:spPr bwMode="auto">
            <a:xfrm>
              <a:off x="1179234" y="1574800"/>
              <a:ext cx="1587" cy="533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4" name="Line 805"/>
            <p:cNvSpPr>
              <a:spLocks noChangeShapeType="1"/>
            </p:cNvSpPr>
            <p:nvPr/>
          </p:nvSpPr>
          <p:spPr bwMode="auto">
            <a:xfrm>
              <a:off x="1179234" y="21082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5" name="Line 806"/>
            <p:cNvSpPr>
              <a:spLocks noChangeShapeType="1"/>
            </p:cNvSpPr>
            <p:nvPr/>
          </p:nvSpPr>
          <p:spPr bwMode="auto">
            <a:xfrm flipH="1">
              <a:off x="1115734" y="2108200"/>
              <a:ext cx="63500"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6" name="Line 807"/>
            <p:cNvSpPr>
              <a:spLocks noChangeShapeType="1"/>
            </p:cNvSpPr>
            <p:nvPr/>
          </p:nvSpPr>
          <p:spPr bwMode="auto">
            <a:xfrm>
              <a:off x="1115734" y="21082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7" name="Line 808"/>
            <p:cNvSpPr>
              <a:spLocks noChangeShapeType="1"/>
            </p:cNvSpPr>
            <p:nvPr/>
          </p:nvSpPr>
          <p:spPr bwMode="auto">
            <a:xfrm flipV="1">
              <a:off x="1115734" y="1574800"/>
              <a:ext cx="1587" cy="533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8" name="Line 809"/>
            <p:cNvSpPr>
              <a:spLocks noChangeShapeType="1"/>
            </p:cNvSpPr>
            <p:nvPr/>
          </p:nvSpPr>
          <p:spPr bwMode="auto">
            <a:xfrm>
              <a:off x="1115734" y="15748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39" name="Freeform 810"/>
            <p:cNvSpPr>
              <a:spLocks/>
            </p:cNvSpPr>
            <p:nvPr/>
          </p:nvSpPr>
          <p:spPr bwMode="auto">
            <a:xfrm>
              <a:off x="1115734" y="1549400"/>
              <a:ext cx="63500" cy="50800"/>
            </a:xfrm>
            <a:custGeom>
              <a:avLst/>
              <a:gdLst/>
              <a:ahLst/>
              <a:cxnLst>
                <a:cxn ang="0">
                  <a:pos x="40" y="16"/>
                </a:cxn>
                <a:cxn ang="0">
                  <a:pos x="32" y="24"/>
                </a:cxn>
                <a:cxn ang="0">
                  <a:pos x="24" y="32"/>
                </a:cxn>
                <a:cxn ang="0">
                  <a:pos x="24" y="32"/>
                </a:cxn>
                <a:cxn ang="0">
                  <a:pos x="8" y="24"/>
                </a:cxn>
                <a:cxn ang="0">
                  <a:pos x="0" y="16"/>
                </a:cxn>
                <a:cxn ang="0">
                  <a:pos x="0" y="16"/>
                </a:cxn>
                <a:cxn ang="0">
                  <a:pos x="8" y="8"/>
                </a:cxn>
                <a:cxn ang="0">
                  <a:pos x="24" y="0"/>
                </a:cxn>
                <a:cxn ang="0">
                  <a:pos x="24" y="0"/>
                </a:cxn>
                <a:cxn ang="0">
                  <a:pos x="32" y="8"/>
                </a:cxn>
                <a:cxn ang="0">
                  <a:pos x="40" y="16"/>
                </a:cxn>
              </a:cxnLst>
              <a:rect l="0" t="0" r="r" b="b"/>
              <a:pathLst>
                <a:path w="40" h="32">
                  <a:moveTo>
                    <a:pt x="40" y="16"/>
                  </a:moveTo>
                  <a:lnTo>
                    <a:pt x="32" y="24"/>
                  </a:lnTo>
                  <a:lnTo>
                    <a:pt x="24" y="32"/>
                  </a:lnTo>
                  <a:lnTo>
                    <a:pt x="24" y="32"/>
                  </a:lnTo>
                  <a:lnTo>
                    <a:pt x="8" y="24"/>
                  </a:lnTo>
                  <a:lnTo>
                    <a:pt x="0" y="16"/>
                  </a:lnTo>
                  <a:lnTo>
                    <a:pt x="0" y="16"/>
                  </a:lnTo>
                  <a:lnTo>
                    <a:pt x="8" y="8"/>
                  </a:lnTo>
                  <a:lnTo>
                    <a:pt x="24" y="0"/>
                  </a:lnTo>
                  <a:lnTo>
                    <a:pt x="24" y="0"/>
                  </a:lnTo>
                  <a:lnTo>
                    <a:pt x="32" y="8"/>
                  </a:lnTo>
                  <a:lnTo>
                    <a:pt x="40" y="16"/>
                  </a:lnTo>
                  <a:close/>
                </a:path>
              </a:pathLst>
            </a:custGeom>
            <a:solidFill>
              <a:srgbClr val="A6A6A6"/>
            </a:solidFill>
            <a:ln w="9525">
              <a:solidFill>
                <a:schemeClr val="tx1"/>
              </a:solidFill>
              <a:round/>
              <a:headEnd/>
              <a:tailEnd/>
            </a:ln>
          </p:spPr>
          <p:txBody>
            <a:bodyPr>
              <a:prstTxWarp prst="textNoShape">
                <a:avLst/>
              </a:prstTxWarp>
            </a:bodyPr>
            <a:lstStyle/>
            <a:p>
              <a:endParaRPr lang="en-US"/>
            </a:p>
          </p:txBody>
        </p:sp>
        <p:sp>
          <p:nvSpPr>
            <p:cNvPr id="840" name="Line 811"/>
            <p:cNvSpPr>
              <a:spLocks noChangeShapeType="1"/>
            </p:cNvSpPr>
            <p:nvPr/>
          </p:nvSpPr>
          <p:spPr bwMode="auto">
            <a:xfrm flipH="1">
              <a:off x="1166534" y="15748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1" name="Line 812"/>
            <p:cNvSpPr>
              <a:spLocks noChangeShapeType="1"/>
            </p:cNvSpPr>
            <p:nvPr/>
          </p:nvSpPr>
          <p:spPr bwMode="auto">
            <a:xfrm>
              <a:off x="1166534" y="15875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2" name="Line 813"/>
            <p:cNvSpPr>
              <a:spLocks noChangeShapeType="1"/>
            </p:cNvSpPr>
            <p:nvPr/>
          </p:nvSpPr>
          <p:spPr bwMode="auto">
            <a:xfrm flipH="1">
              <a:off x="1153834" y="15875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3" name="Line 814"/>
            <p:cNvSpPr>
              <a:spLocks noChangeShapeType="1"/>
            </p:cNvSpPr>
            <p:nvPr/>
          </p:nvSpPr>
          <p:spPr bwMode="auto">
            <a:xfrm>
              <a:off x="1153834" y="16002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4" name="Line 815"/>
            <p:cNvSpPr>
              <a:spLocks noChangeShapeType="1"/>
            </p:cNvSpPr>
            <p:nvPr/>
          </p:nvSpPr>
          <p:spPr bwMode="auto">
            <a:xfrm>
              <a:off x="1153834" y="16002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5" name="Line 816"/>
            <p:cNvSpPr>
              <a:spLocks noChangeShapeType="1"/>
            </p:cNvSpPr>
            <p:nvPr/>
          </p:nvSpPr>
          <p:spPr bwMode="auto">
            <a:xfrm>
              <a:off x="1153834" y="16002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6" name="Line 817"/>
            <p:cNvSpPr>
              <a:spLocks noChangeShapeType="1"/>
            </p:cNvSpPr>
            <p:nvPr/>
          </p:nvSpPr>
          <p:spPr bwMode="auto">
            <a:xfrm flipH="1" flipV="1">
              <a:off x="1128434" y="1587500"/>
              <a:ext cx="254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7" name="Line 818"/>
            <p:cNvSpPr>
              <a:spLocks noChangeShapeType="1"/>
            </p:cNvSpPr>
            <p:nvPr/>
          </p:nvSpPr>
          <p:spPr bwMode="auto">
            <a:xfrm>
              <a:off x="1128434" y="15875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8" name="Line 819"/>
            <p:cNvSpPr>
              <a:spLocks noChangeShapeType="1"/>
            </p:cNvSpPr>
            <p:nvPr/>
          </p:nvSpPr>
          <p:spPr bwMode="auto">
            <a:xfrm flipH="1" flipV="1">
              <a:off x="1115734" y="15748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49" name="Line 820"/>
            <p:cNvSpPr>
              <a:spLocks noChangeShapeType="1"/>
            </p:cNvSpPr>
            <p:nvPr/>
          </p:nvSpPr>
          <p:spPr bwMode="auto">
            <a:xfrm>
              <a:off x="1115734" y="15748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0" name="Line 821"/>
            <p:cNvSpPr>
              <a:spLocks noChangeShapeType="1"/>
            </p:cNvSpPr>
            <p:nvPr/>
          </p:nvSpPr>
          <p:spPr bwMode="auto">
            <a:xfrm>
              <a:off x="1115734" y="15748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1" name="Line 822"/>
            <p:cNvSpPr>
              <a:spLocks noChangeShapeType="1"/>
            </p:cNvSpPr>
            <p:nvPr/>
          </p:nvSpPr>
          <p:spPr bwMode="auto">
            <a:xfrm>
              <a:off x="1115734" y="15748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2" name="Line 823"/>
            <p:cNvSpPr>
              <a:spLocks noChangeShapeType="1"/>
            </p:cNvSpPr>
            <p:nvPr/>
          </p:nvSpPr>
          <p:spPr bwMode="auto">
            <a:xfrm flipV="1">
              <a:off x="1115734" y="15621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3" name="Line 824"/>
            <p:cNvSpPr>
              <a:spLocks noChangeShapeType="1"/>
            </p:cNvSpPr>
            <p:nvPr/>
          </p:nvSpPr>
          <p:spPr bwMode="auto">
            <a:xfrm>
              <a:off x="1128434" y="15621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4" name="Line 825"/>
            <p:cNvSpPr>
              <a:spLocks noChangeShapeType="1"/>
            </p:cNvSpPr>
            <p:nvPr/>
          </p:nvSpPr>
          <p:spPr bwMode="auto">
            <a:xfrm flipV="1">
              <a:off x="1128434" y="1549400"/>
              <a:ext cx="254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5" name="Line 826"/>
            <p:cNvSpPr>
              <a:spLocks noChangeShapeType="1"/>
            </p:cNvSpPr>
            <p:nvPr/>
          </p:nvSpPr>
          <p:spPr bwMode="auto">
            <a:xfrm>
              <a:off x="1153834" y="15494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6" name="Line 827"/>
            <p:cNvSpPr>
              <a:spLocks noChangeShapeType="1"/>
            </p:cNvSpPr>
            <p:nvPr/>
          </p:nvSpPr>
          <p:spPr bwMode="auto">
            <a:xfrm>
              <a:off x="1153834" y="15494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7" name="Line 828"/>
            <p:cNvSpPr>
              <a:spLocks noChangeShapeType="1"/>
            </p:cNvSpPr>
            <p:nvPr/>
          </p:nvSpPr>
          <p:spPr bwMode="auto">
            <a:xfrm>
              <a:off x="1153834" y="15494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8" name="Line 829"/>
            <p:cNvSpPr>
              <a:spLocks noChangeShapeType="1"/>
            </p:cNvSpPr>
            <p:nvPr/>
          </p:nvSpPr>
          <p:spPr bwMode="auto">
            <a:xfrm>
              <a:off x="1153834" y="15494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59" name="Line 830"/>
            <p:cNvSpPr>
              <a:spLocks noChangeShapeType="1"/>
            </p:cNvSpPr>
            <p:nvPr/>
          </p:nvSpPr>
          <p:spPr bwMode="auto">
            <a:xfrm>
              <a:off x="1166534" y="15621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0" name="Line 831"/>
            <p:cNvSpPr>
              <a:spLocks noChangeShapeType="1"/>
            </p:cNvSpPr>
            <p:nvPr/>
          </p:nvSpPr>
          <p:spPr bwMode="auto">
            <a:xfrm>
              <a:off x="1166534" y="15621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1" name="Line 832"/>
            <p:cNvSpPr>
              <a:spLocks noChangeShapeType="1"/>
            </p:cNvSpPr>
            <p:nvPr/>
          </p:nvSpPr>
          <p:spPr bwMode="auto">
            <a:xfrm>
              <a:off x="1179234" y="15748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2" name="Freeform 833"/>
            <p:cNvSpPr>
              <a:spLocks/>
            </p:cNvSpPr>
            <p:nvPr/>
          </p:nvSpPr>
          <p:spPr bwMode="auto">
            <a:xfrm>
              <a:off x="1115734" y="2095500"/>
              <a:ext cx="63500" cy="25400"/>
            </a:xfrm>
            <a:custGeom>
              <a:avLst/>
              <a:gdLst/>
              <a:ahLst/>
              <a:cxnLst>
                <a:cxn ang="0">
                  <a:pos x="40" y="0"/>
                </a:cxn>
                <a:cxn ang="0">
                  <a:pos x="32" y="8"/>
                </a:cxn>
                <a:cxn ang="0">
                  <a:pos x="16" y="16"/>
                </a:cxn>
                <a:cxn ang="0">
                  <a:pos x="16" y="16"/>
                </a:cxn>
                <a:cxn ang="0">
                  <a:pos x="8" y="8"/>
                </a:cxn>
                <a:cxn ang="0">
                  <a:pos x="0" y="0"/>
                </a:cxn>
                <a:cxn ang="0">
                  <a:pos x="0" y="0"/>
                </a:cxn>
                <a:cxn ang="0">
                  <a:pos x="24" y="0"/>
                </a:cxn>
                <a:cxn ang="0">
                  <a:pos x="24" y="0"/>
                </a:cxn>
                <a:cxn ang="0">
                  <a:pos x="40" y="0"/>
                </a:cxn>
              </a:cxnLst>
              <a:rect l="0" t="0" r="r" b="b"/>
              <a:pathLst>
                <a:path w="40" h="16">
                  <a:moveTo>
                    <a:pt x="40" y="0"/>
                  </a:moveTo>
                  <a:lnTo>
                    <a:pt x="32" y="8"/>
                  </a:lnTo>
                  <a:lnTo>
                    <a:pt x="16" y="16"/>
                  </a:lnTo>
                  <a:lnTo>
                    <a:pt x="16" y="16"/>
                  </a:lnTo>
                  <a:lnTo>
                    <a:pt x="8" y="8"/>
                  </a:lnTo>
                  <a:lnTo>
                    <a:pt x="0" y="0"/>
                  </a:lnTo>
                  <a:lnTo>
                    <a:pt x="0" y="0"/>
                  </a:lnTo>
                  <a:lnTo>
                    <a:pt x="24" y="0"/>
                  </a:lnTo>
                  <a:lnTo>
                    <a:pt x="24" y="0"/>
                  </a:lnTo>
                  <a:lnTo>
                    <a:pt x="40" y="0"/>
                  </a:lnTo>
                  <a:close/>
                </a:path>
              </a:pathLst>
            </a:custGeom>
            <a:solidFill>
              <a:srgbClr val="A6A6A6"/>
            </a:solidFill>
            <a:ln w="9525">
              <a:solidFill>
                <a:schemeClr val="tx1"/>
              </a:solidFill>
              <a:round/>
              <a:headEnd/>
              <a:tailEnd/>
            </a:ln>
          </p:spPr>
          <p:txBody>
            <a:bodyPr>
              <a:prstTxWarp prst="textNoShape">
                <a:avLst/>
              </a:prstTxWarp>
            </a:bodyPr>
            <a:lstStyle/>
            <a:p>
              <a:endParaRPr lang="en-US"/>
            </a:p>
          </p:txBody>
        </p:sp>
        <p:sp>
          <p:nvSpPr>
            <p:cNvPr id="863" name="Line 834"/>
            <p:cNvSpPr>
              <a:spLocks noChangeShapeType="1"/>
            </p:cNvSpPr>
            <p:nvPr/>
          </p:nvSpPr>
          <p:spPr bwMode="auto">
            <a:xfrm flipH="1">
              <a:off x="1166534" y="20955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4" name="Line 835"/>
            <p:cNvSpPr>
              <a:spLocks noChangeShapeType="1"/>
            </p:cNvSpPr>
            <p:nvPr/>
          </p:nvSpPr>
          <p:spPr bwMode="auto">
            <a:xfrm>
              <a:off x="1166534" y="21082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5" name="Line 836"/>
            <p:cNvSpPr>
              <a:spLocks noChangeShapeType="1"/>
            </p:cNvSpPr>
            <p:nvPr/>
          </p:nvSpPr>
          <p:spPr bwMode="auto">
            <a:xfrm flipH="1">
              <a:off x="1141134" y="2108200"/>
              <a:ext cx="254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6" name="Line 837"/>
            <p:cNvSpPr>
              <a:spLocks noChangeShapeType="1"/>
            </p:cNvSpPr>
            <p:nvPr/>
          </p:nvSpPr>
          <p:spPr bwMode="auto">
            <a:xfrm>
              <a:off x="1141134" y="21209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7" name="Line 838"/>
            <p:cNvSpPr>
              <a:spLocks noChangeShapeType="1"/>
            </p:cNvSpPr>
            <p:nvPr/>
          </p:nvSpPr>
          <p:spPr bwMode="auto">
            <a:xfrm>
              <a:off x="1141134" y="21209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8" name="Line 839"/>
            <p:cNvSpPr>
              <a:spLocks noChangeShapeType="1"/>
            </p:cNvSpPr>
            <p:nvPr/>
          </p:nvSpPr>
          <p:spPr bwMode="auto">
            <a:xfrm>
              <a:off x="1141134" y="21209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69" name="Line 840"/>
            <p:cNvSpPr>
              <a:spLocks noChangeShapeType="1"/>
            </p:cNvSpPr>
            <p:nvPr/>
          </p:nvSpPr>
          <p:spPr bwMode="auto">
            <a:xfrm flipH="1" flipV="1">
              <a:off x="1128434" y="21082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70" name="Line 841"/>
            <p:cNvSpPr>
              <a:spLocks noChangeShapeType="1"/>
            </p:cNvSpPr>
            <p:nvPr/>
          </p:nvSpPr>
          <p:spPr bwMode="auto">
            <a:xfrm>
              <a:off x="1128434" y="21082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871" name="Line 842"/>
            <p:cNvSpPr>
              <a:spLocks noChangeShapeType="1"/>
            </p:cNvSpPr>
            <p:nvPr/>
          </p:nvSpPr>
          <p:spPr bwMode="auto">
            <a:xfrm flipH="1" flipV="1">
              <a:off x="1115734" y="2095500"/>
              <a:ext cx="127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72" name="Freeform 843"/>
            <p:cNvSpPr>
              <a:spLocks/>
            </p:cNvSpPr>
            <p:nvPr/>
          </p:nvSpPr>
          <p:spPr bwMode="auto">
            <a:xfrm>
              <a:off x="1077634" y="1562100"/>
              <a:ext cx="620712" cy="177800"/>
            </a:xfrm>
            <a:custGeom>
              <a:avLst/>
              <a:gdLst/>
              <a:ahLst/>
              <a:cxnLst>
                <a:cxn ang="0">
                  <a:pos x="0" y="112"/>
                </a:cxn>
                <a:cxn ang="0">
                  <a:pos x="0" y="96"/>
                </a:cxn>
                <a:cxn ang="0">
                  <a:pos x="391" y="0"/>
                </a:cxn>
                <a:cxn ang="0">
                  <a:pos x="391" y="16"/>
                </a:cxn>
                <a:cxn ang="0">
                  <a:pos x="0" y="112"/>
                </a:cxn>
              </a:cxnLst>
              <a:rect l="0" t="0" r="r" b="b"/>
              <a:pathLst>
                <a:path w="391" h="112">
                  <a:moveTo>
                    <a:pt x="0" y="112"/>
                  </a:moveTo>
                  <a:lnTo>
                    <a:pt x="0" y="96"/>
                  </a:lnTo>
                  <a:lnTo>
                    <a:pt x="391" y="0"/>
                  </a:lnTo>
                  <a:lnTo>
                    <a:pt x="391" y="16"/>
                  </a:lnTo>
                  <a:lnTo>
                    <a:pt x="0" y="112"/>
                  </a:lnTo>
                  <a:close/>
                </a:path>
              </a:pathLst>
            </a:custGeom>
            <a:solidFill>
              <a:srgbClr val="A6A6A6"/>
            </a:solidFill>
            <a:ln w="9525">
              <a:solidFill>
                <a:schemeClr val="tx1"/>
              </a:solidFill>
              <a:round/>
              <a:headEnd/>
              <a:tailEnd/>
            </a:ln>
          </p:spPr>
          <p:txBody>
            <a:bodyPr>
              <a:prstTxWarp prst="textNoShape">
                <a:avLst/>
              </a:prstTxWarp>
            </a:bodyPr>
            <a:lstStyle/>
            <a:p>
              <a:endParaRPr lang="en-US"/>
            </a:p>
          </p:txBody>
        </p:sp>
        <p:sp>
          <p:nvSpPr>
            <p:cNvPr id="873" name="Freeform 844"/>
            <p:cNvSpPr>
              <a:spLocks/>
            </p:cNvSpPr>
            <p:nvPr/>
          </p:nvSpPr>
          <p:spPr bwMode="auto">
            <a:xfrm>
              <a:off x="1077634" y="1676400"/>
              <a:ext cx="608012" cy="152400"/>
            </a:xfrm>
            <a:custGeom>
              <a:avLst/>
              <a:gdLst/>
              <a:ahLst/>
              <a:cxnLst>
                <a:cxn ang="0">
                  <a:pos x="0" y="16"/>
                </a:cxn>
                <a:cxn ang="0">
                  <a:pos x="0" y="0"/>
                </a:cxn>
                <a:cxn ang="0">
                  <a:pos x="383" y="80"/>
                </a:cxn>
                <a:cxn ang="0">
                  <a:pos x="375" y="96"/>
                </a:cxn>
                <a:cxn ang="0">
                  <a:pos x="0" y="16"/>
                </a:cxn>
              </a:cxnLst>
              <a:rect l="0" t="0" r="r" b="b"/>
              <a:pathLst>
                <a:path w="383" h="96">
                  <a:moveTo>
                    <a:pt x="0" y="16"/>
                  </a:moveTo>
                  <a:lnTo>
                    <a:pt x="0" y="0"/>
                  </a:lnTo>
                  <a:lnTo>
                    <a:pt x="383" y="80"/>
                  </a:lnTo>
                  <a:lnTo>
                    <a:pt x="375" y="96"/>
                  </a:lnTo>
                  <a:lnTo>
                    <a:pt x="0" y="16"/>
                  </a:lnTo>
                  <a:close/>
                </a:path>
              </a:pathLst>
            </a:custGeom>
            <a:solidFill>
              <a:srgbClr val="A6A6A6"/>
            </a:solidFill>
            <a:ln w="9525">
              <a:solidFill>
                <a:schemeClr val="tx1"/>
              </a:solidFill>
              <a:round/>
              <a:headEnd/>
              <a:tailEnd/>
            </a:ln>
          </p:spPr>
          <p:txBody>
            <a:bodyPr>
              <a:prstTxWarp prst="textNoShape">
                <a:avLst/>
              </a:prstTxWarp>
            </a:bodyPr>
            <a:lstStyle/>
            <a:p>
              <a:endParaRPr lang="en-US"/>
            </a:p>
          </p:txBody>
        </p:sp>
        <p:sp>
          <p:nvSpPr>
            <p:cNvPr id="874" name="Freeform 845"/>
            <p:cNvSpPr>
              <a:spLocks/>
            </p:cNvSpPr>
            <p:nvPr/>
          </p:nvSpPr>
          <p:spPr bwMode="auto">
            <a:xfrm>
              <a:off x="1634846" y="1079500"/>
              <a:ext cx="1955800" cy="469900"/>
            </a:xfrm>
            <a:custGeom>
              <a:avLst/>
              <a:gdLst/>
              <a:ahLst/>
              <a:cxnLst>
                <a:cxn ang="0">
                  <a:pos x="0" y="296"/>
                </a:cxn>
                <a:cxn ang="0">
                  <a:pos x="1232" y="0"/>
                </a:cxn>
                <a:cxn ang="0">
                  <a:pos x="0" y="296"/>
                </a:cxn>
              </a:cxnLst>
              <a:rect l="0" t="0" r="r" b="b"/>
              <a:pathLst>
                <a:path w="1232" h="296">
                  <a:moveTo>
                    <a:pt x="0" y="296"/>
                  </a:moveTo>
                  <a:lnTo>
                    <a:pt x="1232" y="0"/>
                  </a:lnTo>
                  <a:lnTo>
                    <a:pt x="0" y="296"/>
                  </a:lnTo>
                  <a:close/>
                </a:path>
              </a:pathLst>
            </a:custGeom>
            <a:noFill/>
            <a:ln w="9525">
              <a:solidFill>
                <a:schemeClr val="tx1"/>
              </a:solidFill>
              <a:round/>
              <a:headEnd/>
              <a:tailEnd/>
            </a:ln>
          </p:spPr>
          <p:txBody>
            <a:bodyPr>
              <a:prstTxWarp prst="textNoShape">
                <a:avLst/>
              </a:prstTxWarp>
            </a:bodyPr>
            <a:lstStyle/>
            <a:p>
              <a:endParaRPr lang="en-US"/>
            </a:p>
          </p:txBody>
        </p:sp>
        <p:grpSp>
          <p:nvGrpSpPr>
            <p:cNvPr id="875" name="Group 846"/>
            <p:cNvGrpSpPr>
              <a:grpSpLocks/>
            </p:cNvGrpSpPr>
            <p:nvPr/>
          </p:nvGrpSpPr>
          <p:grpSpPr bwMode="auto">
            <a:xfrm>
              <a:off x="1634846" y="1079500"/>
              <a:ext cx="2171700" cy="546100"/>
              <a:chOff x="2126" y="2258"/>
              <a:chExt cx="1368" cy="344"/>
            </a:xfrm>
            <a:noFill/>
          </p:grpSpPr>
          <p:sp>
            <p:nvSpPr>
              <p:cNvPr id="1592" name="Line 847"/>
              <p:cNvSpPr>
                <a:spLocks noChangeShapeType="1"/>
              </p:cNvSpPr>
              <p:nvPr/>
            </p:nvSpPr>
            <p:spPr bwMode="auto">
              <a:xfrm flipV="1">
                <a:off x="2126" y="2258"/>
                <a:ext cx="1232" cy="296"/>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593" name="Line 848"/>
              <p:cNvSpPr>
                <a:spLocks noChangeShapeType="1"/>
              </p:cNvSpPr>
              <p:nvPr/>
            </p:nvSpPr>
            <p:spPr bwMode="auto">
              <a:xfrm flipV="1">
                <a:off x="2262" y="2298"/>
                <a:ext cx="1224" cy="304"/>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594" name="Line 849"/>
              <p:cNvSpPr>
                <a:spLocks noChangeShapeType="1"/>
              </p:cNvSpPr>
              <p:nvPr/>
            </p:nvSpPr>
            <p:spPr bwMode="auto">
              <a:xfrm flipH="1" flipV="1">
                <a:off x="2126" y="2554"/>
                <a:ext cx="136" cy="48"/>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595" name="Line 850"/>
              <p:cNvSpPr>
                <a:spLocks noChangeShapeType="1"/>
              </p:cNvSpPr>
              <p:nvPr/>
            </p:nvSpPr>
            <p:spPr bwMode="auto">
              <a:xfrm flipH="1" flipV="1">
                <a:off x="3358" y="2258"/>
                <a:ext cx="136" cy="40"/>
              </a:xfrm>
              <a:prstGeom prst="line">
                <a:avLst/>
              </a:prstGeom>
              <a:grpFill/>
              <a:ln w="12700">
                <a:solidFill>
                  <a:schemeClr val="tx1"/>
                </a:solidFill>
                <a:round/>
                <a:headEnd/>
                <a:tailEnd/>
              </a:ln>
            </p:spPr>
            <p:txBody>
              <a:bodyPr>
                <a:prstTxWarp prst="textNoShape">
                  <a:avLst/>
                </a:prstTxWarp>
              </a:bodyPr>
              <a:lstStyle/>
              <a:p>
                <a:endParaRPr lang="en-US"/>
              </a:p>
            </p:txBody>
          </p:sp>
        </p:grpSp>
        <p:sp>
          <p:nvSpPr>
            <p:cNvPr id="876" name="Freeform 875"/>
            <p:cNvSpPr>
              <a:spLocks/>
            </p:cNvSpPr>
            <p:nvPr/>
          </p:nvSpPr>
          <p:spPr bwMode="auto">
            <a:xfrm>
              <a:off x="1850746" y="1143000"/>
              <a:ext cx="1943100" cy="482600"/>
            </a:xfrm>
            <a:custGeom>
              <a:avLst/>
              <a:gdLst/>
              <a:ahLst/>
              <a:cxnLst>
                <a:cxn ang="0">
                  <a:pos x="0" y="304"/>
                </a:cxn>
                <a:cxn ang="0">
                  <a:pos x="1224" y="0"/>
                </a:cxn>
                <a:cxn ang="0">
                  <a:pos x="0" y="304"/>
                </a:cxn>
              </a:cxnLst>
              <a:rect l="0" t="0" r="r" b="b"/>
              <a:pathLst>
                <a:path w="1224" h="304">
                  <a:moveTo>
                    <a:pt x="0" y="304"/>
                  </a:moveTo>
                  <a:lnTo>
                    <a:pt x="1224" y="0"/>
                  </a:lnTo>
                  <a:lnTo>
                    <a:pt x="0" y="304"/>
                  </a:lnTo>
                  <a:close/>
                </a:path>
              </a:pathLst>
            </a:custGeom>
            <a:noFill/>
            <a:ln w="9525">
              <a:solidFill>
                <a:schemeClr val="tx1"/>
              </a:solidFill>
              <a:round/>
              <a:headEnd/>
              <a:tailEnd/>
            </a:ln>
          </p:spPr>
          <p:txBody>
            <a:bodyPr>
              <a:prstTxWarp prst="textNoShape">
                <a:avLst/>
              </a:prstTxWarp>
            </a:bodyPr>
            <a:lstStyle/>
            <a:p>
              <a:endParaRPr lang="en-US"/>
            </a:p>
          </p:txBody>
        </p:sp>
        <p:sp>
          <p:nvSpPr>
            <p:cNvPr id="877" name="Line 852"/>
            <p:cNvSpPr>
              <a:spLocks noChangeShapeType="1"/>
            </p:cNvSpPr>
            <p:nvPr/>
          </p:nvSpPr>
          <p:spPr bwMode="auto">
            <a:xfrm>
              <a:off x="1736446" y="1803400"/>
              <a:ext cx="1816100" cy="3810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878" name="Line 853"/>
            <p:cNvSpPr>
              <a:spLocks noChangeShapeType="1"/>
            </p:cNvSpPr>
            <p:nvPr/>
          </p:nvSpPr>
          <p:spPr bwMode="auto">
            <a:xfrm>
              <a:off x="1484034" y="1879600"/>
              <a:ext cx="1827212" cy="379413"/>
            </a:xfrm>
            <a:prstGeom prst="line">
              <a:avLst/>
            </a:prstGeom>
            <a:noFill/>
            <a:ln w="12700">
              <a:solidFill>
                <a:schemeClr val="tx1"/>
              </a:solidFill>
              <a:round/>
              <a:headEnd/>
              <a:tailEnd/>
            </a:ln>
          </p:spPr>
          <p:txBody>
            <a:bodyPr>
              <a:prstTxWarp prst="textNoShape">
                <a:avLst/>
              </a:prstTxWarp>
            </a:bodyPr>
            <a:lstStyle/>
            <a:p>
              <a:endParaRPr lang="en-US"/>
            </a:p>
          </p:txBody>
        </p:sp>
        <p:sp>
          <p:nvSpPr>
            <p:cNvPr id="879" name="Freeform 878"/>
            <p:cNvSpPr>
              <a:spLocks/>
            </p:cNvSpPr>
            <p:nvPr/>
          </p:nvSpPr>
          <p:spPr bwMode="auto">
            <a:xfrm>
              <a:off x="1634846" y="1549400"/>
              <a:ext cx="215900" cy="76200"/>
            </a:xfrm>
            <a:custGeom>
              <a:avLst/>
              <a:gdLst/>
              <a:ahLst/>
              <a:cxnLst>
                <a:cxn ang="0">
                  <a:pos x="136" y="48"/>
                </a:cxn>
                <a:cxn ang="0">
                  <a:pos x="0" y="0"/>
                </a:cxn>
                <a:cxn ang="0">
                  <a:pos x="136" y="48"/>
                </a:cxn>
              </a:cxnLst>
              <a:rect l="0" t="0" r="r" b="b"/>
              <a:pathLst>
                <a:path w="136" h="48">
                  <a:moveTo>
                    <a:pt x="136" y="48"/>
                  </a:moveTo>
                  <a:lnTo>
                    <a:pt x="0" y="0"/>
                  </a:lnTo>
                  <a:lnTo>
                    <a:pt x="136" y="48"/>
                  </a:lnTo>
                  <a:close/>
                </a:path>
              </a:pathLst>
            </a:custGeom>
            <a:noFill/>
            <a:ln w="9525">
              <a:solidFill>
                <a:schemeClr val="tx1"/>
              </a:solidFill>
              <a:round/>
              <a:headEnd/>
              <a:tailEnd/>
            </a:ln>
          </p:spPr>
          <p:txBody>
            <a:bodyPr>
              <a:prstTxWarp prst="textNoShape">
                <a:avLst/>
              </a:prstTxWarp>
            </a:bodyPr>
            <a:lstStyle/>
            <a:p>
              <a:endParaRPr lang="en-US"/>
            </a:p>
          </p:txBody>
        </p:sp>
        <p:sp>
          <p:nvSpPr>
            <p:cNvPr id="880" name="Line 856"/>
            <p:cNvSpPr>
              <a:spLocks noChangeShapeType="1"/>
            </p:cNvSpPr>
            <p:nvPr/>
          </p:nvSpPr>
          <p:spPr bwMode="auto">
            <a:xfrm flipH="1">
              <a:off x="3311246" y="2184400"/>
              <a:ext cx="241300" cy="74613"/>
            </a:xfrm>
            <a:prstGeom prst="line">
              <a:avLst/>
            </a:prstGeom>
            <a:noFill/>
            <a:ln w="12700">
              <a:solidFill>
                <a:schemeClr val="tx1"/>
              </a:solidFill>
              <a:round/>
              <a:headEnd/>
              <a:tailEnd/>
            </a:ln>
          </p:spPr>
          <p:txBody>
            <a:bodyPr>
              <a:prstTxWarp prst="textNoShape">
                <a:avLst/>
              </a:prstTxWarp>
            </a:bodyPr>
            <a:lstStyle/>
            <a:p>
              <a:endParaRPr lang="en-US"/>
            </a:p>
          </p:txBody>
        </p:sp>
        <p:sp>
          <p:nvSpPr>
            <p:cNvPr id="881" name="Freeform 880"/>
            <p:cNvSpPr>
              <a:spLocks/>
            </p:cNvSpPr>
            <p:nvPr/>
          </p:nvSpPr>
          <p:spPr bwMode="auto">
            <a:xfrm>
              <a:off x="3590646" y="1079500"/>
              <a:ext cx="215900" cy="63500"/>
            </a:xfrm>
            <a:custGeom>
              <a:avLst/>
              <a:gdLst/>
              <a:ahLst/>
              <a:cxnLst>
                <a:cxn ang="0">
                  <a:pos x="136" y="40"/>
                </a:cxn>
                <a:cxn ang="0">
                  <a:pos x="0" y="0"/>
                </a:cxn>
                <a:cxn ang="0">
                  <a:pos x="136" y="40"/>
                </a:cxn>
              </a:cxnLst>
              <a:rect l="0" t="0" r="r" b="b"/>
              <a:pathLst>
                <a:path w="136" h="40">
                  <a:moveTo>
                    <a:pt x="136" y="40"/>
                  </a:moveTo>
                  <a:lnTo>
                    <a:pt x="0" y="0"/>
                  </a:lnTo>
                  <a:lnTo>
                    <a:pt x="136" y="40"/>
                  </a:lnTo>
                  <a:close/>
                </a:path>
              </a:pathLst>
            </a:custGeom>
            <a:noFill/>
            <a:ln w="9525">
              <a:solidFill>
                <a:schemeClr val="tx1"/>
              </a:solidFill>
              <a:round/>
              <a:headEnd/>
              <a:tailEnd/>
            </a:ln>
          </p:spPr>
          <p:txBody>
            <a:bodyPr>
              <a:prstTxWarp prst="textNoShape">
                <a:avLst/>
              </a:prstTxWarp>
            </a:bodyPr>
            <a:lstStyle/>
            <a:p>
              <a:endParaRPr lang="en-US"/>
            </a:p>
          </p:txBody>
        </p:sp>
        <p:sp>
          <p:nvSpPr>
            <p:cNvPr id="882" name="Line 858"/>
            <p:cNvSpPr>
              <a:spLocks noChangeShapeType="1"/>
            </p:cNvSpPr>
            <p:nvPr/>
          </p:nvSpPr>
          <p:spPr bwMode="auto">
            <a:xfrm>
              <a:off x="3819246" y="1168400"/>
              <a:ext cx="127000" cy="63500"/>
            </a:xfrm>
            <a:prstGeom prst="line">
              <a:avLst/>
            </a:prstGeom>
            <a:noFill/>
            <a:ln w="12700">
              <a:solidFill>
                <a:srgbClr val="FFFF00"/>
              </a:solidFill>
              <a:round/>
              <a:headEnd/>
              <a:tailEnd/>
            </a:ln>
          </p:spPr>
          <p:txBody>
            <a:bodyPr>
              <a:prstTxWarp prst="textNoShape">
                <a:avLst/>
              </a:prstTxWarp>
            </a:bodyPr>
            <a:lstStyle/>
            <a:p>
              <a:endParaRPr lang="en-US"/>
            </a:p>
          </p:txBody>
        </p:sp>
        <p:sp>
          <p:nvSpPr>
            <p:cNvPr id="883" name="Line 859"/>
            <p:cNvSpPr>
              <a:spLocks noChangeShapeType="1"/>
            </p:cNvSpPr>
            <p:nvPr/>
          </p:nvSpPr>
          <p:spPr bwMode="auto">
            <a:xfrm>
              <a:off x="3946246" y="12319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84" name="Line 860"/>
            <p:cNvSpPr>
              <a:spLocks noChangeShapeType="1"/>
            </p:cNvSpPr>
            <p:nvPr/>
          </p:nvSpPr>
          <p:spPr bwMode="auto">
            <a:xfrm>
              <a:off x="3946246" y="1231900"/>
              <a:ext cx="114300" cy="635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85" name="Line 861"/>
            <p:cNvSpPr>
              <a:spLocks noChangeShapeType="1"/>
            </p:cNvSpPr>
            <p:nvPr/>
          </p:nvSpPr>
          <p:spPr bwMode="auto">
            <a:xfrm>
              <a:off x="4060546" y="12954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86" name="Line 862"/>
            <p:cNvSpPr>
              <a:spLocks noChangeShapeType="1"/>
            </p:cNvSpPr>
            <p:nvPr/>
          </p:nvSpPr>
          <p:spPr bwMode="auto">
            <a:xfrm>
              <a:off x="4060546" y="1295400"/>
              <a:ext cx="101600" cy="635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87" name="Line 863"/>
            <p:cNvSpPr>
              <a:spLocks noChangeShapeType="1"/>
            </p:cNvSpPr>
            <p:nvPr/>
          </p:nvSpPr>
          <p:spPr bwMode="auto">
            <a:xfrm>
              <a:off x="4162146" y="13589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88" name="Line 864"/>
            <p:cNvSpPr>
              <a:spLocks noChangeShapeType="1"/>
            </p:cNvSpPr>
            <p:nvPr/>
          </p:nvSpPr>
          <p:spPr bwMode="auto">
            <a:xfrm>
              <a:off x="4162146" y="1358900"/>
              <a:ext cx="88900" cy="762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89" name="Line 865"/>
            <p:cNvSpPr>
              <a:spLocks noChangeShapeType="1"/>
            </p:cNvSpPr>
            <p:nvPr/>
          </p:nvSpPr>
          <p:spPr bwMode="auto">
            <a:xfrm>
              <a:off x="4251046" y="14351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0" name="Line 866"/>
            <p:cNvSpPr>
              <a:spLocks noChangeShapeType="1"/>
            </p:cNvSpPr>
            <p:nvPr/>
          </p:nvSpPr>
          <p:spPr bwMode="auto">
            <a:xfrm>
              <a:off x="4251046" y="1435100"/>
              <a:ext cx="87312" cy="76200"/>
            </a:xfrm>
            <a:prstGeom prst="line">
              <a:avLst/>
            </a:prstGeom>
            <a:noFill/>
            <a:ln w="12700">
              <a:solidFill>
                <a:srgbClr val="FFFF00"/>
              </a:solidFill>
              <a:round/>
              <a:headEnd/>
              <a:tailEnd/>
            </a:ln>
          </p:spPr>
          <p:txBody>
            <a:bodyPr>
              <a:prstTxWarp prst="textNoShape">
                <a:avLst/>
              </a:prstTxWarp>
            </a:bodyPr>
            <a:lstStyle/>
            <a:p>
              <a:endParaRPr lang="en-US"/>
            </a:p>
          </p:txBody>
        </p:sp>
        <p:sp>
          <p:nvSpPr>
            <p:cNvPr id="891" name="Line 867"/>
            <p:cNvSpPr>
              <a:spLocks noChangeShapeType="1"/>
            </p:cNvSpPr>
            <p:nvPr/>
          </p:nvSpPr>
          <p:spPr bwMode="auto">
            <a:xfrm>
              <a:off x="4338359" y="15113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2" name="Line 868"/>
            <p:cNvSpPr>
              <a:spLocks noChangeShapeType="1"/>
            </p:cNvSpPr>
            <p:nvPr/>
          </p:nvSpPr>
          <p:spPr bwMode="auto">
            <a:xfrm>
              <a:off x="4338359" y="1511300"/>
              <a:ext cx="63500" cy="762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3" name="Line 869"/>
            <p:cNvSpPr>
              <a:spLocks noChangeShapeType="1"/>
            </p:cNvSpPr>
            <p:nvPr/>
          </p:nvSpPr>
          <p:spPr bwMode="auto">
            <a:xfrm>
              <a:off x="4401859" y="15875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4" name="Line 870"/>
            <p:cNvSpPr>
              <a:spLocks noChangeShapeType="1"/>
            </p:cNvSpPr>
            <p:nvPr/>
          </p:nvSpPr>
          <p:spPr bwMode="auto">
            <a:xfrm>
              <a:off x="4401859" y="1587500"/>
              <a:ext cx="50800" cy="762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5" name="Line 871"/>
            <p:cNvSpPr>
              <a:spLocks noChangeShapeType="1"/>
            </p:cNvSpPr>
            <p:nvPr/>
          </p:nvSpPr>
          <p:spPr bwMode="auto">
            <a:xfrm>
              <a:off x="4452659" y="1663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6" name="Line 872"/>
            <p:cNvSpPr>
              <a:spLocks noChangeShapeType="1"/>
            </p:cNvSpPr>
            <p:nvPr/>
          </p:nvSpPr>
          <p:spPr bwMode="auto">
            <a:xfrm>
              <a:off x="4452659" y="1663700"/>
              <a:ext cx="38100" cy="889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7" name="Line 873"/>
            <p:cNvSpPr>
              <a:spLocks noChangeShapeType="1"/>
            </p:cNvSpPr>
            <p:nvPr/>
          </p:nvSpPr>
          <p:spPr bwMode="auto">
            <a:xfrm>
              <a:off x="4490759" y="1752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8" name="Line 874"/>
            <p:cNvSpPr>
              <a:spLocks noChangeShapeType="1"/>
            </p:cNvSpPr>
            <p:nvPr/>
          </p:nvSpPr>
          <p:spPr bwMode="auto">
            <a:xfrm>
              <a:off x="4490759" y="1752600"/>
              <a:ext cx="25400" cy="762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899" name="Line 875"/>
            <p:cNvSpPr>
              <a:spLocks noChangeShapeType="1"/>
            </p:cNvSpPr>
            <p:nvPr/>
          </p:nvSpPr>
          <p:spPr bwMode="auto">
            <a:xfrm>
              <a:off x="4516159" y="1828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0" name="Line 876"/>
            <p:cNvSpPr>
              <a:spLocks noChangeShapeType="1"/>
            </p:cNvSpPr>
            <p:nvPr/>
          </p:nvSpPr>
          <p:spPr bwMode="auto">
            <a:xfrm>
              <a:off x="4516159" y="1828800"/>
              <a:ext cx="1587" cy="889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1" name="Line 877"/>
            <p:cNvSpPr>
              <a:spLocks noChangeShapeType="1"/>
            </p:cNvSpPr>
            <p:nvPr/>
          </p:nvSpPr>
          <p:spPr bwMode="auto">
            <a:xfrm>
              <a:off x="4516159" y="1917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2" name="Line 878"/>
            <p:cNvSpPr>
              <a:spLocks noChangeShapeType="1"/>
            </p:cNvSpPr>
            <p:nvPr/>
          </p:nvSpPr>
          <p:spPr bwMode="auto">
            <a:xfrm>
              <a:off x="4516159" y="1917700"/>
              <a:ext cx="1587" cy="889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3" name="Line 879"/>
            <p:cNvSpPr>
              <a:spLocks noChangeShapeType="1"/>
            </p:cNvSpPr>
            <p:nvPr/>
          </p:nvSpPr>
          <p:spPr bwMode="auto">
            <a:xfrm>
              <a:off x="4516159" y="2006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4" name="Line 880"/>
            <p:cNvSpPr>
              <a:spLocks noChangeShapeType="1"/>
            </p:cNvSpPr>
            <p:nvPr/>
          </p:nvSpPr>
          <p:spPr bwMode="auto">
            <a:xfrm flipH="1">
              <a:off x="4490759" y="2006600"/>
              <a:ext cx="25400" cy="889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5" name="Line 881"/>
            <p:cNvSpPr>
              <a:spLocks noChangeShapeType="1"/>
            </p:cNvSpPr>
            <p:nvPr/>
          </p:nvSpPr>
          <p:spPr bwMode="auto">
            <a:xfrm>
              <a:off x="4490759" y="20955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6" name="Line 882"/>
            <p:cNvSpPr>
              <a:spLocks noChangeShapeType="1"/>
            </p:cNvSpPr>
            <p:nvPr/>
          </p:nvSpPr>
          <p:spPr bwMode="auto">
            <a:xfrm flipH="1">
              <a:off x="4452659" y="2095500"/>
              <a:ext cx="38100" cy="889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7" name="Line 883"/>
            <p:cNvSpPr>
              <a:spLocks noChangeShapeType="1"/>
            </p:cNvSpPr>
            <p:nvPr/>
          </p:nvSpPr>
          <p:spPr bwMode="auto">
            <a:xfrm>
              <a:off x="4452659" y="21844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8" name="Line 884"/>
            <p:cNvSpPr>
              <a:spLocks noChangeShapeType="1"/>
            </p:cNvSpPr>
            <p:nvPr/>
          </p:nvSpPr>
          <p:spPr bwMode="auto">
            <a:xfrm flipH="1">
              <a:off x="4389159" y="2184400"/>
              <a:ext cx="63500" cy="87313"/>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09" name="Line 885"/>
            <p:cNvSpPr>
              <a:spLocks noChangeShapeType="1"/>
            </p:cNvSpPr>
            <p:nvPr/>
          </p:nvSpPr>
          <p:spPr bwMode="auto">
            <a:xfrm>
              <a:off x="4389159" y="2271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0" name="Line 886"/>
            <p:cNvSpPr>
              <a:spLocks noChangeShapeType="1"/>
            </p:cNvSpPr>
            <p:nvPr/>
          </p:nvSpPr>
          <p:spPr bwMode="auto">
            <a:xfrm flipH="1">
              <a:off x="4312959" y="2271713"/>
              <a:ext cx="76200" cy="889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1" name="Line 887"/>
            <p:cNvSpPr>
              <a:spLocks noChangeShapeType="1"/>
            </p:cNvSpPr>
            <p:nvPr/>
          </p:nvSpPr>
          <p:spPr bwMode="auto">
            <a:xfrm>
              <a:off x="4312959" y="2360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2" name="Line 888"/>
            <p:cNvSpPr>
              <a:spLocks noChangeShapeType="1"/>
            </p:cNvSpPr>
            <p:nvPr/>
          </p:nvSpPr>
          <p:spPr bwMode="auto">
            <a:xfrm flipH="1">
              <a:off x="4225646" y="2360613"/>
              <a:ext cx="87312" cy="1016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3" name="Line 889"/>
            <p:cNvSpPr>
              <a:spLocks noChangeShapeType="1"/>
            </p:cNvSpPr>
            <p:nvPr/>
          </p:nvSpPr>
          <p:spPr bwMode="auto">
            <a:xfrm>
              <a:off x="42256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4" name="Line 890"/>
            <p:cNvSpPr>
              <a:spLocks noChangeShapeType="1"/>
            </p:cNvSpPr>
            <p:nvPr/>
          </p:nvSpPr>
          <p:spPr bwMode="auto">
            <a:xfrm flipH="1">
              <a:off x="4098646" y="2462213"/>
              <a:ext cx="127000" cy="1143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5" name="Line 891"/>
            <p:cNvSpPr>
              <a:spLocks noChangeShapeType="1"/>
            </p:cNvSpPr>
            <p:nvPr/>
          </p:nvSpPr>
          <p:spPr bwMode="auto">
            <a:xfrm>
              <a:off x="4098646" y="2576513"/>
              <a:ext cx="1587" cy="1588"/>
            </a:xfrm>
            <a:prstGeom prst="line">
              <a:avLst/>
            </a:prstGeom>
            <a:noFill/>
            <a:ln w="12700">
              <a:solidFill>
                <a:srgbClr val="FFFF00"/>
              </a:solidFill>
              <a:round/>
              <a:headEnd/>
              <a:tailEnd/>
            </a:ln>
          </p:spPr>
          <p:txBody>
            <a:bodyPr>
              <a:prstTxWarp prst="textNoShape">
                <a:avLst/>
              </a:prstTxWarp>
            </a:bodyPr>
            <a:lstStyle/>
            <a:p>
              <a:endParaRPr lang="en-US"/>
            </a:p>
          </p:txBody>
        </p:sp>
        <p:sp>
          <p:nvSpPr>
            <p:cNvPr id="916" name="Line 892"/>
            <p:cNvSpPr>
              <a:spLocks noChangeShapeType="1"/>
            </p:cNvSpPr>
            <p:nvPr/>
          </p:nvSpPr>
          <p:spPr bwMode="auto">
            <a:xfrm flipH="1">
              <a:off x="3958946" y="2576513"/>
              <a:ext cx="139700" cy="1016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7" name="Line 893"/>
            <p:cNvSpPr>
              <a:spLocks noChangeShapeType="1"/>
            </p:cNvSpPr>
            <p:nvPr/>
          </p:nvSpPr>
          <p:spPr bwMode="auto">
            <a:xfrm>
              <a:off x="3958946" y="2678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8" name="Line 894"/>
            <p:cNvSpPr>
              <a:spLocks noChangeShapeType="1"/>
            </p:cNvSpPr>
            <p:nvPr/>
          </p:nvSpPr>
          <p:spPr bwMode="auto">
            <a:xfrm flipH="1">
              <a:off x="3806546" y="2678113"/>
              <a:ext cx="152400" cy="889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19" name="Line 895"/>
            <p:cNvSpPr>
              <a:spLocks noChangeShapeType="1"/>
            </p:cNvSpPr>
            <p:nvPr/>
          </p:nvSpPr>
          <p:spPr bwMode="auto">
            <a:xfrm>
              <a:off x="3806546" y="2767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0" name="Line 896"/>
            <p:cNvSpPr>
              <a:spLocks noChangeShapeType="1"/>
            </p:cNvSpPr>
            <p:nvPr/>
          </p:nvSpPr>
          <p:spPr bwMode="auto">
            <a:xfrm flipH="1">
              <a:off x="3666846" y="2767013"/>
              <a:ext cx="139700" cy="762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1" name="Line 897"/>
            <p:cNvSpPr>
              <a:spLocks noChangeShapeType="1"/>
            </p:cNvSpPr>
            <p:nvPr/>
          </p:nvSpPr>
          <p:spPr bwMode="auto">
            <a:xfrm>
              <a:off x="3666846" y="2843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2" name="Line 898"/>
            <p:cNvSpPr>
              <a:spLocks noChangeShapeType="1"/>
            </p:cNvSpPr>
            <p:nvPr/>
          </p:nvSpPr>
          <p:spPr bwMode="auto">
            <a:xfrm flipH="1">
              <a:off x="3514446" y="2843213"/>
              <a:ext cx="152400" cy="635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3" name="Line 899"/>
            <p:cNvSpPr>
              <a:spLocks noChangeShapeType="1"/>
            </p:cNvSpPr>
            <p:nvPr/>
          </p:nvSpPr>
          <p:spPr bwMode="auto">
            <a:xfrm>
              <a:off x="3514446" y="2906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4" name="Line 900"/>
            <p:cNvSpPr>
              <a:spLocks noChangeShapeType="1"/>
            </p:cNvSpPr>
            <p:nvPr/>
          </p:nvSpPr>
          <p:spPr bwMode="auto">
            <a:xfrm flipH="1">
              <a:off x="3374746" y="2906713"/>
              <a:ext cx="139700" cy="635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5" name="Line 901"/>
            <p:cNvSpPr>
              <a:spLocks noChangeShapeType="1"/>
            </p:cNvSpPr>
            <p:nvPr/>
          </p:nvSpPr>
          <p:spPr bwMode="auto">
            <a:xfrm>
              <a:off x="3374746" y="2970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6" name="Line 902"/>
            <p:cNvSpPr>
              <a:spLocks noChangeShapeType="1"/>
            </p:cNvSpPr>
            <p:nvPr/>
          </p:nvSpPr>
          <p:spPr bwMode="auto">
            <a:xfrm flipH="1">
              <a:off x="3222346" y="2970213"/>
              <a:ext cx="1524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7" name="Line 903"/>
            <p:cNvSpPr>
              <a:spLocks noChangeShapeType="1"/>
            </p:cNvSpPr>
            <p:nvPr/>
          </p:nvSpPr>
          <p:spPr bwMode="auto">
            <a:xfrm>
              <a:off x="3222346" y="3008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8" name="Line 904"/>
            <p:cNvSpPr>
              <a:spLocks noChangeShapeType="1"/>
            </p:cNvSpPr>
            <p:nvPr/>
          </p:nvSpPr>
          <p:spPr bwMode="auto">
            <a:xfrm flipH="1">
              <a:off x="3082646" y="3008313"/>
              <a:ext cx="139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29" name="Line 905"/>
            <p:cNvSpPr>
              <a:spLocks noChangeShapeType="1"/>
            </p:cNvSpPr>
            <p:nvPr/>
          </p:nvSpPr>
          <p:spPr bwMode="auto">
            <a:xfrm>
              <a:off x="3082646" y="3033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30" name="Line 906"/>
            <p:cNvSpPr>
              <a:spLocks noChangeShapeType="1"/>
            </p:cNvSpPr>
            <p:nvPr/>
          </p:nvSpPr>
          <p:spPr bwMode="auto">
            <a:xfrm flipH="1">
              <a:off x="2930246" y="3033713"/>
              <a:ext cx="1524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31" name="Line 907"/>
            <p:cNvSpPr>
              <a:spLocks noChangeShapeType="1"/>
            </p:cNvSpPr>
            <p:nvPr/>
          </p:nvSpPr>
          <p:spPr bwMode="auto">
            <a:xfrm>
              <a:off x="2930246" y="3059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32" name="Line 908"/>
            <p:cNvSpPr>
              <a:spLocks noChangeShapeType="1"/>
            </p:cNvSpPr>
            <p:nvPr/>
          </p:nvSpPr>
          <p:spPr bwMode="auto">
            <a:xfrm flipH="1">
              <a:off x="2765146" y="3059113"/>
              <a:ext cx="1651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33" name="Line 909"/>
            <p:cNvSpPr>
              <a:spLocks noChangeShapeType="1"/>
            </p:cNvSpPr>
            <p:nvPr/>
          </p:nvSpPr>
          <p:spPr bwMode="auto">
            <a:xfrm>
              <a:off x="2765146" y="3084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34" name="Line 910"/>
            <p:cNvSpPr>
              <a:spLocks noChangeShapeType="1"/>
            </p:cNvSpPr>
            <p:nvPr/>
          </p:nvSpPr>
          <p:spPr bwMode="auto">
            <a:xfrm flipH="1">
              <a:off x="2587346" y="3084513"/>
              <a:ext cx="177800" cy="38100"/>
            </a:xfrm>
            <a:prstGeom prst="line">
              <a:avLst/>
            </a:prstGeom>
            <a:noFill/>
            <a:ln w="12700">
              <a:solidFill>
                <a:srgbClr val="FFFF00"/>
              </a:solidFill>
              <a:round/>
              <a:headEnd/>
              <a:tailEnd/>
            </a:ln>
          </p:spPr>
          <p:txBody>
            <a:bodyPr>
              <a:prstTxWarp prst="textNoShape">
                <a:avLst/>
              </a:prstTxWarp>
            </a:bodyPr>
            <a:lstStyle/>
            <a:p>
              <a:endParaRPr lang="en-US"/>
            </a:p>
          </p:txBody>
        </p:sp>
        <p:sp>
          <p:nvSpPr>
            <p:cNvPr id="935" name="Line 911"/>
            <p:cNvSpPr>
              <a:spLocks noChangeShapeType="1"/>
            </p:cNvSpPr>
            <p:nvPr/>
          </p:nvSpPr>
          <p:spPr bwMode="auto">
            <a:xfrm>
              <a:off x="2587346" y="3122613"/>
              <a:ext cx="1587" cy="1588"/>
            </a:xfrm>
            <a:prstGeom prst="line">
              <a:avLst/>
            </a:prstGeom>
            <a:noFill/>
            <a:ln w="12700">
              <a:solidFill>
                <a:srgbClr val="FFFF00"/>
              </a:solidFill>
              <a:round/>
              <a:headEnd/>
              <a:tailEnd/>
            </a:ln>
          </p:spPr>
          <p:txBody>
            <a:bodyPr>
              <a:prstTxWarp prst="textNoShape">
                <a:avLst/>
              </a:prstTxWarp>
            </a:bodyPr>
            <a:lstStyle/>
            <a:p>
              <a:endParaRPr lang="en-US"/>
            </a:p>
          </p:txBody>
        </p:sp>
        <p:sp>
          <p:nvSpPr>
            <p:cNvPr id="936" name="Line 912"/>
            <p:cNvSpPr>
              <a:spLocks noChangeShapeType="1"/>
            </p:cNvSpPr>
            <p:nvPr/>
          </p:nvSpPr>
          <p:spPr bwMode="auto">
            <a:xfrm flipH="1">
              <a:off x="2409546" y="3122613"/>
              <a:ext cx="177800" cy="25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937" name="Line 913"/>
            <p:cNvSpPr>
              <a:spLocks noChangeShapeType="1"/>
            </p:cNvSpPr>
            <p:nvPr/>
          </p:nvSpPr>
          <p:spPr bwMode="auto">
            <a:xfrm>
              <a:off x="2409546" y="3148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38" name="Line 914"/>
            <p:cNvSpPr>
              <a:spLocks noChangeShapeType="1"/>
            </p:cNvSpPr>
            <p:nvPr/>
          </p:nvSpPr>
          <p:spPr bwMode="auto">
            <a:xfrm flipH="1">
              <a:off x="2231746" y="3148013"/>
              <a:ext cx="1778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39" name="Line 920"/>
            <p:cNvSpPr>
              <a:spLocks noChangeShapeType="1"/>
            </p:cNvSpPr>
            <p:nvPr/>
          </p:nvSpPr>
          <p:spPr bwMode="auto">
            <a:xfrm flipH="1">
              <a:off x="1723746" y="3198813"/>
              <a:ext cx="1651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0" name="Line 921"/>
            <p:cNvSpPr>
              <a:spLocks noChangeShapeType="1"/>
            </p:cNvSpPr>
            <p:nvPr/>
          </p:nvSpPr>
          <p:spPr bwMode="auto">
            <a:xfrm flipH="1">
              <a:off x="3108046" y="2271713"/>
              <a:ext cx="177800" cy="508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1" name="Line 923"/>
            <p:cNvSpPr>
              <a:spLocks noChangeShapeType="1"/>
            </p:cNvSpPr>
            <p:nvPr/>
          </p:nvSpPr>
          <p:spPr bwMode="auto">
            <a:xfrm flipH="1">
              <a:off x="2942946" y="2322513"/>
              <a:ext cx="1651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2" name="Line 924"/>
            <p:cNvSpPr>
              <a:spLocks noChangeShapeType="1"/>
            </p:cNvSpPr>
            <p:nvPr/>
          </p:nvSpPr>
          <p:spPr bwMode="auto">
            <a:xfrm>
              <a:off x="2942946" y="2360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3" name="Line 925"/>
            <p:cNvSpPr>
              <a:spLocks noChangeShapeType="1"/>
            </p:cNvSpPr>
            <p:nvPr/>
          </p:nvSpPr>
          <p:spPr bwMode="auto">
            <a:xfrm flipH="1">
              <a:off x="2790546" y="2360613"/>
              <a:ext cx="1524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4" name="Line 926"/>
            <p:cNvSpPr>
              <a:spLocks noChangeShapeType="1"/>
            </p:cNvSpPr>
            <p:nvPr/>
          </p:nvSpPr>
          <p:spPr bwMode="auto">
            <a:xfrm>
              <a:off x="2790546" y="2386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5" name="Line 927"/>
            <p:cNvSpPr>
              <a:spLocks noChangeShapeType="1"/>
            </p:cNvSpPr>
            <p:nvPr/>
          </p:nvSpPr>
          <p:spPr bwMode="auto">
            <a:xfrm flipH="1">
              <a:off x="2650846" y="2386013"/>
              <a:ext cx="139700" cy="25400"/>
            </a:xfrm>
            <a:prstGeom prst="line">
              <a:avLst/>
            </a:prstGeom>
            <a:noFill/>
            <a:ln w="12700">
              <a:solidFill>
                <a:srgbClr val="FFFF00"/>
              </a:solidFill>
              <a:round/>
              <a:headEnd/>
              <a:tailEnd/>
            </a:ln>
          </p:spPr>
          <p:txBody>
            <a:bodyPr>
              <a:prstTxWarp prst="textNoShape">
                <a:avLst/>
              </a:prstTxWarp>
            </a:bodyPr>
            <a:lstStyle/>
            <a:p>
              <a:endParaRPr lang="en-US"/>
            </a:p>
          </p:txBody>
        </p:sp>
        <p:sp>
          <p:nvSpPr>
            <p:cNvPr id="946" name="Line 928"/>
            <p:cNvSpPr>
              <a:spLocks noChangeShapeType="1"/>
            </p:cNvSpPr>
            <p:nvPr/>
          </p:nvSpPr>
          <p:spPr bwMode="auto">
            <a:xfrm>
              <a:off x="2650846" y="24114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7" name="Line 929"/>
            <p:cNvSpPr>
              <a:spLocks noChangeShapeType="1"/>
            </p:cNvSpPr>
            <p:nvPr/>
          </p:nvSpPr>
          <p:spPr bwMode="auto">
            <a:xfrm flipH="1">
              <a:off x="2485746" y="2411413"/>
              <a:ext cx="1651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8" name="Line 930"/>
            <p:cNvSpPr>
              <a:spLocks noChangeShapeType="1"/>
            </p:cNvSpPr>
            <p:nvPr/>
          </p:nvSpPr>
          <p:spPr bwMode="auto">
            <a:xfrm>
              <a:off x="2485746" y="2436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49" name="Line 931"/>
            <p:cNvSpPr>
              <a:spLocks noChangeShapeType="1"/>
            </p:cNvSpPr>
            <p:nvPr/>
          </p:nvSpPr>
          <p:spPr bwMode="auto">
            <a:xfrm flipH="1">
              <a:off x="2320646" y="2436813"/>
              <a:ext cx="1651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0" name="Line 932"/>
            <p:cNvSpPr>
              <a:spLocks noChangeShapeType="1"/>
            </p:cNvSpPr>
            <p:nvPr/>
          </p:nvSpPr>
          <p:spPr bwMode="auto">
            <a:xfrm>
              <a:off x="2320646" y="2449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1" name="Line 933"/>
            <p:cNvSpPr>
              <a:spLocks noChangeShapeType="1"/>
            </p:cNvSpPr>
            <p:nvPr/>
          </p:nvSpPr>
          <p:spPr bwMode="auto">
            <a:xfrm flipH="1">
              <a:off x="2219046" y="2449513"/>
              <a:ext cx="1016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2" name="Line 934"/>
            <p:cNvSpPr>
              <a:spLocks noChangeShapeType="1"/>
            </p:cNvSpPr>
            <p:nvPr/>
          </p:nvSpPr>
          <p:spPr bwMode="auto">
            <a:xfrm>
              <a:off x="22190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3" name="Line 935"/>
            <p:cNvSpPr>
              <a:spLocks noChangeShapeType="1"/>
            </p:cNvSpPr>
            <p:nvPr/>
          </p:nvSpPr>
          <p:spPr bwMode="auto">
            <a:xfrm flipH="1">
              <a:off x="2104746" y="2462213"/>
              <a:ext cx="1143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4" name="Line 936"/>
            <p:cNvSpPr>
              <a:spLocks noChangeShapeType="1"/>
            </p:cNvSpPr>
            <p:nvPr/>
          </p:nvSpPr>
          <p:spPr bwMode="auto">
            <a:xfrm>
              <a:off x="2104746" y="24749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5" name="Line 937"/>
            <p:cNvSpPr>
              <a:spLocks noChangeShapeType="1"/>
            </p:cNvSpPr>
            <p:nvPr/>
          </p:nvSpPr>
          <p:spPr bwMode="auto">
            <a:xfrm flipH="1">
              <a:off x="1990446" y="2474913"/>
              <a:ext cx="1143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6" name="Line 938"/>
            <p:cNvSpPr>
              <a:spLocks noChangeShapeType="1"/>
            </p:cNvSpPr>
            <p:nvPr/>
          </p:nvSpPr>
          <p:spPr bwMode="auto">
            <a:xfrm>
              <a:off x="1990446" y="2487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7" name="Line 939"/>
            <p:cNvSpPr>
              <a:spLocks noChangeShapeType="1"/>
            </p:cNvSpPr>
            <p:nvPr/>
          </p:nvSpPr>
          <p:spPr bwMode="auto">
            <a:xfrm flipH="1">
              <a:off x="1863446" y="2487613"/>
              <a:ext cx="1270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8" name="Line 940"/>
            <p:cNvSpPr>
              <a:spLocks noChangeShapeType="1"/>
            </p:cNvSpPr>
            <p:nvPr/>
          </p:nvSpPr>
          <p:spPr bwMode="auto">
            <a:xfrm>
              <a:off x="1863446" y="2513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59" name="Line 941"/>
            <p:cNvSpPr>
              <a:spLocks noChangeShapeType="1"/>
            </p:cNvSpPr>
            <p:nvPr/>
          </p:nvSpPr>
          <p:spPr bwMode="auto">
            <a:xfrm flipH="1">
              <a:off x="1698346" y="2513013"/>
              <a:ext cx="1651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0" name="Line 942"/>
            <p:cNvSpPr>
              <a:spLocks noChangeShapeType="1"/>
            </p:cNvSpPr>
            <p:nvPr/>
          </p:nvSpPr>
          <p:spPr bwMode="auto">
            <a:xfrm>
              <a:off x="1698346"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1" name="Line 943"/>
            <p:cNvSpPr>
              <a:spLocks noChangeShapeType="1"/>
            </p:cNvSpPr>
            <p:nvPr/>
          </p:nvSpPr>
          <p:spPr bwMode="auto">
            <a:xfrm flipH="1">
              <a:off x="1522134" y="2525713"/>
              <a:ext cx="176212"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2" name="Line 944"/>
            <p:cNvSpPr>
              <a:spLocks noChangeShapeType="1"/>
            </p:cNvSpPr>
            <p:nvPr/>
          </p:nvSpPr>
          <p:spPr bwMode="auto">
            <a:xfrm>
              <a:off x="1522134" y="25384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3" name="Line 945"/>
            <p:cNvSpPr>
              <a:spLocks noChangeShapeType="1"/>
            </p:cNvSpPr>
            <p:nvPr/>
          </p:nvSpPr>
          <p:spPr bwMode="auto">
            <a:xfrm flipH="1">
              <a:off x="1318934" y="2538413"/>
              <a:ext cx="2032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4" name="Line 946"/>
            <p:cNvSpPr>
              <a:spLocks noChangeShapeType="1"/>
            </p:cNvSpPr>
            <p:nvPr/>
          </p:nvSpPr>
          <p:spPr bwMode="auto">
            <a:xfrm>
              <a:off x="1318934" y="25384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5" name="Line 947"/>
            <p:cNvSpPr>
              <a:spLocks noChangeShapeType="1"/>
            </p:cNvSpPr>
            <p:nvPr/>
          </p:nvSpPr>
          <p:spPr bwMode="auto">
            <a:xfrm flipH="1">
              <a:off x="1115734" y="2538413"/>
              <a:ext cx="2032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6" name="Line 948"/>
            <p:cNvSpPr>
              <a:spLocks noChangeShapeType="1"/>
            </p:cNvSpPr>
            <p:nvPr/>
          </p:nvSpPr>
          <p:spPr bwMode="auto">
            <a:xfrm>
              <a:off x="11157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7" name="Line 949"/>
            <p:cNvSpPr>
              <a:spLocks noChangeShapeType="1"/>
            </p:cNvSpPr>
            <p:nvPr/>
          </p:nvSpPr>
          <p:spPr bwMode="auto">
            <a:xfrm flipH="1">
              <a:off x="887134" y="2551113"/>
              <a:ext cx="2286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8" name="Line 950"/>
            <p:cNvSpPr>
              <a:spLocks noChangeShapeType="1"/>
            </p:cNvSpPr>
            <p:nvPr/>
          </p:nvSpPr>
          <p:spPr bwMode="auto">
            <a:xfrm>
              <a:off x="8871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69" name="Line 951"/>
            <p:cNvSpPr>
              <a:spLocks noChangeShapeType="1"/>
            </p:cNvSpPr>
            <p:nvPr/>
          </p:nvSpPr>
          <p:spPr bwMode="auto">
            <a:xfrm flipH="1">
              <a:off x="658534" y="2551113"/>
              <a:ext cx="2286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70" name="Line 955"/>
            <p:cNvSpPr>
              <a:spLocks noChangeShapeType="1"/>
            </p:cNvSpPr>
            <p:nvPr/>
          </p:nvSpPr>
          <p:spPr bwMode="auto">
            <a:xfrm flipH="1">
              <a:off x="226734" y="2551113"/>
              <a:ext cx="2159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71" name="Freeform 956"/>
            <p:cNvSpPr>
              <a:spLocks/>
            </p:cNvSpPr>
            <p:nvPr/>
          </p:nvSpPr>
          <p:spPr bwMode="auto">
            <a:xfrm>
              <a:off x="3793846" y="1130300"/>
              <a:ext cx="519112" cy="381000"/>
            </a:xfrm>
            <a:custGeom>
              <a:avLst/>
              <a:gdLst/>
              <a:ahLst/>
              <a:cxnLst>
                <a:cxn ang="0">
                  <a:pos x="0" y="16"/>
                </a:cxn>
                <a:cxn ang="0">
                  <a:pos x="0" y="0"/>
                </a:cxn>
                <a:cxn ang="0">
                  <a:pos x="327" y="224"/>
                </a:cxn>
                <a:cxn ang="0">
                  <a:pos x="327" y="240"/>
                </a:cxn>
                <a:cxn ang="0">
                  <a:pos x="0" y="16"/>
                </a:cxn>
              </a:cxnLst>
              <a:rect l="0" t="0" r="r" b="b"/>
              <a:pathLst>
                <a:path w="327" h="240">
                  <a:moveTo>
                    <a:pt x="0" y="16"/>
                  </a:moveTo>
                  <a:lnTo>
                    <a:pt x="0" y="0"/>
                  </a:lnTo>
                  <a:lnTo>
                    <a:pt x="327" y="224"/>
                  </a:lnTo>
                  <a:lnTo>
                    <a:pt x="327" y="240"/>
                  </a:lnTo>
                  <a:lnTo>
                    <a:pt x="0" y="16"/>
                  </a:lnTo>
                  <a:close/>
                </a:path>
              </a:pathLst>
            </a:custGeom>
            <a:solidFill>
              <a:srgbClr val="6CF534"/>
            </a:solidFill>
            <a:ln w="9525">
              <a:solidFill>
                <a:srgbClr val="35E82D"/>
              </a:solidFill>
              <a:round/>
              <a:headEnd/>
              <a:tailEnd/>
            </a:ln>
          </p:spPr>
          <p:txBody>
            <a:bodyPr>
              <a:prstTxWarp prst="textNoShape">
                <a:avLst/>
              </a:prstTxWarp>
            </a:bodyPr>
            <a:lstStyle/>
            <a:p>
              <a:endParaRPr lang="en-US" dirty="0">
                <a:solidFill>
                  <a:srgbClr val="FFFF00"/>
                </a:solidFill>
              </a:endParaRPr>
            </a:p>
          </p:txBody>
        </p:sp>
        <p:sp>
          <p:nvSpPr>
            <p:cNvPr id="972" name="Freeform 957"/>
            <p:cNvSpPr>
              <a:spLocks/>
            </p:cNvSpPr>
            <p:nvPr/>
          </p:nvSpPr>
          <p:spPr bwMode="auto">
            <a:xfrm>
              <a:off x="4300259" y="1485900"/>
              <a:ext cx="215900" cy="495300"/>
            </a:xfrm>
            <a:custGeom>
              <a:avLst/>
              <a:gdLst/>
              <a:ahLst/>
              <a:cxnLst>
                <a:cxn ang="0">
                  <a:pos x="16" y="0"/>
                </a:cxn>
                <a:cxn ang="0">
                  <a:pos x="16" y="8"/>
                </a:cxn>
                <a:cxn ang="0">
                  <a:pos x="136" y="312"/>
                </a:cxn>
                <a:cxn ang="0">
                  <a:pos x="120" y="312"/>
                </a:cxn>
                <a:cxn ang="0">
                  <a:pos x="0" y="8"/>
                </a:cxn>
                <a:cxn ang="0">
                  <a:pos x="8" y="0"/>
                </a:cxn>
                <a:cxn ang="0">
                  <a:pos x="16" y="0"/>
                </a:cxn>
              </a:cxnLst>
              <a:rect l="0" t="0" r="r" b="b"/>
              <a:pathLst>
                <a:path w="136" h="312">
                  <a:moveTo>
                    <a:pt x="16" y="0"/>
                  </a:moveTo>
                  <a:lnTo>
                    <a:pt x="16" y="8"/>
                  </a:lnTo>
                  <a:lnTo>
                    <a:pt x="136" y="312"/>
                  </a:lnTo>
                  <a:lnTo>
                    <a:pt x="120" y="312"/>
                  </a:lnTo>
                  <a:lnTo>
                    <a:pt x="0" y="8"/>
                  </a:lnTo>
                  <a:lnTo>
                    <a:pt x="8" y="0"/>
                  </a:lnTo>
                  <a:lnTo>
                    <a:pt x="16" y="0"/>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73" name="Freeform 958"/>
            <p:cNvSpPr>
              <a:spLocks/>
            </p:cNvSpPr>
            <p:nvPr/>
          </p:nvSpPr>
          <p:spPr bwMode="auto">
            <a:xfrm>
              <a:off x="4251046" y="1981200"/>
              <a:ext cx="265112" cy="417513"/>
            </a:xfrm>
            <a:custGeom>
              <a:avLst/>
              <a:gdLst/>
              <a:ahLst/>
              <a:cxnLst>
                <a:cxn ang="0">
                  <a:pos x="167" y="0"/>
                </a:cxn>
                <a:cxn ang="0">
                  <a:pos x="167" y="0"/>
                </a:cxn>
                <a:cxn ang="0">
                  <a:pos x="15" y="263"/>
                </a:cxn>
                <a:cxn ang="0">
                  <a:pos x="0" y="263"/>
                </a:cxn>
                <a:cxn ang="0">
                  <a:pos x="151" y="0"/>
                </a:cxn>
                <a:cxn ang="0">
                  <a:pos x="167" y="0"/>
                </a:cxn>
                <a:cxn ang="0">
                  <a:pos x="167" y="0"/>
                </a:cxn>
              </a:cxnLst>
              <a:rect l="0" t="0" r="r" b="b"/>
              <a:pathLst>
                <a:path w="167" h="263">
                  <a:moveTo>
                    <a:pt x="167" y="0"/>
                  </a:moveTo>
                  <a:lnTo>
                    <a:pt x="167" y="0"/>
                  </a:lnTo>
                  <a:lnTo>
                    <a:pt x="15" y="263"/>
                  </a:lnTo>
                  <a:lnTo>
                    <a:pt x="0" y="263"/>
                  </a:lnTo>
                  <a:lnTo>
                    <a:pt x="151" y="0"/>
                  </a:lnTo>
                  <a:lnTo>
                    <a:pt x="167" y="0"/>
                  </a:lnTo>
                  <a:lnTo>
                    <a:pt x="167" y="0"/>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74" name="Freeform 959"/>
            <p:cNvSpPr>
              <a:spLocks/>
            </p:cNvSpPr>
            <p:nvPr/>
          </p:nvSpPr>
          <p:spPr bwMode="auto">
            <a:xfrm>
              <a:off x="3806546" y="2386013"/>
              <a:ext cx="468312" cy="381000"/>
            </a:xfrm>
            <a:custGeom>
              <a:avLst/>
              <a:gdLst/>
              <a:ahLst/>
              <a:cxnLst>
                <a:cxn ang="0">
                  <a:pos x="295" y="8"/>
                </a:cxn>
                <a:cxn ang="0">
                  <a:pos x="288" y="16"/>
                </a:cxn>
                <a:cxn ang="0">
                  <a:pos x="0" y="240"/>
                </a:cxn>
                <a:cxn ang="0">
                  <a:pos x="0" y="224"/>
                </a:cxn>
                <a:cxn ang="0">
                  <a:pos x="288" y="0"/>
                </a:cxn>
                <a:cxn ang="0">
                  <a:pos x="295" y="8"/>
                </a:cxn>
                <a:cxn ang="0">
                  <a:pos x="295" y="8"/>
                </a:cxn>
              </a:cxnLst>
              <a:rect l="0" t="0" r="r" b="b"/>
              <a:pathLst>
                <a:path w="295" h="240">
                  <a:moveTo>
                    <a:pt x="295" y="8"/>
                  </a:moveTo>
                  <a:lnTo>
                    <a:pt x="288" y="16"/>
                  </a:lnTo>
                  <a:lnTo>
                    <a:pt x="0" y="240"/>
                  </a:lnTo>
                  <a:lnTo>
                    <a:pt x="0" y="224"/>
                  </a:lnTo>
                  <a:lnTo>
                    <a:pt x="288" y="0"/>
                  </a:lnTo>
                  <a:lnTo>
                    <a:pt x="295" y="8"/>
                  </a:lnTo>
                  <a:lnTo>
                    <a:pt x="295" y="8"/>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75" name="Freeform 960"/>
            <p:cNvSpPr>
              <a:spLocks/>
            </p:cNvSpPr>
            <p:nvPr/>
          </p:nvSpPr>
          <p:spPr bwMode="auto">
            <a:xfrm>
              <a:off x="3120746" y="2741613"/>
              <a:ext cx="685800" cy="292100"/>
            </a:xfrm>
            <a:custGeom>
              <a:avLst/>
              <a:gdLst/>
              <a:ahLst/>
              <a:cxnLst>
                <a:cxn ang="0">
                  <a:pos x="432" y="16"/>
                </a:cxn>
                <a:cxn ang="0">
                  <a:pos x="432" y="16"/>
                </a:cxn>
                <a:cxn ang="0">
                  <a:pos x="0" y="184"/>
                </a:cxn>
                <a:cxn ang="0">
                  <a:pos x="0" y="168"/>
                </a:cxn>
                <a:cxn ang="0">
                  <a:pos x="432" y="0"/>
                </a:cxn>
                <a:cxn ang="0">
                  <a:pos x="432" y="16"/>
                </a:cxn>
                <a:cxn ang="0">
                  <a:pos x="432" y="16"/>
                </a:cxn>
              </a:cxnLst>
              <a:rect l="0" t="0" r="r" b="b"/>
              <a:pathLst>
                <a:path w="432" h="184">
                  <a:moveTo>
                    <a:pt x="432" y="16"/>
                  </a:moveTo>
                  <a:lnTo>
                    <a:pt x="432" y="16"/>
                  </a:lnTo>
                  <a:lnTo>
                    <a:pt x="0" y="184"/>
                  </a:lnTo>
                  <a:lnTo>
                    <a:pt x="0" y="168"/>
                  </a:lnTo>
                  <a:lnTo>
                    <a:pt x="432" y="0"/>
                  </a:lnTo>
                  <a:lnTo>
                    <a:pt x="432" y="16"/>
                  </a:lnTo>
                  <a:lnTo>
                    <a:pt x="432" y="16"/>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76" name="Freeform 961"/>
            <p:cNvSpPr>
              <a:spLocks/>
            </p:cNvSpPr>
            <p:nvPr/>
          </p:nvSpPr>
          <p:spPr bwMode="auto">
            <a:xfrm>
              <a:off x="2333346" y="3008313"/>
              <a:ext cx="787400" cy="152400"/>
            </a:xfrm>
            <a:custGeom>
              <a:avLst/>
              <a:gdLst/>
              <a:ahLst/>
              <a:cxnLst>
                <a:cxn ang="0">
                  <a:pos x="496" y="16"/>
                </a:cxn>
                <a:cxn ang="0">
                  <a:pos x="496" y="16"/>
                </a:cxn>
                <a:cxn ang="0">
                  <a:pos x="0" y="96"/>
                </a:cxn>
                <a:cxn ang="0">
                  <a:pos x="0" y="80"/>
                </a:cxn>
                <a:cxn ang="0">
                  <a:pos x="496" y="0"/>
                </a:cxn>
                <a:cxn ang="0">
                  <a:pos x="496" y="16"/>
                </a:cxn>
                <a:cxn ang="0">
                  <a:pos x="496" y="16"/>
                </a:cxn>
              </a:cxnLst>
              <a:rect l="0" t="0" r="r" b="b"/>
              <a:pathLst>
                <a:path w="496" h="96">
                  <a:moveTo>
                    <a:pt x="496" y="16"/>
                  </a:moveTo>
                  <a:lnTo>
                    <a:pt x="496" y="16"/>
                  </a:lnTo>
                  <a:lnTo>
                    <a:pt x="0" y="96"/>
                  </a:lnTo>
                  <a:lnTo>
                    <a:pt x="0" y="80"/>
                  </a:lnTo>
                  <a:lnTo>
                    <a:pt x="496" y="0"/>
                  </a:lnTo>
                  <a:lnTo>
                    <a:pt x="496" y="16"/>
                  </a:lnTo>
                  <a:lnTo>
                    <a:pt x="496" y="16"/>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77" name="Freeform 962"/>
            <p:cNvSpPr>
              <a:spLocks/>
            </p:cNvSpPr>
            <p:nvPr/>
          </p:nvSpPr>
          <p:spPr bwMode="auto">
            <a:xfrm>
              <a:off x="1672946" y="3135313"/>
              <a:ext cx="660400" cy="76200"/>
            </a:xfrm>
            <a:custGeom>
              <a:avLst/>
              <a:gdLst/>
              <a:ahLst/>
              <a:cxnLst>
                <a:cxn ang="0">
                  <a:pos x="416" y="16"/>
                </a:cxn>
                <a:cxn ang="0">
                  <a:pos x="416" y="16"/>
                </a:cxn>
                <a:cxn ang="0">
                  <a:pos x="0" y="48"/>
                </a:cxn>
                <a:cxn ang="0">
                  <a:pos x="0" y="32"/>
                </a:cxn>
                <a:cxn ang="0">
                  <a:pos x="416" y="0"/>
                </a:cxn>
                <a:cxn ang="0">
                  <a:pos x="416" y="16"/>
                </a:cxn>
                <a:cxn ang="0">
                  <a:pos x="416" y="16"/>
                </a:cxn>
              </a:cxnLst>
              <a:rect l="0" t="0" r="r" b="b"/>
              <a:pathLst>
                <a:path w="416" h="48">
                  <a:moveTo>
                    <a:pt x="416" y="16"/>
                  </a:moveTo>
                  <a:lnTo>
                    <a:pt x="416" y="16"/>
                  </a:lnTo>
                  <a:lnTo>
                    <a:pt x="0" y="48"/>
                  </a:lnTo>
                  <a:lnTo>
                    <a:pt x="0" y="32"/>
                  </a:lnTo>
                  <a:lnTo>
                    <a:pt x="416" y="0"/>
                  </a:lnTo>
                  <a:lnTo>
                    <a:pt x="416" y="16"/>
                  </a:lnTo>
                  <a:lnTo>
                    <a:pt x="416" y="16"/>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78" name="Freeform 963"/>
            <p:cNvSpPr>
              <a:spLocks/>
            </p:cNvSpPr>
            <p:nvPr/>
          </p:nvSpPr>
          <p:spPr bwMode="auto">
            <a:xfrm>
              <a:off x="2498446" y="2259013"/>
              <a:ext cx="787400" cy="177800"/>
            </a:xfrm>
            <a:custGeom>
              <a:avLst/>
              <a:gdLst/>
              <a:ahLst/>
              <a:cxnLst>
                <a:cxn ang="0">
                  <a:pos x="496" y="0"/>
                </a:cxn>
                <a:cxn ang="0">
                  <a:pos x="496" y="16"/>
                </a:cxn>
                <a:cxn ang="0">
                  <a:pos x="0" y="112"/>
                </a:cxn>
                <a:cxn ang="0">
                  <a:pos x="0" y="96"/>
                </a:cxn>
                <a:cxn ang="0">
                  <a:pos x="496" y="0"/>
                </a:cxn>
              </a:cxnLst>
              <a:rect l="0" t="0" r="r" b="b"/>
              <a:pathLst>
                <a:path w="496" h="112">
                  <a:moveTo>
                    <a:pt x="496" y="0"/>
                  </a:moveTo>
                  <a:lnTo>
                    <a:pt x="496" y="16"/>
                  </a:lnTo>
                  <a:lnTo>
                    <a:pt x="0" y="112"/>
                  </a:lnTo>
                  <a:lnTo>
                    <a:pt x="0" y="96"/>
                  </a:lnTo>
                  <a:lnTo>
                    <a:pt x="496" y="0"/>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79" name="Freeform 964"/>
            <p:cNvSpPr>
              <a:spLocks/>
            </p:cNvSpPr>
            <p:nvPr/>
          </p:nvSpPr>
          <p:spPr bwMode="auto">
            <a:xfrm>
              <a:off x="1660246" y="2411413"/>
              <a:ext cx="838200" cy="127000"/>
            </a:xfrm>
            <a:custGeom>
              <a:avLst/>
              <a:gdLst/>
              <a:ahLst/>
              <a:cxnLst>
                <a:cxn ang="0">
                  <a:pos x="528" y="16"/>
                </a:cxn>
                <a:cxn ang="0">
                  <a:pos x="528" y="16"/>
                </a:cxn>
                <a:cxn ang="0">
                  <a:pos x="0" y="80"/>
                </a:cxn>
                <a:cxn ang="0">
                  <a:pos x="0" y="64"/>
                </a:cxn>
                <a:cxn ang="0">
                  <a:pos x="528" y="0"/>
                </a:cxn>
                <a:cxn ang="0">
                  <a:pos x="528" y="16"/>
                </a:cxn>
                <a:cxn ang="0">
                  <a:pos x="528" y="16"/>
                </a:cxn>
              </a:cxnLst>
              <a:rect l="0" t="0" r="r" b="b"/>
              <a:pathLst>
                <a:path w="528" h="80">
                  <a:moveTo>
                    <a:pt x="528" y="16"/>
                  </a:moveTo>
                  <a:lnTo>
                    <a:pt x="528" y="16"/>
                  </a:lnTo>
                  <a:lnTo>
                    <a:pt x="0" y="80"/>
                  </a:lnTo>
                  <a:lnTo>
                    <a:pt x="0" y="64"/>
                  </a:lnTo>
                  <a:lnTo>
                    <a:pt x="528" y="0"/>
                  </a:lnTo>
                  <a:lnTo>
                    <a:pt x="528" y="16"/>
                  </a:lnTo>
                  <a:lnTo>
                    <a:pt x="528" y="16"/>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80" name="Freeform 965"/>
            <p:cNvSpPr>
              <a:spLocks/>
            </p:cNvSpPr>
            <p:nvPr/>
          </p:nvSpPr>
          <p:spPr bwMode="auto">
            <a:xfrm>
              <a:off x="887134" y="2513013"/>
              <a:ext cx="773112" cy="38100"/>
            </a:xfrm>
            <a:custGeom>
              <a:avLst/>
              <a:gdLst/>
              <a:ahLst/>
              <a:cxnLst>
                <a:cxn ang="0">
                  <a:pos x="487" y="16"/>
                </a:cxn>
                <a:cxn ang="0">
                  <a:pos x="487" y="16"/>
                </a:cxn>
                <a:cxn ang="0">
                  <a:pos x="0" y="24"/>
                </a:cxn>
                <a:cxn ang="0">
                  <a:pos x="0" y="8"/>
                </a:cxn>
                <a:cxn ang="0">
                  <a:pos x="487" y="0"/>
                </a:cxn>
                <a:cxn ang="0">
                  <a:pos x="487" y="16"/>
                </a:cxn>
                <a:cxn ang="0">
                  <a:pos x="487" y="16"/>
                </a:cxn>
              </a:cxnLst>
              <a:rect l="0" t="0" r="r" b="b"/>
              <a:pathLst>
                <a:path w="487" h="24">
                  <a:moveTo>
                    <a:pt x="487" y="16"/>
                  </a:moveTo>
                  <a:lnTo>
                    <a:pt x="487" y="16"/>
                  </a:lnTo>
                  <a:lnTo>
                    <a:pt x="0" y="24"/>
                  </a:lnTo>
                  <a:lnTo>
                    <a:pt x="0" y="8"/>
                  </a:lnTo>
                  <a:lnTo>
                    <a:pt x="487" y="0"/>
                  </a:lnTo>
                  <a:lnTo>
                    <a:pt x="487" y="16"/>
                  </a:lnTo>
                  <a:lnTo>
                    <a:pt x="487" y="16"/>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81" name="Freeform 966"/>
            <p:cNvSpPr>
              <a:spLocks/>
            </p:cNvSpPr>
            <p:nvPr/>
          </p:nvSpPr>
          <p:spPr bwMode="auto">
            <a:xfrm>
              <a:off x="201334" y="2525713"/>
              <a:ext cx="685800" cy="38100"/>
            </a:xfrm>
            <a:custGeom>
              <a:avLst/>
              <a:gdLst/>
              <a:ahLst/>
              <a:cxnLst>
                <a:cxn ang="0">
                  <a:pos x="432" y="0"/>
                </a:cxn>
                <a:cxn ang="0">
                  <a:pos x="432" y="16"/>
                </a:cxn>
                <a:cxn ang="0">
                  <a:pos x="0" y="24"/>
                </a:cxn>
                <a:cxn ang="0">
                  <a:pos x="0" y="8"/>
                </a:cxn>
                <a:cxn ang="0">
                  <a:pos x="432" y="0"/>
                </a:cxn>
                <a:cxn ang="0">
                  <a:pos x="432" y="0"/>
                </a:cxn>
                <a:cxn ang="0">
                  <a:pos x="432" y="0"/>
                </a:cxn>
              </a:cxnLst>
              <a:rect l="0" t="0" r="r" b="b"/>
              <a:pathLst>
                <a:path w="432" h="24">
                  <a:moveTo>
                    <a:pt x="432" y="0"/>
                  </a:moveTo>
                  <a:lnTo>
                    <a:pt x="432" y="16"/>
                  </a:lnTo>
                  <a:lnTo>
                    <a:pt x="0" y="24"/>
                  </a:lnTo>
                  <a:lnTo>
                    <a:pt x="0" y="8"/>
                  </a:lnTo>
                  <a:lnTo>
                    <a:pt x="432" y="0"/>
                  </a:lnTo>
                  <a:lnTo>
                    <a:pt x="432" y="0"/>
                  </a:lnTo>
                  <a:lnTo>
                    <a:pt x="432" y="0"/>
                  </a:lnTo>
                  <a:close/>
                </a:path>
              </a:pathLst>
            </a:custGeom>
            <a:solidFill>
              <a:srgbClr val="6CF534"/>
            </a:solidFill>
            <a:ln w="9525">
              <a:solidFill>
                <a:srgbClr val="35E82D"/>
              </a:solidFill>
              <a:round/>
              <a:headEnd/>
              <a:tailEnd/>
            </a:ln>
          </p:spPr>
          <p:txBody>
            <a:bodyPr>
              <a:prstTxWarp prst="textNoShape">
                <a:avLst/>
              </a:prstTxWarp>
            </a:bodyPr>
            <a:lstStyle/>
            <a:p>
              <a:endParaRPr lang="en-US"/>
            </a:p>
          </p:txBody>
        </p:sp>
        <p:sp>
          <p:nvSpPr>
            <p:cNvPr id="982" name="Freeform 967"/>
            <p:cNvSpPr>
              <a:spLocks/>
            </p:cNvSpPr>
            <p:nvPr/>
          </p:nvSpPr>
          <p:spPr bwMode="auto">
            <a:xfrm>
              <a:off x="3082646" y="2995613"/>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983" name="Line 968"/>
            <p:cNvSpPr>
              <a:spLocks noChangeShapeType="1"/>
            </p:cNvSpPr>
            <p:nvPr/>
          </p:nvSpPr>
          <p:spPr bwMode="auto">
            <a:xfrm flipH="1">
              <a:off x="3146146" y="3033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84" name="Line 969"/>
            <p:cNvSpPr>
              <a:spLocks noChangeShapeType="1"/>
            </p:cNvSpPr>
            <p:nvPr/>
          </p:nvSpPr>
          <p:spPr bwMode="auto">
            <a:xfrm>
              <a:off x="3146146" y="3059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85" name="Line 970"/>
            <p:cNvSpPr>
              <a:spLocks noChangeShapeType="1"/>
            </p:cNvSpPr>
            <p:nvPr/>
          </p:nvSpPr>
          <p:spPr bwMode="auto">
            <a:xfrm flipH="1">
              <a:off x="3120746" y="30591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86" name="Line 971"/>
            <p:cNvSpPr>
              <a:spLocks noChangeShapeType="1"/>
            </p:cNvSpPr>
            <p:nvPr/>
          </p:nvSpPr>
          <p:spPr bwMode="auto">
            <a:xfrm>
              <a:off x="3120746" y="3071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87" name="Line 972"/>
            <p:cNvSpPr>
              <a:spLocks noChangeShapeType="1"/>
            </p:cNvSpPr>
            <p:nvPr/>
          </p:nvSpPr>
          <p:spPr bwMode="auto">
            <a:xfrm>
              <a:off x="3120746" y="3071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88" name="Line 973"/>
            <p:cNvSpPr>
              <a:spLocks noChangeShapeType="1"/>
            </p:cNvSpPr>
            <p:nvPr/>
          </p:nvSpPr>
          <p:spPr bwMode="auto">
            <a:xfrm>
              <a:off x="3120746" y="3071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89" name="Line 974"/>
            <p:cNvSpPr>
              <a:spLocks noChangeShapeType="1"/>
            </p:cNvSpPr>
            <p:nvPr/>
          </p:nvSpPr>
          <p:spPr bwMode="auto">
            <a:xfrm flipH="1" flipV="1">
              <a:off x="3095346" y="30591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0" name="Line 975"/>
            <p:cNvSpPr>
              <a:spLocks noChangeShapeType="1"/>
            </p:cNvSpPr>
            <p:nvPr/>
          </p:nvSpPr>
          <p:spPr bwMode="auto">
            <a:xfrm>
              <a:off x="3095346" y="3059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1" name="Line 976"/>
            <p:cNvSpPr>
              <a:spLocks noChangeShapeType="1"/>
            </p:cNvSpPr>
            <p:nvPr/>
          </p:nvSpPr>
          <p:spPr bwMode="auto">
            <a:xfrm flipH="1" flipV="1">
              <a:off x="3082646" y="3033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2" name="Line 977"/>
            <p:cNvSpPr>
              <a:spLocks noChangeShapeType="1"/>
            </p:cNvSpPr>
            <p:nvPr/>
          </p:nvSpPr>
          <p:spPr bwMode="auto">
            <a:xfrm>
              <a:off x="3082646" y="3033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3" name="Line 978"/>
            <p:cNvSpPr>
              <a:spLocks noChangeShapeType="1"/>
            </p:cNvSpPr>
            <p:nvPr/>
          </p:nvSpPr>
          <p:spPr bwMode="auto">
            <a:xfrm>
              <a:off x="3082646" y="3033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4" name="Line 979"/>
            <p:cNvSpPr>
              <a:spLocks noChangeShapeType="1"/>
            </p:cNvSpPr>
            <p:nvPr/>
          </p:nvSpPr>
          <p:spPr bwMode="auto">
            <a:xfrm>
              <a:off x="3082646" y="3033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5" name="Line 980"/>
            <p:cNvSpPr>
              <a:spLocks noChangeShapeType="1"/>
            </p:cNvSpPr>
            <p:nvPr/>
          </p:nvSpPr>
          <p:spPr bwMode="auto">
            <a:xfrm flipV="1">
              <a:off x="3082646" y="30083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6" name="Line 981"/>
            <p:cNvSpPr>
              <a:spLocks noChangeShapeType="1"/>
            </p:cNvSpPr>
            <p:nvPr/>
          </p:nvSpPr>
          <p:spPr bwMode="auto">
            <a:xfrm>
              <a:off x="3095346" y="3008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7" name="Line 982"/>
            <p:cNvSpPr>
              <a:spLocks noChangeShapeType="1"/>
            </p:cNvSpPr>
            <p:nvPr/>
          </p:nvSpPr>
          <p:spPr bwMode="auto">
            <a:xfrm flipV="1">
              <a:off x="3095346" y="29956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8" name="Line 983"/>
            <p:cNvSpPr>
              <a:spLocks noChangeShapeType="1"/>
            </p:cNvSpPr>
            <p:nvPr/>
          </p:nvSpPr>
          <p:spPr bwMode="auto">
            <a:xfrm>
              <a:off x="3120746" y="2995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999" name="Line 984"/>
            <p:cNvSpPr>
              <a:spLocks noChangeShapeType="1"/>
            </p:cNvSpPr>
            <p:nvPr/>
          </p:nvSpPr>
          <p:spPr bwMode="auto">
            <a:xfrm>
              <a:off x="3120746" y="2995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0" name="Line 985"/>
            <p:cNvSpPr>
              <a:spLocks noChangeShapeType="1"/>
            </p:cNvSpPr>
            <p:nvPr/>
          </p:nvSpPr>
          <p:spPr bwMode="auto">
            <a:xfrm>
              <a:off x="3120746" y="2995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1" name="Line 986"/>
            <p:cNvSpPr>
              <a:spLocks noChangeShapeType="1"/>
            </p:cNvSpPr>
            <p:nvPr/>
          </p:nvSpPr>
          <p:spPr bwMode="auto">
            <a:xfrm>
              <a:off x="3120746" y="29956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2" name="Line 987"/>
            <p:cNvSpPr>
              <a:spLocks noChangeShapeType="1"/>
            </p:cNvSpPr>
            <p:nvPr/>
          </p:nvSpPr>
          <p:spPr bwMode="auto">
            <a:xfrm>
              <a:off x="3146146" y="3008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3" name="Line 988"/>
            <p:cNvSpPr>
              <a:spLocks noChangeShapeType="1"/>
            </p:cNvSpPr>
            <p:nvPr/>
          </p:nvSpPr>
          <p:spPr bwMode="auto">
            <a:xfrm>
              <a:off x="3146146" y="30083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4" name="Line 989"/>
            <p:cNvSpPr>
              <a:spLocks noChangeShapeType="1"/>
            </p:cNvSpPr>
            <p:nvPr/>
          </p:nvSpPr>
          <p:spPr bwMode="auto">
            <a:xfrm>
              <a:off x="3158846" y="3033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5" name="Freeform 990"/>
            <p:cNvSpPr>
              <a:spLocks/>
            </p:cNvSpPr>
            <p:nvPr/>
          </p:nvSpPr>
          <p:spPr bwMode="auto">
            <a:xfrm>
              <a:off x="3781146" y="2716213"/>
              <a:ext cx="76200" cy="88900"/>
            </a:xfrm>
            <a:custGeom>
              <a:avLst/>
              <a:gdLst/>
              <a:ahLst/>
              <a:cxnLst>
                <a:cxn ang="0">
                  <a:pos x="48" y="24"/>
                </a:cxn>
                <a:cxn ang="0">
                  <a:pos x="40" y="48"/>
                </a:cxn>
                <a:cxn ang="0">
                  <a:pos x="24" y="56"/>
                </a:cxn>
                <a:cxn ang="0">
                  <a:pos x="24" y="56"/>
                </a:cxn>
                <a:cxn ang="0">
                  <a:pos x="8" y="48"/>
                </a:cxn>
                <a:cxn ang="0">
                  <a:pos x="0" y="24"/>
                </a:cxn>
                <a:cxn ang="0">
                  <a:pos x="0" y="24"/>
                </a:cxn>
                <a:cxn ang="0">
                  <a:pos x="8" y="8"/>
                </a:cxn>
                <a:cxn ang="0">
                  <a:pos x="24" y="0"/>
                </a:cxn>
                <a:cxn ang="0">
                  <a:pos x="24" y="0"/>
                </a:cxn>
                <a:cxn ang="0">
                  <a:pos x="40" y="8"/>
                </a:cxn>
                <a:cxn ang="0">
                  <a:pos x="48" y="24"/>
                </a:cxn>
              </a:cxnLst>
              <a:rect l="0" t="0" r="r" b="b"/>
              <a:pathLst>
                <a:path w="48" h="56">
                  <a:moveTo>
                    <a:pt x="48" y="24"/>
                  </a:moveTo>
                  <a:lnTo>
                    <a:pt x="40" y="48"/>
                  </a:lnTo>
                  <a:lnTo>
                    <a:pt x="24" y="56"/>
                  </a:lnTo>
                  <a:lnTo>
                    <a:pt x="24" y="56"/>
                  </a:lnTo>
                  <a:lnTo>
                    <a:pt x="8" y="48"/>
                  </a:lnTo>
                  <a:lnTo>
                    <a:pt x="0" y="24"/>
                  </a:lnTo>
                  <a:lnTo>
                    <a:pt x="0" y="24"/>
                  </a:lnTo>
                  <a:lnTo>
                    <a:pt x="8" y="8"/>
                  </a:lnTo>
                  <a:lnTo>
                    <a:pt x="24" y="0"/>
                  </a:lnTo>
                  <a:lnTo>
                    <a:pt x="24" y="0"/>
                  </a:lnTo>
                  <a:lnTo>
                    <a:pt x="40" y="8"/>
                  </a:lnTo>
                  <a:lnTo>
                    <a:pt x="48" y="24"/>
                  </a:lnTo>
                  <a:close/>
                </a:path>
              </a:pathLst>
            </a:custGeom>
            <a:noFill/>
            <a:ln w="9525">
              <a:solidFill>
                <a:srgbClr val="FFFF00"/>
              </a:solidFill>
              <a:round/>
              <a:headEnd/>
              <a:tailEnd/>
            </a:ln>
          </p:spPr>
          <p:txBody>
            <a:bodyPr>
              <a:prstTxWarp prst="textNoShape">
                <a:avLst/>
              </a:prstTxWarp>
            </a:bodyPr>
            <a:lstStyle/>
            <a:p>
              <a:endParaRPr lang="en-US"/>
            </a:p>
          </p:txBody>
        </p:sp>
        <p:sp>
          <p:nvSpPr>
            <p:cNvPr id="1006" name="Line 991"/>
            <p:cNvSpPr>
              <a:spLocks noChangeShapeType="1"/>
            </p:cNvSpPr>
            <p:nvPr/>
          </p:nvSpPr>
          <p:spPr bwMode="auto">
            <a:xfrm flipH="1">
              <a:off x="3844646" y="2754313"/>
              <a:ext cx="127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7" name="Line 992"/>
            <p:cNvSpPr>
              <a:spLocks noChangeShapeType="1"/>
            </p:cNvSpPr>
            <p:nvPr/>
          </p:nvSpPr>
          <p:spPr bwMode="auto">
            <a:xfrm>
              <a:off x="3844646" y="27924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8" name="Line 993"/>
            <p:cNvSpPr>
              <a:spLocks noChangeShapeType="1"/>
            </p:cNvSpPr>
            <p:nvPr/>
          </p:nvSpPr>
          <p:spPr bwMode="auto">
            <a:xfrm flipH="1">
              <a:off x="3819246" y="27924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09" name="Line 994"/>
            <p:cNvSpPr>
              <a:spLocks noChangeShapeType="1"/>
            </p:cNvSpPr>
            <p:nvPr/>
          </p:nvSpPr>
          <p:spPr bwMode="auto">
            <a:xfrm>
              <a:off x="3819246" y="2805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0" name="Line 995"/>
            <p:cNvSpPr>
              <a:spLocks noChangeShapeType="1"/>
            </p:cNvSpPr>
            <p:nvPr/>
          </p:nvSpPr>
          <p:spPr bwMode="auto">
            <a:xfrm>
              <a:off x="3819246" y="2805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1" name="Line 996"/>
            <p:cNvSpPr>
              <a:spLocks noChangeShapeType="1"/>
            </p:cNvSpPr>
            <p:nvPr/>
          </p:nvSpPr>
          <p:spPr bwMode="auto">
            <a:xfrm>
              <a:off x="3819246" y="2805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2" name="Line 997"/>
            <p:cNvSpPr>
              <a:spLocks noChangeShapeType="1"/>
            </p:cNvSpPr>
            <p:nvPr/>
          </p:nvSpPr>
          <p:spPr bwMode="auto">
            <a:xfrm flipH="1" flipV="1">
              <a:off x="3793846" y="27924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3" name="Line 998"/>
            <p:cNvSpPr>
              <a:spLocks noChangeShapeType="1"/>
            </p:cNvSpPr>
            <p:nvPr/>
          </p:nvSpPr>
          <p:spPr bwMode="auto">
            <a:xfrm>
              <a:off x="3793846" y="27924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4" name="Line 999"/>
            <p:cNvSpPr>
              <a:spLocks noChangeShapeType="1"/>
            </p:cNvSpPr>
            <p:nvPr/>
          </p:nvSpPr>
          <p:spPr bwMode="auto">
            <a:xfrm flipH="1" flipV="1">
              <a:off x="3781146" y="2754313"/>
              <a:ext cx="127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5" name="Line 1000"/>
            <p:cNvSpPr>
              <a:spLocks noChangeShapeType="1"/>
            </p:cNvSpPr>
            <p:nvPr/>
          </p:nvSpPr>
          <p:spPr bwMode="auto">
            <a:xfrm>
              <a:off x="3781146" y="2754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6" name="Line 1001"/>
            <p:cNvSpPr>
              <a:spLocks noChangeShapeType="1"/>
            </p:cNvSpPr>
            <p:nvPr/>
          </p:nvSpPr>
          <p:spPr bwMode="auto">
            <a:xfrm>
              <a:off x="3781146" y="2754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7" name="Line 1002"/>
            <p:cNvSpPr>
              <a:spLocks noChangeShapeType="1"/>
            </p:cNvSpPr>
            <p:nvPr/>
          </p:nvSpPr>
          <p:spPr bwMode="auto">
            <a:xfrm>
              <a:off x="3781146" y="2754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8" name="Line 1003"/>
            <p:cNvSpPr>
              <a:spLocks noChangeShapeType="1"/>
            </p:cNvSpPr>
            <p:nvPr/>
          </p:nvSpPr>
          <p:spPr bwMode="auto">
            <a:xfrm flipV="1">
              <a:off x="3781146" y="27289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19" name="Line 1004"/>
            <p:cNvSpPr>
              <a:spLocks noChangeShapeType="1"/>
            </p:cNvSpPr>
            <p:nvPr/>
          </p:nvSpPr>
          <p:spPr bwMode="auto">
            <a:xfrm>
              <a:off x="3793846" y="27289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0" name="Line 1005"/>
            <p:cNvSpPr>
              <a:spLocks noChangeShapeType="1"/>
            </p:cNvSpPr>
            <p:nvPr/>
          </p:nvSpPr>
          <p:spPr bwMode="auto">
            <a:xfrm flipV="1">
              <a:off x="3793846" y="27162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1" name="Line 1006"/>
            <p:cNvSpPr>
              <a:spLocks noChangeShapeType="1"/>
            </p:cNvSpPr>
            <p:nvPr/>
          </p:nvSpPr>
          <p:spPr bwMode="auto">
            <a:xfrm>
              <a:off x="3819246" y="2716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2" name="Line 1007"/>
            <p:cNvSpPr>
              <a:spLocks noChangeShapeType="1"/>
            </p:cNvSpPr>
            <p:nvPr/>
          </p:nvSpPr>
          <p:spPr bwMode="auto">
            <a:xfrm>
              <a:off x="3819246" y="2716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3" name="Line 1008"/>
            <p:cNvSpPr>
              <a:spLocks noChangeShapeType="1"/>
            </p:cNvSpPr>
            <p:nvPr/>
          </p:nvSpPr>
          <p:spPr bwMode="auto">
            <a:xfrm>
              <a:off x="3819246" y="2716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4" name="Line 1009"/>
            <p:cNvSpPr>
              <a:spLocks noChangeShapeType="1"/>
            </p:cNvSpPr>
            <p:nvPr/>
          </p:nvSpPr>
          <p:spPr bwMode="auto">
            <a:xfrm>
              <a:off x="3819246" y="27162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5" name="Line 1010"/>
            <p:cNvSpPr>
              <a:spLocks noChangeShapeType="1"/>
            </p:cNvSpPr>
            <p:nvPr/>
          </p:nvSpPr>
          <p:spPr bwMode="auto">
            <a:xfrm>
              <a:off x="3844646" y="27289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6" name="Line 1011"/>
            <p:cNvSpPr>
              <a:spLocks noChangeShapeType="1"/>
            </p:cNvSpPr>
            <p:nvPr/>
          </p:nvSpPr>
          <p:spPr bwMode="auto">
            <a:xfrm>
              <a:off x="3844646" y="27289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7" name="Line 1012"/>
            <p:cNvSpPr>
              <a:spLocks noChangeShapeType="1"/>
            </p:cNvSpPr>
            <p:nvPr/>
          </p:nvSpPr>
          <p:spPr bwMode="auto">
            <a:xfrm>
              <a:off x="3857346" y="2754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28" name="Freeform 1013"/>
            <p:cNvSpPr>
              <a:spLocks/>
            </p:cNvSpPr>
            <p:nvPr/>
          </p:nvSpPr>
          <p:spPr bwMode="auto">
            <a:xfrm>
              <a:off x="4212946" y="2386013"/>
              <a:ext cx="74612" cy="76200"/>
            </a:xfrm>
            <a:custGeom>
              <a:avLst/>
              <a:gdLst/>
              <a:ahLst/>
              <a:cxnLst>
                <a:cxn ang="0">
                  <a:pos x="47" y="24"/>
                </a:cxn>
                <a:cxn ang="0">
                  <a:pos x="39" y="40"/>
                </a:cxn>
                <a:cxn ang="0">
                  <a:pos x="24" y="48"/>
                </a:cxn>
                <a:cxn ang="0">
                  <a:pos x="24" y="48"/>
                </a:cxn>
                <a:cxn ang="0">
                  <a:pos x="8" y="40"/>
                </a:cxn>
                <a:cxn ang="0">
                  <a:pos x="0" y="24"/>
                </a:cxn>
                <a:cxn ang="0">
                  <a:pos x="0" y="24"/>
                </a:cxn>
                <a:cxn ang="0">
                  <a:pos x="8" y="8"/>
                </a:cxn>
                <a:cxn ang="0">
                  <a:pos x="24" y="0"/>
                </a:cxn>
                <a:cxn ang="0">
                  <a:pos x="24" y="0"/>
                </a:cxn>
                <a:cxn ang="0">
                  <a:pos x="39" y="8"/>
                </a:cxn>
                <a:cxn ang="0">
                  <a:pos x="47" y="24"/>
                </a:cxn>
              </a:cxnLst>
              <a:rect l="0" t="0" r="r" b="b"/>
              <a:pathLst>
                <a:path w="47" h="48">
                  <a:moveTo>
                    <a:pt x="47" y="24"/>
                  </a:moveTo>
                  <a:lnTo>
                    <a:pt x="39" y="40"/>
                  </a:lnTo>
                  <a:lnTo>
                    <a:pt x="24" y="48"/>
                  </a:lnTo>
                  <a:lnTo>
                    <a:pt x="24" y="48"/>
                  </a:lnTo>
                  <a:lnTo>
                    <a:pt x="8" y="40"/>
                  </a:lnTo>
                  <a:lnTo>
                    <a:pt x="0" y="24"/>
                  </a:lnTo>
                  <a:lnTo>
                    <a:pt x="0" y="24"/>
                  </a:lnTo>
                  <a:lnTo>
                    <a:pt x="8" y="8"/>
                  </a:lnTo>
                  <a:lnTo>
                    <a:pt x="24" y="0"/>
                  </a:lnTo>
                  <a:lnTo>
                    <a:pt x="24" y="0"/>
                  </a:lnTo>
                  <a:lnTo>
                    <a:pt x="39" y="8"/>
                  </a:lnTo>
                  <a:lnTo>
                    <a:pt x="47" y="24"/>
                  </a:lnTo>
                  <a:close/>
                </a:path>
              </a:pathLst>
            </a:custGeom>
            <a:noFill/>
            <a:ln w="9525">
              <a:solidFill>
                <a:srgbClr val="35E82D"/>
              </a:solidFill>
              <a:round/>
              <a:headEnd/>
              <a:tailEnd/>
            </a:ln>
          </p:spPr>
          <p:txBody>
            <a:bodyPr>
              <a:prstTxWarp prst="textNoShape">
                <a:avLst/>
              </a:prstTxWarp>
            </a:bodyPr>
            <a:lstStyle/>
            <a:p>
              <a:endParaRPr lang="en-US"/>
            </a:p>
          </p:txBody>
        </p:sp>
        <p:sp>
          <p:nvSpPr>
            <p:cNvPr id="1029" name="Line 1014"/>
            <p:cNvSpPr>
              <a:spLocks noChangeShapeType="1"/>
            </p:cNvSpPr>
            <p:nvPr/>
          </p:nvSpPr>
          <p:spPr bwMode="auto">
            <a:xfrm flipH="1">
              <a:off x="4274859" y="2424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0" name="Line 1015"/>
            <p:cNvSpPr>
              <a:spLocks noChangeShapeType="1"/>
            </p:cNvSpPr>
            <p:nvPr/>
          </p:nvSpPr>
          <p:spPr bwMode="auto">
            <a:xfrm>
              <a:off x="4274859" y="2449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1" name="Line 1016"/>
            <p:cNvSpPr>
              <a:spLocks noChangeShapeType="1"/>
            </p:cNvSpPr>
            <p:nvPr/>
          </p:nvSpPr>
          <p:spPr bwMode="auto">
            <a:xfrm flipH="1">
              <a:off x="4251046" y="2449513"/>
              <a:ext cx="23812"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2" name="Line 1017"/>
            <p:cNvSpPr>
              <a:spLocks noChangeShapeType="1"/>
            </p:cNvSpPr>
            <p:nvPr/>
          </p:nvSpPr>
          <p:spPr bwMode="auto">
            <a:xfrm>
              <a:off x="42510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3" name="Line 1018"/>
            <p:cNvSpPr>
              <a:spLocks noChangeShapeType="1"/>
            </p:cNvSpPr>
            <p:nvPr/>
          </p:nvSpPr>
          <p:spPr bwMode="auto">
            <a:xfrm>
              <a:off x="42510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4" name="Line 1019"/>
            <p:cNvSpPr>
              <a:spLocks noChangeShapeType="1"/>
            </p:cNvSpPr>
            <p:nvPr/>
          </p:nvSpPr>
          <p:spPr bwMode="auto">
            <a:xfrm>
              <a:off x="42510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5" name="Line 1020"/>
            <p:cNvSpPr>
              <a:spLocks noChangeShapeType="1"/>
            </p:cNvSpPr>
            <p:nvPr/>
          </p:nvSpPr>
          <p:spPr bwMode="auto">
            <a:xfrm flipH="1" flipV="1">
              <a:off x="4225646" y="2449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6" name="Line 1021"/>
            <p:cNvSpPr>
              <a:spLocks noChangeShapeType="1"/>
            </p:cNvSpPr>
            <p:nvPr/>
          </p:nvSpPr>
          <p:spPr bwMode="auto">
            <a:xfrm>
              <a:off x="4225646" y="2449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7" name="Line 1022"/>
            <p:cNvSpPr>
              <a:spLocks noChangeShapeType="1"/>
            </p:cNvSpPr>
            <p:nvPr/>
          </p:nvSpPr>
          <p:spPr bwMode="auto">
            <a:xfrm flipH="1" flipV="1">
              <a:off x="4212946" y="2424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8" name="Line 1023"/>
            <p:cNvSpPr>
              <a:spLocks noChangeShapeType="1"/>
            </p:cNvSpPr>
            <p:nvPr/>
          </p:nvSpPr>
          <p:spPr bwMode="auto">
            <a:xfrm>
              <a:off x="4212946"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39" name="Line 0"/>
            <p:cNvSpPr>
              <a:spLocks noChangeShapeType="1"/>
            </p:cNvSpPr>
            <p:nvPr/>
          </p:nvSpPr>
          <p:spPr bwMode="auto">
            <a:xfrm>
              <a:off x="4212946"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0" name="Line 1"/>
            <p:cNvSpPr>
              <a:spLocks noChangeShapeType="1"/>
            </p:cNvSpPr>
            <p:nvPr/>
          </p:nvSpPr>
          <p:spPr bwMode="auto">
            <a:xfrm>
              <a:off x="4212946"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1" name="Line 2"/>
            <p:cNvSpPr>
              <a:spLocks noChangeShapeType="1"/>
            </p:cNvSpPr>
            <p:nvPr/>
          </p:nvSpPr>
          <p:spPr bwMode="auto">
            <a:xfrm flipV="1">
              <a:off x="4212946" y="2398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2" name="Line 3"/>
            <p:cNvSpPr>
              <a:spLocks noChangeShapeType="1"/>
            </p:cNvSpPr>
            <p:nvPr/>
          </p:nvSpPr>
          <p:spPr bwMode="auto">
            <a:xfrm>
              <a:off x="4225646" y="2398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3" name="Line 4"/>
            <p:cNvSpPr>
              <a:spLocks noChangeShapeType="1"/>
            </p:cNvSpPr>
            <p:nvPr/>
          </p:nvSpPr>
          <p:spPr bwMode="auto">
            <a:xfrm flipV="1">
              <a:off x="4225646" y="2386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4" name="Line 5"/>
            <p:cNvSpPr>
              <a:spLocks noChangeShapeType="1"/>
            </p:cNvSpPr>
            <p:nvPr/>
          </p:nvSpPr>
          <p:spPr bwMode="auto">
            <a:xfrm>
              <a:off x="4251046" y="2386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5" name="Line 6"/>
            <p:cNvSpPr>
              <a:spLocks noChangeShapeType="1"/>
            </p:cNvSpPr>
            <p:nvPr/>
          </p:nvSpPr>
          <p:spPr bwMode="auto">
            <a:xfrm>
              <a:off x="4251046" y="2386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6" name="Line 7"/>
            <p:cNvSpPr>
              <a:spLocks noChangeShapeType="1"/>
            </p:cNvSpPr>
            <p:nvPr/>
          </p:nvSpPr>
          <p:spPr bwMode="auto">
            <a:xfrm>
              <a:off x="4251046" y="2386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7" name="Line 8"/>
            <p:cNvSpPr>
              <a:spLocks noChangeShapeType="1"/>
            </p:cNvSpPr>
            <p:nvPr/>
          </p:nvSpPr>
          <p:spPr bwMode="auto">
            <a:xfrm>
              <a:off x="4251046" y="2386013"/>
              <a:ext cx="23812"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8" name="Line 9"/>
            <p:cNvSpPr>
              <a:spLocks noChangeShapeType="1"/>
            </p:cNvSpPr>
            <p:nvPr/>
          </p:nvSpPr>
          <p:spPr bwMode="auto">
            <a:xfrm>
              <a:off x="4274859" y="2398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49" name="Line 10"/>
            <p:cNvSpPr>
              <a:spLocks noChangeShapeType="1"/>
            </p:cNvSpPr>
            <p:nvPr/>
          </p:nvSpPr>
          <p:spPr bwMode="auto">
            <a:xfrm>
              <a:off x="4274859" y="2398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0" name="Line 11"/>
            <p:cNvSpPr>
              <a:spLocks noChangeShapeType="1"/>
            </p:cNvSpPr>
            <p:nvPr/>
          </p:nvSpPr>
          <p:spPr bwMode="auto">
            <a:xfrm>
              <a:off x="4287559"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1" name="Freeform 12"/>
            <p:cNvSpPr>
              <a:spLocks/>
            </p:cNvSpPr>
            <p:nvPr/>
          </p:nvSpPr>
          <p:spPr bwMode="auto">
            <a:xfrm>
              <a:off x="4465359" y="1955800"/>
              <a:ext cx="76200" cy="88900"/>
            </a:xfrm>
            <a:custGeom>
              <a:avLst/>
              <a:gdLst/>
              <a:ahLst/>
              <a:cxnLst>
                <a:cxn ang="0">
                  <a:pos x="48" y="24"/>
                </a:cxn>
                <a:cxn ang="0">
                  <a:pos x="40" y="48"/>
                </a:cxn>
                <a:cxn ang="0">
                  <a:pos x="24" y="56"/>
                </a:cxn>
                <a:cxn ang="0">
                  <a:pos x="24" y="56"/>
                </a:cxn>
                <a:cxn ang="0">
                  <a:pos x="8" y="48"/>
                </a:cxn>
                <a:cxn ang="0">
                  <a:pos x="0" y="24"/>
                </a:cxn>
                <a:cxn ang="0">
                  <a:pos x="0" y="24"/>
                </a:cxn>
                <a:cxn ang="0">
                  <a:pos x="8" y="8"/>
                </a:cxn>
                <a:cxn ang="0">
                  <a:pos x="24" y="0"/>
                </a:cxn>
                <a:cxn ang="0">
                  <a:pos x="24" y="0"/>
                </a:cxn>
                <a:cxn ang="0">
                  <a:pos x="40" y="8"/>
                </a:cxn>
                <a:cxn ang="0">
                  <a:pos x="48" y="24"/>
                </a:cxn>
              </a:cxnLst>
              <a:rect l="0" t="0" r="r" b="b"/>
              <a:pathLst>
                <a:path w="48" h="56">
                  <a:moveTo>
                    <a:pt x="48" y="24"/>
                  </a:moveTo>
                  <a:lnTo>
                    <a:pt x="40" y="48"/>
                  </a:lnTo>
                  <a:lnTo>
                    <a:pt x="24" y="56"/>
                  </a:lnTo>
                  <a:lnTo>
                    <a:pt x="24" y="56"/>
                  </a:lnTo>
                  <a:lnTo>
                    <a:pt x="8" y="48"/>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052" name="Line 13"/>
            <p:cNvSpPr>
              <a:spLocks noChangeShapeType="1"/>
            </p:cNvSpPr>
            <p:nvPr/>
          </p:nvSpPr>
          <p:spPr bwMode="auto">
            <a:xfrm flipH="1">
              <a:off x="4528859" y="1993900"/>
              <a:ext cx="127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3" name="Line 14"/>
            <p:cNvSpPr>
              <a:spLocks noChangeShapeType="1"/>
            </p:cNvSpPr>
            <p:nvPr/>
          </p:nvSpPr>
          <p:spPr bwMode="auto">
            <a:xfrm>
              <a:off x="4528859" y="20320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4" name="Line 15"/>
            <p:cNvSpPr>
              <a:spLocks noChangeShapeType="1"/>
            </p:cNvSpPr>
            <p:nvPr/>
          </p:nvSpPr>
          <p:spPr bwMode="auto">
            <a:xfrm flipH="1">
              <a:off x="4503459" y="20320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5" name="Line 16"/>
            <p:cNvSpPr>
              <a:spLocks noChangeShapeType="1"/>
            </p:cNvSpPr>
            <p:nvPr/>
          </p:nvSpPr>
          <p:spPr bwMode="auto">
            <a:xfrm>
              <a:off x="4503459" y="2044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6" name="Line 17"/>
            <p:cNvSpPr>
              <a:spLocks noChangeShapeType="1"/>
            </p:cNvSpPr>
            <p:nvPr/>
          </p:nvSpPr>
          <p:spPr bwMode="auto">
            <a:xfrm>
              <a:off x="4503459" y="2044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7" name="Line 18"/>
            <p:cNvSpPr>
              <a:spLocks noChangeShapeType="1"/>
            </p:cNvSpPr>
            <p:nvPr/>
          </p:nvSpPr>
          <p:spPr bwMode="auto">
            <a:xfrm>
              <a:off x="4503459" y="2044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8" name="Line 19"/>
            <p:cNvSpPr>
              <a:spLocks noChangeShapeType="1"/>
            </p:cNvSpPr>
            <p:nvPr/>
          </p:nvSpPr>
          <p:spPr bwMode="auto">
            <a:xfrm flipH="1" flipV="1">
              <a:off x="4478059" y="20320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59" name="Line 20"/>
            <p:cNvSpPr>
              <a:spLocks noChangeShapeType="1"/>
            </p:cNvSpPr>
            <p:nvPr/>
          </p:nvSpPr>
          <p:spPr bwMode="auto">
            <a:xfrm>
              <a:off x="4478059" y="20320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0" name="Line 21"/>
            <p:cNvSpPr>
              <a:spLocks noChangeShapeType="1"/>
            </p:cNvSpPr>
            <p:nvPr/>
          </p:nvSpPr>
          <p:spPr bwMode="auto">
            <a:xfrm flipH="1" flipV="1">
              <a:off x="4465359" y="1993900"/>
              <a:ext cx="127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1" name="Line 22"/>
            <p:cNvSpPr>
              <a:spLocks noChangeShapeType="1"/>
            </p:cNvSpPr>
            <p:nvPr/>
          </p:nvSpPr>
          <p:spPr bwMode="auto">
            <a:xfrm>
              <a:off x="4465359" y="19939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2" name="Line 23"/>
            <p:cNvSpPr>
              <a:spLocks noChangeShapeType="1"/>
            </p:cNvSpPr>
            <p:nvPr/>
          </p:nvSpPr>
          <p:spPr bwMode="auto">
            <a:xfrm>
              <a:off x="4465359" y="19939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3" name="Line 24"/>
            <p:cNvSpPr>
              <a:spLocks noChangeShapeType="1"/>
            </p:cNvSpPr>
            <p:nvPr/>
          </p:nvSpPr>
          <p:spPr bwMode="auto">
            <a:xfrm>
              <a:off x="4465359" y="19939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4" name="Line 25"/>
            <p:cNvSpPr>
              <a:spLocks noChangeShapeType="1"/>
            </p:cNvSpPr>
            <p:nvPr/>
          </p:nvSpPr>
          <p:spPr bwMode="auto">
            <a:xfrm flipV="1">
              <a:off x="4465359" y="19685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5" name="Line 26"/>
            <p:cNvSpPr>
              <a:spLocks noChangeShapeType="1"/>
            </p:cNvSpPr>
            <p:nvPr/>
          </p:nvSpPr>
          <p:spPr bwMode="auto">
            <a:xfrm>
              <a:off x="4478059" y="19685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6" name="Line 27"/>
            <p:cNvSpPr>
              <a:spLocks noChangeShapeType="1"/>
            </p:cNvSpPr>
            <p:nvPr/>
          </p:nvSpPr>
          <p:spPr bwMode="auto">
            <a:xfrm flipV="1">
              <a:off x="4478059" y="19558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7" name="Line 28"/>
            <p:cNvSpPr>
              <a:spLocks noChangeShapeType="1"/>
            </p:cNvSpPr>
            <p:nvPr/>
          </p:nvSpPr>
          <p:spPr bwMode="auto">
            <a:xfrm>
              <a:off x="4503459" y="1955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8" name="Line 29"/>
            <p:cNvSpPr>
              <a:spLocks noChangeShapeType="1"/>
            </p:cNvSpPr>
            <p:nvPr/>
          </p:nvSpPr>
          <p:spPr bwMode="auto">
            <a:xfrm>
              <a:off x="4503459" y="1955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69" name="Line 30"/>
            <p:cNvSpPr>
              <a:spLocks noChangeShapeType="1"/>
            </p:cNvSpPr>
            <p:nvPr/>
          </p:nvSpPr>
          <p:spPr bwMode="auto">
            <a:xfrm>
              <a:off x="4503459" y="1955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0" name="Line 31"/>
            <p:cNvSpPr>
              <a:spLocks noChangeShapeType="1"/>
            </p:cNvSpPr>
            <p:nvPr/>
          </p:nvSpPr>
          <p:spPr bwMode="auto">
            <a:xfrm>
              <a:off x="4503459" y="19558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1" name="Line 32"/>
            <p:cNvSpPr>
              <a:spLocks noChangeShapeType="1"/>
            </p:cNvSpPr>
            <p:nvPr/>
          </p:nvSpPr>
          <p:spPr bwMode="auto">
            <a:xfrm>
              <a:off x="4528859" y="19685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2" name="Line 33"/>
            <p:cNvSpPr>
              <a:spLocks noChangeShapeType="1"/>
            </p:cNvSpPr>
            <p:nvPr/>
          </p:nvSpPr>
          <p:spPr bwMode="auto">
            <a:xfrm>
              <a:off x="4528859" y="19685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3" name="Line 34"/>
            <p:cNvSpPr>
              <a:spLocks noChangeShapeType="1"/>
            </p:cNvSpPr>
            <p:nvPr/>
          </p:nvSpPr>
          <p:spPr bwMode="auto">
            <a:xfrm>
              <a:off x="4541559" y="19939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4" name="Freeform 35"/>
            <p:cNvSpPr>
              <a:spLocks/>
            </p:cNvSpPr>
            <p:nvPr/>
          </p:nvSpPr>
          <p:spPr bwMode="auto">
            <a:xfrm>
              <a:off x="4300259" y="1498600"/>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075" name="Line 36"/>
            <p:cNvSpPr>
              <a:spLocks noChangeShapeType="1"/>
            </p:cNvSpPr>
            <p:nvPr/>
          </p:nvSpPr>
          <p:spPr bwMode="auto">
            <a:xfrm flipH="1">
              <a:off x="4363759" y="15367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6" name="Line 37"/>
            <p:cNvSpPr>
              <a:spLocks noChangeShapeType="1"/>
            </p:cNvSpPr>
            <p:nvPr/>
          </p:nvSpPr>
          <p:spPr bwMode="auto">
            <a:xfrm>
              <a:off x="4363759" y="15621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7" name="Line 38"/>
            <p:cNvSpPr>
              <a:spLocks noChangeShapeType="1"/>
            </p:cNvSpPr>
            <p:nvPr/>
          </p:nvSpPr>
          <p:spPr bwMode="auto">
            <a:xfrm flipH="1">
              <a:off x="4338359" y="15621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8" name="Line 39"/>
            <p:cNvSpPr>
              <a:spLocks noChangeShapeType="1"/>
            </p:cNvSpPr>
            <p:nvPr/>
          </p:nvSpPr>
          <p:spPr bwMode="auto">
            <a:xfrm>
              <a:off x="4338359" y="1574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79" name="Line 40"/>
            <p:cNvSpPr>
              <a:spLocks noChangeShapeType="1"/>
            </p:cNvSpPr>
            <p:nvPr/>
          </p:nvSpPr>
          <p:spPr bwMode="auto">
            <a:xfrm>
              <a:off x="4338359" y="1574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0" name="Line 41"/>
            <p:cNvSpPr>
              <a:spLocks noChangeShapeType="1"/>
            </p:cNvSpPr>
            <p:nvPr/>
          </p:nvSpPr>
          <p:spPr bwMode="auto">
            <a:xfrm>
              <a:off x="4338359" y="1574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1" name="Line 42"/>
            <p:cNvSpPr>
              <a:spLocks noChangeShapeType="1"/>
            </p:cNvSpPr>
            <p:nvPr/>
          </p:nvSpPr>
          <p:spPr bwMode="auto">
            <a:xfrm flipH="1" flipV="1">
              <a:off x="4312959" y="15621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2" name="Line 43"/>
            <p:cNvSpPr>
              <a:spLocks noChangeShapeType="1"/>
            </p:cNvSpPr>
            <p:nvPr/>
          </p:nvSpPr>
          <p:spPr bwMode="auto">
            <a:xfrm>
              <a:off x="4312959" y="15621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3" name="Line 44"/>
            <p:cNvSpPr>
              <a:spLocks noChangeShapeType="1"/>
            </p:cNvSpPr>
            <p:nvPr/>
          </p:nvSpPr>
          <p:spPr bwMode="auto">
            <a:xfrm flipH="1" flipV="1">
              <a:off x="4300259" y="15367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4" name="Line 45"/>
            <p:cNvSpPr>
              <a:spLocks noChangeShapeType="1"/>
            </p:cNvSpPr>
            <p:nvPr/>
          </p:nvSpPr>
          <p:spPr bwMode="auto">
            <a:xfrm>
              <a:off x="4300259" y="1536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5" name="Line 46"/>
            <p:cNvSpPr>
              <a:spLocks noChangeShapeType="1"/>
            </p:cNvSpPr>
            <p:nvPr/>
          </p:nvSpPr>
          <p:spPr bwMode="auto">
            <a:xfrm>
              <a:off x="4300259" y="1536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6" name="Line 47"/>
            <p:cNvSpPr>
              <a:spLocks noChangeShapeType="1"/>
            </p:cNvSpPr>
            <p:nvPr/>
          </p:nvSpPr>
          <p:spPr bwMode="auto">
            <a:xfrm>
              <a:off x="4300259" y="1536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7" name="Line 48"/>
            <p:cNvSpPr>
              <a:spLocks noChangeShapeType="1"/>
            </p:cNvSpPr>
            <p:nvPr/>
          </p:nvSpPr>
          <p:spPr bwMode="auto">
            <a:xfrm flipV="1">
              <a:off x="4300259" y="15113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8" name="Line 49"/>
            <p:cNvSpPr>
              <a:spLocks noChangeShapeType="1"/>
            </p:cNvSpPr>
            <p:nvPr/>
          </p:nvSpPr>
          <p:spPr bwMode="auto">
            <a:xfrm>
              <a:off x="4312959" y="15113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89" name="Line 50"/>
            <p:cNvSpPr>
              <a:spLocks noChangeShapeType="1"/>
            </p:cNvSpPr>
            <p:nvPr/>
          </p:nvSpPr>
          <p:spPr bwMode="auto">
            <a:xfrm flipV="1">
              <a:off x="4312959" y="14986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0" name="Line 51"/>
            <p:cNvSpPr>
              <a:spLocks noChangeShapeType="1"/>
            </p:cNvSpPr>
            <p:nvPr/>
          </p:nvSpPr>
          <p:spPr bwMode="auto">
            <a:xfrm>
              <a:off x="4338359" y="1498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1" name="Line 52"/>
            <p:cNvSpPr>
              <a:spLocks noChangeShapeType="1"/>
            </p:cNvSpPr>
            <p:nvPr/>
          </p:nvSpPr>
          <p:spPr bwMode="auto">
            <a:xfrm>
              <a:off x="4338359" y="1498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2" name="Line 53"/>
            <p:cNvSpPr>
              <a:spLocks noChangeShapeType="1"/>
            </p:cNvSpPr>
            <p:nvPr/>
          </p:nvSpPr>
          <p:spPr bwMode="auto">
            <a:xfrm>
              <a:off x="4338359" y="1498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3" name="Line 54"/>
            <p:cNvSpPr>
              <a:spLocks noChangeShapeType="1"/>
            </p:cNvSpPr>
            <p:nvPr/>
          </p:nvSpPr>
          <p:spPr bwMode="auto">
            <a:xfrm>
              <a:off x="4338359" y="14986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4" name="Line 55"/>
            <p:cNvSpPr>
              <a:spLocks noChangeShapeType="1"/>
            </p:cNvSpPr>
            <p:nvPr/>
          </p:nvSpPr>
          <p:spPr bwMode="auto">
            <a:xfrm>
              <a:off x="4363759" y="15113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5" name="Line 56"/>
            <p:cNvSpPr>
              <a:spLocks noChangeShapeType="1"/>
            </p:cNvSpPr>
            <p:nvPr/>
          </p:nvSpPr>
          <p:spPr bwMode="auto">
            <a:xfrm>
              <a:off x="4363759" y="15113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6" name="Line 57"/>
            <p:cNvSpPr>
              <a:spLocks noChangeShapeType="1"/>
            </p:cNvSpPr>
            <p:nvPr/>
          </p:nvSpPr>
          <p:spPr bwMode="auto">
            <a:xfrm>
              <a:off x="4376459" y="1536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7" name="Line 58"/>
            <p:cNvSpPr>
              <a:spLocks noChangeShapeType="1"/>
            </p:cNvSpPr>
            <p:nvPr/>
          </p:nvSpPr>
          <p:spPr bwMode="auto">
            <a:xfrm flipH="1">
              <a:off x="3831946" y="1155700"/>
              <a:ext cx="127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8" name="Line 59"/>
            <p:cNvSpPr>
              <a:spLocks noChangeShapeType="1"/>
            </p:cNvSpPr>
            <p:nvPr/>
          </p:nvSpPr>
          <p:spPr bwMode="auto">
            <a:xfrm>
              <a:off x="3831946" y="1193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099" name="Line 60"/>
            <p:cNvSpPr>
              <a:spLocks noChangeShapeType="1"/>
            </p:cNvSpPr>
            <p:nvPr/>
          </p:nvSpPr>
          <p:spPr bwMode="auto">
            <a:xfrm flipH="1">
              <a:off x="3806546" y="11938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0" name="Line 61"/>
            <p:cNvSpPr>
              <a:spLocks noChangeShapeType="1"/>
            </p:cNvSpPr>
            <p:nvPr/>
          </p:nvSpPr>
          <p:spPr bwMode="auto">
            <a:xfrm>
              <a:off x="3806546" y="12065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1" name="Line 62"/>
            <p:cNvSpPr>
              <a:spLocks noChangeShapeType="1"/>
            </p:cNvSpPr>
            <p:nvPr/>
          </p:nvSpPr>
          <p:spPr bwMode="auto">
            <a:xfrm>
              <a:off x="3806546" y="12065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2" name="Line 63"/>
            <p:cNvSpPr>
              <a:spLocks noChangeShapeType="1"/>
            </p:cNvSpPr>
            <p:nvPr/>
          </p:nvSpPr>
          <p:spPr bwMode="auto">
            <a:xfrm>
              <a:off x="3806546" y="12065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3" name="Line 64"/>
            <p:cNvSpPr>
              <a:spLocks noChangeShapeType="1"/>
            </p:cNvSpPr>
            <p:nvPr/>
          </p:nvSpPr>
          <p:spPr bwMode="auto">
            <a:xfrm flipH="1" flipV="1">
              <a:off x="3781146" y="11938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4" name="Line 65"/>
            <p:cNvSpPr>
              <a:spLocks noChangeShapeType="1"/>
            </p:cNvSpPr>
            <p:nvPr/>
          </p:nvSpPr>
          <p:spPr bwMode="auto">
            <a:xfrm>
              <a:off x="3781146" y="11938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5" name="Line 66"/>
            <p:cNvSpPr>
              <a:spLocks noChangeShapeType="1"/>
            </p:cNvSpPr>
            <p:nvPr/>
          </p:nvSpPr>
          <p:spPr bwMode="auto">
            <a:xfrm flipH="1" flipV="1">
              <a:off x="3768446" y="1155700"/>
              <a:ext cx="12700" cy="381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6" name="Line 67"/>
            <p:cNvSpPr>
              <a:spLocks noChangeShapeType="1"/>
            </p:cNvSpPr>
            <p:nvPr/>
          </p:nvSpPr>
          <p:spPr bwMode="auto">
            <a:xfrm>
              <a:off x="3768446" y="1155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7" name="Line 68"/>
            <p:cNvSpPr>
              <a:spLocks noChangeShapeType="1"/>
            </p:cNvSpPr>
            <p:nvPr/>
          </p:nvSpPr>
          <p:spPr bwMode="auto">
            <a:xfrm>
              <a:off x="3768446" y="1155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8" name="Line 69"/>
            <p:cNvSpPr>
              <a:spLocks noChangeShapeType="1"/>
            </p:cNvSpPr>
            <p:nvPr/>
          </p:nvSpPr>
          <p:spPr bwMode="auto">
            <a:xfrm>
              <a:off x="3768446" y="1155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09" name="Line 70"/>
            <p:cNvSpPr>
              <a:spLocks noChangeShapeType="1"/>
            </p:cNvSpPr>
            <p:nvPr/>
          </p:nvSpPr>
          <p:spPr bwMode="auto">
            <a:xfrm flipV="1">
              <a:off x="3768446" y="11303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0" name="Line 71"/>
            <p:cNvSpPr>
              <a:spLocks noChangeShapeType="1"/>
            </p:cNvSpPr>
            <p:nvPr/>
          </p:nvSpPr>
          <p:spPr bwMode="auto">
            <a:xfrm>
              <a:off x="3781146" y="11303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1" name="Line 72"/>
            <p:cNvSpPr>
              <a:spLocks noChangeShapeType="1"/>
            </p:cNvSpPr>
            <p:nvPr/>
          </p:nvSpPr>
          <p:spPr bwMode="auto">
            <a:xfrm flipV="1">
              <a:off x="3781146" y="11176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2" name="Line 73"/>
            <p:cNvSpPr>
              <a:spLocks noChangeShapeType="1"/>
            </p:cNvSpPr>
            <p:nvPr/>
          </p:nvSpPr>
          <p:spPr bwMode="auto">
            <a:xfrm>
              <a:off x="3806546" y="1117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3" name="Line 74"/>
            <p:cNvSpPr>
              <a:spLocks noChangeShapeType="1"/>
            </p:cNvSpPr>
            <p:nvPr/>
          </p:nvSpPr>
          <p:spPr bwMode="auto">
            <a:xfrm>
              <a:off x="3806546" y="1117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4" name="Line 75"/>
            <p:cNvSpPr>
              <a:spLocks noChangeShapeType="1"/>
            </p:cNvSpPr>
            <p:nvPr/>
          </p:nvSpPr>
          <p:spPr bwMode="auto">
            <a:xfrm>
              <a:off x="3806546" y="11176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5" name="Line 76"/>
            <p:cNvSpPr>
              <a:spLocks noChangeShapeType="1"/>
            </p:cNvSpPr>
            <p:nvPr/>
          </p:nvSpPr>
          <p:spPr bwMode="auto">
            <a:xfrm>
              <a:off x="3806546" y="1117600"/>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6" name="Line 77"/>
            <p:cNvSpPr>
              <a:spLocks noChangeShapeType="1"/>
            </p:cNvSpPr>
            <p:nvPr/>
          </p:nvSpPr>
          <p:spPr bwMode="auto">
            <a:xfrm>
              <a:off x="3831946" y="11303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7" name="Line 78"/>
            <p:cNvSpPr>
              <a:spLocks noChangeShapeType="1"/>
            </p:cNvSpPr>
            <p:nvPr/>
          </p:nvSpPr>
          <p:spPr bwMode="auto">
            <a:xfrm>
              <a:off x="3831946" y="1130300"/>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8" name="Line 79"/>
            <p:cNvSpPr>
              <a:spLocks noChangeShapeType="1"/>
            </p:cNvSpPr>
            <p:nvPr/>
          </p:nvSpPr>
          <p:spPr bwMode="auto">
            <a:xfrm>
              <a:off x="3844646" y="11557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19" name="Freeform 80"/>
            <p:cNvSpPr>
              <a:spLocks/>
            </p:cNvSpPr>
            <p:nvPr/>
          </p:nvSpPr>
          <p:spPr bwMode="auto">
            <a:xfrm>
              <a:off x="1634846" y="3160713"/>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120" name="Line 81"/>
            <p:cNvSpPr>
              <a:spLocks noChangeShapeType="1"/>
            </p:cNvSpPr>
            <p:nvPr/>
          </p:nvSpPr>
          <p:spPr bwMode="auto">
            <a:xfrm flipH="1">
              <a:off x="1698346" y="31988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1" name="Line 82"/>
            <p:cNvSpPr>
              <a:spLocks noChangeShapeType="1"/>
            </p:cNvSpPr>
            <p:nvPr/>
          </p:nvSpPr>
          <p:spPr bwMode="auto">
            <a:xfrm>
              <a:off x="1698346" y="3224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2" name="Line 83"/>
            <p:cNvSpPr>
              <a:spLocks noChangeShapeType="1"/>
            </p:cNvSpPr>
            <p:nvPr/>
          </p:nvSpPr>
          <p:spPr bwMode="auto">
            <a:xfrm flipH="1">
              <a:off x="1672946" y="32242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3" name="Line 84"/>
            <p:cNvSpPr>
              <a:spLocks noChangeShapeType="1"/>
            </p:cNvSpPr>
            <p:nvPr/>
          </p:nvSpPr>
          <p:spPr bwMode="auto">
            <a:xfrm>
              <a:off x="1672946" y="32369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4" name="Line 85"/>
            <p:cNvSpPr>
              <a:spLocks noChangeShapeType="1"/>
            </p:cNvSpPr>
            <p:nvPr/>
          </p:nvSpPr>
          <p:spPr bwMode="auto">
            <a:xfrm>
              <a:off x="1672946" y="32369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5" name="Line 86"/>
            <p:cNvSpPr>
              <a:spLocks noChangeShapeType="1"/>
            </p:cNvSpPr>
            <p:nvPr/>
          </p:nvSpPr>
          <p:spPr bwMode="auto">
            <a:xfrm>
              <a:off x="1672946" y="32369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6" name="Line 87"/>
            <p:cNvSpPr>
              <a:spLocks noChangeShapeType="1"/>
            </p:cNvSpPr>
            <p:nvPr/>
          </p:nvSpPr>
          <p:spPr bwMode="auto">
            <a:xfrm flipH="1" flipV="1">
              <a:off x="1647546" y="32242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7" name="Line 88"/>
            <p:cNvSpPr>
              <a:spLocks noChangeShapeType="1"/>
            </p:cNvSpPr>
            <p:nvPr/>
          </p:nvSpPr>
          <p:spPr bwMode="auto">
            <a:xfrm>
              <a:off x="1647546" y="3224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8" name="Line 89"/>
            <p:cNvSpPr>
              <a:spLocks noChangeShapeType="1"/>
            </p:cNvSpPr>
            <p:nvPr/>
          </p:nvSpPr>
          <p:spPr bwMode="auto">
            <a:xfrm flipH="1" flipV="1">
              <a:off x="1634846" y="31988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29" name="Line 90"/>
            <p:cNvSpPr>
              <a:spLocks noChangeShapeType="1"/>
            </p:cNvSpPr>
            <p:nvPr/>
          </p:nvSpPr>
          <p:spPr bwMode="auto">
            <a:xfrm>
              <a:off x="1634846" y="3198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0" name="Line 91"/>
            <p:cNvSpPr>
              <a:spLocks noChangeShapeType="1"/>
            </p:cNvSpPr>
            <p:nvPr/>
          </p:nvSpPr>
          <p:spPr bwMode="auto">
            <a:xfrm>
              <a:off x="1634846" y="3198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1" name="Line 92"/>
            <p:cNvSpPr>
              <a:spLocks noChangeShapeType="1"/>
            </p:cNvSpPr>
            <p:nvPr/>
          </p:nvSpPr>
          <p:spPr bwMode="auto">
            <a:xfrm>
              <a:off x="1634846" y="3198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2" name="Line 93"/>
            <p:cNvSpPr>
              <a:spLocks noChangeShapeType="1"/>
            </p:cNvSpPr>
            <p:nvPr/>
          </p:nvSpPr>
          <p:spPr bwMode="auto">
            <a:xfrm flipV="1">
              <a:off x="1634846" y="31734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3" name="Line 94"/>
            <p:cNvSpPr>
              <a:spLocks noChangeShapeType="1"/>
            </p:cNvSpPr>
            <p:nvPr/>
          </p:nvSpPr>
          <p:spPr bwMode="auto">
            <a:xfrm>
              <a:off x="1647546" y="31734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4" name="Line 95"/>
            <p:cNvSpPr>
              <a:spLocks noChangeShapeType="1"/>
            </p:cNvSpPr>
            <p:nvPr/>
          </p:nvSpPr>
          <p:spPr bwMode="auto">
            <a:xfrm flipV="1">
              <a:off x="1647546" y="31607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5" name="Line 96"/>
            <p:cNvSpPr>
              <a:spLocks noChangeShapeType="1"/>
            </p:cNvSpPr>
            <p:nvPr/>
          </p:nvSpPr>
          <p:spPr bwMode="auto">
            <a:xfrm>
              <a:off x="1672946" y="3160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6" name="Line 97"/>
            <p:cNvSpPr>
              <a:spLocks noChangeShapeType="1"/>
            </p:cNvSpPr>
            <p:nvPr/>
          </p:nvSpPr>
          <p:spPr bwMode="auto">
            <a:xfrm>
              <a:off x="1672946" y="3160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7" name="Line 98"/>
            <p:cNvSpPr>
              <a:spLocks noChangeShapeType="1"/>
            </p:cNvSpPr>
            <p:nvPr/>
          </p:nvSpPr>
          <p:spPr bwMode="auto">
            <a:xfrm>
              <a:off x="1672946" y="3160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8" name="Line 99"/>
            <p:cNvSpPr>
              <a:spLocks noChangeShapeType="1"/>
            </p:cNvSpPr>
            <p:nvPr/>
          </p:nvSpPr>
          <p:spPr bwMode="auto">
            <a:xfrm>
              <a:off x="1672946" y="31607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39" name="Line 100"/>
            <p:cNvSpPr>
              <a:spLocks noChangeShapeType="1"/>
            </p:cNvSpPr>
            <p:nvPr/>
          </p:nvSpPr>
          <p:spPr bwMode="auto">
            <a:xfrm>
              <a:off x="1698346" y="31734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0" name="Line 101"/>
            <p:cNvSpPr>
              <a:spLocks noChangeShapeType="1"/>
            </p:cNvSpPr>
            <p:nvPr/>
          </p:nvSpPr>
          <p:spPr bwMode="auto">
            <a:xfrm>
              <a:off x="1698346" y="31734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1" name="Line 102"/>
            <p:cNvSpPr>
              <a:spLocks noChangeShapeType="1"/>
            </p:cNvSpPr>
            <p:nvPr/>
          </p:nvSpPr>
          <p:spPr bwMode="auto">
            <a:xfrm>
              <a:off x="1711046" y="3198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2" name="Line 116"/>
            <p:cNvSpPr>
              <a:spLocks noChangeShapeType="1"/>
            </p:cNvSpPr>
            <p:nvPr/>
          </p:nvSpPr>
          <p:spPr bwMode="auto">
            <a:xfrm>
              <a:off x="3273146" y="2246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3" name="Line 118"/>
            <p:cNvSpPr>
              <a:spLocks noChangeShapeType="1"/>
            </p:cNvSpPr>
            <p:nvPr/>
          </p:nvSpPr>
          <p:spPr bwMode="auto">
            <a:xfrm>
              <a:off x="3298546" y="22352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4" name="Line 119"/>
            <p:cNvSpPr>
              <a:spLocks noChangeShapeType="1"/>
            </p:cNvSpPr>
            <p:nvPr/>
          </p:nvSpPr>
          <p:spPr bwMode="auto">
            <a:xfrm>
              <a:off x="3298546" y="22352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5" name="Line 120"/>
            <p:cNvSpPr>
              <a:spLocks noChangeShapeType="1"/>
            </p:cNvSpPr>
            <p:nvPr/>
          </p:nvSpPr>
          <p:spPr bwMode="auto">
            <a:xfrm>
              <a:off x="3298546" y="2235200"/>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6" name="Line 122"/>
            <p:cNvSpPr>
              <a:spLocks noChangeShapeType="1"/>
            </p:cNvSpPr>
            <p:nvPr/>
          </p:nvSpPr>
          <p:spPr bwMode="auto">
            <a:xfrm>
              <a:off x="3323946" y="2246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7" name="Freeform 125"/>
            <p:cNvSpPr>
              <a:spLocks/>
            </p:cNvSpPr>
            <p:nvPr/>
          </p:nvSpPr>
          <p:spPr bwMode="auto">
            <a:xfrm>
              <a:off x="874434" y="2513013"/>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148" name="Line 126"/>
            <p:cNvSpPr>
              <a:spLocks noChangeShapeType="1"/>
            </p:cNvSpPr>
            <p:nvPr/>
          </p:nvSpPr>
          <p:spPr bwMode="auto">
            <a:xfrm flipH="1">
              <a:off x="937934" y="2551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49" name="Line 127"/>
            <p:cNvSpPr>
              <a:spLocks noChangeShapeType="1"/>
            </p:cNvSpPr>
            <p:nvPr/>
          </p:nvSpPr>
          <p:spPr bwMode="auto">
            <a:xfrm>
              <a:off x="937934" y="2576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0" name="Line 128"/>
            <p:cNvSpPr>
              <a:spLocks noChangeShapeType="1"/>
            </p:cNvSpPr>
            <p:nvPr/>
          </p:nvSpPr>
          <p:spPr bwMode="auto">
            <a:xfrm flipH="1">
              <a:off x="912534" y="2576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1" name="Line 129"/>
            <p:cNvSpPr>
              <a:spLocks noChangeShapeType="1"/>
            </p:cNvSpPr>
            <p:nvPr/>
          </p:nvSpPr>
          <p:spPr bwMode="auto">
            <a:xfrm>
              <a:off x="912534" y="2589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2" name="Line 130"/>
            <p:cNvSpPr>
              <a:spLocks noChangeShapeType="1"/>
            </p:cNvSpPr>
            <p:nvPr/>
          </p:nvSpPr>
          <p:spPr bwMode="auto">
            <a:xfrm>
              <a:off x="912534" y="2589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3" name="Line 131"/>
            <p:cNvSpPr>
              <a:spLocks noChangeShapeType="1"/>
            </p:cNvSpPr>
            <p:nvPr/>
          </p:nvSpPr>
          <p:spPr bwMode="auto">
            <a:xfrm>
              <a:off x="912534" y="2589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4" name="Line 132"/>
            <p:cNvSpPr>
              <a:spLocks noChangeShapeType="1"/>
            </p:cNvSpPr>
            <p:nvPr/>
          </p:nvSpPr>
          <p:spPr bwMode="auto">
            <a:xfrm flipH="1" flipV="1">
              <a:off x="887134" y="2576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5" name="Line 133"/>
            <p:cNvSpPr>
              <a:spLocks noChangeShapeType="1"/>
            </p:cNvSpPr>
            <p:nvPr/>
          </p:nvSpPr>
          <p:spPr bwMode="auto">
            <a:xfrm>
              <a:off x="887134" y="2576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6" name="Line 134"/>
            <p:cNvSpPr>
              <a:spLocks noChangeShapeType="1"/>
            </p:cNvSpPr>
            <p:nvPr/>
          </p:nvSpPr>
          <p:spPr bwMode="auto">
            <a:xfrm flipH="1" flipV="1">
              <a:off x="874434" y="2551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7" name="Line 135"/>
            <p:cNvSpPr>
              <a:spLocks noChangeShapeType="1"/>
            </p:cNvSpPr>
            <p:nvPr/>
          </p:nvSpPr>
          <p:spPr bwMode="auto">
            <a:xfrm>
              <a:off x="8744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8" name="Line 136"/>
            <p:cNvSpPr>
              <a:spLocks noChangeShapeType="1"/>
            </p:cNvSpPr>
            <p:nvPr/>
          </p:nvSpPr>
          <p:spPr bwMode="auto">
            <a:xfrm>
              <a:off x="8744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59" name="Line 137"/>
            <p:cNvSpPr>
              <a:spLocks noChangeShapeType="1"/>
            </p:cNvSpPr>
            <p:nvPr/>
          </p:nvSpPr>
          <p:spPr bwMode="auto">
            <a:xfrm>
              <a:off x="8744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0" name="Line 138"/>
            <p:cNvSpPr>
              <a:spLocks noChangeShapeType="1"/>
            </p:cNvSpPr>
            <p:nvPr/>
          </p:nvSpPr>
          <p:spPr bwMode="auto">
            <a:xfrm flipV="1">
              <a:off x="874434" y="2525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1" name="Line 139"/>
            <p:cNvSpPr>
              <a:spLocks noChangeShapeType="1"/>
            </p:cNvSpPr>
            <p:nvPr/>
          </p:nvSpPr>
          <p:spPr bwMode="auto">
            <a:xfrm>
              <a:off x="887134"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2" name="Line 140"/>
            <p:cNvSpPr>
              <a:spLocks noChangeShapeType="1"/>
            </p:cNvSpPr>
            <p:nvPr/>
          </p:nvSpPr>
          <p:spPr bwMode="auto">
            <a:xfrm flipV="1">
              <a:off x="887134" y="2513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3" name="Line 141"/>
            <p:cNvSpPr>
              <a:spLocks noChangeShapeType="1"/>
            </p:cNvSpPr>
            <p:nvPr/>
          </p:nvSpPr>
          <p:spPr bwMode="auto">
            <a:xfrm>
              <a:off x="912534" y="2513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4" name="Line 142"/>
            <p:cNvSpPr>
              <a:spLocks noChangeShapeType="1"/>
            </p:cNvSpPr>
            <p:nvPr/>
          </p:nvSpPr>
          <p:spPr bwMode="auto">
            <a:xfrm>
              <a:off x="912534" y="2513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5" name="Line 143"/>
            <p:cNvSpPr>
              <a:spLocks noChangeShapeType="1"/>
            </p:cNvSpPr>
            <p:nvPr/>
          </p:nvSpPr>
          <p:spPr bwMode="auto">
            <a:xfrm>
              <a:off x="912534" y="2513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6" name="Line 144"/>
            <p:cNvSpPr>
              <a:spLocks noChangeShapeType="1"/>
            </p:cNvSpPr>
            <p:nvPr/>
          </p:nvSpPr>
          <p:spPr bwMode="auto">
            <a:xfrm>
              <a:off x="912534" y="2513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7" name="Line 145"/>
            <p:cNvSpPr>
              <a:spLocks noChangeShapeType="1"/>
            </p:cNvSpPr>
            <p:nvPr/>
          </p:nvSpPr>
          <p:spPr bwMode="auto">
            <a:xfrm>
              <a:off x="937934"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8" name="Line 146"/>
            <p:cNvSpPr>
              <a:spLocks noChangeShapeType="1"/>
            </p:cNvSpPr>
            <p:nvPr/>
          </p:nvSpPr>
          <p:spPr bwMode="auto">
            <a:xfrm>
              <a:off x="937934" y="2525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69" name="Line 147"/>
            <p:cNvSpPr>
              <a:spLocks noChangeShapeType="1"/>
            </p:cNvSpPr>
            <p:nvPr/>
          </p:nvSpPr>
          <p:spPr bwMode="auto">
            <a:xfrm>
              <a:off x="9506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0" name="Freeform 148"/>
            <p:cNvSpPr>
              <a:spLocks/>
            </p:cNvSpPr>
            <p:nvPr/>
          </p:nvSpPr>
          <p:spPr bwMode="auto">
            <a:xfrm>
              <a:off x="175934" y="2513013"/>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171" name="Line 149"/>
            <p:cNvSpPr>
              <a:spLocks noChangeShapeType="1"/>
            </p:cNvSpPr>
            <p:nvPr/>
          </p:nvSpPr>
          <p:spPr bwMode="auto">
            <a:xfrm flipH="1">
              <a:off x="239434" y="2551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2" name="Line 150"/>
            <p:cNvSpPr>
              <a:spLocks noChangeShapeType="1"/>
            </p:cNvSpPr>
            <p:nvPr/>
          </p:nvSpPr>
          <p:spPr bwMode="auto">
            <a:xfrm>
              <a:off x="239434" y="2576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3" name="Line 151"/>
            <p:cNvSpPr>
              <a:spLocks noChangeShapeType="1"/>
            </p:cNvSpPr>
            <p:nvPr/>
          </p:nvSpPr>
          <p:spPr bwMode="auto">
            <a:xfrm flipH="1">
              <a:off x="214034" y="2576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4" name="Line 152"/>
            <p:cNvSpPr>
              <a:spLocks noChangeShapeType="1"/>
            </p:cNvSpPr>
            <p:nvPr/>
          </p:nvSpPr>
          <p:spPr bwMode="auto">
            <a:xfrm>
              <a:off x="214034" y="2589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5" name="Line 153"/>
            <p:cNvSpPr>
              <a:spLocks noChangeShapeType="1"/>
            </p:cNvSpPr>
            <p:nvPr/>
          </p:nvSpPr>
          <p:spPr bwMode="auto">
            <a:xfrm>
              <a:off x="214034" y="2589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6" name="Line 154"/>
            <p:cNvSpPr>
              <a:spLocks noChangeShapeType="1"/>
            </p:cNvSpPr>
            <p:nvPr/>
          </p:nvSpPr>
          <p:spPr bwMode="auto">
            <a:xfrm>
              <a:off x="214034" y="2589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7" name="Line 155"/>
            <p:cNvSpPr>
              <a:spLocks noChangeShapeType="1"/>
            </p:cNvSpPr>
            <p:nvPr/>
          </p:nvSpPr>
          <p:spPr bwMode="auto">
            <a:xfrm flipH="1" flipV="1">
              <a:off x="188634" y="2576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8" name="Line 156"/>
            <p:cNvSpPr>
              <a:spLocks noChangeShapeType="1"/>
            </p:cNvSpPr>
            <p:nvPr/>
          </p:nvSpPr>
          <p:spPr bwMode="auto">
            <a:xfrm>
              <a:off x="188634" y="2576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79" name="Line 157"/>
            <p:cNvSpPr>
              <a:spLocks noChangeShapeType="1"/>
            </p:cNvSpPr>
            <p:nvPr/>
          </p:nvSpPr>
          <p:spPr bwMode="auto">
            <a:xfrm flipH="1" flipV="1">
              <a:off x="175934" y="2551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0" name="Line 158"/>
            <p:cNvSpPr>
              <a:spLocks noChangeShapeType="1"/>
            </p:cNvSpPr>
            <p:nvPr/>
          </p:nvSpPr>
          <p:spPr bwMode="auto">
            <a:xfrm>
              <a:off x="1759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1" name="Line 159"/>
            <p:cNvSpPr>
              <a:spLocks noChangeShapeType="1"/>
            </p:cNvSpPr>
            <p:nvPr/>
          </p:nvSpPr>
          <p:spPr bwMode="auto">
            <a:xfrm>
              <a:off x="1759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2" name="Line 160"/>
            <p:cNvSpPr>
              <a:spLocks noChangeShapeType="1"/>
            </p:cNvSpPr>
            <p:nvPr/>
          </p:nvSpPr>
          <p:spPr bwMode="auto">
            <a:xfrm>
              <a:off x="1759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3" name="Line 161"/>
            <p:cNvSpPr>
              <a:spLocks noChangeShapeType="1"/>
            </p:cNvSpPr>
            <p:nvPr/>
          </p:nvSpPr>
          <p:spPr bwMode="auto">
            <a:xfrm flipV="1">
              <a:off x="175934" y="2525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4" name="Line 162"/>
            <p:cNvSpPr>
              <a:spLocks noChangeShapeType="1"/>
            </p:cNvSpPr>
            <p:nvPr/>
          </p:nvSpPr>
          <p:spPr bwMode="auto">
            <a:xfrm>
              <a:off x="188634"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5" name="Line 163"/>
            <p:cNvSpPr>
              <a:spLocks noChangeShapeType="1"/>
            </p:cNvSpPr>
            <p:nvPr/>
          </p:nvSpPr>
          <p:spPr bwMode="auto">
            <a:xfrm flipV="1">
              <a:off x="188634" y="2513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6" name="Line 164"/>
            <p:cNvSpPr>
              <a:spLocks noChangeShapeType="1"/>
            </p:cNvSpPr>
            <p:nvPr/>
          </p:nvSpPr>
          <p:spPr bwMode="auto">
            <a:xfrm>
              <a:off x="214034" y="2513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7" name="Line 165"/>
            <p:cNvSpPr>
              <a:spLocks noChangeShapeType="1"/>
            </p:cNvSpPr>
            <p:nvPr/>
          </p:nvSpPr>
          <p:spPr bwMode="auto">
            <a:xfrm>
              <a:off x="214034" y="2513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8" name="Line 166"/>
            <p:cNvSpPr>
              <a:spLocks noChangeShapeType="1"/>
            </p:cNvSpPr>
            <p:nvPr/>
          </p:nvSpPr>
          <p:spPr bwMode="auto">
            <a:xfrm>
              <a:off x="214034" y="2513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89" name="Line 167"/>
            <p:cNvSpPr>
              <a:spLocks noChangeShapeType="1"/>
            </p:cNvSpPr>
            <p:nvPr/>
          </p:nvSpPr>
          <p:spPr bwMode="auto">
            <a:xfrm>
              <a:off x="214034" y="2513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90" name="Line 168"/>
            <p:cNvSpPr>
              <a:spLocks noChangeShapeType="1"/>
            </p:cNvSpPr>
            <p:nvPr/>
          </p:nvSpPr>
          <p:spPr bwMode="auto">
            <a:xfrm>
              <a:off x="239434"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91" name="Line 169"/>
            <p:cNvSpPr>
              <a:spLocks noChangeShapeType="1"/>
            </p:cNvSpPr>
            <p:nvPr/>
          </p:nvSpPr>
          <p:spPr bwMode="auto">
            <a:xfrm>
              <a:off x="239434" y="2525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92" name="Line 170"/>
            <p:cNvSpPr>
              <a:spLocks noChangeShapeType="1"/>
            </p:cNvSpPr>
            <p:nvPr/>
          </p:nvSpPr>
          <p:spPr bwMode="auto">
            <a:xfrm>
              <a:off x="252134"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93" name="Line 171"/>
            <p:cNvSpPr>
              <a:spLocks noChangeShapeType="1"/>
            </p:cNvSpPr>
            <p:nvPr/>
          </p:nvSpPr>
          <p:spPr bwMode="auto">
            <a:xfrm>
              <a:off x="2206346" y="2462213"/>
              <a:ext cx="12700" cy="508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194" name="Line 172"/>
            <p:cNvSpPr>
              <a:spLocks noChangeShapeType="1"/>
            </p:cNvSpPr>
            <p:nvPr/>
          </p:nvSpPr>
          <p:spPr bwMode="auto">
            <a:xfrm>
              <a:off x="2231746" y="2538413"/>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195" name="Line 173"/>
            <p:cNvSpPr>
              <a:spLocks noChangeShapeType="1"/>
            </p:cNvSpPr>
            <p:nvPr/>
          </p:nvSpPr>
          <p:spPr bwMode="auto">
            <a:xfrm>
              <a:off x="2244446" y="2614613"/>
              <a:ext cx="12700" cy="38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196" name="Line 174"/>
            <p:cNvSpPr>
              <a:spLocks noChangeShapeType="1"/>
            </p:cNvSpPr>
            <p:nvPr/>
          </p:nvSpPr>
          <p:spPr bwMode="auto">
            <a:xfrm>
              <a:off x="2269846" y="2678113"/>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197" name="Line 175"/>
            <p:cNvSpPr>
              <a:spLocks noChangeShapeType="1"/>
            </p:cNvSpPr>
            <p:nvPr/>
          </p:nvSpPr>
          <p:spPr bwMode="auto">
            <a:xfrm>
              <a:off x="2282546" y="2754313"/>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198" name="Line 176"/>
            <p:cNvSpPr>
              <a:spLocks noChangeShapeType="1"/>
            </p:cNvSpPr>
            <p:nvPr/>
          </p:nvSpPr>
          <p:spPr bwMode="auto">
            <a:xfrm>
              <a:off x="2307946" y="2830513"/>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199" name="Line 177"/>
            <p:cNvSpPr>
              <a:spLocks noChangeShapeType="1"/>
            </p:cNvSpPr>
            <p:nvPr/>
          </p:nvSpPr>
          <p:spPr bwMode="auto">
            <a:xfrm>
              <a:off x="2320646" y="2906713"/>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0" name="Line 178"/>
            <p:cNvSpPr>
              <a:spLocks noChangeShapeType="1"/>
            </p:cNvSpPr>
            <p:nvPr/>
          </p:nvSpPr>
          <p:spPr bwMode="auto">
            <a:xfrm>
              <a:off x="2346046" y="2982913"/>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1" name="Line 179"/>
            <p:cNvSpPr>
              <a:spLocks noChangeShapeType="1"/>
            </p:cNvSpPr>
            <p:nvPr/>
          </p:nvSpPr>
          <p:spPr bwMode="auto">
            <a:xfrm>
              <a:off x="2358746" y="3046413"/>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2" name="Line 180"/>
            <p:cNvSpPr>
              <a:spLocks noChangeShapeType="1"/>
            </p:cNvSpPr>
            <p:nvPr/>
          </p:nvSpPr>
          <p:spPr bwMode="auto">
            <a:xfrm>
              <a:off x="2384146" y="3122613"/>
              <a:ext cx="1587"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03" name="Line 181"/>
            <p:cNvSpPr>
              <a:spLocks noChangeShapeType="1"/>
            </p:cNvSpPr>
            <p:nvPr/>
          </p:nvSpPr>
          <p:spPr bwMode="auto">
            <a:xfrm>
              <a:off x="1711046" y="2513013"/>
              <a:ext cx="673100" cy="6223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4" name="Line 182"/>
            <p:cNvSpPr>
              <a:spLocks noChangeShapeType="1"/>
            </p:cNvSpPr>
            <p:nvPr/>
          </p:nvSpPr>
          <p:spPr bwMode="auto">
            <a:xfrm flipH="1">
              <a:off x="2384146" y="2424113"/>
              <a:ext cx="165100" cy="7112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5" name="Line 183"/>
            <p:cNvSpPr>
              <a:spLocks noChangeShapeType="1"/>
            </p:cNvSpPr>
            <p:nvPr/>
          </p:nvSpPr>
          <p:spPr bwMode="auto">
            <a:xfrm flipH="1" flipV="1">
              <a:off x="2460346" y="2563813"/>
              <a:ext cx="635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6" name="Line 184"/>
            <p:cNvSpPr>
              <a:spLocks noChangeShapeType="1"/>
            </p:cNvSpPr>
            <p:nvPr/>
          </p:nvSpPr>
          <p:spPr bwMode="auto">
            <a:xfrm>
              <a:off x="2460346" y="2563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7" name="Line 185"/>
            <p:cNvSpPr>
              <a:spLocks noChangeShapeType="1"/>
            </p:cNvSpPr>
            <p:nvPr/>
          </p:nvSpPr>
          <p:spPr bwMode="auto">
            <a:xfrm flipH="1" flipV="1">
              <a:off x="2422246" y="2538413"/>
              <a:ext cx="381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8" name="Line 186"/>
            <p:cNvSpPr>
              <a:spLocks noChangeShapeType="1"/>
            </p:cNvSpPr>
            <p:nvPr/>
          </p:nvSpPr>
          <p:spPr bwMode="auto">
            <a:xfrm>
              <a:off x="2422246" y="25384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09" name="Line 187"/>
            <p:cNvSpPr>
              <a:spLocks noChangeShapeType="1"/>
            </p:cNvSpPr>
            <p:nvPr/>
          </p:nvSpPr>
          <p:spPr bwMode="auto">
            <a:xfrm flipH="1" flipV="1">
              <a:off x="2384146" y="2487613"/>
              <a:ext cx="381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10" name="Line 188"/>
            <p:cNvSpPr>
              <a:spLocks noChangeShapeType="1"/>
            </p:cNvSpPr>
            <p:nvPr/>
          </p:nvSpPr>
          <p:spPr bwMode="auto">
            <a:xfrm>
              <a:off x="2384146" y="2487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11" name="Line 189"/>
            <p:cNvSpPr>
              <a:spLocks noChangeShapeType="1"/>
            </p:cNvSpPr>
            <p:nvPr/>
          </p:nvSpPr>
          <p:spPr bwMode="auto">
            <a:xfrm flipH="1" flipV="1">
              <a:off x="2379383" y="2449513"/>
              <a:ext cx="12700" cy="508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12" name="Line 190"/>
            <p:cNvSpPr>
              <a:spLocks noChangeShapeType="1"/>
            </p:cNvSpPr>
            <p:nvPr/>
          </p:nvSpPr>
          <p:spPr bwMode="auto">
            <a:xfrm>
              <a:off x="2155546" y="2462213"/>
              <a:ext cx="12700" cy="635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13" name="Line 191"/>
            <p:cNvSpPr>
              <a:spLocks noChangeShapeType="1"/>
            </p:cNvSpPr>
            <p:nvPr/>
          </p:nvSpPr>
          <p:spPr bwMode="auto">
            <a:xfrm>
              <a:off x="2168246" y="25257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14" name="Line 192"/>
            <p:cNvSpPr>
              <a:spLocks noChangeShapeType="1"/>
            </p:cNvSpPr>
            <p:nvPr/>
          </p:nvSpPr>
          <p:spPr bwMode="auto">
            <a:xfrm>
              <a:off x="2168246" y="2525713"/>
              <a:ext cx="50800"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15" name="Freeform 193"/>
            <p:cNvSpPr>
              <a:spLocks/>
            </p:cNvSpPr>
            <p:nvPr/>
          </p:nvSpPr>
          <p:spPr bwMode="auto">
            <a:xfrm>
              <a:off x="2638146" y="3033713"/>
              <a:ext cx="114300" cy="76200"/>
            </a:xfrm>
            <a:custGeom>
              <a:avLst/>
              <a:gdLst/>
              <a:ahLst/>
              <a:cxnLst>
                <a:cxn ang="0">
                  <a:pos x="16" y="48"/>
                </a:cxn>
                <a:cxn ang="0">
                  <a:pos x="0" y="24"/>
                </a:cxn>
                <a:cxn ang="0">
                  <a:pos x="0" y="0"/>
                </a:cxn>
                <a:cxn ang="0">
                  <a:pos x="0" y="0"/>
                </a:cxn>
                <a:cxn ang="0">
                  <a:pos x="72" y="8"/>
                </a:cxn>
                <a:cxn ang="0">
                  <a:pos x="72" y="8"/>
                </a:cxn>
                <a:cxn ang="0">
                  <a:pos x="16" y="48"/>
                </a:cxn>
              </a:cxnLst>
              <a:rect l="0" t="0" r="r" b="b"/>
              <a:pathLst>
                <a:path w="72" h="48">
                  <a:moveTo>
                    <a:pt x="16" y="48"/>
                  </a:moveTo>
                  <a:lnTo>
                    <a:pt x="0" y="24"/>
                  </a:lnTo>
                  <a:lnTo>
                    <a:pt x="0" y="0"/>
                  </a:lnTo>
                  <a:lnTo>
                    <a:pt x="0" y="0"/>
                  </a:lnTo>
                  <a:lnTo>
                    <a:pt x="72" y="8"/>
                  </a:lnTo>
                  <a:lnTo>
                    <a:pt x="72" y="8"/>
                  </a:lnTo>
                  <a:lnTo>
                    <a:pt x="16" y="48"/>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1216" name="Line 194"/>
            <p:cNvSpPr>
              <a:spLocks noChangeShapeType="1"/>
            </p:cNvSpPr>
            <p:nvPr/>
          </p:nvSpPr>
          <p:spPr bwMode="auto">
            <a:xfrm flipV="1">
              <a:off x="2295246" y="3059113"/>
              <a:ext cx="355600" cy="889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17" name="Freeform 195"/>
            <p:cNvSpPr>
              <a:spLocks/>
            </p:cNvSpPr>
            <p:nvPr/>
          </p:nvSpPr>
          <p:spPr bwMode="auto">
            <a:xfrm>
              <a:off x="2650846" y="3148013"/>
              <a:ext cx="114300" cy="76200"/>
            </a:xfrm>
            <a:custGeom>
              <a:avLst/>
              <a:gdLst/>
              <a:ahLst/>
              <a:cxnLst>
                <a:cxn ang="0">
                  <a:pos x="0" y="48"/>
                </a:cxn>
                <a:cxn ang="0">
                  <a:pos x="0" y="24"/>
                </a:cxn>
                <a:cxn ang="0">
                  <a:pos x="8" y="0"/>
                </a:cxn>
                <a:cxn ang="0">
                  <a:pos x="8" y="0"/>
                </a:cxn>
                <a:cxn ang="0">
                  <a:pos x="72" y="40"/>
                </a:cxn>
                <a:cxn ang="0">
                  <a:pos x="72" y="40"/>
                </a:cxn>
                <a:cxn ang="0">
                  <a:pos x="0" y="48"/>
                </a:cxn>
              </a:cxnLst>
              <a:rect l="0" t="0" r="r" b="b"/>
              <a:pathLst>
                <a:path w="72" h="48">
                  <a:moveTo>
                    <a:pt x="0" y="48"/>
                  </a:moveTo>
                  <a:lnTo>
                    <a:pt x="0" y="24"/>
                  </a:lnTo>
                  <a:lnTo>
                    <a:pt x="8" y="0"/>
                  </a:lnTo>
                  <a:lnTo>
                    <a:pt x="8" y="0"/>
                  </a:lnTo>
                  <a:lnTo>
                    <a:pt x="72" y="40"/>
                  </a:lnTo>
                  <a:lnTo>
                    <a:pt x="72" y="40"/>
                  </a:lnTo>
                  <a:lnTo>
                    <a:pt x="0" y="48"/>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1218" name="Line 196"/>
            <p:cNvSpPr>
              <a:spLocks noChangeShapeType="1"/>
            </p:cNvSpPr>
            <p:nvPr/>
          </p:nvSpPr>
          <p:spPr bwMode="auto">
            <a:xfrm>
              <a:off x="2307946" y="3109913"/>
              <a:ext cx="355600" cy="762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19" name="Freeform 197"/>
            <p:cNvSpPr>
              <a:spLocks/>
            </p:cNvSpPr>
            <p:nvPr/>
          </p:nvSpPr>
          <p:spPr bwMode="auto">
            <a:xfrm>
              <a:off x="2333346" y="2792413"/>
              <a:ext cx="76200" cy="114300"/>
            </a:xfrm>
            <a:custGeom>
              <a:avLst/>
              <a:gdLst/>
              <a:ahLst/>
              <a:cxnLst>
                <a:cxn ang="0">
                  <a:pos x="24" y="0"/>
                </a:cxn>
                <a:cxn ang="0">
                  <a:pos x="48" y="72"/>
                </a:cxn>
                <a:cxn ang="0">
                  <a:pos x="0" y="72"/>
                </a:cxn>
                <a:cxn ang="0">
                  <a:pos x="24" y="0"/>
                </a:cxn>
              </a:cxnLst>
              <a:rect l="0" t="0" r="r" b="b"/>
              <a:pathLst>
                <a:path w="48" h="72">
                  <a:moveTo>
                    <a:pt x="24" y="0"/>
                  </a:moveTo>
                  <a:lnTo>
                    <a:pt x="48" y="72"/>
                  </a:lnTo>
                  <a:lnTo>
                    <a:pt x="0" y="72"/>
                  </a:lnTo>
                  <a:lnTo>
                    <a:pt x="24" y="0"/>
                  </a:lnTo>
                  <a:close/>
                </a:path>
              </a:pathLst>
            </a:custGeom>
            <a:solidFill>
              <a:srgbClr val="FF0000"/>
            </a:solidFill>
            <a:ln w="9525">
              <a:noFill/>
              <a:round/>
              <a:headEnd/>
              <a:tailEnd/>
            </a:ln>
          </p:spPr>
          <p:txBody>
            <a:bodyPr>
              <a:prstTxWarp prst="textNoShape">
                <a:avLst/>
              </a:prstTxWarp>
            </a:bodyPr>
            <a:lstStyle/>
            <a:p>
              <a:endParaRPr lang="en-US"/>
            </a:p>
          </p:txBody>
        </p:sp>
        <p:sp>
          <p:nvSpPr>
            <p:cNvPr id="1220" name="Rectangle 198"/>
            <p:cNvSpPr>
              <a:spLocks noChangeArrowheads="1"/>
            </p:cNvSpPr>
            <p:nvPr/>
          </p:nvSpPr>
          <p:spPr bwMode="auto">
            <a:xfrm>
              <a:off x="2173009" y="2576513"/>
              <a:ext cx="77787" cy="168275"/>
            </a:xfrm>
            <a:prstGeom prst="rect">
              <a:avLst/>
            </a:prstGeom>
            <a:noFill/>
            <a:ln w="9525">
              <a:noFill/>
              <a:miter lim="800000"/>
              <a:headEnd/>
              <a:tailEnd/>
            </a:ln>
          </p:spPr>
          <p:txBody>
            <a:bodyPr wrap="none" lIns="0" tIns="0" rIns="0" bIns="0">
              <a:prstTxWarp prst="textNoShape">
                <a:avLst/>
              </a:prstTxWarp>
              <a:spAutoFit/>
            </a:bodyPr>
            <a:lstStyle/>
            <a:p>
              <a:r>
                <a:rPr lang="en-US" sz="1100" b="0" i="0">
                  <a:solidFill>
                    <a:srgbClr val="FFFF00"/>
                  </a:solidFill>
                  <a:latin typeface="Helvetica" charset="0"/>
                </a:rPr>
                <a:t>h</a:t>
              </a:r>
              <a:endParaRPr lang="en-US" i="0">
                <a:solidFill>
                  <a:srgbClr val="FFFF00"/>
                </a:solidFill>
              </a:endParaRPr>
            </a:p>
          </p:txBody>
        </p:sp>
        <p:sp>
          <p:nvSpPr>
            <p:cNvPr id="1221" name="Line 204"/>
            <p:cNvSpPr>
              <a:spLocks noChangeShapeType="1"/>
            </p:cNvSpPr>
            <p:nvPr/>
          </p:nvSpPr>
          <p:spPr bwMode="auto">
            <a:xfrm>
              <a:off x="2371446" y="2906713"/>
              <a:ext cx="1587" cy="304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22" name="Freeform 205"/>
            <p:cNvSpPr>
              <a:spLocks/>
            </p:cNvSpPr>
            <p:nvPr/>
          </p:nvSpPr>
          <p:spPr bwMode="auto">
            <a:xfrm>
              <a:off x="4287559" y="1663700"/>
              <a:ext cx="114300" cy="76200"/>
            </a:xfrm>
            <a:custGeom>
              <a:avLst/>
              <a:gdLst/>
              <a:ahLst/>
              <a:cxnLst>
                <a:cxn ang="0">
                  <a:pos x="0" y="48"/>
                </a:cxn>
                <a:cxn ang="0">
                  <a:pos x="0" y="24"/>
                </a:cxn>
                <a:cxn ang="0">
                  <a:pos x="8" y="0"/>
                </a:cxn>
                <a:cxn ang="0">
                  <a:pos x="8" y="0"/>
                </a:cxn>
                <a:cxn ang="0">
                  <a:pos x="72" y="32"/>
                </a:cxn>
                <a:cxn ang="0">
                  <a:pos x="72" y="32"/>
                </a:cxn>
                <a:cxn ang="0">
                  <a:pos x="0" y="48"/>
                </a:cxn>
              </a:cxnLst>
              <a:rect l="0" t="0" r="r" b="b"/>
              <a:pathLst>
                <a:path w="72" h="48">
                  <a:moveTo>
                    <a:pt x="0" y="48"/>
                  </a:moveTo>
                  <a:lnTo>
                    <a:pt x="0" y="24"/>
                  </a:lnTo>
                  <a:lnTo>
                    <a:pt x="8" y="0"/>
                  </a:lnTo>
                  <a:lnTo>
                    <a:pt x="8" y="0"/>
                  </a:lnTo>
                  <a:lnTo>
                    <a:pt x="72" y="32"/>
                  </a:lnTo>
                  <a:lnTo>
                    <a:pt x="72" y="32"/>
                  </a:lnTo>
                  <a:lnTo>
                    <a:pt x="0" y="48"/>
                  </a:lnTo>
                  <a:close/>
                </a:path>
              </a:pathLst>
            </a:custGeom>
            <a:solidFill>
              <a:srgbClr val="FF0000"/>
            </a:solidFill>
            <a:ln w="9525">
              <a:noFill/>
              <a:round/>
              <a:headEnd/>
              <a:tailEnd/>
            </a:ln>
          </p:spPr>
          <p:txBody>
            <a:bodyPr>
              <a:prstTxWarp prst="textNoShape">
                <a:avLst/>
              </a:prstTxWarp>
            </a:bodyPr>
            <a:lstStyle/>
            <a:p>
              <a:endParaRPr lang="en-US"/>
            </a:p>
          </p:txBody>
        </p:sp>
        <p:sp>
          <p:nvSpPr>
            <p:cNvPr id="1223" name="Line 206"/>
            <p:cNvSpPr>
              <a:spLocks noChangeShapeType="1"/>
            </p:cNvSpPr>
            <p:nvPr/>
          </p:nvSpPr>
          <p:spPr bwMode="auto">
            <a:xfrm flipH="1" flipV="1">
              <a:off x="3768446" y="1638300"/>
              <a:ext cx="519112" cy="635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24" name="Freeform 209"/>
            <p:cNvSpPr>
              <a:spLocks/>
            </p:cNvSpPr>
            <p:nvPr/>
          </p:nvSpPr>
          <p:spPr bwMode="auto">
            <a:xfrm>
              <a:off x="4098646" y="2398713"/>
              <a:ext cx="114300" cy="76200"/>
            </a:xfrm>
            <a:custGeom>
              <a:avLst/>
              <a:gdLst/>
              <a:ahLst/>
              <a:cxnLst>
                <a:cxn ang="0">
                  <a:pos x="16" y="48"/>
                </a:cxn>
                <a:cxn ang="0">
                  <a:pos x="0" y="24"/>
                </a:cxn>
                <a:cxn ang="0">
                  <a:pos x="0" y="0"/>
                </a:cxn>
                <a:cxn ang="0">
                  <a:pos x="0" y="0"/>
                </a:cxn>
                <a:cxn ang="0">
                  <a:pos x="72" y="8"/>
                </a:cxn>
                <a:cxn ang="0">
                  <a:pos x="72" y="8"/>
                </a:cxn>
                <a:cxn ang="0">
                  <a:pos x="16" y="48"/>
                </a:cxn>
              </a:cxnLst>
              <a:rect l="0" t="0" r="r" b="b"/>
              <a:pathLst>
                <a:path w="72" h="48">
                  <a:moveTo>
                    <a:pt x="16" y="48"/>
                  </a:moveTo>
                  <a:lnTo>
                    <a:pt x="0" y="24"/>
                  </a:lnTo>
                  <a:lnTo>
                    <a:pt x="0" y="0"/>
                  </a:lnTo>
                  <a:lnTo>
                    <a:pt x="0" y="0"/>
                  </a:lnTo>
                  <a:lnTo>
                    <a:pt x="72" y="8"/>
                  </a:lnTo>
                  <a:lnTo>
                    <a:pt x="72" y="8"/>
                  </a:lnTo>
                  <a:lnTo>
                    <a:pt x="16" y="48"/>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1225" name="Line 210"/>
            <p:cNvSpPr>
              <a:spLocks noChangeShapeType="1"/>
            </p:cNvSpPr>
            <p:nvPr/>
          </p:nvSpPr>
          <p:spPr bwMode="auto">
            <a:xfrm flipH="1">
              <a:off x="3641446" y="2436813"/>
              <a:ext cx="469900" cy="1143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26" name="Freeform 211"/>
            <p:cNvSpPr>
              <a:spLocks/>
            </p:cNvSpPr>
            <p:nvPr/>
          </p:nvSpPr>
          <p:spPr bwMode="auto">
            <a:xfrm>
              <a:off x="3692246" y="2614613"/>
              <a:ext cx="101600" cy="101600"/>
            </a:xfrm>
            <a:custGeom>
              <a:avLst/>
              <a:gdLst/>
              <a:ahLst/>
              <a:cxnLst>
                <a:cxn ang="0">
                  <a:pos x="0" y="32"/>
                </a:cxn>
                <a:cxn ang="0">
                  <a:pos x="16" y="16"/>
                </a:cxn>
                <a:cxn ang="0">
                  <a:pos x="32" y="0"/>
                </a:cxn>
                <a:cxn ang="0">
                  <a:pos x="32" y="0"/>
                </a:cxn>
                <a:cxn ang="0">
                  <a:pos x="64" y="64"/>
                </a:cxn>
                <a:cxn ang="0">
                  <a:pos x="64" y="64"/>
                </a:cxn>
                <a:cxn ang="0">
                  <a:pos x="0" y="32"/>
                </a:cxn>
              </a:cxnLst>
              <a:rect l="0" t="0" r="r" b="b"/>
              <a:pathLst>
                <a:path w="64" h="64">
                  <a:moveTo>
                    <a:pt x="0" y="32"/>
                  </a:moveTo>
                  <a:lnTo>
                    <a:pt x="16" y="16"/>
                  </a:lnTo>
                  <a:lnTo>
                    <a:pt x="32" y="0"/>
                  </a:lnTo>
                  <a:lnTo>
                    <a:pt x="32" y="0"/>
                  </a:lnTo>
                  <a:lnTo>
                    <a:pt x="64" y="64"/>
                  </a:lnTo>
                  <a:lnTo>
                    <a:pt x="64" y="64"/>
                  </a:lnTo>
                  <a:lnTo>
                    <a:pt x="0" y="32"/>
                  </a:lnTo>
                  <a:close/>
                </a:path>
              </a:pathLst>
            </a:custGeom>
            <a:solidFill>
              <a:srgbClr val="FF0000"/>
            </a:solidFill>
            <a:ln w="9525">
              <a:noFill/>
              <a:round/>
              <a:headEnd/>
              <a:tailEnd/>
            </a:ln>
          </p:spPr>
          <p:txBody>
            <a:bodyPr>
              <a:prstTxWarp prst="textNoShape">
                <a:avLst/>
              </a:prstTxWarp>
            </a:bodyPr>
            <a:lstStyle/>
            <a:p>
              <a:endParaRPr lang="en-US"/>
            </a:p>
          </p:txBody>
        </p:sp>
        <p:sp>
          <p:nvSpPr>
            <p:cNvPr id="1227" name="Line 212"/>
            <p:cNvSpPr>
              <a:spLocks noChangeShapeType="1"/>
            </p:cNvSpPr>
            <p:nvPr/>
          </p:nvSpPr>
          <p:spPr bwMode="auto">
            <a:xfrm>
              <a:off x="3641446" y="2551113"/>
              <a:ext cx="88900" cy="889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28" name="Rectangle 213"/>
            <p:cNvSpPr>
              <a:spLocks noChangeArrowheads="1"/>
            </p:cNvSpPr>
            <p:nvPr/>
          </p:nvSpPr>
          <p:spPr bwMode="auto">
            <a:xfrm>
              <a:off x="1423709" y="1879600"/>
              <a:ext cx="107950" cy="168275"/>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Symbol" charset="2"/>
                </a:rPr>
                <a:t>W</a:t>
              </a:r>
              <a:endParaRPr lang="en-US" i="0" dirty="0">
                <a:solidFill>
                  <a:srgbClr val="FFFF00"/>
                </a:solidFill>
              </a:endParaRPr>
            </a:p>
          </p:txBody>
        </p:sp>
        <p:sp>
          <p:nvSpPr>
            <p:cNvPr id="1229" name="Line 217"/>
            <p:cNvSpPr>
              <a:spLocks noChangeShapeType="1"/>
            </p:cNvSpPr>
            <p:nvPr/>
          </p:nvSpPr>
          <p:spPr bwMode="auto">
            <a:xfrm>
              <a:off x="1293534" y="2551113"/>
              <a:ext cx="635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0" name="Line 218"/>
            <p:cNvSpPr>
              <a:spLocks noChangeShapeType="1"/>
            </p:cNvSpPr>
            <p:nvPr/>
          </p:nvSpPr>
          <p:spPr bwMode="auto">
            <a:xfrm flipV="1">
              <a:off x="1395134" y="2538413"/>
              <a:ext cx="635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1" name="Line 219"/>
            <p:cNvSpPr>
              <a:spLocks noChangeShapeType="1"/>
            </p:cNvSpPr>
            <p:nvPr/>
          </p:nvSpPr>
          <p:spPr bwMode="auto">
            <a:xfrm flipV="1">
              <a:off x="1496734" y="2525713"/>
              <a:ext cx="61912"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2" name="Line 220"/>
            <p:cNvSpPr>
              <a:spLocks noChangeShapeType="1"/>
            </p:cNvSpPr>
            <p:nvPr/>
          </p:nvSpPr>
          <p:spPr bwMode="auto">
            <a:xfrm flipV="1">
              <a:off x="1596746" y="2513013"/>
              <a:ext cx="635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3" name="Line 221"/>
            <p:cNvSpPr>
              <a:spLocks noChangeShapeType="1"/>
            </p:cNvSpPr>
            <p:nvPr/>
          </p:nvSpPr>
          <p:spPr bwMode="auto">
            <a:xfrm flipV="1">
              <a:off x="1698346" y="2500313"/>
              <a:ext cx="635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4" name="Line 222"/>
            <p:cNvSpPr>
              <a:spLocks noChangeShapeType="1"/>
            </p:cNvSpPr>
            <p:nvPr/>
          </p:nvSpPr>
          <p:spPr bwMode="auto">
            <a:xfrm>
              <a:off x="1799946" y="2500313"/>
              <a:ext cx="635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5" name="Line 223"/>
            <p:cNvSpPr>
              <a:spLocks noChangeShapeType="1"/>
            </p:cNvSpPr>
            <p:nvPr/>
          </p:nvSpPr>
          <p:spPr bwMode="auto">
            <a:xfrm>
              <a:off x="1901546" y="2487613"/>
              <a:ext cx="635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6" name="Line 224"/>
            <p:cNvSpPr>
              <a:spLocks noChangeShapeType="1"/>
            </p:cNvSpPr>
            <p:nvPr/>
          </p:nvSpPr>
          <p:spPr bwMode="auto">
            <a:xfrm>
              <a:off x="2003146" y="2474913"/>
              <a:ext cx="635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7" name="Line 225"/>
            <p:cNvSpPr>
              <a:spLocks noChangeShapeType="1"/>
            </p:cNvSpPr>
            <p:nvPr/>
          </p:nvSpPr>
          <p:spPr bwMode="auto">
            <a:xfrm>
              <a:off x="2092046" y="2462213"/>
              <a:ext cx="635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8" name="Line 226"/>
            <p:cNvSpPr>
              <a:spLocks noChangeShapeType="1"/>
            </p:cNvSpPr>
            <p:nvPr/>
          </p:nvSpPr>
          <p:spPr bwMode="auto">
            <a:xfrm flipV="1">
              <a:off x="2193646" y="2449513"/>
              <a:ext cx="635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39" name="Line 227"/>
            <p:cNvSpPr>
              <a:spLocks noChangeShapeType="1"/>
            </p:cNvSpPr>
            <p:nvPr/>
          </p:nvSpPr>
          <p:spPr bwMode="auto">
            <a:xfrm flipV="1">
              <a:off x="2295246" y="2436813"/>
              <a:ext cx="635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40" name="Line 228"/>
            <p:cNvSpPr>
              <a:spLocks noChangeShapeType="1"/>
            </p:cNvSpPr>
            <p:nvPr/>
          </p:nvSpPr>
          <p:spPr bwMode="auto">
            <a:xfrm flipV="1">
              <a:off x="2396846" y="2424113"/>
              <a:ext cx="635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41" name="Line 229"/>
            <p:cNvSpPr>
              <a:spLocks noChangeShapeType="1"/>
            </p:cNvSpPr>
            <p:nvPr/>
          </p:nvSpPr>
          <p:spPr bwMode="auto">
            <a:xfrm flipV="1">
              <a:off x="2498446" y="2411413"/>
              <a:ext cx="635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42" name="Line 230"/>
            <p:cNvSpPr>
              <a:spLocks noChangeShapeType="1"/>
            </p:cNvSpPr>
            <p:nvPr/>
          </p:nvSpPr>
          <p:spPr bwMode="auto">
            <a:xfrm>
              <a:off x="2600046" y="2411413"/>
              <a:ext cx="63500"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43" name="Line 260"/>
            <p:cNvSpPr>
              <a:spLocks noChangeShapeType="1"/>
            </p:cNvSpPr>
            <p:nvPr/>
          </p:nvSpPr>
          <p:spPr bwMode="auto">
            <a:xfrm flipH="1">
              <a:off x="1280834" y="1968500"/>
              <a:ext cx="381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44" name="Line 261"/>
            <p:cNvSpPr>
              <a:spLocks noChangeShapeType="1"/>
            </p:cNvSpPr>
            <p:nvPr/>
          </p:nvSpPr>
          <p:spPr bwMode="auto">
            <a:xfrm>
              <a:off x="1280834" y="19939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45" name="Line 262"/>
            <p:cNvSpPr>
              <a:spLocks noChangeShapeType="1"/>
            </p:cNvSpPr>
            <p:nvPr/>
          </p:nvSpPr>
          <p:spPr bwMode="auto">
            <a:xfrm flipH="1">
              <a:off x="1230034" y="1993900"/>
              <a:ext cx="508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46" name="Line 263"/>
            <p:cNvSpPr>
              <a:spLocks noChangeShapeType="1"/>
            </p:cNvSpPr>
            <p:nvPr/>
          </p:nvSpPr>
          <p:spPr bwMode="auto">
            <a:xfrm>
              <a:off x="1230034" y="20066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47" name="Line 264"/>
            <p:cNvSpPr>
              <a:spLocks noChangeShapeType="1"/>
            </p:cNvSpPr>
            <p:nvPr/>
          </p:nvSpPr>
          <p:spPr bwMode="auto">
            <a:xfrm flipH="1">
              <a:off x="1166534" y="2006600"/>
              <a:ext cx="635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48" name="Line 265"/>
            <p:cNvSpPr>
              <a:spLocks noChangeShapeType="1"/>
            </p:cNvSpPr>
            <p:nvPr/>
          </p:nvSpPr>
          <p:spPr bwMode="auto">
            <a:xfrm>
              <a:off x="1166534" y="2019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49" name="Line 266"/>
            <p:cNvSpPr>
              <a:spLocks noChangeShapeType="1"/>
            </p:cNvSpPr>
            <p:nvPr/>
          </p:nvSpPr>
          <p:spPr bwMode="auto">
            <a:xfrm flipH="1">
              <a:off x="1090334" y="2019300"/>
              <a:ext cx="76200"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0" name="Line 267"/>
            <p:cNvSpPr>
              <a:spLocks noChangeShapeType="1"/>
            </p:cNvSpPr>
            <p:nvPr/>
          </p:nvSpPr>
          <p:spPr bwMode="auto">
            <a:xfrm>
              <a:off x="1090334" y="2019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1" name="Line 268"/>
            <p:cNvSpPr>
              <a:spLocks noChangeShapeType="1"/>
            </p:cNvSpPr>
            <p:nvPr/>
          </p:nvSpPr>
          <p:spPr bwMode="auto">
            <a:xfrm>
              <a:off x="1090334" y="2019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2" name="Line 269"/>
            <p:cNvSpPr>
              <a:spLocks noChangeShapeType="1"/>
            </p:cNvSpPr>
            <p:nvPr/>
          </p:nvSpPr>
          <p:spPr bwMode="auto">
            <a:xfrm>
              <a:off x="1090334" y="2019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3" name="Line 270"/>
            <p:cNvSpPr>
              <a:spLocks noChangeShapeType="1"/>
            </p:cNvSpPr>
            <p:nvPr/>
          </p:nvSpPr>
          <p:spPr bwMode="auto">
            <a:xfrm flipH="1" flipV="1">
              <a:off x="1026834" y="1993900"/>
              <a:ext cx="635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4" name="Line 271"/>
            <p:cNvSpPr>
              <a:spLocks noChangeShapeType="1"/>
            </p:cNvSpPr>
            <p:nvPr/>
          </p:nvSpPr>
          <p:spPr bwMode="auto">
            <a:xfrm>
              <a:off x="1026834" y="19939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5" name="Line 272"/>
            <p:cNvSpPr>
              <a:spLocks noChangeShapeType="1"/>
            </p:cNvSpPr>
            <p:nvPr/>
          </p:nvSpPr>
          <p:spPr bwMode="auto">
            <a:xfrm flipH="1" flipV="1">
              <a:off x="988734" y="1981200"/>
              <a:ext cx="381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6" name="Line 273"/>
            <p:cNvSpPr>
              <a:spLocks noChangeShapeType="1"/>
            </p:cNvSpPr>
            <p:nvPr/>
          </p:nvSpPr>
          <p:spPr bwMode="auto">
            <a:xfrm>
              <a:off x="988734" y="19812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7" name="Line 274"/>
            <p:cNvSpPr>
              <a:spLocks noChangeShapeType="1"/>
            </p:cNvSpPr>
            <p:nvPr/>
          </p:nvSpPr>
          <p:spPr bwMode="auto">
            <a:xfrm flipH="1" flipV="1">
              <a:off x="976034" y="1943100"/>
              <a:ext cx="12700" cy="38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8" name="Line 275"/>
            <p:cNvSpPr>
              <a:spLocks noChangeShapeType="1"/>
            </p:cNvSpPr>
            <p:nvPr/>
          </p:nvSpPr>
          <p:spPr bwMode="auto">
            <a:xfrm>
              <a:off x="976034" y="19431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59" name="Line 276"/>
            <p:cNvSpPr>
              <a:spLocks noChangeShapeType="1"/>
            </p:cNvSpPr>
            <p:nvPr/>
          </p:nvSpPr>
          <p:spPr bwMode="auto">
            <a:xfrm flipV="1">
              <a:off x="976034" y="1917700"/>
              <a:ext cx="127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60" name="Line 277"/>
            <p:cNvSpPr>
              <a:spLocks noChangeShapeType="1"/>
            </p:cNvSpPr>
            <p:nvPr/>
          </p:nvSpPr>
          <p:spPr bwMode="auto">
            <a:xfrm>
              <a:off x="988734" y="19177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61" name="Line 278"/>
            <p:cNvSpPr>
              <a:spLocks noChangeShapeType="1"/>
            </p:cNvSpPr>
            <p:nvPr/>
          </p:nvSpPr>
          <p:spPr bwMode="auto">
            <a:xfrm>
              <a:off x="988734" y="19177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62" name="Line 279"/>
            <p:cNvSpPr>
              <a:spLocks noChangeShapeType="1"/>
            </p:cNvSpPr>
            <p:nvPr/>
          </p:nvSpPr>
          <p:spPr bwMode="auto">
            <a:xfrm>
              <a:off x="988734" y="19177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63" name="Line 280"/>
            <p:cNvSpPr>
              <a:spLocks noChangeShapeType="1"/>
            </p:cNvSpPr>
            <p:nvPr/>
          </p:nvSpPr>
          <p:spPr bwMode="auto">
            <a:xfrm flipV="1">
              <a:off x="988734" y="1892300"/>
              <a:ext cx="381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64" name="Line 281"/>
            <p:cNvSpPr>
              <a:spLocks noChangeShapeType="1"/>
            </p:cNvSpPr>
            <p:nvPr/>
          </p:nvSpPr>
          <p:spPr bwMode="auto">
            <a:xfrm>
              <a:off x="1026834" y="1892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65" name="Line 282"/>
            <p:cNvSpPr>
              <a:spLocks noChangeShapeType="1"/>
            </p:cNvSpPr>
            <p:nvPr/>
          </p:nvSpPr>
          <p:spPr bwMode="auto">
            <a:xfrm flipV="1">
              <a:off x="1026834" y="1866900"/>
              <a:ext cx="635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266" name="Freeform 283"/>
            <p:cNvSpPr>
              <a:spLocks/>
            </p:cNvSpPr>
            <p:nvPr/>
          </p:nvSpPr>
          <p:spPr bwMode="auto">
            <a:xfrm>
              <a:off x="1672946" y="2487613"/>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267" name="Line 284"/>
            <p:cNvSpPr>
              <a:spLocks noChangeShapeType="1"/>
            </p:cNvSpPr>
            <p:nvPr/>
          </p:nvSpPr>
          <p:spPr bwMode="auto">
            <a:xfrm flipH="1">
              <a:off x="1736446" y="2525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68" name="Line 285"/>
            <p:cNvSpPr>
              <a:spLocks noChangeShapeType="1"/>
            </p:cNvSpPr>
            <p:nvPr/>
          </p:nvSpPr>
          <p:spPr bwMode="auto">
            <a:xfrm>
              <a:off x="1736446"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69" name="Line 286"/>
            <p:cNvSpPr>
              <a:spLocks noChangeShapeType="1"/>
            </p:cNvSpPr>
            <p:nvPr/>
          </p:nvSpPr>
          <p:spPr bwMode="auto">
            <a:xfrm flipH="1">
              <a:off x="1711046" y="25511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0" name="Line 287"/>
            <p:cNvSpPr>
              <a:spLocks noChangeShapeType="1"/>
            </p:cNvSpPr>
            <p:nvPr/>
          </p:nvSpPr>
          <p:spPr bwMode="auto">
            <a:xfrm>
              <a:off x="1711046" y="2563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1" name="Line 288"/>
            <p:cNvSpPr>
              <a:spLocks noChangeShapeType="1"/>
            </p:cNvSpPr>
            <p:nvPr/>
          </p:nvSpPr>
          <p:spPr bwMode="auto">
            <a:xfrm>
              <a:off x="1711046" y="2563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2" name="Line 289"/>
            <p:cNvSpPr>
              <a:spLocks noChangeShapeType="1"/>
            </p:cNvSpPr>
            <p:nvPr/>
          </p:nvSpPr>
          <p:spPr bwMode="auto">
            <a:xfrm>
              <a:off x="1711046" y="25638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3" name="Line 290"/>
            <p:cNvSpPr>
              <a:spLocks noChangeShapeType="1"/>
            </p:cNvSpPr>
            <p:nvPr/>
          </p:nvSpPr>
          <p:spPr bwMode="auto">
            <a:xfrm flipH="1" flipV="1">
              <a:off x="1685646" y="25511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4" name="Line 291"/>
            <p:cNvSpPr>
              <a:spLocks noChangeShapeType="1"/>
            </p:cNvSpPr>
            <p:nvPr/>
          </p:nvSpPr>
          <p:spPr bwMode="auto">
            <a:xfrm>
              <a:off x="1685646" y="2551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5" name="Line 292"/>
            <p:cNvSpPr>
              <a:spLocks noChangeShapeType="1"/>
            </p:cNvSpPr>
            <p:nvPr/>
          </p:nvSpPr>
          <p:spPr bwMode="auto">
            <a:xfrm flipH="1" flipV="1">
              <a:off x="1672946" y="2525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6" name="Line 293"/>
            <p:cNvSpPr>
              <a:spLocks noChangeShapeType="1"/>
            </p:cNvSpPr>
            <p:nvPr/>
          </p:nvSpPr>
          <p:spPr bwMode="auto">
            <a:xfrm>
              <a:off x="1672946"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7" name="Line 294"/>
            <p:cNvSpPr>
              <a:spLocks noChangeShapeType="1"/>
            </p:cNvSpPr>
            <p:nvPr/>
          </p:nvSpPr>
          <p:spPr bwMode="auto">
            <a:xfrm>
              <a:off x="1672946"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8" name="Line 295"/>
            <p:cNvSpPr>
              <a:spLocks noChangeShapeType="1"/>
            </p:cNvSpPr>
            <p:nvPr/>
          </p:nvSpPr>
          <p:spPr bwMode="auto">
            <a:xfrm>
              <a:off x="1672946"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79" name="Line 296"/>
            <p:cNvSpPr>
              <a:spLocks noChangeShapeType="1"/>
            </p:cNvSpPr>
            <p:nvPr/>
          </p:nvSpPr>
          <p:spPr bwMode="auto">
            <a:xfrm flipV="1">
              <a:off x="1672946" y="25003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0" name="Line 297"/>
            <p:cNvSpPr>
              <a:spLocks noChangeShapeType="1"/>
            </p:cNvSpPr>
            <p:nvPr/>
          </p:nvSpPr>
          <p:spPr bwMode="auto">
            <a:xfrm>
              <a:off x="1685646" y="2500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1" name="Line 298"/>
            <p:cNvSpPr>
              <a:spLocks noChangeShapeType="1"/>
            </p:cNvSpPr>
            <p:nvPr/>
          </p:nvSpPr>
          <p:spPr bwMode="auto">
            <a:xfrm flipV="1">
              <a:off x="1685646" y="24876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2" name="Line 299"/>
            <p:cNvSpPr>
              <a:spLocks noChangeShapeType="1"/>
            </p:cNvSpPr>
            <p:nvPr/>
          </p:nvSpPr>
          <p:spPr bwMode="auto">
            <a:xfrm>
              <a:off x="1711046" y="2487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3" name="Line 300"/>
            <p:cNvSpPr>
              <a:spLocks noChangeShapeType="1"/>
            </p:cNvSpPr>
            <p:nvPr/>
          </p:nvSpPr>
          <p:spPr bwMode="auto">
            <a:xfrm>
              <a:off x="1711046" y="2487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4" name="Line 301"/>
            <p:cNvSpPr>
              <a:spLocks noChangeShapeType="1"/>
            </p:cNvSpPr>
            <p:nvPr/>
          </p:nvSpPr>
          <p:spPr bwMode="auto">
            <a:xfrm>
              <a:off x="1711046" y="2487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5" name="Line 302"/>
            <p:cNvSpPr>
              <a:spLocks noChangeShapeType="1"/>
            </p:cNvSpPr>
            <p:nvPr/>
          </p:nvSpPr>
          <p:spPr bwMode="auto">
            <a:xfrm>
              <a:off x="1711046" y="24876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6" name="Line 303"/>
            <p:cNvSpPr>
              <a:spLocks noChangeShapeType="1"/>
            </p:cNvSpPr>
            <p:nvPr/>
          </p:nvSpPr>
          <p:spPr bwMode="auto">
            <a:xfrm>
              <a:off x="1736446" y="25003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7" name="Line 304"/>
            <p:cNvSpPr>
              <a:spLocks noChangeShapeType="1"/>
            </p:cNvSpPr>
            <p:nvPr/>
          </p:nvSpPr>
          <p:spPr bwMode="auto">
            <a:xfrm>
              <a:off x="1736446" y="25003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8" name="Line 305"/>
            <p:cNvSpPr>
              <a:spLocks noChangeShapeType="1"/>
            </p:cNvSpPr>
            <p:nvPr/>
          </p:nvSpPr>
          <p:spPr bwMode="auto">
            <a:xfrm>
              <a:off x="1749146" y="2525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89" name="Freeform 306"/>
            <p:cNvSpPr>
              <a:spLocks/>
            </p:cNvSpPr>
            <p:nvPr/>
          </p:nvSpPr>
          <p:spPr bwMode="auto">
            <a:xfrm>
              <a:off x="2511146" y="2386013"/>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290" name="Line 307"/>
            <p:cNvSpPr>
              <a:spLocks noChangeShapeType="1"/>
            </p:cNvSpPr>
            <p:nvPr/>
          </p:nvSpPr>
          <p:spPr bwMode="auto">
            <a:xfrm flipH="1">
              <a:off x="2574646" y="2424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1" name="Line 308"/>
            <p:cNvSpPr>
              <a:spLocks noChangeShapeType="1"/>
            </p:cNvSpPr>
            <p:nvPr/>
          </p:nvSpPr>
          <p:spPr bwMode="auto">
            <a:xfrm>
              <a:off x="2574646" y="2449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2" name="Line 309"/>
            <p:cNvSpPr>
              <a:spLocks noChangeShapeType="1"/>
            </p:cNvSpPr>
            <p:nvPr/>
          </p:nvSpPr>
          <p:spPr bwMode="auto">
            <a:xfrm flipH="1">
              <a:off x="2549246" y="2449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3" name="Line 310"/>
            <p:cNvSpPr>
              <a:spLocks noChangeShapeType="1"/>
            </p:cNvSpPr>
            <p:nvPr/>
          </p:nvSpPr>
          <p:spPr bwMode="auto">
            <a:xfrm>
              <a:off x="25492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4" name="Line 311"/>
            <p:cNvSpPr>
              <a:spLocks noChangeShapeType="1"/>
            </p:cNvSpPr>
            <p:nvPr/>
          </p:nvSpPr>
          <p:spPr bwMode="auto">
            <a:xfrm>
              <a:off x="25492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5" name="Line 312"/>
            <p:cNvSpPr>
              <a:spLocks noChangeShapeType="1"/>
            </p:cNvSpPr>
            <p:nvPr/>
          </p:nvSpPr>
          <p:spPr bwMode="auto">
            <a:xfrm>
              <a:off x="2549246" y="2462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6" name="Line 313"/>
            <p:cNvSpPr>
              <a:spLocks noChangeShapeType="1"/>
            </p:cNvSpPr>
            <p:nvPr/>
          </p:nvSpPr>
          <p:spPr bwMode="auto">
            <a:xfrm flipH="1" flipV="1">
              <a:off x="2523846" y="2449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7" name="Line 314"/>
            <p:cNvSpPr>
              <a:spLocks noChangeShapeType="1"/>
            </p:cNvSpPr>
            <p:nvPr/>
          </p:nvSpPr>
          <p:spPr bwMode="auto">
            <a:xfrm>
              <a:off x="2523846" y="2449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8" name="Line 315"/>
            <p:cNvSpPr>
              <a:spLocks noChangeShapeType="1"/>
            </p:cNvSpPr>
            <p:nvPr/>
          </p:nvSpPr>
          <p:spPr bwMode="auto">
            <a:xfrm flipH="1" flipV="1">
              <a:off x="2511146" y="24241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299" name="Line 316"/>
            <p:cNvSpPr>
              <a:spLocks noChangeShapeType="1"/>
            </p:cNvSpPr>
            <p:nvPr/>
          </p:nvSpPr>
          <p:spPr bwMode="auto">
            <a:xfrm>
              <a:off x="2511146"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0" name="Line 317"/>
            <p:cNvSpPr>
              <a:spLocks noChangeShapeType="1"/>
            </p:cNvSpPr>
            <p:nvPr/>
          </p:nvSpPr>
          <p:spPr bwMode="auto">
            <a:xfrm>
              <a:off x="2511146"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1" name="Line 318"/>
            <p:cNvSpPr>
              <a:spLocks noChangeShapeType="1"/>
            </p:cNvSpPr>
            <p:nvPr/>
          </p:nvSpPr>
          <p:spPr bwMode="auto">
            <a:xfrm>
              <a:off x="2511146"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2" name="Line 319"/>
            <p:cNvSpPr>
              <a:spLocks noChangeShapeType="1"/>
            </p:cNvSpPr>
            <p:nvPr/>
          </p:nvSpPr>
          <p:spPr bwMode="auto">
            <a:xfrm flipV="1">
              <a:off x="2511146" y="2398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3" name="Line 320"/>
            <p:cNvSpPr>
              <a:spLocks noChangeShapeType="1"/>
            </p:cNvSpPr>
            <p:nvPr/>
          </p:nvSpPr>
          <p:spPr bwMode="auto">
            <a:xfrm>
              <a:off x="2523846" y="2398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4" name="Line 321"/>
            <p:cNvSpPr>
              <a:spLocks noChangeShapeType="1"/>
            </p:cNvSpPr>
            <p:nvPr/>
          </p:nvSpPr>
          <p:spPr bwMode="auto">
            <a:xfrm flipV="1">
              <a:off x="2523846" y="2386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5" name="Line 322"/>
            <p:cNvSpPr>
              <a:spLocks noChangeShapeType="1"/>
            </p:cNvSpPr>
            <p:nvPr/>
          </p:nvSpPr>
          <p:spPr bwMode="auto">
            <a:xfrm>
              <a:off x="2549246" y="2386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6" name="Line 323"/>
            <p:cNvSpPr>
              <a:spLocks noChangeShapeType="1"/>
            </p:cNvSpPr>
            <p:nvPr/>
          </p:nvSpPr>
          <p:spPr bwMode="auto">
            <a:xfrm>
              <a:off x="2549246" y="2386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7" name="Line 324"/>
            <p:cNvSpPr>
              <a:spLocks noChangeShapeType="1"/>
            </p:cNvSpPr>
            <p:nvPr/>
          </p:nvSpPr>
          <p:spPr bwMode="auto">
            <a:xfrm>
              <a:off x="2549246" y="2386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8" name="Line 325"/>
            <p:cNvSpPr>
              <a:spLocks noChangeShapeType="1"/>
            </p:cNvSpPr>
            <p:nvPr/>
          </p:nvSpPr>
          <p:spPr bwMode="auto">
            <a:xfrm>
              <a:off x="2549246" y="2386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09" name="Line 326"/>
            <p:cNvSpPr>
              <a:spLocks noChangeShapeType="1"/>
            </p:cNvSpPr>
            <p:nvPr/>
          </p:nvSpPr>
          <p:spPr bwMode="auto">
            <a:xfrm>
              <a:off x="2574646" y="23987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10" name="Line 327"/>
            <p:cNvSpPr>
              <a:spLocks noChangeShapeType="1"/>
            </p:cNvSpPr>
            <p:nvPr/>
          </p:nvSpPr>
          <p:spPr bwMode="auto">
            <a:xfrm>
              <a:off x="2574646" y="23987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11" name="Line 328"/>
            <p:cNvSpPr>
              <a:spLocks noChangeShapeType="1"/>
            </p:cNvSpPr>
            <p:nvPr/>
          </p:nvSpPr>
          <p:spPr bwMode="auto">
            <a:xfrm>
              <a:off x="2587346" y="24241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12" name="Freeform 329"/>
            <p:cNvSpPr>
              <a:spLocks/>
            </p:cNvSpPr>
            <p:nvPr/>
          </p:nvSpPr>
          <p:spPr bwMode="auto">
            <a:xfrm>
              <a:off x="2333346" y="3084513"/>
              <a:ext cx="76200" cy="76200"/>
            </a:xfrm>
            <a:custGeom>
              <a:avLst/>
              <a:gdLst/>
              <a:ahLst/>
              <a:cxnLst>
                <a:cxn ang="0">
                  <a:pos x="48" y="24"/>
                </a:cxn>
                <a:cxn ang="0">
                  <a:pos x="40" y="40"/>
                </a:cxn>
                <a:cxn ang="0">
                  <a:pos x="24" y="48"/>
                </a:cxn>
                <a:cxn ang="0">
                  <a:pos x="24" y="48"/>
                </a:cxn>
                <a:cxn ang="0">
                  <a:pos x="8" y="40"/>
                </a:cxn>
                <a:cxn ang="0">
                  <a:pos x="0" y="24"/>
                </a:cxn>
                <a:cxn ang="0">
                  <a:pos x="0" y="24"/>
                </a:cxn>
                <a:cxn ang="0">
                  <a:pos x="8" y="8"/>
                </a:cxn>
                <a:cxn ang="0">
                  <a:pos x="24" y="0"/>
                </a:cxn>
                <a:cxn ang="0">
                  <a:pos x="24" y="0"/>
                </a:cxn>
                <a:cxn ang="0">
                  <a:pos x="40" y="8"/>
                </a:cxn>
                <a:cxn ang="0">
                  <a:pos x="48" y="24"/>
                </a:cxn>
              </a:cxnLst>
              <a:rect l="0" t="0" r="r" b="b"/>
              <a:pathLst>
                <a:path w="48" h="48">
                  <a:moveTo>
                    <a:pt x="48" y="24"/>
                  </a:moveTo>
                  <a:lnTo>
                    <a:pt x="40" y="40"/>
                  </a:lnTo>
                  <a:lnTo>
                    <a:pt x="24" y="48"/>
                  </a:lnTo>
                  <a:lnTo>
                    <a:pt x="24" y="48"/>
                  </a:lnTo>
                  <a:lnTo>
                    <a:pt x="8" y="40"/>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313" name="Line 330"/>
            <p:cNvSpPr>
              <a:spLocks noChangeShapeType="1"/>
            </p:cNvSpPr>
            <p:nvPr/>
          </p:nvSpPr>
          <p:spPr bwMode="auto">
            <a:xfrm flipH="1">
              <a:off x="2396846" y="31226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14" name="Line 331"/>
            <p:cNvSpPr>
              <a:spLocks noChangeShapeType="1"/>
            </p:cNvSpPr>
            <p:nvPr/>
          </p:nvSpPr>
          <p:spPr bwMode="auto">
            <a:xfrm>
              <a:off x="2396846" y="3148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15" name="Line 332"/>
            <p:cNvSpPr>
              <a:spLocks noChangeShapeType="1"/>
            </p:cNvSpPr>
            <p:nvPr/>
          </p:nvSpPr>
          <p:spPr bwMode="auto">
            <a:xfrm flipH="1">
              <a:off x="2371446" y="3148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16" name="Line 333"/>
            <p:cNvSpPr>
              <a:spLocks noChangeShapeType="1"/>
            </p:cNvSpPr>
            <p:nvPr/>
          </p:nvSpPr>
          <p:spPr bwMode="auto">
            <a:xfrm>
              <a:off x="2371446" y="3160713"/>
              <a:ext cx="1587" cy="1588"/>
            </a:xfrm>
            <a:prstGeom prst="line">
              <a:avLst/>
            </a:prstGeom>
            <a:noFill/>
            <a:ln w="12700">
              <a:solidFill>
                <a:srgbClr val="35E82D"/>
              </a:solidFill>
              <a:round/>
              <a:headEnd/>
              <a:tailEnd/>
            </a:ln>
          </p:spPr>
          <p:txBody>
            <a:bodyPr>
              <a:prstTxWarp prst="textNoShape">
                <a:avLst/>
              </a:prstTxWarp>
            </a:bodyPr>
            <a:lstStyle/>
            <a:p>
              <a:endParaRPr lang="en-US">
                <a:solidFill>
                  <a:srgbClr val="4BACC6"/>
                </a:solidFill>
              </a:endParaRPr>
            </a:p>
          </p:txBody>
        </p:sp>
        <p:sp>
          <p:nvSpPr>
            <p:cNvPr id="1317" name="Line 334"/>
            <p:cNvSpPr>
              <a:spLocks noChangeShapeType="1"/>
            </p:cNvSpPr>
            <p:nvPr/>
          </p:nvSpPr>
          <p:spPr bwMode="auto">
            <a:xfrm>
              <a:off x="2371446" y="3160713"/>
              <a:ext cx="1587" cy="1588"/>
            </a:xfrm>
            <a:prstGeom prst="line">
              <a:avLst/>
            </a:prstGeom>
            <a:noFill/>
            <a:ln w="12700">
              <a:solidFill>
                <a:srgbClr val="35E82D"/>
              </a:solidFill>
              <a:round/>
              <a:headEnd/>
              <a:tailEnd/>
            </a:ln>
          </p:spPr>
          <p:txBody>
            <a:bodyPr>
              <a:prstTxWarp prst="textNoShape">
                <a:avLst/>
              </a:prstTxWarp>
            </a:bodyPr>
            <a:lstStyle/>
            <a:p>
              <a:endParaRPr lang="en-US">
                <a:solidFill>
                  <a:srgbClr val="4BACC6"/>
                </a:solidFill>
              </a:endParaRPr>
            </a:p>
          </p:txBody>
        </p:sp>
        <p:sp>
          <p:nvSpPr>
            <p:cNvPr id="1318" name="Line 335"/>
            <p:cNvSpPr>
              <a:spLocks noChangeShapeType="1"/>
            </p:cNvSpPr>
            <p:nvPr/>
          </p:nvSpPr>
          <p:spPr bwMode="auto">
            <a:xfrm>
              <a:off x="2371446" y="3160713"/>
              <a:ext cx="1587" cy="1588"/>
            </a:xfrm>
            <a:prstGeom prst="line">
              <a:avLst/>
            </a:prstGeom>
            <a:noFill/>
            <a:ln w="12700">
              <a:solidFill>
                <a:srgbClr val="35E82D"/>
              </a:solidFill>
              <a:round/>
              <a:headEnd/>
              <a:tailEnd/>
            </a:ln>
          </p:spPr>
          <p:txBody>
            <a:bodyPr>
              <a:prstTxWarp prst="textNoShape">
                <a:avLst/>
              </a:prstTxWarp>
            </a:bodyPr>
            <a:lstStyle/>
            <a:p>
              <a:endParaRPr lang="en-US">
                <a:solidFill>
                  <a:srgbClr val="4BACC6"/>
                </a:solidFill>
              </a:endParaRPr>
            </a:p>
          </p:txBody>
        </p:sp>
        <p:sp>
          <p:nvSpPr>
            <p:cNvPr id="1319" name="Line 336"/>
            <p:cNvSpPr>
              <a:spLocks noChangeShapeType="1"/>
            </p:cNvSpPr>
            <p:nvPr/>
          </p:nvSpPr>
          <p:spPr bwMode="auto">
            <a:xfrm flipH="1" flipV="1">
              <a:off x="2346046" y="31480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0" name="Line 337"/>
            <p:cNvSpPr>
              <a:spLocks noChangeShapeType="1"/>
            </p:cNvSpPr>
            <p:nvPr/>
          </p:nvSpPr>
          <p:spPr bwMode="auto">
            <a:xfrm>
              <a:off x="2346046" y="31480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1" name="Line 338"/>
            <p:cNvSpPr>
              <a:spLocks noChangeShapeType="1"/>
            </p:cNvSpPr>
            <p:nvPr/>
          </p:nvSpPr>
          <p:spPr bwMode="auto">
            <a:xfrm flipH="1" flipV="1">
              <a:off x="2333346" y="31226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2" name="Line 339"/>
            <p:cNvSpPr>
              <a:spLocks noChangeShapeType="1"/>
            </p:cNvSpPr>
            <p:nvPr/>
          </p:nvSpPr>
          <p:spPr bwMode="auto">
            <a:xfrm>
              <a:off x="2333346" y="3122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3" name="Line 340"/>
            <p:cNvSpPr>
              <a:spLocks noChangeShapeType="1"/>
            </p:cNvSpPr>
            <p:nvPr/>
          </p:nvSpPr>
          <p:spPr bwMode="auto">
            <a:xfrm>
              <a:off x="2333346" y="3122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4" name="Line 341"/>
            <p:cNvSpPr>
              <a:spLocks noChangeShapeType="1"/>
            </p:cNvSpPr>
            <p:nvPr/>
          </p:nvSpPr>
          <p:spPr bwMode="auto">
            <a:xfrm>
              <a:off x="2333346" y="3122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5" name="Line 342"/>
            <p:cNvSpPr>
              <a:spLocks noChangeShapeType="1"/>
            </p:cNvSpPr>
            <p:nvPr/>
          </p:nvSpPr>
          <p:spPr bwMode="auto">
            <a:xfrm flipV="1">
              <a:off x="2333346" y="30972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6" name="Line 343"/>
            <p:cNvSpPr>
              <a:spLocks noChangeShapeType="1"/>
            </p:cNvSpPr>
            <p:nvPr/>
          </p:nvSpPr>
          <p:spPr bwMode="auto">
            <a:xfrm>
              <a:off x="2346046" y="3097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7" name="Line 344"/>
            <p:cNvSpPr>
              <a:spLocks noChangeShapeType="1"/>
            </p:cNvSpPr>
            <p:nvPr/>
          </p:nvSpPr>
          <p:spPr bwMode="auto">
            <a:xfrm flipV="1">
              <a:off x="2346046" y="3084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8" name="Line 345"/>
            <p:cNvSpPr>
              <a:spLocks noChangeShapeType="1"/>
            </p:cNvSpPr>
            <p:nvPr/>
          </p:nvSpPr>
          <p:spPr bwMode="auto">
            <a:xfrm>
              <a:off x="2371446" y="3084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29" name="Line 346"/>
            <p:cNvSpPr>
              <a:spLocks noChangeShapeType="1"/>
            </p:cNvSpPr>
            <p:nvPr/>
          </p:nvSpPr>
          <p:spPr bwMode="auto">
            <a:xfrm>
              <a:off x="2371446" y="3084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30" name="Line 347"/>
            <p:cNvSpPr>
              <a:spLocks noChangeShapeType="1"/>
            </p:cNvSpPr>
            <p:nvPr/>
          </p:nvSpPr>
          <p:spPr bwMode="auto">
            <a:xfrm>
              <a:off x="2371446" y="30845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31" name="Line 348"/>
            <p:cNvSpPr>
              <a:spLocks noChangeShapeType="1"/>
            </p:cNvSpPr>
            <p:nvPr/>
          </p:nvSpPr>
          <p:spPr bwMode="auto">
            <a:xfrm>
              <a:off x="2371446" y="3084513"/>
              <a:ext cx="25400" cy="127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32" name="Line 349"/>
            <p:cNvSpPr>
              <a:spLocks noChangeShapeType="1"/>
            </p:cNvSpPr>
            <p:nvPr/>
          </p:nvSpPr>
          <p:spPr bwMode="auto">
            <a:xfrm>
              <a:off x="2396846" y="30972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33" name="Line 350"/>
            <p:cNvSpPr>
              <a:spLocks noChangeShapeType="1"/>
            </p:cNvSpPr>
            <p:nvPr/>
          </p:nvSpPr>
          <p:spPr bwMode="auto">
            <a:xfrm>
              <a:off x="2396846" y="3097213"/>
              <a:ext cx="12700" cy="25400"/>
            </a:xfrm>
            <a:prstGeom prst="line">
              <a:avLst/>
            </a:prstGeom>
            <a:noFill/>
            <a:ln w="12700">
              <a:solidFill>
                <a:srgbClr val="35E82D"/>
              </a:solidFill>
              <a:round/>
              <a:headEnd/>
              <a:tailEnd/>
            </a:ln>
          </p:spPr>
          <p:txBody>
            <a:bodyPr>
              <a:prstTxWarp prst="textNoShape">
                <a:avLst/>
              </a:prstTxWarp>
            </a:bodyPr>
            <a:lstStyle/>
            <a:p>
              <a:endParaRPr lang="en-US"/>
            </a:p>
          </p:txBody>
        </p:sp>
        <p:sp>
          <p:nvSpPr>
            <p:cNvPr id="1334" name="Line 351"/>
            <p:cNvSpPr>
              <a:spLocks noChangeShapeType="1"/>
            </p:cNvSpPr>
            <p:nvPr/>
          </p:nvSpPr>
          <p:spPr bwMode="auto">
            <a:xfrm>
              <a:off x="2409546" y="3122613"/>
              <a:ext cx="1587" cy="1588"/>
            </a:xfrm>
            <a:prstGeom prst="line">
              <a:avLst/>
            </a:prstGeom>
            <a:noFill/>
            <a:ln w="12700">
              <a:solidFill>
                <a:srgbClr val="35E82D"/>
              </a:solidFill>
              <a:round/>
              <a:headEnd/>
              <a:tailEnd/>
            </a:ln>
          </p:spPr>
          <p:txBody>
            <a:bodyPr>
              <a:prstTxWarp prst="textNoShape">
                <a:avLst/>
              </a:prstTxWarp>
            </a:bodyPr>
            <a:lstStyle/>
            <a:p>
              <a:endParaRPr lang="en-US"/>
            </a:p>
          </p:txBody>
        </p:sp>
        <p:grpSp>
          <p:nvGrpSpPr>
            <p:cNvPr id="1335" name="Group 353"/>
            <p:cNvGrpSpPr>
              <a:grpSpLocks/>
            </p:cNvGrpSpPr>
            <p:nvPr/>
          </p:nvGrpSpPr>
          <p:grpSpPr bwMode="auto">
            <a:xfrm>
              <a:off x="1928566" y="2817826"/>
              <a:ext cx="119063" cy="201613"/>
              <a:chOff x="2311" y="3353"/>
              <a:chExt cx="75" cy="127"/>
            </a:xfrm>
            <a:noFill/>
          </p:grpSpPr>
          <p:sp>
            <p:nvSpPr>
              <p:cNvPr id="1590" name="Rectangle 354"/>
              <p:cNvSpPr>
                <a:spLocks noChangeArrowheads="1"/>
              </p:cNvSpPr>
              <p:nvPr/>
            </p:nvSpPr>
            <p:spPr bwMode="auto">
              <a:xfrm>
                <a:off x="2311" y="3353"/>
                <a:ext cx="54" cy="107"/>
              </a:xfrm>
              <a:prstGeom prst="rect">
                <a:avLst/>
              </a:prstGeom>
              <a:grpFill/>
              <a:ln w="9525">
                <a:noFill/>
                <a:miter lim="800000"/>
                <a:headEnd/>
                <a:tailEnd/>
              </a:ln>
            </p:spPr>
            <p:txBody>
              <a:bodyPr wrap="none" lIns="0" tIns="0" rIns="0" bIns="0">
                <a:prstTxWarp prst="textNoShape">
                  <a:avLst/>
                </a:prstTxWarp>
                <a:spAutoFit/>
              </a:bodyPr>
              <a:lstStyle/>
              <a:p>
                <a:r>
                  <a:rPr lang="en-US" sz="1100" b="0" i="0">
                    <a:solidFill>
                      <a:srgbClr val="FFFF00"/>
                    </a:solidFill>
                    <a:latin typeface="Symbol" charset="2"/>
                  </a:rPr>
                  <a:t>G</a:t>
                </a:r>
                <a:endParaRPr lang="en-US" i="0">
                  <a:solidFill>
                    <a:srgbClr val="FFFF00"/>
                  </a:solidFill>
                </a:endParaRPr>
              </a:p>
            </p:txBody>
          </p:sp>
          <p:sp>
            <p:nvSpPr>
              <p:cNvPr id="1591" name="Rectangle 355"/>
              <p:cNvSpPr>
                <a:spLocks noChangeArrowheads="1"/>
              </p:cNvSpPr>
              <p:nvPr/>
            </p:nvSpPr>
            <p:spPr bwMode="auto">
              <a:xfrm>
                <a:off x="2342" y="3393"/>
                <a:ext cx="44" cy="87"/>
              </a:xfrm>
              <a:prstGeom prst="rect">
                <a:avLst/>
              </a:prstGeom>
              <a:grpFill/>
              <a:ln w="9525">
                <a:noFill/>
                <a:miter lim="800000"/>
                <a:headEnd/>
                <a:tailEnd/>
              </a:ln>
            </p:spPr>
            <p:txBody>
              <a:bodyPr wrap="none" lIns="0" tIns="0" rIns="0" bIns="0">
                <a:prstTxWarp prst="textNoShape">
                  <a:avLst/>
                </a:prstTxWarp>
                <a:spAutoFit/>
              </a:bodyPr>
              <a:lstStyle/>
              <a:p>
                <a:r>
                  <a:rPr lang="en-US" sz="900" b="0" dirty="0">
                    <a:solidFill>
                      <a:srgbClr val="FFFF00"/>
                    </a:solidFill>
                  </a:rPr>
                  <a:t>v</a:t>
                </a:r>
                <a:endParaRPr lang="en-US" sz="900" i="0" dirty="0">
                  <a:solidFill>
                    <a:srgbClr val="FFFF00"/>
                  </a:solidFill>
                </a:endParaRPr>
              </a:p>
            </p:txBody>
          </p:sp>
        </p:grpSp>
        <p:sp>
          <p:nvSpPr>
            <p:cNvPr id="1336" name="Line 383"/>
            <p:cNvSpPr>
              <a:spLocks noChangeShapeType="1"/>
            </p:cNvSpPr>
            <p:nvPr/>
          </p:nvSpPr>
          <p:spPr bwMode="auto">
            <a:xfrm>
              <a:off x="4200246" y="2652713"/>
              <a:ext cx="100012" cy="152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37" name="Freeform 384"/>
            <p:cNvSpPr>
              <a:spLocks/>
            </p:cNvSpPr>
            <p:nvPr/>
          </p:nvSpPr>
          <p:spPr bwMode="auto">
            <a:xfrm>
              <a:off x="4136746" y="2563813"/>
              <a:ext cx="101600" cy="127000"/>
            </a:xfrm>
            <a:custGeom>
              <a:avLst/>
              <a:gdLst/>
              <a:ahLst/>
              <a:cxnLst>
                <a:cxn ang="0">
                  <a:pos x="24" y="80"/>
                </a:cxn>
                <a:cxn ang="0">
                  <a:pos x="48" y="72"/>
                </a:cxn>
                <a:cxn ang="0">
                  <a:pos x="64" y="48"/>
                </a:cxn>
                <a:cxn ang="0">
                  <a:pos x="64" y="48"/>
                </a:cxn>
                <a:cxn ang="0">
                  <a:pos x="0" y="0"/>
                </a:cxn>
                <a:cxn ang="0">
                  <a:pos x="0" y="0"/>
                </a:cxn>
                <a:cxn ang="0">
                  <a:pos x="24" y="80"/>
                </a:cxn>
              </a:cxnLst>
              <a:rect l="0" t="0" r="r" b="b"/>
              <a:pathLst>
                <a:path w="64" h="80">
                  <a:moveTo>
                    <a:pt x="24" y="80"/>
                  </a:moveTo>
                  <a:lnTo>
                    <a:pt x="48" y="72"/>
                  </a:lnTo>
                  <a:lnTo>
                    <a:pt x="64" y="48"/>
                  </a:lnTo>
                  <a:lnTo>
                    <a:pt x="64" y="48"/>
                  </a:lnTo>
                  <a:lnTo>
                    <a:pt x="0" y="0"/>
                  </a:lnTo>
                  <a:lnTo>
                    <a:pt x="0" y="0"/>
                  </a:lnTo>
                  <a:lnTo>
                    <a:pt x="24" y="80"/>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grpSp>
          <p:nvGrpSpPr>
            <p:cNvPr id="1338" name="Group 852"/>
            <p:cNvGrpSpPr/>
            <p:nvPr/>
          </p:nvGrpSpPr>
          <p:grpSpPr>
            <a:xfrm>
              <a:off x="2457171" y="1016000"/>
              <a:ext cx="2478270" cy="2669591"/>
              <a:chOff x="4881152" y="2073660"/>
              <a:chExt cx="2478270" cy="2669591"/>
            </a:xfrm>
          </p:grpSpPr>
          <p:sp>
            <p:nvSpPr>
              <p:cNvPr id="1579" name="Rectangle 199"/>
              <p:cNvSpPr>
                <a:spLocks noChangeArrowheads="1"/>
              </p:cNvSpPr>
              <p:nvPr/>
            </p:nvSpPr>
            <p:spPr bwMode="auto">
              <a:xfrm>
                <a:off x="6324190" y="2073660"/>
                <a:ext cx="541045"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Blade, N</a:t>
                </a:r>
                <a:endParaRPr lang="en-US" i="0" dirty="0">
                  <a:solidFill>
                    <a:srgbClr val="FFFF00"/>
                  </a:solidFill>
                  <a:latin typeface="Arial"/>
                  <a:cs typeface="Arial"/>
                </a:endParaRPr>
              </a:p>
            </p:txBody>
          </p:sp>
          <p:sp>
            <p:nvSpPr>
              <p:cNvPr id="1580" name="Rectangle 200"/>
              <p:cNvSpPr>
                <a:spLocks noChangeArrowheads="1"/>
              </p:cNvSpPr>
              <p:nvPr/>
            </p:nvSpPr>
            <p:spPr bwMode="auto">
              <a:xfrm>
                <a:off x="6481352" y="3850073"/>
                <a:ext cx="878070"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Curved vortex</a:t>
                </a:r>
                <a:endParaRPr lang="en-US" i="0" dirty="0">
                  <a:solidFill>
                    <a:srgbClr val="FFFF00"/>
                  </a:solidFill>
                  <a:latin typeface="Arial"/>
                  <a:cs typeface="Arial"/>
                </a:endParaRPr>
              </a:p>
            </p:txBody>
          </p:sp>
          <p:sp>
            <p:nvSpPr>
              <p:cNvPr id="1581" name="Rectangle 201"/>
              <p:cNvSpPr>
                <a:spLocks noChangeArrowheads="1"/>
              </p:cNvSpPr>
              <p:nvPr/>
            </p:nvSpPr>
            <p:spPr bwMode="auto">
              <a:xfrm>
                <a:off x="6468652" y="4015173"/>
                <a:ext cx="493932"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filament</a:t>
                </a:r>
                <a:endParaRPr lang="en-US" i="0" dirty="0">
                  <a:solidFill>
                    <a:srgbClr val="FFFF00"/>
                  </a:solidFill>
                  <a:latin typeface="Arial"/>
                  <a:cs typeface="Arial"/>
                </a:endParaRPr>
              </a:p>
            </p:txBody>
          </p:sp>
          <p:sp>
            <p:nvSpPr>
              <p:cNvPr id="1582" name="Rectangle 202"/>
              <p:cNvSpPr>
                <a:spLocks noChangeArrowheads="1"/>
              </p:cNvSpPr>
              <p:nvPr/>
            </p:nvSpPr>
            <p:spPr bwMode="auto">
              <a:xfrm>
                <a:off x="5287553" y="2441960"/>
                <a:ext cx="1325164"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Straight line segment </a:t>
                </a:r>
                <a:endParaRPr lang="en-US" i="0" dirty="0">
                  <a:solidFill>
                    <a:srgbClr val="FFFF00"/>
                  </a:solidFill>
                  <a:latin typeface="Arial"/>
                  <a:cs typeface="Arial"/>
                </a:endParaRPr>
              </a:p>
            </p:txBody>
          </p:sp>
          <p:sp>
            <p:nvSpPr>
              <p:cNvPr id="1583" name="Rectangle 203"/>
              <p:cNvSpPr>
                <a:spLocks noChangeArrowheads="1"/>
              </p:cNvSpPr>
              <p:nvPr/>
            </p:nvSpPr>
            <p:spPr bwMode="auto">
              <a:xfrm>
                <a:off x="5295490" y="2581660"/>
                <a:ext cx="886061"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a:solidFill>
                      <a:srgbClr val="FFFF00"/>
                    </a:solidFill>
                    <a:latin typeface="Arial"/>
                    <a:cs typeface="Arial"/>
                  </a:rPr>
                  <a:t>approximation</a:t>
                </a:r>
                <a:endParaRPr lang="en-US" i="0">
                  <a:solidFill>
                    <a:srgbClr val="FFFF00"/>
                  </a:solidFill>
                  <a:latin typeface="Arial"/>
                  <a:cs typeface="Arial"/>
                </a:endParaRPr>
              </a:p>
            </p:txBody>
          </p:sp>
          <p:sp>
            <p:nvSpPr>
              <p:cNvPr id="1584" name="Rectangle 207"/>
              <p:cNvSpPr>
                <a:spLocks noChangeArrowheads="1"/>
              </p:cNvSpPr>
              <p:nvPr/>
            </p:nvSpPr>
            <p:spPr bwMode="auto">
              <a:xfrm>
                <a:off x="5536790" y="3405573"/>
                <a:ext cx="705941"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err="1">
                    <a:solidFill>
                      <a:srgbClr val="FFFF00"/>
                    </a:solidFill>
                    <a:latin typeface="Arial"/>
                    <a:cs typeface="Arial"/>
                  </a:rPr>
                  <a:t>Lagrangian</a:t>
                </a:r>
                <a:r>
                  <a:rPr lang="en-US" sz="1100" b="0" i="0" dirty="0">
                    <a:solidFill>
                      <a:srgbClr val="FFFF00"/>
                    </a:solidFill>
                    <a:latin typeface="Arial"/>
                    <a:cs typeface="Arial"/>
                  </a:rPr>
                  <a:t> </a:t>
                </a:r>
                <a:endParaRPr lang="en-US" i="0" dirty="0">
                  <a:solidFill>
                    <a:srgbClr val="FFFF00"/>
                  </a:solidFill>
                  <a:latin typeface="Arial"/>
                  <a:cs typeface="Arial"/>
                </a:endParaRPr>
              </a:p>
            </p:txBody>
          </p:sp>
          <p:sp>
            <p:nvSpPr>
              <p:cNvPr id="1585" name="Rectangle 208"/>
              <p:cNvSpPr>
                <a:spLocks noChangeArrowheads="1"/>
              </p:cNvSpPr>
              <p:nvPr/>
            </p:nvSpPr>
            <p:spPr bwMode="auto">
              <a:xfrm>
                <a:off x="5539965" y="3545273"/>
                <a:ext cx="509429"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markers</a:t>
                </a:r>
                <a:endParaRPr lang="en-US" i="0" dirty="0">
                  <a:solidFill>
                    <a:srgbClr val="FFFF00"/>
                  </a:solidFill>
                  <a:latin typeface="Arial"/>
                  <a:cs typeface="Arial"/>
                </a:endParaRPr>
              </a:p>
            </p:txBody>
          </p:sp>
          <p:sp>
            <p:nvSpPr>
              <p:cNvPr id="1586" name="Rectangle 352"/>
              <p:cNvSpPr>
                <a:spLocks noChangeArrowheads="1"/>
              </p:cNvSpPr>
              <p:nvPr/>
            </p:nvSpPr>
            <p:spPr bwMode="auto">
              <a:xfrm>
                <a:off x="6033677" y="3127760"/>
                <a:ext cx="660400" cy="168275"/>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Blade, N-1</a:t>
                </a:r>
                <a:endParaRPr lang="en-US" i="0" dirty="0">
                  <a:solidFill>
                    <a:srgbClr val="FFFF00"/>
                  </a:solidFill>
                  <a:latin typeface="Arial"/>
                  <a:cs typeface="Arial"/>
                </a:endParaRPr>
              </a:p>
            </p:txBody>
          </p:sp>
          <p:sp>
            <p:nvSpPr>
              <p:cNvPr id="1587" name="Rectangle 385"/>
              <p:cNvSpPr>
                <a:spLocks noChangeArrowheads="1"/>
              </p:cNvSpPr>
              <p:nvPr/>
            </p:nvSpPr>
            <p:spPr bwMode="auto">
              <a:xfrm>
                <a:off x="4884327" y="4256473"/>
                <a:ext cx="1332878"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Induced velocity from</a:t>
                </a:r>
                <a:endParaRPr lang="en-US" i="0" dirty="0">
                  <a:solidFill>
                    <a:srgbClr val="FFFF00"/>
                  </a:solidFill>
                  <a:latin typeface="Arial"/>
                  <a:cs typeface="Arial"/>
                </a:endParaRPr>
              </a:p>
            </p:txBody>
          </p:sp>
          <p:sp>
            <p:nvSpPr>
              <p:cNvPr id="1588" name="Rectangle 386"/>
              <p:cNvSpPr>
                <a:spLocks noChangeArrowheads="1"/>
              </p:cNvSpPr>
              <p:nvPr/>
            </p:nvSpPr>
            <p:spPr bwMode="auto">
              <a:xfrm>
                <a:off x="4882740" y="4421574"/>
                <a:ext cx="1505420"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element of vortex trailed</a:t>
                </a:r>
                <a:endParaRPr lang="en-US" i="0" dirty="0">
                  <a:solidFill>
                    <a:srgbClr val="FFFF00"/>
                  </a:solidFill>
                  <a:latin typeface="Arial"/>
                  <a:cs typeface="Arial"/>
                </a:endParaRPr>
              </a:p>
            </p:txBody>
          </p:sp>
          <p:sp>
            <p:nvSpPr>
              <p:cNvPr id="1589" name="Rectangle 387"/>
              <p:cNvSpPr>
                <a:spLocks noChangeArrowheads="1"/>
              </p:cNvSpPr>
              <p:nvPr/>
            </p:nvSpPr>
            <p:spPr bwMode="auto">
              <a:xfrm>
                <a:off x="4881152" y="4573974"/>
                <a:ext cx="799823" cy="169277"/>
              </a:xfrm>
              <a:prstGeom prst="rect">
                <a:avLst/>
              </a:prstGeom>
              <a:no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Arial"/>
                    <a:cs typeface="Arial"/>
                  </a:rPr>
                  <a:t>by blade N-1</a:t>
                </a:r>
                <a:endParaRPr lang="en-US" i="0" dirty="0">
                  <a:solidFill>
                    <a:srgbClr val="FFFF00"/>
                  </a:solidFill>
                  <a:latin typeface="Arial"/>
                  <a:cs typeface="Arial"/>
                </a:endParaRPr>
              </a:p>
            </p:txBody>
          </p:sp>
        </p:grpSp>
        <p:sp>
          <p:nvSpPr>
            <p:cNvPr id="1339" name="Line 388"/>
            <p:cNvSpPr>
              <a:spLocks noChangeShapeType="1"/>
            </p:cNvSpPr>
            <p:nvPr/>
          </p:nvSpPr>
          <p:spPr bwMode="auto">
            <a:xfrm flipV="1">
              <a:off x="1318934" y="1955800"/>
              <a:ext cx="1587"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0" name="Line 389"/>
            <p:cNvSpPr>
              <a:spLocks noChangeShapeType="1"/>
            </p:cNvSpPr>
            <p:nvPr/>
          </p:nvSpPr>
          <p:spPr bwMode="auto">
            <a:xfrm>
              <a:off x="1318934" y="1955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1" name="Line 390"/>
            <p:cNvSpPr>
              <a:spLocks noChangeShapeType="1"/>
            </p:cNvSpPr>
            <p:nvPr/>
          </p:nvSpPr>
          <p:spPr bwMode="auto">
            <a:xfrm flipV="1">
              <a:off x="1318934" y="1943100"/>
              <a:ext cx="254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2" name="Freeform 391"/>
            <p:cNvSpPr>
              <a:spLocks/>
            </p:cNvSpPr>
            <p:nvPr/>
          </p:nvSpPr>
          <p:spPr bwMode="auto">
            <a:xfrm>
              <a:off x="1280834" y="1930400"/>
              <a:ext cx="88900" cy="63500"/>
            </a:xfrm>
            <a:custGeom>
              <a:avLst/>
              <a:gdLst/>
              <a:ahLst/>
              <a:cxnLst>
                <a:cxn ang="0">
                  <a:pos x="0" y="24"/>
                </a:cxn>
                <a:cxn ang="0">
                  <a:pos x="16" y="40"/>
                </a:cxn>
                <a:cxn ang="0">
                  <a:pos x="40" y="40"/>
                </a:cxn>
                <a:cxn ang="0">
                  <a:pos x="40" y="40"/>
                </a:cxn>
                <a:cxn ang="0">
                  <a:pos x="56" y="0"/>
                </a:cxn>
                <a:cxn ang="0">
                  <a:pos x="56" y="0"/>
                </a:cxn>
                <a:cxn ang="0">
                  <a:pos x="0" y="24"/>
                </a:cxn>
              </a:cxnLst>
              <a:rect l="0" t="0" r="r" b="b"/>
              <a:pathLst>
                <a:path w="56" h="40">
                  <a:moveTo>
                    <a:pt x="0" y="24"/>
                  </a:moveTo>
                  <a:lnTo>
                    <a:pt x="16" y="40"/>
                  </a:lnTo>
                  <a:lnTo>
                    <a:pt x="40" y="40"/>
                  </a:lnTo>
                  <a:lnTo>
                    <a:pt x="40" y="40"/>
                  </a:lnTo>
                  <a:lnTo>
                    <a:pt x="56" y="0"/>
                  </a:lnTo>
                  <a:lnTo>
                    <a:pt x="56" y="0"/>
                  </a:lnTo>
                  <a:lnTo>
                    <a:pt x="0" y="24"/>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grpSp>
          <p:nvGrpSpPr>
            <p:cNvPr id="1343" name="Group 392"/>
            <p:cNvGrpSpPr>
              <a:grpSpLocks/>
            </p:cNvGrpSpPr>
            <p:nvPr/>
          </p:nvGrpSpPr>
          <p:grpSpPr bwMode="auto">
            <a:xfrm>
              <a:off x="355986" y="2202545"/>
              <a:ext cx="215968" cy="192148"/>
              <a:chOff x="1328" y="2977"/>
              <a:chExt cx="136" cy="121"/>
            </a:xfrm>
            <a:noFill/>
          </p:grpSpPr>
          <p:sp>
            <p:nvSpPr>
              <p:cNvPr id="1570" name="Line 393"/>
              <p:cNvSpPr>
                <a:spLocks noChangeShapeType="1"/>
              </p:cNvSpPr>
              <p:nvPr/>
            </p:nvSpPr>
            <p:spPr bwMode="auto">
              <a:xfrm>
                <a:off x="1423" y="3089"/>
                <a:ext cx="1" cy="1"/>
              </a:xfrm>
              <a:prstGeom prst="line">
                <a:avLst/>
              </a:prstGeom>
              <a:grpFill/>
              <a:ln w="12700">
                <a:noFill/>
                <a:round/>
                <a:headEnd/>
                <a:tailEnd/>
              </a:ln>
            </p:spPr>
            <p:txBody>
              <a:bodyPr>
                <a:prstTxWarp prst="textNoShape">
                  <a:avLst/>
                </a:prstTxWarp>
              </a:bodyPr>
              <a:lstStyle/>
              <a:p>
                <a:endParaRPr lang="en-US">
                  <a:solidFill>
                    <a:srgbClr val="FFFF00"/>
                  </a:solidFill>
                </a:endParaRPr>
              </a:p>
            </p:txBody>
          </p:sp>
          <p:sp>
            <p:nvSpPr>
              <p:cNvPr id="1571" name="Line 394"/>
              <p:cNvSpPr>
                <a:spLocks noChangeShapeType="1"/>
              </p:cNvSpPr>
              <p:nvPr/>
            </p:nvSpPr>
            <p:spPr bwMode="auto">
              <a:xfrm>
                <a:off x="1423" y="3089"/>
                <a:ext cx="24" cy="1"/>
              </a:xfrm>
              <a:prstGeom prst="line">
                <a:avLst/>
              </a:prstGeom>
              <a:grpFill/>
              <a:ln w="12700">
                <a:noFill/>
                <a:round/>
                <a:headEnd/>
                <a:tailEnd/>
              </a:ln>
            </p:spPr>
            <p:txBody>
              <a:bodyPr>
                <a:prstTxWarp prst="textNoShape">
                  <a:avLst/>
                </a:prstTxWarp>
              </a:bodyPr>
              <a:lstStyle/>
              <a:p>
                <a:endParaRPr lang="en-US">
                  <a:solidFill>
                    <a:srgbClr val="FFFF00"/>
                  </a:solidFill>
                </a:endParaRPr>
              </a:p>
            </p:txBody>
          </p:sp>
          <p:sp>
            <p:nvSpPr>
              <p:cNvPr id="1572" name="Line 395"/>
              <p:cNvSpPr>
                <a:spLocks noChangeShapeType="1"/>
              </p:cNvSpPr>
              <p:nvPr/>
            </p:nvSpPr>
            <p:spPr bwMode="auto">
              <a:xfrm>
                <a:off x="1447" y="3089"/>
                <a:ext cx="1" cy="1"/>
              </a:xfrm>
              <a:prstGeom prst="line">
                <a:avLst/>
              </a:prstGeom>
              <a:grpFill/>
              <a:ln w="12700">
                <a:noFill/>
                <a:round/>
                <a:headEnd/>
                <a:tailEnd/>
              </a:ln>
            </p:spPr>
            <p:txBody>
              <a:bodyPr>
                <a:prstTxWarp prst="textNoShape">
                  <a:avLst/>
                </a:prstTxWarp>
              </a:bodyPr>
              <a:lstStyle/>
              <a:p>
                <a:endParaRPr lang="en-US">
                  <a:solidFill>
                    <a:srgbClr val="FFFF00"/>
                  </a:solidFill>
                </a:endParaRPr>
              </a:p>
            </p:txBody>
          </p:sp>
          <p:sp>
            <p:nvSpPr>
              <p:cNvPr id="1573" name="Line 396"/>
              <p:cNvSpPr>
                <a:spLocks noChangeShapeType="1"/>
              </p:cNvSpPr>
              <p:nvPr/>
            </p:nvSpPr>
            <p:spPr bwMode="auto">
              <a:xfrm>
                <a:off x="1447" y="3089"/>
                <a:ext cx="16" cy="8"/>
              </a:xfrm>
              <a:prstGeom prst="line">
                <a:avLst/>
              </a:prstGeom>
              <a:grpFill/>
              <a:ln w="12700">
                <a:noFill/>
                <a:round/>
                <a:headEnd/>
                <a:tailEnd/>
              </a:ln>
            </p:spPr>
            <p:txBody>
              <a:bodyPr>
                <a:prstTxWarp prst="textNoShape">
                  <a:avLst/>
                </a:prstTxWarp>
              </a:bodyPr>
              <a:lstStyle/>
              <a:p>
                <a:endParaRPr lang="en-US">
                  <a:solidFill>
                    <a:srgbClr val="FFFF00"/>
                  </a:solidFill>
                </a:endParaRPr>
              </a:p>
            </p:txBody>
          </p:sp>
          <p:sp>
            <p:nvSpPr>
              <p:cNvPr id="1574" name="Line 397"/>
              <p:cNvSpPr>
                <a:spLocks noChangeShapeType="1"/>
              </p:cNvSpPr>
              <p:nvPr/>
            </p:nvSpPr>
            <p:spPr bwMode="auto">
              <a:xfrm>
                <a:off x="1463" y="3097"/>
                <a:ext cx="1" cy="1"/>
              </a:xfrm>
              <a:prstGeom prst="line">
                <a:avLst/>
              </a:prstGeom>
              <a:grpFill/>
              <a:ln w="12700">
                <a:noFill/>
                <a:round/>
                <a:headEnd/>
                <a:tailEnd/>
              </a:ln>
            </p:spPr>
            <p:txBody>
              <a:bodyPr>
                <a:prstTxWarp prst="textNoShape">
                  <a:avLst/>
                </a:prstTxWarp>
              </a:bodyPr>
              <a:lstStyle/>
              <a:p>
                <a:endParaRPr lang="en-US">
                  <a:solidFill>
                    <a:srgbClr val="FFFF00"/>
                  </a:solidFill>
                </a:endParaRPr>
              </a:p>
            </p:txBody>
          </p:sp>
          <p:sp>
            <p:nvSpPr>
              <p:cNvPr id="1575" name="Line 398"/>
              <p:cNvSpPr>
                <a:spLocks noChangeShapeType="1"/>
              </p:cNvSpPr>
              <p:nvPr/>
            </p:nvSpPr>
            <p:spPr bwMode="auto">
              <a:xfrm>
                <a:off x="1463" y="3097"/>
                <a:ext cx="1" cy="1"/>
              </a:xfrm>
              <a:prstGeom prst="line">
                <a:avLst/>
              </a:prstGeom>
              <a:grpFill/>
              <a:ln w="12700">
                <a:noFill/>
                <a:round/>
                <a:headEnd/>
                <a:tailEnd/>
              </a:ln>
            </p:spPr>
            <p:txBody>
              <a:bodyPr>
                <a:prstTxWarp prst="textNoShape">
                  <a:avLst/>
                </a:prstTxWarp>
              </a:bodyPr>
              <a:lstStyle/>
              <a:p>
                <a:endParaRPr lang="en-US">
                  <a:solidFill>
                    <a:srgbClr val="FFFF00"/>
                  </a:solidFill>
                </a:endParaRPr>
              </a:p>
            </p:txBody>
          </p:sp>
          <p:sp>
            <p:nvSpPr>
              <p:cNvPr id="1576" name="Line 399"/>
              <p:cNvSpPr>
                <a:spLocks noChangeShapeType="1"/>
              </p:cNvSpPr>
              <p:nvPr/>
            </p:nvSpPr>
            <p:spPr bwMode="auto">
              <a:xfrm>
                <a:off x="1463" y="3097"/>
                <a:ext cx="1" cy="1"/>
              </a:xfrm>
              <a:prstGeom prst="line">
                <a:avLst/>
              </a:prstGeom>
              <a:grpFill/>
              <a:ln w="12700">
                <a:noFill/>
                <a:round/>
                <a:headEnd/>
                <a:tailEnd/>
              </a:ln>
            </p:spPr>
            <p:txBody>
              <a:bodyPr>
                <a:prstTxWarp prst="textNoShape">
                  <a:avLst/>
                </a:prstTxWarp>
              </a:bodyPr>
              <a:lstStyle/>
              <a:p>
                <a:endParaRPr lang="en-US">
                  <a:solidFill>
                    <a:srgbClr val="FFFF00"/>
                  </a:solidFill>
                </a:endParaRPr>
              </a:p>
            </p:txBody>
          </p:sp>
          <p:sp>
            <p:nvSpPr>
              <p:cNvPr id="1577" name="Rectangle 400"/>
              <p:cNvSpPr>
                <a:spLocks noChangeArrowheads="1"/>
              </p:cNvSpPr>
              <p:nvPr/>
            </p:nvSpPr>
            <p:spPr bwMode="auto">
              <a:xfrm>
                <a:off x="1328" y="2977"/>
                <a:ext cx="54" cy="107"/>
              </a:xfrm>
              <a:prstGeom prst="rect">
                <a:avLst/>
              </a:prstGeom>
              <a:grpFill/>
              <a:ln w="9525">
                <a:noFill/>
                <a:miter lim="800000"/>
                <a:headEnd/>
                <a:tailEnd/>
              </a:ln>
            </p:spPr>
            <p:txBody>
              <a:bodyPr wrap="none" lIns="0" tIns="0" rIns="0" bIns="0">
                <a:prstTxWarp prst="textNoShape">
                  <a:avLst/>
                </a:prstTxWarp>
                <a:spAutoFit/>
              </a:bodyPr>
              <a:lstStyle/>
              <a:p>
                <a:r>
                  <a:rPr lang="en-US" sz="1100" b="0" i="0" dirty="0">
                    <a:solidFill>
                      <a:srgbClr val="FFFF00"/>
                    </a:solidFill>
                    <a:latin typeface="Symbol" charset="2"/>
                  </a:rPr>
                  <a:t>G</a:t>
                </a:r>
                <a:endParaRPr lang="en-US" i="0" dirty="0">
                  <a:solidFill>
                    <a:srgbClr val="FFFF00"/>
                  </a:solidFill>
                </a:endParaRPr>
              </a:p>
            </p:txBody>
          </p:sp>
          <p:sp>
            <p:nvSpPr>
              <p:cNvPr id="1578" name="Rectangle 401"/>
              <p:cNvSpPr>
                <a:spLocks noChangeArrowheads="1"/>
              </p:cNvSpPr>
              <p:nvPr/>
            </p:nvSpPr>
            <p:spPr bwMode="auto">
              <a:xfrm>
                <a:off x="1373" y="3009"/>
                <a:ext cx="44" cy="87"/>
              </a:xfrm>
              <a:prstGeom prst="rect">
                <a:avLst/>
              </a:prstGeom>
              <a:grpFill/>
              <a:ln w="9525">
                <a:noFill/>
                <a:miter lim="800000"/>
                <a:headEnd/>
                <a:tailEnd/>
              </a:ln>
            </p:spPr>
            <p:txBody>
              <a:bodyPr wrap="none" lIns="0" tIns="0" rIns="0" bIns="0">
                <a:prstTxWarp prst="textNoShape">
                  <a:avLst/>
                </a:prstTxWarp>
                <a:spAutoFit/>
              </a:bodyPr>
              <a:lstStyle/>
              <a:p>
                <a:r>
                  <a:rPr lang="en-US" sz="900" b="0" dirty="0">
                    <a:solidFill>
                      <a:srgbClr val="FFFF00"/>
                    </a:solidFill>
                  </a:rPr>
                  <a:t>v</a:t>
                </a:r>
                <a:endParaRPr lang="en-US" sz="900" i="0" dirty="0">
                  <a:solidFill>
                    <a:srgbClr val="FFFF00"/>
                  </a:solidFill>
                </a:endParaRPr>
              </a:p>
            </p:txBody>
          </p:sp>
        </p:grpSp>
        <p:sp>
          <p:nvSpPr>
            <p:cNvPr id="1344" name="Line 402"/>
            <p:cNvSpPr>
              <a:spLocks noChangeShapeType="1"/>
            </p:cNvSpPr>
            <p:nvPr/>
          </p:nvSpPr>
          <p:spPr bwMode="auto">
            <a:xfrm flipV="1">
              <a:off x="2561946" y="1079500"/>
              <a:ext cx="254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5" name="Line 403"/>
            <p:cNvSpPr>
              <a:spLocks noChangeShapeType="1"/>
            </p:cNvSpPr>
            <p:nvPr/>
          </p:nvSpPr>
          <p:spPr bwMode="auto">
            <a:xfrm>
              <a:off x="2587346" y="10795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6" name="Line 404"/>
            <p:cNvSpPr>
              <a:spLocks noChangeShapeType="1"/>
            </p:cNvSpPr>
            <p:nvPr/>
          </p:nvSpPr>
          <p:spPr bwMode="auto">
            <a:xfrm flipV="1">
              <a:off x="2587346" y="1066800"/>
              <a:ext cx="254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7" name="Line 405"/>
            <p:cNvSpPr>
              <a:spLocks noChangeShapeType="1"/>
            </p:cNvSpPr>
            <p:nvPr/>
          </p:nvSpPr>
          <p:spPr bwMode="auto">
            <a:xfrm>
              <a:off x="2612746" y="1066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8" name="Line 406"/>
            <p:cNvSpPr>
              <a:spLocks noChangeShapeType="1"/>
            </p:cNvSpPr>
            <p:nvPr/>
          </p:nvSpPr>
          <p:spPr bwMode="auto">
            <a:xfrm flipV="1">
              <a:off x="2612746" y="1054100"/>
              <a:ext cx="381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49" name="Line 407"/>
            <p:cNvSpPr>
              <a:spLocks noChangeShapeType="1"/>
            </p:cNvSpPr>
            <p:nvPr/>
          </p:nvSpPr>
          <p:spPr bwMode="auto">
            <a:xfrm>
              <a:off x="2650846" y="10541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0" name="Line 408"/>
            <p:cNvSpPr>
              <a:spLocks noChangeShapeType="1"/>
            </p:cNvSpPr>
            <p:nvPr/>
          </p:nvSpPr>
          <p:spPr bwMode="auto">
            <a:xfrm>
              <a:off x="2650846" y="1054100"/>
              <a:ext cx="381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1" name="Line 409"/>
            <p:cNvSpPr>
              <a:spLocks noChangeShapeType="1"/>
            </p:cNvSpPr>
            <p:nvPr/>
          </p:nvSpPr>
          <p:spPr bwMode="auto">
            <a:xfrm>
              <a:off x="2688946" y="1066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2" name="Line 410"/>
            <p:cNvSpPr>
              <a:spLocks noChangeShapeType="1"/>
            </p:cNvSpPr>
            <p:nvPr/>
          </p:nvSpPr>
          <p:spPr bwMode="auto">
            <a:xfrm>
              <a:off x="2688946" y="1066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3" name="Line 411"/>
            <p:cNvSpPr>
              <a:spLocks noChangeShapeType="1"/>
            </p:cNvSpPr>
            <p:nvPr/>
          </p:nvSpPr>
          <p:spPr bwMode="auto">
            <a:xfrm>
              <a:off x="2688946" y="1066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4" name="Line 412"/>
            <p:cNvSpPr>
              <a:spLocks noChangeShapeType="1"/>
            </p:cNvSpPr>
            <p:nvPr/>
          </p:nvSpPr>
          <p:spPr bwMode="auto">
            <a:xfrm>
              <a:off x="2688946" y="1066800"/>
              <a:ext cx="254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5" name="Line 413"/>
            <p:cNvSpPr>
              <a:spLocks noChangeShapeType="1"/>
            </p:cNvSpPr>
            <p:nvPr/>
          </p:nvSpPr>
          <p:spPr bwMode="auto">
            <a:xfrm>
              <a:off x="2714346" y="10922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6" name="Line 414"/>
            <p:cNvSpPr>
              <a:spLocks noChangeShapeType="1"/>
            </p:cNvSpPr>
            <p:nvPr/>
          </p:nvSpPr>
          <p:spPr bwMode="auto">
            <a:xfrm>
              <a:off x="2714346" y="1092200"/>
              <a:ext cx="12700" cy="38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7" name="Line 415"/>
            <p:cNvSpPr>
              <a:spLocks noChangeShapeType="1"/>
            </p:cNvSpPr>
            <p:nvPr/>
          </p:nvSpPr>
          <p:spPr bwMode="auto">
            <a:xfrm>
              <a:off x="2727046" y="1130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8" name="Line 416"/>
            <p:cNvSpPr>
              <a:spLocks noChangeShapeType="1"/>
            </p:cNvSpPr>
            <p:nvPr/>
          </p:nvSpPr>
          <p:spPr bwMode="auto">
            <a:xfrm>
              <a:off x="2727046" y="1130300"/>
              <a:ext cx="1587" cy="38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59" name="Line 417"/>
            <p:cNvSpPr>
              <a:spLocks noChangeShapeType="1"/>
            </p:cNvSpPr>
            <p:nvPr/>
          </p:nvSpPr>
          <p:spPr bwMode="auto">
            <a:xfrm>
              <a:off x="2727046" y="11684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0" name="Line 418"/>
            <p:cNvSpPr>
              <a:spLocks noChangeShapeType="1"/>
            </p:cNvSpPr>
            <p:nvPr/>
          </p:nvSpPr>
          <p:spPr bwMode="auto">
            <a:xfrm flipH="1">
              <a:off x="2714346" y="1168400"/>
              <a:ext cx="12700" cy="38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1" name="Line 419"/>
            <p:cNvSpPr>
              <a:spLocks noChangeShapeType="1"/>
            </p:cNvSpPr>
            <p:nvPr/>
          </p:nvSpPr>
          <p:spPr bwMode="auto">
            <a:xfrm>
              <a:off x="2714346" y="12065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2" name="Line 420"/>
            <p:cNvSpPr>
              <a:spLocks noChangeShapeType="1"/>
            </p:cNvSpPr>
            <p:nvPr/>
          </p:nvSpPr>
          <p:spPr bwMode="auto">
            <a:xfrm>
              <a:off x="2714346" y="12065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3" name="Line 421"/>
            <p:cNvSpPr>
              <a:spLocks noChangeShapeType="1"/>
            </p:cNvSpPr>
            <p:nvPr/>
          </p:nvSpPr>
          <p:spPr bwMode="auto">
            <a:xfrm>
              <a:off x="2714346" y="12065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4" name="Line 422"/>
            <p:cNvSpPr>
              <a:spLocks noChangeShapeType="1"/>
            </p:cNvSpPr>
            <p:nvPr/>
          </p:nvSpPr>
          <p:spPr bwMode="auto">
            <a:xfrm flipH="1">
              <a:off x="2688946" y="1206500"/>
              <a:ext cx="25400" cy="38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5" name="Line 423"/>
            <p:cNvSpPr>
              <a:spLocks noChangeShapeType="1"/>
            </p:cNvSpPr>
            <p:nvPr/>
          </p:nvSpPr>
          <p:spPr bwMode="auto">
            <a:xfrm>
              <a:off x="2688946" y="12446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6" name="Line 424"/>
            <p:cNvSpPr>
              <a:spLocks noChangeShapeType="1"/>
            </p:cNvSpPr>
            <p:nvPr/>
          </p:nvSpPr>
          <p:spPr bwMode="auto">
            <a:xfrm flipH="1">
              <a:off x="2638146" y="1244600"/>
              <a:ext cx="508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7" name="Line 425"/>
            <p:cNvSpPr>
              <a:spLocks noChangeShapeType="1"/>
            </p:cNvSpPr>
            <p:nvPr/>
          </p:nvSpPr>
          <p:spPr bwMode="auto">
            <a:xfrm flipV="1">
              <a:off x="2688946" y="1231900"/>
              <a:ext cx="1587"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8" name="Line 426"/>
            <p:cNvSpPr>
              <a:spLocks noChangeShapeType="1"/>
            </p:cNvSpPr>
            <p:nvPr/>
          </p:nvSpPr>
          <p:spPr bwMode="auto">
            <a:xfrm>
              <a:off x="2688946" y="12319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69" name="Line 427"/>
            <p:cNvSpPr>
              <a:spLocks noChangeShapeType="1"/>
            </p:cNvSpPr>
            <p:nvPr/>
          </p:nvSpPr>
          <p:spPr bwMode="auto">
            <a:xfrm>
              <a:off x="2688946" y="1231900"/>
              <a:ext cx="1587"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0" name="Line 428"/>
            <p:cNvSpPr>
              <a:spLocks noChangeShapeType="1"/>
            </p:cNvSpPr>
            <p:nvPr/>
          </p:nvSpPr>
          <p:spPr bwMode="auto">
            <a:xfrm>
              <a:off x="2688946" y="12446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1" name="Line 429"/>
            <p:cNvSpPr>
              <a:spLocks noChangeShapeType="1"/>
            </p:cNvSpPr>
            <p:nvPr/>
          </p:nvSpPr>
          <p:spPr bwMode="auto">
            <a:xfrm>
              <a:off x="2688946" y="12446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2" name="Line 430"/>
            <p:cNvSpPr>
              <a:spLocks noChangeShapeType="1"/>
            </p:cNvSpPr>
            <p:nvPr/>
          </p:nvSpPr>
          <p:spPr bwMode="auto">
            <a:xfrm>
              <a:off x="2688946" y="12446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3" name="Line 431"/>
            <p:cNvSpPr>
              <a:spLocks noChangeShapeType="1"/>
            </p:cNvSpPr>
            <p:nvPr/>
          </p:nvSpPr>
          <p:spPr bwMode="auto">
            <a:xfrm flipH="1">
              <a:off x="2676246" y="1244600"/>
              <a:ext cx="127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4" name="Line 432"/>
            <p:cNvSpPr>
              <a:spLocks noChangeShapeType="1"/>
            </p:cNvSpPr>
            <p:nvPr/>
          </p:nvSpPr>
          <p:spPr bwMode="auto">
            <a:xfrm>
              <a:off x="2676246" y="1257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5" name="Line 433"/>
            <p:cNvSpPr>
              <a:spLocks noChangeShapeType="1"/>
            </p:cNvSpPr>
            <p:nvPr/>
          </p:nvSpPr>
          <p:spPr bwMode="auto">
            <a:xfrm flipH="1">
              <a:off x="2663546" y="1257300"/>
              <a:ext cx="127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6" name="Freeform 434"/>
            <p:cNvSpPr>
              <a:spLocks/>
            </p:cNvSpPr>
            <p:nvPr/>
          </p:nvSpPr>
          <p:spPr bwMode="auto">
            <a:xfrm>
              <a:off x="2625446" y="1219200"/>
              <a:ext cx="88900" cy="76200"/>
            </a:xfrm>
            <a:custGeom>
              <a:avLst/>
              <a:gdLst/>
              <a:ahLst/>
              <a:cxnLst>
                <a:cxn ang="0">
                  <a:pos x="56" y="16"/>
                </a:cxn>
                <a:cxn ang="0">
                  <a:pos x="40" y="8"/>
                </a:cxn>
                <a:cxn ang="0">
                  <a:pos x="24" y="0"/>
                </a:cxn>
                <a:cxn ang="0">
                  <a:pos x="24" y="0"/>
                </a:cxn>
                <a:cxn ang="0">
                  <a:pos x="0" y="48"/>
                </a:cxn>
                <a:cxn ang="0">
                  <a:pos x="0" y="48"/>
                </a:cxn>
                <a:cxn ang="0">
                  <a:pos x="56" y="16"/>
                </a:cxn>
              </a:cxnLst>
              <a:rect l="0" t="0" r="r" b="b"/>
              <a:pathLst>
                <a:path w="56" h="48">
                  <a:moveTo>
                    <a:pt x="56" y="16"/>
                  </a:moveTo>
                  <a:lnTo>
                    <a:pt x="40" y="8"/>
                  </a:lnTo>
                  <a:lnTo>
                    <a:pt x="24" y="0"/>
                  </a:lnTo>
                  <a:lnTo>
                    <a:pt x="24" y="0"/>
                  </a:lnTo>
                  <a:lnTo>
                    <a:pt x="0" y="48"/>
                  </a:lnTo>
                  <a:lnTo>
                    <a:pt x="0" y="48"/>
                  </a:lnTo>
                  <a:lnTo>
                    <a:pt x="56" y="16"/>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1377" name="Rectangle 435"/>
            <p:cNvSpPr>
              <a:spLocks noChangeArrowheads="1"/>
            </p:cNvSpPr>
            <p:nvPr/>
          </p:nvSpPr>
          <p:spPr bwMode="auto">
            <a:xfrm>
              <a:off x="1144309" y="762000"/>
              <a:ext cx="94001"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a:solidFill>
                    <a:srgbClr val="FFFF00"/>
                  </a:solidFill>
                </a:rPr>
                <a:t>Z</a:t>
              </a:r>
              <a:endParaRPr lang="en-US" i="0" dirty="0">
                <a:solidFill>
                  <a:srgbClr val="FFFF00"/>
                </a:solidFill>
              </a:endParaRPr>
            </a:p>
          </p:txBody>
        </p:sp>
        <p:sp>
          <p:nvSpPr>
            <p:cNvPr id="1378" name="Line 436"/>
            <p:cNvSpPr>
              <a:spLocks noChangeShapeType="1"/>
            </p:cNvSpPr>
            <p:nvPr/>
          </p:nvSpPr>
          <p:spPr bwMode="auto">
            <a:xfrm>
              <a:off x="1141134" y="1714500"/>
              <a:ext cx="3209925" cy="266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79" name="Freeform 437"/>
            <p:cNvSpPr>
              <a:spLocks/>
            </p:cNvSpPr>
            <p:nvPr/>
          </p:nvSpPr>
          <p:spPr bwMode="auto">
            <a:xfrm>
              <a:off x="4325659" y="1943100"/>
              <a:ext cx="127000" cy="88900"/>
            </a:xfrm>
            <a:custGeom>
              <a:avLst/>
              <a:gdLst/>
              <a:ahLst/>
              <a:cxnLst>
                <a:cxn ang="0">
                  <a:pos x="80" y="32"/>
                </a:cxn>
                <a:cxn ang="0">
                  <a:pos x="0" y="56"/>
                </a:cxn>
                <a:cxn ang="0">
                  <a:pos x="8" y="0"/>
                </a:cxn>
                <a:cxn ang="0">
                  <a:pos x="80" y="32"/>
                </a:cxn>
              </a:cxnLst>
              <a:rect l="0" t="0" r="r" b="b"/>
              <a:pathLst>
                <a:path w="80" h="56">
                  <a:moveTo>
                    <a:pt x="80" y="32"/>
                  </a:moveTo>
                  <a:lnTo>
                    <a:pt x="0" y="56"/>
                  </a:lnTo>
                  <a:lnTo>
                    <a:pt x="8" y="0"/>
                  </a:lnTo>
                  <a:lnTo>
                    <a:pt x="80" y="32"/>
                  </a:lnTo>
                  <a:close/>
                </a:path>
              </a:pathLst>
            </a:custGeom>
            <a:solidFill>
              <a:srgbClr val="FF0000"/>
            </a:solidFill>
            <a:ln w="9525">
              <a:noFill/>
              <a:round/>
              <a:headEnd/>
              <a:tailEnd/>
            </a:ln>
          </p:spPr>
          <p:txBody>
            <a:bodyPr>
              <a:prstTxWarp prst="textNoShape">
                <a:avLst/>
              </a:prstTxWarp>
            </a:bodyPr>
            <a:lstStyle/>
            <a:p>
              <a:endParaRPr lang="en-US"/>
            </a:p>
          </p:txBody>
        </p:sp>
        <p:sp>
          <p:nvSpPr>
            <p:cNvPr id="1380" name="Rectangle 438"/>
            <p:cNvSpPr>
              <a:spLocks noChangeArrowheads="1"/>
            </p:cNvSpPr>
            <p:nvPr/>
          </p:nvSpPr>
          <p:spPr bwMode="auto">
            <a:xfrm>
              <a:off x="4227233" y="1785422"/>
              <a:ext cx="51296"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a:solidFill>
                    <a:srgbClr val="FFFF00"/>
                  </a:solidFill>
                </a:rPr>
                <a:t>r</a:t>
              </a:r>
              <a:endParaRPr lang="en-US" i="0" dirty="0">
                <a:solidFill>
                  <a:srgbClr val="FFFF00"/>
                </a:solidFill>
              </a:endParaRPr>
            </a:p>
          </p:txBody>
        </p:sp>
        <p:sp>
          <p:nvSpPr>
            <p:cNvPr id="1381" name="Rectangle 439"/>
            <p:cNvSpPr>
              <a:spLocks noChangeArrowheads="1"/>
            </p:cNvSpPr>
            <p:nvPr/>
          </p:nvSpPr>
          <p:spPr bwMode="auto">
            <a:xfrm>
              <a:off x="4505046" y="1346201"/>
              <a:ext cx="42755" cy="184666"/>
            </a:xfrm>
            <a:prstGeom prst="rect">
              <a:avLst/>
            </a:prstGeom>
            <a:noFill/>
            <a:ln w="9525">
              <a:noFill/>
              <a:miter lim="800000"/>
              <a:headEnd/>
              <a:tailEnd/>
            </a:ln>
          </p:spPr>
          <p:txBody>
            <a:bodyPr wrap="none" lIns="0" tIns="0" rIns="0" bIns="0">
              <a:prstTxWarp prst="textNoShape">
                <a:avLst/>
              </a:prstTxWarp>
              <a:spAutoFit/>
            </a:bodyPr>
            <a:lstStyle/>
            <a:p>
              <a:r>
                <a:rPr lang="en-US" sz="1200" b="0">
                  <a:solidFill>
                    <a:srgbClr val="FFFF00"/>
                  </a:solidFill>
                </a:rPr>
                <a:t>l</a:t>
              </a:r>
              <a:endParaRPr lang="en-US" i="0">
                <a:solidFill>
                  <a:srgbClr val="FFFF00"/>
                </a:solidFill>
              </a:endParaRPr>
            </a:p>
          </p:txBody>
        </p:sp>
        <p:sp>
          <p:nvSpPr>
            <p:cNvPr id="1382" name="Rectangle 440"/>
            <p:cNvSpPr>
              <a:spLocks noChangeArrowheads="1"/>
            </p:cNvSpPr>
            <p:nvPr/>
          </p:nvSpPr>
          <p:spPr bwMode="auto">
            <a:xfrm>
              <a:off x="4660621" y="1854200"/>
              <a:ext cx="42755" cy="184666"/>
            </a:xfrm>
            <a:prstGeom prst="rect">
              <a:avLst/>
            </a:prstGeom>
            <a:noFill/>
            <a:ln w="9525">
              <a:noFill/>
              <a:miter lim="800000"/>
              <a:headEnd/>
              <a:tailEnd/>
            </a:ln>
          </p:spPr>
          <p:txBody>
            <a:bodyPr wrap="none" lIns="0" tIns="0" rIns="0" bIns="0">
              <a:prstTxWarp prst="textNoShape">
                <a:avLst/>
              </a:prstTxWarp>
              <a:spAutoFit/>
            </a:bodyPr>
            <a:lstStyle/>
            <a:p>
              <a:r>
                <a:rPr lang="en-US" sz="1200" b="0">
                  <a:solidFill>
                    <a:srgbClr val="FFFF00"/>
                  </a:solidFill>
                </a:rPr>
                <a:t>l </a:t>
              </a:r>
              <a:endParaRPr lang="en-US" i="0">
                <a:solidFill>
                  <a:srgbClr val="FFFF00"/>
                </a:solidFill>
              </a:endParaRPr>
            </a:p>
          </p:txBody>
        </p:sp>
        <p:sp>
          <p:nvSpPr>
            <p:cNvPr id="1383" name="Rectangle 441"/>
            <p:cNvSpPr>
              <a:spLocks noChangeArrowheads="1"/>
            </p:cNvSpPr>
            <p:nvPr/>
          </p:nvSpPr>
          <p:spPr bwMode="auto">
            <a:xfrm>
              <a:off x="4759047" y="1854200"/>
              <a:ext cx="163732" cy="184666"/>
            </a:xfrm>
            <a:prstGeom prst="rect">
              <a:avLst/>
            </a:prstGeom>
            <a:noFill/>
            <a:ln w="9525">
              <a:noFill/>
              <a:miter lim="800000"/>
              <a:headEnd/>
              <a:tailEnd/>
            </a:ln>
          </p:spPr>
          <p:txBody>
            <a:bodyPr wrap="none" lIns="0" tIns="0" rIns="0" bIns="0">
              <a:prstTxWarp prst="textNoShape">
                <a:avLst/>
              </a:prstTxWarp>
              <a:spAutoFit/>
            </a:bodyPr>
            <a:lstStyle/>
            <a:p>
              <a:r>
                <a:rPr lang="en-US" sz="1200" b="0" i="0">
                  <a:solidFill>
                    <a:srgbClr val="FFFF00"/>
                  </a:solidFill>
                </a:rPr>
                <a:t>+1</a:t>
              </a:r>
              <a:endParaRPr lang="en-US" i="0">
                <a:solidFill>
                  <a:srgbClr val="FFFF00"/>
                </a:solidFill>
              </a:endParaRPr>
            </a:p>
          </p:txBody>
        </p:sp>
        <p:sp>
          <p:nvSpPr>
            <p:cNvPr id="1384" name="Rectangle 442"/>
            <p:cNvSpPr>
              <a:spLocks noChangeArrowheads="1"/>
            </p:cNvSpPr>
            <p:nvPr/>
          </p:nvSpPr>
          <p:spPr bwMode="auto">
            <a:xfrm>
              <a:off x="4393921" y="2373313"/>
              <a:ext cx="42755" cy="184666"/>
            </a:xfrm>
            <a:prstGeom prst="rect">
              <a:avLst/>
            </a:prstGeom>
            <a:noFill/>
            <a:ln w="9525">
              <a:noFill/>
              <a:miter lim="800000"/>
              <a:headEnd/>
              <a:tailEnd/>
            </a:ln>
          </p:spPr>
          <p:txBody>
            <a:bodyPr wrap="none" lIns="0" tIns="0" rIns="0" bIns="0">
              <a:prstTxWarp prst="textNoShape">
                <a:avLst/>
              </a:prstTxWarp>
              <a:spAutoFit/>
            </a:bodyPr>
            <a:lstStyle/>
            <a:p>
              <a:r>
                <a:rPr lang="en-US" sz="1200" b="0">
                  <a:solidFill>
                    <a:srgbClr val="FFFF00"/>
                  </a:solidFill>
                </a:rPr>
                <a:t>l </a:t>
              </a:r>
              <a:endParaRPr lang="en-US" i="0">
                <a:solidFill>
                  <a:srgbClr val="FFFF00"/>
                </a:solidFill>
              </a:endParaRPr>
            </a:p>
          </p:txBody>
        </p:sp>
        <p:sp>
          <p:nvSpPr>
            <p:cNvPr id="1385" name="Rectangle 443"/>
            <p:cNvSpPr>
              <a:spLocks noChangeArrowheads="1"/>
            </p:cNvSpPr>
            <p:nvPr/>
          </p:nvSpPr>
          <p:spPr bwMode="auto">
            <a:xfrm>
              <a:off x="4492346" y="2373313"/>
              <a:ext cx="163732" cy="184666"/>
            </a:xfrm>
            <a:prstGeom prst="rect">
              <a:avLst/>
            </a:prstGeom>
            <a:noFill/>
            <a:ln w="9525">
              <a:noFill/>
              <a:miter lim="800000"/>
              <a:headEnd/>
              <a:tailEnd/>
            </a:ln>
          </p:spPr>
          <p:txBody>
            <a:bodyPr wrap="none" lIns="0" tIns="0" rIns="0" bIns="0">
              <a:prstTxWarp prst="textNoShape">
                <a:avLst/>
              </a:prstTxWarp>
              <a:spAutoFit/>
            </a:bodyPr>
            <a:lstStyle/>
            <a:p>
              <a:r>
                <a:rPr lang="en-US" sz="1200" b="0" i="0">
                  <a:solidFill>
                    <a:srgbClr val="FFFF00"/>
                  </a:solidFill>
                </a:rPr>
                <a:t>+2</a:t>
              </a:r>
              <a:endParaRPr lang="en-US" i="0">
                <a:solidFill>
                  <a:srgbClr val="FFFF00"/>
                </a:solidFill>
              </a:endParaRPr>
            </a:p>
          </p:txBody>
        </p:sp>
        <p:sp>
          <p:nvSpPr>
            <p:cNvPr id="1386" name="Line 444"/>
            <p:cNvSpPr>
              <a:spLocks noChangeShapeType="1"/>
            </p:cNvSpPr>
            <p:nvPr/>
          </p:nvSpPr>
          <p:spPr bwMode="auto">
            <a:xfrm flipV="1">
              <a:off x="1153834" y="990600"/>
              <a:ext cx="2055812" cy="7112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87" name="Freeform 445"/>
            <p:cNvSpPr>
              <a:spLocks/>
            </p:cNvSpPr>
            <p:nvPr/>
          </p:nvSpPr>
          <p:spPr bwMode="auto">
            <a:xfrm>
              <a:off x="3184246" y="965200"/>
              <a:ext cx="114300" cy="63500"/>
            </a:xfrm>
            <a:custGeom>
              <a:avLst/>
              <a:gdLst/>
              <a:ahLst/>
              <a:cxnLst>
                <a:cxn ang="0">
                  <a:pos x="72" y="0"/>
                </a:cxn>
                <a:cxn ang="0">
                  <a:pos x="16" y="40"/>
                </a:cxn>
                <a:cxn ang="0">
                  <a:pos x="0" y="0"/>
                </a:cxn>
                <a:cxn ang="0">
                  <a:pos x="72" y="0"/>
                </a:cxn>
              </a:cxnLst>
              <a:rect l="0" t="0" r="r" b="b"/>
              <a:pathLst>
                <a:path w="72" h="40">
                  <a:moveTo>
                    <a:pt x="72" y="0"/>
                  </a:moveTo>
                  <a:lnTo>
                    <a:pt x="16" y="40"/>
                  </a:lnTo>
                  <a:lnTo>
                    <a:pt x="0" y="0"/>
                  </a:lnTo>
                  <a:lnTo>
                    <a:pt x="72" y="0"/>
                  </a:lnTo>
                  <a:close/>
                </a:path>
              </a:pathLst>
            </a:custGeom>
            <a:solidFill>
              <a:srgbClr val="FF0000"/>
            </a:solidFill>
            <a:ln w="9525">
              <a:noFill/>
              <a:round/>
              <a:headEnd/>
              <a:tailEnd/>
            </a:ln>
          </p:spPr>
          <p:txBody>
            <a:bodyPr>
              <a:prstTxWarp prst="textNoShape">
                <a:avLst/>
              </a:prstTxWarp>
            </a:bodyPr>
            <a:lstStyle/>
            <a:p>
              <a:endParaRPr lang="en-US"/>
            </a:p>
          </p:txBody>
        </p:sp>
        <p:sp>
          <p:nvSpPr>
            <p:cNvPr id="1388" name="Line 446"/>
            <p:cNvSpPr>
              <a:spLocks noChangeShapeType="1"/>
            </p:cNvSpPr>
            <p:nvPr/>
          </p:nvSpPr>
          <p:spPr bwMode="auto">
            <a:xfrm flipV="1">
              <a:off x="1153834" y="1041400"/>
              <a:ext cx="1587" cy="673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89" name="Freeform 447"/>
            <p:cNvSpPr>
              <a:spLocks/>
            </p:cNvSpPr>
            <p:nvPr/>
          </p:nvSpPr>
          <p:spPr bwMode="auto">
            <a:xfrm>
              <a:off x="1115734" y="952500"/>
              <a:ext cx="76200" cy="114300"/>
            </a:xfrm>
            <a:custGeom>
              <a:avLst/>
              <a:gdLst/>
              <a:ahLst/>
              <a:cxnLst>
                <a:cxn ang="0">
                  <a:pos x="24" y="0"/>
                </a:cxn>
                <a:cxn ang="0">
                  <a:pos x="48" y="72"/>
                </a:cxn>
                <a:cxn ang="0">
                  <a:pos x="0" y="72"/>
                </a:cxn>
                <a:cxn ang="0">
                  <a:pos x="24" y="0"/>
                </a:cxn>
              </a:cxnLst>
              <a:rect l="0" t="0" r="r" b="b"/>
              <a:pathLst>
                <a:path w="48" h="72">
                  <a:moveTo>
                    <a:pt x="24" y="0"/>
                  </a:moveTo>
                  <a:lnTo>
                    <a:pt x="48" y="72"/>
                  </a:lnTo>
                  <a:lnTo>
                    <a:pt x="0" y="72"/>
                  </a:lnTo>
                  <a:lnTo>
                    <a:pt x="24" y="0"/>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1390" name="Rectangle 448"/>
            <p:cNvSpPr>
              <a:spLocks noChangeArrowheads="1"/>
            </p:cNvSpPr>
            <p:nvPr/>
          </p:nvSpPr>
          <p:spPr bwMode="auto">
            <a:xfrm>
              <a:off x="3355696" y="825500"/>
              <a:ext cx="89768"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a:solidFill>
                    <a:srgbClr val="FFFF00"/>
                  </a:solidFill>
                </a:rPr>
                <a:t>y</a:t>
              </a:r>
              <a:endParaRPr lang="en-US" i="0" dirty="0">
                <a:solidFill>
                  <a:srgbClr val="FFFF00"/>
                </a:solidFill>
              </a:endParaRPr>
            </a:p>
          </p:txBody>
        </p:sp>
        <p:sp>
          <p:nvSpPr>
            <p:cNvPr id="1391" name="Line 449"/>
            <p:cNvSpPr>
              <a:spLocks noChangeShapeType="1"/>
            </p:cNvSpPr>
            <p:nvPr/>
          </p:nvSpPr>
          <p:spPr bwMode="auto">
            <a:xfrm>
              <a:off x="1153834" y="1701800"/>
              <a:ext cx="1344612" cy="557213"/>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92" name="Freeform 450"/>
            <p:cNvSpPr>
              <a:spLocks/>
            </p:cNvSpPr>
            <p:nvPr/>
          </p:nvSpPr>
          <p:spPr bwMode="auto">
            <a:xfrm>
              <a:off x="2473046" y="2222500"/>
              <a:ext cx="101600" cy="61913"/>
            </a:xfrm>
            <a:custGeom>
              <a:avLst/>
              <a:gdLst/>
              <a:ahLst/>
              <a:cxnLst>
                <a:cxn ang="0">
                  <a:pos x="64" y="39"/>
                </a:cxn>
                <a:cxn ang="0">
                  <a:pos x="0" y="39"/>
                </a:cxn>
                <a:cxn ang="0">
                  <a:pos x="16" y="0"/>
                </a:cxn>
                <a:cxn ang="0">
                  <a:pos x="64" y="39"/>
                </a:cxn>
              </a:cxnLst>
              <a:rect l="0" t="0" r="r" b="b"/>
              <a:pathLst>
                <a:path w="64" h="39">
                  <a:moveTo>
                    <a:pt x="64" y="39"/>
                  </a:moveTo>
                  <a:lnTo>
                    <a:pt x="0" y="39"/>
                  </a:lnTo>
                  <a:lnTo>
                    <a:pt x="16" y="0"/>
                  </a:lnTo>
                  <a:lnTo>
                    <a:pt x="64" y="39"/>
                  </a:lnTo>
                  <a:close/>
                </a:path>
              </a:pathLst>
            </a:custGeom>
            <a:solidFill>
              <a:srgbClr val="FF0000"/>
            </a:solidFill>
            <a:ln w="9525">
              <a:noFill/>
              <a:round/>
              <a:headEnd/>
              <a:tailEnd/>
            </a:ln>
          </p:spPr>
          <p:txBody>
            <a:bodyPr>
              <a:prstTxWarp prst="textNoShape">
                <a:avLst/>
              </a:prstTxWarp>
            </a:bodyPr>
            <a:lstStyle/>
            <a:p>
              <a:endParaRPr lang="en-US"/>
            </a:p>
          </p:txBody>
        </p:sp>
        <p:sp>
          <p:nvSpPr>
            <p:cNvPr id="1393" name="Rectangle 451"/>
            <p:cNvSpPr>
              <a:spLocks noChangeArrowheads="1"/>
            </p:cNvSpPr>
            <p:nvPr/>
          </p:nvSpPr>
          <p:spPr bwMode="auto">
            <a:xfrm>
              <a:off x="2631796" y="2170113"/>
              <a:ext cx="76944" cy="184666"/>
            </a:xfrm>
            <a:prstGeom prst="rect">
              <a:avLst/>
            </a:prstGeom>
            <a:noFill/>
            <a:ln w="9525">
              <a:noFill/>
              <a:miter lim="800000"/>
              <a:headEnd/>
              <a:tailEnd/>
            </a:ln>
          </p:spPr>
          <p:txBody>
            <a:bodyPr wrap="none" lIns="0" tIns="0" rIns="0" bIns="0">
              <a:prstTxWarp prst="textNoShape">
                <a:avLst/>
              </a:prstTxWarp>
              <a:spAutoFit/>
            </a:bodyPr>
            <a:lstStyle/>
            <a:p>
              <a:r>
                <a:rPr lang="en-US" sz="1200" b="0">
                  <a:solidFill>
                    <a:srgbClr val="FFFF00"/>
                  </a:solidFill>
                </a:rPr>
                <a:t>x</a:t>
              </a:r>
              <a:endParaRPr lang="en-US" i="0">
                <a:solidFill>
                  <a:srgbClr val="FFFF00"/>
                </a:solidFill>
              </a:endParaRPr>
            </a:p>
          </p:txBody>
        </p:sp>
        <p:sp>
          <p:nvSpPr>
            <p:cNvPr id="1394" name="Rectangle 452"/>
            <p:cNvSpPr>
              <a:spLocks noChangeArrowheads="1"/>
            </p:cNvSpPr>
            <p:nvPr/>
          </p:nvSpPr>
          <p:spPr bwMode="auto">
            <a:xfrm>
              <a:off x="2709584" y="876300"/>
              <a:ext cx="76944" cy="184666"/>
            </a:xfrm>
            <a:prstGeom prst="rect">
              <a:avLst/>
            </a:prstGeom>
            <a:noFill/>
            <a:ln w="9525">
              <a:noFill/>
              <a:miter lim="800000"/>
              <a:headEnd/>
              <a:tailEnd/>
            </a:ln>
          </p:spPr>
          <p:txBody>
            <a:bodyPr wrap="none" lIns="0" tIns="0" rIns="0" bIns="0">
              <a:prstTxWarp prst="textNoShape">
                <a:avLst/>
              </a:prstTxWarp>
              <a:spAutoFit/>
            </a:bodyPr>
            <a:lstStyle/>
            <a:p>
              <a:r>
                <a:rPr lang="en-US" sz="1200" b="0">
                  <a:solidFill>
                    <a:srgbClr val="FFFF00"/>
                  </a:solidFill>
                </a:rPr>
                <a:t>q</a:t>
              </a:r>
              <a:endParaRPr lang="en-US" i="0">
                <a:solidFill>
                  <a:srgbClr val="FFFF00"/>
                </a:solidFill>
              </a:endParaRPr>
            </a:p>
          </p:txBody>
        </p:sp>
        <p:sp>
          <p:nvSpPr>
            <p:cNvPr id="1395" name="Line 453"/>
            <p:cNvSpPr>
              <a:spLocks noChangeShapeType="1"/>
            </p:cNvSpPr>
            <p:nvPr/>
          </p:nvSpPr>
          <p:spPr bwMode="auto">
            <a:xfrm flipV="1">
              <a:off x="2244446" y="2159000"/>
              <a:ext cx="127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96" name="Line 454"/>
            <p:cNvSpPr>
              <a:spLocks noChangeShapeType="1"/>
            </p:cNvSpPr>
            <p:nvPr/>
          </p:nvSpPr>
          <p:spPr bwMode="auto">
            <a:xfrm>
              <a:off x="2257146" y="21590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97" name="Line 455"/>
            <p:cNvSpPr>
              <a:spLocks noChangeShapeType="1"/>
            </p:cNvSpPr>
            <p:nvPr/>
          </p:nvSpPr>
          <p:spPr bwMode="auto">
            <a:xfrm flipV="1">
              <a:off x="2257146" y="2146300"/>
              <a:ext cx="381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98" name="Line 456"/>
            <p:cNvSpPr>
              <a:spLocks noChangeShapeType="1"/>
            </p:cNvSpPr>
            <p:nvPr/>
          </p:nvSpPr>
          <p:spPr bwMode="auto">
            <a:xfrm>
              <a:off x="2295246" y="2146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399" name="Line 457"/>
            <p:cNvSpPr>
              <a:spLocks noChangeShapeType="1"/>
            </p:cNvSpPr>
            <p:nvPr/>
          </p:nvSpPr>
          <p:spPr bwMode="auto">
            <a:xfrm flipV="1">
              <a:off x="2295246" y="2133600"/>
              <a:ext cx="254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0" name="Line 458"/>
            <p:cNvSpPr>
              <a:spLocks noChangeShapeType="1"/>
            </p:cNvSpPr>
            <p:nvPr/>
          </p:nvSpPr>
          <p:spPr bwMode="auto">
            <a:xfrm>
              <a:off x="2320646" y="21336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1" name="Line 459"/>
            <p:cNvSpPr>
              <a:spLocks noChangeShapeType="1"/>
            </p:cNvSpPr>
            <p:nvPr/>
          </p:nvSpPr>
          <p:spPr bwMode="auto">
            <a:xfrm>
              <a:off x="2611159" y="2309813"/>
              <a:ext cx="381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2" name="Line 460"/>
            <p:cNvSpPr>
              <a:spLocks noChangeShapeType="1"/>
            </p:cNvSpPr>
            <p:nvPr/>
          </p:nvSpPr>
          <p:spPr bwMode="auto">
            <a:xfrm>
              <a:off x="2358746" y="2146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3" name="Line 461"/>
            <p:cNvSpPr>
              <a:spLocks noChangeShapeType="1"/>
            </p:cNvSpPr>
            <p:nvPr/>
          </p:nvSpPr>
          <p:spPr bwMode="auto">
            <a:xfrm>
              <a:off x="2358746" y="2146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4" name="Line 462"/>
            <p:cNvSpPr>
              <a:spLocks noChangeShapeType="1"/>
            </p:cNvSpPr>
            <p:nvPr/>
          </p:nvSpPr>
          <p:spPr bwMode="auto">
            <a:xfrm>
              <a:off x="2358746" y="21463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5" name="Line 463"/>
            <p:cNvSpPr>
              <a:spLocks noChangeShapeType="1"/>
            </p:cNvSpPr>
            <p:nvPr/>
          </p:nvSpPr>
          <p:spPr bwMode="auto">
            <a:xfrm>
              <a:off x="2327276" y="2125981"/>
              <a:ext cx="56870" cy="45719"/>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6" name="Line 464"/>
            <p:cNvSpPr>
              <a:spLocks noChangeShapeType="1"/>
            </p:cNvSpPr>
            <p:nvPr/>
          </p:nvSpPr>
          <p:spPr bwMode="auto">
            <a:xfrm>
              <a:off x="2384146" y="21717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7" name="Line 465"/>
            <p:cNvSpPr>
              <a:spLocks noChangeShapeType="1"/>
            </p:cNvSpPr>
            <p:nvPr/>
          </p:nvSpPr>
          <p:spPr bwMode="auto">
            <a:xfrm>
              <a:off x="2384146" y="2171700"/>
              <a:ext cx="12700" cy="381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8" name="Line 466"/>
            <p:cNvSpPr>
              <a:spLocks noChangeShapeType="1"/>
            </p:cNvSpPr>
            <p:nvPr/>
          </p:nvSpPr>
          <p:spPr bwMode="auto">
            <a:xfrm>
              <a:off x="2396846" y="2209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09" name="Line 467"/>
            <p:cNvSpPr>
              <a:spLocks noChangeShapeType="1"/>
            </p:cNvSpPr>
            <p:nvPr/>
          </p:nvSpPr>
          <p:spPr bwMode="auto">
            <a:xfrm>
              <a:off x="2396846" y="2209800"/>
              <a:ext cx="1587"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0" name="Line 468"/>
            <p:cNvSpPr>
              <a:spLocks noChangeShapeType="1"/>
            </p:cNvSpPr>
            <p:nvPr/>
          </p:nvSpPr>
          <p:spPr bwMode="auto">
            <a:xfrm>
              <a:off x="2396846" y="22352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1" name="Line 469"/>
            <p:cNvSpPr>
              <a:spLocks noChangeShapeType="1"/>
            </p:cNvSpPr>
            <p:nvPr/>
          </p:nvSpPr>
          <p:spPr bwMode="auto">
            <a:xfrm flipH="1">
              <a:off x="2384146" y="2235200"/>
              <a:ext cx="12700" cy="36513"/>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2" name="Line 470"/>
            <p:cNvSpPr>
              <a:spLocks noChangeShapeType="1"/>
            </p:cNvSpPr>
            <p:nvPr/>
          </p:nvSpPr>
          <p:spPr bwMode="auto">
            <a:xfrm>
              <a:off x="2384146" y="22717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3" name="Line 471"/>
            <p:cNvSpPr>
              <a:spLocks noChangeShapeType="1"/>
            </p:cNvSpPr>
            <p:nvPr/>
          </p:nvSpPr>
          <p:spPr bwMode="auto">
            <a:xfrm>
              <a:off x="2384146" y="22717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4" name="Line 472"/>
            <p:cNvSpPr>
              <a:spLocks noChangeShapeType="1"/>
            </p:cNvSpPr>
            <p:nvPr/>
          </p:nvSpPr>
          <p:spPr bwMode="auto">
            <a:xfrm>
              <a:off x="2384146" y="22717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5" name="Line 474"/>
            <p:cNvSpPr>
              <a:spLocks noChangeShapeType="1"/>
            </p:cNvSpPr>
            <p:nvPr/>
          </p:nvSpPr>
          <p:spPr bwMode="auto">
            <a:xfrm>
              <a:off x="2358746" y="2309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6" name="Line 475"/>
            <p:cNvSpPr>
              <a:spLocks noChangeShapeType="1"/>
            </p:cNvSpPr>
            <p:nvPr/>
          </p:nvSpPr>
          <p:spPr bwMode="auto">
            <a:xfrm flipH="1">
              <a:off x="2320646" y="2309813"/>
              <a:ext cx="38100"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7" name="Line 476"/>
            <p:cNvSpPr>
              <a:spLocks noChangeShapeType="1"/>
            </p:cNvSpPr>
            <p:nvPr/>
          </p:nvSpPr>
          <p:spPr bwMode="auto">
            <a:xfrm>
              <a:off x="2358746" y="2309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8" name="Line 477"/>
            <p:cNvSpPr>
              <a:spLocks noChangeShapeType="1"/>
            </p:cNvSpPr>
            <p:nvPr/>
          </p:nvSpPr>
          <p:spPr bwMode="auto">
            <a:xfrm>
              <a:off x="2358746" y="2309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19" name="Line 478"/>
            <p:cNvSpPr>
              <a:spLocks noChangeShapeType="1"/>
            </p:cNvSpPr>
            <p:nvPr/>
          </p:nvSpPr>
          <p:spPr bwMode="auto">
            <a:xfrm>
              <a:off x="2358746" y="2309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0" name="Line 479"/>
            <p:cNvSpPr>
              <a:spLocks noChangeShapeType="1"/>
            </p:cNvSpPr>
            <p:nvPr/>
          </p:nvSpPr>
          <p:spPr bwMode="auto">
            <a:xfrm>
              <a:off x="2358746" y="2309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1" name="Line 480"/>
            <p:cNvSpPr>
              <a:spLocks noChangeShapeType="1"/>
            </p:cNvSpPr>
            <p:nvPr/>
          </p:nvSpPr>
          <p:spPr bwMode="auto">
            <a:xfrm>
              <a:off x="2358746" y="2309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2" name="Line 481"/>
            <p:cNvSpPr>
              <a:spLocks noChangeShapeType="1"/>
            </p:cNvSpPr>
            <p:nvPr/>
          </p:nvSpPr>
          <p:spPr bwMode="auto">
            <a:xfrm>
              <a:off x="2358746" y="23098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3" name="Line 482"/>
            <p:cNvSpPr>
              <a:spLocks noChangeShapeType="1"/>
            </p:cNvSpPr>
            <p:nvPr/>
          </p:nvSpPr>
          <p:spPr bwMode="auto">
            <a:xfrm flipH="1">
              <a:off x="2346046" y="2309813"/>
              <a:ext cx="127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4" name="Line 483"/>
            <p:cNvSpPr>
              <a:spLocks noChangeShapeType="1"/>
            </p:cNvSpPr>
            <p:nvPr/>
          </p:nvSpPr>
          <p:spPr bwMode="auto">
            <a:xfrm>
              <a:off x="2346046" y="2322513"/>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5" name="Line 484"/>
            <p:cNvSpPr>
              <a:spLocks noChangeShapeType="1"/>
            </p:cNvSpPr>
            <p:nvPr/>
          </p:nvSpPr>
          <p:spPr bwMode="auto">
            <a:xfrm flipH="1">
              <a:off x="2333346" y="2322513"/>
              <a:ext cx="127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6" name="Rectangle 486"/>
            <p:cNvSpPr>
              <a:spLocks noChangeArrowheads="1"/>
            </p:cNvSpPr>
            <p:nvPr/>
          </p:nvSpPr>
          <p:spPr bwMode="auto">
            <a:xfrm>
              <a:off x="2068234" y="2152650"/>
              <a:ext cx="7694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err="1" smtClean="0">
                  <a:solidFill>
                    <a:srgbClr val="FFFF00"/>
                  </a:solidFill>
                </a:rPr>
                <a:t>p</a:t>
              </a:r>
              <a:endParaRPr lang="en-US" i="0" dirty="0">
                <a:solidFill>
                  <a:srgbClr val="FFFF00"/>
                </a:solidFill>
              </a:endParaRPr>
            </a:p>
          </p:txBody>
        </p:sp>
        <p:sp>
          <p:nvSpPr>
            <p:cNvPr id="1427" name="Line 487"/>
            <p:cNvSpPr>
              <a:spLocks noChangeShapeType="1"/>
            </p:cNvSpPr>
            <p:nvPr/>
          </p:nvSpPr>
          <p:spPr bwMode="auto">
            <a:xfrm>
              <a:off x="4300259" y="927100"/>
              <a:ext cx="1016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8" name="Line 488"/>
            <p:cNvSpPr>
              <a:spLocks noChangeShapeType="1"/>
            </p:cNvSpPr>
            <p:nvPr/>
          </p:nvSpPr>
          <p:spPr bwMode="auto">
            <a:xfrm>
              <a:off x="4401859" y="9779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29" name="Line 489"/>
            <p:cNvSpPr>
              <a:spLocks noChangeShapeType="1"/>
            </p:cNvSpPr>
            <p:nvPr/>
          </p:nvSpPr>
          <p:spPr bwMode="auto">
            <a:xfrm>
              <a:off x="4401859" y="977900"/>
              <a:ext cx="88900" cy="635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0" name="Line 490"/>
            <p:cNvSpPr>
              <a:spLocks noChangeShapeType="1"/>
            </p:cNvSpPr>
            <p:nvPr/>
          </p:nvSpPr>
          <p:spPr bwMode="auto">
            <a:xfrm>
              <a:off x="4490759" y="10414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1" name="Line 491"/>
            <p:cNvSpPr>
              <a:spLocks noChangeShapeType="1"/>
            </p:cNvSpPr>
            <p:nvPr/>
          </p:nvSpPr>
          <p:spPr bwMode="auto">
            <a:xfrm>
              <a:off x="4490759" y="1041400"/>
              <a:ext cx="88900" cy="762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2" name="Line 492"/>
            <p:cNvSpPr>
              <a:spLocks noChangeShapeType="1"/>
            </p:cNvSpPr>
            <p:nvPr/>
          </p:nvSpPr>
          <p:spPr bwMode="auto">
            <a:xfrm>
              <a:off x="4579659" y="11176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3" name="Line 493"/>
            <p:cNvSpPr>
              <a:spLocks noChangeShapeType="1"/>
            </p:cNvSpPr>
            <p:nvPr/>
          </p:nvSpPr>
          <p:spPr bwMode="auto">
            <a:xfrm>
              <a:off x="4579659" y="1117600"/>
              <a:ext cx="88900" cy="889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4" name="Line 494"/>
            <p:cNvSpPr>
              <a:spLocks noChangeShapeType="1"/>
            </p:cNvSpPr>
            <p:nvPr/>
          </p:nvSpPr>
          <p:spPr bwMode="auto">
            <a:xfrm>
              <a:off x="4668559" y="12065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5" name="Line 495"/>
            <p:cNvSpPr>
              <a:spLocks noChangeShapeType="1"/>
            </p:cNvSpPr>
            <p:nvPr/>
          </p:nvSpPr>
          <p:spPr bwMode="auto">
            <a:xfrm>
              <a:off x="4668559" y="1206500"/>
              <a:ext cx="63500" cy="1143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6" name="Line 496"/>
            <p:cNvSpPr>
              <a:spLocks noChangeShapeType="1"/>
            </p:cNvSpPr>
            <p:nvPr/>
          </p:nvSpPr>
          <p:spPr bwMode="auto">
            <a:xfrm>
              <a:off x="4732059" y="1320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7" name="Line 497"/>
            <p:cNvSpPr>
              <a:spLocks noChangeShapeType="1"/>
            </p:cNvSpPr>
            <p:nvPr/>
          </p:nvSpPr>
          <p:spPr bwMode="auto">
            <a:xfrm>
              <a:off x="4732059" y="1320800"/>
              <a:ext cx="63500" cy="1270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8" name="Line 498"/>
            <p:cNvSpPr>
              <a:spLocks noChangeShapeType="1"/>
            </p:cNvSpPr>
            <p:nvPr/>
          </p:nvSpPr>
          <p:spPr bwMode="auto">
            <a:xfrm>
              <a:off x="4795559" y="14478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39" name="Line 499"/>
            <p:cNvSpPr>
              <a:spLocks noChangeShapeType="1"/>
            </p:cNvSpPr>
            <p:nvPr/>
          </p:nvSpPr>
          <p:spPr bwMode="auto">
            <a:xfrm>
              <a:off x="4795559" y="1447800"/>
              <a:ext cx="63500" cy="152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40" name="Line 500"/>
            <p:cNvSpPr>
              <a:spLocks noChangeShapeType="1"/>
            </p:cNvSpPr>
            <p:nvPr/>
          </p:nvSpPr>
          <p:spPr bwMode="auto">
            <a:xfrm>
              <a:off x="4859059" y="16002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41" name="Line 501"/>
            <p:cNvSpPr>
              <a:spLocks noChangeShapeType="1"/>
            </p:cNvSpPr>
            <p:nvPr/>
          </p:nvSpPr>
          <p:spPr bwMode="auto">
            <a:xfrm>
              <a:off x="4859059" y="1600200"/>
              <a:ext cx="12700" cy="1016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42" name="Freeform 502"/>
            <p:cNvSpPr>
              <a:spLocks/>
            </p:cNvSpPr>
            <p:nvPr/>
          </p:nvSpPr>
          <p:spPr bwMode="auto">
            <a:xfrm>
              <a:off x="4846359" y="1676400"/>
              <a:ext cx="63500" cy="114300"/>
            </a:xfrm>
            <a:custGeom>
              <a:avLst/>
              <a:gdLst/>
              <a:ahLst/>
              <a:cxnLst>
                <a:cxn ang="0">
                  <a:pos x="32" y="72"/>
                </a:cxn>
                <a:cxn ang="0">
                  <a:pos x="0" y="8"/>
                </a:cxn>
                <a:cxn ang="0">
                  <a:pos x="40" y="0"/>
                </a:cxn>
                <a:cxn ang="0">
                  <a:pos x="32" y="72"/>
                </a:cxn>
              </a:cxnLst>
              <a:rect l="0" t="0" r="r" b="b"/>
              <a:pathLst>
                <a:path w="40" h="72">
                  <a:moveTo>
                    <a:pt x="32" y="72"/>
                  </a:moveTo>
                  <a:lnTo>
                    <a:pt x="0" y="8"/>
                  </a:lnTo>
                  <a:lnTo>
                    <a:pt x="40" y="0"/>
                  </a:lnTo>
                  <a:lnTo>
                    <a:pt x="32" y="72"/>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1443" name="Line 503"/>
            <p:cNvSpPr>
              <a:spLocks noChangeShapeType="1"/>
            </p:cNvSpPr>
            <p:nvPr/>
          </p:nvSpPr>
          <p:spPr bwMode="auto">
            <a:xfrm flipV="1">
              <a:off x="1698346" y="1562100"/>
              <a:ext cx="508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44" name="Line 504"/>
            <p:cNvSpPr>
              <a:spLocks noChangeShapeType="1"/>
            </p:cNvSpPr>
            <p:nvPr/>
          </p:nvSpPr>
          <p:spPr bwMode="auto">
            <a:xfrm flipV="1">
              <a:off x="1787246" y="15367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45" name="Line 505"/>
            <p:cNvSpPr>
              <a:spLocks noChangeShapeType="1"/>
            </p:cNvSpPr>
            <p:nvPr/>
          </p:nvSpPr>
          <p:spPr bwMode="auto">
            <a:xfrm flipV="1">
              <a:off x="1888846" y="15113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46" name="Line 506"/>
            <p:cNvSpPr>
              <a:spLocks noChangeShapeType="1"/>
            </p:cNvSpPr>
            <p:nvPr/>
          </p:nvSpPr>
          <p:spPr bwMode="auto">
            <a:xfrm flipV="1">
              <a:off x="1990446" y="14859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47" name="Line 507"/>
            <p:cNvSpPr>
              <a:spLocks noChangeShapeType="1"/>
            </p:cNvSpPr>
            <p:nvPr/>
          </p:nvSpPr>
          <p:spPr bwMode="auto">
            <a:xfrm flipV="1">
              <a:off x="2092046" y="14605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48" name="Line 508"/>
            <p:cNvSpPr>
              <a:spLocks noChangeShapeType="1"/>
            </p:cNvSpPr>
            <p:nvPr/>
          </p:nvSpPr>
          <p:spPr bwMode="auto">
            <a:xfrm flipV="1">
              <a:off x="2180946" y="14351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49" name="Line 509"/>
            <p:cNvSpPr>
              <a:spLocks noChangeShapeType="1"/>
            </p:cNvSpPr>
            <p:nvPr/>
          </p:nvSpPr>
          <p:spPr bwMode="auto">
            <a:xfrm flipV="1">
              <a:off x="2282546" y="1409700"/>
              <a:ext cx="63500" cy="25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0" name="Line 510"/>
            <p:cNvSpPr>
              <a:spLocks noChangeShapeType="1"/>
            </p:cNvSpPr>
            <p:nvPr/>
          </p:nvSpPr>
          <p:spPr bwMode="auto">
            <a:xfrm flipV="1">
              <a:off x="2384146" y="1384300"/>
              <a:ext cx="63500" cy="25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1" name="Line 511"/>
            <p:cNvSpPr>
              <a:spLocks noChangeShapeType="1"/>
            </p:cNvSpPr>
            <p:nvPr/>
          </p:nvSpPr>
          <p:spPr bwMode="auto">
            <a:xfrm flipV="1">
              <a:off x="2485746" y="13716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2" name="Line 512"/>
            <p:cNvSpPr>
              <a:spLocks noChangeShapeType="1"/>
            </p:cNvSpPr>
            <p:nvPr/>
          </p:nvSpPr>
          <p:spPr bwMode="auto">
            <a:xfrm flipV="1">
              <a:off x="2587346" y="1346200"/>
              <a:ext cx="508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3" name="Line 513"/>
            <p:cNvSpPr>
              <a:spLocks noChangeShapeType="1"/>
            </p:cNvSpPr>
            <p:nvPr/>
          </p:nvSpPr>
          <p:spPr bwMode="auto">
            <a:xfrm flipV="1">
              <a:off x="2676246" y="13208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4" name="Line 514"/>
            <p:cNvSpPr>
              <a:spLocks noChangeShapeType="1"/>
            </p:cNvSpPr>
            <p:nvPr/>
          </p:nvSpPr>
          <p:spPr bwMode="auto">
            <a:xfrm flipV="1">
              <a:off x="2777846" y="12954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5" name="Line 515"/>
            <p:cNvSpPr>
              <a:spLocks noChangeShapeType="1"/>
            </p:cNvSpPr>
            <p:nvPr/>
          </p:nvSpPr>
          <p:spPr bwMode="auto">
            <a:xfrm flipV="1">
              <a:off x="2879446" y="12700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6" name="Line 516"/>
            <p:cNvSpPr>
              <a:spLocks noChangeShapeType="1"/>
            </p:cNvSpPr>
            <p:nvPr/>
          </p:nvSpPr>
          <p:spPr bwMode="auto">
            <a:xfrm flipV="1">
              <a:off x="2981046" y="12446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7" name="Line 517"/>
            <p:cNvSpPr>
              <a:spLocks noChangeShapeType="1"/>
            </p:cNvSpPr>
            <p:nvPr/>
          </p:nvSpPr>
          <p:spPr bwMode="auto">
            <a:xfrm flipV="1">
              <a:off x="3069946" y="12192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8" name="Line 518"/>
            <p:cNvSpPr>
              <a:spLocks noChangeShapeType="1"/>
            </p:cNvSpPr>
            <p:nvPr/>
          </p:nvSpPr>
          <p:spPr bwMode="auto">
            <a:xfrm flipV="1">
              <a:off x="3171546" y="11938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59" name="Line 519"/>
            <p:cNvSpPr>
              <a:spLocks noChangeShapeType="1"/>
            </p:cNvSpPr>
            <p:nvPr/>
          </p:nvSpPr>
          <p:spPr bwMode="auto">
            <a:xfrm flipV="1">
              <a:off x="3273146" y="1168400"/>
              <a:ext cx="63500" cy="25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60" name="Line 520"/>
            <p:cNvSpPr>
              <a:spLocks noChangeShapeType="1"/>
            </p:cNvSpPr>
            <p:nvPr/>
          </p:nvSpPr>
          <p:spPr bwMode="auto">
            <a:xfrm flipV="1">
              <a:off x="3374746" y="1143000"/>
              <a:ext cx="63500" cy="25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61" name="Line 521"/>
            <p:cNvSpPr>
              <a:spLocks noChangeShapeType="1"/>
            </p:cNvSpPr>
            <p:nvPr/>
          </p:nvSpPr>
          <p:spPr bwMode="auto">
            <a:xfrm flipV="1">
              <a:off x="3476346" y="1130300"/>
              <a:ext cx="508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62" name="Line 522"/>
            <p:cNvSpPr>
              <a:spLocks noChangeShapeType="1"/>
            </p:cNvSpPr>
            <p:nvPr/>
          </p:nvSpPr>
          <p:spPr bwMode="auto">
            <a:xfrm flipV="1">
              <a:off x="3565246" y="1104900"/>
              <a:ext cx="63500" cy="127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63" name="Line 523"/>
            <p:cNvSpPr>
              <a:spLocks noChangeShapeType="1"/>
            </p:cNvSpPr>
            <p:nvPr/>
          </p:nvSpPr>
          <p:spPr bwMode="auto">
            <a:xfrm flipV="1">
              <a:off x="3666846" y="1079500"/>
              <a:ext cx="635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64" name="Line 524"/>
            <p:cNvSpPr>
              <a:spLocks noChangeShapeType="1"/>
            </p:cNvSpPr>
            <p:nvPr/>
          </p:nvSpPr>
          <p:spPr bwMode="auto">
            <a:xfrm flipV="1">
              <a:off x="3768446" y="1054100"/>
              <a:ext cx="635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65" name="Line 525"/>
            <p:cNvSpPr>
              <a:spLocks noChangeShapeType="1"/>
            </p:cNvSpPr>
            <p:nvPr/>
          </p:nvSpPr>
          <p:spPr bwMode="auto">
            <a:xfrm flipV="1">
              <a:off x="3870046" y="1028700"/>
              <a:ext cx="508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66" name="Line 526"/>
            <p:cNvSpPr>
              <a:spLocks noChangeShapeType="1"/>
            </p:cNvSpPr>
            <p:nvPr/>
          </p:nvSpPr>
          <p:spPr bwMode="auto">
            <a:xfrm flipV="1">
              <a:off x="3958946" y="1003300"/>
              <a:ext cx="635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67" name="Line 527"/>
            <p:cNvSpPr>
              <a:spLocks noChangeShapeType="1"/>
            </p:cNvSpPr>
            <p:nvPr/>
          </p:nvSpPr>
          <p:spPr bwMode="auto">
            <a:xfrm flipV="1">
              <a:off x="4060546" y="977900"/>
              <a:ext cx="635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68" name="Line 528"/>
            <p:cNvSpPr>
              <a:spLocks noChangeShapeType="1"/>
            </p:cNvSpPr>
            <p:nvPr/>
          </p:nvSpPr>
          <p:spPr bwMode="auto">
            <a:xfrm flipV="1">
              <a:off x="4162146" y="952500"/>
              <a:ext cx="63500"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69" name="Line 529"/>
            <p:cNvSpPr>
              <a:spLocks noChangeShapeType="1"/>
            </p:cNvSpPr>
            <p:nvPr/>
          </p:nvSpPr>
          <p:spPr bwMode="auto">
            <a:xfrm flipV="1">
              <a:off x="4263746" y="927100"/>
              <a:ext cx="61912" cy="254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70" name="Line 530"/>
            <p:cNvSpPr>
              <a:spLocks noChangeShapeType="1"/>
            </p:cNvSpPr>
            <p:nvPr/>
          </p:nvSpPr>
          <p:spPr bwMode="auto">
            <a:xfrm flipV="1">
              <a:off x="4351059" y="914400"/>
              <a:ext cx="50800" cy="127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71" name="Line 531"/>
            <p:cNvSpPr>
              <a:spLocks noChangeShapeType="1"/>
            </p:cNvSpPr>
            <p:nvPr/>
          </p:nvSpPr>
          <p:spPr bwMode="auto">
            <a:xfrm>
              <a:off x="4401859" y="9144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72" name="Line 532"/>
            <p:cNvSpPr>
              <a:spLocks noChangeShapeType="1"/>
            </p:cNvSpPr>
            <p:nvPr/>
          </p:nvSpPr>
          <p:spPr bwMode="auto">
            <a:xfrm>
              <a:off x="4401859" y="914400"/>
              <a:ext cx="1587" cy="1588"/>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73" name="Rectangle 533"/>
            <p:cNvSpPr>
              <a:spLocks noChangeArrowheads="1"/>
            </p:cNvSpPr>
            <p:nvPr/>
          </p:nvSpPr>
          <p:spPr bwMode="auto">
            <a:xfrm>
              <a:off x="4998759" y="1562101"/>
              <a:ext cx="76944" cy="184666"/>
            </a:xfrm>
            <a:prstGeom prst="rect">
              <a:avLst/>
            </a:prstGeom>
            <a:noFill/>
            <a:ln w="9525">
              <a:noFill/>
              <a:miter lim="800000"/>
              <a:headEnd/>
              <a:tailEnd/>
            </a:ln>
          </p:spPr>
          <p:txBody>
            <a:bodyPr wrap="none" lIns="0" tIns="0" rIns="0" bIns="0">
              <a:prstTxWarp prst="textNoShape">
                <a:avLst/>
              </a:prstTxWarp>
              <a:spAutoFit/>
            </a:bodyPr>
            <a:lstStyle/>
            <a:p>
              <a:r>
                <a:rPr lang="en-US" sz="1200" b="0" i="0">
                  <a:solidFill>
                    <a:srgbClr val="FFFF00"/>
                  </a:solidFill>
                  <a:latin typeface="Symbol" charset="2"/>
                </a:rPr>
                <a:t>z</a:t>
              </a:r>
              <a:endParaRPr lang="en-US" i="0">
                <a:solidFill>
                  <a:srgbClr val="FFFF00"/>
                </a:solidFill>
              </a:endParaRPr>
            </a:p>
          </p:txBody>
        </p:sp>
        <p:sp>
          <p:nvSpPr>
            <p:cNvPr id="1474" name="Line 534"/>
            <p:cNvSpPr>
              <a:spLocks noChangeShapeType="1"/>
            </p:cNvSpPr>
            <p:nvPr/>
          </p:nvSpPr>
          <p:spPr bwMode="auto">
            <a:xfrm>
              <a:off x="2473046" y="1485900"/>
              <a:ext cx="12700" cy="254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75" name="Line 535"/>
            <p:cNvSpPr>
              <a:spLocks noChangeShapeType="1"/>
            </p:cNvSpPr>
            <p:nvPr/>
          </p:nvSpPr>
          <p:spPr bwMode="auto">
            <a:xfrm>
              <a:off x="2485746" y="15113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76" name="Line 536"/>
            <p:cNvSpPr>
              <a:spLocks noChangeShapeType="1"/>
            </p:cNvSpPr>
            <p:nvPr/>
          </p:nvSpPr>
          <p:spPr bwMode="auto">
            <a:xfrm>
              <a:off x="2485746" y="1511300"/>
              <a:ext cx="254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77" name="Line 537"/>
            <p:cNvSpPr>
              <a:spLocks noChangeShapeType="1"/>
            </p:cNvSpPr>
            <p:nvPr/>
          </p:nvSpPr>
          <p:spPr bwMode="auto">
            <a:xfrm>
              <a:off x="2511146" y="15621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78" name="Line 538"/>
            <p:cNvSpPr>
              <a:spLocks noChangeShapeType="1"/>
            </p:cNvSpPr>
            <p:nvPr/>
          </p:nvSpPr>
          <p:spPr bwMode="auto">
            <a:xfrm>
              <a:off x="2511146" y="1562100"/>
              <a:ext cx="12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79" name="Line 539"/>
            <p:cNvSpPr>
              <a:spLocks noChangeShapeType="1"/>
            </p:cNvSpPr>
            <p:nvPr/>
          </p:nvSpPr>
          <p:spPr bwMode="auto">
            <a:xfrm>
              <a:off x="2523846" y="16129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80" name="Line 540"/>
            <p:cNvSpPr>
              <a:spLocks noChangeShapeType="1"/>
            </p:cNvSpPr>
            <p:nvPr/>
          </p:nvSpPr>
          <p:spPr bwMode="auto">
            <a:xfrm flipH="1">
              <a:off x="2511146" y="1612900"/>
              <a:ext cx="12700" cy="1016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81" name="Line 541"/>
            <p:cNvSpPr>
              <a:spLocks noChangeShapeType="1"/>
            </p:cNvSpPr>
            <p:nvPr/>
          </p:nvSpPr>
          <p:spPr bwMode="auto">
            <a:xfrm>
              <a:off x="2511146" y="17145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82" name="Line 542"/>
            <p:cNvSpPr>
              <a:spLocks noChangeShapeType="1"/>
            </p:cNvSpPr>
            <p:nvPr/>
          </p:nvSpPr>
          <p:spPr bwMode="auto">
            <a:xfrm flipH="1">
              <a:off x="2473046" y="1714500"/>
              <a:ext cx="38100" cy="889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83" name="Line 543"/>
            <p:cNvSpPr>
              <a:spLocks noChangeShapeType="1"/>
            </p:cNvSpPr>
            <p:nvPr/>
          </p:nvSpPr>
          <p:spPr bwMode="auto">
            <a:xfrm>
              <a:off x="2473046" y="18034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84" name="Line 544"/>
            <p:cNvSpPr>
              <a:spLocks noChangeShapeType="1"/>
            </p:cNvSpPr>
            <p:nvPr/>
          </p:nvSpPr>
          <p:spPr bwMode="auto">
            <a:xfrm flipH="1">
              <a:off x="2409546" y="1803400"/>
              <a:ext cx="63500" cy="889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85" name="Line 545"/>
            <p:cNvSpPr>
              <a:spLocks noChangeShapeType="1"/>
            </p:cNvSpPr>
            <p:nvPr/>
          </p:nvSpPr>
          <p:spPr bwMode="auto">
            <a:xfrm>
              <a:off x="2409546" y="18923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86" name="Line 546"/>
            <p:cNvSpPr>
              <a:spLocks noChangeShapeType="1"/>
            </p:cNvSpPr>
            <p:nvPr/>
          </p:nvSpPr>
          <p:spPr bwMode="auto">
            <a:xfrm flipH="1">
              <a:off x="2320646" y="1892300"/>
              <a:ext cx="88900" cy="635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87" name="Line 547"/>
            <p:cNvSpPr>
              <a:spLocks noChangeShapeType="1"/>
            </p:cNvSpPr>
            <p:nvPr/>
          </p:nvSpPr>
          <p:spPr bwMode="auto">
            <a:xfrm>
              <a:off x="2320646" y="19558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88" name="Line 548"/>
            <p:cNvSpPr>
              <a:spLocks noChangeShapeType="1"/>
            </p:cNvSpPr>
            <p:nvPr/>
          </p:nvSpPr>
          <p:spPr bwMode="auto">
            <a:xfrm flipH="1">
              <a:off x="2206346" y="1955800"/>
              <a:ext cx="114300" cy="762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89" name="Line 549"/>
            <p:cNvSpPr>
              <a:spLocks noChangeShapeType="1"/>
            </p:cNvSpPr>
            <p:nvPr/>
          </p:nvSpPr>
          <p:spPr bwMode="auto">
            <a:xfrm>
              <a:off x="2206346" y="2032000"/>
              <a:ext cx="1587"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90" name="Line 550"/>
            <p:cNvSpPr>
              <a:spLocks noChangeShapeType="1"/>
            </p:cNvSpPr>
            <p:nvPr/>
          </p:nvSpPr>
          <p:spPr bwMode="auto">
            <a:xfrm flipH="1">
              <a:off x="2066646" y="2032000"/>
              <a:ext cx="139700" cy="50800"/>
            </a:xfrm>
            <a:prstGeom prst="line">
              <a:avLst/>
            </a:prstGeom>
            <a:noFill/>
            <a:ln w="12700">
              <a:solidFill>
                <a:srgbClr val="FF0000"/>
              </a:solidFill>
              <a:round/>
              <a:headEnd/>
              <a:tailEnd/>
            </a:ln>
          </p:spPr>
          <p:txBody>
            <a:bodyPr>
              <a:prstTxWarp prst="textNoShape">
                <a:avLst/>
              </a:prstTxWarp>
            </a:bodyPr>
            <a:lstStyle/>
            <a:p>
              <a:endParaRPr lang="en-US"/>
            </a:p>
          </p:txBody>
        </p:sp>
        <p:sp>
          <p:nvSpPr>
            <p:cNvPr id="1491" name="Rectangle 551"/>
            <p:cNvSpPr>
              <a:spLocks noChangeArrowheads="1"/>
            </p:cNvSpPr>
            <p:nvPr/>
          </p:nvSpPr>
          <p:spPr bwMode="auto">
            <a:xfrm>
              <a:off x="2598459" y="1447801"/>
              <a:ext cx="105573" cy="184666"/>
            </a:xfrm>
            <a:prstGeom prst="rect">
              <a:avLst/>
            </a:prstGeom>
            <a:noFill/>
            <a:ln w="9525">
              <a:noFill/>
              <a:miter lim="800000"/>
              <a:headEnd/>
              <a:tailEnd/>
            </a:ln>
          </p:spPr>
          <p:txBody>
            <a:bodyPr wrap="none" lIns="0" tIns="0" rIns="0" bIns="0">
              <a:prstTxWarp prst="textNoShape">
                <a:avLst/>
              </a:prstTxWarp>
              <a:spAutoFit/>
            </a:bodyPr>
            <a:lstStyle/>
            <a:p>
              <a:r>
                <a:rPr lang="en-US" sz="1200" b="0" i="0" dirty="0">
                  <a:solidFill>
                    <a:srgbClr val="FFFF00"/>
                  </a:solidFill>
                  <a:latin typeface="Symbol" charset="2"/>
                </a:rPr>
                <a:t>y</a:t>
              </a:r>
              <a:endParaRPr lang="en-US" i="0" dirty="0">
                <a:solidFill>
                  <a:srgbClr val="FFFF00"/>
                </a:solidFill>
              </a:endParaRPr>
            </a:p>
          </p:txBody>
        </p:sp>
        <p:sp>
          <p:nvSpPr>
            <p:cNvPr id="1492" name="Freeform 557"/>
            <p:cNvSpPr>
              <a:spLocks/>
            </p:cNvSpPr>
            <p:nvPr/>
          </p:nvSpPr>
          <p:spPr bwMode="auto">
            <a:xfrm>
              <a:off x="1645959" y="1076325"/>
              <a:ext cx="2143125" cy="547688"/>
            </a:xfrm>
            <a:custGeom>
              <a:avLst/>
              <a:gdLst/>
              <a:ahLst/>
              <a:cxnLst>
                <a:cxn ang="0">
                  <a:pos x="0" y="294"/>
                </a:cxn>
                <a:cxn ang="0">
                  <a:pos x="129" y="345"/>
                </a:cxn>
                <a:cxn ang="0">
                  <a:pos x="1350" y="42"/>
                </a:cxn>
                <a:cxn ang="0">
                  <a:pos x="1227" y="0"/>
                </a:cxn>
                <a:cxn ang="0">
                  <a:pos x="0" y="294"/>
                </a:cxn>
              </a:cxnLst>
              <a:rect l="0" t="0" r="r" b="b"/>
              <a:pathLst>
                <a:path w="1350" h="345">
                  <a:moveTo>
                    <a:pt x="0" y="294"/>
                  </a:moveTo>
                  <a:lnTo>
                    <a:pt x="129" y="345"/>
                  </a:lnTo>
                  <a:lnTo>
                    <a:pt x="1350" y="42"/>
                  </a:lnTo>
                  <a:lnTo>
                    <a:pt x="1227" y="0"/>
                  </a:lnTo>
                  <a:lnTo>
                    <a:pt x="0" y="294"/>
                  </a:lnTo>
                  <a:close/>
                </a:path>
              </a:pathLst>
            </a:custGeom>
            <a:solidFill>
              <a:srgbClr val="A6A6A6"/>
            </a:solidFill>
            <a:ln w="12700" cap="flat" cmpd="sng">
              <a:solidFill>
                <a:srgbClr val="FFFFFF"/>
              </a:solidFill>
              <a:prstDash val="solid"/>
              <a:round/>
              <a:headEnd/>
              <a:tailEnd/>
            </a:ln>
            <a:effectLst/>
          </p:spPr>
          <p:txBody>
            <a:bodyPr wrap="none" anchor="ctr">
              <a:prstTxWarp prst="textNoShape">
                <a:avLst/>
              </a:prstTxWarp>
            </a:bodyPr>
            <a:lstStyle/>
            <a:p>
              <a:endParaRPr lang="en-US"/>
            </a:p>
          </p:txBody>
        </p:sp>
        <p:sp>
          <p:nvSpPr>
            <p:cNvPr id="1493" name="Freeform 558"/>
            <p:cNvSpPr>
              <a:spLocks/>
            </p:cNvSpPr>
            <p:nvPr/>
          </p:nvSpPr>
          <p:spPr bwMode="auto">
            <a:xfrm>
              <a:off x="2422246" y="1397000"/>
              <a:ext cx="101600" cy="114300"/>
            </a:xfrm>
            <a:custGeom>
              <a:avLst/>
              <a:gdLst/>
              <a:ahLst/>
              <a:cxnLst>
                <a:cxn ang="0">
                  <a:pos x="24" y="72"/>
                </a:cxn>
                <a:cxn ang="0">
                  <a:pos x="48" y="56"/>
                </a:cxn>
                <a:cxn ang="0">
                  <a:pos x="64" y="40"/>
                </a:cxn>
                <a:cxn ang="0">
                  <a:pos x="64" y="40"/>
                </a:cxn>
                <a:cxn ang="0">
                  <a:pos x="0" y="0"/>
                </a:cxn>
                <a:cxn ang="0">
                  <a:pos x="0" y="0"/>
                </a:cxn>
                <a:cxn ang="0">
                  <a:pos x="24" y="72"/>
                </a:cxn>
              </a:cxnLst>
              <a:rect l="0" t="0" r="r" b="b"/>
              <a:pathLst>
                <a:path w="64" h="72">
                  <a:moveTo>
                    <a:pt x="24" y="72"/>
                  </a:moveTo>
                  <a:lnTo>
                    <a:pt x="48" y="56"/>
                  </a:lnTo>
                  <a:lnTo>
                    <a:pt x="64" y="40"/>
                  </a:lnTo>
                  <a:lnTo>
                    <a:pt x="64" y="40"/>
                  </a:lnTo>
                  <a:lnTo>
                    <a:pt x="0" y="0"/>
                  </a:lnTo>
                  <a:lnTo>
                    <a:pt x="0" y="0"/>
                  </a:lnTo>
                  <a:lnTo>
                    <a:pt x="24" y="72"/>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1494" name="Freeform 559"/>
            <p:cNvSpPr>
              <a:spLocks/>
            </p:cNvSpPr>
            <p:nvPr/>
          </p:nvSpPr>
          <p:spPr bwMode="auto">
            <a:xfrm>
              <a:off x="3768446" y="1117600"/>
              <a:ext cx="76200" cy="88900"/>
            </a:xfrm>
            <a:custGeom>
              <a:avLst/>
              <a:gdLst/>
              <a:ahLst/>
              <a:cxnLst>
                <a:cxn ang="0">
                  <a:pos x="48" y="24"/>
                </a:cxn>
                <a:cxn ang="0">
                  <a:pos x="40" y="48"/>
                </a:cxn>
                <a:cxn ang="0">
                  <a:pos x="24" y="56"/>
                </a:cxn>
                <a:cxn ang="0">
                  <a:pos x="24" y="56"/>
                </a:cxn>
                <a:cxn ang="0">
                  <a:pos x="8" y="48"/>
                </a:cxn>
                <a:cxn ang="0">
                  <a:pos x="0" y="24"/>
                </a:cxn>
                <a:cxn ang="0">
                  <a:pos x="0" y="24"/>
                </a:cxn>
                <a:cxn ang="0">
                  <a:pos x="8" y="8"/>
                </a:cxn>
                <a:cxn ang="0">
                  <a:pos x="24" y="0"/>
                </a:cxn>
                <a:cxn ang="0">
                  <a:pos x="24" y="0"/>
                </a:cxn>
                <a:cxn ang="0">
                  <a:pos x="40" y="8"/>
                </a:cxn>
                <a:cxn ang="0">
                  <a:pos x="48" y="24"/>
                </a:cxn>
              </a:cxnLst>
              <a:rect l="0" t="0" r="r" b="b"/>
              <a:pathLst>
                <a:path w="48" h="56">
                  <a:moveTo>
                    <a:pt x="48" y="24"/>
                  </a:moveTo>
                  <a:lnTo>
                    <a:pt x="40" y="48"/>
                  </a:lnTo>
                  <a:lnTo>
                    <a:pt x="24" y="56"/>
                  </a:lnTo>
                  <a:lnTo>
                    <a:pt x="24" y="56"/>
                  </a:lnTo>
                  <a:lnTo>
                    <a:pt x="8" y="48"/>
                  </a:lnTo>
                  <a:lnTo>
                    <a:pt x="0" y="24"/>
                  </a:lnTo>
                  <a:lnTo>
                    <a:pt x="0" y="24"/>
                  </a:lnTo>
                  <a:lnTo>
                    <a:pt x="8" y="8"/>
                  </a:lnTo>
                  <a:lnTo>
                    <a:pt x="24" y="0"/>
                  </a:lnTo>
                  <a:lnTo>
                    <a:pt x="24" y="0"/>
                  </a:lnTo>
                  <a:lnTo>
                    <a:pt x="40" y="8"/>
                  </a:lnTo>
                  <a:lnTo>
                    <a:pt x="48" y="24"/>
                  </a:lnTo>
                  <a:close/>
                </a:path>
              </a:pathLst>
            </a:custGeom>
            <a:noFill/>
            <a:ln w="9525">
              <a:solidFill>
                <a:srgbClr val="35E82D"/>
              </a:solidFill>
              <a:round/>
              <a:headEnd/>
              <a:tailEnd/>
            </a:ln>
          </p:spPr>
          <p:txBody>
            <a:bodyPr>
              <a:prstTxWarp prst="textNoShape">
                <a:avLst/>
              </a:prstTxWarp>
            </a:bodyPr>
            <a:lstStyle/>
            <a:p>
              <a:endParaRPr lang="en-US"/>
            </a:p>
          </p:txBody>
        </p:sp>
        <p:sp>
          <p:nvSpPr>
            <p:cNvPr id="1495" name="Freeform 560"/>
            <p:cNvSpPr>
              <a:spLocks/>
            </p:cNvSpPr>
            <p:nvPr/>
          </p:nvSpPr>
          <p:spPr bwMode="auto">
            <a:xfrm>
              <a:off x="1447800" y="1833562"/>
              <a:ext cx="2047875" cy="452438"/>
            </a:xfrm>
            <a:custGeom>
              <a:avLst/>
              <a:gdLst/>
              <a:ahLst/>
              <a:cxnLst>
                <a:cxn ang="0">
                  <a:pos x="0" y="42"/>
                </a:cxn>
                <a:cxn ang="0">
                  <a:pos x="147" y="0"/>
                </a:cxn>
                <a:cxn ang="0">
                  <a:pos x="1290" y="237"/>
                </a:cxn>
                <a:cxn ang="0">
                  <a:pos x="1143" y="285"/>
                </a:cxn>
                <a:cxn ang="0">
                  <a:pos x="0" y="42"/>
                </a:cxn>
              </a:cxnLst>
              <a:rect l="0" t="0" r="r" b="b"/>
              <a:pathLst>
                <a:path w="1290" h="285">
                  <a:moveTo>
                    <a:pt x="0" y="42"/>
                  </a:moveTo>
                  <a:lnTo>
                    <a:pt x="147" y="0"/>
                  </a:lnTo>
                  <a:lnTo>
                    <a:pt x="1290" y="237"/>
                  </a:lnTo>
                  <a:lnTo>
                    <a:pt x="1143" y="285"/>
                  </a:lnTo>
                  <a:lnTo>
                    <a:pt x="0" y="42"/>
                  </a:lnTo>
                  <a:close/>
                </a:path>
              </a:pathLst>
            </a:custGeom>
            <a:solidFill>
              <a:schemeClr val="bg2"/>
            </a:solidFill>
            <a:ln w="12700" cap="flat" cmpd="sng">
              <a:solidFill>
                <a:schemeClr val="bg1"/>
              </a:solidFill>
              <a:prstDash val="solid"/>
              <a:round/>
              <a:headEnd/>
              <a:tailEnd/>
            </a:ln>
            <a:effectLst/>
          </p:spPr>
          <p:txBody>
            <a:bodyPr wrap="none" anchor="ctr">
              <a:prstTxWarp prst="textNoShape">
                <a:avLst/>
              </a:prstTxWarp>
            </a:bodyPr>
            <a:lstStyle/>
            <a:p>
              <a:endParaRPr lang="en-US" dirty="0">
                <a:solidFill>
                  <a:srgbClr val="FFFF00"/>
                </a:solidFill>
              </a:endParaRPr>
            </a:p>
          </p:txBody>
        </p:sp>
        <p:grpSp>
          <p:nvGrpSpPr>
            <p:cNvPr id="1496" name="Group 820"/>
            <p:cNvGrpSpPr/>
            <p:nvPr/>
          </p:nvGrpSpPr>
          <p:grpSpPr>
            <a:xfrm>
              <a:off x="399772" y="2411413"/>
              <a:ext cx="242887" cy="254000"/>
              <a:chOff x="3131728" y="4077472"/>
              <a:chExt cx="242887" cy="254000"/>
            </a:xfrm>
            <a:solidFill>
              <a:srgbClr val="FF0000"/>
            </a:solidFill>
          </p:grpSpPr>
          <p:sp>
            <p:nvSpPr>
              <p:cNvPr id="1541" name="Line 917"/>
              <p:cNvSpPr>
                <a:spLocks noChangeShapeType="1"/>
              </p:cNvSpPr>
              <p:nvPr/>
            </p:nvSpPr>
            <p:spPr bwMode="auto">
              <a:xfrm>
                <a:off x="3373028" y="42425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2" name="Line 919"/>
              <p:cNvSpPr>
                <a:spLocks noChangeShapeType="1"/>
              </p:cNvSpPr>
              <p:nvPr/>
            </p:nvSpPr>
            <p:spPr bwMode="auto">
              <a:xfrm>
                <a:off x="3195228" y="42552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3" name="Line 356"/>
              <p:cNvSpPr>
                <a:spLocks noChangeShapeType="1"/>
              </p:cNvSpPr>
              <p:nvPr/>
            </p:nvSpPr>
            <p:spPr bwMode="auto">
              <a:xfrm flipV="1">
                <a:off x="3169828" y="4102872"/>
                <a:ext cx="25400" cy="381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4" name="Line 357"/>
              <p:cNvSpPr>
                <a:spLocks noChangeShapeType="1"/>
              </p:cNvSpPr>
              <p:nvPr/>
            </p:nvSpPr>
            <p:spPr bwMode="auto">
              <a:xfrm>
                <a:off x="3195228" y="41028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5" name="Line 358"/>
              <p:cNvSpPr>
                <a:spLocks noChangeShapeType="1"/>
              </p:cNvSpPr>
              <p:nvPr/>
            </p:nvSpPr>
            <p:spPr bwMode="auto">
              <a:xfrm flipV="1">
                <a:off x="3195228" y="4077472"/>
                <a:ext cx="38100" cy="254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6" name="Line 359"/>
              <p:cNvSpPr>
                <a:spLocks noChangeShapeType="1"/>
              </p:cNvSpPr>
              <p:nvPr/>
            </p:nvSpPr>
            <p:spPr bwMode="auto">
              <a:xfrm>
                <a:off x="3233328" y="40774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7" name="Line 360"/>
              <p:cNvSpPr>
                <a:spLocks noChangeShapeType="1"/>
              </p:cNvSpPr>
              <p:nvPr/>
            </p:nvSpPr>
            <p:spPr bwMode="auto">
              <a:xfrm>
                <a:off x="3233328" y="4077472"/>
                <a:ext cx="38100"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8" name="Line 361"/>
              <p:cNvSpPr>
                <a:spLocks noChangeShapeType="1"/>
              </p:cNvSpPr>
              <p:nvPr/>
            </p:nvSpPr>
            <p:spPr bwMode="auto">
              <a:xfrm>
                <a:off x="3271428" y="40774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9" name="Line 362"/>
              <p:cNvSpPr>
                <a:spLocks noChangeShapeType="1"/>
              </p:cNvSpPr>
              <p:nvPr/>
            </p:nvSpPr>
            <p:spPr bwMode="auto">
              <a:xfrm>
                <a:off x="3271428" y="4077472"/>
                <a:ext cx="254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0" name="Line 363"/>
              <p:cNvSpPr>
                <a:spLocks noChangeShapeType="1"/>
              </p:cNvSpPr>
              <p:nvPr/>
            </p:nvSpPr>
            <p:spPr bwMode="auto">
              <a:xfrm>
                <a:off x="3296828" y="4090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1" name="Line 364"/>
              <p:cNvSpPr>
                <a:spLocks noChangeShapeType="1"/>
              </p:cNvSpPr>
              <p:nvPr/>
            </p:nvSpPr>
            <p:spPr bwMode="auto">
              <a:xfrm>
                <a:off x="3296828" y="4090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2" name="Line 365"/>
              <p:cNvSpPr>
                <a:spLocks noChangeShapeType="1"/>
              </p:cNvSpPr>
              <p:nvPr/>
            </p:nvSpPr>
            <p:spPr bwMode="auto">
              <a:xfrm>
                <a:off x="3296828" y="4090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3" name="Line 366"/>
              <p:cNvSpPr>
                <a:spLocks noChangeShapeType="1"/>
              </p:cNvSpPr>
              <p:nvPr/>
            </p:nvSpPr>
            <p:spPr bwMode="auto">
              <a:xfrm>
                <a:off x="3296828" y="4090172"/>
                <a:ext cx="38100" cy="381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4" name="Line 367"/>
              <p:cNvSpPr>
                <a:spLocks noChangeShapeType="1"/>
              </p:cNvSpPr>
              <p:nvPr/>
            </p:nvSpPr>
            <p:spPr bwMode="auto">
              <a:xfrm>
                <a:off x="3334928" y="41282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5" name="Line 368"/>
              <p:cNvSpPr>
                <a:spLocks noChangeShapeType="1"/>
              </p:cNvSpPr>
              <p:nvPr/>
            </p:nvSpPr>
            <p:spPr bwMode="auto">
              <a:xfrm>
                <a:off x="3334928" y="4128272"/>
                <a:ext cx="12700" cy="381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6" name="Line 369"/>
              <p:cNvSpPr>
                <a:spLocks noChangeShapeType="1"/>
              </p:cNvSpPr>
              <p:nvPr/>
            </p:nvSpPr>
            <p:spPr bwMode="auto">
              <a:xfrm>
                <a:off x="3347628" y="41663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7" name="Line 370"/>
              <p:cNvSpPr>
                <a:spLocks noChangeShapeType="1"/>
              </p:cNvSpPr>
              <p:nvPr/>
            </p:nvSpPr>
            <p:spPr bwMode="auto">
              <a:xfrm>
                <a:off x="3347628" y="4166372"/>
                <a:ext cx="1587" cy="508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8" name="Line 371"/>
              <p:cNvSpPr>
                <a:spLocks noChangeShapeType="1"/>
              </p:cNvSpPr>
              <p:nvPr/>
            </p:nvSpPr>
            <p:spPr bwMode="auto">
              <a:xfrm>
                <a:off x="3347628" y="4217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59" name="Line 372"/>
              <p:cNvSpPr>
                <a:spLocks noChangeShapeType="1"/>
              </p:cNvSpPr>
              <p:nvPr/>
            </p:nvSpPr>
            <p:spPr bwMode="auto">
              <a:xfrm flipH="1">
                <a:off x="3334928" y="4217172"/>
                <a:ext cx="12700" cy="508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0" name="Line 373"/>
              <p:cNvSpPr>
                <a:spLocks noChangeShapeType="1"/>
              </p:cNvSpPr>
              <p:nvPr/>
            </p:nvSpPr>
            <p:spPr bwMode="auto">
              <a:xfrm>
                <a:off x="3334928" y="4267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1" name="Line 374"/>
              <p:cNvSpPr>
                <a:spLocks noChangeShapeType="1"/>
              </p:cNvSpPr>
              <p:nvPr/>
            </p:nvSpPr>
            <p:spPr bwMode="auto">
              <a:xfrm>
                <a:off x="3334928" y="4267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2" name="Line 375"/>
              <p:cNvSpPr>
                <a:spLocks noChangeShapeType="1"/>
              </p:cNvSpPr>
              <p:nvPr/>
            </p:nvSpPr>
            <p:spPr bwMode="auto">
              <a:xfrm>
                <a:off x="3334928" y="4267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3" name="Line 376"/>
              <p:cNvSpPr>
                <a:spLocks noChangeShapeType="1"/>
              </p:cNvSpPr>
              <p:nvPr/>
            </p:nvSpPr>
            <p:spPr bwMode="auto">
              <a:xfrm flipH="1">
                <a:off x="3296828" y="4267972"/>
                <a:ext cx="38100" cy="508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4" name="Line 377"/>
              <p:cNvSpPr>
                <a:spLocks noChangeShapeType="1"/>
              </p:cNvSpPr>
              <p:nvPr/>
            </p:nvSpPr>
            <p:spPr bwMode="auto">
              <a:xfrm>
                <a:off x="3296828" y="43187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5" name="Line 378"/>
              <p:cNvSpPr>
                <a:spLocks noChangeShapeType="1"/>
              </p:cNvSpPr>
              <p:nvPr/>
            </p:nvSpPr>
            <p:spPr bwMode="auto">
              <a:xfrm flipH="1">
                <a:off x="3258728" y="4318772"/>
                <a:ext cx="381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6" name="Line 379"/>
              <p:cNvSpPr>
                <a:spLocks noChangeShapeType="1"/>
              </p:cNvSpPr>
              <p:nvPr/>
            </p:nvSpPr>
            <p:spPr bwMode="auto">
              <a:xfrm flipH="1">
                <a:off x="3169828" y="4128272"/>
                <a:ext cx="127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7" name="Line 380"/>
              <p:cNvSpPr>
                <a:spLocks noChangeShapeType="1"/>
              </p:cNvSpPr>
              <p:nvPr/>
            </p:nvSpPr>
            <p:spPr bwMode="auto">
              <a:xfrm>
                <a:off x="3169828" y="4140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8" name="Line 381"/>
              <p:cNvSpPr>
                <a:spLocks noChangeShapeType="1"/>
              </p:cNvSpPr>
              <p:nvPr/>
            </p:nvSpPr>
            <p:spPr bwMode="auto">
              <a:xfrm flipH="1">
                <a:off x="3157128" y="4140972"/>
                <a:ext cx="127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69" name="Freeform 382"/>
              <p:cNvSpPr>
                <a:spLocks/>
              </p:cNvSpPr>
              <p:nvPr/>
            </p:nvSpPr>
            <p:spPr bwMode="auto">
              <a:xfrm>
                <a:off x="3131728" y="4102872"/>
                <a:ext cx="88900" cy="76200"/>
              </a:xfrm>
              <a:custGeom>
                <a:avLst/>
                <a:gdLst/>
                <a:ahLst/>
                <a:cxnLst>
                  <a:cxn ang="0">
                    <a:pos x="56" y="16"/>
                  </a:cxn>
                  <a:cxn ang="0">
                    <a:pos x="32" y="8"/>
                  </a:cxn>
                  <a:cxn ang="0">
                    <a:pos x="16" y="0"/>
                  </a:cxn>
                  <a:cxn ang="0">
                    <a:pos x="16" y="0"/>
                  </a:cxn>
                  <a:cxn ang="0">
                    <a:pos x="0" y="48"/>
                  </a:cxn>
                  <a:cxn ang="0">
                    <a:pos x="0" y="48"/>
                  </a:cxn>
                  <a:cxn ang="0">
                    <a:pos x="56" y="16"/>
                  </a:cxn>
                </a:cxnLst>
                <a:rect l="0" t="0" r="r" b="b"/>
                <a:pathLst>
                  <a:path w="56" h="48">
                    <a:moveTo>
                      <a:pt x="56" y="16"/>
                    </a:moveTo>
                    <a:lnTo>
                      <a:pt x="32" y="8"/>
                    </a:lnTo>
                    <a:lnTo>
                      <a:pt x="16" y="0"/>
                    </a:lnTo>
                    <a:lnTo>
                      <a:pt x="16" y="0"/>
                    </a:lnTo>
                    <a:lnTo>
                      <a:pt x="0" y="48"/>
                    </a:lnTo>
                    <a:lnTo>
                      <a:pt x="0" y="48"/>
                    </a:lnTo>
                    <a:lnTo>
                      <a:pt x="56" y="16"/>
                    </a:lnTo>
                    <a:close/>
                  </a:path>
                </a:pathLst>
              </a:custGeom>
              <a:grpFill/>
              <a:ln w="9525">
                <a:solidFill>
                  <a:srgbClr val="FF0000"/>
                </a:solidFill>
                <a:round/>
                <a:headEnd/>
                <a:tailEnd/>
              </a:ln>
            </p:spPr>
            <p:txBody>
              <a:bodyPr>
                <a:prstTxWarp prst="textNoShape">
                  <a:avLst/>
                </a:prstTxWarp>
              </a:bodyPr>
              <a:lstStyle/>
              <a:p>
                <a:endParaRPr lang="en-US"/>
              </a:p>
            </p:txBody>
          </p:sp>
        </p:grpSp>
        <p:grpSp>
          <p:nvGrpSpPr>
            <p:cNvPr id="1497" name="Group 822"/>
            <p:cNvGrpSpPr/>
            <p:nvPr/>
          </p:nvGrpSpPr>
          <p:grpSpPr>
            <a:xfrm>
              <a:off x="1830902" y="3071813"/>
              <a:ext cx="242887" cy="254000"/>
              <a:chOff x="3131728" y="4077472"/>
              <a:chExt cx="242887" cy="254000"/>
            </a:xfrm>
            <a:solidFill>
              <a:srgbClr val="FF0000"/>
            </a:solidFill>
          </p:grpSpPr>
          <p:sp>
            <p:nvSpPr>
              <p:cNvPr id="1512" name="Line 917"/>
              <p:cNvSpPr>
                <a:spLocks noChangeShapeType="1"/>
              </p:cNvSpPr>
              <p:nvPr/>
            </p:nvSpPr>
            <p:spPr bwMode="auto">
              <a:xfrm>
                <a:off x="3373028" y="42425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13" name="Line 919"/>
              <p:cNvSpPr>
                <a:spLocks noChangeShapeType="1"/>
              </p:cNvSpPr>
              <p:nvPr/>
            </p:nvSpPr>
            <p:spPr bwMode="auto">
              <a:xfrm>
                <a:off x="3195228" y="42552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14" name="Line 356"/>
              <p:cNvSpPr>
                <a:spLocks noChangeShapeType="1"/>
              </p:cNvSpPr>
              <p:nvPr/>
            </p:nvSpPr>
            <p:spPr bwMode="auto">
              <a:xfrm flipV="1">
                <a:off x="3169828" y="4102872"/>
                <a:ext cx="25400" cy="381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15" name="Line 357"/>
              <p:cNvSpPr>
                <a:spLocks noChangeShapeType="1"/>
              </p:cNvSpPr>
              <p:nvPr/>
            </p:nvSpPr>
            <p:spPr bwMode="auto">
              <a:xfrm>
                <a:off x="3195228" y="41028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16" name="Line 358"/>
              <p:cNvSpPr>
                <a:spLocks noChangeShapeType="1"/>
              </p:cNvSpPr>
              <p:nvPr/>
            </p:nvSpPr>
            <p:spPr bwMode="auto">
              <a:xfrm flipV="1">
                <a:off x="3195228" y="4077472"/>
                <a:ext cx="38100" cy="254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17" name="Line 359"/>
              <p:cNvSpPr>
                <a:spLocks noChangeShapeType="1"/>
              </p:cNvSpPr>
              <p:nvPr/>
            </p:nvSpPr>
            <p:spPr bwMode="auto">
              <a:xfrm>
                <a:off x="3233328" y="40774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18" name="Line 360"/>
              <p:cNvSpPr>
                <a:spLocks noChangeShapeType="1"/>
              </p:cNvSpPr>
              <p:nvPr/>
            </p:nvSpPr>
            <p:spPr bwMode="auto">
              <a:xfrm>
                <a:off x="3233328" y="4077472"/>
                <a:ext cx="38100"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19" name="Line 361"/>
              <p:cNvSpPr>
                <a:spLocks noChangeShapeType="1"/>
              </p:cNvSpPr>
              <p:nvPr/>
            </p:nvSpPr>
            <p:spPr bwMode="auto">
              <a:xfrm>
                <a:off x="3271428" y="40774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0" name="Line 362"/>
              <p:cNvSpPr>
                <a:spLocks noChangeShapeType="1"/>
              </p:cNvSpPr>
              <p:nvPr/>
            </p:nvSpPr>
            <p:spPr bwMode="auto">
              <a:xfrm>
                <a:off x="3271428" y="4077472"/>
                <a:ext cx="254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1" name="Line 363"/>
              <p:cNvSpPr>
                <a:spLocks noChangeShapeType="1"/>
              </p:cNvSpPr>
              <p:nvPr/>
            </p:nvSpPr>
            <p:spPr bwMode="auto">
              <a:xfrm>
                <a:off x="3296828" y="4090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2" name="Line 364"/>
              <p:cNvSpPr>
                <a:spLocks noChangeShapeType="1"/>
              </p:cNvSpPr>
              <p:nvPr/>
            </p:nvSpPr>
            <p:spPr bwMode="auto">
              <a:xfrm>
                <a:off x="3296828" y="4090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3" name="Line 365"/>
              <p:cNvSpPr>
                <a:spLocks noChangeShapeType="1"/>
              </p:cNvSpPr>
              <p:nvPr/>
            </p:nvSpPr>
            <p:spPr bwMode="auto">
              <a:xfrm>
                <a:off x="3296828" y="4090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4" name="Line 366"/>
              <p:cNvSpPr>
                <a:spLocks noChangeShapeType="1"/>
              </p:cNvSpPr>
              <p:nvPr/>
            </p:nvSpPr>
            <p:spPr bwMode="auto">
              <a:xfrm>
                <a:off x="3296828" y="4090172"/>
                <a:ext cx="38100" cy="381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5" name="Line 367"/>
              <p:cNvSpPr>
                <a:spLocks noChangeShapeType="1"/>
              </p:cNvSpPr>
              <p:nvPr/>
            </p:nvSpPr>
            <p:spPr bwMode="auto">
              <a:xfrm>
                <a:off x="3334928" y="41282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6" name="Line 368"/>
              <p:cNvSpPr>
                <a:spLocks noChangeShapeType="1"/>
              </p:cNvSpPr>
              <p:nvPr/>
            </p:nvSpPr>
            <p:spPr bwMode="auto">
              <a:xfrm>
                <a:off x="3334928" y="4128272"/>
                <a:ext cx="12700" cy="381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7" name="Line 369"/>
              <p:cNvSpPr>
                <a:spLocks noChangeShapeType="1"/>
              </p:cNvSpPr>
              <p:nvPr/>
            </p:nvSpPr>
            <p:spPr bwMode="auto">
              <a:xfrm>
                <a:off x="3347628" y="41663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8" name="Line 370"/>
              <p:cNvSpPr>
                <a:spLocks noChangeShapeType="1"/>
              </p:cNvSpPr>
              <p:nvPr/>
            </p:nvSpPr>
            <p:spPr bwMode="auto">
              <a:xfrm>
                <a:off x="3347628" y="4166372"/>
                <a:ext cx="1587" cy="508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29" name="Line 371"/>
              <p:cNvSpPr>
                <a:spLocks noChangeShapeType="1"/>
              </p:cNvSpPr>
              <p:nvPr/>
            </p:nvSpPr>
            <p:spPr bwMode="auto">
              <a:xfrm>
                <a:off x="3347628" y="42171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0" name="Line 372"/>
              <p:cNvSpPr>
                <a:spLocks noChangeShapeType="1"/>
              </p:cNvSpPr>
              <p:nvPr/>
            </p:nvSpPr>
            <p:spPr bwMode="auto">
              <a:xfrm flipH="1">
                <a:off x="3334928" y="4217172"/>
                <a:ext cx="12700" cy="508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1" name="Line 373"/>
              <p:cNvSpPr>
                <a:spLocks noChangeShapeType="1"/>
              </p:cNvSpPr>
              <p:nvPr/>
            </p:nvSpPr>
            <p:spPr bwMode="auto">
              <a:xfrm>
                <a:off x="3334928" y="4267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2" name="Line 374"/>
              <p:cNvSpPr>
                <a:spLocks noChangeShapeType="1"/>
              </p:cNvSpPr>
              <p:nvPr/>
            </p:nvSpPr>
            <p:spPr bwMode="auto">
              <a:xfrm>
                <a:off x="3334928" y="4267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3" name="Line 375"/>
              <p:cNvSpPr>
                <a:spLocks noChangeShapeType="1"/>
              </p:cNvSpPr>
              <p:nvPr/>
            </p:nvSpPr>
            <p:spPr bwMode="auto">
              <a:xfrm>
                <a:off x="3334928" y="4267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4" name="Line 376"/>
              <p:cNvSpPr>
                <a:spLocks noChangeShapeType="1"/>
              </p:cNvSpPr>
              <p:nvPr/>
            </p:nvSpPr>
            <p:spPr bwMode="auto">
              <a:xfrm flipH="1">
                <a:off x="3296828" y="4267972"/>
                <a:ext cx="38100" cy="508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5" name="Line 377"/>
              <p:cNvSpPr>
                <a:spLocks noChangeShapeType="1"/>
              </p:cNvSpPr>
              <p:nvPr/>
            </p:nvSpPr>
            <p:spPr bwMode="auto">
              <a:xfrm>
                <a:off x="3296828" y="43187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6" name="Line 378"/>
              <p:cNvSpPr>
                <a:spLocks noChangeShapeType="1"/>
              </p:cNvSpPr>
              <p:nvPr/>
            </p:nvSpPr>
            <p:spPr bwMode="auto">
              <a:xfrm flipH="1">
                <a:off x="3258728" y="4318772"/>
                <a:ext cx="381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7" name="Line 379"/>
              <p:cNvSpPr>
                <a:spLocks noChangeShapeType="1"/>
              </p:cNvSpPr>
              <p:nvPr/>
            </p:nvSpPr>
            <p:spPr bwMode="auto">
              <a:xfrm flipH="1">
                <a:off x="3169828" y="4128272"/>
                <a:ext cx="127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8" name="Line 380"/>
              <p:cNvSpPr>
                <a:spLocks noChangeShapeType="1"/>
              </p:cNvSpPr>
              <p:nvPr/>
            </p:nvSpPr>
            <p:spPr bwMode="auto">
              <a:xfrm>
                <a:off x="3169828" y="4140972"/>
                <a:ext cx="1587" cy="1588"/>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39" name="Line 381"/>
              <p:cNvSpPr>
                <a:spLocks noChangeShapeType="1"/>
              </p:cNvSpPr>
              <p:nvPr/>
            </p:nvSpPr>
            <p:spPr bwMode="auto">
              <a:xfrm flipH="1">
                <a:off x="3157128" y="4140972"/>
                <a:ext cx="12700" cy="12700"/>
              </a:xfrm>
              <a:prstGeom prst="line">
                <a:avLst/>
              </a:prstGeom>
              <a:grpFill/>
              <a:ln w="12700">
                <a:solidFill>
                  <a:srgbClr val="FF0000"/>
                </a:solidFill>
                <a:round/>
                <a:headEnd/>
                <a:tailEnd/>
              </a:ln>
            </p:spPr>
            <p:txBody>
              <a:bodyPr>
                <a:prstTxWarp prst="textNoShape">
                  <a:avLst/>
                </a:prstTxWarp>
              </a:bodyPr>
              <a:lstStyle/>
              <a:p>
                <a:endParaRPr lang="en-US"/>
              </a:p>
            </p:txBody>
          </p:sp>
          <p:sp>
            <p:nvSpPr>
              <p:cNvPr id="1540" name="Freeform 382"/>
              <p:cNvSpPr>
                <a:spLocks/>
              </p:cNvSpPr>
              <p:nvPr/>
            </p:nvSpPr>
            <p:spPr bwMode="auto">
              <a:xfrm>
                <a:off x="3131728" y="4102872"/>
                <a:ext cx="88900" cy="76200"/>
              </a:xfrm>
              <a:custGeom>
                <a:avLst/>
                <a:gdLst/>
                <a:ahLst/>
                <a:cxnLst>
                  <a:cxn ang="0">
                    <a:pos x="56" y="16"/>
                  </a:cxn>
                  <a:cxn ang="0">
                    <a:pos x="32" y="8"/>
                  </a:cxn>
                  <a:cxn ang="0">
                    <a:pos x="16" y="0"/>
                  </a:cxn>
                  <a:cxn ang="0">
                    <a:pos x="16" y="0"/>
                  </a:cxn>
                  <a:cxn ang="0">
                    <a:pos x="0" y="48"/>
                  </a:cxn>
                  <a:cxn ang="0">
                    <a:pos x="0" y="48"/>
                  </a:cxn>
                  <a:cxn ang="0">
                    <a:pos x="56" y="16"/>
                  </a:cxn>
                </a:cxnLst>
                <a:rect l="0" t="0" r="r" b="b"/>
                <a:pathLst>
                  <a:path w="56" h="48">
                    <a:moveTo>
                      <a:pt x="56" y="16"/>
                    </a:moveTo>
                    <a:lnTo>
                      <a:pt x="32" y="8"/>
                    </a:lnTo>
                    <a:lnTo>
                      <a:pt x="16" y="0"/>
                    </a:lnTo>
                    <a:lnTo>
                      <a:pt x="16" y="0"/>
                    </a:lnTo>
                    <a:lnTo>
                      <a:pt x="0" y="48"/>
                    </a:lnTo>
                    <a:lnTo>
                      <a:pt x="0" y="48"/>
                    </a:lnTo>
                    <a:lnTo>
                      <a:pt x="56" y="16"/>
                    </a:lnTo>
                    <a:close/>
                  </a:path>
                </a:pathLst>
              </a:custGeom>
              <a:grpFill/>
              <a:ln w="9525">
                <a:solidFill>
                  <a:srgbClr val="FF0000"/>
                </a:solidFill>
                <a:round/>
                <a:headEnd/>
                <a:tailEnd/>
              </a:ln>
            </p:spPr>
            <p:txBody>
              <a:bodyPr>
                <a:prstTxWarp prst="textNoShape">
                  <a:avLst/>
                </a:prstTxWarp>
              </a:bodyPr>
              <a:lstStyle/>
              <a:p>
                <a:endParaRPr lang="en-US"/>
              </a:p>
            </p:txBody>
          </p:sp>
        </p:grpSp>
        <p:sp>
          <p:nvSpPr>
            <p:cNvPr id="1498" name="Oval 1497"/>
            <p:cNvSpPr/>
            <p:nvPr/>
          </p:nvSpPr>
          <p:spPr bwMode="auto">
            <a:xfrm>
              <a:off x="3756026" y="1108298"/>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499" name="Oval 1498"/>
            <p:cNvSpPr/>
            <p:nvPr/>
          </p:nvSpPr>
          <p:spPr bwMode="auto">
            <a:xfrm>
              <a:off x="4273551" y="1463898"/>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0" name="Oval 1499"/>
            <p:cNvSpPr/>
            <p:nvPr/>
          </p:nvSpPr>
          <p:spPr bwMode="auto">
            <a:xfrm>
              <a:off x="4445001" y="1943323"/>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1" name="Oval 1500"/>
            <p:cNvSpPr/>
            <p:nvPr/>
          </p:nvSpPr>
          <p:spPr bwMode="auto">
            <a:xfrm>
              <a:off x="4194176" y="2359248"/>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2" name="Oval 1501"/>
            <p:cNvSpPr/>
            <p:nvPr/>
          </p:nvSpPr>
          <p:spPr bwMode="auto">
            <a:xfrm>
              <a:off x="3762376" y="2692623"/>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3" name="Oval 1502"/>
            <p:cNvSpPr/>
            <p:nvPr/>
          </p:nvSpPr>
          <p:spPr bwMode="auto">
            <a:xfrm>
              <a:off x="3067051" y="2975198"/>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4" name="Oval 1503"/>
            <p:cNvSpPr/>
            <p:nvPr/>
          </p:nvSpPr>
          <p:spPr bwMode="auto">
            <a:xfrm>
              <a:off x="2317751" y="3076798"/>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5" name="Oval 1504"/>
            <p:cNvSpPr/>
            <p:nvPr/>
          </p:nvSpPr>
          <p:spPr bwMode="auto">
            <a:xfrm>
              <a:off x="1612901" y="3146648"/>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6" name="Oval 1505"/>
            <p:cNvSpPr/>
            <p:nvPr/>
          </p:nvSpPr>
          <p:spPr bwMode="auto">
            <a:xfrm>
              <a:off x="3124200" y="2209800"/>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7" name="Oval 1506"/>
            <p:cNvSpPr/>
            <p:nvPr/>
          </p:nvSpPr>
          <p:spPr bwMode="auto">
            <a:xfrm>
              <a:off x="2495551" y="2359248"/>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8" name="Oval 1507"/>
            <p:cNvSpPr/>
            <p:nvPr/>
          </p:nvSpPr>
          <p:spPr bwMode="auto">
            <a:xfrm>
              <a:off x="1660526" y="2470373"/>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09" name="Oval 1508"/>
            <p:cNvSpPr/>
            <p:nvPr/>
          </p:nvSpPr>
          <p:spPr bwMode="auto">
            <a:xfrm>
              <a:off x="857251" y="2489423"/>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10" name="Oval 1509"/>
            <p:cNvSpPr/>
            <p:nvPr/>
          </p:nvSpPr>
          <p:spPr bwMode="auto">
            <a:xfrm>
              <a:off x="155576" y="2495773"/>
              <a:ext cx="111125" cy="111125"/>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cxnSp>
          <p:nvCxnSpPr>
            <p:cNvPr id="1511" name="Straight Connector 1510"/>
            <p:cNvCxnSpPr>
              <a:stCxn id="1506" idx="5"/>
            </p:cNvCxnSpPr>
            <p:nvPr/>
          </p:nvCxnSpPr>
          <p:spPr bwMode="auto">
            <a:xfrm rot="5400000" flipH="1" flipV="1">
              <a:off x="3238499" y="2266551"/>
              <a:ext cx="18651" cy="57549"/>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413750" cy="838200"/>
          </a:xfrm>
        </p:spPr>
        <p:txBody>
          <a:bodyPr/>
          <a:lstStyle/>
          <a:p>
            <a:pPr algn="ctr"/>
            <a:r>
              <a:rPr lang="en-US" i="1" dirty="0" smtClean="0"/>
              <a:t>Particle Dynamics</a:t>
            </a:r>
            <a:endParaRPr lang="en-US" i="1" dirty="0"/>
          </a:p>
        </p:txBody>
      </p:sp>
      <p:sp>
        <p:nvSpPr>
          <p:cNvPr id="817" name="TextBox 816"/>
          <p:cNvSpPr txBox="1"/>
          <p:nvPr/>
        </p:nvSpPr>
        <p:spPr>
          <a:xfrm>
            <a:off x="2362200" y="1066800"/>
            <a:ext cx="1903085" cy="369332"/>
          </a:xfrm>
          <a:prstGeom prst="rect">
            <a:avLst/>
          </a:prstGeom>
          <a:noFill/>
        </p:spPr>
        <p:txBody>
          <a:bodyPr wrap="none" rtlCol="0">
            <a:spAutoFit/>
          </a:bodyPr>
          <a:lstStyle/>
          <a:p>
            <a:r>
              <a:rPr lang="en-US" dirty="0" smtClean="0">
                <a:solidFill>
                  <a:schemeClr val="bg1"/>
                </a:solidFill>
              </a:rPr>
              <a:t>Force on particle</a:t>
            </a:r>
            <a:endParaRPr lang="en-US" dirty="0">
              <a:solidFill>
                <a:schemeClr val="bg1"/>
              </a:solidFill>
            </a:endParaRPr>
          </a:p>
        </p:txBody>
      </p:sp>
      <p:sp>
        <p:nvSpPr>
          <p:cNvPr id="821" name="TextBox 820"/>
          <p:cNvSpPr txBox="1"/>
          <p:nvPr/>
        </p:nvSpPr>
        <p:spPr>
          <a:xfrm>
            <a:off x="4800600" y="1066800"/>
            <a:ext cx="1813317" cy="369332"/>
          </a:xfrm>
          <a:prstGeom prst="rect">
            <a:avLst/>
          </a:prstGeom>
          <a:noFill/>
        </p:spPr>
        <p:txBody>
          <a:bodyPr wrap="none" rtlCol="0">
            <a:spAutoFit/>
          </a:bodyPr>
          <a:lstStyle/>
          <a:p>
            <a:r>
              <a:rPr lang="en-US" dirty="0" smtClean="0">
                <a:solidFill>
                  <a:schemeClr val="bg1"/>
                </a:solidFill>
              </a:rPr>
              <a:t>Particle position</a:t>
            </a:r>
            <a:endParaRPr lang="en-US" dirty="0">
              <a:solidFill>
                <a:schemeClr val="bg1"/>
              </a:solidFill>
            </a:endParaRPr>
          </a:p>
        </p:txBody>
      </p:sp>
      <p:sp>
        <p:nvSpPr>
          <p:cNvPr id="822" name="TextBox 821"/>
          <p:cNvSpPr txBox="1"/>
          <p:nvPr/>
        </p:nvSpPr>
        <p:spPr>
          <a:xfrm>
            <a:off x="228600" y="2667000"/>
            <a:ext cx="2005677" cy="369332"/>
          </a:xfrm>
          <a:prstGeom prst="rect">
            <a:avLst/>
          </a:prstGeom>
          <a:noFill/>
        </p:spPr>
        <p:txBody>
          <a:bodyPr wrap="none" rtlCol="0">
            <a:spAutoFit/>
          </a:bodyPr>
          <a:lstStyle/>
          <a:p>
            <a:r>
              <a:rPr lang="en-US" dirty="0" smtClean="0">
                <a:solidFill>
                  <a:schemeClr val="bg1"/>
                </a:solidFill>
              </a:rPr>
              <a:t>Fluid velocity field</a:t>
            </a:r>
            <a:endParaRPr lang="en-US" dirty="0">
              <a:solidFill>
                <a:schemeClr val="bg1"/>
              </a:solidFill>
            </a:endParaRPr>
          </a:p>
        </p:txBody>
      </p:sp>
      <p:sp>
        <p:nvSpPr>
          <p:cNvPr id="823" name="TextBox 822"/>
          <p:cNvSpPr txBox="1"/>
          <p:nvPr/>
        </p:nvSpPr>
        <p:spPr>
          <a:xfrm>
            <a:off x="6553200" y="2362200"/>
            <a:ext cx="1787669" cy="369332"/>
          </a:xfrm>
          <a:prstGeom prst="rect">
            <a:avLst/>
          </a:prstGeom>
          <a:noFill/>
        </p:spPr>
        <p:txBody>
          <a:bodyPr wrap="none" rtlCol="0">
            <a:spAutoFit/>
          </a:bodyPr>
          <a:lstStyle/>
          <a:p>
            <a:r>
              <a:rPr lang="en-US" dirty="0" smtClean="0">
                <a:solidFill>
                  <a:schemeClr val="bg1"/>
                </a:solidFill>
              </a:rPr>
              <a:t>Particle velocity</a:t>
            </a:r>
            <a:endParaRPr lang="en-US" dirty="0">
              <a:solidFill>
                <a:schemeClr val="bg1"/>
              </a:solidFill>
            </a:endParaRPr>
          </a:p>
        </p:txBody>
      </p:sp>
      <p:cxnSp>
        <p:nvCxnSpPr>
          <p:cNvPr id="827" name="Straight Arrow Connector 826"/>
          <p:cNvCxnSpPr/>
          <p:nvPr/>
        </p:nvCxnSpPr>
        <p:spPr bwMode="auto">
          <a:xfrm rot="5400000">
            <a:off x="5486797" y="1447403"/>
            <a:ext cx="228600" cy="76994"/>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sp>
        <p:nvSpPr>
          <p:cNvPr id="833" name="TextBox 832"/>
          <p:cNvSpPr txBox="1"/>
          <p:nvPr/>
        </p:nvSpPr>
        <p:spPr>
          <a:xfrm>
            <a:off x="1828800" y="5257800"/>
            <a:ext cx="5333511" cy="830997"/>
          </a:xfrm>
          <a:prstGeom prst="rect">
            <a:avLst/>
          </a:prstGeom>
          <a:noFill/>
        </p:spPr>
        <p:txBody>
          <a:bodyPr wrap="none" rtlCol="0">
            <a:spAutoFit/>
          </a:bodyPr>
          <a:lstStyle/>
          <a:p>
            <a:r>
              <a:rPr lang="en-US" sz="2400" i="1" dirty="0" smtClean="0">
                <a:solidFill>
                  <a:srgbClr val="FFFF00"/>
                </a:solidFill>
              </a:rPr>
              <a:t>N</a:t>
            </a:r>
            <a:r>
              <a:rPr lang="en-US" sz="2400" dirty="0" smtClean="0">
                <a:solidFill>
                  <a:srgbClr val="FFFF00"/>
                </a:solidFill>
              </a:rPr>
              <a:t> vortex elements act on </a:t>
            </a:r>
            <a:r>
              <a:rPr lang="en-US" sz="2400" i="1" dirty="0" smtClean="0">
                <a:solidFill>
                  <a:srgbClr val="FFFF00"/>
                </a:solidFill>
              </a:rPr>
              <a:t>M</a:t>
            </a:r>
            <a:r>
              <a:rPr lang="en-US" sz="2400" dirty="0" smtClean="0">
                <a:solidFill>
                  <a:srgbClr val="FFFF00"/>
                </a:solidFill>
              </a:rPr>
              <a:t> particles: </a:t>
            </a:r>
          </a:p>
          <a:p>
            <a:r>
              <a:rPr lang="en-US" sz="2400" dirty="0" smtClean="0">
                <a:solidFill>
                  <a:srgbClr val="FFFF00"/>
                </a:solidFill>
              </a:rPr>
              <a:t>Total number of interactions </a:t>
            </a:r>
            <a:r>
              <a:rPr lang="en-US" sz="2400" i="1" dirty="0" smtClean="0">
                <a:solidFill>
                  <a:srgbClr val="FFFF00"/>
                </a:solidFill>
              </a:rPr>
              <a:t>NM</a:t>
            </a:r>
            <a:endParaRPr lang="en-US" sz="2400" i="1" dirty="0">
              <a:solidFill>
                <a:srgbClr val="FFFF00"/>
              </a:solidFill>
            </a:endParaRPr>
          </a:p>
        </p:txBody>
      </p:sp>
      <p:pic>
        <p:nvPicPr>
          <p:cNvPr id="149506" name="Picture 2" descr="http://latex.codecogs.com/gif.latex?\inline%20\dpi%7b200%7d%20\bg_black%20\mathbf%7bv%7d(\mathbf%7by%7d)=\displaystyle\sum_%7bi=1%7d%5eN\frac%7b\mathbf%7bq%7d_i\times(\mathbf%7by%7d-\mathbf%7bx%7d_i)%7d%7b|\mathbf%7by%7d-\mathbf%7bx%7d_i|%5e3%7d\mathbf%7bK%7d(|\mathbf%7by%7d-\mathbf%7bx%7d_i|,\varepsilon)"/>
          <p:cNvPicPr>
            <a:picLocks noChangeAspect="1" noChangeArrowheads="1"/>
          </p:cNvPicPr>
          <p:nvPr/>
        </p:nvPicPr>
        <p:blipFill>
          <a:blip r:embed="rId3" cstate="print"/>
          <a:srcRect/>
          <a:stretch>
            <a:fillRect/>
          </a:stretch>
        </p:blipFill>
        <p:spPr bwMode="auto">
          <a:xfrm>
            <a:off x="1905000" y="3048000"/>
            <a:ext cx="4819650" cy="866776"/>
          </a:xfrm>
          <a:prstGeom prst="rect">
            <a:avLst/>
          </a:prstGeom>
          <a:noFill/>
        </p:spPr>
      </p:pic>
      <p:pic>
        <p:nvPicPr>
          <p:cNvPr id="149508" name="Picture 4" descr="http://latex.codecogs.com/gif.latex?\inline%20\dpi%7b200%7d%20\bg_black%20m_p\displaystyle\frac%7bd\mathbf%7bv%7d_p%7d%7bdt%7d=\mathbf%7bF%7d(\mathbf%7bv%7d_p,\mathbf%7bv%7d,\mathbf%7bx%7d_p,\ldots),%20\quad%20\frac%7bd\mathbf%7bx%7d_p%7d%7bdt%7d=\mathbf%7bv%7d_p,%20\quad%20p=1,\ldots,%20M."/>
          <p:cNvPicPr>
            <a:picLocks noChangeAspect="1" noChangeArrowheads="1"/>
          </p:cNvPicPr>
          <p:nvPr/>
        </p:nvPicPr>
        <p:blipFill>
          <a:blip r:embed="rId4" cstate="print"/>
          <a:srcRect/>
          <a:stretch>
            <a:fillRect/>
          </a:stretch>
        </p:blipFill>
        <p:spPr bwMode="auto">
          <a:xfrm>
            <a:off x="1371600" y="1676400"/>
            <a:ext cx="6915150" cy="600076"/>
          </a:xfrm>
          <a:prstGeom prst="rect">
            <a:avLst/>
          </a:prstGeom>
          <a:noFill/>
        </p:spPr>
      </p:pic>
      <p:cxnSp>
        <p:nvCxnSpPr>
          <p:cNvPr id="819" name="Straight Arrow Connector 818"/>
          <p:cNvCxnSpPr/>
          <p:nvPr/>
        </p:nvCxnSpPr>
        <p:spPr bwMode="auto">
          <a:xfrm rot="5400000">
            <a:off x="2591594" y="1600200"/>
            <a:ext cx="304006" cy="794"/>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cxnSp>
        <p:nvCxnSpPr>
          <p:cNvPr id="826" name="Straight Arrow Connector 825"/>
          <p:cNvCxnSpPr/>
          <p:nvPr/>
        </p:nvCxnSpPr>
        <p:spPr bwMode="auto">
          <a:xfrm rot="10800000">
            <a:off x="6400800" y="2209800"/>
            <a:ext cx="228600" cy="152400"/>
          </a:xfrm>
          <a:prstGeom prst="straightConnector1">
            <a:avLst/>
          </a:prstGeom>
          <a:solidFill>
            <a:schemeClr val="accent1"/>
          </a:solidFill>
          <a:ln w="12700" cap="flat" cmpd="sng" algn="ctr">
            <a:solidFill>
              <a:schemeClr val="bg1"/>
            </a:solidFill>
            <a:prstDash val="solid"/>
            <a:round/>
            <a:headEnd type="none" w="med" len="med"/>
            <a:tailEnd type="arrow"/>
          </a:ln>
          <a:effectLst/>
        </p:spPr>
      </p:cxn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aeroTheme">
  <a:themeElements>
    <a:clrScheme name="">
      <a:dk1>
        <a:srgbClr val="000000"/>
      </a:dk1>
      <a:lt1>
        <a:srgbClr val="FFFFFF"/>
      </a:lt1>
      <a:dk2>
        <a:srgbClr val="000000"/>
      </a:dk2>
      <a:lt2>
        <a:srgbClr val="919191"/>
      </a:lt2>
      <a:accent1>
        <a:srgbClr val="F7F7F7"/>
      </a:accent1>
      <a:accent2>
        <a:srgbClr val="DADADA"/>
      </a:accent2>
      <a:accent3>
        <a:srgbClr val="FFFFFF"/>
      </a:accent3>
      <a:accent4>
        <a:srgbClr val="000000"/>
      </a:accent4>
      <a:accent5>
        <a:srgbClr val="FAFAFA"/>
      </a:accent5>
      <a:accent6>
        <a:srgbClr val="C5C5C5"/>
      </a:accent6>
      <a:hlink>
        <a:srgbClr val="676767"/>
      </a:hlink>
      <a:folHlink>
        <a:srgbClr val="CECECE"/>
      </a:folHlink>
    </a:clrScheme>
    <a:fontScheme name="NRT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lnDef>
  </a:objectDefaults>
  <a:extraClrSchemeLst>
    <a:extraClrScheme>
      <a:clrScheme name="NRT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RT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RT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RT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RT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RT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RT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8138</TotalTime>
  <Words>3279</Words>
  <Application>Microsoft Office PowerPoint</Application>
  <PresentationFormat>On-screen Show (4:3)</PresentationFormat>
  <Paragraphs>466</Paragraphs>
  <Slides>38</Slides>
  <Notes>29</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aeroTheme</vt:lpstr>
      <vt:lpstr>Document</vt:lpstr>
      <vt:lpstr>Toward Improved Aeromechanics Simulations Using Recent Advancements in Scientific Computing</vt:lpstr>
      <vt:lpstr>Slide 2</vt:lpstr>
      <vt:lpstr>Outline</vt:lpstr>
      <vt:lpstr>Motivation</vt:lpstr>
      <vt:lpstr>Motivation – Aeromechanical Simulations</vt:lpstr>
      <vt:lpstr>Motivation – Problem of Brownout</vt:lpstr>
      <vt:lpstr>Challenges in Dust Cloud Modeling</vt:lpstr>
      <vt:lpstr>Free-Vortex Method</vt:lpstr>
      <vt:lpstr>Particle Dynamics</vt:lpstr>
      <vt:lpstr>Technical Barriers and Solutions</vt:lpstr>
      <vt:lpstr>Brute Force Acceleration</vt:lpstr>
      <vt:lpstr>A Quick Introduction to the GPU</vt:lpstr>
      <vt:lpstr>Is It Expensive?</vt:lpstr>
      <vt:lpstr>Floating-Point Operations for CPU and GPU</vt:lpstr>
      <vt:lpstr>Is It Easy to Program A GPU ?</vt:lpstr>
      <vt:lpstr>University of Maryland</vt:lpstr>
      <vt:lpstr>Acceleration via GPUs</vt:lpstr>
      <vt:lpstr>Direct  Parallelism for Simulations</vt:lpstr>
      <vt:lpstr>Algorithmic Acceleration</vt:lpstr>
      <vt:lpstr>Fast Multipole Method</vt:lpstr>
      <vt:lpstr>Algorithmic and Hardware Acceleration</vt:lpstr>
      <vt:lpstr>FMM on GPU </vt:lpstr>
      <vt:lpstr>Acceleration of the FMM Data Structure on GPU </vt:lpstr>
      <vt:lpstr>FMM for 3D Vector Kernel (Vortex Elements)</vt:lpstr>
      <vt:lpstr>FMM for Biot–Savart Vector Kernel </vt:lpstr>
      <vt:lpstr>Overall Performance Test</vt:lpstr>
      <vt:lpstr>Error Analysis</vt:lpstr>
      <vt:lpstr>Conclusions</vt:lpstr>
      <vt:lpstr>Slide 29</vt:lpstr>
      <vt:lpstr>Backup slides</vt:lpstr>
      <vt:lpstr>Two vortex rings interaction demo </vt:lpstr>
      <vt:lpstr>FMM testing</vt:lpstr>
      <vt:lpstr>FMM testing </vt:lpstr>
      <vt:lpstr>Extending the algorithm to clusters</vt:lpstr>
      <vt:lpstr>Toward Improved Aeromechanics Simulations Using Recent Advancements in Scientific Computing</vt:lpstr>
      <vt:lpstr>Overall Performance Test</vt:lpstr>
      <vt:lpstr>Algorithmic Acceleration - FMM</vt:lpstr>
      <vt:lpstr>Acceleration via GPUs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Considerations in Brownout Simulations</dc:title>
  <dc:creator>Qi Hu</dc:creator>
  <cp:lastModifiedBy>Qi Hu</cp:lastModifiedBy>
  <cp:revision>438</cp:revision>
  <dcterms:created xsi:type="dcterms:W3CDTF">2010-12-06T17:11:48Z</dcterms:created>
  <dcterms:modified xsi:type="dcterms:W3CDTF">2011-04-29T20:01:23Z</dcterms:modified>
</cp:coreProperties>
</file>