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307" r:id="rId3"/>
    <p:sldId id="319" r:id="rId4"/>
    <p:sldId id="306" r:id="rId5"/>
    <p:sldId id="308" r:id="rId6"/>
    <p:sldId id="309" r:id="rId7"/>
    <p:sldId id="261" r:id="rId8"/>
    <p:sldId id="297" r:id="rId9"/>
    <p:sldId id="314" r:id="rId10"/>
    <p:sldId id="325" r:id="rId11"/>
    <p:sldId id="327" r:id="rId12"/>
    <p:sldId id="304" r:id="rId13"/>
    <p:sldId id="322" r:id="rId14"/>
    <p:sldId id="313" r:id="rId15"/>
    <p:sldId id="336" r:id="rId16"/>
    <p:sldId id="326" r:id="rId17"/>
    <p:sldId id="328" r:id="rId18"/>
    <p:sldId id="329" r:id="rId19"/>
    <p:sldId id="330" r:id="rId20"/>
    <p:sldId id="331" r:id="rId21"/>
    <p:sldId id="315" r:id="rId22"/>
    <p:sldId id="285" r:id="rId23"/>
    <p:sldId id="332" r:id="rId24"/>
    <p:sldId id="333" r:id="rId25"/>
    <p:sldId id="317" r:id="rId26"/>
    <p:sldId id="334" r:id="rId27"/>
    <p:sldId id="335" r:id="rId28"/>
    <p:sldId id="286" r:id="rId29"/>
    <p:sldId id="318" r:id="rId30"/>
    <p:sldId id="310" r:id="rId31"/>
    <p:sldId id="31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639CA"/>
    <a:srgbClr val="275EF9"/>
    <a:srgbClr val="00FF00"/>
    <a:srgbClr val="02AAA6"/>
    <a:srgbClr val="009A46"/>
    <a:srgbClr val="131BC3"/>
    <a:srgbClr val="03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6" autoAdjust="0"/>
    <p:restoredTop sz="73813" autoAdjust="0"/>
  </p:normalViewPr>
  <p:slideViewPr>
    <p:cSldViewPr>
      <p:cViewPr>
        <p:scale>
          <a:sx n="90" d="100"/>
          <a:sy n="90" d="100"/>
        </p:scale>
        <p:origin x="-1350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66" d="100"/>
        <a:sy n="66" d="100"/>
      </p:scale>
      <p:origin x="0" y="3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29513983165865E-2"/>
          <c:y val="0.14527015373078364"/>
          <c:w val="0.8620238646639774"/>
          <c:h val="0.57678383952006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cost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M-expansion</c:v>
                </c:pt>
                <c:pt idx="1">
                  <c:v>M2M</c:v>
                </c:pt>
                <c:pt idx="2">
                  <c:v>M2L</c:v>
                </c:pt>
                <c:pt idx="3">
                  <c:v>L2L</c:v>
                </c:pt>
                <c:pt idx="4">
                  <c:v>L-expansion</c:v>
                </c:pt>
                <c:pt idx="5">
                  <c:v>Local direct sum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0.2</c:v>
                </c:pt>
                <c:pt idx="2">
                  <c:v>29</c:v>
                </c:pt>
                <c:pt idx="3">
                  <c:v>0.2</c:v>
                </c:pt>
                <c:pt idx="4">
                  <c:v>2.2999999999999998</c:v>
                </c:pt>
                <c:pt idx="5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speedup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M-expansion</c:v>
                </c:pt>
                <c:pt idx="1">
                  <c:v>M2M</c:v>
                </c:pt>
                <c:pt idx="2">
                  <c:v>M2L</c:v>
                </c:pt>
                <c:pt idx="3">
                  <c:v>L2L</c:v>
                </c:pt>
                <c:pt idx="4">
                  <c:v>L-expansion</c:v>
                </c:pt>
                <c:pt idx="5">
                  <c:v>Local direct sum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12.5</c:v>
                </c:pt>
                <c:pt idx="1">
                  <c:v>4.8</c:v>
                </c:pt>
                <c:pt idx="2">
                  <c:v>1.6</c:v>
                </c:pt>
                <c:pt idx="3">
                  <c:v>4.8</c:v>
                </c:pt>
                <c:pt idx="4">
                  <c:v>15.6</c:v>
                </c:pt>
                <c:pt idx="5">
                  <c:v>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638080"/>
        <c:axId val="226648064"/>
        <c:axId val="0"/>
      </c:bar3DChart>
      <c:catAx>
        <c:axId val="22663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648064"/>
        <c:crosses val="autoZero"/>
        <c:auto val="1"/>
        <c:lblAlgn val="ctr"/>
        <c:lblOffset val="100"/>
        <c:noMultiLvlLbl val="0"/>
      </c:catAx>
      <c:valAx>
        <c:axId val="22664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63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49299719887984"/>
          <c:y val="9.2594795331434693E-2"/>
          <c:w val="0.13602196784225501"/>
          <c:h val="0.3769997375328090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FFFF00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2996-EA1E-4A2D-A5A6-7E60C8D086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6F977-7C26-4393-B37F-AA978F9C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All these work are collaborate with my supervisor </a:t>
            </a:r>
            <a:r>
              <a:rPr lang="en-US" baseline="0" dirty="0" err="1" smtClean="0"/>
              <a:t>prof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Duraiswami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Gumerov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typical architecture of a heterogeneous computing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2348-9D76-429E-95F2-0A73DB9FF1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Dashed line means box at level 3.</a:t>
            </a:r>
            <a:r>
              <a:rPr lang="en-US" baseline="0" dirty="0" smtClean="0"/>
              <a:t> solid line means box at level 2.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green region,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Yellow boxes are </a:t>
            </a:r>
            <a:r>
              <a:rPr lang="en-US" i="1" baseline="0" dirty="0" smtClean="0"/>
              <a:t>export</a:t>
            </a:r>
            <a:r>
              <a:rPr lang="en-US" baseline="0" dirty="0" smtClean="0"/>
              <a:t> boxes</a:t>
            </a:r>
          </a:p>
          <a:p>
            <a:r>
              <a:rPr lang="en-US" baseline="0" dirty="0" smtClean="0"/>
              <a:t>Orange boxes are </a:t>
            </a:r>
            <a:r>
              <a:rPr lang="en-US" i="1" baseline="0" dirty="0" smtClean="0"/>
              <a:t>import</a:t>
            </a:r>
            <a:r>
              <a:rPr lang="en-US" baseline="0" dirty="0" smtClean="0"/>
              <a:t> boxes</a:t>
            </a:r>
          </a:p>
          <a:p>
            <a:r>
              <a:rPr lang="en-US" baseline="0" dirty="0" smtClean="0"/>
              <a:t>Purple box is </a:t>
            </a:r>
            <a:r>
              <a:rPr lang="en-US" i="1" baseline="0" dirty="0" smtClean="0"/>
              <a:t>domestic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Blue box is </a:t>
            </a:r>
            <a:r>
              <a:rPr lang="en-US" i="1" baseline="0" dirty="0" smtClean="0"/>
              <a:t>other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Black box is </a:t>
            </a:r>
            <a:r>
              <a:rPr lang="en-US" i="1" baseline="0" dirty="0" smtClean="0"/>
              <a:t>root</a:t>
            </a:r>
            <a:r>
              <a:rPr lang="en-US" baseline="0" dirty="0" smtClean="0"/>
              <a:t>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6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43509-90EE-423C-A1A6-A1378260FD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6E2EC-5D2D-4BA3-B930-7855207940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EAB51D-5FD6-4FEB-A3B7-8CE4F5BF72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6F977-7C26-4393-B37F-AA978F9C7A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4E3A-1BEB-4D12-B979-88C6E28C8B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5073D6-F12C-0647-AEBE-1449EE2D3E5D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i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12725"/>
          <a:ext cx="9144000" cy="707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3" imgW="5081157" imgH="3392870" progId="Word.Document.8">
                  <p:embed/>
                </p:oleObj>
              </mc:Choice>
              <mc:Fallback>
                <p:oleObj name="Document" r:id="rId3" imgW="5081157" imgH="3392870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12725"/>
                        <a:ext cx="9144000" cy="707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85FF2D72-0024-3A43-AA7F-C08E199A9CA6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F6A4E08A-49BB-1D48-A651-EDCD0AF0B247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-4763"/>
            <a:ext cx="2165350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-4763"/>
            <a:ext cx="6345238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106" y="17718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59" y="353657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97EE6D8A-92F7-D249-9631-DB98BC711D4B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i="0">
                <a:solidFill>
                  <a:srgbClr val="FFFF00"/>
                </a:solidFill>
              </a:defRPr>
            </a:lvl1pPr>
            <a:lvl2pPr>
              <a:defRPr sz="2200" i="0">
                <a:solidFill>
                  <a:schemeClr val="bg1"/>
                </a:solidFill>
              </a:defRPr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8FCB3361-8FCD-2046-88D2-4BA28DD60BF0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8DCC9503-49E2-6A4E-BAC7-69EDCF7FA03B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67C154F2-E823-9947-ACA6-500DEC3B1DF7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E772CD6D-D06F-4742-ADA4-F80F60C1984B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72EA3309-8B9E-7743-8BBA-0EB946EBCC79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77FC09E1-6CA6-6646-9B14-936309AAA4FD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225425" y="776288"/>
            <a:ext cx="8693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8723313" y="6532563"/>
            <a:ext cx="3698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3BD710E-2350-5F4F-8D38-98C7524C1B94}" type="slidenum">
              <a:rPr lang="en-US" sz="1200" b="0" i="0">
                <a:latin typeface="Arial" pitchFamily="-109" charset="0"/>
              </a:rPr>
              <a:pPr>
                <a:defRPr/>
              </a:pPr>
              <a:t>‹#›</a:t>
            </a:fld>
            <a:endParaRPr lang="en-US" sz="1200" b="0" i="0">
              <a:latin typeface="Arial" pitchFamily="-109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58738"/>
            <a:ext cx="866298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352425" y="23860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504825" y="2538413"/>
            <a:ext cx="8524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2400">
              <a:solidFill>
                <a:srgbClr val="F9FE2E"/>
              </a:solidFill>
              <a:latin typeface="Arial" pitchFamily="-10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ut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ＭＳ Ｐゴシック" pitchFamily="57" charset="-128"/>
          <a:cs typeface="ＭＳ Ｐゴシック" pitchFamily="5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pitchFamily="58" charset="0"/>
          <a:ea typeface="ＭＳ Ｐゴシック" pitchFamily="57" charset="-128"/>
          <a:cs typeface="ＭＳ Ｐゴシック" pitchFamily="5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pitchFamily="58" charset="0"/>
          <a:ea typeface="ＭＳ Ｐゴシック" pitchFamily="57" charset="-128"/>
          <a:cs typeface="ＭＳ Ｐゴシック" pitchFamily="5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pitchFamily="58" charset="0"/>
          <a:ea typeface="ＭＳ Ｐゴシック" pitchFamily="57" charset="-128"/>
          <a:cs typeface="ＭＳ Ｐゴシック" pitchFamily="5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pitchFamily="58" charset="0"/>
          <a:ea typeface="ＭＳ Ｐゴシック" pitchFamily="57" charset="-128"/>
          <a:cs typeface="ＭＳ Ｐゴシック" pitchFamily="5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ACF8FE"/>
          </a:solidFill>
          <a:latin typeface="Arial" pitchFamily="5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ACF8FE"/>
          </a:solidFill>
          <a:latin typeface="Arial" pitchFamily="5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ACF8FE"/>
          </a:solidFill>
          <a:latin typeface="Arial" pitchFamily="5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ACF8FE"/>
          </a:solidFill>
          <a:latin typeface="Arial" pitchFamily="5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chemeClr val="bg1"/>
          </a:solidFill>
          <a:latin typeface="+mn-lt"/>
          <a:ea typeface="ＭＳ Ｐゴシック" pitchFamily="57" charset="-128"/>
          <a:cs typeface="ＭＳ Ｐゴシック" pitchFamily="5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-"/>
        <a:defRPr sz="2400" b="1" i="1">
          <a:solidFill>
            <a:schemeClr val="bg1"/>
          </a:solidFill>
          <a:latin typeface="+mn-lt"/>
          <a:ea typeface="ＭＳ Ｐゴシック" pitchFamily="5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-"/>
        <a:defRPr sz="2400" b="1" i="1">
          <a:solidFill>
            <a:schemeClr val="bg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chemeClr val="bg1"/>
          </a:solidFill>
          <a:latin typeface="+mn-lt"/>
          <a:ea typeface="ヒラギノ角ゴ Pro W3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chemeClr val="bg1"/>
          </a:solidFill>
          <a:latin typeface="+mn-lt"/>
          <a:ea typeface="ヒラギノ角ゴ Pro W3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rgbClr val="F9FE2E"/>
          </a:solidFill>
          <a:latin typeface="+mn-lt"/>
          <a:ea typeface="ＭＳ Ｐゴシック" pitchFamily="5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rgbClr val="F9FE2E"/>
          </a:solidFill>
          <a:latin typeface="+mn-lt"/>
          <a:ea typeface="ＭＳ Ｐゴシック" pitchFamily="5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rgbClr val="F9FE2E"/>
          </a:solidFill>
          <a:latin typeface="+mn-lt"/>
          <a:ea typeface="ＭＳ Ｐゴシック" pitchFamily="5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 i="1">
          <a:solidFill>
            <a:srgbClr val="F9FE2E"/>
          </a:solidFill>
          <a:latin typeface="+mn-lt"/>
          <a:ea typeface="ＭＳ Ｐゴシック" pitchFamily="5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Scalable </a:t>
            </a:r>
            <a:r>
              <a:rPr lang="en-US" dirty="0" smtClean="0"/>
              <a:t>Distributed Fast </a:t>
            </a:r>
            <a:r>
              <a:rPr lang="en-US" dirty="0" err="1" smtClean="0"/>
              <a:t>Multipole</a:t>
            </a:r>
            <a:r>
              <a:rPr lang="en-US" dirty="0" smtClean="0"/>
              <a:t>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20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Qi Hu,  Nail A. Gumerov,  Ramani Duraiswami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9900"/>
                </a:solidFill>
              </a:rPr>
              <a:t>Institute for Advanced Computer Studies 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Department of Computer Science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University of Maryland, College Park, MD</a:t>
            </a:r>
          </a:p>
          <a:p>
            <a:endParaRPr lang="en-US" dirty="0"/>
          </a:p>
        </p:txBody>
      </p:sp>
    </p:spTree>
  </p:cSld>
  <p:clrMapOvr>
    <a:masterClrMapping/>
  </p:clrMapOvr>
  <p:transition advTm="216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distributed algorithms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sz="2400" dirty="0" smtClean="0"/>
              <a:t>Halo regions</a:t>
            </a:r>
          </a:p>
          <a:p>
            <a:r>
              <a:rPr lang="en-US" sz="2400" dirty="0" smtClean="0"/>
              <a:t>Incomplete translations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8599" y="2362200"/>
            <a:ext cx="8786375" cy="3131229"/>
            <a:chOff x="228599" y="2739685"/>
            <a:chExt cx="8786375" cy="31312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236" y="2739685"/>
              <a:ext cx="6337738" cy="3127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2743199"/>
              <a:ext cx="5783441" cy="3127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9772877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114800"/>
          </a:xfrm>
        </p:spPr>
        <p:txBody>
          <a:bodyPr/>
          <a:lstStyle/>
          <a:p>
            <a:r>
              <a:rPr lang="en-US" sz="2300" dirty="0" smtClean="0"/>
              <a:t>Distribute the entire computing domain based on the global workload balance  </a:t>
            </a:r>
          </a:p>
          <a:p>
            <a:r>
              <a:rPr lang="en-US" sz="2300" dirty="0" smtClean="0"/>
              <a:t>Classify the spatial boxes into 5 categories</a:t>
            </a:r>
          </a:p>
          <a:p>
            <a:pPr lvl="1"/>
            <a:r>
              <a:rPr lang="en-US" sz="2300" dirty="0" smtClean="0"/>
              <a:t>Need to calculate box types efficiently</a:t>
            </a:r>
          </a:p>
          <a:p>
            <a:pPr lvl="1"/>
            <a:r>
              <a:rPr lang="en-US" sz="2300" dirty="0" smtClean="0"/>
              <a:t>No interruptions on kernel evaluations</a:t>
            </a:r>
          </a:p>
          <a:p>
            <a:r>
              <a:rPr lang="en-US" sz="2300" dirty="0" smtClean="0"/>
              <a:t>A single communication to exchange data of halo regions</a:t>
            </a:r>
          </a:p>
          <a:p>
            <a:pPr lvl="1"/>
            <a:r>
              <a:rPr lang="en-US" sz="2300" dirty="0" smtClean="0"/>
              <a:t>Master-slave model</a:t>
            </a:r>
          </a:p>
          <a:p>
            <a:pPr lvl="1"/>
            <a:r>
              <a:rPr lang="en-US" sz="2300" dirty="0" smtClean="0"/>
              <a:t>Small overheads</a:t>
            </a:r>
          </a:p>
          <a:p>
            <a:r>
              <a:rPr lang="en-US" sz="2300" dirty="0" smtClean="0"/>
              <a:t>All other computations are performed independently</a:t>
            </a:r>
          </a:p>
          <a:p>
            <a:pPr lvl="1"/>
            <a:r>
              <a:rPr lang="en-US" sz="2300" dirty="0" smtClean="0"/>
              <a:t>Fully distributed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80005450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58738"/>
            <a:ext cx="8662988" cy="838200"/>
          </a:xfrm>
        </p:spPr>
        <p:txBody>
          <a:bodyPr/>
          <a:lstStyle/>
          <a:p>
            <a:r>
              <a:rPr lang="en-US" dirty="0" smtClean="0"/>
              <a:t>Heterogeneous architecture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657600" y="3229303"/>
            <a:ext cx="1752600" cy="504160"/>
            <a:chOff x="3505200" y="3485707"/>
            <a:chExt cx="1752600" cy="504160"/>
          </a:xfrm>
        </p:grpSpPr>
        <p:sp>
          <p:nvSpPr>
            <p:cNvPr id="73" name="TextBox 72"/>
            <p:cNvSpPr txBox="1"/>
            <p:nvPr/>
          </p:nvSpPr>
          <p:spPr>
            <a:xfrm>
              <a:off x="3505200" y="3508744"/>
              <a:ext cx="1752600" cy="461665"/>
            </a:xfrm>
            <a:prstGeom prst="rect">
              <a:avLst/>
            </a:prstGeom>
            <a:noFill/>
            <a:ln w="0">
              <a:noFill/>
            </a:ln>
            <a:scene3d>
              <a:camera prst="orthographicFront"/>
              <a:lightRig rig="flat" dir="tl">
                <a:rot lat="0" lon="0" rev="6600000"/>
              </a:lightRig>
            </a:scene3d>
            <a:sp3d prstMaterial="dkEdge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MPI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" name="Striped Right Arrow 75"/>
            <p:cNvSpPr/>
            <p:nvPr/>
          </p:nvSpPr>
          <p:spPr bwMode="auto">
            <a:xfrm rot="5400000">
              <a:off x="3456911" y="3542857"/>
              <a:ext cx="495300" cy="3810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pitchFamily="58" charset="0"/>
              </a:endParaRPr>
            </a:p>
          </p:txBody>
        </p:sp>
        <p:sp>
          <p:nvSpPr>
            <p:cNvPr id="77" name="Striped Right Arrow 76"/>
            <p:cNvSpPr/>
            <p:nvPr/>
          </p:nvSpPr>
          <p:spPr bwMode="auto">
            <a:xfrm rot="16200000">
              <a:off x="4778890" y="3551717"/>
              <a:ext cx="495300" cy="3810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pitchFamily="5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15186" y="964726"/>
            <a:ext cx="7842504" cy="2133600"/>
            <a:chOff x="310896" y="1219200"/>
            <a:chExt cx="7842504" cy="21336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10896" y="1219200"/>
              <a:ext cx="7842504" cy="2133600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03200" prst="coolSlant"/>
              <a:bevelB w="203200" prst="coolSlan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normalizeH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5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996696" y="3048000"/>
              <a:ext cx="6775704" cy="11643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flat">
              <a:bevelT/>
              <a:bevelB w="165100" prst="coolSlant"/>
              <a:extrusionClr>
                <a:schemeClr val="tx2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u="none" strike="noStrike" cap="all" normalizeH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58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051447" y="1451343"/>
              <a:ext cx="1019175" cy="1649969"/>
              <a:chOff x="4051447" y="1451343"/>
              <a:chExt cx="1019175" cy="1649969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4051447" y="1451343"/>
                <a:ext cx="1019175" cy="1389889"/>
              </a:xfrm>
              <a:prstGeom prst="roundRect">
                <a:avLst/>
              </a:prstGeom>
              <a:solidFill>
                <a:schemeClr val="accent4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 prst="slope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2">
                    <a:lumMod val="50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Main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Memory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29" name="Up-Down Arrow 28"/>
              <p:cNvSpPr/>
              <p:nvPr/>
            </p:nvSpPr>
            <p:spPr bwMode="auto">
              <a:xfrm>
                <a:off x="4498481" y="2796512"/>
                <a:ext cx="152400" cy="304800"/>
              </a:xfrm>
              <a:prstGeom prst="up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14325" y="2884932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58" charset="0"/>
                </a:rPr>
                <a:t>PCI-e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5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132086" y="1447799"/>
              <a:ext cx="2664774" cy="1676401"/>
              <a:chOff x="5132086" y="1447799"/>
              <a:chExt cx="2664774" cy="1676401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5132086" y="1447799"/>
                <a:ext cx="1295400" cy="1415491"/>
              </a:xfrm>
              <a:prstGeom prst="round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freezing" dir="t"/>
              </a:scene3d>
              <a:sp3d contourW="12700">
                <a:bevelT prst="angle"/>
                <a:bevelB prst="angle"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1">
                        <a:lumMod val="85000"/>
                      </a:schemeClr>
                    </a:solidFill>
                    <a:latin typeface="Arial" pitchFamily="58" charset="0"/>
                  </a:rPr>
                  <a:t>GPU</a:t>
                </a:r>
                <a:endPara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latin typeface="Arial" pitchFamily="5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6501460" y="1457324"/>
                <a:ext cx="1295400" cy="1400861"/>
              </a:xfrm>
              <a:prstGeom prst="round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freezing" dir="t"/>
              </a:scene3d>
              <a:sp3d extrusionH="6350" contourW="12700" prstMaterial="softEdge">
                <a:bevelT prst="angle"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normalizeH="0" baseline="0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1">
                        <a:lumMod val="85000"/>
                      </a:schemeClr>
                    </a:solidFill>
                    <a:latin typeface="Arial" pitchFamily="58" charset="0"/>
                  </a:rPr>
                  <a:t>GPU</a:t>
                </a:r>
                <a:endParaRPr kumimoji="0" lang="en-US" sz="2000" b="1" u="none" strike="noStrike" normalizeH="0" baseline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latin typeface="Arial" pitchFamily="58" charset="0"/>
                </a:endParaRPr>
              </a:p>
            </p:txBody>
          </p:sp>
          <p:sp>
            <p:nvSpPr>
              <p:cNvPr id="37" name="Up-Down Arrow 36"/>
              <p:cNvSpPr/>
              <p:nvPr/>
            </p:nvSpPr>
            <p:spPr bwMode="auto">
              <a:xfrm>
                <a:off x="5685655" y="2819400"/>
                <a:ext cx="152400" cy="304800"/>
              </a:xfrm>
              <a:prstGeom prst="up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7016496" y="2819400"/>
                <a:ext cx="152400" cy="304800"/>
              </a:xfrm>
              <a:prstGeom prst="up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002032" y="1447800"/>
              <a:ext cx="2969971" cy="1675799"/>
              <a:chOff x="1002032" y="1447800"/>
              <a:chExt cx="2969971" cy="1675799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1002032" y="1456426"/>
                <a:ext cx="2969971" cy="1367944"/>
              </a:xfrm>
              <a:prstGeom prst="roundRect">
                <a:avLst/>
              </a:prstGeom>
              <a:solidFill>
                <a:srgbClr val="02AAA6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344219" y="2812086"/>
                <a:ext cx="2259126" cy="311513"/>
                <a:chOff x="1269848" y="2869997"/>
                <a:chExt cx="2259126" cy="311513"/>
              </a:xfrm>
            </p:grpSpPr>
            <p:sp>
              <p:nvSpPr>
                <p:cNvPr id="13" name="Up-Down Arrow 12"/>
                <p:cNvSpPr/>
                <p:nvPr/>
              </p:nvSpPr>
              <p:spPr bwMode="auto">
                <a:xfrm>
                  <a:off x="1269848" y="2874087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  <p:sp>
              <p:nvSpPr>
                <p:cNvPr id="24" name="Up-Down Arrow 23"/>
                <p:cNvSpPr/>
                <p:nvPr/>
              </p:nvSpPr>
              <p:spPr bwMode="auto">
                <a:xfrm>
                  <a:off x="1975976" y="2876710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  <p:sp>
              <p:nvSpPr>
                <p:cNvPr id="26" name="Up-Down Arrow 25"/>
                <p:cNvSpPr/>
                <p:nvPr/>
              </p:nvSpPr>
              <p:spPr bwMode="auto">
                <a:xfrm>
                  <a:off x="2675534" y="2869997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  <p:sp>
              <p:nvSpPr>
                <p:cNvPr id="27" name="Up-Down Arrow 26"/>
                <p:cNvSpPr/>
                <p:nvPr/>
              </p:nvSpPr>
              <p:spPr bwMode="auto">
                <a:xfrm>
                  <a:off x="3376574" y="2876093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600200" y="1447800"/>
                <a:ext cx="1752600" cy="461665"/>
              </a:xfrm>
              <a:prstGeom prst="rect">
                <a:avLst/>
              </a:prstGeom>
              <a:noFill/>
              <a:ln w="0">
                <a:noFill/>
              </a:ln>
              <a:scene3d>
                <a:camera prst="orthographicFront"/>
                <a:lightRig rig="flat" dir="tl">
                  <a:rot lat="0" lon="0" rev="6600000"/>
                </a:lightRig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openMP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3194250" y="1921025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rgbClr val="275EF9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2494535" y="1921025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rgbClr val="275EF9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799458" y="1921025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1096406" y="1918149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519468" y="3858051"/>
            <a:ext cx="7842504" cy="2133600"/>
            <a:chOff x="310896" y="1219200"/>
            <a:chExt cx="7842504" cy="2133600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310896" y="1219200"/>
              <a:ext cx="7842504" cy="2133600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03200" prst="coolSlant"/>
              <a:bevelB w="203200" prst="coolSlan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normalizeH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58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996696" y="3048000"/>
              <a:ext cx="6775704" cy="116434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flat">
              <a:bevelT/>
              <a:bevelB w="165100" prst="coolSlant"/>
              <a:extrusionClr>
                <a:schemeClr val="tx2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u="none" strike="noStrike" cap="all" normalizeH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58" charset="0"/>
              </a:endParaRPr>
            </a:p>
          </p:txBody>
        </p:sp>
        <p:grpSp>
          <p:nvGrpSpPr>
            <p:cNvPr id="93" name="Group 84"/>
            <p:cNvGrpSpPr/>
            <p:nvPr/>
          </p:nvGrpSpPr>
          <p:grpSpPr>
            <a:xfrm>
              <a:off x="4051447" y="1451343"/>
              <a:ext cx="1019175" cy="1649969"/>
              <a:chOff x="4051447" y="1451343"/>
              <a:chExt cx="1019175" cy="1649969"/>
            </a:xfrm>
          </p:grpSpPr>
          <p:sp>
            <p:nvSpPr>
              <p:cNvPr id="136" name="Rounded Rectangle 135"/>
              <p:cNvSpPr/>
              <p:nvPr/>
            </p:nvSpPr>
            <p:spPr bwMode="auto">
              <a:xfrm>
                <a:off x="4051447" y="1451343"/>
                <a:ext cx="1019175" cy="1389889"/>
              </a:xfrm>
              <a:prstGeom prst="roundRect">
                <a:avLst/>
              </a:prstGeom>
              <a:solidFill>
                <a:schemeClr val="accent4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 prst="slope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2">
                    <a:lumMod val="50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Main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Memory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137" name="Up-Down Arrow 136"/>
              <p:cNvSpPr/>
              <p:nvPr/>
            </p:nvSpPr>
            <p:spPr bwMode="auto">
              <a:xfrm>
                <a:off x="4498481" y="2796512"/>
                <a:ext cx="152400" cy="304800"/>
              </a:xfrm>
              <a:prstGeom prst="up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314325" y="2884932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58" charset="0"/>
                </a:rPr>
                <a:t>PCI-e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58" charset="0"/>
              </a:endParaRPr>
            </a:p>
          </p:txBody>
        </p:sp>
        <p:grpSp>
          <p:nvGrpSpPr>
            <p:cNvPr id="95" name="Group 85"/>
            <p:cNvGrpSpPr/>
            <p:nvPr/>
          </p:nvGrpSpPr>
          <p:grpSpPr>
            <a:xfrm>
              <a:off x="5132086" y="1447799"/>
              <a:ext cx="2664774" cy="1676401"/>
              <a:chOff x="5132086" y="1447799"/>
              <a:chExt cx="2664774" cy="1676401"/>
            </a:xfrm>
          </p:grpSpPr>
          <p:sp>
            <p:nvSpPr>
              <p:cNvPr id="132" name="Rounded Rectangle 131"/>
              <p:cNvSpPr/>
              <p:nvPr/>
            </p:nvSpPr>
            <p:spPr bwMode="auto">
              <a:xfrm>
                <a:off x="5132086" y="1447799"/>
                <a:ext cx="1295400" cy="1415491"/>
              </a:xfrm>
              <a:prstGeom prst="round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freezing" dir="t"/>
              </a:scene3d>
              <a:sp3d contourW="12700">
                <a:bevelT prst="angle"/>
                <a:bevelB prst="angle"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1">
                        <a:lumMod val="85000"/>
                      </a:schemeClr>
                    </a:solidFill>
                    <a:latin typeface="Arial" pitchFamily="58" charset="0"/>
                  </a:rPr>
                  <a:t>GPU</a:t>
                </a:r>
                <a:endPara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latin typeface="Arial" pitchFamily="58" charset="0"/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 bwMode="auto">
              <a:xfrm>
                <a:off x="6501460" y="1457324"/>
                <a:ext cx="1295400" cy="1400861"/>
              </a:xfrm>
              <a:prstGeom prst="roundRect">
                <a:avLst/>
              </a:prstGeom>
              <a:solidFill>
                <a:srgbClr val="00FF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freezing" dir="t"/>
              </a:scene3d>
              <a:sp3d extrusionH="6350" contourW="12700" prstMaterial="softEdge">
                <a:bevelT prst="angle"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normalizeH="0" baseline="0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solidFill>
                      <a:schemeClr val="bg1">
                        <a:lumMod val="85000"/>
                      </a:schemeClr>
                    </a:solidFill>
                    <a:latin typeface="Arial" pitchFamily="58" charset="0"/>
                  </a:rPr>
                  <a:t>GPU</a:t>
                </a:r>
                <a:endParaRPr kumimoji="0" lang="en-US" sz="2000" b="1" u="none" strike="noStrike" normalizeH="0" baseline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latin typeface="Arial" pitchFamily="58" charset="0"/>
                </a:endParaRPr>
              </a:p>
            </p:txBody>
          </p:sp>
          <p:sp>
            <p:nvSpPr>
              <p:cNvPr id="134" name="Up-Down Arrow 133"/>
              <p:cNvSpPr/>
              <p:nvPr/>
            </p:nvSpPr>
            <p:spPr bwMode="auto">
              <a:xfrm>
                <a:off x="5685655" y="2819400"/>
                <a:ext cx="152400" cy="304800"/>
              </a:xfrm>
              <a:prstGeom prst="up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  <p:sp>
            <p:nvSpPr>
              <p:cNvPr id="135" name="Up-Down Arrow 134"/>
              <p:cNvSpPr/>
              <p:nvPr/>
            </p:nvSpPr>
            <p:spPr bwMode="auto">
              <a:xfrm>
                <a:off x="7016496" y="2819400"/>
                <a:ext cx="152400" cy="304800"/>
              </a:xfrm>
              <a:prstGeom prst="up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flat">
                <a:bevelT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</p:grpSp>
        <p:grpSp>
          <p:nvGrpSpPr>
            <p:cNvPr id="96" name="Group 83"/>
            <p:cNvGrpSpPr/>
            <p:nvPr/>
          </p:nvGrpSpPr>
          <p:grpSpPr>
            <a:xfrm>
              <a:off x="1002032" y="1447800"/>
              <a:ext cx="2969971" cy="1675799"/>
              <a:chOff x="1002032" y="1447800"/>
              <a:chExt cx="2969971" cy="1675799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1002032" y="1456426"/>
                <a:ext cx="2969971" cy="1367944"/>
              </a:xfrm>
              <a:prstGeom prst="roundRect">
                <a:avLst/>
              </a:prstGeom>
              <a:solidFill>
                <a:srgbClr val="02AAA6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  <p:grpSp>
            <p:nvGrpSpPr>
              <p:cNvPr id="98" name="Group 30"/>
              <p:cNvGrpSpPr/>
              <p:nvPr/>
            </p:nvGrpSpPr>
            <p:grpSpPr>
              <a:xfrm>
                <a:off x="1344219" y="2812086"/>
                <a:ext cx="2259126" cy="311513"/>
                <a:chOff x="1269848" y="2869997"/>
                <a:chExt cx="2259126" cy="311513"/>
              </a:xfrm>
            </p:grpSpPr>
            <p:sp>
              <p:nvSpPr>
                <p:cNvPr id="128" name="Up-Down Arrow 127"/>
                <p:cNvSpPr/>
                <p:nvPr/>
              </p:nvSpPr>
              <p:spPr bwMode="auto">
                <a:xfrm>
                  <a:off x="1269848" y="2874087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  <p:sp>
              <p:nvSpPr>
                <p:cNvPr id="129" name="Up-Down Arrow 128"/>
                <p:cNvSpPr/>
                <p:nvPr/>
              </p:nvSpPr>
              <p:spPr bwMode="auto">
                <a:xfrm>
                  <a:off x="1975976" y="2876710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  <p:sp>
              <p:nvSpPr>
                <p:cNvPr id="130" name="Up-Down Arrow 129"/>
                <p:cNvSpPr/>
                <p:nvPr/>
              </p:nvSpPr>
              <p:spPr bwMode="auto">
                <a:xfrm>
                  <a:off x="2675534" y="2869997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  <p:sp>
              <p:nvSpPr>
                <p:cNvPr id="131" name="Up-Down Arrow 130"/>
                <p:cNvSpPr/>
                <p:nvPr/>
              </p:nvSpPr>
              <p:spPr bwMode="auto">
                <a:xfrm>
                  <a:off x="3376574" y="2876093"/>
                  <a:ext cx="152400" cy="304800"/>
                </a:xfrm>
                <a:prstGeom prst="upDownArrow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contourW="12700" prstMaterial="flat">
                  <a:bevelT/>
                  <a:extrusionClr>
                    <a:schemeClr val="tx2">
                      <a:lumMod val="20000"/>
                      <a:lumOff val="80000"/>
                    </a:schemeClr>
                  </a:extrusionClr>
                  <a:contourClr>
                    <a:schemeClr val="bg1">
                      <a:lumMod val="85000"/>
                    </a:schemeClr>
                  </a:contourClr>
                </a:sp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1" u="none" strike="noStrike" cap="none" normalizeH="0" baseline="0">
                    <a:ln>
                      <a:noFill/>
                    </a:ln>
                    <a:solidFill>
                      <a:srgbClr val="FAFD00"/>
                    </a:solidFill>
                    <a:effectLst/>
                    <a:latin typeface="Arial" pitchFamily="58" charset="0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1600200" y="1447800"/>
                <a:ext cx="1752600" cy="461665"/>
              </a:xfrm>
              <a:prstGeom prst="rect">
                <a:avLst/>
              </a:prstGeom>
              <a:noFill/>
              <a:ln w="0">
                <a:noFill/>
              </a:ln>
              <a:scene3d>
                <a:camera prst="orthographicFront"/>
                <a:lightRig rig="flat" dir="tl">
                  <a:rot lat="0" lon="0" rev="6600000"/>
                </a:lightRig>
              </a:scene3d>
              <a:sp3d prstMaterial="dkEdge"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openMP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 bwMode="auto">
              <a:xfrm>
                <a:off x="3194250" y="1921025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rgbClr val="275EF9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2494535" y="1921025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contourW="127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  <a:contourClr>
                  <a:srgbClr val="275EF9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 bwMode="auto">
              <a:xfrm>
                <a:off x="1799458" y="1921025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1096406" y="1918149"/>
                <a:ext cx="659004" cy="8382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131BC3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dkEdge">
                <a:bevelT w="139700" prst="cross"/>
                <a:bevelB w="165100" prst="coolSlant"/>
                <a:extrusionClr>
                  <a:schemeClr val="tx2">
                    <a:lumMod val="20000"/>
                    <a:lumOff val="80000"/>
                  </a:schemeClr>
                </a:extrusion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CPU</a:t>
                </a:r>
              </a:p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pitchFamily="58" charset="0"/>
                  </a:rPr>
                  <a:t>core</a:t>
                </a:r>
                <a:endParaRPr lang="en-US" sz="16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5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543800" y="914400"/>
            <a:ext cx="1752600" cy="5581710"/>
            <a:chOff x="7391400" y="1143000"/>
            <a:chExt cx="1752600" cy="5581710"/>
          </a:xfrm>
        </p:grpSpPr>
        <p:grpSp>
          <p:nvGrpSpPr>
            <p:cNvPr id="79" name="Group 78"/>
            <p:cNvGrpSpPr/>
            <p:nvPr/>
          </p:nvGrpSpPr>
          <p:grpSpPr>
            <a:xfrm>
              <a:off x="8229600" y="1143000"/>
              <a:ext cx="609600" cy="5181600"/>
              <a:chOff x="8153400" y="1143000"/>
              <a:chExt cx="609600" cy="5181600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8686800" y="1143000"/>
                <a:ext cx="76200" cy="51816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/>
                <a:bevelB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  <p:sp>
            <p:nvSpPr>
              <p:cNvPr id="70" name="Left-Right Arrow 69"/>
              <p:cNvSpPr/>
              <p:nvPr/>
            </p:nvSpPr>
            <p:spPr bwMode="auto">
              <a:xfrm>
                <a:off x="8153400" y="2286000"/>
                <a:ext cx="533400" cy="228600"/>
              </a:xfrm>
              <a:prstGeom prst="leftRightArrow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h="25400"/>
                <a:bevelB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  <p:sp>
            <p:nvSpPr>
              <p:cNvPr id="71" name="Left-Right Arrow 70"/>
              <p:cNvSpPr/>
              <p:nvPr/>
            </p:nvSpPr>
            <p:spPr bwMode="auto">
              <a:xfrm>
                <a:off x="8153400" y="5105400"/>
                <a:ext cx="533400" cy="228600"/>
              </a:xfrm>
              <a:prstGeom prst="leftRightArrow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contourW="12700" prstMaterial="flat">
                <a:bevelT h="25400"/>
                <a:bevelB/>
                <a:contourClr>
                  <a:schemeClr val="bg1"/>
                </a:contourClr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1" u="none" strike="noStrike" cap="none" normalizeH="0" baseline="0">
                  <a:ln>
                    <a:noFill/>
                  </a:ln>
                  <a:solidFill>
                    <a:srgbClr val="FAFD00"/>
                  </a:solidFill>
                  <a:effectLst/>
                  <a:latin typeface="Arial" pitchFamily="58" charset="0"/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7391400" y="6324600"/>
              <a:ext cx="1752600" cy="400110"/>
            </a:xfrm>
            <a:prstGeom prst="rect">
              <a:avLst/>
            </a:prstGeom>
            <a:noFill/>
            <a:ln w="0">
              <a:noFill/>
            </a:ln>
            <a:scene3d>
              <a:camera prst="orthographicFront"/>
              <a:lightRig rig="flat" dir="tl">
                <a:rot lat="0" lon="0" rev="6600000"/>
              </a:lightRig>
            </a:scene3d>
            <a:sp3d prstMaterial="dkEdge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InfiniBand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733800" y="6049040"/>
            <a:ext cx="1752600" cy="504160"/>
            <a:chOff x="3505200" y="3485707"/>
            <a:chExt cx="1752600" cy="504160"/>
          </a:xfrm>
        </p:grpSpPr>
        <p:sp>
          <p:nvSpPr>
            <p:cNvPr id="64" name="TextBox 63"/>
            <p:cNvSpPr txBox="1"/>
            <p:nvPr/>
          </p:nvSpPr>
          <p:spPr>
            <a:xfrm>
              <a:off x="3505200" y="3508744"/>
              <a:ext cx="1752600" cy="461665"/>
            </a:xfrm>
            <a:prstGeom prst="rect">
              <a:avLst/>
            </a:prstGeom>
            <a:noFill/>
            <a:ln w="0">
              <a:noFill/>
            </a:ln>
            <a:scene3d>
              <a:camera prst="orthographicFront"/>
              <a:lightRig rig="flat" dir="tl">
                <a:rot lat="0" lon="0" rev="6600000"/>
              </a:lightRig>
            </a:scene3d>
            <a:sp3d prstMaterial="dkEdge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MPI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" name="Striped Right Arrow 64"/>
            <p:cNvSpPr/>
            <p:nvPr/>
          </p:nvSpPr>
          <p:spPr bwMode="auto">
            <a:xfrm rot="5400000">
              <a:off x="3456911" y="3542857"/>
              <a:ext cx="495300" cy="3810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pitchFamily="58" charset="0"/>
              </a:endParaRPr>
            </a:p>
          </p:txBody>
        </p:sp>
        <p:sp>
          <p:nvSpPr>
            <p:cNvPr id="66" name="Striped Right Arrow 65"/>
            <p:cNvSpPr/>
            <p:nvPr/>
          </p:nvSpPr>
          <p:spPr bwMode="auto">
            <a:xfrm rot="16200000">
              <a:off x="4778890" y="3551717"/>
              <a:ext cx="495300" cy="38100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pitchFamily="5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2699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991600" cy="838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i="0" dirty="0" smtClean="0"/>
              <a:t>Mapping the FMM on CPU/GPU architecture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-171450" y="805702"/>
            <a:ext cx="6419850" cy="6052298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i="0" dirty="0" smtClean="0">
                <a:solidFill>
                  <a:srgbClr val="FFFF00"/>
                </a:solidFill>
                <a:effectLst/>
              </a:rPr>
              <a:t>GPU is a highly parallel, multithreaded, many-core processor</a:t>
            </a:r>
          </a:p>
          <a:p>
            <a:pPr lvl="2">
              <a:lnSpc>
                <a:spcPct val="150000"/>
              </a:lnSpc>
              <a:buFont typeface="Arial" charset="0"/>
              <a:buChar char="-"/>
              <a:defRPr/>
            </a:pPr>
            <a:r>
              <a:rPr lang="en-US" sz="2000" i="0" dirty="0" smtClean="0"/>
              <a:t>Good for repetitive operations on multiple data (SIMD)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i="0" dirty="0" smtClean="0">
                <a:solidFill>
                  <a:srgbClr val="FFFF00"/>
                </a:solidFill>
                <a:effectLst/>
              </a:rPr>
              <a:t>CPUs are good for complex tasks with</a:t>
            </a:r>
          </a:p>
          <a:p>
            <a:pPr lvl="2">
              <a:lnSpc>
                <a:spcPct val="150000"/>
              </a:lnSpc>
              <a:buFont typeface="Arial" charset="0"/>
              <a:buChar char="-"/>
              <a:defRPr/>
            </a:pPr>
            <a:r>
              <a:rPr lang="en-US" sz="2000" i="0" dirty="0" smtClean="0"/>
              <a:t>Complicated data structures, such as FMM M|L translation stencils, with complicated patterns of memory access </a:t>
            </a:r>
            <a:endParaRPr lang="en-US" sz="2000" i="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i="0" dirty="0" smtClean="0">
                <a:solidFill>
                  <a:srgbClr val="FFFF00"/>
                </a:solidFill>
              </a:rPr>
              <a:t>CPU-GPU communications expensive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i="0" dirty="0" smtClean="0">
                <a:solidFill>
                  <a:srgbClr val="FFFF00"/>
                </a:solidFill>
              </a:rPr>
              <a:t>Profile FMM and determine which parts of FMM go where</a:t>
            </a:r>
          </a:p>
          <a:p>
            <a:pPr lvl="1" eaLnBrk="1" hangingPunct="1">
              <a:buNone/>
              <a:defRPr/>
            </a:pPr>
            <a:endParaRPr lang="en-US" i="1" dirty="0" smtClean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i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188"/>
          <p:cNvGrpSpPr/>
          <p:nvPr/>
        </p:nvGrpSpPr>
        <p:grpSpPr>
          <a:xfrm>
            <a:off x="6191250" y="3657600"/>
            <a:ext cx="2821329" cy="2917466"/>
            <a:chOff x="3124200" y="3788134"/>
            <a:chExt cx="2821329" cy="2917466"/>
          </a:xfrm>
        </p:grpSpPr>
        <p:grpSp>
          <p:nvGrpSpPr>
            <p:cNvPr id="3" name="Group 211"/>
            <p:cNvGrpSpPr/>
            <p:nvPr/>
          </p:nvGrpSpPr>
          <p:grpSpPr>
            <a:xfrm>
              <a:off x="3124200" y="4215896"/>
              <a:ext cx="2821329" cy="2489704"/>
              <a:chOff x="376768" y="1134533"/>
              <a:chExt cx="3877733" cy="2662258"/>
            </a:xfrm>
          </p:grpSpPr>
          <p:grpSp>
            <p:nvGrpSpPr>
              <p:cNvPr id="4" name="Group 208"/>
              <p:cNvGrpSpPr/>
              <p:nvPr/>
            </p:nvGrpSpPr>
            <p:grpSpPr>
              <a:xfrm>
                <a:off x="376768" y="1134533"/>
                <a:ext cx="3877733" cy="2421467"/>
                <a:chOff x="440268" y="1540933"/>
                <a:chExt cx="3877733" cy="2421467"/>
              </a:xfrm>
            </p:grpSpPr>
            <p:sp>
              <p:nvSpPr>
                <p:cNvPr id="176" name="Rectangle 2"/>
                <p:cNvSpPr/>
                <p:nvPr/>
              </p:nvSpPr>
              <p:spPr bwMode="auto">
                <a:xfrm>
                  <a:off x="440268" y="1540933"/>
                  <a:ext cx="3877733" cy="242146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 flipH="1">
                  <a:off x="558800" y="3403598"/>
                  <a:ext cx="3640667" cy="406400"/>
                </a:xfrm>
                <a:prstGeom prst="rect">
                  <a:avLst/>
                </a:prstGeom>
                <a:solidFill>
                  <a:srgbClr val="FF5A1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DRAM</a:t>
                  </a:r>
                </a:p>
              </p:txBody>
            </p:sp>
            <p:sp>
              <p:nvSpPr>
                <p:cNvPr id="178" name="Rectangle 17"/>
                <p:cNvSpPr/>
                <p:nvPr/>
              </p:nvSpPr>
              <p:spPr bwMode="auto">
                <a:xfrm>
                  <a:off x="558800" y="2438401"/>
                  <a:ext cx="3640667" cy="778933"/>
                </a:xfrm>
                <a:prstGeom prst="rect">
                  <a:avLst/>
                </a:prstGeom>
                <a:solidFill>
                  <a:srgbClr val="FF5A1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Cache</a:t>
                  </a:r>
                  <a:endParaRPr lang="en-US" sz="1600" b="1" i="0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575733" y="1642534"/>
                  <a:ext cx="1845733" cy="694267"/>
                </a:xfrm>
                <a:prstGeom prst="rect">
                  <a:avLst/>
                </a:prstGeom>
                <a:solidFill>
                  <a:srgbClr val="FFCC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Control</a:t>
                  </a:r>
                  <a:endPara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2480733" y="1651009"/>
                  <a:ext cx="821267" cy="330192"/>
                </a:xfrm>
                <a:prstGeom prst="rect">
                  <a:avLst/>
                </a:prstGeom>
                <a:solidFill>
                  <a:srgbClr val="00E8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ALU</a:t>
                  </a:r>
                </a:p>
              </p:txBody>
            </p:sp>
            <p:sp>
              <p:nvSpPr>
                <p:cNvPr id="181" name="Rectangle 180"/>
                <p:cNvSpPr/>
                <p:nvPr/>
              </p:nvSpPr>
              <p:spPr bwMode="auto">
                <a:xfrm>
                  <a:off x="3352799" y="1651003"/>
                  <a:ext cx="838200" cy="330192"/>
                </a:xfrm>
                <a:prstGeom prst="rect">
                  <a:avLst/>
                </a:prstGeom>
                <a:solidFill>
                  <a:srgbClr val="00E8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ALU</a:t>
                  </a: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2489194" y="2027784"/>
                  <a:ext cx="821267" cy="330192"/>
                </a:xfrm>
                <a:prstGeom prst="rect">
                  <a:avLst/>
                </a:prstGeom>
                <a:solidFill>
                  <a:srgbClr val="00E8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ALU</a:t>
                  </a: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3352793" y="2023545"/>
                  <a:ext cx="838200" cy="330192"/>
                </a:xfrm>
                <a:prstGeom prst="rect">
                  <a:avLst/>
                </a:prstGeom>
                <a:solidFill>
                  <a:srgbClr val="00E800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ALU</a:t>
                  </a:r>
                </a:p>
              </p:txBody>
            </p:sp>
          </p:grpSp>
          <p:sp>
            <p:nvSpPr>
              <p:cNvPr id="175" name="TextBox 14"/>
              <p:cNvSpPr txBox="1"/>
              <p:nvPr/>
            </p:nvSpPr>
            <p:spPr>
              <a:xfrm>
                <a:off x="1575770" y="3396681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0" dirty="0" smtClean="0">
                    <a:solidFill>
                      <a:srgbClr val="FFFF00"/>
                    </a:solidFill>
                  </a:rPr>
                  <a:t>CPU</a:t>
                </a:r>
                <a:endParaRPr lang="en-US" i="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4607596" y="3788134"/>
              <a:ext cx="1245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 few cores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 bwMode="auto">
            <a:xfrm>
              <a:off x="5099050" y="4083050"/>
              <a:ext cx="116712" cy="1988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</p:grpSp>
      <p:grpSp>
        <p:nvGrpSpPr>
          <p:cNvPr id="5" name="Group 190"/>
          <p:cNvGrpSpPr/>
          <p:nvPr/>
        </p:nvGrpSpPr>
        <p:grpSpPr>
          <a:xfrm>
            <a:off x="6208371" y="819150"/>
            <a:ext cx="2708958" cy="2903310"/>
            <a:chOff x="6130242" y="3773557"/>
            <a:chExt cx="2708958" cy="2903310"/>
          </a:xfrm>
        </p:grpSpPr>
        <p:grpSp>
          <p:nvGrpSpPr>
            <p:cNvPr id="6" name="Group 212"/>
            <p:cNvGrpSpPr/>
            <p:nvPr/>
          </p:nvGrpSpPr>
          <p:grpSpPr>
            <a:xfrm>
              <a:off x="6130242" y="4288380"/>
              <a:ext cx="2708958" cy="2388487"/>
              <a:chOff x="4781550" y="1151466"/>
              <a:chExt cx="3888318" cy="2645326"/>
            </a:xfrm>
          </p:grpSpPr>
          <p:grpSp>
            <p:nvGrpSpPr>
              <p:cNvPr id="7" name="Group 207"/>
              <p:cNvGrpSpPr/>
              <p:nvPr/>
            </p:nvGrpSpPr>
            <p:grpSpPr>
              <a:xfrm>
                <a:off x="4781550" y="1151466"/>
                <a:ext cx="3888318" cy="2421467"/>
                <a:chOff x="4883150" y="1557866"/>
                <a:chExt cx="3888318" cy="2421467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4893735" y="1557866"/>
                  <a:ext cx="3877733" cy="242146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 flipH="1">
                  <a:off x="4902200" y="3403598"/>
                  <a:ext cx="3850216" cy="406400"/>
                </a:xfrm>
                <a:prstGeom prst="rect">
                  <a:avLst/>
                </a:prstGeom>
                <a:solidFill>
                  <a:srgbClr val="FF5A14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600" b="1" i="0" dirty="0" smtClean="0">
                      <a:solidFill>
                        <a:schemeClr val="tx1"/>
                      </a:solidFill>
                      <a:latin typeface="Arial" charset="0"/>
                    </a:rPr>
                    <a:t>DRAM</a:t>
                  </a:r>
                </a:p>
              </p:txBody>
            </p:sp>
            <p:grpSp>
              <p:nvGrpSpPr>
                <p:cNvPr id="8" name="Group 64"/>
                <p:cNvGrpSpPr/>
                <p:nvPr/>
              </p:nvGrpSpPr>
              <p:grpSpPr>
                <a:xfrm>
                  <a:off x="4883150" y="156500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155" name="Rectangle 20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9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158" name="Rectangle 16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159" name="Straight Connector 22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0" name="Straight Connector 25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1" name="Straight Connector 26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" name="Group 65"/>
                <p:cNvGrpSpPr/>
                <p:nvPr/>
              </p:nvGrpSpPr>
              <p:grpSpPr>
                <a:xfrm>
                  <a:off x="4883150" y="177455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4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139" name="Rectangle 138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140" name="Straight Connector 139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3" name="Straight Connector 83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85"/>
                <p:cNvGrpSpPr/>
                <p:nvPr/>
              </p:nvGrpSpPr>
              <p:grpSpPr>
                <a:xfrm>
                  <a:off x="4883150" y="197775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6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120" name="Rectangle 119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121" name="Straight Connector 120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0" name="Straight Connector 129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3" name="Straight Connector 102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105"/>
                <p:cNvGrpSpPr/>
                <p:nvPr/>
              </p:nvGrpSpPr>
              <p:grpSpPr>
                <a:xfrm>
                  <a:off x="4883150" y="218730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8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101" name="Rectangle 100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102" name="Straight Connector 101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9" name="Group 125"/>
                <p:cNvGrpSpPr/>
                <p:nvPr/>
              </p:nvGrpSpPr>
              <p:grpSpPr>
                <a:xfrm>
                  <a:off x="4883150" y="239685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20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82" name="Rectangle 81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83" name="Straight Connector 82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4" name="Straight Connector 83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5" name="Straight Connector 84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6" name="Straight Connector 85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7" name="Straight Connector 86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8" name="Straight Connector 87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0" name="Straight Connector 89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1" name="Straight Connector 90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2" name="Straight Connector 91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" name="Straight Connector 92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5" name="Straight Connector 94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6" name="Straight Connector 95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7" name="Straight Connector 96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" name="Group 145"/>
                <p:cNvGrpSpPr/>
                <p:nvPr/>
              </p:nvGrpSpPr>
              <p:grpSpPr>
                <a:xfrm>
                  <a:off x="4883150" y="260005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23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63" name="Rectangle 62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64" name="Straight Connector 63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5" name="Straight Connector 64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6" name="Straight Connector 65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7" name="Straight Connector 66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8" name="Straight Connector 67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9" name="Straight Connector 68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0" name="Straight Connector 69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1" name="Straight Connector 70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2" name="Straight Connector 71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3" name="Straight Connector 72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4" name="Straight Connector 73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5" name="Straight Connector 74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6" name="Straight Connector 75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7" name="Straight Connector 76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78" name="Straight Connector 77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2" name="Group 165"/>
                <p:cNvGrpSpPr/>
                <p:nvPr/>
              </p:nvGrpSpPr>
              <p:grpSpPr>
                <a:xfrm>
                  <a:off x="4883150" y="280960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61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44" name="Rectangle 43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45" name="Straight Connector 44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6" name="Straight Connector 45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7" name="Straight Connector 46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8" name="Straight Connector 47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9" name="Straight Connector 48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0" name="Straight Connector 49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1" name="Straight Connector 50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2" name="Straight Connector 51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3" name="Straight Connector 52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4" name="Straight Connector 53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5" name="Straight Connector 54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6" name="Straight Connector 55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7" name="Straight Connector 56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8" name="Straight Connector 57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9" name="Straight Connector 58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oup 185"/>
                <p:cNvGrpSpPr/>
                <p:nvPr/>
              </p:nvGrpSpPr>
              <p:grpSpPr>
                <a:xfrm>
                  <a:off x="4883150" y="3012805"/>
                  <a:ext cx="3867150" cy="215371"/>
                  <a:chOff x="4889500" y="1565005"/>
                  <a:chExt cx="3867150" cy="215371"/>
                </a:xfrm>
              </p:grpSpPr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4889500" y="1587509"/>
                    <a:ext cx="228600" cy="95241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27648" name="Group 62"/>
                  <p:cNvGrpSpPr/>
                  <p:nvPr/>
                </p:nvGrpSpPr>
                <p:grpSpPr>
                  <a:xfrm>
                    <a:off x="5137150" y="1565005"/>
                    <a:ext cx="3619500" cy="215371"/>
                    <a:chOff x="5105400" y="1565005"/>
                    <a:chExt cx="3619500" cy="215371"/>
                  </a:xfrm>
                </p:grpSpPr>
                <p:sp>
                  <p:nvSpPr>
                    <p:cNvPr id="25" name="Rectangle 24"/>
                    <p:cNvSpPr/>
                    <p:nvPr/>
                  </p:nvSpPr>
                  <p:spPr bwMode="auto">
                    <a:xfrm>
                      <a:off x="5105400" y="1587509"/>
                      <a:ext cx="3619500" cy="165091"/>
                    </a:xfrm>
                    <a:prstGeom prst="rect">
                      <a:avLst/>
                    </a:prstGeom>
                    <a:solidFill>
                      <a:srgbClr val="00E8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 b="1" i="0" dirty="0" smtClean="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cxnSp>
                  <p:nvCxnSpPr>
                    <p:cNvPr id="26" name="Straight Connector 25"/>
                    <p:cNvCxnSpPr/>
                    <p:nvPr/>
                  </p:nvCxnSpPr>
                  <p:spPr bwMode="auto">
                    <a:xfrm rot="5400000">
                      <a:off x="5230019" y="166661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7" name="Straight Connector 26"/>
                    <p:cNvCxnSpPr/>
                    <p:nvPr/>
                  </p:nvCxnSpPr>
                  <p:spPr bwMode="auto">
                    <a:xfrm rot="5400000">
                      <a:off x="5458622" y="1668721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" name="Straight Connector 27"/>
                    <p:cNvCxnSpPr/>
                    <p:nvPr/>
                  </p:nvCxnSpPr>
                  <p:spPr bwMode="auto">
                    <a:xfrm rot="5400000">
                      <a:off x="5695692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9" name="Straight Connector 28"/>
                    <p:cNvCxnSpPr/>
                    <p:nvPr/>
                  </p:nvCxnSpPr>
                  <p:spPr bwMode="auto">
                    <a:xfrm rot="5400000">
                      <a:off x="5932760" y="1685655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" name="Straight Connector 29"/>
                    <p:cNvCxnSpPr/>
                    <p:nvPr/>
                  </p:nvCxnSpPr>
                  <p:spPr bwMode="auto">
                    <a:xfrm rot="5400000">
                      <a:off x="6398427" y="1668723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1" name="Straight Connector 30"/>
                    <p:cNvCxnSpPr/>
                    <p:nvPr/>
                  </p:nvCxnSpPr>
                  <p:spPr bwMode="auto">
                    <a:xfrm rot="5400000">
                      <a:off x="6618561" y="1668722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 bwMode="auto">
                    <a:xfrm rot="5400000">
                      <a:off x="683022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3" name="Straight Connector 32"/>
                    <p:cNvCxnSpPr/>
                    <p:nvPr/>
                  </p:nvCxnSpPr>
                  <p:spPr bwMode="auto">
                    <a:xfrm rot="5400000">
                      <a:off x="7268377" y="16835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4" name="Straight Connector 33"/>
                    <p:cNvCxnSpPr/>
                    <p:nvPr/>
                  </p:nvCxnSpPr>
                  <p:spPr bwMode="auto">
                    <a:xfrm rot="5400000">
                      <a:off x="703977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5" name="Straight Connector 34"/>
                    <p:cNvCxnSpPr/>
                    <p:nvPr/>
                  </p:nvCxnSpPr>
                  <p:spPr bwMode="auto">
                    <a:xfrm rot="5400000">
                      <a:off x="7503327" y="16771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6" name="Straight Connector 35"/>
                    <p:cNvCxnSpPr/>
                    <p:nvPr/>
                  </p:nvCxnSpPr>
                  <p:spPr bwMode="auto">
                    <a:xfrm rot="5400000">
                      <a:off x="8182779" y="1664490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7" name="Straight Connector 36"/>
                    <p:cNvCxnSpPr/>
                    <p:nvPr/>
                  </p:nvCxnSpPr>
                  <p:spPr bwMode="auto">
                    <a:xfrm rot="5400000">
                      <a:off x="7748733" y="1670181"/>
                      <a:ext cx="152657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8" name="Straight Connector 37"/>
                    <p:cNvCxnSpPr/>
                    <p:nvPr/>
                  </p:nvCxnSpPr>
                  <p:spPr bwMode="auto">
                    <a:xfrm rot="5400000">
                      <a:off x="7960527" y="166448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9" name="Straight Connector 38"/>
                    <p:cNvCxnSpPr/>
                    <p:nvPr/>
                  </p:nvCxnSpPr>
                  <p:spPr bwMode="auto">
                    <a:xfrm rot="5400000">
                      <a:off x="8424079" y="1658139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0" name="Straight Connector 39"/>
                    <p:cNvCxnSpPr/>
                    <p:nvPr/>
                  </p:nvCxnSpPr>
                  <p:spPr bwMode="auto">
                    <a:xfrm rot="5400000">
                      <a:off x="6155010" y="1672956"/>
                      <a:ext cx="187855" cy="158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4889500" y="1676409"/>
                    <a:ext cx="228600" cy="76191"/>
                  </a:xfrm>
                  <a:prstGeom prst="rect">
                    <a:avLst/>
                  </a:prstGeom>
                  <a:solidFill>
                    <a:srgbClr val="FF5A14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 i="0" dirty="0" smtClean="0">
                      <a:solidFill>
                        <a:schemeClr val="tx1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6171946" y="3396682"/>
                <a:ext cx="1371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dirty="0" smtClean="0">
                    <a:solidFill>
                      <a:srgbClr val="FFFF00"/>
                    </a:solidFill>
                  </a:rPr>
                  <a:t>GPU</a:t>
                </a:r>
                <a:endParaRPr lang="en-US" i="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6668947" y="3773557"/>
              <a:ext cx="186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Hundreds of cores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 bwMode="auto">
            <a:xfrm flipH="1">
              <a:off x="7740650" y="4070350"/>
              <a:ext cx="94526" cy="2099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advTm="62604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62988" cy="627062"/>
          </a:xfrm>
        </p:spPr>
        <p:txBody>
          <a:bodyPr/>
          <a:lstStyle/>
          <a:p>
            <a:r>
              <a:rPr lang="en-US" dirty="0" smtClean="0"/>
              <a:t>FMM on the GPU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42950"/>
            <a:ext cx="8724900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Look at implementation of </a:t>
            </a:r>
            <a:r>
              <a:rPr lang="en-US" dirty="0" err="1" smtClean="0"/>
              <a:t>Gumerov</a:t>
            </a:r>
            <a:r>
              <a:rPr lang="en-US" dirty="0" smtClean="0"/>
              <a:t> &amp; </a:t>
            </a:r>
            <a:r>
              <a:rPr lang="en-US" dirty="0" err="1" smtClean="0"/>
              <a:t>Duraiswami</a:t>
            </a:r>
            <a:r>
              <a:rPr lang="en-US" dirty="0" smtClean="0"/>
              <a:t> (2008)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M2L translation cost: 29%; GPU speedup 1.6x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Local direct sum: 66.1%; GPU speedup 90.1x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Profiling data suggests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Perform translations on the CPU: multicore parallelization and large cache provides comparable or better performance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GPU computes local direct sum (P2P) and particle related work: SIMD</a:t>
            </a:r>
            <a:endParaRPr lang="en-US" sz="1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82795191"/>
              </p:ext>
            </p:extLst>
          </p:nvPr>
        </p:nvGraphicFramePr>
        <p:xfrm>
          <a:off x="-38100" y="3584345"/>
          <a:ext cx="9067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3162300" y="5336945"/>
            <a:ext cx="990600" cy="1219200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pitchFamily="5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467254" y="4275462"/>
            <a:ext cx="1143000" cy="2433084"/>
          </a:xfrm>
          <a:prstGeom prst="roundRect">
            <a:avLst/>
          </a:prstGeom>
          <a:noFill/>
          <a:ln w="28575" cap="flat" cmpd="sng" algn="ctr">
            <a:solidFill>
              <a:srgbClr val="FF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Arial" pitchFamily="58" charset="0"/>
            </a:endParaRPr>
          </a:p>
        </p:txBody>
      </p:sp>
    </p:spTree>
    <p:custDataLst>
      <p:tags r:id="rId1"/>
    </p:custDataLst>
  </p:cSld>
  <p:clrMapOvr>
    <a:masterClrMapping/>
  </p:clrMapOvr>
  <p:transition advTm="63711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 forest of trees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Workload balance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57400"/>
            <a:ext cx="7515225" cy="411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42298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distributed FMM algorithm on a single node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1635"/>
            <a:ext cx="4800600" cy="58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60352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distributed algorithm on multiple nodes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86868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070907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2D example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00200"/>
            <a:ext cx="87058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02953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01" y="9144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Five types: </a:t>
            </a:r>
            <a:r>
              <a:rPr lang="en-US" sz="2400" i="1" dirty="0" smtClean="0"/>
              <a:t>root, import, export, domestic, other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Each node computes its box types on GPUs with other FMM data structures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Very small overhead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2D example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71791"/>
            <a:ext cx="4448175" cy="39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168871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Previous work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1450" y="781050"/>
            <a:ext cx="9048750" cy="5791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dirty="0" smtClean="0"/>
              <a:t>FMM </a:t>
            </a:r>
            <a:r>
              <a:rPr lang="en-US" dirty="0" smtClean="0"/>
              <a:t>algorithm for GPUs</a:t>
            </a:r>
            <a:endParaRPr lang="en-US" dirty="0" smtClean="0"/>
          </a:p>
          <a:p>
            <a:pPr marL="857250" lvl="1" indent="-457200">
              <a:lnSpc>
                <a:spcPct val="150000"/>
              </a:lnSpc>
            </a:pPr>
            <a:r>
              <a:rPr lang="pt-BR" sz="1800" dirty="0"/>
              <a:t>Gumerov and Duraiswami (2008) explored the FMM algorithm for GPU </a:t>
            </a:r>
            <a:endParaRPr lang="nl-NL" sz="2000" dirty="0"/>
          </a:p>
          <a:p>
            <a:pPr marL="857250" lvl="1" indent="-457200">
              <a:lnSpc>
                <a:spcPct val="150000"/>
              </a:lnSpc>
            </a:pPr>
            <a:r>
              <a:rPr lang="fi-FI" sz="1800" dirty="0"/>
              <a:t>Yokota, et al. (2009) presented FMM on the GPU cluster</a:t>
            </a:r>
            <a:endParaRPr lang="nl-NL" sz="1800" dirty="0" smtClean="0"/>
          </a:p>
          <a:p>
            <a:pPr marL="457200" indent="-457200">
              <a:lnSpc>
                <a:spcPct val="150000"/>
              </a:lnSpc>
            </a:pPr>
            <a:r>
              <a:rPr lang="en-US" dirty="0" smtClean="0"/>
              <a:t>FMM algorithm for distributed systems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Greengard</a:t>
            </a:r>
            <a:r>
              <a:rPr lang="en-US" sz="1800" dirty="0" smtClean="0"/>
              <a:t> and </a:t>
            </a:r>
            <a:r>
              <a:rPr lang="en-US" sz="1800" dirty="0" err="1" smtClean="0"/>
              <a:t>Gropp</a:t>
            </a:r>
            <a:r>
              <a:rPr lang="en-US" sz="1800" dirty="0" smtClean="0"/>
              <a:t> (1990) discussed </a:t>
            </a:r>
            <a:r>
              <a:rPr lang="en-US" sz="1800" dirty="0" err="1" smtClean="0"/>
              <a:t>parallelzing</a:t>
            </a:r>
            <a:r>
              <a:rPr lang="en-US" sz="1800" dirty="0" smtClean="0"/>
              <a:t> FMM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Ying, et al. (2003): the parallel version of kernel independent FMM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Lashuk</a:t>
            </a:r>
            <a:r>
              <a:rPr lang="en-US" sz="1800" dirty="0" smtClean="0"/>
              <a:t>, et al. (2009) presented kernel independent adaptive FMM on  heterogeneous architectures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Cruz</a:t>
            </a:r>
            <a:r>
              <a:rPr lang="en-US" sz="1800" dirty="0" smtClean="0"/>
              <a:t>, et al. (2010): the </a:t>
            </a:r>
            <a:r>
              <a:rPr lang="en-US" sz="1800" i="1" dirty="0" err="1" smtClean="0"/>
              <a:t>PetFMM</a:t>
            </a:r>
            <a:r>
              <a:rPr lang="en-US" sz="1800" dirty="0" smtClean="0"/>
              <a:t> </a:t>
            </a:r>
            <a:r>
              <a:rPr lang="en-US" sz="1800" dirty="0" smtClean="0"/>
              <a:t>library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ea typeface="ＭＳ Ｐゴシック"/>
                <a:cs typeface="ＭＳ Ｐゴシック"/>
              </a:rPr>
              <a:t>Hu, et al. (2011): the heterogeneous FMM algorithm 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ea typeface="ＭＳ Ｐゴシック"/>
                <a:cs typeface="ＭＳ Ｐゴシック"/>
              </a:rPr>
              <a:t>Yokota, et al. (2011): using FMM to simulate turbulence on 4096 GPUs</a:t>
            </a:r>
            <a:endParaRPr lang="en-US" sz="18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advTm="48938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91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Depend on the input data distribution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 proportional to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number of computing node P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number of  boxes </a:t>
            </a:r>
            <a:r>
              <a:rPr lang="en-US" dirty="0"/>
              <a:t>i</a:t>
            </a:r>
            <a:r>
              <a:rPr lang="en-US" dirty="0" smtClean="0"/>
              <a:t>n the boundary (halo) regions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Assume the uniform distribution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Cost: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07520"/>
            <a:ext cx="2666999" cy="4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47788"/>
      </p:ext>
    </p:extLst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77788"/>
            <a:ext cx="878205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Comments on implementations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Other FMM data structures (interaction lists) and heterogeneous implementations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Using the heterogeneous </a:t>
            </a:r>
            <a:r>
              <a:rPr lang="en-US" dirty="0" smtClean="0"/>
              <a:t>algorithms in </a:t>
            </a:r>
            <a:r>
              <a:rPr lang="en-US" dirty="0" smtClean="0"/>
              <a:t>Hu, et al. (2011)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All data </a:t>
            </a:r>
            <a:r>
              <a:rPr lang="en-US" sz="2200" dirty="0" smtClean="0"/>
              <a:t>structures passed to the kernel evaluation engine are compact, i.e. no empty box related </a:t>
            </a:r>
            <a:r>
              <a:rPr lang="en-US" sz="2200" dirty="0" smtClean="0"/>
              <a:t>structures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data manager is on the master node and implemented on CPU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Its workload is small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No noticeable gain of </a:t>
            </a:r>
            <a:r>
              <a:rPr lang="en-US" sz="2400" dirty="0" smtClean="0"/>
              <a:t>its </a:t>
            </a:r>
            <a:r>
              <a:rPr lang="en-US" sz="2400" dirty="0" smtClean="0"/>
              <a:t>GPU implementation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8752514"/>
      </p:ext>
    </p:extLst>
  </p:cSld>
  <p:clrMapOvr>
    <a:masterClrMapping/>
  </p:clrMapOvr>
  <p:transition advTm="133646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scalability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7630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Compare with Hu et al. (2011)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Reduce both the overheads and kernel evaluations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Fix </a:t>
            </a:r>
            <a:r>
              <a:rPr lang="en-US" sz="2200" dirty="0" smtClean="0"/>
              <a:t>8M per node </a:t>
            </a:r>
            <a:r>
              <a:rPr lang="en-US" sz="2200" dirty="0" smtClean="0"/>
              <a:t> and run </a:t>
            </a:r>
            <a:r>
              <a:rPr lang="en-US" sz="2200" dirty="0" smtClean="0"/>
              <a:t>tests on 1 ~ 16 nodes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depth of the </a:t>
            </a:r>
            <a:r>
              <a:rPr lang="en-US" sz="2200" dirty="0" err="1" smtClean="0"/>
              <a:t>octree</a:t>
            </a:r>
            <a:r>
              <a:rPr lang="en-US" sz="2200" dirty="0" smtClean="0"/>
              <a:t> determines the overhead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particle density determines the parallel region timing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ransition advTm="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scalability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2639"/>
            <a:ext cx="8058014" cy="54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8070"/>
      </p:ext>
    </p:extLst>
  </p:cSld>
  <p:clrMapOvr>
    <a:masterClrMapping/>
  </p:clrMapOvr>
  <p:transition advTm="0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scalability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71550"/>
            <a:ext cx="80867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28070"/>
      </p:ext>
    </p:extLst>
  </p:cSld>
  <p:clrMapOvr>
    <a:masterClrMapping/>
  </p:clrMapOvr>
  <p:transition advTm="0"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scalability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14400"/>
            <a:ext cx="79248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Fix </a:t>
            </a:r>
            <a:r>
              <a:rPr lang="en-US" sz="2400" dirty="0" smtClean="0"/>
              <a:t>the problem size to be 8M particles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Run tests on 1 ~ 16 nodes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Direct sum dominates the computation cost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Unless GPU is fully occupied algorithm does not achieve strong scalability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Can choose number of </a:t>
            </a:r>
            <a:r>
              <a:rPr lang="en-US" sz="2000" dirty="0" smtClean="0"/>
              <a:t>GPUs on </a:t>
            </a:r>
            <a:r>
              <a:rPr lang="en-US" sz="2000" dirty="0" smtClean="0"/>
              <a:t>a node according to </a:t>
            </a:r>
            <a:r>
              <a:rPr lang="en-US" sz="2000" dirty="0" smtClean="0"/>
              <a:t>size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Compare with Hu et al. (2011)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ransition advTm="452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scalability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86800" cy="42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031512"/>
      </p:ext>
    </p:extLst>
  </p:cSld>
  <p:clrMapOvr>
    <a:masterClrMapping/>
  </p:clrMapOvr>
  <p:transition advTm="452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scalability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295400"/>
            <a:ext cx="8646128" cy="4343400"/>
            <a:chOff x="276448" y="1219200"/>
            <a:chExt cx="8646128" cy="4343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76448" y="1219200"/>
              <a:ext cx="8646128" cy="4343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Arial" pitchFamily="58" charset="0"/>
              </a:endParaRP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00200"/>
              <a:ext cx="8617775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931546"/>
      </p:ext>
    </p:extLst>
  </p:cSld>
  <p:clrMapOvr>
    <a:masterClrMapping/>
  </p:clrMapOvr>
  <p:transition advTm="452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62988" cy="838200"/>
          </a:xfrm>
        </p:spPr>
        <p:txBody>
          <a:bodyPr/>
          <a:lstStyle/>
          <a:p>
            <a:r>
              <a:rPr lang="en-US" dirty="0" smtClean="0"/>
              <a:t>The billion size test 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3657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Using all 32 Chimera nodes and 64 GPUs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30</a:t>
            </a:r>
            <a:r>
              <a:rPr lang="en-US" dirty="0" smtClean="0"/>
              <a:t> ~1.07 billion particles potential computation in </a:t>
            </a:r>
            <a:r>
              <a:rPr lang="en-US" dirty="0" smtClean="0"/>
              <a:t>12.2 s </a:t>
            </a:r>
            <a:r>
              <a:rPr lang="en-US" dirty="0" err="1" smtClean="0"/>
              <a:t>vs</a:t>
            </a:r>
            <a:r>
              <a:rPr lang="en-US" dirty="0" smtClean="0"/>
              <a:t> 21.6 s in Hu et al. (2011)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32 M per node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52400" y="50292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58" charset="-128"/>
              </a:rPr>
              <a:t>Each node: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58" charset="-128"/>
              </a:rPr>
              <a:t>Dual quad-core Intel Nehalem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58" charset="-128"/>
              </a:rPr>
              <a:t>5560 2.8 GHz processors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58" charset="-128"/>
              </a:rPr>
              <a:t>24 GB of RAM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58" charset="-128"/>
              </a:rPr>
              <a:t>Two Tesla C1060 GPU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19175"/>
            <a:ext cx="49625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6566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count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21037"/>
              </p:ext>
            </p:extLst>
          </p:nvPr>
        </p:nvGraphicFramePr>
        <p:xfrm>
          <a:off x="228600" y="836340"/>
          <a:ext cx="8705851" cy="573530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625574"/>
                <a:gridCol w="2353710"/>
                <a:gridCol w="2270145"/>
                <a:gridCol w="2456422"/>
              </a:tblGrid>
              <a:tr h="660537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HPCC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2012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SC’11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SC’10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Paper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Hu et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al. 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2012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Hu et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al. 2011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Hamada and </a:t>
                      </a:r>
                      <a:r>
                        <a:rPr lang="en-US" sz="2000" b="1" kern="1200" dirty="0" err="1" smtClean="0">
                          <a:solidFill>
                            <a:srgbClr val="FFFF00"/>
                          </a:solidFill>
                        </a:rPr>
                        <a:t>Nitadori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, 2010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Algorithm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FMM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FMM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Tree code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Problem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size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 1,073,741,824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 1,073,741,824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3,278,982,596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7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Flops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count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39.7 </a:t>
                      </a:r>
                      <a:r>
                        <a:rPr lang="en-US" sz="2000" b="1" kern="1200" dirty="0" err="1" smtClean="0">
                          <a:solidFill>
                            <a:srgbClr val="FFFF00"/>
                          </a:solidFill>
                        </a:rPr>
                        <a:t>TFlops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on 64 GPUs,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32 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38 </a:t>
                      </a:r>
                      <a:r>
                        <a:rPr lang="en-US" sz="2000" b="1" kern="1200" dirty="0" err="1" smtClean="0">
                          <a:solidFill>
                            <a:srgbClr val="FFFF00"/>
                          </a:solidFill>
                        </a:rPr>
                        <a:t>TFlops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on 64 GPUs,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32 nodes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190 </a:t>
                      </a:r>
                      <a:r>
                        <a:rPr lang="en-US" sz="2000" b="1" kern="1200" dirty="0" err="1" smtClean="0">
                          <a:solidFill>
                            <a:srgbClr val="FFFF00"/>
                          </a:solidFill>
                        </a:rPr>
                        <a:t>TFlops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on 576 GPUs,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144 nodes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3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GPU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Tesla C1060: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1.296 GHz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 240 cores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Tesla C1060: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1.296 GHz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 240 cores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rgbClr val="FFFF00"/>
                          </a:solidFill>
                        </a:rPr>
                        <a:t>GTX 295 </a:t>
                      </a:r>
                      <a:endParaRPr lang="en-US" sz="2000" b="1" kern="12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1.242 GHz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2 x 240 cores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0777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620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</a:rPr>
                        <a:t>GFlops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/GPU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593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00"/>
                          </a:solidFill>
                        </a:rPr>
                        <a:t>GFlops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/GPU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329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GFlops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</a:rPr>
                        <a:t>GPU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4866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previous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Communication data structures: </a:t>
            </a:r>
            <a:r>
              <a:rPr lang="en-US" sz="2600" dirty="0"/>
              <a:t>l</a:t>
            </a:r>
            <a:r>
              <a:rPr lang="en-US" sz="2600" dirty="0" smtClean="0"/>
              <a:t>ocal essential tree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Bottleneck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 details of implementation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Especially, our previous work Hu, et al. (2011):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 L|L translations are </a:t>
            </a:r>
            <a:r>
              <a:rPr lang="en-US" sz="2000" dirty="0"/>
              <a:t>not fully distributed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Very large data transfer </a:t>
            </a:r>
            <a:r>
              <a:rPr lang="en-US" sz="2000" dirty="0" smtClean="0"/>
              <a:t>overheads 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47568"/>
      </p:ext>
    </p:extLst>
  </p:cSld>
  <p:clrMapOvr>
    <a:masterClrMapping/>
  </p:clrMapOvr>
  <p:transition advTm="38750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>
                <a:ea typeface="ＭＳ Ｐゴシック"/>
                <a:cs typeface="ＭＳ Ｐゴシック"/>
              </a:rPr>
              <a:t>Conclusion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86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>
                <a:ea typeface="ＭＳ Ｐゴシック"/>
                <a:cs typeface="ＭＳ Ｐゴシック"/>
              </a:rPr>
              <a:t>Fast</a:t>
            </a:r>
            <a:r>
              <a:rPr lang="en-US" sz="2200" dirty="0" smtClean="0">
                <a:ea typeface="ＭＳ Ｐゴシック"/>
                <a:cs typeface="ＭＳ Ｐゴシック"/>
              </a:rPr>
              <a:t> communication management data structures </a:t>
            </a:r>
          </a:p>
          <a:p>
            <a:pPr lvl="1">
              <a:lnSpc>
                <a:spcPct val="150000"/>
              </a:lnSpc>
            </a:pPr>
            <a:r>
              <a:rPr lang="en-US" i="0" dirty="0" smtClean="0">
                <a:ea typeface="ＭＳ Ｐゴシック"/>
                <a:cs typeface="ＭＳ Ｐゴシック"/>
              </a:rPr>
              <a:t>Handle non-uniform distribution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Parallel granularity: spatial boxes</a:t>
            </a:r>
          </a:p>
          <a:p>
            <a:pPr lvl="1">
              <a:lnSpc>
                <a:spcPct val="150000"/>
              </a:lnSpc>
            </a:pPr>
            <a:r>
              <a:rPr lang="en-US" i="0" dirty="0" smtClean="0">
                <a:ea typeface="ＭＳ Ｐゴシック"/>
                <a:cs typeface="ＭＳ Ｐゴシック"/>
              </a:rPr>
              <a:t>Small overheads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ea typeface="ＭＳ Ｐゴシック"/>
                <a:cs typeface="ＭＳ Ｐゴシック"/>
              </a:rPr>
              <a:t>Much improved scalability and performance </a:t>
            </a:r>
          </a:p>
          <a:p>
            <a:pPr>
              <a:lnSpc>
                <a:spcPct val="150000"/>
              </a:lnSpc>
            </a:pPr>
            <a:r>
              <a:rPr lang="en-US" sz="2200" i="0" dirty="0" smtClean="0">
                <a:ea typeface="ＭＳ Ｐゴシック"/>
                <a:cs typeface="ＭＳ Ｐゴシック"/>
              </a:rPr>
              <a:t>The capability of computing million or billion size problems on a single workstation or a middle size cluster</a:t>
            </a:r>
            <a:endParaRPr lang="en-US" sz="2200" i="0" dirty="0" smtClean="0"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sz="2200" i="0" dirty="0" smtClean="0">
                <a:ea typeface="ＭＳ Ｐゴシック"/>
                <a:cs typeface="ＭＳ Ｐゴシック"/>
              </a:rPr>
              <a:t>Developed </a:t>
            </a:r>
            <a:r>
              <a:rPr lang="en-US" sz="2200" i="0" dirty="0" smtClean="0">
                <a:ea typeface="ＭＳ Ｐゴシック"/>
                <a:cs typeface="ＭＳ Ｐゴシック"/>
              </a:rPr>
              <a:t>code will be used in solvers for many large scale problems in aeromechanics, astrophysics, molecular dynamics, etc.</a:t>
            </a:r>
          </a:p>
        </p:txBody>
      </p:sp>
    </p:spTree>
  </p:cSld>
  <p:clrMapOvr>
    <a:masterClrMapping/>
  </p:clrMapOvr>
  <p:transition advTm="15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58750" y="58738"/>
            <a:ext cx="8662988" cy="838200"/>
          </a:xfrm>
        </p:spPr>
        <p:txBody>
          <a:bodyPr/>
          <a:lstStyle/>
          <a:p>
            <a:r>
              <a:rPr lang="en-US" sz="3600" dirty="0"/>
              <a:t>Questions?</a:t>
            </a:r>
          </a:p>
        </p:txBody>
      </p:sp>
      <p:pic>
        <p:nvPicPr>
          <p:cNvPr id="2050" name="Picture 2" descr="http://www.wafr.org/wafr2010/bigbird.comp.nus.edu.sg/pmwiki/farm/wafr/uploads/Main/af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05000"/>
            <a:ext cx="2232782" cy="21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hS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7"/>
          <a:stretch/>
        </p:blipFill>
        <p:spPr bwMode="auto">
          <a:xfrm>
            <a:off x="4076700" y="4724400"/>
            <a:ext cx="3693673" cy="8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968284"/>
            <a:ext cx="1368307" cy="189911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61950" y="1104900"/>
            <a:ext cx="8501074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bg1"/>
                </a:solidFill>
                <a:latin typeface="+mj-lt"/>
                <a:ea typeface="ＭＳ Ｐゴシック" pitchFamily="57" charset="-128"/>
                <a:cs typeface="ＭＳ Ｐゴシック" pitchFamily="5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pitchFamily="58" charset="0"/>
                <a:ea typeface="ＭＳ Ｐゴシック" pitchFamily="57" charset="-128"/>
                <a:cs typeface="ＭＳ Ｐゴシック" pitchFamily="5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pitchFamily="58" charset="0"/>
                <a:ea typeface="ＭＳ Ｐゴシック" pitchFamily="57" charset="-128"/>
                <a:cs typeface="ＭＳ Ｐゴシック" pitchFamily="5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pitchFamily="58" charset="0"/>
                <a:ea typeface="ＭＳ Ｐゴシック" pitchFamily="57" charset="-128"/>
                <a:cs typeface="ＭＳ Ｐゴシック" pitchFamily="5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Arial" pitchFamily="58" charset="0"/>
                <a:ea typeface="ＭＳ Ｐゴシック" pitchFamily="57" charset="-128"/>
                <a:cs typeface="ＭＳ Ｐゴシック" pitchFamily="5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ACF8FE"/>
                </a:solidFill>
                <a:latin typeface="Arial" pitchFamily="5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ACF8FE"/>
                </a:solidFill>
                <a:latin typeface="Arial" pitchFamily="5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ACF8FE"/>
                </a:solidFill>
                <a:latin typeface="Arial" pitchFamily="5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ACF8FE"/>
                </a:solidFill>
                <a:latin typeface="Arial" pitchFamily="58" charset="0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Acknowledgments</a:t>
            </a:r>
          </a:p>
        </p:txBody>
      </p:sp>
      <p:pic>
        <p:nvPicPr>
          <p:cNvPr id="2056" name="Picture 8" descr="https://encrypted-tbn2.google.com/images?q=tbn:ANd9GcS72k6K3RsTwneLwuOOMQdcymGoJoGruTHjzDtCxHGsg_v3Jc-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05000"/>
            <a:ext cx="2056228" cy="16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oogle.com/images?q=tbn:ANd9GcTmFhcXpBG-G4azup2vjUWcXv2eFoIiU0-UJLQmiS9KFYmQ0xUb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/>
          <a:stretch/>
        </p:blipFill>
        <p:spPr bwMode="auto">
          <a:xfrm>
            <a:off x="419100" y="4419600"/>
            <a:ext cx="353771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hQQERQUExMVFRUWGBoYFhcXGBUYGhgZHRcZGBkbGhcXGyYeGBklHRgVHy8hIycpLCwtGB8xNTAqNSgrLCkBCQoKDgwOGg8PGikkHyQtLC0pLC82KTQyLSw0KiwtNTUyLCwtLCosLC8vNC4uLCosLDQsLywtLzAtLS8sNTUsKf/AABEIAOEA4QMBIgACEQEDEQH/xAAcAAEAAwADAQEAAAAAAAAAAAAABQYHAQMEAgj/xABMEAACAQMCAwUEBgcFBQUJAAABAgMABBESIQUGMQcTQVFhIjJxgRQjQoKRoVJicqKxwdEkkrLC8BUzU3PxRGOD0uE0NUN0k6OztMP/xAAbAQEAAwEBAQEAAAAAAAAAAAAAAwQFBgIBB//EADURAAIBAwEFBAkEAwEBAAAAAAABAgMEESEFEjFBURNhcYEUIjKRobHB0fAjQuHxFVJiciT/2gAMAwEAAhEDEQA/ANxpSlAKUpQClKUApSviWUIpZiFUDJJIAA8yT0FAfdK81rerPEJIWDKwJRiDpPkw6EqeoI6jcHBzVMhuZ5uKTWV5O2juVmgEGYFkXOlwxVjISD4CQDY7b7AXsGoLmPmwWTRK8ErCaRIUcd3o1v7oYl9Sjrvp8DTgdta29xPBb4V9McksakEAnWofGchyEAbPXCVC9sKEcO70dYJ4JfwkC/5qAlOMc3mxKNdQaIXYJ30biRUY9O8UqrKvXcBhVkrO+0viiywwwXEU0NrLIhmuSqsqKrBguEYlSxAGpgABnY9K0C2lVkVkIZCAVKkEEY2II2IoCG5j5jNtJbQxqrTXLlI9ZKooVdTsxAJOBjCjqSBkda7or+4SeOKWJGSQNiaMsArKM6WjYEjIzghiNj02z0828qx8RiEbM0ckbCSKVD7cTjow9NunjjqCAREcqcy3KXJ4fxADvwheGZPcuIxsTj7LjxHodhjcCy8b41HZxGaXV3a41sqltI6aiBvjOOgPWuzhnFI7mMSREsjbglXXIIyCA4Bxgjeqn2uSFrJLdfeu7iGAfAvqP+H86ukUQVQoGAAAB5AbCgPulUvmOzHDLSe7W4mWVQ0jnVqSaViAAYZMqoLFV9jSQMb7V67XmW6hgjlvLUYZULNbtqKM+AFeKTDDdgPZL/IUBaaUpQClKUApSlAKUpQClKUApSlAKUpQClKqnMfOv0S6t4njeOCSTQ9y4+rDacqg8snGXOwGcZwSoHq5w5xTh0WtopZOm6o+hcnGZJQpCL+J8ga9wt4b23QyCK4RlByAGjbIwSoJO25x1xUjJGGBDAEEYIIyCD1BB6iqFecs3HCnafhgMkBOqaxJ29WgP2W/V8fXZQBYuR5CbC3B96NO5b9qImE/mhqt9q1ksZs71gSsEwjnwWUmCUhWyVIOAcbZ+0fCpPs340l1DcNHqCi6lIVhhl7zTMysvgQ0jj5VOcb4DHeJ3cxYxHGuMHSHwQw1EDVgEA4BHrmgIriVzZ8PQmJIVnEbiGKJRrk1YYARR+04LKu+PXI605y4ZNxDhzQRxgPOi57xigjOVf2hgtkY6AdRU1wzgsFqumCGOIeIRQufiRufnXtoCM4ZZyNbrFdJEx0BHCkyI/sgNkOi7Hy3qI4VyQ1k5+h3UkULEn6O6rLGpPXuyxDoPTUatVKAiL7hEpuFnhmCMI+7ZGTUjjUWBOGDBgScEH7R2NdFpy67XYu7iRXkSNo4UjUqkYY5c5ZiXc4AzsAPDxqepQFL5n4ZcT8RsZO4LW1s7uzK6FixTCHuyQcKQOmTudvO6Ur5kjDAggEEYIO4IPUEHqKAovOn9u4jZcPG6KfpdyPDQhxGp9GbII9RV4mgVxhgCMg4PmCGB+RAPyqGs+T4YLlrmDVHI4CyDJZXUHYYbJUjw0kD0NTtAVztBunh4fPNG5SSFe8jYHoynxB2YEEgg5BBqQ4FeyNaxyXBjDFFdmTKrgqGyQ3u4yfE9M+gg+1i7VOFXKscNIojQeLOzDCgDqcAn4A1zw+1vriCONsWUQjVD7stwwCgHzihz98/smgLdSozgPAUsoxFG8rRgAKsjl9OP0S24HTbOBjYCpOgFKUoBSlKAUpSgFKUoBSlVvjHaNYWkrRTXKrIuNShZGIyM4OhSAcEbetAfVxzOY7sJKjxW59hJnACSTasaSc5jG2FLAByTg7LqleM8HivIHgmXVG4wR/Ag+DA4IPgRVQvO1fhkqNGe9nRgVZRbysGB6ghlAIrwcs89d3OsCQ30lo20byW8peA9ApbcyxeRPtL0OobgD18s8wtwyU8O4hIAFGbS5c6VliHRGY7CRemPl+iWvyOCAR0Iz4j8jXju+DRTSxSyKGaHJjzghWbGWA/SwAAfDwr3UB1xW6oWKqqljqbAA1HAGTjqcAbnyrsrgnFRV5x9QSseHYDzwBnp8v9DNVri6pW8d6o8HuFOU3iKJbNQl3zjbISquZmHVYVMmD5My+wh/aYVmvNnPitJ3Oo3cxOkQqSturZxh8H60+YJI89NVvinPTQgRwss03QyhR3MR/RtoQNO3TWQSfUEYpem1quOyp8eG90645L58skvZRXtM1bi/aOLZdTwiMHp30qKx+CRiQt8s1EcS7VJoIe/kt0jQ7Rhy4eQ9fZTYgeJZwuB4HbMNybyQUP0q9JkuW9oBzq7vyyT1f8l8POs6565jN7cu4P1aZSIfqj7XxY7/gPCoLa7q3NZ04Syo+00tPBcX5t+R7nTjCOWuPA/Qq80yRxRyzW7d28auXiOsLqUMQynBUDPXcfwr0W3Mnfb24SZepAk0SD4xuo/HIr12For2kcbDKmJVI8wUAIrPuKch3NvJrt8yKDlWU6ZF+IyN/UflWvNzjw1Rbs6dtXTjNqMuWc4fx4+fkXUc4QK2ibXA/lKpXPwYZUj1zUxDOrgMjBlPQqQQfmKpT38giWHiUS6ZB7ExwQrY2Emn3G/WH9TVOmjueHy4DNG3UMp9lx4EeDD4ivDrOPEsQ2XCtlRliXLXMZeD4+PFo2qlULl7tGZ2Ec8ZYno8akn5xjJ+a/hV5t7lZFDIwYHxH+uvpU0JqfAy7m0q20sVF58iucV5JWa8t7rW7dy5fuZGZost9tAc6HBww8DpAwOtWelK9lUUoTWd2vMl/xeZ/oDpa2cbFPpLoJHlI692jezj/03z7IA0SlV+M3NkheecXMS7yMY1jkQeL+wdLqOpGAcZILEaTPq2RkdKA5pSlAKUpQClKUB8GUBguRqIJA8SBgE48hqX8RVf4jygoYTWmiC4QYzpykozqKTqN3BJJ1++CSQTuDzxPlmWS4NzHdPFKq93GulXi0bMwkjO7FmGSwZSAFA6HPNtzHJFIkV7CImdgkc0Z1wSMei5OGic+CuME7BmNAejhHMqSh1lHcTRDM0TkewP01bo8RwcONvPBBAmAajOKcuxXM0EsqhjAWZAQPeIAGT5Drp6ZCn7IqUoBXVcXKxjLH+p+FLm4Ealj/ANfSsU7T+0dmZraBva92V1Pu+caEeP6R+XXOKVxcSUlRpazfuS6v6LmSwgmt6XAn+Y+0Frif6JaMoIyZpjgxwIvvtvs7j19kEgb74z7mfnksptrMusWcPKSTLOx2JLdcH8T6D2ar18ktqrW7eyXCNKB16akjb4ZDEeZGfdFXXst5P1EXky7A/UqfEjYyfI7D1yfAVm1adG3j6VWe90/6fX7LglrxJ4uU3uR0+hXeNcrmwtInlyJ52IC9O7jC7g46sdSg+QyPOrF2Wco6j9MlGwOIQfEjYv8AI7D1yfAVPdofLr3r2aLnBlZXb9FSoYt+CH54q32tssSKiDSqAKoHgAMAVlXO1ZytFHPrzznuWWsfneTwoJVO5Fe7ROMfRrGTBw8n1S/ezqPyUN+VYS/Q/A/wrQ+2HieqeGAHaNC5/ac4H4Kv71Z6RW1sSh2Vqpc5a/b87ytcz3p+B+wLIYjT9lf4CqDN2nyCZsRIYgxAHtByAcZ1Zxnxxj+tdHFu0OYPpg0rGnsgldRbGxO/QeVU+WTUxOwyScDoMnO3pV6rW5RZ0Gztk4TlcRTyljuNst54b63zgPHIMEH8wfJgf4bVTbyxFuws7rLWzn+zzH3om8s+AHj4ePTIEBwDnOWyjaNFRgzava1bHAG2CPIV28U5sub1DG0aMpIOEjYkEdCDkkH+ppKrGS7z7R2dXoVXFP8ATz11XRrvXx5nlvbKbhlyDnDKdSOPdcdPwwcEevwNaRyzzHFerqX2JQPrF/LOftL69R6VCcucSAt9N/CQsWO7kmjJGDsB7S+8Og8xjyr1XXaNaxDESu+OgVdC/i2P4V9p4hrnToQ3naXP6fZtzWm8uD+nlnRlvpWUcU7QbiV1KYiVG1BVyc+HtE+8ME7YA/KtE5e44t5CJF2PR1/RbxHw8QfI1NCrGbwjLudnVraCnPn8D3XUOtGXONSkZ8sjFQXZ7aCHh1tFjDRpokHlKrES59der8asVRfEODMzM8EzQSN7xCq6OQAAXjbqwAA1KVOAASQABKZx881cajs7SaaUjSqHAP2mIIVR5knaunkZXHDbMSe+LeLOevuDGfXGKhj2bm4nWXiF3Jed2cpEUWKEH1jUnV+O/jkbVZeN8chs4mkmkSNQDjU2NRA6DxJ9ACaAkKV4uC8WS7t4p4/clQOPTI3B9Qcg+oNe2gFKUoBVf5y5o+gRIwR5GZ1ysal2EYYGV8DwVNsnbLL51YK40jOcb9M0BGcB5ntr5NdtMsg8QDhl/aQ+0vzFR3aFMPoMkXWScrDCviZXYBCP2T7efAIT4V1cd7OLW5k75NdtcDcT27d2+f1gNm+OM+tffAeRlt5RPNcT3c6gqjztkRg7Hu0GykjYnrQFnFcE4rmobmfiy28LMxwqqWc+Sjf8T0qvc11QpOo/JdXyR7hDflgo3apz2bePu4jiWQEJ+onQv+0eg/8ASqV2Xcp99J9KlGUjP1YP2pB9r1C/4vhVanll4rffrzPhR1CL4fJVGT8D51u3DuHpbxJFGMIihR/U+pOSfUmubv60rOhuZ/Uqayfd9uS8y7Siqks/tXAxx+DNxDjE0e+kzSGRv0Y0bSfngBR6kVtMECxqqIAqqAqgdAAMAD5VBcscAWCW7m2LTTucjfChj7PodWskfDyqemlCKWY4VQST5ADJP4VkbRu+3lGnH2YpJeONfsWKNPcTb5lE5u52+jcRtow31ce8/wD4g07/ALKnV86voNfnHi3ETczyzN1kct8ATsPkMD5VqPZ7zmHtHjkP1ltGWGftxKMg/FcBT93zrR2jsp0renKC1isS8+fvIaNfM2nz4Ge86X/f39w+cjvCo+CewP8ADULXLOScnqdz8T1rgV11KCpwjBckkUG8vJ+oeW1s7qFWWGDXga17uPKtjfbHTPQ1LR8ItjnTDDscHCJsfI4Gx3FYgK0Dsz4ygV7diAxbWmftZABA9RjPz9Kgp1VJ4aOiv9mzowlVhNtdOi8c8vAu6Wca9EUfBQP4CoKbtAs127xiR4CN/wCYFWNmABJOAOp8qw7jM6yXEzp7rSOV+BYkH59akrVHBLBT2ZZwu5S7TOnT+jTbTma24iXtgH9pD7wAyPHTuTqHX5elUvgvL8QvmtrrVkEhCDpDEbjO2cMu4wR5eNQnC+IG3mjlXqjA/EeI+YyPnV37QrHKw3kR3GkFh5H2o2+R2+YqDe31vPivka/YeiVexptqNRaPpJfcsN3yfbtbvCkax6hswGWDDcEsdzv6+dVbkyxuLO9MUkbBXUhiASh0glWDdPMfeq68B4qLq3jlHVh7Q8mGzD8QfyqQqzuRbUkYKvKtKNShU1znOeT6ilKVKZpTOPcQ4m901rarBGpUSC5kydKE6dIj6NIGB8xgrnGajuHcixQXym+dr2SWPMU0+4WRCTIgjJKgFSrKN8aH8q0PTvnx/wBf0FeO/wCDQzsjSxrJ3Z1IH9pVbGNWg+yWAzgkZGTjGTQEdwgdzeXMKq3dMFnBAOhJHyJI89MnCy4G/wBYxONsz1KUApSlAKUpQClKUArFu2nmP2FgU7ynU3/LU4UfNt/uGtg4jLpjY+mB89q/MXP3FPpF/O2fZQ92vwT2T+9qPzrMrLtrqFPlFb78eC+rJ4erTb66Fq7H+CZMt0w6fVR/HZnP4aR8zWh8Z4kLaCWZukaFseZA2HzOB868fJ/C/o1lBHjBCBm/ab22/M4+VV7td4l3dokQO8sgz+yntH97RXJ1X6ftDHJvHkv41NCK7KkdXZLxsyxTxO2XWQyb+Ik3Y/3wx+9Ux2j8S7nh8uDgyYiH3j7X7oesm5O4/wDQruOU+4fYk/YbqfkcN92rp2x8QyttEDkHVIcdCMBVP7z1p3FhjacGl6snn3av87yGFX9F9UZjUzydw/6ReRREsFfUrlTg6DG2oZ9RkfOoarj2UQauIA/oRyN/BP8ANXQ3tTs7epJcov5FOmszSIHmPl+SxnaKTfxRvB18GH8x4GowV+gOauWI7+Exvsw3jfxRv5qehH8wKwriXC5LaZopV0up3HgfIg+KnqDVPZm0Y3dPEvbXHv7/AM4Etai6cu4vtAcUpQ/RT2T8ZnkXQ80rL+iXYj5gnf5146Uo3k8xjGOkVg7rOzeZwkal2PQD/Ww9a1Pg/CJH4cba4TSwVkGSDt1Q5UnpkD7tQvZZbr9e/wBr2VHoNyfxOPwq/wBXaFNY3upyu176Xa9jFey0888mTcs83tYJLG0ZfLAhdWnSw9l8nB8l/CtD5d5kjvYyyZVl2dD1Xy38Qd9/Ssz52se6vZQOjEOPvDJ/e1V9cj8QMN7FjpIe7YeYbp+8FqOFSUJbr4F28saVzQdxBYk1vfDh+czYKUpV448UpSgFKUoBSlKAUqp8+XdxEsLRyd3H9JtkOnOuQPOisC32Ex4DJbPUDIb3c78Xe1tGlTUAHjEjqNTRxNIolkAwclULHocdcHFAT1Kqf+0B9IsjZzNMkpfvR3jTJ3IjY95qYtoYSBFGCNWogg+FsoCH5pvO6gZz0UM5+CqWr8wcFtTcXUKHfvJVDfNhq/LNfontRkK8OuGHQRSDPlqAUfxNYb2cQa+JQfq62/CNsfnismUnTlcVeiWPKOfmywtVCP5xNzrIu2C81XUUfhHFn5ux/kq1rtYX2jz6+JT/AKuhfwjX+ea5vYEN66z0TfyX1Lt28QwVqp/itjPJZWty51RqGgHmgV20ZPiDkqD+qB5VAVuPJ3C0l4TDFIupJIzqHmGdm+R3BB9BXS7Tu/RYwqYz63ww8lOjT7Rtdxh1aB2NxZuZ28ogPxcH/LVW5p5bewnMTbqd43/TXz+I6EefoRVz7GI/auj6RD85D/KvO060Z2E5weU0sebR9oxaqpM0+q9zjyil/F4LKm8b/npbzU/l1HiDYa4fofhXB0as6M1ODw0aripLDMvpXArmu8OwFKUoCzchcfW1nKyHEcoAJPRWGdJPkNyPmK1cNWBVO8nXZ+mW6s7aNeyljpB0sB7OcdcVZo1d31TB2nsxVm68Xhpa9+ETfala4lhk/SVlP3SCP8Zrx8kcryyTRTsuIlOsNke0RkAAA597rnyNT3ajDm3ibykx+KN/5RXo7NHJsyD0ErAfDCn+JNe9xOtqVVczhsxOPfF+GpbKUryXXFYo5IomcCSYkRpn2m0qXY48gFO/ToPGrZzB66Uqt8Qkv5J5FtZbaOOPSuJYpXYsVDk5SRRjDLtigLJSo36cbW1Mt5KmY0LSuqlU23OlSScdABuTXxwa6nnAlkUQxsMpCRmTB6GRs4VsfYUbeLHoAJWlKUBVO0c/2eD/AOctP/2Er187cQeG2Uo2hXlijlk2PdRPIFkfcEDAOMnYZz4VL3XDYpSDJFG5HTWitj8RXaluoXQFULjGkAYx5Y6YoCjX/LUfD7uzksMxNNMsc0CsSksWli8jISfaQDOvzO+53vtea14ZFEcxxRocYyqqu3lsOnpXpoD4liDqVYBlIwQQCCPEEHqKrEHZpZRXAuIYzC4DDCEhDqGD7ByB93FWqleJwjUi4SWU+J9TaeUV3ilmtvGZHkUKPEg/IADOT6CsK5z5ZuWuHuRETDOxeJwV9pfDbOQcDod61vtUlOm3X7JLk/EBQPyZvxqR4Zw4XXCUjIyTGdPoyk6T+I/jWbb2VG2qydFYeO82nSi7anVrN+tLGmNFquncfm1+GSr1jcfdNbzyiALG1HiIY8jyOkGqIK5qrtCi72Ci3jDya9PYsabbjN+4vfM/LUd/AY32PVHxujefqPAjxHyIrHZdwiS1e8ilXS6tGPQjD4YHxU+BqOW4YdGYfAkV2LxCQdJH/vN/X1NUI2NWNCVvv5i8cuDymfJbIzNTUtfA0quH6H4Gs6HF5v8AjSf3m/rR+NT4P10nT9I1R/w1T/ZfE9/42a/cjxiuaoX+1pv+K/8AeNcHikv/ABZP7zf1rr/Rn1If89S/0fwL9TFeLlPlxuI2U5EjLMkv1bFmwfYUlG390+fgfmDTL2KSN2jl1K6nDKxOQar0typOVNS1jxQntxRSfZvXv/g0BRk4G58hufwr2WthOGVkjk1KQVIVtiDkHcedVvso/wDeK/8AKk/lW01k7RvpWlXs4rOmcnqntd1Y53MeefoiI515hV+HBp1aFlkTUCNQzuMrpycb9Dv/ABqBte2m0s4Fht7eaXSN2cpEGYnJOxc7n0rt7Vmxw5vWSMfnn+VYtWtsu5ldUnVmlnONOmhz91UaXYx0jnOO8/R3KvPEt/bCYosWWdcLlsAHA3bx+VVi3y/NEBJJKwkk/wDhSj/MK9HZjFp4bF6tIf8A7jD+VffKEPe8w3cnhDAqfBmEf9HrNsq1SrtKopSbUd7C5LVI81YqNFYXHBqlVzjPINrdyPLKJDI4GGWWRNGFCgoFYKDsDkg5/KrHUMeVIRJLIrTIZjmVUlkVXOMZwD7BxtlNJrpyiUC6uprnhECzyM6rxCOCSbbMkKXJjWQ5BB9oIMnIJG+atXMbPZS2UkMkp725S3ljeR5FkSQNk6XJ0upXUCuNgQdqsTcHhMH0fuk7nTo7vA06cYxjwrqh4HGHR2LyNGCIzIxfRkYJGerY21HLYJGdzkCQzSuaUApSlAKUpQClKUBjfMPNMl5s4XSHLJgYKjcYznfIxn1FX/kCfVYIB1Uuv75I/iKzfmLhht7mWMjYMSvqp3X8tviDV27LbvMU0f6Lhvky4/in51RpN9pqdftKlT9BTpL1U015/wBlX43yVcWqa2Cug95kJOn4ggHHrUBW+OgIIIBB2IPQisW5l4WLa6liHug5X9lgGA+WcfKvlakoaol2XtKV03Cp7S18URlKUqubYr5fofhX1XGnO3nQMzeua9fFuEyWsrRTLpdfwI8GU+KnzryVqxkpJSi8pn5ljGhrfY4v9lmP/ff/AM0qS575IW+TvIwFuEHsnoHH6DH+B8PhXk7IUxYufOZvySMVd64C9uJ0b+dSm8NM1qcFKkkzHuyi1ZeIOGBVkicMCMEHWikEeBrYarPF7y2sr6GVxpe5VomfOANJQqzD4kLq8sZ2G1mqPaVd3M41sYTWnlo/ifaEdxOJRe2CfFnGv6Uw/AI5/mKyCtI7Zb3L28XkrufmQo/wtVB4VYG4niiHWR1X5E4J+QyflXWbHiqVkpS738ShcPeqNG78n2ndWFsp2+qUn4sNZ/xGvvsgttaXl4f+1XDaP+WhIX82cfKunm27MNo6xD6yTTBCo8XkOhQPgCT8qu/LvBls7WG3XpEgXPmce03zbJ+dUthQc3UuH+5/y/oSXTwow6EjSlK6YoilKUApSlAKUpQClKiOPc0w2ekOS0r/AO7hjGqWT9lB4ebHCjxIoCXrgnFVHsz5tk4jbO8iFdErIrEgh195dxjLKCFJxgkZ8SBb6AgOYuWYuIIrBwGA9iRcMCp3wd/aXx6/zzVeWoDw/iRgdsiRdIbGA2QGU4+IK/E1PRSnh1z3bf8Ass7ZjPhFIdyvopO//Q10donCiUS5j2eEjJHXTnIP3WwfmarTS9tLVcTftqkl/wDNKWac0919G/s9GupP8R5jt7dtEsgRtOoAhtxuNsDfcHbrWT8y8WF1cySqCFOAueukAAZ+OM/OrXzkovLKG7Qbrs48g2zD7rgD5mqDUVebbxyNLY9pThF1Fne1i10af9CldtraPK4SNSzHoAMk1L3HJN4i6jASP1SjH+6pJ/Cq6i3wRszrU4NKckm+rRB1yvWuCMbGgr4Sl45p5Viv4tD+y4z3cgG6H+anxH8Dg1h3G+CS2cpimXDDcEe6w8GU+I/6Hev0VUTzLy1FfwmOQYI3Rx7yN5jzHmPH8COZ2ZtSVq9yesPl4fVHD16CnquJE9lsOnh0Z/SeRv3yv+WrZUJybbrFaJCrq5hLRyFegkDtqG+43Pj6VN1nXs9+4qS6yfzJaSxBIyLthvNV1FH+hFk/F2P8lWrJ2Yc2G5iNvKcyxD2Serx9B8SuwPoV9azjnLiX0i+uJAcjWVX9lPYH46c/OvvkiOZr6AQHS+TuRkBdJ1ah4jGfyrsKljCWzo056OMc56Pi/wCTPVVqtlc2d/aFxPv+ITEHKoREv3Nj+9rqZ7JOC95cvcEezCuF/bYY/JdX94VSWt3MhQgmQtpI6kvqxj1Oqty5f4I1nbRWsODcSZJbGQGOO8lbzRAQB54RftV9v32VtC1o6yliK8Ob/Op8petNzlwWpKcFsfpl/wB6d4bLKp5NcsvtH17tDj9pz+jV6rx8I4WlrCkMedKDqdyxJyzMfFmYlifEk108c44tqo9hpZXOmKGMAvI2MnGdlUDcscBR18M6lrbxt6UaUeRXqTc5OTJKlZ1xHifMA+sS1tNI37oMXfHkWLqGP7P4VKci9oa8QLwyxmC6i9+Js7gbErqAOxIyp3GR161ZPBcaUpQClKUAr5lJwdIBODgE4BPhkgHA9cGvqlAU2PmS74gzxWkRte7bu555wrGNwASkUSkiRsEHUxC4IO+ar/O9mllEtlaapL7iDd280ja5Wjzh2d+oU9MDCgayBtWkvHHF3kuAuRqkbfcKDuQOpA2z1wAPAVlPKnGHn4hccRls7yV2+rtUSE4ji8zJIVQEjbr1L+dAady9wRLK2it4/djXGfFj1Zj6liT86kaqtzx++0M/0SG3RRkyXVyo0geJWFXH7wqs8rc98RvbpmSKOayjJWR443i1esfeuWdh107EjwBKigNH4jw9LiNo5BlWGD/IjyI65qmX8/ELMMjKLqDBUErqJXGMNowwOOpII9avlK8Shvdxbt7l0tHFSXR/TozL+SOLoHktJRiKfICk+6xGNOfUYGfMDzrquuzi6UnQEcZ2IYAkeGQwGD860y64dFL/ALyNH/aUH8yNqpnNlxe2T95FMzQMdtQRtBP2SWHTyPy+NeVNRj62uDat76dau+wxFy4qWWm10a5nXyRwC4tLkmWEhWQrqBRgpyG30sdjjH4VoFZ7HzNxRBlrfWPPumOfnG2K+G7S54ziS2UHyJdD+DA16hUhBY1Ibqzurupv+q3/AMv7s9nP/LDSvHJBEWdsiTSBuAMhiemeoz47eVUe/wCCz2/+9idAehI2/vDbNW9e1U+NsP8A6h/8lfT9oYuR3Jsy/eezp7zOc/c/Pw61FNU5PKZoWsr+3hGEqacVzys49/Ik1rh5AoJPQDJ+A3NcgY28qgee+JdxYTtnBZe7X4v7H8CT8q/OqVN1Kkaa5tIzpSwmzJOXucZLS6aYZZJWJlT9IFi23kwycH5dCa1rj3M6R8Pe6jYEMn1R82b2V28wdyPDSawWrZc8AnXg6Ss7d333eCI9AjDQH8928OmGz41220LChUqU5yaTyl493iZlKrJJpFTrXOyrlnuYTcuMPMMID4R9c/eOD8AvnVQ5B5LN9L3kgIt0Ptf9436A9PM+W3U1qy3D3Uv0e0HsocTzDZIgP/hoehlPTb3Bv1wKi2rcTrv0Shq/3dy6fngeqEVH9SXkVzlvlP8At1xeOhJaaQW0fix1MC+/QdcE7AZbpg1qfBeD9yCzENK+NbDoAOiLn7AyfiSSetd3D+FrDv1YjBb08h5D/RzXtJrQs7SVN9rV1nhL/wArovqyCpUz6seB8TzqiszEKqgsxOwAAyST5AVV+S+YrbiBkuI5FeU5XQdniiDewuk74b3yRsScZOkYkLbiEHE1lVfrYEcIXBBSRlIZlGPfQeyD9lskbjNQHM/ZbFM4uLJ/od0u6vH7KMf1lXpnzHzDVpEJeqpPOnBQl5YXsQ0yi5jgkI+3FLlDq8yudvQnyFRvCO0qW0lFrxiLuZPsXCj6qQeZxsPiuwzuEq196l7PGY2V4bdtZZSGVpihCKCNiFVyx9Wj8jgCdFKUoBSlKAUpSgFQnMfNkPDwHuNaxkHS4UuC430HTkqxG4zscHcVN14uM8Hju4JIJl1JIMH08QRnoQcEeooDN7awuuY3EtxqtuHKcxwg4efHRmPl+t0H2cnLVptjYRwRrFEioiDCqowAK7LePSqgkEgAEgYBwPAeA9K6uI8Tito2lmkWONdyzEAD+p9OpoD015IeKxPK8Kyo0sYBdAwLKD0yOoqmHmaXidz9Fjd7GIqHDOrJc3CHxgDjEaebbuNtlqL7JOExG94jcxLiJZPo8O5OVU5dizEli2mJiSdyxoDUq+JoVdSrAMpGCCMgj1FfRONzXNAnjVEDbWUlicRhpbbwTrJF+xn/AHifq+8PDPSvLx/gcHEgCkqiVBgEbnHXS6e8N/PBG/wq0V4b/gsM5BkjBYdHGVcfB1ww/Go3DTHIu07pqoqjbUuq+q4P8zkoHD+zu5SdCxjCqwJYNnYHJwpGTnyO1aHbcMiiOY4o0J6lUVT+IFcWdk0W3eu6+T4Yj72AT97NeukKajwPV3e1bhrefDpoVR+p+JrKu1/joZ47VT7n1kn7RGEHxCkn7wrZL7gMjBu7kRWOcFkLBc+OkMNXwyKqfD+xK3EhluZpLmRmLHUAiknckqMk/AnHpXL7N2XVo1nWqx4cFpq/efa1eMo7sWZhyHyO164llBFupySdu8I+yv6vmfl16afdQx8Rie3jDPFlQ7RD2TpZW0I/T7IBI2XzzVwHKlvgKya1GwRjlAB0HdjCEfFalo4woAUAAbAAYAHoBWlV2fUuaqq1p4x7Kjy83z8iBVlCO7FeJVLLk0sixue5gUYEMJwxHk0o3UeYTf8AXOTVmsbGOCNY4kVEUYVVAAA9AK76Vp0LenQju01jr1fi+ZDKbk8sV03lmkyFJFDIcZU9CM5wR4jbcHYjY7VnXaDa8RRo7j6cbe3DFZBAjEQKT7Mj5YGZc41HA0g7AjJrsTgPHUAMXEreZeo7yNRkeG6xt/GpzwSvF7A8LlN5bJ/Z2x9MgQfZGwuI0H21HvAe8o8xVttbpZUV0YMjgMrA5BBGQQfKs+/2hzDFs1tZzj9VtJP96Rf4V0cg319bXLQT2EsNtKxaML9YkDndgGGdMTHJx0UnbY7AXfmjga3trJCyI5ZSF19FYjAcHGQVznbfbHjXo4JweOzgjgiGEjXSPM+JJ82JJJPmTXupQClKUApSlAKUpQClKUB8TR6lK5IyCMgkEZGNiNwfUVVLDlFxemW7d7xV3tnk0Ygx1BiUBe8OxEoUk4Pu/at1KAq/aTHCOHTyTIGMSlomyQyS+7GyOMMraiu4NdXZXwf6Nwu3BGGkBmb4yHUP3dA+VeTtH5LuL23ZLeZtJcO8DEYfHgjtvGfHSToyB7u5NytMd2mlSq6RhSMFRjYEHoQNsUB9zKCpDAFSCCDjGPHOdsVmPZhbyXb3txHPNDbmdlto0b2FGSxIjcMmMNGMAbb4xVi7VePfROGzEH25R3KY65fIbHqEDn5Co/hPFk4Dw6CO6hlQKMF0CSK0jZdtwQVOSw9oAbYyaAm+FczsLx7G5CidUEsbpkJNGSRnSSSjgggrkjbIPgLE7gdSB8aoHLnLl1c8VfiV0ncqE7u3i1KzacYBYoSo2LnGer+Q3vd3ZpMpSRFdD1V1DKfiCMGgO3Nc1lHL/DIuEcba3dB3V0uu0dt+7YZzGCenVl89o/Orbz/et3UdvAzi7uG0waJHTTj35XKEZjRdyDkE4GN6AtVcFsVGcC4K1tHpe4mnYgBnlbO/iVAA0/8ATc9az/mXhMdvx3h2rW8M4dSkrySr3gDKDiVm3y8fzGetAalHIGAIIIPQg5B+Yr6r5jQKAAAAOgGwHyr6oDLeZubL6y4lcTLmayt+5WaEBcokiatYwB0ZW9ok9cHY5GjcI4tFdwpNC4eNxlSPzBHgQdiD0IqnXU1wvFL2O3t45TLBbFmlfTEgHfr7agFpM7jSo8Dkiq+lhdctSCfInspm/tCRKyiBydmjVmYgAYUEnfGk4Ok0BrcsYYFWAIIIIIyCDsQQeoqn8MlPCZ1tZCfocrYtJGP+5c7/AEZ2P2epjJ9V8BVq4fxCO4jSWJw8bjUrDoR/rw8K8XMvARfW7W7nEble82yxUENhSfdYkD2t8b43wQBIxzqxYKwJU4YAglTgHBHgcEHfzFdlebh3DY7eNYokCIowFH8fMk9STuT1r00ApSlAKUpQClKUApSlAKUpQClKUApSlAULm/ky7uri1lMsU8NvKJO4K90zYYE+3kq7YGBkIOvnVo47wdb+zkgkUqJUxhsZRuqn2SRlWAOxI2qVpQFG7J+NvJbPaT7XFk3cuD10DIQ+owCuf1QfGrzUDxLlJHuBdwu0FyBpMigFZF29mWM7SLsPJhgYYYFTq5wM9fHG35UBS+1vggnsHmDaJbX6+Jx1BXdgD6gbeqr5V2dnts9xH/tG4Iae5QBcDCxQj3UQHpqOXbzJHlXs574XdXdrLb26w4lUKXkkdSPaywCrGwOwxnUOvpv6OS7Oa3tIYJowjQxqmVcOr4GMjYEdAcEePjQE7Wcdso7pbC6H/Z7pSfgfbP8A+IVo9VPtF5cm4lbG1iWMBijGWRyAulskBVUknG3gPaoC1g11QXauzqpyY2Ct12YqrY9dmU/Oq/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data:image/jpeg;base64,/9j/4AAQSkZJRgABAQAAAQABAAD/2wCEAAkGBhQQERQUExMVFRUWGBoYFhcXGBUYGhgZHRcZGBkbGhcXGyYeGBklHRgVHy8hIycpLCwtGB8xNTAqNSgrLCkBCQoKDgwOGg8PGikkHyQtLC0pLC82KTQyLSw0KiwtNTUyLCwtLCosLC8vNC4uLCosLDQsLywtLzAtLS8sNTUsKf/AABEIAOEA4QMBIgACEQEDEQH/xAAcAAEAAwADAQEAAAAAAAAAAAAABQYHAQMEAgj/xABMEAACAQMCAwUEBgcFBQUJAAABAgMABBESIQUGMQcTQVFhIjJxgRQjQoKRoVJicqKxwdEkkrLC8BUzU3PxRGOD0uE0NUN0k6OztMP/xAAbAQEAAwEBAQEAAAAAAAAAAAAAAwQFBgIBB//EADURAAIBAwEFBAkEAwEBAAAAAAABAgMEESEFEjFBURNhcYEUIjKRobHB0fAjQuHxFVJiciT/2gAMAwEAAhEDEQA/ANxpSlAKUpQClKUApSviWUIpZiFUDJJIAA8yT0FAfdK81rerPEJIWDKwJRiDpPkw6EqeoI6jcHBzVMhuZ5uKTWV5O2juVmgEGYFkXOlwxVjISD4CQDY7b7AXsGoLmPmwWTRK8ErCaRIUcd3o1v7oYl9Sjrvp8DTgdta29xPBb4V9McksakEAnWofGchyEAbPXCVC9sKEcO70dYJ4JfwkC/5qAlOMc3mxKNdQaIXYJ30biRUY9O8UqrKvXcBhVkrO+0viiywwwXEU0NrLIhmuSqsqKrBguEYlSxAGpgABnY9K0C2lVkVkIZCAVKkEEY2II2IoCG5j5jNtJbQxqrTXLlI9ZKooVdTsxAJOBjCjqSBkda7or+4SeOKWJGSQNiaMsArKM6WjYEjIzghiNj02z0828qx8RiEbM0ckbCSKVD7cTjow9NunjjqCAREcqcy3KXJ4fxADvwheGZPcuIxsTj7LjxHodhjcCy8b41HZxGaXV3a41sqltI6aiBvjOOgPWuzhnFI7mMSREsjbglXXIIyCA4Bxgjeqn2uSFrJLdfeu7iGAfAvqP+H86ukUQVQoGAAAB5AbCgPulUvmOzHDLSe7W4mWVQ0jnVqSaViAAYZMqoLFV9jSQMb7V67XmW6hgjlvLUYZULNbtqKM+AFeKTDDdgPZL/IUBaaUpQClKUApSlAKUpQClKUApSlAKUpQClKqnMfOv0S6t4njeOCSTQ9y4+rDacqg8snGXOwGcZwSoHq5w5xTh0WtopZOm6o+hcnGZJQpCL+J8ga9wt4b23QyCK4RlByAGjbIwSoJO25x1xUjJGGBDAEEYIIyCD1BB6iqFecs3HCnafhgMkBOqaxJ29WgP2W/V8fXZQBYuR5CbC3B96NO5b9qImE/mhqt9q1ksZs71gSsEwjnwWUmCUhWyVIOAcbZ+0fCpPs340l1DcNHqCi6lIVhhl7zTMysvgQ0jj5VOcb4DHeJ3cxYxHGuMHSHwQw1EDVgEA4BHrmgIriVzZ8PQmJIVnEbiGKJRrk1YYARR+04LKu+PXI605y4ZNxDhzQRxgPOi57xigjOVf2hgtkY6AdRU1wzgsFqumCGOIeIRQufiRufnXtoCM4ZZyNbrFdJEx0BHCkyI/sgNkOi7Hy3qI4VyQ1k5+h3UkULEn6O6rLGpPXuyxDoPTUatVKAiL7hEpuFnhmCMI+7ZGTUjjUWBOGDBgScEH7R2NdFpy67XYu7iRXkSNo4UjUqkYY5c5ZiXc4AzsAPDxqepQFL5n4ZcT8RsZO4LW1s7uzK6FixTCHuyQcKQOmTudvO6Ur5kjDAggEEYIO4IPUEHqKAovOn9u4jZcPG6KfpdyPDQhxGp9GbII9RV4mgVxhgCMg4PmCGB+RAPyqGs+T4YLlrmDVHI4CyDJZXUHYYbJUjw0kD0NTtAVztBunh4fPNG5SSFe8jYHoynxB2YEEgg5BBqQ4FeyNaxyXBjDFFdmTKrgqGyQ3u4yfE9M+gg+1i7VOFXKscNIojQeLOzDCgDqcAn4A1zw+1vriCONsWUQjVD7stwwCgHzihz98/smgLdSozgPAUsoxFG8rRgAKsjl9OP0S24HTbOBjYCpOgFKUoBSlKAUpSgFKUoBSlVvjHaNYWkrRTXKrIuNShZGIyM4OhSAcEbetAfVxzOY7sJKjxW59hJnACSTasaSc5jG2FLAByTg7LqleM8HivIHgmXVG4wR/Ag+DA4IPgRVQvO1fhkqNGe9nRgVZRbysGB6ghlAIrwcs89d3OsCQ30lo20byW8peA9ApbcyxeRPtL0OobgD18s8wtwyU8O4hIAFGbS5c6VliHRGY7CRemPl+iWvyOCAR0Iz4j8jXju+DRTSxSyKGaHJjzghWbGWA/SwAAfDwr3UB1xW6oWKqqljqbAA1HAGTjqcAbnyrsrgnFRV5x9QSseHYDzwBnp8v9DNVri6pW8d6o8HuFOU3iKJbNQl3zjbISquZmHVYVMmD5My+wh/aYVmvNnPitJ3Oo3cxOkQqSturZxh8H60+YJI89NVvinPTQgRwss03QyhR3MR/RtoQNO3TWQSfUEYpem1quOyp8eG90645L58skvZRXtM1bi/aOLZdTwiMHp30qKx+CRiQt8s1EcS7VJoIe/kt0jQ7Rhy4eQ9fZTYgeJZwuB4HbMNybyQUP0q9JkuW9oBzq7vyyT1f8l8POs6565jN7cu4P1aZSIfqj7XxY7/gPCoLa7q3NZ04Syo+00tPBcX5t+R7nTjCOWuPA/Qq80yRxRyzW7d28auXiOsLqUMQynBUDPXcfwr0W3Mnfb24SZepAk0SD4xuo/HIr12For2kcbDKmJVI8wUAIrPuKch3NvJrt8yKDlWU6ZF+IyN/UflWvNzjw1Rbs6dtXTjNqMuWc4fx4+fkXUc4QK2ibXA/lKpXPwYZUj1zUxDOrgMjBlPQqQQfmKpT38giWHiUS6ZB7ExwQrY2Emn3G/WH9TVOmjueHy4DNG3UMp9lx4EeDD4ivDrOPEsQ2XCtlRliXLXMZeD4+PFo2qlULl7tGZ2Ec8ZYno8akn5xjJ+a/hV5t7lZFDIwYHxH+uvpU0JqfAy7m0q20sVF58iucV5JWa8t7rW7dy5fuZGZost9tAc6HBww8DpAwOtWelK9lUUoTWd2vMl/xeZ/oDpa2cbFPpLoJHlI692jezj/03z7IA0SlV+M3NkheecXMS7yMY1jkQeL+wdLqOpGAcZILEaTPq2RkdKA5pSlAKUpQClKUB8GUBguRqIJA8SBgE48hqX8RVf4jygoYTWmiC4QYzpykozqKTqN3BJJ1++CSQTuDzxPlmWS4NzHdPFKq93GulXi0bMwkjO7FmGSwZSAFA6HPNtzHJFIkV7CImdgkc0Z1wSMei5OGic+CuME7BmNAejhHMqSh1lHcTRDM0TkewP01bo8RwcONvPBBAmAajOKcuxXM0EsqhjAWZAQPeIAGT5Drp6ZCn7IqUoBXVcXKxjLH+p+FLm4Ealj/ANfSsU7T+0dmZraBva92V1Pu+caEeP6R+XXOKVxcSUlRpazfuS6v6LmSwgmt6XAn+Y+0Frif6JaMoIyZpjgxwIvvtvs7j19kEgb74z7mfnksptrMusWcPKSTLOx2JLdcH8T6D2ar18ktqrW7eyXCNKB16akjb4ZDEeZGfdFXXst5P1EXky7A/UqfEjYyfI7D1yfAVm1adG3j6VWe90/6fX7LglrxJ4uU3uR0+hXeNcrmwtInlyJ52IC9O7jC7g46sdSg+QyPOrF2Wco6j9MlGwOIQfEjYv8AI7D1yfAVPdofLr3r2aLnBlZXb9FSoYt+CH54q32tssSKiDSqAKoHgAMAVlXO1ZytFHPrzznuWWsfneTwoJVO5Fe7ROMfRrGTBw8n1S/ezqPyUN+VYS/Q/A/wrQ+2HieqeGAHaNC5/ac4H4Kv71Z6RW1sSh2Vqpc5a/b87ytcz3p+B+wLIYjT9lf4CqDN2nyCZsRIYgxAHtByAcZ1Zxnxxj+tdHFu0OYPpg0rGnsgldRbGxO/QeVU+WTUxOwyScDoMnO3pV6rW5RZ0Gztk4TlcRTyljuNst54b63zgPHIMEH8wfJgf4bVTbyxFuws7rLWzn+zzH3om8s+AHj4ePTIEBwDnOWyjaNFRgzava1bHAG2CPIV28U5sub1DG0aMpIOEjYkEdCDkkH+ppKrGS7z7R2dXoVXFP8ATz11XRrvXx5nlvbKbhlyDnDKdSOPdcdPwwcEevwNaRyzzHFerqX2JQPrF/LOftL69R6VCcucSAt9N/CQsWO7kmjJGDsB7S+8Og8xjyr1XXaNaxDESu+OgVdC/i2P4V9p4hrnToQ3naXP6fZtzWm8uD+nlnRlvpWUcU7QbiV1KYiVG1BVyc+HtE+8ME7YA/KtE5e44t5CJF2PR1/RbxHw8QfI1NCrGbwjLudnVraCnPn8D3XUOtGXONSkZ8sjFQXZ7aCHh1tFjDRpokHlKrES59der8asVRfEODMzM8EzQSN7xCq6OQAAXjbqwAA1KVOAASQABKZx881cajs7SaaUjSqHAP2mIIVR5knaunkZXHDbMSe+LeLOevuDGfXGKhj2bm4nWXiF3Jed2cpEUWKEH1jUnV+O/jkbVZeN8chs4mkmkSNQDjU2NRA6DxJ9ACaAkKV4uC8WS7t4p4/clQOPTI3B9Qcg+oNe2gFKUoBVf5y5o+gRIwR5GZ1ysal2EYYGV8DwVNsnbLL51YK40jOcb9M0BGcB5ntr5NdtMsg8QDhl/aQ+0vzFR3aFMPoMkXWScrDCviZXYBCP2T7efAIT4V1cd7OLW5k75NdtcDcT27d2+f1gNm+OM+tffAeRlt5RPNcT3c6gqjztkRg7Hu0GykjYnrQFnFcE4rmobmfiy28LMxwqqWc+Sjf8T0qvc11QpOo/JdXyR7hDflgo3apz2bePu4jiWQEJ+onQv+0eg/8ASqV2Xcp99J9KlGUjP1YP2pB9r1C/4vhVanll4rffrzPhR1CL4fJVGT8D51u3DuHpbxJFGMIihR/U+pOSfUmubv60rOhuZ/Uqayfd9uS8y7Siqks/tXAxx+DNxDjE0e+kzSGRv0Y0bSfngBR6kVtMECxqqIAqqAqgdAAMAD5VBcscAWCW7m2LTTucjfChj7PodWskfDyqemlCKWY4VQST5ADJP4VkbRu+3lGnH2YpJeONfsWKNPcTb5lE5u52+jcRtow31ce8/wD4g07/ALKnV86voNfnHi3ETczyzN1kct8ATsPkMD5VqPZ7zmHtHjkP1ltGWGftxKMg/FcBT93zrR2jsp0renKC1isS8+fvIaNfM2nz4Ge86X/f39w+cjvCo+CewP8ADULXLOScnqdz8T1rgV11KCpwjBckkUG8vJ+oeW1s7qFWWGDXga17uPKtjfbHTPQ1LR8ItjnTDDscHCJsfI4Gx3FYgK0Dsz4ygV7diAxbWmftZABA9RjPz9Kgp1VJ4aOiv9mzowlVhNtdOi8c8vAu6Wca9EUfBQP4CoKbtAs127xiR4CN/wCYFWNmABJOAOp8qw7jM6yXEzp7rSOV+BYkH59akrVHBLBT2ZZwu5S7TOnT+jTbTma24iXtgH9pD7wAyPHTuTqHX5elUvgvL8QvmtrrVkEhCDpDEbjO2cMu4wR5eNQnC+IG3mjlXqjA/EeI+YyPnV37QrHKw3kR3GkFh5H2o2+R2+YqDe31vPivka/YeiVexptqNRaPpJfcsN3yfbtbvCkax6hswGWDDcEsdzv6+dVbkyxuLO9MUkbBXUhiASh0glWDdPMfeq68B4qLq3jlHVh7Q8mGzD8QfyqQqzuRbUkYKvKtKNShU1znOeT6ilKVKZpTOPcQ4m901rarBGpUSC5kydKE6dIj6NIGB8xgrnGajuHcixQXym+dr2SWPMU0+4WRCTIgjJKgFSrKN8aH8q0PTvnx/wBf0FeO/wCDQzsjSxrJ3Z1IH9pVbGNWg+yWAzgkZGTjGTQEdwgdzeXMKq3dMFnBAOhJHyJI89MnCy4G/wBYxONsz1KUApSlAKUpQClKUArFu2nmP2FgU7ynU3/LU4UfNt/uGtg4jLpjY+mB89q/MXP3FPpF/O2fZQ92vwT2T+9qPzrMrLtrqFPlFb78eC+rJ4erTb66Fq7H+CZMt0w6fVR/HZnP4aR8zWh8Z4kLaCWZukaFseZA2HzOB868fJ/C/o1lBHjBCBm/ab22/M4+VV7td4l3dokQO8sgz+yntH97RXJ1X6ftDHJvHkv41NCK7KkdXZLxsyxTxO2XWQyb+Ik3Y/3wx+9Ux2j8S7nh8uDgyYiH3j7X7oesm5O4/wDQruOU+4fYk/YbqfkcN92rp2x8QyttEDkHVIcdCMBVP7z1p3FhjacGl6snn3av87yGFX9F9UZjUzydw/6ReRREsFfUrlTg6DG2oZ9RkfOoarj2UQauIA/oRyN/BP8ANXQ3tTs7epJcov5FOmszSIHmPl+SxnaKTfxRvB18GH8x4GowV+gOauWI7+Exvsw3jfxRv5qehH8wKwriXC5LaZopV0up3HgfIg+KnqDVPZm0Y3dPEvbXHv7/AM4Etai6cu4vtAcUpQ/RT2T8ZnkXQ80rL+iXYj5gnf5146Uo3k8xjGOkVg7rOzeZwkal2PQD/Ww9a1Pg/CJH4cba4TSwVkGSDt1Q5UnpkD7tQvZZbr9e/wBr2VHoNyfxOPwq/wBXaFNY3upyu176Xa9jFey0888mTcs83tYJLG0ZfLAhdWnSw9l8nB8l/CtD5d5kjvYyyZVl2dD1Xy38Qd9/Ssz52se6vZQOjEOPvDJ/e1V9cj8QMN7FjpIe7YeYbp+8FqOFSUJbr4F28saVzQdxBYk1vfDh+czYKUpV448UpSgFKUoBSlKAUqp8+XdxEsLRyd3H9JtkOnOuQPOisC32Ex4DJbPUDIb3c78Xe1tGlTUAHjEjqNTRxNIolkAwclULHocdcHFAT1Kqf+0B9IsjZzNMkpfvR3jTJ3IjY95qYtoYSBFGCNWogg+FsoCH5pvO6gZz0UM5+CqWr8wcFtTcXUKHfvJVDfNhq/LNfontRkK8OuGHQRSDPlqAUfxNYb2cQa+JQfq62/CNsfnismUnTlcVeiWPKOfmywtVCP5xNzrIu2C81XUUfhHFn5ux/kq1rtYX2jz6+JT/AKuhfwjX+ea5vYEN66z0TfyX1Lt28QwVqp/itjPJZWty51RqGgHmgV20ZPiDkqD+qB5VAVuPJ3C0l4TDFIupJIzqHmGdm+R3BB9BXS7Tu/RYwqYz63ww8lOjT7Rtdxh1aB2NxZuZ28ogPxcH/LVW5p5bewnMTbqd43/TXz+I6EefoRVz7GI/auj6RD85D/KvO060Z2E5weU0sebR9oxaqpM0+q9zjyil/F4LKm8b/npbzU/l1HiDYa4fofhXB0as6M1ODw0aripLDMvpXArmu8OwFKUoCzchcfW1nKyHEcoAJPRWGdJPkNyPmK1cNWBVO8nXZ+mW6s7aNeyljpB0sB7OcdcVZo1d31TB2nsxVm68Xhpa9+ETfala4lhk/SVlP3SCP8Zrx8kcryyTRTsuIlOsNke0RkAAA597rnyNT3ajDm3ibykx+KN/5RXo7NHJsyD0ErAfDCn+JNe9xOtqVVczhsxOPfF+GpbKUryXXFYo5IomcCSYkRpn2m0qXY48gFO/ToPGrZzB66Uqt8Qkv5J5FtZbaOOPSuJYpXYsVDk5SRRjDLtigLJSo36cbW1Mt5KmY0LSuqlU23OlSScdABuTXxwa6nnAlkUQxsMpCRmTB6GRs4VsfYUbeLHoAJWlKUBVO0c/2eD/AOctP/2Er187cQeG2Uo2hXlijlk2PdRPIFkfcEDAOMnYZz4VL3XDYpSDJFG5HTWitj8RXaluoXQFULjGkAYx5Y6YoCjX/LUfD7uzksMxNNMsc0CsSksWli8jISfaQDOvzO+53vtea14ZFEcxxRocYyqqu3lsOnpXpoD4liDqVYBlIwQQCCPEEHqKrEHZpZRXAuIYzC4DDCEhDqGD7ByB93FWqleJwjUi4SWU+J9TaeUV3ilmtvGZHkUKPEg/IADOT6CsK5z5ZuWuHuRETDOxeJwV9pfDbOQcDod61vtUlOm3X7JLk/EBQPyZvxqR4Zw4XXCUjIyTGdPoyk6T+I/jWbb2VG2qydFYeO82nSi7anVrN+tLGmNFquncfm1+GSr1jcfdNbzyiALG1HiIY8jyOkGqIK5qrtCi72Ci3jDya9PYsabbjN+4vfM/LUd/AY32PVHxujefqPAjxHyIrHZdwiS1e8ilXS6tGPQjD4YHxU+BqOW4YdGYfAkV2LxCQdJH/vN/X1NUI2NWNCVvv5i8cuDymfJbIzNTUtfA0quH6H4Gs6HF5v8AjSf3m/rR+NT4P10nT9I1R/w1T/ZfE9/42a/cjxiuaoX+1pv+K/8AeNcHikv/ABZP7zf1rr/Rn1If89S/0fwL9TFeLlPlxuI2U5EjLMkv1bFmwfYUlG390+fgfmDTL2KSN2jl1K6nDKxOQar0typOVNS1jxQntxRSfZvXv/g0BRk4G58hufwr2WthOGVkjk1KQVIVtiDkHcedVvso/wDeK/8AKk/lW01k7RvpWlXs4rOmcnqntd1Y53MeefoiI515hV+HBp1aFlkTUCNQzuMrpycb9Dv/ABqBte2m0s4Fht7eaXSN2cpEGYnJOxc7n0rt7Vmxw5vWSMfnn+VYtWtsu5ldUnVmlnONOmhz91UaXYx0jnOO8/R3KvPEt/bCYosWWdcLlsAHA3bx+VVi3y/NEBJJKwkk/wDhSj/MK9HZjFp4bF6tIf8A7jD+VffKEPe8w3cnhDAqfBmEf9HrNsq1SrtKopSbUd7C5LVI81YqNFYXHBqlVzjPINrdyPLKJDI4GGWWRNGFCgoFYKDsDkg5/KrHUMeVIRJLIrTIZjmVUlkVXOMZwD7BxtlNJrpyiUC6uprnhECzyM6rxCOCSbbMkKXJjWQ5BB9oIMnIJG+atXMbPZS2UkMkp725S3ljeR5FkSQNk6XJ0upXUCuNgQdqsTcHhMH0fuk7nTo7vA06cYxjwrqh4HGHR2LyNGCIzIxfRkYJGerY21HLYJGdzkCQzSuaUApSlAKUpQClKUBjfMPNMl5s4XSHLJgYKjcYznfIxn1FX/kCfVYIB1Uuv75I/iKzfmLhht7mWMjYMSvqp3X8tviDV27LbvMU0f6Lhvky4/in51RpN9pqdftKlT9BTpL1U015/wBlX43yVcWqa2Cug95kJOn4ggHHrUBW+OgIIIBB2IPQisW5l4WLa6liHug5X9lgGA+WcfKvlakoaol2XtKV03Cp7S18URlKUqubYr5fofhX1XGnO3nQMzeua9fFuEyWsrRTLpdfwI8GU+KnzryVqxkpJSi8pn5ljGhrfY4v9lmP/ff/AM0qS575IW+TvIwFuEHsnoHH6DH+B8PhXk7IUxYufOZvySMVd64C9uJ0b+dSm8NM1qcFKkkzHuyi1ZeIOGBVkicMCMEHWikEeBrYarPF7y2sr6GVxpe5VomfOANJQqzD4kLq8sZ2G1mqPaVd3M41sYTWnlo/ifaEdxOJRe2CfFnGv6Uw/AI5/mKyCtI7Zb3L28XkrufmQo/wtVB4VYG4niiHWR1X5E4J+QyflXWbHiqVkpS738ShcPeqNG78n2ndWFsp2+qUn4sNZ/xGvvsgttaXl4f+1XDaP+WhIX82cfKunm27MNo6xD6yTTBCo8XkOhQPgCT8qu/LvBls7WG3XpEgXPmce03zbJ+dUthQc3UuH+5/y/oSXTwow6EjSlK6YoilKUApSlAKUpQClKiOPc0w2ekOS0r/AO7hjGqWT9lB4ebHCjxIoCXrgnFVHsz5tk4jbO8iFdErIrEgh195dxjLKCFJxgkZ8SBb6AgOYuWYuIIrBwGA9iRcMCp3wd/aXx6/zzVeWoDw/iRgdsiRdIbGA2QGU4+IK/E1PRSnh1z3bf8Ass7ZjPhFIdyvopO//Q10donCiUS5j2eEjJHXTnIP3WwfmarTS9tLVcTftqkl/wDNKWac0919G/s9GupP8R5jt7dtEsgRtOoAhtxuNsDfcHbrWT8y8WF1cySqCFOAueukAAZ+OM/OrXzkovLKG7Qbrs48g2zD7rgD5mqDUVebbxyNLY9pThF1Fne1i10af9CldtraPK4SNSzHoAMk1L3HJN4i6jASP1SjH+6pJ/Cq6i3wRszrU4NKckm+rRB1yvWuCMbGgr4Sl45p5Viv4tD+y4z3cgG6H+anxH8Dg1h3G+CS2cpimXDDcEe6w8GU+I/6Hev0VUTzLy1FfwmOQYI3Rx7yN5jzHmPH8COZ2ZtSVq9yesPl4fVHD16CnquJE9lsOnh0Z/SeRv3yv+WrZUJybbrFaJCrq5hLRyFegkDtqG+43Pj6VN1nXs9+4qS6yfzJaSxBIyLthvNV1FH+hFk/F2P8lWrJ2Yc2G5iNvKcyxD2Serx9B8SuwPoV9azjnLiX0i+uJAcjWVX9lPYH46c/OvvkiOZr6AQHS+TuRkBdJ1ah4jGfyrsKljCWzo056OMc56Pi/wCTPVVqtlc2d/aFxPv+ITEHKoREv3Nj+9rqZ7JOC95cvcEezCuF/bYY/JdX94VSWt3MhQgmQtpI6kvqxj1Oqty5f4I1nbRWsODcSZJbGQGOO8lbzRAQB54RftV9v32VtC1o6yliK8Ob/Op8petNzlwWpKcFsfpl/wB6d4bLKp5NcsvtH17tDj9pz+jV6rx8I4WlrCkMedKDqdyxJyzMfFmYlifEk108c44tqo9hpZXOmKGMAvI2MnGdlUDcscBR18M6lrbxt6UaUeRXqTc5OTJKlZ1xHifMA+sS1tNI37oMXfHkWLqGP7P4VKci9oa8QLwyxmC6i9+Js7gbErqAOxIyp3GR161ZPBcaUpQClKUAr5lJwdIBODgE4BPhkgHA9cGvqlAU2PmS74gzxWkRte7bu555wrGNwASkUSkiRsEHUxC4IO+ar/O9mllEtlaapL7iDd280ja5Wjzh2d+oU9MDCgayBtWkvHHF3kuAuRqkbfcKDuQOpA2z1wAPAVlPKnGHn4hccRls7yV2+rtUSE4ji8zJIVQEjbr1L+dAady9wRLK2it4/djXGfFj1Zj6liT86kaqtzx++0M/0SG3RRkyXVyo0geJWFXH7wqs8rc98RvbpmSKOayjJWR443i1esfeuWdh107EjwBKigNH4jw9LiNo5BlWGD/IjyI65qmX8/ELMMjKLqDBUErqJXGMNowwOOpII9avlK8Shvdxbt7l0tHFSXR/TozL+SOLoHktJRiKfICk+6xGNOfUYGfMDzrquuzi6UnQEcZ2IYAkeGQwGD860y64dFL/ALyNH/aUH8yNqpnNlxe2T95FMzQMdtQRtBP2SWHTyPy+NeVNRj62uDat76dau+wxFy4qWWm10a5nXyRwC4tLkmWEhWQrqBRgpyG30sdjjH4VoFZ7HzNxRBlrfWPPumOfnG2K+G7S54ziS2UHyJdD+DA16hUhBY1Ibqzurupv+q3/AMv7s9nP/LDSvHJBEWdsiTSBuAMhiemeoz47eVUe/wCCz2/+9idAehI2/vDbNW9e1U+NsP8A6h/8lfT9oYuR3Jsy/eezp7zOc/c/Pw61FNU5PKZoWsr+3hGEqacVzys49/Ik1rh5AoJPQDJ+A3NcgY28qgee+JdxYTtnBZe7X4v7H8CT8q/OqVN1Kkaa5tIzpSwmzJOXucZLS6aYZZJWJlT9IFi23kwycH5dCa1rj3M6R8Pe6jYEMn1R82b2V28wdyPDSawWrZc8AnXg6Ss7d333eCI9AjDQH8928OmGz41220LChUqU5yaTyl493iZlKrJJpFTrXOyrlnuYTcuMPMMID4R9c/eOD8AvnVQ5B5LN9L3kgIt0Ptf9436A9PM+W3U1qy3D3Uv0e0HsocTzDZIgP/hoehlPTb3Bv1wKi2rcTrv0Shq/3dy6fngeqEVH9SXkVzlvlP8At1xeOhJaaQW0fix1MC+/QdcE7AZbpg1qfBeD9yCzENK+NbDoAOiLn7AyfiSSetd3D+FrDv1YjBb08h5D/RzXtJrQs7SVN9rV1nhL/wArovqyCpUz6seB8TzqiszEKqgsxOwAAyST5AVV+S+YrbiBkuI5FeU5XQdniiDewuk74b3yRsScZOkYkLbiEHE1lVfrYEcIXBBSRlIZlGPfQeyD9lskbjNQHM/ZbFM4uLJ/od0u6vH7KMf1lXpnzHzDVpEJeqpPOnBQl5YXsQ0yi5jgkI+3FLlDq8yudvQnyFRvCO0qW0lFrxiLuZPsXCj6qQeZxsPiuwzuEq196l7PGY2V4bdtZZSGVpihCKCNiFVyx9Wj8jgCdFKUoBSlKAUpSgFQnMfNkPDwHuNaxkHS4UuC430HTkqxG4zscHcVN14uM8Hju4JIJl1JIMH08QRnoQcEeooDN7awuuY3EtxqtuHKcxwg4efHRmPl+t0H2cnLVptjYRwRrFEioiDCqowAK7LePSqgkEgAEgYBwPAeA9K6uI8Tito2lmkWONdyzEAD+p9OpoD015IeKxPK8Kyo0sYBdAwLKD0yOoqmHmaXidz9Fjd7GIqHDOrJc3CHxgDjEaebbuNtlqL7JOExG94jcxLiJZPo8O5OVU5dizEli2mJiSdyxoDUq+JoVdSrAMpGCCMgj1FfRONzXNAnjVEDbWUlicRhpbbwTrJF+xn/AHifq+8PDPSvLx/gcHEgCkqiVBgEbnHXS6e8N/PBG/wq0V4b/gsM5BkjBYdHGVcfB1ww/Go3DTHIu07pqoqjbUuq+q4P8zkoHD+zu5SdCxjCqwJYNnYHJwpGTnyO1aHbcMiiOY4o0J6lUVT+IFcWdk0W3eu6+T4Yj72AT97NeukKajwPV3e1bhrefDpoVR+p+JrKu1/joZ47VT7n1kn7RGEHxCkn7wrZL7gMjBu7kRWOcFkLBc+OkMNXwyKqfD+xK3EhluZpLmRmLHUAiknckqMk/AnHpXL7N2XVo1nWqx4cFpq/efa1eMo7sWZhyHyO164llBFupySdu8I+yv6vmfl16afdQx8Rie3jDPFlQ7RD2TpZW0I/T7IBI2XzzVwHKlvgKya1GwRjlAB0HdjCEfFalo4woAUAAbAAYAHoBWlV2fUuaqq1p4x7Kjy83z8iBVlCO7FeJVLLk0sixue5gUYEMJwxHk0o3UeYTf8AXOTVmsbGOCNY4kVEUYVVAAA9AK76Vp0LenQju01jr1fi+ZDKbk8sV03lmkyFJFDIcZU9CM5wR4jbcHYjY7VnXaDa8RRo7j6cbe3DFZBAjEQKT7Mj5YGZc41HA0g7AjJrsTgPHUAMXEreZeo7yNRkeG6xt/GpzwSvF7A8LlN5bJ/Z2x9MgQfZGwuI0H21HvAe8o8xVttbpZUV0YMjgMrA5BBGQQfKs+/2hzDFs1tZzj9VtJP96Rf4V0cg319bXLQT2EsNtKxaML9YkDndgGGdMTHJx0UnbY7AXfmjga3trJCyI5ZSF19FYjAcHGQVznbfbHjXo4JweOzgjgiGEjXSPM+JJ82JJJPmTXupQClKUApSlAKUpQClKUB8TR6lK5IyCMgkEZGNiNwfUVVLDlFxemW7d7xV3tnk0Ygx1BiUBe8OxEoUk4Pu/at1KAq/aTHCOHTyTIGMSlomyQyS+7GyOMMraiu4NdXZXwf6Nwu3BGGkBmb4yHUP3dA+VeTtH5LuL23ZLeZtJcO8DEYfHgjtvGfHSToyB7u5NytMd2mlSq6RhSMFRjYEHoQNsUB9zKCpDAFSCCDjGPHOdsVmPZhbyXb3txHPNDbmdlto0b2FGSxIjcMmMNGMAbb4xVi7VePfROGzEH25R3KY65fIbHqEDn5Co/hPFk4Dw6CO6hlQKMF0CSK0jZdtwQVOSw9oAbYyaAm+FczsLx7G5CidUEsbpkJNGSRnSSSjgggrkjbIPgLE7gdSB8aoHLnLl1c8VfiV0ncqE7u3i1KzacYBYoSo2LnGer+Q3vd3ZpMpSRFdD1V1DKfiCMGgO3Nc1lHL/DIuEcba3dB3V0uu0dt+7YZzGCenVl89o/Orbz/et3UdvAzi7uG0waJHTTj35XKEZjRdyDkE4GN6AtVcFsVGcC4K1tHpe4mnYgBnlbO/iVAA0/8ATc9az/mXhMdvx3h2rW8M4dSkrySr3gDKDiVm3y8fzGetAalHIGAIIIPQg5B+Yr6r5jQKAAAAOgGwHyr6oDLeZubL6y4lcTLmayt+5WaEBcokiatYwB0ZW9ok9cHY5GjcI4tFdwpNC4eNxlSPzBHgQdiD0IqnXU1wvFL2O3t45TLBbFmlfTEgHfr7agFpM7jSo8Dkiq+lhdctSCfInspm/tCRKyiBydmjVmYgAYUEnfGk4Ok0BrcsYYFWAIIIIIyCDsQQeoqn8MlPCZ1tZCfocrYtJGP+5c7/AEZ2P2epjJ9V8BVq4fxCO4jSWJw8bjUrDoR/rw8K8XMvARfW7W7nEble82yxUENhSfdYkD2t8b43wQBIxzqxYKwJU4YAglTgHBHgcEHfzFdlebh3DY7eNYokCIowFH8fMk9STuT1r00ApSlAKUpQClKUApSlAKUpQClKUApSlAULm/ky7uri1lMsU8NvKJO4K90zYYE+3kq7YGBkIOvnVo47wdb+zkgkUqJUxhsZRuqn2SRlWAOxI2qVpQFG7J+NvJbPaT7XFk3cuD10DIQ+owCuf1QfGrzUDxLlJHuBdwu0FyBpMigFZF29mWM7SLsPJhgYYYFTq5wM9fHG35UBS+1vggnsHmDaJbX6+Jx1BXdgD6gbeqr5V2dnts9xH/tG4Iae5QBcDCxQj3UQHpqOXbzJHlXs574XdXdrLb26w4lUKXkkdSPaywCrGwOwxnUOvpv6OS7Oa3tIYJowjQxqmVcOr4GMjYEdAcEePjQE7Wcdso7pbC6H/Z7pSfgfbP8A+IVo9VPtF5cm4lbG1iWMBijGWRyAulskBVUknG3gPaoC1g11QXauzqpyY2Ct12YqrY9dmU/Oq/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hQQERQUExMVFRUWGBoYFhcXGBUYGhgZHRcZGBkbGhcXGyYeGBklHRgVHy8hIycpLCwtGB8xNTAqNSgrLCkBCQoKDgwOGg8PGikkHyQtLC0pLC82KTQyLSw0KiwtNTUyLCwtLCosLC8vNC4uLCosLDQsLywtLzAtLS8sNTUsKf/AABEIAOEA4QMBIgACEQEDEQH/xAAcAAEAAwADAQEAAAAAAAAAAAAABQYHAQMEAgj/xABMEAACAQMCAwUEBgcFBQUJAAABAgMABBESIQUGMQcTQVFhIjJxgRQjQoKRoVJicqKxwdEkkrLC8BUzU3PxRGOD0uE0NUN0k6OztMP/xAAbAQEAAwEBAQEAAAAAAAAAAAAAAwQFBgIBB//EADURAAIBAwEFBAkEAwEBAAAAAAABAgMEESEFEjFBURNhcYEUIjKRobHB0fAjQuHxFVJiciT/2gAMAwEAAhEDEQA/ANxpSlAKUpQClKUApSviWUIpZiFUDJJIAA8yT0FAfdK81rerPEJIWDKwJRiDpPkw6EqeoI6jcHBzVMhuZ5uKTWV5O2juVmgEGYFkXOlwxVjISD4CQDY7b7AXsGoLmPmwWTRK8ErCaRIUcd3o1v7oYl9Sjrvp8DTgdta29xPBb4V9McksakEAnWofGchyEAbPXCVC9sKEcO70dYJ4JfwkC/5qAlOMc3mxKNdQaIXYJ30biRUY9O8UqrKvXcBhVkrO+0viiywwwXEU0NrLIhmuSqsqKrBguEYlSxAGpgABnY9K0C2lVkVkIZCAVKkEEY2II2IoCG5j5jNtJbQxqrTXLlI9ZKooVdTsxAJOBjCjqSBkda7or+4SeOKWJGSQNiaMsArKM6WjYEjIzghiNj02z0828qx8RiEbM0ckbCSKVD7cTjow9NunjjqCAREcqcy3KXJ4fxADvwheGZPcuIxsTj7LjxHodhjcCy8b41HZxGaXV3a41sqltI6aiBvjOOgPWuzhnFI7mMSREsjbglXXIIyCA4Bxgjeqn2uSFrJLdfeu7iGAfAvqP+H86ukUQVQoGAAAB5AbCgPulUvmOzHDLSe7W4mWVQ0jnVqSaViAAYZMqoLFV9jSQMb7V67XmW6hgjlvLUYZULNbtqKM+AFeKTDDdgPZL/IUBaaUpQClKUApSlAKUpQClKUApSlAKUpQClKqnMfOv0S6t4njeOCSTQ9y4+rDacqg8snGXOwGcZwSoHq5w5xTh0WtopZOm6o+hcnGZJQpCL+J8ga9wt4b23QyCK4RlByAGjbIwSoJO25x1xUjJGGBDAEEYIIyCD1BB6iqFecs3HCnafhgMkBOqaxJ29WgP2W/V8fXZQBYuR5CbC3B96NO5b9qImE/mhqt9q1ksZs71gSsEwjnwWUmCUhWyVIOAcbZ+0fCpPs340l1DcNHqCi6lIVhhl7zTMysvgQ0jj5VOcb4DHeJ3cxYxHGuMHSHwQw1EDVgEA4BHrmgIriVzZ8PQmJIVnEbiGKJRrk1YYARR+04LKu+PXI605y4ZNxDhzQRxgPOi57xigjOVf2hgtkY6AdRU1wzgsFqumCGOIeIRQufiRufnXtoCM4ZZyNbrFdJEx0BHCkyI/sgNkOi7Hy3qI4VyQ1k5+h3UkULEn6O6rLGpPXuyxDoPTUatVKAiL7hEpuFnhmCMI+7ZGTUjjUWBOGDBgScEH7R2NdFpy67XYu7iRXkSNo4UjUqkYY5c5ZiXc4AzsAPDxqepQFL5n4ZcT8RsZO4LW1s7uzK6FixTCHuyQcKQOmTudvO6Ur5kjDAggEEYIO4IPUEHqKAovOn9u4jZcPG6KfpdyPDQhxGp9GbII9RV4mgVxhgCMg4PmCGB+RAPyqGs+T4YLlrmDVHI4CyDJZXUHYYbJUjw0kD0NTtAVztBunh4fPNG5SSFe8jYHoynxB2YEEgg5BBqQ4FeyNaxyXBjDFFdmTKrgqGyQ3u4yfE9M+gg+1i7VOFXKscNIojQeLOzDCgDqcAn4A1zw+1vriCONsWUQjVD7stwwCgHzihz98/smgLdSozgPAUsoxFG8rRgAKsjl9OP0S24HTbOBjYCpOgFKUoBSlKAUpSgFKUoBSlVvjHaNYWkrRTXKrIuNShZGIyM4OhSAcEbetAfVxzOY7sJKjxW59hJnACSTasaSc5jG2FLAByTg7LqleM8HivIHgmXVG4wR/Ag+DA4IPgRVQvO1fhkqNGe9nRgVZRbysGB6ghlAIrwcs89d3OsCQ30lo20byW8peA9ApbcyxeRPtL0OobgD18s8wtwyU8O4hIAFGbS5c6VliHRGY7CRemPl+iWvyOCAR0Iz4j8jXju+DRTSxSyKGaHJjzghWbGWA/SwAAfDwr3UB1xW6oWKqqljqbAA1HAGTjqcAbnyrsrgnFRV5x9QSseHYDzwBnp8v9DNVri6pW8d6o8HuFOU3iKJbNQl3zjbISquZmHVYVMmD5My+wh/aYVmvNnPitJ3Oo3cxOkQqSturZxh8H60+YJI89NVvinPTQgRwss03QyhR3MR/RtoQNO3TWQSfUEYpem1quOyp8eG90645L58skvZRXtM1bi/aOLZdTwiMHp30qKx+CRiQt8s1EcS7VJoIe/kt0jQ7Rhy4eQ9fZTYgeJZwuB4HbMNybyQUP0q9JkuW9oBzq7vyyT1f8l8POs6565jN7cu4P1aZSIfqj7XxY7/gPCoLa7q3NZ04Syo+00tPBcX5t+R7nTjCOWuPA/Qq80yRxRyzW7d28auXiOsLqUMQynBUDPXcfwr0W3Mnfb24SZepAk0SD4xuo/HIr12For2kcbDKmJVI8wUAIrPuKch3NvJrt8yKDlWU6ZF+IyN/UflWvNzjw1Rbs6dtXTjNqMuWc4fx4+fkXUc4QK2ibXA/lKpXPwYZUj1zUxDOrgMjBlPQqQQfmKpT38giWHiUS6ZB7ExwQrY2Emn3G/WH9TVOmjueHy4DNG3UMp9lx4EeDD4ivDrOPEsQ2XCtlRliXLXMZeD4+PFo2qlULl7tGZ2Ec8ZYno8akn5xjJ+a/hV5t7lZFDIwYHxH+uvpU0JqfAy7m0q20sVF58iucV5JWa8t7rW7dy5fuZGZost9tAc6HBww8DpAwOtWelK9lUUoTWd2vMl/xeZ/oDpa2cbFPpLoJHlI692jezj/03z7IA0SlV+M3NkheecXMS7yMY1jkQeL+wdLqOpGAcZILEaTPq2RkdKA5pSlAKUpQClKUB8GUBguRqIJA8SBgE48hqX8RVf4jygoYTWmiC4QYzpykozqKTqN3BJJ1++CSQTuDzxPlmWS4NzHdPFKq93GulXi0bMwkjO7FmGSwZSAFA6HPNtzHJFIkV7CImdgkc0Z1wSMei5OGic+CuME7BmNAejhHMqSh1lHcTRDM0TkewP01bo8RwcONvPBBAmAajOKcuxXM0EsqhjAWZAQPeIAGT5Drp6ZCn7IqUoBXVcXKxjLH+p+FLm4Ealj/ANfSsU7T+0dmZraBva92V1Pu+caEeP6R+XXOKVxcSUlRpazfuS6v6LmSwgmt6XAn+Y+0Frif6JaMoIyZpjgxwIvvtvs7j19kEgb74z7mfnksptrMusWcPKSTLOx2JLdcH8T6D2ar18ktqrW7eyXCNKB16akjb4ZDEeZGfdFXXst5P1EXky7A/UqfEjYyfI7D1yfAVm1adG3j6VWe90/6fX7LglrxJ4uU3uR0+hXeNcrmwtInlyJ52IC9O7jC7g46sdSg+QyPOrF2Wco6j9MlGwOIQfEjYv8AI7D1yfAVPdofLr3r2aLnBlZXb9FSoYt+CH54q32tssSKiDSqAKoHgAMAVlXO1ZytFHPrzznuWWsfneTwoJVO5Fe7ROMfRrGTBw8n1S/ezqPyUN+VYS/Q/A/wrQ+2HieqeGAHaNC5/ac4H4Kv71Z6RW1sSh2Vqpc5a/b87ytcz3p+B+wLIYjT9lf4CqDN2nyCZsRIYgxAHtByAcZ1Zxnxxj+tdHFu0OYPpg0rGnsgldRbGxO/QeVU+WTUxOwyScDoMnO3pV6rW5RZ0Gztk4TlcRTyljuNst54b63zgPHIMEH8wfJgf4bVTbyxFuws7rLWzn+zzH3om8s+AHj4ePTIEBwDnOWyjaNFRgzava1bHAG2CPIV28U5sub1DG0aMpIOEjYkEdCDkkH+ppKrGS7z7R2dXoVXFP8ATz11XRrvXx5nlvbKbhlyDnDKdSOPdcdPwwcEevwNaRyzzHFerqX2JQPrF/LOftL69R6VCcucSAt9N/CQsWO7kmjJGDsB7S+8Og8xjyr1XXaNaxDESu+OgVdC/i2P4V9p4hrnToQ3naXP6fZtzWm8uD+nlnRlvpWUcU7QbiV1KYiVG1BVyc+HtE+8ME7YA/KtE5e44t5CJF2PR1/RbxHw8QfI1NCrGbwjLudnVraCnPn8D3XUOtGXONSkZ8sjFQXZ7aCHh1tFjDRpokHlKrES59der8asVRfEODMzM8EzQSN7xCq6OQAAXjbqwAA1KVOAASQABKZx881cajs7SaaUjSqHAP2mIIVR5knaunkZXHDbMSe+LeLOevuDGfXGKhj2bm4nWXiF3Jed2cpEUWKEH1jUnV+O/jkbVZeN8chs4mkmkSNQDjU2NRA6DxJ9ACaAkKV4uC8WS7t4p4/clQOPTI3B9Qcg+oNe2gFKUoBVf5y5o+gRIwR5GZ1ysal2EYYGV8DwVNsnbLL51YK40jOcb9M0BGcB5ntr5NdtMsg8QDhl/aQ+0vzFR3aFMPoMkXWScrDCviZXYBCP2T7efAIT4V1cd7OLW5k75NdtcDcT27d2+f1gNm+OM+tffAeRlt5RPNcT3c6gqjztkRg7Hu0GykjYnrQFnFcE4rmobmfiy28LMxwqqWc+Sjf8T0qvc11QpOo/JdXyR7hDflgo3apz2bePu4jiWQEJ+onQv+0eg/8ASqV2Xcp99J9KlGUjP1YP2pB9r1C/4vhVanll4rffrzPhR1CL4fJVGT8D51u3DuHpbxJFGMIihR/U+pOSfUmubv60rOhuZ/Uqayfd9uS8y7Siqks/tXAxx+DNxDjE0e+kzSGRv0Y0bSfngBR6kVtMECxqqIAqqAqgdAAMAD5VBcscAWCW7m2LTTucjfChj7PodWskfDyqemlCKWY4VQST5ADJP4VkbRu+3lGnH2YpJeONfsWKNPcTb5lE5u52+jcRtow31ce8/wD4g07/ALKnV86voNfnHi3ETczyzN1kct8ATsPkMD5VqPZ7zmHtHjkP1ltGWGftxKMg/FcBT93zrR2jsp0renKC1isS8+fvIaNfM2nz4Ge86X/f39w+cjvCo+CewP8ADULXLOScnqdz8T1rgV11KCpwjBckkUG8vJ+oeW1s7qFWWGDXga17uPKtjfbHTPQ1LR8ItjnTDDscHCJsfI4Gx3FYgK0Dsz4ygV7diAxbWmftZABA9RjPz9Kgp1VJ4aOiv9mzowlVhNtdOi8c8vAu6Wca9EUfBQP4CoKbtAs127xiR4CN/wCYFWNmABJOAOp8qw7jM6yXEzp7rSOV+BYkH59akrVHBLBT2ZZwu5S7TOnT+jTbTma24iXtgH9pD7wAyPHTuTqHX5elUvgvL8QvmtrrVkEhCDpDEbjO2cMu4wR5eNQnC+IG3mjlXqjA/EeI+YyPnV37QrHKw3kR3GkFh5H2o2+R2+YqDe31vPivka/YeiVexptqNRaPpJfcsN3yfbtbvCkax6hswGWDDcEsdzv6+dVbkyxuLO9MUkbBXUhiASh0glWDdPMfeq68B4qLq3jlHVh7Q8mGzD8QfyqQqzuRbUkYKvKtKNShU1znOeT6ilKVKZpTOPcQ4m901rarBGpUSC5kydKE6dIj6NIGB8xgrnGajuHcixQXym+dr2SWPMU0+4WRCTIgjJKgFSrKN8aH8q0PTvnx/wBf0FeO/wCDQzsjSxrJ3Z1IH9pVbGNWg+yWAzgkZGTjGTQEdwgdzeXMKq3dMFnBAOhJHyJI89MnCy4G/wBYxONsz1KUApSlAKUpQClKUArFu2nmP2FgU7ynU3/LU4UfNt/uGtg4jLpjY+mB89q/MXP3FPpF/O2fZQ92vwT2T+9qPzrMrLtrqFPlFb78eC+rJ4erTb66Fq7H+CZMt0w6fVR/HZnP4aR8zWh8Z4kLaCWZukaFseZA2HzOB868fJ/C/o1lBHjBCBm/ab22/M4+VV7td4l3dokQO8sgz+yntH97RXJ1X6ftDHJvHkv41NCK7KkdXZLxsyxTxO2XWQyb+Ik3Y/3wx+9Ux2j8S7nh8uDgyYiH3j7X7oesm5O4/wDQruOU+4fYk/YbqfkcN92rp2x8QyttEDkHVIcdCMBVP7z1p3FhjacGl6snn3av87yGFX9F9UZjUzydw/6ReRREsFfUrlTg6DG2oZ9RkfOoarj2UQauIA/oRyN/BP8ANXQ3tTs7epJcov5FOmszSIHmPl+SxnaKTfxRvB18GH8x4GowV+gOauWI7+Exvsw3jfxRv5qehH8wKwriXC5LaZopV0up3HgfIg+KnqDVPZm0Y3dPEvbXHv7/AM4Etai6cu4vtAcUpQ/RT2T8ZnkXQ80rL+iXYj5gnf5146Uo3k8xjGOkVg7rOzeZwkal2PQD/Ww9a1Pg/CJH4cba4TSwVkGSDt1Q5UnpkD7tQvZZbr9e/wBr2VHoNyfxOPwq/wBXaFNY3upyu176Xa9jFey0888mTcs83tYJLG0ZfLAhdWnSw9l8nB8l/CtD5d5kjvYyyZVl2dD1Xy38Qd9/Ssz52se6vZQOjEOPvDJ/e1V9cj8QMN7FjpIe7YeYbp+8FqOFSUJbr4F28saVzQdxBYk1vfDh+czYKUpV448UpSgFKUoBSlKAUqp8+XdxEsLRyd3H9JtkOnOuQPOisC32Ex4DJbPUDIb3c78Xe1tGlTUAHjEjqNTRxNIolkAwclULHocdcHFAT1Kqf+0B9IsjZzNMkpfvR3jTJ3IjY95qYtoYSBFGCNWogg+FsoCH5pvO6gZz0UM5+CqWr8wcFtTcXUKHfvJVDfNhq/LNfontRkK8OuGHQRSDPlqAUfxNYb2cQa+JQfq62/CNsfnismUnTlcVeiWPKOfmywtVCP5xNzrIu2C81XUUfhHFn5ux/kq1rtYX2jz6+JT/AKuhfwjX+ea5vYEN66z0TfyX1Lt28QwVqp/itjPJZWty51RqGgHmgV20ZPiDkqD+qB5VAVuPJ3C0l4TDFIupJIzqHmGdm+R3BB9BXS7Tu/RYwqYz63ww8lOjT7Rtdxh1aB2NxZuZ28ogPxcH/LVW5p5bewnMTbqd43/TXz+I6EefoRVz7GI/auj6RD85D/KvO060Z2E5weU0sebR9oxaqpM0+q9zjyil/F4LKm8b/npbzU/l1HiDYa4fofhXB0as6M1ODw0aripLDMvpXArmu8OwFKUoCzchcfW1nKyHEcoAJPRWGdJPkNyPmK1cNWBVO8nXZ+mW6s7aNeyljpB0sB7OcdcVZo1d31TB2nsxVm68Xhpa9+ETfala4lhk/SVlP3SCP8Zrx8kcryyTRTsuIlOsNke0RkAAA597rnyNT3ajDm3ibykx+KN/5RXo7NHJsyD0ErAfDCn+JNe9xOtqVVczhsxOPfF+GpbKUryXXFYo5IomcCSYkRpn2m0qXY48gFO/ToPGrZzB66Uqt8Qkv5J5FtZbaOOPSuJYpXYsVDk5SRRjDLtigLJSo36cbW1Mt5KmY0LSuqlU23OlSScdABuTXxwa6nnAlkUQxsMpCRmTB6GRs4VsfYUbeLHoAJWlKUBVO0c/2eD/AOctP/2Er187cQeG2Uo2hXlijlk2PdRPIFkfcEDAOMnYZz4VL3XDYpSDJFG5HTWitj8RXaluoXQFULjGkAYx5Y6YoCjX/LUfD7uzksMxNNMsc0CsSksWli8jISfaQDOvzO+53vtea14ZFEcxxRocYyqqu3lsOnpXpoD4liDqVYBlIwQQCCPEEHqKrEHZpZRXAuIYzC4DDCEhDqGD7ByB93FWqleJwjUi4SWU+J9TaeUV3ilmtvGZHkUKPEg/IADOT6CsK5z5ZuWuHuRETDOxeJwV9pfDbOQcDod61vtUlOm3X7JLk/EBQPyZvxqR4Zw4XXCUjIyTGdPoyk6T+I/jWbb2VG2qydFYeO82nSi7anVrN+tLGmNFquncfm1+GSr1jcfdNbzyiALG1HiIY8jyOkGqIK5qrtCi72Ci3jDya9PYsabbjN+4vfM/LUd/AY32PVHxujefqPAjxHyIrHZdwiS1e8ilXS6tGPQjD4YHxU+BqOW4YdGYfAkV2LxCQdJH/vN/X1NUI2NWNCVvv5i8cuDymfJbIzNTUtfA0quH6H4Gs6HF5v8AjSf3m/rR+NT4P10nT9I1R/w1T/ZfE9/42a/cjxiuaoX+1pv+K/8AeNcHikv/ABZP7zf1rr/Rn1If89S/0fwL9TFeLlPlxuI2U5EjLMkv1bFmwfYUlG390+fgfmDTL2KSN2jl1K6nDKxOQar0typOVNS1jxQntxRSfZvXv/g0BRk4G58hufwr2WthOGVkjk1KQVIVtiDkHcedVvso/wDeK/8AKk/lW01k7RvpWlXs4rOmcnqntd1Y53MeefoiI515hV+HBp1aFlkTUCNQzuMrpycb9Dv/ABqBte2m0s4Fht7eaXSN2cpEGYnJOxc7n0rt7Vmxw5vWSMfnn+VYtWtsu5ldUnVmlnONOmhz91UaXYx0jnOO8/R3KvPEt/bCYosWWdcLlsAHA3bx+VVi3y/NEBJJKwkk/wDhSj/MK9HZjFp4bF6tIf8A7jD+VffKEPe8w3cnhDAqfBmEf9HrNsq1SrtKopSbUd7C5LVI81YqNFYXHBqlVzjPINrdyPLKJDI4GGWWRNGFCgoFYKDsDkg5/KrHUMeVIRJLIrTIZjmVUlkVXOMZwD7BxtlNJrpyiUC6uprnhECzyM6rxCOCSbbMkKXJjWQ5BB9oIMnIJG+atXMbPZS2UkMkp725S3ljeR5FkSQNk6XJ0upXUCuNgQdqsTcHhMH0fuk7nTo7vA06cYxjwrqh4HGHR2LyNGCIzIxfRkYJGerY21HLYJGdzkCQzSuaUApSlAKUpQClKUBjfMPNMl5s4XSHLJgYKjcYznfIxn1FX/kCfVYIB1Uuv75I/iKzfmLhht7mWMjYMSvqp3X8tviDV27LbvMU0f6Lhvky4/in51RpN9pqdftKlT9BTpL1U015/wBlX43yVcWqa2Cug95kJOn4ggHHrUBW+OgIIIBB2IPQisW5l4WLa6liHug5X9lgGA+WcfKvlakoaol2XtKV03Cp7S18URlKUqubYr5fofhX1XGnO3nQMzeua9fFuEyWsrRTLpdfwI8GU+KnzryVqxkpJSi8pn5ljGhrfY4v9lmP/ff/AM0qS575IW+TvIwFuEHsnoHH6DH+B8PhXk7IUxYufOZvySMVd64C9uJ0b+dSm8NM1qcFKkkzHuyi1ZeIOGBVkicMCMEHWikEeBrYarPF7y2sr6GVxpe5VomfOANJQqzD4kLq8sZ2G1mqPaVd3M41sYTWnlo/ifaEdxOJRe2CfFnGv6Uw/AI5/mKyCtI7Zb3L28XkrufmQo/wtVB4VYG4niiHWR1X5E4J+QyflXWbHiqVkpS738ShcPeqNG78n2ndWFsp2+qUn4sNZ/xGvvsgttaXl4f+1XDaP+WhIX82cfKunm27MNo6xD6yTTBCo8XkOhQPgCT8qu/LvBls7WG3XpEgXPmce03zbJ+dUthQc3UuH+5/y/oSXTwow6EjSlK6YoilKUApSlAKUpQClKiOPc0w2ekOS0r/AO7hjGqWT9lB4ebHCjxIoCXrgnFVHsz5tk4jbO8iFdErIrEgh195dxjLKCFJxgkZ8SBb6AgOYuWYuIIrBwGA9iRcMCp3wd/aXx6/zzVeWoDw/iRgdsiRdIbGA2QGU4+IK/E1PRSnh1z3bf8Ass7ZjPhFIdyvopO//Q10donCiUS5j2eEjJHXTnIP3WwfmarTS9tLVcTftqkl/wDNKWac0919G/s9GupP8R5jt7dtEsgRtOoAhtxuNsDfcHbrWT8y8WF1cySqCFOAueukAAZ+OM/OrXzkovLKG7Qbrs48g2zD7rgD5mqDUVebbxyNLY9pThF1Fne1i10af9CldtraPK4SNSzHoAMk1L3HJN4i6jASP1SjH+6pJ/Cq6i3wRszrU4NKckm+rRB1yvWuCMbGgr4Sl45p5Viv4tD+y4z3cgG6H+anxH8Dg1h3G+CS2cpimXDDcEe6w8GU+I/6Hev0VUTzLy1FfwmOQYI3Rx7yN5jzHmPH8COZ2ZtSVq9yesPl4fVHD16CnquJE9lsOnh0Z/SeRv3yv+WrZUJybbrFaJCrq5hLRyFegkDtqG+43Pj6VN1nXs9+4qS6yfzJaSxBIyLthvNV1FH+hFk/F2P8lWrJ2Yc2G5iNvKcyxD2Serx9B8SuwPoV9azjnLiX0i+uJAcjWVX9lPYH46c/OvvkiOZr6AQHS+TuRkBdJ1ah4jGfyrsKljCWzo056OMc56Pi/wCTPVVqtlc2d/aFxPv+ITEHKoREv3Nj+9rqZ7JOC95cvcEezCuF/bYY/JdX94VSWt3MhQgmQtpI6kvqxj1Oqty5f4I1nbRWsODcSZJbGQGOO8lbzRAQB54RftV9v32VtC1o6yliK8Ob/Op8petNzlwWpKcFsfpl/wB6d4bLKp5NcsvtH17tDj9pz+jV6rx8I4WlrCkMedKDqdyxJyzMfFmYlifEk108c44tqo9hpZXOmKGMAvI2MnGdlUDcscBR18M6lrbxt6UaUeRXqTc5OTJKlZ1xHifMA+sS1tNI37oMXfHkWLqGP7P4VKci9oa8QLwyxmC6i9+Js7gbErqAOxIyp3GR161ZPBcaUpQClKUAr5lJwdIBODgE4BPhkgHA9cGvqlAU2PmS74gzxWkRte7bu555wrGNwASkUSkiRsEHUxC4IO+ar/O9mllEtlaapL7iDd280ja5Wjzh2d+oU9MDCgayBtWkvHHF3kuAuRqkbfcKDuQOpA2z1wAPAVlPKnGHn4hccRls7yV2+rtUSE4ji8zJIVQEjbr1L+dAady9wRLK2it4/djXGfFj1Zj6liT86kaqtzx++0M/0SG3RRkyXVyo0geJWFXH7wqs8rc98RvbpmSKOayjJWR443i1esfeuWdh107EjwBKigNH4jw9LiNo5BlWGD/IjyI65qmX8/ELMMjKLqDBUErqJXGMNowwOOpII9avlK8Shvdxbt7l0tHFSXR/TozL+SOLoHktJRiKfICk+6xGNOfUYGfMDzrquuzi6UnQEcZ2IYAkeGQwGD860y64dFL/ALyNH/aUH8yNqpnNlxe2T95FMzQMdtQRtBP2SWHTyPy+NeVNRj62uDat76dau+wxFy4qWWm10a5nXyRwC4tLkmWEhWQrqBRgpyG30sdjjH4VoFZ7HzNxRBlrfWPPumOfnG2K+G7S54ziS2UHyJdD+DA16hUhBY1Ibqzurupv+q3/AMv7s9nP/LDSvHJBEWdsiTSBuAMhiemeoz47eVUe/wCCz2/+9idAehI2/vDbNW9e1U+NsP8A6h/8lfT9oYuR3Jsy/eezp7zOc/c/Pw61FNU5PKZoWsr+3hGEqacVzys49/Ik1rh5AoJPQDJ+A3NcgY28qgee+JdxYTtnBZe7X4v7H8CT8q/OqVN1Kkaa5tIzpSwmzJOXucZLS6aYZZJWJlT9IFi23kwycH5dCa1rj3M6R8Pe6jYEMn1R82b2V28wdyPDSawWrZc8AnXg6Ss7d333eCI9AjDQH8928OmGz41220LChUqU5yaTyl493iZlKrJJpFTrXOyrlnuYTcuMPMMID4R9c/eOD8AvnVQ5B5LN9L3kgIt0Ptf9436A9PM+W3U1qy3D3Uv0e0HsocTzDZIgP/hoehlPTb3Bv1wKi2rcTrv0Shq/3dy6fngeqEVH9SXkVzlvlP8At1xeOhJaaQW0fix1MC+/QdcE7AZbpg1qfBeD9yCzENK+NbDoAOiLn7AyfiSSetd3D+FrDv1YjBb08h5D/RzXtJrQs7SVN9rV1nhL/wArovqyCpUz6seB8TzqiszEKqgsxOwAAyST5AVV+S+YrbiBkuI5FeU5XQdniiDewuk74b3yRsScZOkYkLbiEHE1lVfrYEcIXBBSRlIZlGPfQeyD9lskbjNQHM/ZbFM4uLJ/od0u6vH7KMf1lXpnzHzDVpEJeqpPOnBQl5YXsQ0yi5jgkI+3FLlDq8yudvQnyFRvCO0qW0lFrxiLuZPsXCj6qQeZxsPiuwzuEq196l7PGY2V4bdtZZSGVpihCKCNiFVyx9Wj8jgCdFKUoBSlKAUpSgFQnMfNkPDwHuNaxkHS4UuC430HTkqxG4zscHcVN14uM8Hju4JIJl1JIMH08QRnoQcEeooDN7awuuY3EtxqtuHKcxwg4efHRmPl+t0H2cnLVptjYRwRrFEioiDCqowAK7LePSqgkEgAEgYBwPAeA9K6uI8Tito2lmkWONdyzEAD+p9OpoD015IeKxPK8Kyo0sYBdAwLKD0yOoqmHmaXidz9Fjd7GIqHDOrJc3CHxgDjEaebbuNtlqL7JOExG94jcxLiJZPo8O5OVU5dizEli2mJiSdyxoDUq+JoVdSrAMpGCCMgj1FfRONzXNAnjVEDbWUlicRhpbbwTrJF+xn/AHifq+8PDPSvLx/gcHEgCkqiVBgEbnHXS6e8N/PBG/wq0V4b/gsM5BkjBYdHGVcfB1ww/Go3DTHIu07pqoqjbUuq+q4P8zkoHD+zu5SdCxjCqwJYNnYHJwpGTnyO1aHbcMiiOY4o0J6lUVT+IFcWdk0W3eu6+T4Yj72AT97NeukKajwPV3e1bhrefDpoVR+p+JrKu1/joZ47VT7n1kn7RGEHxCkn7wrZL7gMjBu7kRWOcFkLBc+OkMNXwyKqfD+xK3EhluZpLmRmLHUAiknckqMk/AnHpXL7N2XVo1nWqx4cFpq/efa1eMo7sWZhyHyO164llBFupySdu8I+yv6vmfl16afdQx8Rie3jDPFlQ7RD2TpZW0I/T7IBI2XzzVwHKlvgKya1GwRjlAB0HdjCEfFalo4woAUAAbAAYAHoBWlV2fUuaqq1p4x7Kjy83z8iBVlCO7FeJVLLk0sixue5gUYEMJwxHk0o3UeYTf8AXOTVmsbGOCNY4kVEUYVVAAA9AK76Vp0LenQju01jr1fi+ZDKbk8sV03lmkyFJFDIcZU9CM5wR4jbcHYjY7VnXaDa8RRo7j6cbe3DFZBAjEQKT7Mj5YGZc41HA0g7AjJrsTgPHUAMXEreZeo7yNRkeG6xt/GpzwSvF7A8LlN5bJ/Z2x9MgQfZGwuI0H21HvAe8o8xVttbpZUV0YMjgMrA5BBGQQfKs+/2hzDFs1tZzj9VtJP96Rf4V0cg319bXLQT2EsNtKxaML9YkDndgGGdMTHJx0UnbY7AXfmjga3trJCyI5ZSF19FYjAcHGQVznbfbHjXo4JweOzgjgiGEjXSPM+JJ82JJJPmTXupQClKUApSlAKUpQClKUB8TR6lK5IyCMgkEZGNiNwfUVVLDlFxemW7d7xV3tnk0Ygx1BiUBe8OxEoUk4Pu/at1KAq/aTHCOHTyTIGMSlomyQyS+7GyOMMraiu4NdXZXwf6Nwu3BGGkBmb4yHUP3dA+VeTtH5LuL23ZLeZtJcO8DEYfHgjtvGfHSToyB7u5NytMd2mlSq6RhSMFRjYEHoQNsUB9zKCpDAFSCCDjGPHOdsVmPZhbyXb3txHPNDbmdlto0b2FGSxIjcMmMNGMAbb4xVi7VePfROGzEH25R3KY65fIbHqEDn5Co/hPFk4Dw6CO6hlQKMF0CSK0jZdtwQVOSw9oAbYyaAm+FczsLx7G5CidUEsbpkJNGSRnSSSjgggrkjbIPgLE7gdSB8aoHLnLl1c8VfiV0ncqE7u3i1KzacYBYoSo2LnGer+Q3vd3ZpMpSRFdD1V1DKfiCMGgO3Nc1lHL/DIuEcba3dB3V0uu0dt+7YZzGCenVl89o/Orbz/et3UdvAzi7uG0waJHTTj35XKEZjRdyDkE4GN6AtVcFsVGcC4K1tHpe4mnYgBnlbO/iVAA0/8ATc9az/mXhMdvx3h2rW8M4dSkrySr3gDKDiVm3y8fzGetAalHIGAIIIPQg5B+Yr6r5jQKAAAAOgGwHyr6oDLeZubL6y4lcTLmayt+5WaEBcokiatYwB0ZW9ok9cHY5GjcI4tFdwpNC4eNxlSPzBHgQdiD0IqnXU1wvFL2O3t45TLBbFmlfTEgHfr7agFpM7jSo8Dkiq+lhdctSCfInspm/tCRKyiBydmjVmYgAYUEnfGk4Ok0BrcsYYFWAIIIIIyCDsQQeoqn8MlPCZ1tZCfocrYtJGP+5c7/AEZ2P2epjJ9V8BVq4fxCO4jSWJw8bjUrDoR/rw8K8XMvARfW7W7nEble82yxUENhSfdYkD2t8b43wQBIxzqxYKwJU4YAglTgHBHgcEHfzFdlebh3DY7eNYokCIowFH8fMk9STuT1r00ApSlAKUpQClKUApSlAKUpQClKUApSlAULm/ky7uri1lMsU8NvKJO4K90zYYE+3kq7YGBkIOvnVo47wdb+zkgkUqJUxhsZRuqn2SRlWAOxI2qVpQFG7J+NvJbPaT7XFk3cuD10DIQ+owCuf1QfGrzUDxLlJHuBdwu0FyBpMigFZF29mWM7SLsPJhgYYYFTq5wM9fHG35UBS+1vggnsHmDaJbX6+Jx1BXdgD6gbeqr5V2dnts9xH/tG4Iae5QBcDCxQj3UQHpqOXbzJHlXs574XdXdrLb26w4lUKXkkdSPaywCrGwOwxnUOvpv6OS7Oa3tIYJowjQxqmVcOr4GMjYEdAcEePjQE7Wcdso7pbC6H/Z7pSfgfbP8A+IVo9VPtF5cm4lbG1iWMBijGWRyAulskBVUknG3gPaoC1g11QXauzqpyY2Ct12YqrY9dmU/Oq/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data:image/jpeg;base64,/9j/4AAQSkZJRgABAQAAAQABAAD/2wCEAAkGBhQQERQUExMVFRUWGBoYFhcXGBUYGhgZHRcZGBkbGhcXGyYeGBklHRgVHy8hIycpLCwtGB8xNTAqNSgrLCkBCQoKDgwOGg8PGikkHyQtLC0pLC82KTQyLSw0KiwtNTUyLCwtLCosLC8vNC4uLCosLDQsLywtLzAtLS8sNTUsKf/AABEIAOEA4QMBIgACEQEDEQH/xAAcAAEAAwADAQEAAAAAAAAAAAAABQYHAQMEAgj/xABMEAACAQMCAwUEBgcFBQUJAAABAgMABBESIQUGMQcTQVFhIjJxgRQjQoKRoVJicqKxwdEkkrLC8BUzU3PxRGOD0uE0NUN0k6OztMP/xAAbAQEAAwEBAQEAAAAAAAAAAAAAAwQFBgIBB//EADURAAIBAwEFBAkEAwEBAAAAAAABAgMEESEFEjFBURNhcYEUIjKRobHB0fAjQuHxFVJiciT/2gAMAwEAAhEDEQA/ANxpSlAKUpQClKUApSviWUIpZiFUDJJIAA8yT0FAfdK81rerPEJIWDKwJRiDpPkw6EqeoI6jcHBzVMhuZ5uKTWV5O2juVmgEGYFkXOlwxVjISD4CQDY7b7AXsGoLmPmwWTRK8ErCaRIUcd3o1v7oYl9Sjrvp8DTgdta29xPBb4V9McksakEAnWofGchyEAbPXCVC9sKEcO70dYJ4JfwkC/5qAlOMc3mxKNdQaIXYJ30biRUY9O8UqrKvXcBhVkrO+0viiywwwXEU0NrLIhmuSqsqKrBguEYlSxAGpgABnY9K0C2lVkVkIZCAVKkEEY2II2IoCG5j5jNtJbQxqrTXLlI9ZKooVdTsxAJOBjCjqSBkda7or+4SeOKWJGSQNiaMsArKM6WjYEjIzghiNj02z0828qx8RiEbM0ckbCSKVD7cTjow9NunjjqCAREcqcy3KXJ4fxADvwheGZPcuIxsTj7LjxHodhjcCy8b41HZxGaXV3a41sqltI6aiBvjOOgPWuzhnFI7mMSREsjbglXXIIyCA4Bxgjeqn2uSFrJLdfeu7iGAfAvqP+H86ukUQVQoGAAAB5AbCgPulUvmOzHDLSe7W4mWVQ0jnVqSaViAAYZMqoLFV9jSQMb7V67XmW6hgjlvLUYZULNbtqKM+AFeKTDDdgPZL/IUBaaUpQClKUApSlAKUpQClKUApSlAKUpQClKqnMfOv0S6t4njeOCSTQ9y4+rDacqg8snGXOwGcZwSoHq5w5xTh0WtopZOm6o+hcnGZJQpCL+J8ga9wt4b23QyCK4RlByAGjbIwSoJO25x1xUjJGGBDAEEYIIyCD1BB6iqFecs3HCnafhgMkBOqaxJ29WgP2W/V8fXZQBYuR5CbC3B96NO5b9qImE/mhqt9q1ksZs71gSsEwjnwWUmCUhWyVIOAcbZ+0fCpPs340l1DcNHqCi6lIVhhl7zTMysvgQ0jj5VOcb4DHeJ3cxYxHGuMHSHwQw1EDVgEA4BHrmgIriVzZ8PQmJIVnEbiGKJRrk1YYARR+04LKu+PXI605y4ZNxDhzQRxgPOi57xigjOVf2hgtkY6AdRU1wzgsFqumCGOIeIRQufiRufnXtoCM4ZZyNbrFdJEx0BHCkyI/sgNkOi7Hy3qI4VyQ1k5+h3UkULEn6O6rLGpPXuyxDoPTUatVKAiL7hEpuFnhmCMI+7ZGTUjjUWBOGDBgScEH7R2NdFpy67XYu7iRXkSNo4UjUqkYY5c5ZiXc4AzsAPDxqepQFL5n4ZcT8RsZO4LW1s7uzK6FixTCHuyQcKQOmTudvO6Ur5kjDAggEEYIO4IPUEHqKAovOn9u4jZcPG6KfpdyPDQhxGp9GbII9RV4mgVxhgCMg4PmCGB+RAPyqGs+T4YLlrmDVHI4CyDJZXUHYYbJUjw0kD0NTtAVztBunh4fPNG5SSFe8jYHoynxB2YEEgg5BBqQ4FeyNaxyXBjDFFdmTKrgqGyQ3u4yfE9M+gg+1i7VOFXKscNIojQeLOzDCgDqcAn4A1zw+1vriCONsWUQjVD7stwwCgHzihz98/smgLdSozgPAUsoxFG8rRgAKsjl9OP0S24HTbOBjYCpOgFKUoBSlKAUpSgFKUoBSlVvjHaNYWkrRTXKrIuNShZGIyM4OhSAcEbetAfVxzOY7sJKjxW59hJnACSTasaSc5jG2FLAByTg7LqleM8HivIHgmXVG4wR/Ag+DA4IPgRVQvO1fhkqNGe9nRgVZRbysGB6ghlAIrwcs89d3OsCQ30lo20byW8peA9ApbcyxeRPtL0OobgD18s8wtwyU8O4hIAFGbS5c6VliHRGY7CRemPl+iWvyOCAR0Iz4j8jXju+DRTSxSyKGaHJjzghWbGWA/SwAAfDwr3UB1xW6oWKqqljqbAA1HAGTjqcAbnyrsrgnFRV5x9QSseHYDzwBnp8v9DNVri6pW8d6o8HuFOU3iKJbNQl3zjbISquZmHVYVMmD5My+wh/aYVmvNnPitJ3Oo3cxOkQqSturZxh8H60+YJI89NVvinPTQgRwss03QyhR3MR/RtoQNO3TWQSfUEYpem1quOyp8eG90645L58skvZRXtM1bi/aOLZdTwiMHp30qKx+CRiQt8s1EcS7VJoIe/kt0jQ7Rhy4eQ9fZTYgeJZwuB4HbMNybyQUP0q9JkuW9oBzq7vyyT1f8l8POs6565jN7cu4P1aZSIfqj7XxY7/gPCoLa7q3NZ04Syo+00tPBcX5t+R7nTjCOWuPA/Qq80yRxRyzW7d28auXiOsLqUMQynBUDPXcfwr0W3Mnfb24SZepAk0SD4xuo/HIr12For2kcbDKmJVI8wUAIrPuKch3NvJrt8yKDlWU6ZF+IyN/UflWvNzjw1Rbs6dtXTjNqMuWc4fx4+fkXUc4QK2ibXA/lKpXPwYZUj1zUxDOrgMjBlPQqQQfmKpT38giWHiUS6ZB7ExwQrY2Emn3G/WH9TVOmjueHy4DNG3UMp9lx4EeDD4ivDrOPEsQ2XCtlRliXLXMZeD4+PFo2qlULl7tGZ2Ec8ZYno8akn5xjJ+a/hV5t7lZFDIwYHxH+uvpU0JqfAy7m0q20sVF58iucV5JWa8t7rW7dy5fuZGZost9tAc6HBww8DpAwOtWelK9lUUoTWd2vMl/xeZ/oDpa2cbFPpLoJHlI692jezj/03z7IA0SlV+M3NkheecXMS7yMY1jkQeL+wdLqOpGAcZILEaTPq2RkdKA5pSlAKUpQClKUB8GUBguRqIJA8SBgE48hqX8RVf4jygoYTWmiC4QYzpykozqKTqN3BJJ1++CSQTuDzxPlmWS4NzHdPFKq93GulXi0bMwkjO7FmGSwZSAFA6HPNtzHJFIkV7CImdgkc0Z1wSMei5OGic+CuME7BmNAejhHMqSh1lHcTRDM0TkewP01bo8RwcONvPBBAmAajOKcuxXM0EsqhjAWZAQPeIAGT5Drp6ZCn7IqUoBXVcXKxjLH+p+FLm4Ealj/ANfSsU7T+0dmZraBva92V1Pu+caEeP6R+XXOKVxcSUlRpazfuS6v6LmSwgmt6XAn+Y+0Frif6JaMoIyZpjgxwIvvtvs7j19kEgb74z7mfnksptrMusWcPKSTLOx2JLdcH8T6D2ar18ktqrW7eyXCNKB16akjb4ZDEeZGfdFXXst5P1EXky7A/UqfEjYyfI7D1yfAVm1adG3j6VWe90/6fX7LglrxJ4uU3uR0+hXeNcrmwtInlyJ52IC9O7jC7g46sdSg+QyPOrF2Wco6j9MlGwOIQfEjYv8AI7D1yfAVPdofLr3r2aLnBlZXb9FSoYt+CH54q32tssSKiDSqAKoHgAMAVlXO1ZytFHPrzznuWWsfneTwoJVO5Fe7ROMfRrGTBw8n1S/ezqPyUN+VYS/Q/A/wrQ+2HieqeGAHaNC5/ac4H4Kv71Z6RW1sSh2Vqpc5a/b87ytcz3p+B+wLIYjT9lf4CqDN2nyCZsRIYgxAHtByAcZ1Zxnxxj+tdHFu0OYPpg0rGnsgldRbGxO/QeVU+WTUxOwyScDoMnO3pV6rW5RZ0Gztk4TlcRTyljuNst54b63zgPHIMEH8wfJgf4bVTbyxFuws7rLWzn+zzH3om8s+AHj4ePTIEBwDnOWyjaNFRgzava1bHAG2CPIV28U5sub1DG0aMpIOEjYkEdCDkkH+ppKrGS7z7R2dXoVXFP8ATz11XRrvXx5nlvbKbhlyDnDKdSOPdcdPwwcEevwNaRyzzHFerqX2JQPrF/LOftL69R6VCcucSAt9N/CQsWO7kmjJGDsB7S+8Og8xjyr1XXaNaxDESu+OgVdC/i2P4V9p4hrnToQ3naXP6fZtzWm8uD+nlnRlvpWUcU7QbiV1KYiVG1BVyc+HtE+8ME7YA/KtE5e44t5CJF2PR1/RbxHw8QfI1NCrGbwjLudnVraCnPn8D3XUOtGXONSkZ8sjFQXZ7aCHh1tFjDRpokHlKrES59der8asVRfEODMzM8EzQSN7xCq6OQAAXjbqwAA1KVOAASQABKZx881cajs7SaaUjSqHAP2mIIVR5knaunkZXHDbMSe+LeLOevuDGfXGKhj2bm4nWXiF3Jed2cpEUWKEH1jUnV+O/jkbVZeN8chs4mkmkSNQDjU2NRA6DxJ9ACaAkKV4uC8WS7t4p4/clQOPTI3B9Qcg+oNe2gFKUoBVf5y5o+gRIwR5GZ1ysal2EYYGV8DwVNsnbLL51YK40jOcb9M0BGcB5ntr5NdtMsg8QDhl/aQ+0vzFR3aFMPoMkXWScrDCviZXYBCP2T7efAIT4V1cd7OLW5k75NdtcDcT27d2+f1gNm+OM+tffAeRlt5RPNcT3c6gqjztkRg7Hu0GykjYnrQFnFcE4rmobmfiy28LMxwqqWc+Sjf8T0qvc11QpOo/JdXyR7hDflgo3apz2bePu4jiWQEJ+onQv+0eg/8ASqV2Xcp99J9KlGUjP1YP2pB9r1C/4vhVanll4rffrzPhR1CL4fJVGT8D51u3DuHpbxJFGMIihR/U+pOSfUmubv60rOhuZ/Uqayfd9uS8y7Siqks/tXAxx+DNxDjE0e+kzSGRv0Y0bSfngBR6kVtMECxqqIAqqAqgdAAMAD5VBcscAWCW7m2LTTucjfChj7PodWskfDyqemlCKWY4VQST5ADJP4VkbRu+3lGnH2YpJeONfsWKNPcTb5lE5u52+jcRtow31ce8/wD4g07/ALKnV86voNfnHi3ETczyzN1kct8ATsPkMD5VqPZ7zmHtHjkP1ltGWGftxKMg/FcBT93zrR2jsp0renKC1isS8+fvIaNfM2nz4Ge86X/f39w+cjvCo+CewP8ADULXLOScnqdz8T1rgV11KCpwjBckkUG8vJ+oeW1s7qFWWGDXga17uPKtjfbHTPQ1LR8ItjnTDDscHCJsfI4Gx3FYgK0Dsz4ygV7diAxbWmftZABA9RjPz9Kgp1VJ4aOiv9mzowlVhNtdOi8c8vAu6Wca9EUfBQP4CoKbtAs127xiR4CN/wCYFWNmABJOAOp8qw7jM6yXEzp7rSOV+BYkH59akrVHBLBT2ZZwu5S7TOnT+jTbTma24iXtgH9pD7wAyPHTuTqHX5elUvgvL8QvmtrrVkEhCDpDEbjO2cMu4wR5eNQnC+IG3mjlXqjA/EeI+YyPnV37QrHKw3kR3GkFh5H2o2+R2+YqDe31vPivka/YeiVexptqNRaPpJfcsN3yfbtbvCkax6hswGWDDcEsdzv6+dVbkyxuLO9MUkbBXUhiASh0glWDdPMfeq68B4qLq3jlHVh7Q8mGzD8QfyqQqzuRbUkYKvKtKNShU1znOeT6ilKVKZpTOPcQ4m901rarBGpUSC5kydKE6dIj6NIGB8xgrnGajuHcixQXym+dr2SWPMU0+4WRCTIgjJKgFSrKN8aH8q0PTvnx/wBf0FeO/wCDQzsjSxrJ3Z1IH9pVbGNWg+yWAzgkZGTjGTQEdwgdzeXMKq3dMFnBAOhJHyJI89MnCy4G/wBYxONsz1KUApSlAKUpQClKUArFu2nmP2FgU7ynU3/LU4UfNt/uGtg4jLpjY+mB89q/MXP3FPpF/O2fZQ92vwT2T+9qPzrMrLtrqFPlFb78eC+rJ4erTb66Fq7H+CZMt0w6fVR/HZnP4aR8zWh8Z4kLaCWZukaFseZA2HzOB868fJ/C/o1lBHjBCBm/ab22/M4+VV7td4l3dokQO8sgz+yntH97RXJ1X6ftDHJvHkv41NCK7KkdXZLxsyxTxO2XWQyb+Ik3Y/3wx+9Ux2j8S7nh8uDgyYiH3j7X7oesm5O4/wDQruOU+4fYk/YbqfkcN92rp2x8QyttEDkHVIcdCMBVP7z1p3FhjacGl6snn3av87yGFX9F9UZjUzydw/6ReRREsFfUrlTg6DG2oZ9RkfOoarj2UQauIA/oRyN/BP8ANXQ3tTs7epJcov5FOmszSIHmPl+SxnaKTfxRvB18GH8x4GowV+gOauWI7+Exvsw3jfxRv5qehH8wKwriXC5LaZopV0up3HgfIg+KnqDVPZm0Y3dPEvbXHv7/AM4Etai6cu4vtAcUpQ/RT2T8ZnkXQ80rL+iXYj5gnf5146Uo3k8xjGOkVg7rOzeZwkal2PQD/Ww9a1Pg/CJH4cba4TSwVkGSDt1Q5UnpkD7tQvZZbr9e/wBr2VHoNyfxOPwq/wBXaFNY3upyu176Xa9jFey0888mTcs83tYJLG0ZfLAhdWnSw9l8nB8l/CtD5d5kjvYyyZVl2dD1Xy38Qd9/Ssz52se6vZQOjEOPvDJ/e1V9cj8QMN7FjpIe7YeYbp+8FqOFSUJbr4F28saVzQdxBYk1vfDh+czYKUpV448UpSgFKUoBSlKAUqp8+XdxEsLRyd3H9JtkOnOuQPOisC32Ex4DJbPUDIb3c78Xe1tGlTUAHjEjqNTRxNIolkAwclULHocdcHFAT1Kqf+0B9IsjZzNMkpfvR3jTJ3IjY95qYtoYSBFGCNWogg+FsoCH5pvO6gZz0UM5+CqWr8wcFtTcXUKHfvJVDfNhq/LNfontRkK8OuGHQRSDPlqAUfxNYb2cQa+JQfq62/CNsfnismUnTlcVeiWPKOfmywtVCP5xNzrIu2C81XUUfhHFn5ux/kq1rtYX2jz6+JT/AKuhfwjX+ea5vYEN66z0TfyX1Lt28QwVqp/itjPJZWty51RqGgHmgV20ZPiDkqD+qB5VAVuPJ3C0l4TDFIupJIzqHmGdm+R3BB9BXS7Tu/RYwqYz63ww8lOjT7Rtdxh1aB2NxZuZ28ogPxcH/LVW5p5bewnMTbqd43/TXz+I6EefoRVz7GI/auj6RD85D/KvO060Z2E5weU0sebR9oxaqpM0+q9zjyil/F4LKm8b/npbzU/l1HiDYa4fofhXB0as6M1ODw0aripLDMvpXArmu8OwFKUoCzchcfW1nKyHEcoAJPRWGdJPkNyPmK1cNWBVO8nXZ+mW6s7aNeyljpB0sB7OcdcVZo1d31TB2nsxVm68Xhpa9+ETfala4lhk/SVlP3SCP8Zrx8kcryyTRTsuIlOsNke0RkAAA597rnyNT3ajDm3ibykx+KN/5RXo7NHJsyD0ErAfDCn+JNe9xOtqVVczhsxOPfF+GpbKUryXXFYo5IomcCSYkRpn2m0qXY48gFO/ToPGrZzB66Uqt8Qkv5J5FtZbaOOPSuJYpXYsVDk5SRRjDLtigLJSo36cbW1Mt5KmY0LSuqlU23OlSScdABuTXxwa6nnAlkUQxsMpCRmTB6GRs4VsfYUbeLHoAJWlKUBVO0c/2eD/AOctP/2Er187cQeG2Uo2hXlijlk2PdRPIFkfcEDAOMnYZz4VL3XDYpSDJFG5HTWitj8RXaluoXQFULjGkAYx5Y6YoCjX/LUfD7uzksMxNNMsc0CsSksWli8jISfaQDOvzO+53vtea14ZFEcxxRocYyqqu3lsOnpXpoD4liDqVYBlIwQQCCPEEHqKrEHZpZRXAuIYzC4DDCEhDqGD7ByB93FWqleJwjUi4SWU+J9TaeUV3ilmtvGZHkUKPEg/IADOT6CsK5z5ZuWuHuRETDOxeJwV9pfDbOQcDod61vtUlOm3X7JLk/EBQPyZvxqR4Zw4XXCUjIyTGdPoyk6T+I/jWbb2VG2qydFYeO82nSi7anVrN+tLGmNFquncfm1+GSr1jcfdNbzyiALG1HiIY8jyOkGqIK5qrtCi72Ci3jDya9PYsabbjN+4vfM/LUd/AY32PVHxujefqPAjxHyIrHZdwiS1e8ilXS6tGPQjD4YHxU+BqOW4YdGYfAkV2LxCQdJH/vN/X1NUI2NWNCVvv5i8cuDymfJbIzNTUtfA0quH6H4Gs6HF5v8AjSf3m/rR+NT4P10nT9I1R/w1T/ZfE9/42a/cjxiuaoX+1pv+K/8AeNcHikv/ABZP7zf1rr/Rn1If89S/0fwL9TFeLlPlxuI2U5EjLMkv1bFmwfYUlG390+fgfmDTL2KSN2jl1K6nDKxOQar0typOVNS1jxQntxRSfZvXv/g0BRk4G58hufwr2WthOGVkjk1KQVIVtiDkHcedVvso/wDeK/8AKk/lW01k7RvpWlXs4rOmcnqntd1Y53MeefoiI515hV+HBp1aFlkTUCNQzuMrpycb9Dv/ABqBte2m0s4Fht7eaXSN2cpEGYnJOxc7n0rt7Vmxw5vWSMfnn+VYtWtsu5ldUnVmlnONOmhz91UaXYx0jnOO8/R3KvPEt/bCYosWWdcLlsAHA3bx+VVi3y/NEBJJKwkk/wDhSj/MK9HZjFp4bF6tIf8A7jD+VffKEPe8w3cnhDAqfBmEf9HrNsq1SrtKopSbUd7C5LVI81YqNFYXHBqlVzjPINrdyPLKJDI4GGWWRNGFCgoFYKDsDkg5/KrHUMeVIRJLIrTIZjmVUlkVXOMZwD7BxtlNJrpyiUC6uprnhECzyM6rxCOCSbbMkKXJjWQ5BB9oIMnIJG+atXMbPZS2UkMkp725S3ljeR5FkSQNk6XJ0upXUCuNgQdqsTcHhMH0fuk7nTo7vA06cYxjwrqh4HGHR2LyNGCIzIxfRkYJGerY21HLYJGdzkCQzSuaUApSlAKUpQClKUBjfMPNMl5s4XSHLJgYKjcYznfIxn1FX/kCfVYIB1Uuv75I/iKzfmLhht7mWMjYMSvqp3X8tviDV27LbvMU0f6Lhvky4/in51RpN9pqdftKlT9BTpL1U015/wBlX43yVcWqa2Cug95kJOn4ggHHrUBW+OgIIIBB2IPQisW5l4WLa6liHug5X9lgGA+WcfKvlakoaol2XtKV03Cp7S18URlKUqubYr5fofhX1XGnO3nQMzeua9fFuEyWsrRTLpdfwI8GU+KnzryVqxkpJSi8pn5ljGhrfY4v9lmP/ff/AM0qS575IW+TvIwFuEHsnoHH6DH+B8PhXk7IUxYufOZvySMVd64C9uJ0b+dSm8NM1qcFKkkzHuyi1ZeIOGBVkicMCMEHWikEeBrYarPF7y2sr6GVxpe5VomfOANJQqzD4kLq8sZ2G1mqPaVd3M41sYTWnlo/ifaEdxOJRe2CfFnGv6Uw/AI5/mKyCtI7Zb3L28XkrufmQo/wtVB4VYG4niiHWR1X5E4J+QyflXWbHiqVkpS738ShcPeqNG78n2ndWFsp2+qUn4sNZ/xGvvsgttaXl4f+1XDaP+WhIX82cfKunm27MNo6xD6yTTBCo8XkOhQPgCT8qu/LvBls7WG3XpEgXPmce03zbJ+dUthQc3UuH+5/y/oSXTwow6EjSlK6YoilKUApSlAKUpQClKiOPc0w2ekOS0r/AO7hjGqWT9lB4ebHCjxIoCXrgnFVHsz5tk4jbO8iFdErIrEgh195dxjLKCFJxgkZ8SBb6AgOYuWYuIIrBwGA9iRcMCp3wd/aXx6/zzVeWoDw/iRgdsiRdIbGA2QGU4+IK/E1PRSnh1z3bf8Ass7ZjPhFIdyvopO//Q10donCiUS5j2eEjJHXTnIP3WwfmarTS9tLVcTftqkl/wDNKWac0919G/s9GupP8R5jt7dtEsgRtOoAhtxuNsDfcHbrWT8y8WF1cySqCFOAueukAAZ+OM/OrXzkovLKG7Qbrs48g2zD7rgD5mqDUVebbxyNLY9pThF1Fne1i10af9CldtraPK4SNSzHoAMk1L3HJN4i6jASP1SjH+6pJ/Cq6i3wRszrU4NKckm+rRB1yvWuCMbGgr4Sl45p5Viv4tD+y4z3cgG6H+anxH8Dg1h3G+CS2cpimXDDcEe6w8GU+I/6Hev0VUTzLy1FfwmOQYI3Rx7yN5jzHmPH8COZ2ZtSVq9yesPl4fVHD16CnquJE9lsOnh0Z/SeRv3yv+WrZUJybbrFaJCrq5hLRyFegkDtqG+43Pj6VN1nXs9+4qS6yfzJaSxBIyLthvNV1FH+hFk/F2P8lWrJ2Yc2G5iNvKcyxD2Serx9B8SuwPoV9azjnLiX0i+uJAcjWVX9lPYH46c/OvvkiOZr6AQHS+TuRkBdJ1ah4jGfyrsKljCWzo056OMc56Pi/wCTPVVqtlc2d/aFxPv+ITEHKoREv3Nj+9rqZ7JOC95cvcEezCuF/bYY/JdX94VSWt3MhQgmQtpI6kvqxj1Oqty5f4I1nbRWsODcSZJbGQGOO8lbzRAQB54RftV9v32VtC1o6yliK8Ob/Op8petNzlwWpKcFsfpl/wB6d4bLKp5NcsvtH17tDj9pz+jV6rx8I4WlrCkMedKDqdyxJyzMfFmYlifEk108c44tqo9hpZXOmKGMAvI2MnGdlUDcscBR18M6lrbxt6UaUeRXqTc5OTJKlZ1xHifMA+sS1tNI37oMXfHkWLqGP7P4VKci9oa8QLwyxmC6i9+Js7gbErqAOxIyp3GR161ZPBcaUpQClKUAr5lJwdIBODgE4BPhkgHA9cGvqlAU2PmS74gzxWkRte7bu555wrGNwASkUSkiRsEHUxC4IO+ar/O9mllEtlaapL7iDd280ja5Wjzh2d+oU9MDCgayBtWkvHHF3kuAuRqkbfcKDuQOpA2z1wAPAVlPKnGHn4hccRls7yV2+rtUSE4ji8zJIVQEjbr1L+dAady9wRLK2it4/djXGfFj1Zj6liT86kaqtzx++0M/0SG3RRkyXVyo0geJWFXH7wqs8rc98RvbpmSKOayjJWR443i1esfeuWdh107EjwBKigNH4jw9LiNo5BlWGD/IjyI65qmX8/ELMMjKLqDBUErqJXGMNowwOOpII9avlK8Shvdxbt7l0tHFSXR/TozL+SOLoHktJRiKfICk+6xGNOfUYGfMDzrquuzi6UnQEcZ2IYAkeGQwGD860y64dFL/ALyNH/aUH8yNqpnNlxe2T95FMzQMdtQRtBP2SWHTyPy+NeVNRj62uDat76dau+wxFy4qWWm10a5nXyRwC4tLkmWEhWQrqBRgpyG30sdjjH4VoFZ7HzNxRBlrfWPPumOfnG2K+G7S54ziS2UHyJdD+DA16hUhBY1Ibqzurupv+q3/AMv7s9nP/LDSvHJBEWdsiTSBuAMhiemeoz47eVUe/wCCz2/+9idAehI2/vDbNW9e1U+NsP8A6h/8lfT9oYuR3Jsy/eezp7zOc/c/Pw61FNU5PKZoWsr+3hGEqacVzys49/Ik1rh5AoJPQDJ+A3NcgY28qgee+JdxYTtnBZe7X4v7H8CT8q/OqVN1Kkaa5tIzpSwmzJOXucZLS6aYZZJWJlT9IFi23kwycH5dCa1rj3M6R8Pe6jYEMn1R82b2V28wdyPDSawWrZc8AnXg6Ss7d333eCI9AjDQH8928OmGz41220LChUqU5yaTyl493iZlKrJJpFTrXOyrlnuYTcuMPMMID4R9c/eOD8AvnVQ5B5LN9L3kgIt0Ptf9436A9PM+W3U1qy3D3Uv0e0HsocTzDZIgP/hoehlPTb3Bv1wKi2rcTrv0Shq/3dy6fngeqEVH9SXkVzlvlP8At1xeOhJaaQW0fix1MC+/QdcE7AZbpg1qfBeD9yCzENK+NbDoAOiLn7AyfiSSetd3D+FrDv1YjBb08h5D/RzXtJrQs7SVN9rV1nhL/wArovqyCpUz6seB8TzqiszEKqgsxOwAAyST5AVV+S+YrbiBkuI5FeU5XQdniiDewuk74b3yRsScZOkYkLbiEHE1lVfrYEcIXBBSRlIZlGPfQeyD9lskbjNQHM/ZbFM4uLJ/od0u6vH7KMf1lXpnzHzDVpEJeqpPOnBQl5YXsQ0yi5jgkI+3FLlDq8yudvQnyFRvCO0qW0lFrxiLuZPsXCj6qQeZxsPiuwzuEq196l7PGY2V4bdtZZSGVpihCKCNiFVyx9Wj8jgCdFKUoBSlKAUpSgFQnMfNkPDwHuNaxkHS4UuC430HTkqxG4zscHcVN14uM8Hju4JIJl1JIMH08QRnoQcEeooDN7awuuY3EtxqtuHKcxwg4efHRmPl+t0H2cnLVptjYRwRrFEioiDCqowAK7LePSqgkEgAEgYBwPAeA9K6uI8Tito2lmkWONdyzEAD+p9OpoD015IeKxPK8Kyo0sYBdAwLKD0yOoqmHmaXidz9Fjd7GIqHDOrJc3CHxgDjEaebbuNtlqL7JOExG94jcxLiJZPo8O5OVU5dizEli2mJiSdyxoDUq+JoVdSrAMpGCCMgj1FfRONzXNAnjVEDbWUlicRhpbbwTrJF+xn/AHifq+8PDPSvLx/gcHEgCkqiVBgEbnHXS6e8N/PBG/wq0V4b/gsM5BkjBYdHGVcfB1ww/Go3DTHIu07pqoqjbUuq+q4P8zkoHD+zu5SdCxjCqwJYNnYHJwpGTnyO1aHbcMiiOY4o0J6lUVT+IFcWdk0W3eu6+T4Yj72AT97NeukKajwPV3e1bhrefDpoVR+p+JrKu1/joZ47VT7n1kn7RGEHxCkn7wrZL7gMjBu7kRWOcFkLBc+OkMNXwyKqfD+xK3EhluZpLmRmLHUAiknckqMk/AnHpXL7N2XVo1nWqx4cFpq/efa1eMo7sWZhyHyO164llBFupySdu8I+yv6vmfl16afdQx8Rie3jDPFlQ7RD2TpZW0I/T7IBI2XzzVwHKlvgKya1GwRjlAB0HdjCEfFalo4woAUAAbAAYAHoBWlV2fUuaqq1p4x7Kjy83z8iBVlCO7FeJVLLk0sixue5gUYEMJwxHk0o3UeYTf8AXOTVmsbGOCNY4kVEUYVVAAA9AK76Vp0LenQju01jr1fi+ZDKbk8sV03lmkyFJFDIcZU9CM5wR4jbcHYjY7VnXaDa8RRo7j6cbe3DFZBAjEQKT7Mj5YGZc41HA0g7AjJrsTgPHUAMXEreZeo7yNRkeG6xt/GpzwSvF7A8LlN5bJ/Z2x9MgQfZGwuI0H21HvAe8o8xVttbpZUV0YMjgMrA5BBGQQfKs+/2hzDFs1tZzj9VtJP96Rf4V0cg319bXLQT2EsNtKxaML9YkDndgGGdMTHJx0UnbY7AXfmjga3trJCyI5ZSF19FYjAcHGQVznbfbHjXo4JweOzgjgiGEjXSPM+JJ82JJJPmTXupQClKUApSlAKUpQClKUB8TR6lK5IyCMgkEZGNiNwfUVVLDlFxemW7d7xV3tnk0Ygx1BiUBe8OxEoUk4Pu/at1KAq/aTHCOHTyTIGMSlomyQyS+7GyOMMraiu4NdXZXwf6Nwu3BGGkBmb4yHUP3dA+VeTtH5LuL23ZLeZtJcO8DEYfHgjtvGfHSToyB7u5NytMd2mlSq6RhSMFRjYEHoQNsUB9zKCpDAFSCCDjGPHOdsVmPZhbyXb3txHPNDbmdlto0b2FGSxIjcMmMNGMAbb4xVi7VePfROGzEH25R3KY65fIbHqEDn5Co/hPFk4Dw6CO6hlQKMF0CSK0jZdtwQVOSw9oAbYyaAm+FczsLx7G5CidUEsbpkJNGSRnSSSjgggrkjbIPgLE7gdSB8aoHLnLl1c8VfiV0ncqE7u3i1KzacYBYoSo2LnGer+Q3vd3ZpMpSRFdD1V1DKfiCMGgO3Nc1lHL/DIuEcba3dB3V0uu0dt+7YZzGCenVl89o/Orbz/et3UdvAzi7uG0waJHTTj35XKEZjRdyDkE4GN6AtVcFsVGcC4K1tHpe4mnYgBnlbO/iVAA0/8ATc9az/mXhMdvx3h2rW8M4dSkrySr3gDKDiVm3y8fzGetAalHIGAIIIPQg5B+Yr6r5jQKAAAAOgGwHyr6oDLeZubL6y4lcTLmayt+5WaEBcokiatYwB0ZW9ok9cHY5GjcI4tFdwpNC4eNxlSPzBHgQdiD0IqnXU1wvFL2O3t45TLBbFmlfTEgHfr7agFpM7jSo8Dkiq+lhdctSCfInspm/tCRKyiBydmjVmYgAYUEnfGk4Ok0BrcsYYFWAIIIIIyCDsQQeoqn8MlPCZ1tZCfocrYtJGP+5c7/AEZ2P2epjJ9V8BVq4fxCO4jSWJw8bjUrDoR/rw8K8XMvARfW7W7nEble82yxUENhSfdYkD2t8b43wQBIxzqxYKwJU4YAglTgHBHgcEHfzFdlebh3DY7eNYokCIowFH8fMk9STuT1r00ApSlAKUpQClKUApSlAKUpQClKUApSlAULm/ky7uri1lMsU8NvKJO4K90zYYE+3kq7YGBkIOvnVo47wdb+zkgkUqJUxhsZRuqn2SRlWAOxI2qVpQFG7J+NvJbPaT7XFk3cuD10DIQ+owCuf1QfGrzUDxLlJHuBdwu0FyBpMigFZF29mWM7SLsPJhgYYYFTq5wM9fHG35UBS+1vggnsHmDaJbX6+Jx1BXdgD6gbeqr5V2dnts9xH/tG4Iae5QBcDCxQj3UQHpqOXbzJHlXs574XdXdrLb26w4lUKXkkdSPaywCrGwOwxnUOvpv6OS7Oa3tIYJowjQxqmVcOr4GMjYEdAcEePjQE7Wcdso7pbC6H/Z7pSfgfbP8A+IVo9VPtF5cm4lbG1iWMBijGWRyAulskBVUknG3gPaoC1g11QXauzqpyY2Ct12YqrY9dmU/Oq/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://www.mse.umd.edu/logos/images/umd-b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05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encrypted-tbn0.google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905000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9781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6938" cy="838200"/>
          </a:xfrm>
        </p:spPr>
        <p:txBody>
          <a:bodyPr/>
          <a:lstStyle/>
          <a:p>
            <a:r>
              <a:rPr lang="en-US" sz="3600" dirty="0" smtClean="0">
                <a:ea typeface="ＭＳ Ｐゴシック"/>
                <a:cs typeface="ＭＳ Ｐゴシック"/>
              </a:rPr>
              <a:t>Contributions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Efficient </a:t>
            </a:r>
            <a:r>
              <a:rPr lang="en-US" dirty="0" smtClean="0">
                <a:ea typeface="ＭＳ Ｐゴシック"/>
                <a:cs typeface="ＭＳ Ｐゴシック"/>
              </a:rPr>
              <a:t>salable communication management data structures 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ＭＳ Ｐゴシック"/>
                <a:cs typeface="ＭＳ Ｐゴシック"/>
              </a:rPr>
              <a:t>Classify the spatial boxes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ＭＳ Ｐゴシック"/>
                <a:cs typeface="ＭＳ Ｐゴシック"/>
              </a:rPr>
              <a:t>Determine </a:t>
            </a:r>
            <a:r>
              <a:rPr lang="en-US" sz="2000" dirty="0" smtClean="0">
                <a:ea typeface="ＭＳ Ｐゴシック"/>
                <a:cs typeface="ＭＳ Ｐゴシック"/>
              </a:rPr>
              <a:t> boxes for internode exchange on GPU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ＭＳ Ｐゴシック"/>
                <a:cs typeface="ＭＳ Ｐゴシック"/>
              </a:rPr>
              <a:t>Only communicate necessary data</a:t>
            </a:r>
            <a:endParaRPr lang="en-US" sz="2000" dirty="0" smtClean="0">
              <a:ea typeface="ＭＳ Ｐゴシック"/>
              <a:cs typeface="ＭＳ Ｐゴシック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ea typeface="ＭＳ Ｐゴシック"/>
                <a:cs typeface="ＭＳ Ｐゴシック"/>
              </a:rPr>
              <a:t>S</a:t>
            </a:r>
            <a:r>
              <a:rPr lang="en-US" sz="2000" dirty="0" smtClean="0">
                <a:ea typeface="ＭＳ Ｐゴシック"/>
                <a:cs typeface="ＭＳ Ｐゴシック"/>
              </a:rPr>
              <a:t>mall amount of communication data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Fully distribute the all parts of FMM among all the nodes  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/>
                <a:cs typeface="ＭＳ Ｐゴシック"/>
              </a:rPr>
              <a:t>Extremely fast parallel algorithms for FMM data structures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ＭＳ Ｐゴシック"/>
                <a:cs typeface="ＭＳ Ｐゴシック"/>
              </a:rPr>
              <a:t>Complexity </a:t>
            </a:r>
            <a:r>
              <a:rPr lang="en-US" sz="2000" i="1" dirty="0" smtClean="0">
                <a:ea typeface="ＭＳ Ｐゴシック"/>
                <a:cs typeface="ＭＳ Ｐゴシック"/>
              </a:rPr>
              <a:t>O(N)</a:t>
            </a:r>
            <a:r>
              <a:rPr lang="en-US" sz="2000" dirty="0" smtClean="0">
                <a:ea typeface="ＭＳ Ｐゴシック"/>
                <a:cs typeface="ＭＳ Ｐゴシック"/>
              </a:rPr>
              <a:t> and much faster than evaluation steps</a:t>
            </a:r>
            <a:endParaRPr lang="en-US" sz="2000" dirty="0">
              <a:ea typeface="ＭＳ Ｐゴシック"/>
              <a:cs typeface="ＭＳ Ｐゴシック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ＭＳ Ｐゴシック"/>
                <a:cs typeface="ＭＳ Ｐゴシック"/>
              </a:rPr>
              <a:t>Suitable for dynamics </a:t>
            </a:r>
            <a:r>
              <a:rPr lang="en-US" sz="2000" dirty="0" smtClean="0">
                <a:ea typeface="ＭＳ Ｐゴシック"/>
                <a:cs typeface="ＭＳ Ｐゴシック"/>
              </a:rPr>
              <a:t>problems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advTm="585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Motivation: Brownout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6700" y="857250"/>
            <a:ext cx="8631238" cy="2005013"/>
            <a:chOff x="228600" y="990600"/>
            <a:chExt cx="8707179" cy="1912042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1549" t="17470" r="13567" b="59138"/>
            <a:stretch>
              <a:fillRect/>
            </a:stretch>
          </p:blipFill>
          <p:spPr bwMode="auto">
            <a:xfrm>
              <a:off x="2819400" y="990600"/>
              <a:ext cx="3138054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0335" t="43951" r="13664" b="31239"/>
            <a:stretch>
              <a:fillRect/>
            </a:stretch>
          </p:blipFill>
          <p:spPr bwMode="auto">
            <a:xfrm>
              <a:off x="5867400" y="990600"/>
              <a:ext cx="3068379" cy="190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2784" t="74773" r="15523" b="3419"/>
            <a:stretch>
              <a:fillRect/>
            </a:stretch>
          </p:blipFill>
          <p:spPr bwMode="auto">
            <a:xfrm>
              <a:off x="228600" y="990600"/>
              <a:ext cx="2644805" cy="191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266700" y="2895600"/>
            <a:ext cx="857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ＭＳ Ｐゴシック"/>
              </a:rPr>
              <a:t>Complicated phenomena involving interaction between rotorcraft wake, ground, and dust particles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ＭＳ Ｐゴシック"/>
              </a:rPr>
              <a:t>Causes accidents due to poor visibility and damage to helicopters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ＭＳ Ｐゴシック"/>
              </a:rPr>
              <a:t>Understanding can lead to mitigation strategies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 err="1">
                <a:solidFill>
                  <a:srgbClr val="FFFF00"/>
                </a:solidFill>
                <a:ea typeface="ＭＳ Ｐゴシック"/>
                <a:cs typeface="ＭＳ Ｐゴシック"/>
              </a:rPr>
              <a:t>Lagrangian</a:t>
            </a:r>
            <a:r>
              <a:rPr lang="en-US" sz="2000" b="1" dirty="0">
                <a:solidFill>
                  <a:srgbClr val="FFFF00"/>
                </a:solidFill>
                <a:ea typeface="ＭＳ Ｐゴシック"/>
                <a:cs typeface="ＭＳ Ｐゴシック"/>
              </a:rPr>
              <a:t> (vortex element) methods to compute the flow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ＭＳ Ｐゴシック"/>
              </a:rPr>
              <a:t>Fast evaluation of the fields at particle </a:t>
            </a:r>
            <a:r>
              <a:rPr lang="en-US" sz="2000" b="1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locations</a:t>
            </a:r>
            <a:endParaRPr lang="en-US" sz="2000" b="1" dirty="0">
              <a:solidFill>
                <a:srgbClr val="FFFF00"/>
              </a:solidFill>
              <a:ea typeface="ＭＳ Ｐゴシック"/>
              <a:cs typeface="ＭＳ Ｐゴシック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ＭＳ Ｐゴシック"/>
              </a:rPr>
              <a:t>Need for fast evaluation of all </a:t>
            </a:r>
            <a:r>
              <a:rPr lang="en-US" sz="2000" b="1" dirty="0" err="1" smtClean="0">
                <a:solidFill>
                  <a:srgbClr val="FFFF00"/>
                </a:solidFill>
                <a:ea typeface="ＭＳ Ｐゴシック"/>
                <a:cs typeface="ＭＳ Ｐゴシック"/>
              </a:rPr>
              <a:t>pairwise</a:t>
            </a:r>
            <a:r>
              <a:rPr lang="en-US" sz="2000" b="1" dirty="0" smtClean="0">
                <a:solidFill>
                  <a:srgbClr val="FFFF00"/>
                </a:solidFill>
                <a:ea typeface="ＭＳ Ｐゴシック"/>
                <a:cs typeface="ＭＳ Ｐゴシック"/>
              </a:rPr>
              <a:t> 3D interactions</a:t>
            </a:r>
            <a:endParaRPr lang="en-US" sz="2000" b="1" dirty="0">
              <a:solidFill>
                <a:srgbClr val="FFFF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advTm="66301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Motivation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Many other applications require fast evaluation of </a:t>
            </a:r>
            <a:r>
              <a:rPr lang="en-US" sz="2200" b="1" dirty="0" err="1">
                <a:solidFill>
                  <a:srgbClr val="FFFF00"/>
                </a:solidFill>
              </a:rPr>
              <a:t>pairwise</a:t>
            </a:r>
            <a:r>
              <a:rPr lang="en-US" sz="2200" b="1" dirty="0">
                <a:solidFill>
                  <a:srgbClr val="FFFF00"/>
                </a:solidFill>
              </a:rPr>
              <a:t> interactions with 3D </a:t>
            </a:r>
            <a:r>
              <a:rPr lang="en-US" sz="2200" b="1" dirty="0" err="1">
                <a:solidFill>
                  <a:srgbClr val="FFFF00"/>
                </a:solidFill>
              </a:rPr>
              <a:t>Laplacian</a:t>
            </a:r>
            <a:r>
              <a:rPr lang="en-US" sz="2200" b="1" dirty="0">
                <a:solidFill>
                  <a:srgbClr val="FFFF00"/>
                </a:solidFill>
              </a:rPr>
              <a:t> kernel and its derivatives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23560" name="Picture 8" descr="astron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124075"/>
            <a:ext cx="2209800" cy="1755775"/>
          </a:xfrm>
          <a:prstGeom prst="rect">
            <a:avLst/>
          </a:prstGeom>
          <a:noFill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447925" y="2438400"/>
            <a:ext cx="20649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Astrophysics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(gravity potential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and forces)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3563" name="Picture 11" descr="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752600"/>
            <a:ext cx="2209800" cy="2209800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239000" y="3808949"/>
            <a:ext cx="1686359" cy="18466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wissrech.ins.uni-bonn.de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648200" y="2438400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Molecular Dynamics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(Coulomb potential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and forces)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5" cstate="print"/>
          <a:srcRect l="11317" t="33594" r="72897" b="56250"/>
          <a:stretch>
            <a:fillRect/>
          </a:stretch>
        </p:blipFill>
        <p:spPr bwMode="auto">
          <a:xfrm>
            <a:off x="368300" y="4229100"/>
            <a:ext cx="20224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409825" y="4229100"/>
            <a:ext cx="248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Micro and </a:t>
            </a:r>
            <a:r>
              <a:rPr lang="en-US" sz="2000" dirty="0" err="1">
                <a:solidFill>
                  <a:srgbClr val="FFFF00"/>
                </a:solidFill>
              </a:rPr>
              <a:t>Nanofluidics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(complex channel Stokes flows)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3569" name="Picture 17" descr="StanfordBun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1063" y="3962400"/>
            <a:ext cx="1912937" cy="196215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819650" y="4238625"/>
            <a:ext cx="2479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Imaging and Graphics (high quality RBF interpolation)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362325" y="5667375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Much More!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858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40738" cy="838200"/>
          </a:xfrm>
        </p:spPr>
        <p:txBody>
          <a:bodyPr/>
          <a:lstStyle/>
          <a:p>
            <a:r>
              <a:rPr lang="en-US" dirty="0" smtClean="0"/>
              <a:t>Introduction to fast multipole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Problem: compute matrix-vector product of  some kernels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Linear  computation and memory cost </a:t>
            </a:r>
            <a:r>
              <a:rPr lang="en-US" i="1" dirty="0" smtClean="0"/>
              <a:t>O(N+M) </a:t>
            </a:r>
            <a:r>
              <a:rPr lang="en-US" dirty="0" smtClean="0"/>
              <a:t>with any accuracy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Divide the sum to the far field and near field terms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Direct kernel evaluations for the near field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Approximations of the far field sum via the </a:t>
            </a:r>
            <a:r>
              <a:rPr lang="en-US" i="1" dirty="0" err="1" smtClean="0"/>
              <a:t>multipole</a:t>
            </a:r>
            <a:r>
              <a:rPr lang="en-US" i="1" dirty="0" smtClean="0"/>
              <a:t> expansions </a:t>
            </a:r>
            <a:r>
              <a:rPr lang="en-US" dirty="0" smtClean="0"/>
              <a:t>of the kernel function and spatial data structures (</a:t>
            </a:r>
            <a:r>
              <a:rPr lang="en-US" dirty="0" err="1" smtClean="0"/>
              <a:t>octree</a:t>
            </a:r>
            <a:r>
              <a:rPr lang="en-US" dirty="0" smtClean="0"/>
              <a:t> for 3D)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19460" name="Picture 4" descr="http://latex.codecogs.com/gif.latex?\dpi%7b300%7d%20\bg_black%20%7b\color%7bYellow%7d%20\phi%20(\mathbf%7by%7d_%7bj%7d)=\displaystyle\sum_%7b\mathbf%7bx%7d_%7bi%7d\not\in%20\Omega%20(\mathbf%7by%7d_%7bj%7d)%7dq_%7bi%7d\Phi%20(\mathbf%7by%7d_%7bj%7d-\mathbf%7bx%7d_%7bi%7d)+\sum_%7b\mathbf%7bx%7d%20_%7bi%7d\in%20\Omega%20(\mathbf%7by%7d_%7bj%7d)%7dq_%7bi%7d\Phi%20(\mathbf%7by%7d_%7bj%7d-\mathbf%7bx%7d_%7bi%7d)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7620000" cy="847459"/>
          </a:xfrm>
          <a:prstGeom prst="rect">
            <a:avLst/>
          </a:prstGeom>
          <a:noFill/>
        </p:spPr>
      </p:pic>
      <p:pic>
        <p:nvPicPr>
          <p:cNvPr id="6" name="Picture 27" descr="http://latex.codecogs.com/gif.latex?\small%20\dpi%7b300%7d%20\bg_black%20%7b\color%7bYellow%7d%20\phi%20(\mathbf%7by%7d_%7bj%7d)=\displaystyle\sum_%7bi=1%7d%5e%7bN%7dq_%7bi%7d\Phi%20(\mathbf%7by%7d_%7bj%7d-%20\mathbf%7bx%7d_%7bi%7d),\%20\%20j=1,2,\ldots%20,M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6324600" cy="1032589"/>
          </a:xfrm>
          <a:prstGeom prst="rect">
            <a:avLst/>
          </a:prstGeom>
          <a:noFill/>
        </p:spPr>
      </p:pic>
    </p:spTree>
  </p:cSld>
  <p:clrMapOvr>
    <a:masterClrMapping/>
  </p:clrMapOvr>
  <p:transition advTm="50669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8100"/>
            <a:ext cx="8530074" cy="838200"/>
          </a:xfrm>
        </p:spPr>
        <p:txBody>
          <a:bodyPr/>
          <a:lstStyle/>
          <a:p>
            <a:r>
              <a:rPr lang="en-US" dirty="0" smtClean="0"/>
              <a:t>Introduction to the fast </a:t>
            </a:r>
            <a:r>
              <a:rPr lang="en-US" dirty="0" err="1" smtClean="0"/>
              <a:t>multipole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local and </a:t>
            </a:r>
            <a:r>
              <a:rPr lang="en-US" dirty="0" err="1" smtClean="0"/>
              <a:t>multipole</a:t>
            </a:r>
            <a:r>
              <a:rPr lang="en-US" dirty="0" smtClean="0"/>
              <a:t> expansions of the Laplace kernel at the center        with the truncation number </a:t>
            </a:r>
            <a:r>
              <a:rPr lang="en-US" b="0" i="1" dirty="0" smtClean="0"/>
              <a:t>p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Expansions regions are validated by well separated pairs realized using spatial boxes of </a:t>
            </a:r>
            <a:r>
              <a:rPr lang="en-US" dirty="0" err="1" smtClean="0"/>
              <a:t>octree</a:t>
            </a:r>
            <a:r>
              <a:rPr lang="en-US" dirty="0" smtClean="0"/>
              <a:t> (hierarchical data structures)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Translations of expansion coefficients</a:t>
            </a:r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Multipole</a:t>
            </a:r>
            <a:r>
              <a:rPr lang="en-US" sz="1800" dirty="0" smtClean="0"/>
              <a:t> to </a:t>
            </a:r>
            <a:r>
              <a:rPr lang="en-US" sz="1800" dirty="0" err="1" smtClean="0"/>
              <a:t>multipole</a:t>
            </a:r>
            <a:r>
              <a:rPr lang="en-US" sz="1800" dirty="0" smtClean="0"/>
              <a:t> translations (M|M)</a:t>
            </a:r>
          </a:p>
          <a:p>
            <a:pPr lvl="1">
              <a:lnSpc>
                <a:spcPct val="150000"/>
              </a:lnSpc>
            </a:pPr>
            <a:r>
              <a:rPr lang="en-US" sz="1800" dirty="0" err="1" smtClean="0"/>
              <a:t>Multipole</a:t>
            </a:r>
            <a:r>
              <a:rPr lang="en-US" sz="1800" dirty="0" smtClean="0"/>
              <a:t> to local translations (M|L)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Local to local translations (L|L)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13320" name="Picture 8" descr="http://latex.codecogs.com/gif.latex?\small%20\dpi%7b300%7d%20\bg_black%20%7b\color%7bYellow%7d%20\Phi(\mathbf%7by%7d,\mathbf%7bx%7d)=\frac%7b1%7d%7b|\mathbf%7by%7d-\mathbf%7bx%7d|%7d=\sum_%7bn=0%7d%5e%7bp-1%7d\sum_%7bm=-n%7d%5e%7bn%7dD_n%5emR_n%5em(\mathbf%7by%7d-\mathbf%7bx_*%7d)+\varepsilon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6240518" cy="865149"/>
          </a:xfrm>
          <a:prstGeom prst="rect">
            <a:avLst/>
          </a:prstGeom>
          <a:noFill/>
        </p:spPr>
      </p:pic>
      <p:pic>
        <p:nvPicPr>
          <p:cNvPr id="13322" name="Picture 10" descr="http://latex.codecogs.com/gif.latex?\small%20\dpi%7b300%7d%20\bg_black%20%7b\color%7bYellow%7d%20\Phi(\mathbf%7by%7d,\mathbf%7bx%7d)=\frac%7b1%7d%7b|\mathbf%7by%7d-\mathbf%7bx%7d|%7d=\sum_%7bn=0%7d%5e%7bp-1%7d\sum_%7bm=-n%7d%5e%7bn%7dC_n%5emS_n%5em(\mathbf%7by%7d-\mathbf%7bx_*%7d)+\varepsilon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71800"/>
            <a:ext cx="6168788" cy="862236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 bwMode="auto">
          <a:xfrm>
            <a:off x="5943600" y="1403130"/>
            <a:ext cx="2877207" cy="588579"/>
          </a:xfrm>
          <a:prstGeom prst="wedgeRoundRectCallout">
            <a:avLst>
              <a:gd name="adj1" fmla="val -62653"/>
              <a:gd name="adj2" fmla="val 51723"/>
              <a:gd name="adj3" fmla="val 1666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 smtClean="0">
                <a:solidFill>
                  <a:srgbClr val="FFC000"/>
                </a:solidFill>
              </a:rPr>
              <a:t>r</a:t>
            </a:r>
            <a:r>
              <a:rPr lang="en-US" sz="2000" i="1" baseline="30000" dirty="0" err="1" smtClean="0">
                <a:solidFill>
                  <a:srgbClr val="FFC000"/>
                </a:solidFill>
              </a:rPr>
              <a:t>n</a:t>
            </a:r>
            <a:r>
              <a:rPr lang="en-US" sz="2000" i="1" dirty="0" err="1" smtClean="0">
                <a:solidFill>
                  <a:srgbClr val="FFC000"/>
                </a:solidFill>
              </a:rPr>
              <a:t>Y</a:t>
            </a:r>
            <a:r>
              <a:rPr lang="en-US" sz="2000" i="1" baseline="-25000" dirty="0" err="1" smtClean="0">
                <a:solidFill>
                  <a:srgbClr val="FFC000"/>
                </a:solidFill>
              </a:rPr>
              <a:t>nm</a:t>
            </a:r>
            <a:r>
              <a:rPr lang="en-US" sz="2000" i="1" dirty="0" smtClean="0">
                <a:solidFill>
                  <a:srgbClr val="FFC000"/>
                </a:solidFill>
              </a:rPr>
              <a:t>  </a:t>
            </a:r>
            <a:r>
              <a:rPr lang="en-US" sz="2000" dirty="0" smtClean="0">
                <a:solidFill>
                  <a:srgbClr val="FFC000"/>
                </a:solidFill>
              </a:rPr>
              <a:t>  local spherical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basis functions 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5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486400" y="2438400"/>
            <a:ext cx="3581400" cy="751490"/>
          </a:xfrm>
          <a:prstGeom prst="wedgeRoundRectCallout">
            <a:avLst>
              <a:gd name="adj1" fmla="val -59949"/>
              <a:gd name="adj2" fmla="val 46697"/>
              <a:gd name="adj3" fmla="val 1666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C000"/>
                </a:solidFill>
              </a:rPr>
              <a:t>r </a:t>
            </a:r>
            <a:r>
              <a:rPr lang="en-US" sz="2000" i="1" baseline="30000" dirty="0" smtClean="0">
                <a:solidFill>
                  <a:srgbClr val="FFC000"/>
                </a:solidFill>
              </a:rPr>
              <a:t>−(n+1)</a:t>
            </a:r>
            <a:r>
              <a:rPr lang="en-US" sz="2000" i="1" dirty="0" err="1" smtClean="0">
                <a:solidFill>
                  <a:srgbClr val="FFC000"/>
                </a:solidFill>
              </a:rPr>
              <a:t>Y</a:t>
            </a:r>
            <a:r>
              <a:rPr lang="en-US" sz="2000" i="1" baseline="-25000" dirty="0" err="1" smtClean="0">
                <a:solidFill>
                  <a:srgbClr val="FFC000"/>
                </a:solidFill>
              </a:rPr>
              <a:t>nm</a:t>
            </a:r>
            <a:r>
              <a:rPr lang="en-US" sz="2000" dirty="0" smtClean="0">
                <a:solidFill>
                  <a:srgbClr val="FFC000"/>
                </a:solidFill>
              </a:rPr>
              <a:t>   multipole spherical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basis functions 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58" charset="0"/>
            </a:endParaRPr>
          </a:p>
        </p:txBody>
      </p:sp>
      <p:pic>
        <p:nvPicPr>
          <p:cNvPr id="13324" name="Picture 12" descr="http://latex.codecogs.com/gif.latex?\small%20\dpi%7b300%7d%20\bg_black%20%7b\color%7bYellow%7d%20\mathbf%7bx%7d_*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524000"/>
            <a:ext cx="333728" cy="209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233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ep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066800"/>
            <a:ext cx="4924425" cy="499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FMM flow chart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3581400" cy="1828800"/>
          </a:xfrm>
        </p:spPr>
        <p:txBody>
          <a:bodyPr numCol="1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Build data structures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Initial M-expansions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Upward M|M translations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Downward M|L, L|L translations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L-expansions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Local direct sum (P2P) and final summation</a:t>
            </a:r>
            <a:endParaRPr lang="en-US" dirty="0"/>
          </a:p>
        </p:txBody>
      </p:sp>
      <p:pic>
        <p:nvPicPr>
          <p:cNvPr id="8" name="Picture 7" descr="ste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066800"/>
            <a:ext cx="4914900" cy="4981575"/>
          </a:xfrm>
          <a:prstGeom prst="rect">
            <a:avLst/>
          </a:prstGeom>
        </p:spPr>
      </p:pic>
      <p:pic>
        <p:nvPicPr>
          <p:cNvPr id="9" name="Picture 8" descr="step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1066800"/>
            <a:ext cx="4914900" cy="4972050"/>
          </a:xfrm>
          <a:prstGeom prst="rect">
            <a:avLst/>
          </a:prstGeom>
        </p:spPr>
      </p:pic>
      <p:pic>
        <p:nvPicPr>
          <p:cNvPr id="10" name="Picture 9" descr="step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1066800"/>
            <a:ext cx="4924425" cy="5000625"/>
          </a:xfrm>
          <a:prstGeom prst="rect">
            <a:avLst/>
          </a:prstGeom>
        </p:spPr>
      </p:pic>
      <p:pic>
        <p:nvPicPr>
          <p:cNvPr id="11" name="Picture 10" descr="step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1066800"/>
            <a:ext cx="4924425" cy="4972050"/>
          </a:xfrm>
          <a:prstGeom prst="rect">
            <a:avLst/>
          </a:prstGeom>
        </p:spPr>
      </p:pic>
      <p:pic>
        <p:nvPicPr>
          <p:cNvPr id="12" name="Picture 11" descr="step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1066800"/>
            <a:ext cx="4924425" cy="5000625"/>
          </a:xfrm>
          <a:prstGeom prst="rect">
            <a:avLst/>
          </a:prstGeom>
        </p:spPr>
      </p:pic>
      <p:pic>
        <p:nvPicPr>
          <p:cNvPr id="13" name="Picture 12" descr="step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1066800"/>
            <a:ext cx="4924425" cy="4981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6248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From Java animation of FMM by Y. Wang  M.S. Thesis, UMD 2005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4794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7.8|6.8|12.2|2.3|7.4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AeroEng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RT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>
            <a:ln>
              <a:noFill/>
            </a:ln>
            <a:solidFill>
              <a:srgbClr val="FAFD00"/>
            </a:solidFill>
            <a:effectLst/>
            <a:latin typeface="Arial" pitchFamily="5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>
            <a:ln>
              <a:noFill/>
            </a:ln>
            <a:solidFill>
              <a:srgbClr val="FAFD00"/>
            </a:solidFill>
            <a:effectLst/>
            <a:latin typeface="Arial" pitchFamily="58" charset="0"/>
          </a:defRPr>
        </a:defPPr>
      </a:lstStyle>
    </a:lnDef>
  </a:objectDefaults>
  <a:extraClrSchemeLst>
    <a:extraClrScheme>
      <a:clrScheme name="NRTC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TC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TC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TC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T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T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T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7901</TotalTime>
  <Words>1358</Words>
  <Application>Microsoft Office PowerPoint</Application>
  <PresentationFormat>On-screen Show (4:3)</PresentationFormat>
  <Paragraphs>324</Paragraphs>
  <Slides>31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AeroEngTheme</vt:lpstr>
      <vt:lpstr>Document</vt:lpstr>
      <vt:lpstr>Scalable Distributed Fast Multipole Methods</vt:lpstr>
      <vt:lpstr>Previous work</vt:lpstr>
      <vt:lpstr>Issues with previous results</vt:lpstr>
      <vt:lpstr>Contributions</vt:lpstr>
      <vt:lpstr>Motivation: Brownout</vt:lpstr>
      <vt:lpstr>Motivation</vt:lpstr>
      <vt:lpstr>Introduction to fast multipole methods</vt:lpstr>
      <vt:lpstr>Introduction to the fast multipole method</vt:lpstr>
      <vt:lpstr>FMM flow chart</vt:lpstr>
      <vt:lpstr>Issues with distributed algorithms</vt:lpstr>
      <vt:lpstr>Solutions</vt:lpstr>
      <vt:lpstr>Heterogeneous architecture</vt:lpstr>
      <vt:lpstr>Mapping the FMM on CPU/GPU architecture</vt:lpstr>
      <vt:lpstr>FMM on the GPU </vt:lpstr>
      <vt:lpstr>Workload distribution</vt:lpstr>
      <vt:lpstr>The distributed FMM algorithm on a single node</vt:lpstr>
      <vt:lpstr>The distributed algorithm on multiple nodes</vt:lpstr>
      <vt:lpstr>A 2D example </vt:lpstr>
      <vt:lpstr>Box types</vt:lpstr>
      <vt:lpstr>Communication overhead</vt:lpstr>
      <vt:lpstr>Comments on implementations</vt:lpstr>
      <vt:lpstr>Weak scalability </vt:lpstr>
      <vt:lpstr>Weak scalability </vt:lpstr>
      <vt:lpstr>Weak scalability </vt:lpstr>
      <vt:lpstr>Strong scalability</vt:lpstr>
      <vt:lpstr>Strong scalability</vt:lpstr>
      <vt:lpstr>Strong scalability</vt:lpstr>
      <vt:lpstr>The billion size test case </vt:lpstr>
      <vt:lpstr>Performance count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Fast Multipole Methods on Distributed Heterogeneous Architecture</dc:title>
  <dc:creator>Qi Hu</dc:creator>
  <cp:lastModifiedBy>NVIDIA</cp:lastModifiedBy>
  <cp:revision>289</cp:revision>
  <dcterms:created xsi:type="dcterms:W3CDTF">2011-11-08T17:27:32Z</dcterms:created>
  <dcterms:modified xsi:type="dcterms:W3CDTF">2012-06-11T00:31:07Z</dcterms:modified>
</cp:coreProperties>
</file>