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Default Extension="wmv" ContentType="video/x-ms-wmv"/>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07" r:id="rId3"/>
    <p:sldId id="319" r:id="rId4"/>
    <p:sldId id="306" r:id="rId5"/>
    <p:sldId id="308" r:id="rId6"/>
    <p:sldId id="309" r:id="rId7"/>
    <p:sldId id="261" r:id="rId8"/>
    <p:sldId id="297" r:id="rId9"/>
    <p:sldId id="314" r:id="rId10"/>
    <p:sldId id="315" r:id="rId11"/>
    <p:sldId id="316" r:id="rId12"/>
    <p:sldId id="304" r:id="rId13"/>
    <p:sldId id="322" r:id="rId14"/>
    <p:sldId id="313" r:id="rId15"/>
    <p:sldId id="277" r:id="rId16"/>
    <p:sldId id="278" r:id="rId17"/>
    <p:sldId id="320" r:id="rId18"/>
    <p:sldId id="321" r:id="rId19"/>
    <p:sldId id="279" r:id="rId20"/>
    <p:sldId id="280" r:id="rId21"/>
    <p:sldId id="281" r:id="rId22"/>
    <p:sldId id="285" r:id="rId23"/>
    <p:sldId id="317" r:id="rId24"/>
    <p:sldId id="286" r:id="rId25"/>
    <p:sldId id="318" r:id="rId26"/>
    <p:sldId id="310" r:id="rId27"/>
    <p:sldId id="311" r:id="rId28"/>
    <p:sldId id="293" r:id="rId29"/>
    <p:sldId id="312" r:id="rId30"/>
    <p:sldId id="291"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0000FF"/>
    <a:srgbClr val="0639CA"/>
    <a:srgbClr val="275EF9"/>
    <a:srgbClr val="00FF00"/>
    <a:srgbClr val="02AAA6"/>
    <a:srgbClr val="009A46"/>
    <a:srgbClr val="131BC3"/>
    <a:srgbClr val="03E9E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6" autoAdjust="0"/>
    <p:restoredTop sz="74348" autoAdjust="0"/>
  </p:normalViewPr>
  <p:slideViewPr>
    <p:cSldViewPr>
      <p:cViewPr varScale="1">
        <p:scale>
          <a:sx n="50" d="100"/>
          <a:sy n="50" d="100"/>
        </p:scale>
        <p:origin x="-9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2000"/>
            </a:pPr>
            <a:r>
              <a:rPr lang="en-US" sz="2000" dirty="0" smtClean="0"/>
              <a:t>Speedup, times   </a:t>
            </a:r>
            <a:endParaRPr lang="en-US" sz="2000" dirty="0"/>
          </a:p>
        </c:rich>
      </c:tx>
      <c:layout>
        <c:manualLayout>
          <c:xMode val="edge"/>
          <c:yMode val="edge"/>
          <c:x val="0.24558163720101026"/>
          <c:y val="5.4536895336934794E-2"/>
        </c:manualLayout>
      </c:layout>
    </c:title>
    <c:plotArea>
      <c:layout>
        <c:manualLayout>
          <c:layoutTarget val="inner"/>
          <c:xMode val="edge"/>
          <c:yMode val="edge"/>
          <c:x val="0.15177412964888817"/>
          <c:y val="0.14951071565897764"/>
          <c:w val="0.75137979394366761"/>
          <c:h val="0.64857179963105294"/>
        </c:manualLayout>
      </c:layout>
      <c:lineChart>
        <c:grouping val="standard"/>
        <c:ser>
          <c:idx val="0"/>
          <c:order val="0"/>
          <c:tx>
            <c:strRef>
              <c:f>Sheet1!$D$1</c:f>
              <c:strCache>
                <c:ptCount val="1"/>
                <c:pt idx="0">
                  <c:v>Speedup   </c:v>
                </c:pt>
              </c:strCache>
            </c:strRef>
          </c:tx>
          <c:spPr>
            <a:ln w="41275">
              <a:solidFill>
                <a:srgbClr val="FF0000"/>
              </a:solidFill>
            </a:ln>
          </c:spPr>
          <c:marker>
            <c:symbol val="none"/>
          </c:marker>
          <c:cat>
            <c:numRef>
              <c:f>Sheet1!$A$2:$A$7</c:f>
              <c:numCache>
                <c:formatCode>General</c:formatCode>
                <c:ptCount val="6"/>
                <c:pt idx="0">
                  <c:v>3</c:v>
                </c:pt>
                <c:pt idx="1">
                  <c:v>4</c:v>
                </c:pt>
                <c:pt idx="2">
                  <c:v>5</c:v>
                </c:pt>
                <c:pt idx="3">
                  <c:v>6</c:v>
                </c:pt>
                <c:pt idx="4">
                  <c:v>7</c:v>
                </c:pt>
                <c:pt idx="5">
                  <c:v>8</c:v>
                </c:pt>
              </c:numCache>
            </c:numRef>
          </c:cat>
          <c:val>
            <c:numRef>
              <c:f>Sheet1!$D$2:$D$7</c:f>
              <c:numCache>
                <c:formatCode>General</c:formatCode>
                <c:ptCount val="6"/>
                <c:pt idx="0">
                  <c:v>29.067999999999987</c:v>
                </c:pt>
                <c:pt idx="1">
                  <c:v>19.516999999999999</c:v>
                </c:pt>
                <c:pt idx="2">
                  <c:v>33.229000000000013</c:v>
                </c:pt>
                <c:pt idx="3">
                  <c:v>52.28</c:v>
                </c:pt>
                <c:pt idx="4">
                  <c:v>95.831000000000003</c:v>
                </c:pt>
                <c:pt idx="5">
                  <c:v>62.332000000000001</c:v>
                </c:pt>
              </c:numCache>
            </c:numRef>
          </c:val>
        </c:ser>
        <c:marker val="1"/>
        <c:axId val="57694464"/>
        <c:axId val="59228544"/>
      </c:lineChart>
      <c:catAx>
        <c:axId val="57694464"/>
        <c:scaling>
          <c:orientation val="minMax"/>
        </c:scaling>
        <c:axPos val="b"/>
        <c:numFmt formatCode="General" sourceLinked="1"/>
        <c:majorTickMark val="none"/>
        <c:tickLblPos val="nextTo"/>
        <c:txPr>
          <a:bodyPr/>
          <a:lstStyle/>
          <a:p>
            <a:pPr>
              <a:defRPr sz="1600" b="1"/>
            </a:pPr>
            <a:endParaRPr lang="en-US"/>
          </a:p>
        </c:txPr>
        <c:crossAx val="59228544"/>
        <c:crosses val="autoZero"/>
        <c:auto val="1"/>
        <c:lblAlgn val="ctr"/>
        <c:lblOffset val="100"/>
      </c:catAx>
      <c:valAx>
        <c:axId val="59228544"/>
        <c:scaling>
          <c:orientation val="minMax"/>
        </c:scaling>
        <c:axPos val="l"/>
        <c:majorGridlines/>
        <c:numFmt formatCode="General" sourceLinked="1"/>
        <c:majorTickMark val="none"/>
        <c:tickLblPos val="nextTo"/>
        <c:spPr>
          <a:ln w="9525">
            <a:noFill/>
          </a:ln>
        </c:spPr>
        <c:txPr>
          <a:bodyPr/>
          <a:lstStyle/>
          <a:p>
            <a:pPr>
              <a:defRPr sz="1600" b="1"/>
            </a:pPr>
            <a:endParaRPr lang="en-US"/>
          </a:p>
        </c:txPr>
        <c:crossAx val="57694464"/>
        <c:crosses val="autoZero"/>
        <c:crossBetween val="between"/>
      </c:valAx>
    </c:plotArea>
    <c:plotVisOnly val="1"/>
    <c:dispBlanksAs val="gap"/>
  </c:chart>
  <c:txPr>
    <a:bodyPr/>
    <a:lstStyle/>
    <a:p>
      <a:pPr>
        <a:defRPr>
          <a:solidFill>
            <a:srgbClr val="FFFF00"/>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view3D>
      <c:depthPercent val="100"/>
      <c:rAngAx val="1"/>
    </c:view3D>
    <c:plotArea>
      <c:layout>
        <c:manualLayout>
          <c:layoutTarget val="inner"/>
          <c:xMode val="edge"/>
          <c:yMode val="edge"/>
          <c:x val="4.6129513983165865E-2"/>
          <c:y val="0.14527015373078364"/>
          <c:w val="0.86202386466397718"/>
          <c:h val="0.57678383952006063"/>
        </c:manualLayout>
      </c:layout>
      <c:bar3DChart>
        <c:barDir val="col"/>
        <c:grouping val="clustered"/>
        <c:ser>
          <c:idx val="0"/>
          <c:order val="0"/>
          <c:tx>
            <c:strRef>
              <c:f>Sheet1!$A$2</c:f>
              <c:strCache>
                <c:ptCount val="1"/>
                <c:pt idx="0">
                  <c:v>cost</c:v>
                </c:pt>
              </c:strCache>
            </c:strRef>
          </c:tx>
          <c:cat>
            <c:strRef>
              <c:f>Sheet1!$B$1:$G$1</c:f>
              <c:strCache>
                <c:ptCount val="6"/>
                <c:pt idx="0">
                  <c:v>M-expansion</c:v>
                </c:pt>
                <c:pt idx="1">
                  <c:v>M2M</c:v>
                </c:pt>
                <c:pt idx="2">
                  <c:v>M2L</c:v>
                </c:pt>
                <c:pt idx="3">
                  <c:v>L2L</c:v>
                </c:pt>
                <c:pt idx="4">
                  <c:v>L-expansion</c:v>
                </c:pt>
                <c:pt idx="5">
                  <c:v>Local direct sum</c:v>
                </c:pt>
              </c:strCache>
            </c:strRef>
          </c:cat>
          <c:val>
            <c:numRef>
              <c:f>Sheet1!$B$2:$G$2</c:f>
              <c:numCache>
                <c:formatCode>General</c:formatCode>
                <c:ptCount val="6"/>
                <c:pt idx="0">
                  <c:v>2.2000000000000002</c:v>
                </c:pt>
                <c:pt idx="1">
                  <c:v>0.2</c:v>
                </c:pt>
                <c:pt idx="2">
                  <c:v>29</c:v>
                </c:pt>
                <c:pt idx="3">
                  <c:v>0.2</c:v>
                </c:pt>
                <c:pt idx="4">
                  <c:v>2.2999999999999998</c:v>
                </c:pt>
                <c:pt idx="5">
                  <c:v>66.099999999999994</c:v>
                </c:pt>
              </c:numCache>
            </c:numRef>
          </c:val>
        </c:ser>
        <c:ser>
          <c:idx val="1"/>
          <c:order val="1"/>
          <c:tx>
            <c:strRef>
              <c:f>Sheet1!$A$3</c:f>
              <c:strCache>
                <c:ptCount val="1"/>
                <c:pt idx="0">
                  <c:v>speedup</c:v>
                </c:pt>
              </c:strCache>
            </c:strRef>
          </c:tx>
          <c:cat>
            <c:strRef>
              <c:f>Sheet1!$B$1:$G$1</c:f>
              <c:strCache>
                <c:ptCount val="6"/>
                <c:pt idx="0">
                  <c:v>M-expansion</c:v>
                </c:pt>
                <c:pt idx="1">
                  <c:v>M2M</c:v>
                </c:pt>
                <c:pt idx="2">
                  <c:v>M2L</c:v>
                </c:pt>
                <c:pt idx="3">
                  <c:v>L2L</c:v>
                </c:pt>
                <c:pt idx="4">
                  <c:v>L-expansion</c:v>
                </c:pt>
                <c:pt idx="5">
                  <c:v>Local direct sum</c:v>
                </c:pt>
              </c:strCache>
            </c:strRef>
          </c:cat>
          <c:val>
            <c:numRef>
              <c:f>Sheet1!$B$3:$G$3</c:f>
              <c:numCache>
                <c:formatCode>General</c:formatCode>
                <c:ptCount val="6"/>
                <c:pt idx="0">
                  <c:v>12.5</c:v>
                </c:pt>
                <c:pt idx="1">
                  <c:v>4.8</c:v>
                </c:pt>
                <c:pt idx="2">
                  <c:v>1.6</c:v>
                </c:pt>
                <c:pt idx="3">
                  <c:v>4.8</c:v>
                </c:pt>
                <c:pt idx="4">
                  <c:v>15.6</c:v>
                </c:pt>
                <c:pt idx="5">
                  <c:v>90.1</c:v>
                </c:pt>
              </c:numCache>
            </c:numRef>
          </c:val>
        </c:ser>
        <c:shape val="box"/>
        <c:axId val="63825792"/>
        <c:axId val="63827328"/>
        <c:axId val="0"/>
      </c:bar3DChart>
      <c:catAx>
        <c:axId val="63825792"/>
        <c:scaling>
          <c:orientation val="minMax"/>
        </c:scaling>
        <c:axPos val="b"/>
        <c:tickLblPos val="nextTo"/>
        <c:txPr>
          <a:bodyPr/>
          <a:lstStyle/>
          <a:p>
            <a:pPr>
              <a:defRPr sz="1400"/>
            </a:pPr>
            <a:endParaRPr lang="en-US"/>
          </a:p>
        </c:txPr>
        <c:crossAx val="63827328"/>
        <c:crosses val="autoZero"/>
        <c:auto val="1"/>
        <c:lblAlgn val="ctr"/>
        <c:lblOffset val="100"/>
      </c:catAx>
      <c:valAx>
        <c:axId val="63827328"/>
        <c:scaling>
          <c:orientation val="minMax"/>
        </c:scaling>
        <c:axPos val="l"/>
        <c:majorGridlines/>
        <c:numFmt formatCode="General" sourceLinked="1"/>
        <c:tickLblPos val="nextTo"/>
        <c:crossAx val="63825792"/>
        <c:crosses val="autoZero"/>
        <c:crossBetween val="between"/>
      </c:valAx>
    </c:plotArea>
    <c:legend>
      <c:legendPos val="r"/>
      <c:layout>
        <c:manualLayout>
          <c:xMode val="edge"/>
          <c:yMode val="edge"/>
          <c:x val="0.85749299719887973"/>
          <c:y val="9.2594795331434665E-2"/>
          <c:w val="0.13602196784225501"/>
          <c:h val="0.37699973753280897"/>
        </c:manualLayout>
      </c:layout>
      <c:txPr>
        <a:bodyPr/>
        <a:lstStyle/>
        <a:p>
          <a:pPr>
            <a:defRPr sz="1800" b="1"/>
          </a:pPr>
          <a:endParaRPr lang="en-US"/>
        </a:p>
      </c:txPr>
    </c:legend>
    <c:plotVisOnly val="1"/>
    <c:dispBlanksAs val="gap"/>
  </c:chart>
  <c:txPr>
    <a:bodyPr/>
    <a:lstStyle/>
    <a:p>
      <a:pPr>
        <a:defRPr sz="1200">
          <a:solidFill>
            <a:srgbClr val="FFFF00"/>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82996-EA1E-4A2D-A5A6-7E60C8D08636}" type="datetimeFigureOut">
              <a:rPr lang="en-US" smtClean="0"/>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A6F977-7C26-4393-B37F-AA978F9C7ABA}" type="slidenum">
              <a:rPr lang="en-US" smtClean="0"/>
              <a:pPr/>
              <a:t>‹#›</a:t>
            </a:fld>
            <a:endParaRPr lang="en-US"/>
          </a:p>
        </p:txBody>
      </p:sp>
    </p:spTree>
    <p:extLst>
      <p:ext uri="{BB962C8B-B14F-4D97-AF65-F5344CB8AC3E}">
        <p14:creationId xmlns="" xmlns:p14="http://schemas.microsoft.com/office/powerpoint/2010/main" val="745308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a:t>
            </a:r>
            <a:r>
              <a:rPr lang="en-US" baseline="0" dirty="0" smtClean="0"/>
              <a:t>these work are collaborate with my supervisor </a:t>
            </a:r>
            <a:r>
              <a:rPr lang="en-US" baseline="0" dirty="0" err="1" smtClean="0"/>
              <a:t>prof</a:t>
            </a:r>
            <a:r>
              <a:rPr lang="en-US" baseline="0" dirty="0" smtClean="0"/>
              <a:t>. </a:t>
            </a:r>
            <a:r>
              <a:rPr lang="en-US" baseline="0" dirty="0" err="1" smtClean="0"/>
              <a:t>Duraiswami</a:t>
            </a:r>
            <a:r>
              <a:rPr lang="en-US" baseline="0" dirty="0" smtClean="0"/>
              <a:t>, </a:t>
            </a:r>
            <a:r>
              <a:rPr lang="en-US" baseline="0" dirty="0" err="1" smtClean="0"/>
              <a:t>Gumerov</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800" dirty="0" smtClean="0"/>
              <a:t>As mentioned before, the</a:t>
            </a:r>
            <a:r>
              <a:rPr lang="en-US" sz="800" baseline="0" dirty="0" smtClean="0"/>
              <a:t> data structures includes assign points to the boxes, construct neighbors and very important: we need to skip all the empty boxes. </a:t>
            </a:r>
          </a:p>
          <a:p>
            <a:endParaRPr lang="en-US" sz="800" baseline="0" dirty="0" smtClean="0"/>
          </a:p>
          <a:p>
            <a:r>
              <a:rPr lang="en-US" sz="800" baseline="0" dirty="0" smtClean="0"/>
              <a:t>Traditional ways of the data structure constructions use the </a:t>
            </a:r>
            <a:r>
              <a:rPr lang="en-US" sz="800" baseline="0" dirty="0" err="1" smtClean="0"/>
              <a:t>nlog</a:t>
            </a:r>
            <a:r>
              <a:rPr lang="en-US" sz="800" baseline="0" dirty="0" smtClean="0"/>
              <a:t> n sorting algorithm and searching to address the non-empty boxes. However, in FMM, we don’t need so accurate particle location sort since we only concern particle order in terms of their </a:t>
            </a:r>
            <a:r>
              <a:rPr lang="en-US" sz="800" baseline="0" dirty="0" err="1" smtClean="0"/>
              <a:t>mortron</a:t>
            </a:r>
            <a:r>
              <a:rPr lang="en-US" sz="800" baseline="0" dirty="0" smtClean="0"/>
              <a:t> indices but we don’t care how they appear within a certain box. Hence we modify the counting sort such that it can be </a:t>
            </a:r>
            <a:r>
              <a:rPr lang="en-US" sz="800" baseline="0" dirty="0" err="1" smtClean="0"/>
              <a:t>parallelly</a:t>
            </a:r>
            <a:r>
              <a:rPr lang="en-US" sz="800" baseline="0" dirty="0" smtClean="0"/>
              <a:t> executed in linear time. The searching operation can not be implemented efficiently on current GPU architecture. However, with the histogram, which is nothing but a counter to keep a box’s particle number, and parallel scan, we can address all the nonempty boxes. </a:t>
            </a:r>
          </a:p>
          <a:p>
            <a:endParaRPr lang="en-US" sz="800" baseline="0" dirty="0" smtClean="0"/>
          </a:p>
          <a:p>
            <a:endParaRPr lang="en-US" sz="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Even though the histogram consume large memory, it is only in the data structure construction time, and does not appear to the kernel evaluation engine. </a:t>
            </a:r>
            <a:r>
              <a:rPr lang="en-US" sz="800" dirty="0" smtClean="0"/>
              <a:t>Data structures passed to the evaluation engine are compact, which</a:t>
            </a:r>
            <a:r>
              <a:rPr lang="en-US" sz="800" baseline="0" dirty="0" smtClean="0"/>
              <a:t> means</a:t>
            </a:r>
            <a:r>
              <a:rPr lang="en-US" sz="800" dirty="0" smtClean="0"/>
              <a:t> no empty box related structures are kept </a:t>
            </a:r>
          </a:p>
          <a:p>
            <a:endParaRPr lang="en-US" sz="800" baseline="0" dirty="0" smtClean="0"/>
          </a:p>
          <a:p>
            <a:r>
              <a:rPr lang="en-US" sz="800" baseline="0" dirty="0" smtClean="0"/>
              <a:t> </a:t>
            </a:r>
            <a:endParaRPr lang="en-US" sz="800" dirty="0" smtClean="0"/>
          </a:p>
        </p:txBody>
      </p:sp>
      <p:sp>
        <p:nvSpPr>
          <p:cNvPr id="4" name="Slide Number Placeholder 3"/>
          <p:cNvSpPr>
            <a:spLocks noGrp="1"/>
          </p:cNvSpPr>
          <p:nvPr>
            <p:ph type="sldNum" sz="quarter" idx="10"/>
          </p:nvPr>
        </p:nvSpPr>
        <p:spPr/>
        <p:txBody>
          <a:bodyPr/>
          <a:lstStyle/>
          <a:p>
            <a:fld id="{3BE24E3A-1BEB-4D12-B979-88C6E28C8BD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one summary</a:t>
            </a:r>
            <a:r>
              <a:rPr lang="en-US" baseline="0" dirty="0" smtClean="0"/>
              <a:t> slide to show our data structure performance. </a:t>
            </a:r>
          </a:p>
          <a:p>
            <a:endParaRPr lang="en-US" baseline="0" dirty="0" smtClean="0"/>
          </a:p>
          <a:p>
            <a:r>
              <a:rPr lang="en-US" baseline="0" dirty="0" smtClean="0"/>
              <a:t>The experiment is running on the NVIDIA </a:t>
            </a:r>
            <a:r>
              <a:rPr lang="en-US" baseline="0" dirty="0" err="1" smtClean="0"/>
              <a:t>gtx</a:t>
            </a:r>
            <a:r>
              <a:rPr lang="en-US" baseline="0" dirty="0" smtClean="0"/>
              <a:t> 480 and the Intel </a:t>
            </a:r>
            <a:r>
              <a:rPr lang="en-US" baseline="0" dirty="0" err="1" smtClean="0"/>
              <a:t>Nelham</a:t>
            </a:r>
            <a:r>
              <a:rPr lang="en-US" baseline="0" dirty="0" smtClean="0"/>
              <a:t> 2.8G </a:t>
            </a:r>
            <a:r>
              <a:rPr lang="en-US" baseline="0" dirty="0" err="1" smtClean="0"/>
              <a:t>hz</a:t>
            </a:r>
            <a:r>
              <a:rPr lang="en-US" baseline="0" dirty="0" smtClean="0"/>
              <a:t> </a:t>
            </a:r>
            <a:r>
              <a:rPr lang="en-US" baseline="0" dirty="0" err="1" smtClean="0"/>
              <a:t>quadcore</a:t>
            </a:r>
            <a:r>
              <a:rPr lang="en-US" baseline="0" dirty="0" smtClean="0"/>
              <a:t> </a:t>
            </a:r>
            <a:r>
              <a:rPr lang="en-US" baseline="0" dirty="0" err="1" smtClean="0"/>
              <a:t>cpu</a:t>
            </a:r>
            <a:r>
              <a:rPr lang="en-US" baseline="0" dirty="0" smtClean="0"/>
              <a:t>. Firstly, We keep the size of the data points, I mean the both source and receiver, to be 1 million and vary the maximal level to compare the CPU and GPU performance. Here the CPU is only single threaded and no </a:t>
            </a:r>
            <a:r>
              <a:rPr lang="en-US" baseline="0" dirty="0" err="1" smtClean="0"/>
              <a:t>vectorized</a:t>
            </a:r>
            <a:r>
              <a:rPr lang="en-US" baseline="0" dirty="0" smtClean="0"/>
              <a:t> operations. This figure summarized the speedups we got. You can see we can save this construction time </a:t>
            </a:r>
            <a:r>
              <a:rPr lang="en-US" baseline="0" dirty="0" err="1" smtClean="0"/>
              <a:t>upto</a:t>
            </a:r>
            <a:r>
              <a:rPr lang="en-US" baseline="0" dirty="0" smtClean="0"/>
              <a:t> 100 times.</a:t>
            </a:r>
          </a:p>
          <a:p>
            <a:endParaRPr lang="en-US" baseline="0" dirty="0" smtClean="0"/>
          </a:p>
          <a:p>
            <a:r>
              <a:rPr lang="en-US" baseline="0" dirty="0" smtClean="0"/>
              <a:t>Generally speaking, our GPU parallel algorithms computes all these data structures for millions of particles in the order of 0.1 seconds. However, on CPU, it requires about 2 -10 seconds.</a:t>
            </a:r>
          </a:p>
          <a:p>
            <a:endParaRPr lang="en-US" baseline="0" dirty="0" smtClean="0"/>
          </a:p>
          <a:p>
            <a:r>
              <a:rPr lang="en-US" baseline="0" dirty="0" smtClean="0"/>
              <a:t>Such substantial savings make our implementation suitable to compute dynamic problems. Or else, the sequential data structure construction will be the dominant computation cost or at least be a large non </a:t>
            </a:r>
            <a:r>
              <a:rPr lang="en-US" baseline="0" dirty="0" err="1" smtClean="0"/>
              <a:t>neglectable</a:t>
            </a:r>
            <a:r>
              <a:rPr lang="en-US" baseline="0" dirty="0" smtClean="0"/>
              <a:t> part of the cost.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typical architecture of a heterogeneous computing node</a:t>
            </a:r>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GPU has hundreds</a:t>
            </a:r>
            <a:r>
              <a:rPr lang="en-US" baseline="0" dirty="0" smtClean="0"/>
              <a:t> of computation cores but </a:t>
            </a:r>
            <a:r>
              <a:rPr lang="en-US" dirty="0" smtClean="0"/>
              <a:t>Control and cache</a:t>
            </a:r>
            <a:r>
              <a:rPr lang="en-US" baseline="0" dirty="0" smtClean="0"/>
              <a:t> become very small!</a:t>
            </a:r>
          </a:p>
          <a:p>
            <a:r>
              <a:rPr lang="en-US" baseline="0" dirty="0" smtClean="0"/>
              <a:t>GPU is better for the repetitive computations on multiple data like the SIMD model. </a:t>
            </a:r>
          </a:p>
          <a:p>
            <a:endParaRPr lang="en-US" baseline="0" dirty="0" smtClean="0"/>
          </a:p>
          <a:p>
            <a:r>
              <a:rPr lang="en-US" baseline="0" dirty="0" smtClean="0"/>
              <a:t>However for the CPU with large cache but limited computation core, its more efficient for operations where the memory access dominating tasks. </a:t>
            </a:r>
          </a:p>
          <a:p>
            <a:endParaRPr lang="en-US" baseline="0" dirty="0" smtClean="0"/>
          </a:p>
          <a:p>
            <a:r>
              <a:rPr lang="en-US" baseline="0" dirty="0" smtClean="0"/>
              <a:t>Also remember the communication between CPU and GPU is expensive we should minimize the data transfer.</a:t>
            </a:r>
          </a:p>
          <a:p>
            <a:endParaRPr lang="en-US" baseline="0" dirty="0" smtClean="0"/>
          </a:p>
          <a:p>
            <a:r>
              <a:rPr lang="en-US" baseline="0" dirty="0" smtClean="0"/>
              <a:t>Now we know the hardware’s specialties, next we need to profile and analyze FMM to determine which can determines which part of FMM algorithm should go which hardware. </a:t>
            </a:r>
            <a:endParaRPr lang="en-US" dirty="0" smtClean="0"/>
          </a:p>
          <a:p>
            <a:endParaRPr lang="en-US" dirty="0"/>
          </a:p>
        </p:txBody>
      </p:sp>
      <p:sp>
        <p:nvSpPr>
          <p:cNvPr id="4" name="Slide Number Placeholder 3"/>
          <p:cNvSpPr>
            <a:spLocks noGrp="1"/>
          </p:cNvSpPr>
          <p:nvPr>
            <p:ph type="sldNum" sz="quarter" idx="10"/>
          </p:nvPr>
        </p:nvSpPr>
        <p:spPr/>
        <p:txBody>
          <a:bodyPr/>
          <a:lstStyle/>
          <a:p>
            <a:fld id="{4F932348-9D76-429E-95F2-0A73DB9FF1E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By </a:t>
            </a:r>
            <a:r>
              <a:rPr lang="en-US" sz="1200" b="0" i="0" kern="1200" dirty="0" smtClean="0">
                <a:solidFill>
                  <a:schemeClr val="tx1"/>
                </a:solidFill>
                <a:latin typeface="+mn-lt"/>
                <a:ea typeface="+mn-ea"/>
                <a:cs typeface="+mn-cs"/>
              </a:rPr>
              <a:t>Amdahl's law, such profiling data sugges</a:t>
            </a:r>
            <a:r>
              <a:rPr lang="en-US" sz="1200" b="0" i="0" kern="1200" baseline="0" dirty="0" smtClean="0">
                <a:solidFill>
                  <a:schemeClr val="tx1"/>
                </a:solidFill>
                <a:latin typeface="+mn-lt"/>
                <a:ea typeface="+mn-ea"/>
                <a:cs typeface="+mn-cs"/>
              </a:rPr>
              <a:t>t that instead use GPU or CPU alone, we should use the heterogeneous architectures.</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a:t>
            </a:r>
            <a:r>
              <a:rPr lang="en-US" baseline="0" dirty="0" smtClean="0"/>
              <a:t> this slide, we will show our single node heterogeneous algorithm.</a:t>
            </a:r>
          </a:p>
          <a:p>
            <a:endParaRPr lang="en-US" baseline="0" dirty="0" smtClean="0"/>
          </a:p>
          <a:p>
            <a:r>
              <a:rPr lang="en-US" baseline="0" dirty="0" smtClean="0"/>
              <a:t>Boxes of blue color represents GPU work while red boxes are for CPU work.</a:t>
            </a:r>
          </a:p>
          <a:p>
            <a:endParaRPr lang="en-US" baseline="0" dirty="0" smtClean="0"/>
          </a:p>
          <a:p>
            <a:r>
              <a:rPr lang="en-US" baseline="0" dirty="0" smtClean="0"/>
              <a:t>Lets assume that we have an ODE solver which use our FMM algorithm to update each time step’s source and receiver data, which shown in the purple color.  </a:t>
            </a:r>
          </a:p>
          <a:p>
            <a:endParaRPr lang="en-US" baseline="0" dirty="0" smtClean="0"/>
          </a:p>
          <a:p>
            <a:r>
              <a:rPr lang="en-US" baseline="0" dirty="0" smtClean="0"/>
              <a:t>Firstly, this outside FMM solver pass the particle positions and source strength to our single node algorithm. Next, we compute all needed data structures, such as data point sorting and neighbor construction,  in parallel on GPU as described in previous section.  After that, we will divide the work to two parts and process them in parallel.</a:t>
            </a:r>
          </a:p>
          <a:p>
            <a:endParaRPr lang="en-US" baseline="0" dirty="0" smtClean="0"/>
          </a:p>
          <a:p>
            <a:r>
              <a:rPr lang="en-US" baseline="0" dirty="0" smtClean="0"/>
              <a:t>Firstly, GPU computes the source s-expansions. CPU compute the translation stencils. After all of them are done, we let GPU first copy all these S-coefficients from device, GPU’s global memory to the host CPU’s main memory. Then, GPU continue its work to process the local direct sum while CPU takes the S-coefficients and translation stencils to compute the upward SS translation, then downward SR and RR translations. This step is the most time consuming part among all the algorithm. We also want to find a optimal level, such that, these two big computation, i.e. local direct sum and translations workload can be balanced. We call these overlapped region here as the parallel region. </a:t>
            </a:r>
          </a:p>
          <a:p>
            <a:endParaRPr lang="en-US" baseline="0" dirty="0" smtClean="0"/>
          </a:p>
          <a:p>
            <a:r>
              <a:rPr lang="en-US" baseline="0" dirty="0" smtClean="0"/>
              <a:t>After we finish the parallel region, the CPU will copy all the translated R-coefficients to the GPU’s global memory. The GPU further take these receiver’s position and strength to compute the R-expansions and consolidate with the corresponding translated coefficients. Finally, it sums up the local direct sum and far field approximated sum. In the very end, it resort all these sums to the original input order and copy to CPU’s main memory. Note that, this reorder doesn’t take extra time since we stored an inverse map when we sort all the receivers. Reorder here is just like copy data to different addresses.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err="1" smtClean="0"/>
              <a:t>Cpu</a:t>
            </a:r>
            <a:r>
              <a:rPr lang="en-US" baseline="0" dirty="0" smtClean="0"/>
              <a:t> and GPU are tasked with their most efficient work. CPU performs the complex translations and take advantages of large cache and GPU performs the direct sum best use its many computation cores. We keep both CPU and GPU running during the evaluation stage, which makes the whole system be the best used. </a:t>
            </a:r>
          </a:p>
          <a:p>
            <a:endParaRPr lang="en-US" baseline="0" dirty="0" smtClean="0"/>
          </a:p>
          <a:p>
            <a:r>
              <a:rPr lang="en-US" baseline="0" dirty="0" smtClean="0"/>
              <a:t>Since we use CPU to process the translation, we could use double precision without much cost penalty. High accuracy translations will make our final sum more accurate. However, to achieve the same thing, using GPU will take substantial extra time.  </a:t>
            </a:r>
          </a:p>
          <a:p>
            <a:endParaRPr lang="en-US" baseline="0" dirty="0" smtClean="0"/>
          </a:p>
          <a:p>
            <a:r>
              <a:rPr lang="en-US" baseline="0" dirty="0" smtClean="0"/>
              <a:t>Because all the data are on GPU’s global memory, it is easy to dump all of them to the rendering pipelines and show their visualization directly on the screen. </a:t>
            </a:r>
          </a:p>
          <a:p>
            <a:endParaRPr lang="en-US" baseline="0" dirty="0" smtClean="0"/>
          </a:p>
          <a:p>
            <a:r>
              <a:rPr lang="en-US" baseline="0" dirty="0" smtClean="0"/>
              <a:t>The last advantages is that this algorithm only transfer necessary data between CPU and GPU which minimizes the data exchange overhead.</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example we use the GPU to visualize the FMM computation results. </a:t>
            </a:r>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Firstly, we show that our profiling of single node test</a:t>
            </a:r>
            <a:r>
              <a:rPr lang="en-US" baseline="0" dirty="0" smtClean="0"/>
              <a:t> on different size of problems.</a:t>
            </a:r>
          </a:p>
          <a:p>
            <a:endParaRPr lang="en-US" baseline="0" dirty="0" smtClean="0"/>
          </a:p>
          <a:p>
            <a:r>
              <a:rPr lang="en-US" baseline="0" dirty="0" smtClean="0"/>
              <a:t>We run the </a:t>
            </a:r>
            <a:r>
              <a:rPr lang="en-US" baseline="0" dirty="0" err="1" smtClean="0"/>
              <a:t>nbody</a:t>
            </a:r>
            <a:r>
              <a:rPr lang="en-US" baseline="0" dirty="0" smtClean="0"/>
              <a:t> test from 1 million points </a:t>
            </a:r>
            <a:r>
              <a:rPr lang="en-US" baseline="0" dirty="0" err="1" smtClean="0"/>
              <a:t>upto</a:t>
            </a:r>
            <a:r>
              <a:rPr lang="en-US" baseline="0" dirty="0" smtClean="0"/>
              <a:t> 16 million points. Here the source and receivers are different and there are uniform distributed.</a:t>
            </a:r>
          </a:p>
          <a:p>
            <a:endParaRPr lang="en-US" baseline="0" dirty="0" smtClean="0"/>
          </a:p>
          <a:p>
            <a:r>
              <a:rPr lang="en-US" baseline="0" dirty="0" smtClean="0"/>
              <a:t>The CPU wall clock time is the time of CPU translation. The C/G parallel region means the elapsed time of the translation and local direct sum parallel region. Because the software limitation, we can not measure the local direct sum accurately. But this parallel region time can tell us some useful information. </a:t>
            </a:r>
          </a:p>
          <a:p>
            <a:endParaRPr lang="en-US" baseline="0" dirty="0" smtClean="0"/>
          </a:p>
          <a:p>
            <a:r>
              <a:rPr lang="en-US" baseline="0" dirty="0" smtClean="0"/>
              <a:t>If parallel region time &gt; CPU wall time, that means the local direct sum is the dominant cost term. Otherwise, the CPU translation will be the dominant cost. If the translation is dominant, then there is only small difference between 1 GPU and 2GPU since GPU are only used to compute data structure and local sum. However, if local sum dominates, the 2 GPU will speedup the overall computation.</a:t>
            </a:r>
          </a:p>
          <a:p>
            <a:endParaRPr lang="en-US" baseline="0" dirty="0" smtClean="0"/>
          </a:p>
          <a:p>
            <a:r>
              <a:rPr lang="en-US" baseline="0" dirty="0" smtClean="0"/>
              <a:t>Another note is that In the translation part, gradient computation only happens at the consolidation in the very end, it is actually quite cheap. If the translation dominates the cost, then there is a little difference between the force and potential computation. Also, the optimal maximal level for force and potential might be different. </a:t>
            </a:r>
          </a:p>
          <a:p>
            <a:endParaRPr lang="en-US" baseline="0" dirty="0" smtClean="0"/>
          </a:p>
          <a:p>
            <a:r>
              <a:rPr lang="en-US" baseline="0" dirty="0" smtClean="0"/>
              <a:t>This table show the timing of the best settings. We can compute 1 million points </a:t>
            </a:r>
            <a:r>
              <a:rPr lang="en-US" baseline="0" dirty="0" err="1" smtClean="0"/>
              <a:t>nbody</a:t>
            </a:r>
            <a:r>
              <a:rPr lang="en-US" baseline="0" dirty="0" smtClean="0"/>
              <a:t> in 0.24s and 8 million in 1.52 second for potential. These are best timings among the published results so far for a single work station. </a:t>
            </a:r>
          </a:p>
          <a:p>
            <a:endParaRPr lang="en-US" baseline="0" dirty="0" smtClean="0"/>
          </a:p>
          <a:p>
            <a:r>
              <a:rPr lang="en-US" baseline="0" dirty="0" smtClean="0"/>
              <a:t>This figure shows the overall complexity of our implementation. Generally, its complexity scales as linear. The step function like curve is because of the maximal level change.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many approaches to extend the</a:t>
            </a:r>
            <a:r>
              <a:rPr lang="en-US" baseline="0" dirty="0" smtClean="0"/>
              <a:t> computation from </a:t>
            </a:r>
            <a:r>
              <a:rPr lang="en-US" dirty="0" smtClean="0"/>
              <a:t>single node to multiple nodes. Here in our implementation, the parallel</a:t>
            </a:r>
            <a:r>
              <a:rPr lang="en-US" baseline="0" dirty="0" smtClean="0"/>
              <a:t> version is based on the FMM spatial decomposition property and linearity of the translation operators. </a:t>
            </a:r>
          </a:p>
          <a:p>
            <a:endParaRPr lang="en-US" baseline="0" dirty="0" smtClean="0"/>
          </a:p>
          <a:p>
            <a:r>
              <a:rPr lang="en-US" baseline="0" dirty="0" smtClean="0"/>
              <a:t>We continuous assign the spatial boxes to each node. You see here the node IDs are in the Z-order. Now assume we have sources in the green and orange regions. We can perform the translation separately and sum all the coefficients at the end to get the complete data.</a:t>
            </a:r>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previous includes</a:t>
            </a:r>
            <a:r>
              <a:rPr lang="en-US" baseline="0" dirty="0" smtClean="0"/>
              <a:t> FMM parallel algorithm on distributed architectures. Recently, many research works are on the FMM GPU implementations. </a:t>
            </a:r>
          </a:p>
          <a:p>
            <a:pPr>
              <a:spcBef>
                <a:spcPct val="0"/>
              </a:spcBef>
            </a:pPr>
            <a:endParaRPr lang="en-US" baseline="0" dirty="0" smtClean="0"/>
          </a:p>
          <a:p>
            <a:pPr>
              <a:spcBef>
                <a:spcPct val="0"/>
              </a:spcBef>
            </a:pPr>
            <a:r>
              <a:rPr lang="en-US" baseline="0" dirty="0" smtClean="0"/>
              <a:t>There are also other impressive works on the different FMM algorithms with different optimization or tuning strategies, for different hardware platforms. </a:t>
            </a: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E43509-90EE-423C-A1A6-A1378260FD7D}"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multiple node algorithm is shown in the following flow chart. Assume we have two nodes here Node A is in yellow and Node B is in Green. Note</a:t>
            </a:r>
            <a:r>
              <a:rPr lang="en-US" baseline="0" dirty="0" smtClean="0"/>
              <a:t> that the case with more nodes are the same as the two nodes’ case. </a:t>
            </a:r>
          </a:p>
          <a:p>
            <a:endParaRPr lang="en-US" baseline="0" dirty="0" smtClean="0"/>
          </a:p>
          <a:p>
            <a:r>
              <a:rPr lang="en-US" baseline="0" dirty="0" smtClean="0"/>
              <a:t>As the single node algorithm, we have an ODE solver which updates the source and receiver on each computing node. They provide the inputs and collect outputs from our FMM algorithm.  </a:t>
            </a:r>
          </a:p>
          <a:p>
            <a:endParaRPr lang="en-US" baseline="0" dirty="0" smtClean="0"/>
          </a:p>
          <a:p>
            <a:r>
              <a:rPr lang="en-US" baseline="0" dirty="0" smtClean="0"/>
              <a:t>Initially, the solver passes all the particle positions and source strength to the FMM module. Next, each node independently computes its own receiver information at maximal level. Then all these receiver </a:t>
            </a:r>
            <a:r>
              <a:rPr lang="en-US" baseline="0" dirty="0" err="1" smtClean="0"/>
              <a:t>octree</a:t>
            </a:r>
            <a:r>
              <a:rPr lang="en-US" baseline="0" dirty="0" smtClean="0"/>
              <a:t> </a:t>
            </a:r>
            <a:r>
              <a:rPr lang="en-US" baseline="0" dirty="0" err="1" smtClean="0"/>
              <a:t>infomations</a:t>
            </a:r>
            <a:r>
              <a:rPr lang="en-US" baseline="0" dirty="0" smtClean="0"/>
              <a:t> from all nodes will be collected by the master node. The master node then split the job to achieve the work balance and send the distributed work region information to each node. This step is called merge receiver </a:t>
            </a:r>
            <a:r>
              <a:rPr lang="en-US" baseline="0" dirty="0" err="1" smtClean="0"/>
              <a:t>octree</a:t>
            </a:r>
            <a:r>
              <a:rPr lang="en-US" baseline="0" dirty="0" smtClean="0"/>
              <a:t> here, which involves MPI communications among the nodes.</a:t>
            </a:r>
          </a:p>
          <a:p>
            <a:endParaRPr lang="en-US" baseline="0" dirty="0" smtClean="0"/>
          </a:p>
          <a:p>
            <a:r>
              <a:rPr lang="en-US" baseline="0" dirty="0" smtClean="0"/>
              <a:t>After all nodes obtain the global work load distribution information, they repack their own particle data and send the corresponding data to other nodes accordingly. This packing also involves the neighbor computation, since correct local direct sum requires data not only in the allocated work region but also in its boundary layers. This redistribution step will exchange a lot of data, particle related via MPI. </a:t>
            </a:r>
          </a:p>
          <a:p>
            <a:endParaRPr lang="en-US" baseline="0" dirty="0" smtClean="0"/>
          </a:p>
          <a:p>
            <a:r>
              <a:rPr lang="en-US" baseline="0" dirty="0" smtClean="0"/>
              <a:t>After this data redistribution, we apply the single node algorithm to the input data. Note that, in this case, we translate the coefficients to all the global non-empty receiver boxes but not only local non-empty receiver boxes. After all the nodes obtain the final R-expansions. They send to the master node in a binary tree order, which can fully </a:t>
            </a:r>
            <a:r>
              <a:rPr lang="en-US" baseline="0" dirty="0" err="1" smtClean="0"/>
              <a:t>uitilize</a:t>
            </a:r>
            <a:r>
              <a:rPr lang="en-US" baseline="0" dirty="0" smtClean="0"/>
              <a:t> the </a:t>
            </a:r>
            <a:r>
              <a:rPr lang="en-US" baseline="0" dirty="0" err="1" smtClean="0"/>
              <a:t>infiniband</a:t>
            </a:r>
            <a:r>
              <a:rPr lang="en-US" baseline="0" dirty="0" smtClean="0"/>
              <a:t> property to maximize the communication throughput.  This tree exchange scheme also performs the merging R-coefficients from level to level.</a:t>
            </a:r>
          </a:p>
          <a:p>
            <a:endParaRPr lang="en-US" baseline="0" dirty="0" smtClean="0"/>
          </a:p>
          <a:p>
            <a:r>
              <a:rPr lang="en-US" baseline="0" dirty="0" smtClean="0"/>
              <a:t>Once the master node  get coefficients, it broadcasts them to all the computing nodes. In the end, each node consolidate its receiver’s R coefficients with the global translated coefficients and output the final sum.</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E24E3A-1BEB-4D12-B979-88C6E28C8BD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for the</a:t>
            </a:r>
            <a:r>
              <a:rPr lang="en-US" baseline="0" dirty="0" smtClean="0"/>
              <a:t> scalability discussion of the multiple node algorithm, we mentioned before that:</a:t>
            </a:r>
          </a:p>
          <a:p>
            <a:endParaRPr lang="en-US" baseline="0" dirty="0" smtClean="0"/>
          </a:p>
          <a:p>
            <a:r>
              <a:rPr lang="en-US" baseline="0" dirty="0" smtClean="0"/>
              <a:t>S|S S|R are amortized. So are the local direct sums since each node is only in charge of certain allocated region by the master node. </a:t>
            </a:r>
          </a:p>
          <a:p>
            <a:endParaRPr lang="en-US" baseline="0" dirty="0" smtClean="0"/>
          </a:p>
          <a:p>
            <a:r>
              <a:rPr lang="en-US" baseline="0" dirty="0" smtClean="0"/>
              <a:t>However, the R|R translation is not amortized because we process the receiver boxes globally. The reasons why do this are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To test the so</a:t>
            </a:r>
            <a:r>
              <a:rPr lang="en-US" baseline="0" dirty="0" smtClean="0"/>
              <a:t> called strong and weak </a:t>
            </a:r>
            <a:r>
              <a:rPr lang="en-US" dirty="0" smtClean="0"/>
              <a:t>scalability, we run the same test of 8M</a:t>
            </a:r>
            <a:r>
              <a:rPr lang="en-US" baseline="0" dirty="0" smtClean="0"/>
              <a:t> particles on 1,2,4,8 and 16 nodes and compare their time profiles.</a:t>
            </a:r>
          </a:p>
          <a:p>
            <a:endParaRPr lang="en-US" baseline="0" dirty="0" smtClean="0"/>
          </a:p>
          <a:p>
            <a:r>
              <a:rPr lang="en-US" baseline="0" dirty="0" smtClean="0"/>
              <a:t>Firstly we fix 8M particles per node, which means the problem size is from 8M to 128M. We also use 2GPUs per node. The left figure shows the parallel region time and overhead, which is mainly MPI communications. The ideal case should be all bars have the same height. But in our implementation, because the particle density and the maximal level change which has an effect on the CUDA thread blocks, the time varies. You can see that the over head for 1 and 2 nodes are similar while 4,8,16 are similar. This is because the maximal level change. However, for the same particle density case, 1 &amp;8, 2 and 16, we can see the parallel region times are almost the same. </a:t>
            </a:r>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For the strong scalability, we fix the problem size to be 8M and run it on from 1 up to 16 nodes by using 1 or 2 GPUs. The right figure shows the time profiling. Since the direct sum dominates the overall cost, when we increase the number of GPU from 1 to 2, our computation drops almost by half. Ideally, the regression line of the same category dots should parallel to this black dash line. But due to the overheads, our implementation didn’t show the perfectly weak scalability.  </a:t>
            </a:r>
          </a:p>
          <a:p>
            <a:endParaRPr lang="en-US" baseline="0" dirty="0" smtClean="0"/>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very last experiment of our heterogeneous</a:t>
            </a:r>
            <a:r>
              <a:rPr lang="en-US" baseline="0" dirty="0" smtClean="0"/>
              <a:t> algorithm is to hit billion size problem on our local cluster. Basically, we fix the number of nodes to be 32 and run the test as large as possible. </a:t>
            </a:r>
          </a:p>
          <a:p>
            <a:endParaRPr lang="en-US" baseline="0" dirty="0" smtClean="0"/>
          </a:p>
          <a:p>
            <a:r>
              <a:rPr lang="en-US" baseline="0" dirty="0" smtClean="0"/>
              <a:t>Here we exclude the data partition time and only include our best setting time. You can see from this figure our algorithm , both the wall clock time and the parallel region, shows the linear complexity as we increase the problem size from 1M to 1 Billion. And for the potential kernel, our algorithm could process such 1Billion </a:t>
            </a:r>
            <a:r>
              <a:rPr lang="en-US" baseline="0" dirty="0" err="1" smtClean="0"/>
              <a:t>nbody</a:t>
            </a:r>
            <a:r>
              <a:rPr lang="en-US" baseline="0" dirty="0" smtClean="0"/>
              <a:t> calculation in 21.6 seconds. However, our new multiple node data structures and algorithm can reduce the overhead due to MPI exchanging such that this timing decreases by 35%.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BE24E3A-1BEB-4D12-B979-88C6E28C8BD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in this</a:t>
            </a:r>
            <a:r>
              <a:rPr lang="en-US" baseline="0" dirty="0" smtClean="0"/>
              <a:t> table, w</a:t>
            </a:r>
            <a:r>
              <a:rPr lang="en-US" dirty="0" smtClean="0"/>
              <a:t>e summarize the</a:t>
            </a:r>
            <a:r>
              <a:rPr lang="en-US" baseline="0" dirty="0" smtClean="0"/>
              <a:t> </a:t>
            </a:r>
            <a:r>
              <a:rPr lang="en-US" dirty="0" smtClean="0"/>
              <a:t>FMM GPU implementations presented at</a:t>
            </a:r>
            <a:r>
              <a:rPr lang="en-US" baseline="0" dirty="0" smtClean="0"/>
              <a:t> recent supercomputing conferences. Our paper is the first one to develop efficiently heterogeneous FMM algorithms. By comparing with the previous works, our approach can achieve better flops counts. According to our weak scalability, we can extend our 38TFlops to 342TFlops if we have 576GPUs. Again, our new algorithm with new data structures can further improve such performance count. </a:t>
            </a:r>
            <a:endParaRPr lang="en-US" dirty="0" smtClean="0"/>
          </a:p>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test the accuracy, we run the test on a better card </a:t>
            </a:r>
            <a:r>
              <a:rPr lang="en-US" dirty="0" err="1" smtClean="0"/>
              <a:t>tesla</a:t>
            </a:r>
            <a:r>
              <a:rPr lang="en-US" baseline="0" dirty="0" smtClean="0"/>
              <a:t> C2050 which are capable of better double precision computations. However the CPU of that work station is not so powerful, only has 2.00 GHz of quad core with 6GB memory.</a:t>
            </a:r>
          </a:p>
          <a:p>
            <a:endParaRPr lang="en-US" baseline="0" dirty="0" smtClean="0"/>
          </a:p>
          <a:p>
            <a:r>
              <a:rPr lang="en-US" baseline="0" dirty="0" smtClean="0"/>
              <a:t>We fixed the problem size to be 1 million and vary the truncation numbers from 4 up to 16.</a:t>
            </a:r>
          </a:p>
          <a:p>
            <a:endParaRPr lang="en-US" baseline="0" dirty="0" smtClean="0"/>
          </a:p>
          <a:p>
            <a:r>
              <a:rPr lang="en-US" baseline="0" dirty="0" smtClean="0"/>
              <a:t>Form the error rows, you can see that the overall accuracies are improved by increasing the value of truncation number. However, for single precision, from 12 to 16, we don’t get much better accuracy. This is because, for the single precision, there 23 bits to store the significant part, which corresponds to 7 digits in decimal. Hence, the best relative error we can expect is 10^-7.  In contrast, when we move from single precision to double, the relative error does improve.</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thing of data structure is to rearrange</a:t>
            </a:r>
            <a:r>
              <a:rPr lang="en-US" baseline="0" dirty="0" smtClean="0"/>
              <a:t> the input source and receiver data points according to their </a:t>
            </a:r>
            <a:r>
              <a:rPr lang="en-US" baseline="0" dirty="0" err="1" smtClean="0"/>
              <a:t>spacial</a:t>
            </a:r>
            <a:r>
              <a:rPr lang="en-US" baseline="0" dirty="0" smtClean="0"/>
              <a:t> order, which means we need to sort them. </a:t>
            </a:r>
            <a:r>
              <a:rPr lang="en-US" dirty="0" smtClean="0"/>
              <a:t>Tradition</a:t>
            </a:r>
            <a:r>
              <a:rPr lang="en-US" baseline="0" dirty="0" smtClean="0"/>
              <a:t> sort of the data points requires O(n log n) time. However, in FMM, we don’t need that so accurate sort since we only care the order in terms of </a:t>
            </a:r>
            <a:r>
              <a:rPr lang="en-US" baseline="0" dirty="0" err="1" smtClean="0"/>
              <a:t>morton</a:t>
            </a:r>
            <a:r>
              <a:rPr lang="en-US" baseline="0" dirty="0" smtClean="0"/>
              <a:t> index. Within a box, the data points appearing order is irrelevant to the correctness of the overall algorithms. Hence, we develop such linear Bucket sort algorithm on GPU. </a:t>
            </a:r>
          </a:p>
          <a:p>
            <a:endParaRPr lang="en-US" baseline="0" dirty="0" smtClean="0"/>
          </a:p>
          <a:p>
            <a:r>
              <a:rPr lang="en-US" baseline="0" dirty="0" smtClean="0"/>
              <a:t>Say we have source and receiver data points array P, then we assign an 2D vector to each data points.  Its first entry stores its box index and the second entry stores its rank within that box. Also each box j has a counter Bucket[j].</a:t>
            </a:r>
          </a:p>
          <a:p>
            <a:endParaRPr lang="en-US" baseline="0" dirty="0" smtClean="0"/>
          </a:p>
          <a:p>
            <a:r>
              <a:rPr lang="en-US" baseline="0" dirty="0" smtClean="0"/>
              <a:t>Here is our GPU bucket-sort algorithm.</a:t>
            </a:r>
          </a:p>
          <a:p>
            <a:endParaRPr lang="en-US" baseline="0" dirty="0" smtClean="0"/>
          </a:p>
          <a:p>
            <a:r>
              <a:rPr lang="en-US" baseline="0" dirty="0" smtClean="0"/>
              <a:t>The Bucket array here is one histogram. We use the CUDA atomic function to increase that counter. This atomic function guarantees that when multiple threads access this counter, they will increase the value one by one without race conditions. One may argue that this will make the sort sequential, however, since number of boxes are much larger than the active threads in the CUDA </a:t>
            </a:r>
            <a:r>
              <a:rPr lang="en-US" baseline="0" dirty="0" err="1" smtClean="0"/>
              <a:t>swarp</a:t>
            </a:r>
            <a:r>
              <a:rPr lang="en-US" baseline="0" dirty="0" smtClean="0"/>
              <a:t>, only few conflicts happens according to our experiments. </a:t>
            </a:r>
          </a:p>
          <a:p>
            <a:endParaRPr lang="en-US" baseline="0" dirty="0" smtClean="0"/>
          </a:p>
          <a:p>
            <a:r>
              <a:rPr lang="en-US" baseline="0" dirty="0" smtClean="0"/>
              <a:t>After we perform this linear sorting algorithm, we run a parallel scan on that bucket array. Then we obtain the rank of data point </a:t>
            </a:r>
            <a:r>
              <a:rPr lang="en-US" baseline="0" dirty="0" err="1" smtClean="0"/>
              <a:t>i</a:t>
            </a:r>
            <a:r>
              <a:rPr lang="en-US" baseline="0" dirty="0" smtClean="0"/>
              <a:t> by this equation here.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a:t>
            </a:r>
            <a:r>
              <a:rPr lang="en-US" baseline="0" dirty="0" smtClean="0"/>
              <a:t> approach in our parallel data structure is the parallel scan.</a:t>
            </a:r>
          </a:p>
          <a:p>
            <a:endParaRPr lang="en-US" baseline="0" dirty="0" smtClean="0"/>
          </a:p>
          <a:p>
            <a:r>
              <a:rPr lang="en-US" baseline="0" dirty="0" smtClean="0"/>
              <a:t>It is defined as: given a array x, we want to compute another array y, where its </a:t>
            </a:r>
            <a:r>
              <a:rPr lang="en-US" baseline="0" dirty="0" err="1" smtClean="0"/>
              <a:t>ith</a:t>
            </a:r>
            <a:r>
              <a:rPr lang="en-US" baseline="0" dirty="0" smtClean="0"/>
              <a:t> entry is the sum of x from 0 to </a:t>
            </a:r>
            <a:r>
              <a:rPr lang="en-US" baseline="0" dirty="0" err="1" smtClean="0"/>
              <a:t>i</a:t>
            </a:r>
            <a:r>
              <a:rPr lang="en-US" baseline="0" dirty="0" smtClean="0"/>
              <a:t>. </a:t>
            </a:r>
          </a:p>
          <a:p>
            <a:endParaRPr lang="en-US" baseline="0" dirty="0" smtClean="0"/>
          </a:p>
          <a:p>
            <a:r>
              <a:rPr lang="en-US" baseline="0" dirty="0" smtClean="0"/>
              <a:t>this figure shows a naïve way to parallel compute the scan values..</a:t>
            </a:r>
          </a:p>
          <a:p>
            <a:endParaRPr lang="en-US" baseline="0" dirty="0" smtClean="0"/>
          </a:p>
          <a:p>
            <a:r>
              <a:rPr lang="en-US" baseline="0" dirty="0" smtClean="0"/>
              <a:t>In fact, such parallel scan has been developed for many years and several efficient implementations can be found in literature. Here in our FMM algorithm, we import an high efficient CUDA parallel scan primitive to our implementation to process the reduction operations on histograms. </a:t>
            </a:r>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the FMM algorithm’s scalability is only demonstrated in a restricted range.</a:t>
            </a:r>
          </a:p>
          <a:p>
            <a:endParaRPr lang="en-US" baseline="0" dirty="0" smtClean="0"/>
          </a:p>
          <a:p>
            <a:r>
              <a:rPr lang="en-US" baseline="0" dirty="0" smtClean="0"/>
              <a:t>The data structures are treated as outside component with heavy overheads.</a:t>
            </a:r>
          </a:p>
          <a:p>
            <a:endParaRPr lang="en-US" baseline="0" dirty="0" smtClean="0"/>
          </a:p>
          <a:p>
            <a:r>
              <a:rPr lang="en-US" baseline="0" dirty="0" smtClean="0"/>
              <a:t>And the FMM parallelism between CPU and GPU are not explored i.e. the system is not best utilized, especially for the heterogeneous architecture. </a:t>
            </a:r>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motivation of our research is from the brownout problem. Basically, we want to simulate the dust dynamics when a rotorcraft is landing on a dust land. These three pics show the different dust cloud caused by different rotorcrafts.</a:t>
            </a:r>
          </a:p>
          <a:p>
            <a:pPr>
              <a:spcBef>
                <a:spcPct val="0"/>
              </a:spcBef>
            </a:pPr>
            <a:endParaRPr lang="en-US" smtClean="0"/>
          </a:p>
          <a:p>
            <a:pPr>
              <a:spcBef>
                <a:spcPct val="0"/>
              </a:spcBef>
            </a:pPr>
            <a:r>
              <a:rPr lang="en-US" smtClean="0"/>
              <a:t>Such problem involves complicated interactions between rotorcraft wake, ground and dust particles.  </a:t>
            </a:r>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06E2EC-5D2D-4BA3-B930-785520794089}"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collaborate with the leading group from </a:t>
            </a:r>
            <a:r>
              <a:rPr lang="en-US" dirty="0" err="1" smtClean="0"/>
              <a:t>umd’s</a:t>
            </a:r>
            <a:r>
              <a:rPr lang="en-US" dirty="0" smtClean="0"/>
              <a:t> aero mechanics engineer dept.  We use the vortex method for flow simulation and a large number of particles for realistic dust cloud dynamic simulation.</a:t>
            </a:r>
          </a:p>
          <a:p>
            <a:pPr>
              <a:spcBef>
                <a:spcPct val="0"/>
              </a:spcBef>
            </a:pPr>
            <a:endParaRPr lang="en-US" dirty="0" smtClean="0"/>
          </a:p>
          <a:p>
            <a:pPr>
              <a:spcBef>
                <a:spcPct val="0"/>
              </a:spcBef>
            </a:pPr>
            <a:r>
              <a:rPr lang="en-US" dirty="0" smtClean="0"/>
              <a:t>The model we use requires the computation of </a:t>
            </a:r>
            <a:r>
              <a:rPr lang="en-US" dirty="0" err="1" smtClean="0"/>
              <a:t>nbody</a:t>
            </a:r>
            <a:r>
              <a:rPr lang="en-US" dirty="0" smtClean="0"/>
              <a:t> problems. For example, the velocity field is updated by this following equation.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EAB51D-5FD6-4FEB-A3B7-8CE4F5BF72A6}"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is the key idea of FMM in short?</a:t>
            </a:r>
          </a:p>
          <a:p>
            <a:endParaRPr lang="en-US" baseline="0" dirty="0" smtClean="0"/>
          </a:p>
          <a:p>
            <a:r>
              <a:rPr lang="en-US" baseline="0" dirty="0" smtClean="0"/>
              <a:t>In </a:t>
            </a:r>
            <a:r>
              <a:rPr lang="en-US" baseline="0" dirty="0" err="1" smtClean="0"/>
              <a:t>nbody</a:t>
            </a:r>
            <a:r>
              <a:rPr lang="en-US" baseline="0" dirty="0" smtClean="0"/>
              <a:t> problems, it is known the influence of the group of far field objects can be approximately replaced by a single object. FMM puts this idea in a rigorous mathematical framework can achieve machine precision or other required precisions.</a:t>
            </a:r>
          </a:p>
          <a:p>
            <a:endParaRPr lang="en-US" baseline="0" dirty="0" smtClean="0"/>
          </a:p>
          <a:p>
            <a:r>
              <a:rPr lang="en-US" baseline="0" dirty="0" smtClean="0"/>
              <a:t>For the previous shown sum, we can divide it into two terms: the first is for far field interaction, and the second term is for near field interaction.  This far field </a:t>
            </a:r>
            <a:r>
              <a:rPr lang="en-US" dirty="0" smtClean="0"/>
              <a:t>approximation</a:t>
            </a:r>
            <a:r>
              <a:rPr lang="en-US" baseline="0" dirty="0" smtClean="0"/>
              <a:t> is realized by the hierarchical data structure and </a:t>
            </a:r>
            <a:r>
              <a:rPr lang="en-US" baseline="0" dirty="0" err="1" smtClean="0"/>
              <a:t>multipole</a:t>
            </a:r>
            <a:r>
              <a:rPr lang="en-US" baseline="0" dirty="0" smtClean="0"/>
              <a:t> and local expansions. Later, we will explain how this approximation can reduce the overall complexity. </a:t>
            </a:r>
          </a:p>
          <a:p>
            <a:endParaRPr lang="en-US" baseline="0" dirty="0" smtClean="0"/>
          </a:p>
          <a:p>
            <a:r>
              <a:rPr lang="en-US" baseline="0" dirty="0" smtClean="0"/>
              <a:t>Using Fast </a:t>
            </a:r>
            <a:r>
              <a:rPr lang="en-US" baseline="0" dirty="0" err="1" smtClean="0"/>
              <a:t>multipole</a:t>
            </a:r>
            <a:r>
              <a:rPr lang="en-US" baseline="0" dirty="0" smtClean="0"/>
              <a:t> methods, we can reduce this computation cost to linear.  The key is the hierarchical data structure.</a:t>
            </a:r>
            <a:endParaRPr lang="en-US" dirty="0" smtClean="0"/>
          </a:p>
          <a:p>
            <a:endParaRPr lang="en-US" dirty="0"/>
          </a:p>
        </p:txBody>
      </p:sp>
      <p:sp>
        <p:nvSpPr>
          <p:cNvPr id="4" name="Slide Number Placeholder 3"/>
          <p:cNvSpPr>
            <a:spLocks noGrp="1"/>
          </p:cNvSpPr>
          <p:nvPr>
            <p:ph type="sldNum" sz="quarter" idx="10"/>
          </p:nvPr>
        </p:nvSpPr>
        <p:spPr/>
        <p:txBody>
          <a:bodyPr/>
          <a:lstStyle/>
          <a:p>
            <a:fld id="{3BE24E3A-1BEB-4D12-B979-88C6E28C8BD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trick of reducing computation</a:t>
            </a:r>
            <a:r>
              <a:rPr lang="en-US" baseline="0" dirty="0" smtClean="0"/>
              <a:t> cost is because of the factorizations of the kernel function such that we can separate source and receiver. For the </a:t>
            </a:r>
            <a:r>
              <a:rPr lang="en-US" baseline="0" dirty="0" err="1" smtClean="0"/>
              <a:t>laplace</a:t>
            </a:r>
            <a:r>
              <a:rPr lang="en-US" baseline="0" dirty="0" smtClean="0"/>
              <a:t> green function, 1/r, we can expand it at some spatial center x* by using the local or </a:t>
            </a:r>
            <a:r>
              <a:rPr lang="en-US" baseline="0" dirty="0" err="1" smtClean="0"/>
              <a:t>multipole</a:t>
            </a:r>
            <a:r>
              <a:rPr lang="en-US" baseline="0" dirty="0" smtClean="0"/>
              <a:t> spherical basis functions. Here this p is the truncation number which controls the accuracy of the expansions. </a:t>
            </a:r>
          </a:p>
          <a:p>
            <a:endParaRPr lang="en-US" baseline="0" dirty="0" smtClean="0"/>
          </a:p>
          <a:p>
            <a:r>
              <a:rPr lang="en-US" baseline="0" dirty="0" smtClean="0"/>
              <a:t>However such expansions are not global and only valid for certain regions. In FMM, ……</a:t>
            </a:r>
          </a:p>
          <a:p>
            <a:endParaRPr lang="en-US" baseline="0" dirty="0" smtClean="0"/>
          </a:p>
          <a:p>
            <a:r>
              <a:rPr lang="en-US" baseline="0" dirty="0" smtClean="0"/>
              <a:t>Once, we expand the kernel functions at all spatial centers, we have to translate them upward and downward in the context of </a:t>
            </a:r>
            <a:r>
              <a:rPr lang="en-US" baseline="0" dirty="0" err="1" smtClean="0"/>
              <a:t>octrees</a:t>
            </a:r>
            <a:r>
              <a:rPr lang="en-US" baseline="0" dirty="0" smtClean="0"/>
              <a:t>. Such translations used in FMM algorithms can be divided into MM ML and LL translations. </a:t>
            </a:r>
            <a:endParaRPr lang="en-US" dirty="0"/>
          </a:p>
        </p:txBody>
      </p:sp>
      <p:sp>
        <p:nvSpPr>
          <p:cNvPr id="4" name="Slide Number Placeholder 3"/>
          <p:cNvSpPr>
            <a:spLocks noGrp="1"/>
          </p:cNvSpPr>
          <p:nvPr>
            <p:ph type="sldNum" sz="quarter" idx="10"/>
          </p:nvPr>
        </p:nvSpPr>
        <p:spPr/>
        <p:txBody>
          <a:bodyPr/>
          <a:lstStyle/>
          <a:p>
            <a:fld id="{32A6F977-7C26-4393-B37F-AA978F9C7AB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a:t>
            </a:r>
            <a:r>
              <a:rPr lang="en-US" baseline="0" dirty="0" smtClean="0"/>
              <a:t> we can perform single level FMM, but this only reduce the complexity to N^{4/3} if we have N source and receiver points.</a:t>
            </a:r>
            <a:endParaRPr lang="en-US" dirty="0" smtClean="0"/>
          </a:p>
          <a:p>
            <a:endParaRPr lang="en-US" dirty="0" smtClean="0"/>
          </a:p>
          <a:p>
            <a:r>
              <a:rPr lang="en-US" dirty="0" smtClean="0"/>
              <a:t>To save computation more, we perform the grouping and translation</a:t>
            </a:r>
            <a:r>
              <a:rPr lang="en-US" baseline="0" dirty="0" smtClean="0"/>
              <a:t> hierarchically, i.e., we use the multi-level FMM. The steps are summarized as the following.  </a:t>
            </a:r>
          </a:p>
          <a:p>
            <a:endParaRPr lang="en-US" baseline="0" dirty="0" smtClean="0"/>
          </a:p>
        </p:txBody>
      </p:sp>
      <p:sp>
        <p:nvSpPr>
          <p:cNvPr id="4" name="Slide Number Placeholder 3"/>
          <p:cNvSpPr>
            <a:spLocks noGrp="1"/>
          </p:cNvSpPr>
          <p:nvPr>
            <p:ph type="sldNum" sz="quarter" idx="10"/>
          </p:nvPr>
        </p:nvSpPr>
        <p:spPr/>
        <p:txBody>
          <a:bodyPr/>
          <a:lstStyle/>
          <a:p>
            <a:fld id="{3BE24E3A-1BEB-4D12-B979-88C6E28C8BD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D25073D6-F12C-0647-AEBE-1449EE2D3E5D}"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ctrTitle"/>
          </p:nvPr>
        </p:nvSpPr>
        <p:spPr>
          <a:xfrm>
            <a:off x="685800" y="2130425"/>
            <a:ext cx="7772400" cy="1470025"/>
          </a:xfrm>
        </p:spPr>
        <p:txBody>
          <a:bodyPr/>
          <a:lstStyle>
            <a:lvl1pPr algn="ctr">
              <a:defRPr sz="3600" i="0">
                <a:solidFill>
                  <a:srgbClr val="FFFF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0" y="-212725"/>
          <a:ext cx="9144000" cy="7070725"/>
        </p:xfrm>
        <a:graphic>
          <a:graphicData uri="http://schemas.openxmlformats.org/presentationml/2006/ole">
            <p:oleObj spid="_x0000_s1039" name="Document" r:id="rId3" imgW="5081157" imgH="3392870" progId="Word.Document.8">
              <p:embed/>
            </p:oleObj>
          </a:graphicData>
        </a:graphic>
      </p:graphicFrame>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5FF2D72-0024-3A43-AA7F-C08E199A9CA6}"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F6A4E08A-49BB-1D48-A651-EDCD0AF0B247}" type="slidenum">
              <a:rPr lang="en-US" sz="1200" b="0" i="0">
                <a:latin typeface="Arial" pitchFamily="-109" charset="0"/>
              </a:rPr>
              <a:pPr>
                <a:defRPr/>
              </a:pPr>
              <a:t>‹#›</a:t>
            </a:fld>
            <a:endParaRPr lang="en-US" sz="1200" b="0" i="0">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Vertical Title 1"/>
          <p:cNvSpPr>
            <a:spLocks noGrp="1"/>
          </p:cNvSpPr>
          <p:nvPr>
            <p:ph type="title" orient="vert"/>
          </p:nvPr>
        </p:nvSpPr>
        <p:spPr>
          <a:xfrm>
            <a:off x="6732588" y="-4763"/>
            <a:ext cx="2165350" cy="610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4950" y="-4763"/>
            <a:ext cx="6345238" cy="610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5106" y="17718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31259" y="353657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5"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97EE6D8A-92F7-D249-9631-DB98BC711D4B}" type="slidenum">
              <a:rPr lang="en-US" sz="1200" b="0" i="0">
                <a:latin typeface="Arial" pitchFamily="-109" charset="0"/>
              </a:rPr>
              <a:pPr>
                <a:defRPr/>
              </a:pPr>
              <a:t>‹#›</a:t>
            </a:fld>
            <a:endParaRPr lang="en-US" sz="1200" b="0" i="0">
              <a:latin typeface="Arial" pitchFamily="-109" charset="0"/>
            </a:endParaRPr>
          </a:p>
        </p:txBody>
      </p:sp>
      <p:sp>
        <p:nvSpPr>
          <p:cNvPr id="6"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7"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sz="3000" i="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i="0">
                <a:solidFill>
                  <a:srgbClr val="FFFF00"/>
                </a:solidFill>
              </a:defRPr>
            </a:lvl1pPr>
            <a:lvl2pPr>
              <a:defRPr sz="2200" i="0">
                <a:solidFill>
                  <a:schemeClr val="bg1"/>
                </a:solidFill>
              </a:defRPr>
            </a:lvl2pPr>
            <a:lvl3pPr>
              <a:defRPr sz="2000" i="0"/>
            </a:lvl3pPr>
            <a:lvl4pPr>
              <a:defRPr sz="2000" i="0"/>
            </a:lvl4pPr>
            <a:lvl5pPr>
              <a:defRPr sz="2000" i="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cut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FCB3361-8FCD-2046-88D2-4BA28DD60BF0}"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8DCC9503-49E2-6A4E-BAC7-69EDCF7FA03B}"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8"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67C154F2-E823-9947-ACA6-500DEC3B1DF7}" type="slidenum">
              <a:rPr lang="en-US" sz="1200" b="0" i="0">
                <a:latin typeface="Arial" pitchFamily="-109" charset="0"/>
              </a:rPr>
              <a:pPr>
                <a:defRPr/>
              </a:pPr>
              <a:t>‹#›</a:t>
            </a:fld>
            <a:endParaRPr lang="en-US" sz="1200" b="0" i="0">
              <a:latin typeface="Arial" pitchFamily="-109" charset="0"/>
            </a:endParaRPr>
          </a:p>
        </p:txBody>
      </p:sp>
      <p:sp>
        <p:nvSpPr>
          <p:cNvPr id="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1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4"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E772CD6D-D06F-4742-ADA4-F80F60C1984B}" type="slidenum">
              <a:rPr lang="en-US" sz="1200" b="0" i="0">
                <a:latin typeface="Arial" pitchFamily="-109" charset="0"/>
              </a:rPr>
              <a:pPr>
                <a:defRPr/>
              </a:pPr>
              <a:t>‹#›</a:t>
            </a:fld>
            <a:endParaRPr lang="en-US" sz="1200" b="0" i="0">
              <a:latin typeface="Arial" pitchFamily="-109" charset="0"/>
            </a:endParaRPr>
          </a:p>
        </p:txBody>
      </p:sp>
      <p:sp>
        <p:nvSpPr>
          <p:cNvPr id="5"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6"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p:txBody>
          <a:bodyPr/>
          <a:lstStyle>
            <a:lvl1pPr>
              <a:defRPr i="0"/>
            </a:lvl1pPr>
          </a:lstStyle>
          <a:p>
            <a:r>
              <a:rPr lang="en-US" smtClean="0"/>
              <a:t>Click to edit Master title style</a:t>
            </a:r>
            <a:endParaRPr lang="en-US" dirty="0"/>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3"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72EA3309-8B9E-7743-8BBA-0EB946EBCC79}" type="slidenum">
              <a:rPr lang="en-US" sz="1200" b="0" i="0">
                <a:latin typeface="Arial" pitchFamily="-109" charset="0"/>
              </a:rPr>
              <a:pPr>
                <a:defRPr/>
              </a:pPr>
              <a:t>‹#›</a:t>
            </a:fld>
            <a:endParaRPr lang="en-US" sz="1200" b="0" i="0">
              <a:latin typeface="Arial" pitchFamily="-109" charset="0"/>
            </a:endParaRPr>
          </a:p>
        </p:txBody>
      </p:sp>
      <p:sp>
        <p:nvSpPr>
          <p:cNvPr id="4"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5"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77FC09E1-6CA6-6646-9B14-936309AAA4FD}"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Line 13"/>
          <p:cNvSpPr>
            <a:spLocks noChangeShapeType="1"/>
          </p:cNvSpPr>
          <p:nvPr/>
        </p:nvSpPr>
        <p:spPr bwMode="auto">
          <a:xfrm flipV="1">
            <a:off x="225425" y="776288"/>
            <a:ext cx="8693150" cy="0"/>
          </a:xfrm>
          <a:prstGeom prst="line">
            <a:avLst/>
          </a:prstGeom>
          <a:noFill/>
          <a:ln w="38100">
            <a:solidFill>
              <a:srgbClr val="FF0000"/>
            </a:solidFill>
            <a:round/>
            <a:headEnd/>
            <a:tailEnd/>
          </a:ln>
        </p:spPr>
        <p:txBody>
          <a:bodyPr wrap="none" anchor="ctr">
            <a:prstTxWarp prst="textNoShape">
              <a:avLst/>
            </a:prstTxWarp>
          </a:bodyPr>
          <a:lstStyle/>
          <a:p>
            <a:pPr>
              <a:defRPr/>
            </a:pPr>
            <a:endParaRPr lang="en-US">
              <a:latin typeface="Arial" pitchFamily="-109" charset="0"/>
            </a:endParaRPr>
          </a:p>
        </p:txBody>
      </p:sp>
      <p:sp>
        <p:nvSpPr>
          <p:cNvPr id="6" name="Text Box 17"/>
          <p:cNvSpPr txBox="1">
            <a:spLocks noChangeArrowheads="1"/>
          </p:cNvSpPr>
          <p:nvPr/>
        </p:nvSpPr>
        <p:spPr bwMode="auto">
          <a:xfrm>
            <a:off x="8723313" y="6532563"/>
            <a:ext cx="369887" cy="274637"/>
          </a:xfrm>
          <a:prstGeom prst="rect">
            <a:avLst/>
          </a:prstGeom>
          <a:noFill/>
          <a:ln w="12700">
            <a:noFill/>
            <a:miter lim="800000"/>
            <a:headEnd/>
            <a:tailEnd/>
          </a:ln>
          <a:effectLst/>
        </p:spPr>
        <p:txBody>
          <a:bodyPr wrap="none">
            <a:prstTxWarp prst="textNoShape">
              <a:avLst/>
            </a:prstTxWarp>
            <a:spAutoFit/>
          </a:bodyPr>
          <a:lstStyle/>
          <a:p>
            <a:pPr>
              <a:defRPr/>
            </a:pPr>
            <a:fld id="{D3BD710E-2350-5F4F-8D38-98C7524C1B94}" type="slidenum">
              <a:rPr lang="en-US" sz="1200" b="0" i="0">
                <a:latin typeface="Arial" pitchFamily="-109" charset="0"/>
              </a:rPr>
              <a:pPr>
                <a:defRPr/>
              </a:pPr>
              <a:t>‹#›</a:t>
            </a:fld>
            <a:endParaRPr lang="en-US" sz="1200" b="0" i="0">
              <a:latin typeface="Arial" pitchFamily="-109" charset="0"/>
            </a:endParaRPr>
          </a:p>
        </p:txBody>
      </p:sp>
      <p:sp>
        <p:nvSpPr>
          <p:cNvPr id="7"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8"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234950" y="58738"/>
            <a:ext cx="8662988"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endParaRPr lang="en-US"/>
          </a:p>
        </p:txBody>
      </p:sp>
      <p:sp>
        <p:nvSpPr>
          <p:cNvPr id="1028" name="Rectangle 20"/>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9" name="Rectangle 25"/>
          <p:cNvSpPr>
            <a:spLocks noChangeArrowheads="1"/>
          </p:cNvSpPr>
          <p:nvPr/>
        </p:nvSpPr>
        <p:spPr bwMode="auto">
          <a:xfrm>
            <a:off x="352425" y="23860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
        <p:nvSpPr>
          <p:cNvPr id="1050" name="Rectangle 26"/>
          <p:cNvSpPr>
            <a:spLocks noChangeArrowheads="1"/>
          </p:cNvSpPr>
          <p:nvPr/>
        </p:nvSpPr>
        <p:spPr bwMode="auto">
          <a:xfrm>
            <a:off x="504825" y="2538413"/>
            <a:ext cx="8524875" cy="2552700"/>
          </a:xfrm>
          <a:prstGeom prst="rect">
            <a:avLst/>
          </a:prstGeom>
          <a:noFill/>
          <a:ln w="9525">
            <a:noFill/>
            <a:miter lim="800000"/>
            <a:headEnd/>
            <a:tailEnd/>
          </a:ln>
          <a:effectLst/>
        </p:spPr>
        <p:txBody>
          <a:bodyPr>
            <a:prstTxWarp prst="textNoShape">
              <a:avLst/>
            </a:prstTxWarp>
          </a:bodyPr>
          <a:lstStyle/>
          <a:p>
            <a:pPr marL="342900" indent="-342900" algn="l">
              <a:spcBef>
                <a:spcPct val="20000"/>
              </a:spcBef>
              <a:buClr>
                <a:srgbClr val="FF0000"/>
              </a:buClr>
              <a:buFontTx/>
              <a:buChar char="•"/>
              <a:defRPr/>
            </a:pPr>
            <a:endParaRPr lang="en-US" sz="2400">
              <a:solidFill>
                <a:srgbClr val="F9FE2E"/>
              </a:solidFill>
              <a:latin typeface="Arial" pitchFamily="-109"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ut thruBlk="1"/>
  </p:transition>
  <p:txStyles>
    <p:titleStyle>
      <a:lvl1pPr algn="l" rtl="0" eaLnBrk="1" fontAlgn="base" hangingPunct="1">
        <a:spcBef>
          <a:spcPct val="0"/>
        </a:spcBef>
        <a:spcAft>
          <a:spcPct val="0"/>
        </a:spcAft>
        <a:defRPr sz="3200" b="1" i="1">
          <a:solidFill>
            <a:schemeClr val="bg1"/>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p:titleStyle>
    <p:bodyStyle>
      <a:lvl1pPr marL="342900" indent="-342900" algn="l" rtl="0" eaLnBrk="1" fontAlgn="base" hangingPunct="1">
        <a:spcBef>
          <a:spcPct val="20000"/>
        </a:spcBef>
        <a:spcAft>
          <a:spcPct val="0"/>
        </a:spcAft>
        <a:buClr>
          <a:srgbClr val="FF0000"/>
        </a:buClr>
        <a:buChar char="•"/>
        <a:defRPr sz="2400" b="1" i="1">
          <a:solidFill>
            <a:schemeClr val="bg1"/>
          </a:solidFill>
          <a:latin typeface="+mn-lt"/>
          <a:ea typeface="ＭＳ Ｐゴシック" pitchFamily="57" charset="-128"/>
          <a:cs typeface="ＭＳ Ｐゴシック" pitchFamily="57" charset="-128"/>
        </a:defRPr>
      </a:lvl1pPr>
      <a:lvl2pPr marL="742950" indent="-285750" algn="l" rtl="0" eaLnBrk="1" fontAlgn="base" hangingPunct="1">
        <a:spcBef>
          <a:spcPct val="20000"/>
        </a:spcBef>
        <a:spcAft>
          <a:spcPct val="0"/>
        </a:spcAft>
        <a:buClr>
          <a:srgbClr val="FF0000"/>
        </a:buClr>
        <a:buChar char="-"/>
        <a:defRPr sz="2400" b="1" i="1">
          <a:solidFill>
            <a:schemeClr val="bg1"/>
          </a:solidFill>
          <a:latin typeface="+mn-lt"/>
          <a:ea typeface="ＭＳ Ｐゴシック" pitchFamily="58" charset="-128"/>
        </a:defRPr>
      </a:lvl2pPr>
      <a:lvl3pPr marL="11430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cs typeface="ヒラギノ角ゴ Pro W3" pitchFamily="-109" charset="-128"/>
        </a:defRPr>
      </a:lvl3pPr>
      <a:lvl4pPr marL="16002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4pPr>
      <a:lvl5pPr marL="2057400" indent="-228600" algn="l" rtl="0" eaLnBrk="1" fontAlgn="base" hangingPunct="1">
        <a:spcBef>
          <a:spcPct val="20000"/>
        </a:spcBef>
        <a:spcAft>
          <a:spcPct val="0"/>
        </a:spcAft>
        <a:buClr>
          <a:srgbClr val="FF0000"/>
        </a:buClr>
        <a:buChar char="•"/>
        <a:defRPr sz="2400" b="1" i="1">
          <a:solidFill>
            <a:schemeClr val="bg1"/>
          </a:solidFill>
          <a:latin typeface="+mn-lt"/>
          <a:ea typeface="ヒラギノ角ゴ Pro W3" pitchFamily="-109" charset="-128"/>
        </a:defRPr>
      </a:lvl5pPr>
      <a:lvl6pPr marL="25146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6pPr>
      <a:lvl7pPr marL="29718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7pPr>
      <a:lvl8pPr marL="34290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8pPr>
      <a:lvl9pPr marL="3886200" indent="-228600" algn="l" rtl="0" eaLnBrk="1" fontAlgn="base" hangingPunct="1">
        <a:spcBef>
          <a:spcPct val="20000"/>
        </a:spcBef>
        <a:spcAft>
          <a:spcPct val="0"/>
        </a:spcAft>
        <a:buClr>
          <a:srgbClr val="FF0000"/>
        </a:buClr>
        <a:buChar char="•"/>
        <a:defRPr sz="2400" b="1" i="1">
          <a:solidFill>
            <a:srgbClr val="F9FE2E"/>
          </a:solidFill>
          <a:latin typeface="+mn-lt"/>
          <a:ea typeface="ＭＳ Ｐゴシック" pitchFamily="5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media/media1.wmv"/><Relationship Id="rId5" Type="http://schemas.openxmlformats.org/officeDocument/2006/relationships/image" Target="../media/image19.png"/><Relationship Id="rId4" Type="http://schemas.microsoft.com/office/2007/relationships/media" Target="../media/media1.wm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gif"/><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6.gif"/><Relationship Id="rId5" Type="http://schemas.openxmlformats.org/officeDocument/2006/relationships/image" Target="../media/image35.gif"/><Relationship Id="rId4" Type="http://schemas.openxmlformats.org/officeDocument/2006/relationships/image" Target="../media/image34.gif"/></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9.xml"/><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normAutofit fontScale="90000"/>
          </a:bodyPr>
          <a:lstStyle/>
          <a:p>
            <a:r>
              <a:rPr lang="en-US" dirty="0" smtClean="0"/>
              <a:t>Scalable Fast Multipole Methods on Distributed Heterogeneous Architecture</a:t>
            </a:r>
            <a:endParaRPr lang="en-US" dirty="0"/>
          </a:p>
        </p:txBody>
      </p:sp>
      <p:sp>
        <p:nvSpPr>
          <p:cNvPr id="3" name="Subtitle 2"/>
          <p:cNvSpPr>
            <a:spLocks noGrp="1"/>
          </p:cNvSpPr>
          <p:nvPr>
            <p:ph type="subTitle" idx="1"/>
          </p:nvPr>
        </p:nvSpPr>
        <p:spPr>
          <a:xfrm>
            <a:off x="304800" y="2819400"/>
            <a:ext cx="8382000" cy="1752600"/>
          </a:xfrm>
        </p:spPr>
        <p:txBody>
          <a:bodyPr>
            <a:noAutofit/>
          </a:bodyPr>
          <a:lstStyle/>
          <a:p>
            <a:r>
              <a:rPr lang="en-US" dirty="0" smtClean="0"/>
              <a:t>Qi Hu,  Nail A. Gumerov,  Ramani Duraiswami</a:t>
            </a:r>
          </a:p>
          <a:p>
            <a:endParaRPr lang="en-US" dirty="0" smtClean="0"/>
          </a:p>
          <a:p>
            <a:endParaRPr lang="en-US" dirty="0" smtClean="0"/>
          </a:p>
          <a:p>
            <a:r>
              <a:rPr lang="en-US" dirty="0" smtClean="0">
                <a:solidFill>
                  <a:srgbClr val="FF9900"/>
                </a:solidFill>
              </a:rPr>
              <a:t>Institute for Advanced Computer Studies </a:t>
            </a:r>
          </a:p>
          <a:p>
            <a:r>
              <a:rPr lang="en-US" dirty="0" smtClean="0">
                <a:solidFill>
                  <a:srgbClr val="FF9900"/>
                </a:solidFill>
              </a:rPr>
              <a:t>Department of Computer Science</a:t>
            </a:r>
          </a:p>
          <a:p>
            <a:r>
              <a:rPr lang="en-US" dirty="0" smtClean="0">
                <a:solidFill>
                  <a:srgbClr val="FF9900"/>
                </a:solidFill>
              </a:rPr>
              <a:t>University of Maryland, College Park, MD</a:t>
            </a:r>
          </a:p>
          <a:p>
            <a:endParaRPr lang="en-US" dirty="0"/>
          </a:p>
        </p:txBody>
      </p:sp>
    </p:spTree>
  </p:cSld>
  <p:clrMapOvr>
    <a:masterClrMapping/>
  </p:clrMapOvr>
  <p:transition advTm="216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77788"/>
            <a:ext cx="8782050" cy="838200"/>
          </a:xfrm>
        </p:spPr>
        <p:txBody>
          <a:bodyPr>
            <a:normAutofit/>
          </a:bodyPr>
          <a:lstStyle/>
          <a:p>
            <a:r>
              <a:rPr lang="en-US" sz="2800" dirty="0" smtClean="0"/>
              <a:t>Novel parallel algorithm for FMM </a:t>
            </a:r>
            <a:r>
              <a:rPr lang="en-US" sz="2800" dirty="0" smtClean="0"/>
              <a:t>data </a:t>
            </a:r>
            <a:r>
              <a:rPr lang="en-US" sz="2800" dirty="0" smtClean="0"/>
              <a:t>structures</a:t>
            </a:r>
            <a:endParaRPr lang="en-US" sz="2800" dirty="0"/>
          </a:p>
        </p:txBody>
      </p:sp>
      <p:sp>
        <p:nvSpPr>
          <p:cNvPr id="3" name="Content Placeholder 2"/>
          <p:cNvSpPr>
            <a:spLocks noGrp="1"/>
          </p:cNvSpPr>
          <p:nvPr>
            <p:ph idx="1"/>
          </p:nvPr>
        </p:nvSpPr>
        <p:spPr>
          <a:xfrm>
            <a:off x="304800" y="895350"/>
            <a:ext cx="8743950" cy="5638800"/>
          </a:xfrm>
        </p:spPr>
        <p:txBody>
          <a:bodyPr>
            <a:normAutofit fontScale="92500" lnSpcReduction="10000"/>
          </a:bodyPr>
          <a:lstStyle/>
          <a:p>
            <a:pPr>
              <a:lnSpc>
                <a:spcPct val="150000"/>
              </a:lnSpc>
            </a:pPr>
            <a:r>
              <a:rPr lang="en-US" sz="2400" dirty="0" smtClean="0"/>
              <a:t>Data structures for assigning points to boxes, find neighbor lists, retaining only non empty boxes </a:t>
            </a:r>
          </a:p>
          <a:p>
            <a:pPr>
              <a:lnSpc>
                <a:spcPct val="150000"/>
              </a:lnSpc>
            </a:pPr>
            <a:r>
              <a:rPr lang="en-US" sz="2400" dirty="0" smtClean="0"/>
              <a:t>Usual procedures use a sort, and have O(</a:t>
            </a:r>
            <a:r>
              <a:rPr lang="en-US" sz="2400" i="1" dirty="0" smtClean="0"/>
              <a:t>N</a:t>
            </a:r>
            <a:r>
              <a:rPr lang="en-US" sz="2400" dirty="0" smtClean="0"/>
              <a:t> log </a:t>
            </a:r>
            <a:r>
              <a:rPr lang="en-US" sz="2400" i="1" dirty="0" smtClean="0"/>
              <a:t>N</a:t>
            </a:r>
            <a:r>
              <a:rPr lang="en-US" sz="2400" dirty="0" smtClean="0"/>
              <a:t>) cost</a:t>
            </a:r>
          </a:p>
          <a:p>
            <a:pPr>
              <a:lnSpc>
                <a:spcPct val="150000"/>
              </a:lnSpc>
            </a:pPr>
            <a:r>
              <a:rPr lang="en-US" sz="2400" dirty="0" smtClean="0"/>
              <a:t>Present: parallelizable on the GPU and has O(</a:t>
            </a:r>
            <a:r>
              <a:rPr lang="en-US" sz="2400" i="1" dirty="0" smtClean="0"/>
              <a:t>N</a:t>
            </a:r>
            <a:r>
              <a:rPr lang="en-US" sz="2400" dirty="0" smtClean="0"/>
              <a:t>) cost</a:t>
            </a:r>
          </a:p>
          <a:p>
            <a:pPr lvl="1">
              <a:lnSpc>
                <a:spcPct val="150000"/>
              </a:lnSpc>
            </a:pPr>
            <a:r>
              <a:rPr lang="en-US" sz="2000" dirty="0" smtClean="0"/>
              <a:t>Modified parallel counting sort with linear cost</a:t>
            </a:r>
          </a:p>
          <a:p>
            <a:pPr lvl="1">
              <a:lnSpc>
                <a:spcPct val="150000"/>
              </a:lnSpc>
            </a:pPr>
            <a:r>
              <a:rPr lang="en-US" sz="2000" dirty="0" smtClean="0"/>
              <a:t>Histograms: counters of particles inside spatial boxes</a:t>
            </a:r>
          </a:p>
          <a:p>
            <a:pPr lvl="1">
              <a:lnSpc>
                <a:spcPct val="150000"/>
              </a:lnSpc>
            </a:pPr>
            <a:r>
              <a:rPr lang="en-US" sz="2000" dirty="0" smtClean="0"/>
              <a:t>Parallel scan: perform reduction operations </a:t>
            </a:r>
          </a:p>
          <a:p>
            <a:pPr lvl="1">
              <a:lnSpc>
                <a:spcPct val="150000"/>
              </a:lnSpc>
            </a:pPr>
            <a:r>
              <a:rPr lang="en-US" sz="2000" dirty="0" smtClean="0"/>
              <a:t>Costs significantly below cost of FMM step</a:t>
            </a:r>
          </a:p>
          <a:p>
            <a:pPr>
              <a:lnSpc>
                <a:spcPct val="150000"/>
              </a:lnSpc>
            </a:pPr>
            <a:r>
              <a:rPr lang="en-US" sz="2400" dirty="0" smtClean="0"/>
              <a:t>Data structures passed to the kernel evaluation engine are compact, i.e. no empty box related structures</a:t>
            </a:r>
          </a:p>
          <a:p>
            <a:pPr>
              <a:lnSpc>
                <a:spcPct val="150000"/>
              </a:lnSpc>
              <a:buNone/>
            </a:pPr>
            <a:r>
              <a:rPr lang="en-US" sz="2200" dirty="0" smtClean="0"/>
              <a:t> </a:t>
            </a:r>
            <a:endParaRPr lang="en-US" sz="2200" dirty="0"/>
          </a:p>
        </p:txBody>
      </p:sp>
    </p:spTree>
    <p:extLst>
      <p:ext uri="{BB962C8B-B14F-4D97-AF65-F5344CB8AC3E}">
        <p14:creationId xmlns="" xmlns:p14="http://schemas.microsoft.com/office/powerpoint/2010/main" val="3698752514"/>
      </p:ext>
    </p:extLst>
  </p:cSld>
  <p:clrMapOvr>
    <a:masterClrMapping/>
  </p:clrMapOvr>
  <p:transition advTm="133646">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grpSp>
        <p:nvGrpSpPr>
          <p:cNvPr id="3" name="Group 3"/>
          <p:cNvGrpSpPr/>
          <p:nvPr/>
        </p:nvGrpSpPr>
        <p:grpSpPr>
          <a:xfrm>
            <a:off x="533400" y="914400"/>
            <a:ext cx="4038600" cy="5588877"/>
            <a:chOff x="7592704" y="1215789"/>
            <a:chExt cx="4038600" cy="5588877"/>
          </a:xfrm>
        </p:grpSpPr>
        <p:graphicFrame>
          <p:nvGraphicFramePr>
            <p:cNvPr id="5" name="Chart 4"/>
            <p:cNvGraphicFramePr/>
            <p:nvPr/>
          </p:nvGraphicFramePr>
          <p:xfrm>
            <a:off x="7592704" y="1215789"/>
            <a:ext cx="4038600" cy="55888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848600" y="6248400"/>
              <a:ext cx="3544560" cy="369332"/>
            </a:xfrm>
            <a:prstGeom prst="rect">
              <a:avLst/>
            </a:prstGeom>
            <a:noFill/>
          </p:spPr>
          <p:txBody>
            <a:bodyPr wrap="none" rtlCol="0">
              <a:spAutoFit/>
            </a:bodyPr>
            <a:lstStyle/>
            <a:p>
              <a:r>
                <a:rPr lang="en-US" dirty="0" smtClean="0">
                  <a:solidFill>
                    <a:srgbClr val="FFFF00"/>
                  </a:solidFill>
                </a:rPr>
                <a:t>Depth of the FMM </a:t>
              </a:r>
              <a:r>
                <a:rPr lang="en-US" dirty="0" err="1" smtClean="0">
                  <a:solidFill>
                    <a:srgbClr val="FFFF00"/>
                  </a:solidFill>
                </a:rPr>
                <a:t>octree</a:t>
              </a:r>
              <a:r>
                <a:rPr lang="en-US" dirty="0" smtClean="0">
                  <a:solidFill>
                    <a:srgbClr val="FFFF00"/>
                  </a:solidFill>
                </a:rPr>
                <a:t> (levels)</a:t>
              </a:r>
              <a:endParaRPr lang="en-US" dirty="0">
                <a:solidFill>
                  <a:srgbClr val="FFFF00"/>
                </a:solidFill>
              </a:endParaRPr>
            </a:p>
          </p:txBody>
        </p:sp>
      </p:grpSp>
      <p:sp>
        <p:nvSpPr>
          <p:cNvPr id="7" name="TextBox 6"/>
          <p:cNvSpPr txBox="1"/>
          <p:nvPr/>
        </p:nvSpPr>
        <p:spPr>
          <a:xfrm>
            <a:off x="4343400" y="1219200"/>
            <a:ext cx="4495800" cy="5170646"/>
          </a:xfrm>
          <a:prstGeom prst="rect">
            <a:avLst/>
          </a:prstGeom>
          <a:noFill/>
        </p:spPr>
        <p:txBody>
          <a:bodyPr wrap="square" rtlCol="0">
            <a:spAutoFit/>
          </a:bodyPr>
          <a:lstStyle/>
          <a:p>
            <a:pPr marL="457200" indent="-457200">
              <a:lnSpc>
                <a:spcPct val="150000"/>
              </a:lnSpc>
              <a:buClr>
                <a:srgbClr val="FF0000"/>
              </a:buClr>
              <a:buFont typeface="Arial" pitchFamily="34" charset="0"/>
              <a:buChar char="•"/>
            </a:pPr>
            <a:r>
              <a:rPr lang="en-US" sz="2000" b="1" dirty="0" smtClean="0">
                <a:solidFill>
                  <a:srgbClr val="FFFF00"/>
                </a:solidFill>
              </a:rPr>
              <a:t>FMM data structures on  the GPU for millions of particles in  0.1 s as opposed to 2-10 s required for CPU. </a:t>
            </a:r>
          </a:p>
          <a:p>
            <a:pPr marL="457200" indent="-457200">
              <a:lnSpc>
                <a:spcPct val="150000"/>
              </a:lnSpc>
              <a:buFont typeface="Arial" pitchFamily="34" charset="0"/>
              <a:buChar char="•"/>
            </a:pPr>
            <a:endParaRPr lang="en-US" sz="2000" b="1" dirty="0" smtClean="0">
              <a:solidFill>
                <a:srgbClr val="FFFF00"/>
              </a:solidFill>
            </a:endParaRPr>
          </a:p>
          <a:p>
            <a:pPr marL="457200" indent="-457200">
              <a:lnSpc>
                <a:spcPct val="150000"/>
              </a:lnSpc>
              <a:buClr>
                <a:srgbClr val="FF0000"/>
              </a:buClr>
              <a:buFont typeface="Arial" pitchFamily="34" charset="0"/>
              <a:buChar char="•"/>
            </a:pPr>
            <a:r>
              <a:rPr lang="en-US" sz="2000" b="1" dirty="0" smtClean="0">
                <a:solidFill>
                  <a:srgbClr val="FFFF00"/>
                </a:solidFill>
              </a:rPr>
              <a:t>Substantial computational savings for dynamic problems, where particle positions change and  data structure need to  be regenerated ay each time step</a:t>
            </a:r>
            <a:endParaRPr lang="en-US" sz="2000" b="1" dirty="0">
              <a:solidFill>
                <a:srgbClr val="FFFF00"/>
              </a:solidFill>
            </a:endParaRPr>
          </a:p>
        </p:txBody>
      </p:sp>
    </p:spTree>
    <p:extLst>
      <p:ext uri="{BB962C8B-B14F-4D97-AF65-F5344CB8AC3E}">
        <p14:creationId xmlns="" xmlns:p14="http://schemas.microsoft.com/office/powerpoint/2010/main" val="1816215316"/>
      </p:ext>
    </p:extLst>
  </p:cSld>
  <p:clrMapOvr>
    <a:masterClrMapping/>
  </p:clrMapOvr>
  <p:transition advTm="54663">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350" y="58738"/>
            <a:ext cx="8662988" cy="838200"/>
          </a:xfrm>
        </p:spPr>
        <p:txBody>
          <a:bodyPr/>
          <a:lstStyle/>
          <a:p>
            <a:r>
              <a:rPr lang="en-US" dirty="0" smtClean="0"/>
              <a:t>Heterogeneous architecture</a:t>
            </a:r>
            <a:endParaRPr lang="en-US" dirty="0"/>
          </a:p>
        </p:txBody>
      </p:sp>
      <p:grpSp>
        <p:nvGrpSpPr>
          <p:cNvPr id="89" name="Group 88"/>
          <p:cNvGrpSpPr/>
          <p:nvPr/>
        </p:nvGrpSpPr>
        <p:grpSpPr>
          <a:xfrm>
            <a:off x="3657600" y="3229303"/>
            <a:ext cx="1752600" cy="504160"/>
            <a:chOff x="3505200" y="3485707"/>
            <a:chExt cx="1752600" cy="504160"/>
          </a:xfrm>
        </p:grpSpPr>
        <p:sp>
          <p:nvSpPr>
            <p:cNvPr id="73" name="TextBox 72"/>
            <p:cNvSpPr txBox="1"/>
            <p:nvPr/>
          </p:nvSpPr>
          <p:spPr>
            <a:xfrm>
              <a:off x="3505200" y="3508744"/>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MPI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6" name="Striped Right Arrow 75"/>
            <p:cNvSpPr/>
            <p:nvPr/>
          </p:nvSpPr>
          <p:spPr bwMode="auto">
            <a:xfrm rot="5400000">
              <a:off x="3456911" y="354285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7" name="Striped Right Arrow 76"/>
            <p:cNvSpPr/>
            <p:nvPr/>
          </p:nvSpPr>
          <p:spPr bwMode="auto">
            <a:xfrm rot="16200000">
              <a:off x="4778890" y="355171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nvGrpSpPr>
          <p:cNvPr id="87" name="Group 86"/>
          <p:cNvGrpSpPr/>
          <p:nvPr/>
        </p:nvGrpSpPr>
        <p:grpSpPr>
          <a:xfrm>
            <a:off x="515186" y="964726"/>
            <a:ext cx="7842504" cy="2133600"/>
            <a:chOff x="310896" y="1219200"/>
            <a:chExt cx="7842504" cy="2133600"/>
          </a:xfrm>
        </p:grpSpPr>
        <p:sp>
          <p:nvSpPr>
            <p:cNvPr id="4" name="Rounded Rectangle 3"/>
            <p:cNvSpPr/>
            <p:nvPr/>
          </p:nvSpPr>
          <p:spPr bwMode="auto">
            <a:xfrm>
              <a:off x="310896" y="1219200"/>
              <a:ext cx="7842504" cy="2133600"/>
            </a:xfrm>
            <a:prstGeom prst="roundRect">
              <a:avLst/>
            </a:prstGeom>
            <a:solidFill>
              <a:srgbClr val="92D050"/>
            </a:solidFill>
            <a:ln w="12700" cap="flat" cmpd="sng" algn="ctr">
              <a:solidFill>
                <a:schemeClr val="tx1"/>
              </a:solidFill>
              <a:prstDash val="solid"/>
              <a:round/>
              <a:headEnd type="none" w="med" len="med"/>
              <a:tailEnd type="none" w="med" len="med"/>
            </a:ln>
            <a:effectLst/>
            <a:scene3d>
              <a:camera prst="orthographicFront"/>
              <a:lightRig rig="threePt" dir="t"/>
            </a:scene3d>
            <a:sp3d>
              <a:bevelT w="203200" prst="coolSlant"/>
              <a:bevelB w="2032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normalizeH="0" baseline="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58" charset="0"/>
              </a:endParaRPr>
            </a:p>
          </p:txBody>
        </p:sp>
        <p:sp>
          <p:nvSpPr>
            <p:cNvPr id="23" name="Rounded Rectangle 22"/>
            <p:cNvSpPr/>
            <p:nvPr/>
          </p:nvSpPr>
          <p:spPr bwMode="auto">
            <a:xfrm>
              <a:off x="996696" y="3048000"/>
              <a:ext cx="6775704" cy="116434"/>
            </a:xfrm>
            <a:prstGeom prst="roundRect">
              <a:avLst/>
            </a:prstGeom>
            <a:gradFill>
              <a:gsLst>
                <a:gs pos="0">
                  <a:schemeClr val="bg1">
                    <a:lumMod val="85000"/>
                  </a:schemeClr>
                </a:gs>
                <a:gs pos="53000">
                  <a:srgbClr val="D4DEFF"/>
                </a:gs>
                <a:gs pos="83000">
                  <a:srgbClr val="D4DEFF"/>
                </a:gs>
                <a:gs pos="100000">
                  <a:srgbClr val="96AB94"/>
                </a:gs>
              </a:gsLst>
              <a:lin ang="5400000" scaled="0"/>
            </a:gradFill>
            <a:ln w="12700" cap="flat" cmpd="sng" algn="ctr">
              <a:noFill/>
              <a:prstDash val="solid"/>
              <a:round/>
              <a:headEnd type="none" w="med" len="med"/>
              <a:tailEnd type="none" w="med" len="med"/>
            </a:ln>
            <a:effectLst/>
            <a:scene3d>
              <a:camera prst="orthographicFront"/>
              <a:lightRig rig="threePt" dir="t"/>
            </a:scene3d>
            <a:sp3d extrusionH="76200" contourW="12700" prstMaterial="flat">
              <a:bevelT/>
              <a:bevelB w="165100" prst="coolSlant"/>
              <a:extrusionClr>
                <a:schemeClr val="tx2">
                  <a:lumMod val="20000"/>
                  <a:lumOff val="80000"/>
                </a:schemeClr>
              </a:extrusionClr>
              <a:contourClr>
                <a:schemeClr val="bg1"/>
              </a:contourClr>
            </a:sp3d>
          </p:spPr>
          <p:txBody>
            <a:bodyPr vert="horz" wrap="none" lIns="91440" tIns="45720" rIns="91440" bIns="45720"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u="none" strike="noStrike" cap="all" normalizeH="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58" charset="0"/>
              </a:endParaRPr>
            </a:p>
          </p:txBody>
        </p:sp>
        <p:grpSp>
          <p:nvGrpSpPr>
            <p:cNvPr id="85" name="Group 84"/>
            <p:cNvGrpSpPr/>
            <p:nvPr/>
          </p:nvGrpSpPr>
          <p:grpSpPr>
            <a:xfrm>
              <a:off x="4051447" y="1451343"/>
              <a:ext cx="1019175" cy="1649969"/>
              <a:chOff x="4051447" y="1451343"/>
              <a:chExt cx="1019175" cy="1649969"/>
            </a:xfrm>
          </p:grpSpPr>
          <p:sp>
            <p:nvSpPr>
              <p:cNvPr id="28" name="Rounded Rectangle 27"/>
              <p:cNvSpPr/>
              <p:nvPr/>
            </p:nvSpPr>
            <p:spPr bwMode="auto">
              <a:xfrm>
                <a:off x="4051447" y="1451343"/>
                <a:ext cx="1019175" cy="1389889"/>
              </a:xfrm>
              <a:prstGeom prst="roundRect">
                <a:avLst/>
              </a:prstGeom>
              <a:solidFill>
                <a:schemeClr val="accent4"/>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prst="slope"/>
                <a:bevelB w="165100" prst="coolSlant"/>
                <a:extrusionClr>
                  <a:schemeClr val="tx2">
                    <a:lumMod val="20000"/>
                    <a:lumOff val="80000"/>
                  </a:schemeClr>
                </a:extrusionClr>
                <a:contourClr>
                  <a:schemeClr val="bg2">
                    <a:lumMod val="50000"/>
                  </a:schemeClr>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Main</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Memory</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29" name="Up-Down Arrow 28"/>
              <p:cNvSpPr/>
              <p:nvPr/>
            </p:nvSpPr>
            <p:spPr bwMode="auto">
              <a:xfrm>
                <a:off x="4498481" y="2796512"/>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
          <p:nvSpPr>
            <p:cNvPr id="34" name="TextBox 33"/>
            <p:cNvSpPr txBox="1"/>
            <p:nvPr/>
          </p:nvSpPr>
          <p:spPr>
            <a:xfrm>
              <a:off x="314325" y="2884932"/>
              <a:ext cx="762000" cy="338554"/>
            </a:xfrm>
            <a:prstGeom prst="rect">
              <a:avLst/>
            </a:prstGeom>
            <a:noFill/>
          </p:spPr>
          <p:txBody>
            <a:bodyPr wrap="square" rtlCol="0">
              <a:spAutoFit/>
            </a:bodyPr>
            <a:lstStyle/>
            <a:p>
              <a:pPr algn="ctr" eaLnBrk="0" fontAlgn="base" hangingPunct="0">
                <a:spcBef>
                  <a:spcPct val="0"/>
                </a:spcBef>
                <a:spcAft>
                  <a:spcPct val="0"/>
                </a:spcAft>
              </a:pPr>
              <a:r>
                <a:rPr lang="en-US" sz="16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Arial" pitchFamily="58" charset="0"/>
                </a:rPr>
                <a:t>PCI-e</a:t>
              </a:r>
              <a:endParaRPr lang="en-US" sz="16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Arial" pitchFamily="58" charset="0"/>
              </a:endParaRPr>
            </a:p>
          </p:txBody>
        </p:sp>
        <p:grpSp>
          <p:nvGrpSpPr>
            <p:cNvPr id="86" name="Group 85"/>
            <p:cNvGrpSpPr/>
            <p:nvPr/>
          </p:nvGrpSpPr>
          <p:grpSpPr>
            <a:xfrm>
              <a:off x="5132086" y="1447799"/>
              <a:ext cx="2664774" cy="1676401"/>
              <a:chOff x="5132086" y="1447799"/>
              <a:chExt cx="2664774" cy="1676401"/>
            </a:xfrm>
          </p:grpSpPr>
          <p:sp>
            <p:nvSpPr>
              <p:cNvPr id="12" name="Rounded Rectangle 11"/>
              <p:cNvSpPr/>
              <p:nvPr/>
            </p:nvSpPr>
            <p:spPr bwMode="auto">
              <a:xfrm>
                <a:off x="5132086" y="1447799"/>
                <a:ext cx="1295400" cy="141549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contourW="12700">
                <a:bevelT prst="angle"/>
                <a:bevelB prst="angle"/>
                <a:contourClr>
                  <a:schemeClr val="bg1"/>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n w="10541" cmpd="sng">
                      <a:solidFill>
                        <a:srgbClr val="7D7D7D">
                          <a:tint val="100000"/>
                          <a:shade val="100000"/>
                          <a:satMod val="110000"/>
                        </a:srgbClr>
                      </a:solidFill>
                      <a:prstDash val="solid"/>
                    </a:ln>
                    <a:solidFill>
                      <a:schemeClr val="bg1">
                        <a:lumMod val="85000"/>
                      </a:schemeClr>
                    </a:solidFill>
                    <a:latin typeface="Arial" pitchFamily="58" charset="0"/>
                  </a:rPr>
                  <a:t>GPU</a:t>
                </a:r>
                <a:endParaRPr lang="en-US" sz="2000" b="1" dirty="0">
                  <a:ln w="10541" cmpd="sng">
                    <a:solidFill>
                      <a:srgbClr val="7D7D7D">
                        <a:tint val="100000"/>
                        <a:shade val="100000"/>
                        <a:satMod val="110000"/>
                      </a:srgbClr>
                    </a:solidFill>
                    <a:prstDash val="solid"/>
                  </a:ln>
                  <a:solidFill>
                    <a:schemeClr val="bg1">
                      <a:lumMod val="85000"/>
                    </a:schemeClr>
                  </a:solidFill>
                  <a:latin typeface="Arial" pitchFamily="58" charset="0"/>
                </a:endParaRPr>
              </a:p>
            </p:txBody>
          </p:sp>
          <p:sp>
            <p:nvSpPr>
              <p:cNvPr id="36" name="Rounded Rectangle 35"/>
              <p:cNvSpPr/>
              <p:nvPr/>
            </p:nvSpPr>
            <p:spPr bwMode="auto">
              <a:xfrm>
                <a:off x="6501460" y="1457324"/>
                <a:ext cx="1295400" cy="140086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extrusionH="6350" contourW="12700" prstMaterial="softEdge">
                <a:bevelT prst="angle"/>
                <a:contourClr>
                  <a:schemeClr val="bg1"/>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u="none" strike="noStrike" normalizeH="0" baseline="0" dirty="0" smtClean="0">
                    <a:ln w="10541" cmpd="sng">
                      <a:solidFill>
                        <a:srgbClr val="7D7D7D">
                          <a:tint val="100000"/>
                          <a:shade val="100000"/>
                          <a:satMod val="110000"/>
                        </a:srgbClr>
                      </a:solidFill>
                      <a:prstDash val="solid"/>
                    </a:ln>
                    <a:solidFill>
                      <a:schemeClr val="bg1">
                        <a:lumMod val="85000"/>
                      </a:schemeClr>
                    </a:solidFill>
                    <a:latin typeface="Arial" pitchFamily="58" charset="0"/>
                  </a:rPr>
                  <a:t>GPU</a:t>
                </a:r>
                <a:endParaRPr kumimoji="0" lang="en-US" sz="2000" b="1" u="none" strike="noStrike" normalizeH="0" baseline="0" dirty="0">
                  <a:ln w="10541" cmpd="sng">
                    <a:solidFill>
                      <a:srgbClr val="7D7D7D">
                        <a:tint val="100000"/>
                        <a:shade val="100000"/>
                        <a:satMod val="110000"/>
                      </a:srgbClr>
                    </a:solidFill>
                    <a:prstDash val="solid"/>
                  </a:ln>
                  <a:solidFill>
                    <a:schemeClr val="bg1">
                      <a:lumMod val="85000"/>
                    </a:schemeClr>
                  </a:solidFill>
                  <a:latin typeface="Arial" pitchFamily="58" charset="0"/>
                </a:endParaRPr>
              </a:p>
            </p:txBody>
          </p:sp>
          <p:sp>
            <p:nvSpPr>
              <p:cNvPr id="37" name="Up-Down Arrow 36"/>
              <p:cNvSpPr/>
              <p:nvPr/>
            </p:nvSpPr>
            <p:spPr bwMode="auto">
              <a:xfrm>
                <a:off x="5685655"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8" name="Up-Down Arrow 37"/>
              <p:cNvSpPr/>
              <p:nvPr/>
            </p:nvSpPr>
            <p:spPr bwMode="auto">
              <a:xfrm>
                <a:off x="7016496"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nvGrpSpPr>
            <p:cNvPr id="84" name="Group 83"/>
            <p:cNvGrpSpPr/>
            <p:nvPr/>
          </p:nvGrpSpPr>
          <p:grpSpPr>
            <a:xfrm>
              <a:off x="1002032" y="1447800"/>
              <a:ext cx="2969971" cy="1675799"/>
              <a:chOff x="1002032" y="1447800"/>
              <a:chExt cx="2969971" cy="1675799"/>
            </a:xfrm>
          </p:grpSpPr>
          <p:sp>
            <p:nvSpPr>
              <p:cNvPr id="30" name="Rounded Rectangle 29"/>
              <p:cNvSpPr/>
              <p:nvPr/>
            </p:nvSpPr>
            <p:spPr bwMode="auto">
              <a:xfrm>
                <a:off x="1002032" y="1456426"/>
                <a:ext cx="2969971" cy="1367944"/>
              </a:xfrm>
              <a:prstGeom prst="roundRect">
                <a:avLst/>
              </a:prstGeom>
              <a:solidFill>
                <a:srgbClr val="02AAA6"/>
              </a:solidFill>
              <a:ln w="0" cap="flat" cmpd="sng" algn="ctr">
                <a:noFill/>
                <a:prstDash val="solid"/>
                <a:round/>
                <a:headEnd type="none" w="med" len="med"/>
                <a:tailEnd type="none" w="med" len="med"/>
              </a:ln>
              <a:effectLst/>
              <a:scene3d>
                <a:camera prst="orthographicFront"/>
                <a:lightRig rig="threePt" dir="t"/>
              </a:scene3d>
              <a:sp3d prstMaterial="dkEdge"/>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FAFD00"/>
                  </a:solidFill>
                  <a:effectLst/>
                  <a:latin typeface="Arial" pitchFamily="58" charset="0"/>
                </a:endParaRPr>
              </a:p>
            </p:txBody>
          </p:sp>
          <p:grpSp>
            <p:nvGrpSpPr>
              <p:cNvPr id="31" name="Group 30"/>
              <p:cNvGrpSpPr/>
              <p:nvPr/>
            </p:nvGrpSpPr>
            <p:grpSpPr>
              <a:xfrm>
                <a:off x="1344219" y="2812086"/>
                <a:ext cx="2259126" cy="311513"/>
                <a:chOff x="1269848" y="2869997"/>
                <a:chExt cx="2259126" cy="311513"/>
              </a:xfrm>
            </p:grpSpPr>
            <p:sp>
              <p:nvSpPr>
                <p:cNvPr id="13" name="Up-Down Arrow 12"/>
                <p:cNvSpPr/>
                <p:nvPr/>
              </p:nvSpPr>
              <p:spPr bwMode="auto">
                <a:xfrm>
                  <a:off x="1269848" y="287408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4" name="Up-Down Arrow 23"/>
                <p:cNvSpPr/>
                <p:nvPr/>
              </p:nvSpPr>
              <p:spPr bwMode="auto">
                <a:xfrm>
                  <a:off x="1975976" y="287671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6" name="Up-Down Arrow 25"/>
                <p:cNvSpPr/>
                <p:nvPr/>
              </p:nvSpPr>
              <p:spPr bwMode="auto">
                <a:xfrm>
                  <a:off x="2675534" y="286999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7" name="Up-Down Arrow 26"/>
                <p:cNvSpPr/>
                <p:nvPr/>
              </p:nvSpPr>
              <p:spPr bwMode="auto">
                <a:xfrm>
                  <a:off x="3376574" y="2876093"/>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
            <p:nvSpPr>
              <p:cNvPr id="32" name="TextBox 31"/>
              <p:cNvSpPr txBox="1"/>
              <p:nvPr/>
            </p:nvSpPr>
            <p:spPr>
              <a:xfrm>
                <a:off x="1600200" y="1447800"/>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openMP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0" name="Rounded Rectangle 59"/>
              <p:cNvSpPr/>
              <p:nvPr/>
            </p:nvSpPr>
            <p:spPr bwMode="auto">
              <a:xfrm>
                <a:off x="3194250"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62" name="Rounded Rectangle 61"/>
              <p:cNvSpPr/>
              <p:nvPr/>
            </p:nvSpPr>
            <p:spPr bwMode="auto">
              <a:xfrm>
                <a:off x="2494535"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63" name="Rounded Rectangle 62"/>
              <p:cNvSpPr/>
              <p:nvPr/>
            </p:nvSpPr>
            <p:spPr bwMode="auto">
              <a:xfrm>
                <a:off x="1799458"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74" name="Rounded Rectangle 73"/>
              <p:cNvSpPr/>
              <p:nvPr/>
            </p:nvSpPr>
            <p:spPr bwMode="auto">
              <a:xfrm>
                <a:off x="1096406" y="1918149"/>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grpSp>
      </p:grpSp>
      <p:grpSp>
        <p:nvGrpSpPr>
          <p:cNvPr id="90" name="Group 89"/>
          <p:cNvGrpSpPr/>
          <p:nvPr/>
        </p:nvGrpSpPr>
        <p:grpSpPr>
          <a:xfrm>
            <a:off x="519468" y="3858051"/>
            <a:ext cx="7842504" cy="2133600"/>
            <a:chOff x="310896" y="1219200"/>
            <a:chExt cx="7842504" cy="2133600"/>
          </a:xfrm>
        </p:grpSpPr>
        <p:sp>
          <p:nvSpPr>
            <p:cNvPr id="91" name="Rounded Rectangle 90"/>
            <p:cNvSpPr/>
            <p:nvPr/>
          </p:nvSpPr>
          <p:spPr bwMode="auto">
            <a:xfrm>
              <a:off x="310896" y="1219200"/>
              <a:ext cx="7842504" cy="2133600"/>
            </a:xfrm>
            <a:prstGeom prst="roundRect">
              <a:avLst/>
            </a:prstGeom>
            <a:solidFill>
              <a:srgbClr val="92D050"/>
            </a:solidFill>
            <a:ln w="12700" cap="flat" cmpd="sng" algn="ctr">
              <a:solidFill>
                <a:schemeClr val="tx1"/>
              </a:solidFill>
              <a:prstDash val="solid"/>
              <a:round/>
              <a:headEnd type="none" w="med" len="med"/>
              <a:tailEnd type="none" w="med" len="med"/>
            </a:ln>
            <a:effectLst/>
            <a:scene3d>
              <a:camera prst="orthographicFront"/>
              <a:lightRig rig="threePt" dir="t"/>
            </a:scene3d>
            <a:sp3d>
              <a:bevelT w="203200" prst="coolSlant"/>
              <a:bevelB w="2032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normalizeH="0" baseline="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58" charset="0"/>
              </a:endParaRPr>
            </a:p>
          </p:txBody>
        </p:sp>
        <p:sp>
          <p:nvSpPr>
            <p:cNvPr id="92" name="Rounded Rectangle 91"/>
            <p:cNvSpPr/>
            <p:nvPr/>
          </p:nvSpPr>
          <p:spPr bwMode="auto">
            <a:xfrm>
              <a:off x="996696" y="3048000"/>
              <a:ext cx="6775704" cy="116434"/>
            </a:xfrm>
            <a:prstGeom prst="roundRect">
              <a:avLst/>
            </a:prstGeom>
            <a:gradFill>
              <a:gsLst>
                <a:gs pos="0">
                  <a:schemeClr val="bg1">
                    <a:lumMod val="85000"/>
                  </a:schemeClr>
                </a:gs>
                <a:gs pos="53000">
                  <a:srgbClr val="D4DEFF"/>
                </a:gs>
                <a:gs pos="83000">
                  <a:srgbClr val="D4DEFF"/>
                </a:gs>
                <a:gs pos="100000">
                  <a:srgbClr val="96AB94"/>
                </a:gs>
              </a:gsLst>
              <a:lin ang="5400000" scaled="0"/>
            </a:gradFill>
            <a:ln w="12700" cap="flat" cmpd="sng" algn="ctr">
              <a:noFill/>
              <a:prstDash val="solid"/>
              <a:round/>
              <a:headEnd type="none" w="med" len="med"/>
              <a:tailEnd type="none" w="med" len="med"/>
            </a:ln>
            <a:effectLst/>
            <a:scene3d>
              <a:camera prst="orthographicFront"/>
              <a:lightRig rig="threePt" dir="t"/>
            </a:scene3d>
            <a:sp3d extrusionH="76200" contourW="12700" prstMaterial="flat">
              <a:bevelT/>
              <a:bevelB w="165100" prst="coolSlant"/>
              <a:extrusionClr>
                <a:schemeClr val="tx2">
                  <a:lumMod val="20000"/>
                  <a:lumOff val="80000"/>
                </a:schemeClr>
              </a:extrusionClr>
              <a:contourClr>
                <a:schemeClr val="bg1"/>
              </a:contourClr>
            </a:sp3d>
          </p:spPr>
          <p:txBody>
            <a:bodyPr vert="horz" wrap="none" lIns="91440" tIns="45720" rIns="91440" bIns="45720" numCol="1" rtlCol="0" anchor="ctr"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u="none" strike="noStrike" cap="all" normalizeH="0" baseline="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58" charset="0"/>
              </a:endParaRPr>
            </a:p>
          </p:txBody>
        </p:sp>
        <p:grpSp>
          <p:nvGrpSpPr>
            <p:cNvPr id="93" name="Group 84"/>
            <p:cNvGrpSpPr/>
            <p:nvPr/>
          </p:nvGrpSpPr>
          <p:grpSpPr>
            <a:xfrm>
              <a:off x="4051447" y="1451343"/>
              <a:ext cx="1019175" cy="1649969"/>
              <a:chOff x="4051447" y="1451343"/>
              <a:chExt cx="1019175" cy="1649969"/>
            </a:xfrm>
          </p:grpSpPr>
          <p:sp>
            <p:nvSpPr>
              <p:cNvPr id="136" name="Rounded Rectangle 135"/>
              <p:cNvSpPr/>
              <p:nvPr/>
            </p:nvSpPr>
            <p:spPr bwMode="auto">
              <a:xfrm>
                <a:off x="4051447" y="1451343"/>
                <a:ext cx="1019175" cy="1389889"/>
              </a:xfrm>
              <a:prstGeom prst="roundRect">
                <a:avLst/>
              </a:prstGeom>
              <a:solidFill>
                <a:schemeClr val="accent4"/>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prst="slope"/>
                <a:bevelB w="165100" prst="coolSlant"/>
                <a:extrusionClr>
                  <a:schemeClr val="tx2">
                    <a:lumMod val="20000"/>
                    <a:lumOff val="80000"/>
                  </a:schemeClr>
                </a:extrusionClr>
                <a:contourClr>
                  <a:schemeClr val="bg2">
                    <a:lumMod val="50000"/>
                  </a:schemeClr>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Main</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Memory</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137" name="Up-Down Arrow 136"/>
              <p:cNvSpPr/>
              <p:nvPr/>
            </p:nvSpPr>
            <p:spPr bwMode="auto">
              <a:xfrm>
                <a:off x="4498481" y="2796512"/>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
          <p:nvSpPr>
            <p:cNvPr id="94" name="TextBox 93"/>
            <p:cNvSpPr txBox="1"/>
            <p:nvPr/>
          </p:nvSpPr>
          <p:spPr>
            <a:xfrm>
              <a:off x="314325" y="2884932"/>
              <a:ext cx="762000" cy="338554"/>
            </a:xfrm>
            <a:prstGeom prst="rect">
              <a:avLst/>
            </a:prstGeom>
            <a:noFill/>
          </p:spPr>
          <p:txBody>
            <a:bodyPr wrap="square" rtlCol="0">
              <a:spAutoFit/>
            </a:bodyPr>
            <a:lstStyle/>
            <a:p>
              <a:pPr algn="ctr" eaLnBrk="0" fontAlgn="base" hangingPunct="0">
                <a:spcBef>
                  <a:spcPct val="0"/>
                </a:spcBef>
                <a:spcAft>
                  <a:spcPct val="0"/>
                </a:spcAft>
              </a:pPr>
              <a:r>
                <a:rPr lang="en-US" sz="1600" dirty="0" smtClean="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Arial" pitchFamily="58" charset="0"/>
                </a:rPr>
                <a:t>PCI-e</a:t>
              </a:r>
              <a:endParaRPr lang="en-US" sz="1600" dirty="0">
                <a:ln w="18415" cmpd="sng">
                  <a:solidFill>
                    <a:srgbClr val="FFFFFF"/>
                  </a:solidFill>
                  <a:prstDash val="solid"/>
                </a:ln>
                <a:solidFill>
                  <a:schemeClr val="accent1">
                    <a:lumMod val="50000"/>
                  </a:schemeClr>
                </a:solidFill>
                <a:effectLst>
                  <a:outerShdw blurRad="63500" dir="3600000" algn="tl" rotWithShape="0">
                    <a:srgbClr val="000000">
                      <a:alpha val="70000"/>
                    </a:srgbClr>
                  </a:outerShdw>
                </a:effectLst>
                <a:latin typeface="Arial" pitchFamily="58" charset="0"/>
              </a:endParaRPr>
            </a:p>
          </p:txBody>
        </p:sp>
        <p:grpSp>
          <p:nvGrpSpPr>
            <p:cNvPr id="95" name="Group 85"/>
            <p:cNvGrpSpPr/>
            <p:nvPr/>
          </p:nvGrpSpPr>
          <p:grpSpPr>
            <a:xfrm>
              <a:off x="5132086" y="1447799"/>
              <a:ext cx="2664774" cy="1676401"/>
              <a:chOff x="5132086" y="1447799"/>
              <a:chExt cx="2664774" cy="1676401"/>
            </a:xfrm>
          </p:grpSpPr>
          <p:sp>
            <p:nvSpPr>
              <p:cNvPr id="132" name="Rounded Rectangle 131"/>
              <p:cNvSpPr/>
              <p:nvPr/>
            </p:nvSpPr>
            <p:spPr bwMode="auto">
              <a:xfrm>
                <a:off x="5132086" y="1447799"/>
                <a:ext cx="1295400" cy="141549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contourW="12700">
                <a:bevelT prst="angle"/>
                <a:bevelB prst="angle"/>
                <a:contourClr>
                  <a:schemeClr val="bg1"/>
                </a:contourClr>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b="1" dirty="0" smtClean="0">
                    <a:ln w="10541" cmpd="sng">
                      <a:solidFill>
                        <a:srgbClr val="7D7D7D">
                          <a:tint val="100000"/>
                          <a:shade val="100000"/>
                          <a:satMod val="110000"/>
                        </a:srgbClr>
                      </a:solidFill>
                      <a:prstDash val="solid"/>
                    </a:ln>
                    <a:solidFill>
                      <a:schemeClr val="bg1">
                        <a:lumMod val="85000"/>
                      </a:schemeClr>
                    </a:solidFill>
                    <a:latin typeface="Arial" pitchFamily="58" charset="0"/>
                  </a:rPr>
                  <a:t>GPU</a:t>
                </a:r>
                <a:endParaRPr lang="en-US" sz="2000" b="1" dirty="0">
                  <a:ln w="10541" cmpd="sng">
                    <a:solidFill>
                      <a:srgbClr val="7D7D7D">
                        <a:tint val="100000"/>
                        <a:shade val="100000"/>
                        <a:satMod val="110000"/>
                      </a:srgbClr>
                    </a:solidFill>
                    <a:prstDash val="solid"/>
                  </a:ln>
                  <a:solidFill>
                    <a:schemeClr val="bg1">
                      <a:lumMod val="85000"/>
                    </a:schemeClr>
                  </a:solidFill>
                  <a:latin typeface="Arial" pitchFamily="58" charset="0"/>
                </a:endParaRPr>
              </a:p>
            </p:txBody>
          </p:sp>
          <p:sp>
            <p:nvSpPr>
              <p:cNvPr id="133" name="Rounded Rectangle 132"/>
              <p:cNvSpPr/>
              <p:nvPr/>
            </p:nvSpPr>
            <p:spPr bwMode="auto">
              <a:xfrm>
                <a:off x="6501460" y="1457324"/>
                <a:ext cx="1295400" cy="1400861"/>
              </a:xfrm>
              <a:prstGeom prst="roundRect">
                <a:avLst/>
              </a:prstGeom>
              <a:solidFill>
                <a:srgbClr val="00FF00"/>
              </a:solidFill>
              <a:ln w="12700" cap="flat" cmpd="sng" algn="ctr">
                <a:noFill/>
                <a:prstDash val="solid"/>
                <a:round/>
                <a:headEnd type="none" w="med" len="med"/>
                <a:tailEnd type="none" w="med" len="med"/>
              </a:ln>
              <a:effectLst/>
              <a:scene3d>
                <a:camera prst="orthographicFront"/>
                <a:lightRig rig="freezing" dir="t"/>
              </a:scene3d>
              <a:sp3d extrusionH="6350" contourW="12700" prstMaterial="softEdge">
                <a:bevelT prst="angle"/>
                <a:contourClr>
                  <a:schemeClr val="bg1"/>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u="none" strike="noStrike" normalizeH="0" baseline="0" dirty="0" smtClean="0">
                    <a:ln w="10541" cmpd="sng">
                      <a:solidFill>
                        <a:srgbClr val="7D7D7D">
                          <a:tint val="100000"/>
                          <a:shade val="100000"/>
                          <a:satMod val="110000"/>
                        </a:srgbClr>
                      </a:solidFill>
                      <a:prstDash val="solid"/>
                    </a:ln>
                    <a:solidFill>
                      <a:schemeClr val="bg1">
                        <a:lumMod val="85000"/>
                      </a:schemeClr>
                    </a:solidFill>
                    <a:latin typeface="Arial" pitchFamily="58" charset="0"/>
                  </a:rPr>
                  <a:t>GPU</a:t>
                </a:r>
                <a:endParaRPr kumimoji="0" lang="en-US" sz="2000" b="1" u="none" strike="noStrike" normalizeH="0" baseline="0" dirty="0">
                  <a:ln w="10541" cmpd="sng">
                    <a:solidFill>
                      <a:srgbClr val="7D7D7D">
                        <a:tint val="100000"/>
                        <a:shade val="100000"/>
                        <a:satMod val="110000"/>
                      </a:srgbClr>
                    </a:solidFill>
                    <a:prstDash val="solid"/>
                  </a:ln>
                  <a:solidFill>
                    <a:schemeClr val="bg1">
                      <a:lumMod val="85000"/>
                    </a:schemeClr>
                  </a:solidFill>
                  <a:latin typeface="Arial" pitchFamily="58" charset="0"/>
                </a:endParaRPr>
              </a:p>
            </p:txBody>
          </p:sp>
          <p:sp>
            <p:nvSpPr>
              <p:cNvPr id="134" name="Up-Down Arrow 133"/>
              <p:cNvSpPr/>
              <p:nvPr/>
            </p:nvSpPr>
            <p:spPr bwMode="auto">
              <a:xfrm>
                <a:off x="5685655"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35" name="Up-Down Arrow 134"/>
              <p:cNvSpPr/>
              <p:nvPr/>
            </p:nvSpPr>
            <p:spPr bwMode="auto">
              <a:xfrm>
                <a:off x="7016496" y="281940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nvGrpSpPr>
            <p:cNvPr id="96" name="Group 83"/>
            <p:cNvGrpSpPr/>
            <p:nvPr/>
          </p:nvGrpSpPr>
          <p:grpSpPr>
            <a:xfrm>
              <a:off x="1002032" y="1447800"/>
              <a:ext cx="2969971" cy="1675799"/>
              <a:chOff x="1002032" y="1447800"/>
              <a:chExt cx="2969971" cy="1675799"/>
            </a:xfrm>
          </p:grpSpPr>
          <p:sp>
            <p:nvSpPr>
              <p:cNvPr id="97" name="Rounded Rectangle 96"/>
              <p:cNvSpPr/>
              <p:nvPr/>
            </p:nvSpPr>
            <p:spPr bwMode="auto">
              <a:xfrm>
                <a:off x="1002032" y="1456426"/>
                <a:ext cx="2969971" cy="1367944"/>
              </a:xfrm>
              <a:prstGeom prst="roundRect">
                <a:avLst/>
              </a:prstGeom>
              <a:solidFill>
                <a:srgbClr val="02AAA6"/>
              </a:solidFill>
              <a:ln w="0" cap="flat" cmpd="sng" algn="ctr">
                <a:noFill/>
                <a:prstDash val="solid"/>
                <a:round/>
                <a:headEnd type="none" w="med" len="med"/>
                <a:tailEnd type="none" w="med" len="med"/>
              </a:ln>
              <a:effectLst/>
              <a:scene3d>
                <a:camera prst="orthographicFront"/>
                <a:lightRig rig="threePt" dir="t"/>
              </a:scene3d>
              <a:sp3d prstMaterial="dkEdge"/>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dirty="0">
                  <a:ln>
                    <a:noFill/>
                  </a:ln>
                  <a:solidFill>
                    <a:srgbClr val="FAFD00"/>
                  </a:solidFill>
                  <a:effectLst/>
                  <a:latin typeface="Arial" pitchFamily="58" charset="0"/>
                </a:endParaRPr>
              </a:p>
            </p:txBody>
          </p:sp>
          <p:grpSp>
            <p:nvGrpSpPr>
              <p:cNvPr id="98" name="Group 30"/>
              <p:cNvGrpSpPr/>
              <p:nvPr/>
            </p:nvGrpSpPr>
            <p:grpSpPr>
              <a:xfrm>
                <a:off x="1344219" y="2812086"/>
                <a:ext cx="2259126" cy="311513"/>
                <a:chOff x="1269848" y="2869997"/>
                <a:chExt cx="2259126" cy="311513"/>
              </a:xfrm>
            </p:grpSpPr>
            <p:sp>
              <p:nvSpPr>
                <p:cNvPr id="128" name="Up-Down Arrow 127"/>
                <p:cNvSpPr/>
                <p:nvPr/>
              </p:nvSpPr>
              <p:spPr bwMode="auto">
                <a:xfrm>
                  <a:off x="1269848" y="287408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29" name="Up-Down Arrow 128"/>
                <p:cNvSpPr/>
                <p:nvPr/>
              </p:nvSpPr>
              <p:spPr bwMode="auto">
                <a:xfrm>
                  <a:off x="1975976" y="2876710"/>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30" name="Up-Down Arrow 129"/>
                <p:cNvSpPr/>
                <p:nvPr/>
              </p:nvSpPr>
              <p:spPr bwMode="auto">
                <a:xfrm>
                  <a:off x="2675534" y="2869997"/>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31" name="Up-Down Arrow 130"/>
                <p:cNvSpPr/>
                <p:nvPr/>
              </p:nvSpPr>
              <p:spPr bwMode="auto">
                <a:xfrm>
                  <a:off x="3376574" y="2876093"/>
                  <a:ext cx="152400" cy="304800"/>
                </a:xfrm>
                <a:prstGeom prst="upDownArrow">
                  <a:avLst/>
                </a:prstGeom>
                <a:solidFill>
                  <a:schemeClr val="accent4">
                    <a:lumMod val="60000"/>
                    <a:lumOff val="40000"/>
                  </a:schemeClr>
                </a:solidFill>
                <a:ln w="0" cap="flat" cmpd="sng" algn="ctr">
                  <a:noFill/>
                  <a:prstDash val="solid"/>
                  <a:round/>
                  <a:headEnd type="none" w="med" len="med"/>
                  <a:tailEnd type="none" w="med" len="med"/>
                </a:ln>
                <a:effectLst/>
                <a:scene3d>
                  <a:camera prst="orthographicFront"/>
                  <a:lightRig rig="threePt" dir="t"/>
                </a:scene3d>
                <a:sp3d extrusionH="76200" contourW="12700" prstMaterial="flat">
                  <a:bevelT/>
                  <a:extrusionClr>
                    <a:schemeClr val="tx2">
                      <a:lumMod val="20000"/>
                      <a:lumOff val="80000"/>
                    </a:schemeClr>
                  </a:extrusionClr>
                  <a:contourClr>
                    <a:schemeClr val="bg1">
                      <a:lumMod val="85000"/>
                    </a:schemeClr>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
            <p:nvSpPr>
              <p:cNvPr id="99" name="TextBox 98"/>
              <p:cNvSpPr txBox="1"/>
              <p:nvPr/>
            </p:nvSpPr>
            <p:spPr>
              <a:xfrm>
                <a:off x="1600200" y="1447800"/>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openMP</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0" name="Rounded Rectangle 99"/>
              <p:cNvSpPr/>
              <p:nvPr/>
            </p:nvSpPr>
            <p:spPr bwMode="auto">
              <a:xfrm>
                <a:off x="3194250"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101" name="Rounded Rectangle 100"/>
              <p:cNvSpPr/>
              <p:nvPr/>
            </p:nvSpPr>
            <p:spPr bwMode="auto">
              <a:xfrm>
                <a:off x="2494535"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contourW="12700" prstMaterial="dkEdge">
                <a:bevelT w="139700" prst="cross"/>
                <a:bevelB w="165100" prst="coolSlant"/>
                <a:extrusionClr>
                  <a:schemeClr val="tx2">
                    <a:lumMod val="20000"/>
                    <a:lumOff val="80000"/>
                  </a:schemeClr>
                </a:extrusionClr>
                <a:contourClr>
                  <a:srgbClr val="275EF9"/>
                </a:contour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102" name="Rounded Rectangle 101"/>
              <p:cNvSpPr/>
              <p:nvPr/>
            </p:nvSpPr>
            <p:spPr bwMode="auto">
              <a:xfrm>
                <a:off x="1799458" y="1921025"/>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sp>
            <p:nvSpPr>
              <p:cNvPr id="103" name="Rounded Rectangle 102"/>
              <p:cNvSpPr/>
              <p:nvPr/>
            </p:nvSpPr>
            <p:spPr bwMode="auto">
              <a:xfrm>
                <a:off x="1096406" y="1918149"/>
                <a:ext cx="659004" cy="838200"/>
              </a:xfrm>
              <a:prstGeom prst="roundRect">
                <a:avLst/>
              </a:prstGeom>
              <a:gradFill flip="none" rotWithShape="1">
                <a:gsLst>
                  <a:gs pos="0">
                    <a:srgbClr val="131BC3"/>
                  </a:gs>
                  <a:gs pos="39999">
                    <a:srgbClr val="0A128C"/>
                  </a:gs>
                  <a:gs pos="70000">
                    <a:srgbClr val="181CC7"/>
                  </a:gs>
                  <a:gs pos="88000">
                    <a:srgbClr val="7005D4"/>
                  </a:gs>
                  <a:gs pos="100000">
                    <a:srgbClr val="8C3D91"/>
                  </a:gs>
                </a:gsLst>
                <a:path path="circle">
                  <a:fillToRect l="100000" t="100000"/>
                </a:path>
                <a:tileRect r="-100000" b="-100000"/>
              </a:gradFill>
              <a:ln w="0" cap="flat" cmpd="sng" algn="ctr">
                <a:noFill/>
                <a:prstDash val="solid"/>
                <a:round/>
                <a:headEnd type="none" w="med" len="med"/>
                <a:tailEnd type="none" w="med" len="med"/>
              </a:ln>
              <a:effectLst/>
              <a:scene3d>
                <a:camera prst="orthographicFront"/>
                <a:lightRig rig="threePt" dir="t"/>
              </a:scene3d>
              <a:sp3d extrusionH="76200" prstMaterial="dkEdge">
                <a:bevelT w="139700" prst="cross"/>
                <a:bevelB w="165100" prst="coolSlant"/>
                <a:extrusionClr>
                  <a:schemeClr val="tx2">
                    <a:lumMod val="20000"/>
                    <a:lumOff val="80000"/>
                  </a:schemeClr>
                </a:extrusionClr>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CPU</a:t>
                </a:r>
              </a:p>
              <a:p>
                <a:pPr marR="0" indent="0" algn="ctr" eaLnBrk="0" fontAlgn="base" hangingPunct="0">
                  <a:lnSpc>
                    <a:spcPct val="100000"/>
                  </a:lnSpc>
                  <a:spcBef>
                    <a:spcPct val="0"/>
                  </a:spcBef>
                  <a:spcAft>
                    <a:spcPct val="0"/>
                  </a:spcAft>
                  <a:buClrTx/>
                  <a:buSzTx/>
                  <a:buFontTx/>
                  <a:buNone/>
                  <a:tabLst/>
                </a:pPr>
                <a:r>
                  <a:rPr lang="en-US" sz="1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rPr>
                  <a:t>core</a:t>
                </a:r>
                <a:endParaRPr lang="en-US" sz="1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itchFamily="58" charset="0"/>
                </a:endParaRPr>
              </a:p>
            </p:txBody>
          </p:sp>
        </p:grpSp>
      </p:grpSp>
      <p:grpSp>
        <p:nvGrpSpPr>
          <p:cNvPr id="140" name="Group 139"/>
          <p:cNvGrpSpPr/>
          <p:nvPr/>
        </p:nvGrpSpPr>
        <p:grpSpPr>
          <a:xfrm>
            <a:off x="7543800" y="914400"/>
            <a:ext cx="1752600" cy="5581710"/>
            <a:chOff x="7391400" y="1143000"/>
            <a:chExt cx="1752600" cy="5581710"/>
          </a:xfrm>
        </p:grpSpPr>
        <p:grpSp>
          <p:nvGrpSpPr>
            <p:cNvPr id="79" name="Group 78"/>
            <p:cNvGrpSpPr/>
            <p:nvPr/>
          </p:nvGrpSpPr>
          <p:grpSpPr>
            <a:xfrm>
              <a:off x="8229600" y="1143000"/>
              <a:ext cx="609600" cy="5181600"/>
              <a:chOff x="8153400" y="1143000"/>
              <a:chExt cx="609600" cy="5181600"/>
            </a:xfrm>
          </p:grpSpPr>
          <p:sp>
            <p:nvSpPr>
              <p:cNvPr id="67" name="Rounded Rectangle 66"/>
              <p:cNvSpPr/>
              <p:nvPr/>
            </p:nvSpPr>
            <p:spPr bwMode="auto">
              <a:xfrm>
                <a:off x="8686800" y="1143000"/>
                <a:ext cx="76200" cy="5181600"/>
              </a:xfrm>
              <a:prstGeom prst="roundRect">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contourW="12700" prstMaterial="flat">
                <a:bevelT/>
                <a:bevelB/>
                <a:contourClr>
                  <a:schemeClr val="bg1"/>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0" name="Left-Right Arrow 69"/>
              <p:cNvSpPr/>
              <p:nvPr/>
            </p:nvSpPr>
            <p:spPr bwMode="auto">
              <a:xfrm>
                <a:off x="8153400" y="2286000"/>
                <a:ext cx="533400" cy="228600"/>
              </a:xfrm>
              <a:prstGeom prst="leftRightArrow">
                <a:avLst/>
              </a:prstGeom>
              <a:solidFill>
                <a:schemeClr val="bg1">
                  <a:lumMod val="85000"/>
                </a:schemeClr>
              </a:solidFill>
              <a:ln w="12700" cap="flat" cmpd="sng" algn="ctr">
                <a:noFill/>
                <a:prstDash val="solid"/>
                <a:round/>
                <a:headEnd type="none" w="med" len="med"/>
                <a:tailEnd type="none" w="med" len="med"/>
              </a:ln>
              <a:effectLst/>
              <a:scene3d>
                <a:camera prst="orthographicFront"/>
                <a:lightRig rig="threePt" dir="t"/>
              </a:scene3d>
              <a:sp3d contourW="12700" prstMaterial="flat">
                <a:bevelT h="25400"/>
                <a:bevelB/>
                <a:contourClr>
                  <a:schemeClr val="bg1"/>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1" name="Left-Right Arrow 70"/>
              <p:cNvSpPr/>
              <p:nvPr/>
            </p:nvSpPr>
            <p:spPr bwMode="auto">
              <a:xfrm>
                <a:off x="8153400" y="5105400"/>
                <a:ext cx="533400" cy="228600"/>
              </a:xfrm>
              <a:prstGeom prst="leftRightArrow">
                <a:avLst/>
              </a:prstGeom>
              <a:solidFill>
                <a:schemeClr val="bg1">
                  <a:lumMod val="85000"/>
                </a:schemeClr>
              </a:solidFill>
              <a:ln w="12700" cap="flat" cmpd="sng" algn="ctr">
                <a:noFill/>
                <a:prstDash val="solid"/>
                <a:round/>
                <a:headEnd type="none" w="med" len="med"/>
                <a:tailEnd type="none" w="med" len="med"/>
              </a:ln>
              <a:effectLst/>
              <a:scene3d>
                <a:camera prst="orthographicFront"/>
                <a:lightRig rig="threePt" dir="t"/>
              </a:scene3d>
              <a:sp3d contourW="12700" prstMaterial="flat">
                <a:bevelT h="25400"/>
                <a:bevelB/>
                <a:contourClr>
                  <a:schemeClr val="bg1"/>
                </a:contourClr>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
          <p:nvSpPr>
            <p:cNvPr id="139" name="TextBox 138"/>
            <p:cNvSpPr txBox="1"/>
            <p:nvPr/>
          </p:nvSpPr>
          <p:spPr>
            <a:xfrm>
              <a:off x="7391400" y="6324600"/>
              <a:ext cx="1752600" cy="400110"/>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InfiniBand</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61" name="Group 60"/>
          <p:cNvGrpSpPr/>
          <p:nvPr/>
        </p:nvGrpSpPr>
        <p:grpSpPr>
          <a:xfrm>
            <a:off x="3733800" y="6049040"/>
            <a:ext cx="1752600" cy="504160"/>
            <a:chOff x="3505200" y="3485707"/>
            <a:chExt cx="1752600" cy="504160"/>
          </a:xfrm>
        </p:grpSpPr>
        <p:sp>
          <p:nvSpPr>
            <p:cNvPr id="64" name="TextBox 63"/>
            <p:cNvSpPr txBox="1"/>
            <p:nvPr/>
          </p:nvSpPr>
          <p:spPr>
            <a:xfrm>
              <a:off x="3505200" y="3508744"/>
              <a:ext cx="1752600" cy="461665"/>
            </a:xfrm>
            <a:prstGeom prst="rect">
              <a:avLst/>
            </a:prstGeom>
            <a:noFill/>
            <a:ln w="0">
              <a:noFill/>
            </a:ln>
            <a:scene3d>
              <a:camera prst="orthographicFront"/>
              <a:lightRig rig="flat" dir="tl">
                <a:rot lat="0" lon="0" rev="6600000"/>
              </a:lightRig>
            </a:scene3d>
            <a:sp3d prstMaterial="dkEdge"/>
          </p:spPr>
          <p:txBody>
            <a:bodyPr wrap="square" rtlCol="0">
              <a:spAutoFit/>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MPI</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5" name="Striped Right Arrow 64"/>
            <p:cNvSpPr/>
            <p:nvPr/>
          </p:nvSpPr>
          <p:spPr bwMode="auto">
            <a:xfrm rot="5400000">
              <a:off x="3456911" y="354285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6" name="Striped Right Arrow 65"/>
            <p:cNvSpPr/>
            <p:nvPr/>
          </p:nvSpPr>
          <p:spPr bwMode="auto">
            <a:xfrm rot="16200000">
              <a:off x="4778890" y="3551717"/>
              <a:ext cx="495300" cy="381000"/>
            </a:xfrm>
            <a:prstGeom prst="stripedRightArrow">
              <a:avLst/>
            </a:prstGeom>
            <a:solidFill>
              <a:schemeClr val="bg1">
                <a:lumMod val="85000"/>
              </a:schemeClr>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w="165100" prst="coolSlan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spTree>
    <p:custDataLst>
      <p:tags r:id="rId1"/>
    </p:custDataLst>
  </p:cSld>
  <p:clrMapOvr>
    <a:masterClrMapping/>
  </p:clrMapOvr>
  <p:transition advTm="32699">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04800" y="0"/>
            <a:ext cx="8991600" cy="838200"/>
          </a:xfrm>
        </p:spPr>
        <p:txBody>
          <a:bodyPr lIns="90488" tIns="44450" rIns="90488" bIns="44450"/>
          <a:lstStyle/>
          <a:p>
            <a:pPr eaLnBrk="1" hangingPunct="1">
              <a:defRPr/>
            </a:pPr>
            <a:r>
              <a:rPr lang="en-US" i="0" dirty="0" smtClean="0"/>
              <a:t>Mapping the FMM on CPU/GPU architecture</a:t>
            </a:r>
          </a:p>
        </p:txBody>
      </p:sp>
      <p:sp>
        <p:nvSpPr>
          <p:cNvPr id="27651" name="Content Placeholder 2"/>
          <p:cNvSpPr>
            <a:spLocks noGrp="1"/>
          </p:cNvSpPr>
          <p:nvPr>
            <p:ph idx="4294967295"/>
          </p:nvPr>
        </p:nvSpPr>
        <p:spPr>
          <a:xfrm>
            <a:off x="-171450" y="805702"/>
            <a:ext cx="6419850" cy="6052298"/>
          </a:xfrm>
        </p:spPr>
        <p:txBody>
          <a:bodyPr>
            <a:normAutofit fontScale="92500"/>
          </a:bodyPr>
          <a:lstStyle/>
          <a:p>
            <a:pPr lvl="1" eaLnBrk="1" hangingPunct="1">
              <a:lnSpc>
                <a:spcPct val="150000"/>
              </a:lnSpc>
              <a:buFont typeface="Arial" charset="0"/>
              <a:buChar char="•"/>
              <a:defRPr/>
            </a:pPr>
            <a:r>
              <a:rPr lang="en-US" i="0" dirty="0" smtClean="0">
                <a:solidFill>
                  <a:srgbClr val="FFFF00"/>
                </a:solidFill>
                <a:effectLst/>
              </a:rPr>
              <a:t>GPU is a highly parallel, multithreaded, many-core processor</a:t>
            </a:r>
          </a:p>
          <a:p>
            <a:pPr lvl="2">
              <a:lnSpc>
                <a:spcPct val="150000"/>
              </a:lnSpc>
              <a:buFont typeface="Arial" charset="0"/>
              <a:buChar char="-"/>
              <a:defRPr/>
            </a:pPr>
            <a:r>
              <a:rPr lang="en-US" sz="2000" i="0" dirty="0" smtClean="0"/>
              <a:t>Good for repetitive operations on multiple data (SIMD)</a:t>
            </a:r>
          </a:p>
          <a:p>
            <a:pPr lvl="1" eaLnBrk="1" hangingPunct="1">
              <a:lnSpc>
                <a:spcPct val="150000"/>
              </a:lnSpc>
              <a:buFont typeface="Arial" charset="0"/>
              <a:buChar char="•"/>
              <a:defRPr/>
            </a:pPr>
            <a:r>
              <a:rPr lang="en-US" i="0" dirty="0" smtClean="0">
                <a:solidFill>
                  <a:srgbClr val="FFFF00"/>
                </a:solidFill>
                <a:effectLst/>
              </a:rPr>
              <a:t>CPUs are good for complex tasks with</a:t>
            </a:r>
          </a:p>
          <a:p>
            <a:pPr lvl="2">
              <a:lnSpc>
                <a:spcPct val="150000"/>
              </a:lnSpc>
              <a:buFont typeface="Arial" charset="0"/>
              <a:buChar char="-"/>
              <a:defRPr/>
            </a:pPr>
            <a:r>
              <a:rPr lang="en-US" sz="2000" i="0" dirty="0" smtClean="0"/>
              <a:t>Complicated data structures, such as FMM M|L translation stencils, with complicated patterns of memory access </a:t>
            </a:r>
            <a:endParaRPr lang="en-US" sz="2000" i="0" dirty="0" smtClean="0">
              <a:solidFill>
                <a:srgbClr val="FFFF00"/>
              </a:solidFill>
            </a:endParaRPr>
          </a:p>
          <a:p>
            <a:pPr lvl="1" eaLnBrk="1" hangingPunct="1">
              <a:lnSpc>
                <a:spcPct val="150000"/>
              </a:lnSpc>
              <a:buFont typeface="Arial" charset="0"/>
              <a:buChar char="•"/>
              <a:defRPr/>
            </a:pPr>
            <a:r>
              <a:rPr lang="en-US" i="0" dirty="0" smtClean="0">
                <a:solidFill>
                  <a:srgbClr val="FFFF00"/>
                </a:solidFill>
              </a:rPr>
              <a:t>CPU-GPU communications expensive</a:t>
            </a:r>
          </a:p>
          <a:p>
            <a:pPr lvl="1" eaLnBrk="1" hangingPunct="1">
              <a:lnSpc>
                <a:spcPct val="150000"/>
              </a:lnSpc>
              <a:buFont typeface="Arial" charset="0"/>
              <a:buChar char="•"/>
              <a:defRPr/>
            </a:pPr>
            <a:r>
              <a:rPr lang="en-US" i="0" dirty="0" smtClean="0">
                <a:solidFill>
                  <a:srgbClr val="FFFF00"/>
                </a:solidFill>
              </a:rPr>
              <a:t>Profile FMM and determine which parts of FMM go where</a:t>
            </a:r>
          </a:p>
          <a:p>
            <a:pPr lvl="1" eaLnBrk="1" hangingPunct="1">
              <a:buNone/>
              <a:defRPr/>
            </a:pPr>
            <a:endParaRPr lang="en-US"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 typeface="Arial" charset="0"/>
              <a:buChar char="•"/>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lvl="1" eaLnBrk="1" hangingPunct="1">
              <a:buFontTx/>
              <a:buNone/>
              <a:defRPr/>
            </a:pPr>
            <a:endParaRPr lang="en-US" sz="2000" i="1" dirty="0" smtClean="0">
              <a:solidFill>
                <a:srgbClr val="FFFFFF"/>
              </a:solidFill>
            </a:endParaRPr>
          </a:p>
          <a:p>
            <a:pPr eaLnBrk="1" hangingPunct="1">
              <a:defRPr/>
            </a:pPr>
            <a:endParaRPr lang="en-US" i="1" dirty="0" smtClean="0">
              <a:solidFill>
                <a:srgbClr val="FFFF00"/>
              </a:solidFill>
            </a:endParaRPr>
          </a:p>
        </p:txBody>
      </p:sp>
      <p:grpSp>
        <p:nvGrpSpPr>
          <p:cNvPr id="2" name="Group 188"/>
          <p:cNvGrpSpPr/>
          <p:nvPr/>
        </p:nvGrpSpPr>
        <p:grpSpPr>
          <a:xfrm>
            <a:off x="6191250" y="3657600"/>
            <a:ext cx="2821329" cy="2917466"/>
            <a:chOff x="3124200" y="3788134"/>
            <a:chExt cx="2821329" cy="2917466"/>
          </a:xfrm>
        </p:grpSpPr>
        <p:grpSp>
          <p:nvGrpSpPr>
            <p:cNvPr id="3" name="Group 211"/>
            <p:cNvGrpSpPr/>
            <p:nvPr/>
          </p:nvGrpSpPr>
          <p:grpSpPr>
            <a:xfrm>
              <a:off x="3124200" y="4215896"/>
              <a:ext cx="2821329" cy="2489704"/>
              <a:chOff x="376768" y="1134533"/>
              <a:chExt cx="3877733" cy="2662258"/>
            </a:xfrm>
          </p:grpSpPr>
          <p:grpSp>
            <p:nvGrpSpPr>
              <p:cNvPr id="4" name="Group 208"/>
              <p:cNvGrpSpPr/>
              <p:nvPr/>
            </p:nvGrpSpPr>
            <p:grpSpPr>
              <a:xfrm>
                <a:off x="376768" y="1134533"/>
                <a:ext cx="3877733" cy="2421467"/>
                <a:chOff x="440268" y="1540933"/>
                <a:chExt cx="3877733" cy="2421467"/>
              </a:xfrm>
            </p:grpSpPr>
            <p:sp>
              <p:nvSpPr>
                <p:cNvPr id="176" name="Rectangle 2"/>
                <p:cNvSpPr/>
                <p:nvPr/>
              </p:nvSpPr>
              <p:spPr bwMode="auto">
                <a:xfrm>
                  <a:off x="440268" y="1540933"/>
                  <a:ext cx="3877733" cy="2421467"/>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Arial" charset="0"/>
                  </a:endParaRPr>
                </a:p>
              </p:txBody>
            </p:sp>
            <p:sp>
              <p:nvSpPr>
                <p:cNvPr id="177" name="Rectangle 176"/>
                <p:cNvSpPr/>
                <p:nvPr/>
              </p:nvSpPr>
              <p:spPr bwMode="auto">
                <a:xfrm flipH="1">
                  <a:off x="558800" y="3403598"/>
                  <a:ext cx="3640667" cy="406400"/>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DRAM</a:t>
                  </a:r>
                </a:p>
              </p:txBody>
            </p:sp>
            <p:sp>
              <p:nvSpPr>
                <p:cNvPr id="178" name="Rectangle 17"/>
                <p:cNvSpPr/>
                <p:nvPr/>
              </p:nvSpPr>
              <p:spPr bwMode="auto">
                <a:xfrm>
                  <a:off x="558800" y="2438401"/>
                  <a:ext cx="3640667" cy="778933"/>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Cache</a:t>
                  </a:r>
                  <a:endParaRPr lang="en-US" sz="1600" b="1" i="0" dirty="0">
                    <a:solidFill>
                      <a:schemeClr val="tx1"/>
                    </a:solidFill>
                    <a:latin typeface="Arial" charset="0"/>
                  </a:endParaRPr>
                </a:p>
              </p:txBody>
            </p:sp>
            <p:sp>
              <p:nvSpPr>
                <p:cNvPr id="179" name="Rectangle 178"/>
                <p:cNvSpPr/>
                <p:nvPr/>
              </p:nvSpPr>
              <p:spPr bwMode="auto">
                <a:xfrm>
                  <a:off x="575733" y="1642534"/>
                  <a:ext cx="1845733" cy="694267"/>
                </a:xfrm>
                <a:prstGeom prst="rect">
                  <a:avLst/>
                </a:prstGeom>
                <a:solidFill>
                  <a:srgbClr val="FFCC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Control</a:t>
                  </a:r>
                  <a:endParaRPr kumimoji="0" lang="en-US" sz="1600" b="1" i="0" u="none" strike="noStrike" cap="none" normalizeH="0" baseline="0" dirty="0">
                    <a:ln>
                      <a:noFill/>
                    </a:ln>
                    <a:solidFill>
                      <a:schemeClr val="tx1"/>
                    </a:solidFill>
                    <a:effectLst/>
                    <a:latin typeface="Arial" charset="0"/>
                  </a:endParaRPr>
                </a:p>
              </p:txBody>
            </p:sp>
            <p:sp>
              <p:nvSpPr>
                <p:cNvPr id="180" name="Rectangle 179"/>
                <p:cNvSpPr/>
                <p:nvPr/>
              </p:nvSpPr>
              <p:spPr bwMode="auto">
                <a:xfrm>
                  <a:off x="2480733" y="1651009"/>
                  <a:ext cx="821267"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1" name="Rectangle 180"/>
                <p:cNvSpPr/>
                <p:nvPr/>
              </p:nvSpPr>
              <p:spPr bwMode="auto">
                <a:xfrm>
                  <a:off x="3352799" y="1651003"/>
                  <a:ext cx="838200"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2" name="Rectangle 181"/>
                <p:cNvSpPr/>
                <p:nvPr/>
              </p:nvSpPr>
              <p:spPr bwMode="auto">
                <a:xfrm>
                  <a:off x="2489194" y="2027784"/>
                  <a:ext cx="821267"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sp>
              <p:nvSpPr>
                <p:cNvPr id="183" name="Rectangle 182"/>
                <p:cNvSpPr/>
                <p:nvPr/>
              </p:nvSpPr>
              <p:spPr bwMode="auto">
                <a:xfrm>
                  <a:off x="3352793" y="2023545"/>
                  <a:ext cx="838200" cy="330192"/>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ALU</a:t>
                  </a:r>
                </a:p>
              </p:txBody>
            </p:sp>
          </p:grpSp>
          <p:sp>
            <p:nvSpPr>
              <p:cNvPr id="175" name="TextBox 14"/>
              <p:cNvSpPr txBox="1"/>
              <p:nvPr/>
            </p:nvSpPr>
            <p:spPr>
              <a:xfrm>
                <a:off x="1575770" y="3396681"/>
                <a:ext cx="1371600" cy="400110"/>
              </a:xfrm>
              <a:prstGeom prst="rect">
                <a:avLst/>
              </a:prstGeom>
              <a:noFill/>
            </p:spPr>
            <p:txBody>
              <a:bodyPr wrap="square" rtlCol="0">
                <a:spAutoFit/>
              </a:bodyPr>
              <a:lstStyle/>
              <a:p>
                <a:pPr algn="ctr"/>
                <a:r>
                  <a:rPr lang="en-US" i="0" dirty="0" smtClean="0">
                    <a:solidFill>
                      <a:srgbClr val="FFFF00"/>
                    </a:solidFill>
                  </a:rPr>
                  <a:t>CPU</a:t>
                </a:r>
                <a:endParaRPr lang="en-US" i="0" dirty="0">
                  <a:solidFill>
                    <a:srgbClr val="FFFF00"/>
                  </a:solidFill>
                </a:endParaRPr>
              </a:p>
            </p:txBody>
          </p:sp>
        </p:grpSp>
        <p:sp>
          <p:nvSpPr>
            <p:cNvPr id="184" name="TextBox 183"/>
            <p:cNvSpPr txBox="1"/>
            <p:nvPr/>
          </p:nvSpPr>
          <p:spPr>
            <a:xfrm>
              <a:off x="4607596" y="3788134"/>
              <a:ext cx="1245726" cy="338554"/>
            </a:xfrm>
            <a:prstGeom prst="rect">
              <a:avLst/>
            </a:prstGeom>
            <a:noFill/>
          </p:spPr>
          <p:txBody>
            <a:bodyPr wrap="none" rtlCol="0">
              <a:spAutoFit/>
            </a:bodyPr>
            <a:lstStyle/>
            <a:p>
              <a:r>
                <a:rPr lang="en-US" sz="1600" dirty="0" smtClean="0">
                  <a:solidFill>
                    <a:schemeClr val="bg1"/>
                  </a:solidFill>
                </a:rPr>
                <a:t>A few cores</a:t>
              </a:r>
              <a:endParaRPr lang="en-US" sz="1600" dirty="0">
                <a:solidFill>
                  <a:schemeClr val="bg1"/>
                </a:solidFill>
              </a:endParaRPr>
            </a:p>
          </p:txBody>
        </p:sp>
        <p:cxnSp>
          <p:nvCxnSpPr>
            <p:cNvPr id="186" name="Straight Arrow Connector 185"/>
            <p:cNvCxnSpPr/>
            <p:nvPr/>
          </p:nvCxnSpPr>
          <p:spPr bwMode="auto">
            <a:xfrm>
              <a:off x="5099050" y="4083050"/>
              <a:ext cx="116712" cy="198865"/>
            </a:xfrm>
            <a:prstGeom prst="straightConnector1">
              <a:avLst/>
            </a:prstGeom>
            <a:solidFill>
              <a:schemeClr val="accent1"/>
            </a:solidFill>
            <a:ln w="38100" cap="flat" cmpd="sng" algn="ctr">
              <a:solidFill>
                <a:schemeClr val="bg1"/>
              </a:solidFill>
              <a:prstDash val="solid"/>
              <a:round/>
              <a:headEnd type="none" w="lg" len="lg"/>
              <a:tailEnd type="triangle"/>
            </a:ln>
            <a:effectLst/>
          </p:spPr>
        </p:cxnSp>
      </p:grpSp>
      <p:grpSp>
        <p:nvGrpSpPr>
          <p:cNvPr id="5" name="Group 190"/>
          <p:cNvGrpSpPr/>
          <p:nvPr/>
        </p:nvGrpSpPr>
        <p:grpSpPr>
          <a:xfrm>
            <a:off x="6208371" y="819150"/>
            <a:ext cx="2708958" cy="2903310"/>
            <a:chOff x="6130242" y="3773557"/>
            <a:chExt cx="2708958" cy="2903310"/>
          </a:xfrm>
        </p:grpSpPr>
        <p:grpSp>
          <p:nvGrpSpPr>
            <p:cNvPr id="6" name="Group 212"/>
            <p:cNvGrpSpPr/>
            <p:nvPr/>
          </p:nvGrpSpPr>
          <p:grpSpPr>
            <a:xfrm>
              <a:off x="6130242" y="4288380"/>
              <a:ext cx="2708958" cy="2388487"/>
              <a:chOff x="4781550" y="1151466"/>
              <a:chExt cx="3888318" cy="2645326"/>
            </a:xfrm>
          </p:grpSpPr>
          <p:grpSp>
            <p:nvGrpSpPr>
              <p:cNvPr id="7" name="Group 207"/>
              <p:cNvGrpSpPr/>
              <p:nvPr/>
            </p:nvGrpSpPr>
            <p:grpSpPr>
              <a:xfrm>
                <a:off x="4781550" y="1151466"/>
                <a:ext cx="3888318" cy="2421467"/>
                <a:chOff x="4883150" y="1557866"/>
                <a:chExt cx="3888318" cy="2421467"/>
              </a:xfrm>
            </p:grpSpPr>
            <p:sp>
              <p:nvSpPr>
                <p:cNvPr id="12" name="Rectangle 11"/>
                <p:cNvSpPr/>
                <p:nvPr/>
              </p:nvSpPr>
              <p:spPr bwMode="auto">
                <a:xfrm>
                  <a:off x="4893735" y="1557866"/>
                  <a:ext cx="3877733" cy="2421467"/>
                </a:xfrm>
                <a:prstGeom prst="rect">
                  <a:avLst/>
                </a:prstGeom>
                <a:no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a:ln>
                      <a:noFill/>
                    </a:ln>
                    <a:solidFill>
                      <a:schemeClr val="tx1"/>
                    </a:solidFill>
                    <a:effectLst/>
                    <a:latin typeface="Arial" charset="0"/>
                  </a:endParaRPr>
                </a:p>
              </p:txBody>
            </p:sp>
            <p:sp>
              <p:nvSpPr>
                <p:cNvPr id="13" name="Rectangle 12"/>
                <p:cNvSpPr/>
                <p:nvPr/>
              </p:nvSpPr>
              <p:spPr bwMode="auto">
                <a:xfrm flipH="1">
                  <a:off x="4902200" y="3403598"/>
                  <a:ext cx="3850216" cy="406400"/>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600" b="1" i="0" dirty="0" smtClean="0">
                      <a:solidFill>
                        <a:schemeClr val="tx1"/>
                      </a:solidFill>
                      <a:latin typeface="Arial" charset="0"/>
                    </a:rPr>
                    <a:t>DRAM</a:t>
                  </a:r>
                </a:p>
              </p:txBody>
            </p:sp>
            <p:grpSp>
              <p:nvGrpSpPr>
                <p:cNvPr id="8" name="Group 64"/>
                <p:cNvGrpSpPr/>
                <p:nvPr/>
              </p:nvGrpSpPr>
              <p:grpSpPr>
                <a:xfrm>
                  <a:off x="4883150" y="1565005"/>
                  <a:ext cx="3867150" cy="215371"/>
                  <a:chOff x="4889500" y="1565005"/>
                  <a:chExt cx="3867150" cy="215371"/>
                </a:xfrm>
              </p:grpSpPr>
              <p:sp>
                <p:nvSpPr>
                  <p:cNvPr id="155" name="Rectangle 20"/>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9" name="Group 62"/>
                  <p:cNvGrpSpPr/>
                  <p:nvPr/>
                </p:nvGrpSpPr>
                <p:grpSpPr>
                  <a:xfrm>
                    <a:off x="5137150" y="1565005"/>
                    <a:ext cx="3619500" cy="215371"/>
                    <a:chOff x="5105400" y="1565005"/>
                    <a:chExt cx="3619500" cy="215371"/>
                  </a:xfrm>
                </p:grpSpPr>
                <p:sp>
                  <p:nvSpPr>
                    <p:cNvPr id="158" name="Rectangle 16"/>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59" name="Straight Connector 22"/>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0" name="Straight Connector 25"/>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1" name="Straight Connector 26"/>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2" name="Straight Connector 161"/>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3" name="Straight Connector 162"/>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4" name="Straight Connector 163"/>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5" name="Straight Connector 164"/>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6" name="Straight Connector 165"/>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7" name="Straight Connector 166"/>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8" name="Straight Connector 167"/>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69" name="Straight Connector 168"/>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0" name="Straight Connector 169"/>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1" name="Straight Connector 170"/>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2" name="Straight Connector 171"/>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73" name="Straight Connector 172"/>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57" name="Rectangle 156"/>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0" name="Group 65"/>
                <p:cNvGrpSpPr/>
                <p:nvPr/>
              </p:nvGrpSpPr>
              <p:grpSpPr>
                <a:xfrm>
                  <a:off x="4883150" y="1774555"/>
                  <a:ext cx="3867150" cy="215371"/>
                  <a:chOff x="4889500" y="1565005"/>
                  <a:chExt cx="3867150" cy="215371"/>
                </a:xfrm>
              </p:grpSpPr>
              <p:sp>
                <p:nvSpPr>
                  <p:cNvPr id="136" name="Rectangle 135"/>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4" name="Group 62"/>
                  <p:cNvGrpSpPr/>
                  <p:nvPr/>
                </p:nvGrpSpPr>
                <p:grpSpPr>
                  <a:xfrm>
                    <a:off x="5137150" y="1565005"/>
                    <a:ext cx="3619500" cy="215371"/>
                    <a:chOff x="5105400" y="1565005"/>
                    <a:chExt cx="3619500" cy="215371"/>
                  </a:xfrm>
                </p:grpSpPr>
                <p:sp>
                  <p:nvSpPr>
                    <p:cNvPr id="139" name="Rectangle 138"/>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40" name="Straight Connector 139"/>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1" name="Straight Connector 140"/>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2" name="Straight Connector 141"/>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3" name="Straight Connector 142"/>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4" name="Straight Connector 143"/>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5" name="Straight Connector 144"/>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6" name="Straight Connector 145"/>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7" name="Straight Connector 146"/>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8" name="Straight Connector 147"/>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49" name="Straight Connector 148"/>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0" name="Straight Connector 149"/>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1" name="Straight Connector 150"/>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2" name="Straight Connector 151"/>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3" name="Straight Connector 83"/>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54" name="Straight Connector 153"/>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38" name="Rectangle 137"/>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5" name="Group 85"/>
                <p:cNvGrpSpPr/>
                <p:nvPr/>
              </p:nvGrpSpPr>
              <p:grpSpPr>
                <a:xfrm>
                  <a:off x="4883150" y="1977755"/>
                  <a:ext cx="3867150" cy="215371"/>
                  <a:chOff x="4889500" y="1565005"/>
                  <a:chExt cx="3867150" cy="215371"/>
                </a:xfrm>
              </p:grpSpPr>
              <p:sp>
                <p:nvSpPr>
                  <p:cNvPr id="117" name="Rectangle 116"/>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6" name="Group 62"/>
                  <p:cNvGrpSpPr/>
                  <p:nvPr/>
                </p:nvGrpSpPr>
                <p:grpSpPr>
                  <a:xfrm>
                    <a:off x="5137150" y="1565005"/>
                    <a:ext cx="3619500" cy="215371"/>
                    <a:chOff x="5105400" y="1565005"/>
                    <a:chExt cx="3619500" cy="215371"/>
                  </a:xfrm>
                </p:grpSpPr>
                <p:sp>
                  <p:nvSpPr>
                    <p:cNvPr id="120" name="Rectangle 119"/>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21" name="Straight Connector 120"/>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2" name="Straight Connector 121"/>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3" name="Straight Connector 122"/>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4" name="Straight Connector 123"/>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5" name="Straight Connector 124"/>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6" name="Straight Connector 125"/>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7" name="Straight Connector 126"/>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8" name="Straight Connector 127"/>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29" name="Straight Connector 128"/>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0" name="Straight Connector 129"/>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1" name="Straight Connector 130"/>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2" name="Straight Connector 131"/>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3" name="Straight Connector 102"/>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4" name="Straight Connector 133"/>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35" name="Straight Connector 134"/>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19" name="Rectangle 118"/>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7" name="Group 105"/>
                <p:cNvGrpSpPr/>
                <p:nvPr/>
              </p:nvGrpSpPr>
              <p:grpSpPr>
                <a:xfrm>
                  <a:off x="4883150" y="2187305"/>
                  <a:ext cx="3867150" cy="215371"/>
                  <a:chOff x="4889500" y="1565005"/>
                  <a:chExt cx="3867150" cy="215371"/>
                </a:xfrm>
              </p:grpSpPr>
              <p:sp>
                <p:nvSpPr>
                  <p:cNvPr id="98" name="Rectangle 97"/>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18" name="Group 62"/>
                  <p:cNvGrpSpPr/>
                  <p:nvPr/>
                </p:nvGrpSpPr>
                <p:grpSpPr>
                  <a:xfrm>
                    <a:off x="5137150" y="1565005"/>
                    <a:ext cx="3619500" cy="215371"/>
                    <a:chOff x="5105400" y="1565005"/>
                    <a:chExt cx="3619500" cy="215371"/>
                  </a:xfrm>
                </p:grpSpPr>
                <p:sp>
                  <p:nvSpPr>
                    <p:cNvPr id="101" name="Rectangle 100"/>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102" name="Straight Connector 101"/>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3" name="Straight Connector 102"/>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4" name="Straight Connector 103"/>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5" name="Straight Connector 104"/>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6" name="Straight Connector 105"/>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7" name="Straight Connector 106"/>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8" name="Straight Connector 107"/>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09" name="Straight Connector 108"/>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0" name="Straight Connector 109"/>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1" name="Straight Connector 110"/>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2" name="Straight Connector 111"/>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3" name="Straight Connector 112"/>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4" name="Straight Connector 113"/>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5" name="Straight Connector 114"/>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116" name="Straight Connector 115"/>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100" name="Rectangle 99"/>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19" name="Group 125"/>
                <p:cNvGrpSpPr/>
                <p:nvPr/>
              </p:nvGrpSpPr>
              <p:grpSpPr>
                <a:xfrm>
                  <a:off x="4883150" y="2396855"/>
                  <a:ext cx="3867150" cy="215371"/>
                  <a:chOff x="4889500" y="1565005"/>
                  <a:chExt cx="3867150" cy="215371"/>
                </a:xfrm>
              </p:grpSpPr>
              <p:sp>
                <p:nvSpPr>
                  <p:cNvPr id="79" name="Rectangle 78"/>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20" name="Group 62"/>
                  <p:cNvGrpSpPr/>
                  <p:nvPr/>
                </p:nvGrpSpPr>
                <p:grpSpPr>
                  <a:xfrm>
                    <a:off x="5137150" y="1565005"/>
                    <a:ext cx="3619500" cy="215371"/>
                    <a:chOff x="5105400" y="1565005"/>
                    <a:chExt cx="3619500" cy="215371"/>
                  </a:xfrm>
                </p:grpSpPr>
                <p:sp>
                  <p:nvSpPr>
                    <p:cNvPr id="82" name="Rectangle 81"/>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83" name="Straight Connector 82"/>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4" name="Straight Connector 83"/>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5" name="Straight Connector 84"/>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6" name="Straight Connector 85"/>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7" name="Straight Connector 86"/>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8" name="Straight Connector 87"/>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89" name="Straight Connector 88"/>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0" name="Straight Connector 89"/>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1" name="Straight Connector 90"/>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2" name="Straight Connector 91"/>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3" name="Straight Connector 92"/>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4" name="Straight Connector 93"/>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5" name="Straight Connector 94"/>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6" name="Straight Connector 95"/>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97" name="Straight Connector 96"/>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81" name="Rectangle 80"/>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21" name="Group 145"/>
                <p:cNvGrpSpPr/>
                <p:nvPr/>
              </p:nvGrpSpPr>
              <p:grpSpPr>
                <a:xfrm>
                  <a:off x="4883150" y="2600055"/>
                  <a:ext cx="3867150" cy="215371"/>
                  <a:chOff x="4889500" y="1565005"/>
                  <a:chExt cx="3867150" cy="215371"/>
                </a:xfrm>
              </p:grpSpPr>
              <p:sp>
                <p:nvSpPr>
                  <p:cNvPr id="60" name="Rectangle 59"/>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23" name="Group 62"/>
                  <p:cNvGrpSpPr/>
                  <p:nvPr/>
                </p:nvGrpSpPr>
                <p:grpSpPr>
                  <a:xfrm>
                    <a:off x="5137150" y="1565005"/>
                    <a:ext cx="3619500" cy="215371"/>
                    <a:chOff x="5105400" y="1565005"/>
                    <a:chExt cx="3619500" cy="215371"/>
                  </a:xfrm>
                </p:grpSpPr>
                <p:sp>
                  <p:nvSpPr>
                    <p:cNvPr id="63" name="Rectangle 62"/>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64" name="Straight Connector 63"/>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5" name="Straight Connector 64"/>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6" name="Straight Connector 65"/>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7" name="Straight Connector 66"/>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8" name="Straight Connector 67"/>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69" name="Straight Connector 68"/>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0" name="Straight Connector 69"/>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1" name="Straight Connector 70"/>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2" name="Straight Connector 71"/>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3" name="Straight Connector 72"/>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4" name="Straight Connector 73"/>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5" name="Straight Connector 74"/>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6" name="Straight Connector 75"/>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7" name="Straight Connector 76"/>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78" name="Straight Connector 77"/>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62" name="Rectangle 61"/>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42" name="Group 165"/>
                <p:cNvGrpSpPr/>
                <p:nvPr/>
              </p:nvGrpSpPr>
              <p:grpSpPr>
                <a:xfrm>
                  <a:off x="4883150" y="2809605"/>
                  <a:ext cx="3867150" cy="215371"/>
                  <a:chOff x="4889500" y="1565005"/>
                  <a:chExt cx="3867150" cy="215371"/>
                </a:xfrm>
              </p:grpSpPr>
              <p:sp>
                <p:nvSpPr>
                  <p:cNvPr id="41" name="Rectangle 40"/>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61" name="Group 62"/>
                  <p:cNvGrpSpPr/>
                  <p:nvPr/>
                </p:nvGrpSpPr>
                <p:grpSpPr>
                  <a:xfrm>
                    <a:off x="5137150" y="1565005"/>
                    <a:ext cx="3619500" cy="215371"/>
                    <a:chOff x="5105400" y="1565005"/>
                    <a:chExt cx="3619500" cy="215371"/>
                  </a:xfrm>
                </p:grpSpPr>
                <p:sp>
                  <p:nvSpPr>
                    <p:cNvPr id="44" name="Rectangle 43"/>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45" name="Straight Connector 44"/>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6" name="Straight Connector 45"/>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7" name="Straight Connector 46"/>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8" name="Straight Connector 47"/>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9" name="Straight Connector 48"/>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0" name="Straight Connector 49"/>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1" name="Straight Connector 50"/>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2" name="Straight Connector 51"/>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3" name="Straight Connector 52"/>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4" name="Straight Connector 53"/>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5" name="Straight Connector 54"/>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6" name="Straight Connector 55"/>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7" name="Straight Connector 56"/>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8" name="Straight Connector 57"/>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59" name="Straight Connector 58"/>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43" name="Rectangle 42"/>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nvGrpSpPr>
                <p:cNvPr id="80" name="Group 185"/>
                <p:cNvGrpSpPr/>
                <p:nvPr/>
              </p:nvGrpSpPr>
              <p:grpSpPr>
                <a:xfrm>
                  <a:off x="4883150" y="3012805"/>
                  <a:ext cx="3867150" cy="215371"/>
                  <a:chOff x="4889500" y="1565005"/>
                  <a:chExt cx="3867150" cy="215371"/>
                </a:xfrm>
              </p:grpSpPr>
              <p:sp>
                <p:nvSpPr>
                  <p:cNvPr id="22" name="Rectangle 21"/>
                  <p:cNvSpPr/>
                  <p:nvPr/>
                </p:nvSpPr>
                <p:spPr bwMode="auto">
                  <a:xfrm>
                    <a:off x="4889500" y="1587509"/>
                    <a:ext cx="228600" cy="95241"/>
                  </a:xfrm>
                  <a:prstGeom prst="rect">
                    <a:avLst/>
                  </a:prstGeom>
                  <a:solidFill>
                    <a:srgbClr val="FFFF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nvGrpSpPr>
                  <p:cNvPr id="27648" name="Group 62"/>
                  <p:cNvGrpSpPr/>
                  <p:nvPr/>
                </p:nvGrpSpPr>
                <p:grpSpPr>
                  <a:xfrm>
                    <a:off x="5137150" y="1565005"/>
                    <a:ext cx="3619500" cy="215371"/>
                    <a:chOff x="5105400" y="1565005"/>
                    <a:chExt cx="3619500" cy="215371"/>
                  </a:xfrm>
                </p:grpSpPr>
                <p:sp>
                  <p:nvSpPr>
                    <p:cNvPr id="25" name="Rectangle 24"/>
                    <p:cNvSpPr/>
                    <p:nvPr/>
                  </p:nvSpPr>
                  <p:spPr bwMode="auto">
                    <a:xfrm>
                      <a:off x="5105400" y="1587509"/>
                      <a:ext cx="3619500" cy="165091"/>
                    </a:xfrm>
                    <a:prstGeom prst="rect">
                      <a:avLst/>
                    </a:prstGeom>
                    <a:solidFill>
                      <a:srgbClr val="00E800"/>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cxnSp>
                  <p:nvCxnSpPr>
                    <p:cNvPr id="26" name="Straight Connector 25"/>
                    <p:cNvCxnSpPr/>
                    <p:nvPr/>
                  </p:nvCxnSpPr>
                  <p:spPr bwMode="auto">
                    <a:xfrm rot="5400000">
                      <a:off x="5230019" y="166661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7" name="Straight Connector 26"/>
                    <p:cNvCxnSpPr/>
                    <p:nvPr/>
                  </p:nvCxnSpPr>
                  <p:spPr bwMode="auto">
                    <a:xfrm rot="5400000">
                      <a:off x="5458622" y="1668721"/>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8" name="Straight Connector 27"/>
                    <p:cNvCxnSpPr/>
                    <p:nvPr/>
                  </p:nvCxnSpPr>
                  <p:spPr bwMode="auto">
                    <a:xfrm rot="5400000">
                      <a:off x="5695692"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29" name="Straight Connector 28"/>
                    <p:cNvCxnSpPr/>
                    <p:nvPr/>
                  </p:nvCxnSpPr>
                  <p:spPr bwMode="auto">
                    <a:xfrm rot="5400000">
                      <a:off x="5932760" y="1685655"/>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0" name="Straight Connector 29"/>
                    <p:cNvCxnSpPr/>
                    <p:nvPr/>
                  </p:nvCxnSpPr>
                  <p:spPr bwMode="auto">
                    <a:xfrm rot="5400000">
                      <a:off x="6398427" y="1668723"/>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1" name="Straight Connector 30"/>
                    <p:cNvCxnSpPr/>
                    <p:nvPr/>
                  </p:nvCxnSpPr>
                  <p:spPr bwMode="auto">
                    <a:xfrm rot="5400000">
                      <a:off x="6618561" y="1668722"/>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2" name="Straight Connector 31"/>
                    <p:cNvCxnSpPr/>
                    <p:nvPr/>
                  </p:nvCxnSpPr>
                  <p:spPr bwMode="auto">
                    <a:xfrm rot="5400000">
                      <a:off x="683022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3" name="Straight Connector 32"/>
                    <p:cNvCxnSpPr/>
                    <p:nvPr/>
                  </p:nvCxnSpPr>
                  <p:spPr bwMode="auto">
                    <a:xfrm rot="5400000">
                      <a:off x="7268377" y="16835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4" name="Straight Connector 33"/>
                    <p:cNvCxnSpPr/>
                    <p:nvPr/>
                  </p:nvCxnSpPr>
                  <p:spPr bwMode="auto">
                    <a:xfrm rot="5400000">
                      <a:off x="703977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5" name="Straight Connector 34"/>
                    <p:cNvCxnSpPr/>
                    <p:nvPr/>
                  </p:nvCxnSpPr>
                  <p:spPr bwMode="auto">
                    <a:xfrm rot="5400000">
                      <a:off x="7503327" y="16771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6" name="Straight Connector 35"/>
                    <p:cNvCxnSpPr/>
                    <p:nvPr/>
                  </p:nvCxnSpPr>
                  <p:spPr bwMode="auto">
                    <a:xfrm rot="5400000">
                      <a:off x="8182779" y="1664490"/>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7" name="Straight Connector 36"/>
                    <p:cNvCxnSpPr/>
                    <p:nvPr/>
                  </p:nvCxnSpPr>
                  <p:spPr bwMode="auto">
                    <a:xfrm rot="5400000">
                      <a:off x="7748733" y="1670181"/>
                      <a:ext cx="152657"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8" name="Straight Connector 37"/>
                    <p:cNvCxnSpPr/>
                    <p:nvPr/>
                  </p:nvCxnSpPr>
                  <p:spPr bwMode="auto">
                    <a:xfrm rot="5400000">
                      <a:off x="7960527" y="166448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39" name="Straight Connector 38"/>
                    <p:cNvCxnSpPr/>
                    <p:nvPr/>
                  </p:nvCxnSpPr>
                  <p:spPr bwMode="auto">
                    <a:xfrm rot="5400000">
                      <a:off x="8424079" y="1658139"/>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cxnSp>
                  <p:nvCxnSpPr>
                    <p:cNvPr id="40" name="Straight Connector 39"/>
                    <p:cNvCxnSpPr/>
                    <p:nvPr/>
                  </p:nvCxnSpPr>
                  <p:spPr bwMode="auto">
                    <a:xfrm rot="5400000">
                      <a:off x="6155010" y="1672956"/>
                      <a:ext cx="187855" cy="1588"/>
                    </a:xfrm>
                    <a:prstGeom prst="line">
                      <a:avLst/>
                    </a:prstGeom>
                    <a:solidFill>
                      <a:schemeClr val="accent1"/>
                    </a:solidFill>
                    <a:ln w="12700" cap="flat" cmpd="sng" algn="ctr">
                      <a:solidFill>
                        <a:srgbClr val="000000"/>
                      </a:solidFill>
                      <a:prstDash val="solid"/>
                      <a:round/>
                      <a:headEnd type="none" w="med" len="med"/>
                      <a:tailEnd type="none" w="med" len="med"/>
                    </a:ln>
                    <a:effectLst/>
                  </p:spPr>
                </p:cxnSp>
              </p:grpSp>
              <p:sp>
                <p:nvSpPr>
                  <p:cNvPr id="24" name="Rectangle 23"/>
                  <p:cNvSpPr/>
                  <p:nvPr/>
                </p:nvSpPr>
                <p:spPr bwMode="auto">
                  <a:xfrm>
                    <a:off x="4889500" y="1676409"/>
                    <a:ext cx="228600" cy="76191"/>
                  </a:xfrm>
                  <a:prstGeom prst="rect">
                    <a:avLst/>
                  </a:prstGeom>
                  <a:solidFill>
                    <a:srgbClr val="FF5A14"/>
                  </a:solidFill>
                  <a:ln w="127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400" b="1" i="0" dirty="0" smtClean="0">
                      <a:solidFill>
                        <a:schemeClr val="tx1"/>
                      </a:solidFill>
                      <a:latin typeface="Arial" charset="0"/>
                    </a:endParaRPr>
                  </a:p>
                </p:txBody>
              </p:sp>
            </p:grpSp>
          </p:grpSp>
          <p:sp>
            <p:nvSpPr>
              <p:cNvPr id="11" name="TextBox 10"/>
              <p:cNvSpPr txBox="1"/>
              <p:nvPr/>
            </p:nvSpPr>
            <p:spPr>
              <a:xfrm>
                <a:off x="6171946" y="3396682"/>
                <a:ext cx="1371601" cy="400110"/>
              </a:xfrm>
              <a:prstGeom prst="rect">
                <a:avLst/>
              </a:prstGeom>
              <a:noFill/>
            </p:spPr>
            <p:txBody>
              <a:bodyPr wrap="square" rtlCol="0">
                <a:spAutoFit/>
              </a:bodyPr>
              <a:lstStyle/>
              <a:p>
                <a:r>
                  <a:rPr lang="en-US" i="0" dirty="0" smtClean="0">
                    <a:solidFill>
                      <a:srgbClr val="FFFF00"/>
                    </a:solidFill>
                  </a:rPr>
                  <a:t>GPU</a:t>
                </a:r>
                <a:endParaRPr lang="en-US" i="0" dirty="0">
                  <a:solidFill>
                    <a:srgbClr val="FFFF00"/>
                  </a:solidFill>
                </a:endParaRPr>
              </a:p>
            </p:txBody>
          </p:sp>
        </p:grpSp>
        <p:sp>
          <p:nvSpPr>
            <p:cNvPr id="187" name="TextBox 186"/>
            <p:cNvSpPr txBox="1"/>
            <p:nvPr/>
          </p:nvSpPr>
          <p:spPr>
            <a:xfrm>
              <a:off x="6668947" y="3773557"/>
              <a:ext cx="1861407" cy="338554"/>
            </a:xfrm>
            <a:prstGeom prst="rect">
              <a:avLst/>
            </a:prstGeom>
            <a:noFill/>
          </p:spPr>
          <p:txBody>
            <a:bodyPr wrap="none" rtlCol="0">
              <a:spAutoFit/>
            </a:bodyPr>
            <a:lstStyle/>
            <a:p>
              <a:r>
                <a:rPr lang="en-US" sz="1600" dirty="0" smtClean="0">
                  <a:solidFill>
                    <a:schemeClr val="bg1"/>
                  </a:solidFill>
                </a:rPr>
                <a:t>Hundreds of cores</a:t>
              </a:r>
              <a:endParaRPr lang="en-US" sz="1600" dirty="0">
                <a:solidFill>
                  <a:schemeClr val="bg1"/>
                </a:solidFill>
              </a:endParaRPr>
            </a:p>
          </p:txBody>
        </p:sp>
        <p:cxnSp>
          <p:nvCxnSpPr>
            <p:cNvPr id="190" name="Straight Arrow Connector 189"/>
            <p:cNvCxnSpPr/>
            <p:nvPr/>
          </p:nvCxnSpPr>
          <p:spPr bwMode="auto">
            <a:xfrm flipH="1">
              <a:off x="7740650" y="4070350"/>
              <a:ext cx="94526" cy="209963"/>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grpSp>
    </p:spTree>
  </p:cSld>
  <p:clrMapOvr>
    <a:masterClrMapping/>
  </p:clrMapOvr>
  <p:transition advTm="62604">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62988" cy="627062"/>
          </a:xfrm>
        </p:spPr>
        <p:txBody>
          <a:bodyPr/>
          <a:lstStyle/>
          <a:p>
            <a:r>
              <a:rPr lang="en-US" dirty="0" smtClean="0"/>
              <a:t>FMM on the GPU </a:t>
            </a:r>
            <a:endParaRPr lang="en-US" dirty="0"/>
          </a:p>
        </p:txBody>
      </p:sp>
      <p:sp>
        <p:nvSpPr>
          <p:cNvPr id="4" name="Content Placeholder 3"/>
          <p:cNvSpPr>
            <a:spLocks noGrp="1"/>
          </p:cNvSpPr>
          <p:nvPr>
            <p:ph idx="1"/>
          </p:nvPr>
        </p:nvSpPr>
        <p:spPr>
          <a:xfrm>
            <a:off x="266700" y="742950"/>
            <a:ext cx="8724900" cy="3505200"/>
          </a:xfrm>
        </p:spPr>
        <p:txBody>
          <a:bodyPr/>
          <a:lstStyle/>
          <a:p>
            <a:pPr>
              <a:lnSpc>
                <a:spcPct val="150000"/>
              </a:lnSpc>
            </a:pPr>
            <a:r>
              <a:rPr lang="en-US" dirty="0" smtClean="0"/>
              <a:t>Look at implementation of </a:t>
            </a:r>
            <a:r>
              <a:rPr lang="en-US" dirty="0" err="1" smtClean="0"/>
              <a:t>Gumerov</a:t>
            </a:r>
            <a:r>
              <a:rPr lang="en-US" dirty="0" smtClean="0"/>
              <a:t> &amp; </a:t>
            </a:r>
            <a:r>
              <a:rPr lang="en-US" dirty="0" err="1" smtClean="0"/>
              <a:t>Duraiswami</a:t>
            </a:r>
            <a:r>
              <a:rPr lang="en-US" dirty="0" smtClean="0"/>
              <a:t> (2008)</a:t>
            </a:r>
          </a:p>
          <a:p>
            <a:pPr lvl="1">
              <a:lnSpc>
                <a:spcPct val="150000"/>
              </a:lnSpc>
            </a:pPr>
            <a:r>
              <a:rPr lang="en-US" sz="1800" dirty="0" smtClean="0"/>
              <a:t>M2L translation cost: 29%; GPU speedup 1.6x</a:t>
            </a:r>
          </a:p>
          <a:p>
            <a:pPr lvl="1">
              <a:lnSpc>
                <a:spcPct val="150000"/>
              </a:lnSpc>
            </a:pPr>
            <a:r>
              <a:rPr lang="en-US" sz="1800" dirty="0" smtClean="0"/>
              <a:t>Local direct sum: 66.1%; GPU speedup 90.1x </a:t>
            </a:r>
          </a:p>
          <a:p>
            <a:pPr>
              <a:lnSpc>
                <a:spcPct val="150000"/>
              </a:lnSpc>
            </a:pPr>
            <a:r>
              <a:rPr lang="en-US" dirty="0" smtClean="0"/>
              <a:t>Profiling data suggests</a:t>
            </a:r>
          </a:p>
          <a:p>
            <a:pPr lvl="1">
              <a:lnSpc>
                <a:spcPct val="150000"/>
              </a:lnSpc>
            </a:pPr>
            <a:r>
              <a:rPr lang="en-US" sz="1800" dirty="0" smtClean="0"/>
              <a:t>Perform translations on the CPU: multicore parallelization and large cache provides comparable or better performance</a:t>
            </a:r>
          </a:p>
          <a:p>
            <a:pPr lvl="1">
              <a:lnSpc>
                <a:spcPct val="150000"/>
              </a:lnSpc>
            </a:pPr>
            <a:r>
              <a:rPr lang="en-US" sz="1800" dirty="0" smtClean="0"/>
              <a:t>GPU computes local direct sum </a:t>
            </a:r>
            <a:r>
              <a:rPr lang="en-US" sz="1800" dirty="0" smtClean="0"/>
              <a:t>(P2P) and </a:t>
            </a:r>
            <a:r>
              <a:rPr lang="en-US" sz="1800" dirty="0" smtClean="0"/>
              <a:t>particle related work: SIMD</a:t>
            </a:r>
            <a:endParaRPr lang="en-US" sz="1800" dirty="0"/>
          </a:p>
        </p:txBody>
      </p:sp>
      <p:graphicFrame>
        <p:nvGraphicFramePr>
          <p:cNvPr id="5" name="Chart 4"/>
          <p:cNvGraphicFramePr/>
          <p:nvPr>
            <p:extLst>
              <p:ext uri="{D42A27DB-BD31-4B8C-83A1-F6EECF244321}">
                <p14:modId xmlns="" xmlns:p14="http://schemas.microsoft.com/office/powerpoint/2010/main" val="2682795191"/>
              </p:ext>
            </p:extLst>
          </p:nvPr>
        </p:nvGraphicFramePr>
        <p:xfrm>
          <a:off x="-38100" y="3584345"/>
          <a:ext cx="90678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p:cNvSpPr/>
          <p:nvPr/>
        </p:nvSpPr>
        <p:spPr bwMode="auto">
          <a:xfrm>
            <a:off x="3162300" y="5336945"/>
            <a:ext cx="990600" cy="1219200"/>
          </a:xfrm>
          <a:prstGeom prst="roundRect">
            <a:avLst/>
          </a:prstGeom>
          <a:noFill/>
          <a:ln w="28575"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 name="Rounded Rectangle 7"/>
          <p:cNvSpPr/>
          <p:nvPr/>
        </p:nvSpPr>
        <p:spPr bwMode="auto">
          <a:xfrm>
            <a:off x="6467254" y="4275462"/>
            <a:ext cx="1143000" cy="2433084"/>
          </a:xfrm>
          <a:prstGeom prst="roundRect">
            <a:avLst/>
          </a:prstGeom>
          <a:noFill/>
          <a:ln w="28575"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Tree>
    <p:custDataLst>
      <p:tags r:id="rId1"/>
    </p:custDataLst>
  </p:cSld>
  <p:clrMapOvr>
    <a:masterClrMapping/>
  </p:clrMapOvr>
  <p:transition advTm="63711">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2362200" y="2514600"/>
            <a:ext cx="6477000" cy="609600"/>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4" name="Rounded Rectangle 33"/>
          <p:cNvSpPr/>
          <p:nvPr/>
        </p:nvSpPr>
        <p:spPr bwMode="auto">
          <a:xfrm>
            <a:off x="2362200" y="3352800"/>
            <a:ext cx="6477000" cy="1295400"/>
          </a:xfrm>
          <a:prstGeom prst="roundRect">
            <a:avLst/>
          </a:prstGeom>
          <a:solidFill>
            <a:srgbClr val="92D05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 name="Title 1"/>
          <p:cNvSpPr>
            <a:spLocks noGrp="1"/>
          </p:cNvSpPr>
          <p:nvPr>
            <p:ph type="title"/>
          </p:nvPr>
        </p:nvSpPr>
        <p:spPr/>
        <p:txBody>
          <a:bodyPr/>
          <a:lstStyle/>
          <a:p>
            <a:r>
              <a:rPr lang="en-US" dirty="0" smtClean="0"/>
              <a:t>Single node algorithm</a:t>
            </a:r>
            <a:endParaRPr lang="en-US" dirty="0"/>
          </a:p>
        </p:txBody>
      </p:sp>
      <p:sp>
        <p:nvSpPr>
          <p:cNvPr id="10" name="Down Arrow Callout 9"/>
          <p:cNvSpPr/>
          <p:nvPr/>
        </p:nvSpPr>
        <p:spPr bwMode="auto">
          <a:xfrm>
            <a:off x="3845257" y="1322696"/>
            <a:ext cx="3928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angle"/>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particle positions, source strength</a:t>
            </a:r>
            <a:endParaRPr lang="en-US" b="1" dirty="0">
              <a:ln w="1905"/>
              <a:solidFill>
                <a:schemeClr val="bg1">
                  <a:lumMod val="85000"/>
                </a:schemeClr>
              </a:solidFill>
              <a:effectLst>
                <a:innerShdw blurRad="69850" dist="43180" dir="5400000">
                  <a:srgbClr val="000000">
                    <a:alpha val="65000"/>
                  </a:srgbClr>
                </a:innerShdw>
              </a:effectLst>
              <a:latin typeface="Arial" pitchFamily="58" charset="0"/>
            </a:endParaRPr>
          </a:p>
        </p:txBody>
      </p:sp>
      <p:sp>
        <p:nvSpPr>
          <p:cNvPr id="11" name="Rectangle 10"/>
          <p:cNvSpPr/>
          <p:nvPr/>
        </p:nvSpPr>
        <p:spPr bwMode="auto">
          <a:xfrm>
            <a:off x="4724400" y="304800"/>
            <a:ext cx="1600200" cy="381000"/>
          </a:xfrm>
          <a:prstGeom prst="rect">
            <a:avLst/>
          </a:prstGeom>
          <a:solidFill>
            <a:srgbClr val="0070C0"/>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GPU work</a:t>
            </a:r>
            <a:endParaRPr lang="en-US" b="1" dirty="0">
              <a:ln w="1905"/>
              <a:solidFill>
                <a:schemeClr val="bg1">
                  <a:lumMod val="85000"/>
                </a:schemeClr>
              </a:solidFill>
              <a:effectLst>
                <a:innerShdw blurRad="69850" dist="43180" dir="5400000">
                  <a:srgbClr val="000000">
                    <a:alpha val="65000"/>
                  </a:srgbClr>
                </a:innerShdw>
              </a:effectLst>
              <a:latin typeface="Arial" pitchFamily="58" charset="0"/>
            </a:endParaRPr>
          </a:p>
        </p:txBody>
      </p:sp>
      <p:sp>
        <p:nvSpPr>
          <p:cNvPr id="12" name="Rectangle 11"/>
          <p:cNvSpPr/>
          <p:nvPr/>
        </p:nvSpPr>
        <p:spPr bwMode="auto">
          <a:xfrm>
            <a:off x="6705600" y="304800"/>
            <a:ext cx="1600200" cy="381000"/>
          </a:xfrm>
          <a:prstGeom prst="rect">
            <a:avLst/>
          </a:prstGeom>
          <a:solidFill>
            <a:srgbClr val="C00000"/>
          </a:solidFill>
          <a:ln w="12700"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CPU work</a:t>
            </a:r>
          </a:p>
        </p:txBody>
      </p:sp>
      <p:sp>
        <p:nvSpPr>
          <p:cNvPr id="13" name="Rounded Rectangle 12"/>
          <p:cNvSpPr/>
          <p:nvPr/>
        </p:nvSpPr>
        <p:spPr bwMode="auto">
          <a:xfrm>
            <a:off x="365078" y="1132764"/>
            <a:ext cx="1143000" cy="1524000"/>
          </a:xfrm>
          <a:prstGeom prst="roundRect">
            <a:avLst/>
          </a:prstGeom>
          <a:solidFill>
            <a:srgbClr val="7030A0"/>
          </a:solid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bevelB w="152400" h="50800" prst="softRound"/>
          </a:sp3d>
        </p:spPr>
        <p:txBody>
          <a:bodyPr vert="horz" wrap="none" lIns="91440" tIns="45720" rIns="91440" bIns="45720" numCol="1" rtlCol="0" anchor="ctr" anchorCtr="0" compatLnSpc="1">
            <a:prstTxWarp prst="textNoShape">
              <a:avLst/>
            </a:prstTxWarp>
          </a:bodyPr>
          <a:lstStyle/>
          <a:p>
            <a:pPr marR="0" indent="0" fontAlgn="base">
              <a:lnSpc>
                <a:spcPct val="100000"/>
              </a:lnSpc>
              <a:spcBef>
                <a:spcPct val="0"/>
              </a:spcBef>
              <a:spcAft>
                <a:spcPct val="0"/>
              </a:spcAft>
              <a:buClrTx/>
              <a:buSzTx/>
              <a:buFontTx/>
              <a:buNone/>
              <a:tabLst/>
            </a:pPr>
            <a:r>
              <a:rPr lang="en-US" b="1" dirty="0" smtClean="0">
                <a:ln w="1905"/>
                <a:solidFill>
                  <a:srgbClr val="FFFF00"/>
                </a:solidFill>
                <a:effectLst>
                  <a:innerShdw blurRad="69850" dist="43180" dir="5400000">
                    <a:srgbClr val="000000">
                      <a:alpha val="65000"/>
                    </a:srgbClr>
                  </a:innerShdw>
                </a:effectLst>
                <a:latin typeface="Arial" pitchFamily="58" charset="0"/>
              </a:rPr>
              <a:t>ODE</a:t>
            </a:r>
          </a:p>
          <a:p>
            <a:pPr marR="0" indent="0" fontAlgn="base">
              <a:lnSpc>
                <a:spcPct val="100000"/>
              </a:lnSpc>
              <a:spcBef>
                <a:spcPct val="0"/>
              </a:spcBef>
              <a:spcAft>
                <a:spcPct val="0"/>
              </a:spcAft>
              <a:buClrTx/>
              <a:buSzTx/>
              <a:buFontTx/>
              <a:buNone/>
              <a:tabLst/>
            </a:pPr>
            <a:r>
              <a:rPr lang="en-US" b="1" dirty="0" smtClean="0">
                <a:ln w="1905"/>
                <a:solidFill>
                  <a:srgbClr val="FFFF00"/>
                </a:solidFill>
                <a:effectLst>
                  <a:innerShdw blurRad="69850" dist="43180" dir="5400000">
                    <a:srgbClr val="000000">
                      <a:alpha val="65000"/>
                    </a:srgbClr>
                  </a:innerShdw>
                </a:effectLst>
                <a:latin typeface="Arial" pitchFamily="58" charset="0"/>
              </a:rPr>
              <a:t>solver:</a:t>
            </a:r>
          </a:p>
          <a:p>
            <a:pPr marR="0" indent="0" fontAlgn="base">
              <a:lnSpc>
                <a:spcPct val="100000"/>
              </a:lnSpc>
              <a:spcBef>
                <a:spcPct val="0"/>
              </a:spcBef>
              <a:spcAft>
                <a:spcPct val="0"/>
              </a:spcAft>
              <a:buClrTx/>
              <a:buSzTx/>
              <a:buFontTx/>
              <a:buNone/>
              <a:tabLst/>
            </a:pPr>
            <a:r>
              <a:rPr lang="en-US" b="1" dirty="0" smtClean="0">
                <a:ln w="1905"/>
                <a:solidFill>
                  <a:srgbClr val="FFFF00"/>
                </a:solidFill>
                <a:effectLst>
                  <a:innerShdw blurRad="69850" dist="43180" dir="5400000">
                    <a:srgbClr val="000000">
                      <a:alpha val="65000"/>
                    </a:srgbClr>
                  </a:innerShdw>
                </a:effectLst>
                <a:latin typeface="Arial" pitchFamily="58" charset="0"/>
              </a:rPr>
              <a:t>source</a:t>
            </a:r>
          </a:p>
          <a:p>
            <a:pPr marR="0" indent="0" fontAlgn="base">
              <a:lnSpc>
                <a:spcPct val="100000"/>
              </a:lnSpc>
              <a:spcBef>
                <a:spcPct val="0"/>
              </a:spcBef>
              <a:spcAft>
                <a:spcPct val="0"/>
              </a:spcAft>
              <a:buClrTx/>
              <a:buSzTx/>
              <a:buFontTx/>
              <a:buNone/>
              <a:tabLst/>
            </a:pPr>
            <a:r>
              <a:rPr lang="en-US" b="1" dirty="0" smtClean="0">
                <a:ln w="1905"/>
                <a:solidFill>
                  <a:srgbClr val="FFFF00"/>
                </a:solidFill>
                <a:effectLst>
                  <a:innerShdw blurRad="69850" dist="43180" dir="5400000">
                    <a:srgbClr val="000000">
                      <a:alpha val="65000"/>
                    </a:srgbClr>
                  </a:innerShdw>
                </a:effectLst>
                <a:latin typeface="Arial" pitchFamily="58" charset="0"/>
              </a:rPr>
              <a:t>receiver</a:t>
            </a:r>
          </a:p>
          <a:p>
            <a:pPr marR="0" indent="0" fontAlgn="base">
              <a:lnSpc>
                <a:spcPct val="100000"/>
              </a:lnSpc>
              <a:spcBef>
                <a:spcPct val="0"/>
              </a:spcBef>
              <a:spcAft>
                <a:spcPct val="0"/>
              </a:spcAft>
              <a:buClrTx/>
              <a:buSzTx/>
              <a:buFontTx/>
              <a:buNone/>
              <a:tabLst/>
            </a:pPr>
            <a:r>
              <a:rPr lang="en-US" b="1" dirty="0" smtClean="0">
                <a:ln w="1905"/>
                <a:solidFill>
                  <a:srgbClr val="FFFF00"/>
                </a:solidFill>
                <a:effectLst>
                  <a:innerShdw blurRad="69850" dist="43180" dir="5400000">
                    <a:srgbClr val="000000">
                      <a:alpha val="65000"/>
                    </a:srgbClr>
                  </a:innerShdw>
                </a:effectLst>
                <a:latin typeface="Arial" pitchFamily="58" charset="0"/>
              </a:rPr>
              <a:t>update</a:t>
            </a:r>
          </a:p>
        </p:txBody>
      </p:sp>
      <p:sp>
        <p:nvSpPr>
          <p:cNvPr id="14" name="Right Arrow 13"/>
          <p:cNvSpPr/>
          <p:nvPr/>
        </p:nvSpPr>
        <p:spPr bwMode="auto">
          <a:xfrm>
            <a:off x="1644555" y="1280615"/>
            <a:ext cx="2057400" cy="381000"/>
          </a:xfrm>
          <a:prstGeom prst="rightArrow">
            <a:avLst>
              <a:gd name="adj1" fmla="val 42237"/>
              <a:gd name="adj2" fmla="val 57463"/>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0" name="Down Arrow 19"/>
          <p:cNvSpPr/>
          <p:nvPr/>
        </p:nvSpPr>
        <p:spPr bwMode="auto">
          <a:xfrm rot="10800000">
            <a:off x="685800" y="2819400"/>
            <a:ext cx="381000" cy="3886200"/>
          </a:xfrm>
          <a:prstGeom prst="downArrow">
            <a:avLst>
              <a:gd name="adj1" fmla="val 42835"/>
              <a:gd name="adj2" fmla="val 78656"/>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1" name="L-Shape 20"/>
          <p:cNvSpPr/>
          <p:nvPr/>
        </p:nvSpPr>
        <p:spPr bwMode="auto">
          <a:xfrm rot="16200000">
            <a:off x="3024404" y="4033764"/>
            <a:ext cx="475962" cy="4905235"/>
          </a:xfrm>
          <a:prstGeom prst="corner">
            <a:avLst>
              <a:gd name="adj1" fmla="val 30741"/>
              <a:gd name="adj2" fmla="val 31013"/>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2" name="Rounded Rectangle 21"/>
          <p:cNvSpPr/>
          <p:nvPr/>
        </p:nvSpPr>
        <p:spPr bwMode="auto">
          <a:xfrm>
            <a:off x="2590800" y="1143000"/>
            <a:ext cx="6096000" cy="5029200"/>
          </a:xfrm>
          <a:prstGeom prst="roundRect">
            <a:avLst>
              <a:gd name="adj" fmla="val 4264"/>
            </a:avLst>
          </a:prstGeom>
          <a:noFill/>
          <a:ln w="38100" cap="flat" cmpd="sng" algn="ctr">
            <a:solidFill>
              <a:srgbClr val="FF99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5" name="Down Arrow Callout 24"/>
          <p:cNvSpPr/>
          <p:nvPr/>
        </p:nvSpPr>
        <p:spPr bwMode="auto">
          <a:xfrm>
            <a:off x="3468331" y="1938141"/>
            <a:ext cx="4690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data structure (</a:t>
            </a:r>
            <a:r>
              <a:rPr lang="en-US" b="1" dirty="0" err="1" smtClean="0">
                <a:ln w="1905"/>
                <a:solidFill>
                  <a:schemeClr val="bg1">
                    <a:lumMod val="85000"/>
                  </a:schemeClr>
                </a:solidFill>
                <a:effectLst>
                  <a:innerShdw blurRad="69850" dist="43180" dir="5400000">
                    <a:srgbClr val="000000">
                      <a:alpha val="65000"/>
                    </a:srgbClr>
                  </a:innerShdw>
                </a:effectLst>
                <a:latin typeface="Arial" pitchFamily="58" charset="0"/>
              </a:rPr>
              <a:t>octree</a:t>
            </a: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 and neighbors)</a:t>
            </a:r>
          </a:p>
        </p:txBody>
      </p:sp>
      <p:sp>
        <p:nvSpPr>
          <p:cNvPr id="26" name="Down Arrow Callout 25"/>
          <p:cNvSpPr/>
          <p:nvPr/>
        </p:nvSpPr>
        <p:spPr bwMode="auto">
          <a:xfrm>
            <a:off x="2743200" y="2590800"/>
            <a:ext cx="2667000" cy="685800"/>
          </a:xfrm>
          <a:prstGeom prst="downArrowCallout">
            <a:avLst>
              <a:gd name="adj1" fmla="val 45183"/>
              <a:gd name="adj2" fmla="val 36689"/>
              <a:gd name="adj3" fmla="val 25000"/>
              <a:gd name="adj4" fmla="val 60929"/>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source M-expansions</a:t>
            </a:r>
          </a:p>
        </p:txBody>
      </p:sp>
      <p:sp>
        <p:nvSpPr>
          <p:cNvPr id="28" name="Down Arrow Callout 27"/>
          <p:cNvSpPr/>
          <p:nvPr/>
        </p:nvSpPr>
        <p:spPr bwMode="auto">
          <a:xfrm>
            <a:off x="5562600" y="2590800"/>
            <a:ext cx="2971800" cy="685800"/>
          </a:xfrm>
          <a:prstGeom prst="downArrowCallout">
            <a:avLst>
              <a:gd name="adj1" fmla="val 45183"/>
              <a:gd name="adj2" fmla="val 34957"/>
              <a:gd name="adj3" fmla="val 25000"/>
              <a:gd name="adj4" fmla="val 66124"/>
            </a:avLst>
          </a:prstGeom>
          <a:solidFill>
            <a:srgbClr val="C0000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translation stencils</a:t>
            </a:r>
          </a:p>
        </p:txBody>
      </p:sp>
      <p:sp>
        <p:nvSpPr>
          <p:cNvPr id="30" name="Down Arrow Callout 29"/>
          <p:cNvSpPr/>
          <p:nvPr/>
        </p:nvSpPr>
        <p:spPr bwMode="auto">
          <a:xfrm>
            <a:off x="5562600" y="3581400"/>
            <a:ext cx="3048000" cy="1143000"/>
          </a:xfrm>
          <a:prstGeom prst="downArrowCallout">
            <a:avLst>
              <a:gd name="adj1" fmla="val 19137"/>
              <a:gd name="adj2" fmla="val 23694"/>
              <a:gd name="adj3" fmla="val 25000"/>
              <a:gd name="adj4" fmla="val 66124"/>
            </a:avLst>
          </a:prstGeom>
          <a:solidFill>
            <a:srgbClr val="C0000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upward M|M </a:t>
            </a:r>
          </a:p>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downward M|L L|L</a:t>
            </a:r>
          </a:p>
        </p:txBody>
      </p:sp>
      <p:sp>
        <p:nvSpPr>
          <p:cNvPr id="31" name="Down Arrow Callout 30"/>
          <p:cNvSpPr/>
          <p:nvPr/>
        </p:nvSpPr>
        <p:spPr bwMode="auto">
          <a:xfrm>
            <a:off x="2800350" y="3590925"/>
            <a:ext cx="2590800" cy="1143000"/>
          </a:xfrm>
          <a:prstGeom prst="downArrowCallout">
            <a:avLst>
              <a:gd name="adj1" fmla="val 19137"/>
              <a:gd name="adj2" fmla="val 23694"/>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local direct </a:t>
            </a: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sum (P2P)</a:t>
            </a:r>
            <a:endParaRPr lang="en-US" b="1" dirty="0" smtClean="0">
              <a:ln w="1905"/>
              <a:solidFill>
                <a:schemeClr val="bg1">
                  <a:lumMod val="85000"/>
                </a:schemeClr>
              </a:solidFill>
              <a:effectLst>
                <a:innerShdw blurRad="69850" dist="43180" dir="5400000">
                  <a:srgbClr val="000000">
                    <a:alpha val="65000"/>
                  </a:srgbClr>
                </a:innerShdw>
              </a:effectLst>
              <a:latin typeface="Arial" pitchFamily="58" charset="0"/>
            </a:endParaRPr>
          </a:p>
        </p:txBody>
      </p:sp>
      <p:sp>
        <p:nvSpPr>
          <p:cNvPr id="32" name="Down Arrow Callout 31"/>
          <p:cNvSpPr/>
          <p:nvPr/>
        </p:nvSpPr>
        <p:spPr bwMode="auto">
          <a:xfrm>
            <a:off x="3733800" y="4876800"/>
            <a:ext cx="392828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receiver L-expansions</a:t>
            </a:r>
          </a:p>
        </p:txBody>
      </p:sp>
      <p:sp>
        <p:nvSpPr>
          <p:cNvPr id="33" name="Down Arrow Callout 32"/>
          <p:cNvSpPr/>
          <p:nvPr/>
        </p:nvSpPr>
        <p:spPr bwMode="auto">
          <a:xfrm>
            <a:off x="2971800" y="5486400"/>
            <a:ext cx="5410200" cy="533400"/>
          </a:xfrm>
          <a:prstGeom prst="downArrowCallout">
            <a:avLst>
              <a:gd name="adj1" fmla="val 45183"/>
              <a:gd name="adj2" fmla="val 48810"/>
              <a:gd name="adj3" fmla="val 25000"/>
              <a:gd name="adj4" fmla="val 66124"/>
            </a:avLst>
          </a:prstGeom>
          <a:solidFill>
            <a:srgbClr val="0070C0"/>
          </a:solidFill>
          <a:ln w="12700" cap="rnd" cmpd="sng" algn="ctr">
            <a:solidFill>
              <a:schemeClr val="tx1"/>
            </a:solid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a:bevelT/>
            <a:bevelB prst="relaxedInset"/>
          </a:sp3d>
        </p:spPr>
        <p:txBody>
          <a:bodyPr vert="horz" wrap="none" lIns="91440" tIns="45720" rIns="91440" bIns="45720" numCol="1" rtlCol="0" anchor="ctr"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b="1" dirty="0" smtClean="0">
                <a:ln w="1905"/>
                <a:solidFill>
                  <a:schemeClr val="bg1">
                    <a:lumMod val="85000"/>
                  </a:schemeClr>
                </a:solidFill>
                <a:effectLst>
                  <a:innerShdw blurRad="69850" dist="43180" dir="5400000">
                    <a:srgbClr val="000000">
                      <a:alpha val="65000"/>
                    </a:srgbClr>
                  </a:innerShdw>
                </a:effectLst>
                <a:latin typeface="Arial" pitchFamily="58" charset="0"/>
              </a:rPr>
              <a:t>final sum of far-field and near-field interactions</a:t>
            </a:r>
          </a:p>
        </p:txBody>
      </p:sp>
      <p:sp>
        <p:nvSpPr>
          <p:cNvPr id="41" name="Right Arrow 40"/>
          <p:cNvSpPr/>
          <p:nvPr/>
        </p:nvSpPr>
        <p:spPr bwMode="auto">
          <a:xfrm rot="1279802">
            <a:off x="5205716" y="3127664"/>
            <a:ext cx="914400" cy="304800"/>
          </a:xfrm>
          <a:prstGeom prst="rightArrow">
            <a:avLst>
              <a:gd name="adj1" fmla="val 37576"/>
              <a:gd name="adj2" fmla="val 78696"/>
            </a:avLst>
          </a:prstGeom>
          <a:solidFill>
            <a:srgbClr val="FFC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44" name="TextBox 43"/>
          <p:cNvSpPr txBox="1"/>
          <p:nvPr/>
        </p:nvSpPr>
        <p:spPr>
          <a:xfrm>
            <a:off x="914400" y="5943600"/>
            <a:ext cx="685800" cy="646331"/>
          </a:xfrm>
          <a:prstGeom prst="rect">
            <a:avLst/>
          </a:prstGeom>
          <a:noFill/>
        </p:spPr>
        <p:txBody>
          <a:bodyPr wrap="square" rtlCol="0">
            <a:spAutoFit/>
          </a:bodyPr>
          <a:lstStyle/>
          <a:p>
            <a:r>
              <a:rPr lang="en-US" b="1" dirty="0" smtClean="0">
                <a:ln w="1905"/>
                <a:solidFill>
                  <a:srgbClr val="FFFF00"/>
                </a:solidFill>
                <a:effectLst>
                  <a:innerShdw blurRad="69850" dist="43180" dir="5400000">
                    <a:srgbClr val="000000">
                      <a:alpha val="65000"/>
                    </a:srgbClr>
                  </a:innerShdw>
                </a:effectLst>
                <a:latin typeface="Arial" pitchFamily="58" charset="0"/>
              </a:rPr>
              <a:t>time </a:t>
            </a:r>
          </a:p>
          <a:p>
            <a:r>
              <a:rPr lang="en-US" b="1" dirty="0" smtClean="0">
                <a:ln w="1905"/>
                <a:solidFill>
                  <a:srgbClr val="FFFF00"/>
                </a:solidFill>
                <a:effectLst>
                  <a:innerShdw blurRad="69850" dist="43180" dir="5400000">
                    <a:srgbClr val="000000">
                      <a:alpha val="65000"/>
                    </a:srgbClr>
                  </a:innerShdw>
                </a:effectLst>
                <a:latin typeface="Arial" pitchFamily="58" charset="0"/>
              </a:rPr>
              <a:t>loop</a:t>
            </a:r>
            <a:endParaRPr lang="en-US" b="1" dirty="0">
              <a:ln w="1905"/>
              <a:solidFill>
                <a:srgbClr val="FFFF00"/>
              </a:solidFill>
              <a:effectLst>
                <a:innerShdw blurRad="69850" dist="43180" dir="5400000">
                  <a:srgbClr val="000000">
                    <a:alpha val="65000"/>
                  </a:srgbClr>
                </a:innerShdw>
              </a:effectLst>
              <a:latin typeface="Arial" pitchFamily="58" charset="0"/>
            </a:endParaRPr>
          </a:p>
        </p:txBody>
      </p:sp>
      <p:sp>
        <p:nvSpPr>
          <p:cNvPr id="23" name="Right Arrow 22"/>
          <p:cNvSpPr/>
          <p:nvPr/>
        </p:nvSpPr>
        <p:spPr bwMode="auto">
          <a:xfrm rot="8928510">
            <a:off x="5240210" y="4379454"/>
            <a:ext cx="914400" cy="304800"/>
          </a:xfrm>
          <a:prstGeom prst="rightArrow">
            <a:avLst>
              <a:gd name="adj1" fmla="val 37576"/>
              <a:gd name="adj2" fmla="val 78696"/>
            </a:avLst>
          </a:prstGeom>
          <a:solidFill>
            <a:srgbClr val="FFC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Tree>
    <p:custDataLst>
      <p:tags r:id="rId1"/>
    </p:custDataLst>
  </p:cSld>
  <p:clrMapOvr>
    <a:masterClrMapping/>
  </p:clrMapOvr>
  <p:transition advTm="115301">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mph" presetSubtype="0" fill="hold" grpId="1" nodeType="clickEffect">
                                  <p:stCondLst>
                                    <p:cond delay="0"/>
                                  </p:stCondLst>
                                  <p:childTnLst>
                                    <p:anim calcmode="discrete" valueType="str">
                                      <p:cBhvr>
                                        <p:cTn id="34" dur="1000" fill="hold"/>
                                        <p:tgtEl>
                                          <p:spTgt spid="35"/>
                                        </p:tgtEl>
                                        <p:attrNameLst>
                                          <p:attrName>style.visibility</p:attrName>
                                        </p:attrNameLst>
                                      </p:cBhvr>
                                      <p:tavLst>
                                        <p:tav tm="0">
                                          <p:val>
                                            <p:strVal val="hidden"/>
                                          </p:val>
                                        </p:tav>
                                        <p:tav tm="50000">
                                          <p:val>
                                            <p:strVal val="visible"/>
                                          </p:val>
                                        </p:tav>
                                      </p:tavLst>
                                    </p:anim>
                                  </p:childTnLst>
                                </p:cTn>
                              </p:par>
                              <p:par>
                                <p:cTn id="35" presetID="35" presetClass="emph" presetSubtype="0" fill="hold" grpId="1" nodeType="withEffect">
                                  <p:stCondLst>
                                    <p:cond delay="0"/>
                                  </p:stCondLst>
                                  <p:childTnLst>
                                    <p:anim calcmode="discrete" valueType="str">
                                      <p:cBhvr>
                                        <p:cTn id="36"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4" grpId="0" animBg="1"/>
      <p:bldP spid="34" grpId="1" animBg="1"/>
      <p:bldP spid="25" grpId="0" animBg="1"/>
      <p:bldP spid="26" grpId="0" animBg="1"/>
      <p:bldP spid="28"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a:xfrm>
            <a:off x="304800" y="762000"/>
            <a:ext cx="8610600" cy="5638800"/>
          </a:xfrm>
        </p:spPr>
        <p:txBody>
          <a:bodyPr>
            <a:normAutofit/>
          </a:bodyPr>
          <a:lstStyle/>
          <a:p>
            <a:pPr>
              <a:lnSpc>
                <a:spcPct val="150000"/>
              </a:lnSpc>
            </a:pPr>
            <a:r>
              <a:rPr lang="en-US" sz="2200" dirty="0" smtClean="0"/>
              <a:t>CPU and GPU are tasked with their most efficient jobs</a:t>
            </a:r>
          </a:p>
          <a:p>
            <a:pPr lvl="1">
              <a:lnSpc>
                <a:spcPct val="150000"/>
              </a:lnSpc>
            </a:pPr>
            <a:r>
              <a:rPr lang="en-US" sz="2000" dirty="0" smtClean="0"/>
              <a:t>Faster translations: CPU code can be better optimized using complex translation stencil data structures</a:t>
            </a:r>
          </a:p>
          <a:p>
            <a:pPr lvl="1">
              <a:lnSpc>
                <a:spcPct val="150000"/>
              </a:lnSpc>
            </a:pPr>
            <a:r>
              <a:rPr lang="en-US" sz="2000" dirty="0"/>
              <a:t>High accuracy, double precision, CPU translation without much cost </a:t>
            </a:r>
            <a:r>
              <a:rPr lang="en-US" sz="2000" dirty="0" smtClean="0"/>
              <a:t>penalty</a:t>
            </a:r>
          </a:p>
          <a:p>
            <a:pPr lvl="1">
              <a:lnSpc>
                <a:spcPct val="150000"/>
              </a:lnSpc>
            </a:pPr>
            <a:r>
              <a:rPr lang="en-US" sz="2000" dirty="0" smtClean="0"/>
              <a:t>Faster local direct sum: many cores on GPU; same kernel evaluation but on multiple data (SIMD)</a:t>
            </a:r>
          </a:p>
          <a:p>
            <a:pPr>
              <a:lnSpc>
                <a:spcPct val="150000"/>
              </a:lnSpc>
            </a:pPr>
            <a:r>
              <a:rPr lang="en-US" sz="2200" dirty="0" smtClean="0"/>
              <a:t>The CPU is not idle during the GPU computations</a:t>
            </a:r>
          </a:p>
          <a:p>
            <a:pPr>
              <a:lnSpc>
                <a:spcPct val="150000"/>
              </a:lnSpc>
            </a:pPr>
            <a:r>
              <a:rPr lang="en-US" sz="2200" dirty="0" smtClean="0"/>
              <a:t>Easy visualization: all particle in GPU</a:t>
            </a:r>
          </a:p>
          <a:p>
            <a:pPr>
              <a:lnSpc>
                <a:spcPct val="150000"/>
              </a:lnSpc>
            </a:pPr>
            <a:r>
              <a:rPr lang="en-US" sz="2200" dirty="0" smtClean="0"/>
              <a:t>Smaller data transfer between the CPU and GPU</a:t>
            </a:r>
          </a:p>
          <a:p>
            <a:pPr>
              <a:lnSpc>
                <a:spcPct val="150000"/>
              </a:lnSpc>
            </a:pPr>
            <a:endParaRPr lang="en-US" sz="2200" dirty="0" smtClean="0"/>
          </a:p>
        </p:txBody>
      </p:sp>
    </p:spTree>
  </p:cSld>
  <p:clrMapOvr>
    <a:masterClrMapping/>
  </p:clrMapOvr>
  <p:transition advTm="92774">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Visualization and Steering</a:t>
            </a:r>
            <a:endParaRPr lang="en-US" dirty="0"/>
          </a:p>
        </p:txBody>
      </p:sp>
      <p:pic>
        <p:nvPicPr>
          <p:cNvPr id="4" name="vortexDemo.wmv">
            <a:hlinkClick r:id="" action="ppaction://media"/>
          </p:cNvPr>
          <p:cNvPicPr>
            <a:picLocks noGrp="1" noChangeAspect="1"/>
          </p:cNvPicPr>
          <p:nvPr>
            <p:ph idx="1"/>
            <a:videoFile r:link="rId1"/>
            <p:extLst>
              <p:ext uri="{DAA4B4D4-6D71-4841-9C94-3DE7FCFB9230}">
                <p14:media xmlns="" xmlns:p14="http://schemas.microsoft.com/office/powerpoint/2010/main" r:embed="rId4"/>
              </p:ext>
            </p:extLst>
          </p:nvPr>
        </p:nvPicPr>
        <p:blipFill>
          <a:blip r:embed="rId5" cstate="print"/>
          <a:stretch>
            <a:fillRect/>
          </a:stretch>
        </p:blipFill>
        <p:spPr>
          <a:xfrm>
            <a:off x="533400" y="1009650"/>
            <a:ext cx="7620000" cy="5715000"/>
          </a:xfrm>
        </p:spPr>
      </p:pic>
    </p:spTree>
    <p:extLst>
      <p:ext uri="{BB962C8B-B14F-4D97-AF65-F5344CB8AC3E}">
        <p14:creationId xmlns="" xmlns:p14="http://schemas.microsoft.com/office/powerpoint/2010/main" val="3847202436"/>
      </p:ext>
    </p:extLst>
  </p:cSld>
  <p:clrMapOvr>
    <a:masterClrMapping/>
  </p:clrMapOvr>
  <p:transition advTm="24835">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node tests</a:t>
            </a:r>
            <a:endParaRPr lang="en-US" dirty="0"/>
          </a:p>
        </p:txBody>
      </p:sp>
      <p:pic>
        <p:nvPicPr>
          <p:cNvPr id="47108" name="Picture 4"/>
          <p:cNvPicPr>
            <a:picLocks noChangeAspect="1" noChangeArrowheads="1"/>
          </p:cNvPicPr>
          <p:nvPr/>
        </p:nvPicPr>
        <p:blipFill>
          <a:blip r:embed="rId4" cstate="print"/>
          <a:srcRect/>
          <a:stretch>
            <a:fillRect/>
          </a:stretch>
        </p:blipFill>
        <p:spPr bwMode="auto">
          <a:xfrm>
            <a:off x="332268" y="953920"/>
            <a:ext cx="5736265" cy="5865980"/>
          </a:xfrm>
          <a:prstGeom prst="rect">
            <a:avLst/>
          </a:prstGeom>
          <a:noFill/>
          <a:ln w="9525">
            <a:noFill/>
            <a:miter lim="800000"/>
            <a:headEnd/>
            <a:tailEnd/>
          </a:ln>
        </p:spPr>
      </p:pic>
      <p:pic>
        <p:nvPicPr>
          <p:cNvPr id="47107" name="Picture 3"/>
          <p:cNvPicPr>
            <a:picLocks noChangeAspect="1" noChangeArrowheads="1"/>
          </p:cNvPicPr>
          <p:nvPr/>
        </p:nvPicPr>
        <p:blipFill>
          <a:blip r:embed="rId5" cstate="print"/>
          <a:srcRect/>
          <a:stretch>
            <a:fillRect/>
          </a:stretch>
        </p:blipFill>
        <p:spPr bwMode="auto">
          <a:xfrm>
            <a:off x="76200" y="1200150"/>
            <a:ext cx="8941358" cy="2895600"/>
          </a:xfrm>
          <a:prstGeom prst="rect">
            <a:avLst/>
          </a:prstGeom>
          <a:noFill/>
          <a:ln w="9525">
            <a:noFill/>
            <a:miter lim="800000"/>
            <a:headEnd/>
            <a:tailEnd/>
          </a:ln>
        </p:spPr>
      </p:pic>
      <p:sp>
        <p:nvSpPr>
          <p:cNvPr id="6" name="Rounded Rectangle 5"/>
          <p:cNvSpPr/>
          <p:nvPr/>
        </p:nvSpPr>
        <p:spPr bwMode="auto">
          <a:xfrm>
            <a:off x="3167062" y="2888179"/>
            <a:ext cx="614916" cy="839972"/>
          </a:xfrm>
          <a:prstGeom prst="roundRect">
            <a:avLst/>
          </a:prstGeom>
          <a:solidFill>
            <a:srgbClr val="FFFF00">
              <a:alpha val="40000"/>
            </a:srgbClr>
          </a:solidFill>
          <a:ln w="38100" cap="flat" cmpd="sng" algn="ctr">
            <a:no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 name="Rounded Rectangle 6"/>
          <p:cNvSpPr/>
          <p:nvPr/>
        </p:nvSpPr>
        <p:spPr bwMode="auto">
          <a:xfrm>
            <a:off x="7012282" y="2891613"/>
            <a:ext cx="719470" cy="822251"/>
          </a:xfrm>
          <a:prstGeom prst="roundRect">
            <a:avLst/>
          </a:prstGeom>
          <a:solidFill>
            <a:srgbClr val="FFFF00">
              <a:alpha val="40000"/>
            </a:srgbClr>
          </a:solidFill>
          <a:ln w="38100" cap="flat" cmpd="sng" algn="ctr">
            <a:no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 name="Content Placeholder 2"/>
          <p:cNvSpPr>
            <a:spLocks noGrp="1"/>
          </p:cNvSpPr>
          <p:nvPr>
            <p:ph idx="1"/>
          </p:nvPr>
        </p:nvSpPr>
        <p:spPr>
          <a:xfrm>
            <a:off x="5638800" y="4343400"/>
            <a:ext cx="3505200" cy="2133600"/>
          </a:xfrm>
        </p:spPr>
        <p:txBody>
          <a:bodyPr/>
          <a:lstStyle/>
          <a:p>
            <a:pPr lvl="1">
              <a:buNone/>
            </a:pPr>
            <a:r>
              <a:rPr lang="en-US" sz="1600" dirty="0" smtClean="0">
                <a:solidFill>
                  <a:srgbClr val="FFFF00"/>
                </a:solidFill>
              </a:rPr>
              <a:t>Dual quad-core Intel Nehalem</a:t>
            </a:r>
          </a:p>
          <a:p>
            <a:pPr lvl="1">
              <a:buNone/>
            </a:pPr>
            <a:r>
              <a:rPr lang="en-US" sz="1600" dirty="0" smtClean="0">
                <a:solidFill>
                  <a:srgbClr val="FFFF00"/>
                </a:solidFill>
              </a:rPr>
              <a:t>5560 2.8 GHz processors</a:t>
            </a:r>
          </a:p>
          <a:p>
            <a:pPr lvl="1">
              <a:buNone/>
            </a:pPr>
            <a:endParaRPr lang="en-US" sz="1600" dirty="0" smtClean="0">
              <a:solidFill>
                <a:srgbClr val="FFFF00"/>
              </a:solidFill>
            </a:endParaRPr>
          </a:p>
          <a:p>
            <a:pPr lvl="1">
              <a:buNone/>
            </a:pPr>
            <a:r>
              <a:rPr lang="en-US" sz="1600" dirty="0" smtClean="0">
                <a:solidFill>
                  <a:srgbClr val="FFFF00"/>
                </a:solidFill>
              </a:rPr>
              <a:t>24 GB of RAM </a:t>
            </a:r>
          </a:p>
          <a:p>
            <a:pPr lvl="1">
              <a:buNone/>
            </a:pPr>
            <a:endParaRPr lang="en-US" sz="1600" dirty="0" smtClean="0">
              <a:solidFill>
                <a:srgbClr val="FFFF00"/>
              </a:solidFill>
            </a:endParaRPr>
          </a:p>
          <a:p>
            <a:pPr lvl="1">
              <a:buNone/>
            </a:pPr>
            <a:r>
              <a:rPr lang="en-US" sz="1600" dirty="0" smtClean="0">
                <a:solidFill>
                  <a:srgbClr val="FFFF00"/>
                </a:solidFill>
              </a:rPr>
              <a:t>Two Tesla C1060 GPU </a:t>
            </a:r>
          </a:p>
        </p:txBody>
      </p:sp>
    </p:spTree>
    <p:custDataLst>
      <p:tags r:id="rId1"/>
    </p:custDataLst>
    <p:extLst>
      <p:ext uri="{BB962C8B-B14F-4D97-AF65-F5344CB8AC3E}">
        <p14:creationId xmlns="" xmlns:p14="http://schemas.microsoft.com/office/powerpoint/2010/main" val="1220062713"/>
      </p:ext>
    </p:extLst>
  </p:cSld>
  <p:clrMapOvr>
    <a:masterClrMapping/>
  </p:clrMapOvr>
  <p:transition advTm="4876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710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Dividing the FMM algorithm on different nodes</a:t>
            </a:r>
            <a:endParaRPr lang="en-US" dirty="0"/>
          </a:p>
        </p:txBody>
      </p:sp>
      <p:sp>
        <p:nvSpPr>
          <p:cNvPr id="3" name="Content Placeholder 2"/>
          <p:cNvSpPr>
            <a:spLocks noGrp="1"/>
          </p:cNvSpPr>
          <p:nvPr>
            <p:ph idx="1"/>
          </p:nvPr>
        </p:nvSpPr>
        <p:spPr>
          <a:xfrm>
            <a:off x="400050" y="762000"/>
            <a:ext cx="8382000" cy="4114800"/>
          </a:xfrm>
        </p:spPr>
        <p:txBody>
          <a:bodyPr/>
          <a:lstStyle/>
          <a:p>
            <a:pPr>
              <a:lnSpc>
                <a:spcPct val="150000"/>
              </a:lnSpc>
            </a:pPr>
            <a:r>
              <a:rPr lang="en-US" sz="2200" dirty="0" smtClean="0"/>
              <a:t>Divide domain and assign each piece to separate nodes (work regions)</a:t>
            </a:r>
          </a:p>
          <a:p>
            <a:pPr>
              <a:lnSpc>
                <a:spcPct val="150000"/>
              </a:lnSpc>
            </a:pPr>
            <a:r>
              <a:rPr lang="en-US" sz="2200" dirty="0" smtClean="0"/>
              <a:t>Use linearity of translations and spatial decomposition property of FMM to perform algorithm correctly</a:t>
            </a:r>
          </a:p>
          <a:p>
            <a:pPr fontAlgn="t"/>
            <a:endParaRPr lang="en-US" sz="2800" dirty="0" smtClean="0"/>
          </a:p>
          <a:p>
            <a:pPr fontAlgn="t"/>
            <a:endParaRPr lang="en-US" dirty="0" smtClean="0"/>
          </a:p>
          <a:p>
            <a:pPr fontAlgn="t"/>
            <a:endParaRPr lang="en-US" dirty="0" smtClean="0"/>
          </a:p>
          <a:p>
            <a:pPr fontAlgn="t"/>
            <a:endParaRPr lang="en-US" b="0" dirty="0" smtClean="0"/>
          </a:p>
          <a:p>
            <a:pPr fontAlgn="t"/>
            <a:endParaRPr lang="en-US" b="0" dirty="0" smtClean="0"/>
          </a:p>
          <a:p>
            <a:pPr fontAlgn="t"/>
            <a:endParaRPr lang="en-US" b="0" dirty="0" smtClean="0"/>
          </a:p>
          <a:p>
            <a:pPr fontAlgn="t"/>
            <a:endParaRPr lang="en-US" b="0" dirty="0" smtClean="0"/>
          </a:p>
          <a:p>
            <a:endParaRPr lang="en-US" sz="2000" dirty="0" smtClean="0"/>
          </a:p>
        </p:txBody>
      </p:sp>
      <p:graphicFrame>
        <p:nvGraphicFramePr>
          <p:cNvPr id="5" name="Table 4"/>
          <p:cNvGraphicFramePr>
            <a:graphicFrameLocks noGrp="1"/>
          </p:cNvGraphicFramePr>
          <p:nvPr>
            <p:extLst>
              <p:ext uri="{D42A27DB-BD31-4B8C-83A1-F6EECF244321}">
                <p14:modId xmlns="" xmlns:p14="http://schemas.microsoft.com/office/powerpoint/2010/main" val="2539431286"/>
              </p:ext>
            </p:extLst>
          </p:nvPr>
        </p:nvGraphicFramePr>
        <p:xfrm>
          <a:off x="5693735" y="2927497"/>
          <a:ext cx="1828800" cy="1828800"/>
        </p:xfrm>
        <a:graphic>
          <a:graphicData uri="http://schemas.openxmlformats.org/drawingml/2006/table">
            <a:tbl>
              <a:tblPr firstRow="1" bandRow="1">
                <a:tableStyleId>{F5AB1C69-6EDB-4FF4-983F-18BD219EF322}</a:tableStyleId>
              </a:tblPr>
              <a:tblGrid>
                <a:gridCol w="914400"/>
                <a:gridCol w="457200"/>
                <a:gridCol w="457200"/>
              </a:tblGrid>
              <a:tr h="482138">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639CA"/>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82138">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86452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r>
            </a:tbl>
          </a:graphicData>
        </a:graphic>
      </p:graphicFrame>
      <p:sp>
        <p:nvSpPr>
          <p:cNvPr id="6" name="Oval 5"/>
          <p:cNvSpPr/>
          <p:nvPr/>
        </p:nvSpPr>
        <p:spPr bwMode="auto">
          <a:xfrm>
            <a:off x="6792391" y="3124200"/>
            <a:ext cx="76200" cy="76200"/>
          </a:xfrm>
          <a:prstGeom prst="ellipse">
            <a:avLst/>
          </a:prstGeom>
          <a:solidFill>
            <a:srgbClr val="FF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cxnSp>
        <p:nvCxnSpPr>
          <p:cNvPr id="7" name="Straight Arrow Connector 6"/>
          <p:cNvCxnSpPr/>
          <p:nvPr/>
        </p:nvCxnSpPr>
        <p:spPr bwMode="auto">
          <a:xfrm flipV="1">
            <a:off x="6626752" y="3425764"/>
            <a:ext cx="420718" cy="438370"/>
          </a:xfrm>
          <a:prstGeom prst="straightConnector1">
            <a:avLst/>
          </a:prstGeom>
          <a:solidFill>
            <a:schemeClr val="accent1"/>
          </a:solidFill>
          <a:ln w="38100" cap="flat" cmpd="sng" algn="ctr">
            <a:solidFill>
              <a:srgbClr val="C40CAA"/>
            </a:solidFill>
            <a:prstDash val="solid"/>
            <a:round/>
            <a:headEnd type="none" w="med" len="med"/>
            <a:tailEnd type="triangle"/>
          </a:ln>
          <a:effectLst/>
        </p:spPr>
      </p:cxnSp>
      <p:cxnSp>
        <p:nvCxnSpPr>
          <p:cNvPr id="8" name="Straight Arrow Connector 7"/>
          <p:cNvCxnSpPr/>
          <p:nvPr/>
        </p:nvCxnSpPr>
        <p:spPr bwMode="auto">
          <a:xfrm flipH="1" flipV="1">
            <a:off x="6848017" y="3195714"/>
            <a:ext cx="205123" cy="192258"/>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13" name="Rectangle 12"/>
          <p:cNvSpPr/>
          <p:nvPr/>
        </p:nvSpPr>
        <p:spPr bwMode="auto">
          <a:xfrm>
            <a:off x="5867400" y="5257800"/>
            <a:ext cx="1600200" cy="304800"/>
          </a:xfrm>
          <a:prstGeom prst="rect">
            <a:avLst/>
          </a:prstGeom>
          <a:solidFill>
            <a:srgbClr val="1C05A7"/>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1" u="none" strike="noStrike" cap="none" normalizeH="0" baseline="0" dirty="0" smtClean="0">
                <a:ln>
                  <a:noFill/>
                </a:ln>
                <a:solidFill>
                  <a:srgbClr val="FAFD00"/>
                </a:solidFill>
                <a:effectLst/>
                <a:latin typeface="Arial" pitchFamily="58" charset="0"/>
              </a:rPr>
              <a:t>target </a:t>
            </a:r>
            <a:r>
              <a:rPr kumimoji="0" lang="en-US" b="1" u="none" strike="noStrike" cap="none" normalizeH="0" dirty="0" smtClean="0">
                <a:ln>
                  <a:noFill/>
                </a:ln>
                <a:solidFill>
                  <a:srgbClr val="FAFD00"/>
                </a:solidFill>
                <a:effectLst/>
                <a:latin typeface="Arial" pitchFamily="58" charset="0"/>
              </a:rPr>
              <a:t> box</a:t>
            </a:r>
            <a:endParaRPr kumimoji="0" lang="en-US" b="1" u="none" strike="noStrike" cap="none" normalizeH="0" baseline="0" dirty="0">
              <a:ln>
                <a:noFill/>
              </a:ln>
              <a:solidFill>
                <a:srgbClr val="FAFD00"/>
              </a:solidFill>
              <a:effectLst/>
              <a:latin typeface="Arial" pitchFamily="58" charset="0"/>
            </a:endParaRPr>
          </a:p>
        </p:txBody>
      </p:sp>
      <p:sp>
        <p:nvSpPr>
          <p:cNvPr id="14" name="Flowchart: Or 13"/>
          <p:cNvSpPr/>
          <p:nvPr/>
        </p:nvSpPr>
        <p:spPr bwMode="auto">
          <a:xfrm>
            <a:off x="6464060" y="3736675"/>
            <a:ext cx="304800" cy="304800"/>
          </a:xfrm>
          <a:prstGeom prst="flowChartOr">
            <a:avLst/>
          </a:prstGeom>
          <a:solidFill>
            <a:schemeClr val="accent1"/>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5" name="Flowchart: Or 14"/>
          <p:cNvSpPr/>
          <p:nvPr/>
        </p:nvSpPr>
        <p:spPr bwMode="auto">
          <a:xfrm>
            <a:off x="6981826" y="3319462"/>
            <a:ext cx="173966" cy="173966"/>
          </a:xfrm>
          <a:prstGeom prst="flowChartOr">
            <a:avLst/>
          </a:prstGeom>
          <a:solidFill>
            <a:schemeClr val="accent1"/>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6" name="Flowchart: Or 15"/>
          <p:cNvSpPr/>
          <p:nvPr/>
        </p:nvSpPr>
        <p:spPr bwMode="auto">
          <a:xfrm>
            <a:off x="6764547" y="3089694"/>
            <a:ext cx="152400" cy="152400"/>
          </a:xfrm>
          <a:prstGeom prst="flowChartOr">
            <a:avLst/>
          </a:prstGeom>
          <a:solidFill>
            <a:schemeClr val="accent1"/>
          </a:solid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aphicFrame>
        <p:nvGraphicFramePr>
          <p:cNvPr id="17" name="Table 16"/>
          <p:cNvGraphicFramePr>
            <a:graphicFrameLocks noGrp="1"/>
          </p:cNvGraphicFramePr>
          <p:nvPr>
            <p:extLst>
              <p:ext uri="{D42A27DB-BD31-4B8C-83A1-F6EECF244321}">
                <p14:modId xmlns="" xmlns:p14="http://schemas.microsoft.com/office/powerpoint/2010/main" val="614931800"/>
              </p:ext>
            </p:extLst>
          </p:nvPr>
        </p:nvGraphicFramePr>
        <p:xfrm>
          <a:off x="990600" y="2971800"/>
          <a:ext cx="1828800" cy="1828800"/>
        </p:xfrm>
        <a:graphic>
          <a:graphicData uri="http://schemas.openxmlformats.org/drawingml/2006/table">
            <a:tbl>
              <a:tblPr firstRow="1" bandRow="1">
                <a:tableStyleId>{F5AB1C69-6EDB-4FF4-983F-18BD219EF322}</a:tableStyleId>
              </a:tblPr>
              <a:tblGrid>
                <a:gridCol w="914400"/>
                <a:gridCol w="457200"/>
                <a:gridCol w="457200"/>
              </a:tblGrid>
              <a:tr h="914400">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gridSpan="2">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r>
              <a:tr h="457200">
                <a:tc rowSpan="2">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r>
              <a:tr h="457200">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r>
            </a:tbl>
          </a:graphicData>
        </a:graphic>
      </p:graphicFrame>
      <p:graphicFrame>
        <p:nvGraphicFramePr>
          <p:cNvPr id="18" name="Table 17"/>
          <p:cNvGraphicFramePr>
            <a:graphicFrameLocks noGrp="1"/>
          </p:cNvGraphicFramePr>
          <p:nvPr>
            <p:extLst>
              <p:ext uri="{D42A27DB-BD31-4B8C-83A1-F6EECF244321}">
                <p14:modId xmlns="" xmlns:p14="http://schemas.microsoft.com/office/powerpoint/2010/main" val="3521533785"/>
              </p:ext>
            </p:extLst>
          </p:nvPr>
        </p:nvGraphicFramePr>
        <p:xfrm>
          <a:off x="2819400" y="4800600"/>
          <a:ext cx="1828800" cy="1828800"/>
        </p:xfrm>
        <a:graphic>
          <a:graphicData uri="http://schemas.openxmlformats.org/drawingml/2006/table">
            <a:tbl>
              <a:tblPr firstRow="1" bandRow="1">
                <a:tableStyleId>{F5AB1C69-6EDB-4FF4-983F-18BD219EF322}</a:tableStyleId>
              </a:tblPr>
              <a:tblGrid>
                <a:gridCol w="457200"/>
                <a:gridCol w="457200"/>
                <a:gridCol w="914400"/>
              </a:tblGrid>
              <a:tr h="457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row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r h="457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r>
              <a:tr h="914400">
                <a:tc gridSpan="2">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FA3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r>
            </a:tbl>
          </a:graphicData>
        </a:graphic>
      </p:graphicFrame>
      <p:cxnSp>
        <p:nvCxnSpPr>
          <p:cNvPr id="9" name="Straight Arrow Connector 8"/>
          <p:cNvCxnSpPr/>
          <p:nvPr/>
        </p:nvCxnSpPr>
        <p:spPr bwMode="auto">
          <a:xfrm flipV="1">
            <a:off x="3733800" y="3886200"/>
            <a:ext cx="2895600" cy="182880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9" name="Oval 18"/>
          <p:cNvSpPr/>
          <p:nvPr/>
        </p:nvSpPr>
        <p:spPr bwMode="auto">
          <a:xfrm>
            <a:off x="1447800" y="3505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0" name="Oval 19"/>
          <p:cNvSpPr/>
          <p:nvPr/>
        </p:nvSpPr>
        <p:spPr bwMode="auto">
          <a:xfrm>
            <a:off x="1524000" y="3124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1" name="Oval 20"/>
          <p:cNvSpPr/>
          <p:nvPr/>
        </p:nvSpPr>
        <p:spPr bwMode="auto">
          <a:xfrm>
            <a:off x="1295400" y="3200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2" name="Oval 21"/>
          <p:cNvSpPr/>
          <p:nvPr/>
        </p:nvSpPr>
        <p:spPr bwMode="auto">
          <a:xfrm>
            <a:off x="2286000" y="3276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3" name="Oval 22"/>
          <p:cNvSpPr/>
          <p:nvPr/>
        </p:nvSpPr>
        <p:spPr bwMode="auto">
          <a:xfrm>
            <a:off x="2590800" y="3505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4" name="Oval 23"/>
          <p:cNvSpPr/>
          <p:nvPr/>
        </p:nvSpPr>
        <p:spPr bwMode="auto">
          <a:xfrm>
            <a:off x="2133600" y="4114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5" name="Oval 24"/>
          <p:cNvSpPr/>
          <p:nvPr/>
        </p:nvSpPr>
        <p:spPr bwMode="auto">
          <a:xfrm>
            <a:off x="2667000" y="4114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6" name="Oval 25"/>
          <p:cNvSpPr/>
          <p:nvPr/>
        </p:nvSpPr>
        <p:spPr bwMode="auto">
          <a:xfrm>
            <a:off x="1981200" y="4495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7" name="Oval 26"/>
          <p:cNvSpPr/>
          <p:nvPr/>
        </p:nvSpPr>
        <p:spPr bwMode="auto">
          <a:xfrm>
            <a:off x="2514600" y="4495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8" name="Oval 27"/>
          <p:cNvSpPr/>
          <p:nvPr/>
        </p:nvSpPr>
        <p:spPr bwMode="auto">
          <a:xfrm>
            <a:off x="1676400" y="3733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29" name="Oval 28"/>
          <p:cNvSpPr/>
          <p:nvPr/>
        </p:nvSpPr>
        <p:spPr bwMode="auto">
          <a:xfrm>
            <a:off x="2667000" y="4572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0" name="Oval 29"/>
          <p:cNvSpPr/>
          <p:nvPr/>
        </p:nvSpPr>
        <p:spPr bwMode="auto">
          <a:xfrm>
            <a:off x="2133600" y="4648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1" name="Oval 30"/>
          <p:cNvSpPr/>
          <p:nvPr/>
        </p:nvSpPr>
        <p:spPr bwMode="auto">
          <a:xfrm>
            <a:off x="1295400" y="4343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2" name="Oval 31"/>
          <p:cNvSpPr/>
          <p:nvPr/>
        </p:nvSpPr>
        <p:spPr bwMode="auto">
          <a:xfrm>
            <a:off x="1676400" y="4419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3" name="Oval 32"/>
          <p:cNvSpPr/>
          <p:nvPr/>
        </p:nvSpPr>
        <p:spPr bwMode="auto">
          <a:xfrm>
            <a:off x="1295400" y="4038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4" name="Oval 33"/>
          <p:cNvSpPr/>
          <p:nvPr/>
        </p:nvSpPr>
        <p:spPr bwMode="auto">
          <a:xfrm>
            <a:off x="2286000" y="3657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5" name="Oval 34"/>
          <p:cNvSpPr/>
          <p:nvPr/>
        </p:nvSpPr>
        <p:spPr bwMode="auto">
          <a:xfrm>
            <a:off x="1524000" y="4191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6" name="Oval 35"/>
          <p:cNvSpPr/>
          <p:nvPr/>
        </p:nvSpPr>
        <p:spPr bwMode="auto">
          <a:xfrm>
            <a:off x="1295400" y="4572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7" name="Oval 36"/>
          <p:cNvSpPr/>
          <p:nvPr/>
        </p:nvSpPr>
        <p:spPr bwMode="auto">
          <a:xfrm>
            <a:off x="2514600" y="4267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38" name="Oval 37"/>
          <p:cNvSpPr/>
          <p:nvPr/>
        </p:nvSpPr>
        <p:spPr bwMode="auto">
          <a:xfrm>
            <a:off x="4572000" y="6019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3" name="Oval 62"/>
          <p:cNvSpPr/>
          <p:nvPr/>
        </p:nvSpPr>
        <p:spPr bwMode="auto">
          <a:xfrm>
            <a:off x="3124200" y="5334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4" name="Oval 63"/>
          <p:cNvSpPr/>
          <p:nvPr/>
        </p:nvSpPr>
        <p:spPr bwMode="auto">
          <a:xfrm>
            <a:off x="3200400" y="4953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5" name="Oval 64"/>
          <p:cNvSpPr/>
          <p:nvPr/>
        </p:nvSpPr>
        <p:spPr bwMode="auto">
          <a:xfrm>
            <a:off x="2971800" y="5029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6" name="Oval 65"/>
          <p:cNvSpPr/>
          <p:nvPr/>
        </p:nvSpPr>
        <p:spPr bwMode="auto">
          <a:xfrm>
            <a:off x="3810000" y="5943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7" name="Oval 66"/>
          <p:cNvSpPr/>
          <p:nvPr/>
        </p:nvSpPr>
        <p:spPr bwMode="auto">
          <a:xfrm>
            <a:off x="3657600" y="6324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8" name="Oval 67"/>
          <p:cNvSpPr/>
          <p:nvPr/>
        </p:nvSpPr>
        <p:spPr bwMode="auto">
          <a:xfrm>
            <a:off x="3352800" y="5562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9" name="Oval 68"/>
          <p:cNvSpPr/>
          <p:nvPr/>
        </p:nvSpPr>
        <p:spPr bwMode="auto">
          <a:xfrm>
            <a:off x="3810000" y="6477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0" name="Oval 69"/>
          <p:cNvSpPr/>
          <p:nvPr/>
        </p:nvSpPr>
        <p:spPr bwMode="auto">
          <a:xfrm>
            <a:off x="2971800" y="6172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1" name="Oval 70"/>
          <p:cNvSpPr/>
          <p:nvPr/>
        </p:nvSpPr>
        <p:spPr bwMode="auto">
          <a:xfrm>
            <a:off x="3886200" y="54102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2" name="Oval 71"/>
          <p:cNvSpPr/>
          <p:nvPr/>
        </p:nvSpPr>
        <p:spPr bwMode="auto">
          <a:xfrm>
            <a:off x="2971800" y="5867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3" name="Oval 72"/>
          <p:cNvSpPr/>
          <p:nvPr/>
        </p:nvSpPr>
        <p:spPr bwMode="auto">
          <a:xfrm>
            <a:off x="3200400" y="6019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4" name="Oval 73"/>
          <p:cNvSpPr/>
          <p:nvPr/>
        </p:nvSpPr>
        <p:spPr bwMode="auto">
          <a:xfrm>
            <a:off x="2971800" y="6400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5" name="Oval 74"/>
          <p:cNvSpPr/>
          <p:nvPr/>
        </p:nvSpPr>
        <p:spPr bwMode="auto">
          <a:xfrm>
            <a:off x="1828800" y="4572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6" name="Oval 75"/>
          <p:cNvSpPr/>
          <p:nvPr/>
        </p:nvSpPr>
        <p:spPr bwMode="auto">
          <a:xfrm>
            <a:off x="1676400" y="4343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7" name="Oval 76"/>
          <p:cNvSpPr/>
          <p:nvPr/>
        </p:nvSpPr>
        <p:spPr bwMode="auto">
          <a:xfrm>
            <a:off x="3886200" y="5105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8" name="Oval 77"/>
          <p:cNvSpPr/>
          <p:nvPr/>
        </p:nvSpPr>
        <p:spPr bwMode="auto">
          <a:xfrm>
            <a:off x="4267200" y="51816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9" name="Oval 78"/>
          <p:cNvSpPr/>
          <p:nvPr/>
        </p:nvSpPr>
        <p:spPr bwMode="auto">
          <a:xfrm>
            <a:off x="4267200" y="6400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0" name="Oval 79"/>
          <p:cNvSpPr/>
          <p:nvPr/>
        </p:nvSpPr>
        <p:spPr bwMode="auto">
          <a:xfrm>
            <a:off x="4343400" y="60198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1" name="Oval 80"/>
          <p:cNvSpPr/>
          <p:nvPr/>
        </p:nvSpPr>
        <p:spPr bwMode="auto">
          <a:xfrm>
            <a:off x="3962400" y="6096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2" name="Oval 81"/>
          <p:cNvSpPr/>
          <p:nvPr/>
        </p:nvSpPr>
        <p:spPr bwMode="auto">
          <a:xfrm>
            <a:off x="4114800" y="6248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3" name="Oval 82"/>
          <p:cNvSpPr/>
          <p:nvPr/>
        </p:nvSpPr>
        <p:spPr bwMode="auto">
          <a:xfrm>
            <a:off x="4419600" y="53340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4" name="Oval 83"/>
          <p:cNvSpPr/>
          <p:nvPr/>
        </p:nvSpPr>
        <p:spPr bwMode="auto">
          <a:xfrm>
            <a:off x="4572000" y="5486400"/>
            <a:ext cx="45719" cy="45719"/>
          </a:xfrm>
          <a:prstGeom prst="ellipse">
            <a:avLst/>
          </a:prstGeom>
          <a:solidFill>
            <a:schemeClr val="accent6"/>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aphicFrame>
        <p:nvGraphicFramePr>
          <p:cNvPr id="93" name="Table 92"/>
          <p:cNvGraphicFramePr>
            <a:graphicFrameLocks noGrp="1"/>
          </p:cNvGraphicFramePr>
          <p:nvPr>
            <p:extLst>
              <p:ext uri="{D42A27DB-BD31-4B8C-83A1-F6EECF244321}">
                <p14:modId xmlns="" xmlns:p14="http://schemas.microsoft.com/office/powerpoint/2010/main" val="624106617"/>
              </p:ext>
            </p:extLst>
          </p:nvPr>
        </p:nvGraphicFramePr>
        <p:xfrm>
          <a:off x="990600" y="4800600"/>
          <a:ext cx="1828800" cy="1828800"/>
        </p:xfrm>
        <a:graphic>
          <a:graphicData uri="http://schemas.openxmlformats.org/drawingml/2006/table">
            <a:tbl>
              <a:tblPr firstRow="1" bandRow="1">
                <a:tableStyleId>{F5AB1C69-6EDB-4FF4-983F-18BD219EF322}</a:tableStyleId>
              </a:tblPr>
              <a:tblGrid>
                <a:gridCol w="1828800"/>
              </a:tblGrid>
              <a:tr h="1828800">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bl>
          </a:graphicData>
        </a:graphic>
      </p:graphicFrame>
      <p:graphicFrame>
        <p:nvGraphicFramePr>
          <p:cNvPr id="94" name="Table 93"/>
          <p:cNvGraphicFramePr>
            <a:graphicFrameLocks noGrp="1"/>
          </p:cNvGraphicFramePr>
          <p:nvPr>
            <p:extLst>
              <p:ext uri="{D42A27DB-BD31-4B8C-83A1-F6EECF244321}">
                <p14:modId xmlns="" xmlns:p14="http://schemas.microsoft.com/office/powerpoint/2010/main" val="692994343"/>
              </p:ext>
            </p:extLst>
          </p:nvPr>
        </p:nvGraphicFramePr>
        <p:xfrm>
          <a:off x="2819400" y="2971800"/>
          <a:ext cx="1828800" cy="1828800"/>
        </p:xfrm>
        <a:graphic>
          <a:graphicData uri="http://schemas.openxmlformats.org/drawingml/2006/table">
            <a:tbl>
              <a:tblPr firstRow="1" bandRow="1">
                <a:tableStyleId>{F5AB1C69-6EDB-4FF4-983F-18BD219EF322}</a:tableStyleId>
              </a:tblPr>
              <a:tblGrid>
                <a:gridCol w="1828800"/>
              </a:tblGrid>
              <a:tr h="1828800">
                <a:tc>
                  <a:txBody>
                    <a:bodyPr/>
                    <a:lstStyle/>
                    <a:p>
                      <a:endParaRPr lang="en-US" dirty="0">
                        <a:solidFill>
                          <a:srgbClr val="57FA3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r>
            </a:tbl>
          </a:graphicData>
        </a:graphic>
      </p:graphicFrame>
      <p:sp>
        <p:nvSpPr>
          <p:cNvPr id="95" name="Rectangle 94"/>
          <p:cNvSpPr/>
          <p:nvPr/>
        </p:nvSpPr>
        <p:spPr bwMode="auto">
          <a:xfrm>
            <a:off x="1066800" y="6172200"/>
            <a:ext cx="1600200" cy="381000"/>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accent5">
                    <a:lumMod val="10000"/>
                  </a:schemeClr>
                </a:solidFill>
                <a:latin typeface="Arial" pitchFamily="58" charset="0"/>
              </a:rPr>
              <a:t>Node 0</a:t>
            </a:r>
            <a:endParaRPr kumimoji="0" lang="en-US" b="1" u="none" strike="noStrike" cap="none" normalizeH="0" baseline="0" dirty="0">
              <a:ln>
                <a:noFill/>
              </a:ln>
              <a:solidFill>
                <a:schemeClr val="accent5">
                  <a:lumMod val="10000"/>
                </a:schemeClr>
              </a:solidFill>
              <a:effectLst/>
              <a:latin typeface="Arial" pitchFamily="58" charset="0"/>
            </a:endParaRPr>
          </a:p>
        </p:txBody>
      </p:sp>
      <p:sp>
        <p:nvSpPr>
          <p:cNvPr id="96" name="Rectangle 95"/>
          <p:cNvSpPr/>
          <p:nvPr/>
        </p:nvSpPr>
        <p:spPr bwMode="auto">
          <a:xfrm>
            <a:off x="2971800" y="4343400"/>
            <a:ext cx="1600200" cy="381000"/>
          </a:xfrm>
          <a:prstGeom prst="rect">
            <a:avLst/>
          </a:prstGeom>
          <a:no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accent5">
                    <a:lumMod val="10000"/>
                  </a:schemeClr>
                </a:solidFill>
                <a:latin typeface="Arial" pitchFamily="58" charset="0"/>
              </a:rPr>
              <a:t>Node 3</a:t>
            </a:r>
            <a:endParaRPr kumimoji="0" lang="en-US" b="1" u="none" strike="noStrike" cap="none" normalizeH="0" baseline="0" dirty="0">
              <a:ln>
                <a:noFill/>
              </a:ln>
              <a:solidFill>
                <a:schemeClr val="accent5">
                  <a:lumMod val="10000"/>
                </a:schemeClr>
              </a:solidFill>
              <a:effectLst/>
              <a:latin typeface="Arial" pitchFamily="58" charset="0"/>
            </a:endParaRPr>
          </a:p>
        </p:txBody>
      </p:sp>
      <p:cxnSp>
        <p:nvCxnSpPr>
          <p:cNvPr id="10" name="Straight Arrow Connector 9"/>
          <p:cNvCxnSpPr/>
          <p:nvPr/>
        </p:nvCxnSpPr>
        <p:spPr bwMode="auto">
          <a:xfrm>
            <a:off x="1905000" y="3886200"/>
            <a:ext cx="4724400" cy="0"/>
          </a:xfrm>
          <a:prstGeom prst="straightConnector1">
            <a:avLst/>
          </a:prstGeom>
          <a:solidFill>
            <a:schemeClr val="accent1"/>
          </a:solidFill>
          <a:ln w="38100" cap="flat" cmpd="sng" algn="ctr">
            <a:solidFill>
              <a:srgbClr val="C00000"/>
            </a:solidFill>
            <a:prstDash val="solid"/>
            <a:round/>
            <a:headEnd type="none" w="med" len="med"/>
            <a:tailEnd type="triangle"/>
          </a:ln>
          <a:effectLst/>
        </p:spPr>
      </p:cxnSp>
      <p:sp>
        <p:nvSpPr>
          <p:cNvPr id="11" name="Rectangle 10"/>
          <p:cNvSpPr/>
          <p:nvPr/>
        </p:nvSpPr>
        <p:spPr bwMode="auto">
          <a:xfrm>
            <a:off x="1143000" y="3124200"/>
            <a:ext cx="1600200" cy="381000"/>
          </a:xfrm>
          <a:prstGeom prst="rect">
            <a:avLst/>
          </a:prstGeom>
          <a:solidFill>
            <a:srgbClr val="57FA3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accent5">
                    <a:lumMod val="10000"/>
                  </a:schemeClr>
                </a:solidFill>
                <a:latin typeface="Arial" pitchFamily="58" charset="0"/>
              </a:rPr>
              <a:t>Node 1</a:t>
            </a:r>
            <a:endParaRPr kumimoji="0" lang="en-US" b="1" u="none" strike="noStrike" cap="none" normalizeH="0" baseline="0" dirty="0">
              <a:ln>
                <a:noFill/>
              </a:ln>
              <a:solidFill>
                <a:schemeClr val="accent5">
                  <a:lumMod val="10000"/>
                </a:schemeClr>
              </a:solidFill>
              <a:effectLst/>
              <a:latin typeface="Arial" pitchFamily="58" charset="0"/>
            </a:endParaRPr>
          </a:p>
        </p:txBody>
      </p:sp>
      <p:sp>
        <p:nvSpPr>
          <p:cNvPr id="85" name="Rectangle 84"/>
          <p:cNvSpPr/>
          <p:nvPr/>
        </p:nvSpPr>
        <p:spPr bwMode="auto">
          <a:xfrm>
            <a:off x="2972937" y="6175612"/>
            <a:ext cx="1600200" cy="304800"/>
          </a:xfrm>
          <a:prstGeom prst="rect">
            <a:avLst/>
          </a:prstGeom>
          <a:solidFill>
            <a:srgbClr val="FF99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accent5">
                    <a:lumMod val="10000"/>
                  </a:schemeClr>
                </a:solidFill>
                <a:latin typeface="Arial" pitchFamily="58" charset="0"/>
              </a:rPr>
              <a:t>Node</a:t>
            </a:r>
            <a:r>
              <a:rPr kumimoji="0" lang="en-US" b="1" u="none" strike="noStrike" cap="none" normalizeH="0" baseline="0" dirty="0" smtClean="0">
                <a:ln>
                  <a:noFill/>
                </a:ln>
                <a:solidFill>
                  <a:schemeClr val="accent5">
                    <a:lumMod val="10000"/>
                  </a:schemeClr>
                </a:solidFill>
                <a:effectLst/>
                <a:latin typeface="Arial" pitchFamily="58" charset="0"/>
              </a:rPr>
              <a:t> </a:t>
            </a:r>
            <a:r>
              <a:rPr lang="en-US" b="1" dirty="0" smtClean="0">
                <a:solidFill>
                  <a:schemeClr val="accent5">
                    <a:lumMod val="10000"/>
                  </a:schemeClr>
                </a:solidFill>
                <a:latin typeface="Arial" pitchFamily="58" charset="0"/>
              </a:rPr>
              <a:t>2</a:t>
            </a:r>
            <a:endParaRPr kumimoji="0" lang="en-US" b="1" u="none" strike="noStrike" cap="none" normalizeH="0" baseline="0" dirty="0">
              <a:ln>
                <a:noFill/>
              </a:ln>
              <a:solidFill>
                <a:schemeClr val="accent5">
                  <a:lumMod val="10000"/>
                </a:schemeClr>
              </a:solidFill>
              <a:effectLst/>
              <a:latin typeface="Arial" pitchFamily="58" charset="0"/>
            </a:endParaRPr>
          </a:p>
        </p:txBody>
      </p:sp>
    </p:spTree>
  </p:cSld>
  <p:clrMapOvr>
    <a:masterClrMapping/>
  </p:clrMapOvr>
  <p:transition advTm="1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ea typeface="ＭＳ Ｐゴシック"/>
                <a:cs typeface="ＭＳ Ｐゴシック"/>
              </a:rPr>
              <a:t>Previous work</a:t>
            </a:r>
          </a:p>
        </p:txBody>
      </p:sp>
      <p:sp>
        <p:nvSpPr>
          <p:cNvPr id="19458" name="Content Placeholder 2"/>
          <p:cNvSpPr>
            <a:spLocks noGrp="1"/>
          </p:cNvSpPr>
          <p:nvPr>
            <p:ph idx="1"/>
          </p:nvPr>
        </p:nvSpPr>
        <p:spPr>
          <a:xfrm>
            <a:off x="171450" y="781050"/>
            <a:ext cx="9048750" cy="5791200"/>
          </a:xfrm>
        </p:spPr>
        <p:txBody>
          <a:bodyPr>
            <a:normAutofit fontScale="92500" lnSpcReduction="10000"/>
          </a:bodyPr>
          <a:lstStyle/>
          <a:p>
            <a:pPr marL="457200" indent="-457200">
              <a:lnSpc>
                <a:spcPct val="150000"/>
              </a:lnSpc>
            </a:pPr>
            <a:r>
              <a:rPr lang="en-US" dirty="0" smtClean="0"/>
              <a:t>FMM on distributed systems</a:t>
            </a:r>
          </a:p>
          <a:p>
            <a:pPr marL="857250" lvl="1" indent="-457200">
              <a:lnSpc>
                <a:spcPct val="150000"/>
              </a:lnSpc>
            </a:pPr>
            <a:r>
              <a:rPr lang="en-US" sz="1800" dirty="0" err="1" smtClean="0"/>
              <a:t>Greengard</a:t>
            </a:r>
            <a:r>
              <a:rPr lang="en-US" sz="1800" dirty="0" smtClean="0"/>
              <a:t> and </a:t>
            </a:r>
            <a:r>
              <a:rPr lang="en-US" sz="1800" dirty="0" err="1" smtClean="0"/>
              <a:t>Gropp</a:t>
            </a:r>
            <a:r>
              <a:rPr lang="en-US" sz="1800" dirty="0" smtClean="0"/>
              <a:t> (1990) discussed parallelizing FMM</a:t>
            </a:r>
          </a:p>
          <a:p>
            <a:pPr marL="857250" lvl="1" indent="-457200">
              <a:lnSpc>
                <a:spcPct val="150000"/>
              </a:lnSpc>
            </a:pPr>
            <a:r>
              <a:rPr lang="nl-NL" sz="1800" dirty="0" smtClean="0"/>
              <a:t>Ying, et al. (2003): the parallel version of kernel independent FMM</a:t>
            </a:r>
          </a:p>
          <a:p>
            <a:pPr marL="457200" indent="-457200">
              <a:lnSpc>
                <a:spcPct val="150000"/>
              </a:lnSpc>
            </a:pPr>
            <a:r>
              <a:rPr lang="pt-BR" dirty="0" smtClean="0"/>
              <a:t>FMM on GPUs</a:t>
            </a:r>
          </a:p>
          <a:p>
            <a:pPr marL="857250" lvl="1" indent="-457200">
              <a:lnSpc>
                <a:spcPct val="150000"/>
              </a:lnSpc>
            </a:pPr>
            <a:r>
              <a:rPr lang="pt-BR" sz="1800" dirty="0" smtClean="0"/>
              <a:t>Gumerov and Duraiswami (</a:t>
            </a:r>
            <a:r>
              <a:rPr lang="pt-BR" sz="1800" dirty="0" smtClean="0"/>
              <a:t>2008) </a:t>
            </a:r>
            <a:r>
              <a:rPr lang="pt-BR" sz="1800" dirty="0" smtClean="0"/>
              <a:t>explored the FMM algorithm for GPU </a:t>
            </a:r>
            <a:endParaRPr lang="nl-NL" sz="2000" dirty="0" smtClean="0"/>
          </a:p>
          <a:p>
            <a:pPr marL="857250" lvl="1" indent="-457200">
              <a:lnSpc>
                <a:spcPct val="150000"/>
              </a:lnSpc>
            </a:pPr>
            <a:r>
              <a:rPr lang="fi-FI" sz="1800" dirty="0" smtClean="0"/>
              <a:t>Yokota, et al. (2009) presented FMM on the GPU cluster</a:t>
            </a:r>
            <a:r>
              <a:rPr lang="fi-FI" sz="2400" dirty="0" smtClean="0"/>
              <a:t>	</a:t>
            </a:r>
            <a:endParaRPr lang="en-US" sz="2000" dirty="0" smtClean="0"/>
          </a:p>
          <a:p>
            <a:pPr marL="457200" indent="-457200">
              <a:lnSpc>
                <a:spcPct val="150000"/>
              </a:lnSpc>
            </a:pPr>
            <a:r>
              <a:rPr lang="en-US" dirty="0" smtClean="0"/>
              <a:t>Other impressive results use the benefits of architecture tuning on the networks of multi-core processors or GPUs</a:t>
            </a:r>
          </a:p>
          <a:p>
            <a:pPr lvl="1">
              <a:lnSpc>
                <a:spcPct val="150000"/>
              </a:lnSpc>
            </a:pPr>
            <a:r>
              <a:rPr lang="en-US" sz="1800" dirty="0" smtClean="0"/>
              <a:t>Hamada, et al. (2009, 2010): the Golden Bell Prize SC’09 </a:t>
            </a:r>
          </a:p>
          <a:p>
            <a:pPr lvl="1">
              <a:lnSpc>
                <a:spcPct val="150000"/>
              </a:lnSpc>
            </a:pPr>
            <a:r>
              <a:rPr lang="en-US" sz="1800" dirty="0" err="1" smtClean="0"/>
              <a:t>Lashuk</a:t>
            </a:r>
            <a:r>
              <a:rPr lang="en-US" sz="1800" dirty="0" smtClean="0"/>
              <a:t>, et al. (2009) presented kernel independent adaptive FMM on  heterogeneous architectures</a:t>
            </a:r>
          </a:p>
          <a:p>
            <a:pPr lvl="1">
              <a:lnSpc>
                <a:spcPct val="150000"/>
              </a:lnSpc>
            </a:pPr>
            <a:r>
              <a:rPr lang="en-US" sz="1800" dirty="0" err="1" smtClean="0"/>
              <a:t>Chandramowlishwaran</a:t>
            </a:r>
            <a:r>
              <a:rPr lang="en-US" sz="1800" dirty="0" smtClean="0"/>
              <a:t>, et al. (2010): optimizations for multi-core clusters</a:t>
            </a:r>
          </a:p>
          <a:p>
            <a:pPr lvl="1">
              <a:lnSpc>
                <a:spcPct val="150000"/>
              </a:lnSpc>
            </a:pPr>
            <a:r>
              <a:rPr lang="en-US" sz="1800" dirty="0" smtClean="0"/>
              <a:t>Cruz, et al. (2010): the </a:t>
            </a:r>
            <a:r>
              <a:rPr lang="en-US" sz="1800" i="1" dirty="0" err="1" smtClean="0"/>
              <a:t>PetFMM</a:t>
            </a:r>
            <a:r>
              <a:rPr lang="en-US" sz="1800" dirty="0" smtClean="0"/>
              <a:t> library</a:t>
            </a:r>
            <a:endParaRPr lang="en-US" sz="1800" dirty="0" smtClean="0">
              <a:ea typeface="ＭＳ Ｐゴシック"/>
              <a:cs typeface="ＭＳ Ｐゴシック"/>
            </a:endParaRPr>
          </a:p>
        </p:txBody>
      </p:sp>
    </p:spTree>
  </p:cSld>
  <p:clrMapOvr>
    <a:masterClrMapping/>
  </p:clrMapOvr>
  <p:transition advTm="48938">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algorithm flow chart  </a:t>
            </a:r>
            <a:endParaRPr lang="en-US" dirty="0"/>
          </a:p>
        </p:txBody>
      </p:sp>
      <p:sp>
        <p:nvSpPr>
          <p:cNvPr id="39" name="Content Placeholder 38"/>
          <p:cNvSpPr>
            <a:spLocks noGrp="1"/>
          </p:cNvSpPr>
          <p:nvPr>
            <p:ph idx="1"/>
          </p:nvPr>
        </p:nvSpPr>
        <p:spPr>
          <a:xfrm>
            <a:off x="4684079" y="857250"/>
            <a:ext cx="4421821" cy="5257800"/>
          </a:xfrm>
        </p:spPr>
        <p:txBody>
          <a:bodyPr/>
          <a:lstStyle/>
          <a:p>
            <a:pPr>
              <a:lnSpc>
                <a:spcPct val="150000"/>
              </a:lnSpc>
            </a:pPr>
            <a:r>
              <a:rPr lang="en-US" dirty="0"/>
              <a:t>M</a:t>
            </a:r>
            <a:r>
              <a:rPr lang="en-US" dirty="0" smtClean="0"/>
              <a:t>aster collects receiver boxes and distributes work regions  (work balance)</a:t>
            </a:r>
          </a:p>
          <a:p>
            <a:pPr>
              <a:lnSpc>
                <a:spcPct val="150000"/>
              </a:lnSpc>
            </a:pPr>
            <a:r>
              <a:rPr lang="en-US" dirty="0" smtClean="0"/>
              <a:t>Assigns particle data according to assigned work regions</a:t>
            </a:r>
          </a:p>
          <a:p>
            <a:pPr>
              <a:lnSpc>
                <a:spcPct val="150000"/>
              </a:lnSpc>
            </a:pPr>
            <a:r>
              <a:rPr lang="en-US" dirty="0" smtClean="0"/>
              <a:t>M|M for </a:t>
            </a:r>
            <a:r>
              <a:rPr lang="en-US" i="1" dirty="0" smtClean="0"/>
              <a:t>local</a:t>
            </a:r>
            <a:r>
              <a:rPr lang="en-US" dirty="0" smtClean="0"/>
              <a:t> non-empty receiver boxes while M|L and L|L for </a:t>
            </a:r>
            <a:r>
              <a:rPr lang="en-US" i="1" dirty="0" smtClean="0"/>
              <a:t>global</a:t>
            </a:r>
            <a:r>
              <a:rPr lang="en-US" dirty="0" smtClean="0"/>
              <a:t> non-empty receiver boxes</a:t>
            </a:r>
          </a:p>
          <a:p>
            <a:pPr>
              <a:lnSpc>
                <a:spcPct val="150000"/>
              </a:lnSpc>
            </a:pPr>
            <a:r>
              <a:rPr lang="en-US" dirty="0" smtClean="0"/>
              <a:t>L-coefficients efficiently sent to master node in binary tree order</a:t>
            </a:r>
            <a:endParaRPr lang="en-US" dirty="0"/>
          </a:p>
        </p:txBody>
      </p:sp>
      <p:sp>
        <p:nvSpPr>
          <p:cNvPr id="21" name="Rounded Rectangle 20"/>
          <p:cNvSpPr/>
          <p:nvPr/>
        </p:nvSpPr>
        <p:spPr bwMode="auto">
          <a:xfrm>
            <a:off x="4953000" y="304800"/>
            <a:ext cx="1371600" cy="381000"/>
          </a:xfrm>
          <a:prstGeom prst="round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lumMod val="95000"/>
                    <a:lumOff val="5000"/>
                  </a:schemeClr>
                </a:solidFill>
                <a:effectLst/>
                <a:latin typeface="Arial" pitchFamily="58" charset="0"/>
              </a:rPr>
              <a:t>Node</a:t>
            </a:r>
            <a:r>
              <a:rPr kumimoji="0" lang="en-US" sz="2000" b="1" i="1" u="none" strike="noStrike" cap="none" normalizeH="0" baseline="0" dirty="0" smtClean="0">
                <a:ln>
                  <a:noFill/>
                </a:ln>
                <a:solidFill>
                  <a:schemeClr val="tx1">
                    <a:lumMod val="95000"/>
                    <a:lumOff val="5000"/>
                  </a:schemeClr>
                </a:solidFill>
                <a:effectLst/>
                <a:latin typeface="Arial" pitchFamily="58" charset="0"/>
              </a:rPr>
              <a:t> K</a:t>
            </a:r>
            <a:endParaRPr kumimoji="0" lang="en-US" sz="2000" b="1" i="1" u="none" strike="noStrike" cap="none" normalizeH="0" baseline="0" dirty="0">
              <a:ln>
                <a:noFill/>
              </a:ln>
              <a:solidFill>
                <a:schemeClr val="tx1">
                  <a:lumMod val="95000"/>
                  <a:lumOff val="5000"/>
                </a:schemeClr>
              </a:solidFill>
              <a:effectLst/>
              <a:latin typeface="Arial" pitchFamily="58" charset="0"/>
            </a:endParaRPr>
          </a:p>
        </p:txBody>
      </p:sp>
      <p:sp>
        <p:nvSpPr>
          <p:cNvPr id="50" name="Rounded Rectangle 49"/>
          <p:cNvSpPr/>
          <p:nvPr/>
        </p:nvSpPr>
        <p:spPr bwMode="auto">
          <a:xfrm>
            <a:off x="0" y="1975449"/>
            <a:ext cx="768099" cy="1434142"/>
          </a:xfrm>
          <a:prstGeom prst="roundRect">
            <a:avLst/>
          </a:prstGeom>
          <a:solidFill>
            <a:srgbClr val="7030A0"/>
          </a:solidFill>
          <a:ln w="12700" cap="flat" cmpd="sng" algn="ctr">
            <a:solidFill>
              <a:schemeClr val="tx1"/>
            </a:solidFill>
            <a:prstDash val="solid"/>
            <a:round/>
            <a:headEnd type="none" w="med" len="med"/>
            <a:tailEnd type="none" w="med" len="med"/>
          </a:ln>
          <a:effectLst/>
          <a:scene3d>
            <a:camera prst="orthographicFront"/>
            <a:lightRig rig="threePt" dir="t"/>
          </a:scene3d>
          <a:sp3d>
            <a:bevelT w="165100" prst="coolSlant"/>
            <a:bevelB w="152400" h="50800" prst="softRound"/>
          </a:sp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ODE</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s</a:t>
            </a:r>
            <a:r>
              <a:rPr kumimoji="0" lang="en-US" sz="1600" b="1" u="none" strike="noStrike" cap="none" normalizeH="0" baseline="0" dirty="0" smtClean="0">
                <a:ln>
                  <a:noFill/>
                </a:ln>
                <a:solidFill>
                  <a:srgbClr val="FFFF00"/>
                </a:solidFill>
                <a:effectLst/>
                <a:latin typeface="Arial" pitchFamily="58" charset="0"/>
              </a:rPr>
              <a:t>olver:</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source</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r</a:t>
            </a:r>
            <a:r>
              <a:rPr kumimoji="0" lang="en-US" sz="1600" b="1" u="none" strike="noStrike" cap="none" normalizeH="0" baseline="0" dirty="0" smtClean="0">
                <a:ln>
                  <a:noFill/>
                </a:ln>
                <a:solidFill>
                  <a:srgbClr val="FFFF00"/>
                </a:solidFill>
                <a:effectLst/>
                <a:latin typeface="Arial" pitchFamily="58" charset="0"/>
              </a:rPr>
              <a:t>eceiver</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update</a:t>
            </a:r>
            <a:endParaRPr kumimoji="0" lang="en-US" sz="1600" b="1" u="none" strike="noStrike" cap="none" normalizeH="0" baseline="0" dirty="0" smtClean="0">
              <a:ln>
                <a:noFill/>
              </a:ln>
              <a:solidFill>
                <a:srgbClr val="FFFF00"/>
              </a:solidFill>
              <a:effectLst/>
              <a:latin typeface="Arial" pitchFamily="58" charset="0"/>
            </a:endParaRPr>
          </a:p>
        </p:txBody>
      </p:sp>
      <p:sp>
        <p:nvSpPr>
          <p:cNvPr id="43" name="Rounded Rectangle 42"/>
          <p:cNvSpPr/>
          <p:nvPr/>
        </p:nvSpPr>
        <p:spPr bwMode="auto">
          <a:xfrm>
            <a:off x="1082614" y="1125747"/>
            <a:ext cx="2930107" cy="4741653"/>
          </a:xfrm>
          <a:prstGeom prst="roundRect">
            <a:avLst/>
          </a:prstGeom>
          <a:solidFill>
            <a:srgbClr val="00FF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5" name="Down Arrow Callout 4"/>
          <p:cNvSpPr/>
          <p:nvPr/>
        </p:nvSpPr>
        <p:spPr bwMode="auto">
          <a:xfrm>
            <a:off x="1325593" y="1397479"/>
            <a:ext cx="2443951" cy="430242"/>
          </a:xfrm>
          <a:prstGeom prst="downArrowCallout">
            <a:avLst>
              <a:gd name="adj1" fmla="val 41203"/>
              <a:gd name="adj2" fmla="val 36689"/>
              <a:gd name="adj3" fmla="val 25797"/>
              <a:gd name="adj4" fmla="val 79144"/>
            </a:avLst>
          </a:prstGeom>
          <a:solidFill>
            <a:srgbClr val="FFC000"/>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accent5">
                    <a:lumMod val="50000"/>
                  </a:schemeClr>
                </a:solidFill>
                <a:latin typeface="Arial" pitchFamily="58" charset="0"/>
              </a:rPr>
              <a:t>positions, etc.</a:t>
            </a:r>
            <a:endParaRPr kumimoji="0" lang="en-US" sz="1600" b="1" u="none" strike="noStrike" cap="none" normalizeH="0" baseline="0" dirty="0">
              <a:ln>
                <a:noFill/>
              </a:ln>
              <a:solidFill>
                <a:schemeClr val="accent5">
                  <a:lumMod val="50000"/>
                </a:schemeClr>
              </a:solidFill>
              <a:effectLst/>
              <a:latin typeface="Arial" pitchFamily="58" charset="0"/>
            </a:endParaRPr>
          </a:p>
        </p:txBody>
      </p:sp>
      <p:sp>
        <p:nvSpPr>
          <p:cNvPr id="11" name="Down Arrow Callout 10"/>
          <p:cNvSpPr/>
          <p:nvPr/>
        </p:nvSpPr>
        <p:spPr bwMode="auto">
          <a:xfrm>
            <a:off x="1330969" y="1938577"/>
            <a:ext cx="2443951" cy="430242"/>
          </a:xfrm>
          <a:prstGeom prst="downArrowCallout">
            <a:avLst>
              <a:gd name="adj1" fmla="val 41203"/>
              <a:gd name="adj2" fmla="val 36689"/>
              <a:gd name="adj3" fmla="val 25797"/>
              <a:gd name="adj4" fmla="val 79144"/>
            </a:avLst>
          </a:prstGeom>
          <a:solidFill>
            <a:srgbClr val="FFC000"/>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002060"/>
                </a:solidFill>
                <a:latin typeface="Arial" pitchFamily="58" charset="0"/>
              </a:rPr>
              <a:t>data structure (receivers)</a:t>
            </a:r>
            <a:endParaRPr kumimoji="0" lang="en-US" sz="1600" b="1" u="none" strike="noStrike" cap="none" normalizeH="0" baseline="0" dirty="0">
              <a:ln>
                <a:noFill/>
              </a:ln>
              <a:solidFill>
                <a:srgbClr val="002060"/>
              </a:solidFill>
              <a:effectLst/>
              <a:latin typeface="Arial" pitchFamily="58" charset="0"/>
            </a:endParaRPr>
          </a:p>
        </p:txBody>
      </p:sp>
      <p:sp>
        <p:nvSpPr>
          <p:cNvPr id="12" name="Down Arrow Callout 11"/>
          <p:cNvSpPr/>
          <p:nvPr/>
        </p:nvSpPr>
        <p:spPr bwMode="auto">
          <a:xfrm>
            <a:off x="1308141" y="2462584"/>
            <a:ext cx="2443951" cy="430242"/>
          </a:xfrm>
          <a:prstGeom prst="downArrowCallout">
            <a:avLst>
              <a:gd name="adj1" fmla="val 41203"/>
              <a:gd name="adj2" fmla="val 36689"/>
              <a:gd name="adj3" fmla="val 25797"/>
              <a:gd name="adj4" fmla="val 79144"/>
            </a:avLst>
          </a:prstGeom>
          <a:solidFill>
            <a:srgbClr val="FFC000"/>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accent5">
                    <a:lumMod val="50000"/>
                  </a:schemeClr>
                </a:solidFill>
                <a:latin typeface="Arial" pitchFamily="58" charset="0"/>
              </a:rPr>
              <a:t>m</a:t>
            </a:r>
            <a:r>
              <a:rPr kumimoji="0" lang="en-US" sz="1600" b="1" u="none" strike="noStrike" cap="none" normalizeH="0" baseline="0" dirty="0" smtClean="0">
                <a:ln>
                  <a:noFill/>
                </a:ln>
                <a:solidFill>
                  <a:schemeClr val="accent5">
                    <a:lumMod val="50000"/>
                  </a:schemeClr>
                </a:solidFill>
                <a:effectLst/>
                <a:latin typeface="Arial" pitchFamily="58" charset="0"/>
              </a:rPr>
              <a:t>erge</a:t>
            </a:r>
            <a:endParaRPr kumimoji="0" lang="en-US" sz="1600" b="1" u="none" strike="noStrike" cap="none" normalizeH="0" baseline="0" dirty="0">
              <a:ln>
                <a:noFill/>
              </a:ln>
              <a:solidFill>
                <a:schemeClr val="accent5">
                  <a:lumMod val="50000"/>
                </a:schemeClr>
              </a:solidFill>
              <a:effectLst/>
              <a:latin typeface="Arial" pitchFamily="58" charset="0"/>
            </a:endParaRPr>
          </a:p>
        </p:txBody>
      </p:sp>
      <p:sp>
        <p:nvSpPr>
          <p:cNvPr id="13" name="Down Arrow Callout 12"/>
          <p:cNvSpPr/>
          <p:nvPr/>
        </p:nvSpPr>
        <p:spPr bwMode="auto">
          <a:xfrm>
            <a:off x="1328445" y="2986303"/>
            <a:ext cx="2443951" cy="430242"/>
          </a:xfrm>
          <a:prstGeom prst="downArrowCallout">
            <a:avLst>
              <a:gd name="adj1" fmla="val 41203"/>
              <a:gd name="adj2" fmla="val 36689"/>
              <a:gd name="adj3" fmla="val 25797"/>
              <a:gd name="adj4" fmla="val 79144"/>
            </a:avLst>
          </a:prstGeom>
          <a:solidFill>
            <a:srgbClr val="FFC000"/>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accent5">
                    <a:lumMod val="50000"/>
                  </a:schemeClr>
                </a:solidFill>
                <a:latin typeface="Arial" pitchFamily="58" charset="0"/>
              </a:rPr>
              <a:t>data structure (sources)</a:t>
            </a:r>
            <a:endParaRPr kumimoji="0" lang="en-US" sz="1600" b="1" u="none" strike="noStrike" cap="none" normalizeH="0" baseline="0" dirty="0">
              <a:ln>
                <a:noFill/>
              </a:ln>
              <a:solidFill>
                <a:schemeClr val="accent5">
                  <a:lumMod val="50000"/>
                </a:schemeClr>
              </a:solidFill>
              <a:effectLst/>
              <a:latin typeface="Arial" pitchFamily="58" charset="0"/>
            </a:endParaRPr>
          </a:p>
        </p:txBody>
      </p:sp>
      <p:sp>
        <p:nvSpPr>
          <p:cNvPr id="14" name="Down Arrow Callout 13"/>
          <p:cNvSpPr/>
          <p:nvPr/>
        </p:nvSpPr>
        <p:spPr bwMode="auto">
          <a:xfrm>
            <a:off x="1342595" y="3553896"/>
            <a:ext cx="2443951" cy="430242"/>
          </a:xfrm>
          <a:prstGeom prst="downArrowCallout">
            <a:avLst>
              <a:gd name="adj1" fmla="val 41203"/>
              <a:gd name="adj2" fmla="val 36689"/>
              <a:gd name="adj3" fmla="val 25797"/>
              <a:gd name="adj4" fmla="val 79144"/>
            </a:avLst>
          </a:prstGeom>
          <a:solidFill>
            <a:srgbClr val="FFC000"/>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chemeClr val="accent5">
                    <a:lumMod val="50000"/>
                  </a:schemeClr>
                </a:solidFill>
                <a:latin typeface="Arial" pitchFamily="58" charset="0"/>
              </a:rPr>
              <a:t>assign particles to nodes</a:t>
            </a:r>
            <a:endParaRPr kumimoji="0" lang="en-US" sz="1600" b="1" u="none" strike="noStrike" cap="none" normalizeH="0" baseline="0" dirty="0">
              <a:ln>
                <a:noFill/>
              </a:ln>
              <a:solidFill>
                <a:schemeClr val="accent5">
                  <a:lumMod val="50000"/>
                </a:schemeClr>
              </a:solidFill>
              <a:effectLst/>
              <a:latin typeface="Arial" pitchFamily="58" charset="0"/>
            </a:endParaRPr>
          </a:p>
        </p:txBody>
      </p:sp>
      <p:sp>
        <p:nvSpPr>
          <p:cNvPr id="15" name="Down Arrow Callout 14"/>
          <p:cNvSpPr/>
          <p:nvPr/>
        </p:nvSpPr>
        <p:spPr bwMode="auto">
          <a:xfrm>
            <a:off x="1355937" y="4082782"/>
            <a:ext cx="2443951" cy="717071"/>
          </a:xfrm>
          <a:prstGeom prst="downArrowCallout">
            <a:avLst>
              <a:gd name="adj1" fmla="val 41203"/>
              <a:gd name="adj2" fmla="val 28317"/>
              <a:gd name="adj3" fmla="val 25797"/>
              <a:gd name="adj4" fmla="val 79144"/>
            </a:avLst>
          </a:prstGeom>
          <a:solidFill>
            <a:srgbClr val="0639CA"/>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single heterogeneous </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node algorithm</a:t>
            </a:r>
            <a:endParaRPr kumimoji="0" lang="en-US" sz="1600" b="1" u="none" strike="noStrike" cap="none" normalizeH="0" baseline="0" dirty="0">
              <a:ln>
                <a:noFill/>
              </a:ln>
              <a:solidFill>
                <a:srgbClr val="FFFF00"/>
              </a:solidFill>
              <a:effectLst/>
              <a:latin typeface="Arial" pitchFamily="58" charset="0"/>
            </a:endParaRPr>
          </a:p>
        </p:txBody>
      </p:sp>
      <p:sp>
        <p:nvSpPr>
          <p:cNvPr id="16" name="Down Arrow Callout 15"/>
          <p:cNvSpPr/>
          <p:nvPr/>
        </p:nvSpPr>
        <p:spPr bwMode="auto">
          <a:xfrm>
            <a:off x="1345721" y="5410200"/>
            <a:ext cx="2443951" cy="430242"/>
          </a:xfrm>
          <a:prstGeom prst="downArrowCallout">
            <a:avLst>
              <a:gd name="adj1" fmla="val 41203"/>
              <a:gd name="adj2" fmla="val 36689"/>
              <a:gd name="adj3" fmla="val 25797"/>
              <a:gd name="adj4" fmla="val 79144"/>
            </a:avLst>
          </a:prstGeom>
          <a:solidFill>
            <a:srgbClr val="0639CA"/>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FFFF00"/>
                </a:solidFill>
                <a:latin typeface="Arial" pitchFamily="58" charset="0"/>
              </a:rPr>
              <a:t>f</a:t>
            </a:r>
            <a:r>
              <a:rPr kumimoji="0" lang="en-US" sz="1600" b="1" u="none" strike="noStrike" cap="none" normalizeH="0" baseline="0" dirty="0" smtClean="0">
                <a:ln>
                  <a:noFill/>
                </a:ln>
                <a:solidFill>
                  <a:srgbClr val="FFFF00"/>
                </a:solidFill>
                <a:effectLst/>
                <a:latin typeface="Arial" pitchFamily="58" charset="0"/>
              </a:rPr>
              <a:t>inal</a:t>
            </a:r>
            <a:r>
              <a:rPr kumimoji="0" lang="en-US" sz="1600" b="1" u="none" strike="noStrike" cap="none" normalizeH="0" dirty="0" smtClean="0">
                <a:ln>
                  <a:noFill/>
                </a:ln>
                <a:solidFill>
                  <a:srgbClr val="FFFF00"/>
                </a:solidFill>
                <a:effectLst/>
                <a:latin typeface="Arial" pitchFamily="58" charset="0"/>
              </a:rPr>
              <a:t> sum</a:t>
            </a:r>
            <a:endParaRPr kumimoji="0" lang="en-US" sz="1600" b="1" u="none" strike="noStrike" cap="none" normalizeH="0" baseline="0" dirty="0">
              <a:ln>
                <a:noFill/>
              </a:ln>
              <a:solidFill>
                <a:srgbClr val="FFFF00"/>
              </a:solidFill>
              <a:effectLst/>
              <a:latin typeface="Arial" pitchFamily="58" charset="0"/>
            </a:endParaRPr>
          </a:p>
        </p:txBody>
      </p:sp>
      <p:sp>
        <p:nvSpPr>
          <p:cNvPr id="17" name="Down Arrow Callout 16"/>
          <p:cNvSpPr/>
          <p:nvPr/>
        </p:nvSpPr>
        <p:spPr bwMode="auto">
          <a:xfrm>
            <a:off x="1167100" y="4934416"/>
            <a:ext cx="2793086" cy="430242"/>
          </a:xfrm>
          <a:prstGeom prst="downArrowCallout">
            <a:avLst>
              <a:gd name="adj1" fmla="val 41203"/>
              <a:gd name="adj2" fmla="val 50642"/>
              <a:gd name="adj3" fmla="val 25797"/>
              <a:gd name="adj4" fmla="val 79144"/>
            </a:avLst>
          </a:prstGeom>
          <a:solidFill>
            <a:srgbClr val="0639CA"/>
          </a:solidFill>
          <a:ln w="12700" cap="rnd" cmpd="sng" algn="ctr">
            <a:noFill/>
            <a:prstDash val="solid"/>
            <a:round/>
            <a:headEnd type="none" w="med" len="med"/>
            <a:tailEnd type="none" w="med" len="med"/>
          </a:ln>
          <a:effectLst>
            <a:innerShdw blurRad="63500" dist="50800" dir="13500000">
              <a:prstClr val="black">
                <a:alpha val="50000"/>
              </a:prstClr>
            </a:innerShdw>
          </a:effectLst>
          <a:scene3d>
            <a:camera prst="orthographicFront"/>
            <a:lightRig rig="threePt" dir="t"/>
          </a:scene3d>
          <a:sp3d extrusionH="44450"/>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rgbClr val="FFFF00"/>
                </a:solidFill>
                <a:effectLst/>
                <a:latin typeface="Arial" pitchFamily="58" charset="0"/>
              </a:rPr>
              <a:t>exchange final L-expansions</a:t>
            </a:r>
            <a:endParaRPr kumimoji="0" lang="en-US" sz="1600" b="1" u="none" strike="noStrike" cap="none" normalizeH="0" baseline="0" dirty="0">
              <a:ln>
                <a:noFill/>
              </a:ln>
              <a:solidFill>
                <a:srgbClr val="FFFF00"/>
              </a:solidFill>
              <a:effectLst/>
              <a:latin typeface="Arial" pitchFamily="58" charset="0"/>
            </a:endParaRPr>
          </a:p>
        </p:txBody>
      </p:sp>
      <p:sp>
        <p:nvSpPr>
          <p:cNvPr id="51" name="Right Arrow 50"/>
          <p:cNvSpPr/>
          <p:nvPr/>
        </p:nvSpPr>
        <p:spPr bwMode="auto">
          <a:xfrm>
            <a:off x="369146" y="1464162"/>
            <a:ext cx="773691" cy="153093"/>
          </a:xfrm>
          <a:prstGeom prst="rightArrow">
            <a:avLst>
              <a:gd name="adj1" fmla="val 42237"/>
              <a:gd name="adj2" fmla="val 57463"/>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52" name="Down Arrow 51"/>
          <p:cNvSpPr/>
          <p:nvPr/>
        </p:nvSpPr>
        <p:spPr bwMode="auto">
          <a:xfrm rot="10800000">
            <a:off x="309774" y="3636860"/>
            <a:ext cx="139654" cy="2534101"/>
          </a:xfrm>
          <a:prstGeom prst="downArrow">
            <a:avLst>
              <a:gd name="adj1" fmla="val 42835"/>
              <a:gd name="adj2" fmla="val 78656"/>
            </a:avLst>
          </a:prstGeom>
          <a:solidFill>
            <a:srgbClr val="7030A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53" name="L-Shape 52"/>
          <p:cNvSpPr/>
          <p:nvPr/>
        </p:nvSpPr>
        <p:spPr bwMode="auto">
          <a:xfrm rot="16200000">
            <a:off x="1383821" y="4991100"/>
            <a:ext cx="152400" cy="2209800"/>
          </a:xfrm>
          <a:prstGeom prst="corner">
            <a:avLst>
              <a:gd name="adj1" fmla="val 30741"/>
              <a:gd name="adj2" fmla="val 31013"/>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54" name="Rectangle 53"/>
          <p:cNvSpPr/>
          <p:nvPr/>
        </p:nvSpPr>
        <p:spPr bwMode="auto">
          <a:xfrm>
            <a:off x="361159" y="1518250"/>
            <a:ext cx="69006" cy="435654"/>
          </a:xfrm>
          <a:prstGeom prst="rect">
            <a:avLst/>
          </a:prstGeom>
          <a:solidFill>
            <a:srgbClr val="7030A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nvGrpSpPr>
          <p:cNvPr id="65" name="Group 64"/>
          <p:cNvGrpSpPr/>
          <p:nvPr/>
        </p:nvGrpSpPr>
        <p:grpSpPr>
          <a:xfrm>
            <a:off x="3707921" y="2133600"/>
            <a:ext cx="993217" cy="830408"/>
            <a:chOff x="4419600" y="2133600"/>
            <a:chExt cx="1083864" cy="882439"/>
          </a:xfrm>
        </p:grpSpPr>
        <p:sp>
          <p:nvSpPr>
            <p:cNvPr id="66" name="Left-Right Arrow 65"/>
            <p:cNvSpPr/>
            <p:nvPr/>
          </p:nvSpPr>
          <p:spPr bwMode="auto">
            <a:xfrm>
              <a:off x="4582886" y="2501203"/>
              <a:ext cx="492369" cy="152400"/>
            </a:xfrm>
            <a:prstGeom prst="leftRightArrow">
              <a:avLst/>
            </a:prstGeom>
            <a:solidFill>
              <a:srgbClr val="C0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nvGrpSpPr>
            <p:cNvPr id="67" name="Group 66"/>
            <p:cNvGrpSpPr/>
            <p:nvPr/>
          </p:nvGrpSpPr>
          <p:grpSpPr>
            <a:xfrm>
              <a:off x="4419600" y="2133600"/>
              <a:ext cx="1083864" cy="882439"/>
              <a:chOff x="5181600" y="1600200"/>
              <a:chExt cx="1371600" cy="1219200"/>
            </a:xfrm>
          </p:grpSpPr>
          <p:sp>
            <p:nvSpPr>
              <p:cNvPr id="68" name="Block Arc 67"/>
              <p:cNvSpPr/>
              <p:nvPr/>
            </p:nvSpPr>
            <p:spPr bwMode="auto">
              <a:xfrm rot="5400000">
                <a:off x="5257800" y="1524000"/>
                <a:ext cx="1219200" cy="1371600"/>
              </a:xfrm>
              <a:prstGeom prst="blockArc">
                <a:avLst>
                  <a:gd name="adj1" fmla="val 12016632"/>
                  <a:gd name="adj2" fmla="val 20133032"/>
                  <a:gd name="adj3" fmla="val 9041"/>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69" name="Block Arc 68"/>
              <p:cNvSpPr/>
              <p:nvPr/>
            </p:nvSpPr>
            <p:spPr bwMode="auto">
              <a:xfrm rot="5400000">
                <a:off x="5465527" y="1741004"/>
                <a:ext cx="838200" cy="914400"/>
              </a:xfrm>
              <a:prstGeom prst="blockArc">
                <a:avLst>
                  <a:gd name="adj1" fmla="val 11815775"/>
                  <a:gd name="adj2" fmla="val 20292798"/>
                  <a:gd name="adj3" fmla="val 8692"/>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0" name="Block Arc 69"/>
              <p:cNvSpPr/>
              <p:nvPr/>
            </p:nvSpPr>
            <p:spPr bwMode="auto">
              <a:xfrm rot="5400000">
                <a:off x="5638800" y="1905000"/>
                <a:ext cx="457200" cy="609600"/>
              </a:xfrm>
              <a:prstGeom prst="blockArc">
                <a:avLst>
                  <a:gd name="adj1" fmla="val 12019508"/>
                  <a:gd name="adj2" fmla="val 19913027"/>
                  <a:gd name="adj3" fmla="val 13149"/>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1" name="Oval 70"/>
              <p:cNvSpPr/>
              <p:nvPr/>
            </p:nvSpPr>
            <p:spPr bwMode="auto">
              <a:xfrm>
                <a:off x="5622980" y="2126071"/>
                <a:ext cx="171397" cy="176402"/>
              </a:xfrm>
              <a:prstGeom prst="ellipse">
                <a:avLst/>
              </a:prstGeom>
              <a:solidFill>
                <a:srgbClr val="FF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grpSp>
        <p:nvGrpSpPr>
          <p:cNvPr id="72" name="Group 71"/>
          <p:cNvGrpSpPr/>
          <p:nvPr/>
        </p:nvGrpSpPr>
        <p:grpSpPr>
          <a:xfrm>
            <a:off x="3666978" y="3274325"/>
            <a:ext cx="993217" cy="830408"/>
            <a:chOff x="4419600" y="2133600"/>
            <a:chExt cx="1083864" cy="882439"/>
          </a:xfrm>
        </p:grpSpPr>
        <p:sp>
          <p:nvSpPr>
            <p:cNvPr id="73" name="Left-Right Arrow 72"/>
            <p:cNvSpPr/>
            <p:nvPr/>
          </p:nvSpPr>
          <p:spPr bwMode="auto">
            <a:xfrm>
              <a:off x="4582886" y="2501203"/>
              <a:ext cx="492369" cy="152400"/>
            </a:xfrm>
            <a:prstGeom prst="leftRightArrow">
              <a:avLst/>
            </a:prstGeom>
            <a:solidFill>
              <a:srgbClr val="C0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nvGrpSpPr>
            <p:cNvPr id="74" name="Group 66"/>
            <p:cNvGrpSpPr/>
            <p:nvPr/>
          </p:nvGrpSpPr>
          <p:grpSpPr>
            <a:xfrm>
              <a:off x="4419600" y="2133600"/>
              <a:ext cx="1083864" cy="882439"/>
              <a:chOff x="5181600" y="1600200"/>
              <a:chExt cx="1371600" cy="1219200"/>
            </a:xfrm>
          </p:grpSpPr>
          <p:sp>
            <p:nvSpPr>
              <p:cNvPr id="75" name="Block Arc 74"/>
              <p:cNvSpPr/>
              <p:nvPr/>
            </p:nvSpPr>
            <p:spPr bwMode="auto">
              <a:xfrm rot="5400000">
                <a:off x="5257800" y="1524000"/>
                <a:ext cx="1219200" cy="1371600"/>
              </a:xfrm>
              <a:prstGeom prst="blockArc">
                <a:avLst>
                  <a:gd name="adj1" fmla="val 12016632"/>
                  <a:gd name="adj2" fmla="val 20133032"/>
                  <a:gd name="adj3" fmla="val 9041"/>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6" name="Block Arc 75"/>
              <p:cNvSpPr/>
              <p:nvPr/>
            </p:nvSpPr>
            <p:spPr bwMode="auto">
              <a:xfrm rot="5400000">
                <a:off x="5465527" y="1741004"/>
                <a:ext cx="838200" cy="914400"/>
              </a:xfrm>
              <a:prstGeom prst="blockArc">
                <a:avLst>
                  <a:gd name="adj1" fmla="val 11815775"/>
                  <a:gd name="adj2" fmla="val 20292798"/>
                  <a:gd name="adj3" fmla="val 8692"/>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7" name="Block Arc 76"/>
              <p:cNvSpPr/>
              <p:nvPr/>
            </p:nvSpPr>
            <p:spPr bwMode="auto">
              <a:xfrm rot="5400000">
                <a:off x="5638800" y="1905000"/>
                <a:ext cx="457200" cy="609600"/>
              </a:xfrm>
              <a:prstGeom prst="blockArc">
                <a:avLst>
                  <a:gd name="adj1" fmla="val 12019508"/>
                  <a:gd name="adj2" fmla="val 19913027"/>
                  <a:gd name="adj3" fmla="val 13149"/>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78" name="Oval 77"/>
              <p:cNvSpPr/>
              <p:nvPr/>
            </p:nvSpPr>
            <p:spPr bwMode="auto">
              <a:xfrm>
                <a:off x="5622980" y="2126071"/>
                <a:ext cx="171397" cy="176402"/>
              </a:xfrm>
              <a:prstGeom prst="ellipse">
                <a:avLst/>
              </a:prstGeom>
              <a:solidFill>
                <a:srgbClr val="FF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grpSp>
        <p:nvGrpSpPr>
          <p:cNvPr id="79" name="Group 78"/>
          <p:cNvGrpSpPr/>
          <p:nvPr/>
        </p:nvGrpSpPr>
        <p:grpSpPr>
          <a:xfrm>
            <a:off x="3642607" y="4691693"/>
            <a:ext cx="993217" cy="830408"/>
            <a:chOff x="4419600" y="2133600"/>
            <a:chExt cx="1083864" cy="882439"/>
          </a:xfrm>
        </p:grpSpPr>
        <p:sp>
          <p:nvSpPr>
            <p:cNvPr id="80" name="Left-Right Arrow 79"/>
            <p:cNvSpPr/>
            <p:nvPr/>
          </p:nvSpPr>
          <p:spPr bwMode="auto">
            <a:xfrm>
              <a:off x="4706815" y="2501203"/>
              <a:ext cx="368440" cy="152400"/>
            </a:xfrm>
            <a:prstGeom prst="leftRightArrow">
              <a:avLst/>
            </a:prstGeom>
            <a:solidFill>
              <a:srgbClr val="C000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nvGrpSpPr>
            <p:cNvPr id="81" name="Group 66"/>
            <p:cNvGrpSpPr/>
            <p:nvPr/>
          </p:nvGrpSpPr>
          <p:grpSpPr>
            <a:xfrm>
              <a:off x="4419600" y="2133600"/>
              <a:ext cx="1083864" cy="882439"/>
              <a:chOff x="5181600" y="1600200"/>
              <a:chExt cx="1371600" cy="1219200"/>
            </a:xfrm>
          </p:grpSpPr>
          <p:sp>
            <p:nvSpPr>
              <p:cNvPr id="82" name="Block Arc 81"/>
              <p:cNvSpPr/>
              <p:nvPr/>
            </p:nvSpPr>
            <p:spPr bwMode="auto">
              <a:xfrm rot="5400000">
                <a:off x="5257800" y="1524000"/>
                <a:ext cx="1219200" cy="1371600"/>
              </a:xfrm>
              <a:prstGeom prst="blockArc">
                <a:avLst>
                  <a:gd name="adj1" fmla="val 12016632"/>
                  <a:gd name="adj2" fmla="val 20133032"/>
                  <a:gd name="adj3" fmla="val 9041"/>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3" name="Block Arc 82"/>
              <p:cNvSpPr/>
              <p:nvPr/>
            </p:nvSpPr>
            <p:spPr bwMode="auto">
              <a:xfrm rot="5400000">
                <a:off x="5465527" y="1741004"/>
                <a:ext cx="838200" cy="914400"/>
              </a:xfrm>
              <a:prstGeom prst="blockArc">
                <a:avLst>
                  <a:gd name="adj1" fmla="val 11815775"/>
                  <a:gd name="adj2" fmla="val 20292798"/>
                  <a:gd name="adj3" fmla="val 8692"/>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4" name="Block Arc 83"/>
              <p:cNvSpPr/>
              <p:nvPr/>
            </p:nvSpPr>
            <p:spPr bwMode="auto">
              <a:xfrm rot="5400000">
                <a:off x="5638800" y="1905000"/>
                <a:ext cx="457200" cy="609600"/>
              </a:xfrm>
              <a:prstGeom prst="blockArc">
                <a:avLst>
                  <a:gd name="adj1" fmla="val 12019508"/>
                  <a:gd name="adj2" fmla="val 19913027"/>
                  <a:gd name="adj3" fmla="val 13149"/>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85" name="Oval 84"/>
              <p:cNvSpPr/>
              <p:nvPr/>
            </p:nvSpPr>
            <p:spPr bwMode="auto">
              <a:xfrm>
                <a:off x="5706694" y="2117972"/>
                <a:ext cx="171397" cy="176402"/>
              </a:xfrm>
              <a:prstGeom prst="ellipse">
                <a:avLst/>
              </a:prstGeom>
              <a:solidFill>
                <a:srgbClr val="FFFF00"/>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grpSp>
      </p:grpSp>
    </p:spTree>
  </p:cSld>
  <p:clrMapOvr>
    <a:masterClrMapping/>
  </p:clrMapOvr>
  <p:transition advTm="132981">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issues</a:t>
            </a:r>
            <a:endParaRPr lang="en-US" dirty="0"/>
          </a:p>
        </p:txBody>
      </p:sp>
      <p:sp>
        <p:nvSpPr>
          <p:cNvPr id="3" name="Content Placeholder 2"/>
          <p:cNvSpPr>
            <a:spLocks noGrp="1"/>
          </p:cNvSpPr>
          <p:nvPr>
            <p:ph idx="1"/>
          </p:nvPr>
        </p:nvSpPr>
        <p:spPr>
          <a:xfrm>
            <a:off x="152400" y="723900"/>
            <a:ext cx="8991600" cy="4114800"/>
          </a:xfrm>
        </p:spPr>
        <p:txBody>
          <a:bodyPr/>
          <a:lstStyle/>
          <a:p>
            <a:pPr>
              <a:lnSpc>
                <a:spcPct val="150000"/>
              </a:lnSpc>
            </a:pPr>
            <a:r>
              <a:rPr lang="en-US" dirty="0" smtClean="0"/>
              <a:t>M</a:t>
            </a:r>
            <a:r>
              <a:rPr lang="en-US" sz="2000" dirty="0" smtClean="0"/>
              <a:t>|M and M|L translations are distributed among all nodes</a:t>
            </a:r>
          </a:p>
          <a:p>
            <a:pPr>
              <a:lnSpc>
                <a:spcPct val="150000"/>
              </a:lnSpc>
            </a:pPr>
            <a:r>
              <a:rPr lang="en-US" sz="2000" dirty="0" smtClean="0"/>
              <a:t>Local direct sums are not repeated</a:t>
            </a:r>
          </a:p>
          <a:p>
            <a:pPr>
              <a:lnSpc>
                <a:spcPct val="150000"/>
              </a:lnSpc>
            </a:pPr>
            <a:r>
              <a:rPr lang="en-US" dirty="0" smtClean="0"/>
              <a:t>L</a:t>
            </a:r>
            <a:r>
              <a:rPr lang="en-US" sz="2000" dirty="0" smtClean="0"/>
              <a:t>|L translations are repeated </a:t>
            </a:r>
          </a:p>
          <a:p>
            <a:pPr lvl="1">
              <a:lnSpc>
                <a:spcPct val="150000"/>
              </a:lnSpc>
            </a:pPr>
            <a:r>
              <a:rPr lang="en-US" sz="2000" dirty="0" smtClean="0"/>
              <a:t>Normally, M|L translations takes 90% overall time and L|L translation  costs are negligible</a:t>
            </a:r>
          </a:p>
          <a:p>
            <a:pPr lvl="1">
              <a:lnSpc>
                <a:spcPct val="150000"/>
              </a:lnSpc>
            </a:pPr>
            <a:r>
              <a:rPr lang="en-US" sz="2000" dirty="0" smtClean="0"/>
              <a:t>Amdahl’s Law: affects overall performance when </a:t>
            </a:r>
            <a:r>
              <a:rPr lang="en-US" sz="2000" i="1" dirty="0" smtClean="0"/>
              <a:t>P</a:t>
            </a:r>
            <a:r>
              <a:rPr lang="en-US" sz="2000" dirty="0" smtClean="0"/>
              <a:t>  is large</a:t>
            </a:r>
          </a:p>
          <a:p>
            <a:pPr lvl="1">
              <a:lnSpc>
                <a:spcPct val="150000"/>
              </a:lnSpc>
            </a:pPr>
            <a:r>
              <a:rPr lang="en-US" sz="2000" dirty="0" smtClean="0"/>
              <a:t>Still efficient for small clusters (1~64 nodes)</a:t>
            </a:r>
          </a:p>
          <a:p>
            <a:pPr>
              <a:lnSpc>
                <a:spcPct val="150000"/>
              </a:lnSpc>
            </a:pPr>
            <a:r>
              <a:rPr lang="en-US" sz="2000" dirty="0" smtClean="0"/>
              <a:t>Current fully scalable algorithm performs </a:t>
            </a:r>
            <a:r>
              <a:rPr lang="en-US" dirty="0" smtClean="0"/>
              <a:t>distributed</a:t>
            </a:r>
            <a:r>
              <a:rPr lang="en-US" sz="2000" dirty="0" smtClean="0"/>
              <a:t> L|L translation</a:t>
            </a:r>
          </a:p>
          <a:p>
            <a:pPr lvl="1">
              <a:lnSpc>
                <a:spcPct val="150000"/>
              </a:lnSpc>
            </a:pPr>
            <a:r>
              <a:rPr lang="en-US" sz="2000" dirty="0" smtClean="0"/>
              <a:t>Further divides boxes into four categories</a:t>
            </a:r>
          </a:p>
          <a:p>
            <a:pPr lvl="1">
              <a:lnSpc>
                <a:spcPct val="150000"/>
              </a:lnSpc>
            </a:pPr>
            <a:r>
              <a:rPr lang="en-US" sz="2000" dirty="0" smtClean="0"/>
              <a:t>Much better solution is using our recent new multiple node data structures and algorithms </a:t>
            </a:r>
          </a:p>
          <a:p>
            <a:pPr lvl="1">
              <a:lnSpc>
                <a:spcPct val="150000"/>
              </a:lnSpc>
            </a:pPr>
            <a:r>
              <a:rPr lang="en-US" sz="2000" dirty="0" smtClean="0"/>
              <a:t>Hu et al., submitted</a:t>
            </a:r>
          </a:p>
        </p:txBody>
      </p:sp>
    </p:spTree>
  </p:cSld>
  <p:clrMapOvr>
    <a:masterClrMapping/>
  </p:clrMapOvr>
  <p:transition advTm="0">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scalability </a:t>
            </a:r>
            <a:endParaRPr lang="en-US" dirty="0"/>
          </a:p>
        </p:txBody>
      </p:sp>
      <p:sp>
        <p:nvSpPr>
          <p:cNvPr id="7" name="Content Placeholder 2"/>
          <p:cNvSpPr>
            <a:spLocks noGrp="1"/>
          </p:cNvSpPr>
          <p:nvPr>
            <p:ph idx="1"/>
          </p:nvPr>
        </p:nvSpPr>
        <p:spPr>
          <a:xfrm>
            <a:off x="381000" y="990600"/>
            <a:ext cx="4724400" cy="4114800"/>
          </a:xfrm>
        </p:spPr>
        <p:txBody>
          <a:bodyPr/>
          <a:lstStyle/>
          <a:p>
            <a:pPr>
              <a:lnSpc>
                <a:spcPct val="150000"/>
              </a:lnSpc>
            </a:pPr>
            <a:r>
              <a:rPr lang="en-US" sz="2400" dirty="0" smtClean="0"/>
              <a:t>Fix 8M per node </a:t>
            </a:r>
          </a:p>
          <a:p>
            <a:pPr>
              <a:lnSpc>
                <a:spcPct val="150000"/>
              </a:lnSpc>
            </a:pPr>
            <a:r>
              <a:rPr lang="en-US" sz="2400" dirty="0" smtClean="0"/>
              <a:t>Run tests on 1 ~ 16 nodes</a:t>
            </a:r>
          </a:p>
          <a:p>
            <a:pPr>
              <a:lnSpc>
                <a:spcPct val="150000"/>
              </a:lnSpc>
            </a:pPr>
            <a:r>
              <a:rPr lang="en-US" sz="2400" dirty="0" smtClean="0"/>
              <a:t>The depth of the </a:t>
            </a:r>
            <a:r>
              <a:rPr lang="en-US" sz="2400" dirty="0" err="1" smtClean="0"/>
              <a:t>octree</a:t>
            </a:r>
            <a:r>
              <a:rPr lang="en-US" sz="2400" dirty="0" smtClean="0"/>
              <a:t> determines the overhead</a:t>
            </a:r>
          </a:p>
          <a:p>
            <a:pPr>
              <a:lnSpc>
                <a:spcPct val="150000"/>
              </a:lnSpc>
            </a:pPr>
            <a:r>
              <a:rPr lang="en-US" sz="2400" dirty="0" smtClean="0"/>
              <a:t>The particle density determines the parallel region timing</a:t>
            </a:r>
          </a:p>
          <a:p>
            <a:pPr>
              <a:lnSpc>
                <a:spcPct val="150000"/>
              </a:lnSpc>
            </a:pPr>
            <a:endParaRPr lang="en-US" sz="2400" dirty="0" smtClean="0"/>
          </a:p>
          <a:p>
            <a:pPr>
              <a:lnSpc>
                <a:spcPct val="150000"/>
              </a:lnSpc>
            </a:pPr>
            <a:endParaRPr lang="en-US" sz="2400" dirty="0"/>
          </a:p>
        </p:txBody>
      </p:sp>
      <p:pic>
        <p:nvPicPr>
          <p:cNvPr id="49154" name="Picture 2"/>
          <p:cNvPicPr>
            <a:picLocks noChangeAspect="1" noChangeArrowheads="1"/>
          </p:cNvPicPr>
          <p:nvPr/>
        </p:nvPicPr>
        <p:blipFill>
          <a:blip r:embed="rId3" cstate="print"/>
          <a:srcRect/>
          <a:stretch>
            <a:fillRect/>
          </a:stretch>
        </p:blipFill>
        <p:spPr bwMode="auto">
          <a:xfrm>
            <a:off x="5105400" y="990600"/>
            <a:ext cx="3506631" cy="4419600"/>
          </a:xfrm>
          <a:prstGeom prst="rect">
            <a:avLst/>
          </a:prstGeom>
          <a:noFill/>
          <a:ln w="9525">
            <a:noFill/>
            <a:miter lim="800000"/>
            <a:headEnd/>
            <a:tailEnd/>
          </a:ln>
        </p:spPr>
      </p:pic>
      <p:sp>
        <p:nvSpPr>
          <p:cNvPr id="9" name="Rounded Rectangle 8"/>
          <p:cNvSpPr/>
          <p:nvPr/>
        </p:nvSpPr>
        <p:spPr bwMode="auto">
          <a:xfrm>
            <a:off x="6208775" y="2362200"/>
            <a:ext cx="685800" cy="2819400"/>
          </a:xfrm>
          <a:prstGeom prst="roundRect">
            <a:avLst>
              <a:gd name="adj" fmla="val 10697"/>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
        <p:nvSpPr>
          <p:cNvPr id="12" name="Rounded Rectangle 11"/>
          <p:cNvSpPr/>
          <p:nvPr/>
        </p:nvSpPr>
        <p:spPr bwMode="auto">
          <a:xfrm>
            <a:off x="7743139" y="2278685"/>
            <a:ext cx="685800" cy="2895600"/>
          </a:xfrm>
          <a:prstGeom prst="roundRect">
            <a:avLst>
              <a:gd name="adj" fmla="val 10697"/>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1" u="none" strike="noStrike" cap="none" normalizeH="0" baseline="0">
              <a:ln>
                <a:noFill/>
              </a:ln>
              <a:solidFill>
                <a:srgbClr val="FAFD00"/>
              </a:solidFill>
              <a:effectLst/>
              <a:latin typeface="Arial" pitchFamily="58" charset="0"/>
            </a:endParaRPr>
          </a:p>
        </p:txBody>
      </p:sp>
    </p:spTree>
  </p:cSld>
  <p:clrMapOvr>
    <a:masterClrMapping/>
  </p:clrMapOvr>
  <p:transition advTm="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scalability</a:t>
            </a:r>
            <a:endParaRPr lang="en-US" dirty="0"/>
          </a:p>
        </p:txBody>
      </p:sp>
      <p:sp>
        <p:nvSpPr>
          <p:cNvPr id="7" name="Content Placeholder 2"/>
          <p:cNvSpPr>
            <a:spLocks noGrp="1"/>
          </p:cNvSpPr>
          <p:nvPr>
            <p:ph idx="1"/>
          </p:nvPr>
        </p:nvSpPr>
        <p:spPr>
          <a:xfrm>
            <a:off x="18585" y="914400"/>
            <a:ext cx="4572000" cy="4114800"/>
          </a:xfrm>
        </p:spPr>
        <p:txBody>
          <a:bodyPr/>
          <a:lstStyle/>
          <a:p>
            <a:pPr>
              <a:lnSpc>
                <a:spcPct val="150000"/>
              </a:lnSpc>
            </a:pPr>
            <a:r>
              <a:rPr lang="en-US" sz="2400" dirty="0" smtClean="0"/>
              <a:t>Fix the problem size to be 8M particles </a:t>
            </a:r>
          </a:p>
          <a:p>
            <a:pPr>
              <a:lnSpc>
                <a:spcPct val="150000"/>
              </a:lnSpc>
            </a:pPr>
            <a:r>
              <a:rPr lang="en-US" sz="2400" dirty="0" smtClean="0"/>
              <a:t>Run tests on 1 ~ 16 nodes</a:t>
            </a:r>
          </a:p>
          <a:p>
            <a:pPr>
              <a:lnSpc>
                <a:spcPct val="150000"/>
              </a:lnSpc>
            </a:pPr>
            <a:r>
              <a:rPr lang="en-US" sz="2400" dirty="0" smtClean="0"/>
              <a:t>Direct sum dominates the computation cost</a:t>
            </a:r>
          </a:p>
          <a:p>
            <a:pPr lvl="1">
              <a:lnSpc>
                <a:spcPct val="150000"/>
              </a:lnSpc>
            </a:pPr>
            <a:r>
              <a:rPr lang="en-US" sz="2000" dirty="0" smtClean="0"/>
              <a:t>Unless GPU is fully occupied algorithm does not achieve strong scalability</a:t>
            </a:r>
          </a:p>
          <a:p>
            <a:pPr lvl="1">
              <a:lnSpc>
                <a:spcPct val="150000"/>
              </a:lnSpc>
            </a:pPr>
            <a:r>
              <a:rPr lang="en-US" sz="2000" dirty="0" smtClean="0"/>
              <a:t>Can choose number of GPUs</a:t>
            </a:r>
            <a:br>
              <a:rPr lang="en-US" sz="2000" dirty="0" smtClean="0"/>
            </a:br>
            <a:r>
              <a:rPr lang="en-US" sz="2000" dirty="0" smtClean="0"/>
              <a:t>on a node according to size</a:t>
            </a:r>
            <a:endParaRPr lang="en-US" sz="2000" dirty="0"/>
          </a:p>
        </p:txBody>
      </p:sp>
      <p:grpSp>
        <p:nvGrpSpPr>
          <p:cNvPr id="9" name="Group 8"/>
          <p:cNvGrpSpPr/>
          <p:nvPr/>
        </p:nvGrpSpPr>
        <p:grpSpPr>
          <a:xfrm>
            <a:off x="4495800" y="1066800"/>
            <a:ext cx="4495800" cy="4953000"/>
            <a:chOff x="4495801" y="2133600"/>
            <a:chExt cx="3804608" cy="4419600"/>
          </a:xfrm>
        </p:grpSpPr>
        <p:pic>
          <p:nvPicPr>
            <p:cNvPr id="49156" name="Picture 4"/>
            <p:cNvPicPr>
              <a:picLocks noChangeAspect="1" noChangeArrowheads="1"/>
            </p:cNvPicPr>
            <p:nvPr/>
          </p:nvPicPr>
          <p:blipFill>
            <a:blip r:embed="rId3" cstate="print"/>
            <a:srcRect/>
            <a:stretch>
              <a:fillRect/>
            </a:stretch>
          </p:blipFill>
          <p:spPr bwMode="auto">
            <a:xfrm>
              <a:off x="4495801" y="2133600"/>
              <a:ext cx="3804608" cy="4419600"/>
            </a:xfrm>
            <a:prstGeom prst="rect">
              <a:avLst/>
            </a:prstGeom>
            <a:noFill/>
            <a:ln w="9525">
              <a:noFill/>
              <a:miter lim="800000"/>
              <a:headEnd/>
              <a:tailEnd/>
            </a:ln>
          </p:spPr>
        </p:pic>
        <p:cxnSp>
          <p:nvCxnSpPr>
            <p:cNvPr id="10" name="Straight Connector 9"/>
            <p:cNvCxnSpPr/>
            <p:nvPr/>
          </p:nvCxnSpPr>
          <p:spPr bwMode="auto">
            <a:xfrm>
              <a:off x="5057775" y="2352675"/>
              <a:ext cx="2971800" cy="2362200"/>
            </a:xfrm>
            <a:prstGeom prst="line">
              <a:avLst/>
            </a:prstGeom>
            <a:solidFill>
              <a:schemeClr val="accent1"/>
            </a:solidFill>
            <a:ln w="15875" cap="flat" cmpd="sng" algn="ctr">
              <a:solidFill>
                <a:srgbClr val="FF0000"/>
              </a:solidFill>
              <a:prstDash val="sysDash"/>
              <a:round/>
              <a:headEnd type="none" w="med" len="med"/>
              <a:tailEnd type="none" w="med" len="med"/>
            </a:ln>
            <a:effectLst/>
          </p:spPr>
        </p:cxnSp>
        <p:cxnSp>
          <p:nvCxnSpPr>
            <p:cNvPr id="11" name="Straight Connector 10"/>
            <p:cNvCxnSpPr/>
            <p:nvPr/>
          </p:nvCxnSpPr>
          <p:spPr bwMode="auto">
            <a:xfrm>
              <a:off x="5105400" y="3276600"/>
              <a:ext cx="2971800" cy="2362200"/>
            </a:xfrm>
            <a:prstGeom prst="line">
              <a:avLst/>
            </a:prstGeom>
            <a:solidFill>
              <a:schemeClr val="accent1"/>
            </a:solidFill>
            <a:ln w="15875" cap="flat" cmpd="sng" algn="ctr">
              <a:solidFill>
                <a:srgbClr val="0070C0"/>
              </a:solidFill>
              <a:prstDash val="sysDash"/>
              <a:round/>
              <a:headEnd type="none" w="med" len="med"/>
              <a:tailEnd type="none" w="med" len="med"/>
            </a:ln>
            <a:effectLst/>
          </p:spPr>
        </p:cxnSp>
      </p:grpSp>
    </p:spTree>
  </p:cSld>
  <p:clrMapOvr>
    <a:masterClrMapping/>
  </p:clrMapOvr>
  <p:transition advTm="452">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62988" cy="838200"/>
          </a:xfrm>
        </p:spPr>
        <p:txBody>
          <a:bodyPr/>
          <a:lstStyle/>
          <a:p>
            <a:r>
              <a:rPr lang="en-US" dirty="0" smtClean="0"/>
              <a:t>The billion size test case </a:t>
            </a:r>
            <a:endParaRPr lang="en-US" dirty="0"/>
          </a:p>
        </p:txBody>
      </p:sp>
      <p:sp>
        <p:nvSpPr>
          <p:cNvPr id="3" name="Content Placeholder 2"/>
          <p:cNvSpPr>
            <a:spLocks noGrp="1"/>
          </p:cNvSpPr>
          <p:nvPr>
            <p:ph idx="1"/>
          </p:nvPr>
        </p:nvSpPr>
        <p:spPr>
          <a:xfrm>
            <a:off x="304800" y="914400"/>
            <a:ext cx="3657600" cy="4114800"/>
          </a:xfrm>
        </p:spPr>
        <p:txBody>
          <a:bodyPr/>
          <a:lstStyle/>
          <a:p>
            <a:pPr>
              <a:lnSpc>
                <a:spcPct val="150000"/>
              </a:lnSpc>
            </a:pPr>
            <a:r>
              <a:rPr lang="en-US" sz="2400" dirty="0" smtClean="0"/>
              <a:t>Using all 32 Chimera nodes and 64 GPUs</a:t>
            </a:r>
          </a:p>
          <a:p>
            <a:pPr>
              <a:lnSpc>
                <a:spcPct val="150000"/>
              </a:lnSpc>
            </a:pPr>
            <a:r>
              <a:rPr lang="en-US" sz="2400" dirty="0" smtClean="0"/>
              <a:t>2</a:t>
            </a:r>
            <a:r>
              <a:rPr lang="en-US" sz="2400" baseline="30000" dirty="0" smtClean="0"/>
              <a:t>30</a:t>
            </a:r>
            <a:r>
              <a:rPr lang="en-US" sz="2400" dirty="0" smtClean="0"/>
              <a:t> ~1.07 billion particles potential computation in 21.6 s</a:t>
            </a:r>
          </a:p>
          <a:p>
            <a:pPr lvl="1">
              <a:lnSpc>
                <a:spcPct val="150000"/>
              </a:lnSpc>
            </a:pPr>
            <a:r>
              <a:rPr lang="en-US" dirty="0" smtClean="0"/>
              <a:t>32 M per node</a:t>
            </a:r>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4114800" y="914400"/>
            <a:ext cx="4772025" cy="5528566"/>
          </a:xfrm>
          <a:prstGeom prst="rect">
            <a:avLst/>
          </a:prstGeom>
          <a:noFill/>
          <a:ln w="9525">
            <a:noFill/>
            <a:miter lim="800000"/>
            <a:headEnd/>
            <a:tailEnd/>
          </a:ln>
        </p:spPr>
      </p:pic>
      <p:cxnSp>
        <p:nvCxnSpPr>
          <p:cNvPr id="7" name="Straight Arrow Connector 6"/>
          <p:cNvCxnSpPr/>
          <p:nvPr/>
        </p:nvCxnSpPr>
        <p:spPr bwMode="auto">
          <a:xfrm flipH="1">
            <a:off x="8342907" y="1502796"/>
            <a:ext cx="457200" cy="0"/>
          </a:xfrm>
          <a:prstGeom prst="straightConnector1">
            <a:avLst/>
          </a:prstGeom>
          <a:solidFill>
            <a:schemeClr val="accent1"/>
          </a:solidFill>
          <a:ln w="50800" cap="flat" cmpd="sng" algn="ctr">
            <a:solidFill>
              <a:srgbClr val="C00000"/>
            </a:solidFill>
            <a:prstDash val="solid"/>
            <a:round/>
            <a:headEnd type="none" w="med" len="med"/>
            <a:tailEnd type="arrow"/>
          </a:ln>
          <a:effectLst/>
        </p:spPr>
      </p:cxnSp>
      <p:cxnSp>
        <p:nvCxnSpPr>
          <p:cNvPr id="11" name="Straight Connector 10"/>
          <p:cNvCxnSpPr/>
          <p:nvPr/>
        </p:nvCxnSpPr>
        <p:spPr bwMode="auto">
          <a:xfrm>
            <a:off x="8213698" y="1608151"/>
            <a:ext cx="0" cy="4419600"/>
          </a:xfrm>
          <a:prstGeom prst="line">
            <a:avLst/>
          </a:prstGeom>
          <a:solidFill>
            <a:schemeClr val="accent1"/>
          </a:solidFill>
          <a:ln w="25400" cap="flat" cmpd="sng" algn="ctr">
            <a:solidFill>
              <a:srgbClr val="C00000"/>
            </a:solidFill>
            <a:prstDash val="sysDash"/>
            <a:round/>
            <a:headEnd type="none" w="med" len="med"/>
            <a:tailEnd type="none" w="med" len="med"/>
          </a:ln>
          <a:effectLst/>
        </p:spPr>
      </p:cxnSp>
      <p:sp>
        <p:nvSpPr>
          <p:cNvPr id="8" name="Content Placeholder 2"/>
          <p:cNvSpPr txBox="1">
            <a:spLocks/>
          </p:cNvSpPr>
          <p:nvPr/>
        </p:nvSpPr>
        <p:spPr bwMode="auto">
          <a:xfrm>
            <a:off x="0" y="4724400"/>
            <a:ext cx="35052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rgbClr val="FF0000"/>
              </a:buClr>
              <a:buSzTx/>
              <a:buFontTx/>
              <a:buNone/>
              <a:tabLst/>
              <a:defRPr/>
            </a:pPr>
            <a:r>
              <a:rPr kumimoji="0" lang="en-US" sz="1600" b="1" i="0" u="none" strike="noStrike" kern="0" cap="none" spc="0" normalizeH="0" baseline="0" noProof="0" dirty="0" smtClean="0">
                <a:ln>
                  <a:noFill/>
                </a:ln>
                <a:solidFill>
                  <a:srgbClr val="FFFF00"/>
                </a:solidFill>
                <a:effectLst/>
                <a:uLnTx/>
                <a:uFillTx/>
                <a:latin typeface="+mn-lt"/>
                <a:ea typeface="ＭＳ Ｐゴシック" pitchFamily="58" charset="-128"/>
              </a:rPr>
              <a:t>Each node:</a:t>
            </a:r>
          </a:p>
          <a:p>
            <a:pPr marL="742950" marR="0" lvl="1" indent="-285750" algn="l" defTabSz="914400" rtl="0" eaLnBrk="1" fontAlgn="base" latinLnBrk="0" hangingPunct="1">
              <a:lnSpc>
                <a:spcPct val="100000"/>
              </a:lnSpc>
              <a:spcBef>
                <a:spcPct val="20000"/>
              </a:spcBef>
              <a:spcAft>
                <a:spcPct val="0"/>
              </a:spcAft>
              <a:buClr>
                <a:srgbClr val="FF0000"/>
              </a:buClr>
              <a:buSzTx/>
              <a:buFontTx/>
              <a:buNone/>
              <a:tabLst/>
              <a:defRPr/>
            </a:pPr>
            <a:r>
              <a:rPr kumimoji="0" lang="en-US" sz="1600" b="1" i="0" u="none" strike="noStrike" kern="0" cap="none" spc="0" normalizeH="0" baseline="0" noProof="0" dirty="0" smtClean="0">
                <a:ln>
                  <a:noFill/>
                </a:ln>
                <a:solidFill>
                  <a:srgbClr val="FFFF00"/>
                </a:solidFill>
                <a:effectLst/>
                <a:uLnTx/>
                <a:uFillTx/>
                <a:latin typeface="+mn-lt"/>
                <a:ea typeface="ＭＳ Ｐゴシック" pitchFamily="58" charset="-128"/>
              </a:rPr>
              <a:t>Dual quad-core Intel Nehalem</a:t>
            </a:r>
          </a:p>
          <a:p>
            <a:pPr marL="742950" marR="0" lvl="1" indent="-285750" algn="l" defTabSz="914400" rtl="0" eaLnBrk="1" fontAlgn="base" latinLnBrk="0" hangingPunct="1">
              <a:lnSpc>
                <a:spcPct val="100000"/>
              </a:lnSpc>
              <a:spcBef>
                <a:spcPct val="20000"/>
              </a:spcBef>
              <a:spcAft>
                <a:spcPct val="0"/>
              </a:spcAft>
              <a:buClr>
                <a:srgbClr val="FF0000"/>
              </a:buClr>
              <a:buSzTx/>
              <a:buFontTx/>
              <a:buNone/>
              <a:tabLst/>
              <a:defRPr/>
            </a:pPr>
            <a:r>
              <a:rPr kumimoji="0" lang="en-US" sz="1600" b="1" i="0" u="none" strike="noStrike" kern="0" cap="none" spc="0" normalizeH="0" baseline="0" noProof="0" dirty="0" smtClean="0">
                <a:ln>
                  <a:noFill/>
                </a:ln>
                <a:solidFill>
                  <a:srgbClr val="FFFF00"/>
                </a:solidFill>
                <a:effectLst/>
                <a:uLnTx/>
                <a:uFillTx/>
                <a:latin typeface="+mn-lt"/>
                <a:ea typeface="ＭＳ Ｐゴシック" pitchFamily="58" charset="-128"/>
              </a:rPr>
              <a:t>5560 2.8 GHz processors</a:t>
            </a:r>
          </a:p>
          <a:p>
            <a:pPr marL="742950" marR="0" lvl="1" indent="-285750" algn="l" defTabSz="914400" rtl="0" eaLnBrk="1" fontAlgn="base" latinLnBrk="0" hangingPunct="1">
              <a:lnSpc>
                <a:spcPct val="100000"/>
              </a:lnSpc>
              <a:spcBef>
                <a:spcPct val="20000"/>
              </a:spcBef>
              <a:spcAft>
                <a:spcPct val="0"/>
              </a:spcAft>
              <a:buClr>
                <a:srgbClr val="FF0000"/>
              </a:buClr>
              <a:buSzTx/>
              <a:buFontTx/>
              <a:buNone/>
              <a:tabLst/>
              <a:defRPr/>
            </a:pPr>
            <a:r>
              <a:rPr kumimoji="0" lang="en-US" sz="1600" b="1" i="0" u="none" strike="noStrike" kern="0" cap="none" spc="0" normalizeH="0" baseline="0" noProof="0" dirty="0" smtClean="0">
                <a:ln>
                  <a:noFill/>
                </a:ln>
                <a:solidFill>
                  <a:srgbClr val="FFFF00"/>
                </a:solidFill>
                <a:effectLst/>
                <a:uLnTx/>
                <a:uFillTx/>
                <a:latin typeface="+mn-lt"/>
                <a:ea typeface="ＭＳ Ｐゴシック" pitchFamily="58" charset="-128"/>
              </a:rPr>
              <a:t>24 GB of RAM </a:t>
            </a:r>
          </a:p>
          <a:p>
            <a:pPr marL="742950" marR="0" lvl="1" indent="-285750" algn="l" defTabSz="914400" rtl="0" eaLnBrk="1" fontAlgn="base" latinLnBrk="0" hangingPunct="1">
              <a:lnSpc>
                <a:spcPct val="100000"/>
              </a:lnSpc>
              <a:spcBef>
                <a:spcPct val="20000"/>
              </a:spcBef>
              <a:spcAft>
                <a:spcPct val="0"/>
              </a:spcAft>
              <a:buClr>
                <a:srgbClr val="FF0000"/>
              </a:buClr>
              <a:buSzTx/>
              <a:buFontTx/>
              <a:buNone/>
              <a:tabLst/>
              <a:defRPr/>
            </a:pPr>
            <a:r>
              <a:rPr kumimoji="0" lang="en-US" sz="1600" b="1" i="0" u="none" strike="noStrike" kern="0" cap="none" spc="0" normalizeH="0" baseline="0" noProof="0" dirty="0" smtClean="0">
                <a:ln>
                  <a:noFill/>
                </a:ln>
                <a:solidFill>
                  <a:srgbClr val="FFFF00"/>
                </a:solidFill>
                <a:effectLst/>
                <a:uLnTx/>
                <a:uFillTx/>
                <a:latin typeface="+mn-lt"/>
                <a:ea typeface="ＭＳ Ｐゴシック" pitchFamily="58" charset="-128"/>
              </a:rPr>
              <a:t>Two Tesla C1060 GPU </a:t>
            </a:r>
          </a:p>
        </p:txBody>
      </p:sp>
    </p:spTree>
  </p:cSld>
  <p:clrMapOvr>
    <a:masterClrMapping/>
  </p:clrMapOvr>
  <p:transition advTm="2656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count</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1341975493"/>
              </p:ext>
            </p:extLst>
          </p:nvPr>
        </p:nvGraphicFramePr>
        <p:xfrm>
          <a:off x="133350" y="956310"/>
          <a:ext cx="8877300" cy="5154930"/>
        </p:xfrm>
        <a:graphic>
          <a:graphicData uri="http://schemas.openxmlformats.org/drawingml/2006/table">
            <a:tbl>
              <a:tblPr firstRow="1" bandRow="1">
                <a:tableStyleId>{E929F9F4-4A8F-4326-A1B4-22849713DDAB}</a:tableStyleId>
              </a:tblPr>
              <a:tblGrid>
                <a:gridCol w="1657587"/>
                <a:gridCol w="2400063"/>
                <a:gridCol w="2314852"/>
                <a:gridCol w="2504798"/>
              </a:tblGrid>
              <a:tr h="669341">
                <a:tc>
                  <a:txBody>
                    <a:bodyPr/>
                    <a:lstStyle/>
                    <a:p>
                      <a:pPr algn="ct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SC’11</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SC’10</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SC’09</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4215">
                <a:tc>
                  <a:txBody>
                    <a:bodyPr/>
                    <a:lstStyle/>
                    <a:p>
                      <a:pPr algn="ctr"/>
                      <a:r>
                        <a:rPr lang="en-US" sz="2000" b="1" dirty="0" smtClean="0">
                          <a:solidFill>
                            <a:srgbClr val="FFFF00"/>
                          </a:solidFill>
                        </a:rPr>
                        <a:t>Paper</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Hu et</a:t>
                      </a:r>
                      <a:r>
                        <a:rPr lang="en-US" sz="2000" b="1" baseline="0" dirty="0" smtClean="0">
                          <a:solidFill>
                            <a:srgbClr val="FFFF00"/>
                          </a:solidFill>
                        </a:rPr>
                        <a:t> al. 2011</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dirty="0" smtClean="0">
                          <a:solidFill>
                            <a:srgbClr val="FFFF00"/>
                          </a:solidFill>
                        </a:rPr>
                        <a:t>Hamada and </a:t>
                      </a:r>
                      <a:r>
                        <a:rPr lang="en-US" sz="2000" b="1" kern="1200" dirty="0" err="1" smtClean="0">
                          <a:solidFill>
                            <a:srgbClr val="FFFF00"/>
                          </a:solidFill>
                        </a:rPr>
                        <a:t>Nitadori</a:t>
                      </a:r>
                      <a:r>
                        <a:rPr lang="en-US" sz="2000" b="1" kern="1200" dirty="0" smtClean="0">
                          <a:solidFill>
                            <a:srgbClr val="FFFF00"/>
                          </a:solidFill>
                        </a:rPr>
                        <a:t>, 2010</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dirty="0" smtClean="0">
                          <a:solidFill>
                            <a:srgbClr val="FFFF00"/>
                          </a:solidFill>
                        </a:rPr>
                        <a:t>Hamada, et</a:t>
                      </a:r>
                      <a:r>
                        <a:rPr lang="en-US" sz="2000" b="1" kern="1200" baseline="0" dirty="0" smtClean="0">
                          <a:solidFill>
                            <a:srgbClr val="FFFF00"/>
                          </a:solidFill>
                        </a:rPr>
                        <a:t> al.</a:t>
                      </a:r>
                      <a:r>
                        <a:rPr lang="en-US" sz="2000" b="1" kern="1200" dirty="0" smtClean="0">
                          <a:solidFill>
                            <a:srgbClr val="FFFF00"/>
                          </a:solidFill>
                        </a:rPr>
                        <a:t> 2009</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6059">
                <a:tc>
                  <a:txBody>
                    <a:bodyPr/>
                    <a:lstStyle/>
                    <a:p>
                      <a:pPr algn="ctr"/>
                      <a:r>
                        <a:rPr lang="en-US" sz="2000" b="1" dirty="0" smtClean="0">
                          <a:solidFill>
                            <a:srgbClr val="FFFF00"/>
                          </a:solidFill>
                        </a:rPr>
                        <a:t>Algorithm</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FMM</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Tree code</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Tree code</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algn="ctr"/>
                      <a:r>
                        <a:rPr lang="en-US" sz="2000" b="1" dirty="0" smtClean="0">
                          <a:solidFill>
                            <a:srgbClr val="FFFF00"/>
                          </a:solidFill>
                        </a:rPr>
                        <a:t>Problem </a:t>
                      </a:r>
                    </a:p>
                    <a:p>
                      <a:pPr algn="ctr"/>
                      <a:r>
                        <a:rPr lang="en-US" sz="2000" b="1" dirty="0" smtClean="0">
                          <a:solidFill>
                            <a:srgbClr val="FFFF00"/>
                          </a:solidFill>
                        </a:rPr>
                        <a:t>size</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 1,073,741,824</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dirty="0" smtClean="0">
                          <a:solidFill>
                            <a:srgbClr val="FFFF00"/>
                          </a:solidFill>
                        </a:rPr>
                        <a:t>3,278,982,596</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baseline="0" dirty="0" smtClean="0">
                          <a:solidFill>
                            <a:srgbClr val="FFFF00"/>
                          </a:solidFill>
                        </a:rPr>
                        <a:t>1,608,044,129</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6810">
                <a:tc>
                  <a:txBody>
                    <a:bodyPr/>
                    <a:lstStyle/>
                    <a:p>
                      <a:pPr algn="ctr"/>
                      <a:r>
                        <a:rPr lang="en-US" sz="2000" b="1" dirty="0" smtClean="0">
                          <a:solidFill>
                            <a:srgbClr val="FFFF00"/>
                          </a:solidFill>
                        </a:rPr>
                        <a:t>Flops</a:t>
                      </a:r>
                      <a:r>
                        <a:rPr lang="en-US" sz="2000" b="1" baseline="0" dirty="0" smtClean="0">
                          <a:solidFill>
                            <a:srgbClr val="FFFF00"/>
                          </a:solidFill>
                        </a:rPr>
                        <a:t> count</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dirty="0" smtClean="0">
                          <a:solidFill>
                            <a:srgbClr val="FFFF00"/>
                          </a:solidFill>
                        </a:rPr>
                        <a:t>38 </a:t>
                      </a:r>
                      <a:r>
                        <a:rPr lang="en-US" sz="2000" b="1" kern="1200" dirty="0" err="1" smtClean="0">
                          <a:solidFill>
                            <a:srgbClr val="FFFF00"/>
                          </a:solidFill>
                        </a:rPr>
                        <a:t>TFlops</a:t>
                      </a:r>
                      <a:r>
                        <a:rPr lang="en-US" sz="2000" b="1" kern="1200" dirty="0" smtClean="0">
                          <a:solidFill>
                            <a:srgbClr val="FFFF00"/>
                          </a:solidFill>
                        </a:rPr>
                        <a:t> </a:t>
                      </a:r>
                    </a:p>
                    <a:p>
                      <a:pPr algn="ctr"/>
                      <a:r>
                        <a:rPr lang="en-US" sz="2000" b="1" kern="1200" dirty="0" smtClean="0">
                          <a:solidFill>
                            <a:srgbClr val="FFFF00"/>
                          </a:solidFill>
                        </a:rPr>
                        <a:t>on 64 GPUs,</a:t>
                      </a:r>
                    </a:p>
                    <a:p>
                      <a:pPr algn="ctr"/>
                      <a:r>
                        <a:rPr lang="en-US" sz="2000" b="1" kern="1200" dirty="0" smtClean="0">
                          <a:solidFill>
                            <a:srgbClr val="FFFF00"/>
                          </a:solidFill>
                        </a:rPr>
                        <a:t>32 nodes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smtClean="0">
                          <a:solidFill>
                            <a:srgbClr val="FFFF00"/>
                          </a:solidFill>
                        </a:rPr>
                        <a:t>190 TFlops </a:t>
                      </a:r>
                    </a:p>
                    <a:p>
                      <a:pPr algn="ctr"/>
                      <a:r>
                        <a:rPr lang="en-US" sz="2000" b="1" kern="1200" smtClean="0">
                          <a:solidFill>
                            <a:srgbClr val="FFFF00"/>
                          </a:solidFill>
                        </a:rPr>
                        <a:t>on 576 GPUs,</a:t>
                      </a:r>
                    </a:p>
                    <a:p>
                      <a:pPr algn="ctr"/>
                      <a:r>
                        <a:rPr lang="en-US" sz="2000" b="1" kern="1200" smtClean="0">
                          <a:solidFill>
                            <a:srgbClr val="FFFF00"/>
                          </a:solidFill>
                        </a:rPr>
                        <a:t>144 nodes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solidFill>
                            <a:srgbClr val="FFFF00"/>
                          </a:solidFill>
                        </a:rPr>
                        <a:t>42.15 </a:t>
                      </a:r>
                      <a:r>
                        <a:rPr lang="en-US" sz="2000" b="1" dirty="0" err="1" smtClean="0">
                          <a:solidFill>
                            <a:srgbClr val="FFFF00"/>
                          </a:solidFill>
                        </a:rPr>
                        <a:t>TFlops</a:t>
                      </a:r>
                      <a:r>
                        <a:rPr lang="en-US" sz="2000" b="1" baseline="0" dirty="0" smtClean="0">
                          <a:solidFill>
                            <a:srgbClr val="FFFF00"/>
                          </a:solidFill>
                        </a:rPr>
                        <a:t> </a:t>
                      </a:r>
                    </a:p>
                    <a:p>
                      <a:pPr algn="ctr"/>
                      <a:r>
                        <a:rPr lang="en-US" sz="2000" b="1" baseline="0" dirty="0" smtClean="0">
                          <a:solidFill>
                            <a:srgbClr val="FFFF00"/>
                          </a:solidFill>
                        </a:rPr>
                        <a:t>on </a:t>
                      </a:r>
                      <a:r>
                        <a:rPr lang="en-US" sz="2000" b="1" baseline="0" smtClean="0">
                          <a:solidFill>
                            <a:srgbClr val="FFFF00"/>
                          </a:solidFill>
                        </a:rPr>
                        <a:t>256 GPUs,</a:t>
                      </a:r>
                      <a:endParaRPr lang="en-US" sz="2000" b="1" baseline="0" dirty="0" smtClean="0">
                        <a:solidFill>
                          <a:srgbClr val="FFFF00"/>
                        </a:solidFill>
                      </a:endParaRPr>
                    </a:p>
                    <a:p>
                      <a:pPr algn="ctr"/>
                      <a:r>
                        <a:rPr lang="en-US" sz="2000" b="1" baseline="0" dirty="0" smtClean="0">
                          <a:solidFill>
                            <a:srgbClr val="FFFF00"/>
                          </a:solidFill>
                        </a:rPr>
                        <a:t>128 nodes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9185">
                <a:tc>
                  <a:txBody>
                    <a:bodyPr/>
                    <a:lstStyle/>
                    <a:p>
                      <a:pPr algn="ctr"/>
                      <a:r>
                        <a:rPr lang="en-US" sz="2000" b="1" dirty="0" smtClean="0">
                          <a:solidFill>
                            <a:srgbClr val="FFFF00"/>
                          </a:solidFill>
                        </a:rPr>
                        <a:t>GPU</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dirty="0" smtClean="0">
                          <a:solidFill>
                            <a:srgbClr val="FFFF00"/>
                          </a:solidFill>
                        </a:rPr>
                        <a:t>Tesla C1060: </a:t>
                      </a:r>
                    </a:p>
                    <a:p>
                      <a:pPr algn="ctr"/>
                      <a:r>
                        <a:rPr lang="en-US" sz="2000" b="1" kern="1200" dirty="0" smtClean="0">
                          <a:solidFill>
                            <a:srgbClr val="FFFF00"/>
                          </a:solidFill>
                        </a:rPr>
                        <a:t>1.296 GHz</a:t>
                      </a:r>
                    </a:p>
                    <a:p>
                      <a:pPr algn="ctr"/>
                      <a:r>
                        <a:rPr lang="en-US" sz="2000" b="1" kern="1200" dirty="0" smtClean="0">
                          <a:solidFill>
                            <a:srgbClr val="FFFF00"/>
                          </a:solidFill>
                        </a:rPr>
                        <a:t> 240 cores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2000" b="1" kern="1200" dirty="0" smtClean="0">
                          <a:solidFill>
                            <a:srgbClr val="FFFF00"/>
                          </a:solidFill>
                        </a:rPr>
                        <a:t>GTX 295 </a:t>
                      </a:r>
                      <a:endParaRPr lang="en-US" sz="2000" b="1" kern="1200" dirty="0" smtClean="0">
                        <a:solidFill>
                          <a:srgbClr val="FFFF00"/>
                        </a:solidFill>
                      </a:endParaRPr>
                    </a:p>
                    <a:p>
                      <a:pPr algn="ctr"/>
                      <a:r>
                        <a:rPr lang="en-US" sz="2000" b="1" kern="1200" dirty="0" smtClean="0">
                          <a:solidFill>
                            <a:srgbClr val="FFFF00"/>
                          </a:solidFill>
                        </a:rPr>
                        <a:t>1.242 GHz</a:t>
                      </a:r>
                    </a:p>
                    <a:p>
                      <a:pPr algn="ctr"/>
                      <a:r>
                        <a:rPr lang="en-US" sz="2000" b="1" kern="1200" dirty="0" smtClean="0">
                          <a:solidFill>
                            <a:srgbClr val="FFFF00"/>
                          </a:solidFill>
                        </a:rPr>
                        <a:t>2 x 240 cores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kern="1200" baseline="0" dirty="0" smtClean="0">
                          <a:solidFill>
                            <a:srgbClr val="FFFF00"/>
                          </a:solidFill>
                        </a:rPr>
                        <a:t>GeForce 8800 GTS: </a:t>
                      </a:r>
                    </a:p>
                    <a:p>
                      <a:pPr algn="ctr"/>
                      <a:r>
                        <a:rPr lang="en-US" sz="2000" b="1" kern="1200" baseline="0" dirty="0" smtClean="0">
                          <a:solidFill>
                            <a:srgbClr val="FFFF00"/>
                          </a:solidFill>
                        </a:rPr>
                        <a:t>1.200 GHz</a:t>
                      </a:r>
                    </a:p>
                    <a:p>
                      <a:pPr algn="ctr"/>
                      <a:r>
                        <a:rPr lang="en-US" sz="2000" b="1" kern="1200" baseline="0" dirty="0" smtClean="0">
                          <a:solidFill>
                            <a:srgbClr val="FFFF00"/>
                          </a:solidFill>
                        </a:rPr>
                        <a:t>96 cores</a:t>
                      </a:r>
                      <a:endParaRPr lang="en-US" sz="2000" b="1" dirty="0">
                        <a:solidFill>
                          <a:srgbClr val="FFFF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ular Callout 6"/>
          <p:cNvSpPr/>
          <p:nvPr/>
        </p:nvSpPr>
        <p:spPr bwMode="auto">
          <a:xfrm>
            <a:off x="3581400" y="5905500"/>
            <a:ext cx="2286000" cy="838200"/>
          </a:xfrm>
          <a:prstGeom prst="wedgeRectCallout">
            <a:avLst>
              <a:gd name="adj1" fmla="val -50463"/>
              <a:gd name="adj2" fmla="val -221592"/>
            </a:avLst>
          </a:prstGeom>
          <a:solidFill>
            <a:schemeClr val="accent3">
              <a:lumMod val="75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R="0" indent="0" algn="ctr" defTabSz="457200" fontAlgn="base">
              <a:lnSpc>
                <a:spcPct val="100000"/>
              </a:lnSpc>
              <a:spcBef>
                <a:spcPct val="0"/>
              </a:spcBef>
              <a:spcAft>
                <a:spcPct val="0"/>
              </a:spcAft>
              <a:buClrTx/>
              <a:buSzTx/>
              <a:buFontTx/>
              <a:buNone/>
              <a:tabLst/>
            </a:pPr>
            <a:r>
              <a:rPr lang="en-US" sz="2000" b="1" dirty="0" smtClean="0">
                <a:solidFill>
                  <a:srgbClr val="FFFF00"/>
                </a:solidFill>
              </a:rPr>
              <a:t>342 </a:t>
            </a:r>
            <a:r>
              <a:rPr lang="en-US" sz="2000" b="1" dirty="0" err="1" smtClean="0">
                <a:solidFill>
                  <a:srgbClr val="FFFF00"/>
                </a:solidFill>
              </a:rPr>
              <a:t>TFlops</a:t>
            </a:r>
            <a:r>
              <a:rPr lang="en-US" sz="2000" b="1" dirty="0" smtClean="0">
                <a:solidFill>
                  <a:srgbClr val="FFFF00"/>
                </a:solidFill>
              </a:rPr>
              <a:t> </a:t>
            </a:r>
          </a:p>
          <a:p>
            <a:pPr marR="0" indent="0" algn="ctr" defTabSz="457200" fontAlgn="base">
              <a:lnSpc>
                <a:spcPct val="100000"/>
              </a:lnSpc>
              <a:spcBef>
                <a:spcPct val="0"/>
              </a:spcBef>
              <a:spcAft>
                <a:spcPct val="0"/>
              </a:spcAft>
              <a:buClrTx/>
              <a:buSzTx/>
              <a:buFontTx/>
              <a:buNone/>
              <a:tabLst/>
            </a:pPr>
            <a:r>
              <a:rPr lang="en-US" sz="2000" b="1" dirty="0" smtClean="0">
                <a:solidFill>
                  <a:srgbClr val="FFFF00"/>
                </a:solidFill>
              </a:rPr>
              <a:t>on 576 GPUs</a:t>
            </a:r>
            <a:endParaRPr lang="en-US" sz="2000" b="1" dirty="0">
              <a:solidFill>
                <a:srgbClr val="FFFF00"/>
              </a:solidFill>
            </a:endParaRPr>
          </a:p>
        </p:txBody>
      </p:sp>
    </p:spTree>
  </p:cSld>
  <p:clrMapOvr>
    <a:masterClrMapping/>
  </p:clrMapOvr>
  <p:transition advTm="44866">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z="3200" i="0" dirty="0" smtClean="0">
                <a:ea typeface="ＭＳ Ｐゴシック"/>
                <a:cs typeface="ＭＳ Ｐゴシック"/>
              </a:rPr>
              <a:t>Conclusion</a:t>
            </a:r>
          </a:p>
        </p:txBody>
      </p:sp>
      <p:sp>
        <p:nvSpPr>
          <p:cNvPr id="84995" name="Content Placeholder 2"/>
          <p:cNvSpPr>
            <a:spLocks noGrp="1"/>
          </p:cNvSpPr>
          <p:nvPr>
            <p:ph idx="1"/>
          </p:nvPr>
        </p:nvSpPr>
        <p:spPr>
          <a:xfrm>
            <a:off x="228600" y="762000"/>
            <a:ext cx="8839200" cy="5867400"/>
          </a:xfrm>
        </p:spPr>
        <p:txBody>
          <a:bodyPr/>
          <a:lstStyle/>
          <a:p>
            <a:pPr>
              <a:lnSpc>
                <a:spcPct val="150000"/>
              </a:lnSpc>
            </a:pPr>
            <a:r>
              <a:rPr lang="en-US" sz="2400" i="0" dirty="0" smtClean="0">
                <a:solidFill>
                  <a:srgbClr val="FFFF00"/>
                </a:solidFill>
                <a:ea typeface="ＭＳ Ｐゴシック"/>
                <a:cs typeface="ＭＳ Ｐゴシック"/>
              </a:rPr>
              <a:t>Heterogeneous scalable (CPU/GPU) FMM for single nodes and clusters. </a:t>
            </a:r>
          </a:p>
          <a:p>
            <a:pPr>
              <a:lnSpc>
                <a:spcPct val="150000"/>
              </a:lnSpc>
            </a:pPr>
            <a:r>
              <a:rPr lang="en-US" sz="2400" i="0" dirty="0" smtClean="0">
                <a:ea typeface="ＭＳ Ｐゴシック"/>
                <a:cs typeface="ＭＳ Ｐゴシック"/>
              </a:rPr>
              <a:t>Scalability of the algorithm is tested and satisfactory results are obtained for midsize heterogeneous clusters</a:t>
            </a:r>
          </a:p>
          <a:p>
            <a:pPr>
              <a:lnSpc>
                <a:spcPct val="150000"/>
              </a:lnSpc>
            </a:pPr>
            <a:r>
              <a:rPr lang="en-US" sz="2400" i="0" dirty="0" smtClean="0">
                <a:solidFill>
                  <a:srgbClr val="FFFF00"/>
                </a:solidFill>
                <a:ea typeface="ＭＳ Ｐゴシック"/>
                <a:cs typeface="ＭＳ Ｐゴシック"/>
              </a:rPr>
              <a:t>Novel algorithm for FMM data structures on GPUs </a:t>
            </a:r>
          </a:p>
          <a:p>
            <a:pPr lvl="1">
              <a:lnSpc>
                <a:spcPct val="150000"/>
              </a:lnSpc>
            </a:pPr>
            <a:r>
              <a:rPr lang="en-US" i="0" dirty="0" smtClean="0">
                <a:ea typeface="ＭＳ Ｐゴシック"/>
                <a:cs typeface="ＭＳ Ｐゴシック"/>
              </a:rPr>
              <a:t>Fixes a bottleneck for large dynamic problems </a:t>
            </a:r>
          </a:p>
          <a:p>
            <a:pPr>
              <a:lnSpc>
                <a:spcPct val="150000"/>
              </a:lnSpc>
            </a:pPr>
            <a:r>
              <a:rPr lang="en-US" sz="2400" i="0" dirty="0" smtClean="0">
                <a:ea typeface="ＭＳ Ｐゴシック"/>
                <a:cs typeface="ＭＳ Ｐゴシック"/>
              </a:rPr>
              <a:t>Developed code will be used in solvers for many large scale problems in aeromechanics, astrophysics, molecular dynamics, etc.</a:t>
            </a:r>
          </a:p>
        </p:txBody>
      </p:sp>
    </p:spTree>
  </p:cSld>
  <p:clrMapOvr>
    <a:masterClrMapping/>
  </p:clrMapOvr>
  <p:transition advTm="15">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58750" y="58738"/>
            <a:ext cx="8662988" cy="838200"/>
          </a:xfrm>
        </p:spPr>
        <p:txBody>
          <a:bodyPr/>
          <a:lstStyle/>
          <a:p>
            <a:r>
              <a:rPr lang="en-US" sz="3600" dirty="0"/>
              <a:t>Questions?</a:t>
            </a:r>
          </a:p>
        </p:txBody>
      </p:sp>
      <p:pic>
        <p:nvPicPr>
          <p:cNvPr id="2050" name="Picture 2" descr="http://www.wafr.org/wafr2010/bigbird.comp.nus.edu.sg/pmwiki/farm/wafr/uploads/Main/afso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100" y="1905000"/>
            <a:ext cx="2232782" cy="219456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BashSU"/>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r="23947"/>
          <a:stretch/>
        </p:blipFill>
        <p:spPr bwMode="auto">
          <a:xfrm>
            <a:off x="4076700" y="4724400"/>
            <a:ext cx="3693673" cy="841234"/>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58100" y="3968284"/>
            <a:ext cx="1368307" cy="1899116"/>
          </a:xfrm>
          <a:prstGeom prst="rect">
            <a:avLst/>
          </a:prstGeom>
        </p:spPr>
      </p:pic>
      <p:sp>
        <p:nvSpPr>
          <p:cNvPr id="11" name="Title 1"/>
          <p:cNvSpPr txBox="1">
            <a:spLocks/>
          </p:cNvSpPr>
          <p:nvPr/>
        </p:nvSpPr>
        <p:spPr bwMode="auto">
          <a:xfrm>
            <a:off x="361950" y="1104900"/>
            <a:ext cx="8501074" cy="8382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lvl1pPr algn="l" rtl="0" eaLnBrk="1" fontAlgn="base" hangingPunct="1">
              <a:spcBef>
                <a:spcPct val="0"/>
              </a:spcBef>
              <a:spcAft>
                <a:spcPct val="0"/>
              </a:spcAft>
              <a:defRPr sz="3000" b="1" i="0">
                <a:solidFill>
                  <a:schemeClr val="bg1"/>
                </a:solidFill>
                <a:latin typeface="+mj-lt"/>
                <a:ea typeface="ＭＳ Ｐゴシック" pitchFamily="57" charset="-128"/>
                <a:cs typeface="ＭＳ Ｐゴシック" pitchFamily="57" charset="-128"/>
              </a:defRPr>
            </a:lvl1pPr>
            <a:lvl2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2pPr>
            <a:lvl3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3pPr>
            <a:lvl4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4pPr>
            <a:lvl5pPr algn="l" rtl="0" eaLnBrk="1" fontAlgn="base" hangingPunct="1">
              <a:spcBef>
                <a:spcPct val="0"/>
              </a:spcBef>
              <a:spcAft>
                <a:spcPct val="0"/>
              </a:spcAft>
              <a:defRPr sz="3200" b="1" i="1">
                <a:solidFill>
                  <a:schemeClr val="bg1"/>
                </a:solidFill>
                <a:latin typeface="Arial" pitchFamily="58" charset="0"/>
                <a:ea typeface="ＭＳ Ｐゴシック" pitchFamily="57" charset="-128"/>
                <a:cs typeface="ＭＳ Ｐゴシック" pitchFamily="57" charset="-128"/>
              </a:defRPr>
            </a:lvl5pPr>
            <a:lvl6pPr marL="457200" algn="l" rtl="0" eaLnBrk="1" fontAlgn="base" hangingPunct="1">
              <a:spcBef>
                <a:spcPct val="0"/>
              </a:spcBef>
              <a:spcAft>
                <a:spcPct val="0"/>
              </a:spcAft>
              <a:defRPr sz="3200" b="1" i="1">
                <a:solidFill>
                  <a:srgbClr val="ACF8FE"/>
                </a:solidFill>
                <a:latin typeface="Arial" pitchFamily="58" charset="0"/>
              </a:defRPr>
            </a:lvl6pPr>
            <a:lvl7pPr marL="914400" algn="l" rtl="0" eaLnBrk="1" fontAlgn="base" hangingPunct="1">
              <a:spcBef>
                <a:spcPct val="0"/>
              </a:spcBef>
              <a:spcAft>
                <a:spcPct val="0"/>
              </a:spcAft>
              <a:defRPr sz="3200" b="1" i="1">
                <a:solidFill>
                  <a:srgbClr val="ACF8FE"/>
                </a:solidFill>
                <a:latin typeface="Arial" pitchFamily="58" charset="0"/>
              </a:defRPr>
            </a:lvl7pPr>
            <a:lvl8pPr marL="1371600" algn="l" rtl="0" eaLnBrk="1" fontAlgn="base" hangingPunct="1">
              <a:spcBef>
                <a:spcPct val="0"/>
              </a:spcBef>
              <a:spcAft>
                <a:spcPct val="0"/>
              </a:spcAft>
              <a:defRPr sz="3200" b="1" i="1">
                <a:solidFill>
                  <a:srgbClr val="ACF8FE"/>
                </a:solidFill>
                <a:latin typeface="Arial" pitchFamily="58" charset="0"/>
              </a:defRPr>
            </a:lvl8pPr>
            <a:lvl9pPr marL="1828800" algn="l" rtl="0" eaLnBrk="1" fontAlgn="base" hangingPunct="1">
              <a:spcBef>
                <a:spcPct val="0"/>
              </a:spcBef>
              <a:spcAft>
                <a:spcPct val="0"/>
              </a:spcAft>
              <a:defRPr sz="3200" b="1" i="1">
                <a:solidFill>
                  <a:srgbClr val="ACF8FE"/>
                </a:solidFill>
                <a:latin typeface="Arial" pitchFamily="58" charset="0"/>
              </a:defRPr>
            </a:lvl9pPr>
          </a:lstStyle>
          <a:p>
            <a:r>
              <a:rPr lang="en-US" dirty="0" smtClean="0">
                <a:solidFill>
                  <a:srgbClr val="FFFF00"/>
                </a:solidFill>
                <a:ea typeface="ＭＳ Ｐゴシック"/>
                <a:cs typeface="ＭＳ Ｐゴシック"/>
              </a:rPr>
              <a:t>Acknowledgments</a:t>
            </a:r>
          </a:p>
        </p:txBody>
      </p:sp>
      <p:pic>
        <p:nvPicPr>
          <p:cNvPr id="2056" name="Picture 8" descr="https://encrypted-tbn2.google.com/images?q=tbn:ANd9GcS72k6K3RsTwneLwuOOMQdcymGoJoGruTHjzDtCxHGsg_v3Jc-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38700" y="1905000"/>
            <a:ext cx="2056228" cy="1646621"/>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https://encrypted-tbn3.google.com/images?q=tbn:ANd9GcTmFhcXpBG-G4azup2vjUWcXv2eFoIiU0-UJLQmiS9KFYmQ0xUb"/>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l="4766"/>
          <a:stretch/>
        </p:blipFill>
        <p:spPr bwMode="auto">
          <a:xfrm>
            <a:off x="419100" y="4419600"/>
            <a:ext cx="3537710" cy="12287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12" descr="data:image/jpeg;base64,/9j/4AAQSkZJRgABAQAAAQABAAD/2wCEAAkGBhQQERQUExMVFRUWGBoYFhcXGBUYGhgZHRcZGBkbGhcXGyYeGBklHRgVHy8hIycpLCwtGB8xNTAqNSgrLCkBCQoKDgwOGg8PGikkHyQtLC0pLC82KTQyLSw0KiwtNTUyLCwtLCosLC8vNC4uLCosLDQsLywtLzAtLS8sNTUsKf/AABEIAOEA4QMBIgACEQEDEQH/xAAcAAEAAwADAQEAAAAAAAAAAAAABQYHAQMEAgj/xABMEAACAQMCAwUEBgcFBQUJAAABAgMABBESIQUGMQcTQVFhIjJxgRQjQoKRoVJicqKxwdEkkrLC8BUzU3PxRGOD0uE0NUN0k6OztMP/xAAbAQEAAwEBAQEAAAAAAAAAAAAAAwQFBgIBB//EADURAAIBAwEFBAkEAwEBAAAAAAABAgMEESEFEjFBURNhcYEUIjKRobHB0fAjQuHxFVJiciT/2gAMAwEAAhEDEQA/ANxpSlAKUpQClKUApSviWUIpZiFUDJJIAA8yT0FAfdK81rerPEJIWDKwJRiDpPkw6EqeoI6jcHBzVMhuZ5uKTWV5O2juVmgEGYFkXOlwxVjISD4CQDY7b7AXsGoLmPmwWTRK8ErCaRIUcd3o1v7oYl9Sjrvp8DTgdta29xPBb4V9McksakEAnWofGchyEAbPXCVC9sKEcO70dYJ4JfwkC/5qAlOMc3mxKNdQaIXYJ30biRUY9O8UqrKvXcBhVkrO+0viiywwwXEU0NrLIhmuSqsqKrBguEYlSxAGpgABnY9K0C2lVkVkIZCAVKkEEY2II2IoCG5j5jNtJbQxqrTXLlI9ZKooVdTsxAJOBjCjqSBkda7or+4SeOKWJGSQNiaMsArKM6WjYEjIzghiNj02z0828qx8RiEbM0ckbCSKVD7cTjow9NunjjqCAREcqcy3KXJ4fxADvwheGZPcuIxsTj7LjxHodhjcCy8b41HZxGaXV3a41sqltI6aiBvjOOgPWuzhnFI7mMSREsjbglXXIIyCA4Bxgjeqn2uSFrJLdfeu7iGAfAvqP+H86ukUQVQoGAAAB5AbCgPulUvmOzHDLSe7W4mWVQ0jnVqSaViAAYZMqoLFV9jSQMb7V67XmW6hgjlvLUYZULNbtqKM+AFeKTDDdgPZL/IUBaaUpQClKUApSlAKUpQClKUApSlAKUpQClKqnMfOv0S6t4njeOCSTQ9y4+rDacqg8snGXOwGcZwSoHq5w5xTh0WtopZOm6o+hcnGZJQpCL+J8ga9wt4b23QyCK4RlByAGjbIwSoJO25x1xUjJGGBDAEEYIIyCD1BB6iqFecs3HCnafhgMkBOqaxJ29WgP2W/V8fXZQBYuR5CbC3B96NO5b9qImE/mhqt9q1ksZs71gSsEwjnwWUmCUhWyVIOAcbZ+0fCpPs340l1DcNHqCi6lIVhhl7zTMysvgQ0jj5VOcb4DHeJ3cxYxHGuMHSHwQw1EDVgEA4BHrmgIriVzZ8PQmJIVnEbiGKJRrk1YYARR+04LKu+PXI605y4ZNxDhzQRxgPOi57xigjOVf2hgtkY6AdRU1wzgsFqumCGOIeIRQufiRufnXtoCM4ZZyNbrFdJEx0BHCkyI/sgNkOi7Hy3qI4VyQ1k5+h3UkULEn6O6rLGpPXuyxDoPTUatVKAiL7hEpuFnhmCMI+7ZGTUjjUWBOGDBgScEH7R2NdFpy67XYu7iRXkSNo4UjUqkYY5c5ZiXc4AzsAPDxqepQFL5n4ZcT8RsZO4LW1s7uzK6FixTCHuyQcKQOmTudvO6Ur5kjDAggEEYIO4IPUEHqKAovOn9u4jZcPG6KfpdyPDQhxGp9GbII9RV4mgVxhgCMg4PmCGB+RAPyqGs+T4YLlrmDVHI4CyDJZXUHYYbJUjw0kD0NTtAVztBunh4fPNG5SSFe8jYHoynxB2YEEgg5BBqQ4FeyNaxyXBjDFFdmTKrgqGyQ3u4yfE9M+gg+1i7VOFXKscNIojQeLOzDCgDqcAn4A1zw+1vriCONsWUQjVD7stwwCgHzihz98/smgLdSozgPAUsoxFG8rRgAKsjl9OP0S24HTbOBjYCpOgFKUoBSlKAUpSgFKUoBSlVvjHaNYWkrRTXKrIuNShZGIyM4OhSAcEbetAfVxzOY7sJKjxW59hJnACSTasaSc5jG2FLAByTg7LqleM8HivIHgmXVG4wR/Ag+DA4IPgRVQvO1fhkqNGe9nRgVZRbysGB6ghlAIrwcs89d3OsCQ30lo20byW8peA9ApbcyxeRPtL0OobgD18s8wtwyU8O4hIAFGbS5c6VliHRGY7CRemPl+iWvyOCAR0Iz4j8jXju+DRTSxSyKGaHJjzghWbGWA/SwAAfDwr3UB1xW6oWKqqljqbAA1HAGTjqcAbnyrsrgnFRV5x9QSseHYDzwBnp8v9DNVri6pW8d6o8HuFOU3iKJbNQl3zjbISquZmHVYVMmD5My+wh/aYVmvNnPitJ3Oo3cxOkQqSturZxh8H60+YJI89NVvinPTQgRwss03QyhR3MR/RtoQNO3TWQSfUEYpem1quOyp8eG90645L58skvZRXtM1bi/aOLZdTwiMHp30qKx+CRiQt8s1EcS7VJoIe/kt0jQ7Rhy4eQ9fZTYgeJZwuB4HbMNybyQUP0q9JkuW9oBzq7vyyT1f8l8POs6565jN7cu4P1aZSIfqj7XxY7/gPCoLa7q3NZ04Syo+00tPBcX5t+R7nTjCOWuPA/Qq80yRxRyzW7d28auXiOsLqUMQynBUDPXcfwr0W3Mnfb24SZepAk0SD4xuo/HIr12For2kcbDKmJVI8wUAIrPuKch3NvJrt8yKDlWU6ZF+IyN/UflWvNzjw1Rbs6dtXTjNqMuWc4fx4+fkXUc4QK2ibXA/lKpXPwYZUj1zUxDOrgMjBlPQqQQfmKpT38giWHiUS6ZB7ExwQrY2Emn3G/WH9TVOmjueHy4DNG3UMp9lx4EeDD4ivDrOPEsQ2XCtlRliXLXMZeD4+PFo2qlULl7tGZ2Ec8ZYno8akn5xjJ+a/hV5t7lZFDIwYHxH+uvpU0JqfAy7m0q20sVF58iucV5JWa8t7rW7dy5fuZGZost9tAc6HBww8DpAwOtWelK9lUUoTWd2vMl/xeZ/oDpa2cbFPpLoJHlI692jezj/03z7IA0SlV+M3NkheecXMS7yMY1jkQeL+wdLqOpGAcZILEaTPq2RkdKA5pSlAKUpQClKUB8GUBguRqIJA8SBgE48hqX8RVf4jygoYTWmiC4QYzpykozqKTqN3BJJ1++CSQTuDzxPlmWS4NzHdPFKq93GulXi0bMwkjO7FmGSwZSAFA6HPNtzHJFIkV7CImdgkc0Z1wSMei5OGic+CuME7BmNAejhHMqSh1lHcTRDM0TkewP01bo8RwcONvPBBAmAajOKcuxXM0EsqhjAWZAQPeIAGT5Drp6ZCn7IqUoBXVcXKxjLH+p+FLm4Ealj/ANfSsU7T+0dmZraBva92V1Pu+caEeP6R+XXOKVxcSUlRpazfuS6v6LmSwgmt6XAn+Y+0Frif6JaMoIyZpjgxwIvvtvs7j19kEgb74z7mfnksptrMusWcPKSTLOx2JLdcH8T6D2ar18ktqrW7eyXCNKB16akjb4ZDEeZGfdFXXst5P1EXky7A/UqfEjYyfI7D1yfAVm1adG3j6VWe90/6fX7LglrxJ4uU3uR0+hXeNcrmwtInlyJ52IC9O7jC7g46sdSg+QyPOrF2Wco6j9MlGwOIQfEjYv8AI7D1yfAVPdofLr3r2aLnBlZXb9FSoYt+CH54q32tssSKiDSqAKoHgAMAVlXO1ZytFHPrzznuWWsfneTwoJVO5Fe7ROMfRrGTBw8n1S/ezqPyUN+VYS/Q/A/wrQ+2HieqeGAHaNC5/ac4H4Kv71Z6RW1sSh2Vqpc5a/b87ytcz3p+B+wLIYjT9lf4CqDN2nyCZsRIYgxAHtByAcZ1Zxnxxj+tdHFu0OYPpg0rGnsgldRbGxO/QeVU+WTUxOwyScDoMnO3pV6rW5RZ0Gztk4TlcRTyljuNst54b63zgPHIMEH8wfJgf4bVTbyxFuws7rLWzn+zzH3om8s+AHj4ePTIEBwDnOWyjaNFRgzava1bHAG2CPIV28U5sub1DG0aMpIOEjYkEdCDkkH+ppKrGS7z7R2dXoVXFP8ATz11XRrvXx5nlvbKbhlyDnDKdSOPdcdPwwcEevwNaRyzzHFerqX2JQPrF/LOftL69R6VCcucSAt9N/CQsWO7kmjJGDsB7S+8Og8xjyr1XXaNaxDESu+OgVdC/i2P4V9p4hrnToQ3naXP6fZtzWm8uD+nlnRlvpWUcU7QbiV1KYiVG1BVyc+HtE+8ME7YA/KtE5e44t5CJF2PR1/RbxHw8QfI1NCrGbwjLudnVraCnPn8D3XUOtGXONSkZ8sjFQXZ7aCHh1tFjDRpokHlKrES59der8asVRfEODMzM8EzQSN7xCq6OQAAXjbqwAA1KVOAASQABKZx881cajs7SaaUjSqHAP2mIIVR5knaunkZXHDbMSe+LeLOevuDGfXGKhj2bm4nWXiF3Jed2cpEUWKEH1jUnV+O/jkbVZeN8chs4mkmkSNQDjU2NRA6DxJ9ACaAkKV4uC8WS7t4p4/clQOPTI3B9Qcg+oNe2gFKUoBVf5y5o+gRIwR5GZ1ysal2EYYGV8DwVNsnbLL51YK40jOcb9M0BGcB5ntr5NdtMsg8QDhl/aQ+0vzFR3aFMPoMkXWScrDCviZXYBCP2T7efAIT4V1cd7OLW5k75NdtcDcT27d2+f1gNm+OM+tffAeRlt5RPNcT3c6gqjztkRg7Hu0GykjYnrQFnFcE4rmobmfiy28LMxwqqWc+Sjf8T0qvc11QpOo/JdXyR7hDflgo3apz2bePu4jiWQEJ+onQv+0eg/8ASqV2Xcp99J9KlGUjP1YP2pB9r1C/4vhVanll4rffrzPhR1CL4fJVGT8D51u3DuHpbxJFGMIihR/U+pOSfUmubv60rOhuZ/Uqayfd9uS8y7Siqks/tXAxx+DNxDjE0e+kzSGRv0Y0bSfngBR6kVtMECxqqIAqqAqgdAAMAD5VBcscAWCW7m2LTTucjfChj7PodWskfDyqemlCKWY4VQST5ADJP4VkbRu+3lGnH2YpJeONfsWKNPcTb5lE5u52+jcRtow31ce8/wD4g07/ALKnV86voNfnHi3ETczyzN1kct8ATsPkMD5VqPZ7zmHtHjkP1ltGWGftxKMg/FcBT93zrR2jsp0renKC1isS8+fvIaNfM2nz4Ge86X/f39w+cjvCo+CewP8ADULXLOScnqdz8T1rgV11KCpwjBckkUG8vJ+oeW1s7qFWWGDXga17uPKtjfbHTPQ1LR8ItjnTDDscHCJsfI4Gx3FYgK0Dsz4ygV7diAxbWmftZABA9RjPz9Kgp1VJ4aOiv9mzowlVhNtdOi8c8vAu6Wca9EUfBQP4CoKbtAs127xiR4CN/wCYFWNmABJOAOp8qw7jM6yXEzp7rSOV+BYkH59akrVHBLBT2ZZwu5S7TOnT+jTbTma24iXtgH9pD7wAyPHTuTqHX5elUvgvL8QvmtrrVkEhCDpDEbjO2cMu4wR5eNQnC+IG3mjlXqjA/EeI+YyPnV37QrHKw3kR3GkFh5H2o2+R2+YqDe31vPivka/YeiVexptqNRaPpJfcsN3yfbtbvCkax6hswGWDDcEsdzv6+dVbkyxuLO9MUkbBXUhiASh0glWDdPMfeq68B4qLq3jlHVh7Q8mGzD8QfyqQqzuRbUkYKvKtKNShU1znOeT6ilKVKZpTOPcQ4m901rarBGpUSC5kydKE6dIj6NIGB8xgrnGajuHcixQXym+dr2SWPMU0+4WRCTIgjJKgFSrKN8aH8q0PTvnx/wBf0FeO/wCDQzsjSxrJ3Z1IH9pVbGNWg+yWAzgkZGTjGTQEdwgdzeXMKq3dMFnBAOhJHyJI89MnCy4G/wBYxONsz1KUApSlAKUpQClKUArFu2nmP2FgU7ynU3/LU4UfNt/uGtg4jLpjY+mB89q/MXP3FPpF/O2fZQ92vwT2T+9qPzrMrLtrqFPlFb78eC+rJ4erTb66Fq7H+CZMt0w6fVR/HZnP4aR8zWh8Z4kLaCWZukaFseZA2HzOB868fJ/C/o1lBHjBCBm/ab22/M4+VV7td4l3dokQO8sgz+yntH97RXJ1X6ftDHJvHkv41NCK7KkdXZLxsyxTxO2XWQyb+Ik3Y/3wx+9Ux2j8S7nh8uDgyYiH3j7X7oesm5O4/wDQruOU+4fYk/YbqfkcN92rp2x8QyttEDkHVIcdCMBVP7z1p3FhjacGl6snn3av87yGFX9F9UZjUzydw/6ReRREsFfUrlTg6DG2oZ9RkfOoarj2UQauIA/oRyN/BP8ANXQ3tTs7epJcov5FOmszSIHmPl+SxnaKTfxRvB18GH8x4GowV+gOauWI7+Exvsw3jfxRv5qehH8wKwriXC5LaZopV0up3HgfIg+KnqDVPZm0Y3dPEvbXHv7/AM4Etai6cu4vtAcUpQ/RT2T8ZnkXQ80rL+iXYj5gnf5146Uo3k8xjGOkVg7rOzeZwkal2PQD/Ww9a1Pg/CJH4cba4TSwVkGSDt1Q5UnpkD7tQvZZbr9e/wBr2VHoNyfxOPwq/wBXaFNY3upyu176Xa9jFey0888mTcs83tYJLG0ZfLAhdWnSw9l8nB8l/CtD5d5kjvYyyZVl2dD1Xy38Qd9/Ssz52se6vZQOjEOPvDJ/e1V9cj8QMN7FjpIe7YeYbp+8FqOFSUJbr4F28saVzQdxBYk1vfDh+czYKUpV448UpSgFKUoBSlKAUqp8+XdxEsLRyd3H9JtkOnOuQPOisC32Ex4DJbPUDIb3c78Xe1tGlTUAHjEjqNTRxNIolkAwclULHocdcHFAT1Kqf+0B9IsjZzNMkpfvR3jTJ3IjY95qYtoYSBFGCNWogg+FsoCH5pvO6gZz0UM5+CqWr8wcFtTcXUKHfvJVDfNhq/LNfontRkK8OuGHQRSDPlqAUfxNYb2cQa+JQfq62/CNsfnismUnTlcVeiWPKOfmywtVCP5xNzrIu2C81XUUfhHFn5ux/kq1rtYX2jz6+JT/AKuhfwjX+ea5vYEN66z0TfyX1Lt28QwVqp/itjPJZWty51RqGgHmgV20ZPiDkqD+qB5VAVuPJ3C0l4TDFIupJIzqHmGdm+R3BB9BXS7Tu/RYwqYz63ww8lOjT7Rtdxh1aB2NxZuZ28ogPxcH/LVW5p5bewnMTbqd43/TXz+I6EefoRVz7GI/auj6RD85D/KvO060Z2E5weU0sebR9oxaqpM0+q9zjyil/F4LKm8b/npbzU/l1HiDYa4fofhXB0as6M1ODw0aripLDMvpXArmu8OwFKUoCzchcfW1nKyHEcoAJPRWGdJPkNyPmK1cNWBVO8nXZ+mW6s7aNeyljpB0sB7OcdcVZo1d31TB2nsxVm68Xhpa9+ETfala4lhk/SVlP3SCP8Zrx8kcryyTRTsuIlOsNke0RkAAA597rnyNT3ajDm3ibykx+KN/5RXo7NHJsyD0ErAfDCn+JNe9xOtqVVczhsxOPfF+GpbKUryXXFYo5IomcCSYkRpn2m0qXY48gFO/ToPGrZzB66Uqt8Qkv5J5FtZbaOOPSuJYpXYsVDk5SRRjDLtigLJSo36cbW1Mt5KmY0LSuqlU23OlSScdABuTXxwa6nnAlkUQxsMpCRmTB6GRs4VsfYUbeLHoAJWlKUBVO0c/2eD/AOctP/2Er187cQeG2Uo2hXlijlk2PdRPIFkfcEDAOMnYZz4VL3XDYpSDJFG5HTWitj8RXaluoXQFULjGkAYx5Y6YoCjX/LUfD7uzksMxNNMsc0CsSksWli8jISfaQDOvzO+53vtea14ZFEcxxRocYyqqu3lsOnpXpoD4liDqVYBlIwQQCCPEEHqKrEHZpZRXAuIYzC4DDCEhDqGD7ByB93FWqleJwjUi4SWU+J9TaeUV3ilmtvGZHkUKPEg/IADOT6CsK5z5ZuWuHuRETDOxeJwV9pfDbOQcDod61vtUlOm3X7JLk/EBQPyZvxqR4Zw4XXCUjIyTGdPoyk6T+I/jWbb2VG2qydFYeO82nSi7anVrN+tLGmNFquncfm1+GSr1jcfdNbzyiALG1HiIY8jyOkGqIK5qrtCi72Ci3jDya9PYsabbjN+4vfM/LUd/AY32PVHxujefqPAjxHyIrHZdwiS1e8ilXS6tGPQjD4YHxU+BqOW4YdGYfAkV2LxCQdJH/vN/X1NUI2NWNCVvv5i8cuDymfJbIzNTUtfA0quH6H4Gs6HF5v8AjSf3m/rR+NT4P10nT9I1R/w1T/ZfE9/42a/cjxiuaoX+1pv+K/8AeNcHikv/ABZP7zf1rr/Rn1If89S/0fwL9TFeLlPlxuI2U5EjLMkv1bFmwfYUlG390+fgfmDTL2KSN2jl1K6nDKxOQar0typOVNS1jxQntxRSfZvXv/g0BRk4G58hufwr2WthOGVkjk1KQVIVtiDkHcedVvso/wDeK/8AKk/lW01k7RvpWlXs4rOmcnqntd1Y53MeefoiI515hV+HBp1aFlkTUCNQzuMrpycb9Dv/ABqBte2m0s4Fht7eaXSN2cpEGYnJOxc7n0rt7Vmxw5vWSMfnn+VYtWtsu5ldUnVmlnONOmhz91UaXYx0jnOO8/R3KvPEt/bCYosWWdcLlsAHA3bx+VVi3y/NEBJJKwkk/wDhSj/MK9HZjFp4bF6tIf8A7jD+VffKEPe8w3cnhDAqfBmEf9HrNsq1SrtKopSbUd7C5LVI81YqNFYXHBqlVzjPINrdyPLKJDI4GGWWRNGFCgoFYKDsDkg5/KrHUMeVIRJLIrTIZjmVUlkVXOMZwD7BxtlNJrpyiUC6uprnhECzyM6rxCOCSbbMkKXJjWQ5BB9oIMnIJG+atXMbPZS2UkMkp725S3ljeR5FkSQNk6XJ0upXUCuNgQdqsTcHhMH0fuk7nTo7vA06cYxjwrqh4HGHR2LyNGCIzIxfRkYJGerY21HLYJGdzkCQzSuaUApSlAKUpQClKUBjfMPNMl5s4XSHLJgYKjcYznfIxn1FX/kCfVYIB1Uuv75I/iKzfmLhht7mWMjYMSvqp3X8tviDV27LbvMU0f6Lhvky4/in51RpN9pqdftKlT9BTpL1U015/wBlX43yVcWqa2Cug95kJOn4ggHHrUBW+OgIIIBB2IPQisW5l4WLa6liHug5X9lgGA+WcfKvlakoaol2XtKV03Cp7S18URlKUqubYr5fofhX1XGnO3nQMzeua9fFuEyWsrRTLpdfwI8GU+KnzryVqxkpJSi8pn5ljGhrfY4v9lmP/ff/AM0qS575IW+TvIwFuEHsnoHH6DH+B8PhXk7IUxYufOZvySMVd64C9uJ0b+dSm8NM1qcFKkkzHuyi1ZeIOGBVkicMCMEHWikEeBrYarPF7y2sr6GVxpe5VomfOANJQqzD4kLq8sZ2G1mqPaVd3M41sYTWnlo/ifaEdxOJRe2CfFnGv6Uw/AI5/mKyCtI7Zb3L28XkrufmQo/wtVB4VYG4niiHWR1X5E4J+QyflXWbHiqVkpS738ShcPeqNG78n2ndWFsp2+qUn4sNZ/xGvvsgttaXl4f+1XDaP+WhIX82cfKunm27MNo6xD6yTTBCo8XkOhQPgCT8qu/LvBls7WG3XpEgXPmce03zbJ+dUthQc3UuH+5/y/oSXTwow6EjSlK6YoilKUApSlAKUpQClKiOPc0w2ekOS0r/AO7hjGqWT9lB4ebHCjxIoCXrgnFVHsz5tk4jbO8iFdErIrEgh195dxjLKCFJxgkZ8SBb6AgOYuWYuIIrBwGA9iRcMCp3wd/aXx6/zzVeWoDw/iRgdsiRdIbGA2QGU4+IK/E1PRSnh1z3bf8Ass7ZjPhFIdyvopO//Q10donCiUS5j2eEjJHXTnIP3WwfmarTS9tLVcTftqkl/wDNKWac0919G/s9GupP8R5jt7dtEsgRtOoAhtxuNsDfcHbrWT8y8WF1cySqCFOAueukAAZ+OM/OrXzkovLKG7Qbrs48g2zD7rgD5mqDUVebbxyNLY9pThF1Fne1i10af9CldtraPK4SNSzHoAMk1L3HJN4i6jASP1SjH+6pJ/Cq6i3wRszrU4NKckm+rRB1yvWuCMbGgr4Sl45p5Viv4tD+y4z3cgG6H+anxH8Dg1h3G+CS2cpimXDDcEe6w8GU+I/6Hev0VUTzLy1FfwmOQYI3Rx7yN5jzHmPH8COZ2ZtSVq9yesPl4fVHD16CnquJE9lsOnh0Z/SeRv3yv+WrZUJybbrFaJCrq5hLRyFegkDtqG+43Pj6VN1nXs9+4qS6yfzJaSxBIyLthvNV1FH+hFk/F2P8lWrJ2Yc2G5iNvKcyxD2Serx9B8SuwPoV9azjnLiX0i+uJAcjWVX9lPYH46c/OvvkiOZr6AQHS+TuRkBdJ1ah4jGfyrsKljCWzo056OMc56Pi/wCTPVVqtlc2d/aFxPv+ITEHKoREv3Nj+9rqZ7JOC95cvcEezCuF/bYY/JdX94VSWt3MhQgmQtpI6kvqxj1Oqty5f4I1nbRWsODcSZJbGQGOO8lbzRAQB54RftV9v32VtC1o6yliK8Ob/Op8petNzlwWpKcFsfpl/wB6d4bLKp5NcsvtH17tDj9pz+jV6rx8I4WlrCkMedKDqdyxJyzMfFmYlifEk108c44tqo9hpZXOmKGMAvI2MnGdlUDcscBR18M6lrbxt6UaUeRXqTc5OTJKlZ1xHifMA+sS1tNI37oMXfHkWLqGP7P4VKci9oa8QLwyxmC6i9+Js7gbErqAOxIyp3GR161ZPBcaUpQClKUAr5lJwdIBODgE4BPhkgHA9cGvqlAU2PmS74gzxWkRte7bu555wrGNwASkUSkiRsEHUxC4IO+ar/O9mllEtlaapL7iDd280ja5Wjzh2d+oU9MDCgayBtWkvHHF3kuAuRqkbfcKDuQOpA2z1wAPAVlPKnGHn4hccRls7yV2+rtUSE4ji8zJIVQEjbr1L+dAady9wRLK2it4/djXGfFj1Zj6liT86kaqtzx++0M/0SG3RRkyXVyo0geJWFXH7wqs8rc98RvbpmSKOayjJWR443i1esfeuWdh107EjwBKigNH4jw9LiNo5BlWGD/IjyI65qmX8/ELMMjKLqDBUErqJXGMNowwOOpII9avlK8Shvdxbt7l0tHFSXR/TozL+SOLoHktJRiKfICk+6xGNOfUYGfMDzrquuzi6UnQEcZ2IYAkeGQwGD860y64dFL/ALyNH/aUH8yNqpnNlxe2T95FMzQMdtQRtBP2SWHTyPy+NeVNRj62uDat76dau+wxFy4qWWm10a5nXyRwC4tLkmWEhWQrqBRgpyG30sdjjH4VoFZ7HzNxRBlrfWPPumOfnG2K+G7S54ziS2UHyJdD+DA16hUhBY1Ibqzurupv+q3/AMv7s9nP/LDSvHJBEWdsiTSBuAMhiemeoz47eVUe/wCCz2/+9idAehI2/vDbNW9e1U+NsP8A6h/8lfT9oYuR3Jsy/eezp7zOc/c/Pw61FNU5PKZoWsr+3hGEqacVzys49/Ik1rh5AoJPQDJ+A3NcgY28qgee+JdxYTtnBZe7X4v7H8CT8q/OqVN1Kkaa5tIzpSwmzJOXucZLS6aYZZJWJlT9IFi23kwycH5dCa1rj3M6R8Pe6jYEMn1R82b2V28wdyPDSawWrZc8AnXg6Ss7d333eCI9AjDQH8928OmGz41220LChUqU5yaTyl493iZlKrJJpFTrXOyrlnuYTcuMPMMID4R9c/eOD8AvnVQ5B5LN9L3kgIt0Ptf9436A9PM+W3U1qy3D3Uv0e0HsocTzDZIgP/hoehlPTb3Bv1wKi2rcTrv0Shq/3dy6fngeqEVH9SXkVzlvlP8At1xeOhJaaQW0fix1MC+/QdcE7AZbpg1qfBeD9yCzENK+NbDoAOiLn7AyfiSSetd3D+FrDv1YjBb08h5D/RzXtJrQs7SVN9rV1nhL/wArovqyCpUz6seB8TzqiszEKqgsxOwAAyST5AVV+S+YrbiBkuI5FeU5XQdniiDewuk74b3yRsScZOkYkLbiEHE1lVfrYEcIXBBSRlIZlGPfQeyD9lskbjNQHM/ZbFM4uLJ/od0u6vH7KMf1lXpnzHzDVpEJeqpPOnBQl5YXsQ0yi5jgkI+3FLlDq8yudvQnyFRvCO0qW0lFrxiLuZPsXCj6qQeZxsPiuwzuEq196l7PGY2V4bdtZZSGVpihCKCNiFVyx9Wj8jgCdFKUoBSlKAUpSgFQnMfNkPDwHuNaxkHS4UuC430HTkqxG4zscHcVN14uM8Hju4JIJl1JIMH08QRnoQcEeooDN7awuuY3EtxqtuHKcxwg4efHRmPl+t0H2cnLVptjYRwRrFEioiDCqowAK7LePSqgkEgAEgYBwPAeA9K6uI8Tito2lmkWONdyzEAD+p9OpoD015IeKxPK8Kyo0sYBdAwLKD0yOoqmHmaXidz9Fjd7GIqHDOrJc3CHxgDjEaebbuNtlqL7JOExG94jcxLiJZPo8O5OVU5dizEli2mJiSdyxoDUq+JoVdSrAMpGCCMgj1FfRONzXNAnjVEDbWUlicRhpbbwTrJF+xn/AHifq+8PDPSvLx/gcHEgCkqiVBgEbnHXS6e8N/PBG/wq0V4b/gsM5BkjBYdHGVcfB1ww/Go3DTHIu07pqoqjbUuq+q4P8zkoHD+zu5SdCxjCqwJYNnYHJwpGTnyO1aHbcMiiOY4o0J6lUVT+IFcWdk0W3eu6+T4Yj72AT97NeukKajwPV3e1bhrefDpoVR+p+JrKu1/joZ47VT7n1kn7RGEHxCkn7wrZL7gMjBu7kRWOcFkLBc+OkMNXwyKqfD+xK3EhluZpLmRmLHUAiknckqMk/AnHpXL7N2XVo1nWqx4cFpq/efa1eMo7sWZhyHyO164llBFupySdu8I+yv6vmfl16afdQx8Rie3jDPFlQ7RD2TpZW0I/T7IBI2XzzVwHKlvgKya1GwRjlAB0HdjCEfFalo4woAUAAbAAYAHoBWlV2fUuaqq1p4x7Kjy83z8iBVlCO7FeJVLLk0sixue5gUYEMJwxHk0o3UeYTf8AXOTVmsbGOCNY4kVEUYVVAAA9AK76Vp0LenQju01jr1fi+ZDKbk8sV03lmkyFJFDIcZU9CM5wR4jbcHYjY7VnXaDa8RRo7j6cbe3DFZBAjEQKT7Mj5YGZc41HA0g7AjJrsTgPHUAMXEreZeo7yNRkeG6xt/GpzwSvF7A8LlN5bJ/Z2x9MgQfZGwuI0H21HvAe8o8xVttbpZUV0YMjgMrA5BBGQQfKs+/2hzDFs1tZzj9VtJP96Rf4V0cg319bXLQT2EsNtKxaML9YkDndgGGdMTHJx0UnbY7AXfmjga3trJCyI5ZSF19FYjAcHGQVznbfbHjXo4JweOzgjgiGEjXSPM+JJ82JJJPmTXupQClKUApSlAKUpQClKUB8TR6lK5IyCMgkEZGNiNwfUVVLDlFxemW7d7xV3tnk0Ygx1BiUBe8OxEoUk4Pu/at1KAq/aTHCOHTyTIGMSlomyQyS+7GyOMMraiu4NdXZXwf6Nwu3BGGkBmb4yHUP3dA+VeTtH5LuL23ZLeZtJcO8DEYfHgjtvGfHSToyB7u5NytMd2mlSq6RhSMFRjYEHoQNsUB9zKCpDAFSCCDjGPHOdsVmPZhbyXb3txHPNDbmdlto0b2FGSxIjcMmMNGMAbb4xVi7VePfROGzEH25R3KY65fIbHqEDn5Co/hPFk4Dw6CO6hlQKMF0CSK0jZdtwQVOSw9oAbYyaAm+FczsLx7G5CidUEsbpkJNGSRnSSSjgggrkjbIPgLE7gdSB8aoHLnLl1c8VfiV0ncqE7u3i1KzacYBYoSo2LnGer+Q3vd3ZpMpSRFdD1V1DKfiCMGgO3Nc1lHL/DIuEcba3dB3V0uu0dt+7YZzGCenVl89o/Orbz/et3UdvAzi7uG0waJHTTj35XKEZjRdyDkE4GN6AtVcFsVGcC4K1tHpe4mnYgBnlbO/iVAA0/8ATc9az/mXhMdvx3h2rW8M4dSkrySr3gDKDiVm3y8fzGetAalHIGAIIIPQg5B+Yr6r5jQKAAAAOgGwHyr6oDLeZubL6y4lcTLmayt+5WaEBcokiatYwB0ZW9ok9cHY5GjcI4tFdwpNC4eNxlSPzBHgQdiD0IqnXU1wvFL2O3t45TLBbFmlfTEgHfr7agFpM7jSo8Dkiq+lhdctSCfInspm/tCRKyiBydmjVmYgAYUEnfGk4Ok0BrcsYYFWAIIIIIyCDsQQeoqn8MlPCZ1tZCfocrYtJGP+5c7/AEZ2P2epjJ9V8BVq4fxCO4jSWJw8bjUrDoR/rw8K8XMvARfW7W7nEble82yxUENhSfdYkD2t8b43wQBIxzqxYKwJU4YAglTgHBHgcEHfzFdlebh3DY7eNYokCIowFH8fMk9STuT1r00ApSlAKUpQClKUApSlAKUpQClKUApSlAULm/ky7uri1lMsU8NvKJO4K90zYYE+3kq7YGBkIOvnVo47wdb+zkgkUqJUxhsZRuqn2SRlWAOxI2qVpQFG7J+NvJbPaT7XFk3cuD10DIQ+owCuf1QfGrzUDxLlJHuBdwu0FyBpMigFZF29mWM7SLsPJhgYYYFTq5wM9fHG35UBS+1vggnsHmDaJbX6+Jx1BXdgD6gbeqr5V2dnts9xH/tG4Iae5QBcDCxQj3UQHpqOXbzJHlXs574XdXdrLb26w4lUKXkkdSPaywCrGwOwxnUOvpv6OS7Oa3tIYJowjQxqmVcOr4GMjYEdAcEePjQE7Wcdso7pbC6H/Z7pSfgfbP8A+IVo9VPtF5cm4lbG1iWMBijGWRyAulskBVUknG3gPaoC1g11QXauzqpyY2Ct12YqrY9dmU/Oq/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4" descr="data:image/jpeg;base64,/9j/4AAQSkZJRgABAQAAAQABAAD/2wCEAAkGBhQQERQUExMVFRUWGBoYFhcXGBUYGhgZHRcZGBkbGhcXGyYeGBklHRgVHy8hIycpLCwtGB8xNTAqNSgrLCkBCQoKDgwOGg8PGikkHyQtLC0pLC82KTQyLSw0KiwtNTUyLCwtLCosLC8vNC4uLCosLDQsLywtLzAtLS8sNTUsKf/AABEIAOEA4QMBIgACEQEDEQH/xAAcAAEAAwADAQEAAAAAAAAAAAAABQYHAQMEAgj/xABMEAACAQMCAwUEBgcFBQUJAAABAgMABBESIQUGMQcTQVFhIjJxgRQjQoKRoVJicqKxwdEkkrLC8BUzU3PxRGOD0uE0NUN0k6OztMP/xAAbAQEAAwEBAQEAAAAAAAAAAAAAAwQFBgIBB//EADURAAIBAwEFBAkEAwEBAAAAAAABAgMEESEFEjFBURNhcYEUIjKRobHB0fAjQuHxFVJiciT/2gAMAwEAAhEDEQA/ANxpSlAKUpQClKUApSviWUIpZiFUDJJIAA8yT0FAfdK81rerPEJIWDKwJRiDpPkw6EqeoI6jcHBzVMhuZ5uKTWV5O2juVmgEGYFkXOlwxVjISD4CQDY7b7AXsGoLmPmwWTRK8ErCaRIUcd3o1v7oYl9Sjrvp8DTgdta29xPBb4V9McksakEAnWofGchyEAbPXCVC9sKEcO70dYJ4JfwkC/5qAlOMc3mxKNdQaIXYJ30biRUY9O8UqrKvXcBhVkrO+0viiywwwXEU0NrLIhmuSqsqKrBguEYlSxAGpgABnY9K0C2lVkVkIZCAVKkEEY2II2IoCG5j5jNtJbQxqrTXLlI9ZKooVdTsxAJOBjCjqSBkda7or+4SeOKWJGSQNiaMsArKM6WjYEjIzghiNj02z0828qx8RiEbM0ckbCSKVD7cTjow9NunjjqCAREcqcy3KXJ4fxADvwheGZPcuIxsTj7LjxHodhjcCy8b41HZxGaXV3a41sqltI6aiBvjOOgPWuzhnFI7mMSREsjbglXXIIyCA4Bxgjeqn2uSFrJLdfeu7iGAfAvqP+H86ukUQVQoGAAAB5AbCgPulUvmOzHDLSe7W4mWVQ0jnVqSaViAAYZMqoLFV9jSQMb7V67XmW6hgjlvLUYZULNbtqKM+AFeKTDDdgPZL/IUBaaUpQClKUApSlAKUpQClKUApSlAKUpQClKqnMfOv0S6t4njeOCSTQ9y4+rDacqg8snGXOwGcZwSoHq5w5xTh0WtopZOm6o+hcnGZJQpCL+J8ga9wt4b23QyCK4RlByAGjbIwSoJO25x1xUjJGGBDAEEYIIyCD1BB6iqFecs3HCnafhgMkBOqaxJ29WgP2W/V8fXZQBYuR5CbC3B96NO5b9qImE/mhqt9q1ksZs71gSsEwjnwWUmCUhWyVIOAcbZ+0fCpPs340l1DcNHqCi6lIVhhl7zTMysvgQ0jj5VOcb4DHeJ3cxYxHGuMHSHwQw1EDVgEA4BHrmgIriVzZ8PQmJIVnEbiGKJRrk1YYARR+04LKu+PXI605y4ZNxDhzQRxgPOi57xigjOVf2hgtkY6AdRU1wzgsFqumCGOIeIRQufiRufnXtoCM4ZZyNbrFdJEx0BHCkyI/sgNkOi7Hy3qI4VyQ1k5+h3UkULEn6O6rLGpPXuyxDoPTUatVKAiL7hEpuFnhmCMI+7ZGTUjjUWBOGDBgScEH7R2NdFpy67XYu7iRXkSNo4UjUqkYY5c5ZiXc4AzsAPDxqepQFL5n4ZcT8RsZO4LW1s7uzK6FixTCHuyQcKQOmTudvO6Ur5kjDAggEEYIO4IPUEHqKAovOn9u4jZcPG6KfpdyPDQhxGp9GbII9RV4mgVxhgCMg4PmCGB+RAPyqGs+T4YLlrmDVHI4CyDJZXUHYYbJUjw0kD0NTtAVztBunh4fPNG5SSFe8jYHoynxB2YEEgg5BBqQ4FeyNaxyXBjDFFdmTKrgqGyQ3u4yfE9M+gg+1i7VOFXKscNIojQeLOzDCgDqcAn4A1zw+1vriCONsWUQjVD7stwwCgHzihz98/smgLdSozgPAUsoxFG8rRgAKsjl9OP0S24HTbOBjYCpOgFKUoBSlKAUpSgFKUoBSlVvjHaNYWkrRTXKrIuNShZGIyM4OhSAcEbetAfVxzOY7sJKjxW59hJnACSTasaSc5jG2FLAByTg7LqleM8HivIHgmXVG4wR/Ag+DA4IPgRVQvO1fhkqNGe9nRgVZRbysGB6ghlAIrwcs89d3OsCQ30lo20byW8peA9ApbcyxeRPtL0OobgD18s8wtwyU8O4hIAFGbS5c6VliHRGY7CRemPl+iWvyOCAR0Iz4j8jXju+DRTSxSyKGaHJjzghWbGWA/SwAAfDwr3UB1xW6oWKqqljqbAA1HAGTjqcAbnyrsrgnFRV5x9QSseHYDzwBnp8v9DNVri6pW8d6o8HuFOU3iKJbNQl3zjbISquZmHVYVMmD5My+wh/aYVmvNnPitJ3Oo3cxOkQqSturZxh8H60+YJI89NVvinPTQgRwss03QyhR3MR/RtoQNO3TWQSfUEYpem1quOyp8eG90645L58skvZRXtM1bi/aOLZdTwiMHp30qKx+CRiQt8s1EcS7VJoIe/kt0jQ7Rhy4eQ9fZTYgeJZwuB4HbMNybyQUP0q9JkuW9oBzq7vyyT1f8l8POs6565jN7cu4P1aZSIfqj7XxY7/gPCoLa7q3NZ04Syo+00tPBcX5t+R7nTjCOWuPA/Qq80yRxRyzW7d28auXiOsLqUMQynBUDPXcfwr0W3Mnfb24SZepAk0SD4xuo/HIr12For2kcbDKmJVI8wUAIrPuKch3NvJrt8yKDlWU6ZF+IyN/UflWvNzjw1Rbs6dtXTjNqMuWc4fx4+fkXUc4QK2ibXA/lKpXPwYZUj1zUxDOrgMjBlPQqQQfmKpT38giWHiUS6ZB7ExwQrY2Emn3G/WH9TVOmjueHy4DNG3UMp9lx4EeDD4ivDrOPEsQ2XCtlRliXLXMZeD4+PFo2qlULl7tGZ2Ec8ZYno8akn5xjJ+a/hV5t7lZFDIwYHxH+uvpU0JqfAy7m0q20sVF58iucV5JWa8t7rW7dy5fuZGZost9tAc6HBww8DpAwOtWelK9lUUoTWd2vMl/xeZ/oDpa2cbFPpLoJHlI692jezj/03z7IA0SlV+M3NkheecXMS7yMY1jkQeL+wdLqOpGAcZILEaTPq2RkdKA5pSlAKUpQClKUB8GUBguRqIJA8SBgE48hqX8RVf4jygoYTWmiC4QYzpykozqKTqN3BJJ1++CSQTuDzxPlmWS4NzHdPFKq93GulXi0bMwkjO7FmGSwZSAFA6HPNtzHJFIkV7CImdgkc0Z1wSMei5OGic+CuME7BmNAejhHMqSh1lHcTRDM0TkewP01bo8RwcONvPBBAmAajOKcuxXM0EsqhjAWZAQPeIAGT5Drp6ZCn7IqUoBXVcXKxjLH+p+FLm4Ealj/ANfSsU7T+0dmZraBva92V1Pu+caEeP6R+XXOKVxcSUlRpazfuS6v6LmSwgmt6XAn+Y+0Frif6JaMoIyZpjgxwIvvtvs7j19kEgb74z7mfnksptrMusWcPKSTLOx2JLdcH8T6D2ar18ktqrW7eyXCNKB16akjb4ZDEeZGfdFXXst5P1EXky7A/UqfEjYyfI7D1yfAVm1adG3j6VWe90/6fX7LglrxJ4uU3uR0+hXeNcrmwtInlyJ52IC9O7jC7g46sdSg+QyPOrF2Wco6j9MlGwOIQfEjYv8AI7D1yfAVPdofLr3r2aLnBlZXb9FSoYt+CH54q32tssSKiDSqAKoHgAMAVlXO1ZytFHPrzznuWWsfneTwoJVO5Fe7ROMfRrGTBw8n1S/ezqPyUN+VYS/Q/A/wrQ+2HieqeGAHaNC5/ac4H4Kv71Z6RW1sSh2Vqpc5a/b87ytcz3p+B+wLIYjT9lf4CqDN2nyCZsRIYgxAHtByAcZ1Zxnxxj+tdHFu0OYPpg0rGnsgldRbGxO/QeVU+WTUxOwyScDoMnO3pV6rW5RZ0Gztk4TlcRTyljuNst54b63zgPHIMEH8wfJgf4bVTbyxFuws7rLWzn+zzH3om8s+AHj4ePTIEBwDnOWyjaNFRgzava1bHAG2CPIV28U5sub1DG0aMpIOEjYkEdCDkkH+ppKrGS7z7R2dXoVXFP8ATz11XRrvXx5nlvbKbhlyDnDKdSOPdcdPwwcEevwNaRyzzHFerqX2JQPrF/LOftL69R6VCcucSAt9N/CQsWO7kmjJGDsB7S+8Og8xjyr1XXaNaxDESu+OgVdC/i2P4V9p4hrnToQ3naXP6fZtzWm8uD+nlnRlvpWUcU7QbiV1KYiVG1BVyc+HtE+8ME7YA/KtE5e44t5CJF2PR1/RbxHw8QfI1NCrGbwjLudnVraCnPn8D3XUOtGXONSkZ8sjFQXZ7aCHh1tFjDRpokHlKrES59der8asVRfEODMzM8EzQSN7xCq6OQAAXjbqwAA1KVOAASQABKZx881cajs7SaaUjSqHAP2mIIVR5knaunkZXHDbMSe+LeLOevuDGfXGKhj2bm4nWXiF3Jed2cpEUWKEH1jUnV+O/jkbVZeN8chs4mkmkSNQDjU2NRA6DxJ9ACaAkKV4uC8WS7t4p4/clQOPTI3B9Qcg+oNe2gFKUoBVf5y5o+gRIwR5GZ1ysal2EYYGV8DwVNsnbLL51YK40jOcb9M0BGcB5ntr5NdtMsg8QDhl/aQ+0vzFR3aFMPoMkXWScrDCviZXYBCP2T7efAIT4V1cd7OLW5k75NdtcDcT27d2+f1gNm+OM+tffAeRlt5RPNcT3c6gqjztkRg7Hu0GykjYnrQFnFcE4rmobmfiy28LMxwqqWc+Sjf8T0qvc11QpOo/JdXyR7hDflgo3apz2bePu4jiWQEJ+onQv+0eg/8ASqV2Xcp99J9KlGUjP1YP2pB9r1C/4vhVanll4rffrzPhR1CL4fJVGT8D51u3DuHpbxJFGMIihR/U+pOSfUmubv60rOhuZ/Uqayfd9uS8y7Siqks/tXAxx+DNxDjE0e+kzSGRv0Y0bSfngBR6kVtMECxqqIAqqAqgdAAMAD5VBcscAWCW7m2LTTucjfChj7PodWskfDyqemlCKWY4VQST5ADJP4VkbRu+3lGnH2YpJeONfsWKNPcTb5lE5u52+jcRtow31ce8/wD4g07/ALKnV86voNfnHi3ETczyzN1kct8ATsPkMD5VqPZ7zmHtHjkP1ltGWGftxKMg/FcBT93zrR2jsp0renKC1isS8+fvIaNfM2nz4Ge86X/f39w+cjvCo+CewP8ADULXLOScnqdz8T1rgV11KCpwjBckkUG8vJ+oeW1s7qFWWGDXga17uPKtjfbHTPQ1LR8ItjnTDDscHCJsfI4Gx3FYgK0Dsz4ygV7diAxbWmftZABA9RjPz9Kgp1VJ4aOiv9mzowlVhNtdOi8c8vAu6Wca9EUfBQP4CoKbtAs127xiR4CN/wCYFWNmABJOAOp8qw7jM6yXEzp7rSOV+BYkH59akrVHBLBT2ZZwu5S7TOnT+jTbTma24iXtgH9pD7wAyPHTuTqHX5elUvgvL8QvmtrrVkEhCDpDEbjO2cMu4wR5eNQnC+IG3mjlXqjA/EeI+YyPnV37QrHKw3kR3GkFh5H2o2+R2+YqDe31vPivka/YeiVexptqNRaPpJfcsN3yfbtbvCkax6hswGWDDcEsdzv6+dVbkyxuLO9MUkbBXUhiASh0glWDdPMfeq68B4qLq3jlHVh7Q8mGzD8QfyqQqzuRbUkYKvKtKNShU1znOeT6ilKVKZpTOPcQ4m901rarBGpUSC5kydKE6dIj6NIGB8xgrnGajuHcixQXym+dr2SWPMU0+4WRCTIgjJKgFSrKN8aH8q0PTvnx/wBf0FeO/wCDQzsjSxrJ3Z1IH9pVbGNWg+yWAzgkZGTjGTQEdwgdzeXMKq3dMFnBAOhJHyJI89MnCy4G/wBYxONsz1KUApSlAKUpQClKUArFu2nmP2FgU7ynU3/LU4UfNt/uGtg4jLpjY+mB89q/MXP3FPpF/O2fZQ92vwT2T+9qPzrMrLtrqFPlFb78eC+rJ4erTb66Fq7H+CZMt0w6fVR/HZnP4aR8zWh8Z4kLaCWZukaFseZA2HzOB868fJ/C/o1lBHjBCBm/ab22/M4+VV7td4l3dokQO8sgz+yntH97RXJ1X6ftDHJvHkv41NCK7KkdXZLxsyxTxO2XWQyb+Ik3Y/3wx+9Ux2j8S7nh8uDgyYiH3j7X7oesm5O4/wDQruOU+4fYk/YbqfkcN92rp2x8QyttEDkHVIcdCMBVP7z1p3FhjacGl6snn3av87yGFX9F9UZjUzydw/6ReRREsFfUrlTg6DG2oZ9RkfOoarj2UQauIA/oRyN/BP8ANXQ3tTs7epJcov5FOmszSIHmPl+SxnaKTfxRvB18GH8x4GowV+gOauWI7+Exvsw3jfxRv5qehH8wKwriXC5LaZopV0up3HgfIg+KnqDVPZm0Y3dPEvbXHv7/AM4Etai6cu4vtAcUpQ/RT2T8ZnkXQ80rL+iXYj5gnf5146Uo3k8xjGOkVg7rOzeZwkal2PQD/Ww9a1Pg/CJH4cba4TSwVkGSDt1Q5UnpkD7tQvZZbr9e/wBr2VHoNyfxOPwq/wBXaFNY3upyu176Xa9jFey0888mTcs83tYJLG0ZfLAhdWnSw9l8nB8l/CtD5d5kjvYyyZVl2dD1Xy38Qd9/Ssz52se6vZQOjEOPvDJ/e1V9cj8QMN7FjpIe7YeYbp+8FqOFSUJbr4F28saVzQdxBYk1vfDh+czYKUpV448UpSgFKUoBSlKAUqp8+XdxEsLRyd3H9JtkOnOuQPOisC32Ex4DJbPUDIb3c78Xe1tGlTUAHjEjqNTRxNIolkAwclULHocdcHFAT1Kqf+0B9IsjZzNMkpfvR3jTJ3IjY95qYtoYSBFGCNWogg+FsoCH5pvO6gZz0UM5+CqWr8wcFtTcXUKHfvJVDfNhq/LNfontRkK8OuGHQRSDPlqAUfxNYb2cQa+JQfq62/CNsfnismUnTlcVeiWPKOfmywtVCP5xNzrIu2C81XUUfhHFn5ux/kq1rtYX2jz6+JT/AKuhfwjX+ea5vYEN66z0TfyX1Lt28QwVqp/itjPJZWty51RqGgHmgV20ZPiDkqD+qB5VAVuPJ3C0l4TDFIupJIzqHmGdm+R3BB9BXS7Tu/RYwqYz63ww8lOjT7Rtdxh1aB2NxZuZ28ogPxcH/LVW5p5bewnMTbqd43/TXz+I6EefoRVz7GI/auj6RD85D/KvO060Z2E5weU0sebR9oxaqpM0+q9zjyil/F4LKm8b/npbzU/l1HiDYa4fofhXB0as6M1ODw0aripLDMvpXArmu8OwFKUoCzchcfW1nKyHEcoAJPRWGdJPkNyPmK1cNWBVO8nXZ+mW6s7aNeyljpB0sB7OcdcVZo1d31TB2nsxVm68Xhpa9+ETfala4lhk/SVlP3SCP8Zrx8kcryyTRTsuIlOsNke0RkAAA597rnyNT3ajDm3ibykx+KN/5RXo7NHJsyD0ErAfDCn+JNe9xOtqVVczhsxOPfF+GpbKUryXXFYo5IomcCSYkRpn2m0qXY48gFO/ToPGrZzB66Uqt8Qkv5J5FtZbaOOPSuJYpXYsVDk5SRRjDLtigLJSo36cbW1Mt5KmY0LSuqlU23OlSScdABuTXxwa6nnAlkUQxsMpCRmTB6GRs4VsfYUbeLHoAJWlKUBVO0c/2eD/AOctP/2Er187cQeG2Uo2hXlijlk2PdRPIFkfcEDAOMnYZz4VL3XDYpSDJFG5HTWitj8RXaluoXQFULjGkAYx5Y6YoCjX/LUfD7uzksMxNNMsc0CsSksWli8jISfaQDOvzO+53vtea14ZFEcxxRocYyqqu3lsOnpXpoD4liDqVYBlIwQQCCPEEHqKrEHZpZRXAuIYzC4DDCEhDqGD7ByB93FWqleJwjUi4SWU+J9TaeUV3ilmtvGZHkUKPEg/IADOT6CsK5z5ZuWuHuRETDOxeJwV9pfDbOQcDod61vtUlOm3X7JLk/EBQPyZvxqR4Zw4XXCUjIyTGdPoyk6T+I/jWbb2VG2qydFYeO82nSi7anVrN+tLGmNFquncfm1+GSr1jcfdNbzyiALG1HiIY8jyOkGqIK5qrtCi72Ci3jDya9PYsabbjN+4vfM/LUd/AY32PVHxujefqPAjxHyIrHZdwiS1e8ilXS6tGPQjD4YHxU+BqOW4YdGYfAkV2LxCQdJH/vN/X1NUI2NWNCVvv5i8cuDymfJbIzNTUtfA0quH6H4Gs6HF5v8AjSf3m/rR+NT4P10nT9I1R/w1T/ZfE9/42a/cjxiuaoX+1pv+K/8AeNcHikv/ABZP7zf1rr/Rn1If89S/0fwL9TFeLlPlxuI2U5EjLMkv1bFmwfYUlG390+fgfmDTL2KSN2jl1K6nDKxOQar0typOVNS1jxQntxRSfZvXv/g0BRk4G58hufwr2WthOGVkjk1KQVIVtiDkHcedVvso/wDeK/8AKk/lW01k7RvpWlXs4rOmcnqntd1Y53MeefoiI515hV+HBp1aFlkTUCNQzuMrpycb9Dv/ABqBte2m0s4Fht7eaXSN2cpEGYnJOxc7n0rt7Vmxw5vWSMfnn+VYtWtsu5ldUnVmlnONOmhz91UaXYx0jnOO8/R3KvPEt/bCYosWWdcLlsAHA3bx+VVi3y/NEBJJKwkk/wDhSj/MK9HZjFp4bF6tIf8A7jD+VffKEPe8w3cnhDAqfBmEf9HrNsq1SrtKopSbUd7C5LVI81YqNFYXHBqlVzjPINrdyPLKJDI4GGWWRNGFCgoFYKDsDkg5/KrHUMeVIRJLIrTIZjmVUlkVXOMZwD7BxtlNJrpyiUC6uprnhECzyM6rxCOCSbbMkKXJjWQ5BB9oIMnIJG+atXMbPZS2UkMkp725S3ljeR5FkSQNk6XJ0upXUCuNgQdqsTcHhMH0fuk7nTo7vA06cYxjwrqh4HGHR2LyNGCIzIxfRkYJGerY21HLYJGdzkCQzSuaUApSlAKUpQClKUBjfMPNMl5s4XSHLJgYKjcYznfIxn1FX/kCfVYIB1Uuv75I/iKzfmLhht7mWMjYMSvqp3X8tviDV27LbvMU0f6Lhvky4/in51RpN9pqdftKlT9BTpL1U015/wBlX43yVcWqa2Cug95kJOn4ggHHrUBW+OgIIIBB2IPQisW5l4WLa6liHug5X9lgGA+WcfKvlakoaol2XtKV03Cp7S18URlKUqubYr5fofhX1XGnO3nQMzeua9fFuEyWsrRTLpdfwI8GU+KnzryVqxkpJSi8pn5ljGhrfY4v9lmP/ff/AM0qS575IW+TvIwFuEHsnoHH6DH+B8PhXk7IUxYufOZvySMVd64C9uJ0b+dSm8NM1qcFKkkzHuyi1ZeIOGBVkicMCMEHWikEeBrYarPF7y2sr6GVxpe5VomfOANJQqzD4kLq8sZ2G1mqPaVd3M41sYTWnlo/ifaEdxOJRe2CfFnGv6Uw/AI5/mKyCtI7Zb3L28XkrufmQo/wtVB4VYG4niiHWR1X5E4J+QyflXWbHiqVkpS738ShcPeqNG78n2ndWFsp2+qUn4sNZ/xGvvsgttaXl4f+1XDaP+WhIX82cfKunm27MNo6xD6yTTBCo8XkOhQPgCT8qu/LvBls7WG3XpEgXPmce03zbJ+dUthQc3UuH+5/y/oSXTwow6EjSlK6YoilKUApSlAKUpQClKiOPc0w2ekOS0r/AO7hjGqWT9lB4ebHCjxIoCXrgnFVHsz5tk4jbO8iFdErIrEgh195dxjLKCFJxgkZ8SBb6AgOYuWYuIIrBwGA9iRcMCp3wd/aXx6/zzVeWoDw/iRgdsiRdIbGA2QGU4+IK/E1PRSnh1z3bf8Ass7ZjPhFIdyvopO//Q10donCiUS5j2eEjJHXTnIP3WwfmarTS9tLVcTftqkl/wDNKWac0919G/s9GupP8R5jt7dtEsgRtOoAhtxuNsDfcHbrWT8y8WF1cySqCFOAueukAAZ+OM/OrXzkovLKG7Qbrs48g2zD7rgD5mqDUVebbxyNLY9pThF1Fne1i10af9CldtraPK4SNSzHoAMk1L3HJN4i6jASP1SjH+6pJ/Cq6i3wRszrU4NKckm+rRB1yvWuCMbGgr4Sl45p5Viv4tD+y4z3cgG6H+anxH8Dg1h3G+CS2cpimXDDcEe6w8GU+I/6Hev0VUTzLy1FfwmOQYI3Rx7yN5jzHmPH8COZ2ZtSVq9yesPl4fVHD16CnquJE9lsOnh0Z/SeRv3yv+WrZUJybbrFaJCrq5hLRyFegkDtqG+43Pj6VN1nXs9+4qS6yfzJaSxBIyLthvNV1FH+hFk/F2P8lWrJ2Yc2G5iNvKcyxD2Serx9B8SuwPoV9azjnLiX0i+uJAcjWVX9lPYH46c/OvvkiOZr6AQHS+TuRkBdJ1ah4jGfyrsKljCWzo056OMc56Pi/wCTPVVqtlc2d/aFxPv+ITEHKoREv3Nj+9rqZ7JOC95cvcEezCuF/bYY/JdX94VSWt3MhQgmQtpI6kvqxj1Oqty5f4I1nbRWsODcSZJbGQGOO8lbzRAQB54RftV9v32VtC1o6yliK8Ob/Op8petNzlwWpKcFsfpl/wB6d4bLKp5NcsvtH17tDj9pz+jV6rx8I4WlrCkMedKDqdyxJyzMfFmYlifEk108c44tqo9hpZXOmKGMAvI2MnGdlUDcscBR18M6lrbxt6UaUeRXqTc5OTJKlZ1xHifMA+sS1tNI37oMXfHkWLqGP7P4VKci9oa8QLwyxmC6i9+Js7gbErqAOxIyp3GR161ZPBcaUpQClKUAr5lJwdIBODgE4BPhkgHA9cGvqlAU2PmS74gzxWkRte7bu555wrGNwASkUSkiRsEHUxC4IO+ar/O9mllEtlaapL7iDd280ja5Wjzh2d+oU9MDCgayBtWkvHHF3kuAuRqkbfcKDuQOpA2z1wAPAVlPKnGHn4hccRls7yV2+rtUSE4ji8zJIVQEjbr1L+dAady9wRLK2it4/djXGfFj1Zj6liT86kaqtzx++0M/0SG3RRkyXVyo0geJWFXH7wqs8rc98RvbpmSKOayjJWR443i1esfeuWdh107EjwBKigNH4jw9LiNo5BlWGD/IjyI65qmX8/ELMMjKLqDBUErqJXGMNowwOOpII9avlK8Shvdxbt7l0tHFSXR/TozL+SOLoHktJRiKfICk+6xGNOfUYGfMDzrquuzi6UnQEcZ2IYAkeGQwGD860y64dFL/ALyNH/aUH8yNqpnNlxe2T95FMzQMdtQRtBP2SWHTyPy+NeVNRj62uDat76dau+wxFy4qWWm10a5nXyRwC4tLkmWEhWQrqBRgpyG30sdjjH4VoFZ7HzNxRBlrfWPPumOfnG2K+G7S54ziS2UHyJdD+DA16hUhBY1Ibqzurupv+q3/AMv7s9nP/LDSvHJBEWdsiTSBuAMhiemeoz47eVUe/wCCz2/+9idAehI2/vDbNW9e1U+NsP8A6h/8lfT9oYuR3Jsy/eezp7zOc/c/Pw61FNU5PKZoWsr+3hGEqacVzys49/Ik1rh5AoJPQDJ+A3NcgY28qgee+JdxYTtnBZe7X4v7H8CT8q/OqVN1Kkaa5tIzpSwmzJOXucZLS6aYZZJWJlT9IFi23kwycH5dCa1rj3M6R8Pe6jYEMn1R82b2V28wdyPDSawWrZc8AnXg6Ss7d333eCI9AjDQH8928OmGz41220LChUqU5yaTyl493iZlKrJJpFTrXOyrlnuYTcuMPMMID4R9c/eOD8AvnVQ5B5LN9L3kgIt0Ptf9436A9PM+W3U1qy3D3Uv0e0HsocTzDZIgP/hoehlPTb3Bv1wKi2rcTrv0Shq/3dy6fngeqEVH9SXkVzlvlP8At1xeOhJaaQW0fix1MC+/QdcE7AZbpg1qfBeD9yCzENK+NbDoAOiLn7AyfiSSetd3D+FrDv1YjBb08h5D/RzXtJrQs7SVN9rV1nhL/wArovqyCpUz6seB8TzqiszEKqgsxOwAAyST5AVV+S+YrbiBkuI5FeU5XQdniiDewuk74b3yRsScZOkYkLbiEHE1lVfrYEcIXBBSRlIZlGPfQeyD9lskbjNQHM/ZbFM4uLJ/od0u6vH7KMf1lXpnzHzDVpEJeqpPOnBQl5YXsQ0yi5jgkI+3FLlDq8yudvQnyFRvCO0qW0lFrxiLuZPsXCj6qQeZxsPiuwzuEq196l7PGY2V4bdtZZSGVpihCKCNiFVyx9Wj8jgCdFKUoBSlKAUpSgFQnMfNkPDwHuNaxkHS4UuC430HTkqxG4zscHcVN14uM8Hju4JIJl1JIMH08QRnoQcEeooDN7awuuY3EtxqtuHKcxwg4efHRmPl+t0H2cnLVptjYRwRrFEioiDCqowAK7LePSqgkEgAEgYBwPAeA9K6uI8Tito2lmkWONdyzEAD+p9OpoD015IeKxPK8Kyo0sYBdAwLKD0yOoqmHmaXidz9Fjd7GIqHDOrJc3CHxgDjEaebbuNtlqL7JOExG94jcxLiJZPo8O5OVU5dizEli2mJiSdyxoDUq+JoVdSrAMpGCCMgj1FfRONzXNAnjVEDbWUlicRhpbbwTrJF+xn/AHifq+8PDPSvLx/gcHEgCkqiVBgEbnHXS6e8N/PBG/wq0V4b/gsM5BkjBYdHGVcfB1ww/Go3DTHIu07pqoqjbUuq+q4P8zkoHD+zu5SdCxjCqwJYNnYHJwpGTnyO1aHbcMiiOY4o0J6lUVT+IFcWdk0W3eu6+T4Yj72AT97NeukKajwPV3e1bhrefDpoVR+p+JrKu1/joZ47VT7n1kn7RGEHxCkn7wrZL7gMjBu7kRWOcFkLBc+OkMNXwyKqfD+xK3EhluZpLmRmLHUAiknckqMk/AnHpXL7N2XVo1nWqx4cFpq/efa1eMo7sWZhyHyO164llBFupySdu8I+yv6vmfl16afdQx8Rie3jDPFlQ7RD2TpZW0I/T7IBI2XzzVwHKlvgKya1GwRjlAB0HdjCEfFalo4woAUAAbAAYAHoBWlV2fUuaqq1p4x7Kjy83z8iBVlCO7FeJVLLk0sixue5gUYEMJwxHk0o3UeYTf8AXOTVmsbGOCNY4kVEUYVVAAA9AK76Vp0LenQju01jr1fi+ZDKbk8sV03lmkyFJFDIcZU9CM5wR4jbcHYjY7VnXaDa8RRo7j6cbe3DFZBAjEQKT7Mj5YGZc41HA0g7AjJrsTgPHUAMXEreZeo7yNRkeG6xt/GpzwSvF7A8LlN5bJ/Z2x9MgQfZGwuI0H21HvAe8o8xVttbpZUV0YMjgMrA5BBGQQfKs+/2hzDFs1tZzj9VtJP96Rf4V0cg319bXLQT2EsNtKxaML9YkDndgGGdMTHJx0UnbY7AXfmjga3trJCyI5ZSF19FYjAcHGQVznbfbHjXo4JweOzgjgiGEjXSPM+JJ82JJJPmTXupQClKUApSlAKUpQClKUB8TR6lK5IyCMgkEZGNiNwfUVVLDlFxemW7d7xV3tnk0Ygx1BiUBe8OxEoUk4Pu/at1KAq/aTHCOHTyTIGMSlomyQyS+7GyOMMraiu4NdXZXwf6Nwu3BGGkBmb4yHUP3dA+VeTtH5LuL23ZLeZtJcO8DEYfHgjtvGfHSToyB7u5NytMd2mlSq6RhSMFRjYEHoQNsUB9zKCpDAFSCCDjGPHOdsVmPZhbyXb3txHPNDbmdlto0b2FGSxIjcMmMNGMAbb4xVi7VePfROGzEH25R3KY65fIbHqEDn5Co/hPFk4Dw6CO6hlQKMF0CSK0jZdtwQVOSw9oAbYyaAm+FczsLx7G5CidUEsbpkJNGSRnSSSjgggrkjbIPgLE7gdSB8aoHLnLl1c8VfiV0ncqE7u3i1KzacYBYoSo2LnGer+Q3vd3ZpMpSRFdD1V1DKfiCMGgO3Nc1lHL/DIuEcba3dB3V0uu0dt+7YZzGCenVl89o/Orbz/et3UdvAzi7uG0waJHTTj35XKEZjRdyDkE4GN6AtVcFsVGcC4K1tHpe4mnYgBnlbO/iVAA0/8ATc9az/mXhMdvx3h2rW8M4dSkrySr3gDKDiVm3y8fzGetAalHIGAIIIPQg5B+Yr6r5jQKAAAAOgGwHyr6oDLeZubL6y4lcTLmayt+5WaEBcokiatYwB0ZW9ok9cHY5GjcI4tFdwpNC4eNxlSPzBHgQdiD0IqnXU1wvFL2O3t45TLBbFmlfTEgHfr7agFpM7jSo8Dkiq+lhdctSCfInspm/tCRKyiBydmjVmYgAYUEnfGk4Ok0BrcsYYFWAIIIIIyCDsQQeoqn8MlPCZ1tZCfocrYtJGP+5c7/AEZ2P2epjJ9V8BVq4fxCO4jSWJw8bjUrDoR/rw8K8XMvARfW7W7nEble82yxUENhSfdYkD2t8b43wQBIxzqxYKwJU4YAglTgHBHgcEHfzFdlebh3DY7eNYokCIowFH8fMk9STuT1r00ApSlAKUpQClKUApSlAKUpQClKUApSlAULm/ky7uri1lMsU8NvKJO4K90zYYE+3kq7YGBkIOvnVo47wdb+zkgkUqJUxhsZRuqn2SRlWAOxI2qVpQFG7J+NvJbPaT7XFk3cuD10DIQ+owCuf1QfGrzUDxLlJHuBdwu0FyBpMigFZF29mWM7SLsPJhgYYYFTq5wM9fHG35UBS+1vggnsHmDaJbX6+Jx1BXdgD6gbeqr5V2dnts9xH/tG4Iae5QBcDCxQj3UQHpqOXbzJHlXs574XdXdrLb26w4lUKXkkdSPaywCrGwOwxnUOvpv6OS7Oa3tIYJowjQxqmVcOr4GMjYEdAcEePjQE7Wcdso7pbC6H/Z7pSfgfbP8A+IVo9VPtF5cm4lbG1iWMBijGWRyAulskBVUknG3gPaoC1g11QXauzqpyY2Ct12YqrY9dmU/Oq/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6" descr="data:image/jpeg;base64,/9j/4AAQSkZJRgABAQAAAQABAAD/2wCEAAkGBhQQERQUExMVFRUWGBoYFhcXGBUYGhgZHRcZGBkbGhcXGyYeGBklHRgVHy8hIycpLCwtGB8xNTAqNSgrLCkBCQoKDgwOGg8PGikkHyQtLC0pLC82KTQyLSw0KiwtNTUyLCwtLCosLC8vNC4uLCosLDQsLywtLzAtLS8sNTUsKf/AABEIAOEA4QMBIgACEQEDEQH/xAAcAAEAAwADAQEAAAAAAAAAAAAABQYHAQMEAgj/xABMEAACAQMCAwUEBgcFBQUJAAABAgMABBESIQUGMQcTQVFhIjJxgRQjQoKRoVJicqKxwdEkkrLC8BUzU3PxRGOD0uE0NUN0k6OztMP/xAAbAQEAAwEBAQEAAAAAAAAAAAAAAwQFBgIBB//EADURAAIBAwEFBAkEAwEBAAAAAAABAgMEESEFEjFBURNhcYEUIjKRobHB0fAjQuHxFVJiciT/2gAMAwEAAhEDEQA/ANxpSlAKUpQClKUApSviWUIpZiFUDJJIAA8yT0FAfdK81rerPEJIWDKwJRiDpPkw6EqeoI6jcHBzVMhuZ5uKTWV5O2juVmgEGYFkXOlwxVjISD4CQDY7b7AXsGoLmPmwWTRK8ErCaRIUcd3o1v7oYl9Sjrvp8DTgdta29xPBb4V9McksakEAnWofGchyEAbPXCVC9sKEcO70dYJ4JfwkC/5qAlOMc3mxKNdQaIXYJ30biRUY9O8UqrKvXcBhVkrO+0viiywwwXEU0NrLIhmuSqsqKrBguEYlSxAGpgABnY9K0C2lVkVkIZCAVKkEEY2II2IoCG5j5jNtJbQxqrTXLlI9ZKooVdTsxAJOBjCjqSBkda7or+4SeOKWJGSQNiaMsArKM6WjYEjIzghiNj02z0828qx8RiEbM0ckbCSKVD7cTjow9NunjjqCAREcqcy3KXJ4fxADvwheGZPcuIxsTj7LjxHodhjcCy8b41HZxGaXV3a41sqltI6aiBvjOOgPWuzhnFI7mMSREsjbglXXIIyCA4Bxgjeqn2uSFrJLdfeu7iGAfAvqP+H86ukUQVQoGAAAB5AbCgPulUvmOzHDLSe7W4mWVQ0jnVqSaViAAYZMqoLFV9jSQMb7V67XmW6hgjlvLUYZULNbtqKM+AFeKTDDdgPZL/IUBaaUpQClKUApSlAKUpQClKUApSlAKUpQClKqnMfOv0S6t4njeOCSTQ9y4+rDacqg8snGXOwGcZwSoHq5w5xTh0WtopZOm6o+hcnGZJQpCL+J8ga9wt4b23QyCK4RlByAGjbIwSoJO25x1xUjJGGBDAEEYIIyCD1BB6iqFecs3HCnafhgMkBOqaxJ29WgP2W/V8fXZQBYuR5CbC3B96NO5b9qImE/mhqt9q1ksZs71gSsEwjnwWUmCUhWyVIOAcbZ+0fCpPs340l1DcNHqCi6lIVhhl7zTMysvgQ0jj5VOcb4DHeJ3cxYxHGuMHSHwQw1EDVgEA4BHrmgIriVzZ8PQmJIVnEbiGKJRrk1YYARR+04LKu+PXI605y4ZNxDhzQRxgPOi57xigjOVf2hgtkY6AdRU1wzgsFqumCGOIeIRQufiRufnXtoCM4ZZyNbrFdJEx0BHCkyI/sgNkOi7Hy3qI4VyQ1k5+h3UkULEn6O6rLGpPXuyxDoPTUatVKAiL7hEpuFnhmCMI+7ZGTUjjUWBOGDBgScEH7R2NdFpy67XYu7iRXkSNo4UjUqkYY5c5ZiXc4AzsAPDxqepQFL5n4ZcT8RsZO4LW1s7uzK6FixTCHuyQcKQOmTudvO6Ur5kjDAggEEYIO4IPUEHqKAovOn9u4jZcPG6KfpdyPDQhxGp9GbII9RV4mgVxhgCMg4PmCGB+RAPyqGs+T4YLlrmDVHI4CyDJZXUHYYbJUjw0kD0NTtAVztBunh4fPNG5SSFe8jYHoynxB2YEEgg5BBqQ4FeyNaxyXBjDFFdmTKrgqGyQ3u4yfE9M+gg+1i7VOFXKscNIojQeLOzDCgDqcAn4A1zw+1vriCONsWUQjVD7stwwCgHzihz98/smgLdSozgPAUsoxFG8rRgAKsjl9OP0S24HTbOBjYCpOgFKUoBSlKAUpSgFKUoBSlVvjHaNYWkrRTXKrIuNShZGIyM4OhSAcEbetAfVxzOY7sJKjxW59hJnACSTasaSc5jG2FLAByTg7LqleM8HivIHgmXVG4wR/Ag+DA4IPgRVQvO1fhkqNGe9nRgVZRbysGB6ghlAIrwcs89d3OsCQ30lo20byW8peA9ApbcyxeRPtL0OobgD18s8wtwyU8O4hIAFGbS5c6VliHRGY7CRemPl+iWvyOCAR0Iz4j8jXju+DRTSxSyKGaHJjzghWbGWA/SwAAfDwr3UB1xW6oWKqqljqbAA1HAGTjqcAbnyrsrgnFRV5x9QSseHYDzwBnp8v9DNVri6pW8d6o8HuFOU3iKJbNQl3zjbISquZmHVYVMmD5My+wh/aYVmvNnPitJ3Oo3cxOkQqSturZxh8H60+YJI89NVvinPTQgRwss03QyhR3MR/RtoQNO3TWQSfUEYpem1quOyp8eG90645L58skvZRXtM1bi/aOLZdTwiMHp30qKx+CRiQt8s1EcS7VJoIe/kt0jQ7Rhy4eQ9fZTYgeJZwuB4HbMNybyQUP0q9JkuW9oBzq7vyyT1f8l8POs6565jN7cu4P1aZSIfqj7XxY7/gPCoLa7q3NZ04Syo+00tPBcX5t+R7nTjCOWuPA/Qq80yRxRyzW7d28auXiOsLqUMQynBUDPXcfwr0W3Mnfb24SZepAk0SD4xuo/HIr12For2kcbDKmJVI8wUAIrPuKch3NvJrt8yKDlWU6ZF+IyN/UflWvNzjw1Rbs6dtXTjNqMuWc4fx4+fkXUc4QK2ibXA/lKpXPwYZUj1zUxDOrgMjBlPQqQQfmKpT38giWHiUS6ZB7ExwQrY2Emn3G/WH9TVOmjueHy4DNG3UMp9lx4EeDD4ivDrOPEsQ2XCtlRliXLXMZeD4+PFo2qlULl7tGZ2Ec8ZYno8akn5xjJ+a/hV5t7lZFDIwYHxH+uvpU0JqfAy7m0q20sVF58iucV5JWa8t7rW7dy5fuZGZost9tAc6HBww8DpAwOtWelK9lUUoTWd2vMl/xeZ/oDpa2cbFPpLoJHlI692jezj/03z7IA0SlV+M3NkheecXMS7yMY1jkQeL+wdLqOpGAcZILEaTPq2RkdKA5pSlAKUpQClKUB8GUBguRqIJA8SBgE48hqX8RVf4jygoYTWmiC4QYzpykozqKTqN3BJJ1++CSQTuDzxPlmWS4NzHdPFKq93GulXi0bMwkjO7FmGSwZSAFA6HPNtzHJFIkV7CImdgkc0Z1wSMei5OGic+CuME7BmNAejhHMqSh1lHcTRDM0TkewP01bo8RwcONvPBBAmAajOKcuxXM0EsqhjAWZAQPeIAGT5Drp6ZCn7IqUoBXVcXKxjLH+p+FLm4Ealj/ANfSsU7T+0dmZraBva92V1Pu+caEeP6R+XXOKVxcSUlRpazfuS6v6LmSwgmt6XAn+Y+0Frif6JaMoIyZpjgxwIvvtvs7j19kEgb74z7mfnksptrMusWcPKSTLOx2JLdcH8T6D2ar18ktqrW7eyXCNKB16akjb4ZDEeZGfdFXXst5P1EXky7A/UqfEjYyfI7D1yfAVm1adG3j6VWe90/6fX7LglrxJ4uU3uR0+hXeNcrmwtInlyJ52IC9O7jC7g46sdSg+QyPOrF2Wco6j9MlGwOIQfEjYv8AI7D1yfAVPdofLr3r2aLnBlZXb9FSoYt+CH54q32tssSKiDSqAKoHgAMAVlXO1ZytFHPrzznuWWsfneTwoJVO5Fe7ROMfRrGTBw8n1S/ezqPyUN+VYS/Q/A/wrQ+2HieqeGAHaNC5/ac4H4Kv71Z6RW1sSh2Vqpc5a/b87ytcz3p+B+wLIYjT9lf4CqDN2nyCZsRIYgxAHtByAcZ1Zxnxxj+tdHFu0OYPpg0rGnsgldRbGxO/QeVU+WTUxOwyScDoMnO3pV6rW5RZ0Gztk4TlcRTyljuNst54b63zgPHIMEH8wfJgf4bVTbyxFuws7rLWzn+zzH3om8s+AHj4ePTIEBwDnOWyjaNFRgzava1bHAG2CPIV28U5sub1DG0aMpIOEjYkEdCDkkH+ppKrGS7z7R2dXoVXFP8ATz11XRrvXx5nlvbKbhlyDnDKdSOPdcdPwwcEevwNaRyzzHFerqX2JQPrF/LOftL69R6VCcucSAt9N/CQsWO7kmjJGDsB7S+8Og8xjyr1XXaNaxDESu+OgVdC/i2P4V9p4hrnToQ3naXP6fZtzWm8uD+nlnRlvpWUcU7QbiV1KYiVG1BVyc+HtE+8ME7YA/KtE5e44t5CJF2PR1/RbxHw8QfI1NCrGbwjLudnVraCnPn8D3XUOtGXONSkZ8sjFQXZ7aCHh1tFjDRpokHlKrES59der8asVRfEODMzM8EzQSN7xCq6OQAAXjbqwAA1KVOAASQABKZx881cajs7SaaUjSqHAP2mIIVR5knaunkZXHDbMSe+LeLOevuDGfXGKhj2bm4nWXiF3Jed2cpEUWKEH1jUnV+O/jkbVZeN8chs4mkmkSNQDjU2NRA6DxJ9ACaAkKV4uC8WS7t4p4/clQOPTI3B9Qcg+oNe2gFKUoBVf5y5o+gRIwR5GZ1ysal2EYYGV8DwVNsnbLL51YK40jOcb9M0BGcB5ntr5NdtMsg8QDhl/aQ+0vzFR3aFMPoMkXWScrDCviZXYBCP2T7efAIT4V1cd7OLW5k75NdtcDcT27d2+f1gNm+OM+tffAeRlt5RPNcT3c6gqjztkRg7Hu0GykjYnrQFnFcE4rmobmfiy28LMxwqqWc+Sjf8T0qvc11QpOo/JdXyR7hDflgo3apz2bePu4jiWQEJ+onQv+0eg/8ASqV2Xcp99J9KlGUjP1YP2pB9r1C/4vhVanll4rffrzPhR1CL4fJVGT8D51u3DuHpbxJFGMIihR/U+pOSfUmubv60rOhuZ/Uqayfd9uS8y7Siqks/tXAxx+DNxDjE0e+kzSGRv0Y0bSfngBR6kVtMECxqqIAqqAqgdAAMAD5VBcscAWCW7m2LTTucjfChj7PodWskfDyqemlCKWY4VQST5ADJP4VkbRu+3lGnH2YpJeONfsWKNPcTb5lE5u52+jcRtow31ce8/wD4g07/ALKnV86voNfnHi3ETczyzN1kct8ATsPkMD5VqPZ7zmHtHjkP1ltGWGftxKMg/FcBT93zrR2jsp0renKC1isS8+fvIaNfM2nz4Ge86X/f39w+cjvCo+CewP8ADULXLOScnqdz8T1rgV11KCpwjBckkUG8vJ+oeW1s7qFWWGDXga17uPKtjfbHTPQ1LR8ItjnTDDscHCJsfI4Gx3FYgK0Dsz4ygV7diAxbWmftZABA9RjPz9Kgp1VJ4aOiv9mzowlVhNtdOi8c8vAu6Wca9EUfBQP4CoKbtAs127xiR4CN/wCYFWNmABJOAOp8qw7jM6yXEzp7rSOV+BYkH59akrVHBLBT2ZZwu5S7TOnT+jTbTma24iXtgH9pD7wAyPHTuTqHX5elUvgvL8QvmtrrVkEhCDpDEbjO2cMu4wR5eNQnC+IG3mjlXqjA/EeI+YyPnV37QrHKw3kR3GkFh5H2o2+R2+YqDe31vPivka/YeiVexptqNRaPpJfcsN3yfbtbvCkax6hswGWDDcEsdzv6+dVbkyxuLO9MUkbBXUhiASh0glWDdPMfeq68B4qLq3jlHVh7Q8mGzD8QfyqQqzuRbUkYKvKtKNShU1znOeT6ilKVKZpTOPcQ4m901rarBGpUSC5kydKE6dIj6NIGB8xgrnGajuHcixQXym+dr2SWPMU0+4WRCTIgjJKgFSrKN8aH8q0PTvnx/wBf0FeO/wCDQzsjSxrJ3Z1IH9pVbGNWg+yWAzgkZGTjGTQEdwgdzeXMKq3dMFnBAOhJHyJI89MnCy4G/wBYxONsz1KUApSlAKUpQClKUArFu2nmP2FgU7ynU3/LU4UfNt/uGtg4jLpjY+mB89q/MXP3FPpF/O2fZQ92vwT2T+9qPzrMrLtrqFPlFb78eC+rJ4erTb66Fq7H+CZMt0w6fVR/HZnP4aR8zWh8Z4kLaCWZukaFseZA2HzOB868fJ/C/o1lBHjBCBm/ab22/M4+VV7td4l3dokQO8sgz+yntH97RXJ1X6ftDHJvHkv41NCK7KkdXZLxsyxTxO2XWQyb+Ik3Y/3wx+9Ux2j8S7nh8uDgyYiH3j7X7oesm5O4/wDQruOU+4fYk/YbqfkcN92rp2x8QyttEDkHVIcdCMBVP7z1p3FhjacGl6snn3av87yGFX9F9UZjUzydw/6ReRREsFfUrlTg6DG2oZ9RkfOoarj2UQauIA/oRyN/BP8ANXQ3tTs7epJcov5FOmszSIHmPl+SxnaKTfxRvB18GH8x4GowV+gOauWI7+Exvsw3jfxRv5qehH8wKwriXC5LaZopV0up3HgfIg+KnqDVPZm0Y3dPEvbXHv7/AM4Etai6cu4vtAcUpQ/RT2T8ZnkXQ80rL+iXYj5gnf5146Uo3k8xjGOkVg7rOzeZwkal2PQD/Ww9a1Pg/CJH4cba4TSwVkGSDt1Q5UnpkD7tQvZZbr9e/wBr2VHoNyfxOPwq/wBXaFNY3upyu176Xa9jFey0888mTcs83tYJLG0ZfLAhdWnSw9l8nB8l/CtD5d5kjvYyyZVl2dD1Xy38Qd9/Ssz52se6vZQOjEOPvDJ/e1V9cj8QMN7FjpIe7YeYbp+8FqOFSUJbr4F28saVzQdxBYk1vfDh+czYKUpV448UpSgFKUoBSlKAUqp8+XdxEsLRyd3H9JtkOnOuQPOisC32Ex4DJbPUDIb3c78Xe1tGlTUAHjEjqNTRxNIolkAwclULHocdcHFAT1Kqf+0B9IsjZzNMkpfvR3jTJ3IjY95qYtoYSBFGCNWogg+FsoCH5pvO6gZz0UM5+CqWr8wcFtTcXUKHfvJVDfNhq/LNfontRkK8OuGHQRSDPlqAUfxNYb2cQa+JQfq62/CNsfnismUnTlcVeiWPKOfmywtVCP5xNzrIu2C81XUUfhHFn5ux/kq1rtYX2jz6+JT/AKuhfwjX+ea5vYEN66z0TfyX1Lt28QwVqp/itjPJZWty51RqGgHmgV20ZPiDkqD+qB5VAVuPJ3C0l4TDFIupJIzqHmGdm+R3BB9BXS7Tu/RYwqYz63ww8lOjT7Rtdxh1aB2NxZuZ28ogPxcH/LVW5p5bewnMTbqd43/TXz+I6EefoRVz7GI/auj6RD85D/KvO060Z2E5weU0sebR9oxaqpM0+q9zjyil/F4LKm8b/npbzU/l1HiDYa4fofhXB0as6M1ODw0aripLDMvpXArmu8OwFKUoCzchcfW1nKyHEcoAJPRWGdJPkNyPmK1cNWBVO8nXZ+mW6s7aNeyljpB0sB7OcdcVZo1d31TB2nsxVm68Xhpa9+ETfala4lhk/SVlP3SCP8Zrx8kcryyTRTsuIlOsNke0RkAAA597rnyNT3ajDm3ibykx+KN/5RXo7NHJsyD0ErAfDCn+JNe9xOtqVVczhsxOPfF+GpbKUryXXFYo5IomcCSYkRpn2m0qXY48gFO/ToPGrZzB66Uqt8Qkv5J5FtZbaOOPSuJYpXYsVDk5SRRjDLtigLJSo36cbW1Mt5KmY0LSuqlU23OlSScdABuTXxwa6nnAlkUQxsMpCRmTB6GRs4VsfYUbeLHoAJWlKUBVO0c/2eD/AOctP/2Er187cQeG2Uo2hXlijlk2PdRPIFkfcEDAOMnYZz4VL3XDYpSDJFG5HTWitj8RXaluoXQFULjGkAYx5Y6YoCjX/LUfD7uzksMxNNMsc0CsSksWli8jISfaQDOvzO+53vtea14ZFEcxxRocYyqqu3lsOnpXpoD4liDqVYBlIwQQCCPEEHqKrEHZpZRXAuIYzC4DDCEhDqGD7ByB93FWqleJwjUi4SWU+J9TaeUV3ilmtvGZHkUKPEg/IADOT6CsK5z5ZuWuHuRETDOxeJwV9pfDbOQcDod61vtUlOm3X7JLk/EBQPyZvxqR4Zw4XXCUjIyTGdPoyk6T+I/jWbb2VG2qydFYeO82nSi7anVrN+tLGmNFquncfm1+GSr1jcfdNbzyiALG1HiIY8jyOkGqIK5qrtCi72Ci3jDya9PYsabbjN+4vfM/LUd/AY32PVHxujefqPAjxHyIrHZdwiS1e8ilXS6tGPQjD4YHxU+BqOW4YdGYfAkV2LxCQdJH/vN/X1NUI2NWNCVvv5i8cuDymfJbIzNTUtfA0quH6H4Gs6HF5v8AjSf3m/rR+NT4P10nT9I1R/w1T/ZfE9/42a/cjxiuaoX+1pv+K/8AeNcHikv/ABZP7zf1rr/Rn1If89S/0fwL9TFeLlPlxuI2U5EjLMkv1bFmwfYUlG390+fgfmDTL2KSN2jl1K6nDKxOQar0typOVNS1jxQntxRSfZvXv/g0BRk4G58hufwr2WthOGVkjk1KQVIVtiDkHcedVvso/wDeK/8AKk/lW01k7RvpWlXs4rOmcnqntd1Y53MeefoiI515hV+HBp1aFlkTUCNQzuMrpycb9Dv/ABqBte2m0s4Fht7eaXSN2cpEGYnJOxc7n0rt7Vmxw5vWSMfnn+VYtWtsu5ldUnVmlnONOmhz91UaXYx0jnOO8/R3KvPEt/bCYosWWdcLlsAHA3bx+VVi3y/NEBJJKwkk/wDhSj/MK9HZjFp4bF6tIf8A7jD+VffKEPe8w3cnhDAqfBmEf9HrNsq1SrtKopSbUd7C5LVI81YqNFYXHBqlVzjPINrdyPLKJDI4GGWWRNGFCgoFYKDsDkg5/KrHUMeVIRJLIrTIZjmVUlkVXOMZwD7BxtlNJrpyiUC6uprnhECzyM6rxCOCSbbMkKXJjWQ5BB9oIMnIJG+atXMbPZS2UkMkp725S3ljeR5FkSQNk6XJ0upXUCuNgQdqsTcHhMH0fuk7nTo7vA06cYxjwrqh4HGHR2LyNGCIzIxfRkYJGerY21HLYJGdzkCQzSuaUApSlAKUpQClKUBjfMPNMl5s4XSHLJgYKjcYznfIxn1FX/kCfVYIB1Uuv75I/iKzfmLhht7mWMjYMSvqp3X8tviDV27LbvMU0f6Lhvky4/in51RpN9pqdftKlT9BTpL1U015/wBlX43yVcWqa2Cug95kJOn4ggHHrUBW+OgIIIBB2IPQisW5l4WLa6liHug5X9lgGA+WcfKvlakoaol2XtKV03Cp7S18URlKUqubYr5fofhX1XGnO3nQMzeua9fFuEyWsrRTLpdfwI8GU+KnzryVqxkpJSi8pn5ljGhrfY4v9lmP/ff/AM0qS575IW+TvIwFuEHsnoHH6DH+B8PhXk7IUxYufOZvySMVd64C9uJ0b+dSm8NM1qcFKkkzHuyi1ZeIOGBVkicMCMEHWikEeBrYarPF7y2sr6GVxpe5VomfOANJQqzD4kLq8sZ2G1mqPaVd3M41sYTWnlo/ifaEdxOJRe2CfFnGv6Uw/AI5/mKyCtI7Zb3L28XkrufmQo/wtVB4VYG4niiHWR1X5E4J+QyflXWbHiqVkpS738ShcPeqNG78n2ndWFsp2+qUn4sNZ/xGvvsgttaXl4f+1XDaP+WhIX82cfKunm27MNo6xD6yTTBCo8XkOhQPgCT8qu/LvBls7WG3XpEgXPmce03zbJ+dUthQc3UuH+5/y/oSXTwow6EjSlK6YoilKUApSlAKUpQClKiOPc0w2ekOS0r/AO7hjGqWT9lB4ebHCjxIoCXrgnFVHsz5tk4jbO8iFdErIrEgh195dxjLKCFJxgkZ8SBb6AgOYuWYuIIrBwGA9iRcMCp3wd/aXx6/zzVeWoDw/iRgdsiRdIbGA2QGU4+IK/E1PRSnh1z3bf8Ass7ZjPhFIdyvopO//Q10donCiUS5j2eEjJHXTnIP3WwfmarTS9tLVcTftqkl/wDNKWac0919G/s9GupP8R5jt7dtEsgRtOoAhtxuNsDfcHbrWT8y8WF1cySqCFOAueukAAZ+OM/OrXzkovLKG7Qbrs48g2zD7rgD5mqDUVebbxyNLY9pThF1Fne1i10af9CldtraPK4SNSzHoAMk1L3HJN4i6jASP1SjH+6pJ/Cq6i3wRszrU4NKckm+rRB1yvWuCMbGgr4Sl45p5Viv4tD+y4z3cgG6H+anxH8Dg1h3G+CS2cpimXDDcEe6w8GU+I/6Hev0VUTzLy1FfwmOQYI3Rx7yN5jzHmPH8COZ2ZtSVq9yesPl4fVHD16CnquJE9lsOnh0Z/SeRv3yv+WrZUJybbrFaJCrq5hLRyFegkDtqG+43Pj6VN1nXs9+4qS6yfzJaSxBIyLthvNV1FH+hFk/F2P8lWrJ2Yc2G5iNvKcyxD2Serx9B8SuwPoV9azjnLiX0i+uJAcjWVX9lPYH46c/OvvkiOZr6AQHS+TuRkBdJ1ah4jGfyrsKljCWzo056OMc56Pi/wCTPVVqtlc2d/aFxPv+ITEHKoREv3Nj+9rqZ7JOC95cvcEezCuF/bYY/JdX94VSWt3MhQgmQtpI6kvqxj1Oqty5f4I1nbRWsODcSZJbGQGOO8lbzRAQB54RftV9v32VtC1o6yliK8Ob/Op8petNzlwWpKcFsfpl/wB6d4bLKp5NcsvtH17tDj9pz+jV6rx8I4WlrCkMedKDqdyxJyzMfFmYlifEk108c44tqo9hpZXOmKGMAvI2MnGdlUDcscBR18M6lrbxt6UaUeRXqTc5OTJKlZ1xHifMA+sS1tNI37oMXfHkWLqGP7P4VKci9oa8QLwyxmC6i9+Js7gbErqAOxIyp3GR161ZPBcaUpQClKUAr5lJwdIBODgE4BPhkgHA9cGvqlAU2PmS74gzxWkRte7bu555wrGNwASkUSkiRsEHUxC4IO+ar/O9mllEtlaapL7iDd280ja5Wjzh2d+oU9MDCgayBtWkvHHF3kuAuRqkbfcKDuQOpA2z1wAPAVlPKnGHn4hccRls7yV2+rtUSE4ji8zJIVQEjbr1L+dAady9wRLK2it4/djXGfFj1Zj6liT86kaqtzx++0M/0SG3RRkyXVyo0geJWFXH7wqs8rc98RvbpmSKOayjJWR443i1esfeuWdh107EjwBKigNH4jw9LiNo5BlWGD/IjyI65qmX8/ELMMjKLqDBUErqJXGMNowwOOpII9avlK8Shvdxbt7l0tHFSXR/TozL+SOLoHktJRiKfICk+6xGNOfUYGfMDzrquuzi6UnQEcZ2IYAkeGQwGD860y64dFL/ALyNH/aUH8yNqpnNlxe2T95FMzQMdtQRtBP2SWHTyPy+NeVNRj62uDat76dau+wxFy4qWWm10a5nXyRwC4tLkmWEhWQrqBRgpyG30sdjjH4VoFZ7HzNxRBlrfWPPumOfnG2K+G7S54ziS2UHyJdD+DA16hUhBY1Ibqzurupv+q3/AMv7s9nP/LDSvHJBEWdsiTSBuAMhiemeoz47eVUe/wCCz2/+9idAehI2/vDbNW9e1U+NsP8A6h/8lfT9oYuR3Jsy/eezp7zOc/c/Pw61FNU5PKZoWsr+3hGEqacVzys49/Ik1rh5AoJPQDJ+A3NcgY28qgee+JdxYTtnBZe7X4v7H8CT8q/OqVN1Kkaa5tIzpSwmzJOXucZLS6aYZZJWJlT9IFi23kwycH5dCa1rj3M6R8Pe6jYEMn1R82b2V28wdyPDSawWrZc8AnXg6Ss7d333eCI9AjDQH8928OmGz41220LChUqU5yaTyl493iZlKrJJpFTrXOyrlnuYTcuMPMMID4R9c/eOD8AvnVQ5B5LN9L3kgIt0Ptf9436A9PM+W3U1qy3D3Uv0e0HsocTzDZIgP/hoehlPTb3Bv1wKi2rcTrv0Shq/3dy6fngeqEVH9SXkVzlvlP8At1xeOhJaaQW0fix1MC+/QdcE7AZbpg1qfBeD9yCzENK+NbDoAOiLn7AyfiSSetd3D+FrDv1YjBb08h5D/RzXtJrQs7SVN9rV1nhL/wArovqyCpUz6seB8TzqiszEKqgsxOwAAyST5AVV+S+YrbiBkuI5FeU5XQdniiDewuk74b3yRsScZOkYkLbiEHE1lVfrYEcIXBBSRlIZlGPfQeyD9lskbjNQHM/ZbFM4uLJ/od0u6vH7KMf1lXpnzHzDVpEJeqpPOnBQl5YXsQ0yi5jgkI+3FLlDq8yudvQnyFRvCO0qW0lFrxiLuZPsXCj6qQeZxsPiuwzuEq196l7PGY2V4bdtZZSGVpihCKCNiFVyx9Wj8jgCdFKUoBSlKAUpSgFQnMfNkPDwHuNaxkHS4UuC430HTkqxG4zscHcVN14uM8Hju4JIJl1JIMH08QRnoQcEeooDN7awuuY3EtxqtuHKcxwg4efHRmPl+t0H2cnLVptjYRwRrFEioiDCqowAK7LePSqgkEgAEgYBwPAeA9K6uI8Tito2lmkWONdyzEAD+p9OpoD015IeKxPK8Kyo0sYBdAwLKD0yOoqmHmaXidz9Fjd7GIqHDOrJc3CHxgDjEaebbuNtlqL7JOExG94jcxLiJZPo8O5OVU5dizEli2mJiSdyxoDUq+JoVdSrAMpGCCMgj1FfRONzXNAnjVEDbWUlicRhpbbwTrJF+xn/AHifq+8PDPSvLx/gcHEgCkqiVBgEbnHXS6e8N/PBG/wq0V4b/gsM5BkjBYdHGVcfB1ww/Go3DTHIu07pqoqjbUuq+q4P8zkoHD+zu5SdCxjCqwJYNnYHJwpGTnyO1aHbcMiiOY4o0J6lUVT+IFcWdk0W3eu6+T4Yj72AT97NeukKajwPV3e1bhrefDpoVR+p+JrKu1/joZ47VT7n1kn7RGEHxCkn7wrZL7gMjBu7kRWOcFkLBc+OkMNXwyKqfD+xK3EhluZpLmRmLHUAiknckqMk/AnHpXL7N2XVo1nWqx4cFpq/efa1eMo7sWZhyHyO164llBFupySdu8I+yv6vmfl16afdQx8Rie3jDPFlQ7RD2TpZW0I/T7IBI2XzzVwHKlvgKya1GwRjlAB0HdjCEfFalo4woAUAAbAAYAHoBWlV2fUuaqq1p4x7Kjy83z8iBVlCO7FeJVLLk0sixue5gUYEMJwxHk0o3UeYTf8AXOTVmsbGOCNY4kVEUYVVAAA9AK76Vp0LenQju01jr1fi+ZDKbk8sV03lmkyFJFDIcZU9CM5wR4jbcHYjY7VnXaDa8RRo7j6cbe3DFZBAjEQKT7Mj5YGZc41HA0g7AjJrsTgPHUAMXEreZeo7yNRkeG6xt/GpzwSvF7A8LlN5bJ/Z2x9MgQfZGwuI0H21HvAe8o8xVttbpZUV0YMjgMrA5BBGQQfKs+/2hzDFs1tZzj9VtJP96Rf4V0cg319bXLQT2EsNtKxaML9YkDndgGGdMTHJx0UnbY7AXfmjga3trJCyI5ZSF19FYjAcHGQVznbfbHjXo4JweOzgjgiGEjXSPM+JJ82JJJPmTXupQClKUApSlAKUpQClKUB8TR6lK5IyCMgkEZGNiNwfUVVLDlFxemW7d7xV3tnk0Ygx1BiUBe8OxEoUk4Pu/at1KAq/aTHCOHTyTIGMSlomyQyS+7GyOMMraiu4NdXZXwf6Nwu3BGGkBmb4yHUP3dA+VeTtH5LuL23ZLeZtJcO8DEYfHgjtvGfHSToyB7u5NytMd2mlSq6RhSMFRjYEHoQNsUB9zKCpDAFSCCDjGPHOdsVmPZhbyXb3txHPNDbmdlto0b2FGSxIjcMmMNGMAbb4xVi7VePfROGzEH25R3KY65fIbHqEDn5Co/hPFk4Dw6CO6hlQKMF0CSK0jZdtwQVOSw9oAbYyaAm+FczsLx7G5CidUEsbpkJNGSRnSSSjgggrkjbIPgLE7gdSB8aoHLnLl1c8VfiV0ncqE7u3i1KzacYBYoSo2LnGer+Q3vd3ZpMpSRFdD1V1DKfiCMGgO3Nc1lHL/DIuEcba3dB3V0uu0dt+7YZzGCenVl89o/Orbz/et3UdvAzi7uG0waJHTTj35XKEZjRdyDkE4GN6AtVcFsVGcC4K1tHpe4mnYgBnlbO/iVAA0/8ATc9az/mXhMdvx3h2rW8M4dSkrySr3gDKDiVm3y8fzGetAalHIGAIIIPQg5B+Yr6r5jQKAAAAOgGwHyr6oDLeZubL6y4lcTLmayt+5WaEBcokiatYwB0ZW9ok9cHY5GjcI4tFdwpNC4eNxlSPzBHgQdiD0IqnXU1wvFL2O3t45TLBbFmlfTEgHfr7agFpM7jSo8Dkiq+lhdctSCfInspm/tCRKyiBydmjVmYgAYUEnfGk4Ok0BrcsYYFWAIIIIIyCDsQQeoqn8MlPCZ1tZCfocrYtJGP+5c7/AEZ2P2epjJ9V8BVq4fxCO4jSWJw8bjUrDoR/rw8K8XMvARfW7W7nEble82yxUENhSfdYkD2t8b43wQBIxzqxYKwJU4YAglTgHBHgcEHfzFdlebh3DY7eNYokCIowFH8fMk9STuT1r00ApSlAKUpQClKUApSlAKUpQClKUApSlAULm/ky7uri1lMsU8NvKJO4K90zYYE+3kq7YGBkIOvnVo47wdb+zkgkUqJUxhsZRuqn2SRlWAOxI2qVpQFG7J+NvJbPaT7XFk3cuD10DIQ+owCuf1QfGrzUDxLlJHuBdwu0FyBpMigFZF29mWM7SLsPJhgYYYFTq5wM9fHG35UBS+1vggnsHmDaJbX6+Jx1BXdgD6gbeqr5V2dnts9xH/tG4Iae5QBcDCxQj3UQHpqOXbzJHlXs574XdXdrLb26w4lUKXkkdSPaywCrGwOwxnUOvpv6OS7Oa3tIYJowjQxqmVcOr4GMjYEdAcEePjQE7Wcdso7pbC6H/Z7pSfgfbP8A+IVo9VPtF5cm4lbG1iWMBijGWRyAulskBVUknG3gPaoC1g11QXauzqpyY2Ct12YqrY9dmU/Oq/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data:image/jpeg;base64,/9j/4AAQSkZJRgABAQAAAQABAAD/2wCEAAkGBhQQERQUExMVFRUWGBoYFhcXGBUYGhgZHRcZGBkbGhcXGyYeGBklHRgVHy8hIycpLCwtGB8xNTAqNSgrLCkBCQoKDgwOGg8PGikkHyQtLC0pLC82KTQyLSw0KiwtNTUyLCwtLCosLC8vNC4uLCosLDQsLywtLzAtLS8sNTUsKf/AABEIAOEA4QMBIgACEQEDEQH/xAAcAAEAAwADAQEAAAAAAAAAAAAABQYHAQMEAgj/xABMEAACAQMCAwUEBgcFBQUJAAABAgMABBESIQUGMQcTQVFhIjJxgRQjQoKRoVJicqKxwdEkkrLC8BUzU3PxRGOD0uE0NUN0k6OztMP/xAAbAQEAAwEBAQEAAAAAAAAAAAAAAwQFBgIBB//EADURAAIBAwEFBAkEAwEBAAAAAAABAgMEESEFEjFBURNhcYEUIjKRobHB0fAjQuHxFVJiciT/2gAMAwEAAhEDEQA/ANxpSlAKUpQClKUApSviWUIpZiFUDJJIAA8yT0FAfdK81rerPEJIWDKwJRiDpPkw6EqeoI6jcHBzVMhuZ5uKTWV5O2juVmgEGYFkXOlwxVjISD4CQDY7b7AXsGoLmPmwWTRK8ErCaRIUcd3o1v7oYl9Sjrvp8DTgdta29xPBb4V9McksakEAnWofGchyEAbPXCVC9sKEcO70dYJ4JfwkC/5qAlOMc3mxKNdQaIXYJ30biRUY9O8UqrKvXcBhVkrO+0viiywwwXEU0NrLIhmuSqsqKrBguEYlSxAGpgABnY9K0C2lVkVkIZCAVKkEEY2II2IoCG5j5jNtJbQxqrTXLlI9ZKooVdTsxAJOBjCjqSBkda7or+4SeOKWJGSQNiaMsArKM6WjYEjIzghiNj02z0828qx8RiEbM0ckbCSKVD7cTjow9NunjjqCAREcqcy3KXJ4fxADvwheGZPcuIxsTj7LjxHodhjcCy8b41HZxGaXV3a41sqltI6aiBvjOOgPWuzhnFI7mMSREsjbglXXIIyCA4Bxgjeqn2uSFrJLdfeu7iGAfAvqP+H86ukUQVQoGAAAB5AbCgPulUvmOzHDLSe7W4mWVQ0jnVqSaViAAYZMqoLFV9jSQMb7V67XmW6hgjlvLUYZULNbtqKM+AFeKTDDdgPZL/IUBaaUpQClKUApSlAKUpQClKUApSlAKUpQClKqnMfOv0S6t4njeOCSTQ9y4+rDacqg8snGXOwGcZwSoHq5w5xTh0WtopZOm6o+hcnGZJQpCL+J8ga9wt4b23QyCK4RlByAGjbIwSoJO25x1xUjJGGBDAEEYIIyCD1BB6iqFecs3HCnafhgMkBOqaxJ29WgP2W/V8fXZQBYuR5CbC3B96NO5b9qImE/mhqt9q1ksZs71gSsEwjnwWUmCUhWyVIOAcbZ+0fCpPs340l1DcNHqCi6lIVhhl7zTMysvgQ0jj5VOcb4DHeJ3cxYxHGuMHSHwQw1EDVgEA4BHrmgIriVzZ8PQmJIVnEbiGKJRrk1YYARR+04LKu+PXI605y4ZNxDhzQRxgPOi57xigjOVf2hgtkY6AdRU1wzgsFqumCGOIeIRQufiRufnXtoCM4ZZyNbrFdJEx0BHCkyI/sgNkOi7Hy3qI4VyQ1k5+h3UkULEn6O6rLGpPXuyxDoPTUatVKAiL7hEpuFnhmCMI+7ZGTUjjUWBOGDBgScEH7R2NdFpy67XYu7iRXkSNo4UjUqkYY5c5ZiXc4AzsAPDxqepQFL5n4ZcT8RsZO4LW1s7uzK6FixTCHuyQcKQOmTudvO6Ur5kjDAggEEYIO4IPUEHqKAovOn9u4jZcPG6KfpdyPDQhxGp9GbII9RV4mgVxhgCMg4PmCGB+RAPyqGs+T4YLlrmDVHI4CyDJZXUHYYbJUjw0kD0NTtAVztBunh4fPNG5SSFe8jYHoynxB2YEEgg5BBqQ4FeyNaxyXBjDFFdmTKrgqGyQ3u4yfE9M+gg+1i7VOFXKscNIojQeLOzDCgDqcAn4A1zw+1vriCONsWUQjVD7stwwCgHzihz98/smgLdSozgPAUsoxFG8rRgAKsjl9OP0S24HTbOBjYCpOgFKUoBSlKAUpSgFKUoBSlVvjHaNYWkrRTXKrIuNShZGIyM4OhSAcEbetAfVxzOY7sJKjxW59hJnACSTasaSc5jG2FLAByTg7LqleM8HivIHgmXVG4wR/Ag+DA4IPgRVQvO1fhkqNGe9nRgVZRbysGB6ghlAIrwcs89d3OsCQ30lo20byW8peA9ApbcyxeRPtL0OobgD18s8wtwyU8O4hIAFGbS5c6VliHRGY7CRemPl+iWvyOCAR0Iz4j8jXju+DRTSxSyKGaHJjzghWbGWA/SwAAfDwr3UB1xW6oWKqqljqbAA1HAGTjqcAbnyrsrgnFRV5x9QSseHYDzwBnp8v9DNVri6pW8d6o8HuFOU3iKJbNQl3zjbISquZmHVYVMmD5My+wh/aYVmvNnPitJ3Oo3cxOkQqSturZxh8H60+YJI89NVvinPTQgRwss03QyhR3MR/RtoQNO3TWQSfUEYpem1quOyp8eG90645L58skvZRXtM1bi/aOLZdTwiMHp30qKx+CRiQt8s1EcS7VJoIe/kt0jQ7Rhy4eQ9fZTYgeJZwuB4HbMNybyQUP0q9JkuW9oBzq7vyyT1f8l8POs6565jN7cu4P1aZSIfqj7XxY7/gPCoLa7q3NZ04Syo+00tPBcX5t+R7nTjCOWuPA/Qq80yRxRyzW7d28auXiOsLqUMQynBUDPXcfwr0W3Mnfb24SZepAk0SD4xuo/HIr12For2kcbDKmJVI8wUAIrPuKch3NvJrt8yKDlWU6ZF+IyN/UflWvNzjw1Rbs6dtXTjNqMuWc4fx4+fkXUc4QK2ibXA/lKpXPwYZUj1zUxDOrgMjBlPQqQQfmKpT38giWHiUS6ZB7ExwQrY2Emn3G/WH9TVOmjueHy4DNG3UMp9lx4EeDD4ivDrOPEsQ2XCtlRliXLXMZeD4+PFo2qlULl7tGZ2Ec8ZYno8akn5xjJ+a/hV5t7lZFDIwYHxH+uvpU0JqfAy7m0q20sVF58iucV5JWa8t7rW7dy5fuZGZost9tAc6HBww8DpAwOtWelK9lUUoTWd2vMl/xeZ/oDpa2cbFPpLoJHlI692jezj/03z7IA0SlV+M3NkheecXMS7yMY1jkQeL+wdLqOpGAcZILEaTPq2RkdKA5pSlAKUpQClKUB8GUBguRqIJA8SBgE48hqX8RVf4jygoYTWmiC4QYzpykozqKTqN3BJJ1++CSQTuDzxPlmWS4NzHdPFKq93GulXi0bMwkjO7FmGSwZSAFA6HPNtzHJFIkV7CImdgkc0Z1wSMei5OGic+CuME7BmNAejhHMqSh1lHcTRDM0TkewP01bo8RwcONvPBBAmAajOKcuxXM0EsqhjAWZAQPeIAGT5Drp6ZCn7IqUoBXVcXKxjLH+p+FLm4Ealj/ANfSsU7T+0dmZraBva92V1Pu+caEeP6R+XXOKVxcSUlRpazfuS6v6LmSwgmt6XAn+Y+0Frif6JaMoIyZpjgxwIvvtvs7j19kEgb74z7mfnksptrMusWcPKSTLOx2JLdcH8T6D2ar18ktqrW7eyXCNKB16akjb4ZDEeZGfdFXXst5P1EXky7A/UqfEjYyfI7D1yfAVm1adG3j6VWe90/6fX7LglrxJ4uU3uR0+hXeNcrmwtInlyJ52IC9O7jC7g46sdSg+QyPOrF2Wco6j9MlGwOIQfEjYv8AI7D1yfAVPdofLr3r2aLnBlZXb9FSoYt+CH54q32tssSKiDSqAKoHgAMAVlXO1ZytFHPrzznuWWsfneTwoJVO5Fe7ROMfRrGTBw8n1S/ezqPyUN+VYS/Q/A/wrQ+2HieqeGAHaNC5/ac4H4Kv71Z6RW1sSh2Vqpc5a/b87ytcz3p+B+wLIYjT9lf4CqDN2nyCZsRIYgxAHtByAcZ1Zxnxxj+tdHFu0OYPpg0rGnsgldRbGxO/QeVU+WTUxOwyScDoMnO3pV6rW5RZ0Gztk4TlcRTyljuNst54b63zgPHIMEH8wfJgf4bVTbyxFuws7rLWzn+zzH3om8s+AHj4ePTIEBwDnOWyjaNFRgzava1bHAG2CPIV28U5sub1DG0aMpIOEjYkEdCDkkH+ppKrGS7z7R2dXoVXFP8ATz11XRrvXx5nlvbKbhlyDnDKdSOPdcdPwwcEevwNaRyzzHFerqX2JQPrF/LOftL69R6VCcucSAt9N/CQsWO7kmjJGDsB7S+8Og8xjyr1XXaNaxDESu+OgVdC/i2P4V9p4hrnToQ3naXP6fZtzWm8uD+nlnRlvpWUcU7QbiV1KYiVG1BVyc+HtE+8ME7YA/KtE5e44t5CJF2PR1/RbxHw8QfI1NCrGbwjLudnVraCnPn8D3XUOtGXONSkZ8sjFQXZ7aCHh1tFjDRpokHlKrES59der8asVRfEODMzM8EzQSN7xCq6OQAAXjbqwAA1KVOAASQABKZx881cajs7SaaUjSqHAP2mIIVR5knaunkZXHDbMSe+LeLOevuDGfXGKhj2bm4nWXiF3Jed2cpEUWKEH1jUnV+O/jkbVZeN8chs4mkmkSNQDjU2NRA6DxJ9ACaAkKV4uC8WS7t4p4/clQOPTI3B9Qcg+oNe2gFKUoBVf5y5o+gRIwR5GZ1ysal2EYYGV8DwVNsnbLL51YK40jOcb9M0BGcB5ntr5NdtMsg8QDhl/aQ+0vzFR3aFMPoMkXWScrDCviZXYBCP2T7efAIT4V1cd7OLW5k75NdtcDcT27d2+f1gNm+OM+tffAeRlt5RPNcT3c6gqjztkRg7Hu0GykjYnrQFnFcE4rmobmfiy28LMxwqqWc+Sjf8T0qvc11QpOo/JdXyR7hDflgo3apz2bePu4jiWQEJ+onQv+0eg/8ASqV2Xcp99J9KlGUjP1YP2pB9r1C/4vhVanll4rffrzPhR1CL4fJVGT8D51u3DuHpbxJFGMIihR/U+pOSfUmubv60rOhuZ/Uqayfd9uS8y7Siqks/tXAxx+DNxDjE0e+kzSGRv0Y0bSfngBR6kVtMECxqqIAqqAqgdAAMAD5VBcscAWCW7m2LTTucjfChj7PodWskfDyqemlCKWY4VQST5ADJP4VkbRu+3lGnH2YpJeONfsWKNPcTb5lE5u52+jcRtow31ce8/wD4g07/ALKnV86voNfnHi3ETczyzN1kct8ATsPkMD5VqPZ7zmHtHjkP1ltGWGftxKMg/FcBT93zrR2jsp0renKC1isS8+fvIaNfM2nz4Ge86X/f39w+cjvCo+CewP8ADULXLOScnqdz8T1rgV11KCpwjBckkUG8vJ+oeW1s7qFWWGDXga17uPKtjfbHTPQ1LR8ItjnTDDscHCJsfI4Gx3FYgK0Dsz4ygV7diAxbWmftZABA9RjPz9Kgp1VJ4aOiv9mzowlVhNtdOi8c8vAu6Wca9EUfBQP4CoKbtAs127xiR4CN/wCYFWNmABJOAOp8qw7jM6yXEzp7rSOV+BYkH59akrVHBLBT2ZZwu5S7TOnT+jTbTma24iXtgH9pD7wAyPHTuTqHX5elUvgvL8QvmtrrVkEhCDpDEbjO2cMu4wR5eNQnC+IG3mjlXqjA/EeI+YyPnV37QrHKw3kR3GkFh5H2o2+R2+YqDe31vPivka/YeiVexptqNRaPpJfcsN3yfbtbvCkax6hswGWDDcEsdzv6+dVbkyxuLO9MUkbBXUhiASh0glWDdPMfeq68B4qLq3jlHVh7Q8mGzD8QfyqQqzuRbUkYKvKtKNShU1znOeT6ilKVKZpTOPcQ4m901rarBGpUSC5kydKE6dIj6NIGB8xgrnGajuHcixQXym+dr2SWPMU0+4WRCTIgjJKgFSrKN8aH8q0PTvnx/wBf0FeO/wCDQzsjSxrJ3Z1IH9pVbGNWg+yWAzgkZGTjGTQEdwgdzeXMKq3dMFnBAOhJHyJI89MnCy4G/wBYxONsz1KUApSlAKUpQClKUArFu2nmP2FgU7ynU3/LU4UfNt/uGtg4jLpjY+mB89q/MXP3FPpF/O2fZQ92vwT2T+9qPzrMrLtrqFPlFb78eC+rJ4erTb66Fq7H+CZMt0w6fVR/HZnP4aR8zWh8Z4kLaCWZukaFseZA2HzOB868fJ/C/o1lBHjBCBm/ab22/M4+VV7td4l3dokQO8sgz+yntH97RXJ1X6ftDHJvHkv41NCK7KkdXZLxsyxTxO2XWQyb+Ik3Y/3wx+9Ux2j8S7nh8uDgyYiH3j7X7oesm5O4/wDQruOU+4fYk/YbqfkcN92rp2x8QyttEDkHVIcdCMBVP7z1p3FhjacGl6snn3av87yGFX9F9UZjUzydw/6ReRREsFfUrlTg6DG2oZ9RkfOoarj2UQauIA/oRyN/BP8ANXQ3tTs7epJcov5FOmszSIHmPl+SxnaKTfxRvB18GH8x4GowV+gOauWI7+Exvsw3jfxRv5qehH8wKwriXC5LaZopV0up3HgfIg+KnqDVPZm0Y3dPEvbXHv7/AM4Etai6cu4vtAcUpQ/RT2T8ZnkXQ80rL+iXYj5gnf5146Uo3k8xjGOkVg7rOzeZwkal2PQD/Ww9a1Pg/CJH4cba4TSwVkGSDt1Q5UnpkD7tQvZZbr9e/wBr2VHoNyfxOPwq/wBXaFNY3upyu176Xa9jFey0888mTcs83tYJLG0ZfLAhdWnSw9l8nB8l/CtD5d5kjvYyyZVl2dD1Xy38Qd9/Ssz52se6vZQOjEOPvDJ/e1V9cj8QMN7FjpIe7YeYbp+8FqOFSUJbr4F28saVzQdxBYk1vfDh+czYKUpV448UpSgFKUoBSlKAUqp8+XdxEsLRyd3H9JtkOnOuQPOisC32Ex4DJbPUDIb3c78Xe1tGlTUAHjEjqNTRxNIolkAwclULHocdcHFAT1Kqf+0B9IsjZzNMkpfvR3jTJ3IjY95qYtoYSBFGCNWogg+FsoCH5pvO6gZz0UM5+CqWr8wcFtTcXUKHfvJVDfNhq/LNfontRkK8OuGHQRSDPlqAUfxNYb2cQa+JQfq62/CNsfnismUnTlcVeiWPKOfmywtVCP5xNzrIu2C81XUUfhHFn5ux/kq1rtYX2jz6+JT/AKuhfwjX+ea5vYEN66z0TfyX1Lt28QwVqp/itjPJZWty51RqGgHmgV20ZPiDkqD+qB5VAVuPJ3C0l4TDFIupJIzqHmGdm+R3BB9BXS7Tu/RYwqYz63ww8lOjT7Rtdxh1aB2NxZuZ28ogPxcH/LVW5p5bewnMTbqd43/TXz+I6EefoRVz7GI/auj6RD85D/KvO060Z2E5weU0sebR9oxaqpM0+q9zjyil/F4LKm8b/npbzU/l1HiDYa4fofhXB0as6M1ODw0aripLDMvpXArmu8OwFKUoCzchcfW1nKyHEcoAJPRWGdJPkNyPmK1cNWBVO8nXZ+mW6s7aNeyljpB0sB7OcdcVZo1d31TB2nsxVm68Xhpa9+ETfala4lhk/SVlP3SCP8Zrx8kcryyTRTsuIlOsNke0RkAAA597rnyNT3ajDm3ibykx+KN/5RXo7NHJsyD0ErAfDCn+JNe9xOtqVVczhsxOPfF+GpbKUryXXFYo5IomcCSYkRpn2m0qXY48gFO/ToPGrZzB66Uqt8Qkv5J5FtZbaOOPSuJYpXYsVDk5SRRjDLtigLJSo36cbW1Mt5KmY0LSuqlU23OlSScdABuTXxwa6nnAlkUQxsMpCRmTB6GRs4VsfYUbeLHoAJWlKUBVO0c/2eD/AOctP/2Er187cQeG2Uo2hXlijlk2PdRPIFkfcEDAOMnYZz4VL3XDYpSDJFG5HTWitj8RXaluoXQFULjGkAYx5Y6YoCjX/LUfD7uzksMxNNMsc0CsSksWli8jISfaQDOvzO+53vtea14ZFEcxxRocYyqqu3lsOnpXpoD4liDqVYBlIwQQCCPEEHqKrEHZpZRXAuIYzC4DDCEhDqGD7ByB93FWqleJwjUi4SWU+J9TaeUV3ilmtvGZHkUKPEg/IADOT6CsK5z5ZuWuHuRETDOxeJwV9pfDbOQcDod61vtUlOm3X7JLk/EBQPyZvxqR4Zw4XXCUjIyTGdPoyk6T+I/jWbb2VG2qydFYeO82nSi7anVrN+tLGmNFquncfm1+GSr1jcfdNbzyiALG1HiIY8jyOkGqIK5qrtCi72Ci3jDya9PYsabbjN+4vfM/LUd/AY32PVHxujefqPAjxHyIrHZdwiS1e8ilXS6tGPQjD4YHxU+BqOW4YdGYfAkV2LxCQdJH/vN/X1NUI2NWNCVvv5i8cuDymfJbIzNTUtfA0quH6H4Gs6HF5v8AjSf3m/rR+NT4P10nT9I1R/w1T/ZfE9/42a/cjxiuaoX+1pv+K/8AeNcHikv/ABZP7zf1rr/Rn1If89S/0fwL9TFeLlPlxuI2U5EjLMkv1bFmwfYUlG390+fgfmDTL2KSN2jl1K6nDKxOQar0typOVNS1jxQntxRSfZvXv/g0BRk4G58hufwr2WthOGVkjk1KQVIVtiDkHcedVvso/wDeK/8AKk/lW01k7RvpWlXs4rOmcnqntd1Y53MeefoiI515hV+HBp1aFlkTUCNQzuMrpycb9Dv/ABqBte2m0s4Fht7eaXSN2cpEGYnJOxc7n0rt7Vmxw5vWSMfnn+VYtWtsu5ldUnVmlnONOmhz91UaXYx0jnOO8/R3KvPEt/bCYosWWdcLlsAHA3bx+VVi3y/NEBJJKwkk/wDhSj/MK9HZjFp4bF6tIf8A7jD+VffKEPe8w3cnhDAqfBmEf9HrNsq1SrtKopSbUd7C5LVI81YqNFYXHBqlVzjPINrdyPLKJDI4GGWWRNGFCgoFYKDsDkg5/KrHUMeVIRJLIrTIZjmVUlkVXOMZwD7BxtlNJrpyiUC6uprnhECzyM6rxCOCSbbMkKXJjWQ5BB9oIMnIJG+atXMbPZS2UkMkp725S3ljeR5FkSQNk6XJ0upXUCuNgQdqsTcHhMH0fuk7nTo7vA06cYxjwrqh4HGHR2LyNGCIzIxfRkYJGerY21HLYJGdzkCQzSuaUApSlAKUpQClKUBjfMPNMl5s4XSHLJgYKjcYznfIxn1FX/kCfVYIB1Uuv75I/iKzfmLhht7mWMjYMSvqp3X8tviDV27LbvMU0f6Lhvky4/in51RpN9pqdftKlT9BTpL1U015/wBlX43yVcWqa2Cug95kJOn4ggHHrUBW+OgIIIBB2IPQisW5l4WLa6liHug5X9lgGA+WcfKvlakoaol2XtKV03Cp7S18URlKUqubYr5fofhX1XGnO3nQMzeua9fFuEyWsrRTLpdfwI8GU+KnzryVqxkpJSi8pn5ljGhrfY4v9lmP/ff/AM0qS575IW+TvIwFuEHsnoHH6DH+B8PhXk7IUxYufOZvySMVd64C9uJ0b+dSm8NM1qcFKkkzHuyi1ZeIOGBVkicMCMEHWikEeBrYarPF7y2sr6GVxpe5VomfOANJQqzD4kLq8sZ2G1mqPaVd3M41sYTWnlo/ifaEdxOJRe2CfFnGv6Uw/AI5/mKyCtI7Zb3L28XkrufmQo/wtVB4VYG4niiHWR1X5E4J+QyflXWbHiqVkpS738ShcPeqNG78n2ndWFsp2+qUn4sNZ/xGvvsgttaXl4f+1XDaP+WhIX82cfKunm27MNo6xD6yTTBCo8XkOhQPgCT8qu/LvBls7WG3XpEgXPmce03zbJ+dUthQc3UuH+5/y/oSXTwow6EjSlK6YoilKUApSlAKUpQClKiOPc0w2ekOS0r/AO7hjGqWT9lB4ebHCjxIoCXrgnFVHsz5tk4jbO8iFdErIrEgh195dxjLKCFJxgkZ8SBb6AgOYuWYuIIrBwGA9iRcMCp3wd/aXx6/zzVeWoDw/iRgdsiRdIbGA2QGU4+IK/E1PRSnh1z3bf8Ass7ZjPhFIdyvopO//Q10donCiUS5j2eEjJHXTnIP3WwfmarTS9tLVcTftqkl/wDNKWac0919G/s9GupP8R5jt7dtEsgRtOoAhtxuNsDfcHbrWT8y8WF1cySqCFOAueukAAZ+OM/OrXzkovLKG7Qbrs48g2zD7rgD5mqDUVebbxyNLY9pThF1Fne1i10af9CldtraPK4SNSzHoAMk1L3HJN4i6jASP1SjH+6pJ/Cq6i3wRszrU4NKckm+rRB1yvWuCMbGgr4Sl45p5Viv4tD+y4z3cgG6H+anxH8Dg1h3G+CS2cpimXDDcEe6w8GU+I/6Hev0VUTzLy1FfwmOQYI3Rx7yN5jzHmPH8COZ2ZtSVq9yesPl4fVHD16CnquJE9lsOnh0Z/SeRv3yv+WrZUJybbrFaJCrq5hLRyFegkDtqG+43Pj6VN1nXs9+4qS6yfzJaSxBIyLthvNV1FH+hFk/F2P8lWrJ2Yc2G5iNvKcyxD2Serx9B8SuwPoV9azjnLiX0i+uJAcjWVX9lPYH46c/OvvkiOZr6AQHS+TuRkBdJ1ah4jGfyrsKljCWzo056OMc56Pi/wCTPVVqtlc2d/aFxPv+ITEHKoREv3Nj+9rqZ7JOC95cvcEezCuF/bYY/JdX94VSWt3MhQgmQtpI6kvqxj1Oqty5f4I1nbRWsODcSZJbGQGOO8lbzRAQB54RftV9v32VtC1o6yliK8Ob/Op8petNzlwWpKcFsfpl/wB6d4bLKp5NcsvtH17tDj9pz+jV6rx8I4WlrCkMedKDqdyxJyzMfFmYlifEk108c44tqo9hpZXOmKGMAvI2MnGdlUDcscBR18M6lrbxt6UaUeRXqTc5OTJKlZ1xHifMA+sS1tNI37oMXfHkWLqGP7P4VKci9oa8QLwyxmC6i9+Js7gbErqAOxIyp3GR161ZPBcaUpQClKUAr5lJwdIBODgE4BPhkgHA9cGvqlAU2PmS74gzxWkRte7bu555wrGNwASkUSkiRsEHUxC4IO+ar/O9mllEtlaapL7iDd280ja5Wjzh2d+oU9MDCgayBtWkvHHF3kuAuRqkbfcKDuQOpA2z1wAPAVlPKnGHn4hccRls7yV2+rtUSE4ji8zJIVQEjbr1L+dAady9wRLK2it4/djXGfFj1Zj6liT86kaqtzx++0M/0SG3RRkyXVyo0geJWFXH7wqs8rc98RvbpmSKOayjJWR443i1esfeuWdh107EjwBKigNH4jw9LiNo5BlWGD/IjyI65qmX8/ELMMjKLqDBUErqJXGMNowwOOpII9avlK8Shvdxbt7l0tHFSXR/TozL+SOLoHktJRiKfICk+6xGNOfUYGfMDzrquuzi6UnQEcZ2IYAkeGQwGD860y64dFL/ALyNH/aUH8yNqpnNlxe2T95FMzQMdtQRtBP2SWHTyPy+NeVNRj62uDat76dau+wxFy4qWWm10a5nXyRwC4tLkmWEhWQrqBRgpyG30sdjjH4VoFZ7HzNxRBlrfWPPumOfnG2K+G7S54ziS2UHyJdD+DA16hUhBY1Ibqzurupv+q3/AMv7s9nP/LDSvHJBEWdsiTSBuAMhiemeoz47eVUe/wCCz2/+9idAehI2/vDbNW9e1U+NsP8A6h/8lfT9oYuR3Jsy/eezp7zOc/c/Pw61FNU5PKZoWsr+3hGEqacVzys49/Ik1rh5AoJPQDJ+A3NcgY28qgee+JdxYTtnBZe7X4v7H8CT8q/OqVN1Kkaa5tIzpSwmzJOXucZLS6aYZZJWJlT9IFi23kwycH5dCa1rj3M6R8Pe6jYEMn1R82b2V28wdyPDSawWrZc8AnXg6Ss7d333eCI9AjDQH8928OmGz41220LChUqU5yaTyl493iZlKrJJpFTrXOyrlnuYTcuMPMMID4R9c/eOD8AvnVQ5B5LN9L3kgIt0Ptf9436A9PM+W3U1qy3D3Uv0e0HsocTzDZIgP/hoehlPTb3Bv1wKi2rcTrv0Shq/3dy6fngeqEVH9SXkVzlvlP8At1xeOhJaaQW0fix1MC+/QdcE7AZbpg1qfBeD9yCzENK+NbDoAOiLn7AyfiSSetd3D+FrDv1YjBb08h5D/RzXtJrQs7SVN9rV1nhL/wArovqyCpUz6seB8TzqiszEKqgsxOwAAyST5AVV+S+YrbiBkuI5FeU5XQdniiDewuk74b3yRsScZOkYkLbiEHE1lVfrYEcIXBBSRlIZlGPfQeyD9lskbjNQHM/ZbFM4uLJ/od0u6vH7KMf1lXpnzHzDVpEJeqpPOnBQl5YXsQ0yi5jgkI+3FLlDq8yudvQnyFRvCO0qW0lFrxiLuZPsXCj6qQeZxsPiuwzuEq196l7PGY2V4bdtZZSGVpihCKCNiFVyx9Wj8jgCdFKUoBSlKAUpSgFQnMfNkPDwHuNaxkHS4UuC430HTkqxG4zscHcVN14uM8Hju4JIJl1JIMH08QRnoQcEeooDN7awuuY3EtxqtuHKcxwg4efHRmPl+t0H2cnLVptjYRwRrFEioiDCqowAK7LePSqgkEgAEgYBwPAeA9K6uI8Tito2lmkWONdyzEAD+p9OpoD015IeKxPK8Kyo0sYBdAwLKD0yOoqmHmaXidz9Fjd7GIqHDOrJc3CHxgDjEaebbuNtlqL7JOExG94jcxLiJZPo8O5OVU5dizEli2mJiSdyxoDUq+JoVdSrAMpGCCMgj1FfRONzXNAnjVEDbWUlicRhpbbwTrJF+xn/AHifq+8PDPSvLx/gcHEgCkqiVBgEbnHXS6e8N/PBG/wq0V4b/gsM5BkjBYdHGVcfB1ww/Go3DTHIu07pqoqjbUuq+q4P8zkoHD+zu5SdCxjCqwJYNnYHJwpGTnyO1aHbcMiiOY4o0J6lUVT+IFcWdk0W3eu6+T4Yj72AT97NeukKajwPV3e1bhrefDpoVR+p+JrKu1/joZ47VT7n1kn7RGEHxCkn7wrZL7gMjBu7kRWOcFkLBc+OkMNXwyKqfD+xK3EhluZpLmRmLHUAiknckqMk/AnHpXL7N2XVo1nWqx4cFpq/efa1eMo7sWZhyHyO164llBFupySdu8I+yv6vmfl16afdQx8Rie3jDPFlQ7RD2TpZW0I/T7IBI2XzzVwHKlvgKya1GwRjlAB0HdjCEfFalo4woAUAAbAAYAHoBWlV2fUuaqq1p4x7Kjy83z8iBVlCO7FeJVLLk0sixue5gUYEMJwxHk0o3UeYTf8AXOTVmsbGOCNY4kVEUYVVAAA9AK76Vp0LenQju01jr1fi+ZDKbk8sV03lmkyFJFDIcZU9CM5wR4jbcHYjY7VnXaDa8RRo7j6cbe3DFZBAjEQKT7Mj5YGZc41HA0g7AjJrsTgPHUAMXEreZeo7yNRkeG6xt/GpzwSvF7A8LlN5bJ/Z2x9MgQfZGwuI0H21HvAe8o8xVttbpZUV0YMjgMrA5BBGQQfKs+/2hzDFs1tZzj9VtJP96Rf4V0cg319bXLQT2EsNtKxaML9YkDndgGGdMTHJx0UnbY7AXfmjga3trJCyI5ZSF19FYjAcHGQVznbfbHjXo4JweOzgjgiGEjXSPM+JJ82JJJPmTXupQClKUApSlAKUpQClKUB8TR6lK5IyCMgkEZGNiNwfUVVLDlFxemW7d7xV3tnk0Ygx1BiUBe8OxEoUk4Pu/at1KAq/aTHCOHTyTIGMSlomyQyS+7GyOMMraiu4NdXZXwf6Nwu3BGGkBmb4yHUP3dA+VeTtH5LuL23ZLeZtJcO8DEYfHgjtvGfHSToyB7u5NytMd2mlSq6RhSMFRjYEHoQNsUB9zKCpDAFSCCDjGPHOdsVmPZhbyXb3txHPNDbmdlto0b2FGSxIjcMmMNGMAbb4xVi7VePfROGzEH25R3KY65fIbHqEDn5Co/hPFk4Dw6CO6hlQKMF0CSK0jZdtwQVOSw9oAbYyaAm+FczsLx7G5CidUEsbpkJNGSRnSSSjgggrkjbIPgLE7gdSB8aoHLnLl1c8VfiV0ncqE7u3i1KzacYBYoSo2LnGer+Q3vd3ZpMpSRFdD1V1DKfiCMGgO3Nc1lHL/DIuEcba3dB3V0uu0dt+7YZzGCenVl89o/Orbz/et3UdvAzi7uG0waJHTTj35XKEZjRdyDkE4GN6AtVcFsVGcC4K1tHpe4mnYgBnlbO/iVAA0/8ATc9az/mXhMdvx3h2rW8M4dSkrySr3gDKDiVm3y8fzGetAalHIGAIIIPQg5B+Yr6r5jQKAAAAOgGwHyr6oDLeZubL6y4lcTLmayt+5WaEBcokiatYwB0ZW9ok9cHY5GjcI4tFdwpNC4eNxlSPzBHgQdiD0IqnXU1wvFL2O3t45TLBbFmlfTEgHfr7agFpM7jSo8Dkiq+lhdctSCfInspm/tCRKyiBydmjVmYgAYUEnfGk4Ok0BrcsYYFWAIIIIIyCDsQQeoqn8MlPCZ1tZCfocrYtJGP+5c7/AEZ2P2epjJ9V8BVq4fxCO4jSWJw8bjUrDoR/rw8K8XMvARfW7W7nEble82yxUENhSfdYkD2t8b43wQBIxzqxYKwJU4YAglTgHBHgcEHfzFdlebh3DY7eNYokCIowFH8fMk9STuT1r00ApSlAKUpQClKUApSlAKUpQClKUApSlAULm/ky7uri1lMsU8NvKJO4K90zYYE+3kq7YGBkIOvnVo47wdb+zkgkUqJUxhsZRuqn2SRlWAOxI2qVpQFG7J+NvJbPaT7XFk3cuD10DIQ+owCuf1QfGrzUDxLlJHuBdwu0FyBpMigFZF29mWM7SLsPJhgYYYFTq5wM9fHG35UBS+1vggnsHmDaJbX6+Jx1BXdgD6gbeqr5V2dnts9xH/tG4Iae5QBcDCxQj3UQHpqOXbzJHlXs574XdXdrLb26w4lUKXkkdSPaywCrGwOwxnUOvpv6OS7Oa3tIYJowjQxqmVcOr4GMjYEdAcEePjQE7Wcdso7pbC6H/Z7pSfgfbP8A+IVo9VPtF5cm4lbG1iWMBijGWRyAulskBVUknG3gPaoC1g11QXauzqpyY2Ct12YqrY9dmU/Oq/bcH4gY0V76JNKhSYbfLHAxnVNIwz9ypbgfBltIRGrvIdTMzyEF3d2LMzEADOT5dABQFck4zFBxqZXY6pLODCqruxKyz5GlATnDA1ZeMWTTwtGpRQ4KvrTX7BBBwpIGrfxyPQ9K77exjjLFEVS51OQACzHxY9SfjXfQFf5W5HtuHLiBXJ8Wd2YnPU491ScDOkDNWClKAUpSgFKUoBSlKAUpSgFKUoBSlKAUpSgFKUoBSlKAUpSgFKUoBSlKAUpSgFKUoBSlKAUpSgFKUoBSlKAUpSgP/9k="/>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8" name="Picture 20" descr="http://www.mse.umd.edu/logos/images/umd-ball.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24700" y="1905000"/>
            <a:ext cx="1905000" cy="1905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70" name="Picture 22" descr="https://encrypted-tbn0.google.com/images?q=tbn:ANd9GcQpH156shFzSx1HmAKxsBrk_sUtGWXvGLHm6T2QYpOnRxkrEmDtwQ"/>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781300" y="1905000"/>
            <a:ext cx="1914525" cy="1914525"/>
          </a:xfrm>
          <a:prstGeom prst="rect">
            <a:avLst/>
          </a:prstGeom>
          <a:noFill/>
          <a:extLst>
            <a:ext uri="{909E8E84-426E-40DD-AFC4-6F175D3DCCD1}">
              <a14:hiddenFill xmlns="" xmlns:a14="http://schemas.microsoft.com/office/drawing/2010/main">
                <a:solidFill>
                  <a:srgbClr val="FFFFFF"/>
                </a:solidFill>
              </a14:hiddenFill>
            </a:ext>
          </a:extLst>
        </p:spPr>
      </p:pic>
    </p:spTree>
    <p:custDataLst>
      <p:tags r:id="rId1"/>
    </p:custDataLst>
  </p:cSld>
  <p:clrMapOvr>
    <a:masterClrMapping/>
  </p:clrMapOvr>
  <p:transition advTm="19781">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800"/>
            <a:ext cx="7696200" cy="1600200"/>
          </a:xfrm>
        </p:spPr>
        <p:txBody>
          <a:bodyPr/>
          <a:lstStyle/>
          <a:p>
            <a:pPr algn="ctr">
              <a:buNone/>
            </a:pPr>
            <a:r>
              <a:rPr lang="en-US" sz="3200" dirty="0" smtClean="0"/>
              <a:t>Backup Slides</a:t>
            </a:r>
            <a:endParaRPr lang="en-US" sz="3200" dirty="0"/>
          </a:p>
        </p:txBody>
      </p:sp>
    </p:spTree>
  </p:cSld>
  <p:clrMapOvr>
    <a:masterClrMapping/>
  </p:clrMapOvr>
  <p:transition advTm="826">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test</a:t>
            </a:r>
            <a:endParaRPr lang="en-US" dirty="0"/>
          </a:p>
        </p:txBody>
      </p:sp>
      <p:sp>
        <p:nvSpPr>
          <p:cNvPr id="3" name="Content Placeholder 2"/>
          <p:cNvSpPr>
            <a:spLocks noGrp="1"/>
          </p:cNvSpPr>
          <p:nvPr>
            <p:ph idx="1"/>
          </p:nvPr>
        </p:nvSpPr>
        <p:spPr>
          <a:xfrm>
            <a:off x="360529" y="1021307"/>
            <a:ext cx="8610600" cy="4114800"/>
          </a:xfrm>
        </p:spPr>
        <p:txBody>
          <a:bodyPr/>
          <a:lstStyle/>
          <a:p>
            <a:r>
              <a:rPr lang="en-US" dirty="0" smtClean="0"/>
              <a:t>Test performed for potential kernel </a:t>
            </a:r>
          </a:p>
          <a:p>
            <a:r>
              <a:rPr lang="it-IT" dirty="0" smtClean="0"/>
              <a:t>NVIDIA Tesla C2050 GPU accelerator </a:t>
            </a:r>
            <a:r>
              <a:rPr lang="en-US" dirty="0" smtClean="0"/>
              <a:t>with 3 GB </a:t>
            </a:r>
          </a:p>
          <a:p>
            <a:r>
              <a:rPr lang="en-US" dirty="0" smtClean="0"/>
              <a:t>Intel Xeon E5504 processor at 2.00 GHz with 6GB RAM</a:t>
            </a:r>
          </a:p>
          <a:p>
            <a:endParaRPr lang="en-US" dirty="0" smtClean="0"/>
          </a:p>
        </p:txBody>
      </p:sp>
      <p:pic>
        <p:nvPicPr>
          <p:cNvPr id="48130" name="Picture 2"/>
          <p:cNvPicPr>
            <a:picLocks noChangeAspect="1" noChangeArrowheads="1"/>
          </p:cNvPicPr>
          <p:nvPr/>
        </p:nvPicPr>
        <p:blipFill>
          <a:blip r:embed="rId3" cstate="print"/>
          <a:srcRect/>
          <a:stretch>
            <a:fillRect/>
          </a:stretch>
        </p:blipFill>
        <p:spPr bwMode="auto">
          <a:xfrm>
            <a:off x="228600" y="2667000"/>
            <a:ext cx="8686800" cy="3200400"/>
          </a:xfrm>
          <a:prstGeom prst="rect">
            <a:avLst/>
          </a:prstGeom>
          <a:noFill/>
          <a:ln w="9525">
            <a:noFill/>
            <a:miter lim="800000"/>
            <a:headEnd/>
            <a:tailEnd/>
          </a:ln>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previous results</a:t>
            </a:r>
            <a:endParaRPr lang="en-US" dirty="0"/>
          </a:p>
        </p:txBody>
      </p:sp>
      <p:sp>
        <p:nvSpPr>
          <p:cNvPr id="3" name="Content Placeholder 2"/>
          <p:cNvSpPr>
            <a:spLocks noGrp="1"/>
          </p:cNvSpPr>
          <p:nvPr>
            <p:ph idx="1"/>
          </p:nvPr>
        </p:nvSpPr>
        <p:spPr>
          <a:xfrm>
            <a:off x="228600" y="990600"/>
            <a:ext cx="8610600" cy="4114800"/>
          </a:xfrm>
        </p:spPr>
        <p:txBody>
          <a:bodyPr/>
          <a:lstStyle/>
          <a:p>
            <a:pPr>
              <a:lnSpc>
                <a:spcPct val="150000"/>
              </a:lnSpc>
            </a:pPr>
            <a:r>
              <a:rPr lang="en-US" sz="2400" dirty="0" smtClean="0"/>
              <a:t>FMM algorithm implementations demonstrated scalability in restricted range</a:t>
            </a:r>
          </a:p>
          <a:p>
            <a:pPr lvl="1">
              <a:lnSpc>
                <a:spcPct val="150000"/>
              </a:lnSpc>
            </a:pPr>
            <a:r>
              <a:rPr lang="en-US" dirty="0" smtClean="0"/>
              <a:t>Scalability was shown for less accurate tree-codes</a:t>
            </a:r>
          </a:p>
          <a:p>
            <a:pPr>
              <a:lnSpc>
                <a:spcPct val="150000"/>
              </a:lnSpc>
            </a:pPr>
            <a:r>
              <a:rPr lang="en-US" sz="2400" dirty="0" smtClean="0"/>
              <a:t>Papers did not address issue of the re-computation of neighbor lists at each step</a:t>
            </a:r>
          </a:p>
          <a:p>
            <a:pPr lvl="1">
              <a:lnSpc>
                <a:spcPct val="150000"/>
              </a:lnSpc>
            </a:pPr>
            <a:r>
              <a:rPr lang="en-US" dirty="0" smtClean="0"/>
              <a:t>Important for dynamic problems that we are interested in</a:t>
            </a:r>
          </a:p>
          <a:p>
            <a:pPr>
              <a:lnSpc>
                <a:spcPct val="150000"/>
              </a:lnSpc>
            </a:pPr>
            <a:r>
              <a:rPr lang="en-US" sz="2400" dirty="0" smtClean="0"/>
              <a:t>Did not use both the CPU and GPU which occur together in modern architectures</a:t>
            </a:r>
          </a:p>
          <a:p>
            <a:endParaRPr lang="en-US" sz="2400" dirty="0" smtClean="0"/>
          </a:p>
          <a:p>
            <a:pPr lvl="1"/>
            <a:endParaRPr lang="en-US" dirty="0" smtClean="0"/>
          </a:p>
          <a:p>
            <a:endParaRPr lang="en-US" dirty="0" smtClean="0"/>
          </a:p>
          <a:p>
            <a:endParaRPr lang="en-US" dirty="0"/>
          </a:p>
        </p:txBody>
      </p:sp>
    </p:spTree>
    <p:extLst>
      <p:ext uri="{BB962C8B-B14F-4D97-AF65-F5344CB8AC3E}">
        <p14:creationId xmlns="" xmlns:p14="http://schemas.microsoft.com/office/powerpoint/2010/main" val="2793447568"/>
      </p:ext>
    </p:extLst>
  </p:cSld>
  <p:clrMapOvr>
    <a:masterClrMapping/>
  </p:clrMapOvr>
  <p:transition advTm="38750">
    <p:cut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Bucket-sort on GPU</a:t>
            </a:r>
            <a:endParaRPr lang="en-US" dirty="0"/>
          </a:p>
        </p:txBody>
      </p:sp>
      <p:sp>
        <p:nvSpPr>
          <p:cNvPr id="3" name="Content Placeholder 2"/>
          <p:cNvSpPr>
            <a:spLocks noGrp="1"/>
          </p:cNvSpPr>
          <p:nvPr>
            <p:ph idx="1"/>
          </p:nvPr>
        </p:nvSpPr>
        <p:spPr>
          <a:xfrm>
            <a:off x="304800" y="838200"/>
            <a:ext cx="8839200" cy="4114800"/>
          </a:xfrm>
        </p:spPr>
        <p:txBody>
          <a:bodyPr/>
          <a:lstStyle/>
          <a:p>
            <a:pPr>
              <a:lnSpc>
                <a:spcPct val="150000"/>
              </a:lnSpc>
            </a:pPr>
            <a:r>
              <a:rPr lang="en-US" sz="1800" dirty="0" smtClean="0"/>
              <a:t>Source/receiver data points array  </a:t>
            </a:r>
          </a:p>
          <a:p>
            <a:pPr>
              <a:lnSpc>
                <a:spcPct val="150000"/>
              </a:lnSpc>
            </a:pPr>
            <a:r>
              <a:rPr lang="en-US" sz="1800" dirty="0" smtClean="0"/>
              <a:t>Each data point </a:t>
            </a:r>
            <a:r>
              <a:rPr lang="en-US" sz="1800" i="1" dirty="0" err="1" smtClean="0"/>
              <a:t>i</a:t>
            </a:r>
            <a:r>
              <a:rPr lang="en-US" sz="1800" dirty="0" smtClean="0"/>
              <a:t> has a 2D vector </a:t>
            </a:r>
          </a:p>
          <a:p>
            <a:pPr>
              <a:lnSpc>
                <a:spcPct val="150000"/>
              </a:lnSpc>
            </a:pPr>
            <a:r>
              <a:rPr lang="en-US" sz="1800" dirty="0" smtClean="0"/>
              <a:t>Each box </a:t>
            </a:r>
            <a:r>
              <a:rPr lang="en-US" sz="1800" i="1" dirty="0" smtClean="0"/>
              <a:t>j</a:t>
            </a:r>
            <a:r>
              <a:rPr lang="en-US" sz="1800" dirty="0" smtClean="0"/>
              <a:t> has a counter </a:t>
            </a:r>
          </a:p>
          <a:p>
            <a:pPr>
              <a:lnSpc>
                <a:spcPct val="150000"/>
              </a:lnSpc>
            </a:pPr>
            <a:endParaRPr lang="en-US" sz="1800" dirty="0" smtClean="0"/>
          </a:p>
          <a:p>
            <a:pPr>
              <a:lnSpc>
                <a:spcPct val="150000"/>
              </a:lnSpc>
            </a:pPr>
            <a:endParaRPr lang="en-US" sz="1800" dirty="0" smtClean="0"/>
          </a:p>
          <a:p>
            <a:pPr>
              <a:lnSpc>
                <a:spcPct val="150000"/>
              </a:lnSpc>
              <a:buNone/>
            </a:pPr>
            <a:endParaRPr lang="en-US" sz="1800" dirty="0" smtClean="0"/>
          </a:p>
          <a:p>
            <a:pPr>
              <a:lnSpc>
                <a:spcPct val="150000"/>
              </a:lnSpc>
              <a:buNone/>
            </a:pPr>
            <a:endParaRPr lang="en-US" sz="1800" dirty="0" smtClean="0"/>
          </a:p>
          <a:p>
            <a:pPr>
              <a:lnSpc>
                <a:spcPct val="150000"/>
              </a:lnSpc>
              <a:buNone/>
            </a:pPr>
            <a:endParaRPr lang="en-US" sz="1800" dirty="0" smtClean="0"/>
          </a:p>
          <a:p>
            <a:pPr>
              <a:lnSpc>
                <a:spcPct val="150000"/>
              </a:lnSpc>
              <a:buNone/>
            </a:pPr>
            <a:endParaRPr lang="en-US" sz="1800" dirty="0" smtClean="0"/>
          </a:p>
          <a:p>
            <a:pPr>
              <a:lnSpc>
                <a:spcPct val="150000"/>
              </a:lnSpc>
            </a:pPr>
            <a:r>
              <a:rPr lang="en-US" sz="1800" dirty="0" smtClean="0"/>
              <a:t>Parallel scan  </a:t>
            </a:r>
          </a:p>
          <a:p>
            <a:pPr>
              <a:lnSpc>
                <a:spcPct val="150000"/>
              </a:lnSpc>
            </a:pPr>
            <a:r>
              <a:rPr lang="en-US" sz="1800" dirty="0" smtClean="0"/>
              <a:t>The rank of data point </a:t>
            </a:r>
            <a:r>
              <a:rPr lang="en-US" sz="1800" i="1" dirty="0" smtClean="0"/>
              <a:t>j:</a:t>
            </a:r>
          </a:p>
        </p:txBody>
      </p:sp>
      <p:pic>
        <p:nvPicPr>
          <p:cNvPr id="17410" name="Picture 2" descr="http://latex.codecogs.com/gif.latex?\dpi%7b300%7d%20\bg_black%20%7b\color%7bYellow%7d%20\texttt%7bP%5b%5d%7d%7d"/>
          <p:cNvPicPr>
            <a:picLocks noChangeAspect="1" noChangeArrowheads="1"/>
          </p:cNvPicPr>
          <p:nvPr/>
        </p:nvPicPr>
        <p:blipFill>
          <a:blip r:embed="rId3" cstate="print"/>
          <a:srcRect/>
          <a:stretch>
            <a:fillRect/>
          </a:stretch>
        </p:blipFill>
        <p:spPr bwMode="auto">
          <a:xfrm>
            <a:off x="4485564" y="961030"/>
            <a:ext cx="495300" cy="300184"/>
          </a:xfrm>
          <a:prstGeom prst="rect">
            <a:avLst/>
          </a:prstGeom>
          <a:noFill/>
        </p:spPr>
      </p:pic>
      <p:pic>
        <p:nvPicPr>
          <p:cNvPr id="17412" name="Picture 4" descr="http://latex.codecogs.com/gif.latex?\dpi%7b300%7d%20\bg_black%20%7b\color%7bYellow%7d%20\texttt%7bSortIdx%5bi%5d%7d%7d"/>
          <p:cNvPicPr>
            <a:picLocks noChangeAspect="1" noChangeArrowheads="1"/>
          </p:cNvPicPr>
          <p:nvPr/>
        </p:nvPicPr>
        <p:blipFill>
          <a:blip r:embed="rId4" cstate="print"/>
          <a:srcRect/>
          <a:stretch>
            <a:fillRect/>
          </a:stretch>
        </p:blipFill>
        <p:spPr bwMode="auto">
          <a:xfrm>
            <a:off x="4533332" y="1438702"/>
            <a:ext cx="1714499" cy="279919"/>
          </a:xfrm>
          <a:prstGeom prst="rect">
            <a:avLst/>
          </a:prstGeom>
          <a:noFill/>
        </p:spPr>
      </p:pic>
      <p:pic>
        <p:nvPicPr>
          <p:cNvPr id="17414" name="Picture 6" descr="http://latex.codecogs.com/gif.latex?\dpi%7b300%7d%20\bg_black%20%7b\color%7bYellow%7d%20\texttt%7bBucket%5bj%5d%7d%7d"/>
          <p:cNvPicPr>
            <a:picLocks noChangeAspect="1" noChangeArrowheads="1"/>
          </p:cNvPicPr>
          <p:nvPr/>
        </p:nvPicPr>
        <p:blipFill>
          <a:blip r:embed="rId5" cstate="print"/>
          <a:srcRect/>
          <a:stretch>
            <a:fillRect/>
          </a:stretch>
        </p:blipFill>
        <p:spPr bwMode="auto">
          <a:xfrm>
            <a:off x="3553536" y="1881117"/>
            <a:ext cx="1485900" cy="317442"/>
          </a:xfrm>
          <a:prstGeom prst="rect">
            <a:avLst/>
          </a:prstGeom>
          <a:noFill/>
        </p:spPr>
      </p:pic>
      <p:pic>
        <p:nvPicPr>
          <p:cNvPr id="17416" name="Picture 8" descr="http://latex.codecogs.com/gif.latex?\dpi%7b300%7d%20\bg_black%20%7b\color%7bYellow%7d%20\texttt%7bBucket%5b%5d%7d%7d"/>
          <p:cNvPicPr>
            <a:picLocks noChangeAspect="1" noChangeArrowheads="1"/>
          </p:cNvPicPr>
          <p:nvPr/>
        </p:nvPicPr>
        <p:blipFill>
          <a:blip r:embed="rId6" cstate="print"/>
          <a:srcRect/>
          <a:stretch>
            <a:fillRect/>
          </a:stretch>
        </p:blipFill>
        <p:spPr bwMode="auto">
          <a:xfrm>
            <a:off x="2270362" y="5179261"/>
            <a:ext cx="1295400" cy="267094"/>
          </a:xfrm>
          <a:prstGeom prst="rect">
            <a:avLst/>
          </a:prstGeom>
          <a:noFill/>
        </p:spPr>
      </p:pic>
      <p:pic>
        <p:nvPicPr>
          <p:cNvPr id="17419" name="Picture 11"/>
          <p:cNvPicPr>
            <a:picLocks noChangeAspect="1" noChangeArrowheads="1"/>
          </p:cNvPicPr>
          <p:nvPr/>
        </p:nvPicPr>
        <p:blipFill>
          <a:blip r:embed="rId7" cstate="print"/>
          <a:srcRect/>
          <a:stretch>
            <a:fillRect/>
          </a:stretch>
        </p:blipFill>
        <p:spPr bwMode="auto">
          <a:xfrm>
            <a:off x="1669576" y="2413379"/>
            <a:ext cx="5486400" cy="2500778"/>
          </a:xfrm>
          <a:prstGeom prst="rect">
            <a:avLst/>
          </a:prstGeom>
          <a:noFill/>
          <a:ln w="9525">
            <a:noFill/>
            <a:miter lim="800000"/>
            <a:headEnd/>
            <a:tailEnd/>
          </a:ln>
        </p:spPr>
      </p:pic>
      <p:pic>
        <p:nvPicPr>
          <p:cNvPr id="79874" name="Picture 2" descr="http://latex.codecogs.com/gif.latex?\small%20\dpi%7b300%7d%20\bg_black%20%7b\color%7bYellow%7d%20\texttt%7bBucket%5bSortIdx%5bj%5d.x%5d+SortIdx%5bj%5d.y%7d%7d"/>
          <p:cNvPicPr>
            <a:picLocks noChangeAspect="1" noChangeArrowheads="1"/>
          </p:cNvPicPr>
          <p:nvPr/>
        </p:nvPicPr>
        <p:blipFill>
          <a:blip r:embed="rId8" cstate="print"/>
          <a:srcRect/>
          <a:stretch>
            <a:fillRect/>
          </a:stretch>
        </p:blipFill>
        <p:spPr bwMode="auto">
          <a:xfrm>
            <a:off x="781903" y="6052435"/>
            <a:ext cx="5715000" cy="312255"/>
          </a:xfrm>
          <a:prstGeom prst="rect">
            <a:avLst/>
          </a:prstGeom>
          <a:noFill/>
        </p:spPr>
      </p:pic>
    </p:spTree>
  </p:cSld>
  <p:clrMapOvr>
    <a:masterClrMapping/>
  </p:clrMapOvr>
  <p:transition>
    <p:cut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scan operation</a:t>
            </a:r>
            <a:endParaRPr lang="en-US" dirty="0"/>
          </a:p>
        </p:txBody>
      </p:sp>
      <p:sp>
        <p:nvSpPr>
          <p:cNvPr id="3" name="Content Placeholder 2"/>
          <p:cNvSpPr>
            <a:spLocks noGrp="1"/>
          </p:cNvSpPr>
          <p:nvPr>
            <p:ph idx="1"/>
          </p:nvPr>
        </p:nvSpPr>
        <p:spPr>
          <a:xfrm>
            <a:off x="533400" y="762000"/>
            <a:ext cx="7772400" cy="4114800"/>
          </a:xfrm>
        </p:spPr>
        <p:txBody>
          <a:bodyPr/>
          <a:lstStyle/>
          <a:p>
            <a:pPr>
              <a:lnSpc>
                <a:spcPct val="150000"/>
              </a:lnSpc>
            </a:pPr>
            <a:r>
              <a:rPr lang="en-US" dirty="0" smtClean="0"/>
              <a:t>An array             </a:t>
            </a:r>
          </a:p>
          <a:p>
            <a:pPr>
              <a:lnSpc>
                <a:spcPct val="150000"/>
              </a:lnSpc>
            </a:pPr>
            <a:r>
              <a:rPr lang="en-US" dirty="0" smtClean="0"/>
              <a:t>Compute           , where  </a:t>
            </a:r>
            <a:endParaRPr lang="en-US" dirty="0"/>
          </a:p>
        </p:txBody>
      </p:sp>
      <p:pic>
        <p:nvPicPr>
          <p:cNvPr id="5" name="Picture 4" descr="scan.png"/>
          <p:cNvPicPr>
            <a:picLocks noChangeAspect="1"/>
          </p:cNvPicPr>
          <p:nvPr/>
        </p:nvPicPr>
        <p:blipFill>
          <a:blip r:embed="rId3" cstate="print"/>
          <a:stretch>
            <a:fillRect/>
          </a:stretch>
        </p:blipFill>
        <p:spPr>
          <a:xfrm>
            <a:off x="762000" y="2362200"/>
            <a:ext cx="7543800" cy="3806505"/>
          </a:xfrm>
          <a:prstGeom prst="rect">
            <a:avLst/>
          </a:prstGeom>
        </p:spPr>
      </p:pic>
      <p:pic>
        <p:nvPicPr>
          <p:cNvPr id="14338" name="Picture 2" descr="http://latex.codecogs.com/gif.latex?\dpi%7b300%7d%20\bg_black%20%7b\color%7bYellow%7d%20%7b\%7bx_i\%7d%7d%7d"/>
          <p:cNvPicPr>
            <a:picLocks noChangeAspect="1" noChangeArrowheads="1"/>
          </p:cNvPicPr>
          <p:nvPr/>
        </p:nvPicPr>
        <p:blipFill>
          <a:blip r:embed="rId4" cstate="print"/>
          <a:srcRect/>
          <a:stretch>
            <a:fillRect/>
          </a:stretch>
        </p:blipFill>
        <p:spPr bwMode="auto">
          <a:xfrm>
            <a:off x="2112335" y="901996"/>
            <a:ext cx="599556" cy="359734"/>
          </a:xfrm>
          <a:prstGeom prst="rect">
            <a:avLst/>
          </a:prstGeom>
          <a:noFill/>
        </p:spPr>
      </p:pic>
      <p:pic>
        <p:nvPicPr>
          <p:cNvPr id="14340" name="Picture 4" descr="http://latex.codecogs.com/gif.latex?\dpi%7b300%7d%20\bg_black%20%7b\color%7bYellow%7d%20%7b\%7by_i\%7d%7d%7d"/>
          <p:cNvPicPr>
            <a:picLocks noChangeAspect="1" noChangeArrowheads="1"/>
          </p:cNvPicPr>
          <p:nvPr/>
        </p:nvPicPr>
        <p:blipFill>
          <a:blip r:embed="rId5" cstate="print"/>
          <a:srcRect/>
          <a:stretch>
            <a:fillRect/>
          </a:stretch>
        </p:blipFill>
        <p:spPr bwMode="auto">
          <a:xfrm>
            <a:off x="2149550" y="1421219"/>
            <a:ext cx="571344" cy="359735"/>
          </a:xfrm>
          <a:prstGeom prst="rect">
            <a:avLst/>
          </a:prstGeom>
          <a:noFill/>
        </p:spPr>
      </p:pic>
      <p:pic>
        <p:nvPicPr>
          <p:cNvPr id="4" name="Picture 2" descr="http://latex.codecogs.com/gif.latex?\dpi%7b300%7d%20\bg_black%20%7b\color%7bYellow%7d%20y_i=\sum_%7bj=0%7d%5eix_j%7d"/>
          <p:cNvPicPr>
            <a:picLocks noChangeAspect="1" noChangeArrowheads="1"/>
          </p:cNvPicPr>
          <p:nvPr/>
        </p:nvPicPr>
        <p:blipFill>
          <a:blip r:embed="rId6" cstate="print"/>
          <a:srcRect/>
          <a:stretch>
            <a:fillRect/>
          </a:stretch>
        </p:blipFill>
        <p:spPr bwMode="auto">
          <a:xfrm>
            <a:off x="3833037" y="1109330"/>
            <a:ext cx="1446029" cy="964019"/>
          </a:xfrm>
          <a:prstGeom prst="rect">
            <a:avLst/>
          </a:prstGeom>
          <a:noFill/>
        </p:spPr>
      </p:pic>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0"/>
            <a:ext cx="8516938" cy="838200"/>
          </a:xfrm>
        </p:spPr>
        <p:txBody>
          <a:bodyPr/>
          <a:lstStyle/>
          <a:p>
            <a:r>
              <a:rPr lang="en-US" sz="3600" dirty="0" smtClean="0">
                <a:ea typeface="ＭＳ Ｐゴシック"/>
                <a:cs typeface="ＭＳ Ｐゴシック"/>
              </a:rPr>
              <a:t>Contributions</a:t>
            </a:r>
            <a:endParaRPr lang="en-US" sz="3600" dirty="0" smtClean="0">
              <a:ea typeface="ＭＳ Ｐゴシック"/>
              <a:cs typeface="ＭＳ Ｐゴシック"/>
            </a:endParaRPr>
          </a:p>
        </p:txBody>
      </p:sp>
      <p:sp>
        <p:nvSpPr>
          <p:cNvPr id="18434" name="Content Placeholder 2"/>
          <p:cNvSpPr>
            <a:spLocks noGrp="1"/>
          </p:cNvSpPr>
          <p:nvPr>
            <p:ph idx="1"/>
          </p:nvPr>
        </p:nvSpPr>
        <p:spPr>
          <a:xfrm>
            <a:off x="228600" y="838200"/>
            <a:ext cx="8915400" cy="4114800"/>
          </a:xfrm>
        </p:spPr>
        <p:txBody>
          <a:bodyPr/>
          <a:lstStyle/>
          <a:p>
            <a:pPr>
              <a:lnSpc>
                <a:spcPct val="150000"/>
              </a:lnSpc>
            </a:pPr>
            <a:r>
              <a:rPr lang="en-US" dirty="0" smtClean="0">
                <a:ea typeface="ＭＳ Ｐゴシック"/>
                <a:cs typeface="ＭＳ Ｐゴシック"/>
              </a:rPr>
              <a:t>Efficient scalable parallel FMM algorithms </a:t>
            </a:r>
          </a:p>
          <a:p>
            <a:pPr lvl="1">
              <a:lnSpc>
                <a:spcPct val="150000"/>
              </a:lnSpc>
            </a:pPr>
            <a:r>
              <a:rPr lang="en-US" sz="2000" dirty="0" smtClean="0">
                <a:ea typeface="ＭＳ Ｐゴシック"/>
                <a:cs typeface="ＭＳ Ｐゴシック"/>
              </a:rPr>
              <a:t>Use both multi-core CPUs and GPUs </a:t>
            </a:r>
          </a:p>
          <a:p>
            <a:pPr lvl="1">
              <a:lnSpc>
                <a:spcPct val="150000"/>
              </a:lnSpc>
            </a:pPr>
            <a:r>
              <a:rPr lang="en-US" sz="2000" dirty="0" smtClean="0">
                <a:ea typeface="ＭＳ Ｐゴシック"/>
                <a:cs typeface="ＭＳ Ｐゴシック"/>
              </a:rPr>
              <a:t>First scalable FMM algorithm on heterogeneous clusters or GPUs</a:t>
            </a:r>
          </a:p>
          <a:p>
            <a:pPr lvl="1">
              <a:lnSpc>
                <a:spcPct val="150000"/>
              </a:lnSpc>
            </a:pPr>
            <a:r>
              <a:rPr lang="en-US" sz="2000" dirty="0" smtClean="0">
                <a:ea typeface="ＭＳ Ｐゴシック"/>
                <a:cs typeface="ＭＳ Ｐゴシック"/>
              </a:rPr>
              <a:t>Best timing for a single workstation</a:t>
            </a:r>
          </a:p>
          <a:p>
            <a:pPr>
              <a:lnSpc>
                <a:spcPct val="150000"/>
              </a:lnSpc>
            </a:pPr>
            <a:r>
              <a:rPr lang="en-US" dirty="0" smtClean="0">
                <a:ea typeface="ＭＳ Ｐゴシック"/>
                <a:cs typeface="ＭＳ Ｐゴシック"/>
              </a:rPr>
              <a:t>Extremely fast parallel algorithms for FMM data structures</a:t>
            </a:r>
          </a:p>
          <a:p>
            <a:pPr lvl="1">
              <a:lnSpc>
                <a:spcPct val="150000"/>
              </a:lnSpc>
            </a:pPr>
            <a:r>
              <a:rPr lang="en-US" sz="2000" dirty="0" smtClean="0">
                <a:ea typeface="ＭＳ Ｐゴシック"/>
                <a:cs typeface="ＭＳ Ｐゴシック"/>
              </a:rPr>
              <a:t>Complexity </a:t>
            </a:r>
            <a:r>
              <a:rPr lang="en-US" sz="2000" i="1" dirty="0" smtClean="0">
                <a:ea typeface="ＭＳ Ｐゴシック"/>
                <a:cs typeface="ＭＳ Ｐゴシック"/>
              </a:rPr>
              <a:t>O(N)</a:t>
            </a:r>
            <a:r>
              <a:rPr lang="en-US" sz="2000" dirty="0" smtClean="0">
                <a:ea typeface="ＭＳ Ｐゴシック"/>
                <a:cs typeface="ＭＳ Ｐゴシック"/>
              </a:rPr>
              <a:t> and much faster than evaluation steps</a:t>
            </a:r>
            <a:endParaRPr lang="en-US" sz="2000" dirty="0">
              <a:ea typeface="ＭＳ Ｐゴシック"/>
              <a:cs typeface="ＭＳ Ｐゴシック"/>
            </a:endParaRPr>
          </a:p>
          <a:p>
            <a:pPr lvl="1">
              <a:lnSpc>
                <a:spcPct val="150000"/>
              </a:lnSpc>
            </a:pPr>
            <a:r>
              <a:rPr lang="en-US" sz="2000" dirty="0" smtClean="0">
                <a:ea typeface="ＭＳ Ｐゴシック"/>
                <a:cs typeface="ＭＳ Ｐゴシック"/>
              </a:rPr>
              <a:t>Suitable for dynamics problems</a:t>
            </a:r>
          </a:p>
          <a:p>
            <a:pPr>
              <a:lnSpc>
                <a:spcPct val="150000"/>
              </a:lnSpc>
            </a:pPr>
            <a:r>
              <a:rPr lang="en-US" dirty="0" smtClean="0">
                <a:ea typeface="ＭＳ Ｐゴシック"/>
                <a:cs typeface="ＭＳ Ｐゴシック"/>
              </a:rPr>
              <a:t>Algorithms achieve 38 </a:t>
            </a:r>
            <a:r>
              <a:rPr lang="en-US" dirty="0" err="1" smtClean="0">
                <a:ea typeface="ＭＳ Ｐゴシック"/>
                <a:cs typeface="ＭＳ Ｐゴシック"/>
              </a:rPr>
              <a:t>Tflops</a:t>
            </a:r>
            <a:r>
              <a:rPr lang="en-US" dirty="0" smtClean="0">
                <a:ea typeface="ＭＳ Ｐゴシック"/>
                <a:cs typeface="ＭＳ Ｐゴシック"/>
              </a:rPr>
              <a:t> on 32 nodes (64 GPUs)</a:t>
            </a:r>
          </a:p>
          <a:p>
            <a:pPr lvl="1">
              <a:lnSpc>
                <a:spcPct val="150000"/>
              </a:lnSpc>
            </a:pPr>
            <a:r>
              <a:rPr lang="en-US" sz="2000" dirty="0" smtClean="0">
                <a:ea typeface="ＭＳ Ｐゴシック"/>
                <a:cs typeface="ＭＳ Ｐゴシック"/>
              </a:rPr>
              <a:t>Demonstrate strong and weak scalability</a:t>
            </a:r>
          </a:p>
          <a:p>
            <a:pPr lvl="1">
              <a:lnSpc>
                <a:spcPct val="150000"/>
              </a:lnSpc>
            </a:pPr>
            <a:r>
              <a:rPr lang="en-US" sz="2000" dirty="0" smtClean="0">
                <a:ea typeface="ＭＳ Ｐゴシック"/>
                <a:cs typeface="ＭＳ Ｐゴシック"/>
              </a:rPr>
              <a:t>Best scalability per GPU (&gt;600 </a:t>
            </a:r>
            <a:r>
              <a:rPr lang="en-US" sz="2000" dirty="0" err="1" smtClean="0">
                <a:ea typeface="ＭＳ Ｐゴシック"/>
                <a:cs typeface="ＭＳ Ｐゴシック"/>
              </a:rPr>
              <a:t>Gflops</a:t>
            </a:r>
            <a:r>
              <a:rPr lang="en-US" sz="2000" dirty="0" smtClean="0">
                <a:ea typeface="ＭＳ Ｐゴシック"/>
                <a:cs typeface="ＭＳ Ｐゴシック"/>
              </a:rPr>
              <a:t>/GPU)</a:t>
            </a:r>
          </a:p>
          <a:p>
            <a:pPr lvl="1">
              <a:lnSpc>
                <a:spcPct val="150000"/>
              </a:lnSpc>
            </a:pPr>
            <a:r>
              <a:rPr lang="en-US" sz="2000" dirty="0" smtClean="0">
                <a:ea typeface="ＭＳ Ｐゴシック"/>
                <a:cs typeface="ＭＳ Ｐゴシック"/>
              </a:rPr>
              <a:t>FMM with billion particles on a midsized cluster</a:t>
            </a:r>
          </a:p>
        </p:txBody>
      </p:sp>
    </p:spTree>
  </p:cSld>
  <p:clrMapOvr>
    <a:masterClrMapping/>
  </p:clrMapOvr>
  <p:transition advTm="58500">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ea typeface="ＭＳ Ｐゴシック"/>
                <a:cs typeface="ＭＳ Ｐゴシック"/>
              </a:rPr>
              <a:t>Motivation: Brownout</a:t>
            </a:r>
            <a:endParaRPr lang="en-US" dirty="0" smtClean="0">
              <a:ea typeface="ＭＳ Ｐゴシック"/>
              <a:cs typeface="ＭＳ Ｐゴシック"/>
            </a:endParaRPr>
          </a:p>
        </p:txBody>
      </p:sp>
      <p:grpSp>
        <p:nvGrpSpPr>
          <p:cNvPr id="2" name="Group 6"/>
          <p:cNvGrpSpPr>
            <a:grpSpLocks/>
          </p:cNvGrpSpPr>
          <p:nvPr/>
        </p:nvGrpSpPr>
        <p:grpSpPr bwMode="auto">
          <a:xfrm>
            <a:off x="266700" y="857250"/>
            <a:ext cx="8631238" cy="2005013"/>
            <a:chOff x="228600" y="990600"/>
            <a:chExt cx="8707179" cy="1912042"/>
          </a:xfrm>
        </p:grpSpPr>
        <p:pic>
          <p:nvPicPr>
            <p:cNvPr id="21508" name="Picture 2"/>
            <p:cNvPicPr>
              <a:picLocks noChangeAspect="1" noChangeArrowheads="1"/>
            </p:cNvPicPr>
            <p:nvPr/>
          </p:nvPicPr>
          <p:blipFill>
            <a:blip r:embed="rId3" cstate="print"/>
            <a:srcRect l="61549" t="17470" r="13567" b="59138"/>
            <a:stretch>
              <a:fillRect/>
            </a:stretch>
          </p:blipFill>
          <p:spPr bwMode="auto">
            <a:xfrm>
              <a:off x="2819400" y="990600"/>
              <a:ext cx="3138054" cy="1905000"/>
            </a:xfrm>
            <a:prstGeom prst="rect">
              <a:avLst/>
            </a:prstGeom>
            <a:noFill/>
            <a:ln w="9525">
              <a:noFill/>
              <a:miter lim="800000"/>
              <a:headEnd/>
              <a:tailEnd/>
            </a:ln>
          </p:spPr>
        </p:pic>
        <p:pic>
          <p:nvPicPr>
            <p:cNvPr id="21509" name="Picture 2"/>
            <p:cNvPicPr>
              <a:picLocks noChangeAspect="1" noChangeArrowheads="1"/>
            </p:cNvPicPr>
            <p:nvPr/>
          </p:nvPicPr>
          <p:blipFill>
            <a:blip r:embed="rId3" cstate="print"/>
            <a:srcRect l="60335" t="43951" r="13664" b="31239"/>
            <a:stretch>
              <a:fillRect/>
            </a:stretch>
          </p:blipFill>
          <p:spPr bwMode="auto">
            <a:xfrm>
              <a:off x="5867400" y="990600"/>
              <a:ext cx="3068379" cy="1904065"/>
            </a:xfrm>
            <a:prstGeom prst="rect">
              <a:avLst/>
            </a:prstGeom>
            <a:noFill/>
            <a:ln w="9525">
              <a:noFill/>
              <a:miter lim="800000"/>
              <a:headEnd/>
              <a:tailEnd/>
            </a:ln>
          </p:spPr>
        </p:pic>
        <p:pic>
          <p:nvPicPr>
            <p:cNvPr id="21510" name="Picture 2"/>
            <p:cNvPicPr>
              <a:picLocks noChangeAspect="1" noChangeArrowheads="1"/>
            </p:cNvPicPr>
            <p:nvPr/>
          </p:nvPicPr>
          <p:blipFill>
            <a:blip r:embed="rId3" cstate="print"/>
            <a:srcRect l="62784" t="74773" r="15523" b="3419"/>
            <a:stretch>
              <a:fillRect/>
            </a:stretch>
          </p:blipFill>
          <p:spPr bwMode="auto">
            <a:xfrm>
              <a:off x="228600" y="990600"/>
              <a:ext cx="2644805" cy="1912042"/>
            </a:xfrm>
            <a:prstGeom prst="rect">
              <a:avLst/>
            </a:prstGeom>
            <a:noFill/>
            <a:ln w="9525">
              <a:noFill/>
              <a:miter lim="800000"/>
              <a:headEnd/>
              <a:tailEnd/>
            </a:ln>
          </p:spPr>
        </p:pic>
      </p:grpSp>
      <p:sp>
        <p:nvSpPr>
          <p:cNvPr id="12" name="Content Placeholder 9"/>
          <p:cNvSpPr txBox="1">
            <a:spLocks/>
          </p:cNvSpPr>
          <p:nvPr/>
        </p:nvSpPr>
        <p:spPr bwMode="auto">
          <a:xfrm>
            <a:off x="266700" y="2895600"/>
            <a:ext cx="8572500" cy="2971800"/>
          </a:xfrm>
          <a:prstGeom prst="rect">
            <a:avLst/>
          </a:prstGeom>
          <a:noFill/>
          <a:ln w="9525">
            <a:noFill/>
            <a:miter lim="800000"/>
            <a:headEnd/>
            <a:tailEnd/>
          </a:ln>
        </p:spPr>
        <p:txBody>
          <a:bodyPr/>
          <a:lstStyle/>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Complicated phenomena involving interaction between rotorcraft wake, ground, and dust particles</a:t>
            </a: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Causes accidents due to poor visibility and damage to helicopters</a:t>
            </a: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Understanding can lead to mitigation strategies</a:t>
            </a:r>
          </a:p>
          <a:p>
            <a:pPr marL="342900" indent="-342900">
              <a:lnSpc>
                <a:spcPct val="150000"/>
              </a:lnSpc>
              <a:spcBef>
                <a:spcPct val="20000"/>
              </a:spcBef>
              <a:buClr>
                <a:srgbClr val="FF0000"/>
              </a:buClr>
              <a:buFontTx/>
              <a:buChar char="•"/>
            </a:pPr>
            <a:r>
              <a:rPr lang="en-US" sz="2000" b="1" dirty="0" err="1">
                <a:solidFill>
                  <a:srgbClr val="FFFF00"/>
                </a:solidFill>
                <a:ea typeface="ＭＳ Ｐゴシック"/>
                <a:cs typeface="ＭＳ Ｐゴシック"/>
              </a:rPr>
              <a:t>Lagrangian</a:t>
            </a:r>
            <a:r>
              <a:rPr lang="en-US" sz="2000" b="1" dirty="0">
                <a:solidFill>
                  <a:srgbClr val="FFFF00"/>
                </a:solidFill>
                <a:ea typeface="ＭＳ Ｐゴシック"/>
                <a:cs typeface="ＭＳ Ｐゴシック"/>
              </a:rPr>
              <a:t> (vortex element) methods to compute the flow</a:t>
            </a: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Fast evaluation of the fields at particle </a:t>
            </a:r>
            <a:r>
              <a:rPr lang="en-US" sz="2000" b="1" dirty="0" smtClean="0">
                <a:solidFill>
                  <a:srgbClr val="FFFF00"/>
                </a:solidFill>
                <a:ea typeface="ＭＳ Ｐゴシック"/>
                <a:cs typeface="ＭＳ Ｐゴシック"/>
              </a:rPr>
              <a:t>locations</a:t>
            </a:r>
            <a:endParaRPr lang="en-US" sz="2000" b="1" dirty="0">
              <a:solidFill>
                <a:srgbClr val="FFFF00"/>
              </a:solidFill>
              <a:ea typeface="ＭＳ Ｐゴシック"/>
              <a:cs typeface="ＭＳ Ｐゴシック"/>
            </a:endParaRPr>
          </a:p>
          <a:p>
            <a:pPr marL="342900" indent="-342900">
              <a:lnSpc>
                <a:spcPct val="150000"/>
              </a:lnSpc>
              <a:spcBef>
                <a:spcPct val="20000"/>
              </a:spcBef>
              <a:buClr>
                <a:srgbClr val="FF0000"/>
              </a:buClr>
              <a:buFontTx/>
              <a:buChar char="•"/>
            </a:pPr>
            <a:r>
              <a:rPr lang="en-US" sz="2000" b="1" dirty="0">
                <a:solidFill>
                  <a:srgbClr val="FFFF00"/>
                </a:solidFill>
                <a:ea typeface="ＭＳ Ｐゴシック"/>
                <a:cs typeface="ＭＳ Ｐゴシック"/>
              </a:rPr>
              <a:t>Need for fast evaluation of all </a:t>
            </a:r>
            <a:r>
              <a:rPr lang="en-US" sz="2000" b="1" dirty="0" err="1" smtClean="0">
                <a:solidFill>
                  <a:srgbClr val="FFFF00"/>
                </a:solidFill>
                <a:ea typeface="ＭＳ Ｐゴシック"/>
                <a:cs typeface="ＭＳ Ｐゴシック"/>
              </a:rPr>
              <a:t>pairwise</a:t>
            </a:r>
            <a:r>
              <a:rPr lang="en-US" sz="2000" b="1" dirty="0" smtClean="0">
                <a:solidFill>
                  <a:srgbClr val="FFFF00"/>
                </a:solidFill>
                <a:ea typeface="ＭＳ Ｐゴシック"/>
                <a:cs typeface="ＭＳ Ｐゴシック"/>
              </a:rPr>
              <a:t> 3D interactions</a:t>
            </a:r>
            <a:endParaRPr lang="en-US" sz="2000" b="1" dirty="0">
              <a:solidFill>
                <a:srgbClr val="FFFF00"/>
              </a:solidFill>
              <a:ea typeface="ＭＳ Ｐゴシック"/>
              <a:cs typeface="ＭＳ Ｐゴシック"/>
            </a:endParaRPr>
          </a:p>
        </p:txBody>
      </p:sp>
    </p:spTree>
  </p:cSld>
  <p:clrMapOvr>
    <a:masterClrMapping/>
  </p:clrMapOvr>
  <p:transition advTm="66301">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ea typeface="ＭＳ Ｐゴシック"/>
                <a:cs typeface="ＭＳ Ｐゴシック"/>
              </a:rPr>
              <a:t>Motivation</a:t>
            </a:r>
          </a:p>
        </p:txBody>
      </p:sp>
      <p:sp>
        <p:nvSpPr>
          <p:cNvPr id="23559" name="Text Box 7"/>
          <p:cNvSpPr txBox="1">
            <a:spLocks noChangeArrowheads="1"/>
          </p:cNvSpPr>
          <p:nvPr/>
        </p:nvSpPr>
        <p:spPr bwMode="auto">
          <a:xfrm>
            <a:off x="533400" y="914400"/>
            <a:ext cx="8077200" cy="769441"/>
          </a:xfrm>
          <a:prstGeom prst="rect">
            <a:avLst/>
          </a:prstGeom>
          <a:noFill/>
          <a:ln w="9525">
            <a:noFill/>
            <a:miter lim="800000"/>
            <a:headEnd/>
            <a:tailEnd/>
          </a:ln>
          <a:effectLst/>
        </p:spPr>
        <p:txBody>
          <a:bodyPr wrap="square">
            <a:spAutoFit/>
          </a:bodyPr>
          <a:lstStyle/>
          <a:p>
            <a:r>
              <a:rPr lang="en-US" sz="2200" b="1" dirty="0">
                <a:solidFill>
                  <a:srgbClr val="FFFF00"/>
                </a:solidFill>
              </a:rPr>
              <a:t>Many other applications require fast evaluation of </a:t>
            </a:r>
            <a:r>
              <a:rPr lang="en-US" sz="2200" b="1" dirty="0" err="1">
                <a:solidFill>
                  <a:srgbClr val="FFFF00"/>
                </a:solidFill>
              </a:rPr>
              <a:t>pairwise</a:t>
            </a:r>
            <a:r>
              <a:rPr lang="en-US" sz="2200" b="1" dirty="0">
                <a:solidFill>
                  <a:srgbClr val="FFFF00"/>
                </a:solidFill>
              </a:rPr>
              <a:t> interactions with 3D </a:t>
            </a:r>
            <a:r>
              <a:rPr lang="en-US" sz="2200" b="1" dirty="0" err="1">
                <a:solidFill>
                  <a:srgbClr val="FFFF00"/>
                </a:solidFill>
              </a:rPr>
              <a:t>Laplacian</a:t>
            </a:r>
            <a:r>
              <a:rPr lang="en-US" sz="2200" b="1" dirty="0">
                <a:solidFill>
                  <a:srgbClr val="FFFF00"/>
                </a:solidFill>
              </a:rPr>
              <a:t> kernel and its derivatives</a:t>
            </a:r>
            <a:endParaRPr lang="ru-RU" sz="2200" b="1" dirty="0">
              <a:solidFill>
                <a:srgbClr val="FFFF00"/>
              </a:solidFill>
            </a:endParaRPr>
          </a:p>
        </p:txBody>
      </p:sp>
      <p:pic>
        <p:nvPicPr>
          <p:cNvPr id="23560" name="Picture 8" descr="astronomy"/>
          <p:cNvPicPr>
            <a:picLocks noChangeAspect="1" noChangeArrowheads="1"/>
          </p:cNvPicPr>
          <p:nvPr/>
        </p:nvPicPr>
        <p:blipFill>
          <a:blip r:embed="rId3" cstate="print"/>
          <a:srcRect/>
          <a:stretch>
            <a:fillRect/>
          </a:stretch>
        </p:blipFill>
        <p:spPr bwMode="auto">
          <a:xfrm>
            <a:off x="219075" y="2124075"/>
            <a:ext cx="2209800" cy="1755775"/>
          </a:xfrm>
          <a:prstGeom prst="rect">
            <a:avLst/>
          </a:prstGeom>
          <a:noFill/>
        </p:spPr>
      </p:pic>
      <p:sp>
        <p:nvSpPr>
          <p:cNvPr id="23561" name="Text Box 9"/>
          <p:cNvSpPr txBox="1">
            <a:spLocks noChangeArrowheads="1"/>
          </p:cNvSpPr>
          <p:nvPr/>
        </p:nvSpPr>
        <p:spPr bwMode="auto">
          <a:xfrm>
            <a:off x="2447925" y="2438400"/>
            <a:ext cx="2064989" cy="1015663"/>
          </a:xfrm>
          <a:prstGeom prst="rect">
            <a:avLst/>
          </a:prstGeom>
          <a:noFill/>
          <a:ln w="9525">
            <a:noFill/>
            <a:miter lim="800000"/>
            <a:headEnd/>
            <a:tailEnd/>
          </a:ln>
          <a:effectLst/>
        </p:spPr>
        <p:txBody>
          <a:bodyPr wrap="none">
            <a:spAutoFit/>
          </a:bodyPr>
          <a:lstStyle/>
          <a:p>
            <a:r>
              <a:rPr lang="en-US" sz="2000" dirty="0">
                <a:solidFill>
                  <a:srgbClr val="FFFF00"/>
                </a:solidFill>
              </a:rPr>
              <a:t>Astrophysics</a:t>
            </a:r>
          </a:p>
          <a:p>
            <a:r>
              <a:rPr lang="en-US" sz="2000" dirty="0">
                <a:solidFill>
                  <a:srgbClr val="FFFF00"/>
                </a:solidFill>
              </a:rPr>
              <a:t>(gravity potential</a:t>
            </a:r>
          </a:p>
          <a:p>
            <a:r>
              <a:rPr lang="en-US" sz="2000" dirty="0">
                <a:solidFill>
                  <a:srgbClr val="FFFF00"/>
                </a:solidFill>
              </a:rPr>
              <a:t>and forces)</a:t>
            </a:r>
            <a:endParaRPr lang="ru-RU" sz="2000" dirty="0">
              <a:solidFill>
                <a:srgbClr val="FFFF00"/>
              </a:solidFill>
            </a:endParaRPr>
          </a:p>
        </p:txBody>
      </p:sp>
      <p:pic>
        <p:nvPicPr>
          <p:cNvPr id="23563" name="Picture 11" descr="thumbnail"/>
          <p:cNvPicPr>
            <a:picLocks noChangeAspect="1" noChangeArrowheads="1"/>
          </p:cNvPicPr>
          <p:nvPr/>
        </p:nvPicPr>
        <p:blipFill>
          <a:blip r:embed="rId4" cstate="print"/>
          <a:srcRect/>
          <a:stretch>
            <a:fillRect/>
          </a:stretch>
        </p:blipFill>
        <p:spPr bwMode="auto">
          <a:xfrm>
            <a:off x="6934200" y="1752600"/>
            <a:ext cx="2209800" cy="2209800"/>
          </a:xfrm>
          <a:prstGeom prst="rect">
            <a:avLst/>
          </a:prstGeom>
          <a:noFill/>
        </p:spPr>
      </p:pic>
      <p:sp>
        <p:nvSpPr>
          <p:cNvPr id="23564" name="Rectangle 12"/>
          <p:cNvSpPr>
            <a:spLocks noChangeArrowheads="1"/>
          </p:cNvSpPr>
          <p:nvPr/>
        </p:nvSpPr>
        <p:spPr bwMode="auto">
          <a:xfrm>
            <a:off x="7239000" y="3808949"/>
            <a:ext cx="1686359" cy="184666"/>
          </a:xfrm>
          <a:prstGeom prst="rect">
            <a:avLst/>
          </a:prstGeom>
          <a:solidFill>
            <a:schemeClr val="tx2"/>
          </a:solidFill>
          <a:ln w="9525">
            <a:noFill/>
            <a:miter lim="800000"/>
            <a:headEnd/>
            <a:tailEnd/>
          </a:ln>
          <a:effectLst/>
        </p:spPr>
        <p:txBody>
          <a:bodyPr wrap="none" lIns="0" tIns="0" rIns="0" bIns="0" anchor="ctr">
            <a:spAutoFit/>
          </a:bodyPr>
          <a:lstStyle/>
          <a:p>
            <a:r>
              <a:rPr lang="en-US" sz="1200" dirty="0">
                <a:solidFill>
                  <a:srgbClr val="FFFF00"/>
                </a:solidFill>
              </a:rPr>
              <a:t>wissrech.ins.uni-bonn.de</a:t>
            </a:r>
          </a:p>
        </p:txBody>
      </p:sp>
      <p:sp>
        <p:nvSpPr>
          <p:cNvPr id="23565" name="Text Box 13"/>
          <p:cNvSpPr txBox="1">
            <a:spLocks noChangeArrowheads="1"/>
          </p:cNvSpPr>
          <p:nvPr/>
        </p:nvSpPr>
        <p:spPr bwMode="auto">
          <a:xfrm>
            <a:off x="4648200" y="2438400"/>
            <a:ext cx="2514600" cy="1015663"/>
          </a:xfrm>
          <a:prstGeom prst="rect">
            <a:avLst/>
          </a:prstGeom>
          <a:noFill/>
          <a:ln w="9525">
            <a:noFill/>
            <a:miter lim="800000"/>
            <a:headEnd/>
            <a:tailEnd/>
          </a:ln>
          <a:effectLst/>
        </p:spPr>
        <p:txBody>
          <a:bodyPr wrap="square">
            <a:spAutoFit/>
          </a:bodyPr>
          <a:lstStyle/>
          <a:p>
            <a:r>
              <a:rPr lang="en-US" sz="2000" dirty="0">
                <a:solidFill>
                  <a:srgbClr val="FFFF00"/>
                </a:solidFill>
              </a:rPr>
              <a:t>Molecular Dynamics</a:t>
            </a:r>
          </a:p>
          <a:p>
            <a:r>
              <a:rPr lang="en-US" sz="2000" dirty="0">
                <a:solidFill>
                  <a:srgbClr val="FFFF00"/>
                </a:solidFill>
              </a:rPr>
              <a:t>(Coulomb potential</a:t>
            </a:r>
          </a:p>
          <a:p>
            <a:r>
              <a:rPr lang="en-US" sz="2000" dirty="0">
                <a:solidFill>
                  <a:srgbClr val="FFFF00"/>
                </a:solidFill>
              </a:rPr>
              <a:t>and forces)</a:t>
            </a:r>
            <a:endParaRPr lang="ru-RU" sz="2000" dirty="0">
              <a:solidFill>
                <a:srgbClr val="FFFF00"/>
              </a:solidFill>
            </a:endParaRPr>
          </a:p>
        </p:txBody>
      </p:sp>
      <p:pic>
        <p:nvPicPr>
          <p:cNvPr id="23566" name="Picture 14"/>
          <p:cNvPicPr>
            <a:picLocks noChangeAspect="1" noChangeArrowheads="1"/>
          </p:cNvPicPr>
          <p:nvPr/>
        </p:nvPicPr>
        <p:blipFill>
          <a:blip r:embed="rId5" cstate="print"/>
          <a:srcRect l="11317" t="33594" r="72897" b="56250"/>
          <a:stretch>
            <a:fillRect/>
          </a:stretch>
        </p:blipFill>
        <p:spPr bwMode="auto">
          <a:xfrm>
            <a:off x="368300" y="4229100"/>
            <a:ext cx="2022475" cy="1238250"/>
          </a:xfrm>
          <a:prstGeom prst="rect">
            <a:avLst/>
          </a:prstGeom>
          <a:noFill/>
          <a:ln w="9525">
            <a:noFill/>
            <a:miter lim="800000"/>
            <a:headEnd/>
            <a:tailEnd/>
          </a:ln>
          <a:effectLst/>
        </p:spPr>
      </p:pic>
      <p:sp>
        <p:nvSpPr>
          <p:cNvPr id="23567" name="Text Box 15"/>
          <p:cNvSpPr txBox="1">
            <a:spLocks noChangeArrowheads="1"/>
          </p:cNvSpPr>
          <p:nvPr/>
        </p:nvSpPr>
        <p:spPr bwMode="auto">
          <a:xfrm>
            <a:off x="2409825" y="4229100"/>
            <a:ext cx="2489200" cy="1323439"/>
          </a:xfrm>
          <a:prstGeom prst="rect">
            <a:avLst/>
          </a:prstGeom>
          <a:noFill/>
          <a:ln w="9525">
            <a:noFill/>
            <a:miter lim="800000"/>
            <a:headEnd/>
            <a:tailEnd/>
          </a:ln>
          <a:effectLst/>
        </p:spPr>
        <p:txBody>
          <a:bodyPr>
            <a:spAutoFit/>
          </a:bodyPr>
          <a:lstStyle/>
          <a:p>
            <a:r>
              <a:rPr lang="en-US" sz="2000" dirty="0">
                <a:solidFill>
                  <a:srgbClr val="FFFF00"/>
                </a:solidFill>
              </a:rPr>
              <a:t>Micro and </a:t>
            </a:r>
            <a:r>
              <a:rPr lang="en-US" sz="2000" dirty="0" err="1">
                <a:solidFill>
                  <a:srgbClr val="FFFF00"/>
                </a:solidFill>
              </a:rPr>
              <a:t>Nanofluidics</a:t>
            </a:r>
            <a:endParaRPr lang="en-US" sz="2000" dirty="0">
              <a:solidFill>
                <a:srgbClr val="FFFF00"/>
              </a:solidFill>
            </a:endParaRPr>
          </a:p>
          <a:p>
            <a:r>
              <a:rPr lang="en-US" sz="2000" dirty="0">
                <a:solidFill>
                  <a:srgbClr val="FFFF00"/>
                </a:solidFill>
              </a:rPr>
              <a:t>(complex channel Stokes flows)</a:t>
            </a:r>
            <a:endParaRPr lang="ru-RU" sz="2000" dirty="0">
              <a:solidFill>
                <a:srgbClr val="FFFF00"/>
              </a:solidFill>
            </a:endParaRPr>
          </a:p>
        </p:txBody>
      </p:sp>
      <p:pic>
        <p:nvPicPr>
          <p:cNvPr id="23569" name="Picture 17" descr="StanfordBunny"/>
          <p:cNvPicPr>
            <a:picLocks noChangeAspect="1" noChangeArrowheads="1"/>
          </p:cNvPicPr>
          <p:nvPr/>
        </p:nvPicPr>
        <p:blipFill>
          <a:blip r:embed="rId6" cstate="print">
            <a:extLst>
              <a:ext uri="{BEBA8EAE-BF5A-486C-A8C5-ECC9F3942E4B}">
                <a14:imgProps xmlns="" xmlns:a14="http://schemas.microsoft.com/office/drawing/2010/main">
                  <a14:imgLayer r:embed="rId7">
                    <a14:imgEffect>
                      <a14:brightnessContrast bright="40000"/>
                    </a14:imgEffect>
                  </a14:imgLayer>
                </a14:imgProps>
              </a:ext>
            </a:extLst>
          </a:blip>
          <a:srcRect/>
          <a:stretch>
            <a:fillRect/>
          </a:stretch>
        </p:blipFill>
        <p:spPr bwMode="auto">
          <a:xfrm>
            <a:off x="7231063" y="3962400"/>
            <a:ext cx="1912937" cy="1962150"/>
          </a:xfrm>
          <a:prstGeom prst="rect">
            <a:avLst/>
          </a:prstGeom>
          <a:solidFill>
            <a:srgbClr val="FF0000"/>
          </a:solidFill>
        </p:spPr>
      </p:pic>
      <p:sp>
        <p:nvSpPr>
          <p:cNvPr id="23570" name="Text Box 18"/>
          <p:cNvSpPr txBox="1">
            <a:spLocks noChangeArrowheads="1"/>
          </p:cNvSpPr>
          <p:nvPr/>
        </p:nvSpPr>
        <p:spPr bwMode="auto">
          <a:xfrm>
            <a:off x="4819650" y="4238625"/>
            <a:ext cx="2479675" cy="1323439"/>
          </a:xfrm>
          <a:prstGeom prst="rect">
            <a:avLst/>
          </a:prstGeom>
          <a:noFill/>
          <a:ln w="9525">
            <a:noFill/>
            <a:miter lim="800000"/>
            <a:headEnd/>
            <a:tailEnd/>
          </a:ln>
          <a:effectLst/>
        </p:spPr>
        <p:txBody>
          <a:bodyPr>
            <a:spAutoFit/>
          </a:bodyPr>
          <a:lstStyle/>
          <a:p>
            <a:r>
              <a:rPr lang="en-US" sz="2000" dirty="0">
                <a:solidFill>
                  <a:srgbClr val="FFFF00"/>
                </a:solidFill>
              </a:rPr>
              <a:t>Imaging and Graphics (high quality RBF interpolation)</a:t>
            </a:r>
            <a:endParaRPr lang="ru-RU" sz="2000" dirty="0">
              <a:solidFill>
                <a:srgbClr val="FFFF00"/>
              </a:solidFill>
            </a:endParaRPr>
          </a:p>
        </p:txBody>
      </p:sp>
      <p:sp>
        <p:nvSpPr>
          <p:cNvPr id="23571" name="Text Box 19"/>
          <p:cNvSpPr txBox="1">
            <a:spLocks noChangeArrowheads="1"/>
          </p:cNvSpPr>
          <p:nvPr/>
        </p:nvSpPr>
        <p:spPr bwMode="auto">
          <a:xfrm>
            <a:off x="3362325" y="5667375"/>
            <a:ext cx="2117725" cy="457200"/>
          </a:xfrm>
          <a:prstGeom prst="rect">
            <a:avLst/>
          </a:prstGeom>
          <a:noFill/>
          <a:ln w="9525">
            <a:noFill/>
            <a:miter lim="800000"/>
            <a:headEnd/>
            <a:tailEnd/>
          </a:ln>
          <a:effectLst/>
        </p:spPr>
        <p:txBody>
          <a:bodyPr>
            <a:spAutoFit/>
          </a:bodyPr>
          <a:lstStyle/>
          <a:p>
            <a:r>
              <a:rPr lang="en-US" sz="2400" b="1" dirty="0">
                <a:solidFill>
                  <a:srgbClr val="FFFF00"/>
                </a:solidFill>
              </a:rPr>
              <a:t>Much More!</a:t>
            </a:r>
            <a:endParaRPr lang="ru-RU" sz="2400" b="1" dirty="0">
              <a:solidFill>
                <a:srgbClr val="FFFF00"/>
              </a:solidFill>
            </a:endParaRPr>
          </a:p>
        </p:txBody>
      </p:sp>
    </p:spTree>
  </p:cSld>
  <p:clrMapOvr>
    <a:masterClrMapping/>
  </p:clrMapOvr>
  <p:transition advTm="20858">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40738" cy="838200"/>
          </a:xfrm>
        </p:spPr>
        <p:txBody>
          <a:bodyPr/>
          <a:lstStyle/>
          <a:p>
            <a:r>
              <a:rPr lang="en-US" dirty="0" smtClean="0"/>
              <a:t>Introduction to fast multipole methods</a:t>
            </a:r>
            <a:endParaRPr lang="en-US" dirty="0"/>
          </a:p>
        </p:txBody>
      </p:sp>
      <p:sp>
        <p:nvSpPr>
          <p:cNvPr id="3" name="Content Placeholder 2"/>
          <p:cNvSpPr>
            <a:spLocks noGrp="1"/>
          </p:cNvSpPr>
          <p:nvPr>
            <p:ph idx="1"/>
          </p:nvPr>
        </p:nvSpPr>
        <p:spPr>
          <a:xfrm>
            <a:off x="304800" y="838200"/>
            <a:ext cx="8610600" cy="4114800"/>
          </a:xfrm>
        </p:spPr>
        <p:txBody>
          <a:bodyPr/>
          <a:lstStyle/>
          <a:p>
            <a:pPr>
              <a:lnSpc>
                <a:spcPct val="150000"/>
              </a:lnSpc>
            </a:pPr>
            <a:r>
              <a:rPr lang="en-US" dirty="0" smtClean="0"/>
              <a:t>Problem: compute matrix-vector product of  some kernels</a:t>
            </a:r>
          </a:p>
          <a:p>
            <a:pPr>
              <a:lnSpc>
                <a:spcPct val="150000"/>
              </a:lnSpc>
            </a:pPr>
            <a:endParaRPr lang="en-US" dirty="0" smtClean="0"/>
          </a:p>
          <a:p>
            <a:pPr>
              <a:lnSpc>
                <a:spcPct val="150000"/>
              </a:lnSpc>
              <a:buNone/>
            </a:pPr>
            <a:endParaRPr lang="en-US" dirty="0" smtClean="0"/>
          </a:p>
          <a:p>
            <a:pPr>
              <a:lnSpc>
                <a:spcPct val="150000"/>
              </a:lnSpc>
            </a:pPr>
            <a:r>
              <a:rPr lang="en-US" dirty="0" smtClean="0"/>
              <a:t>Linear  computation and memory cost </a:t>
            </a:r>
            <a:r>
              <a:rPr lang="en-US" i="1" dirty="0" smtClean="0"/>
              <a:t>O(N+M) </a:t>
            </a:r>
            <a:r>
              <a:rPr lang="en-US" dirty="0" smtClean="0"/>
              <a:t>with any accuracy</a:t>
            </a:r>
            <a:endParaRPr lang="en-US" i="1" dirty="0" smtClean="0"/>
          </a:p>
          <a:p>
            <a:pPr>
              <a:lnSpc>
                <a:spcPct val="150000"/>
              </a:lnSpc>
            </a:pPr>
            <a:r>
              <a:rPr lang="en-US" dirty="0" smtClean="0"/>
              <a:t>Divide the sum to the far field and near field terms</a:t>
            </a:r>
          </a:p>
          <a:p>
            <a:pPr>
              <a:lnSpc>
                <a:spcPct val="150000"/>
              </a:lnSpc>
            </a:pPr>
            <a:endParaRPr lang="en-US" dirty="0" smtClean="0"/>
          </a:p>
          <a:p>
            <a:pPr>
              <a:lnSpc>
                <a:spcPct val="150000"/>
              </a:lnSpc>
            </a:pPr>
            <a:endParaRPr lang="en-US" dirty="0" smtClean="0"/>
          </a:p>
          <a:p>
            <a:pPr>
              <a:lnSpc>
                <a:spcPct val="150000"/>
              </a:lnSpc>
              <a:buNone/>
            </a:pPr>
            <a:endParaRPr lang="en-US" dirty="0" smtClean="0"/>
          </a:p>
          <a:p>
            <a:pPr>
              <a:lnSpc>
                <a:spcPct val="150000"/>
              </a:lnSpc>
            </a:pPr>
            <a:r>
              <a:rPr lang="en-US" dirty="0" smtClean="0"/>
              <a:t>Direct kernel evaluations for the near field </a:t>
            </a:r>
          </a:p>
          <a:p>
            <a:pPr>
              <a:lnSpc>
                <a:spcPct val="150000"/>
              </a:lnSpc>
            </a:pPr>
            <a:r>
              <a:rPr lang="en-US" dirty="0" smtClean="0"/>
              <a:t>Approximations of the far field sum via the </a:t>
            </a:r>
            <a:r>
              <a:rPr lang="en-US" i="1" dirty="0" err="1" smtClean="0"/>
              <a:t>multipole</a:t>
            </a:r>
            <a:r>
              <a:rPr lang="en-US" i="1" dirty="0" smtClean="0"/>
              <a:t> expansions </a:t>
            </a:r>
            <a:r>
              <a:rPr lang="en-US" dirty="0" smtClean="0"/>
              <a:t>of the kernel function and spatial data structures (</a:t>
            </a:r>
            <a:r>
              <a:rPr lang="en-US" dirty="0" err="1" smtClean="0"/>
              <a:t>octree</a:t>
            </a:r>
            <a:r>
              <a:rPr lang="en-US" dirty="0" smtClean="0"/>
              <a:t> for 3D)</a:t>
            </a:r>
          </a:p>
          <a:p>
            <a:pPr>
              <a:lnSpc>
                <a:spcPct val="150000"/>
              </a:lnSpc>
            </a:pPr>
            <a:endParaRPr lang="en-US" sz="2000" dirty="0" smtClean="0"/>
          </a:p>
          <a:p>
            <a:pPr>
              <a:lnSpc>
                <a:spcPct val="150000"/>
              </a:lnSpc>
            </a:pPr>
            <a:endParaRPr lang="en-US" sz="2000" dirty="0" smtClean="0"/>
          </a:p>
          <a:p>
            <a:pPr>
              <a:lnSpc>
                <a:spcPct val="150000"/>
              </a:lnSpc>
            </a:pPr>
            <a:endParaRPr lang="en-US" sz="2000" dirty="0"/>
          </a:p>
        </p:txBody>
      </p:sp>
      <p:pic>
        <p:nvPicPr>
          <p:cNvPr id="19460" name="Picture 4" descr="http://latex.codecogs.com/gif.latex?\dpi%7b300%7d%20\bg_black%20%7b\color%7bYellow%7d%20\phi%20(\mathbf%7by%7d_%7bj%7d)=\displaystyle\sum_%7b\mathbf%7bx%7d_%7bi%7d\not\in%20\Omega%20(\mathbf%7by%7d_%7bj%7d)%7dq_%7bi%7d\Phi%20(\mathbf%7by%7d_%7bj%7d-\mathbf%7bx%7d_%7bi%7d)+\sum_%7b\mathbf%7bx%7d%20_%7bi%7d\in%20\Omega%20(\mathbf%7by%7d_%7bj%7d)%7dq_%7bi%7d\Phi%20(\mathbf%7by%7d_%7bj%7d-\mathbf%7bx%7d_%7bi%7d)%7d"/>
          <p:cNvPicPr>
            <a:picLocks noChangeAspect="1" noChangeArrowheads="1"/>
          </p:cNvPicPr>
          <p:nvPr/>
        </p:nvPicPr>
        <p:blipFill>
          <a:blip r:embed="rId3" cstate="print"/>
          <a:srcRect/>
          <a:stretch>
            <a:fillRect/>
          </a:stretch>
        </p:blipFill>
        <p:spPr bwMode="auto">
          <a:xfrm>
            <a:off x="762000" y="3962400"/>
            <a:ext cx="7620000" cy="847459"/>
          </a:xfrm>
          <a:prstGeom prst="rect">
            <a:avLst/>
          </a:prstGeom>
          <a:noFill/>
        </p:spPr>
      </p:pic>
      <p:pic>
        <p:nvPicPr>
          <p:cNvPr id="6" name="Picture 27" descr="http://latex.codecogs.com/gif.latex?\small%20\dpi%7b300%7d%20\bg_black%20%7b\color%7bYellow%7d%20\phi%20(\mathbf%7by%7d_%7bj%7d)=\displaystyle\sum_%7bi=1%7d%5e%7bN%7dq_%7bi%7d\Phi%20(\mathbf%7by%7d_%7bj%7d-%20\mathbf%7bx%7d_%7bi%7d),\%20\%20j=1,2,\ldots%20,M%7d"/>
          <p:cNvPicPr>
            <a:picLocks noChangeAspect="1" noChangeArrowheads="1"/>
          </p:cNvPicPr>
          <p:nvPr/>
        </p:nvPicPr>
        <p:blipFill>
          <a:blip r:embed="rId4" cstate="print"/>
          <a:srcRect/>
          <a:stretch>
            <a:fillRect/>
          </a:stretch>
        </p:blipFill>
        <p:spPr bwMode="auto">
          <a:xfrm>
            <a:off x="838200" y="1447800"/>
            <a:ext cx="6324600" cy="1032589"/>
          </a:xfrm>
          <a:prstGeom prst="rect">
            <a:avLst/>
          </a:prstGeom>
          <a:noFill/>
        </p:spPr>
      </p:pic>
    </p:spTree>
  </p:cSld>
  <p:clrMapOvr>
    <a:masterClrMapping/>
  </p:clrMapOvr>
  <p:transition advTm="50669">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8100"/>
            <a:ext cx="8530074" cy="838200"/>
          </a:xfrm>
        </p:spPr>
        <p:txBody>
          <a:bodyPr/>
          <a:lstStyle/>
          <a:p>
            <a:r>
              <a:rPr lang="en-US" dirty="0" smtClean="0"/>
              <a:t>Introduction </a:t>
            </a:r>
            <a:r>
              <a:rPr lang="en-US" dirty="0" smtClean="0"/>
              <a:t>to the </a:t>
            </a:r>
            <a:r>
              <a:rPr lang="en-US" dirty="0" smtClean="0"/>
              <a:t>fast </a:t>
            </a:r>
            <a:r>
              <a:rPr lang="en-US" dirty="0" err="1" smtClean="0"/>
              <a:t>multipole</a:t>
            </a:r>
            <a:r>
              <a:rPr lang="en-US" dirty="0" smtClean="0"/>
              <a:t> </a:t>
            </a:r>
            <a:r>
              <a:rPr lang="en-US" dirty="0" smtClean="0"/>
              <a:t>method</a:t>
            </a:r>
            <a:endParaRPr lang="en-US" dirty="0"/>
          </a:p>
        </p:txBody>
      </p:sp>
      <p:sp>
        <p:nvSpPr>
          <p:cNvPr id="3" name="Content Placeholder 2"/>
          <p:cNvSpPr>
            <a:spLocks noGrp="1"/>
          </p:cNvSpPr>
          <p:nvPr>
            <p:ph idx="1"/>
          </p:nvPr>
        </p:nvSpPr>
        <p:spPr>
          <a:xfrm>
            <a:off x="228600" y="838200"/>
            <a:ext cx="8915400" cy="4114800"/>
          </a:xfrm>
        </p:spPr>
        <p:txBody>
          <a:bodyPr/>
          <a:lstStyle/>
          <a:p>
            <a:pPr>
              <a:lnSpc>
                <a:spcPct val="150000"/>
              </a:lnSpc>
            </a:pPr>
            <a:r>
              <a:rPr lang="en-US" dirty="0" smtClean="0"/>
              <a:t>The local and </a:t>
            </a:r>
            <a:r>
              <a:rPr lang="en-US" dirty="0" err="1" smtClean="0"/>
              <a:t>multipole</a:t>
            </a:r>
            <a:r>
              <a:rPr lang="en-US" dirty="0" smtClean="0"/>
              <a:t> expansions of the Laplace kernel at the center        with the truncation number </a:t>
            </a:r>
            <a:r>
              <a:rPr lang="en-US" b="0" i="1" dirty="0" smtClean="0"/>
              <a:t>p</a:t>
            </a:r>
          </a:p>
          <a:p>
            <a:pPr>
              <a:lnSpc>
                <a:spcPct val="150000"/>
              </a:lnSpc>
            </a:pPr>
            <a:endParaRPr lang="en-US" dirty="0" smtClean="0"/>
          </a:p>
          <a:p>
            <a:pPr>
              <a:lnSpc>
                <a:spcPct val="150000"/>
              </a:lnSpc>
            </a:pPr>
            <a:endParaRPr lang="en-US" dirty="0" smtClean="0"/>
          </a:p>
          <a:p>
            <a:pPr>
              <a:lnSpc>
                <a:spcPct val="150000"/>
              </a:lnSpc>
              <a:buNone/>
            </a:pPr>
            <a:endParaRPr lang="en-US" dirty="0" smtClean="0"/>
          </a:p>
          <a:p>
            <a:pPr>
              <a:lnSpc>
                <a:spcPct val="150000"/>
              </a:lnSpc>
              <a:buNone/>
            </a:pPr>
            <a:endParaRPr lang="en-US" dirty="0" smtClean="0"/>
          </a:p>
          <a:p>
            <a:pPr>
              <a:lnSpc>
                <a:spcPct val="150000"/>
              </a:lnSpc>
            </a:pPr>
            <a:r>
              <a:rPr lang="en-US" dirty="0" smtClean="0"/>
              <a:t>Expansions regions are validated by well separated pairs realized using spatial boxes of </a:t>
            </a:r>
            <a:r>
              <a:rPr lang="en-US" dirty="0" err="1" smtClean="0"/>
              <a:t>octree</a:t>
            </a:r>
            <a:r>
              <a:rPr lang="en-US" dirty="0" smtClean="0"/>
              <a:t> (hierarchical data structures)</a:t>
            </a:r>
          </a:p>
          <a:p>
            <a:pPr>
              <a:lnSpc>
                <a:spcPct val="150000"/>
              </a:lnSpc>
            </a:pPr>
            <a:r>
              <a:rPr lang="en-US" dirty="0" smtClean="0"/>
              <a:t>Translations of expansion coefficients</a:t>
            </a:r>
          </a:p>
          <a:p>
            <a:pPr lvl="1">
              <a:lnSpc>
                <a:spcPct val="150000"/>
              </a:lnSpc>
            </a:pPr>
            <a:r>
              <a:rPr lang="en-US" sz="1800" dirty="0" err="1" smtClean="0"/>
              <a:t>Multipole</a:t>
            </a:r>
            <a:r>
              <a:rPr lang="en-US" sz="1800" dirty="0" smtClean="0"/>
              <a:t> to </a:t>
            </a:r>
            <a:r>
              <a:rPr lang="en-US" sz="1800" dirty="0" err="1" smtClean="0"/>
              <a:t>multipole</a:t>
            </a:r>
            <a:r>
              <a:rPr lang="en-US" sz="1800" dirty="0" smtClean="0"/>
              <a:t> translations (M|M)</a:t>
            </a:r>
          </a:p>
          <a:p>
            <a:pPr lvl="1">
              <a:lnSpc>
                <a:spcPct val="150000"/>
              </a:lnSpc>
            </a:pPr>
            <a:r>
              <a:rPr lang="en-US" sz="1800" dirty="0" err="1" smtClean="0"/>
              <a:t>Multipole</a:t>
            </a:r>
            <a:r>
              <a:rPr lang="en-US" sz="1800" dirty="0" smtClean="0"/>
              <a:t> to local translations (M|L)</a:t>
            </a:r>
          </a:p>
          <a:p>
            <a:pPr lvl="1">
              <a:lnSpc>
                <a:spcPct val="150000"/>
              </a:lnSpc>
            </a:pPr>
            <a:r>
              <a:rPr lang="en-US" sz="1800" dirty="0" smtClean="0"/>
              <a:t>Local to local translations (L|L)</a:t>
            </a:r>
          </a:p>
          <a:p>
            <a:pPr>
              <a:lnSpc>
                <a:spcPct val="150000"/>
              </a:lnSpc>
            </a:pPr>
            <a:endParaRPr lang="en-US" dirty="0" smtClean="0"/>
          </a:p>
          <a:p>
            <a:pPr>
              <a:lnSpc>
                <a:spcPct val="150000"/>
              </a:lnSpc>
            </a:pPr>
            <a:endParaRPr lang="en-US" dirty="0" smtClean="0"/>
          </a:p>
        </p:txBody>
      </p:sp>
      <p:pic>
        <p:nvPicPr>
          <p:cNvPr id="13320" name="Picture 8" descr="http://latex.codecogs.com/gif.latex?\small%20\dpi%7b300%7d%20\bg_black%20%7b\color%7bYellow%7d%20\Phi(\mathbf%7by%7d,\mathbf%7bx%7d)=\frac%7b1%7d%7b|\mathbf%7by%7d-\mathbf%7bx%7d|%7d=\sum_%7bn=0%7d%5e%7bp-1%7d\sum_%7bm=-n%7d%5e%7bn%7dD_n%5emR_n%5em(\mathbf%7by%7d-\mathbf%7bx_*%7d)+\varepsilon%7d"/>
          <p:cNvPicPr>
            <a:picLocks noChangeAspect="1" noChangeArrowheads="1"/>
          </p:cNvPicPr>
          <p:nvPr/>
        </p:nvPicPr>
        <p:blipFill>
          <a:blip r:embed="rId4" cstate="print"/>
          <a:srcRect/>
          <a:stretch>
            <a:fillRect/>
          </a:stretch>
        </p:blipFill>
        <p:spPr bwMode="auto">
          <a:xfrm>
            <a:off x="762000" y="1828800"/>
            <a:ext cx="6240518" cy="865149"/>
          </a:xfrm>
          <a:prstGeom prst="rect">
            <a:avLst/>
          </a:prstGeom>
          <a:noFill/>
        </p:spPr>
      </p:pic>
      <p:pic>
        <p:nvPicPr>
          <p:cNvPr id="13322" name="Picture 10" descr="http://latex.codecogs.com/gif.latex?\small%20\dpi%7b300%7d%20\bg_black%20%7b\color%7bYellow%7d%20\Phi(\mathbf%7by%7d,\mathbf%7bx%7d)=\frac%7b1%7d%7b|\mathbf%7by%7d-\mathbf%7bx%7d|%7d=\sum_%7bn=0%7d%5e%7bp-1%7d\sum_%7bm=-n%7d%5e%7bn%7dC_n%5emS_n%5em(\mathbf%7by%7d-\mathbf%7bx_*%7d)+\varepsilon%7d"/>
          <p:cNvPicPr>
            <a:picLocks noChangeAspect="1" noChangeArrowheads="1"/>
          </p:cNvPicPr>
          <p:nvPr/>
        </p:nvPicPr>
        <p:blipFill>
          <a:blip r:embed="rId5" cstate="print"/>
          <a:srcRect/>
          <a:stretch>
            <a:fillRect/>
          </a:stretch>
        </p:blipFill>
        <p:spPr bwMode="auto">
          <a:xfrm>
            <a:off x="762000" y="2971800"/>
            <a:ext cx="6168788" cy="862236"/>
          </a:xfrm>
          <a:prstGeom prst="rect">
            <a:avLst/>
          </a:prstGeom>
          <a:noFill/>
        </p:spPr>
      </p:pic>
      <p:sp>
        <p:nvSpPr>
          <p:cNvPr id="9" name="Rounded Rectangular Callout 8"/>
          <p:cNvSpPr/>
          <p:nvPr/>
        </p:nvSpPr>
        <p:spPr bwMode="auto">
          <a:xfrm>
            <a:off x="5943600" y="1403130"/>
            <a:ext cx="2877207" cy="588579"/>
          </a:xfrm>
          <a:prstGeom prst="wedgeRoundRectCallout">
            <a:avLst>
              <a:gd name="adj1" fmla="val -62653"/>
              <a:gd name="adj2" fmla="val 51723"/>
              <a:gd name="adj3" fmla="val 16667"/>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err="1" smtClean="0">
                <a:solidFill>
                  <a:srgbClr val="FFC000"/>
                </a:solidFill>
              </a:rPr>
              <a:t>r</a:t>
            </a:r>
            <a:r>
              <a:rPr lang="en-US" sz="2000" i="1" baseline="30000" dirty="0" err="1" smtClean="0">
                <a:solidFill>
                  <a:srgbClr val="FFC000"/>
                </a:solidFill>
              </a:rPr>
              <a:t>n</a:t>
            </a:r>
            <a:r>
              <a:rPr lang="en-US" sz="2000" i="1" dirty="0" err="1" smtClean="0">
                <a:solidFill>
                  <a:srgbClr val="FFC000"/>
                </a:solidFill>
              </a:rPr>
              <a:t>Y</a:t>
            </a:r>
            <a:r>
              <a:rPr lang="en-US" sz="2000" i="1" baseline="-25000" dirty="0" err="1" smtClean="0">
                <a:solidFill>
                  <a:srgbClr val="FFC000"/>
                </a:solidFill>
              </a:rPr>
              <a:t>nm</a:t>
            </a:r>
            <a:r>
              <a:rPr lang="en-US" sz="2000" i="1" dirty="0" smtClean="0">
                <a:solidFill>
                  <a:srgbClr val="FFC000"/>
                </a:solidFill>
              </a:rPr>
              <a:t>  </a:t>
            </a:r>
            <a:r>
              <a:rPr lang="en-US" sz="2000" dirty="0" smtClean="0">
                <a:solidFill>
                  <a:srgbClr val="FFC000"/>
                </a:solidFill>
              </a:rPr>
              <a:t>  local spherical </a:t>
            </a:r>
          </a:p>
          <a:p>
            <a:pPr algn="ctr" eaLnBrk="0" fontAlgn="base" hangingPunct="0">
              <a:spcBef>
                <a:spcPct val="0"/>
              </a:spcBef>
              <a:spcAft>
                <a:spcPct val="0"/>
              </a:spcAft>
            </a:pPr>
            <a:r>
              <a:rPr lang="en-US" sz="2000" dirty="0" smtClean="0">
                <a:solidFill>
                  <a:srgbClr val="FFC000"/>
                </a:solidFill>
              </a:rPr>
              <a:t>basis functions </a:t>
            </a:r>
            <a:endParaRPr kumimoji="0" lang="en-US" sz="2000" b="1" i="1" u="none" strike="noStrike" cap="none" normalizeH="0" baseline="0" dirty="0">
              <a:ln>
                <a:noFill/>
              </a:ln>
              <a:solidFill>
                <a:srgbClr val="FFC000"/>
              </a:solidFill>
              <a:effectLst/>
              <a:latin typeface="Arial" pitchFamily="58" charset="0"/>
            </a:endParaRPr>
          </a:p>
        </p:txBody>
      </p:sp>
      <p:sp>
        <p:nvSpPr>
          <p:cNvPr id="10" name="Rounded Rectangular Callout 9"/>
          <p:cNvSpPr/>
          <p:nvPr/>
        </p:nvSpPr>
        <p:spPr bwMode="auto">
          <a:xfrm>
            <a:off x="5486400" y="2438400"/>
            <a:ext cx="3581400" cy="751490"/>
          </a:xfrm>
          <a:prstGeom prst="wedgeRoundRectCallout">
            <a:avLst>
              <a:gd name="adj1" fmla="val -59949"/>
              <a:gd name="adj2" fmla="val 46697"/>
              <a:gd name="adj3" fmla="val 16667"/>
            </a:avLst>
          </a:prstGeom>
          <a:no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i="1" dirty="0" smtClean="0">
                <a:solidFill>
                  <a:srgbClr val="FFC000"/>
                </a:solidFill>
              </a:rPr>
              <a:t>r </a:t>
            </a:r>
            <a:r>
              <a:rPr lang="en-US" sz="2000" i="1" baseline="30000" dirty="0" smtClean="0">
                <a:solidFill>
                  <a:srgbClr val="FFC000"/>
                </a:solidFill>
              </a:rPr>
              <a:t>−(n+1)</a:t>
            </a:r>
            <a:r>
              <a:rPr lang="en-US" sz="2000" i="1" dirty="0" err="1" smtClean="0">
                <a:solidFill>
                  <a:srgbClr val="FFC000"/>
                </a:solidFill>
              </a:rPr>
              <a:t>Y</a:t>
            </a:r>
            <a:r>
              <a:rPr lang="en-US" sz="2000" i="1" baseline="-25000" dirty="0" err="1" smtClean="0">
                <a:solidFill>
                  <a:srgbClr val="FFC000"/>
                </a:solidFill>
              </a:rPr>
              <a:t>nm</a:t>
            </a:r>
            <a:r>
              <a:rPr lang="en-US" sz="2000" dirty="0" smtClean="0">
                <a:solidFill>
                  <a:srgbClr val="FFC000"/>
                </a:solidFill>
              </a:rPr>
              <a:t>   multipole spherical </a:t>
            </a:r>
          </a:p>
          <a:p>
            <a:pPr algn="ctr" eaLnBrk="0" fontAlgn="base" hangingPunct="0">
              <a:spcBef>
                <a:spcPct val="0"/>
              </a:spcBef>
              <a:spcAft>
                <a:spcPct val="0"/>
              </a:spcAft>
            </a:pPr>
            <a:r>
              <a:rPr lang="en-US" sz="2000" dirty="0" smtClean="0">
                <a:solidFill>
                  <a:srgbClr val="FFC000"/>
                </a:solidFill>
              </a:rPr>
              <a:t>basis functions </a:t>
            </a:r>
            <a:endParaRPr kumimoji="0" lang="en-US" sz="2000" b="1" i="1" u="none" strike="noStrike" cap="none" normalizeH="0" baseline="0" dirty="0">
              <a:ln>
                <a:noFill/>
              </a:ln>
              <a:solidFill>
                <a:srgbClr val="FFC000"/>
              </a:solidFill>
              <a:effectLst/>
              <a:latin typeface="Arial" pitchFamily="58" charset="0"/>
            </a:endParaRPr>
          </a:p>
        </p:txBody>
      </p:sp>
      <p:pic>
        <p:nvPicPr>
          <p:cNvPr id="13324" name="Picture 12" descr="http://latex.codecogs.com/gif.latex?\small%20\dpi%7b300%7d%20\bg_black%20%7b\color%7bYellow%7d%20\mathbf%7bx%7d_*%7d"/>
          <p:cNvPicPr>
            <a:picLocks noChangeAspect="1" noChangeArrowheads="1"/>
          </p:cNvPicPr>
          <p:nvPr/>
        </p:nvPicPr>
        <p:blipFill>
          <a:blip r:embed="rId6" cstate="print"/>
          <a:srcRect/>
          <a:stretch>
            <a:fillRect/>
          </a:stretch>
        </p:blipFill>
        <p:spPr bwMode="auto">
          <a:xfrm>
            <a:off x="1524000" y="1524000"/>
            <a:ext cx="333728" cy="209550"/>
          </a:xfrm>
          <a:prstGeom prst="rect">
            <a:avLst/>
          </a:prstGeom>
          <a:noFill/>
        </p:spPr>
      </p:pic>
    </p:spTree>
    <p:custDataLst>
      <p:tags r:id="rId1"/>
    </p:custDataLst>
  </p:cSld>
  <p:clrMapOvr>
    <a:masterClrMapping/>
  </p:clrMapOvr>
  <p:transition advTm="60233">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tep0.jpg"/>
          <p:cNvPicPr>
            <a:picLocks noChangeAspect="1"/>
          </p:cNvPicPr>
          <p:nvPr/>
        </p:nvPicPr>
        <p:blipFill>
          <a:blip r:embed="rId4" cstate="print"/>
          <a:stretch>
            <a:fillRect/>
          </a:stretch>
        </p:blipFill>
        <p:spPr>
          <a:xfrm>
            <a:off x="3733800" y="1066800"/>
            <a:ext cx="4924425" cy="4991100"/>
          </a:xfrm>
          <a:prstGeom prst="rect">
            <a:avLst/>
          </a:prstGeom>
        </p:spPr>
      </p:pic>
      <p:sp>
        <p:nvSpPr>
          <p:cNvPr id="2" name="Title 1"/>
          <p:cNvSpPr>
            <a:spLocks noGrp="1"/>
          </p:cNvSpPr>
          <p:nvPr>
            <p:ph type="title"/>
          </p:nvPr>
        </p:nvSpPr>
        <p:spPr/>
        <p:txBody>
          <a:bodyPr/>
          <a:lstStyle/>
          <a:p>
            <a:r>
              <a:rPr lang="en-US" dirty="0" smtClean="0"/>
              <a:t>FMM flow chart</a:t>
            </a:r>
            <a:endParaRPr lang="en-US" dirty="0"/>
          </a:p>
        </p:txBody>
      </p:sp>
      <p:sp>
        <p:nvSpPr>
          <p:cNvPr id="5" name="Content Placeholder 4"/>
          <p:cNvSpPr>
            <a:spLocks noGrp="1"/>
          </p:cNvSpPr>
          <p:nvPr>
            <p:ph idx="1"/>
          </p:nvPr>
        </p:nvSpPr>
        <p:spPr>
          <a:xfrm>
            <a:off x="304800" y="914400"/>
            <a:ext cx="3581400" cy="1828800"/>
          </a:xfrm>
        </p:spPr>
        <p:txBody>
          <a:bodyPr numCol="1"/>
          <a:lstStyle/>
          <a:p>
            <a:pPr marL="457200" indent="-457200">
              <a:lnSpc>
                <a:spcPct val="150000"/>
              </a:lnSpc>
              <a:buFont typeface="+mj-lt"/>
              <a:buAutoNum type="arabicPeriod"/>
            </a:pPr>
            <a:r>
              <a:rPr lang="en-US" dirty="0" smtClean="0"/>
              <a:t>Build data structures</a:t>
            </a:r>
          </a:p>
          <a:p>
            <a:pPr marL="457200" indent="-457200">
              <a:lnSpc>
                <a:spcPct val="150000"/>
              </a:lnSpc>
              <a:buFont typeface="+mj-lt"/>
              <a:buAutoNum type="arabicPeriod"/>
            </a:pPr>
            <a:r>
              <a:rPr lang="en-US" dirty="0" smtClean="0"/>
              <a:t>Initial M-expansions</a:t>
            </a:r>
          </a:p>
          <a:p>
            <a:pPr marL="457200" indent="-457200">
              <a:lnSpc>
                <a:spcPct val="150000"/>
              </a:lnSpc>
              <a:buFont typeface="+mj-lt"/>
              <a:buAutoNum type="arabicPeriod"/>
            </a:pPr>
            <a:r>
              <a:rPr lang="en-US" dirty="0" smtClean="0"/>
              <a:t>Upward M|M translations</a:t>
            </a:r>
          </a:p>
          <a:p>
            <a:pPr marL="457200" indent="-457200">
              <a:lnSpc>
                <a:spcPct val="150000"/>
              </a:lnSpc>
              <a:buFont typeface="+mj-lt"/>
              <a:buAutoNum type="arabicPeriod"/>
            </a:pPr>
            <a:r>
              <a:rPr lang="en-US" dirty="0" smtClean="0"/>
              <a:t>Downward M|L, L|L translations</a:t>
            </a:r>
          </a:p>
          <a:p>
            <a:pPr marL="457200" indent="-457200">
              <a:lnSpc>
                <a:spcPct val="150000"/>
              </a:lnSpc>
              <a:buFont typeface="+mj-lt"/>
              <a:buAutoNum type="arabicPeriod"/>
            </a:pPr>
            <a:r>
              <a:rPr lang="en-US" dirty="0" smtClean="0"/>
              <a:t>L-expansions</a:t>
            </a:r>
          </a:p>
          <a:p>
            <a:pPr marL="457200" indent="-457200">
              <a:lnSpc>
                <a:spcPct val="150000"/>
              </a:lnSpc>
              <a:buFont typeface="+mj-lt"/>
              <a:buAutoNum type="arabicPeriod"/>
            </a:pPr>
            <a:r>
              <a:rPr lang="en-US" dirty="0" smtClean="0"/>
              <a:t>Local direct </a:t>
            </a:r>
            <a:r>
              <a:rPr lang="en-US" dirty="0" smtClean="0"/>
              <a:t>sum (P2P) </a:t>
            </a:r>
            <a:r>
              <a:rPr lang="en-US" dirty="0" smtClean="0"/>
              <a:t>and final summation</a:t>
            </a:r>
            <a:endParaRPr lang="en-US" dirty="0"/>
          </a:p>
        </p:txBody>
      </p:sp>
      <p:pic>
        <p:nvPicPr>
          <p:cNvPr id="8" name="Picture 7" descr="step1.jpg"/>
          <p:cNvPicPr>
            <a:picLocks noChangeAspect="1"/>
          </p:cNvPicPr>
          <p:nvPr/>
        </p:nvPicPr>
        <p:blipFill>
          <a:blip r:embed="rId5" cstate="print"/>
          <a:stretch>
            <a:fillRect/>
          </a:stretch>
        </p:blipFill>
        <p:spPr>
          <a:xfrm>
            <a:off x="3733800" y="1066800"/>
            <a:ext cx="4914900" cy="4981575"/>
          </a:xfrm>
          <a:prstGeom prst="rect">
            <a:avLst/>
          </a:prstGeom>
        </p:spPr>
      </p:pic>
      <p:pic>
        <p:nvPicPr>
          <p:cNvPr id="9" name="Picture 8" descr="step2.jpg"/>
          <p:cNvPicPr>
            <a:picLocks noChangeAspect="1"/>
          </p:cNvPicPr>
          <p:nvPr/>
        </p:nvPicPr>
        <p:blipFill>
          <a:blip r:embed="rId6" cstate="print"/>
          <a:stretch>
            <a:fillRect/>
          </a:stretch>
        </p:blipFill>
        <p:spPr>
          <a:xfrm>
            <a:off x="3733800" y="1066800"/>
            <a:ext cx="4914900" cy="4972050"/>
          </a:xfrm>
          <a:prstGeom prst="rect">
            <a:avLst/>
          </a:prstGeom>
        </p:spPr>
      </p:pic>
      <p:pic>
        <p:nvPicPr>
          <p:cNvPr id="10" name="Picture 9" descr="step3.jpg"/>
          <p:cNvPicPr>
            <a:picLocks noChangeAspect="1"/>
          </p:cNvPicPr>
          <p:nvPr/>
        </p:nvPicPr>
        <p:blipFill>
          <a:blip r:embed="rId7" cstate="print"/>
          <a:stretch>
            <a:fillRect/>
          </a:stretch>
        </p:blipFill>
        <p:spPr>
          <a:xfrm>
            <a:off x="3733800" y="1066800"/>
            <a:ext cx="4924425" cy="5000625"/>
          </a:xfrm>
          <a:prstGeom prst="rect">
            <a:avLst/>
          </a:prstGeom>
        </p:spPr>
      </p:pic>
      <p:pic>
        <p:nvPicPr>
          <p:cNvPr id="11" name="Picture 10" descr="step4.jpg"/>
          <p:cNvPicPr>
            <a:picLocks noChangeAspect="1"/>
          </p:cNvPicPr>
          <p:nvPr/>
        </p:nvPicPr>
        <p:blipFill>
          <a:blip r:embed="rId8" cstate="print"/>
          <a:stretch>
            <a:fillRect/>
          </a:stretch>
        </p:blipFill>
        <p:spPr>
          <a:xfrm>
            <a:off x="3733800" y="1066800"/>
            <a:ext cx="4924425" cy="4972050"/>
          </a:xfrm>
          <a:prstGeom prst="rect">
            <a:avLst/>
          </a:prstGeom>
        </p:spPr>
      </p:pic>
      <p:pic>
        <p:nvPicPr>
          <p:cNvPr id="12" name="Picture 11" descr="step5.jpg"/>
          <p:cNvPicPr>
            <a:picLocks noChangeAspect="1"/>
          </p:cNvPicPr>
          <p:nvPr/>
        </p:nvPicPr>
        <p:blipFill>
          <a:blip r:embed="rId9" cstate="print"/>
          <a:stretch>
            <a:fillRect/>
          </a:stretch>
        </p:blipFill>
        <p:spPr>
          <a:xfrm>
            <a:off x="3733800" y="1066800"/>
            <a:ext cx="4924425" cy="5000625"/>
          </a:xfrm>
          <a:prstGeom prst="rect">
            <a:avLst/>
          </a:prstGeom>
        </p:spPr>
      </p:pic>
      <p:pic>
        <p:nvPicPr>
          <p:cNvPr id="13" name="Picture 12" descr="step6.jpg"/>
          <p:cNvPicPr>
            <a:picLocks noChangeAspect="1"/>
          </p:cNvPicPr>
          <p:nvPr/>
        </p:nvPicPr>
        <p:blipFill>
          <a:blip r:embed="rId10" cstate="print"/>
          <a:stretch>
            <a:fillRect/>
          </a:stretch>
        </p:blipFill>
        <p:spPr>
          <a:xfrm>
            <a:off x="3733800" y="1066800"/>
            <a:ext cx="4924425" cy="4981575"/>
          </a:xfrm>
          <a:prstGeom prst="rect">
            <a:avLst/>
          </a:prstGeom>
        </p:spPr>
      </p:pic>
      <p:sp>
        <p:nvSpPr>
          <p:cNvPr id="15" name="TextBox 14"/>
          <p:cNvSpPr txBox="1"/>
          <p:nvPr/>
        </p:nvSpPr>
        <p:spPr>
          <a:xfrm>
            <a:off x="381000" y="6248400"/>
            <a:ext cx="8763000" cy="400110"/>
          </a:xfrm>
          <a:prstGeom prst="rect">
            <a:avLst/>
          </a:prstGeom>
          <a:noFill/>
        </p:spPr>
        <p:txBody>
          <a:bodyPr wrap="square" rtlCol="0">
            <a:spAutoFit/>
          </a:bodyPr>
          <a:lstStyle/>
          <a:p>
            <a:r>
              <a:rPr lang="en-US" sz="2000" dirty="0" smtClean="0">
                <a:solidFill>
                  <a:srgbClr val="FFFF00"/>
                </a:solidFill>
              </a:rPr>
              <a:t>From Java </a:t>
            </a:r>
            <a:r>
              <a:rPr lang="en-US" sz="2000" dirty="0" smtClean="0">
                <a:solidFill>
                  <a:srgbClr val="FFFF00"/>
                </a:solidFill>
              </a:rPr>
              <a:t>animation of FMM by Y. Wang  M.S. Thesis, UMD 2005</a:t>
            </a:r>
            <a:endParaRPr lang="en-US" sz="2000" dirty="0">
              <a:solidFill>
                <a:srgbClr val="FFFF00"/>
              </a:solidFill>
            </a:endParaRPr>
          </a:p>
        </p:txBody>
      </p:sp>
    </p:spTree>
    <p:custDataLst>
      <p:tags r:id="rId1"/>
    </p:custDataLst>
  </p:cSld>
  <p:clrMapOvr>
    <a:masterClrMapping/>
  </p:clrMapOvr>
  <p:transition advTm="74794">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6"/>
</p:tagLst>
</file>

<file path=ppt/tags/tag2.xml><?xml version="1.0" encoding="utf-8"?>
<p:tagLst xmlns:a="http://schemas.openxmlformats.org/drawingml/2006/main" xmlns:r="http://schemas.openxmlformats.org/officeDocument/2006/relationships" xmlns:p="http://schemas.openxmlformats.org/presentationml/2006/main">
  <p:tag name="TIMING" val="|20.1|7.8|6.8|12.2|2.3|7.4|7.6"/>
</p:tagLst>
</file>

<file path=ppt/tags/tag3.xml><?xml version="1.0" encoding="utf-8"?>
<p:tagLst xmlns:a="http://schemas.openxmlformats.org/drawingml/2006/main" xmlns:r="http://schemas.openxmlformats.org/officeDocument/2006/relationships" xmlns:p="http://schemas.openxmlformats.org/presentationml/2006/main">
  <p:tag name="TIMING" val="|18|7.6"/>
</p:tagLst>
</file>

<file path=ppt/tags/tag4.xml><?xml version="1.0" encoding="utf-8"?>
<p:tagLst xmlns:a="http://schemas.openxmlformats.org/drawingml/2006/main" xmlns:r="http://schemas.openxmlformats.org/officeDocument/2006/relationships" xmlns:p="http://schemas.openxmlformats.org/presentationml/2006/main">
  <p:tag name="TIMING" val="|6.7|26.9"/>
</p:tagLst>
</file>

<file path=ppt/tags/tag5.xml><?xml version="1.0" encoding="utf-8"?>
<p:tagLst xmlns:a="http://schemas.openxmlformats.org/drawingml/2006/main" xmlns:r="http://schemas.openxmlformats.org/officeDocument/2006/relationships" xmlns:p="http://schemas.openxmlformats.org/presentationml/2006/main">
  <p:tag name="TIMING" val="|26.1|9.2|15.7|2.4|2.7|16.7|8.4|7.4|7.2|8.1"/>
</p:tagLst>
</file>

<file path=ppt/tags/tag6.xml><?xml version="1.0" encoding="utf-8"?>
<p:tagLst xmlns:a="http://schemas.openxmlformats.org/drawingml/2006/main" xmlns:r="http://schemas.openxmlformats.org/officeDocument/2006/relationships" xmlns:p="http://schemas.openxmlformats.org/presentationml/2006/main">
  <p:tag name="TIMING" val="|18.2|18.5"/>
</p:tagLst>
</file>

<file path=ppt/tags/tag7.xml><?xml version="1.0" encoding="utf-8"?>
<p:tagLst xmlns:a="http://schemas.openxmlformats.org/drawingml/2006/main" xmlns:r="http://schemas.openxmlformats.org/officeDocument/2006/relationships" xmlns:p="http://schemas.openxmlformats.org/presentationml/2006/main">
  <p:tag name="TIMING" val="|1.1"/>
</p:tagLst>
</file>

<file path=ppt/theme/theme1.xml><?xml version="1.0" encoding="utf-8"?>
<a:theme xmlns:a="http://schemas.openxmlformats.org/drawingml/2006/main" name="AeroEng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NRT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1" u="none" strike="noStrike" cap="none" normalizeH="0" baseline="0">
            <a:ln>
              <a:noFill/>
            </a:ln>
            <a:solidFill>
              <a:srgbClr val="FAFD00"/>
            </a:solidFill>
            <a:effectLst/>
            <a:latin typeface="Arial" pitchFamily="58" charset="0"/>
          </a:defRPr>
        </a:defPPr>
      </a:lstStyle>
    </a:lnDef>
  </a:objectDefaults>
  <a:extraClrSchemeLst>
    <a:extraClrScheme>
      <a:clrScheme name="NRTC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RTC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RTC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RTC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RTC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RTC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RTC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5902</TotalTime>
  <Words>5037</Words>
  <Application>Microsoft Office PowerPoint</Application>
  <PresentationFormat>On-screen Show (4:3)</PresentationFormat>
  <Paragraphs>520</Paragraphs>
  <Slides>31</Slides>
  <Notes>29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AeroEngTheme</vt:lpstr>
      <vt:lpstr>Document</vt:lpstr>
      <vt:lpstr>Scalable Fast Multipole Methods on Distributed Heterogeneous Architecture</vt:lpstr>
      <vt:lpstr>Previous work</vt:lpstr>
      <vt:lpstr>Issues with previous results</vt:lpstr>
      <vt:lpstr>Contributions</vt:lpstr>
      <vt:lpstr>Motivation: Brownout</vt:lpstr>
      <vt:lpstr>Motivation</vt:lpstr>
      <vt:lpstr>Introduction to fast multipole methods</vt:lpstr>
      <vt:lpstr>Introduction to the fast multipole method</vt:lpstr>
      <vt:lpstr>FMM flow chart</vt:lpstr>
      <vt:lpstr>Novel parallel algorithm for FMM data structures</vt:lpstr>
      <vt:lpstr>Performance</vt:lpstr>
      <vt:lpstr>Heterogeneous architecture</vt:lpstr>
      <vt:lpstr>Mapping the FMM on CPU/GPU architecture</vt:lpstr>
      <vt:lpstr>FMM on the GPU </vt:lpstr>
      <vt:lpstr>Single node algorithm</vt:lpstr>
      <vt:lpstr>Advantages</vt:lpstr>
      <vt:lpstr>GPU Visualization and Steering</vt:lpstr>
      <vt:lpstr>Single node tests</vt:lpstr>
      <vt:lpstr>Dividing the FMM algorithm on different nodes</vt:lpstr>
      <vt:lpstr>The algorithm flow chart  </vt:lpstr>
      <vt:lpstr>Scalability issues</vt:lpstr>
      <vt:lpstr>Weak scalability </vt:lpstr>
      <vt:lpstr>Strong scalability</vt:lpstr>
      <vt:lpstr>The billion size test case </vt:lpstr>
      <vt:lpstr>Performance count</vt:lpstr>
      <vt:lpstr>Conclusion</vt:lpstr>
      <vt:lpstr>Questions?</vt:lpstr>
      <vt:lpstr>Slide 28</vt:lpstr>
      <vt:lpstr>Accuracy test</vt:lpstr>
      <vt:lpstr>Bucket-sort on GPU</vt:lpstr>
      <vt:lpstr>Parallel scan operation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Scalable Fast Multipole Methods on Distributed Heterogeneous Architecture</dc:title>
  <dc:creator>Qi Hu</dc:creator>
  <cp:lastModifiedBy>Qi Hu</cp:lastModifiedBy>
  <cp:revision>256</cp:revision>
  <dcterms:created xsi:type="dcterms:W3CDTF">2011-11-08T17:27:32Z</dcterms:created>
  <dcterms:modified xsi:type="dcterms:W3CDTF">2011-11-16T18:29:48Z</dcterms:modified>
</cp:coreProperties>
</file>