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48" r:id="rId1"/>
  </p:sldMasterIdLst>
  <p:notesMasterIdLst>
    <p:notesMasterId r:id="rId21"/>
  </p:notesMasterIdLst>
  <p:sldIdLst>
    <p:sldId id="447" r:id="rId2"/>
    <p:sldId id="449" r:id="rId3"/>
    <p:sldId id="450" r:id="rId4"/>
    <p:sldId id="451" r:id="rId5"/>
    <p:sldId id="452" r:id="rId6"/>
    <p:sldId id="453" r:id="rId7"/>
    <p:sldId id="454" r:id="rId8"/>
    <p:sldId id="455" r:id="rId9"/>
    <p:sldId id="456" r:id="rId10"/>
    <p:sldId id="457" r:id="rId11"/>
    <p:sldId id="458" r:id="rId12"/>
    <p:sldId id="459" r:id="rId13"/>
    <p:sldId id="460" r:id="rId14"/>
    <p:sldId id="461" r:id="rId15"/>
    <p:sldId id="463" r:id="rId16"/>
    <p:sldId id="464" r:id="rId17"/>
    <p:sldId id="465" r:id="rId18"/>
    <p:sldId id="466" r:id="rId19"/>
    <p:sldId id="467" r:id="rId20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2" autoAdjust="0"/>
    <p:restoredTop sz="82685" autoAdjust="0"/>
  </p:normalViewPr>
  <p:slideViewPr>
    <p:cSldViewPr>
      <p:cViewPr varScale="1">
        <p:scale>
          <a:sx n="68" d="100"/>
          <a:sy n="68" d="100"/>
        </p:scale>
        <p:origin x="-7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/>
            </a:lvl1pPr>
          </a:lstStyle>
          <a:p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/>
            </a:lvl1pPr>
          </a:lstStyle>
          <a:p>
            <a:fld id="{9FDF73F9-AD41-4DBE-A413-262C031826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2591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13380B-9914-4DE1-A274-5A0DFADF38C0}" type="slidenum">
              <a:rPr lang="en-US"/>
              <a:pPr/>
              <a:t>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ECE23-FA83-4F56-87CD-BBF2A24FC142}" type="slidenum">
              <a:rPr lang="en-US"/>
              <a:pPr/>
              <a:t>10</a:t>
            </a:fld>
            <a:endParaRPr lang="en-US"/>
          </a:p>
        </p:txBody>
      </p:sp>
      <p:sp>
        <p:nvSpPr>
          <p:cNvPr id="579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D7A5E5-4BC2-4EEB-AA15-B6EB501999E3}" type="slidenum">
              <a:rPr lang="en-US"/>
              <a:pPr/>
              <a:t>11</a:t>
            </a:fld>
            <a:endParaRPr lang="en-US"/>
          </a:p>
        </p:txBody>
      </p:sp>
      <p:sp>
        <p:nvSpPr>
          <p:cNvPr id="622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2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49B4194-ECD3-4BC3-AF4A-CB132F14027D}" type="slidenum">
              <a:rPr lang="en-US"/>
              <a:pPr/>
              <a:t>12</a:t>
            </a:fld>
            <a:endParaRPr lang="en-US"/>
          </a:p>
        </p:txBody>
      </p:sp>
      <p:sp>
        <p:nvSpPr>
          <p:cNvPr id="637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7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AEC5F8-FB7E-470B-9C60-D1BDFCC0264E}" type="slidenum">
              <a:rPr lang="en-US"/>
              <a:pPr/>
              <a:t>13</a:t>
            </a:fld>
            <a:endParaRPr lang="en-US"/>
          </a:p>
        </p:txBody>
      </p:sp>
      <p:sp>
        <p:nvSpPr>
          <p:cNvPr id="66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AEC5F8-FB7E-470B-9C60-D1BDFCC0264E}" type="slidenum">
              <a:rPr lang="en-US"/>
              <a:pPr/>
              <a:t>14</a:t>
            </a:fld>
            <a:endParaRPr lang="en-US"/>
          </a:p>
        </p:txBody>
      </p:sp>
      <p:sp>
        <p:nvSpPr>
          <p:cNvPr id="66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57CCB8-75F2-4C4B-988D-5D70F34BE048}" type="slidenum">
              <a:rPr lang="en-US"/>
              <a:pPr/>
              <a:t>16</a:t>
            </a:fld>
            <a:endParaRPr lang="en-US"/>
          </a:p>
        </p:txBody>
      </p:sp>
      <p:sp>
        <p:nvSpPr>
          <p:cNvPr id="610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53E3C2-AA02-4CBA-8573-7ACDEF88A19A}" type="slidenum">
              <a:rPr lang="en-US"/>
              <a:pPr/>
              <a:t>17</a:t>
            </a:fld>
            <a:endParaRPr lang="en-US"/>
          </a:p>
        </p:txBody>
      </p:sp>
      <p:sp>
        <p:nvSpPr>
          <p:cNvPr id="616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56C750-77DE-4CF7-BF1F-DB05C27030AC}" type="slidenum">
              <a:rPr lang="en-US"/>
              <a:pPr/>
              <a:t>18</a:t>
            </a:fld>
            <a:endParaRPr lang="en-US"/>
          </a:p>
        </p:txBody>
      </p:sp>
      <p:sp>
        <p:nvSpPr>
          <p:cNvPr id="572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2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9DF4C3-FE99-4B32-9F4D-9A7E3264098A}" type="slidenum">
              <a:rPr lang="en-US"/>
              <a:pPr/>
              <a:t>19</a:t>
            </a:fld>
            <a:endParaRPr lang="en-US"/>
          </a:p>
        </p:txBody>
      </p:sp>
      <p:sp>
        <p:nvSpPr>
          <p:cNvPr id="70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D87EA2-0436-45BA-8417-331199B32EE8}" type="slidenum">
              <a:rPr lang="en-US"/>
              <a:pPr/>
              <a:t>2</a:t>
            </a:fld>
            <a:endParaRPr lang="en-US"/>
          </a:p>
        </p:txBody>
      </p:sp>
      <p:sp>
        <p:nvSpPr>
          <p:cNvPr id="556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6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0193E9-1EB7-40F2-93E8-8273EBC314FB}" type="slidenum">
              <a:rPr lang="en-US"/>
              <a:pPr/>
              <a:t>3</a:t>
            </a:fld>
            <a:endParaRPr lang="en-US"/>
          </a:p>
        </p:txBody>
      </p:sp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EDAFF8-AAA2-4B2D-982B-478A015A14DA}" type="slidenum">
              <a:rPr lang="en-US"/>
              <a:pPr/>
              <a:t>4</a:t>
            </a:fld>
            <a:endParaRPr lang="en-US"/>
          </a:p>
        </p:txBody>
      </p:sp>
      <p:sp>
        <p:nvSpPr>
          <p:cNvPr id="558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8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DB2ACA-9340-4F35-8866-9F413737641F}" type="slidenum">
              <a:rPr lang="en-US"/>
              <a:pPr/>
              <a:t>5</a:t>
            </a:fld>
            <a:endParaRPr lang="en-US"/>
          </a:p>
        </p:txBody>
      </p:sp>
      <p:sp>
        <p:nvSpPr>
          <p:cNvPr id="570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0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E0E6CE-BEBF-42E9-883E-C5D62AE4C908}" type="slidenum">
              <a:rPr lang="en-US"/>
              <a:pPr/>
              <a:t>6</a:t>
            </a:fld>
            <a:endParaRPr lang="en-US"/>
          </a:p>
        </p:txBody>
      </p:sp>
      <p:sp>
        <p:nvSpPr>
          <p:cNvPr id="382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2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1019B6B-72C9-4786-877A-638FD7E2DFA1}" type="slidenum">
              <a:rPr lang="en-US"/>
              <a:pPr/>
              <a:t>7</a:t>
            </a:fld>
            <a:endParaRPr lang="en-US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756E41-74CC-4DB9-B064-0EEB9BC877F3}" type="slidenum">
              <a:rPr lang="en-US"/>
              <a:pPr/>
              <a:t>8</a:t>
            </a:fld>
            <a:endParaRPr lang="en-US"/>
          </a:p>
        </p:txBody>
      </p:sp>
      <p:sp>
        <p:nvSpPr>
          <p:cNvPr id="587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7C4FD8-B34A-44BF-9E03-533A3FD523A9}" type="slidenum">
              <a:rPr lang="en-US"/>
              <a:pPr/>
              <a:t>9</a:t>
            </a:fld>
            <a:endParaRPr lang="en-US"/>
          </a:p>
        </p:txBody>
      </p:sp>
      <p:sp>
        <p:nvSpPr>
          <p:cNvPr id="589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9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AutoNum type="arabicPeriod"/>
            </a:pP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752475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267485"/>
            <a:ext cx="7235981" cy="5133316"/>
          </a:xfrm>
        </p:spPr>
        <p:txBody>
          <a:bodyPr/>
          <a:lstStyle>
            <a:lvl1pPr>
              <a:defRPr sz="11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6151" y="201702"/>
            <a:ext cx="6189583" cy="949569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50469" y="236415"/>
            <a:ext cx="785301" cy="365125"/>
          </a:xfrm>
        </p:spPr>
        <p:txBody>
          <a:bodyPr/>
          <a:lstStyle>
            <a:lvl1pPr>
              <a:defRPr sz="1400"/>
            </a:lvl1pPr>
          </a:lstStyle>
          <a:p>
            <a:fld id="{2058FB8A-CC28-4BA4-8159-C3CF700D81C7}" type="slidenum">
              <a:rPr lang="en-US" altLang="en-US" smtClean="0"/>
              <a:pPr/>
              <a:t>‹#›</a:t>
            </a:fld>
            <a:endParaRPr lang="en-US" altLang="en-US"/>
          </a:p>
        </p:txBody>
      </p:sp>
      <p:grpSp>
        <p:nvGrpSpPr>
          <p:cNvPr id="7" name="Group 6"/>
          <p:cNvGrpSpPr/>
          <p:nvPr/>
        </p:nvGrpSpPr>
        <p:grpSpPr>
          <a:xfrm>
            <a:off x="7467600" y="209550"/>
            <a:ext cx="657226" cy="431800"/>
            <a:chOff x="7467600" y="209550"/>
            <a:chExt cx="657226" cy="43180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67600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7677151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7881939" y="209550"/>
              <a:ext cx="242887" cy="431800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0"/>
                </a:cxn>
                <a:cxn ang="0">
                  <a:pos x="89" y="136"/>
                </a:cxn>
                <a:cxn ang="0">
                  <a:pos x="89" y="136"/>
                </a:cxn>
                <a:cxn ang="0">
                  <a:pos x="0" y="272"/>
                </a:cxn>
                <a:cxn ang="0">
                  <a:pos x="62" y="272"/>
                </a:cxn>
                <a:cxn ang="0">
                  <a:pos x="153" y="136"/>
                </a:cxn>
                <a:cxn ang="0">
                  <a:pos x="62" y="0"/>
                </a:cxn>
              </a:cxnLst>
              <a:rect l="0" t="0" r="r" b="b"/>
              <a:pathLst>
                <a:path w="153" h="272">
                  <a:moveTo>
                    <a:pt x="62" y="0"/>
                  </a:moveTo>
                  <a:lnTo>
                    <a:pt x="0" y="0"/>
                  </a:lnTo>
                  <a:lnTo>
                    <a:pt x="89" y="136"/>
                  </a:lnTo>
                  <a:lnTo>
                    <a:pt x="89" y="136"/>
                  </a:lnTo>
                  <a:lnTo>
                    <a:pt x="0" y="272"/>
                  </a:lnTo>
                  <a:lnTo>
                    <a:pt x="62" y="272"/>
                  </a:lnTo>
                  <a:lnTo>
                    <a:pt x="153" y="136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D08CA-D46B-4484-A5AC-7D32BFC5F5C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555F5-07FF-4DA9-B627-843005DC513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838200"/>
            <a:ext cx="7467600" cy="44196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800">
                <a:solidFill>
                  <a:schemeClr val="tx1"/>
                </a:solidFill>
              </a:defRPr>
            </a:lvl4pPr>
            <a:lvl5pPr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0B8EA61-B5D7-4B4E-A366-28B564494396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199" y="4484080"/>
            <a:ext cx="7239001" cy="762000"/>
          </a:xfrm>
        </p:spPr>
        <p:txBody>
          <a:bodyPr bIns="0"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</p:spPr>
        <p:txBody>
          <a:bodyPr>
            <a:noAutofit/>
          </a:bodyPr>
          <a:lstStyle>
            <a:lvl1pPr algn="l">
              <a:defRPr sz="7200" baseline="0">
                <a:ln w="12700">
                  <a:solidFill>
                    <a:schemeClr val="tx2"/>
                  </a:solidFill>
                </a:ln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B3CB073-4076-43E7-B2C2-4255E6930392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B493AD-2628-4DA2-9AF6-2AB8A6127E8D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16152" y="841248"/>
            <a:ext cx="3730752" cy="4389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5102352" y="841248"/>
            <a:ext cx="3730752" cy="4389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41248"/>
            <a:ext cx="3733800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5400" y="841248"/>
            <a:ext cx="3735267" cy="533400"/>
          </a:xfrm>
        </p:spPr>
        <p:txBody>
          <a:bodyPr anchor="t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8E12C1-0524-4E49-AEBD-F7A79EA93418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16152" y="1380744"/>
            <a:ext cx="3730752" cy="38404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5102352" y="1380743"/>
            <a:ext cx="3730752" cy="38404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5CEE6-DF3F-46DF-B68F-843B7FAB5601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DC8DCB-36B3-4960-B06E-279912CADF79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0" y="395287"/>
            <a:ext cx="3008313" cy="1162050"/>
          </a:xfrm>
        </p:spPr>
        <p:txBody>
          <a:bodyPr anchor="b"/>
          <a:lstStyle>
            <a:lvl1pPr algn="l">
              <a:defRPr sz="2000" b="1">
                <a:ln>
                  <a:noFill/>
                </a:ln>
                <a:solidFill>
                  <a:srgbClr val="FF7605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1557337"/>
            <a:ext cx="3008313" cy="43862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914400" y="381000"/>
            <a:ext cx="4800600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6DE9202-41A2-4EBE-9290-A7CDD31F5BF2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624754"/>
            <a:ext cx="5486400" cy="404446"/>
          </a:xfrm>
        </p:spPr>
        <p:txBody>
          <a:bodyPr bIns="0" anchor="b"/>
          <a:lstStyle>
            <a:lvl1pPr algn="l">
              <a:defRPr sz="2000" b="1">
                <a:ln w="12700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23975" y="381000"/>
            <a:ext cx="5867400" cy="40814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029200"/>
            <a:ext cx="4038600" cy="137160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64311-33E1-4F52-84C3-F1043CE7088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52000">
                <a:schemeClr val="accent6">
                  <a:lumMod val="75000"/>
                </a:schemeClr>
              </a:gs>
              <a:gs pos="100000">
                <a:schemeClr val="accent6">
                  <a:lumMod val="50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28600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50000">
                <a:schemeClr val="accent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innerShdw blurRad="190500" dist="254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257800"/>
            <a:ext cx="72390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838200"/>
            <a:ext cx="7467600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59680" y="6553200"/>
            <a:ext cx="7162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86800" y="5740400"/>
            <a:ext cx="381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77E8B951-79F6-4E68-A97F-FF07919F03FA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8453438" y="5715000"/>
            <a:ext cx="242887" cy="431800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0"/>
              </a:cxn>
              <a:cxn ang="0">
                <a:pos x="89" y="136"/>
              </a:cxn>
              <a:cxn ang="0">
                <a:pos x="89" y="136"/>
              </a:cxn>
              <a:cxn ang="0">
                <a:pos x="0" y="272"/>
              </a:cxn>
              <a:cxn ang="0">
                <a:pos x="62" y="272"/>
              </a:cxn>
              <a:cxn ang="0">
                <a:pos x="153" y="136"/>
              </a:cxn>
              <a:cxn ang="0">
                <a:pos x="62" y="0"/>
              </a:cxn>
            </a:cxnLst>
            <a:rect l="0" t="0" r="r" b="b"/>
            <a:pathLst>
              <a:path w="153" h="272">
                <a:moveTo>
                  <a:pt x="62" y="0"/>
                </a:moveTo>
                <a:lnTo>
                  <a:pt x="0" y="0"/>
                </a:lnTo>
                <a:lnTo>
                  <a:pt x="89" y="136"/>
                </a:lnTo>
                <a:lnTo>
                  <a:pt x="89" y="136"/>
                </a:lnTo>
                <a:lnTo>
                  <a:pt x="0" y="272"/>
                </a:lnTo>
                <a:lnTo>
                  <a:pt x="62" y="272"/>
                </a:lnTo>
                <a:lnTo>
                  <a:pt x="153" y="136"/>
                </a:lnTo>
                <a:lnTo>
                  <a:pt x="6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-1198682" y="4821116"/>
            <a:ext cx="262596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49" r:id="rId1"/>
    <p:sldLayoutId id="2147484550" r:id="rId2"/>
    <p:sldLayoutId id="2147484551" r:id="rId3"/>
    <p:sldLayoutId id="2147484552" r:id="rId4"/>
    <p:sldLayoutId id="2147484553" r:id="rId5"/>
    <p:sldLayoutId id="2147484554" r:id="rId6"/>
    <p:sldLayoutId id="2147484555" r:id="rId7"/>
    <p:sldLayoutId id="2147484556" r:id="rId8"/>
    <p:sldLayoutId id="2147484557" r:id="rId9"/>
    <p:sldLayoutId id="2147484558" r:id="rId10"/>
    <p:sldLayoutId id="21474845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7200" b="1" kern="1200">
          <a:ln w="12700">
            <a:solidFill>
              <a:schemeClr val="tx2"/>
            </a:solidFill>
          </a:ln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˃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&gt;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Calibri" pitchFamily="34" charset="0"/>
        <a:buChar char="+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1"/>
        </a:buClr>
        <a:buFont typeface="Calibri" pitchFamily="34" charset="0"/>
        <a:buChar char="−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A7416942-5564-433C-8854-576FF6644FBB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33400" y="1676400"/>
            <a:ext cx="8610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JavaScript</a:t>
            </a:r>
            <a:r>
              <a:rPr kumimoji="0" lang="en-US" sz="60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Intro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0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228600" y="304800"/>
            <a:ext cx="2057400" cy="12192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 descr="umdGlob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533400"/>
            <a:ext cx="1688823" cy="152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28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172200"/>
            <a:ext cx="758952" cy="246888"/>
          </a:xfrm>
          <a:prstGeom prst="rect">
            <a:avLst/>
          </a:prstGeom>
        </p:spPr>
        <p:txBody>
          <a:bodyPr/>
          <a:lstStyle/>
          <a:p>
            <a:fld id="{9381EAB2-5C91-41CE-8887-197A74543BFD}" type="slidenum">
              <a:rPr lang="en-US" altLang="en-US"/>
              <a:pPr/>
              <a:t>10</a:t>
            </a:fld>
            <a:endParaRPr lang="en-US" altLang="en-US" dirty="0"/>
          </a:p>
        </p:txBody>
      </p:sp>
      <p:sp>
        <p:nvSpPr>
          <p:cNvPr id="57856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696200" cy="884238"/>
          </a:xfrm>
        </p:spPr>
        <p:txBody>
          <a:bodyPr>
            <a:noAutofit/>
          </a:bodyPr>
          <a:lstStyle/>
          <a:p>
            <a:r>
              <a:rPr lang="en-US" sz="5400" b="1" u="sng" dirty="0"/>
              <a:t>JavaScript (Dialog Boxes)</a:t>
            </a:r>
          </a:p>
        </p:txBody>
      </p:sp>
      <p:sp>
        <p:nvSpPr>
          <p:cNvPr id="578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229600" cy="4267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We can perform input and output via dialog boxes.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Input via </a:t>
            </a:r>
            <a:r>
              <a:rPr lang="en-US" sz="2400" b="1" i="1" dirty="0" smtClean="0"/>
              <a:t>prompt</a:t>
            </a:r>
            <a:endParaRPr lang="en-US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b="1" dirty="0"/>
              <a:t>Example: </a:t>
            </a:r>
            <a:r>
              <a:rPr lang="en-US" sz="2400" dirty="0"/>
              <a:t>InputOutput.html</a:t>
            </a:r>
            <a:endParaRPr lang="en-US" sz="2400" b="1" dirty="0"/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Notice we can define several variables at the same time.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b="1" i="1" dirty="0"/>
              <a:t>prompt</a:t>
            </a:r>
            <a:r>
              <a:rPr lang="en-US" sz="2400" dirty="0"/>
              <a:t> is a function that displays a dialog box with the specified title.  It can be used to read any data.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You can read numbers and strings via prompt.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b="1" i="1" dirty="0"/>
              <a:t>prompt</a:t>
            </a:r>
            <a:r>
              <a:rPr lang="en-US" sz="2400" b="1" dirty="0"/>
              <a:t> </a:t>
            </a:r>
            <a:r>
              <a:rPr lang="en-US" sz="2400" dirty="0"/>
              <a:t>– returns a </a:t>
            </a:r>
            <a:r>
              <a:rPr lang="en-US" sz="2400" dirty="0" smtClean="0"/>
              <a:t>string</a:t>
            </a:r>
            <a:endParaRPr lang="en-US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If you need to perform some mathematical computation you might need to explicitly convert the value </a:t>
            </a:r>
            <a:r>
              <a:rPr lang="en-US" sz="2400" dirty="0" smtClean="0"/>
              <a:t>read </a:t>
            </a:r>
            <a:r>
              <a:rPr lang="en-US" sz="2400" dirty="0"/>
              <a:t>into a number</a:t>
            </a:r>
            <a:r>
              <a:rPr lang="en-US" sz="2400" dirty="0" smtClean="0"/>
              <a:t>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/>
              <a:t>alert – used to display a messages in a dialog box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b="1" dirty="0" smtClean="0"/>
              <a:t>Example: </a:t>
            </a:r>
            <a:r>
              <a:rPr lang="en-US" sz="2400" dirty="0" smtClean="0"/>
              <a:t>Network.html</a:t>
            </a:r>
            <a:endParaRPr lang="en-US" sz="2400" b="1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endParaRPr lang="en-US" sz="24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endParaRPr lang="en-US" sz="2400" dirty="0"/>
          </a:p>
          <a:p>
            <a:pPr lvl="1">
              <a:lnSpc>
                <a:spcPct val="80000"/>
              </a:lnSpc>
              <a:buFont typeface="Wingdings" pitchFamily="2" charset="2"/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6852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82000" y="6096000"/>
            <a:ext cx="457200" cy="457200"/>
          </a:xfrm>
          <a:prstGeom prst="ellipse">
            <a:avLst/>
          </a:prstGeom>
        </p:spPr>
        <p:txBody>
          <a:bodyPr/>
          <a:lstStyle/>
          <a:p>
            <a:fld id="{3B447277-D347-417C-96C0-ADFACBAB002C}" type="slidenum">
              <a:rPr lang="en-US" altLang="en-US"/>
              <a:pPr/>
              <a:t>11</a:t>
            </a:fld>
            <a:endParaRPr lang="en-US" altLang="en-US" dirty="0"/>
          </a:p>
        </p:txBody>
      </p:sp>
      <p:sp>
        <p:nvSpPr>
          <p:cNvPr id="6215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696200" cy="808038"/>
          </a:xfrm>
        </p:spPr>
        <p:txBody>
          <a:bodyPr>
            <a:noAutofit/>
          </a:bodyPr>
          <a:lstStyle/>
          <a:p>
            <a:r>
              <a:rPr lang="en-US" sz="5400" b="1" u="sng" dirty="0" smtClean="0"/>
              <a:t>JavaScript</a:t>
            </a:r>
            <a:endParaRPr lang="en-US" sz="5400" b="1" u="sng" dirty="0"/>
          </a:p>
        </p:txBody>
      </p:sp>
      <p:sp>
        <p:nvSpPr>
          <p:cNvPr id="621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066800"/>
            <a:ext cx="8382000" cy="44958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Constructs having same syntax /semantic as in Java</a:t>
            </a:r>
          </a:p>
          <a:p>
            <a:pPr lvl="1">
              <a:buFont typeface="Arial" pitchFamily="34" charset="0"/>
              <a:buChar char="•"/>
            </a:pPr>
            <a:r>
              <a:rPr lang="en-US" sz="2800" dirty="0" smtClean="0"/>
              <a:t>while, do while, for loops</a:t>
            </a:r>
          </a:p>
          <a:p>
            <a:pPr lvl="1">
              <a:buFont typeface="Arial" pitchFamily="34" charset="0"/>
              <a:buChar char="•"/>
            </a:pPr>
            <a:r>
              <a:rPr lang="en-US" sz="2800" dirty="0" smtClean="0"/>
              <a:t>if statement</a:t>
            </a:r>
          </a:p>
          <a:p>
            <a:pPr lvl="1">
              <a:buFont typeface="Arial" pitchFamily="34" charset="0"/>
              <a:buChar char="•"/>
            </a:pPr>
            <a:r>
              <a:rPr lang="en-US" sz="2800" dirty="0" smtClean="0"/>
              <a:t>cascaded if statements</a:t>
            </a:r>
          </a:p>
          <a:p>
            <a:pPr lvl="1">
              <a:buFont typeface="Arial" pitchFamily="34" charset="0"/>
              <a:buChar char="•"/>
            </a:pPr>
            <a:r>
              <a:rPr lang="en-US" sz="2800" dirty="0" smtClean="0"/>
              <a:t>break statement</a:t>
            </a:r>
          </a:p>
          <a:p>
            <a:pPr lvl="1">
              <a:buFont typeface="Arial" pitchFamily="34" charset="0"/>
              <a:buChar char="•"/>
            </a:pPr>
            <a:r>
              <a:rPr lang="en-US" sz="2800" dirty="0" smtClean="0"/>
              <a:t>switch statement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Example:</a:t>
            </a:r>
            <a:r>
              <a:rPr lang="en-US" dirty="0" smtClean="0"/>
              <a:t> SqrTable.html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25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172200"/>
            <a:ext cx="758952" cy="246888"/>
          </a:xfrm>
          <a:prstGeom prst="rect">
            <a:avLst/>
          </a:prstGeom>
        </p:spPr>
        <p:txBody>
          <a:bodyPr/>
          <a:lstStyle/>
          <a:p>
            <a:fld id="{7459E7EA-8DD4-4C84-BA1D-BB8C6C5C35B2}" type="slidenum">
              <a:rPr lang="en-US" altLang="en-US"/>
              <a:pPr/>
              <a:t>12</a:t>
            </a:fld>
            <a:endParaRPr lang="en-US" altLang="en-US" dirty="0"/>
          </a:p>
        </p:txBody>
      </p:sp>
      <p:sp>
        <p:nvSpPr>
          <p:cNvPr id="6369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848600" cy="914400"/>
          </a:xfrm>
        </p:spPr>
        <p:txBody>
          <a:bodyPr>
            <a:noAutofit/>
          </a:bodyPr>
          <a:lstStyle/>
          <a:p>
            <a:r>
              <a:rPr lang="en-US" sz="6000" b="1" u="sng" dirty="0" smtClean="0"/>
              <a:t>Functions</a:t>
            </a:r>
            <a:endParaRPr lang="en-US" sz="6000" b="1" u="sng" dirty="0"/>
          </a:p>
        </p:txBody>
      </p:sp>
      <p:sp>
        <p:nvSpPr>
          <p:cNvPr id="636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84275"/>
            <a:ext cx="8229600" cy="45307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/>
              <a:t>General form of a function is</a:t>
            </a:r>
            <a:r>
              <a:rPr lang="en-US" sz="2100" dirty="0" smtClean="0"/>
              <a:t>: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n-US" sz="2100" dirty="0"/>
          </a:p>
          <a:p>
            <a:pPr>
              <a:lnSpc>
                <a:spcPct val="90000"/>
              </a:lnSpc>
              <a:buNone/>
            </a:pPr>
            <a:r>
              <a:rPr lang="en-US" sz="2100" dirty="0"/>
              <a:t>	</a:t>
            </a:r>
            <a:r>
              <a:rPr lang="en-US" sz="2100" b="1" i="1" dirty="0"/>
              <a:t>function name (&lt;comma-separated list of parameters&gt;) {</a:t>
            </a:r>
          </a:p>
          <a:p>
            <a:pPr>
              <a:lnSpc>
                <a:spcPct val="90000"/>
              </a:lnSpc>
              <a:buNone/>
            </a:pPr>
            <a:r>
              <a:rPr lang="en-US" sz="2100" b="1" i="1" dirty="0"/>
              <a:t>		statements</a:t>
            </a:r>
          </a:p>
          <a:p>
            <a:pPr>
              <a:lnSpc>
                <a:spcPct val="90000"/>
              </a:lnSpc>
              <a:buNone/>
            </a:pPr>
            <a:r>
              <a:rPr lang="en-US" sz="2100" b="1" i="1" dirty="0"/>
              <a:t>	}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endParaRPr lang="en-US" sz="2100" b="1" i="1" dirty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/>
              <a:t>Functions are invoked by using the () </a:t>
            </a:r>
            <a:r>
              <a:rPr lang="en-US" sz="2100" dirty="0" smtClean="0"/>
              <a:t>operator</a:t>
            </a:r>
            <a:endParaRPr lang="en-US" sz="2100" dirty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 smtClean="0"/>
              <a:t>We don’t use </a:t>
            </a:r>
            <a:r>
              <a:rPr lang="en-US" sz="2100" dirty="0" err="1" smtClean="0"/>
              <a:t>var</a:t>
            </a:r>
            <a:r>
              <a:rPr lang="en-US" sz="2100" dirty="0" smtClean="0"/>
              <a:t> for parameters (e.g. function print(x, y))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 smtClean="0"/>
              <a:t>Parameters are passed by value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 smtClean="0"/>
              <a:t>Order of declaration is immaterial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 smtClean="0"/>
              <a:t>There is no main function like in other languages</a:t>
            </a:r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100" dirty="0" smtClean="0"/>
              <a:t>Returning values via return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3574052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06362"/>
            <a:ext cx="7848600" cy="960438"/>
          </a:xfrm>
        </p:spPr>
        <p:txBody>
          <a:bodyPr>
            <a:normAutofit/>
          </a:bodyPr>
          <a:lstStyle/>
          <a:p>
            <a:r>
              <a:rPr lang="en-US" sz="5400" b="1" u="sng" dirty="0" smtClean="0"/>
              <a:t>One-Dimensional Arrays</a:t>
            </a:r>
            <a:endParaRPr lang="en-US" sz="5400" b="1" u="sng" dirty="0"/>
          </a:p>
        </p:txBody>
      </p:sp>
      <p:sp>
        <p:nvSpPr>
          <p:cNvPr id="66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4876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500" b="1" dirty="0" smtClean="0">
                <a:latin typeface="+mj-lt"/>
              </a:rPr>
              <a:t>Array</a:t>
            </a:r>
            <a:r>
              <a:rPr lang="en-US" sz="2500" dirty="0" smtClean="0">
                <a:latin typeface="+mj-lt"/>
              </a:rPr>
              <a:t> </a:t>
            </a:r>
            <a:r>
              <a:rPr lang="en-US" sz="2500" dirty="0">
                <a:latin typeface="+mj-lt"/>
              </a:rPr>
              <a:t>– Collection of values that can be treated as a unit or individually. </a:t>
            </a:r>
            <a:endParaRPr lang="en-US" sz="2500" dirty="0" smtClean="0">
              <a:latin typeface="+mj-lt"/>
            </a:endParaRPr>
          </a:p>
          <a:p>
            <a:pPr lvl="1" algn="ctr">
              <a:lnSpc>
                <a:spcPct val="90000"/>
              </a:lnSpc>
              <a:buNone/>
            </a:pPr>
            <a:r>
              <a:rPr lang="en-US" sz="2500" dirty="0" smtClean="0">
                <a:latin typeface="+mj-lt"/>
              </a:rPr>
              <a:t>		</a:t>
            </a:r>
            <a:r>
              <a:rPr lang="en-US" sz="2500" dirty="0" err="1" smtClean="0">
                <a:latin typeface="+mj-lt"/>
              </a:rPr>
              <a:t>var</a:t>
            </a:r>
            <a:r>
              <a:rPr lang="en-US" sz="2500" dirty="0" smtClean="0">
                <a:latin typeface="+mj-lt"/>
              </a:rPr>
              <a:t> a = new Array(</a:t>
            </a:r>
            <a:r>
              <a:rPr lang="en-US" sz="2500" dirty="0" smtClean="0">
                <a:latin typeface="+mj-lt"/>
                <a:cs typeface="Arial" pitchFamily="34" charset="0"/>
              </a:rPr>
              <a:t>4</a:t>
            </a:r>
            <a:r>
              <a:rPr lang="en-US" sz="2500" dirty="0" smtClean="0">
                <a:latin typeface="+mj-lt"/>
              </a:rPr>
              <a:t>);</a:t>
            </a:r>
            <a:endParaRPr lang="en-US" sz="2500" dirty="0">
              <a:latin typeface="+mj-lt"/>
            </a:endParaRP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500" b="1" dirty="0" smtClean="0">
                <a:latin typeface="+mj-lt"/>
              </a:rPr>
              <a:t>Indexing</a:t>
            </a:r>
            <a:r>
              <a:rPr lang="en-US" sz="2500" dirty="0" smtClean="0">
                <a:latin typeface="+mj-lt"/>
              </a:rPr>
              <a:t> – We access an element using [ ] </a:t>
            </a:r>
          </a:p>
          <a:p>
            <a:pPr lvl="1" algn="ctr">
              <a:lnSpc>
                <a:spcPct val="80000"/>
              </a:lnSpc>
              <a:buNone/>
            </a:pPr>
            <a:r>
              <a:rPr lang="en-US" sz="2500" dirty="0" smtClean="0">
                <a:latin typeface="+mj-lt"/>
              </a:rPr>
              <a:t>First element associated with index </a:t>
            </a:r>
            <a:r>
              <a:rPr lang="en-US" sz="2500" dirty="0" smtClean="0">
                <a:latin typeface="+mj-lt"/>
                <a:cs typeface="Arial" pitchFamily="34" charset="0"/>
              </a:rPr>
              <a:t>0</a:t>
            </a:r>
            <a:r>
              <a:rPr lang="en-US" sz="2500" dirty="0" smtClean="0">
                <a:latin typeface="+mj-lt"/>
              </a:rPr>
              <a:t> (e.g., a[</a:t>
            </a:r>
            <a:r>
              <a:rPr lang="en-US" sz="2500" dirty="0" smtClean="0">
                <a:latin typeface="+mj-lt"/>
                <a:cs typeface="Arial" pitchFamily="34" charset="0"/>
              </a:rPr>
              <a:t>0</a:t>
            </a:r>
            <a:r>
              <a:rPr lang="en-US" sz="2500" dirty="0" smtClean="0">
                <a:latin typeface="+mj-lt"/>
              </a:rPr>
              <a:t>])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500" dirty="0" smtClean="0">
                <a:latin typeface="+mj-lt"/>
              </a:rPr>
              <a:t>An element of an array can be of any type and </a:t>
            </a:r>
            <a:r>
              <a:rPr lang="en-US" sz="2500" dirty="0" err="1" smtClean="0">
                <a:latin typeface="+mj-lt"/>
              </a:rPr>
              <a:t>and</a:t>
            </a:r>
            <a:r>
              <a:rPr lang="en-US" sz="2500" dirty="0" smtClean="0">
                <a:latin typeface="+mj-lt"/>
              </a:rPr>
              <a:t> an array can hold different types of elements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500" dirty="0" smtClean="0">
                <a:latin typeface="+mj-lt"/>
              </a:rPr>
              <a:t>The length property represents the length of the array (e.g., </a:t>
            </a:r>
            <a:r>
              <a:rPr lang="en-US" sz="2500" dirty="0" err="1" smtClean="0">
                <a:latin typeface="+mj-lt"/>
              </a:rPr>
              <a:t>a.length</a:t>
            </a:r>
            <a:r>
              <a:rPr lang="en-US" sz="2500" dirty="0" smtClean="0">
                <a:latin typeface="+mj-lt"/>
              </a:rPr>
              <a:t>)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500" dirty="0" smtClean="0">
                <a:latin typeface="+mj-lt"/>
              </a:rPr>
              <a:t>We can print the contents of an array by using alert</a:t>
            </a:r>
          </a:p>
          <a:p>
            <a:pPr>
              <a:lnSpc>
                <a:spcPct val="80000"/>
              </a:lnSpc>
            </a:pPr>
            <a:endParaRPr lang="en-US" sz="2200" dirty="0" smtClean="0"/>
          </a:p>
          <a:p>
            <a:pPr>
              <a:lnSpc>
                <a:spcPct val="80000"/>
              </a:lnSpc>
            </a:pPr>
            <a:endParaRPr lang="en-US" sz="2200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82000" y="6019800"/>
            <a:ext cx="457200" cy="457200"/>
          </a:xfrm>
          <a:prstGeom prst="ellipse">
            <a:avLst/>
          </a:prstGeom>
        </p:spPr>
        <p:txBody>
          <a:bodyPr/>
          <a:lstStyle/>
          <a:p>
            <a:fld id="{E73EDF52-D448-4FDB-A221-C94FCD228B7C}" type="slidenum">
              <a:rPr lang="en-US" altLang="en-US"/>
              <a:pPr/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9668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82562"/>
            <a:ext cx="8610600" cy="960438"/>
          </a:xfrm>
        </p:spPr>
        <p:txBody>
          <a:bodyPr>
            <a:noAutofit/>
          </a:bodyPr>
          <a:lstStyle/>
          <a:p>
            <a:r>
              <a:rPr lang="en-US" sz="5400" b="1" u="sng" dirty="0" smtClean="0"/>
              <a:t>Definition of One-Dim Arrays</a:t>
            </a:r>
            <a:endParaRPr lang="en-US" sz="5400" b="1" u="sng" dirty="0"/>
          </a:p>
        </p:txBody>
      </p:sp>
      <p:sp>
        <p:nvSpPr>
          <p:cNvPr id="66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219200"/>
            <a:ext cx="8305800" cy="43434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dirty="0" smtClean="0"/>
              <a:t>Via array literal – comma separated list of elements within square brackets</a:t>
            </a:r>
          </a:p>
          <a:p>
            <a:pPr marL="393192" lvl="1" indent="0">
              <a:lnSpc>
                <a:spcPct val="80000"/>
              </a:lnSpc>
              <a:buNone/>
            </a:pPr>
            <a:endParaRPr lang="en-US" sz="2200" dirty="0"/>
          </a:p>
          <a:p>
            <a:pPr marL="393192" lvl="1" indent="0">
              <a:lnSpc>
                <a:spcPct val="80000"/>
              </a:lnSpc>
              <a:buNone/>
            </a:pPr>
            <a:r>
              <a:rPr lang="en-US" sz="2200" dirty="0" err="1" smtClean="0"/>
              <a:t>var</a:t>
            </a:r>
            <a:r>
              <a:rPr lang="en-US" sz="2200" dirty="0" smtClean="0"/>
              <a:t> a = [2, 3, 5];</a:t>
            </a:r>
          </a:p>
          <a:p>
            <a:pPr marL="393192" lvl="1" indent="0">
              <a:lnSpc>
                <a:spcPct val="80000"/>
              </a:lnSpc>
              <a:buNone/>
            </a:pPr>
            <a:r>
              <a:rPr lang="en-US" sz="2200" dirty="0" err="1" smtClean="0"/>
              <a:t>var</a:t>
            </a:r>
            <a:r>
              <a:rPr lang="en-US" sz="2200" dirty="0" smtClean="0"/>
              <a:t> b = []; // empty array</a:t>
            </a:r>
          </a:p>
          <a:p>
            <a:pPr marL="393192" lvl="1" indent="0">
              <a:lnSpc>
                <a:spcPct val="80000"/>
              </a:lnSpc>
              <a:buNone/>
            </a:pPr>
            <a:endParaRPr lang="en-US" sz="22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dirty="0" smtClean="0"/>
              <a:t>Specified in the Array constructor</a:t>
            </a:r>
          </a:p>
          <a:p>
            <a:pPr marL="393192" lvl="1" indent="0">
              <a:lnSpc>
                <a:spcPct val="80000"/>
              </a:lnSpc>
              <a:buNone/>
            </a:pPr>
            <a:endParaRPr lang="en-US" sz="2200" dirty="0" smtClean="0"/>
          </a:p>
          <a:p>
            <a:pPr marL="393192" lvl="1" indent="0">
              <a:lnSpc>
                <a:spcPct val="80000"/>
              </a:lnSpc>
              <a:buNone/>
            </a:pPr>
            <a:r>
              <a:rPr lang="en-US" sz="2200" dirty="0" err="1" smtClean="0"/>
              <a:t>var</a:t>
            </a:r>
            <a:r>
              <a:rPr lang="en-US" sz="2200" dirty="0" smtClean="0"/>
              <a:t> c = new Array();</a:t>
            </a:r>
          </a:p>
          <a:p>
            <a:pPr marL="393192" lvl="1" indent="0">
              <a:lnSpc>
                <a:spcPct val="80000"/>
              </a:lnSpc>
              <a:buNone/>
            </a:pPr>
            <a:r>
              <a:rPr lang="en-US" sz="2200" dirty="0" err="1" smtClean="0"/>
              <a:t>var</a:t>
            </a:r>
            <a:r>
              <a:rPr lang="en-US" sz="2200" dirty="0" smtClean="0"/>
              <a:t> e = new Array(4); 	     // defines array of size 4</a:t>
            </a:r>
          </a:p>
          <a:p>
            <a:pPr marL="393192" lvl="1" indent="0">
              <a:lnSpc>
                <a:spcPct val="80000"/>
              </a:lnSpc>
              <a:buNone/>
            </a:pPr>
            <a:endParaRPr lang="en-US" sz="22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smtClean="0"/>
              <a:t>Example:</a:t>
            </a:r>
            <a:r>
              <a:rPr lang="en-US" sz="2200" dirty="0" smtClean="0"/>
              <a:t> ArraysOneDim.html</a:t>
            </a:r>
          </a:p>
          <a:p>
            <a:pPr>
              <a:lnSpc>
                <a:spcPct val="90000"/>
              </a:lnSpc>
              <a:buNone/>
            </a:pP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82000" y="6019800"/>
            <a:ext cx="457200" cy="457200"/>
          </a:xfrm>
          <a:prstGeom prst="ellipse">
            <a:avLst/>
          </a:prstGeom>
        </p:spPr>
        <p:txBody>
          <a:bodyPr/>
          <a:lstStyle/>
          <a:p>
            <a:fld id="{E73EDF52-D448-4FDB-A221-C94FCD228B7C}" type="slidenum">
              <a:rPr lang="en-US" altLang="en-US"/>
              <a:pPr/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698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>
            <a:normAutofit/>
          </a:bodyPr>
          <a:lstStyle/>
          <a:p>
            <a:r>
              <a:rPr lang="en-US" sz="4400" b="1" u="sng" dirty="0"/>
              <a:t>Two-Dimensional Arrays</a:t>
            </a:r>
          </a:p>
        </p:txBody>
      </p:sp>
      <p:sp>
        <p:nvSpPr>
          <p:cNvPr id="614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458200" cy="4530725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300" dirty="0"/>
              <a:t>JavaScript does not support actual two-dimensional </a:t>
            </a:r>
            <a:r>
              <a:rPr lang="en-US" sz="2300" dirty="0" smtClean="0"/>
              <a:t>arrays</a:t>
            </a:r>
            <a:endParaRPr lang="en-US" sz="2300" dirty="0"/>
          </a:p>
          <a:p>
            <a:pPr>
              <a:buFont typeface="Arial" pitchFamily="34" charset="0"/>
              <a:buChar char="•"/>
            </a:pPr>
            <a:r>
              <a:rPr lang="en-US" sz="2300" dirty="0"/>
              <a:t>You can simulate two-dimensional arrays by using </a:t>
            </a:r>
            <a:r>
              <a:rPr lang="en-US" sz="2300" dirty="0" smtClean="0"/>
              <a:t>an array </a:t>
            </a:r>
            <a:r>
              <a:rPr lang="en-US" sz="2300" dirty="0"/>
              <a:t>of </a:t>
            </a:r>
            <a:r>
              <a:rPr lang="en-US" sz="2300" dirty="0" smtClean="0"/>
              <a:t>arrays</a:t>
            </a:r>
            <a:endParaRPr lang="en-US" sz="2300" dirty="0"/>
          </a:p>
          <a:p>
            <a:pPr>
              <a:buFont typeface="Arial" pitchFamily="34" charset="0"/>
              <a:buChar char="•"/>
            </a:pPr>
            <a:r>
              <a:rPr lang="en-US" sz="2300" dirty="0"/>
              <a:t>About two-dimensional arrays</a:t>
            </a:r>
          </a:p>
          <a:p>
            <a:pPr lvl="1">
              <a:buFont typeface="Arial" pitchFamily="34" charset="0"/>
              <a:buChar char="•"/>
            </a:pPr>
            <a:r>
              <a:rPr lang="en-US" dirty="0"/>
              <a:t>You can pass them and return them from functions like one-dimensional </a:t>
            </a:r>
            <a:r>
              <a:rPr lang="en-US" dirty="0" smtClean="0"/>
              <a:t>arrays</a:t>
            </a:r>
            <a:endParaRPr lang="en-US" dirty="0"/>
          </a:p>
          <a:p>
            <a:pPr lvl="1">
              <a:buFont typeface="Arial" pitchFamily="34" charset="0"/>
              <a:buChar char="•"/>
            </a:pPr>
            <a:r>
              <a:rPr lang="en-US" dirty="0"/>
              <a:t>Any modifications in the function will be </a:t>
            </a:r>
            <a:r>
              <a:rPr lang="en-US" dirty="0" smtClean="0"/>
              <a:t>permanent</a:t>
            </a:r>
            <a:endParaRPr lang="en-US" dirty="0"/>
          </a:p>
          <a:p>
            <a:pPr lvl="1">
              <a:buFont typeface="Arial" pitchFamily="34" charset="0"/>
              <a:buChar char="•"/>
            </a:pPr>
            <a:r>
              <a:rPr lang="en-US" dirty="0"/>
              <a:t>You can have ragged </a:t>
            </a:r>
            <a:r>
              <a:rPr lang="en-US" dirty="0" smtClean="0"/>
              <a:t>arrays</a:t>
            </a:r>
          </a:p>
          <a:p>
            <a:pPr>
              <a:buFont typeface="Arial" pitchFamily="34" charset="0"/>
              <a:buChar char="•"/>
            </a:pPr>
            <a:r>
              <a:rPr lang="en-US" sz="2300" b="1" dirty="0" smtClean="0"/>
              <a:t>Example: </a:t>
            </a:r>
            <a:r>
              <a:rPr lang="en-US" sz="2300" dirty="0" smtClean="0"/>
              <a:t>ArraysTwoDim.html</a:t>
            </a:r>
          </a:p>
          <a:p>
            <a:endParaRPr lang="en-US" sz="24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82000" y="6019800"/>
            <a:ext cx="457200" cy="457200"/>
          </a:xfrm>
          <a:prstGeom prst="ellipse">
            <a:avLst/>
          </a:prstGeom>
        </p:spPr>
        <p:txBody>
          <a:bodyPr/>
          <a:lstStyle/>
          <a:p>
            <a:fld id="{E73EDF52-D448-4FDB-A221-C94FCD228B7C}" type="slidenum">
              <a:rPr lang="en-US" altLang="en-US"/>
              <a:pPr/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858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>
            <a:normAutofit/>
          </a:bodyPr>
          <a:lstStyle/>
          <a:p>
            <a:r>
              <a:rPr lang="en-US" sz="4400" b="1" u="sng" dirty="0"/>
              <a:t>DOM (Document Object Model)</a:t>
            </a:r>
          </a:p>
        </p:txBody>
      </p:sp>
      <p:sp>
        <p:nvSpPr>
          <p:cNvPr id="609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84275"/>
            <a:ext cx="8458200" cy="45307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300" b="1" dirty="0"/>
              <a:t>DOM</a:t>
            </a:r>
            <a:r>
              <a:rPr lang="en-US" sz="2300" dirty="0"/>
              <a:t> – representation of the elements of a web page (e.g., headings, lists, paragraphs, styles, etc.) used by a JavaScript programs to manipulate web page </a:t>
            </a:r>
            <a:r>
              <a:rPr lang="en-US" sz="2300" dirty="0" smtClean="0"/>
              <a:t>elements</a:t>
            </a:r>
            <a:endParaRPr lang="en-US" sz="2300" b="1" dirty="0"/>
          </a:p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300" b="1" dirty="0"/>
              <a:t>DOM </a:t>
            </a:r>
            <a:r>
              <a:rPr lang="en-US" sz="2300" dirty="0"/>
              <a:t>– Allows JavaScript programs to </a:t>
            </a:r>
            <a:r>
              <a:rPr lang="en-US" sz="2300" b="1" dirty="0"/>
              <a:t>dynamically </a:t>
            </a:r>
            <a:r>
              <a:rPr lang="en-US" sz="2300" dirty="0"/>
              <a:t>access and update the content, structure, and style of documents.</a:t>
            </a:r>
          </a:p>
          <a:p>
            <a:pPr lvl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/>
              <a:t>From a JavaScript program you can control the image displayed in your page every </a:t>
            </a:r>
            <a:r>
              <a:rPr lang="en-US" dirty="0" smtClean="0"/>
              <a:t>hour</a:t>
            </a:r>
            <a:endParaRPr lang="en-US" dirty="0"/>
          </a:p>
          <a:p>
            <a:pPr lvl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/>
              <a:t>From a JavaScript program you can let users decide what background color to </a:t>
            </a:r>
            <a:r>
              <a:rPr lang="en-US" dirty="0" smtClean="0"/>
              <a:t>use</a:t>
            </a:r>
            <a:endParaRPr lang="en-US" dirty="0"/>
          </a:p>
          <a:p>
            <a:pPr lvl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/>
              <a:t>You could add/remove new items from a list</a:t>
            </a:r>
          </a:p>
          <a:p>
            <a:pPr lvl="1">
              <a:lnSpc>
                <a:spcPct val="90000"/>
              </a:lnSpc>
              <a:buFont typeface="Arial" pitchFamily="34" charset="0"/>
              <a:buChar char="•"/>
            </a:pPr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82000" y="6019800"/>
            <a:ext cx="457200" cy="457200"/>
          </a:xfrm>
          <a:prstGeom prst="ellipse">
            <a:avLst/>
          </a:prstGeom>
        </p:spPr>
        <p:txBody>
          <a:bodyPr/>
          <a:lstStyle/>
          <a:p>
            <a:fld id="{E73EDF52-D448-4FDB-A221-C94FCD228B7C}" type="slidenum">
              <a:rPr lang="en-US" altLang="en-US"/>
              <a:pPr/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9954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12788"/>
          </a:xfrm>
        </p:spPr>
        <p:txBody>
          <a:bodyPr/>
          <a:lstStyle/>
          <a:p>
            <a:r>
              <a:rPr lang="en-US" sz="4400" b="1" u="sng" dirty="0"/>
              <a:t>Example DOM for HTML File</a:t>
            </a:r>
            <a:endParaRPr lang="en-US" sz="4400" dirty="0"/>
          </a:p>
        </p:txBody>
      </p:sp>
      <p:sp>
        <p:nvSpPr>
          <p:cNvPr id="615428" name="Rectangle 4"/>
          <p:cNvSpPr>
            <a:spLocks noChangeArrowheads="1"/>
          </p:cNvSpPr>
          <p:nvPr/>
        </p:nvSpPr>
        <p:spPr bwMode="auto">
          <a:xfrm>
            <a:off x="3717925" y="1143000"/>
            <a:ext cx="1255713" cy="2206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dirty="0"/>
              <a:t>document</a:t>
            </a:r>
          </a:p>
        </p:txBody>
      </p:sp>
      <p:sp>
        <p:nvSpPr>
          <p:cNvPr id="615432" name="Rectangle 8"/>
          <p:cNvSpPr>
            <a:spLocks noChangeArrowheads="1"/>
          </p:cNvSpPr>
          <p:nvPr/>
        </p:nvSpPr>
        <p:spPr bwMode="auto">
          <a:xfrm>
            <a:off x="2243138" y="2157413"/>
            <a:ext cx="1254125" cy="2206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dirty="0"/>
              <a:t>head</a:t>
            </a:r>
          </a:p>
        </p:txBody>
      </p:sp>
      <p:sp>
        <p:nvSpPr>
          <p:cNvPr id="615433" name="Rectangle 9"/>
          <p:cNvSpPr>
            <a:spLocks noChangeArrowheads="1"/>
          </p:cNvSpPr>
          <p:nvPr/>
        </p:nvSpPr>
        <p:spPr bwMode="auto">
          <a:xfrm>
            <a:off x="5121275" y="2157413"/>
            <a:ext cx="1254125" cy="2206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dirty="0"/>
              <a:t>body</a:t>
            </a:r>
          </a:p>
        </p:txBody>
      </p:sp>
      <p:sp>
        <p:nvSpPr>
          <p:cNvPr id="615434" name="Rectangle 10"/>
          <p:cNvSpPr>
            <a:spLocks noChangeArrowheads="1"/>
          </p:cNvSpPr>
          <p:nvPr/>
        </p:nvSpPr>
        <p:spPr bwMode="auto">
          <a:xfrm>
            <a:off x="1504950" y="2774950"/>
            <a:ext cx="1254125" cy="2206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dirty="0"/>
              <a:t>title</a:t>
            </a:r>
          </a:p>
        </p:txBody>
      </p:sp>
      <p:sp>
        <p:nvSpPr>
          <p:cNvPr id="615435" name="Rectangle 11"/>
          <p:cNvSpPr>
            <a:spLocks noChangeArrowheads="1"/>
          </p:cNvSpPr>
          <p:nvPr/>
        </p:nvSpPr>
        <p:spPr bwMode="auto">
          <a:xfrm>
            <a:off x="5416550" y="2774950"/>
            <a:ext cx="1254125" cy="2206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dirty="0"/>
              <a:t>p</a:t>
            </a:r>
          </a:p>
        </p:txBody>
      </p:sp>
      <p:sp>
        <p:nvSpPr>
          <p:cNvPr id="615437" name="Rectangle 13"/>
          <p:cNvSpPr>
            <a:spLocks noChangeArrowheads="1"/>
          </p:cNvSpPr>
          <p:nvPr/>
        </p:nvSpPr>
        <p:spPr bwMode="auto">
          <a:xfrm>
            <a:off x="3717925" y="1671638"/>
            <a:ext cx="1255713" cy="2206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dirty="0"/>
              <a:t>html</a:t>
            </a:r>
          </a:p>
        </p:txBody>
      </p:sp>
      <p:sp>
        <p:nvSpPr>
          <p:cNvPr id="615438" name="Rectangle 14"/>
          <p:cNvSpPr>
            <a:spLocks noChangeArrowheads="1"/>
          </p:cNvSpPr>
          <p:nvPr/>
        </p:nvSpPr>
        <p:spPr bwMode="auto">
          <a:xfrm>
            <a:off x="4114800" y="3352800"/>
            <a:ext cx="2057400" cy="4286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400" dirty="0"/>
              <a:t>Traveling Road </a:t>
            </a:r>
          </a:p>
          <a:p>
            <a:pPr algn="ctr">
              <a:spcBef>
                <a:spcPct val="0"/>
              </a:spcBef>
            </a:pPr>
            <a:r>
              <a:rPr lang="en-US" sz="1400" dirty="0"/>
              <a:t>Less Traveled</a:t>
            </a:r>
          </a:p>
        </p:txBody>
      </p:sp>
      <p:sp>
        <p:nvSpPr>
          <p:cNvPr id="615439" name="Rectangle 15"/>
          <p:cNvSpPr>
            <a:spLocks noChangeArrowheads="1"/>
          </p:cNvSpPr>
          <p:nvPr/>
        </p:nvSpPr>
        <p:spPr bwMode="auto">
          <a:xfrm>
            <a:off x="6629400" y="3276600"/>
            <a:ext cx="1254125" cy="220663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b="1" i="1" dirty="0"/>
              <a:t>id</a:t>
            </a:r>
          </a:p>
        </p:txBody>
      </p:sp>
      <p:sp>
        <p:nvSpPr>
          <p:cNvPr id="615440" name="Line 16"/>
          <p:cNvSpPr>
            <a:spLocks noChangeShapeType="1"/>
          </p:cNvSpPr>
          <p:nvPr/>
        </p:nvSpPr>
        <p:spPr bwMode="auto">
          <a:xfrm>
            <a:off x="4383088" y="1363663"/>
            <a:ext cx="0" cy="307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444" name="Rectangle 20"/>
          <p:cNvSpPr>
            <a:spLocks noChangeArrowheads="1"/>
          </p:cNvSpPr>
          <p:nvPr/>
        </p:nvSpPr>
        <p:spPr bwMode="auto">
          <a:xfrm>
            <a:off x="914400" y="3305175"/>
            <a:ext cx="2066925" cy="3524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en-US" sz="1800" dirty="0"/>
              <a:t>DOM Example</a:t>
            </a:r>
          </a:p>
        </p:txBody>
      </p:sp>
      <p:sp>
        <p:nvSpPr>
          <p:cNvPr id="615445" name="Line 21"/>
          <p:cNvSpPr>
            <a:spLocks noChangeShapeType="1"/>
          </p:cNvSpPr>
          <p:nvPr/>
        </p:nvSpPr>
        <p:spPr bwMode="auto">
          <a:xfrm flipH="1">
            <a:off x="2833688" y="1892300"/>
            <a:ext cx="1474787" cy="265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446" name="Line 22"/>
          <p:cNvSpPr>
            <a:spLocks noChangeShapeType="1"/>
          </p:cNvSpPr>
          <p:nvPr/>
        </p:nvSpPr>
        <p:spPr bwMode="auto">
          <a:xfrm>
            <a:off x="4530725" y="1892300"/>
            <a:ext cx="1327150" cy="265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447" name="Line 23"/>
          <p:cNvSpPr>
            <a:spLocks noChangeShapeType="1"/>
          </p:cNvSpPr>
          <p:nvPr/>
        </p:nvSpPr>
        <p:spPr bwMode="auto">
          <a:xfrm flipH="1">
            <a:off x="2168525" y="2378075"/>
            <a:ext cx="590550" cy="396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448" name="Line 24"/>
          <p:cNvSpPr>
            <a:spLocks noChangeShapeType="1"/>
          </p:cNvSpPr>
          <p:nvPr/>
        </p:nvSpPr>
        <p:spPr bwMode="auto">
          <a:xfrm>
            <a:off x="5857875" y="2378075"/>
            <a:ext cx="222250" cy="396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449" name="Line 25"/>
          <p:cNvSpPr>
            <a:spLocks noChangeShapeType="1"/>
          </p:cNvSpPr>
          <p:nvPr/>
        </p:nvSpPr>
        <p:spPr bwMode="auto">
          <a:xfrm flipH="1">
            <a:off x="4973638" y="2995613"/>
            <a:ext cx="958850" cy="309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450" name="Line 26"/>
          <p:cNvSpPr>
            <a:spLocks noChangeShapeType="1"/>
          </p:cNvSpPr>
          <p:nvPr/>
        </p:nvSpPr>
        <p:spPr bwMode="auto">
          <a:xfrm>
            <a:off x="6300788" y="2995613"/>
            <a:ext cx="1033462" cy="309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451" name="Line 27"/>
          <p:cNvSpPr>
            <a:spLocks noChangeShapeType="1"/>
          </p:cNvSpPr>
          <p:nvPr/>
        </p:nvSpPr>
        <p:spPr bwMode="auto">
          <a:xfrm flipH="1">
            <a:off x="1873250" y="2995613"/>
            <a:ext cx="222250" cy="309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458" name="Text Box 34"/>
          <p:cNvSpPr txBox="1">
            <a:spLocks noChangeArrowheads="1"/>
          </p:cNvSpPr>
          <p:nvPr/>
        </p:nvSpPr>
        <p:spPr bwMode="auto">
          <a:xfrm>
            <a:off x="6858000" y="1143000"/>
            <a:ext cx="1676400" cy="369332"/>
          </a:xfrm>
          <a:prstGeom prst="rect">
            <a:avLst/>
          </a:prstGeom>
          <a:solidFill>
            <a:srgbClr val="00FFF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/>
              <a:t>Attribute Node</a:t>
            </a:r>
          </a:p>
        </p:txBody>
      </p:sp>
      <p:sp>
        <p:nvSpPr>
          <p:cNvPr id="615459" name="Text Box 35"/>
          <p:cNvSpPr txBox="1">
            <a:spLocks noChangeArrowheads="1"/>
          </p:cNvSpPr>
          <p:nvPr/>
        </p:nvSpPr>
        <p:spPr bwMode="auto">
          <a:xfrm>
            <a:off x="6858000" y="1600200"/>
            <a:ext cx="1676400" cy="381000"/>
          </a:xfrm>
          <a:prstGeom prst="rect">
            <a:avLst/>
          </a:prstGeom>
          <a:solidFill>
            <a:schemeClr val="accent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/>
              <a:t>Element Node</a:t>
            </a:r>
          </a:p>
        </p:txBody>
      </p:sp>
      <p:sp>
        <p:nvSpPr>
          <p:cNvPr id="615460" name="Text Box 36"/>
          <p:cNvSpPr txBox="1">
            <a:spLocks noChangeArrowheads="1"/>
          </p:cNvSpPr>
          <p:nvPr/>
        </p:nvSpPr>
        <p:spPr bwMode="auto">
          <a:xfrm>
            <a:off x="6858000" y="2057400"/>
            <a:ext cx="1676400" cy="369332"/>
          </a:xfrm>
          <a:prstGeom prst="rect">
            <a:avLst/>
          </a:prstGeom>
          <a:solidFill>
            <a:srgbClr val="FF99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dirty="0"/>
              <a:t>Text Node</a:t>
            </a:r>
          </a:p>
        </p:txBody>
      </p:sp>
      <p:sp useBgFill="1">
        <p:nvSpPr>
          <p:cNvPr id="615461" name="Text Box 37"/>
          <p:cNvSpPr txBox="1">
            <a:spLocks noChangeArrowheads="1"/>
          </p:cNvSpPr>
          <p:nvPr/>
        </p:nvSpPr>
        <p:spPr bwMode="auto">
          <a:xfrm>
            <a:off x="762000" y="4114800"/>
            <a:ext cx="7543800" cy="1477328"/>
          </a:xfrm>
          <a:prstGeom prst="rect">
            <a:avLst/>
          </a:prstGeom>
          <a:ln w="1270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sz="1500" b="1"/>
              <a:t>&lt;html&gt;</a:t>
            </a:r>
          </a:p>
          <a:p>
            <a:pPr algn="l"/>
            <a:r>
              <a:rPr lang="en-US" sz="1500" b="1"/>
              <a:t>	&lt;head&gt;&lt;title&gt;DOM Example&lt;/title&gt;&lt;/head&gt;</a:t>
            </a:r>
          </a:p>
          <a:p>
            <a:pPr algn="l"/>
            <a:r>
              <a:rPr lang="en-US" sz="1500" b="1"/>
              <a:t>	&lt;body&gt;</a:t>
            </a:r>
          </a:p>
          <a:p>
            <a:pPr algn="l"/>
            <a:r>
              <a:rPr lang="en-US" sz="1500" b="1"/>
              <a:t>                		&lt;p id="message"&gt;Traveling the road less traveled. &lt;/p&gt;</a:t>
            </a:r>
          </a:p>
          <a:p>
            <a:pPr algn="l"/>
            <a:r>
              <a:rPr lang="en-US" sz="1500" b="1"/>
              <a:t>        	&lt;/body&gt;</a:t>
            </a:r>
          </a:p>
          <a:p>
            <a:pPr algn="l"/>
            <a:r>
              <a:rPr lang="en-US" sz="1500" b="1"/>
              <a:t>&lt;/html&gt;</a:t>
            </a:r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82000" y="6019800"/>
            <a:ext cx="457200" cy="457200"/>
          </a:xfrm>
          <a:prstGeom prst="ellipse">
            <a:avLst/>
          </a:prstGeom>
        </p:spPr>
        <p:txBody>
          <a:bodyPr/>
          <a:lstStyle/>
          <a:p>
            <a:fld id="{E73EDF52-D448-4FDB-A221-C94FCD228B7C}" type="slidenum">
              <a:rPr lang="en-US" altLang="en-US"/>
              <a:pPr/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7890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248400"/>
            <a:ext cx="758952" cy="246888"/>
          </a:xfrm>
          <a:prstGeom prst="rect">
            <a:avLst/>
          </a:prstGeom>
        </p:spPr>
        <p:txBody>
          <a:bodyPr/>
          <a:lstStyle/>
          <a:p>
            <a:fld id="{A9E4D12E-8FAD-4A4A-B98E-007ADE479901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571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382000" cy="49530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000" dirty="0" smtClean="0"/>
              <a:t>We can access information by using</a:t>
            </a:r>
          </a:p>
          <a:p>
            <a:pPr algn="ctr">
              <a:buNone/>
            </a:pPr>
            <a:r>
              <a:rPr lang="en-US" sz="2000" dirty="0" smtClean="0"/>
              <a:t>	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document.getElementById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(“</a:t>
            </a:r>
            <a:r>
              <a:rPr lang="en-US" sz="20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elementId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”) ;</a:t>
            </a:r>
          </a:p>
          <a:p>
            <a:pPr>
              <a:buFont typeface="Arial" pitchFamily="34" charset="0"/>
              <a:buChar char="•"/>
            </a:pPr>
            <a:r>
              <a:rPr lang="en-US" sz="2000" dirty="0" err="1" smtClean="0"/>
              <a:t>getElementById</a:t>
            </a:r>
            <a:r>
              <a:rPr lang="en-US" sz="2000" dirty="0" smtClean="0"/>
              <a:t> returns a reference to an element that we can use to: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Retrieve the value of the element (e.g., text field in a form)</a:t>
            </a:r>
          </a:p>
          <a:p>
            <a:pPr lvl="1" algn="ctr">
              <a:buNone/>
            </a:pPr>
            <a:r>
              <a:rPr lang="en-US" sz="2000" b="1" dirty="0" err="1" smtClean="0"/>
              <a:t>var</a:t>
            </a:r>
            <a:r>
              <a:rPr lang="en-US" sz="2000" b="1" dirty="0" smtClean="0"/>
              <a:t> login = </a:t>
            </a:r>
            <a:r>
              <a:rPr lang="en-US" sz="2000" b="1" dirty="0" err="1" smtClean="0"/>
              <a:t>document.getElementById</a:t>
            </a:r>
            <a:r>
              <a:rPr lang="en-US" sz="2000" b="1" dirty="0" smtClean="0"/>
              <a:t>("</a:t>
            </a:r>
            <a:r>
              <a:rPr lang="en-US" sz="2000" b="1" dirty="0" err="1" smtClean="0"/>
              <a:t>loginId</a:t>
            </a:r>
            <a:r>
              <a:rPr lang="en-US" sz="2000" b="1" dirty="0" smtClean="0"/>
              <a:t>").value;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Set the function to call when an element is clicked  on (e.g., button)</a:t>
            </a:r>
          </a:p>
          <a:p>
            <a:pPr lvl="2">
              <a:buNone/>
            </a:pPr>
            <a:r>
              <a:rPr lang="en-US" sz="2000" b="1" dirty="0" err="1" smtClean="0"/>
              <a:t>document.getElementById</a:t>
            </a:r>
            <a:r>
              <a:rPr lang="en-US" sz="2000" b="1" dirty="0" smtClean="0"/>
              <a:t>("</a:t>
            </a:r>
            <a:r>
              <a:rPr lang="en-US" sz="2000" b="1" dirty="0" err="1" smtClean="0"/>
              <a:t>processButton</a:t>
            </a:r>
            <a:r>
              <a:rPr lang="en-US" sz="2000" b="1" dirty="0" smtClean="0"/>
              <a:t>").</a:t>
            </a:r>
            <a:r>
              <a:rPr lang="en-US" sz="2000" b="1" dirty="0" err="1" smtClean="0"/>
              <a:t>onclick</a:t>
            </a:r>
            <a:r>
              <a:rPr lang="en-US" sz="2000" b="1" dirty="0" smtClean="0"/>
              <a:t> = </a:t>
            </a:r>
            <a:r>
              <a:rPr lang="en-US" sz="2000" b="1" dirty="0" err="1" smtClean="0"/>
              <a:t>functionDoesProcessing</a:t>
            </a:r>
            <a:r>
              <a:rPr lang="en-US" sz="2000" b="1" dirty="0" smtClean="0"/>
              <a:t>;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Get/Set Attributes</a:t>
            </a:r>
          </a:p>
          <a:p>
            <a:pPr lvl="2">
              <a:buNone/>
            </a:pPr>
            <a:r>
              <a:rPr lang="en-US" sz="2000" dirty="0" smtClean="0"/>
              <a:t>	    </a:t>
            </a:r>
            <a:r>
              <a:rPr lang="en-US" sz="2000" b="1" dirty="0" err="1" smtClean="0"/>
              <a:t>var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imageElement</a:t>
            </a:r>
            <a:r>
              <a:rPr lang="en-US" sz="2000" b="1" dirty="0" smtClean="0"/>
              <a:t> = </a:t>
            </a:r>
            <a:r>
              <a:rPr lang="en-US" sz="2000" b="1" dirty="0" err="1" smtClean="0"/>
              <a:t>document.getElementById</a:t>
            </a:r>
            <a:r>
              <a:rPr lang="en-US" sz="2000" b="1" dirty="0" smtClean="0"/>
              <a:t>("</a:t>
            </a:r>
            <a:r>
              <a:rPr lang="en-US" sz="2000" b="1" dirty="0" err="1" smtClean="0"/>
              <a:t>myImage</a:t>
            </a:r>
            <a:r>
              <a:rPr lang="en-US" sz="2000" b="1" dirty="0" smtClean="0"/>
              <a:t>");</a:t>
            </a:r>
          </a:p>
          <a:p>
            <a:pPr lvl="2">
              <a:buNone/>
            </a:pPr>
            <a:r>
              <a:rPr lang="en-US" sz="2000" b="1" dirty="0" smtClean="0"/>
              <a:t>	    </a:t>
            </a:r>
            <a:r>
              <a:rPr lang="en-US" sz="2000" b="1" dirty="0" err="1" smtClean="0"/>
              <a:t>var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imageName</a:t>
            </a:r>
            <a:r>
              <a:rPr lang="en-US" sz="2000" b="1" dirty="0" smtClean="0"/>
              <a:t> = </a:t>
            </a:r>
            <a:r>
              <a:rPr lang="en-US" sz="2000" b="1" dirty="0" err="1" smtClean="0"/>
              <a:t>imageElement.getAttribute</a:t>
            </a:r>
            <a:r>
              <a:rPr lang="en-US" sz="2000" b="1" dirty="0" smtClean="0"/>
              <a:t>("</a:t>
            </a:r>
            <a:r>
              <a:rPr lang="en-US" sz="2000" b="1" dirty="0" err="1" smtClean="0"/>
              <a:t>src</a:t>
            </a:r>
            <a:r>
              <a:rPr lang="en-US" sz="2000" b="1" dirty="0" smtClean="0"/>
              <a:t>");</a:t>
            </a:r>
          </a:p>
          <a:p>
            <a:pPr lvl="2">
              <a:buNone/>
            </a:pPr>
            <a:r>
              <a:rPr lang="en-US" sz="2000" b="1" dirty="0" smtClean="0"/>
              <a:t>	    </a:t>
            </a:r>
            <a:r>
              <a:rPr lang="en-US" sz="2000" b="1" dirty="0" err="1" smtClean="0"/>
              <a:t>imageElement.setAttribute</a:t>
            </a:r>
            <a:r>
              <a:rPr lang="en-US" sz="2000" b="1" dirty="0" smtClean="0"/>
              <a:t>("</a:t>
            </a:r>
            <a:r>
              <a:rPr lang="en-US" sz="2000" b="1" dirty="0" err="1" smtClean="0"/>
              <a:t>src</a:t>
            </a:r>
            <a:r>
              <a:rPr lang="en-US" sz="2000" b="1" dirty="0" smtClean="0"/>
              <a:t>", “imageFile.jpg”);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Example:</a:t>
            </a:r>
            <a:r>
              <a:rPr lang="en-US" sz="2000" dirty="0" smtClean="0"/>
              <a:t> PhotoViewer.html</a:t>
            </a:r>
          </a:p>
          <a:p>
            <a:pPr>
              <a:buFont typeface="Arial" pitchFamily="34" charset="0"/>
              <a:buChar char="•"/>
            </a:pPr>
            <a:r>
              <a:rPr lang="en-US" sz="2000" b="1" dirty="0" smtClean="0"/>
              <a:t>Example:</a:t>
            </a:r>
            <a:r>
              <a:rPr lang="en-US" sz="2000" dirty="0" smtClean="0"/>
              <a:t> Animation.html</a:t>
            </a:r>
          </a:p>
          <a:p>
            <a:pPr>
              <a:buFont typeface="Wingdings" pitchFamily="2" charset="2"/>
              <a:buChar char="v"/>
            </a:pPr>
            <a:endParaRPr lang="en-US" sz="2100" dirty="0" smtClean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305800" cy="762000"/>
          </a:xfrm>
        </p:spPr>
        <p:txBody>
          <a:bodyPr>
            <a:normAutofit/>
          </a:bodyPr>
          <a:lstStyle/>
          <a:p>
            <a:r>
              <a:rPr lang="en-US" sz="4400" b="1" u="sng" dirty="0"/>
              <a:t>DOM (Document Object Model)</a:t>
            </a:r>
          </a:p>
        </p:txBody>
      </p:sp>
    </p:spTree>
    <p:extLst>
      <p:ext uri="{BB962C8B-B14F-4D97-AF65-F5344CB8AC3E}">
        <p14:creationId xmlns:p14="http://schemas.microsoft.com/office/powerpoint/2010/main" val="309062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839200" cy="838200"/>
          </a:xfrm>
        </p:spPr>
        <p:txBody>
          <a:bodyPr>
            <a:noAutofit/>
          </a:bodyPr>
          <a:lstStyle/>
          <a:p>
            <a:r>
              <a:rPr lang="en-US" sz="4400" b="1" u="sng" dirty="0"/>
              <a:t>Event Handler </a:t>
            </a:r>
            <a:r>
              <a:rPr lang="en-US" sz="4400" b="1" u="sng" dirty="0" smtClean="0"/>
              <a:t>Attributes</a:t>
            </a:r>
            <a:endParaRPr lang="en-US" sz="4400" b="1" u="sng" dirty="0"/>
          </a:p>
        </p:txBody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08075"/>
            <a:ext cx="8686800" cy="4987925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i="1" u="sng" dirty="0"/>
              <a:t>Mouse Related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onclick</a:t>
            </a:r>
            <a:r>
              <a:rPr lang="en-US" sz="2200" dirty="0"/>
              <a:t> – mouse button is pressed and released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ondblclick</a:t>
            </a:r>
            <a:r>
              <a:rPr lang="en-US" sz="2200" dirty="0"/>
              <a:t> – mouse button is </a:t>
            </a:r>
            <a:r>
              <a:rPr lang="en-US" sz="2200" dirty="0" smtClean="0"/>
              <a:t>double-clicked over the element</a:t>
            </a:r>
            <a:endParaRPr lang="en-US" sz="2200" dirty="0"/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onmouseover</a:t>
            </a:r>
            <a:r>
              <a:rPr lang="en-US" sz="2200" dirty="0"/>
              <a:t> – mouse moves over element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onmouseout</a:t>
            </a:r>
            <a:r>
              <a:rPr lang="en-US" sz="2200" dirty="0"/>
              <a:t> – mouse moves off element 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onmousemove</a:t>
            </a:r>
            <a:r>
              <a:rPr lang="en-US" sz="2200" dirty="0"/>
              <a:t> – mouse pointer is moved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onmousedown</a:t>
            </a:r>
            <a:r>
              <a:rPr lang="en-US" sz="2200" dirty="0"/>
              <a:t> – mouse is pressed down while cursor is over the element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onmouseup</a:t>
            </a:r>
            <a:r>
              <a:rPr lang="en-US" sz="2200" dirty="0"/>
              <a:t> – mouse is released while the cursor is over the element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i="1" u="sng" dirty="0"/>
              <a:t>Keyboard Related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onkeypress</a:t>
            </a:r>
            <a:r>
              <a:rPr lang="en-US" sz="2200" dirty="0"/>
              <a:t> – key pressed and released</a:t>
            </a:r>
            <a:endParaRPr lang="en-US" sz="2200" b="1" dirty="0"/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onkeydown</a:t>
            </a:r>
            <a:r>
              <a:rPr lang="en-US" sz="2200" dirty="0"/>
              <a:t> – key is pressed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 err="1"/>
              <a:t>onkeyup</a:t>
            </a:r>
            <a:r>
              <a:rPr lang="en-US" sz="2200" dirty="0"/>
              <a:t> – key is released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i="1" u="sng" dirty="0"/>
              <a:t>Other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dirty="0"/>
              <a:t>Keep in mind that there additional handlers that are specific to certain </a:t>
            </a:r>
            <a:r>
              <a:rPr lang="en-US" sz="2200" dirty="0" smtClean="0"/>
              <a:t>tags</a:t>
            </a:r>
            <a:endParaRPr lang="en-US" sz="2200" dirty="0"/>
          </a:p>
          <a:p>
            <a:pPr>
              <a:lnSpc>
                <a:spcPct val="80000"/>
              </a:lnSpc>
            </a:pPr>
            <a:endParaRPr lang="en-US" sz="20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82000" y="6019800"/>
            <a:ext cx="609600" cy="457200"/>
          </a:xfrm>
          <a:prstGeom prst="rect">
            <a:avLst/>
          </a:prstGeom>
        </p:spPr>
        <p:txBody>
          <a:bodyPr/>
          <a:lstStyle/>
          <a:p>
            <a:fld id="{A7F6C7DE-6211-47F5-8338-EB96689104E2}" type="slidenum">
              <a:rPr lang="en-US" altLang="en-US"/>
              <a:pPr/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429404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172200"/>
            <a:ext cx="758952" cy="246888"/>
          </a:xfrm>
          <a:prstGeom prst="rect">
            <a:avLst/>
          </a:prstGeom>
        </p:spPr>
        <p:txBody>
          <a:bodyPr/>
          <a:lstStyle/>
          <a:p>
            <a:fld id="{599591AB-C986-4445-A543-71DB636EE2C0}" type="slidenum">
              <a:rPr lang="en-US" altLang="en-US"/>
              <a:pPr/>
              <a:t>2</a:t>
            </a:fld>
            <a:endParaRPr lang="en-US" altLang="en-US" dirty="0"/>
          </a:p>
        </p:txBody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458200" cy="4876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b="1" dirty="0" smtClean="0"/>
              <a:t>JavaScript</a:t>
            </a:r>
            <a:r>
              <a:rPr lang="en-US" sz="2600" dirty="0" smtClean="0"/>
              <a:t> </a:t>
            </a:r>
            <a:r>
              <a:rPr lang="en-US" sz="2600" dirty="0"/>
              <a:t>– programming language that can appear in html pages.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dirty="0"/>
              <a:t>It allow us to: 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dirty="0"/>
              <a:t>To dynamically create web </a:t>
            </a:r>
            <a:r>
              <a:rPr lang="en-US" sz="2600" dirty="0" smtClean="0"/>
              <a:t>pages</a:t>
            </a:r>
            <a:endParaRPr lang="en-US" sz="2600" dirty="0"/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dirty="0"/>
              <a:t>To control a browser application</a:t>
            </a:r>
          </a:p>
          <a:p>
            <a:pPr lvl="2"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dirty="0"/>
              <a:t>Open and create new browser </a:t>
            </a:r>
            <a:r>
              <a:rPr lang="en-US" sz="2600" dirty="0" smtClean="0"/>
              <a:t>windows.</a:t>
            </a:r>
            <a:endParaRPr lang="en-US" sz="2600" dirty="0"/>
          </a:p>
          <a:p>
            <a:pPr lvl="2"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dirty="0"/>
              <a:t>Download and display contents of any </a:t>
            </a:r>
            <a:r>
              <a:rPr lang="en-US" sz="2600" dirty="0" smtClean="0"/>
              <a:t>URL.</a:t>
            </a:r>
            <a:endParaRPr lang="en-US" sz="2600" dirty="0"/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dirty="0"/>
              <a:t>To interact with the </a:t>
            </a:r>
            <a:r>
              <a:rPr lang="en-US" sz="2600" dirty="0" smtClean="0"/>
              <a:t>user</a:t>
            </a:r>
            <a:endParaRPr lang="en-US" sz="2600" dirty="0"/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dirty="0"/>
              <a:t>Ability to interact with HTML forms</a:t>
            </a:r>
          </a:p>
          <a:p>
            <a:pPr lvl="2"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dirty="0" smtClean="0"/>
              <a:t>Process </a:t>
            </a:r>
            <a:r>
              <a:rPr lang="en-US" sz="2600" dirty="0"/>
              <a:t>values provided by checkbox, text, </a:t>
            </a:r>
            <a:r>
              <a:rPr lang="en-US" sz="2600" dirty="0" smtClean="0"/>
              <a:t>buttons, etc.</a:t>
            </a:r>
            <a:endParaRPr lang="en-US" sz="26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600" b="1" dirty="0"/>
              <a:t>Example: </a:t>
            </a:r>
            <a:r>
              <a:rPr lang="en-US" sz="2600" dirty="0" smtClean="0"/>
              <a:t>SqrTable.html</a:t>
            </a:r>
          </a:p>
          <a:p>
            <a:pPr>
              <a:lnSpc>
                <a:spcPct val="80000"/>
              </a:lnSpc>
            </a:pPr>
            <a:endParaRPr lang="en-US" sz="2800" dirty="0" smtClean="0"/>
          </a:p>
          <a:p>
            <a:pPr lvl="1">
              <a:lnSpc>
                <a:spcPct val="80000"/>
              </a:lnSpc>
              <a:buNone/>
            </a:pPr>
            <a:endParaRPr lang="en-US" dirty="0" smtClean="0"/>
          </a:p>
          <a:p>
            <a:pPr>
              <a:lnSpc>
                <a:spcPct val="80000"/>
              </a:lnSpc>
            </a:pPr>
            <a:endParaRPr lang="en-US" sz="2800" dirty="0" smtClean="0"/>
          </a:p>
          <a:p>
            <a:pPr>
              <a:lnSpc>
                <a:spcPct val="80000"/>
              </a:lnSpc>
            </a:pPr>
            <a:endParaRPr lang="en-US" sz="2800" dirty="0"/>
          </a:p>
          <a:p>
            <a:pPr lvl="2">
              <a:lnSpc>
                <a:spcPct val="80000"/>
              </a:lnSpc>
            </a:pPr>
            <a:endParaRPr lang="en-US" sz="18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88987"/>
          </a:xfrm>
        </p:spPr>
        <p:txBody>
          <a:bodyPr>
            <a:noAutofit/>
          </a:bodyPr>
          <a:lstStyle/>
          <a:p>
            <a:r>
              <a:rPr lang="en-US" sz="5400" b="1" u="sng" dirty="0" smtClean="0"/>
              <a:t>JavaScript</a:t>
            </a:r>
            <a:endParaRPr lang="en-US" sz="5400" b="1" u="sng" dirty="0"/>
          </a:p>
        </p:txBody>
      </p:sp>
    </p:spTree>
    <p:extLst>
      <p:ext uri="{BB962C8B-B14F-4D97-AF65-F5344CB8AC3E}">
        <p14:creationId xmlns:p14="http://schemas.microsoft.com/office/powerpoint/2010/main" val="102546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172200"/>
            <a:ext cx="758952" cy="246888"/>
          </a:xfrm>
          <a:prstGeom prst="rect">
            <a:avLst/>
          </a:prstGeom>
        </p:spPr>
        <p:txBody>
          <a:bodyPr/>
          <a:lstStyle/>
          <a:p>
            <a:fld id="{8FEF0BED-4841-4DDF-BB20-7FE91A486206}" type="slidenum">
              <a:rPr lang="en-US" altLang="en-US"/>
              <a:pPr/>
              <a:t>3</a:t>
            </a:fld>
            <a:endParaRPr lang="en-US" altLang="en-US" dirty="0"/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153400" cy="4800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/>
              <a:t>JavaScript </a:t>
            </a:r>
            <a:r>
              <a:rPr lang="en-US" sz="2400" dirty="0"/>
              <a:t>Interpreter – Process </a:t>
            </a:r>
            <a:r>
              <a:rPr lang="en-US" sz="2400" dirty="0" smtClean="0"/>
              <a:t>JavaScript code</a:t>
            </a:r>
            <a:endParaRPr lang="en-US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To write JavaScript programs you </a:t>
            </a:r>
            <a:r>
              <a:rPr lang="en-US" sz="2400" dirty="0" smtClean="0"/>
              <a:t>need</a:t>
            </a:r>
            <a:endParaRPr lang="en-US" sz="2400" dirty="0"/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A web browser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A text editor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A JavaScript program can appear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In a file by itself typically named with the extension </a:t>
            </a:r>
            <a:r>
              <a:rPr lang="en-US" sz="2400" b="1" dirty="0"/>
              <a:t>.</a:t>
            </a:r>
            <a:r>
              <a:rPr lang="en-US" sz="2400" b="1" dirty="0" err="1"/>
              <a:t>js</a:t>
            </a:r>
            <a:endParaRPr lang="en-US" sz="2400" b="1" dirty="0"/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In html files between a &lt;script&gt; and &lt;/script&gt; </a:t>
            </a:r>
            <a:r>
              <a:rPr lang="en-US" sz="2400" dirty="0" smtClean="0"/>
              <a:t>tags.</a:t>
            </a:r>
            <a:endParaRPr lang="en-US" sz="24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/>
              <a:t>Client-Side JavaScript – the result of embedding a JavaScript interpreter in a web </a:t>
            </a:r>
            <a:r>
              <a:rPr lang="en-US" sz="2400" dirty="0" smtClean="0"/>
              <a:t>browser.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dirty="0" smtClean="0"/>
              <a:t>Template for JavaScript Programs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400" b="1" dirty="0" smtClean="0"/>
              <a:t>Example:</a:t>
            </a:r>
            <a:r>
              <a:rPr lang="en-US" sz="2400" dirty="0" smtClean="0"/>
              <a:t> TemplateJS.html</a:t>
            </a:r>
            <a:endParaRPr lang="en-US" sz="2400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88987"/>
          </a:xfrm>
        </p:spPr>
        <p:txBody>
          <a:bodyPr>
            <a:noAutofit/>
          </a:bodyPr>
          <a:lstStyle/>
          <a:p>
            <a:r>
              <a:rPr lang="en-US" sz="5400" b="1" u="sng" dirty="0" smtClean="0"/>
              <a:t>JavaScript</a:t>
            </a:r>
            <a:endParaRPr lang="en-US" sz="5400" b="1" u="sng" dirty="0"/>
          </a:p>
        </p:txBody>
      </p:sp>
    </p:spTree>
    <p:extLst>
      <p:ext uri="{BB962C8B-B14F-4D97-AF65-F5344CB8AC3E}">
        <p14:creationId xmlns:p14="http://schemas.microsoft.com/office/powerpoint/2010/main" val="302766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172200"/>
            <a:ext cx="758952" cy="246888"/>
          </a:xfrm>
          <a:prstGeom prst="rect">
            <a:avLst/>
          </a:prstGeom>
        </p:spPr>
        <p:txBody>
          <a:bodyPr/>
          <a:lstStyle/>
          <a:p>
            <a:fld id="{9D45AA78-7A05-4BCD-B20F-18C8B0556044}" type="slidenum">
              <a:rPr lang="en-US" altLang="en-US"/>
              <a:pPr/>
              <a:t>4</a:t>
            </a:fld>
            <a:endParaRPr lang="en-US" altLang="en-US" dirty="0"/>
          </a:p>
        </p:txBody>
      </p:sp>
      <p:sp>
        <p:nvSpPr>
          <p:cNvPr id="557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077200" cy="44958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/>
              <a:t>HTML parser – Takes care of processing an html </a:t>
            </a:r>
            <a:r>
              <a:rPr lang="en-US" sz="2400" dirty="0" smtClean="0"/>
              <a:t>document.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JavaScript interpreter – Takes care of processing JavaScript </a:t>
            </a:r>
            <a:r>
              <a:rPr lang="en-US" sz="2400" dirty="0" smtClean="0"/>
              <a:t>code.</a:t>
            </a:r>
            <a:endParaRPr lang="en-US" sz="2400" dirty="0"/>
          </a:p>
          <a:p>
            <a:pPr>
              <a:buFont typeface="Arial" pitchFamily="34" charset="0"/>
              <a:buChar char="•"/>
            </a:pPr>
            <a:r>
              <a:rPr lang="en-US" sz="2400" dirty="0"/>
              <a:t>HTML parser – must stop processing an html file when JavaScript code is found (JavaScript interpreter will then be running</a:t>
            </a:r>
            <a:r>
              <a:rPr lang="en-US" sz="2400" dirty="0" smtClean="0"/>
              <a:t>)</a:t>
            </a:r>
            <a:endParaRPr lang="en-US" sz="2400" dirty="0"/>
          </a:p>
          <a:p>
            <a:pPr lvl="1">
              <a:buFont typeface="Arial" pitchFamily="34" charset="0"/>
              <a:buChar char="•"/>
            </a:pPr>
            <a:r>
              <a:rPr lang="en-US" sz="2400" dirty="0"/>
              <a:t>This implies a page with JavaScript code that is computationally intensive can take a long time to </a:t>
            </a:r>
            <a:r>
              <a:rPr lang="en-US" sz="2400" dirty="0" smtClean="0"/>
              <a:t>load.</a:t>
            </a:r>
            <a:endParaRPr lang="en-US" sz="2400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88987"/>
          </a:xfrm>
        </p:spPr>
        <p:txBody>
          <a:bodyPr>
            <a:normAutofit/>
          </a:bodyPr>
          <a:lstStyle/>
          <a:p>
            <a:r>
              <a:rPr lang="en-US" sz="4400" b="1" u="sng" dirty="0" smtClean="0"/>
              <a:t>Execution of JavaScript Programs</a:t>
            </a:r>
            <a:endParaRPr lang="en-US" sz="4400" b="1" u="sng" dirty="0"/>
          </a:p>
        </p:txBody>
      </p:sp>
    </p:spTree>
    <p:extLst>
      <p:ext uri="{BB962C8B-B14F-4D97-AF65-F5344CB8AC3E}">
        <p14:creationId xmlns:p14="http://schemas.microsoft.com/office/powerpoint/2010/main" val="300162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172200"/>
            <a:ext cx="758952" cy="246888"/>
          </a:xfrm>
          <a:prstGeom prst="rect">
            <a:avLst/>
          </a:prstGeom>
        </p:spPr>
        <p:txBody>
          <a:bodyPr/>
          <a:lstStyle/>
          <a:p>
            <a:fld id="{6943F039-B747-4C09-A744-7465FF4413AA}" type="slidenum">
              <a:rPr lang="en-US" altLang="en-US"/>
              <a:pPr/>
              <a:t>5</a:t>
            </a:fld>
            <a:endParaRPr lang="en-US" altLang="en-US" dirty="0"/>
          </a:p>
        </p:txBody>
      </p:sp>
      <p:sp>
        <p:nvSpPr>
          <p:cNvPr id="5693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696200" cy="808038"/>
          </a:xfrm>
        </p:spPr>
        <p:txBody>
          <a:bodyPr>
            <a:noAutofit/>
          </a:bodyPr>
          <a:lstStyle/>
          <a:p>
            <a:r>
              <a:rPr lang="en-US" sz="4800" b="1" u="sng" dirty="0"/>
              <a:t>Comments </a:t>
            </a:r>
          </a:p>
        </p:txBody>
      </p:sp>
      <p:sp>
        <p:nvSpPr>
          <p:cNvPr id="569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229600" cy="51054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2200" dirty="0"/>
              <a:t>Comments in JavaScript</a:t>
            </a:r>
          </a:p>
          <a:p>
            <a:pPr lvl="1">
              <a:buFont typeface="Arial" pitchFamily="34" charset="0"/>
              <a:buChar char="•"/>
            </a:pPr>
            <a:r>
              <a:rPr lang="en-US" sz="2200" dirty="0"/>
              <a:t>Used to provide information to the </a:t>
            </a:r>
            <a:r>
              <a:rPr lang="en-US" sz="2200" dirty="0" smtClean="0"/>
              <a:t>programmer.</a:t>
            </a:r>
            <a:endParaRPr lang="en-US" sz="2200" dirty="0"/>
          </a:p>
          <a:p>
            <a:pPr lvl="1">
              <a:buFont typeface="Arial" pitchFamily="34" charset="0"/>
              <a:buChar char="•"/>
            </a:pPr>
            <a:r>
              <a:rPr lang="en-US" sz="2200" dirty="0"/>
              <a:t>Used to identify sections in your </a:t>
            </a:r>
            <a:r>
              <a:rPr lang="en-US" sz="2200" dirty="0" smtClean="0"/>
              <a:t>code.</a:t>
            </a:r>
            <a:endParaRPr lang="en-US" sz="2200" dirty="0"/>
          </a:p>
          <a:p>
            <a:pPr lvl="1">
              <a:buFont typeface="Arial" pitchFamily="34" charset="0"/>
              <a:buChar char="•"/>
            </a:pPr>
            <a:r>
              <a:rPr lang="en-US" sz="2200" dirty="0" smtClean="0"/>
              <a:t>Ignored </a:t>
            </a:r>
            <a:r>
              <a:rPr lang="en-US" sz="2200" dirty="0"/>
              <a:t>by the JavaScript </a:t>
            </a:r>
            <a:r>
              <a:rPr lang="en-US" sz="2200" dirty="0" smtClean="0"/>
              <a:t>interpreter.</a:t>
            </a:r>
            <a:endParaRPr lang="en-US" sz="2200" dirty="0"/>
          </a:p>
          <a:p>
            <a:pPr>
              <a:buFont typeface="Arial" pitchFamily="34" charset="0"/>
              <a:buChar char="•"/>
            </a:pPr>
            <a:r>
              <a:rPr lang="en-US" sz="2200" dirty="0"/>
              <a:t>Two types of comments</a:t>
            </a:r>
          </a:p>
          <a:p>
            <a:pPr lvl="1">
              <a:buFont typeface="Arial" pitchFamily="34" charset="0"/>
              <a:buChar char="•"/>
            </a:pPr>
            <a:r>
              <a:rPr lang="en-US" sz="2200" dirty="0"/>
              <a:t>Inline comment - // This is a comment until the end of the line</a:t>
            </a:r>
          </a:p>
          <a:p>
            <a:pPr lvl="1">
              <a:buFont typeface="Arial" pitchFamily="34" charset="0"/>
              <a:buChar char="•"/>
            </a:pPr>
            <a:r>
              <a:rPr lang="en-US" sz="2200" dirty="0"/>
              <a:t>Block comment – </a:t>
            </a:r>
          </a:p>
          <a:p>
            <a:pPr marL="393192" lvl="1" indent="0">
              <a:buNone/>
            </a:pPr>
            <a:r>
              <a:rPr lang="en-US" sz="2200" dirty="0"/>
              <a:t>	/* The following is a comment</a:t>
            </a:r>
          </a:p>
          <a:p>
            <a:pPr marL="393192" lvl="1" indent="0">
              <a:buNone/>
            </a:pPr>
            <a:r>
              <a:rPr lang="en-US" sz="2200" dirty="0"/>
              <a:t> 	</a:t>
            </a:r>
            <a:r>
              <a:rPr lang="en-US" sz="2200" dirty="0" smtClean="0"/>
              <a:t>     that </a:t>
            </a:r>
            <a:r>
              <a:rPr lang="en-US" sz="2200" dirty="0"/>
              <a:t>spans several</a:t>
            </a:r>
          </a:p>
          <a:p>
            <a:pPr marL="393192" lvl="1" indent="0">
              <a:buNone/>
            </a:pPr>
            <a:r>
              <a:rPr lang="en-US" sz="2200" dirty="0"/>
              <a:t>	</a:t>
            </a:r>
            <a:r>
              <a:rPr lang="en-US" sz="2200" dirty="0" smtClean="0"/>
              <a:t>     lines */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6996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305800" y="6096000"/>
            <a:ext cx="457200" cy="457200"/>
          </a:xfrm>
          <a:prstGeom prst="ellipse">
            <a:avLst/>
          </a:prstGeom>
        </p:spPr>
        <p:txBody>
          <a:bodyPr/>
          <a:lstStyle/>
          <a:p>
            <a:fld id="{7B735197-3DDA-439C-9C80-6DFD8BFD9C76}" type="slidenum">
              <a:rPr lang="en-US" altLang="en-US"/>
              <a:pPr/>
              <a:t>6</a:t>
            </a:fld>
            <a:endParaRPr lang="en-US" altLang="en-US" dirty="0"/>
          </a:p>
        </p:txBody>
      </p:sp>
      <p:sp>
        <p:nvSpPr>
          <p:cNvPr id="3819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858000" cy="884238"/>
          </a:xfrm>
        </p:spPr>
        <p:txBody>
          <a:bodyPr>
            <a:noAutofit/>
          </a:bodyPr>
          <a:lstStyle/>
          <a:p>
            <a:r>
              <a:rPr lang="en-US" sz="5400" b="1" u="sng" dirty="0" smtClean="0"/>
              <a:t>JavaScript Data </a:t>
            </a:r>
            <a:r>
              <a:rPr lang="en-US" sz="5400" b="1" u="sng" dirty="0"/>
              <a:t>Types</a:t>
            </a:r>
          </a:p>
        </p:txBody>
      </p:sp>
      <p:sp>
        <p:nvSpPr>
          <p:cNvPr id="381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153400" cy="4800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/>
              <a:t>Primitive data types in JavaScript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/>
              <a:t>Numbers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/>
              <a:t>Strings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/>
              <a:t>Booleans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/>
              <a:t>Composite Data Types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/>
              <a:t>Objects</a:t>
            </a:r>
          </a:p>
          <a:p>
            <a:pPr lvl="1"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/>
              <a:t>Arrays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 smtClean="0"/>
              <a:t>Variable declaration (no type specification)</a:t>
            </a:r>
          </a:p>
          <a:p>
            <a:pPr marL="393192" lvl="1" indent="0">
              <a:lnSpc>
                <a:spcPct val="80000"/>
              </a:lnSpc>
              <a:buNone/>
            </a:pPr>
            <a:r>
              <a:rPr lang="en-US" sz="2100" dirty="0" smtClean="0"/>
              <a:t>	</a:t>
            </a:r>
            <a:r>
              <a:rPr lang="en-US" sz="2100" dirty="0" err="1" smtClean="0"/>
              <a:t>var</a:t>
            </a:r>
            <a:r>
              <a:rPr lang="en-US" sz="2100" dirty="0" smtClean="0"/>
              <a:t> x;  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 smtClean="0"/>
              <a:t>Variables names must start with a letter, underscore or dollar sign and can be followed by any number of letters, underscores, dollar signs or digits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 smtClean="0"/>
              <a:t>All </a:t>
            </a:r>
            <a:r>
              <a:rPr lang="en-US" sz="2100" dirty="0"/>
              <a:t>numbers are represented as floating-point </a:t>
            </a:r>
            <a:r>
              <a:rPr lang="en-US" sz="2100" dirty="0" smtClean="0"/>
              <a:t>values</a:t>
            </a:r>
            <a:endParaRPr lang="en-US" sz="21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/>
              <a:t>To represent a single character </a:t>
            </a:r>
            <a:r>
              <a:rPr lang="en-US" sz="2100" dirty="0" smtClean="0"/>
              <a:t>use </a:t>
            </a:r>
            <a:r>
              <a:rPr lang="en-US" sz="2100" dirty="0"/>
              <a:t>a string of length </a:t>
            </a:r>
            <a:r>
              <a:rPr lang="en-US" sz="2100" dirty="0" smtClean="0"/>
              <a:t>1</a:t>
            </a:r>
            <a:endParaRPr lang="en-US" sz="21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100" dirty="0"/>
              <a:t>You can use ‘ ‘ or “ “ for </a:t>
            </a:r>
            <a:r>
              <a:rPr lang="en-US" sz="2100" dirty="0" smtClean="0"/>
              <a:t>strings.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183871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172200"/>
            <a:ext cx="758952" cy="246888"/>
          </a:xfrm>
          <a:prstGeom prst="rect">
            <a:avLst/>
          </a:prstGeom>
        </p:spPr>
        <p:txBody>
          <a:bodyPr/>
          <a:lstStyle/>
          <a:p>
            <a:fld id="{0400B58D-2D1B-4719-87DD-516DE57D1548}" type="slidenum">
              <a:rPr lang="en-US" altLang="en-US"/>
              <a:pPr/>
              <a:t>7</a:t>
            </a:fld>
            <a:endParaRPr lang="en-US" altLang="en-US" dirty="0"/>
          </a:p>
        </p:txBody>
      </p:sp>
      <p:sp>
        <p:nvSpPr>
          <p:cNvPr id="5826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884238"/>
          </a:xfrm>
        </p:spPr>
        <p:txBody>
          <a:bodyPr>
            <a:noAutofit/>
          </a:bodyPr>
          <a:lstStyle/>
          <a:p>
            <a:r>
              <a:rPr lang="en-US" sz="6600" b="1" u="sng" dirty="0"/>
              <a:t>Conversions</a:t>
            </a:r>
          </a:p>
        </p:txBody>
      </p:sp>
      <p:sp>
        <p:nvSpPr>
          <p:cNvPr id="582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077200" cy="5029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dirty="0" smtClean="0"/>
              <a:t>In </a:t>
            </a:r>
            <a:r>
              <a:rPr lang="en-US" sz="2200" dirty="0"/>
              <a:t>JavaScript you don’t specify the type of </a:t>
            </a:r>
            <a:r>
              <a:rPr lang="en-US" sz="2200" dirty="0" smtClean="0"/>
              <a:t>variables</a:t>
            </a:r>
            <a:endParaRPr lang="en-US" sz="2200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dirty="0"/>
              <a:t>Most of the time implicit transformations will take care of transforming a value to the expected one.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dirty="0" smtClean="0"/>
              <a:t>Example</a:t>
            </a:r>
            <a:r>
              <a:rPr lang="en-US" sz="2200" dirty="0"/>
              <a:t>: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200" dirty="0"/>
              <a:t>		</a:t>
            </a:r>
            <a:r>
              <a:rPr lang="en-US" sz="2200" dirty="0" err="1"/>
              <a:t>var</a:t>
            </a:r>
            <a:r>
              <a:rPr lang="en-US" sz="2200" dirty="0"/>
              <a:t> age = 10;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200" dirty="0"/>
              <a:t>		</a:t>
            </a:r>
            <a:r>
              <a:rPr lang="en-US" sz="2200" dirty="0" err="1"/>
              <a:t>var</a:t>
            </a:r>
            <a:r>
              <a:rPr lang="en-US" sz="2200" dirty="0"/>
              <a:t> s = “John Age: “ + age; </a:t>
            </a:r>
            <a:endParaRPr lang="en-US" sz="2200" dirty="0" smtClean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dirty="0" smtClean="0"/>
              <a:t>Mechanism </a:t>
            </a:r>
            <a:r>
              <a:rPr lang="en-US" sz="2200" dirty="0"/>
              <a:t>to transform values:</a:t>
            </a:r>
          </a:p>
          <a:p>
            <a:pPr marL="687388" lvl="1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/>
              <a:t>Converting number to string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sz="2200" dirty="0" err="1" smtClean="0"/>
              <a:t>var</a:t>
            </a:r>
            <a:r>
              <a:rPr lang="en-US" sz="2200" dirty="0" smtClean="0"/>
              <a:t> </a:t>
            </a:r>
            <a:r>
              <a:rPr lang="en-US" sz="2200" dirty="0" err="1"/>
              <a:t>stringValue</a:t>
            </a:r>
            <a:r>
              <a:rPr lang="en-US" sz="2200" dirty="0"/>
              <a:t> = String(number);</a:t>
            </a:r>
          </a:p>
          <a:p>
            <a:pPr marL="687388" lvl="1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2200" b="1" dirty="0"/>
              <a:t>Converting string to number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sz="2200" dirty="0" err="1"/>
              <a:t>var</a:t>
            </a:r>
            <a:r>
              <a:rPr lang="en-US" sz="2200" dirty="0"/>
              <a:t> number = Number(</a:t>
            </a:r>
            <a:r>
              <a:rPr lang="en-US" sz="2200" dirty="0" err="1"/>
              <a:t>stringValue</a:t>
            </a:r>
            <a:r>
              <a:rPr lang="en-US" sz="2200" dirty="0"/>
              <a:t>);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sz="2200" dirty="0" err="1"/>
              <a:t>var</a:t>
            </a:r>
            <a:r>
              <a:rPr lang="en-US" sz="2200" dirty="0"/>
              <a:t> number = </a:t>
            </a:r>
            <a:r>
              <a:rPr lang="en-US" sz="2200" dirty="0" err="1"/>
              <a:t>parseInt</a:t>
            </a:r>
            <a:r>
              <a:rPr lang="en-US" sz="2200" dirty="0"/>
              <a:t>(</a:t>
            </a:r>
            <a:r>
              <a:rPr lang="en-US" sz="2200" dirty="0" err="1"/>
              <a:t>stringValue</a:t>
            </a:r>
            <a:r>
              <a:rPr lang="en-US" sz="2200" dirty="0"/>
              <a:t>);</a:t>
            </a:r>
          </a:p>
          <a:p>
            <a:pPr marL="914400" lvl="2" indent="0">
              <a:lnSpc>
                <a:spcPct val="80000"/>
              </a:lnSpc>
              <a:buNone/>
            </a:pPr>
            <a:r>
              <a:rPr lang="en-US" sz="2200" dirty="0" err="1"/>
              <a:t>var</a:t>
            </a:r>
            <a:r>
              <a:rPr lang="en-US" sz="2200" dirty="0"/>
              <a:t> number = </a:t>
            </a:r>
            <a:r>
              <a:rPr lang="en-US" sz="2200" dirty="0" err="1"/>
              <a:t>parseFloat</a:t>
            </a:r>
            <a:r>
              <a:rPr lang="en-US" sz="2200" dirty="0"/>
              <a:t>(</a:t>
            </a:r>
            <a:r>
              <a:rPr lang="en-US" sz="2200" dirty="0" err="1"/>
              <a:t>stringValue</a:t>
            </a:r>
            <a:r>
              <a:rPr lang="en-US" sz="2200" dirty="0" smtClean="0"/>
              <a:t>)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00505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172200"/>
            <a:ext cx="758952" cy="246888"/>
          </a:xfrm>
          <a:prstGeom prst="rect">
            <a:avLst/>
          </a:prstGeom>
        </p:spPr>
        <p:txBody>
          <a:bodyPr/>
          <a:lstStyle/>
          <a:p>
            <a:fld id="{0A15C8E1-9500-40AD-AC01-FD5FB882F8F6}" type="slidenum">
              <a:rPr lang="en-US" altLang="en-US"/>
              <a:pPr/>
              <a:t>8</a:t>
            </a:fld>
            <a:endParaRPr lang="en-US" altLang="en-US" dirty="0"/>
          </a:p>
        </p:txBody>
      </p:sp>
      <p:sp>
        <p:nvSpPr>
          <p:cNvPr id="586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7772400" cy="808038"/>
          </a:xfrm>
        </p:spPr>
        <p:txBody>
          <a:bodyPr>
            <a:noAutofit/>
          </a:bodyPr>
          <a:lstStyle/>
          <a:p>
            <a:r>
              <a:rPr lang="en-US" sz="5400" b="1" u="sng" dirty="0"/>
              <a:t>Boolean Type</a:t>
            </a:r>
          </a:p>
        </p:txBody>
      </p:sp>
      <p:sp>
        <p:nvSpPr>
          <p:cNvPr id="586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08075"/>
            <a:ext cx="8382000" cy="4225925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/>
              <a:t>We have seen integer, float, and string </a:t>
            </a:r>
            <a:r>
              <a:rPr lang="en-US" dirty="0" smtClean="0"/>
              <a:t>values</a:t>
            </a:r>
            <a:endParaRPr lang="en-US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smtClean="0"/>
              <a:t>Another </a:t>
            </a:r>
            <a:r>
              <a:rPr lang="en-US" dirty="0"/>
              <a:t>type: </a:t>
            </a:r>
            <a:r>
              <a:rPr lang="en-US" dirty="0" err="1"/>
              <a:t>boolean</a:t>
            </a:r>
            <a:r>
              <a:rPr lang="en-US" dirty="0"/>
              <a:t> type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/>
              <a:t>Assumes the value </a:t>
            </a:r>
            <a:r>
              <a:rPr lang="en-US" i="1" dirty="0"/>
              <a:t>true</a:t>
            </a:r>
            <a:r>
              <a:rPr lang="en-US" dirty="0"/>
              <a:t> or </a:t>
            </a:r>
            <a:r>
              <a:rPr lang="en-US" i="1" dirty="0" smtClean="0"/>
              <a:t>false</a:t>
            </a:r>
            <a:endParaRPr lang="en-US" i="1" dirty="0"/>
          </a:p>
          <a:p>
            <a:pPr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/>
              <a:t>Variable declaration and </a:t>
            </a:r>
            <a:r>
              <a:rPr lang="en-US" dirty="0" smtClean="0"/>
              <a:t>initialization</a:t>
            </a:r>
            <a:endParaRPr lang="en-US" dirty="0"/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2800" dirty="0" err="1"/>
              <a:t>var</a:t>
            </a:r>
            <a:r>
              <a:rPr lang="en-US" sz="2800" dirty="0"/>
              <a:t> found = true;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2800" dirty="0" err="1"/>
              <a:t>var</a:t>
            </a:r>
            <a:r>
              <a:rPr lang="en-US" sz="2800" dirty="0"/>
              <a:t> attending = false;</a:t>
            </a:r>
          </a:p>
        </p:txBody>
      </p:sp>
    </p:spTree>
    <p:extLst>
      <p:ext uri="{BB962C8B-B14F-4D97-AF65-F5344CB8AC3E}">
        <p14:creationId xmlns:p14="http://schemas.microsoft.com/office/powerpoint/2010/main" val="52540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8229600" y="6172200"/>
            <a:ext cx="758952" cy="246888"/>
          </a:xfrm>
          <a:prstGeom prst="rect">
            <a:avLst/>
          </a:prstGeom>
        </p:spPr>
        <p:txBody>
          <a:bodyPr/>
          <a:lstStyle/>
          <a:p>
            <a:fld id="{C1300616-04B1-4B61-9650-4DCD747F83F9}" type="slidenum">
              <a:rPr lang="en-US" altLang="en-US"/>
              <a:pPr/>
              <a:t>9</a:t>
            </a:fld>
            <a:endParaRPr lang="en-US" altLang="en-US" dirty="0"/>
          </a:p>
        </p:txBody>
      </p:sp>
      <p:sp>
        <p:nvSpPr>
          <p:cNvPr id="5888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762000"/>
          </a:xfrm>
        </p:spPr>
        <p:txBody>
          <a:bodyPr>
            <a:noAutofit/>
          </a:bodyPr>
          <a:lstStyle/>
          <a:p>
            <a:r>
              <a:rPr lang="en-US" sz="4800" b="1" u="sng" dirty="0" smtClean="0"/>
              <a:t>JavaScript (Comparisons)</a:t>
            </a:r>
            <a:endParaRPr lang="en-US" sz="4800" b="1" u="sng" dirty="0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8153400" cy="41148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/>
              <a:t>You can compare values by using the following </a:t>
            </a:r>
            <a:r>
              <a:rPr lang="en-US" sz="2400" dirty="0" smtClean="0"/>
              <a:t>operators</a:t>
            </a:r>
            <a:endParaRPr lang="en-US" sz="2400" dirty="0"/>
          </a:p>
          <a:p>
            <a:pPr lvl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/>
              <a:t>!= </a:t>
            </a:r>
            <a:r>
              <a:rPr lang="en-US" sz="2400" dirty="0">
                <a:cs typeface="Times New Roman" pitchFamily="18" charset="0"/>
              </a:rPr>
              <a:t>→ Returns true if the values are different, false otherwise </a:t>
            </a:r>
            <a:r>
              <a:rPr lang="en-US" sz="2400" dirty="0" smtClean="0"/>
              <a:t>(e.g., </a:t>
            </a:r>
            <a:r>
              <a:rPr lang="en-US" sz="2400" dirty="0"/>
              <a:t>x != y) </a:t>
            </a:r>
          </a:p>
          <a:p>
            <a:pPr lvl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/>
              <a:t>=== </a:t>
            </a:r>
            <a:r>
              <a:rPr lang="en-US" sz="2400" dirty="0">
                <a:cs typeface="Times New Roman" pitchFamily="18" charset="0"/>
              </a:rPr>
              <a:t>→ Return true if the values are equal, false </a:t>
            </a:r>
            <a:r>
              <a:rPr lang="en-US" sz="2400" dirty="0" smtClean="0">
                <a:cs typeface="Times New Roman" pitchFamily="18" charset="0"/>
              </a:rPr>
              <a:t>otherwise (e.g., x </a:t>
            </a:r>
            <a:r>
              <a:rPr lang="en-US" sz="2400" dirty="0">
                <a:cs typeface="Times New Roman" pitchFamily="18" charset="0"/>
              </a:rPr>
              <a:t>=== </a:t>
            </a:r>
            <a:r>
              <a:rPr lang="en-US" sz="2400" dirty="0" smtClean="0">
                <a:cs typeface="Times New Roman" pitchFamily="18" charset="0"/>
              </a:rPr>
              <a:t>y)</a:t>
            </a:r>
            <a:endParaRPr lang="en-US" sz="2400" dirty="0">
              <a:cs typeface="Times New Roman" pitchFamily="18" charset="0"/>
            </a:endParaRPr>
          </a:p>
          <a:p>
            <a:pPr lvl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>
                <a:cs typeface="Times New Roman" pitchFamily="18" charset="0"/>
              </a:rPr>
              <a:t>== </a:t>
            </a:r>
            <a:r>
              <a:rPr lang="en-US" sz="2400" dirty="0">
                <a:cs typeface="Times New Roman" pitchFamily="18" charset="0"/>
                <a:sym typeface="Wingdings" pitchFamily="2" charset="2"/>
              </a:rPr>
              <a:t> Not as strict as the previous equality operator</a:t>
            </a:r>
            <a:endParaRPr lang="en-US" sz="2400" dirty="0">
              <a:cs typeface="Times New Roman" pitchFamily="18" charset="0"/>
            </a:endParaRPr>
          </a:p>
          <a:p>
            <a:pPr lvl="1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>
                <a:cs typeface="Times New Roman" pitchFamily="18" charset="0"/>
              </a:rPr>
              <a:t>Relational Operators</a:t>
            </a:r>
          </a:p>
          <a:p>
            <a:pPr lvl="2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>
                <a:cs typeface="Times New Roman" pitchFamily="18" charset="0"/>
              </a:rPr>
              <a:t>&lt; → Less </a:t>
            </a:r>
            <a:r>
              <a:rPr lang="en-US" sz="2400" dirty="0" smtClean="0">
                <a:cs typeface="Times New Roman" pitchFamily="18" charset="0"/>
              </a:rPr>
              <a:t>than</a:t>
            </a:r>
            <a:endParaRPr lang="en-US" sz="2400" dirty="0">
              <a:cs typeface="Times New Roman" pitchFamily="18" charset="0"/>
            </a:endParaRPr>
          </a:p>
          <a:p>
            <a:pPr lvl="2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>
                <a:cs typeface="Times New Roman" pitchFamily="18" charset="0"/>
              </a:rPr>
              <a:t>&gt; → Greater than </a:t>
            </a:r>
          </a:p>
          <a:p>
            <a:pPr lvl="2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>
                <a:cs typeface="Times New Roman" pitchFamily="18" charset="0"/>
              </a:rPr>
              <a:t>&lt;= → Less than or equal</a:t>
            </a:r>
          </a:p>
          <a:p>
            <a:pPr lvl="2">
              <a:lnSpc>
                <a:spcPct val="90000"/>
              </a:lnSpc>
              <a:buFont typeface="Arial" pitchFamily="34" charset="0"/>
              <a:buChar char="•"/>
            </a:pPr>
            <a:r>
              <a:rPr lang="en-US" sz="2400" dirty="0">
                <a:cs typeface="Times New Roman" pitchFamily="18" charset="0"/>
              </a:rPr>
              <a:t>&gt;= → Greater than or </a:t>
            </a:r>
            <a:r>
              <a:rPr lang="en-US" sz="2400" dirty="0" smtClean="0">
                <a:cs typeface="Times New Roman" pitchFamily="18" charset="0"/>
              </a:rPr>
              <a:t>equal</a:t>
            </a:r>
            <a:endParaRPr lang="en-US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37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rmal">
  <a:themeElements>
    <a:clrScheme name="Thermal">
      <a:dk1>
        <a:srgbClr val="4D5B6B"/>
      </a:dk1>
      <a:lt1>
        <a:srgbClr val="FFFFFF"/>
      </a:lt1>
      <a:dk2>
        <a:srgbClr val="675D59"/>
      </a:dk2>
      <a:lt2>
        <a:srgbClr val="E8DED8"/>
      </a:lt2>
      <a:accent1>
        <a:srgbClr val="FF7605"/>
      </a:accent1>
      <a:accent2>
        <a:srgbClr val="7F7F7F"/>
      </a:accent2>
      <a:accent3>
        <a:srgbClr val="7F5185"/>
      </a:accent3>
      <a:accent4>
        <a:srgbClr val="89AAD3"/>
      </a:accent4>
      <a:accent5>
        <a:srgbClr val="8F5B4B"/>
      </a:accent5>
      <a:accent6>
        <a:srgbClr val="C84340"/>
      </a:accent6>
      <a:hlink>
        <a:srgbClr val="89AAD3"/>
      </a:hlink>
      <a:folHlink>
        <a:srgbClr val="795185"/>
      </a:folHlink>
    </a:clrScheme>
    <a:fontScheme name="Thermal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erm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63500" dist="38100" dir="81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101600" dist="63500" dir="81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000000"/>
            </a:lightRig>
          </a:scene3d>
          <a:sp3d>
            <a:bevelT h="190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lumMod val="125000"/>
              </a:schemeClr>
            </a:gs>
            <a:gs pos="55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90000"/>
                <a:satMod val="300000"/>
                <a:lumMod val="9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8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Thermal</Template>
  <TotalTime>4132</TotalTime>
  <Words>956</Words>
  <Application>Microsoft Office PowerPoint</Application>
  <PresentationFormat>On-screen Show (4:3)</PresentationFormat>
  <Paragraphs>240</Paragraphs>
  <Slides>19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Thermal</vt:lpstr>
      <vt:lpstr>PowerPoint Presentation</vt:lpstr>
      <vt:lpstr>JavaScript</vt:lpstr>
      <vt:lpstr>JavaScript</vt:lpstr>
      <vt:lpstr>Execution of JavaScript Programs</vt:lpstr>
      <vt:lpstr>Comments </vt:lpstr>
      <vt:lpstr>JavaScript Data Types</vt:lpstr>
      <vt:lpstr>Conversions</vt:lpstr>
      <vt:lpstr>Boolean Type</vt:lpstr>
      <vt:lpstr>JavaScript (Comparisons)</vt:lpstr>
      <vt:lpstr>JavaScript (Dialog Boxes)</vt:lpstr>
      <vt:lpstr>JavaScript</vt:lpstr>
      <vt:lpstr>Functions</vt:lpstr>
      <vt:lpstr>One-Dimensional Arrays</vt:lpstr>
      <vt:lpstr>Definition of One-Dim Arrays</vt:lpstr>
      <vt:lpstr>Two-Dimensional Arrays</vt:lpstr>
      <vt:lpstr>DOM (Document Object Model)</vt:lpstr>
      <vt:lpstr>Example DOM for HTML File</vt:lpstr>
      <vt:lpstr>DOM (Document Object Model)</vt:lpstr>
      <vt:lpstr>Event Handler Attributes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nelson</dc:creator>
  <cp:lastModifiedBy>Nelson</cp:lastModifiedBy>
  <cp:revision>586</cp:revision>
  <cp:lastPrinted>1601-01-01T00:00:00Z</cp:lastPrinted>
  <dcterms:created xsi:type="dcterms:W3CDTF">1601-01-01T00:00:00Z</dcterms:created>
  <dcterms:modified xsi:type="dcterms:W3CDTF">2013-03-14T17:37:36Z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