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9"/>
  </p:notes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324" r:id="rId10"/>
    <p:sldId id="325" r:id="rId11"/>
    <p:sldId id="288" r:id="rId12"/>
    <p:sldId id="289" r:id="rId13"/>
    <p:sldId id="290" r:id="rId14"/>
    <p:sldId id="291" r:id="rId15"/>
    <p:sldId id="292" r:id="rId16"/>
    <p:sldId id="293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4" r:id="rId26"/>
    <p:sldId id="294" r:id="rId27"/>
    <p:sldId id="295" r:id="rId28"/>
    <p:sldId id="310" r:id="rId29"/>
    <p:sldId id="311" r:id="rId30"/>
    <p:sldId id="312" r:id="rId31"/>
    <p:sldId id="313" r:id="rId32"/>
    <p:sldId id="300" r:id="rId33"/>
    <p:sldId id="348" r:id="rId34"/>
    <p:sldId id="349" r:id="rId35"/>
    <p:sldId id="350" r:id="rId36"/>
    <p:sldId id="315" r:id="rId37"/>
    <p:sldId id="346" r:id="rId38"/>
    <p:sldId id="316" r:id="rId39"/>
    <p:sldId id="317" r:id="rId40"/>
    <p:sldId id="318" r:id="rId41"/>
    <p:sldId id="319" r:id="rId42"/>
    <p:sldId id="347" r:id="rId43"/>
    <p:sldId id="321" r:id="rId44"/>
    <p:sldId id="322" r:id="rId45"/>
    <p:sldId id="323" r:id="rId46"/>
    <p:sldId id="344" r:id="rId47"/>
    <p:sldId id="351" r:id="rId48"/>
    <p:sldId id="345" r:id="rId49"/>
    <p:sldId id="335" r:id="rId50"/>
    <p:sldId id="336" r:id="rId51"/>
    <p:sldId id="337" r:id="rId52"/>
    <p:sldId id="338" r:id="rId53"/>
    <p:sldId id="339" r:id="rId54"/>
    <p:sldId id="340" r:id="rId55"/>
    <p:sldId id="342" r:id="rId56"/>
    <p:sldId id="343" r:id="rId57"/>
    <p:sldId id="341" r:id="rId58"/>
    <p:sldId id="257" r:id="rId59"/>
    <p:sldId id="256" r:id="rId60"/>
    <p:sldId id="259" r:id="rId61"/>
    <p:sldId id="258" r:id="rId62"/>
    <p:sldId id="260" r:id="rId63"/>
    <p:sldId id="261" r:id="rId64"/>
    <p:sldId id="262" r:id="rId65"/>
    <p:sldId id="263" r:id="rId66"/>
    <p:sldId id="264" r:id="rId67"/>
    <p:sldId id="265" r:id="rId68"/>
    <p:sldId id="266" r:id="rId69"/>
    <p:sldId id="267" r:id="rId70"/>
    <p:sldId id="268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279" r:id="rId82"/>
    <p:sldId id="362" r:id="rId83"/>
    <p:sldId id="363" r:id="rId84"/>
    <p:sldId id="364" r:id="rId85"/>
    <p:sldId id="365" r:id="rId86"/>
    <p:sldId id="366" r:id="rId87"/>
    <p:sldId id="367" r:id="rId8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3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A0876-30BA-41BA-973D-3282DFE8F512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F2E62-9CC2-4C9F-91A9-EE25244D65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61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7EB1E3-FD86-47F0-BC24-79A917639C30}" type="slidenum">
              <a:rPr lang="en-US" altLang="en-US"/>
              <a:pPr/>
              <a:t>84</a:t>
            </a:fld>
            <a:endParaRPr lang="en-US" altLang="en-US"/>
          </a:p>
        </p:txBody>
      </p:sp>
      <p:sp>
        <p:nvSpPr>
          <p:cNvPr id="3799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homography!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26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511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2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8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71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65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05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0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15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19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76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75316-C269-4271-A36A-3F1E76B7E0A0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158EB-3246-41C2-A361-CB2F9AF97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3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4.jpeg"/><Relationship Id="rId4" Type="http://schemas.openxmlformats.org/officeDocument/2006/relationships/image" Target="../media/image33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acmi.net.au/AIC/CAMERA_OBSCURA.html" TargetMode="Externa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6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rightbytes.com/cosite/collection2.html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9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9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0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89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tags" Target="../tags/tag3.xml"/><Relationship Id="rId7" Type="http://schemas.openxmlformats.org/officeDocument/2006/relationships/image" Target="../media/image9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image" Target="../media/image9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9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altLang="en-US"/>
              <a:t>Image formation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Thanks to Peter </a:t>
            </a:r>
            <a:r>
              <a:rPr lang="en-US" altLang="en-US" dirty="0" err="1" smtClean="0"/>
              <a:t>Corke</a:t>
            </a:r>
            <a:r>
              <a:rPr lang="en-US" altLang="en-US" dirty="0" smtClean="0"/>
              <a:t> and Chuck Dyer for the use of some slides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1831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6" y="381000"/>
            <a:ext cx="8510373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364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5800" y="-762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Parallel lines meet</a:t>
            </a:r>
          </a:p>
        </p:txBody>
      </p:sp>
      <p:pic>
        <p:nvPicPr>
          <p:cNvPr id="9219" name="Picture 3" descr="horizon.tiff                                                   0001A78FPowerbook HD                   985CFB00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8534400" cy="431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2400" y="1295400"/>
            <a:ext cx="693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2000">
                <a:latin typeface="Arial" charset="0"/>
              </a:rPr>
              <a:t>Common to draw image plane </a:t>
            </a:r>
            <a:r>
              <a:rPr lang="en-US" altLang="en-US" sz="2000" i="1">
                <a:latin typeface="Arial" charset="0"/>
              </a:rPr>
              <a:t>in front</a:t>
            </a:r>
            <a:r>
              <a:rPr lang="en-US" altLang="en-US" sz="2000">
                <a:latin typeface="Arial" charset="0"/>
              </a:rPr>
              <a:t>  of the focal point.  Moving the image plane merely scales the image.</a:t>
            </a:r>
            <a:endParaRPr lang="en-US" altLang="en-US" sz="1800">
              <a:latin typeface="Arial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971800" y="64008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(Forsyth &amp; Ponce)</a:t>
            </a:r>
          </a:p>
        </p:txBody>
      </p:sp>
    </p:spTree>
    <p:extLst>
      <p:ext uri="{BB962C8B-B14F-4D97-AF65-F5344CB8AC3E}">
        <p14:creationId xmlns:p14="http://schemas.microsoft.com/office/powerpoint/2010/main" val="319231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Vanishing points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685800" y="1981200"/>
            <a:ext cx="8077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charset="0"/>
              </a:rPr>
              <a:t>Each set of parallel lines meets at a different point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charset="0"/>
              </a:rPr>
              <a:t>The </a:t>
            </a:r>
            <a:r>
              <a:rPr lang="en-US" altLang="en-US" i="1">
                <a:latin typeface="Arial" charset="0"/>
              </a:rPr>
              <a:t>vanishing point</a:t>
            </a:r>
            <a:r>
              <a:rPr lang="en-US" altLang="en-US">
                <a:latin typeface="Arial" charset="0"/>
              </a:rPr>
              <a:t> for this direction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charset="0"/>
              </a:rPr>
              <a:t>Sets of parallel lines on the same plane lead to </a:t>
            </a:r>
            <a:r>
              <a:rPr lang="en-US" altLang="en-US" sz="2800" i="1">
                <a:latin typeface="Arial" charset="0"/>
              </a:rPr>
              <a:t>collinear </a:t>
            </a:r>
            <a:r>
              <a:rPr lang="en-US" altLang="en-US" sz="2800">
                <a:latin typeface="Arial" charset="0"/>
              </a:rPr>
              <a:t>vanishing points.  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charset="0"/>
              </a:rPr>
              <a:t>The line is called the</a:t>
            </a:r>
            <a:r>
              <a:rPr lang="en-US" altLang="en-US" i="1">
                <a:latin typeface="Arial" charset="0"/>
              </a:rPr>
              <a:t> horizon</a:t>
            </a:r>
            <a:r>
              <a:rPr lang="en-US" altLang="en-US">
                <a:latin typeface="Arial" charset="0"/>
              </a:rPr>
              <a:t> for that plane</a:t>
            </a:r>
          </a:p>
        </p:txBody>
      </p:sp>
    </p:spTree>
    <p:extLst>
      <p:ext uri="{BB962C8B-B14F-4D97-AF65-F5344CB8AC3E}">
        <p14:creationId xmlns:p14="http://schemas.microsoft.com/office/powerpoint/2010/main" val="2791412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 of Projection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648200"/>
          </a:xfrm>
        </p:spPr>
        <p:txBody>
          <a:bodyPr/>
          <a:lstStyle/>
          <a:p>
            <a:r>
              <a:rPr lang="en-US" altLang="en-US" sz="2800"/>
              <a:t>Points project to points</a:t>
            </a:r>
          </a:p>
          <a:p>
            <a:r>
              <a:rPr lang="en-US" altLang="en-US" sz="2800"/>
              <a:t>Lines project to lines</a:t>
            </a:r>
          </a:p>
          <a:p>
            <a:r>
              <a:rPr lang="en-US" altLang="en-US" sz="2800"/>
              <a:t>Planes project to the whole image or a half image </a:t>
            </a:r>
          </a:p>
          <a:p>
            <a:r>
              <a:rPr lang="en-US" altLang="en-US" sz="2800"/>
              <a:t>Angles are not preserved</a:t>
            </a:r>
          </a:p>
          <a:p>
            <a:r>
              <a:rPr lang="en-US" altLang="en-US" sz="2800"/>
              <a:t>Degenerate cases</a:t>
            </a:r>
          </a:p>
          <a:p>
            <a:pPr lvl="1"/>
            <a:r>
              <a:rPr lang="en-US" altLang="en-US" sz="2400"/>
              <a:t>Line through focal point projects to a point.</a:t>
            </a:r>
          </a:p>
          <a:p>
            <a:pPr lvl="1"/>
            <a:r>
              <a:rPr lang="en-US" altLang="en-US" sz="2400"/>
              <a:t>Plane through focal point projects to line</a:t>
            </a:r>
          </a:p>
          <a:p>
            <a:pPr lvl="1"/>
            <a:r>
              <a:rPr lang="en-US" altLang="en-US" sz="2400"/>
              <a:t>Plane perpendicular to image plane projects to part of the image (with horizon).</a:t>
            </a:r>
          </a:p>
        </p:txBody>
      </p:sp>
    </p:spTree>
    <p:extLst>
      <p:ext uri="{BB962C8B-B14F-4D97-AF65-F5344CB8AC3E}">
        <p14:creationId xmlns:p14="http://schemas.microsoft.com/office/powerpoint/2010/main" val="262363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905000" y="23622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Arial" charset="0"/>
              </a:rPr>
              <a:t>Take out paper and pencil</a:t>
            </a:r>
          </a:p>
        </p:txBody>
      </p:sp>
    </p:spTree>
    <p:extLst>
      <p:ext uri="{BB962C8B-B14F-4D97-AF65-F5344CB8AC3E}">
        <p14:creationId xmlns:p14="http://schemas.microsoft.com/office/powerpoint/2010/main" val="43107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wj\write\teach\426\1 pt perspective\1pt_demo_step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2789238" cy="196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wj\write\teach\426\1 pt perspective\1pt_demo_step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62200"/>
            <a:ext cx="280035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dwj\write\teach\426\1 pt perspective\1pt_demo_step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95800"/>
            <a:ext cx="280035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dwj\write\teach\426\1 pt perspective\1pt_demo_step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28600"/>
            <a:ext cx="280035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dwj\write\teach\426\1 pt perspective\1pt_demo_step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362200"/>
            <a:ext cx="280035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dwj\write\teach\426\1 pt perspective\1pt_demo_step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0"/>
            <a:ext cx="280035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dwj\write\teach\426\1 pt perspective\1pt_demo_step9b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667000"/>
            <a:ext cx="22860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dwj\write\teach\426\1 pt perspective\1pt_demo_done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28600"/>
            <a:ext cx="280035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dwj\write\teach\426\1 pt perspective\1pt_demo_step10b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76800"/>
            <a:ext cx="2286000" cy="161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dwj\write\teach\426\1 pt perspective\1pt_demo_step12b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715000"/>
            <a:ext cx="2286000" cy="161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225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wj\write\teach\426\1 pt perspective\1pt_demo_step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406400"/>
            <a:ext cx="7815262" cy="550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dwj\write\teach\426\1 pt perspective\1pt_demo_step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0050"/>
            <a:ext cx="78486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dwj\write\teach\426\1 pt perspective\1pt_demo_step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0050"/>
            <a:ext cx="78486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dwj\write\teach\426\1 pt perspective\1pt_demo_step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0050"/>
            <a:ext cx="78486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dwj\write\teach\426\1 pt perspective\1pt_demo_step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0050"/>
            <a:ext cx="78486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dwj\write\teach\426\1 pt perspective\1pt_demo_step7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0050"/>
            <a:ext cx="78486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dwj\write\teach\426\1 pt perspective\1pt_demo_done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0050"/>
            <a:ext cx="78486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dwj\write\teach\426\1 pt perspective\1pt_demo_step9b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7772400" cy="544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C:\dwj\write\teach\426\1 pt perspective\1pt_demo_step12b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7200"/>
            <a:ext cx="7772400" cy="547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7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715000"/>
            <a:ext cx="8458200" cy="1143000"/>
          </a:xfrm>
        </p:spPr>
        <p:txBody>
          <a:bodyPr/>
          <a:lstStyle/>
          <a:p>
            <a:r>
              <a:rPr lang="en-US" altLang="en-US" sz="2000">
                <a:solidFill>
                  <a:schemeClr val="hlink"/>
                </a:solidFill>
              </a:rPr>
              <a:t>http://www.sanford-artedventures.com/create/tech_1pt_perspective.html</a:t>
            </a:r>
          </a:p>
        </p:txBody>
      </p:sp>
    </p:spTree>
    <p:extLst>
      <p:ext uri="{BB962C8B-B14F-4D97-AF65-F5344CB8AC3E}">
        <p14:creationId xmlns:p14="http://schemas.microsoft.com/office/powerpoint/2010/main" val="159822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98451"/>
            <a:ext cx="6096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12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808" y="322172"/>
            <a:ext cx="5563792" cy="607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15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567" y="468174"/>
            <a:ext cx="7064233" cy="563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87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Image Formation</a:t>
            </a:r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Vision infers world properties form images.</a:t>
            </a:r>
          </a:p>
          <a:p>
            <a:r>
              <a:rPr lang="en-US" altLang="en-US"/>
              <a:t>How do images depend on these properties?</a:t>
            </a:r>
          </a:p>
          <a:p>
            <a:r>
              <a:rPr lang="en-US" altLang="en-US"/>
              <a:t>Two key elements</a:t>
            </a:r>
          </a:p>
          <a:p>
            <a:pPr lvl="1"/>
            <a:r>
              <a:rPr lang="en-US" altLang="en-US"/>
              <a:t>Geometry</a:t>
            </a:r>
          </a:p>
          <a:p>
            <a:pPr lvl="1"/>
            <a:r>
              <a:rPr lang="en-US" altLang="en-US"/>
              <a:t>Radiometry</a:t>
            </a:r>
          </a:p>
          <a:p>
            <a:pPr lvl="1"/>
            <a:r>
              <a:rPr lang="en-US" altLang="en-US"/>
              <a:t>We consider only simple models of these</a:t>
            </a:r>
          </a:p>
        </p:txBody>
      </p:sp>
    </p:spTree>
    <p:extLst>
      <p:ext uri="{BB962C8B-B14F-4D97-AF65-F5344CB8AC3E}">
        <p14:creationId xmlns:p14="http://schemas.microsoft.com/office/powerpoint/2010/main" val="2310586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323850"/>
            <a:ext cx="78232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060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" y="501805"/>
            <a:ext cx="7749540" cy="5670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25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52" y="652463"/>
            <a:ext cx="7759148" cy="557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181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01" y="304800"/>
            <a:ext cx="8178519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089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"/>
            <a:ext cx="7322415" cy="6071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3768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61" y="381000"/>
            <a:ext cx="8027653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773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The equation of projection</a:t>
            </a:r>
          </a:p>
        </p:txBody>
      </p:sp>
      <p:pic>
        <p:nvPicPr>
          <p:cNvPr id="15363" name="Picture 3" descr="perspeq.tiff                                                   0001A78FPowerbook HD                   985CFB00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43200"/>
            <a:ext cx="8470900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971800" y="64008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(Forsyth &amp; Ponce)</a:t>
            </a:r>
          </a:p>
        </p:txBody>
      </p:sp>
    </p:spTree>
    <p:extLst>
      <p:ext uri="{BB962C8B-B14F-4D97-AF65-F5344CB8AC3E}">
        <p14:creationId xmlns:p14="http://schemas.microsoft.com/office/powerpoint/2010/main" val="426695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The equation of projection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85800" y="1752600"/>
            <a:ext cx="45720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charset="0"/>
              </a:rPr>
              <a:t>Cartesian coordinates: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charset="0"/>
              </a:rPr>
              <a:t>We have, by similar triangles, that  </a:t>
            </a:r>
          </a:p>
          <a:p>
            <a:pPr lvl="1">
              <a:spcBef>
                <a:spcPct val="20000"/>
              </a:spcBef>
            </a:pPr>
            <a:endParaRPr lang="en-US" altLang="en-US">
              <a:latin typeface="Arial" charset="0"/>
            </a:endParaRPr>
          </a:p>
          <a:p>
            <a:pPr lvl="1">
              <a:spcBef>
                <a:spcPct val="20000"/>
              </a:spcBef>
            </a:pPr>
            <a:endParaRPr lang="en-US" altLang="en-US">
              <a:latin typeface="Arial" charset="0"/>
            </a:endParaRPr>
          </a:p>
          <a:p>
            <a:pPr lvl="1">
              <a:spcBef>
                <a:spcPct val="20000"/>
              </a:spcBef>
            </a:pPr>
            <a:r>
              <a:rPr lang="en-US" altLang="en-US">
                <a:latin typeface="Arial" charset="0"/>
              </a:rPr>
              <a:t>                    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charset="0"/>
              </a:rPr>
              <a:t>Ignore the third coordinate, and get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n-US" altLang="en-US" sz="2800">
              <a:latin typeface="Arial" charset="0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417610"/>
              </p:ext>
            </p:extLst>
          </p:nvPr>
        </p:nvGraphicFramePr>
        <p:xfrm>
          <a:off x="3387725" y="4953000"/>
          <a:ext cx="22796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6" name="Equation" r:id="rId3" imgW="1396800" imgH="393480" progId="Equation.3">
                  <p:embed/>
                </p:oleObj>
              </mc:Choice>
              <mc:Fallback>
                <p:oleObj name="Equation" r:id="rId3" imgW="1396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7725" y="4953000"/>
                        <a:ext cx="2279650" cy="642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890737"/>
              </p:ext>
            </p:extLst>
          </p:nvPr>
        </p:nvGraphicFramePr>
        <p:xfrm>
          <a:off x="1752600" y="3657600"/>
          <a:ext cx="2897188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7" name="Equation" r:id="rId5" imgW="1612800" imgH="393480" progId="Equation.3">
                  <p:embed/>
                </p:oleObj>
              </mc:Choice>
              <mc:Fallback>
                <p:oleObj name="Equation" r:id="rId5" imgW="1612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657600"/>
                        <a:ext cx="2897188" cy="706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996271"/>
              </p:ext>
            </p:extLst>
          </p:nvPr>
        </p:nvGraphicFramePr>
        <p:xfrm>
          <a:off x="4943475" y="2286000"/>
          <a:ext cx="9334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8" name="Equation" r:id="rId7" imgW="571320" imgH="787320" progId="Equation.3">
                  <p:embed/>
                </p:oleObj>
              </mc:Choice>
              <mc:Fallback>
                <p:oleObj name="Equation" r:id="rId7" imgW="571320" imgH="787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3475" y="2286000"/>
                        <a:ext cx="933450" cy="12858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731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Orthographic projection</a:t>
            </a: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443299"/>
              </p:ext>
            </p:extLst>
          </p:nvPr>
        </p:nvGraphicFramePr>
        <p:xfrm>
          <a:off x="3733800" y="5280025"/>
          <a:ext cx="1389063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Equation" r:id="rId3" imgW="380880" imgH="431640" progId="Equation.3">
                  <p:embed/>
                </p:oleObj>
              </mc:Choice>
              <mc:Fallback>
                <p:oleObj name="Equation" r:id="rId3" imgW="380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280025"/>
                        <a:ext cx="1389063" cy="1577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86" name="Picture 6" descr="E:\class\figures\orthographi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81200"/>
            <a:ext cx="4872038" cy="281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454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Weak perspective (scaled orthographic projection)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85800" y="1981200"/>
            <a:ext cx="381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charset="0"/>
              </a:rPr>
              <a:t>Issue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charset="0"/>
              </a:rPr>
              <a:t>perspective effects, but not over the scale of individual objects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charset="0"/>
              </a:rPr>
              <a:t>collect points into a group at about the same depth, then divide each point by the depth of its group</a:t>
            </a:r>
          </a:p>
        </p:txBody>
      </p:sp>
      <p:pic>
        <p:nvPicPr>
          <p:cNvPr id="17412" name="Picture 4" descr="&#10;weakeq.eps                                                     0002C550Powerbook HD                   985CFB00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2743200"/>
            <a:ext cx="4598987" cy="207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971800" y="64008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(Forsyth &amp; Ponce)</a:t>
            </a:r>
          </a:p>
        </p:txBody>
      </p:sp>
    </p:spTree>
    <p:extLst>
      <p:ext uri="{BB962C8B-B14F-4D97-AF65-F5344CB8AC3E}">
        <p14:creationId xmlns:p14="http://schemas.microsoft.com/office/powerpoint/2010/main" val="2585797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52400" y="6373813"/>
            <a:ext cx="81391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>
                <a:latin typeface="Arial" charset="0"/>
                <a:hlinkClick r:id="rId2"/>
              </a:rPr>
              <a:t>http://www.acmi.net.au/AIC/CAMERA_OBSCURA.html</a:t>
            </a:r>
            <a:r>
              <a:rPr lang="en-US" altLang="en-US" sz="2000">
                <a:latin typeface="Arial" charset="0"/>
              </a:rPr>
              <a:t> (Russell Naughton)</a:t>
            </a:r>
          </a:p>
        </p:txBody>
      </p:sp>
      <p:pic>
        <p:nvPicPr>
          <p:cNvPr id="3075" name="Picture 3" descr="C:\dwj\write\teach\vision\CAM_OBS_LOUVAIN_154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90563"/>
            <a:ext cx="5210175" cy="365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r>
              <a:rPr lang="en-US" altLang="en-US"/>
              <a:t>Camera Obscura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30188" y="4343400"/>
            <a:ext cx="8913812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latin typeface="Arial" charset="0"/>
                <a:cs typeface="Arial" charset="0"/>
              </a:rPr>
              <a:t>"When images of illuminated objects ... penetrate through a small hole into a very dark room ... you will see [on the opposite wall] these objects in their proper form and color, reduced in size ... in a reversed position, owing to the intersection of the rays".</a:t>
            </a:r>
            <a:endParaRPr lang="en-US" altLang="en-US">
              <a:latin typeface="Arial" charset="0"/>
            </a:endParaRPr>
          </a:p>
          <a:p>
            <a:pPr algn="ctr"/>
            <a:r>
              <a:rPr lang="en-US" altLang="en-US" i="1">
                <a:latin typeface="Arial" charset="0"/>
              </a:rPr>
              <a:t>Da Vinci</a:t>
            </a:r>
          </a:p>
        </p:txBody>
      </p:sp>
    </p:spTree>
    <p:extLst>
      <p:ext uri="{BB962C8B-B14F-4D97-AF65-F5344CB8AC3E}">
        <p14:creationId xmlns:p14="http://schemas.microsoft.com/office/powerpoint/2010/main" val="24247150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Equation of Weak Perspective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796518"/>
              </p:ext>
            </p:extLst>
          </p:nvPr>
        </p:nvGraphicFramePr>
        <p:xfrm>
          <a:off x="787400" y="2667000"/>
          <a:ext cx="45196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7" name="Equation" r:id="rId3" imgW="1104840" imgH="203040" progId="Equation.3">
                  <p:embed/>
                </p:oleObj>
              </mc:Choice>
              <mc:Fallback>
                <p:oleObj name="Equation" r:id="rId3" imgW="11048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00" y="2667000"/>
                        <a:ext cx="4519613" cy="8318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62000" y="3621088"/>
            <a:ext cx="67056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i="1">
                <a:latin typeface="Arial" charset="0"/>
              </a:rPr>
              <a:t> s</a:t>
            </a:r>
            <a:r>
              <a:rPr lang="en-US" altLang="en-US">
                <a:latin typeface="Arial" charset="0"/>
              </a:rPr>
              <a:t> is constant for all points.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>
                <a:latin typeface="Arial" charset="0"/>
              </a:rPr>
              <a:t> Parallel lines no longer converge, they remain parallel.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780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Pros and Cons of These Models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/>
              <a:t>Weak perspective much simpler math.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Accurate when object is small and distant.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Most useful for recognition.</a:t>
            </a:r>
          </a:p>
          <a:p>
            <a:pPr>
              <a:lnSpc>
                <a:spcPct val="90000"/>
              </a:lnSpc>
            </a:pPr>
            <a:r>
              <a:rPr lang="en-US" altLang="en-US"/>
              <a:t>Pinhole perspective much more accurate for scenes.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Used in structure from motion.</a:t>
            </a:r>
          </a:p>
          <a:p>
            <a:pPr>
              <a:lnSpc>
                <a:spcPct val="90000"/>
              </a:lnSpc>
            </a:pPr>
            <a:r>
              <a:rPr lang="en-US" altLang="en-US"/>
              <a:t>When accuracy really matters, must model real cameras.</a:t>
            </a:r>
          </a:p>
        </p:txBody>
      </p:sp>
    </p:spTree>
    <p:extLst>
      <p:ext uri="{BB962C8B-B14F-4D97-AF65-F5344CB8AC3E}">
        <p14:creationId xmlns:p14="http://schemas.microsoft.com/office/powerpoint/2010/main" val="1058259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bighole.eps                                                    0002C550Powerbook HD                   985CFB00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524000"/>
            <a:ext cx="5094288" cy="485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838200" y="3048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Cameras with Lenses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971800" y="64008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(Forsyth &amp; Ponce)</a:t>
            </a:r>
          </a:p>
        </p:txBody>
      </p:sp>
    </p:spTree>
    <p:extLst>
      <p:ext uri="{BB962C8B-B14F-4D97-AF65-F5344CB8AC3E}">
        <p14:creationId xmlns:p14="http://schemas.microsoft.com/office/powerpoint/2010/main" val="171459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1"/>
            <a:ext cx="8153400" cy="616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9796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04801"/>
            <a:ext cx="8629650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148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304800"/>
            <a:ext cx="8543925" cy="610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5102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:\class\figures\diffra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38200"/>
            <a:ext cx="6873875" cy="514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0598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52413"/>
            <a:ext cx="8820150" cy="63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5481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Interaction of light with matter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Absorption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Scattering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Refraction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Reflection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Other effects: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Diffraction: deviation of straight propagation in the presence of obstacles</a:t>
            </a:r>
          </a:p>
          <a:p>
            <a:pPr lvl="1">
              <a:lnSpc>
                <a:spcPct val="90000"/>
              </a:lnSpc>
            </a:pPr>
            <a:r>
              <a:rPr lang="en-US" altLang="en-US" sz="2400"/>
              <a:t>Fluorescence:absorbtion of light of a given wavelength by a fluorescent molecule causes reemission at another wavelength</a:t>
            </a:r>
          </a:p>
          <a:p>
            <a:pPr lvl="1">
              <a:lnSpc>
                <a:spcPct val="90000"/>
              </a:lnSpc>
            </a:pPr>
            <a:endParaRPr lang="en-US" altLang="en-US" sz="2400"/>
          </a:p>
          <a:p>
            <a:pPr lvl="1">
              <a:lnSpc>
                <a:spcPct val="90000"/>
              </a:lnSpc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2774737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:\class\figures\refractiongl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2000"/>
            <a:ext cx="6956425" cy="521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040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88" y="3017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099" name="Picture 3" descr="C:\dwj\write\teach\426\CAM_OBS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8" y="1219200"/>
            <a:ext cx="41497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66800" y="4343400"/>
            <a:ext cx="72390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>
                <a:latin typeface="Arial" charset="0"/>
              </a:rPr>
              <a:t> Used to observe eclipses (eg., Bacon, 1214-1294)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>
                <a:latin typeface="Arial" charset="0"/>
              </a:rPr>
              <a:t> By artists (eg., Vermeer).</a:t>
            </a:r>
          </a:p>
        </p:txBody>
      </p:sp>
    </p:spTree>
    <p:extLst>
      <p:ext uri="{BB962C8B-B14F-4D97-AF65-F5344CB8AC3E}">
        <p14:creationId xmlns:p14="http://schemas.microsoft.com/office/powerpoint/2010/main" val="16524035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Refraction</a:t>
            </a:r>
          </a:p>
        </p:txBody>
      </p:sp>
      <p:pic>
        <p:nvPicPr>
          <p:cNvPr id="24579" name="Picture 3" descr="E:\class\figures\sne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52600"/>
            <a:ext cx="4597400" cy="372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965325" y="5957888"/>
            <a:ext cx="30495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i="1"/>
              <a:t>n1</a:t>
            </a:r>
            <a:r>
              <a:rPr lang="en-US" altLang="en-US" sz="2000"/>
              <a:t>, </a:t>
            </a:r>
            <a:r>
              <a:rPr lang="en-US" altLang="en-US" sz="2000" i="1"/>
              <a:t>n2</a:t>
            </a:r>
            <a:r>
              <a:rPr lang="en-US" altLang="en-US" sz="2000"/>
              <a:t>: indexes of refraction</a:t>
            </a:r>
          </a:p>
        </p:txBody>
      </p:sp>
    </p:spTree>
    <p:extLst>
      <p:ext uri="{BB962C8B-B14F-4D97-AF65-F5344CB8AC3E}">
        <p14:creationId xmlns:p14="http://schemas.microsoft.com/office/powerpoint/2010/main" val="4905879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026" descr="E:\class\figures\spheric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71600"/>
            <a:ext cx="5548313" cy="384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0362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28601"/>
            <a:ext cx="8267700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9344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Assumptions for thin lens equation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Lens surfaces are spherical</a:t>
            </a:r>
          </a:p>
          <a:p>
            <a:r>
              <a:rPr lang="en-US" altLang="en-US"/>
              <a:t>Incoming light rays make a small angle with the optical axis</a:t>
            </a:r>
          </a:p>
          <a:p>
            <a:r>
              <a:rPr lang="en-US" altLang="en-US"/>
              <a:t>The lens thickness is small compared to the radii of curvature</a:t>
            </a:r>
          </a:p>
          <a:p>
            <a:r>
              <a:rPr lang="en-US" altLang="en-US"/>
              <a:t>The refractive index is the same for the media on both sides of the lens</a:t>
            </a:r>
          </a:p>
        </p:txBody>
      </p:sp>
    </p:spTree>
    <p:extLst>
      <p:ext uri="{BB962C8B-B14F-4D97-AF65-F5344CB8AC3E}">
        <p14:creationId xmlns:p14="http://schemas.microsoft.com/office/powerpoint/2010/main" val="10342521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class\figures\aber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762000"/>
            <a:ext cx="6261100" cy="469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662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Other aberrations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endParaRPr lang="en-US" altLang="en-US"/>
          </a:p>
          <a:p>
            <a:r>
              <a:rPr lang="en-US" altLang="en-US"/>
              <a:t>Astigmatism: unevenness of the cornea</a:t>
            </a:r>
          </a:p>
          <a:p>
            <a:r>
              <a:rPr lang="en-US" altLang="en-US"/>
              <a:t>Distortion : different areas of lens have different focal length</a:t>
            </a:r>
          </a:p>
          <a:p>
            <a:r>
              <a:rPr lang="en-US" altLang="en-US"/>
              <a:t>Coma : point not on optical axis is depicted as asymmetrical comet-shaped blob</a:t>
            </a:r>
          </a:p>
          <a:p>
            <a:r>
              <a:rPr lang="en-US" altLang="en-US"/>
              <a:t>Chromatic aberration</a:t>
            </a:r>
          </a:p>
        </p:txBody>
      </p:sp>
    </p:spTree>
    <p:extLst>
      <p:ext uri="{BB962C8B-B14F-4D97-AF65-F5344CB8AC3E}">
        <p14:creationId xmlns:p14="http://schemas.microsoft.com/office/powerpoint/2010/main" val="198012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04800"/>
            <a:ext cx="81534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91285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04800"/>
            <a:ext cx="80391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0362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457200"/>
            <a:ext cx="88011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9135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697"/>
            <a:ext cx="7391399" cy="589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00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wj\write\teach\426\marga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4057650" cy="258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wj\write\teach\426\margat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00" y="1606550"/>
            <a:ext cx="3213100" cy="3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81000" y="6142038"/>
            <a:ext cx="8166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>
                <a:latin typeface="Arial" charset="0"/>
                <a:hlinkClick r:id="rId4"/>
              </a:rPr>
              <a:t>http://brightbytes.com/cosite/collection2.html</a:t>
            </a:r>
            <a:r>
              <a:rPr lang="en-US" altLang="en-US" sz="2000">
                <a:latin typeface="Arial" charset="0"/>
              </a:rPr>
              <a:t> (Jack and Beverly Wilgus)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57200" y="4038600"/>
            <a:ext cx="4114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Arial" charset="0"/>
              </a:rPr>
              <a:t>Jetty at Margate England, 1898.</a:t>
            </a:r>
          </a:p>
        </p:txBody>
      </p:sp>
    </p:spTree>
    <p:extLst>
      <p:ext uri="{BB962C8B-B14F-4D97-AF65-F5344CB8AC3E}">
        <p14:creationId xmlns:p14="http://schemas.microsoft.com/office/powerpoint/2010/main" val="25327985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12" y="457200"/>
            <a:ext cx="83969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5345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5" y="533400"/>
            <a:ext cx="809248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0450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253684" cy="563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54841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00" y="457200"/>
            <a:ext cx="8022799" cy="587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06308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90" y="228600"/>
            <a:ext cx="7982858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1892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7650"/>
            <a:ext cx="8043863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6699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304800"/>
            <a:ext cx="890587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8103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10" y="381000"/>
            <a:ext cx="8367889" cy="610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7385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07695"/>
            <a:ext cx="7129463" cy="482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25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26979"/>
            <a:ext cx="8305800" cy="501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52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charset="0"/>
              </a:rPr>
              <a:t>First photograph due to Niepce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charset="0"/>
              </a:rPr>
              <a:t>First on record shown in the book - 1822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Cameras</a:t>
            </a:r>
          </a:p>
        </p:txBody>
      </p:sp>
    </p:spTree>
    <p:extLst>
      <p:ext uri="{BB962C8B-B14F-4D97-AF65-F5344CB8AC3E}">
        <p14:creationId xmlns:p14="http://schemas.microsoft.com/office/powerpoint/2010/main" val="26311070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Non perspective models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87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Fish-eye lens camera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5915025" cy="505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00200"/>
            <a:ext cx="480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220" y="2895600"/>
            <a:ext cx="290703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16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Different models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676400"/>
            <a:ext cx="8357059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9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Catadioptric</a:t>
            </a:r>
            <a:r>
              <a:rPr lang="en-US" dirty="0" smtClean="0"/>
              <a:t> sensors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1151792"/>
            <a:ext cx="409575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14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Catadioptric</a:t>
            </a:r>
            <a:r>
              <a:rPr lang="en-US" b="1" dirty="0" smtClean="0"/>
              <a:t> sensor and its image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77533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51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Catadioptric</a:t>
            </a:r>
            <a:r>
              <a:rPr lang="en-US" dirty="0" smtClean="0"/>
              <a:t> geometry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35" y="1371600"/>
            <a:ext cx="70485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0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Eye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23" y="1524000"/>
            <a:ext cx="7467600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72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Spherical Eye equations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046" y="3429000"/>
            <a:ext cx="4572000" cy="320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514600"/>
            <a:ext cx="3977451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05000"/>
            <a:ext cx="219891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2" y="3429000"/>
            <a:ext cx="305181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600"/>
            <a:ext cx="4062046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97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Unified imaging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247" y="1416119"/>
            <a:ext cx="6781800" cy="5441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94881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Unified imaging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55" y="1447800"/>
            <a:ext cx="826582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680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Pinhole cameras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685800" y="1981200"/>
            <a:ext cx="381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charset="0"/>
              </a:rPr>
              <a:t>Abstract camera model - box with a small hole in it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charset="0"/>
              </a:rPr>
              <a:t>Pinhole cameras work in practice</a:t>
            </a:r>
          </a:p>
        </p:txBody>
      </p:sp>
      <p:pic>
        <p:nvPicPr>
          <p:cNvPr id="7173" name="Picture 5" descr="pinhole.tiff                                                   0001A78FPowerbook HD                   985CFB00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52800"/>
            <a:ext cx="8750300" cy="290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971800" y="64008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(Forsyth &amp; Ponce)</a:t>
            </a:r>
          </a:p>
        </p:txBody>
      </p:sp>
    </p:spTree>
    <p:extLst>
      <p:ext uri="{BB962C8B-B14F-4D97-AF65-F5344CB8AC3E}">
        <p14:creationId xmlns:p14="http://schemas.microsoft.com/office/powerpoint/2010/main" val="12034092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to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9178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33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75835"/>
            <a:ext cx="8982075" cy="52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486400"/>
            <a:ext cx="36004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3577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304800"/>
            <a:ext cx="88677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281449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04800"/>
            <a:ext cx="8782050" cy="617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19910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229600" cy="589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9550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81000"/>
            <a:ext cx="88201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0867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71463"/>
            <a:ext cx="828675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492351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88392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92429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07720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5762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82296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502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altLang="en-US" sz="4400">
                <a:solidFill>
                  <a:schemeClr val="tx2"/>
                </a:solidFill>
                <a:latin typeface="Arial" charset="0"/>
              </a:rPr>
              <a:t>Distant objects are smaller</a:t>
            </a:r>
          </a:p>
        </p:txBody>
      </p:sp>
      <p:pic>
        <p:nvPicPr>
          <p:cNvPr id="8195" name="Picture 3" descr="perspectivesize.tiff                                           0001A78FPowerbook HD                   985CFB00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1524000"/>
            <a:ext cx="8650287" cy="452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971800" y="6400800"/>
            <a:ext cx="320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(Forsyth &amp; Ponce)</a:t>
            </a:r>
          </a:p>
        </p:txBody>
      </p:sp>
    </p:spTree>
    <p:extLst>
      <p:ext uri="{BB962C8B-B14F-4D97-AF65-F5344CB8AC3E}">
        <p14:creationId xmlns:p14="http://schemas.microsoft.com/office/powerpoint/2010/main" val="37887521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81000"/>
            <a:ext cx="8458200" cy="5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63018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Properties of P: the projective camera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b="1" dirty="0" smtClean="0"/>
          </a:p>
          <a:p>
            <a:r>
              <a:rPr lang="en-US" sz="2800" b="1" dirty="0" smtClean="0"/>
              <a:t>P</a:t>
            </a:r>
            <a:r>
              <a:rPr lang="en-US" sz="2800" dirty="0" smtClean="0"/>
              <a:t> is a general 3X4 matrix of rank 3. If it has rank less than 3 then the projection is line or point, not the whole plane</a:t>
            </a:r>
            <a:r>
              <a:rPr lang="en-US" sz="2400" dirty="0" smtClean="0"/>
              <a:t>.</a:t>
            </a:r>
          </a:p>
          <a:p>
            <a:endParaRPr lang="en-US" sz="2400" b="1" dirty="0" smtClean="0"/>
          </a:p>
          <a:p>
            <a:r>
              <a:rPr lang="en-US" sz="2800" b="1" dirty="0" smtClean="0"/>
              <a:t>C</a:t>
            </a:r>
            <a:r>
              <a:rPr lang="en-US" sz="2800" dirty="0" smtClean="0"/>
              <a:t> is the camera center if and only if </a:t>
            </a:r>
            <a:r>
              <a:rPr lang="en-US" sz="2800" b="1" dirty="0" smtClean="0"/>
              <a:t>PC=0. </a:t>
            </a:r>
            <a:r>
              <a:rPr lang="en-US" sz="2800" dirty="0" smtClean="0"/>
              <a:t>Indeed, if </a:t>
            </a:r>
            <a:r>
              <a:rPr lang="en-US" sz="2800" b="1" dirty="0" smtClean="0"/>
              <a:t>PC=0,</a:t>
            </a:r>
            <a:r>
              <a:rPr lang="en-US" sz="2800" dirty="0" smtClean="0"/>
              <a:t> consider the line containing </a:t>
            </a:r>
            <a:r>
              <a:rPr lang="en-US" sz="2800" b="1" dirty="0" smtClean="0"/>
              <a:t>C</a:t>
            </a:r>
            <a:r>
              <a:rPr lang="en-US" sz="2800" dirty="0" smtClean="0"/>
              <a:t> and any point </a:t>
            </a:r>
            <a:r>
              <a:rPr lang="en-US" sz="2800" b="1" dirty="0" smtClean="0"/>
              <a:t>A</a:t>
            </a:r>
            <a:r>
              <a:rPr lang="en-US" sz="2800" dirty="0" smtClean="0"/>
              <a:t> in 3-space. Points on this line are: </a:t>
            </a:r>
            <a:r>
              <a:rPr lang="en-US" sz="2800" b="1" dirty="0" smtClean="0"/>
              <a:t>X</a:t>
            </a:r>
            <a:r>
              <a:rPr lang="en-US" sz="2800" dirty="0" smtClean="0"/>
              <a:t>(k)=k</a:t>
            </a:r>
            <a:r>
              <a:rPr lang="en-US" sz="2800" b="1" dirty="0" smtClean="0"/>
              <a:t>A</a:t>
            </a:r>
            <a:r>
              <a:rPr lang="en-US" sz="2800" dirty="0" smtClean="0"/>
              <a:t>+(1-k)</a:t>
            </a:r>
            <a:r>
              <a:rPr lang="en-US" sz="2800" b="1" dirty="0" smtClean="0"/>
              <a:t>C. </a:t>
            </a:r>
            <a:r>
              <a:rPr lang="en-US" sz="2800" dirty="0" smtClean="0"/>
              <a:t>Mapping any such point with P we get: </a:t>
            </a:r>
            <a:r>
              <a:rPr lang="en-US" sz="2800" b="1" dirty="0" smtClean="0"/>
              <a:t>PX</a:t>
            </a:r>
            <a:r>
              <a:rPr lang="en-US" sz="2800" dirty="0" smtClean="0"/>
              <a:t>=</a:t>
            </a:r>
            <a:r>
              <a:rPr lang="en-US" sz="2800" dirty="0" err="1" smtClean="0"/>
              <a:t>k</a:t>
            </a:r>
            <a:r>
              <a:rPr lang="en-US" sz="2800" b="1" dirty="0" err="1" smtClean="0"/>
              <a:t>PA</a:t>
            </a:r>
            <a:r>
              <a:rPr lang="en-US" sz="2800" b="1" dirty="0" smtClean="0"/>
              <a:t>. </a:t>
            </a:r>
            <a:r>
              <a:rPr lang="en-US" sz="2800" dirty="0" smtClean="0"/>
              <a:t>All points on the line map to </a:t>
            </a:r>
            <a:r>
              <a:rPr lang="en-US" sz="2800" b="1" dirty="0" smtClean="0"/>
              <a:t>PA</a:t>
            </a:r>
            <a:r>
              <a:rPr lang="en-US" sz="2800" dirty="0" smtClean="0"/>
              <a:t>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0587446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rows and columns of P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    P = </a:t>
                </a:r>
                <a:r>
                  <a:rPr lang="en-US" dirty="0"/>
                  <a:t> 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3"/>
                              <m:mcJc m:val="center"/>
                            </m:mcPr>
                          </m:mc>
                        </m:mcs>
                        <m:ctrlPr>
                          <a:rPr lang="en-US" i="1">
                            <a:latin typeface="Cambria Math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11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12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13</m:t>
                              </m:r>
                            </m:sub>
                          </m:sSub>
                        </m:e>
                      </m:mr>
                      <m:m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21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22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23</m:t>
                              </m:r>
                            </m:sub>
                          </m:sSub>
                        </m:e>
                      </m:mr>
                      <m:m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31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32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33</m:t>
                              </m:r>
                            </m:sub>
                          </m:sSub>
                        </m:e>
                      </m:mr>
                    </m:m>
                    <m:r>
                      <a:rPr lang="en-US" i="1">
                        <a:latin typeface="Cambria Math"/>
                      </a:rPr>
                      <m:t>   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i="1">
                            <a:latin typeface="Cambria Math"/>
                          </a:rPr>
                        </m:ctrlPr>
                      </m:mPr>
                      <m:m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14</m:t>
                              </m:r>
                            </m:sub>
                          </m:sSub>
                        </m:e>
                      </m:mr>
                      <m:m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24</m:t>
                              </m:r>
                            </m:sub>
                          </m:sSub>
                        </m:e>
                      </m:mr>
                      <m:m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34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dirty="0" smtClean="0"/>
                  <a:t> 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r>
                  <a:rPr lang="en-US" dirty="0" smtClean="0"/>
                  <a:t>    P =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i="1" smtClean="0">
                            <a:latin typeface="Cambria Math"/>
                          </a:rPr>
                        </m:ctrlPr>
                      </m:mPr>
                      <m:mr>
                        <m:e>
                          <m:sSup>
                            <m:sSup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𝑇</m:t>
                              </m:r>
                            </m:sup>
                          </m:sSup>
                        </m:e>
                      </m:mr>
                      <m:mr>
                        <m:e>
                          <m:sSup>
                            <m:sSup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𝑇</m:t>
                              </m:r>
                            </m:sup>
                          </m:sSup>
                        </m:e>
                      </m:mr>
                      <m:mr>
                        <m:e>
                          <m:sSup>
                            <m:sSup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𝑇</m:t>
                              </m:r>
                            </m:sup>
                          </m:sSup>
                        </m:e>
                      </m:mr>
                    </m:m>
                  </m:oMath>
                </a14:m>
                <a:r>
                  <a:rPr lang="en-US" dirty="0" smtClean="0"/>
                  <a:t>        P=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2 </m:t>
                        </m:r>
                      </m:sub>
                    </m:sSub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3 </m:t>
                        </m:r>
                      </m:sub>
                    </m:sSub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ket 3"/>
          <p:cNvSpPr/>
          <p:nvPr/>
        </p:nvSpPr>
        <p:spPr>
          <a:xfrm>
            <a:off x="1488831" y="2362200"/>
            <a:ext cx="45719" cy="15240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ket 4"/>
          <p:cNvSpPr/>
          <p:nvPr/>
        </p:nvSpPr>
        <p:spPr>
          <a:xfrm>
            <a:off x="5105400" y="2362200"/>
            <a:ext cx="73152" cy="14478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Bracket 6"/>
          <p:cNvSpPr/>
          <p:nvPr/>
        </p:nvSpPr>
        <p:spPr>
          <a:xfrm>
            <a:off x="1561982" y="4267200"/>
            <a:ext cx="45719" cy="1676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ket 7"/>
          <p:cNvSpPr/>
          <p:nvPr/>
        </p:nvSpPr>
        <p:spPr>
          <a:xfrm>
            <a:off x="2362200" y="4267200"/>
            <a:ext cx="73152" cy="16002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ket 8"/>
          <p:cNvSpPr/>
          <p:nvPr/>
        </p:nvSpPr>
        <p:spPr>
          <a:xfrm>
            <a:off x="3465576" y="4724400"/>
            <a:ext cx="73152" cy="914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/>
          <p:cNvSpPr/>
          <p:nvPr/>
        </p:nvSpPr>
        <p:spPr>
          <a:xfrm>
            <a:off x="5382299" y="4648200"/>
            <a:ext cx="73152" cy="91440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9881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Columns=image points, rows=world planes</a:t>
            </a:r>
            <a:endParaRPr lang="en-US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sz="2800" dirty="0" smtClean="0"/>
                  <a:t>The first three columns are the vanishing points of the world axes X,Y,Z; X axis has direction D=(1,0,0,0) and </a:t>
                </a:r>
                <a:r>
                  <a:rPr lang="en-US" sz="2800" b="1" dirty="0" smtClean="0"/>
                  <a:t>PD=p1</a:t>
                </a:r>
                <a:r>
                  <a:rPr lang="en-US" sz="2800" dirty="0" smtClean="0"/>
                  <a:t>, etc. The last column is the image of the world origin.</a:t>
                </a:r>
              </a:p>
              <a:p>
                <a:r>
                  <a:rPr lang="en-US" dirty="0" smtClean="0"/>
                  <a:t>The rows represent planes:</a:t>
                </a:r>
              </a:p>
              <a:p>
                <a:r>
                  <a:rPr lang="en-US" sz="2400" b="1" dirty="0" smtClean="0"/>
                  <a:t>The principal plane </a:t>
                </a:r>
                <a:r>
                  <a:rPr lang="en-US" sz="2400" dirty="0" smtClean="0"/>
                  <a:t>(through camera center parallel to the image): If </a:t>
                </a:r>
                <a:r>
                  <a:rPr lang="en-US" sz="2400" b="1" dirty="0" smtClean="0"/>
                  <a:t>X</a:t>
                </a:r>
                <a:r>
                  <a:rPr lang="en-US" sz="2400" dirty="0" smtClean="0"/>
                  <a:t> lies on this plane then </a:t>
                </a:r>
                <a:r>
                  <a:rPr lang="en-US" sz="2400" b="1" dirty="0" smtClean="0"/>
                  <a:t>PX=(x,y,0), 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/>
                          </a:rPr>
                          <m:t>𝒑</m:t>
                        </m:r>
                      </m:e>
                      <m:sup>
                        <m:r>
                          <a:rPr lang="en-US" sz="2400" b="1" i="1" smtClean="0">
                            <a:latin typeface="Cambria Math"/>
                          </a:rPr>
                          <m:t>𝟑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𝑻</m:t>
                        </m:r>
                      </m:sup>
                    </m:sSup>
                  </m:oMath>
                </a14:m>
                <a:r>
                  <a:rPr lang="en-US" sz="2400" b="1" dirty="0" smtClean="0"/>
                  <a:t>X=0.</a:t>
                </a:r>
              </a:p>
              <a:p>
                <a:r>
                  <a:rPr lang="en-US" sz="2400" dirty="0" smtClean="0"/>
                  <a:t>Consider points </a:t>
                </a:r>
                <a:r>
                  <a:rPr lang="en-US" sz="2400" b="1" dirty="0" smtClean="0"/>
                  <a:t>X</a:t>
                </a:r>
                <a:r>
                  <a:rPr lang="en-US" sz="2400" dirty="0" smtClean="0"/>
                  <a:t> on plane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2400" dirty="0" smtClean="0"/>
                  <a:t> . Then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  <m:r>
                          <a:rPr lang="en-US" sz="2400" i="1"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2400" b="1" dirty="0" smtClean="0"/>
                  <a:t>X =0, so PX=(0,y,w), </a:t>
                </a:r>
                <a:r>
                  <a:rPr lang="en-US" sz="2400" dirty="0" smtClean="0"/>
                  <a:t>the points on the image x-axis. Since also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  <m:r>
                          <a:rPr lang="en-US" sz="2400" i="1"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2400" b="1" dirty="0" smtClean="0"/>
                  <a:t>C=0, </a:t>
                </a:r>
                <a:r>
                  <a:rPr lang="en-US" sz="2400" dirty="0" smtClean="0"/>
                  <a:t>plane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𝑝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  <m:r>
                          <a:rPr lang="en-US" sz="2400" i="1"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passes from the camera center and the y image axis. Similarly for the second plane.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2156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647519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800" name="Group 120"/>
          <p:cNvGrpSpPr>
            <a:grpSpLocks/>
          </p:cNvGrpSpPr>
          <p:nvPr/>
        </p:nvGrpSpPr>
        <p:grpSpPr bwMode="auto">
          <a:xfrm>
            <a:off x="3925644" y="1447800"/>
            <a:ext cx="3735387" cy="3810000"/>
            <a:chOff x="2447" y="624"/>
            <a:chExt cx="2353" cy="2400"/>
          </a:xfrm>
        </p:grpSpPr>
        <p:grpSp>
          <p:nvGrpSpPr>
            <p:cNvPr id="327799" name="Group 119"/>
            <p:cNvGrpSpPr>
              <a:grpSpLocks/>
            </p:cNvGrpSpPr>
            <p:nvPr/>
          </p:nvGrpSpPr>
          <p:grpSpPr bwMode="auto">
            <a:xfrm>
              <a:off x="2447" y="2590"/>
              <a:ext cx="1921" cy="434"/>
              <a:chOff x="2447" y="2590"/>
              <a:chExt cx="1921" cy="434"/>
            </a:xfrm>
          </p:grpSpPr>
          <p:sp>
            <p:nvSpPr>
              <p:cNvPr id="327761" name="Rectangle 81"/>
              <p:cNvSpPr>
                <a:spLocks noChangeArrowheads="1"/>
              </p:cNvSpPr>
              <p:nvPr/>
            </p:nvSpPr>
            <p:spPr bwMode="auto">
              <a:xfrm rot="5400000">
                <a:off x="3215" y="1823"/>
                <a:ext cx="385" cy="192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27794" name="Group 114"/>
              <p:cNvGrpSpPr>
                <a:grpSpLocks/>
              </p:cNvGrpSpPr>
              <p:nvPr/>
            </p:nvGrpSpPr>
            <p:grpSpPr bwMode="auto">
              <a:xfrm>
                <a:off x="2542" y="2590"/>
                <a:ext cx="1824" cy="192"/>
                <a:chOff x="2542" y="2590"/>
                <a:chExt cx="1824" cy="192"/>
              </a:xfrm>
            </p:grpSpPr>
            <p:sp>
              <p:nvSpPr>
                <p:cNvPr id="327769" name="Line 89"/>
                <p:cNvSpPr>
                  <a:spLocks noChangeShapeType="1"/>
                </p:cNvSpPr>
                <p:nvPr/>
              </p:nvSpPr>
              <p:spPr bwMode="auto">
                <a:xfrm rot="5400000">
                  <a:off x="2494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0" name="Line 90"/>
                <p:cNvSpPr>
                  <a:spLocks noChangeShapeType="1"/>
                </p:cNvSpPr>
                <p:nvPr/>
              </p:nvSpPr>
              <p:spPr bwMode="auto">
                <a:xfrm rot="5400000">
                  <a:off x="2590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1" name="Line 91"/>
                <p:cNvSpPr>
                  <a:spLocks noChangeShapeType="1"/>
                </p:cNvSpPr>
                <p:nvPr/>
              </p:nvSpPr>
              <p:spPr bwMode="auto">
                <a:xfrm rot="5400000">
                  <a:off x="2686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2" name="Line 92"/>
                <p:cNvSpPr>
                  <a:spLocks noChangeShapeType="1"/>
                </p:cNvSpPr>
                <p:nvPr/>
              </p:nvSpPr>
              <p:spPr bwMode="auto">
                <a:xfrm rot="5400000">
                  <a:off x="2734" y="268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3" name="Line 93"/>
                <p:cNvSpPr>
                  <a:spLocks noChangeShapeType="1"/>
                </p:cNvSpPr>
                <p:nvPr/>
              </p:nvSpPr>
              <p:spPr bwMode="auto">
                <a:xfrm rot="5400000">
                  <a:off x="2878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4" name="Line 94"/>
                <p:cNvSpPr>
                  <a:spLocks noChangeShapeType="1"/>
                </p:cNvSpPr>
                <p:nvPr/>
              </p:nvSpPr>
              <p:spPr bwMode="auto">
                <a:xfrm rot="5400000">
                  <a:off x="2974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5" name="Line 95"/>
                <p:cNvSpPr>
                  <a:spLocks noChangeShapeType="1"/>
                </p:cNvSpPr>
                <p:nvPr/>
              </p:nvSpPr>
              <p:spPr bwMode="auto">
                <a:xfrm rot="5400000">
                  <a:off x="3070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6" name="Line 96"/>
                <p:cNvSpPr>
                  <a:spLocks noChangeShapeType="1"/>
                </p:cNvSpPr>
                <p:nvPr/>
              </p:nvSpPr>
              <p:spPr bwMode="auto">
                <a:xfrm rot="5400000">
                  <a:off x="3118" y="268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7" name="Line 97"/>
                <p:cNvSpPr>
                  <a:spLocks noChangeShapeType="1"/>
                </p:cNvSpPr>
                <p:nvPr/>
              </p:nvSpPr>
              <p:spPr bwMode="auto">
                <a:xfrm rot="5400000">
                  <a:off x="3262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8" name="Line 98"/>
                <p:cNvSpPr>
                  <a:spLocks noChangeShapeType="1"/>
                </p:cNvSpPr>
                <p:nvPr/>
              </p:nvSpPr>
              <p:spPr bwMode="auto">
                <a:xfrm rot="5400000">
                  <a:off x="3358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79" name="Line 99"/>
                <p:cNvSpPr>
                  <a:spLocks noChangeShapeType="1"/>
                </p:cNvSpPr>
                <p:nvPr/>
              </p:nvSpPr>
              <p:spPr bwMode="auto">
                <a:xfrm rot="5400000">
                  <a:off x="3454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0" name="Line 100"/>
                <p:cNvSpPr>
                  <a:spLocks noChangeShapeType="1"/>
                </p:cNvSpPr>
                <p:nvPr/>
              </p:nvSpPr>
              <p:spPr bwMode="auto">
                <a:xfrm rot="5400000">
                  <a:off x="3502" y="268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1" name="Line 101"/>
                <p:cNvSpPr>
                  <a:spLocks noChangeShapeType="1"/>
                </p:cNvSpPr>
                <p:nvPr/>
              </p:nvSpPr>
              <p:spPr bwMode="auto">
                <a:xfrm rot="5400000">
                  <a:off x="3646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2" name="Line 102"/>
                <p:cNvSpPr>
                  <a:spLocks noChangeShapeType="1"/>
                </p:cNvSpPr>
                <p:nvPr/>
              </p:nvSpPr>
              <p:spPr bwMode="auto">
                <a:xfrm rot="5400000">
                  <a:off x="3742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3" name="Line 103"/>
                <p:cNvSpPr>
                  <a:spLocks noChangeShapeType="1"/>
                </p:cNvSpPr>
                <p:nvPr/>
              </p:nvSpPr>
              <p:spPr bwMode="auto">
                <a:xfrm rot="5400000">
                  <a:off x="3838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4" name="Line 104"/>
                <p:cNvSpPr>
                  <a:spLocks noChangeShapeType="1"/>
                </p:cNvSpPr>
                <p:nvPr/>
              </p:nvSpPr>
              <p:spPr bwMode="auto">
                <a:xfrm rot="5400000">
                  <a:off x="3886" y="268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5" name="Line 105"/>
                <p:cNvSpPr>
                  <a:spLocks noChangeShapeType="1"/>
                </p:cNvSpPr>
                <p:nvPr/>
              </p:nvSpPr>
              <p:spPr bwMode="auto">
                <a:xfrm rot="5400000">
                  <a:off x="4030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6" name="Line 106"/>
                <p:cNvSpPr>
                  <a:spLocks noChangeShapeType="1"/>
                </p:cNvSpPr>
                <p:nvPr/>
              </p:nvSpPr>
              <p:spPr bwMode="auto">
                <a:xfrm rot="5400000">
                  <a:off x="4126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7" name="Line 107"/>
                <p:cNvSpPr>
                  <a:spLocks noChangeShapeType="1"/>
                </p:cNvSpPr>
                <p:nvPr/>
              </p:nvSpPr>
              <p:spPr bwMode="auto">
                <a:xfrm rot="5400000">
                  <a:off x="4222" y="263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88" name="Line 108"/>
                <p:cNvSpPr>
                  <a:spLocks noChangeShapeType="1"/>
                </p:cNvSpPr>
                <p:nvPr/>
              </p:nvSpPr>
              <p:spPr bwMode="auto">
                <a:xfrm rot="5400000">
                  <a:off x="4270" y="268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7798" name="Group 118"/>
              <p:cNvGrpSpPr>
                <a:grpSpLocks/>
              </p:cNvGrpSpPr>
              <p:nvPr/>
            </p:nvGrpSpPr>
            <p:grpSpPr bwMode="auto">
              <a:xfrm>
                <a:off x="2723" y="2736"/>
                <a:ext cx="1405" cy="288"/>
                <a:chOff x="2723" y="2736"/>
                <a:chExt cx="1405" cy="288"/>
              </a:xfrm>
            </p:grpSpPr>
            <p:sp>
              <p:nvSpPr>
                <p:cNvPr id="327763" name="Text Box 83"/>
                <p:cNvSpPr txBox="1">
                  <a:spLocks noChangeArrowheads="1"/>
                </p:cNvSpPr>
                <p:nvPr/>
              </p:nvSpPr>
              <p:spPr bwMode="auto">
                <a:xfrm>
                  <a:off x="2723" y="2736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1</a:t>
                  </a:r>
                </a:p>
              </p:txBody>
            </p:sp>
            <p:sp>
              <p:nvSpPr>
                <p:cNvPr id="327791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3120" y="2736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2</a:t>
                  </a:r>
                </a:p>
              </p:txBody>
            </p:sp>
            <p:sp>
              <p:nvSpPr>
                <p:cNvPr id="327792" name="Text Box 112"/>
                <p:cNvSpPr txBox="1">
                  <a:spLocks noChangeArrowheads="1"/>
                </p:cNvSpPr>
                <p:nvPr/>
              </p:nvSpPr>
              <p:spPr bwMode="auto">
                <a:xfrm>
                  <a:off x="3504" y="2736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3</a:t>
                  </a:r>
                </a:p>
              </p:txBody>
            </p:sp>
            <p:sp>
              <p:nvSpPr>
                <p:cNvPr id="327793" name="Text Box 113"/>
                <p:cNvSpPr txBox="1">
                  <a:spLocks noChangeArrowheads="1"/>
                </p:cNvSpPr>
                <p:nvPr/>
              </p:nvSpPr>
              <p:spPr bwMode="auto">
                <a:xfrm>
                  <a:off x="3888" y="2736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4</a:t>
                  </a:r>
                </a:p>
              </p:txBody>
            </p:sp>
          </p:grpSp>
        </p:grpSp>
        <p:grpSp>
          <p:nvGrpSpPr>
            <p:cNvPr id="327797" name="Group 117"/>
            <p:cNvGrpSpPr>
              <a:grpSpLocks/>
            </p:cNvGrpSpPr>
            <p:nvPr/>
          </p:nvGrpSpPr>
          <p:grpSpPr bwMode="auto">
            <a:xfrm>
              <a:off x="4368" y="624"/>
              <a:ext cx="432" cy="1920"/>
              <a:chOff x="4368" y="624"/>
              <a:chExt cx="432" cy="1920"/>
            </a:xfrm>
          </p:grpSpPr>
          <p:sp>
            <p:nvSpPr>
              <p:cNvPr id="327697" name="Rectangle 17"/>
              <p:cNvSpPr>
                <a:spLocks noChangeArrowheads="1"/>
              </p:cNvSpPr>
              <p:nvPr/>
            </p:nvSpPr>
            <p:spPr bwMode="auto">
              <a:xfrm>
                <a:off x="4368" y="624"/>
                <a:ext cx="384" cy="192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27795" name="Group 115"/>
              <p:cNvGrpSpPr>
                <a:grpSpLocks/>
              </p:cNvGrpSpPr>
              <p:nvPr/>
            </p:nvGrpSpPr>
            <p:grpSpPr bwMode="auto">
              <a:xfrm>
                <a:off x="4560" y="864"/>
                <a:ext cx="240" cy="1440"/>
                <a:chOff x="4560" y="864"/>
                <a:chExt cx="240" cy="1440"/>
              </a:xfrm>
            </p:grpSpPr>
            <p:sp>
              <p:nvSpPr>
                <p:cNvPr id="327699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560" y="2016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1</a:t>
                  </a:r>
                </a:p>
              </p:txBody>
            </p:sp>
            <p:sp>
              <p:nvSpPr>
                <p:cNvPr id="327700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4560" y="1632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2</a:t>
                  </a:r>
                </a:p>
              </p:txBody>
            </p:sp>
            <p:sp>
              <p:nvSpPr>
                <p:cNvPr id="327701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0" y="1248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3</a:t>
                  </a:r>
                </a:p>
              </p:txBody>
            </p:sp>
            <p:sp>
              <p:nvSpPr>
                <p:cNvPr id="327702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560" y="864"/>
                  <a:ext cx="24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2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  <a:flatTx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en-US" b="1"/>
                    <a:t>4</a:t>
                  </a:r>
                </a:p>
              </p:txBody>
            </p:sp>
          </p:grpSp>
          <p:grpSp>
            <p:nvGrpSpPr>
              <p:cNvPr id="327796" name="Group 116"/>
              <p:cNvGrpSpPr>
                <a:grpSpLocks/>
              </p:cNvGrpSpPr>
              <p:nvPr/>
            </p:nvGrpSpPr>
            <p:grpSpPr bwMode="auto">
              <a:xfrm>
                <a:off x="4368" y="624"/>
                <a:ext cx="192" cy="1824"/>
                <a:chOff x="4368" y="624"/>
                <a:chExt cx="192" cy="1824"/>
              </a:xfrm>
            </p:grpSpPr>
            <p:sp>
              <p:nvSpPr>
                <p:cNvPr id="327705" name="Line 25"/>
                <p:cNvSpPr>
                  <a:spLocks noChangeShapeType="1"/>
                </p:cNvSpPr>
                <p:nvPr/>
              </p:nvSpPr>
              <p:spPr bwMode="auto">
                <a:xfrm>
                  <a:off x="4368" y="244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06" name="Line 26"/>
                <p:cNvSpPr>
                  <a:spLocks noChangeShapeType="1"/>
                </p:cNvSpPr>
                <p:nvPr/>
              </p:nvSpPr>
              <p:spPr bwMode="auto">
                <a:xfrm>
                  <a:off x="4368" y="2352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07" name="Line 27"/>
                <p:cNvSpPr>
                  <a:spLocks noChangeShapeType="1"/>
                </p:cNvSpPr>
                <p:nvPr/>
              </p:nvSpPr>
              <p:spPr bwMode="auto">
                <a:xfrm>
                  <a:off x="4368" y="225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08" name="Line 28"/>
                <p:cNvSpPr>
                  <a:spLocks noChangeShapeType="1"/>
                </p:cNvSpPr>
                <p:nvPr/>
              </p:nvSpPr>
              <p:spPr bwMode="auto">
                <a:xfrm>
                  <a:off x="4368" y="216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09" name="Line 29"/>
                <p:cNvSpPr>
                  <a:spLocks noChangeShapeType="1"/>
                </p:cNvSpPr>
                <p:nvPr/>
              </p:nvSpPr>
              <p:spPr bwMode="auto">
                <a:xfrm>
                  <a:off x="4368" y="2064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0" name="Line 30"/>
                <p:cNvSpPr>
                  <a:spLocks noChangeShapeType="1"/>
                </p:cNvSpPr>
                <p:nvPr/>
              </p:nvSpPr>
              <p:spPr bwMode="auto">
                <a:xfrm>
                  <a:off x="4368" y="196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1" name="Line 31"/>
                <p:cNvSpPr>
                  <a:spLocks noChangeShapeType="1"/>
                </p:cNvSpPr>
                <p:nvPr/>
              </p:nvSpPr>
              <p:spPr bwMode="auto">
                <a:xfrm>
                  <a:off x="4368" y="1872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2" name="Line 32"/>
                <p:cNvSpPr>
                  <a:spLocks noChangeShapeType="1"/>
                </p:cNvSpPr>
                <p:nvPr/>
              </p:nvSpPr>
              <p:spPr bwMode="auto">
                <a:xfrm>
                  <a:off x="4368" y="1776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3" name="Line 33"/>
                <p:cNvSpPr>
                  <a:spLocks noChangeShapeType="1"/>
                </p:cNvSpPr>
                <p:nvPr/>
              </p:nvSpPr>
              <p:spPr bwMode="auto">
                <a:xfrm>
                  <a:off x="4368" y="1680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4" name="Line 34"/>
                <p:cNvSpPr>
                  <a:spLocks noChangeShapeType="1"/>
                </p:cNvSpPr>
                <p:nvPr/>
              </p:nvSpPr>
              <p:spPr bwMode="auto">
                <a:xfrm>
                  <a:off x="4368" y="1584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5" name="Line 35"/>
                <p:cNvSpPr>
                  <a:spLocks noChangeShapeType="1"/>
                </p:cNvSpPr>
                <p:nvPr/>
              </p:nvSpPr>
              <p:spPr bwMode="auto">
                <a:xfrm>
                  <a:off x="4368" y="1488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6" name="Line 36"/>
                <p:cNvSpPr>
                  <a:spLocks noChangeShapeType="1"/>
                </p:cNvSpPr>
                <p:nvPr/>
              </p:nvSpPr>
              <p:spPr bwMode="auto">
                <a:xfrm>
                  <a:off x="4368" y="1392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7" name="Line 37"/>
                <p:cNvSpPr>
                  <a:spLocks noChangeShapeType="1"/>
                </p:cNvSpPr>
                <p:nvPr/>
              </p:nvSpPr>
              <p:spPr bwMode="auto">
                <a:xfrm>
                  <a:off x="4368" y="129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8" name="Line 38"/>
                <p:cNvSpPr>
                  <a:spLocks noChangeShapeType="1"/>
                </p:cNvSpPr>
                <p:nvPr/>
              </p:nvSpPr>
              <p:spPr bwMode="auto">
                <a:xfrm>
                  <a:off x="4368" y="1200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19" name="Line 39"/>
                <p:cNvSpPr>
                  <a:spLocks noChangeShapeType="1"/>
                </p:cNvSpPr>
                <p:nvPr/>
              </p:nvSpPr>
              <p:spPr bwMode="auto">
                <a:xfrm>
                  <a:off x="4368" y="1104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20" name="Line 40"/>
                <p:cNvSpPr>
                  <a:spLocks noChangeShapeType="1"/>
                </p:cNvSpPr>
                <p:nvPr/>
              </p:nvSpPr>
              <p:spPr bwMode="auto">
                <a:xfrm>
                  <a:off x="4368" y="1008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21" name="Line 41"/>
                <p:cNvSpPr>
                  <a:spLocks noChangeShapeType="1"/>
                </p:cNvSpPr>
                <p:nvPr/>
              </p:nvSpPr>
              <p:spPr bwMode="auto">
                <a:xfrm>
                  <a:off x="4368" y="912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22" name="Line 42"/>
                <p:cNvSpPr>
                  <a:spLocks noChangeShapeType="1"/>
                </p:cNvSpPr>
                <p:nvPr/>
              </p:nvSpPr>
              <p:spPr bwMode="auto">
                <a:xfrm>
                  <a:off x="4368" y="81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23" name="Line 43"/>
                <p:cNvSpPr>
                  <a:spLocks noChangeShapeType="1"/>
                </p:cNvSpPr>
                <p:nvPr/>
              </p:nvSpPr>
              <p:spPr bwMode="auto">
                <a:xfrm>
                  <a:off x="4368" y="720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724" name="Line 44"/>
                <p:cNvSpPr>
                  <a:spLocks noChangeShapeType="1"/>
                </p:cNvSpPr>
                <p:nvPr/>
              </p:nvSpPr>
              <p:spPr bwMode="auto">
                <a:xfrm>
                  <a:off x="4368" y="624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Measurements on planes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  <a:p>
            <a:endParaRPr lang="en-US" altLang="en-US"/>
          </a:p>
        </p:txBody>
      </p:sp>
      <p:graphicFrame>
        <p:nvGraphicFramePr>
          <p:cNvPr id="3276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523278"/>
              </p:ext>
            </p:extLst>
          </p:nvPr>
        </p:nvGraphicFramePr>
        <p:xfrm>
          <a:off x="515937" y="2057400"/>
          <a:ext cx="3082925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Photo Editor Photo" r:id="rId4" imgW="5106113" imgH="5172797" progId="MSPhotoEd.3">
                  <p:embed/>
                </p:oleObj>
              </mc:Choice>
              <mc:Fallback>
                <p:oleObj name="Photo Editor Photo" r:id="rId4" imgW="5106113" imgH="517279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7" y="2057400"/>
                        <a:ext cx="3082925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7" name="Line 7"/>
          <p:cNvSpPr>
            <a:spLocks noChangeShapeType="1"/>
          </p:cNvSpPr>
          <p:nvPr/>
        </p:nvSpPr>
        <p:spPr bwMode="auto">
          <a:xfrm>
            <a:off x="1371600" y="3276600"/>
            <a:ext cx="5334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27694" name="Group 14"/>
          <p:cNvGrpSpPr>
            <a:grpSpLocks/>
          </p:cNvGrpSpPr>
          <p:nvPr/>
        </p:nvGrpSpPr>
        <p:grpSpPr bwMode="auto">
          <a:xfrm>
            <a:off x="3851275" y="1343025"/>
            <a:ext cx="3082925" cy="3124200"/>
            <a:chOff x="2400" y="486"/>
            <a:chExt cx="1942" cy="1968"/>
          </a:xfrm>
        </p:grpSpPr>
        <p:graphicFrame>
          <p:nvGraphicFramePr>
            <p:cNvPr id="32768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6177373"/>
                </p:ext>
              </p:extLst>
            </p:nvPr>
          </p:nvGraphicFramePr>
          <p:xfrm>
            <a:off x="2400" y="486"/>
            <a:ext cx="1942" cy="19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5" name="Photo Editor Photo" r:id="rId6" imgW="5106113" imgH="5172797" progId="MSPhotoEd.3">
                    <p:embed/>
                  </p:oleObj>
                </mc:Choice>
                <mc:Fallback>
                  <p:oleObj name="Photo Editor Photo" r:id="rId6" imgW="5106113" imgH="5172797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0" y="486"/>
                          <a:ext cx="1942" cy="19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7688" name="Line 8"/>
            <p:cNvSpPr>
              <a:spLocks noChangeShapeType="1"/>
            </p:cNvSpPr>
            <p:nvPr/>
          </p:nvSpPr>
          <p:spPr bwMode="auto">
            <a:xfrm>
              <a:off x="3120" y="1488"/>
              <a:ext cx="432" cy="4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689" name="Line 9"/>
          <p:cNvSpPr>
            <a:spLocks noChangeShapeType="1"/>
          </p:cNvSpPr>
          <p:nvPr/>
        </p:nvSpPr>
        <p:spPr bwMode="auto">
          <a:xfrm flipH="1">
            <a:off x="2057400" y="1295400"/>
            <a:ext cx="533400" cy="1143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27695" name="Group 15"/>
          <p:cNvGrpSpPr>
            <a:grpSpLocks/>
          </p:cNvGrpSpPr>
          <p:nvPr/>
        </p:nvGrpSpPr>
        <p:grpSpPr bwMode="auto">
          <a:xfrm>
            <a:off x="5752979" y="3300413"/>
            <a:ext cx="2933700" cy="2971800"/>
            <a:chOff x="3769" y="2317"/>
            <a:chExt cx="1848" cy="1872"/>
          </a:xfrm>
        </p:grpSpPr>
        <p:graphicFrame>
          <p:nvGraphicFramePr>
            <p:cNvPr id="327686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28311680"/>
                </p:ext>
              </p:extLst>
            </p:nvPr>
          </p:nvGraphicFramePr>
          <p:xfrm>
            <a:off x="3769" y="2317"/>
            <a:ext cx="1848" cy="18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6" name="Photo Editor Photo" r:id="rId8" imgW="5125165" imgH="5191850" progId="MSPhotoEd.3">
                    <p:embed/>
                  </p:oleObj>
                </mc:Choice>
                <mc:Fallback>
                  <p:oleObj name="Photo Editor Photo" r:id="rId8" imgW="5125165" imgH="5191850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9" y="2317"/>
                          <a:ext cx="1848" cy="18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7690" name="Line 10"/>
            <p:cNvSpPr>
              <a:spLocks noChangeShapeType="1"/>
            </p:cNvSpPr>
            <p:nvPr/>
          </p:nvSpPr>
          <p:spPr bwMode="auto">
            <a:xfrm flipV="1">
              <a:off x="4368" y="2448"/>
              <a:ext cx="720" cy="528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693" name="Text Box 13"/>
          <p:cNvSpPr txBox="1">
            <a:spLocks noChangeArrowheads="1"/>
          </p:cNvSpPr>
          <p:nvPr/>
        </p:nvSpPr>
        <p:spPr bwMode="auto">
          <a:xfrm>
            <a:off x="669925" y="5486400"/>
            <a:ext cx="4694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latin typeface="Arial" charset="0"/>
              </a:rPr>
              <a:t>Approach:  unwarp then measure</a:t>
            </a:r>
          </a:p>
        </p:txBody>
      </p:sp>
      <p:sp>
        <p:nvSpPr>
          <p:cNvPr id="327801" name="Text Box 121"/>
          <p:cNvSpPr txBox="1">
            <a:spLocks noChangeArrowheads="1"/>
          </p:cNvSpPr>
          <p:nvPr/>
        </p:nvSpPr>
        <p:spPr bwMode="auto">
          <a:xfrm>
            <a:off x="673100" y="5943600"/>
            <a:ext cx="374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latin typeface="Arial" charset="0"/>
              </a:rPr>
              <a:t>What kind of warp is this?</a:t>
            </a:r>
          </a:p>
        </p:txBody>
      </p:sp>
    </p:spTree>
    <p:extLst>
      <p:ext uri="{BB962C8B-B14F-4D97-AF65-F5344CB8AC3E}">
        <p14:creationId xmlns:p14="http://schemas.microsoft.com/office/powerpoint/2010/main" val="400684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7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7" grpId="0" animBg="1"/>
      <p:bldP spid="327689" grpId="0" animBg="1"/>
      <p:bldP spid="327693" grpId="0" build="p" autoUpdateAnimBg="0"/>
      <p:bldP spid="327801" grpId="0" build="p" autoUpdateAnimBg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Image rectification</a:t>
            </a:r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  <a:p>
            <a:endParaRPr lang="en-US" altLang="en-US"/>
          </a:p>
        </p:txBody>
      </p:sp>
      <p:graphicFrame>
        <p:nvGraphicFramePr>
          <p:cNvPr id="330756" name="Object 4"/>
          <p:cNvGraphicFramePr>
            <a:graphicFrameLocks noChangeAspect="1"/>
          </p:cNvGraphicFramePr>
          <p:nvPr/>
        </p:nvGraphicFramePr>
        <p:xfrm>
          <a:off x="609600" y="914400"/>
          <a:ext cx="3082925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Photo Editor Photo" r:id="rId3" imgW="5106113" imgH="5172797" progId="MSPhotoEd.3">
                  <p:embed/>
                </p:oleObj>
              </mc:Choice>
              <mc:Fallback>
                <p:oleObj name="Photo Editor Photo" r:id="rId3" imgW="5106113" imgH="517279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14400"/>
                        <a:ext cx="3082925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0759" name="Object 7"/>
          <p:cNvGraphicFramePr>
            <a:graphicFrameLocks noChangeAspect="1"/>
          </p:cNvGraphicFramePr>
          <p:nvPr/>
        </p:nvGraphicFramePr>
        <p:xfrm>
          <a:off x="3810000" y="914400"/>
          <a:ext cx="3082925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Photo Editor Photo" r:id="rId5" imgW="5106113" imgH="5172797" progId="MSPhotoEd.3">
                  <p:embed/>
                </p:oleObj>
              </mc:Choice>
              <mc:Fallback>
                <p:oleObj name="Photo Editor Photo" r:id="rId5" imgW="5106113" imgH="517279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914400"/>
                        <a:ext cx="3082925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0765" name="Oval 13"/>
          <p:cNvSpPr>
            <a:spLocks noChangeArrowheads="1"/>
          </p:cNvSpPr>
          <p:nvPr/>
        </p:nvSpPr>
        <p:spPr bwMode="auto">
          <a:xfrm>
            <a:off x="1166813" y="3895725"/>
            <a:ext cx="76200" cy="762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66" name="Oval 14"/>
          <p:cNvSpPr>
            <a:spLocks noChangeArrowheads="1"/>
          </p:cNvSpPr>
          <p:nvPr/>
        </p:nvSpPr>
        <p:spPr bwMode="auto">
          <a:xfrm>
            <a:off x="1995488" y="3390900"/>
            <a:ext cx="76200" cy="762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67" name="Oval 15"/>
          <p:cNvSpPr>
            <a:spLocks noChangeArrowheads="1"/>
          </p:cNvSpPr>
          <p:nvPr/>
        </p:nvSpPr>
        <p:spPr bwMode="auto">
          <a:xfrm>
            <a:off x="1238250" y="3438525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68" name="Oval 16"/>
          <p:cNvSpPr>
            <a:spLocks noChangeArrowheads="1"/>
          </p:cNvSpPr>
          <p:nvPr/>
        </p:nvSpPr>
        <p:spPr bwMode="auto">
          <a:xfrm>
            <a:off x="2209800" y="3819525"/>
            <a:ext cx="76200" cy="76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69" name="Oval 17"/>
          <p:cNvSpPr>
            <a:spLocks noChangeArrowheads="1"/>
          </p:cNvSpPr>
          <p:nvPr/>
        </p:nvSpPr>
        <p:spPr bwMode="auto">
          <a:xfrm>
            <a:off x="4819650" y="3917950"/>
            <a:ext cx="76200" cy="762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70" name="Oval 18"/>
          <p:cNvSpPr>
            <a:spLocks noChangeArrowheads="1"/>
          </p:cNvSpPr>
          <p:nvPr/>
        </p:nvSpPr>
        <p:spPr bwMode="auto">
          <a:xfrm>
            <a:off x="5776913" y="3213100"/>
            <a:ext cx="76200" cy="762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71" name="Oval 19"/>
          <p:cNvSpPr>
            <a:spLocks noChangeArrowheads="1"/>
          </p:cNvSpPr>
          <p:nvPr/>
        </p:nvSpPr>
        <p:spPr bwMode="auto">
          <a:xfrm>
            <a:off x="4829175" y="32131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72" name="Oval 20"/>
          <p:cNvSpPr>
            <a:spLocks noChangeArrowheads="1"/>
          </p:cNvSpPr>
          <p:nvPr/>
        </p:nvSpPr>
        <p:spPr bwMode="auto">
          <a:xfrm>
            <a:off x="5781675" y="3917950"/>
            <a:ext cx="76200" cy="76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0773" name="Rectangle 21"/>
          <p:cNvSpPr>
            <a:spLocks noChangeArrowheads="1"/>
          </p:cNvSpPr>
          <p:nvPr/>
        </p:nvSpPr>
        <p:spPr bwMode="auto">
          <a:xfrm>
            <a:off x="685800" y="4114800"/>
            <a:ext cx="77724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>
                <a:latin typeface="Arial" charset="0"/>
              </a:rPr>
              <a:t>To unwarp (rectify) an image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n-US" altLang="en-US" sz="2000">
                <a:latin typeface="Arial" charset="0"/>
              </a:rPr>
              <a:t>solve for homography </a:t>
            </a:r>
            <a:r>
              <a:rPr lang="en-US" altLang="en-US" sz="2000" b="1">
                <a:latin typeface="Arial" charset="0"/>
              </a:rPr>
              <a:t>H</a:t>
            </a:r>
            <a:r>
              <a:rPr lang="en-US" altLang="en-US" sz="2000">
                <a:latin typeface="Arial" charset="0"/>
              </a:rPr>
              <a:t> given </a:t>
            </a:r>
            <a:r>
              <a:rPr lang="en-US" altLang="en-US" sz="2000" b="1">
                <a:latin typeface="Arial" charset="0"/>
              </a:rPr>
              <a:t>p</a:t>
            </a:r>
            <a:r>
              <a:rPr lang="en-US" altLang="en-US" sz="2000">
                <a:latin typeface="Arial" charset="0"/>
              </a:rPr>
              <a:t> and </a:t>
            </a:r>
            <a:r>
              <a:rPr lang="en-US" altLang="en-US" sz="2000" b="1">
                <a:latin typeface="Arial" charset="0"/>
              </a:rPr>
              <a:t>p’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n-US" altLang="en-US" sz="2000">
                <a:latin typeface="Arial" charset="0"/>
              </a:rPr>
              <a:t>solve equations of the form:  w</a:t>
            </a:r>
            <a:r>
              <a:rPr lang="en-US" altLang="en-US" sz="2000" b="1">
                <a:latin typeface="Arial" charset="0"/>
              </a:rPr>
              <a:t>p’</a:t>
            </a:r>
            <a:r>
              <a:rPr lang="en-US" altLang="en-US" sz="2000">
                <a:latin typeface="Arial" charset="0"/>
              </a:rPr>
              <a:t> = </a:t>
            </a:r>
            <a:r>
              <a:rPr lang="en-US" altLang="en-US" sz="2000" b="1">
                <a:latin typeface="Arial" charset="0"/>
              </a:rPr>
              <a:t>Hp</a:t>
            </a:r>
          </a:p>
          <a:p>
            <a:pPr lvl="2">
              <a:spcBef>
                <a:spcPct val="20000"/>
              </a:spcBef>
              <a:buFontTx/>
              <a:buChar char="–"/>
            </a:pPr>
            <a:r>
              <a:rPr lang="en-US" altLang="en-US" sz="1800">
                <a:latin typeface="Arial" charset="0"/>
              </a:rPr>
              <a:t>linear in unknowns:  w and coefficients of </a:t>
            </a:r>
            <a:r>
              <a:rPr lang="en-US" altLang="en-US" sz="1800" b="1">
                <a:latin typeface="Arial" charset="0"/>
              </a:rPr>
              <a:t>H</a:t>
            </a:r>
          </a:p>
          <a:p>
            <a:pPr lvl="2">
              <a:spcBef>
                <a:spcPct val="20000"/>
              </a:spcBef>
              <a:buFontTx/>
              <a:buChar char="–"/>
            </a:pPr>
            <a:r>
              <a:rPr lang="en-US" altLang="en-US" sz="1800">
                <a:latin typeface="Arial" charset="0"/>
              </a:rPr>
              <a:t>H is defined up to an arbitrary scale factor</a:t>
            </a:r>
          </a:p>
          <a:p>
            <a:pPr lvl="2">
              <a:spcBef>
                <a:spcPct val="20000"/>
              </a:spcBef>
              <a:buFontTx/>
              <a:buChar char="–"/>
            </a:pPr>
            <a:r>
              <a:rPr lang="en-US" altLang="en-US" sz="1800">
                <a:latin typeface="Arial" charset="0"/>
              </a:rPr>
              <a:t>how many points are necessary to solve for </a:t>
            </a:r>
            <a:r>
              <a:rPr lang="en-US" altLang="en-US" sz="1800" b="1">
                <a:latin typeface="Arial" charset="0"/>
              </a:rPr>
              <a:t>H</a:t>
            </a:r>
            <a:r>
              <a:rPr lang="en-US" altLang="en-US" sz="1800">
                <a:latin typeface="Arial" charset="0"/>
              </a:rPr>
              <a:t>?</a:t>
            </a:r>
            <a:endParaRPr lang="en-US" altLang="en-US" sz="2800" b="1">
              <a:latin typeface="Arial" charset="0"/>
            </a:endParaRPr>
          </a:p>
        </p:txBody>
      </p:sp>
      <p:sp>
        <p:nvSpPr>
          <p:cNvPr id="330774" name="Text Box 22"/>
          <p:cNvSpPr txBox="1">
            <a:spLocks noChangeArrowheads="1"/>
          </p:cNvSpPr>
          <p:nvPr/>
        </p:nvSpPr>
        <p:spPr bwMode="auto">
          <a:xfrm>
            <a:off x="1274763" y="3336925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rgbClr val="FF0000"/>
                </a:solidFill>
                <a:latin typeface="Arial" charset="0"/>
              </a:rPr>
              <a:t>p</a:t>
            </a:r>
          </a:p>
        </p:txBody>
      </p:sp>
      <p:sp>
        <p:nvSpPr>
          <p:cNvPr id="330775" name="Text Box 23"/>
          <p:cNvSpPr txBox="1">
            <a:spLocks noChangeArrowheads="1"/>
          </p:cNvSpPr>
          <p:nvPr/>
        </p:nvSpPr>
        <p:spPr bwMode="auto">
          <a:xfrm>
            <a:off x="4856163" y="3124200"/>
            <a:ext cx="409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rgbClr val="FF0000"/>
                </a:solidFill>
                <a:latin typeface="Arial" charset="0"/>
              </a:rPr>
              <a:t>p’</a:t>
            </a:r>
          </a:p>
        </p:txBody>
      </p:sp>
    </p:spTree>
    <p:extLst>
      <p:ext uri="{BB962C8B-B14F-4D97-AF65-F5344CB8AC3E}">
        <p14:creationId xmlns:p14="http://schemas.microsoft.com/office/powerpoint/2010/main" val="369649128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Solving for homographies</a:t>
            </a:r>
          </a:p>
        </p:txBody>
      </p:sp>
      <p:pic>
        <p:nvPicPr>
          <p:cNvPr id="377859" name="Picture 3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1158875"/>
            <a:ext cx="3687763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7860" name="Picture 4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2357438"/>
            <a:ext cx="2768600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7861" name="Picture 5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3735388"/>
            <a:ext cx="4579938" cy="53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7862" name="Picture 6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8" y="4572000"/>
            <a:ext cx="5173662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98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Solving for homographies</a:t>
            </a:r>
          </a:p>
        </p:txBody>
      </p:sp>
      <p:pic>
        <p:nvPicPr>
          <p:cNvPr id="378883" name="Picture 3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27125"/>
            <a:ext cx="5621338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3429000" y="32766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latin typeface="Arial" charset="0"/>
              </a:rPr>
              <a:t>A</a:t>
            </a:r>
          </a:p>
        </p:txBody>
      </p:sp>
      <p:sp>
        <p:nvSpPr>
          <p:cNvPr id="378885" name="Text Box 5"/>
          <p:cNvSpPr txBox="1">
            <a:spLocks noChangeArrowheads="1"/>
          </p:cNvSpPr>
          <p:nvPr/>
        </p:nvSpPr>
        <p:spPr bwMode="auto">
          <a:xfrm>
            <a:off x="5954713" y="3276600"/>
            <a:ext cx="369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latin typeface="Arial" charset="0"/>
              </a:rPr>
              <a:t>h</a:t>
            </a:r>
          </a:p>
        </p:txBody>
      </p:sp>
      <p:sp>
        <p:nvSpPr>
          <p:cNvPr id="378886" name="Text Box 6"/>
          <p:cNvSpPr txBox="1">
            <a:spLocks noChangeArrowheads="1"/>
          </p:cNvSpPr>
          <p:nvPr/>
        </p:nvSpPr>
        <p:spPr bwMode="auto">
          <a:xfrm>
            <a:off x="6858000" y="3276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latin typeface="Arial" charset="0"/>
              </a:rPr>
              <a:t>0</a:t>
            </a:r>
          </a:p>
        </p:txBody>
      </p:sp>
      <p:grpSp>
        <p:nvGrpSpPr>
          <p:cNvPr id="378887" name="Group 7"/>
          <p:cNvGrpSpPr>
            <a:grpSpLocks/>
          </p:cNvGrpSpPr>
          <p:nvPr/>
        </p:nvGrpSpPr>
        <p:grpSpPr bwMode="auto">
          <a:xfrm>
            <a:off x="685800" y="3962400"/>
            <a:ext cx="7848600" cy="1219200"/>
            <a:chOff x="432" y="2496"/>
            <a:chExt cx="4944" cy="768"/>
          </a:xfrm>
        </p:grpSpPr>
        <p:sp>
          <p:nvSpPr>
            <p:cNvPr id="378888" name="Rectangle 8"/>
            <p:cNvSpPr>
              <a:spLocks noChangeArrowheads="1"/>
            </p:cNvSpPr>
            <p:nvPr/>
          </p:nvSpPr>
          <p:spPr bwMode="auto">
            <a:xfrm>
              <a:off x="432" y="2496"/>
              <a:ext cx="4944" cy="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altLang="en-US"/>
                <a:t>Linear least squares</a:t>
              </a:r>
            </a:p>
            <a:p>
              <a:pPr lvl="1"/>
              <a:r>
                <a:rPr lang="en-US" altLang="en-US"/>
                <a:t>Since </a:t>
              </a:r>
              <a:r>
                <a:rPr lang="en-US" altLang="en-US" b="1"/>
                <a:t>h</a:t>
              </a:r>
              <a:r>
                <a:rPr lang="en-US" altLang="en-US"/>
                <a:t> is only defined up to scale, solve for unit vector </a:t>
              </a:r>
              <a:r>
                <a:rPr lang="en-US" altLang="en-US" b="1">
                  <a:cs typeface="Arial" charset="0"/>
                </a:rPr>
                <a:t>ĥ</a:t>
              </a:r>
              <a:endParaRPr lang="en-US" altLang="en-US" b="1"/>
            </a:p>
            <a:p>
              <a:pPr lvl="1"/>
              <a:r>
                <a:rPr lang="en-US" altLang="en-US"/>
                <a:t>Minimize </a:t>
              </a:r>
            </a:p>
          </p:txBody>
        </p:sp>
        <p:pic>
          <p:nvPicPr>
            <p:cNvPr id="378889" name="Picture 9" descr="Edittex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6" y="3020"/>
              <a:ext cx="441" cy="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78890" name="Picture 10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181600"/>
            <a:ext cx="360680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8891" name="Group 11"/>
          <p:cNvGrpSpPr>
            <a:grpSpLocks/>
          </p:cNvGrpSpPr>
          <p:nvPr/>
        </p:nvGrpSpPr>
        <p:grpSpPr bwMode="auto">
          <a:xfrm>
            <a:off x="3276600" y="3587750"/>
            <a:ext cx="3971925" cy="309563"/>
            <a:chOff x="2064" y="2260"/>
            <a:chExt cx="2502" cy="195"/>
          </a:xfrm>
        </p:grpSpPr>
        <p:sp>
          <p:nvSpPr>
            <p:cNvPr id="378892" name="Text Box 12"/>
            <p:cNvSpPr txBox="1">
              <a:spLocks noChangeArrowheads="1"/>
            </p:cNvSpPr>
            <p:nvPr/>
          </p:nvSpPr>
          <p:spPr bwMode="auto">
            <a:xfrm>
              <a:off x="2064" y="2260"/>
              <a:ext cx="43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>
                  <a:latin typeface="Arial" charset="0"/>
                </a:rPr>
                <a:t>2n </a:t>
              </a:r>
              <a:r>
                <a:rPr lang="en-US" altLang="en-US" sz="1400" b="1">
                  <a:latin typeface="Arial" charset="0"/>
                  <a:cs typeface="Times New Roman" charset="0"/>
                </a:rPr>
                <a:t>× 9</a:t>
              </a:r>
              <a:endParaRPr lang="en-US" altLang="en-US" sz="1400" b="1">
                <a:latin typeface="Arial" charset="0"/>
              </a:endParaRPr>
            </a:p>
          </p:txBody>
        </p:sp>
        <p:sp>
          <p:nvSpPr>
            <p:cNvPr id="378893" name="Text Box 13"/>
            <p:cNvSpPr txBox="1">
              <a:spLocks noChangeArrowheads="1"/>
            </p:cNvSpPr>
            <p:nvPr/>
          </p:nvSpPr>
          <p:spPr bwMode="auto">
            <a:xfrm>
              <a:off x="3778" y="2263"/>
              <a:ext cx="17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>
                  <a:latin typeface="Arial" charset="0"/>
                  <a:cs typeface="Times New Roman" charset="0"/>
                </a:rPr>
                <a:t>9</a:t>
              </a:r>
              <a:endParaRPr lang="en-US" altLang="en-US" sz="1400" b="1">
                <a:latin typeface="Arial" charset="0"/>
              </a:endParaRPr>
            </a:p>
          </p:txBody>
        </p:sp>
        <p:sp>
          <p:nvSpPr>
            <p:cNvPr id="378894" name="Text Box 14"/>
            <p:cNvSpPr txBox="1">
              <a:spLocks noChangeArrowheads="1"/>
            </p:cNvSpPr>
            <p:nvPr/>
          </p:nvSpPr>
          <p:spPr bwMode="auto">
            <a:xfrm>
              <a:off x="4320" y="2263"/>
              <a:ext cx="24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400" b="1">
                  <a:latin typeface="Arial" charset="0"/>
                  <a:cs typeface="Times New Roman" charset="0"/>
                </a:rPr>
                <a:t>2n</a:t>
              </a:r>
              <a:endParaRPr lang="en-US" altLang="en-US" sz="1400" b="1">
                <a:latin typeface="Arial" charset="0"/>
              </a:endParaRPr>
            </a:p>
          </p:txBody>
        </p:sp>
      </p:grpSp>
      <p:sp>
        <p:nvSpPr>
          <p:cNvPr id="378895" name="Rectangle 15"/>
          <p:cNvSpPr>
            <a:spLocks noChangeArrowheads="1"/>
          </p:cNvSpPr>
          <p:nvPr/>
        </p:nvSpPr>
        <p:spPr bwMode="auto">
          <a:xfrm>
            <a:off x="685800" y="5562600"/>
            <a:ext cx="7848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/>
            <a:r>
              <a:rPr lang="en-US" altLang="en-US"/>
              <a:t>Solution: </a:t>
            </a:r>
            <a:r>
              <a:rPr lang="en-US" altLang="en-US" b="1">
                <a:cs typeface="Arial" charset="0"/>
              </a:rPr>
              <a:t>ĥ</a:t>
            </a:r>
            <a:r>
              <a:rPr lang="en-US" altLang="en-US"/>
              <a:t> = eigenvector of </a:t>
            </a:r>
            <a:r>
              <a:rPr lang="en-US" altLang="en-US" b="1"/>
              <a:t>A</a:t>
            </a:r>
            <a:r>
              <a:rPr lang="en-US" altLang="en-US" baseline="30000"/>
              <a:t>T</a:t>
            </a:r>
            <a:r>
              <a:rPr lang="en-US" altLang="en-US" b="1"/>
              <a:t>A</a:t>
            </a:r>
            <a:r>
              <a:rPr lang="en-US" altLang="en-US"/>
              <a:t> with smallest eigenvalue</a:t>
            </a:r>
          </a:p>
          <a:p>
            <a:pPr lvl="1"/>
            <a:r>
              <a:rPr lang="en-US" altLang="en-US"/>
              <a:t>Works with 4 or more points</a:t>
            </a:r>
          </a:p>
        </p:txBody>
      </p:sp>
    </p:spTree>
    <p:extLst>
      <p:ext uri="{BB962C8B-B14F-4D97-AF65-F5344CB8AC3E}">
        <p14:creationId xmlns:p14="http://schemas.microsoft.com/office/powerpoint/2010/main" val="36235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5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381000"/>
            <a:ext cx="803253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821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&amp;=&amp; \frac{&#10;h_{00} x_i + h_{01} y_i  + h_{02}&#10;}{&#10;h_{20} x_i + h_{21} y_i  + h_{22} \quad&#10;} \\&#10;\\&#10;y'_i  &amp;=&amp; \frac{&#10;h_{10} x_i + h_{11} y_i  + h_{12}&#10;}{&#10;h_{20} x_i + h_{21} y_i  + h_{22} \quad&#10;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083.6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i &amp; y_i &amp; 1 &amp; 0 &amp; 0 &amp; 0 &amp; -x'_i x_i &amp; -x'_i y_i  &amp; -x'_i \\&#10;0 &amp; 0 &amp; 0 &amp; x_i &amp; y_i &amp; 1 &amp;  -y'_i x_i &amp; -y'_i y_i  &amp; -y'_i}&#10;\matrx{c}{ h_{00} \\ h_{01} \\ h_{02}  \\ h_{10} \\ h_{11} \\ h_{12} \\  h_{20} \\ h_{21} \\ h_{22} } =&#10; \matrx{c}{0 \\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039.3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1 &amp; y_1 &amp; 1 &amp; 0 &amp; 0 &amp; 0 &amp; -x'_1 x_1 &amp; -x'_1 y_1  &amp; -x'_1 \\&#10;0 &amp; 0 &amp; 0 &amp; x_1 &amp; y_1 &amp; 1 &amp;  -y'_1 x_1 &amp; -y'_1 y_1  &amp; -y'_1 \\&#10;\multicolumn{9}{c}{\vdots} \\&#10;x_n &amp; y_n &amp; 1 &amp; 0 &amp; 0 &amp; 0 &amp; -x'_n x_n &amp; -x'_n y_n  &amp; -x'_n \\&#10;0 &amp; 0 &amp; 0 &amp; x_n &amp; y_n &amp; 1 &amp;  -y'_n x_n &amp; -y'_n y_n  &amp; -y'_n \\&#10;}&#10;\matrx{c}{ h_{00} \\ h_{01} \\ h_{02}  \\ h_{10} \\ h_{11} \\ h_{12} \\  h_{20} \\ h_{21} \\ h_{22} } =&#10; \matrx{c}{0 \\0 \\ \vdots \\0 \\ 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15.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\|{\bf A} {\bf \hat{h}}\|^2 = ( {\bf A} {\bf \hat{h}})^T {\bf A \hat{h}} = {\bf \hat{h}}^T {\bf A}^T {\bf A \hat{h}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35.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\|{\bf A} {\bf \hat{h}}\|^2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1030</Words>
  <Application>Microsoft Office PowerPoint</Application>
  <PresentationFormat>On-screen Show (4:3)</PresentationFormat>
  <Paragraphs>156</Paragraphs>
  <Slides>87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87</vt:i4>
      </vt:variant>
    </vt:vector>
  </HeadingPairs>
  <TitlesOfParts>
    <vt:vector size="90" baseType="lpstr">
      <vt:lpstr>Office Theme</vt:lpstr>
      <vt:lpstr>Equation</vt:lpstr>
      <vt:lpstr>Microsoft Photo Editor 3.0 Photo</vt:lpstr>
      <vt:lpstr>Image formation</vt:lpstr>
      <vt:lpstr>Image Formation</vt:lpstr>
      <vt:lpstr>Camera Obscura</vt:lpstr>
      <vt:lpstr>PowerPoint Presentation</vt:lpstr>
      <vt:lpstr>PowerPoint Presentation</vt:lpstr>
      <vt:lpstr>Cameras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Properties of Projection</vt:lpstr>
      <vt:lpstr>PowerPoint Presentation</vt:lpstr>
      <vt:lpstr>PowerPoint Presentation</vt:lpstr>
      <vt:lpstr>http://www.sanford-artedventures.com/create/tech_1pt_perspective.html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Orthographic projection</vt:lpstr>
      <vt:lpstr>PowerPoint Presentation</vt:lpstr>
      <vt:lpstr>The Equation of Weak Perspective</vt:lpstr>
      <vt:lpstr>Pros and Cons of These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Interaction of light with matter</vt:lpstr>
      <vt:lpstr>PowerPoint Presentation</vt:lpstr>
      <vt:lpstr>Refraction</vt:lpstr>
      <vt:lpstr>PowerPoint Presentation</vt:lpstr>
      <vt:lpstr>PowerPoint Presentation</vt:lpstr>
      <vt:lpstr>Assumptions for thin lens equation</vt:lpstr>
      <vt:lpstr>PowerPoint Presentation</vt:lpstr>
      <vt:lpstr>Other aberrations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  <vt:lpstr>Non perspective models</vt:lpstr>
      <vt:lpstr>Fish-eye lens camera</vt:lpstr>
      <vt:lpstr>Different models</vt:lpstr>
      <vt:lpstr>Catadioptric sensors</vt:lpstr>
      <vt:lpstr>Catadioptric sensor and its image</vt:lpstr>
      <vt:lpstr>Catadioptric geometry</vt:lpstr>
      <vt:lpstr>Spherical Eye</vt:lpstr>
      <vt:lpstr>Spherical Eye equations</vt:lpstr>
      <vt:lpstr>Unified imaging</vt:lpstr>
      <vt:lpstr>Unified imaging</vt:lpstr>
      <vt:lpstr>Back to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Properties of P: the projective camera</vt:lpstr>
      <vt:lpstr>The rows and columns of P</vt:lpstr>
      <vt:lpstr>Columns=image points, rows=world planes</vt:lpstr>
      <vt:lpstr>Measurements on planes</vt:lpstr>
      <vt:lpstr>Image rectification</vt:lpstr>
      <vt:lpstr>Solving for homographies</vt:lpstr>
      <vt:lpstr>Solving for homographies</vt:lpstr>
    </vt:vector>
  </TitlesOfParts>
  <Company>UMIACS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</dc:title>
  <dc:creator>John Aloimonos</dc:creator>
  <cp:lastModifiedBy>John Aloimonos</cp:lastModifiedBy>
  <cp:revision>22</cp:revision>
  <dcterms:created xsi:type="dcterms:W3CDTF">2014-01-01T21:41:24Z</dcterms:created>
  <dcterms:modified xsi:type="dcterms:W3CDTF">2014-02-03T15:49:36Z</dcterms:modified>
</cp:coreProperties>
</file>