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y="5143500" cx="9144000"/>
  <p:notesSz cx="6858000" cy="9144000"/>
  <p:embeddedFontLst>
    <p:embeddedFont>
      <p:font typeface="Proxima Nova"/>
      <p:regular r:id="rId18"/>
      <p:bold r:id="rId19"/>
      <p:italic r:id="rId20"/>
      <p:boldItalic r:id="rId21"/>
    </p:embeddedFont>
    <p:embeddedFont>
      <p:font typeface="Alfa Slab One"/>
      <p:regular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ProximaNova-italic.fntdata"/><Relationship Id="rId11" Type="http://schemas.openxmlformats.org/officeDocument/2006/relationships/slide" Target="slides/slide7.xml"/><Relationship Id="rId22" Type="http://schemas.openxmlformats.org/officeDocument/2006/relationships/font" Target="fonts/AlfaSlabOne-regular.fntdata"/><Relationship Id="rId10" Type="http://schemas.openxmlformats.org/officeDocument/2006/relationships/slide" Target="slides/slide6.xml"/><Relationship Id="rId21" Type="http://schemas.openxmlformats.org/officeDocument/2006/relationships/font" Target="fonts/ProximaNova-boldItalic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font" Target="fonts/ProximaNova-bold.fntdata"/><Relationship Id="rId6" Type="http://schemas.openxmlformats.org/officeDocument/2006/relationships/slide" Target="slides/slide2.xml"/><Relationship Id="rId18" Type="http://schemas.openxmlformats.org/officeDocument/2006/relationships/font" Target="fonts/ProximaNova-regular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Shape 5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Shape 12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Shape 13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Shape 13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Shape 14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Shape 7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Shape 8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Shape 9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Shape 9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KMeans vs Rand Init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Shape 10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Shape 11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Shape 11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hape 10"/>
          <p:cNvCxnSpPr/>
          <p:nvPr/>
        </p:nvCxnSpPr>
        <p:spPr>
          <a:xfrm>
            <a:off x="4278300" y="2751162"/>
            <a:ext cx="587400" cy="0"/>
          </a:xfrm>
          <a:prstGeom prst="straightConnector1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" name="Shape 11"/>
          <p:cNvSpPr txBox="1"/>
          <p:nvPr>
            <p:ph type="ctrTitle"/>
          </p:nvPr>
        </p:nvSpPr>
        <p:spPr>
          <a:xfrm>
            <a:off x="311700" y="595975"/>
            <a:ext cx="8520599" cy="19577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5400"/>
            </a:lvl1pPr>
            <a:lvl2pPr lvl="1" algn="ctr">
              <a:spcBef>
                <a:spcPts val="0"/>
              </a:spcBef>
              <a:buSzPct val="100000"/>
              <a:defRPr sz="5400"/>
            </a:lvl2pPr>
            <a:lvl3pPr lvl="2" algn="ctr">
              <a:spcBef>
                <a:spcPts val="0"/>
              </a:spcBef>
              <a:buSzPct val="100000"/>
              <a:defRPr sz="5400"/>
            </a:lvl3pPr>
            <a:lvl4pPr lvl="3" algn="ctr">
              <a:spcBef>
                <a:spcPts val="0"/>
              </a:spcBef>
              <a:buSzPct val="100000"/>
              <a:defRPr sz="5400"/>
            </a:lvl4pPr>
            <a:lvl5pPr lvl="4" algn="ctr">
              <a:spcBef>
                <a:spcPts val="0"/>
              </a:spcBef>
              <a:buSzPct val="100000"/>
              <a:defRPr sz="5400"/>
            </a:lvl5pPr>
            <a:lvl6pPr lvl="5" algn="ctr">
              <a:spcBef>
                <a:spcPts val="0"/>
              </a:spcBef>
              <a:buSzPct val="100000"/>
              <a:defRPr sz="5400"/>
            </a:lvl6pPr>
            <a:lvl7pPr lvl="6" algn="ctr">
              <a:spcBef>
                <a:spcPts val="0"/>
              </a:spcBef>
              <a:buSzPct val="100000"/>
              <a:defRPr sz="5400"/>
            </a:lvl7pPr>
            <a:lvl8pPr lvl="7" algn="ctr">
              <a:spcBef>
                <a:spcPts val="0"/>
              </a:spcBef>
              <a:buSzPct val="100000"/>
              <a:defRPr sz="5400"/>
            </a:lvl8pPr>
            <a:lvl9pPr lvl="8" algn="ctr">
              <a:spcBef>
                <a:spcPts val="0"/>
              </a:spcBef>
              <a:buSzPct val="100000"/>
              <a:defRPr sz="5400"/>
            </a:lvl9pPr>
          </a:lstStyle>
          <a:p/>
        </p:txBody>
      </p:sp>
      <p:sp>
        <p:nvSpPr>
          <p:cNvPr id="12" name="Shape 12"/>
          <p:cNvSpPr txBox="1"/>
          <p:nvPr>
            <p:ph idx="1" type="subTitle"/>
          </p:nvPr>
        </p:nvSpPr>
        <p:spPr>
          <a:xfrm>
            <a:off x="311700" y="3165823"/>
            <a:ext cx="8520599" cy="7334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9pPr>
          </a:lstStyle>
          <a:p/>
        </p:txBody>
      </p:sp>
      <p:sp>
        <p:nvSpPr>
          <p:cNvPr id="13" name="Shape 13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/>
          <p:nvPr>
            <p:ph type="title"/>
          </p:nvPr>
        </p:nvSpPr>
        <p:spPr>
          <a:xfrm>
            <a:off x="311700" y="1167925"/>
            <a:ext cx="8520599" cy="19800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1" type="body"/>
          </p:nvPr>
        </p:nvSpPr>
        <p:spPr>
          <a:xfrm>
            <a:off x="311700" y="3224250"/>
            <a:ext cx="8520599" cy="10715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49" name="Shape 49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/>
          <p:nvPr>
            <p:ph type="title"/>
          </p:nvPr>
        </p:nvSpPr>
        <p:spPr>
          <a:xfrm>
            <a:off x="311700" y="2480550"/>
            <a:ext cx="8114399" cy="24458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6" name="Shape 16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" type="body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3" name="Shape 23"/>
          <p:cNvSpPr txBox="1"/>
          <p:nvPr>
            <p:ph idx="1" type="body"/>
          </p:nvPr>
        </p:nvSpPr>
        <p:spPr>
          <a:xfrm>
            <a:off x="311700" y="1152475"/>
            <a:ext cx="3999899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4" name="Shape 24"/>
          <p:cNvSpPr txBox="1"/>
          <p:nvPr>
            <p:ph idx="2" type="body"/>
          </p:nvPr>
        </p:nvSpPr>
        <p:spPr>
          <a:xfrm>
            <a:off x="4832400" y="1152475"/>
            <a:ext cx="3999899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5" name="Shape 25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8" name="Shape 28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/>
          <p:nvPr>
            <p:ph type="title"/>
          </p:nvPr>
        </p:nvSpPr>
        <p:spPr>
          <a:xfrm>
            <a:off x="311700" y="631800"/>
            <a:ext cx="2807999" cy="7556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31" name="Shape 31"/>
          <p:cNvSpPr txBox="1"/>
          <p:nvPr>
            <p:ph idx="1" type="body"/>
          </p:nvPr>
        </p:nvSpPr>
        <p:spPr>
          <a:xfrm>
            <a:off x="311700" y="1490875"/>
            <a:ext cx="2807999" cy="30780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2" name="Shape 32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bg>
      <p:bgPr>
        <a:solidFill>
          <a:schemeClr val="accent3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/>
          <p:nvPr>
            <p:ph type="title"/>
          </p:nvPr>
        </p:nvSpPr>
        <p:spPr>
          <a:xfrm>
            <a:off x="490250" y="526350"/>
            <a:ext cx="5683800" cy="4090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/>
          <p:nvPr/>
        </p:nvSpPr>
        <p:spPr>
          <a:xfrm>
            <a:off x="4572000" y="100"/>
            <a:ext cx="4572000" cy="5143499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cxnSp>
        <p:nvCxnSpPr>
          <p:cNvPr id="38" name="Shape 38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9" name="Shape 39"/>
          <p:cNvSpPr txBox="1"/>
          <p:nvPr>
            <p:ph type="title"/>
          </p:nvPr>
        </p:nvSpPr>
        <p:spPr>
          <a:xfrm>
            <a:off x="265500" y="1375599"/>
            <a:ext cx="4045199" cy="15519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3800"/>
            </a:lvl1pPr>
            <a:lvl2pPr lvl="1" algn="ctr">
              <a:spcBef>
                <a:spcPts val="0"/>
              </a:spcBef>
              <a:buSzPct val="100000"/>
              <a:defRPr sz="3800"/>
            </a:lvl2pPr>
            <a:lvl3pPr lvl="2" algn="ctr">
              <a:spcBef>
                <a:spcPts val="0"/>
              </a:spcBef>
              <a:buSzPct val="100000"/>
              <a:defRPr sz="3800"/>
            </a:lvl3pPr>
            <a:lvl4pPr lvl="3" algn="ctr">
              <a:spcBef>
                <a:spcPts val="0"/>
              </a:spcBef>
              <a:buSzPct val="100000"/>
              <a:defRPr sz="3800"/>
            </a:lvl4pPr>
            <a:lvl5pPr lvl="4" algn="ctr">
              <a:spcBef>
                <a:spcPts val="0"/>
              </a:spcBef>
              <a:buSzPct val="100000"/>
              <a:defRPr sz="3800"/>
            </a:lvl5pPr>
            <a:lvl6pPr lvl="5" algn="ctr">
              <a:spcBef>
                <a:spcPts val="0"/>
              </a:spcBef>
              <a:buSzPct val="100000"/>
              <a:defRPr sz="3800"/>
            </a:lvl6pPr>
            <a:lvl7pPr lvl="6" algn="ctr">
              <a:spcBef>
                <a:spcPts val="0"/>
              </a:spcBef>
              <a:buSzPct val="100000"/>
              <a:defRPr sz="3800"/>
            </a:lvl7pPr>
            <a:lvl8pPr lvl="7" algn="ctr">
              <a:spcBef>
                <a:spcPts val="0"/>
              </a:spcBef>
              <a:buSzPct val="100000"/>
              <a:defRPr sz="3800"/>
            </a:lvl8pPr>
            <a:lvl9pPr lvl="8" algn="ctr">
              <a:spcBef>
                <a:spcPts val="0"/>
              </a:spcBef>
              <a:buSzPct val="100000"/>
              <a:defRPr sz="3800"/>
            </a:lvl9pPr>
          </a:lstStyle>
          <a:p/>
        </p:txBody>
      </p:sp>
      <p:sp>
        <p:nvSpPr>
          <p:cNvPr id="40" name="Shape 40"/>
          <p:cNvSpPr txBox="1"/>
          <p:nvPr>
            <p:ph idx="1" type="subTitle"/>
          </p:nvPr>
        </p:nvSpPr>
        <p:spPr>
          <a:xfrm>
            <a:off x="265500" y="2981125"/>
            <a:ext cx="4045199" cy="1345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9pPr>
          </a:lstStyle>
          <a:p/>
        </p:txBody>
      </p:sp>
      <p:sp>
        <p:nvSpPr>
          <p:cNvPr id="41" name="Shape 41"/>
          <p:cNvSpPr txBox="1"/>
          <p:nvPr>
            <p:ph idx="2" type="body"/>
          </p:nvPr>
        </p:nvSpPr>
        <p:spPr>
          <a:xfrm>
            <a:off x="4939500" y="724200"/>
            <a:ext cx="3837000" cy="3695099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/>
          <p:nvPr>
            <p:ph idx="1" type="body"/>
          </p:nvPr>
        </p:nvSpPr>
        <p:spPr>
          <a:xfrm>
            <a:off x="319500" y="4233725"/>
            <a:ext cx="5998800" cy="598799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Alfa Slab One"/>
              <a:buNone/>
              <a:defRPr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</a:lstStyle>
          <a:p/>
        </p:txBody>
      </p:sp>
      <p:sp>
        <p:nvSpPr>
          <p:cNvPr id="45" name="Shape 45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  <a:lvl2pPr lvl="1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2pPr>
            <a:lvl3pPr lvl="2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3pPr>
            <a:lvl4pPr lvl="3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4pPr>
            <a:lvl5pPr lvl="4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5pPr>
            <a:lvl6pPr lvl="5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6pPr>
            <a:lvl7pPr lvl="6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7pPr>
            <a:lvl8pPr lvl="7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8pPr>
            <a:lvl9pPr lvl="8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Proxima Nova"/>
              <a:defRPr sz="18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9.png"/><Relationship Id="rId4" Type="http://schemas.openxmlformats.org/officeDocument/2006/relationships/image" Target="../media/image3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2.png"/><Relationship Id="rId6" Type="http://schemas.openxmlformats.org/officeDocument/2006/relationships/image" Target="../media/image3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4.png"/><Relationship Id="rId4" Type="http://schemas.openxmlformats.org/officeDocument/2006/relationships/image" Target="../media/image2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5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5.png"/><Relationship Id="rId4" Type="http://schemas.openxmlformats.org/officeDocument/2006/relationships/image" Target="../media/image00.png"/><Relationship Id="rId5" Type="http://schemas.openxmlformats.org/officeDocument/2006/relationships/image" Target="../media/image01.png"/><Relationship Id="rId6" Type="http://schemas.openxmlformats.org/officeDocument/2006/relationships/image" Target="../media/image07.png"/><Relationship Id="rId7" Type="http://schemas.openxmlformats.org/officeDocument/2006/relationships/image" Target="../media/image08.png"/><Relationship Id="rId8" Type="http://schemas.openxmlformats.org/officeDocument/2006/relationships/image" Target="../media/image0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6.png"/><Relationship Id="rId4" Type="http://schemas.openxmlformats.org/officeDocument/2006/relationships/image" Target="../media/image03.png"/><Relationship Id="rId5" Type="http://schemas.openxmlformats.org/officeDocument/2006/relationships/image" Target="../media/image02.png"/><Relationship Id="rId6" Type="http://schemas.openxmlformats.org/officeDocument/2006/relationships/image" Target="../media/image0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png"/><Relationship Id="rId4" Type="http://schemas.openxmlformats.org/officeDocument/2006/relationships/image" Target="../media/image10.png"/><Relationship Id="rId5" Type="http://schemas.openxmlformats.org/officeDocument/2006/relationships/image" Target="../media/image1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Relationship Id="rId4" Type="http://schemas.openxmlformats.org/officeDocument/2006/relationships/image" Target="../media/image15.png"/><Relationship Id="rId5" Type="http://schemas.openxmlformats.org/officeDocument/2006/relationships/image" Target="../media/image1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png"/><Relationship Id="rId4" Type="http://schemas.openxmlformats.org/officeDocument/2006/relationships/image" Target="../media/image2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8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Shape 56"/>
          <p:cNvPicPr preferRelativeResize="0"/>
          <p:nvPr/>
        </p:nvPicPr>
        <p:blipFill rotWithShape="1">
          <a:blip r:embed="rId3">
            <a:alphaModFix/>
          </a:blip>
          <a:srcRect b="10397" l="8664" r="8664" t="6491"/>
          <a:stretch/>
        </p:blipFill>
        <p:spPr>
          <a:xfrm>
            <a:off x="2750875" y="2117775"/>
            <a:ext cx="4014024" cy="3027499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Shape 57"/>
          <p:cNvSpPr txBox="1"/>
          <p:nvPr>
            <p:ph type="ctrTitle"/>
          </p:nvPr>
        </p:nvSpPr>
        <p:spPr>
          <a:xfrm>
            <a:off x="236775" y="159975"/>
            <a:ext cx="8520599" cy="19577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Color Segmentation Using GMM</a:t>
            </a:r>
          </a:p>
        </p:txBody>
      </p:sp>
      <p:sp>
        <p:nvSpPr>
          <p:cNvPr id="58" name="Shape 58"/>
          <p:cNvSpPr txBox="1"/>
          <p:nvPr>
            <p:ph idx="1" type="subTitle"/>
          </p:nvPr>
        </p:nvSpPr>
        <p:spPr>
          <a:xfrm>
            <a:off x="3813375" y="4490123"/>
            <a:ext cx="8520599" cy="7334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Nitin J. Sanket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Shape 1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5950" y="1226275"/>
            <a:ext cx="4053549" cy="2881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Shape 1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29500" y="868812"/>
            <a:ext cx="4793998" cy="3596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Shape 1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8825" y="-77249"/>
            <a:ext cx="3565699" cy="2675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Shape 1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43725" y="2500100"/>
            <a:ext cx="3620351" cy="2716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Shape 134"/>
          <p:cNvPicPr preferRelativeResize="0"/>
          <p:nvPr/>
        </p:nvPicPr>
        <p:blipFill rotWithShape="1">
          <a:blip r:embed="rId5">
            <a:alphaModFix/>
          </a:blip>
          <a:srcRect b="9526" l="0" r="0" t="0"/>
          <a:stretch/>
        </p:blipFill>
        <p:spPr>
          <a:xfrm>
            <a:off x="152100" y="2332100"/>
            <a:ext cx="4001623" cy="2716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Shape 13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43725" y="-63735"/>
            <a:ext cx="3620351" cy="27160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Shape 1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22323" y="538225"/>
            <a:ext cx="4464349" cy="3342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Shape 1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974" y="538214"/>
            <a:ext cx="4464349" cy="33423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Thank You!</a:t>
            </a:r>
          </a:p>
        </p:txBody>
      </p:sp>
      <p:pic>
        <p:nvPicPr>
          <p:cNvPr id="147" name="Shape 1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80700" y="1017728"/>
            <a:ext cx="3982599" cy="3982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Shape 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63350" y="2690950"/>
            <a:ext cx="2243624" cy="1682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Shape 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51900" y="2690962"/>
            <a:ext cx="2243624" cy="168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Shape 6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0429" y="2777850"/>
            <a:ext cx="2182307" cy="1636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Shape 6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951898" y="261450"/>
            <a:ext cx="2243624" cy="1682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Shape 6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63350" y="238450"/>
            <a:ext cx="2243624" cy="1682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Shape 6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49775" y="238450"/>
            <a:ext cx="2243624" cy="1682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Shape 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53050" y="2554750"/>
            <a:ext cx="3243398" cy="2432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Shape 7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8750" y="2513875"/>
            <a:ext cx="3243398" cy="2432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Shape 7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8750" y="0"/>
            <a:ext cx="3243398" cy="2432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Shape 7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53050" y="0"/>
            <a:ext cx="3243398" cy="2432549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Shape 77"/>
          <p:cNvSpPr txBox="1"/>
          <p:nvPr/>
        </p:nvSpPr>
        <p:spPr>
          <a:xfrm>
            <a:off x="748750" y="0"/>
            <a:ext cx="3923999" cy="4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YCbCr</a:t>
            </a:r>
          </a:p>
        </p:txBody>
      </p:sp>
      <p:sp>
        <p:nvSpPr>
          <p:cNvPr id="78" name="Shape 78"/>
          <p:cNvSpPr txBox="1"/>
          <p:nvPr/>
        </p:nvSpPr>
        <p:spPr>
          <a:xfrm>
            <a:off x="4853050" y="0"/>
            <a:ext cx="3923999" cy="4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~YCbCr</a:t>
            </a:r>
          </a:p>
        </p:txBody>
      </p:sp>
      <p:sp>
        <p:nvSpPr>
          <p:cNvPr id="79" name="Shape 79"/>
          <p:cNvSpPr txBox="1"/>
          <p:nvPr/>
        </p:nvSpPr>
        <p:spPr>
          <a:xfrm>
            <a:off x="748750" y="2513875"/>
            <a:ext cx="3923999" cy="4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rYb</a:t>
            </a:r>
          </a:p>
        </p:txBody>
      </p:sp>
      <p:sp>
        <p:nvSpPr>
          <p:cNvPr id="80" name="Shape 80"/>
          <p:cNvSpPr txBox="1"/>
          <p:nvPr/>
        </p:nvSpPr>
        <p:spPr>
          <a:xfrm>
            <a:off x="4853050" y="2554750"/>
            <a:ext cx="3923999" cy="4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RGB</a:t>
            </a:r>
          </a:p>
        </p:txBody>
      </p:sp>
      <p:sp>
        <p:nvSpPr>
          <p:cNvPr id="81" name="Shape 81"/>
          <p:cNvSpPr txBox="1"/>
          <p:nvPr/>
        </p:nvSpPr>
        <p:spPr>
          <a:xfrm>
            <a:off x="748750" y="4434150"/>
            <a:ext cx="3923999" cy="4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r = R/(R+G+B)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b = B/(R+G+B)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Shape 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769" y="75000"/>
            <a:ext cx="3116900" cy="2333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Shape 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33494" y="2445800"/>
            <a:ext cx="3116900" cy="2333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Shape 8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11119" y="75000"/>
            <a:ext cx="3116900" cy="2333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Shape 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8075" y="65225"/>
            <a:ext cx="3625525" cy="2714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Shape 9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80450" y="2670325"/>
            <a:ext cx="2957674" cy="2214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Shape 9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99225" y="129450"/>
            <a:ext cx="3393871" cy="2540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Shape 1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4323" y="490500"/>
            <a:ext cx="4728274" cy="3539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Shape 10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0025" y="609711"/>
            <a:ext cx="4409799" cy="3301475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Shape 102"/>
          <p:cNvSpPr txBox="1"/>
          <p:nvPr/>
        </p:nvSpPr>
        <p:spPr>
          <a:xfrm>
            <a:off x="1757625" y="4087550"/>
            <a:ext cx="3923999" cy="4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K Means Init												</a:t>
            </a:r>
          </a:p>
        </p:txBody>
      </p:sp>
      <p:sp>
        <p:nvSpPr>
          <p:cNvPr id="103" name="Shape 103"/>
          <p:cNvSpPr txBox="1"/>
          <p:nvPr/>
        </p:nvSpPr>
        <p:spPr>
          <a:xfrm>
            <a:off x="6362950" y="3985350"/>
            <a:ext cx="3923999" cy="4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Rand Init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Shape 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8275" y="515937"/>
            <a:ext cx="4229899" cy="31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Shape 10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89276" y="361074"/>
            <a:ext cx="4890451" cy="3476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Shape 1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9400" y="1094199"/>
            <a:ext cx="4686100" cy="3331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Shape 1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21550" y="1171775"/>
            <a:ext cx="4139975" cy="2943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Shape 1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675" y="1096825"/>
            <a:ext cx="4462550" cy="3172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Shape 1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75375" y="824825"/>
            <a:ext cx="4748024" cy="356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gameday">
  <a:themeElements>
    <a:clrScheme name="Gameday">
      <a:dk1>
        <a:srgbClr val="4285F4"/>
      </a:dk1>
      <a:lt1>
        <a:srgbClr val="FFFFFF"/>
      </a:lt1>
      <a:dk2>
        <a:srgbClr val="666666"/>
      </a:dk2>
      <a:lt2>
        <a:srgbClr val="D9D9D9"/>
      </a:lt2>
      <a:accent1>
        <a:srgbClr val="455A64"/>
      </a:accent1>
      <a:accent2>
        <a:srgbClr val="607D8B"/>
      </a:accent2>
      <a:accent3>
        <a:srgbClr val="FF5722"/>
      </a:accent3>
      <a:accent4>
        <a:srgbClr val="D84315"/>
      </a:accent4>
      <a:accent5>
        <a:srgbClr val="1C3AA9"/>
      </a:accent5>
      <a:accent6>
        <a:srgbClr val="FFAB40"/>
      </a:accent6>
      <a:hlink>
        <a:srgbClr val="1C3AA9"/>
      </a:hlink>
      <a:folHlink>
        <a:srgbClr val="1C3A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