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arbage collec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Garbage collection</a:t>
            </a:r>
          </a:p>
        </p:txBody>
      </p:sp>
      <p:sp>
        <p:nvSpPr>
          <p:cNvPr id="120" name="Strategies for automatic memory managemen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Strategies for automatic memory management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ointer reversal with copying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 defTabSz="578358">
              <a:defRPr sz="6435"/>
            </a:lvl1pPr>
          </a:lstStyle>
          <a:p>
            <a:pPr/>
            <a:r>
              <a:t>Pointer reversal with copying</a:t>
            </a:r>
          </a:p>
        </p:txBody>
      </p:sp>
      <p:sp>
        <p:nvSpPr>
          <p:cNvPr id="293" name="Rectangle"/>
          <p:cNvSpPr/>
          <p:nvPr/>
        </p:nvSpPr>
        <p:spPr>
          <a:xfrm>
            <a:off x="1708745" y="270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Rectangle"/>
          <p:cNvSpPr/>
          <p:nvPr/>
        </p:nvSpPr>
        <p:spPr>
          <a:xfrm>
            <a:off x="1463212" y="270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5" name="Rectangle"/>
          <p:cNvSpPr/>
          <p:nvPr/>
        </p:nvSpPr>
        <p:spPr>
          <a:xfrm>
            <a:off x="1954278" y="270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Line"/>
          <p:cNvSpPr/>
          <p:nvPr/>
        </p:nvSpPr>
        <p:spPr>
          <a:xfrm>
            <a:off x="824015" y="2090617"/>
            <a:ext cx="556052" cy="55605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7" name="Line"/>
          <p:cNvSpPr/>
          <p:nvPr/>
        </p:nvSpPr>
        <p:spPr>
          <a:xfrm flipV="1">
            <a:off x="6502399" y="1975200"/>
            <a:ext cx="1" cy="8089088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8" name="Rectangle"/>
          <p:cNvSpPr/>
          <p:nvPr/>
        </p:nvSpPr>
        <p:spPr>
          <a:xfrm>
            <a:off x="4218814" y="3540157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9" name="Rectangle"/>
          <p:cNvSpPr/>
          <p:nvPr/>
        </p:nvSpPr>
        <p:spPr>
          <a:xfrm>
            <a:off x="3973281" y="35401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0" name="Rectangle"/>
          <p:cNvSpPr/>
          <p:nvPr/>
        </p:nvSpPr>
        <p:spPr>
          <a:xfrm>
            <a:off x="4464346" y="3540157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1" name="Rectangle"/>
          <p:cNvSpPr/>
          <p:nvPr/>
        </p:nvSpPr>
        <p:spPr>
          <a:xfrm>
            <a:off x="4667547" y="6088624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2" name="Rectangle"/>
          <p:cNvSpPr/>
          <p:nvPr/>
        </p:nvSpPr>
        <p:spPr>
          <a:xfrm>
            <a:off x="4422014" y="6088624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3" name="Rectangle"/>
          <p:cNvSpPr/>
          <p:nvPr/>
        </p:nvSpPr>
        <p:spPr>
          <a:xfrm>
            <a:off x="4913080" y="6088624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4" name="Rectangle"/>
          <p:cNvSpPr/>
          <p:nvPr/>
        </p:nvSpPr>
        <p:spPr>
          <a:xfrm>
            <a:off x="3041947" y="81121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5" name="Rectangle"/>
          <p:cNvSpPr/>
          <p:nvPr/>
        </p:nvSpPr>
        <p:spPr>
          <a:xfrm>
            <a:off x="1463212" y="5868490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6" name="Rectangle"/>
          <p:cNvSpPr/>
          <p:nvPr/>
        </p:nvSpPr>
        <p:spPr>
          <a:xfrm>
            <a:off x="1217679" y="58684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7" name="Rectangle"/>
          <p:cNvSpPr/>
          <p:nvPr/>
        </p:nvSpPr>
        <p:spPr>
          <a:xfrm>
            <a:off x="1708745" y="5868490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8" name="Line"/>
          <p:cNvSpPr/>
          <p:nvPr/>
        </p:nvSpPr>
        <p:spPr>
          <a:xfrm>
            <a:off x="2335791" y="3194775"/>
            <a:ext cx="1476497" cy="81549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9" name="Line"/>
          <p:cNvSpPr/>
          <p:nvPr/>
        </p:nvSpPr>
        <p:spPr>
          <a:xfrm>
            <a:off x="4281023" y="4911739"/>
            <a:ext cx="499365" cy="108140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0" name="Line"/>
          <p:cNvSpPr/>
          <p:nvPr/>
        </p:nvSpPr>
        <p:spPr>
          <a:xfrm flipH="1" flipV="1">
            <a:off x="2056361" y="6392711"/>
            <a:ext cx="2222743" cy="25469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1" name="Rectangle"/>
          <p:cNvSpPr/>
          <p:nvPr/>
        </p:nvSpPr>
        <p:spPr>
          <a:xfrm>
            <a:off x="3291714" y="81121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2" name="Line"/>
          <p:cNvSpPr/>
          <p:nvPr/>
        </p:nvSpPr>
        <p:spPr>
          <a:xfrm flipH="1">
            <a:off x="3627270" y="7465082"/>
            <a:ext cx="1033890" cy="64618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3" name="Line"/>
          <p:cNvSpPr/>
          <p:nvPr/>
        </p:nvSpPr>
        <p:spPr>
          <a:xfrm flipV="1">
            <a:off x="1891503" y="4681404"/>
            <a:ext cx="1923956" cy="103975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8" name="Connection Line"/>
          <p:cNvSpPr/>
          <p:nvPr/>
        </p:nvSpPr>
        <p:spPr>
          <a:xfrm>
            <a:off x="2313129" y="2658408"/>
            <a:ext cx="1975116" cy="785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947" fill="norm" stroke="1" extrusionOk="0">
                <a:moveTo>
                  <a:pt x="21600" y="16947"/>
                </a:moveTo>
                <a:cubicBezTo>
                  <a:pt x="17738" y="-906"/>
                  <a:pt x="10538" y="-4653"/>
                  <a:pt x="0" y="570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319" name="Connection Line"/>
          <p:cNvSpPr/>
          <p:nvPr/>
        </p:nvSpPr>
        <p:spPr>
          <a:xfrm>
            <a:off x="4768282" y="4543143"/>
            <a:ext cx="551585" cy="1431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4" h="21600" fill="norm" stroke="1" extrusionOk="0">
                <a:moveTo>
                  <a:pt x="1038" y="21600"/>
                </a:moveTo>
                <a:cubicBezTo>
                  <a:pt x="21600" y="15494"/>
                  <a:pt x="21254" y="8294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320" name="Connection Line"/>
          <p:cNvSpPr/>
          <p:nvPr/>
        </p:nvSpPr>
        <p:spPr>
          <a:xfrm>
            <a:off x="2093476" y="6731541"/>
            <a:ext cx="2206031" cy="65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398" fill="norm" stroke="1" extrusionOk="0">
                <a:moveTo>
                  <a:pt x="0" y="0"/>
                </a:moveTo>
                <a:cubicBezTo>
                  <a:pt x="5042" y="19459"/>
                  <a:pt x="12242" y="21600"/>
                  <a:pt x="21600" y="6422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321" name="Connection Line"/>
          <p:cNvSpPr/>
          <p:nvPr/>
        </p:nvSpPr>
        <p:spPr>
          <a:xfrm>
            <a:off x="549560" y="1912854"/>
            <a:ext cx="1261402" cy="700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4377" y="8019"/>
                  <a:pt x="7177" y="819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" dur="199" fill="hold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198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5" dur="200" fill="hold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4" dur="199" fill="hold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fill="hold">
                                          <p:stCondLst>
                                            <p:cond delay="198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9"/>
                            </p:stCondLst>
                            <p:childTnLst>
                              <p:par>
                                <p:cTn id="27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4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xit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3" dur="500" fill="hold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8" dur="4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xit" nodeType="click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2" dur="200" fill="hold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6" grpId="1"/>
      <p:bldP build="whole" bldLvl="1" animBg="1" rev="0" advAuto="0" spid="321" grpId="2"/>
      <p:bldP build="whole" bldLvl="1" animBg="1" rev="0" advAuto="0" spid="318" grpId="4"/>
      <p:bldP build="whole" bldLvl="1" animBg="1" rev="0" advAuto="0" spid="319" grpId="6"/>
      <p:bldP build="whole" bldLvl="1" animBg="1" rev="0" advAuto="0" spid="308" grpId="3"/>
      <p:bldP build="whole" bldLvl="1" animBg="1" rev="0" advAuto="0" spid="310" grpId="7"/>
      <p:bldP build="whole" bldLvl="1" animBg="1" rev="0" advAuto="0" spid="309" grpId="5"/>
      <p:bldP build="whole" bldLvl="1" animBg="1" rev="0" advAuto="0" spid="320" grpId="8"/>
      <p:bldP build="whole" bldLvl="1" animBg="1" rev="0" advAuto="0" spid="313" grpId="9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ointer reversal with copying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 defTabSz="578358">
              <a:defRPr sz="6435"/>
            </a:lvl1pPr>
          </a:lstStyle>
          <a:p>
            <a:pPr/>
            <a:r>
              <a:t>Pointer reversal with copying</a:t>
            </a:r>
          </a:p>
        </p:txBody>
      </p:sp>
      <p:sp>
        <p:nvSpPr>
          <p:cNvPr id="324" name="Rectangle"/>
          <p:cNvSpPr/>
          <p:nvPr/>
        </p:nvSpPr>
        <p:spPr>
          <a:xfrm>
            <a:off x="1708745" y="2701957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5" name="Rectangle"/>
          <p:cNvSpPr/>
          <p:nvPr/>
        </p:nvSpPr>
        <p:spPr>
          <a:xfrm>
            <a:off x="1463212" y="270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6" name="Rectangle"/>
          <p:cNvSpPr/>
          <p:nvPr/>
        </p:nvSpPr>
        <p:spPr>
          <a:xfrm>
            <a:off x="1954278" y="2701957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7" name="Line"/>
          <p:cNvSpPr/>
          <p:nvPr/>
        </p:nvSpPr>
        <p:spPr>
          <a:xfrm flipV="1">
            <a:off x="6502399" y="1975200"/>
            <a:ext cx="1" cy="808908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Rectangle"/>
          <p:cNvSpPr/>
          <p:nvPr/>
        </p:nvSpPr>
        <p:spPr>
          <a:xfrm>
            <a:off x="4218814" y="3540157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Rectangle"/>
          <p:cNvSpPr/>
          <p:nvPr/>
        </p:nvSpPr>
        <p:spPr>
          <a:xfrm>
            <a:off x="3973281" y="35401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0" name="Rectangle"/>
          <p:cNvSpPr/>
          <p:nvPr/>
        </p:nvSpPr>
        <p:spPr>
          <a:xfrm>
            <a:off x="4464346" y="3540157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Rectangle"/>
          <p:cNvSpPr/>
          <p:nvPr/>
        </p:nvSpPr>
        <p:spPr>
          <a:xfrm>
            <a:off x="4667547" y="6088624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Rectangle"/>
          <p:cNvSpPr/>
          <p:nvPr/>
        </p:nvSpPr>
        <p:spPr>
          <a:xfrm>
            <a:off x="4422014" y="6088624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3" name="Rectangle"/>
          <p:cNvSpPr/>
          <p:nvPr/>
        </p:nvSpPr>
        <p:spPr>
          <a:xfrm>
            <a:off x="4913080" y="6088624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4" name="Rectangle"/>
          <p:cNvSpPr/>
          <p:nvPr/>
        </p:nvSpPr>
        <p:spPr>
          <a:xfrm>
            <a:off x="3041947" y="81121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5" name="Rectangle"/>
          <p:cNvSpPr/>
          <p:nvPr/>
        </p:nvSpPr>
        <p:spPr>
          <a:xfrm>
            <a:off x="7051212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6" name="Rectangle"/>
          <p:cNvSpPr/>
          <p:nvPr/>
        </p:nvSpPr>
        <p:spPr>
          <a:xfrm>
            <a:off x="6805679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7" name="Rectangle"/>
          <p:cNvSpPr/>
          <p:nvPr/>
        </p:nvSpPr>
        <p:spPr>
          <a:xfrm>
            <a:off x="7296745" y="1956891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8" name="Rectangle"/>
          <p:cNvSpPr/>
          <p:nvPr/>
        </p:nvSpPr>
        <p:spPr>
          <a:xfrm>
            <a:off x="3291714" y="81121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9" name="Line"/>
          <p:cNvSpPr/>
          <p:nvPr/>
        </p:nvSpPr>
        <p:spPr>
          <a:xfrm flipH="1">
            <a:off x="3627270" y="7465082"/>
            <a:ext cx="1033890" cy="64618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3" name="Connection Line"/>
          <p:cNvSpPr/>
          <p:nvPr/>
        </p:nvSpPr>
        <p:spPr>
          <a:xfrm>
            <a:off x="2313129" y="2658408"/>
            <a:ext cx="1975115" cy="785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947" fill="norm" stroke="1" extrusionOk="0">
                <a:moveTo>
                  <a:pt x="21600" y="16947"/>
                </a:moveTo>
                <a:cubicBezTo>
                  <a:pt x="17738" y="-906"/>
                  <a:pt x="10538" y="-4653"/>
                  <a:pt x="0" y="570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344" name="Connection Line"/>
          <p:cNvSpPr/>
          <p:nvPr/>
        </p:nvSpPr>
        <p:spPr>
          <a:xfrm>
            <a:off x="4768282" y="4543144"/>
            <a:ext cx="551585" cy="1431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4" h="21600" fill="norm" stroke="1" extrusionOk="0">
                <a:moveTo>
                  <a:pt x="1038" y="21600"/>
                </a:moveTo>
                <a:cubicBezTo>
                  <a:pt x="21600" y="15494"/>
                  <a:pt x="21254" y="8294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345" name="Connection Line"/>
          <p:cNvSpPr/>
          <p:nvPr/>
        </p:nvSpPr>
        <p:spPr>
          <a:xfrm>
            <a:off x="549560" y="1912854"/>
            <a:ext cx="1261402" cy="700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4377" y="8019"/>
                  <a:pt x="7177" y="819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ointer reversal with copying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 defTabSz="578358">
              <a:defRPr sz="6435"/>
            </a:lvl1pPr>
          </a:lstStyle>
          <a:p>
            <a:pPr/>
            <a:r>
              <a:t>Pointer reversal with copying</a:t>
            </a:r>
          </a:p>
        </p:txBody>
      </p:sp>
      <p:sp>
        <p:nvSpPr>
          <p:cNvPr id="348" name="Rectangle"/>
          <p:cNvSpPr/>
          <p:nvPr/>
        </p:nvSpPr>
        <p:spPr>
          <a:xfrm>
            <a:off x="1708745" y="2701957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9" name="Rectangle"/>
          <p:cNvSpPr/>
          <p:nvPr/>
        </p:nvSpPr>
        <p:spPr>
          <a:xfrm>
            <a:off x="1463212" y="270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0" name="Rectangle"/>
          <p:cNvSpPr/>
          <p:nvPr/>
        </p:nvSpPr>
        <p:spPr>
          <a:xfrm>
            <a:off x="1954278" y="2701957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1" name="Line"/>
          <p:cNvSpPr/>
          <p:nvPr/>
        </p:nvSpPr>
        <p:spPr>
          <a:xfrm flipV="1">
            <a:off x="6502399" y="1975200"/>
            <a:ext cx="1" cy="808908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2" name="Rectangle"/>
          <p:cNvSpPr/>
          <p:nvPr/>
        </p:nvSpPr>
        <p:spPr>
          <a:xfrm>
            <a:off x="4218814" y="3540157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3" name="Rectangle"/>
          <p:cNvSpPr/>
          <p:nvPr/>
        </p:nvSpPr>
        <p:spPr>
          <a:xfrm>
            <a:off x="3973281" y="35401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4" name="Rectangle"/>
          <p:cNvSpPr/>
          <p:nvPr/>
        </p:nvSpPr>
        <p:spPr>
          <a:xfrm>
            <a:off x="4464346" y="3540157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5" name="Rectangle"/>
          <p:cNvSpPr/>
          <p:nvPr/>
        </p:nvSpPr>
        <p:spPr>
          <a:xfrm>
            <a:off x="4667547" y="6088624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6" name="Rectangle"/>
          <p:cNvSpPr/>
          <p:nvPr/>
        </p:nvSpPr>
        <p:spPr>
          <a:xfrm>
            <a:off x="4422014" y="6088624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7" name="Rectangle"/>
          <p:cNvSpPr/>
          <p:nvPr/>
        </p:nvSpPr>
        <p:spPr>
          <a:xfrm>
            <a:off x="4913080" y="6088624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8" name="Rectangle"/>
          <p:cNvSpPr/>
          <p:nvPr/>
        </p:nvSpPr>
        <p:spPr>
          <a:xfrm>
            <a:off x="7672241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9" name="Rectangle"/>
          <p:cNvSpPr/>
          <p:nvPr/>
        </p:nvSpPr>
        <p:spPr>
          <a:xfrm>
            <a:off x="7051213" y="1956891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0" name="Rectangle"/>
          <p:cNvSpPr/>
          <p:nvPr/>
        </p:nvSpPr>
        <p:spPr>
          <a:xfrm>
            <a:off x="6805679" y="1956891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1" name="Rectangle"/>
          <p:cNvSpPr/>
          <p:nvPr/>
        </p:nvSpPr>
        <p:spPr>
          <a:xfrm>
            <a:off x="7296745" y="1956891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2" name="Rectangle"/>
          <p:cNvSpPr/>
          <p:nvPr/>
        </p:nvSpPr>
        <p:spPr>
          <a:xfrm>
            <a:off x="7922008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6" name="Connection Line"/>
          <p:cNvSpPr/>
          <p:nvPr/>
        </p:nvSpPr>
        <p:spPr>
          <a:xfrm>
            <a:off x="2313129" y="2658408"/>
            <a:ext cx="1975115" cy="785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947" fill="norm" stroke="1" extrusionOk="0">
                <a:moveTo>
                  <a:pt x="21600" y="16947"/>
                </a:moveTo>
                <a:cubicBezTo>
                  <a:pt x="17738" y="-906"/>
                  <a:pt x="10538" y="-4653"/>
                  <a:pt x="0" y="570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367" name="Connection Line"/>
          <p:cNvSpPr/>
          <p:nvPr/>
        </p:nvSpPr>
        <p:spPr>
          <a:xfrm>
            <a:off x="4768282" y="4543144"/>
            <a:ext cx="551585" cy="1431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4" h="21600" fill="norm" stroke="1" extrusionOk="0">
                <a:moveTo>
                  <a:pt x="1038" y="21600"/>
                </a:moveTo>
                <a:cubicBezTo>
                  <a:pt x="21600" y="15494"/>
                  <a:pt x="21254" y="8294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368" name="Connection Line"/>
          <p:cNvSpPr/>
          <p:nvPr/>
        </p:nvSpPr>
        <p:spPr>
          <a:xfrm>
            <a:off x="549560" y="1912854"/>
            <a:ext cx="1261402" cy="700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4377" y="8019"/>
                  <a:pt x="7177" y="819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ointer reversal with copying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 defTabSz="578358">
              <a:defRPr sz="6435"/>
            </a:lvl1pPr>
          </a:lstStyle>
          <a:p>
            <a:pPr/>
            <a:r>
              <a:t>Pointer reversal with copying</a:t>
            </a:r>
          </a:p>
        </p:txBody>
      </p:sp>
      <p:sp>
        <p:nvSpPr>
          <p:cNvPr id="371" name="Rectangle"/>
          <p:cNvSpPr/>
          <p:nvPr/>
        </p:nvSpPr>
        <p:spPr>
          <a:xfrm>
            <a:off x="1708745" y="2701957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2" name="Rectangle"/>
          <p:cNvSpPr/>
          <p:nvPr/>
        </p:nvSpPr>
        <p:spPr>
          <a:xfrm>
            <a:off x="1463212" y="270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3" name="Rectangle"/>
          <p:cNvSpPr/>
          <p:nvPr/>
        </p:nvSpPr>
        <p:spPr>
          <a:xfrm>
            <a:off x="1954278" y="2701957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Line"/>
          <p:cNvSpPr/>
          <p:nvPr/>
        </p:nvSpPr>
        <p:spPr>
          <a:xfrm flipV="1">
            <a:off x="6502399" y="1975200"/>
            <a:ext cx="1" cy="808908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Rectangle"/>
          <p:cNvSpPr/>
          <p:nvPr/>
        </p:nvSpPr>
        <p:spPr>
          <a:xfrm>
            <a:off x="4218814" y="3540157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6" name="Rectangle"/>
          <p:cNvSpPr/>
          <p:nvPr/>
        </p:nvSpPr>
        <p:spPr>
          <a:xfrm>
            <a:off x="3973281" y="35401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7" name="Rectangle"/>
          <p:cNvSpPr/>
          <p:nvPr/>
        </p:nvSpPr>
        <p:spPr>
          <a:xfrm>
            <a:off x="4464346" y="3540157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8" name="Rectangle"/>
          <p:cNvSpPr/>
          <p:nvPr/>
        </p:nvSpPr>
        <p:spPr>
          <a:xfrm>
            <a:off x="8523816" y="1956890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9" name="Rectangle"/>
          <p:cNvSpPr/>
          <p:nvPr/>
        </p:nvSpPr>
        <p:spPr>
          <a:xfrm>
            <a:off x="8278283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0" name="Rectangle"/>
          <p:cNvSpPr/>
          <p:nvPr/>
        </p:nvSpPr>
        <p:spPr>
          <a:xfrm>
            <a:off x="8769349" y="1956890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1" name="Rectangle"/>
          <p:cNvSpPr/>
          <p:nvPr/>
        </p:nvSpPr>
        <p:spPr>
          <a:xfrm>
            <a:off x="7672241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2" name="Rectangle"/>
          <p:cNvSpPr/>
          <p:nvPr/>
        </p:nvSpPr>
        <p:spPr>
          <a:xfrm>
            <a:off x="7051213" y="1956891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3" name="Rectangle"/>
          <p:cNvSpPr/>
          <p:nvPr/>
        </p:nvSpPr>
        <p:spPr>
          <a:xfrm>
            <a:off x="6805679" y="1956891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4" name="Rectangle"/>
          <p:cNvSpPr/>
          <p:nvPr/>
        </p:nvSpPr>
        <p:spPr>
          <a:xfrm>
            <a:off x="7296745" y="1956891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5" name="Rectangle"/>
          <p:cNvSpPr/>
          <p:nvPr/>
        </p:nvSpPr>
        <p:spPr>
          <a:xfrm>
            <a:off x="7922008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8" name="Connection Line"/>
          <p:cNvSpPr/>
          <p:nvPr/>
        </p:nvSpPr>
        <p:spPr>
          <a:xfrm>
            <a:off x="2313129" y="2658408"/>
            <a:ext cx="1975115" cy="785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947" fill="norm" stroke="1" extrusionOk="0">
                <a:moveTo>
                  <a:pt x="21600" y="16947"/>
                </a:moveTo>
                <a:cubicBezTo>
                  <a:pt x="17738" y="-906"/>
                  <a:pt x="10538" y="-4653"/>
                  <a:pt x="0" y="570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389" name="Connection Line"/>
          <p:cNvSpPr/>
          <p:nvPr/>
        </p:nvSpPr>
        <p:spPr>
          <a:xfrm>
            <a:off x="549560" y="1912854"/>
            <a:ext cx="1261402" cy="700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4377" y="8019"/>
                  <a:pt x="7177" y="819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ointer reversal with copying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 defTabSz="578358">
              <a:defRPr sz="6435"/>
            </a:lvl1pPr>
          </a:lstStyle>
          <a:p>
            <a:pPr/>
            <a:r>
              <a:t>Pointer reversal with copying</a:t>
            </a:r>
          </a:p>
        </p:txBody>
      </p:sp>
      <p:sp>
        <p:nvSpPr>
          <p:cNvPr id="392" name="Rectangle"/>
          <p:cNvSpPr/>
          <p:nvPr/>
        </p:nvSpPr>
        <p:spPr>
          <a:xfrm>
            <a:off x="1708745" y="2701957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3" name="Rectangle"/>
          <p:cNvSpPr/>
          <p:nvPr/>
        </p:nvSpPr>
        <p:spPr>
          <a:xfrm>
            <a:off x="1463212" y="270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4" name="Rectangle"/>
          <p:cNvSpPr/>
          <p:nvPr/>
        </p:nvSpPr>
        <p:spPr>
          <a:xfrm>
            <a:off x="1954278" y="2701957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5" name="Line"/>
          <p:cNvSpPr/>
          <p:nvPr/>
        </p:nvSpPr>
        <p:spPr>
          <a:xfrm flipV="1">
            <a:off x="6502399" y="1975200"/>
            <a:ext cx="1" cy="808908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6" name="Rectangle"/>
          <p:cNvSpPr/>
          <p:nvPr/>
        </p:nvSpPr>
        <p:spPr>
          <a:xfrm>
            <a:off x="9374765" y="1956890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7" name="Rectangle"/>
          <p:cNvSpPr/>
          <p:nvPr/>
        </p:nvSpPr>
        <p:spPr>
          <a:xfrm>
            <a:off x="9129232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8" name="Rectangle"/>
          <p:cNvSpPr/>
          <p:nvPr/>
        </p:nvSpPr>
        <p:spPr>
          <a:xfrm>
            <a:off x="9620298" y="1956890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9" name="Rectangle"/>
          <p:cNvSpPr/>
          <p:nvPr/>
        </p:nvSpPr>
        <p:spPr>
          <a:xfrm>
            <a:off x="8523816" y="1956890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0" name="Rectangle"/>
          <p:cNvSpPr/>
          <p:nvPr/>
        </p:nvSpPr>
        <p:spPr>
          <a:xfrm>
            <a:off x="8278283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1" name="Rectangle"/>
          <p:cNvSpPr/>
          <p:nvPr/>
        </p:nvSpPr>
        <p:spPr>
          <a:xfrm>
            <a:off x="8769349" y="1956890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2" name="Rectangle"/>
          <p:cNvSpPr/>
          <p:nvPr/>
        </p:nvSpPr>
        <p:spPr>
          <a:xfrm>
            <a:off x="7672241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3" name="Rectangle"/>
          <p:cNvSpPr/>
          <p:nvPr/>
        </p:nvSpPr>
        <p:spPr>
          <a:xfrm>
            <a:off x="7051213" y="1956891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4" name="Rectangle"/>
          <p:cNvSpPr/>
          <p:nvPr/>
        </p:nvSpPr>
        <p:spPr>
          <a:xfrm>
            <a:off x="6805679" y="1956891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5" name="Rectangle"/>
          <p:cNvSpPr/>
          <p:nvPr/>
        </p:nvSpPr>
        <p:spPr>
          <a:xfrm>
            <a:off x="7296745" y="1956891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6" name="Rectangle"/>
          <p:cNvSpPr/>
          <p:nvPr/>
        </p:nvSpPr>
        <p:spPr>
          <a:xfrm>
            <a:off x="7922008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8" name="Connection Line"/>
          <p:cNvSpPr/>
          <p:nvPr/>
        </p:nvSpPr>
        <p:spPr>
          <a:xfrm>
            <a:off x="549560" y="1912854"/>
            <a:ext cx="1261402" cy="700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4377" y="8019"/>
                  <a:pt x="7177" y="819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ointer reversal with copying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 defTabSz="578358">
              <a:defRPr sz="6435"/>
            </a:lvl1pPr>
          </a:lstStyle>
          <a:p>
            <a:pPr/>
            <a:r>
              <a:t>Pointer reversal with copying</a:t>
            </a:r>
          </a:p>
        </p:txBody>
      </p:sp>
      <p:sp>
        <p:nvSpPr>
          <p:cNvPr id="411" name="Rectangle"/>
          <p:cNvSpPr/>
          <p:nvPr/>
        </p:nvSpPr>
        <p:spPr>
          <a:xfrm>
            <a:off x="10222106" y="1956890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2" name="Rectangle"/>
          <p:cNvSpPr/>
          <p:nvPr/>
        </p:nvSpPr>
        <p:spPr>
          <a:xfrm>
            <a:off x="9976573" y="1956890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3" name="Rectangle"/>
          <p:cNvSpPr/>
          <p:nvPr/>
        </p:nvSpPr>
        <p:spPr>
          <a:xfrm>
            <a:off x="10467639" y="1956890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4" name="Line"/>
          <p:cNvSpPr/>
          <p:nvPr/>
        </p:nvSpPr>
        <p:spPr>
          <a:xfrm flipV="1">
            <a:off x="6502399" y="1975200"/>
            <a:ext cx="1" cy="808908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Rectangle"/>
          <p:cNvSpPr/>
          <p:nvPr/>
        </p:nvSpPr>
        <p:spPr>
          <a:xfrm>
            <a:off x="9374765" y="1956890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6" name="Rectangle"/>
          <p:cNvSpPr/>
          <p:nvPr/>
        </p:nvSpPr>
        <p:spPr>
          <a:xfrm>
            <a:off x="9129232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7" name="Rectangle"/>
          <p:cNvSpPr/>
          <p:nvPr/>
        </p:nvSpPr>
        <p:spPr>
          <a:xfrm>
            <a:off x="9620298" y="1956890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8" name="Rectangle"/>
          <p:cNvSpPr/>
          <p:nvPr/>
        </p:nvSpPr>
        <p:spPr>
          <a:xfrm>
            <a:off x="8523816" y="1956890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9" name="Rectangle"/>
          <p:cNvSpPr/>
          <p:nvPr/>
        </p:nvSpPr>
        <p:spPr>
          <a:xfrm>
            <a:off x="8278283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0" name="Rectangle"/>
          <p:cNvSpPr/>
          <p:nvPr/>
        </p:nvSpPr>
        <p:spPr>
          <a:xfrm>
            <a:off x="8769349" y="1956890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1" name="Rectangle"/>
          <p:cNvSpPr/>
          <p:nvPr/>
        </p:nvSpPr>
        <p:spPr>
          <a:xfrm>
            <a:off x="7672241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2" name="Rectangle"/>
          <p:cNvSpPr/>
          <p:nvPr/>
        </p:nvSpPr>
        <p:spPr>
          <a:xfrm>
            <a:off x="7051213" y="1956891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3" name="Rectangle"/>
          <p:cNvSpPr/>
          <p:nvPr/>
        </p:nvSpPr>
        <p:spPr>
          <a:xfrm>
            <a:off x="6805679" y="1956891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4" name="Rectangle"/>
          <p:cNvSpPr/>
          <p:nvPr/>
        </p:nvSpPr>
        <p:spPr>
          <a:xfrm>
            <a:off x="7296745" y="1956891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5" name="Rectangle"/>
          <p:cNvSpPr/>
          <p:nvPr/>
        </p:nvSpPr>
        <p:spPr>
          <a:xfrm>
            <a:off x="7922008" y="1956891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6" name="…and this becomes the Old space."/>
          <p:cNvSpPr txBox="1"/>
          <p:nvPr/>
        </p:nvSpPr>
        <p:spPr>
          <a:xfrm>
            <a:off x="7135057" y="8676403"/>
            <a:ext cx="51767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…and this becomes the Old space.</a:t>
            </a:r>
          </a:p>
        </p:txBody>
      </p:sp>
      <p:sp>
        <p:nvSpPr>
          <p:cNvPr id="427" name="Now this becomes the New space."/>
          <p:cNvSpPr txBox="1"/>
          <p:nvPr/>
        </p:nvSpPr>
        <p:spPr>
          <a:xfrm>
            <a:off x="440803" y="8676403"/>
            <a:ext cx="513710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Now this becomes the New space.</a:t>
            </a:r>
          </a:p>
        </p:txBody>
      </p:sp>
      <p:sp>
        <p:nvSpPr>
          <p:cNvPr id="428" name="alloc ptr"/>
          <p:cNvSpPr txBox="1"/>
          <p:nvPr/>
        </p:nvSpPr>
        <p:spPr>
          <a:xfrm>
            <a:off x="9672956" y="4646270"/>
            <a:ext cx="130454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alloc ptr</a:t>
            </a:r>
          </a:p>
        </p:txBody>
      </p:sp>
      <p:sp>
        <p:nvSpPr>
          <p:cNvPr id="429" name="Line"/>
          <p:cNvSpPr/>
          <p:nvPr/>
        </p:nvSpPr>
        <p:spPr>
          <a:xfrm flipV="1">
            <a:off x="10571392" y="3297090"/>
            <a:ext cx="147794" cy="127745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4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499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6" grpId="2"/>
      <p:bldP build="whole" bldLvl="1" animBg="1" rev="0" advAuto="0" spid="429" grpId="4"/>
      <p:bldP build="whole" bldLvl="1" animBg="1" rev="0" advAuto="0" spid="428" grpId="3"/>
      <p:bldP build="whole" bldLvl="1" animBg="1" rev="0" advAuto="0" spid="42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enerational Collection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Generational Collection</a:t>
            </a:r>
          </a:p>
        </p:txBody>
      </p:sp>
      <p:sp>
        <p:nvSpPr>
          <p:cNvPr id="432" name="Most objects are short-lived; previous object lifespan is a good predictor of future object lifespan.…"/>
          <p:cNvSpPr txBox="1"/>
          <p:nvPr>
            <p:ph type="body" idx="1"/>
          </p:nvPr>
        </p:nvSpPr>
        <p:spPr>
          <a:xfrm>
            <a:off x="872132" y="2429933"/>
            <a:ext cx="11260536" cy="6286501"/>
          </a:xfrm>
          <a:prstGeom prst="rect">
            <a:avLst/>
          </a:prstGeom>
        </p:spPr>
        <p:txBody>
          <a:bodyPr/>
          <a:lstStyle/>
          <a:p>
            <a:pPr/>
            <a:r>
              <a:t>Most objects are short-lived; previous object lifespan is a good predictor of future object lifespan.</a:t>
            </a:r>
          </a:p>
          <a:p>
            <a:pPr/>
            <a:r>
              <a:t>GC maintains multiple generations; e.g., G0 or nursery space (“eden” in JVM), G1 (“survivor”), G2 (“tenured”), …</a:t>
            </a:r>
          </a:p>
          <a:p>
            <a:pPr/>
            <a:r>
              <a:rPr i="1"/>
              <a:t>Minor</a:t>
            </a:r>
            <a:r>
              <a:t> collections and rarer </a:t>
            </a:r>
            <a:r>
              <a:rPr i="1"/>
              <a:t>major</a:t>
            </a:r>
            <a:r>
              <a:t> collections. For the most part, new objects are only pointed to by other new objects.</a:t>
            </a:r>
          </a:p>
          <a:p>
            <a:pPr lvl="2"/>
            <a:r>
              <a:t> Where this isn’t true, a store list must be maintained with all mutated references in tenured memory.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Concurrent collection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Concurrent collection</a:t>
            </a:r>
          </a:p>
        </p:txBody>
      </p:sp>
      <p:sp>
        <p:nvSpPr>
          <p:cNvPr id="435" name="Baker (1981) proposed a pause-free O(1) copying collector.…"/>
          <p:cNvSpPr txBox="1"/>
          <p:nvPr>
            <p:ph type="body" idx="1"/>
          </p:nvPr>
        </p:nvSpPr>
        <p:spPr>
          <a:xfrm>
            <a:off x="872132" y="2429933"/>
            <a:ext cx="11260536" cy="6286501"/>
          </a:xfrm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t>Baker (1981) proposed a pause-free O(1) copying collector.</a:t>
            </a:r>
          </a:p>
          <a:p>
            <a:pPr lvl="2" marL="1266825" indent="-422275" defTabSz="554990">
              <a:spcBef>
                <a:spcPts val="3900"/>
              </a:spcBef>
              <a:defRPr sz="3040"/>
            </a:pPr>
            <a:r>
              <a:t>At every allocation of N bytes, the algorithm copies O(N) worth of reachable objects to the New space.</a:t>
            </a:r>
          </a:p>
          <a:p>
            <a:pPr lvl="2" marL="1266825" indent="-422275" defTabSz="554990">
              <a:spcBef>
                <a:spcPts val="3900"/>
              </a:spcBef>
              <a:defRPr sz="3040"/>
            </a:pPr>
            <a:r>
              <a:t>Adds significant overhead to read instructions.</a:t>
            </a:r>
          </a:p>
          <a:p>
            <a:pPr lvl="2" marL="1266825" indent="-422275" defTabSz="554990">
              <a:spcBef>
                <a:spcPts val="3900"/>
              </a:spcBef>
              <a:defRPr sz="3040"/>
            </a:pPr>
            <a:r>
              <a:t>Concurrent&amp;real-time, but with </a:t>
            </a:r>
            <a:r>
              <a:rPr u="sng"/>
              <a:t>very</a:t>
            </a:r>
            <a:r>
              <a:t> poor throughput. 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VCGC, very concurrent GC (Huelsbergen et al., 1998):</a:t>
            </a:r>
          </a:p>
          <a:p>
            <a:pPr lvl="2" marL="1266825" indent="-422275" defTabSz="554990">
              <a:spcBef>
                <a:spcPts val="3900"/>
              </a:spcBef>
              <a:defRPr sz="3040"/>
            </a:pPr>
            <a:r>
              <a:t>Associates objects with epochs, uses them to pipeline mutation/allocation, marking, sweeping.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Conservative collection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Conservative collection</a:t>
            </a:r>
          </a:p>
        </p:txBody>
      </p:sp>
      <p:sp>
        <p:nvSpPr>
          <p:cNvPr id="438" name="Boehm–Demers–Weiser GC (or just Boehm GC)…"/>
          <p:cNvSpPr txBox="1"/>
          <p:nvPr>
            <p:ph type="body" idx="1"/>
          </p:nvPr>
        </p:nvSpPr>
        <p:spPr>
          <a:xfrm>
            <a:off x="952500" y="246380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Boehm–Demers–Weiser GC (or just Boehm GC)</a:t>
            </a:r>
          </a:p>
          <a:p>
            <a:pPr lvl="2"/>
            <a:r>
              <a:t>“Garbage collection in an uncooperative environment” (Boehm, et al., 1988)</a:t>
            </a:r>
          </a:p>
          <a:p>
            <a:pPr/>
            <a:r>
              <a:t>Avoids allocating the lowest part of virtual address space.</a:t>
            </a:r>
          </a:p>
          <a:p>
            <a:pPr/>
            <a:r>
              <a:t>Doesn’t require tagging; aligned values are all pointers.</a:t>
            </a:r>
          </a:p>
          <a:p>
            <a:pPr/>
            <a:r>
              <a:t>Requires a free list, no moving/copying</a:t>
            </a:r>
          </a:p>
          <a:p>
            <a:pPr/>
            <a:r>
              <a:t>Go try it out! https://github.com/ivmai/bdwgc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Memory management"/>
          <p:cNvSpPr txBox="1"/>
          <p:nvPr>
            <p:ph type="title"/>
          </p:nvPr>
        </p:nvSpPr>
        <p:spPr>
          <a:xfrm>
            <a:off x="952500" y="254000"/>
            <a:ext cx="11099800" cy="1579298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Memory management</a:t>
            </a:r>
          </a:p>
        </p:txBody>
      </p:sp>
      <p:sp>
        <p:nvSpPr>
          <p:cNvPr id="123" name="Explicit memory management:…"/>
          <p:cNvSpPr txBox="1"/>
          <p:nvPr>
            <p:ph type="body" idx="1"/>
          </p:nvPr>
        </p:nvSpPr>
        <p:spPr>
          <a:xfrm>
            <a:off x="698500" y="1701799"/>
            <a:ext cx="11743267" cy="7583753"/>
          </a:xfrm>
          <a:prstGeom prst="rect">
            <a:avLst/>
          </a:prstGeom>
        </p:spPr>
        <p:txBody>
          <a:bodyPr/>
          <a:lstStyle/>
          <a:p>
            <a:pPr/>
            <a:r>
              <a:t>Explicit memory management:</a:t>
            </a:r>
          </a:p>
          <a:p>
            <a:pPr lvl="2"/>
            <a:r>
              <a:t>i.e., malloc(..) and free(..) are both explicit.</a:t>
            </a:r>
          </a:p>
          <a:p>
            <a:pPr lvl="2"/>
            <a:r>
              <a:t>A dangerous source of bugs (dangling pointers, leaks).</a:t>
            </a:r>
          </a:p>
          <a:p>
            <a:pPr lvl="2"/>
            <a:r>
              <a:t>Performance still varies greatly by implementation.</a:t>
            </a:r>
          </a:p>
          <a:p>
            <a:pPr lvl="2"/>
            <a:r>
              <a:t>Unsuitable for functional programming.</a:t>
            </a:r>
          </a:p>
          <a:p>
            <a:pPr/>
            <a:r>
              <a:t>Garbage collection: fully automatic memory management.</a:t>
            </a:r>
          </a:p>
          <a:p>
            <a:pPr lvl="2"/>
            <a:r>
              <a:t>Complex/many strategies; non-deterministic; pauses.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ference counting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Reference counting</a:t>
            </a:r>
          </a:p>
        </p:txBody>
      </p:sp>
      <p:sp>
        <p:nvSpPr>
          <p:cNvPr id="126" name="Add a field ref-count to every heap-allocated object.…"/>
          <p:cNvSpPr txBox="1"/>
          <p:nvPr>
            <p:ph type="body" idx="1"/>
          </p:nvPr>
        </p:nvSpPr>
        <p:spPr>
          <a:xfrm>
            <a:off x="952500" y="246380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Add a field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ref-count</a:t>
            </a:r>
            <a:r>
              <a:t> to every heap-allocated object.</a:t>
            </a:r>
          </a:p>
          <a:p>
            <a:pPr/>
            <a:r>
              <a:t>When allocated, set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ref-count</a:t>
            </a:r>
            <a:r>
              <a:t> to 1.</a:t>
            </a:r>
          </a:p>
          <a:p>
            <a:pPr/>
            <a:r>
              <a:t>Whenever a new (non-transient) reference is established, increment the reference count by 1.</a:t>
            </a:r>
          </a:p>
          <a:p>
            <a:pPr/>
            <a:r>
              <a:t>Whenever a reference disappears (e.g., when a referring object is freed/reclaimed) decrement the count and check if it’s zero; when it’s zero, reclaim the object.</a:t>
            </a:r>
          </a:p>
          <a:p>
            <a:pPr/>
            <a:r>
              <a:t>Problem: reference counting is precise but incomplete.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ark and sweep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Mark and sweep</a:t>
            </a:r>
          </a:p>
        </p:txBody>
      </p:sp>
      <p:sp>
        <p:nvSpPr>
          <p:cNvPr id="129" name="Invented by McCarthy for LISP in 1960 (1 page)…"/>
          <p:cNvSpPr txBox="1"/>
          <p:nvPr>
            <p:ph type="body" idx="1"/>
          </p:nvPr>
        </p:nvSpPr>
        <p:spPr>
          <a:xfrm>
            <a:off x="952500" y="246380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Invented by McCarthy for LISP in 1960 (1 page)</a:t>
            </a:r>
          </a:p>
          <a:p>
            <a:pPr/>
            <a:r>
              <a:t>Also called a </a:t>
            </a:r>
            <a:r>
              <a:rPr i="1"/>
              <a:t>tracing</a:t>
            </a:r>
            <a:r>
              <a:t> collector because it follows pointers to </a:t>
            </a:r>
            <a:r>
              <a:rPr i="1"/>
              <a:t>mark</a:t>
            </a:r>
            <a:r>
              <a:t> all reachable objects and then </a:t>
            </a:r>
            <a:r>
              <a:rPr i="1"/>
              <a:t>sweeps</a:t>
            </a:r>
            <a:r>
              <a:t> all others.</a:t>
            </a:r>
          </a:p>
          <a:p>
            <a:pPr/>
            <a:r>
              <a:t>First identifies a </a:t>
            </a:r>
            <a:r>
              <a:rPr i="1"/>
              <a:t>root set</a:t>
            </a:r>
            <a:r>
              <a:t>. Usually all values on the stack.</a:t>
            </a:r>
          </a:p>
          <a:p>
            <a:pPr/>
            <a:r>
              <a:t>Then a </a:t>
            </a:r>
            <a:r>
              <a:rPr i="1"/>
              <a:t>marking</a:t>
            </a:r>
            <a:r>
              <a:t> phase traverses the reachable obj graph.</a:t>
            </a:r>
          </a:p>
          <a:p>
            <a:pPr/>
            <a:r>
              <a:t>Finally a </a:t>
            </a:r>
            <a:r>
              <a:rPr i="1"/>
              <a:t>sweeping</a:t>
            </a:r>
            <a:r>
              <a:t> phase frees all unmarked objects.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"/>
          <p:cNvSpPr/>
          <p:nvPr/>
        </p:nvSpPr>
        <p:spPr>
          <a:xfrm>
            <a:off x="472711" y="1346200"/>
            <a:ext cx="12059378" cy="144151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" name="Available heap space"/>
          <p:cNvSpPr txBox="1"/>
          <p:nvPr/>
        </p:nvSpPr>
        <p:spPr>
          <a:xfrm>
            <a:off x="406010" y="836270"/>
            <a:ext cx="318424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Available heap space</a:t>
            </a:r>
          </a:p>
        </p:txBody>
      </p:sp>
      <p:sp>
        <p:nvSpPr>
          <p:cNvPr id="133" name="Rectangle"/>
          <p:cNvSpPr/>
          <p:nvPr/>
        </p:nvSpPr>
        <p:spPr>
          <a:xfrm>
            <a:off x="804333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Rectangle"/>
          <p:cNvSpPr/>
          <p:nvPr/>
        </p:nvSpPr>
        <p:spPr>
          <a:xfrm>
            <a:off x="558800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Rectangle"/>
          <p:cNvSpPr/>
          <p:nvPr/>
        </p:nvSpPr>
        <p:spPr>
          <a:xfrm>
            <a:off x="1422399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Rectangle"/>
          <p:cNvSpPr/>
          <p:nvPr/>
        </p:nvSpPr>
        <p:spPr>
          <a:xfrm>
            <a:off x="1176866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Rectangle"/>
          <p:cNvSpPr/>
          <p:nvPr/>
        </p:nvSpPr>
        <p:spPr>
          <a:xfrm>
            <a:off x="20404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Rectangle"/>
          <p:cNvSpPr/>
          <p:nvPr/>
        </p:nvSpPr>
        <p:spPr>
          <a:xfrm>
            <a:off x="1794933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Connection Line"/>
          <p:cNvSpPr/>
          <p:nvPr/>
        </p:nvSpPr>
        <p:spPr>
          <a:xfrm>
            <a:off x="668388" y="2832512"/>
            <a:ext cx="828412" cy="54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21600" y="0"/>
                </a:moveTo>
                <a:cubicBezTo>
                  <a:pt x="14499" y="21556"/>
                  <a:pt x="7299" y="21600"/>
                  <a:pt x="0" y="131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165" name="Connection Line"/>
          <p:cNvSpPr/>
          <p:nvPr/>
        </p:nvSpPr>
        <p:spPr>
          <a:xfrm>
            <a:off x="1278543" y="2836878"/>
            <a:ext cx="886421" cy="544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fill="norm" stroke="1" extrusionOk="0">
                <a:moveTo>
                  <a:pt x="21600" y="362"/>
                </a:moveTo>
                <a:cubicBezTo>
                  <a:pt x="14160" y="21600"/>
                  <a:pt x="6960" y="21479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141" name="Rectangle"/>
          <p:cNvSpPr/>
          <p:nvPr/>
        </p:nvSpPr>
        <p:spPr>
          <a:xfrm>
            <a:off x="2658533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Rectangle"/>
          <p:cNvSpPr/>
          <p:nvPr/>
        </p:nvSpPr>
        <p:spPr>
          <a:xfrm>
            <a:off x="2412999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" name="Rectangle"/>
          <p:cNvSpPr/>
          <p:nvPr/>
        </p:nvSpPr>
        <p:spPr>
          <a:xfrm>
            <a:off x="29040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Rectangle"/>
          <p:cNvSpPr/>
          <p:nvPr/>
        </p:nvSpPr>
        <p:spPr>
          <a:xfrm>
            <a:off x="3522133" y="1431958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" name="Rectangle"/>
          <p:cNvSpPr/>
          <p:nvPr/>
        </p:nvSpPr>
        <p:spPr>
          <a:xfrm>
            <a:off x="3276599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" name="Rectangle"/>
          <p:cNvSpPr/>
          <p:nvPr/>
        </p:nvSpPr>
        <p:spPr>
          <a:xfrm>
            <a:off x="3767666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Rectangle"/>
          <p:cNvSpPr/>
          <p:nvPr/>
        </p:nvSpPr>
        <p:spPr>
          <a:xfrm>
            <a:off x="4013199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Rectangle"/>
          <p:cNvSpPr/>
          <p:nvPr/>
        </p:nvSpPr>
        <p:spPr>
          <a:xfrm>
            <a:off x="46312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Rectangle"/>
          <p:cNvSpPr/>
          <p:nvPr/>
        </p:nvSpPr>
        <p:spPr>
          <a:xfrm>
            <a:off x="43857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Rectangle"/>
          <p:cNvSpPr/>
          <p:nvPr/>
        </p:nvSpPr>
        <p:spPr>
          <a:xfrm>
            <a:off x="4876799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Rectangle"/>
          <p:cNvSpPr/>
          <p:nvPr/>
        </p:nvSpPr>
        <p:spPr>
          <a:xfrm>
            <a:off x="51223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" name="Connection Line"/>
          <p:cNvSpPr/>
          <p:nvPr/>
        </p:nvSpPr>
        <p:spPr>
          <a:xfrm>
            <a:off x="3005362" y="2837101"/>
            <a:ext cx="3479933" cy="614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fill="norm" stroke="1" extrusionOk="0">
                <a:moveTo>
                  <a:pt x="0" y="0"/>
                </a:moveTo>
                <a:cubicBezTo>
                  <a:pt x="6828" y="21395"/>
                  <a:pt x="14028" y="21600"/>
                  <a:pt x="21600" y="614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167" name="Connection Line"/>
          <p:cNvSpPr/>
          <p:nvPr/>
        </p:nvSpPr>
        <p:spPr>
          <a:xfrm>
            <a:off x="2791893" y="2865963"/>
            <a:ext cx="1822584" cy="811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20" fill="norm" stroke="1" extrusionOk="0">
                <a:moveTo>
                  <a:pt x="0" y="0"/>
                </a:moveTo>
                <a:cubicBezTo>
                  <a:pt x="5293" y="20866"/>
                  <a:pt x="12493" y="21600"/>
                  <a:pt x="21600" y="2201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154" name="Rectangle"/>
          <p:cNvSpPr/>
          <p:nvPr/>
        </p:nvSpPr>
        <p:spPr>
          <a:xfrm>
            <a:off x="5748866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Rectangle"/>
          <p:cNvSpPr/>
          <p:nvPr/>
        </p:nvSpPr>
        <p:spPr>
          <a:xfrm>
            <a:off x="55033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Rectangle"/>
          <p:cNvSpPr/>
          <p:nvPr/>
        </p:nvSpPr>
        <p:spPr>
          <a:xfrm>
            <a:off x="5994399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Rectangle"/>
          <p:cNvSpPr/>
          <p:nvPr/>
        </p:nvSpPr>
        <p:spPr>
          <a:xfrm>
            <a:off x="63584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Rectangle"/>
          <p:cNvSpPr/>
          <p:nvPr/>
        </p:nvSpPr>
        <p:spPr>
          <a:xfrm>
            <a:off x="6603999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Rectangle"/>
          <p:cNvSpPr/>
          <p:nvPr/>
        </p:nvSpPr>
        <p:spPr>
          <a:xfrm>
            <a:off x="68495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Rectangle"/>
          <p:cNvSpPr/>
          <p:nvPr/>
        </p:nvSpPr>
        <p:spPr>
          <a:xfrm>
            <a:off x="7239000" y="1431958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Rectangle"/>
          <p:cNvSpPr/>
          <p:nvPr/>
        </p:nvSpPr>
        <p:spPr>
          <a:xfrm>
            <a:off x="7484533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Rectangle"/>
          <p:cNvSpPr/>
          <p:nvPr/>
        </p:nvSpPr>
        <p:spPr>
          <a:xfrm>
            <a:off x="7730066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" name="Connection Line"/>
          <p:cNvSpPr/>
          <p:nvPr/>
        </p:nvSpPr>
        <p:spPr>
          <a:xfrm>
            <a:off x="1929404" y="2861994"/>
            <a:ext cx="4505723" cy="1208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21600" y="53"/>
                </a:moveTo>
                <a:cubicBezTo>
                  <a:pt x="16360" y="21600"/>
                  <a:pt x="9160" y="21582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3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4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3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"/>
                            </p:stCondLst>
                            <p:childTnLst>
                              <p:par>
                                <p:cTn id="29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3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00"/>
                            </p:stCondLst>
                            <p:childTnLst>
                              <p:par>
                                <p:cTn id="33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4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0" dur="3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"/>
                            </p:stCondLst>
                            <p:childTnLst>
                              <p:par>
                                <p:cTn id="42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4" dur="3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"/>
                            </p:stCondLst>
                            <p:childTnLst>
                              <p:par>
                                <p:cTn id="46" presetClass="entr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8" dur="3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"/>
                            </p:stCondLst>
                            <p:childTnLst>
                              <p:par>
                                <p:cTn id="50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2" dur="3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"/>
                            </p:stCondLst>
                            <p:childTnLst>
                              <p:par>
                                <p:cTn id="54" presetClass="entr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6" dur="3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Class="entr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0" dur="3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"/>
                            </p:stCondLst>
                            <p:childTnLst>
                              <p:par>
                                <p:cTn id="62" presetClass="entr" nodeType="after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4" dur="3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00"/>
                            </p:stCondLst>
                            <p:childTnLst>
                              <p:par>
                                <p:cTn id="66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8" dur="3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00"/>
                            </p:stCondLst>
                            <p:childTnLst>
                              <p:par>
                                <p:cTn id="70" presetClass="entr" nodeType="after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2" dur="3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700"/>
                            </p:stCondLst>
                            <p:childTnLst>
                              <p:par>
                                <p:cTn id="74" presetClass="entr" nodeType="afterEffect" presetID="9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6" dur="3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Class="entr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0" dur="3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300"/>
                            </p:stCondLst>
                            <p:childTnLst>
                              <p:par>
                                <p:cTn id="82" presetClass="entr" nodeType="after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4" dur="4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700"/>
                            </p:stCondLst>
                            <p:childTnLst>
                              <p:par>
                                <p:cTn id="86" presetClass="entr" nodeType="afterEffect" presetID="9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8" dur="4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100"/>
                            </p:stCondLst>
                            <p:childTnLst>
                              <p:par>
                                <p:cTn id="90" presetClass="entr" nodeType="afterEffect" presetID="9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2" dur="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400"/>
                            </p:stCondLst>
                            <p:childTnLst>
                              <p:par>
                                <p:cTn id="94" presetClass="entr" nodeType="afterEffect" presetID="9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6" dur="3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700"/>
                            </p:stCondLst>
                            <p:childTnLst>
                              <p:par>
                                <p:cTn id="98" presetClass="entr" nodeType="afterEffect" presetID="9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0" dur="3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Class="entr" nodeType="afterEffect" presetID="9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4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300"/>
                            </p:stCondLst>
                            <p:childTnLst>
                              <p:par>
                                <p:cTn id="106" presetClass="entr" nodeType="afterEffect" presetID="9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8" dur="3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600"/>
                            </p:stCondLst>
                            <p:childTnLst>
                              <p:par>
                                <p:cTn id="110" presetClass="entr" nodeType="afterEffect" presetID="9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2" dur="3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900"/>
                            </p:stCondLst>
                            <p:childTnLst>
                              <p:par>
                                <p:cTn id="114" presetClass="entr" nodeType="afterEffect" presetID="9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6" dur="3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200"/>
                            </p:stCondLst>
                            <p:childTnLst>
                              <p:par>
                                <p:cTn id="118" presetClass="entr" nodeType="afterEffect" presetID="9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0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Class="entr" nodeType="afterEffect" presetID="9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4" dur="3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800"/>
                            </p:stCondLst>
                            <p:childTnLst>
                              <p:par>
                                <p:cTn id="126" presetClass="entr" nodeType="afterEffect" presetID="9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8" dur="4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22"/>
      <p:bldP build="whole" bldLvl="1" animBg="1" rev="0" advAuto="0" spid="137" grpId="7"/>
      <p:bldP build="whole" bldLvl="1" animBg="1" rev="0" advAuto="0" spid="136" grpId="3"/>
      <p:bldP build="whole" bldLvl="1" animBg="1" rev="0" advAuto="0" spid="138" grpId="6"/>
      <p:bldP build="whole" bldLvl="1" animBg="1" rev="0" advAuto="0" spid="151" grpId="19"/>
      <p:bldP build="whole" bldLvl="1" animBg="1" rev="0" advAuto="0" spid="167" grpId="21"/>
      <p:bldP build="whole" bldLvl="1" animBg="1" rev="0" advAuto="0" spid="159" grpId="27"/>
      <p:bldP build="whole" bldLvl="1" animBg="1" rev="0" advAuto="0" spid="161" grpId="29"/>
      <p:bldP build="whole" bldLvl="1" animBg="1" rev="0" advAuto="0" spid="158" grpId="26"/>
      <p:bldP build="whole" bldLvl="1" animBg="1" rev="0" advAuto="0" spid="165" grpId="8"/>
      <p:bldP build="whole" bldLvl="1" animBg="1" rev="0" advAuto="0" spid="141" grpId="10"/>
      <p:bldP build="whole" bldLvl="1" animBg="1" rev="0" advAuto="0" spid="143" grpId="11"/>
      <p:bldP build="whole" bldLvl="1" animBg="1" rev="0" advAuto="0" spid="133" grpId="2"/>
      <p:bldP build="whole" bldLvl="1" animBg="1" rev="0" advAuto="0" spid="160" grpId="28"/>
      <p:bldP build="whole" bldLvl="1" animBg="1" rev="0" advAuto="0" spid="154" grpId="23"/>
      <p:bldP build="whole" bldLvl="1" animBg="1" rev="0" advAuto="0" spid="156" grpId="24"/>
      <p:bldP build="whole" bldLvl="1" animBg="1" rev="0" advAuto="0" spid="166" grpId="20"/>
      <p:bldP build="whole" bldLvl="1" animBg="1" rev="0" advAuto="0" spid="168" grpId="31"/>
      <p:bldP build="whole" bldLvl="1" animBg="1" rev="0" advAuto="0" spid="142" grpId="9"/>
      <p:bldP build="whole" bldLvl="1" animBg="1" rev="0" advAuto="0" spid="164" grpId="5"/>
      <p:bldP build="whole" bldLvl="1" animBg="1" rev="0" advAuto="0" spid="157" grpId="25"/>
      <p:bldP build="whole" bldLvl="1" animBg="1" rev="0" advAuto="0" spid="145" grpId="12"/>
      <p:bldP build="whole" bldLvl="1" animBg="1" rev="0" advAuto="0" spid="150" grpId="18"/>
      <p:bldP build="whole" bldLvl="1" animBg="1" rev="0" advAuto="0" spid="146" grpId="14"/>
      <p:bldP build="whole" bldLvl="1" animBg="1" rev="0" advAuto="0" spid="148" grpId="17"/>
      <p:bldP build="whole" bldLvl="1" animBg="1" rev="0" advAuto="0" spid="147" grpId="15"/>
      <p:bldP build="whole" bldLvl="1" animBg="1" rev="0" advAuto="0" spid="162" grpId="30"/>
      <p:bldP build="whole" bldLvl="1" animBg="1" rev="0" advAuto="0" spid="144" grpId="13"/>
      <p:bldP build="whole" bldLvl="1" animBg="1" rev="0" advAuto="0" spid="134" grpId="1"/>
      <p:bldP build="whole" bldLvl="1" animBg="1" rev="0" advAuto="0" spid="135" grpId="4"/>
      <p:bldP build="whole" bldLvl="1" animBg="1" rev="0" advAuto="0" spid="149" grpId="1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"/>
          <p:cNvSpPr/>
          <p:nvPr/>
        </p:nvSpPr>
        <p:spPr>
          <a:xfrm>
            <a:off x="472711" y="1346200"/>
            <a:ext cx="12059378" cy="144151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" name="Available heap space"/>
          <p:cNvSpPr txBox="1"/>
          <p:nvPr/>
        </p:nvSpPr>
        <p:spPr>
          <a:xfrm>
            <a:off x="406010" y="836270"/>
            <a:ext cx="318424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Available heap space</a:t>
            </a:r>
          </a:p>
        </p:txBody>
      </p:sp>
      <p:sp>
        <p:nvSpPr>
          <p:cNvPr id="172" name="Rectangle"/>
          <p:cNvSpPr/>
          <p:nvPr/>
        </p:nvSpPr>
        <p:spPr>
          <a:xfrm>
            <a:off x="804333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Rectangle"/>
          <p:cNvSpPr/>
          <p:nvPr/>
        </p:nvSpPr>
        <p:spPr>
          <a:xfrm>
            <a:off x="558800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Rectangle"/>
          <p:cNvSpPr/>
          <p:nvPr/>
        </p:nvSpPr>
        <p:spPr>
          <a:xfrm>
            <a:off x="1422400" y="1431958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Rectangle"/>
          <p:cNvSpPr/>
          <p:nvPr/>
        </p:nvSpPr>
        <p:spPr>
          <a:xfrm>
            <a:off x="1176866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" name="Rectangle"/>
          <p:cNvSpPr/>
          <p:nvPr/>
        </p:nvSpPr>
        <p:spPr>
          <a:xfrm>
            <a:off x="20404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" name="Rectangle"/>
          <p:cNvSpPr/>
          <p:nvPr/>
        </p:nvSpPr>
        <p:spPr>
          <a:xfrm>
            <a:off x="17949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8" name="Connection Line"/>
          <p:cNvSpPr/>
          <p:nvPr/>
        </p:nvSpPr>
        <p:spPr>
          <a:xfrm>
            <a:off x="668388" y="2832512"/>
            <a:ext cx="828412" cy="54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21600" y="0"/>
                </a:moveTo>
                <a:cubicBezTo>
                  <a:pt x="14499" y="21556"/>
                  <a:pt x="7299" y="21600"/>
                  <a:pt x="0" y="131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29" name="Connection Line"/>
          <p:cNvSpPr/>
          <p:nvPr/>
        </p:nvSpPr>
        <p:spPr>
          <a:xfrm>
            <a:off x="1278543" y="2836878"/>
            <a:ext cx="886421" cy="544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fill="norm" stroke="1" extrusionOk="0">
                <a:moveTo>
                  <a:pt x="21600" y="362"/>
                </a:moveTo>
                <a:cubicBezTo>
                  <a:pt x="14160" y="21600"/>
                  <a:pt x="6960" y="21479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180" name="Rectangle"/>
          <p:cNvSpPr/>
          <p:nvPr/>
        </p:nvSpPr>
        <p:spPr>
          <a:xfrm>
            <a:off x="2658533" y="1431958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" name="Rectangle"/>
          <p:cNvSpPr/>
          <p:nvPr/>
        </p:nvSpPr>
        <p:spPr>
          <a:xfrm>
            <a:off x="2413000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" name="Rectangle"/>
          <p:cNvSpPr/>
          <p:nvPr/>
        </p:nvSpPr>
        <p:spPr>
          <a:xfrm>
            <a:off x="29040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" name="Rectangle"/>
          <p:cNvSpPr/>
          <p:nvPr/>
        </p:nvSpPr>
        <p:spPr>
          <a:xfrm>
            <a:off x="3522133" y="1431958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" name="Rectangle"/>
          <p:cNvSpPr/>
          <p:nvPr/>
        </p:nvSpPr>
        <p:spPr>
          <a:xfrm>
            <a:off x="3276600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Rectangle"/>
          <p:cNvSpPr/>
          <p:nvPr/>
        </p:nvSpPr>
        <p:spPr>
          <a:xfrm>
            <a:off x="3767666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Rectangle"/>
          <p:cNvSpPr/>
          <p:nvPr/>
        </p:nvSpPr>
        <p:spPr>
          <a:xfrm>
            <a:off x="4013200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Rectangle"/>
          <p:cNvSpPr/>
          <p:nvPr/>
        </p:nvSpPr>
        <p:spPr>
          <a:xfrm>
            <a:off x="46312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Rectangle"/>
          <p:cNvSpPr/>
          <p:nvPr/>
        </p:nvSpPr>
        <p:spPr>
          <a:xfrm>
            <a:off x="43857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" name="Rectangle"/>
          <p:cNvSpPr/>
          <p:nvPr/>
        </p:nvSpPr>
        <p:spPr>
          <a:xfrm>
            <a:off x="4876799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" name="Rectangle"/>
          <p:cNvSpPr/>
          <p:nvPr/>
        </p:nvSpPr>
        <p:spPr>
          <a:xfrm>
            <a:off x="51223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0" name="Connection Line"/>
          <p:cNvSpPr/>
          <p:nvPr/>
        </p:nvSpPr>
        <p:spPr>
          <a:xfrm>
            <a:off x="3005362" y="2837101"/>
            <a:ext cx="3479933" cy="614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fill="norm" stroke="1" extrusionOk="0">
                <a:moveTo>
                  <a:pt x="0" y="0"/>
                </a:moveTo>
                <a:cubicBezTo>
                  <a:pt x="6828" y="21395"/>
                  <a:pt x="14028" y="21600"/>
                  <a:pt x="21600" y="614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31" name="Connection Line"/>
          <p:cNvSpPr/>
          <p:nvPr/>
        </p:nvSpPr>
        <p:spPr>
          <a:xfrm>
            <a:off x="2791893" y="2865963"/>
            <a:ext cx="1822584" cy="811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20" fill="norm" stroke="1" extrusionOk="0">
                <a:moveTo>
                  <a:pt x="0" y="0"/>
                </a:moveTo>
                <a:cubicBezTo>
                  <a:pt x="5293" y="20866"/>
                  <a:pt x="12493" y="21600"/>
                  <a:pt x="21600" y="2201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193" name="Rectangle"/>
          <p:cNvSpPr/>
          <p:nvPr/>
        </p:nvSpPr>
        <p:spPr>
          <a:xfrm>
            <a:off x="5748866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" name="Rectangle"/>
          <p:cNvSpPr/>
          <p:nvPr/>
        </p:nvSpPr>
        <p:spPr>
          <a:xfrm>
            <a:off x="55033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Rectangle"/>
          <p:cNvSpPr/>
          <p:nvPr/>
        </p:nvSpPr>
        <p:spPr>
          <a:xfrm>
            <a:off x="5994399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" name="Rectangle"/>
          <p:cNvSpPr/>
          <p:nvPr/>
        </p:nvSpPr>
        <p:spPr>
          <a:xfrm>
            <a:off x="63584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" name="Rectangle"/>
          <p:cNvSpPr/>
          <p:nvPr/>
        </p:nvSpPr>
        <p:spPr>
          <a:xfrm>
            <a:off x="6604000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" name="Rectangle"/>
          <p:cNvSpPr/>
          <p:nvPr/>
        </p:nvSpPr>
        <p:spPr>
          <a:xfrm>
            <a:off x="68495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9" name="Rectangle"/>
          <p:cNvSpPr/>
          <p:nvPr/>
        </p:nvSpPr>
        <p:spPr>
          <a:xfrm>
            <a:off x="7239000" y="1431958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0" name="Rectangle"/>
          <p:cNvSpPr/>
          <p:nvPr/>
        </p:nvSpPr>
        <p:spPr>
          <a:xfrm>
            <a:off x="7484533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1" name="Rectangle"/>
          <p:cNvSpPr/>
          <p:nvPr/>
        </p:nvSpPr>
        <p:spPr>
          <a:xfrm>
            <a:off x="7730066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2" name="Connection Line"/>
          <p:cNvSpPr/>
          <p:nvPr/>
        </p:nvSpPr>
        <p:spPr>
          <a:xfrm>
            <a:off x="1929404" y="2861994"/>
            <a:ext cx="4505723" cy="1208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21600" y="53"/>
                </a:moveTo>
                <a:cubicBezTo>
                  <a:pt x="16360" y="21600"/>
                  <a:pt x="9160" y="21582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03" name="Rectangle"/>
          <p:cNvSpPr/>
          <p:nvPr/>
        </p:nvSpPr>
        <p:spPr>
          <a:xfrm>
            <a:off x="499711" y="5763334"/>
            <a:ext cx="12059379" cy="144151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4" name="Call stack (root set)"/>
          <p:cNvSpPr txBox="1"/>
          <p:nvPr/>
        </p:nvSpPr>
        <p:spPr>
          <a:xfrm>
            <a:off x="476520" y="7232609"/>
            <a:ext cx="294162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Call stack (root set)</a:t>
            </a:r>
          </a:p>
        </p:txBody>
      </p:sp>
      <p:sp>
        <p:nvSpPr>
          <p:cNvPr id="205" name="Rectangle"/>
          <p:cNvSpPr/>
          <p:nvPr/>
        </p:nvSpPr>
        <p:spPr>
          <a:xfrm>
            <a:off x="558800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6" name="Rectangle"/>
          <p:cNvSpPr/>
          <p:nvPr/>
        </p:nvSpPr>
        <p:spPr>
          <a:xfrm>
            <a:off x="804333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7" name="Rectangle"/>
          <p:cNvSpPr/>
          <p:nvPr/>
        </p:nvSpPr>
        <p:spPr>
          <a:xfrm>
            <a:off x="1049866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8" name="Rectangle"/>
          <p:cNvSpPr/>
          <p:nvPr/>
        </p:nvSpPr>
        <p:spPr>
          <a:xfrm>
            <a:off x="1295399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9" name="Rectangle"/>
          <p:cNvSpPr/>
          <p:nvPr/>
        </p:nvSpPr>
        <p:spPr>
          <a:xfrm>
            <a:off x="1540932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0" name="Rectangle"/>
          <p:cNvSpPr/>
          <p:nvPr/>
        </p:nvSpPr>
        <p:spPr>
          <a:xfrm>
            <a:off x="1909233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1" name="Rectangle"/>
          <p:cNvSpPr/>
          <p:nvPr/>
        </p:nvSpPr>
        <p:spPr>
          <a:xfrm>
            <a:off x="2158999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2" name="Rectangle"/>
          <p:cNvSpPr/>
          <p:nvPr/>
        </p:nvSpPr>
        <p:spPr>
          <a:xfrm>
            <a:off x="2404532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3" name="Rectangle"/>
          <p:cNvSpPr/>
          <p:nvPr/>
        </p:nvSpPr>
        <p:spPr>
          <a:xfrm>
            <a:off x="2645833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4" name="Rectangle"/>
          <p:cNvSpPr/>
          <p:nvPr/>
        </p:nvSpPr>
        <p:spPr>
          <a:xfrm>
            <a:off x="2887133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5" name="Rectangle"/>
          <p:cNvSpPr/>
          <p:nvPr/>
        </p:nvSpPr>
        <p:spPr>
          <a:xfrm>
            <a:off x="3134187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6" name="Rectangle"/>
          <p:cNvSpPr/>
          <p:nvPr/>
        </p:nvSpPr>
        <p:spPr>
          <a:xfrm>
            <a:off x="3383954" y="5849092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7" name="Rectangle"/>
          <p:cNvSpPr/>
          <p:nvPr/>
        </p:nvSpPr>
        <p:spPr>
          <a:xfrm>
            <a:off x="3752254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8" name="Rectangle"/>
          <p:cNvSpPr/>
          <p:nvPr/>
        </p:nvSpPr>
        <p:spPr>
          <a:xfrm>
            <a:off x="4007776" y="5849092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9" name="Rectangle"/>
          <p:cNvSpPr/>
          <p:nvPr/>
        </p:nvSpPr>
        <p:spPr>
          <a:xfrm>
            <a:off x="4256021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3" name="Connection Line"/>
          <p:cNvSpPr/>
          <p:nvPr/>
        </p:nvSpPr>
        <p:spPr>
          <a:xfrm>
            <a:off x="1860158" y="2860030"/>
            <a:ext cx="1529094" cy="2809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916" y="15645"/>
                  <a:pt x="2716" y="8445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34" name="Connection Line"/>
          <p:cNvSpPr/>
          <p:nvPr/>
        </p:nvSpPr>
        <p:spPr>
          <a:xfrm>
            <a:off x="2502176" y="2861994"/>
            <a:ext cx="1549070" cy="2795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1293" y="17494"/>
                  <a:pt x="4093" y="10294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22" name="Rectangle"/>
          <p:cNvSpPr/>
          <p:nvPr/>
        </p:nvSpPr>
        <p:spPr>
          <a:xfrm>
            <a:off x="2352210" y="1352549"/>
            <a:ext cx="826596" cy="1428818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  <a:alpha val="59705"/>
            </a:schemeClr>
          </a:solidFill>
          <a:ln w="38100">
            <a:solidFill>
              <a:srgbClr val="000000">
                <a:alpha val="59705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Rectangle"/>
          <p:cNvSpPr/>
          <p:nvPr/>
        </p:nvSpPr>
        <p:spPr>
          <a:xfrm>
            <a:off x="1744561" y="1345224"/>
            <a:ext cx="535587" cy="1428817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  <a:alpha val="59705"/>
            </a:schemeClr>
          </a:solidFill>
          <a:ln w="38100">
            <a:solidFill>
              <a:srgbClr val="000000">
                <a:alpha val="59705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Rectangle"/>
          <p:cNvSpPr/>
          <p:nvPr/>
        </p:nvSpPr>
        <p:spPr>
          <a:xfrm>
            <a:off x="1125401" y="1348742"/>
            <a:ext cx="535587" cy="1428817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  <a:alpha val="59705"/>
            </a:schemeClr>
          </a:solidFill>
          <a:ln w="38100">
            <a:solidFill>
              <a:srgbClr val="000000">
                <a:alpha val="59705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Rectangle"/>
          <p:cNvSpPr/>
          <p:nvPr/>
        </p:nvSpPr>
        <p:spPr>
          <a:xfrm>
            <a:off x="516527" y="1342851"/>
            <a:ext cx="535587" cy="1428817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  <a:alpha val="59705"/>
            </a:schemeClr>
          </a:solidFill>
          <a:ln w="38100">
            <a:solidFill>
              <a:srgbClr val="000000">
                <a:alpha val="59705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6" name="Rectangle"/>
          <p:cNvSpPr/>
          <p:nvPr/>
        </p:nvSpPr>
        <p:spPr>
          <a:xfrm>
            <a:off x="4314492" y="1342851"/>
            <a:ext cx="1102259" cy="1428817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  <a:alpha val="59705"/>
            </a:schemeClr>
          </a:solidFill>
          <a:ln w="38100">
            <a:solidFill>
              <a:srgbClr val="000000">
                <a:alpha val="59705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7" name="Rectangle"/>
          <p:cNvSpPr/>
          <p:nvPr/>
        </p:nvSpPr>
        <p:spPr>
          <a:xfrm>
            <a:off x="6294301" y="1332524"/>
            <a:ext cx="826596" cy="1428817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  <a:alpha val="59705"/>
            </a:schemeClr>
          </a:solidFill>
          <a:ln w="38100">
            <a:solidFill>
              <a:srgbClr val="000000">
                <a:alpha val="59705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1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1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1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1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1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1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1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Class="entr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7" dur="1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"/>
                            </p:stCondLst>
                            <p:childTnLst>
                              <p:par>
                                <p:cTn id="49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1" dur="1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Class="entr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5" dur="1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"/>
                            </p:stCondLst>
                            <p:childTnLst>
                              <p:par>
                                <p:cTn id="57" presetClass="entr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9" dur="1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"/>
                            </p:stCondLst>
                            <p:childTnLst>
                              <p:par>
                                <p:cTn id="61" presetClass="entr" nodeType="after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3" dur="1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7" dur="4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00"/>
                            </p:stCondLst>
                            <p:childTnLst>
                              <p:par>
                                <p:cTn id="69" presetClass="entr" nodeType="after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1" dur="4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ID="9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6" dur="3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"/>
                            </p:stCondLst>
                            <p:childTnLst>
                              <p:par>
                                <p:cTn id="78" presetClass="entr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0" dur="3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nodeType="click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5" dur="3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"/>
                            </p:stCondLst>
                            <p:childTnLst>
                              <p:par>
                                <p:cTn id="87" presetClass="entr" nodeType="afterEffect" presetID="9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9" dur="3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"/>
                            </p:stCondLst>
                            <p:childTnLst>
                              <p:par>
                                <p:cTn id="91" presetClass="entr" nodeType="afterEffect" presetID="9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3" dur="3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"/>
                            </p:stCondLst>
                            <p:childTnLst>
                              <p:par>
                                <p:cTn id="95" presetClass="entr" nodeType="afterEffect" presetID="9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97" dur="3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4" grpId="20"/>
      <p:bldP build="whole" bldLvl="1" animBg="1" rev="0" advAuto="0" spid="227" grpId="23"/>
      <p:bldP build="whole" bldLvl="1" animBg="1" rev="0" advAuto="0" spid="210" grpId="6"/>
      <p:bldP build="whole" bldLvl="1" animBg="1" rev="0" advAuto="0" spid="217" grpId="13"/>
      <p:bldP build="whole" bldLvl="1" animBg="1" rev="0" advAuto="0" spid="209" grpId="5"/>
      <p:bldP build="whole" bldLvl="1" animBg="1" rev="0" advAuto="0" spid="234" grpId="17"/>
      <p:bldP build="whole" bldLvl="1" animBg="1" rev="0" advAuto="0" spid="212" grpId="8"/>
      <p:bldP build="whole" bldLvl="1" animBg="1" rev="0" advAuto="0" spid="208" grpId="4"/>
      <p:bldP build="whole" bldLvl="1" animBg="1" rev="0" advAuto="0" spid="214" grpId="10"/>
      <p:bldP build="whole" bldLvl="1" animBg="1" rev="0" advAuto="0" spid="216" grpId="12"/>
      <p:bldP build="whole" bldLvl="1" animBg="1" rev="0" advAuto="0" spid="211" grpId="7"/>
      <p:bldP build="whole" bldLvl="1" animBg="1" rev="0" advAuto="0" spid="205" grpId="1"/>
      <p:bldP build="whole" bldLvl="1" animBg="1" rev="0" advAuto="0" spid="207" grpId="3"/>
      <p:bldP build="whole" bldLvl="1" animBg="1" rev="0" advAuto="0" spid="219" grpId="15"/>
      <p:bldP build="whole" bldLvl="1" animBg="1" rev="0" advAuto="0" spid="233" grpId="16"/>
      <p:bldP build="whole" bldLvl="1" animBg="1" rev="0" advAuto="0" spid="222" grpId="19"/>
      <p:bldP build="whole" bldLvl="1" animBg="1" rev="0" advAuto="0" spid="225" grpId="21"/>
      <p:bldP build="whole" bldLvl="1" animBg="1" rev="0" advAuto="0" spid="206" grpId="2"/>
      <p:bldP build="whole" bldLvl="1" animBg="1" rev="0" advAuto="0" spid="215" grpId="11"/>
      <p:bldP build="whole" bldLvl="1" animBg="1" rev="0" advAuto="0" spid="226" grpId="22"/>
      <p:bldP build="whole" bldLvl="1" animBg="1" rev="0" advAuto="0" spid="213" grpId="9"/>
      <p:bldP build="whole" bldLvl="1" animBg="1" rev="0" advAuto="0" spid="218" grpId="14"/>
      <p:bldP build="whole" bldLvl="1" animBg="1" rev="0" advAuto="0" spid="223" grpId="18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Rectangle"/>
          <p:cNvSpPr/>
          <p:nvPr/>
        </p:nvSpPr>
        <p:spPr>
          <a:xfrm>
            <a:off x="472711" y="1346200"/>
            <a:ext cx="12059378" cy="144151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7" name="Available heap space"/>
          <p:cNvSpPr txBox="1"/>
          <p:nvPr/>
        </p:nvSpPr>
        <p:spPr>
          <a:xfrm>
            <a:off x="406010" y="836270"/>
            <a:ext cx="318424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Available heap space</a:t>
            </a:r>
          </a:p>
        </p:txBody>
      </p:sp>
      <p:sp>
        <p:nvSpPr>
          <p:cNvPr id="238" name="Rectangle"/>
          <p:cNvSpPr/>
          <p:nvPr/>
        </p:nvSpPr>
        <p:spPr>
          <a:xfrm>
            <a:off x="804333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9" name="Rectangle"/>
          <p:cNvSpPr/>
          <p:nvPr/>
        </p:nvSpPr>
        <p:spPr>
          <a:xfrm>
            <a:off x="558800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0" name="Rectangle"/>
          <p:cNvSpPr/>
          <p:nvPr/>
        </p:nvSpPr>
        <p:spPr>
          <a:xfrm>
            <a:off x="1422400" y="1431958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1" name="Rectangle"/>
          <p:cNvSpPr/>
          <p:nvPr/>
        </p:nvSpPr>
        <p:spPr>
          <a:xfrm>
            <a:off x="1176866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2" name="Rectangle"/>
          <p:cNvSpPr/>
          <p:nvPr/>
        </p:nvSpPr>
        <p:spPr>
          <a:xfrm>
            <a:off x="20404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3" name="Rectangle"/>
          <p:cNvSpPr/>
          <p:nvPr/>
        </p:nvSpPr>
        <p:spPr>
          <a:xfrm>
            <a:off x="17949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8" name="Connection Line"/>
          <p:cNvSpPr/>
          <p:nvPr/>
        </p:nvSpPr>
        <p:spPr>
          <a:xfrm>
            <a:off x="668388" y="2832512"/>
            <a:ext cx="828412" cy="54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21600" y="0"/>
                </a:moveTo>
                <a:cubicBezTo>
                  <a:pt x="14499" y="21556"/>
                  <a:pt x="7299" y="21600"/>
                  <a:pt x="0" y="131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79" name="Connection Line"/>
          <p:cNvSpPr/>
          <p:nvPr/>
        </p:nvSpPr>
        <p:spPr>
          <a:xfrm>
            <a:off x="1278543" y="2836878"/>
            <a:ext cx="886421" cy="544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fill="norm" stroke="1" extrusionOk="0">
                <a:moveTo>
                  <a:pt x="21600" y="362"/>
                </a:moveTo>
                <a:cubicBezTo>
                  <a:pt x="14160" y="21600"/>
                  <a:pt x="6960" y="21479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46" name="Rectangle"/>
          <p:cNvSpPr/>
          <p:nvPr/>
        </p:nvSpPr>
        <p:spPr>
          <a:xfrm>
            <a:off x="2658533" y="1431958"/>
            <a:ext cx="2062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7" name="Rectangle"/>
          <p:cNvSpPr/>
          <p:nvPr/>
        </p:nvSpPr>
        <p:spPr>
          <a:xfrm>
            <a:off x="2413000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8" name="Rectangle"/>
          <p:cNvSpPr/>
          <p:nvPr/>
        </p:nvSpPr>
        <p:spPr>
          <a:xfrm>
            <a:off x="29040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9" name="Rectangle"/>
          <p:cNvSpPr/>
          <p:nvPr/>
        </p:nvSpPr>
        <p:spPr>
          <a:xfrm>
            <a:off x="46312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0" name="Rectangle"/>
          <p:cNvSpPr/>
          <p:nvPr/>
        </p:nvSpPr>
        <p:spPr>
          <a:xfrm>
            <a:off x="43857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1" name="Rectangle"/>
          <p:cNvSpPr/>
          <p:nvPr/>
        </p:nvSpPr>
        <p:spPr>
          <a:xfrm>
            <a:off x="4876799" y="1431958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2" name="Rectangle"/>
          <p:cNvSpPr/>
          <p:nvPr/>
        </p:nvSpPr>
        <p:spPr>
          <a:xfrm>
            <a:off x="51223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0" name="Connection Line"/>
          <p:cNvSpPr/>
          <p:nvPr/>
        </p:nvSpPr>
        <p:spPr>
          <a:xfrm>
            <a:off x="3005362" y="2837101"/>
            <a:ext cx="3479933" cy="614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1" fill="norm" stroke="1" extrusionOk="0">
                <a:moveTo>
                  <a:pt x="0" y="0"/>
                </a:moveTo>
                <a:cubicBezTo>
                  <a:pt x="6828" y="21395"/>
                  <a:pt x="14028" y="21600"/>
                  <a:pt x="21600" y="614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81" name="Connection Line"/>
          <p:cNvSpPr/>
          <p:nvPr/>
        </p:nvSpPr>
        <p:spPr>
          <a:xfrm>
            <a:off x="2791893" y="2865963"/>
            <a:ext cx="1822584" cy="811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20" fill="norm" stroke="1" extrusionOk="0">
                <a:moveTo>
                  <a:pt x="0" y="0"/>
                </a:moveTo>
                <a:cubicBezTo>
                  <a:pt x="5293" y="20866"/>
                  <a:pt x="12493" y="21600"/>
                  <a:pt x="21600" y="2201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55" name="Rectangle"/>
          <p:cNvSpPr/>
          <p:nvPr/>
        </p:nvSpPr>
        <p:spPr>
          <a:xfrm>
            <a:off x="6358466" y="1431958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Rectangle"/>
          <p:cNvSpPr/>
          <p:nvPr/>
        </p:nvSpPr>
        <p:spPr>
          <a:xfrm>
            <a:off x="6604000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Rectangle"/>
          <p:cNvSpPr/>
          <p:nvPr/>
        </p:nvSpPr>
        <p:spPr>
          <a:xfrm>
            <a:off x="6849533" y="1431958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2" name="Connection Line"/>
          <p:cNvSpPr/>
          <p:nvPr/>
        </p:nvSpPr>
        <p:spPr>
          <a:xfrm>
            <a:off x="1929404" y="2861994"/>
            <a:ext cx="4505723" cy="1208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21600" y="53"/>
                </a:moveTo>
                <a:cubicBezTo>
                  <a:pt x="16360" y="21600"/>
                  <a:pt x="9160" y="21582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59" name="Rectangle"/>
          <p:cNvSpPr/>
          <p:nvPr/>
        </p:nvSpPr>
        <p:spPr>
          <a:xfrm>
            <a:off x="499711" y="5763334"/>
            <a:ext cx="12059379" cy="144151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0" name="Rectangle"/>
          <p:cNvSpPr/>
          <p:nvPr/>
        </p:nvSpPr>
        <p:spPr>
          <a:xfrm>
            <a:off x="558800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1" name="Rectangle"/>
          <p:cNvSpPr/>
          <p:nvPr/>
        </p:nvSpPr>
        <p:spPr>
          <a:xfrm>
            <a:off x="804333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2" name="Rectangle"/>
          <p:cNvSpPr/>
          <p:nvPr/>
        </p:nvSpPr>
        <p:spPr>
          <a:xfrm>
            <a:off x="1049866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3" name="Rectangle"/>
          <p:cNvSpPr/>
          <p:nvPr/>
        </p:nvSpPr>
        <p:spPr>
          <a:xfrm>
            <a:off x="1295399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4" name="Rectangle"/>
          <p:cNvSpPr/>
          <p:nvPr/>
        </p:nvSpPr>
        <p:spPr>
          <a:xfrm>
            <a:off x="1540932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5" name="Rectangle"/>
          <p:cNvSpPr/>
          <p:nvPr/>
        </p:nvSpPr>
        <p:spPr>
          <a:xfrm>
            <a:off x="1909233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6" name="Rectangle"/>
          <p:cNvSpPr/>
          <p:nvPr/>
        </p:nvSpPr>
        <p:spPr>
          <a:xfrm>
            <a:off x="2158999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7" name="Rectangle"/>
          <p:cNvSpPr/>
          <p:nvPr/>
        </p:nvSpPr>
        <p:spPr>
          <a:xfrm>
            <a:off x="2404532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8" name="Rectangle"/>
          <p:cNvSpPr/>
          <p:nvPr/>
        </p:nvSpPr>
        <p:spPr>
          <a:xfrm>
            <a:off x="2645833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9" name="Rectangle"/>
          <p:cNvSpPr/>
          <p:nvPr/>
        </p:nvSpPr>
        <p:spPr>
          <a:xfrm>
            <a:off x="2887133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0" name="Rectangle"/>
          <p:cNvSpPr/>
          <p:nvPr/>
        </p:nvSpPr>
        <p:spPr>
          <a:xfrm>
            <a:off x="3134187" y="5849092"/>
            <a:ext cx="206244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1" name="Rectangle"/>
          <p:cNvSpPr/>
          <p:nvPr/>
        </p:nvSpPr>
        <p:spPr>
          <a:xfrm>
            <a:off x="3383954" y="5849092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2" name="Rectangle"/>
          <p:cNvSpPr/>
          <p:nvPr/>
        </p:nvSpPr>
        <p:spPr>
          <a:xfrm>
            <a:off x="3752255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3" name="Rectangle"/>
          <p:cNvSpPr/>
          <p:nvPr/>
        </p:nvSpPr>
        <p:spPr>
          <a:xfrm>
            <a:off x="4007776" y="5849092"/>
            <a:ext cx="206244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4" name="Rectangle"/>
          <p:cNvSpPr/>
          <p:nvPr/>
        </p:nvSpPr>
        <p:spPr>
          <a:xfrm>
            <a:off x="4256021" y="5849092"/>
            <a:ext cx="206243" cy="12700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3" name="Connection Line"/>
          <p:cNvSpPr/>
          <p:nvPr/>
        </p:nvSpPr>
        <p:spPr>
          <a:xfrm>
            <a:off x="1860157" y="2860030"/>
            <a:ext cx="1529095" cy="2809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916" y="15645"/>
                  <a:pt x="2716" y="8445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84" name="Connection Line"/>
          <p:cNvSpPr/>
          <p:nvPr/>
        </p:nvSpPr>
        <p:spPr>
          <a:xfrm>
            <a:off x="2502176" y="2861994"/>
            <a:ext cx="1549070" cy="2795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1293" y="17494"/>
                  <a:pt x="4093" y="10294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arrow"/>
          </a:ln>
        </p:spPr>
        <p:txBody>
          <a:bodyPr/>
          <a:lstStyle/>
          <a:p>
            <a:pPr/>
          </a:p>
        </p:txBody>
      </p:sp>
      <p:sp>
        <p:nvSpPr>
          <p:cNvPr id="277" name="Call stack (root set)"/>
          <p:cNvSpPr txBox="1"/>
          <p:nvPr/>
        </p:nvSpPr>
        <p:spPr>
          <a:xfrm>
            <a:off x="476520" y="7232608"/>
            <a:ext cx="294162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Call stack (root set)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agged vs tagless collection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Tagged vs tagless collection </a:t>
            </a:r>
          </a:p>
        </p:txBody>
      </p:sp>
      <p:sp>
        <p:nvSpPr>
          <p:cNvPr id="287" name="How do we know which words of memory are pointers?…"/>
          <p:cNvSpPr txBox="1"/>
          <p:nvPr>
            <p:ph type="body" idx="1"/>
          </p:nvPr>
        </p:nvSpPr>
        <p:spPr>
          <a:xfrm>
            <a:off x="872132" y="2429933"/>
            <a:ext cx="11260536" cy="6286501"/>
          </a:xfrm>
          <a:prstGeom prst="rect">
            <a:avLst/>
          </a:prstGeom>
        </p:spPr>
        <p:txBody>
          <a:bodyPr/>
          <a:lstStyle/>
          <a:p>
            <a:pPr/>
            <a:r>
              <a:t>How do we know which words of memory are pointers?</a:t>
            </a:r>
          </a:p>
          <a:p>
            <a:pPr/>
            <a:r>
              <a:t>Some collectors tag the bottom bit of pointers. (Ocaml)</a:t>
            </a:r>
          </a:p>
          <a:p>
            <a:pPr lvl="2"/>
            <a:r>
              <a:t>Chez Scheme uses runtime type tagging and segregates these types into their own regions.</a:t>
            </a:r>
          </a:p>
          <a:p>
            <a:pPr/>
            <a:r>
              <a:t>Some collectors exploit static typing to compile linked specialized traversal routines with a function for each type.</a:t>
            </a:r>
          </a:p>
          <a:p>
            <a:pPr/>
            <a:r>
              <a:t>Some collectors are imprecise (but conservative).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Moving and copying"/>
          <p:cNvSpPr txBox="1"/>
          <p:nvPr>
            <p:ph type="title"/>
          </p:nvPr>
        </p:nvSpPr>
        <p:spPr>
          <a:xfrm>
            <a:off x="952500" y="254000"/>
            <a:ext cx="11099800" cy="1793611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Moving and copying</a:t>
            </a:r>
          </a:p>
        </p:txBody>
      </p:sp>
      <p:sp>
        <p:nvSpPr>
          <p:cNvPr id="290" name="Moving/compacting collectors perform a phase of global defragmentation after each sweep phase.…"/>
          <p:cNvSpPr txBox="1"/>
          <p:nvPr>
            <p:ph type="body" idx="1"/>
          </p:nvPr>
        </p:nvSpPr>
        <p:spPr>
          <a:xfrm>
            <a:off x="872132" y="2429933"/>
            <a:ext cx="11260536" cy="6286501"/>
          </a:xfrm>
          <a:prstGeom prst="rect">
            <a:avLst/>
          </a:prstGeom>
        </p:spPr>
        <p:txBody>
          <a:bodyPr/>
          <a:lstStyle/>
          <a:p>
            <a:pPr/>
            <a:r>
              <a:rPr i="1"/>
              <a:t>Moving/compacting</a:t>
            </a:r>
            <a:r>
              <a:t> collectors perform a phase of global defragmentation after each sweep phase.</a:t>
            </a:r>
          </a:p>
          <a:p>
            <a:pPr/>
            <a:r>
              <a:rPr i="1"/>
              <a:t>Copying</a:t>
            </a:r>
            <a:r>
              <a:t> collection maintains two regions: New and Old.</a:t>
            </a:r>
          </a:p>
          <a:p>
            <a:pPr/>
            <a:r>
              <a:t>As objects are marked, they are copied into New region.</a:t>
            </a:r>
          </a:p>
          <a:p>
            <a:pPr lvl="2"/>
            <a:r>
              <a:t>All pointers are forwarded. New is defragmented.</a:t>
            </a:r>
          </a:p>
          <a:p>
            <a:pPr lvl="2"/>
            <a:r>
              <a:t>No need for a free list; New and Old are swapped.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