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69" r:id="rId2"/>
    <p:sldId id="271" r:id="rId3"/>
    <p:sldId id="270" r:id="rId4"/>
    <p:sldId id="290" r:id="rId5"/>
    <p:sldId id="287" r:id="rId6"/>
    <p:sldId id="256" r:id="rId7"/>
    <p:sldId id="259" r:id="rId8"/>
    <p:sldId id="261" r:id="rId9"/>
    <p:sldId id="260" r:id="rId10"/>
    <p:sldId id="265" r:id="rId11"/>
    <p:sldId id="266" r:id="rId12"/>
    <p:sldId id="257" r:id="rId13"/>
    <p:sldId id="262" r:id="rId14"/>
    <p:sldId id="258" r:id="rId15"/>
    <p:sldId id="263" r:id="rId16"/>
    <p:sldId id="264" r:id="rId17"/>
    <p:sldId id="267" r:id="rId18"/>
    <p:sldId id="272" r:id="rId19"/>
    <p:sldId id="273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5" r:id="rId30"/>
    <p:sldId id="286" r:id="rId31"/>
    <p:sldId id="288" r:id="rId32"/>
    <p:sldId id="291" r:id="rId33"/>
    <p:sldId id="28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68D55AF-CF49-4D5F-B4A2-71A7A8F258C8}">
          <p14:sldIdLst>
            <p14:sldId id="269"/>
            <p14:sldId id="271"/>
            <p14:sldId id="270"/>
            <p14:sldId id="290"/>
            <p14:sldId id="287"/>
            <p14:sldId id="256"/>
            <p14:sldId id="259"/>
            <p14:sldId id="261"/>
            <p14:sldId id="260"/>
            <p14:sldId id="265"/>
            <p14:sldId id="266"/>
            <p14:sldId id="257"/>
            <p14:sldId id="262"/>
            <p14:sldId id="258"/>
            <p14:sldId id="263"/>
            <p14:sldId id="264"/>
            <p14:sldId id="267"/>
            <p14:sldId id="272"/>
            <p14:sldId id="273"/>
            <p14:sldId id="274"/>
            <p14:sldId id="276"/>
            <p14:sldId id="277"/>
            <p14:sldId id="278"/>
            <p14:sldId id="279"/>
            <p14:sldId id="280"/>
            <p14:sldId id="281"/>
            <p14:sldId id="282"/>
            <p14:sldId id="284"/>
            <p14:sldId id="285"/>
            <p14:sldId id="286"/>
            <p14:sldId id="288"/>
            <p14:sldId id="291"/>
            <p14:sldId id="28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55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0F823-4C56-4B69-8A07-191959F14CDD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9FDA6-2D47-4786-966A-1675E79F2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87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11FF4-D653-4FF1-B29F-5ED924EEF8B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27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11FF4-D653-4FF1-B29F-5ED924EEF8B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006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2D266-09A3-47C6-93C8-10E6A76EBF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D39825-64AB-4985-8D89-3FBF0CC379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A607B-32CE-4FF9-B006-C35C467E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372BF-EB93-4605-B91E-3A91996C2012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87942-E61D-44A6-8A3F-1F01C9BE1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74569-2EC9-458E-BCA2-31E037AF6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6D64-9D7D-4E64-91CD-A6C1B0F3B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144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DFEC1-229C-443A-B678-2C1D6D4D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6B9A32-33E5-4D80-8087-826D5021C8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0F48B-BB1C-4B0C-A829-38AB548F0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372BF-EB93-4605-B91E-3A91996C2012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59A40-6D1B-4547-BFA8-368D6D0EC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86302-FB3F-48E8-B6B5-BC3E9739E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6D64-9D7D-4E64-91CD-A6C1B0F3B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52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29EBEB-BB64-4EDB-82C0-E49B1F9C62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72C0B3-A1CF-4E4D-9141-76B967822D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D065C-624A-4E0D-90CC-3708F9D25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372BF-EB93-4605-B91E-3A91996C2012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C69E1-F55A-472D-8620-BA77315A7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68E59-8AC9-4B53-B9AC-7FA134721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6D64-9D7D-4E64-91CD-A6C1B0F3B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769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7DEAF-961F-4A3F-ADF5-75D43FD9A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35C14-7691-4888-A488-2234A43A0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B867-E507-4C42-B185-816660FB4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372BF-EB93-4605-B91E-3A91996C2012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129B4-528B-4658-A863-45D65A5BF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231DE-EFA1-473F-83B4-2B104595D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6D64-9D7D-4E64-91CD-A6C1B0F3B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59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CE572-51F1-4491-A480-FBB2F12BB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FA0E8E-5331-41B6-9DCE-B62918FB2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AFC93-6E77-48F1-B442-7F8173571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372BF-EB93-4605-B91E-3A91996C2012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4D6FC-9102-4FF4-BBD4-B24C03564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4B3EF7-0501-4337-86CB-6133C5110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6D64-9D7D-4E64-91CD-A6C1B0F3B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893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87943-4953-40E8-8284-C7A8ACB27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22B9D-B5D7-47AB-A364-209FCA605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22EFE6-A200-4B52-8598-FE06E7D12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77D96D-A4A2-4CB6-AC71-0183707C8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372BF-EB93-4605-B91E-3A91996C2012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196E09-975A-4B6A-B94D-FA9577A93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09A1BC-8599-4D33-A686-57FAF18A0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6D64-9D7D-4E64-91CD-A6C1B0F3B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24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C65CB-B49A-40B7-AD5C-CCF84BC10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BA246-3095-44FD-9D79-D23DFE9DD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0D851C-9389-455D-B8BE-D8BE1F245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64008B-3C0E-44BC-BE8C-B1CA5E5065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A59594-E42C-4338-837A-523DFB96F2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EB90CF-5427-4C83-8EA5-1AE119D06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372BF-EB93-4605-B91E-3A91996C2012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DB09C2-34D1-4C90-AB47-3126A0E73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E99E68-4AA8-4301-9872-F8305495C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6D64-9D7D-4E64-91CD-A6C1B0F3B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11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F4D7B-D42C-41CC-9548-148D3FC27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EFD5F5-25CF-4AE7-9D05-B8EC085F1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372BF-EB93-4605-B91E-3A91996C2012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DADDDC-F391-4F24-BE57-9C96768F3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9415A1-DF9A-4A77-A65B-8403523CB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6D64-9D7D-4E64-91CD-A6C1B0F3B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90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5843B5-3696-4363-BDE5-EDAA67EA1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372BF-EB93-4605-B91E-3A91996C2012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749034-E35D-4079-93DC-D3B1ED04E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182B4B-828B-448C-B24E-4AE3C13B0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6D64-9D7D-4E64-91CD-A6C1B0F3B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49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6100A-6783-44C2-9A9A-F1F9078F7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5E105-FE7B-4FF9-8804-85805B815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1D703-9F48-4F9B-9CB1-464BAB4C8B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75C271-C74A-4D4F-9AA2-862EF578D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372BF-EB93-4605-B91E-3A91996C2012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9C874-8849-4460-8CA5-9637360B2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102B6F-ECDA-4D3C-92CA-AF3FBA5CA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6D64-9D7D-4E64-91CD-A6C1B0F3B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44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DA5C1-F169-4625-BD52-AA3ECC1C1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F78556-F836-4706-B14D-6F0CB3C88D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D437E8-F7C6-4F48-807D-DC773D30C4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3FF5DB-E033-4DF0-A74D-23BEADCA0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372BF-EB93-4605-B91E-3A91996C2012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6BD91-A537-4EE3-ACAA-0451C2F6C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E000BB-BCA5-45A4-9B49-6184C18CB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6D64-9D7D-4E64-91CD-A6C1B0F3B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1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73067D-963A-476D-8A63-88875842F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226EED-10F7-4A0A-AFB0-8E491626B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F9949-C852-42A1-9853-75CD0C37F5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372BF-EB93-4605-B91E-3A91996C2012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2EB9E-6F53-4D13-916F-39BAF8E62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777A0-6454-4CA1-86F7-0E7F75B0A6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96D64-9D7D-4E64-91CD-A6C1B0F3B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79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0.png"/><Relationship Id="rId7" Type="http://schemas.openxmlformats.org/officeDocument/2006/relationships/image" Target="../media/image7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0.png"/><Relationship Id="rId5" Type="http://schemas.openxmlformats.org/officeDocument/2006/relationships/image" Target="../media/image34.png"/><Relationship Id="rId4" Type="http://schemas.openxmlformats.org/officeDocument/2006/relationships/image" Target="../media/image13.png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16.png"/><Relationship Id="rId10" Type="http://schemas.openxmlformats.org/officeDocument/2006/relationships/image" Target="../media/image40.png"/><Relationship Id="rId4" Type="http://schemas.openxmlformats.org/officeDocument/2006/relationships/image" Target="../media/image15.png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3.png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12" Type="http://schemas.openxmlformats.org/officeDocument/2006/relationships/image" Target="../media/image52.png"/><Relationship Id="rId2" Type="http://schemas.openxmlformats.org/officeDocument/2006/relationships/image" Target="../media/image12.png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1.png"/><Relationship Id="rId5" Type="http://schemas.openxmlformats.org/officeDocument/2006/relationships/image" Target="../media/image46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4" Type="http://schemas.openxmlformats.org/officeDocument/2006/relationships/image" Target="../media/image13.png"/><Relationship Id="rId9" Type="http://schemas.openxmlformats.org/officeDocument/2006/relationships/image" Target="../media/image14.png"/><Relationship Id="rId1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9.png"/><Relationship Id="rId18" Type="http://schemas.openxmlformats.org/officeDocument/2006/relationships/image" Target="../media/image84.png"/><Relationship Id="rId3" Type="http://schemas.openxmlformats.org/officeDocument/2006/relationships/image" Target="../media/image59.png"/><Relationship Id="rId7" Type="http://schemas.openxmlformats.org/officeDocument/2006/relationships/image" Target="../media/image74.png"/><Relationship Id="rId12" Type="http://schemas.openxmlformats.org/officeDocument/2006/relationships/image" Target="../media/image78.png"/><Relationship Id="rId17" Type="http://schemas.openxmlformats.org/officeDocument/2006/relationships/image" Target="../media/image8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7.png"/><Relationship Id="rId5" Type="http://schemas.openxmlformats.org/officeDocument/2006/relationships/image" Target="../media/image73.png"/><Relationship Id="rId15" Type="http://schemas.openxmlformats.org/officeDocument/2006/relationships/image" Target="../media/image81.png"/><Relationship Id="rId10" Type="http://schemas.openxmlformats.org/officeDocument/2006/relationships/image" Target="../media/image76.png"/><Relationship Id="rId19" Type="http://schemas.openxmlformats.org/officeDocument/2006/relationships/image" Target="../media/image85.png"/><Relationship Id="rId4" Type="http://schemas.openxmlformats.org/officeDocument/2006/relationships/image" Target="../media/image72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2" Type="http://schemas.openxmlformats.org/officeDocument/2006/relationships/image" Target="../media/image89.png"/><Relationship Id="rId16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92.png"/><Relationship Id="rId15" Type="http://schemas.openxmlformats.org/officeDocument/2006/relationships/image" Target="../media/image102.pn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Relationship Id="rId14" Type="http://schemas.openxmlformats.org/officeDocument/2006/relationships/image" Target="../media/image10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12" Type="http://schemas.openxmlformats.org/officeDocument/2006/relationships/image" Target="../media/image114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11" Type="http://schemas.openxmlformats.org/officeDocument/2006/relationships/image" Target="../media/image113.png"/><Relationship Id="rId5" Type="http://schemas.openxmlformats.org/officeDocument/2006/relationships/image" Target="../media/image107.png"/><Relationship Id="rId10" Type="http://schemas.openxmlformats.org/officeDocument/2006/relationships/image" Target="../media/image112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26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12" Type="http://schemas.openxmlformats.org/officeDocument/2006/relationships/image" Target="../media/image125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11" Type="http://schemas.openxmlformats.org/officeDocument/2006/relationships/image" Target="../media/image124.png"/><Relationship Id="rId5" Type="http://schemas.openxmlformats.org/officeDocument/2006/relationships/image" Target="../media/image118.png"/><Relationship Id="rId10" Type="http://schemas.openxmlformats.org/officeDocument/2006/relationships/image" Target="../media/image123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image" Target="../media/image139.png"/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12" Type="http://schemas.openxmlformats.org/officeDocument/2006/relationships/image" Target="../media/image138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11" Type="http://schemas.openxmlformats.org/officeDocument/2006/relationships/image" Target="../media/image137.png"/><Relationship Id="rId5" Type="http://schemas.openxmlformats.org/officeDocument/2006/relationships/image" Target="../media/image131.png"/><Relationship Id="rId15" Type="http://schemas.openxmlformats.org/officeDocument/2006/relationships/image" Target="../media/image141.png"/><Relationship Id="rId10" Type="http://schemas.openxmlformats.org/officeDocument/2006/relationships/image" Target="../media/image136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Relationship Id="rId14" Type="http://schemas.openxmlformats.org/officeDocument/2006/relationships/image" Target="../media/image14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13" Type="http://schemas.openxmlformats.org/officeDocument/2006/relationships/image" Target="../media/image153.png"/><Relationship Id="rId18" Type="http://schemas.openxmlformats.org/officeDocument/2006/relationships/image" Target="../media/image158.png"/><Relationship Id="rId26" Type="http://schemas.openxmlformats.org/officeDocument/2006/relationships/image" Target="../media/image166.png"/><Relationship Id="rId3" Type="http://schemas.openxmlformats.org/officeDocument/2006/relationships/image" Target="../media/image143.png"/><Relationship Id="rId21" Type="http://schemas.openxmlformats.org/officeDocument/2006/relationships/image" Target="../media/image161.png"/><Relationship Id="rId7" Type="http://schemas.openxmlformats.org/officeDocument/2006/relationships/image" Target="../media/image147.png"/><Relationship Id="rId12" Type="http://schemas.openxmlformats.org/officeDocument/2006/relationships/image" Target="../media/image152.png"/><Relationship Id="rId17" Type="http://schemas.openxmlformats.org/officeDocument/2006/relationships/image" Target="../media/image157.png"/><Relationship Id="rId25" Type="http://schemas.openxmlformats.org/officeDocument/2006/relationships/image" Target="../media/image165.png"/><Relationship Id="rId2" Type="http://schemas.openxmlformats.org/officeDocument/2006/relationships/image" Target="../media/image142.png"/><Relationship Id="rId16" Type="http://schemas.openxmlformats.org/officeDocument/2006/relationships/image" Target="../media/image156.png"/><Relationship Id="rId20" Type="http://schemas.openxmlformats.org/officeDocument/2006/relationships/image" Target="../media/image160.png"/><Relationship Id="rId29" Type="http://schemas.openxmlformats.org/officeDocument/2006/relationships/image" Target="../media/image1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png"/><Relationship Id="rId11" Type="http://schemas.openxmlformats.org/officeDocument/2006/relationships/image" Target="../media/image151.png"/><Relationship Id="rId24" Type="http://schemas.openxmlformats.org/officeDocument/2006/relationships/image" Target="../media/image164.png"/><Relationship Id="rId5" Type="http://schemas.openxmlformats.org/officeDocument/2006/relationships/image" Target="../media/image145.png"/><Relationship Id="rId15" Type="http://schemas.openxmlformats.org/officeDocument/2006/relationships/image" Target="../media/image155.png"/><Relationship Id="rId23" Type="http://schemas.openxmlformats.org/officeDocument/2006/relationships/image" Target="../media/image163.png"/><Relationship Id="rId28" Type="http://schemas.openxmlformats.org/officeDocument/2006/relationships/image" Target="../media/image168.png"/><Relationship Id="rId10" Type="http://schemas.openxmlformats.org/officeDocument/2006/relationships/image" Target="../media/image150.png"/><Relationship Id="rId19" Type="http://schemas.openxmlformats.org/officeDocument/2006/relationships/image" Target="../media/image159.png"/><Relationship Id="rId4" Type="http://schemas.openxmlformats.org/officeDocument/2006/relationships/image" Target="../media/image144.png"/><Relationship Id="rId9" Type="http://schemas.openxmlformats.org/officeDocument/2006/relationships/image" Target="../media/image149.png"/><Relationship Id="rId14" Type="http://schemas.openxmlformats.org/officeDocument/2006/relationships/image" Target="../media/image154.png"/><Relationship Id="rId22" Type="http://schemas.openxmlformats.org/officeDocument/2006/relationships/image" Target="../media/image162.png"/><Relationship Id="rId27" Type="http://schemas.openxmlformats.org/officeDocument/2006/relationships/image" Target="../media/image167.png"/><Relationship Id="rId30" Type="http://schemas.openxmlformats.org/officeDocument/2006/relationships/image" Target="../media/image17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E2C28-8A6D-48D3-AA3E-9C924F3777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Group theory exercise</a:t>
            </a:r>
          </a:p>
        </p:txBody>
      </p:sp>
    </p:spTree>
    <p:extLst>
      <p:ext uri="{BB962C8B-B14F-4D97-AF65-F5344CB8AC3E}">
        <p14:creationId xmlns:p14="http://schemas.microsoft.com/office/powerpoint/2010/main" val="248469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3AFA8-7C46-44B3-B323-5DD8F927A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Merkle puzzle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C9170D-1461-46B1-B620-BEC2204022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“Key-exchange” protocol published in 1978</a:t>
                </a:r>
              </a:p>
              <a:p>
                <a:pPr lvl="1"/>
                <a:r>
                  <a:rPr lang="en-US" dirty="0"/>
                  <a:t>Alice effort small</a:t>
                </a:r>
              </a:p>
              <a:p>
                <a:pPr lvl="1"/>
                <a:r>
                  <a:rPr lang="en-US" dirty="0"/>
                  <a:t>Bob’s effort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Adversary’s effort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Gap in effort between Bob and adversary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C9170D-1461-46B1-B620-BEC2204022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2446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18AC6-55C2-45B7-8422-DA72DCBFF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Merkle puzzle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19D6F-04D4-49FC-84CD-83FE64C58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Puzzle</a:t>
            </a:r>
          </a:p>
          <a:p>
            <a:pPr lvl="1"/>
            <a:r>
              <a:rPr lang="en-US" dirty="0"/>
              <a:t>Easy to produce, some difficulty to solve</a:t>
            </a:r>
          </a:p>
          <a:p>
            <a:pPr lvl="1"/>
            <a:r>
              <a:rPr lang="en-US" dirty="0"/>
              <a:t>Solving the puzzle produces an identifier and a key</a:t>
            </a:r>
          </a:p>
          <a:p>
            <a:pPr lvl="1"/>
            <a:r>
              <a:rPr lang="en-US" dirty="0"/>
              <a:t>Sending the identifier does not help solve the puzzles</a:t>
            </a:r>
          </a:p>
          <a:p>
            <a:pPr lvl="1"/>
            <a:endParaRPr lang="en-US" dirty="0"/>
          </a:p>
          <a:p>
            <a:r>
              <a:rPr lang="en-US" dirty="0"/>
              <a:t>Algorithm for key-exchange</a:t>
            </a:r>
          </a:p>
          <a:p>
            <a:pPr lvl="1"/>
            <a:r>
              <a:rPr lang="en-US" dirty="0"/>
              <a:t>Alice creates n puzzles with different identifiers and sends them to Bob</a:t>
            </a:r>
          </a:p>
          <a:p>
            <a:pPr lvl="1"/>
            <a:r>
              <a:rPr lang="en-US" dirty="0"/>
              <a:t>Bob solves one of them and sends the resulting identifier to Alice</a:t>
            </a:r>
          </a:p>
          <a:p>
            <a:pPr lvl="1"/>
            <a:r>
              <a:rPr lang="en-US" dirty="0"/>
              <a:t>Alice and Bob uses the key for the one that Bob solved.   </a:t>
            </a:r>
          </a:p>
        </p:txBody>
      </p:sp>
    </p:spTree>
    <p:extLst>
      <p:ext uri="{BB962C8B-B14F-4D97-AF65-F5344CB8AC3E}">
        <p14:creationId xmlns:p14="http://schemas.microsoft.com/office/powerpoint/2010/main" val="1571506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83846-3D3D-4D56-8B50-A82D5F89D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Diffie-Hellman assumption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D76906-0734-4926-A4F9-97E4D59B28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Group G</a:t>
                </a:r>
              </a:p>
              <a:p>
                <a:pPr lvl="1"/>
                <a:r>
                  <a:rPr lang="en-US" dirty="0"/>
                  <a:t>Generator g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The following two games are indistinguishable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D76906-0734-4926-A4F9-97E4D59B28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D196708-68A7-4916-A815-35CDD2A6CF2B}"/>
              </a:ext>
            </a:extLst>
          </p:cNvPr>
          <p:cNvSpPr/>
          <p:nvPr/>
        </p:nvSpPr>
        <p:spPr>
          <a:xfrm>
            <a:off x="2913594" y="3866287"/>
            <a:ext cx="1883801" cy="13924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0924CFE-C388-4758-8270-09BD9CD70887}"/>
                  </a:ext>
                </a:extLst>
              </p:cNvPr>
              <p:cNvSpPr txBox="1"/>
              <p:nvPr/>
            </p:nvSpPr>
            <p:spPr>
              <a:xfrm>
                <a:off x="3374272" y="4247533"/>
                <a:ext cx="9357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0924CFE-C388-4758-8270-09BD9CD708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272" y="4247533"/>
                <a:ext cx="935769" cy="36933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34E1FCD-9916-4C74-969B-9AE7C6920C72}"/>
                  </a:ext>
                </a:extLst>
              </p:cNvPr>
              <p:cNvSpPr txBox="1"/>
              <p:nvPr/>
            </p:nvSpPr>
            <p:spPr>
              <a:xfrm>
                <a:off x="3284440" y="3952421"/>
                <a:ext cx="11421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34E1FCD-9916-4C74-969B-9AE7C6920C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440" y="3952421"/>
                <a:ext cx="1142108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86EB8CA-9E6B-483E-A10C-272391696475}"/>
                  </a:ext>
                </a:extLst>
              </p:cNvPr>
              <p:cNvSpPr txBox="1"/>
              <p:nvPr/>
            </p:nvSpPr>
            <p:spPr>
              <a:xfrm>
                <a:off x="3374271" y="4542645"/>
                <a:ext cx="9612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86EB8CA-9E6B-483E-A10C-272391696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271" y="4542645"/>
                <a:ext cx="961289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93D88B8-C939-4AEF-9D05-FF4C1DD4D131}"/>
                  </a:ext>
                </a:extLst>
              </p:cNvPr>
              <p:cNvSpPr txBox="1"/>
              <p:nvPr/>
            </p:nvSpPr>
            <p:spPr>
              <a:xfrm>
                <a:off x="3374270" y="4862248"/>
                <a:ext cx="10436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93D88B8-C939-4AEF-9D05-FF4C1DD4D1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270" y="4862248"/>
                <a:ext cx="1043684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7C03DE9-5C21-44AE-B7B3-0384B9D950FA}"/>
              </a:ext>
            </a:extLst>
          </p:cNvPr>
          <p:cNvCxnSpPr>
            <a:cxnSpLocks/>
          </p:cNvCxnSpPr>
          <p:nvPr/>
        </p:nvCxnSpPr>
        <p:spPr>
          <a:xfrm flipH="1">
            <a:off x="1076792" y="4616865"/>
            <a:ext cx="1836802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43D50E2-F6A2-405A-BB70-7FCBBAC2DDC4}"/>
                  </a:ext>
                </a:extLst>
              </p:cNvPr>
              <p:cNvSpPr txBox="1"/>
              <p:nvPr/>
            </p:nvSpPr>
            <p:spPr>
              <a:xfrm>
                <a:off x="1550796" y="4201797"/>
                <a:ext cx="980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43D50E2-F6A2-405A-BB70-7FCBBAC2DD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796" y="4201797"/>
                <a:ext cx="980140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7E58F959-5CAC-4899-8559-7C073C9C2BF1}"/>
              </a:ext>
            </a:extLst>
          </p:cNvPr>
          <p:cNvSpPr/>
          <p:nvPr/>
        </p:nvSpPr>
        <p:spPr>
          <a:xfrm>
            <a:off x="8370559" y="3839144"/>
            <a:ext cx="1883801" cy="1567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9609671-A982-45E6-872B-F180BF2FA26C}"/>
                  </a:ext>
                </a:extLst>
              </p:cNvPr>
              <p:cNvSpPr txBox="1"/>
              <p:nvPr/>
            </p:nvSpPr>
            <p:spPr>
              <a:xfrm>
                <a:off x="8741405" y="3925278"/>
                <a:ext cx="11421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9609671-A982-45E6-872B-F180BF2FA2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1405" y="3925278"/>
                <a:ext cx="1142108" cy="369332"/>
              </a:xfrm>
              <a:prstGeom prst="rect">
                <a:avLst/>
              </a:prstGeom>
              <a:blipFill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A60A4C8-AA34-49BF-AB8B-9D4097FD1627}"/>
              </a:ext>
            </a:extLst>
          </p:cNvPr>
          <p:cNvCxnSpPr>
            <a:cxnSpLocks/>
          </p:cNvCxnSpPr>
          <p:nvPr/>
        </p:nvCxnSpPr>
        <p:spPr>
          <a:xfrm flipH="1">
            <a:off x="6533757" y="4589722"/>
            <a:ext cx="1836802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6C5307B-C5C5-42AF-BF70-8DCD98919988}"/>
                  </a:ext>
                </a:extLst>
              </p:cNvPr>
              <p:cNvSpPr txBox="1"/>
              <p:nvPr/>
            </p:nvSpPr>
            <p:spPr>
              <a:xfrm>
                <a:off x="7007761" y="4174654"/>
                <a:ext cx="980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6C5307B-C5C5-42AF-BF70-8DCD98919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7761" y="4174654"/>
                <a:ext cx="980140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E519AEF-7E08-4FF1-B409-434B1A94C421}"/>
                  </a:ext>
                </a:extLst>
              </p:cNvPr>
              <p:cNvSpPr txBox="1"/>
              <p:nvPr/>
            </p:nvSpPr>
            <p:spPr>
              <a:xfrm>
                <a:off x="8839116" y="4234356"/>
                <a:ext cx="9357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E519AEF-7E08-4FF1-B409-434B1A94C4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116" y="4234356"/>
                <a:ext cx="935769" cy="369332"/>
              </a:xfrm>
              <a:prstGeom prst="rect">
                <a:avLst/>
              </a:prstGeom>
              <a:blipFill>
                <a:blip r:embed="rId10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4CEE091-B25E-4836-AB52-F79A7D1A2987}"/>
                  </a:ext>
                </a:extLst>
              </p:cNvPr>
              <p:cNvSpPr txBox="1"/>
              <p:nvPr/>
            </p:nvSpPr>
            <p:spPr>
              <a:xfrm>
                <a:off x="8839115" y="4529468"/>
                <a:ext cx="9612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4CEE091-B25E-4836-AB52-F79A7D1A29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115" y="4529468"/>
                <a:ext cx="961289" cy="369332"/>
              </a:xfrm>
              <a:prstGeom prst="rect">
                <a:avLst/>
              </a:prstGeom>
              <a:blipFill>
                <a:blip r:embed="rId11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A598BF7-6780-48AD-A30D-E22FBE87702E}"/>
                  </a:ext>
                </a:extLst>
              </p:cNvPr>
              <p:cNvSpPr txBox="1"/>
              <p:nvPr/>
            </p:nvSpPr>
            <p:spPr>
              <a:xfrm>
                <a:off x="8895989" y="4849071"/>
                <a:ext cx="9044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A598BF7-6780-48AD-A30D-E22FBE877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989" y="4849071"/>
                <a:ext cx="904415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DBFC1E9-E9C8-4029-A068-019DD0CA0F9A}"/>
                  </a:ext>
                </a:extLst>
              </p:cNvPr>
              <p:cNvSpPr/>
              <p:nvPr/>
            </p:nvSpPr>
            <p:spPr>
              <a:xfrm>
                <a:off x="5469127" y="4207408"/>
                <a:ext cx="67678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DBFC1E9-E9C8-4029-A068-019DD0CA0F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9127" y="4207408"/>
                <a:ext cx="676788" cy="7078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7928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E6726-718D-46ED-85BF-3FBE3ADB9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Security of DH-Key exchange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C6C2C-4367-4F83-840D-4E92CFAD35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Need a group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such that</a:t>
                </a:r>
              </a:p>
              <a:p>
                <a:pPr lvl="1"/>
                <a:r>
                  <a:rPr lang="en-US" dirty="0"/>
                  <a:t>Generator g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: 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Diffie-Hellman assumption holds</a:t>
                </a:r>
              </a:p>
              <a:p>
                <a:endParaRPr lang="en-US" dirty="0"/>
              </a:p>
              <a:p>
                <a:r>
                  <a:rPr lang="en-US" dirty="0"/>
                  <a:t>Assumption</a:t>
                </a:r>
              </a:p>
              <a:p>
                <a:pPr lvl="1"/>
                <a:r>
                  <a:rPr lang="en-US" dirty="0"/>
                  <a:t>Adversary will not tamper with communication 	</a:t>
                </a:r>
              </a:p>
              <a:p>
                <a:pPr lvl="1"/>
                <a:r>
                  <a:rPr lang="en-US" dirty="0"/>
                  <a:t>Channel is authenticated between Alice and Bob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C6C2C-4367-4F83-840D-4E92CFAD35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0614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D24AA-5E7F-4D05-8ADB-31920CEA4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Diffie-Hellman key-exchange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DC0FFBCA-D04F-407E-91CB-FF7A6A2F87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69"/>
          <a:stretch/>
        </p:blipFill>
        <p:spPr bwMode="auto">
          <a:xfrm>
            <a:off x="1319600" y="1558886"/>
            <a:ext cx="1930037" cy="163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A0A5C74-83C6-4F11-A1FC-43C2C65D1FDF}"/>
              </a:ext>
            </a:extLst>
          </p:cNvPr>
          <p:cNvCxnSpPr>
            <a:cxnSpLocks/>
          </p:cNvCxnSpPr>
          <p:nvPr/>
        </p:nvCxnSpPr>
        <p:spPr>
          <a:xfrm>
            <a:off x="3882626" y="3931922"/>
            <a:ext cx="3733800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47783F-388A-48CA-B326-28801B97B848}"/>
                  </a:ext>
                </a:extLst>
              </p:cNvPr>
              <p:cNvSpPr txBox="1"/>
              <p:nvPr/>
            </p:nvSpPr>
            <p:spPr>
              <a:xfrm>
                <a:off x="1712001" y="3206512"/>
                <a:ext cx="114523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47783F-388A-48CA-B326-28801B97B8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001" y="3206512"/>
                <a:ext cx="1145233" cy="584775"/>
              </a:xfrm>
              <a:prstGeom prst="rect">
                <a:avLst/>
              </a:prstGeom>
              <a:blipFill>
                <a:blip r:embed="rId3"/>
                <a:stretch>
                  <a:fillRect r="-10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979EBAB6-F37E-4F51-8EAD-9A880CD390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37"/>
          <a:stretch/>
        </p:blipFill>
        <p:spPr bwMode="auto">
          <a:xfrm>
            <a:off x="8227255" y="1690688"/>
            <a:ext cx="1613570" cy="1542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688E709-7723-4AFD-BCF9-3079B91DB6E5}"/>
                  </a:ext>
                </a:extLst>
              </p:cNvPr>
              <p:cNvSpPr txBox="1"/>
              <p:nvPr/>
            </p:nvSpPr>
            <p:spPr>
              <a:xfrm>
                <a:off x="8310103" y="3190207"/>
                <a:ext cx="252471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y</a:t>
                </a:r>
                <a:r>
                  <a:rPr lang="en-US" sz="32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688E709-7723-4AFD-BCF9-3079B91DB6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0103" y="3190207"/>
                <a:ext cx="2524719" cy="584775"/>
              </a:xfrm>
              <a:prstGeom prst="rect">
                <a:avLst/>
              </a:prstGeom>
              <a:blipFill>
                <a:blip r:embed="rId5"/>
                <a:stretch>
                  <a:fillRect l="-6039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CAD58B0-58E7-4DD3-A01F-1CDCAF50A06C}"/>
                  </a:ext>
                </a:extLst>
              </p:cNvPr>
              <p:cNvSpPr txBox="1"/>
              <p:nvPr/>
            </p:nvSpPr>
            <p:spPr>
              <a:xfrm>
                <a:off x="5129835" y="3202779"/>
                <a:ext cx="1145233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3200" b="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CAD58B0-58E7-4DD3-A01F-1CDCAF50A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9835" y="3202779"/>
                <a:ext cx="1145233" cy="10772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5D703A4-88B0-43C6-97A0-D93E541A8F96}"/>
              </a:ext>
            </a:extLst>
          </p:cNvPr>
          <p:cNvCxnSpPr>
            <a:cxnSpLocks/>
          </p:cNvCxnSpPr>
          <p:nvPr/>
        </p:nvCxnSpPr>
        <p:spPr>
          <a:xfrm rot="10800000">
            <a:off x="3882626" y="4815842"/>
            <a:ext cx="3733800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40FD870-588B-4B61-AF7B-20EE07508ED2}"/>
                  </a:ext>
                </a:extLst>
              </p:cNvPr>
              <p:cNvSpPr txBox="1"/>
              <p:nvPr/>
            </p:nvSpPr>
            <p:spPr>
              <a:xfrm>
                <a:off x="5129836" y="4192439"/>
                <a:ext cx="1145233" cy="1119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US" sz="3200" b="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40FD870-588B-4B61-AF7B-20EE07508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9836" y="4192439"/>
                <a:ext cx="1145233" cy="111940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CE20DF4-D561-4FAD-8486-FD30A08918CA}"/>
                  </a:ext>
                </a:extLst>
              </p:cNvPr>
              <p:cNvSpPr txBox="1"/>
              <p:nvPr/>
            </p:nvSpPr>
            <p:spPr>
              <a:xfrm>
                <a:off x="375296" y="5161153"/>
                <a:ext cx="3818641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i="1" smtClean="0">
                        <a:latin typeface="Cambria Math" panose="02040503050406030204" pitchFamily="18" charset="0"/>
                      </a:rPr>
                      <m:t>=  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sup>
                    </m:sSup>
                  </m:oMath>
                </a14:m>
                <a:r>
                  <a:rPr lang="en-US" sz="3200" i="1" dirty="0"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CE20DF4-D561-4FAD-8486-FD30A0891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96" y="5161153"/>
                <a:ext cx="3818641" cy="10772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67E24D0-6E47-4B9E-B25D-A34FE27FD9DE}"/>
                  </a:ext>
                </a:extLst>
              </p:cNvPr>
              <p:cNvSpPr txBox="1"/>
              <p:nvPr/>
            </p:nvSpPr>
            <p:spPr>
              <a:xfrm>
                <a:off x="7931504" y="5161153"/>
                <a:ext cx="3818641" cy="1119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i="1" smtClean="0">
                        <a:latin typeface="Cambria Math" panose="02040503050406030204" pitchFamily="18" charset="0"/>
                      </a:rPr>
                      <m:t>=  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sup>
                    </m:sSup>
                  </m:oMath>
                </a14:m>
                <a:r>
                  <a:rPr lang="en-US" sz="3200" i="1" dirty="0"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67E24D0-6E47-4B9E-B25D-A34FE27FD9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1504" y="5161153"/>
                <a:ext cx="3818641" cy="111940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074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0B7F5-D46C-4EE3-A5F6-A3956404F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of Diffie-Hellman key-exchange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49503F70-E903-4100-ACA9-9E902C2CF5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69"/>
          <a:stretch/>
        </p:blipFill>
        <p:spPr bwMode="auto">
          <a:xfrm>
            <a:off x="1770663" y="2302389"/>
            <a:ext cx="1930037" cy="163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1EBC883-8281-44D7-97ED-2B6E9E3EB570}"/>
              </a:ext>
            </a:extLst>
          </p:cNvPr>
          <p:cNvSpPr/>
          <p:nvPr/>
        </p:nvSpPr>
        <p:spPr>
          <a:xfrm>
            <a:off x="5083948" y="2302389"/>
            <a:ext cx="3106485" cy="15327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B54C841-3DA3-46CD-B774-2DB5C5B8D315}"/>
              </a:ext>
            </a:extLst>
          </p:cNvPr>
          <p:cNvCxnSpPr>
            <a:cxnSpLocks/>
          </p:cNvCxnSpPr>
          <p:nvPr/>
        </p:nvCxnSpPr>
        <p:spPr>
          <a:xfrm>
            <a:off x="8454275" y="3196450"/>
            <a:ext cx="1146574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5937CB9-D0FA-45B4-89C6-9051AB84E31C}"/>
              </a:ext>
            </a:extLst>
          </p:cNvPr>
          <p:cNvCxnSpPr>
            <a:cxnSpLocks/>
          </p:cNvCxnSpPr>
          <p:nvPr/>
        </p:nvCxnSpPr>
        <p:spPr>
          <a:xfrm flipH="1">
            <a:off x="6549263" y="4027509"/>
            <a:ext cx="4" cy="1110099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70109D36-B277-46AF-A152-455912404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483" y="5297922"/>
            <a:ext cx="1071266" cy="1071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C3733C8-4A47-4664-B382-F7F74109FFCA}"/>
                  </a:ext>
                </a:extLst>
              </p:cNvPr>
              <p:cNvSpPr txBox="1"/>
              <p:nvPr/>
            </p:nvSpPr>
            <p:spPr>
              <a:xfrm>
                <a:off x="3895458" y="2657841"/>
                <a:ext cx="1145233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3200" b="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C3733C8-4A47-4664-B382-F7F74109F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5458" y="2657841"/>
                <a:ext cx="1145233" cy="10772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0FD5343-33B7-4829-8B81-5067643B4387}"/>
                  </a:ext>
                </a:extLst>
              </p:cNvPr>
              <p:cNvSpPr txBox="1"/>
              <p:nvPr/>
            </p:nvSpPr>
            <p:spPr>
              <a:xfrm>
                <a:off x="8381829" y="2579440"/>
                <a:ext cx="1145233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3200" b="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0FD5343-33B7-4829-8B81-5067643B4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829" y="2579440"/>
                <a:ext cx="1145233" cy="10772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B65DF26-0A66-4A70-AD64-0D1EC6F49844}"/>
                  </a:ext>
                </a:extLst>
              </p:cNvPr>
              <p:cNvSpPr txBox="1"/>
              <p:nvPr/>
            </p:nvSpPr>
            <p:spPr>
              <a:xfrm>
                <a:off x="6786791" y="4201046"/>
                <a:ext cx="114523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 |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B65DF26-0A66-4A70-AD64-0D1EC6F498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791" y="4201046"/>
                <a:ext cx="1145233" cy="584775"/>
              </a:xfrm>
              <a:prstGeom prst="rect">
                <a:avLst/>
              </a:prstGeom>
              <a:blipFill>
                <a:blip r:embed="rId6"/>
                <a:stretch>
                  <a:fillRect r="-55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5572443-2059-4F92-B683-20CD4090BFE6}"/>
              </a:ext>
            </a:extLst>
          </p:cNvPr>
          <p:cNvCxnSpPr>
            <a:cxnSpLocks/>
          </p:cNvCxnSpPr>
          <p:nvPr/>
        </p:nvCxnSpPr>
        <p:spPr>
          <a:xfrm rot="10800000">
            <a:off x="3771884" y="3222249"/>
            <a:ext cx="1146574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E9C60F95-9835-4F71-AF94-BD33DCC067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37"/>
          <a:stretch/>
        </p:blipFill>
        <p:spPr bwMode="auto">
          <a:xfrm>
            <a:off x="9600849" y="2451110"/>
            <a:ext cx="1613570" cy="1542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C5D3C33-BE4D-4CF6-A079-4E3934CCA55B}"/>
                  </a:ext>
                </a:extLst>
              </p:cNvPr>
              <p:cNvSpPr txBox="1"/>
              <p:nvPr/>
            </p:nvSpPr>
            <p:spPr>
              <a:xfrm>
                <a:off x="5976648" y="2302389"/>
                <a:ext cx="11452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C5D3C33-BE4D-4CF6-A079-4E3934CCA5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648" y="2302389"/>
                <a:ext cx="1145233" cy="461665"/>
              </a:xfrm>
              <a:prstGeom prst="rect">
                <a:avLst/>
              </a:prstGeom>
              <a:blipFill>
                <a:blip r:embed="rId8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7BB3683-2979-4341-8A14-A876811E0E99}"/>
                  </a:ext>
                </a:extLst>
              </p:cNvPr>
              <p:cNvSpPr txBox="1"/>
              <p:nvPr/>
            </p:nvSpPr>
            <p:spPr>
              <a:xfrm>
                <a:off x="6007578" y="2776353"/>
                <a:ext cx="25247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y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7BB3683-2979-4341-8A14-A876811E0E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578" y="2776353"/>
                <a:ext cx="2524719" cy="461665"/>
              </a:xfrm>
              <a:prstGeom prst="rect">
                <a:avLst/>
              </a:prstGeom>
              <a:blipFill>
                <a:blip r:embed="rId9"/>
                <a:stretch>
                  <a:fillRect l="-361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DAFB5C2-A742-4F56-BDD2-20536694724E}"/>
                  </a:ext>
                </a:extLst>
              </p:cNvPr>
              <p:cNvSpPr txBox="1"/>
              <p:nvPr/>
            </p:nvSpPr>
            <p:spPr>
              <a:xfrm>
                <a:off x="5286904" y="3199601"/>
                <a:ext cx="25247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DAFB5C2-A742-4F56-BDD2-2053669472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904" y="3199601"/>
                <a:ext cx="2524719" cy="461665"/>
              </a:xfrm>
              <a:prstGeom prst="rect">
                <a:avLst/>
              </a:prstGeom>
              <a:blipFill>
                <a:blip r:embed="rId10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695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54BCD-CFC7-41D6-B877-AB7B365DE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Security of Diffie-Hellman key-exchange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15013D-0B85-401D-BB1A-8A199BCAC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85" y="2917462"/>
            <a:ext cx="5206426" cy="22433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1CFFF7-7342-4F30-B492-78F3734A3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3916" y="2780270"/>
            <a:ext cx="5439780" cy="25177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58BB373-23EF-4B80-A4C6-E3DCA3362BC7}"/>
                  </a:ext>
                </a:extLst>
              </p:cNvPr>
              <p:cNvSpPr/>
              <p:nvPr/>
            </p:nvSpPr>
            <p:spPr>
              <a:xfrm>
                <a:off x="5691069" y="3047912"/>
                <a:ext cx="67678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58BB373-23EF-4B80-A4C6-E3DCA3362B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1069" y="3047912"/>
                <a:ext cx="676788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C8F8C14-CE90-4B16-B397-73C1318EC07E}"/>
              </a:ext>
            </a:extLst>
          </p:cNvPr>
          <p:cNvCxnSpPr>
            <a:cxnSpLocks/>
          </p:cNvCxnSpPr>
          <p:nvPr/>
        </p:nvCxnSpPr>
        <p:spPr>
          <a:xfrm>
            <a:off x="3921236" y="6039007"/>
            <a:ext cx="1146574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2605E68-3EE8-45F6-BE81-84D21CBE1F8D}"/>
                  </a:ext>
                </a:extLst>
              </p:cNvPr>
              <p:cNvSpPr txBox="1"/>
              <p:nvPr/>
            </p:nvSpPr>
            <p:spPr>
              <a:xfrm>
                <a:off x="5067810" y="5700941"/>
                <a:ext cx="319221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sz="3200" b="0" dirty="0"/>
                  <a:t> secure channel</a:t>
                </a: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2605E68-3EE8-45F6-BE81-84D21CBE1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810" y="5700941"/>
                <a:ext cx="3192212" cy="1077218"/>
              </a:xfrm>
              <a:prstGeom prst="rect">
                <a:avLst/>
              </a:prstGeom>
              <a:blipFill>
                <a:blip r:embed="rId5"/>
                <a:stretch>
                  <a:fillRect t="-6780" r="-2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766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82B7A-D610-47F3-A58E-E7DDE81E4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341" y="241962"/>
            <a:ext cx="11218682" cy="1325563"/>
          </a:xfrm>
        </p:spPr>
        <p:txBody>
          <a:bodyPr/>
          <a:lstStyle/>
          <a:p>
            <a:r>
              <a:rPr lang="en-US" dirty="0"/>
              <a:t>Insecurity against man-in-the-middle adversary 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9BD5B059-9A69-4AEA-81E8-E843FC915C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69"/>
          <a:stretch/>
        </p:blipFill>
        <p:spPr bwMode="auto">
          <a:xfrm>
            <a:off x="453669" y="1646167"/>
            <a:ext cx="1930037" cy="163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9006965-2720-4747-BE4D-53D2A467E368}"/>
              </a:ext>
            </a:extLst>
          </p:cNvPr>
          <p:cNvCxnSpPr>
            <a:cxnSpLocks/>
          </p:cNvCxnSpPr>
          <p:nvPr/>
        </p:nvCxnSpPr>
        <p:spPr>
          <a:xfrm>
            <a:off x="2468606" y="3574352"/>
            <a:ext cx="1725331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755370-B62E-4654-B993-0DC875D3190B}"/>
                  </a:ext>
                </a:extLst>
              </p:cNvPr>
              <p:cNvSpPr txBox="1"/>
              <p:nvPr/>
            </p:nvSpPr>
            <p:spPr>
              <a:xfrm>
                <a:off x="833341" y="3281965"/>
                <a:ext cx="114523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755370-B62E-4654-B993-0DC875D319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341" y="3281965"/>
                <a:ext cx="1145233" cy="584775"/>
              </a:xfrm>
              <a:prstGeom prst="rect">
                <a:avLst/>
              </a:prstGeom>
              <a:blipFill>
                <a:blip r:embed="rId3"/>
                <a:stretch>
                  <a:fillRect r="-10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90368493-0863-4810-8E5F-CAF1020F36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37"/>
          <a:stretch/>
        </p:blipFill>
        <p:spPr bwMode="auto">
          <a:xfrm>
            <a:off x="9259660" y="1696831"/>
            <a:ext cx="1613570" cy="1542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05C0DA-ED31-4E69-8630-0E338463545C}"/>
                  </a:ext>
                </a:extLst>
              </p:cNvPr>
              <p:cNvSpPr txBox="1"/>
              <p:nvPr/>
            </p:nvSpPr>
            <p:spPr>
              <a:xfrm>
                <a:off x="9331491" y="3179679"/>
                <a:ext cx="252471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y</a:t>
                </a:r>
                <a:r>
                  <a:rPr lang="en-US" sz="32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05C0DA-ED31-4E69-8630-0E3384635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1491" y="3179679"/>
                <a:ext cx="2524719" cy="584775"/>
              </a:xfrm>
              <a:prstGeom prst="rect">
                <a:avLst/>
              </a:prstGeom>
              <a:blipFill>
                <a:blip r:embed="rId5"/>
                <a:stretch>
                  <a:fillRect l="-6280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0BB4F02-0033-49E8-A6F9-461209A9FDA4}"/>
                  </a:ext>
                </a:extLst>
              </p:cNvPr>
              <p:cNvSpPr txBox="1"/>
              <p:nvPr/>
            </p:nvSpPr>
            <p:spPr>
              <a:xfrm>
                <a:off x="2763378" y="2912581"/>
                <a:ext cx="1145233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3200" b="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0BB4F02-0033-49E8-A6F9-461209A9FD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3378" y="2912581"/>
                <a:ext cx="1145233" cy="10772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D6035DF-FE92-427F-985C-3DE9E24892B4}"/>
              </a:ext>
            </a:extLst>
          </p:cNvPr>
          <p:cNvCxnSpPr>
            <a:cxnSpLocks/>
          </p:cNvCxnSpPr>
          <p:nvPr/>
        </p:nvCxnSpPr>
        <p:spPr>
          <a:xfrm flipH="1">
            <a:off x="2376873" y="5065636"/>
            <a:ext cx="1810230" cy="3575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3795120-AA6B-445E-A3C1-869015DC0E0F}"/>
                  </a:ext>
                </a:extLst>
              </p:cNvPr>
              <p:cNvSpPr txBox="1"/>
              <p:nvPr/>
            </p:nvSpPr>
            <p:spPr>
              <a:xfrm>
                <a:off x="2756544" y="4360475"/>
                <a:ext cx="1145233" cy="1083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acc>
                            <m:accPr>
                              <m:chr m:val="̅"/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sup>
                      </m:sSup>
                    </m:oMath>
                  </m:oMathPara>
                </a14:m>
                <a:endParaRPr lang="en-US" sz="3200" b="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3795120-AA6B-445E-A3C1-869015DC0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544" y="4360475"/>
                <a:ext cx="1145233" cy="10835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1B77E14-F945-4AEB-B861-8D0D7B72E9F7}"/>
                  </a:ext>
                </a:extLst>
              </p:cNvPr>
              <p:cNvSpPr txBox="1"/>
              <p:nvPr/>
            </p:nvSpPr>
            <p:spPr>
              <a:xfrm>
                <a:off x="290454" y="5317870"/>
                <a:ext cx="3818641" cy="1111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 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acc>
                          <m:accPr>
                            <m:chr m:val="̅"/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sup>
                    </m:sSup>
                  </m:oMath>
                </a14:m>
                <a:r>
                  <a:rPr lang="en-US" sz="3200" i="1" dirty="0"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1B77E14-F945-4AEB-B861-8D0D7B72E9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454" y="5317870"/>
                <a:ext cx="3818641" cy="11113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2">
            <a:extLst>
              <a:ext uri="{FF2B5EF4-FFF2-40B4-BE49-F238E27FC236}">
                <a16:creationId xmlns:a16="http://schemas.microsoft.com/office/drawing/2014/main" id="{442B7E6C-DD3D-485C-B8CF-6F123A5CE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10" y="1807512"/>
            <a:ext cx="1586774" cy="1586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65D4A0A-8473-4A59-AD6F-482B933B11C4}"/>
                  </a:ext>
                </a:extLst>
              </p:cNvPr>
              <p:cNvSpPr txBox="1"/>
              <p:nvPr/>
            </p:nvSpPr>
            <p:spPr>
              <a:xfrm>
                <a:off x="5117818" y="3721166"/>
                <a:ext cx="252471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65D4A0A-8473-4A59-AD6F-482B933B1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818" y="3721166"/>
                <a:ext cx="2524719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BE18F65-22CD-4C4A-9504-70E73E4FB0A5}"/>
                  </a:ext>
                </a:extLst>
              </p:cNvPr>
              <p:cNvSpPr txBox="1"/>
              <p:nvPr/>
            </p:nvSpPr>
            <p:spPr>
              <a:xfrm>
                <a:off x="5117818" y="3206051"/>
                <a:ext cx="114523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BE18F65-22CD-4C4A-9504-70E73E4FB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818" y="3206051"/>
                <a:ext cx="1145233" cy="584775"/>
              </a:xfrm>
              <a:prstGeom prst="rect">
                <a:avLst/>
              </a:prstGeom>
              <a:blipFill>
                <a:blip r:embed="rId11"/>
                <a:stretch>
                  <a:fillRect r="-10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68A7763-E791-4742-978F-B38A973E7E74}"/>
              </a:ext>
            </a:extLst>
          </p:cNvPr>
          <p:cNvCxnSpPr>
            <a:cxnSpLocks/>
          </p:cNvCxnSpPr>
          <p:nvPr/>
        </p:nvCxnSpPr>
        <p:spPr>
          <a:xfrm>
            <a:off x="7347908" y="3577927"/>
            <a:ext cx="1725331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7547761-087E-4A00-AE3E-A0B7950BDADC}"/>
                  </a:ext>
                </a:extLst>
              </p:cNvPr>
              <p:cNvSpPr txBox="1"/>
              <p:nvPr/>
            </p:nvSpPr>
            <p:spPr>
              <a:xfrm>
                <a:off x="7642680" y="2916156"/>
                <a:ext cx="1145233" cy="1092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acc>
                            <m:accPr>
                              <m:chr m:val="̅"/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p>
                      </m:sSup>
                    </m:oMath>
                  </m:oMathPara>
                </a14:m>
                <a:endParaRPr lang="en-US" sz="3200" b="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7547761-087E-4A00-AE3E-A0B7950BDA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2680" y="2916156"/>
                <a:ext cx="1145233" cy="10928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33F6EAC-C1B7-4156-88FF-7B60F8DED450}"/>
              </a:ext>
            </a:extLst>
          </p:cNvPr>
          <p:cNvCxnSpPr>
            <a:cxnSpLocks/>
          </p:cNvCxnSpPr>
          <p:nvPr/>
        </p:nvCxnSpPr>
        <p:spPr>
          <a:xfrm flipH="1">
            <a:off x="7273412" y="5065636"/>
            <a:ext cx="1810230" cy="3575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01363BB-728D-424B-8CF8-4B58E2F93757}"/>
                  </a:ext>
                </a:extLst>
              </p:cNvPr>
              <p:cNvSpPr txBox="1"/>
              <p:nvPr/>
            </p:nvSpPr>
            <p:spPr>
              <a:xfrm>
                <a:off x="7653083" y="4360475"/>
                <a:ext cx="1145233" cy="1083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US" sz="3200" b="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01363BB-728D-424B-8CF8-4B58E2F93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083" y="4360475"/>
                <a:ext cx="1145233" cy="108356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130C3DB-BCCD-4076-B882-B45B72E04611}"/>
                  </a:ext>
                </a:extLst>
              </p:cNvPr>
              <p:cNvSpPr txBox="1"/>
              <p:nvPr/>
            </p:nvSpPr>
            <p:spPr>
              <a:xfrm>
                <a:off x="4748693" y="5231270"/>
                <a:ext cx="3818641" cy="1111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 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acc>
                          <m:accPr>
                            <m:chr m:val="̅"/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sup>
                    </m:sSup>
                  </m:oMath>
                </a14:m>
                <a:r>
                  <a:rPr lang="en-US" sz="3200" i="1" dirty="0"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130C3DB-BCCD-4076-B882-B45B72E04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693" y="5231270"/>
                <a:ext cx="3818641" cy="111139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907C93F-687E-40A4-836F-555067253CB6}"/>
                  </a:ext>
                </a:extLst>
              </p:cNvPr>
              <p:cNvSpPr txBox="1"/>
              <p:nvPr/>
            </p:nvSpPr>
            <p:spPr>
              <a:xfrm>
                <a:off x="4748693" y="5847363"/>
                <a:ext cx="3818641" cy="591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 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acc>
                          <m:accPr>
                            <m:chr m:val="̅"/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en-US" sz="3200" i="1" dirty="0"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907C93F-687E-40A4-836F-555067253C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693" y="5847363"/>
                <a:ext cx="3818641" cy="59112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54EB4FF-A7A1-461B-B3C8-A1CAE861DC51}"/>
                  </a:ext>
                </a:extLst>
              </p:cNvPr>
              <p:cNvSpPr txBox="1"/>
              <p:nvPr/>
            </p:nvSpPr>
            <p:spPr>
              <a:xfrm>
                <a:off x="9562402" y="5321569"/>
                <a:ext cx="3818641" cy="591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 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acc>
                          <m:accPr>
                            <m:chr m:val="̅"/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en-US" sz="3200" i="1" dirty="0"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54EB4FF-A7A1-461B-B3C8-A1CAE861D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2402" y="5321569"/>
                <a:ext cx="3818641" cy="59112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534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  <p:bldP spid="12" grpId="0"/>
      <p:bldP spid="19" grpId="0"/>
      <p:bldP spid="20" grpId="0"/>
      <p:bldP spid="22" grpId="0"/>
      <p:bldP spid="24" grpId="0"/>
      <p:bldP spid="25" grpId="0"/>
      <p:bldP spid="26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90426-4505-4CD3-B033-AC9D2E5E4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Public key-encryption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A32AD-5C8C-4D4E-A70A-0F93EEB1B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How can people send encrypted messages to google, steam, your bank, even though they have never exchanged secret keys with those companies?</a:t>
            </a:r>
          </a:p>
          <a:p>
            <a:endParaRPr lang="en-US" dirty="0"/>
          </a:p>
          <a:p>
            <a:r>
              <a:rPr lang="en-US" dirty="0"/>
              <a:t>Public-key encryption allows you to do it</a:t>
            </a:r>
          </a:p>
          <a:p>
            <a:pPr lvl="1"/>
            <a:r>
              <a:rPr lang="en-US" dirty="0"/>
              <a:t>Public key  is revealed publicly so that everyone can encrypt messages</a:t>
            </a:r>
          </a:p>
          <a:p>
            <a:pPr lvl="1"/>
            <a:r>
              <a:rPr lang="en-US" dirty="0"/>
              <a:t>Secret key is kept hidden and only the owner is allowed is able to decrypt the ciphertext</a:t>
            </a:r>
          </a:p>
        </p:txBody>
      </p:sp>
    </p:spTree>
    <p:extLst>
      <p:ext uri="{BB962C8B-B14F-4D97-AF65-F5344CB8AC3E}">
        <p14:creationId xmlns:p14="http://schemas.microsoft.com/office/powerpoint/2010/main" val="3734169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487F4-28C9-4DE8-81AF-DBA106A51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Public-key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C0CBF0-D191-45B5-A551-50641002AA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The Gen algorithm takes security parameter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dirty="0"/>
                  <a:t> and outputs both a secret key and a public key</a:t>
                </a:r>
              </a:p>
              <a:p>
                <a:endParaRPr lang="en-US" dirty="0"/>
              </a:p>
              <a:p>
                <a:r>
                  <a:rPr lang="en-US" dirty="0"/>
                  <a:t>The encrypt algorithm takes a public key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𝑝𝑘</m:t>
                    </m:r>
                  </m:oMath>
                </a14:m>
                <a:r>
                  <a:rPr lang="en-US" dirty="0"/>
                  <a:t> and a message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and outputs a ciphertext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decrypt algorithm takes a secret key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𝑠𝑘</m:t>
                    </m:r>
                  </m:oMath>
                </a14:m>
                <a:r>
                  <a:rPr lang="en-US" dirty="0"/>
                  <a:t> and a ciphertext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and outputs the message 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C0CBF0-D191-45B5-A551-50641002AA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3463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1FE92-10BC-424A-81B8-37505BDCA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Group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40C5F7-DD5E-4E45-A661-FAE3EC9DA9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group </a:t>
                </a:r>
              </a:p>
              <a:p>
                <a:pPr lvl="1"/>
                <a:r>
                  <a:rPr lang="en-US" dirty="0"/>
                  <a:t>Consists</a:t>
                </a:r>
              </a:p>
              <a:p>
                <a:pPr lvl="2"/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2"/>
                <a:r>
                  <a:rPr lang="en-US" b="0" dirty="0"/>
                  <a:t>Operation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600" dirty="0"/>
                  <a:t> </a:t>
                </a:r>
              </a:p>
              <a:p>
                <a:pPr lvl="2"/>
                <a:r>
                  <a:rPr lang="en-US" sz="1600" dirty="0"/>
                  <a:t>Identity-element</a:t>
                </a:r>
              </a:p>
              <a:p>
                <a:pPr lvl="1"/>
                <a:r>
                  <a:rPr lang="en-US" sz="2000" dirty="0"/>
                  <a:t>Properties</a:t>
                </a:r>
              </a:p>
              <a:p>
                <a:pPr lvl="2"/>
                <a:r>
                  <a:rPr lang="en-US" dirty="0"/>
                  <a:t>Closure</a:t>
                </a:r>
                <a:r>
                  <a:rPr lang="en-US" sz="1600" dirty="0"/>
                  <a:t>  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∈ 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⇒  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 lvl="2"/>
                <a:r>
                  <a:rPr lang="en-US" b="0" dirty="0"/>
                  <a:t>Identity</a:t>
                </a:r>
                <a:r>
                  <a:rPr lang="en-US" sz="1600" b="0" dirty="0"/>
                  <a:t>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∃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 :  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⇒ 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b="0" dirty="0"/>
                  <a:t>   (we use e to denote the identity element)</a:t>
                </a:r>
              </a:p>
              <a:p>
                <a:pPr lvl="2"/>
                <a:r>
                  <a:rPr lang="en-US" b="0" dirty="0"/>
                  <a:t>Associativity</a:t>
                </a:r>
                <a:r>
                  <a:rPr lang="en-US" sz="1600" dirty="0"/>
                  <a:t>    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∈ 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600" b="0" i="0" dirty="0" smtClean="0">
                        <a:latin typeface="Cambria Math" panose="02040503050406030204" pitchFamily="18" charset="0"/>
                      </a:rPr>
                      <m:t>⇒  </m:t>
                    </m:r>
                    <m:d>
                      <m:dPr>
                        <m:ctrlPr>
                          <a:rPr lang="en-US" sz="1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600" b="0" i="0" dirty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b="0" dirty="0"/>
              </a:p>
              <a:p>
                <a:pPr lvl="2"/>
                <a:r>
                  <a:rPr lang="en-US" b="0" dirty="0"/>
                  <a:t>Inverse: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⇒∃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Extra property</a:t>
                </a:r>
              </a:p>
              <a:p>
                <a:pPr lvl="2"/>
                <a:r>
                  <a:rPr lang="en-US" dirty="0"/>
                  <a:t>Commutativity: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∈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⇒ 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40C5F7-DD5E-4E45-A661-FAE3EC9DA9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b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7809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F021C-C69D-46DA-BEB8-3075608BA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Formal definition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BC195F-D1FF-4D2C-A97D-C38105EEB1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𝐺𝑒𝑛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𝐸𝑛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              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              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Correctness:</a:t>
                </a:r>
              </a:p>
              <a:p>
                <a:pPr marL="457200" lvl="1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sk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𝐸𝑛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𝑝𝑘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𝐺𝑒𝑛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]=1 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BC195F-D1FF-4D2C-A97D-C38105EEB1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4195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8963ABA6-E8E0-4CBC-B644-CE4D9530CBCF}"/>
              </a:ext>
            </a:extLst>
          </p:cNvPr>
          <p:cNvSpPr/>
          <p:nvPr/>
        </p:nvSpPr>
        <p:spPr>
          <a:xfrm>
            <a:off x="6788839" y="1932256"/>
            <a:ext cx="5221569" cy="38497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39BCC6A-4910-4F84-91A6-B8CBFEA1BEDB}"/>
              </a:ext>
            </a:extLst>
          </p:cNvPr>
          <p:cNvSpPr/>
          <p:nvPr/>
        </p:nvSpPr>
        <p:spPr>
          <a:xfrm>
            <a:off x="218879" y="1932256"/>
            <a:ext cx="5046497" cy="38497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2744F3A-4E59-4FB5-8383-48B1A0B0FD21}"/>
                  </a:ext>
                </a:extLst>
              </p:cNvPr>
              <p:cNvSpPr txBox="1"/>
              <p:nvPr/>
            </p:nvSpPr>
            <p:spPr>
              <a:xfrm>
                <a:off x="2125546" y="5855927"/>
                <a:ext cx="9638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2744F3A-4E59-4FB5-8383-48B1A0B0F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546" y="5855927"/>
                <a:ext cx="963807" cy="461665"/>
              </a:xfrm>
              <a:prstGeom prst="rect">
                <a:avLst/>
              </a:prstGeom>
              <a:blipFill>
                <a:blip r:embed="rId3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92EA72DE-12A3-4B4C-826E-5A9B68C29D81}"/>
              </a:ext>
            </a:extLst>
          </p:cNvPr>
          <p:cNvSpPr/>
          <p:nvPr/>
        </p:nvSpPr>
        <p:spPr>
          <a:xfrm>
            <a:off x="1621885" y="3851744"/>
            <a:ext cx="369012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8244B6-6977-4F5A-9E75-2800F2D94B84}"/>
              </a:ext>
            </a:extLst>
          </p:cNvPr>
          <p:cNvSpPr/>
          <p:nvPr/>
        </p:nvSpPr>
        <p:spPr>
          <a:xfrm>
            <a:off x="2742473" y="2179734"/>
            <a:ext cx="2180047" cy="29882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84662C-B6A2-4081-8F04-AF599B337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Chosen-plaintext security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F1964CF-69A2-42E9-BB29-B90AD3D6F615}"/>
              </a:ext>
            </a:extLst>
          </p:cNvPr>
          <p:cNvCxnSpPr>
            <a:cxnSpLocks/>
          </p:cNvCxnSpPr>
          <p:nvPr/>
        </p:nvCxnSpPr>
        <p:spPr>
          <a:xfrm>
            <a:off x="936143" y="3044346"/>
            <a:ext cx="1714877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9F22E93-2232-466D-9CFB-30B7FFB756B7}"/>
              </a:ext>
            </a:extLst>
          </p:cNvPr>
          <p:cNvCxnSpPr>
            <a:cxnSpLocks/>
          </p:cNvCxnSpPr>
          <p:nvPr/>
        </p:nvCxnSpPr>
        <p:spPr>
          <a:xfrm flipH="1">
            <a:off x="814218" y="3567420"/>
            <a:ext cx="1836802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605ADFF-8BDA-4FBB-946D-5C1D2277551B}"/>
                  </a:ext>
                </a:extLst>
              </p:cNvPr>
              <p:cNvSpPr/>
              <p:nvPr/>
            </p:nvSpPr>
            <p:spPr>
              <a:xfrm>
                <a:off x="1271916" y="2618475"/>
                <a:ext cx="92140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605ADFF-8BDA-4FBB-946D-5C1D227755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916" y="2618475"/>
                <a:ext cx="921406" cy="369332"/>
              </a:xfrm>
              <a:prstGeom prst="rect">
                <a:avLst/>
              </a:prstGeom>
              <a:blipFill>
                <a:blip r:embed="rId4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D0E5206-3F49-4A47-B608-6777866E785A}"/>
                  </a:ext>
                </a:extLst>
              </p:cNvPr>
              <p:cNvSpPr txBox="1"/>
              <p:nvPr/>
            </p:nvSpPr>
            <p:spPr>
              <a:xfrm>
                <a:off x="2978154" y="3054894"/>
                <a:ext cx="1774931" cy="944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D0E5206-3F49-4A47-B608-6777866E7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8154" y="3054894"/>
                <a:ext cx="1774931" cy="9447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6008957D-1509-40F6-826C-557D6CDAC5BE}"/>
              </a:ext>
            </a:extLst>
          </p:cNvPr>
          <p:cNvSpPr txBox="1"/>
          <p:nvPr/>
        </p:nvSpPr>
        <p:spPr>
          <a:xfrm>
            <a:off x="1652356" y="3147766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BB9046E-0717-4BF3-A158-ABCFB3E26163}"/>
              </a:ext>
            </a:extLst>
          </p:cNvPr>
          <p:cNvCxnSpPr>
            <a:cxnSpLocks/>
          </p:cNvCxnSpPr>
          <p:nvPr/>
        </p:nvCxnSpPr>
        <p:spPr>
          <a:xfrm>
            <a:off x="1046896" y="4291278"/>
            <a:ext cx="1714877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15E30F2-FE9B-401B-AEA7-093CA0846A86}"/>
                  </a:ext>
                </a:extLst>
              </p:cNvPr>
              <p:cNvSpPr txBox="1"/>
              <p:nvPr/>
            </p:nvSpPr>
            <p:spPr>
              <a:xfrm>
                <a:off x="2978154" y="4363167"/>
                <a:ext cx="1774931" cy="945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15E30F2-FE9B-401B-AEA7-093CA0846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8154" y="4363167"/>
                <a:ext cx="1774931" cy="9456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5F95DC8-D363-432B-9645-6868A008F53A}"/>
              </a:ext>
            </a:extLst>
          </p:cNvPr>
          <p:cNvCxnSpPr>
            <a:cxnSpLocks/>
          </p:cNvCxnSpPr>
          <p:nvPr/>
        </p:nvCxnSpPr>
        <p:spPr>
          <a:xfrm flipH="1">
            <a:off x="835059" y="4883304"/>
            <a:ext cx="1836802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991FB94-3D1E-47DD-BE87-CE7DBA01A279}"/>
              </a:ext>
            </a:extLst>
          </p:cNvPr>
          <p:cNvSpPr txBox="1"/>
          <p:nvPr/>
        </p:nvSpPr>
        <p:spPr>
          <a:xfrm>
            <a:off x="1673197" y="4463650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8EB7FEE-B700-46B8-BD14-EB009482AA60}"/>
              </a:ext>
            </a:extLst>
          </p:cNvPr>
          <p:cNvSpPr txBox="1"/>
          <p:nvPr/>
        </p:nvSpPr>
        <p:spPr>
          <a:xfrm>
            <a:off x="329050" y="5254672"/>
            <a:ext cx="4729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Repeat as many times as the distinguisher wants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31BD210-2DB8-4796-94E6-263249F0B277}"/>
              </a:ext>
            </a:extLst>
          </p:cNvPr>
          <p:cNvSpPr/>
          <p:nvPr/>
        </p:nvSpPr>
        <p:spPr>
          <a:xfrm>
            <a:off x="8192458" y="3851744"/>
            <a:ext cx="369012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4787825-2D60-4F56-B9A8-2DE28EC23159}"/>
              </a:ext>
            </a:extLst>
          </p:cNvPr>
          <p:cNvSpPr/>
          <p:nvPr/>
        </p:nvSpPr>
        <p:spPr>
          <a:xfrm>
            <a:off x="9313046" y="2206455"/>
            <a:ext cx="2315691" cy="29524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0935951-7870-4101-B0A3-3E33B1C0EC2D}"/>
              </a:ext>
            </a:extLst>
          </p:cNvPr>
          <p:cNvCxnSpPr>
            <a:cxnSpLocks/>
          </p:cNvCxnSpPr>
          <p:nvPr/>
        </p:nvCxnSpPr>
        <p:spPr>
          <a:xfrm>
            <a:off x="7506716" y="3044346"/>
            <a:ext cx="1714877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0B0F854-FAA4-4761-A021-3A48508B71F0}"/>
              </a:ext>
            </a:extLst>
          </p:cNvPr>
          <p:cNvCxnSpPr>
            <a:cxnSpLocks/>
          </p:cNvCxnSpPr>
          <p:nvPr/>
        </p:nvCxnSpPr>
        <p:spPr>
          <a:xfrm flipH="1">
            <a:off x="7384791" y="3567420"/>
            <a:ext cx="1836802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BD6A07E-CC06-4704-93D8-2F891EB525F6}"/>
                  </a:ext>
                </a:extLst>
              </p:cNvPr>
              <p:cNvSpPr/>
              <p:nvPr/>
            </p:nvSpPr>
            <p:spPr>
              <a:xfrm>
                <a:off x="7842489" y="2618475"/>
                <a:ext cx="92140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BD6A07E-CC06-4704-93D8-2F891EB525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2489" y="2618475"/>
                <a:ext cx="921406" cy="369332"/>
              </a:xfrm>
              <a:prstGeom prst="rect">
                <a:avLst/>
              </a:prstGeom>
              <a:blipFill>
                <a:blip r:embed="rId7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8DF5709-55AD-4EFB-B591-1E26AC1478B1}"/>
                  </a:ext>
                </a:extLst>
              </p:cNvPr>
              <p:cNvSpPr txBox="1"/>
              <p:nvPr/>
            </p:nvSpPr>
            <p:spPr>
              <a:xfrm>
                <a:off x="9511452" y="3016493"/>
                <a:ext cx="1774931" cy="944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8DF5709-55AD-4EFB-B591-1E26AC147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1452" y="3016493"/>
                <a:ext cx="1774931" cy="9447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0225C6BD-08D9-4802-B3EF-4795F017194A}"/>
              </a:ext>
            </a:extLst>
          </p:cNvPr>
          <p:cNvSpPr txBox="1"/>
          <p:nvPr/>
        </p:nvSpPr>
        <p:spPr>
          <a:xfrm>
            <a:off x="8222929" y="3147766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4D72182-BF67-4265-9313-CF5D10132B9F}"/>
              </a:ext>
            </a:extLst>
          </p:cNvPr>
          <p:cNvCxnSpPr>
            <a:cxnSpLocks/>
          </p:cNvCxnSpPr>
          <p:nvPr/>
        </p:nvCxnSpPr>
        <p:spPr>
          <a:xfrm>
            <a:off x="7617469" y="4282225"/>
            <a:ext cx="1714877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37025BE-9EE3-4A0C-9999-C96D32481743}"/>
                  </a:ext>
                </a:extLst>
              </p:cNvPr>
              <p:cNvSpPr txBox="1"/>
              <p:nvPr/>
            </p:nvSpPr>
            <p:spPr>
              <a:xfrm>
                <a:off x="9530102" y="4284563"/>
                <a:ext cx="1774931" cy="945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37025BE-9EE3-4A0C-9999-C96D324817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0102" y="4284563"/>
                <a:ext cx="1774931" cy="9456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496D783-15C3-40FD-B605-30380B1A965A}"/>
              </a:ext>
            </a:extLst>
          </p:cNvPr>
          <p:cNvCxnSpPr>
            <a:cxnSpLocks/>
          </p:cNvCxnSpPr>
          <p:nvPr/>
        </p:nvCxnSpPr>
        <p:spPr>
          <a:xfrm flipH="1">
            <a:off x="7405632" y="4874251"/>
            <a:ext cx="1836802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0C2F0331-8B9C-4C26-8FA6-CB1C8964746F}"/>
              </a:ext>
            </a:extLst>
          </p:cNvPr>
          <p:cNvSpPr txBox="1"/>
          <p:nvPr/>
        </p:nvSpPr>
        <p:spPr>
          <a:xfrm>
            <a:off x="8243770" y="4454597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2AFCC3-131D-4A5A-97D7-72FC4D04B1EA}"/>
              </a:ext>
            </a:extLst>
          </p:cNvPr>
          <p:cNvSpPr txBox="1"/>
          <p:nvPr/>
        </p:nvSpPr>
        <p:spPr>
          <a:xfrm>
            <a:off x="6899623" y="5254672"/>
            <a:ext cx="4729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Repeat as many times as the distinguisher wants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30FAB9-C395-4F30-83AD-16F96BFE70CF}"/>
                  </a:ext>
                </a:extLst>
              </p:cNvPr>
              <p:cNvSpPr txBox="1"/>
              <p:nvPr/>
            </p:nvSpPr>
            <p:spPr>
              <a:xfrm>
                <a:off x="8695506" y="5855927"/>
                <a:ext cx="9638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30FAB9-C395-4F30-83AD-16F96BFE70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5506" y="5855927"/>
                <a:ext cx="963807" cy="461665"/>
              </a:xfrm>
              <a:prstGeom prst="rect">
                <a:avLst/>
              </a:prstGeom>
              <a:blipFill>
                <a:blip r:embed="rId10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3D9E769-24BA-46A4-BABA-34B0A0FE96EF}"/>
                  </a:ext>
                </a:extLst>
              </p:cNvPr>
              <p:cNvSpPr/>
              <p:nvPr/>
            </p:nvSpPr>
            <p:spPr>
              <a:xfrm>
                <a:off x="2761772" y="2259957"/>
                <a:ext cx="211842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𝑠𝑘</m:t>
                          </m:r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𝑝𝑘</m:t>
                          </m:r>
                        </m:e>
                      </m:d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𝐺𝑒𝑛</m:t>
                      </m:r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3D9E769-24BA-46A4-BABA-34B0A0FE96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772" y="2259957"/>
                <a:ext cx="2118423" cy="369332"/>
              </a:xfrm>
              <a:prstGeom prst="rect">
                <a:avLst/>
              </a:prstGeom>
              <a:blipFill>
                <a:blip r:embed="rId11"/>
                <a:stretch>
                  <a:fillRect r="-143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8E475AE9-29B2-4ADA-8210-089D7130CC42}"/>
                  </a:ext>
                </a:extLst>
              </p:cNvPr>
              <p:cNvSpPr/>
              <p:nvPr/>
            </p:nvSpPr>
            <p:spPr>
              <a:xfrm>
                <a:off x="9369789" y="2259957"/>
                <a:ext cx="211842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𝑠𝑘</m:t>
                          </m:r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𝑝𝑘</m:t>
                          </m:r>
                        </m:e>
                      </m:d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𝐺𝑒𝑛</m:t>
                      </m:r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8E475AE9-29B2-4ADA-8210-089D7130CC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9789" y="2259957"/>
                <a:ext cx="2118423" cy="369332"/>
              </a:xfrm>
              <a:prstGeom prst="rect">
                <a:avLst/>
              </a:prstGeom>
              <a:blipFill>
                <a:blip r:embed="rId12"/>
                <a:stretch>
                  <a:fillRect r="-143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>
            <a:extLst>
              <a:ext uri="{FF2B5EF4-FFF2-40B4-BE49-F238E27FC236}">
                <a16:creationId xmlns:a16="http://schemas.microsoft.com/office/drawing/2014/main" id="{B5AC749E-F0B2-4E9B-A716-DF538D3C1362}"/>
              </a:ext>
            </a:extLst>
          </p:cNvPr>
          <p:cNvSpPr/>
          <p:nvPr/>
        </p:nvSpPr>
        <p:spPr>
          <a:xfrm>
            <a:off x="7292851" y="3851744"/>
            <a:ext cx="4195361" cy="137620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F9B093F-7B62-4FAC-BB7A-E6FD384E25F0}"/>
              </a:ext>
            </a:extLst>
          </p:cNvPr>
          <p:cNvSpPr/>
          <p:nvPr/>
        </p:nvSpPr>
        <p:spPr>
          <a:xfrm>
            <a:off x="693366" y="3843503"/>
            <a:ext cx="4140661" cy="137620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8D199AD-79CD-42E0-870C-408E0AF9764E}"/>
              </a:ext>
            </a:extLst>
          </p:cNvPr>
          <p:cNvCxnSpPr>
            <a:cxnSpLocks/>
          </p:cNvCxnSpPr>
          <p:nvPr/>
        </p:nvCxnSpPr>
        <p:spPr>
          <a:xfrm flipH="1">
            <a:off x="835059" y="2404076"/>
            <a:ext cx="1836802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30F12FFD-7A4E-475F-8909-C25AFAF1481D}"/>
                  </a:ext>
                </a:extLst>
              </p:cNvPr>
              <p:cNvSpPr/>
              <p:nvPr/>
            </p:nvSpPr>
            <p:spPr>
              <a:xfrm>
                <a:off x="1511466" y="2000128"/>
                <a:ext cx="49917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𝑝𝑘</m:t>
                      </m:r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30F12FFD-7A4E-475F-8909-C25AFAF148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466" y="2000128"/>
                <a:ext cx="499176" cy="369332"/>
              </a:xfrm>
              <a:prstGeom prst="rect">
                <a:avLst/>
              </a:prstGeom>
              <a:blipFill>
                <a:blip r:embed="rId13"/>
                <a:stretch>
                  <a:fillRect r="-1220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532732B6-85F6-49FB-B21B-F6C44FD4D06B}"/>
              </a:ext>
            </a:extLst>
          </p:cNvPr>
          <p:cNvCxnSpPr>
            <a:cxnSpLocks/>
          </p:cNvCxnSpPr>
          <p:nvPr/>
        </p:nvCxnSpPr>
        <p:spPr>
          <a:xfrm flipH="1">
            <a:off x="7392462" y="2498989"/>
            <a:ext cx="1836802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42D0E9F1-6663-4E15-AB60-6ACCC883499A}"/>
                  </a:ext>
                </a:extLst>
              </p:cNvPr>
              <p:cNvSpPr/>
              <p:nvPr/>
            </p:nvSpPr>
            <p:spPr>
              <a:xfrm>
                <a:off x="8068869" y="2095041"/>
                <a:ext cx="49917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𝑝𝑘</m:t>
                      </m:r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42D0E9F1-6663-4E15-AB60-6ACCC88349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869" y="2095041"/>
                <a:ext cx="499176" cy="369332"/>
              </a:xfrm>
              <a:prstGeom prst="rect">
                <a:avLst/>
              </a:prstGeom>
              <a:blipFill>
                <a:blip r:embed="rId14"/>
                <a:stretch>
                  <a:fillRect r="-122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EB4DB49B-F865-4B84-8FB8-CA943BCC12CD}"/>
                  </a:ext>
                </a:extLst>
              </p:cNvPr>
              <p:cNvSpPr/>
              <p:nvPr/>
            </p:nvSpPr>
            <p:spPr>
              <a:xfrm>
                <a:off x="5589855" y="3408166"/>
                <a:ext cx="67678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EB4DB49B-F865-4B84-8FB8-CA943BCC12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9855" y="3408166"/>
                <a:ext cx="676788" cy="70788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521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839BCC6A-4910-4F84-91A6-B8CBFEA1BEDB}"/>
              </a:ext>
            </a:extLst>
          </p:cNvPr>
          <p:cNvSpPr/>
          <p:nvPr/>
        </p:nvSpPr>
        <p:spPr>
          <a:xfrm>
            <a:off x="218879" y="1932256"/>
            <a:ext cx="4821825" cy="38497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2744F3A-4E59-4FB5-8383-48B1A0B0FD21}"/>
                  </a:ext>
                </a:extLst>
              </p:cNvPr>
              <p:cNvSpPr txBox="1"/>
              <p:nvPr/>
            </p:nvSpPr>
            <p:spPr>
              <a:xfrm>
                <a:off x="2125546" y="5855927"/>
                <a:ext cx="9638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2744F3A-4E59-4FB5-8383-48B1A0B0F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546" y="5855927"/>
                <a:ext cx="963807" cy="461665"/>
              </a:xfrm>
              <a:prstGeom prst="rect">
                <a:avLst/>
              </a:prstGeom>
              <a:blipFill>
                <a:blip r:embed="rId3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158244B6-6977-4F5A-9E75-2800F2D94B84}"/>
              </a:ext>
            </a:extLst>
          </p:cNvPr>
          <p:cNvSpPr/>
          <p:nvPr/>
        </p:nvSpPr>
        <p:spPr>
          <a:xfrm>
            <a:off x="2742473" y="2179734"/>
            <a:ext cx="2166639" cy="29882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84662C-B6A2-4081-8F04-AF599B337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Multi-message indistinguishability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F1964CF-69A2-42E9-BB29-B90AD3D6F615}"/>
              </a:ext>
            </a:extLst>
          </p:cNvPr>
          <p:cNvCxnSpPr>
            <a:cxnSpLocks/>
          </p:cNvCxnSpPr>
          <p:nvPr/>
        </p:nvCxnSpPr>
        <p:spPr>
          <a:xfrm>
            <a:off x="936143" y="3044346"/>
            <a:ext cx="1714877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605ADFF-8BDA-4FBB-946D-5C1D2277551B}"/>
                  </a:ext>
                </a:extLst>
              </p:cNvPr>
              <p:cNvSpPr/>
              <p:nvPr/>
            </p:nvSpPr>
            <p:spPr>
              <a:xfrm>
                <a:off x="1147440" y="2610516"/>
                <a:ext cx="1242968" cy="37497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…,</m:t>
                      </m:r>
                      <m:sSubSup>
                        <m:sSubSupPr>
                          <m:ctrlP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605ADFF-8BDA-4FBB-946D-5C1D227755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440" y="2610516"/>
                <a:ext cx="1242968" cy="374974"/>
              </a:xfrm>
              <a:prstGeom prst="rect">
                <a:avLst/>
              </a:prstGeom>
              <a:blipFill>
                <a:blip r:embed="rId4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D0E5206-3F49-4A47-B608-6777866E785A}"/>
                  </a:ext>
                </a:extLst>
              </p:cNvPr>
              <p:cNvSpPr txBox="1"/>
              <p:nvPr/>
            </p:nvSpPr>
            <p:spPr>
              <a:xfrm>
                <a:off x="2877123" y="3227388"/>
                <a:ext cx="1930958" cy="960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D0E5206-3F49-4A47-B608-6777866E7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7123" y="3227388"/>
                <a:ext cx="1930958" cy="9600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3D9E769-24BA-46A4-BABA-34B0A0FE96EF}"/>
                  </a:ext>
                </a:extLst>
              </p:cNvPr>
              <p:cNvSpPr/>
              <p:nvPr/>
            </p:nvSpPr>
            <p:spPr>
              <a:xfrm>
                <a:off x="2761772" y="2259957"/>
                <a:ext cx="211842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𝑠𝑘</m:t>
                          </m:r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𝑝𝑘</m:t>
                          </m:r>
                        </m:e>
                      </m:d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𝐺𝑒𝑛</m:t>
                      </m:r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3D9E769-24BA-46A4-BABA-34B0A0FE96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772" y="2259957"/>
                <a:ext cx="2118423" cy="369332"/>
              </a:xfrm>
              <a:prstGeom prst="rect">
                <a:avLst/>
              </a:prstGeom>
              <a:blipFill>
                <a:blip r:embed="rId6"/>
                <a:stretch>
                  <a:fillRect r="-143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8D199AD-79CD-42E0-870C-408E0AF9764E}"/>
              </a:ext>
            </a:extLst>
          </p:cNvPr>
          <p:cNvCxnSpPr>
            <a:cxnSpLocks/>
          </p:cNvCxnSpPr>
          <p:nvPr/>
        </p:nvCxnSpPr>
        <p:spPr>
          <a:xfrm flipH="1">
            <a:off x="835059" y="2404076"/>
            <a:ext cx="1836802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30F12FFD-7A4E-475F-8909-C25AFAF1481D}"/>
                  </a:ext>
                </a:extLst>
              </p:cNvPr>
              <p:cNvSpPr/>
              <p:nvPr/>
            </p:nvSpPr>
            <p:spPr>
              <a:xfrm>
                <a:off x="1511466" y="2000128"/>
                <a:ext cx="43986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b="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p</a:t>
                </a:r>
                <a14:m>
                  <m:oMath xmlns:m="http://schemas.openxmlformats.org/officeDocument/2006/math">
                    <m:r>
                      <a:rPr lang="en-US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30F12FFD-7A4E-475F-8909-C25AFAF148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466" y="2000128"/>
                <a:ext cx="439864" cy="369332"/>
              </a:xfrm>
              <a:prstGeom prst="rect">
                <a:avLst/>
              </a:prstGeom>
              <a:blipFill>
                <a:blip r:embed="rId7"/>
                <a:stretch>
                  <a:fillRect l="-13889" t="-11475" r="-1389" b="-31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EB4DB49B-F865-4B84-8FB8-CA943BCC12CD}"/>
                  </a:ext>
                </a:extLst>
              </p:cNvPr>
              <p:cNvSpPr/>
              <p:nvPr/>
            </p:nvSpPr>
            <p:spPr>
              <a:xfrm>
                <a:off x="5589855" y="3408166"/>
                <a:ext cx="67678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EB4DB49B-F865-4B84-8FB8-CA943BCC12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9855" y="3408166"/>
                <a:ext cx="676788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574A9A6-A025-4533-8DB3-CB31D8196820}"/>
                  </a:ext>
                </a:extLst>
              </p:cNvPr>
              <p:cNvSpPr/>
              <p:nvPr/>
            </p:nvSpPr>
            <p:spPr>
              <a:xfrm>
                <a:off x="1221618" y="3322221"/>
                <a:ext cx="1281633" cy="38517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…,</m:t>
                      </m:r>
                      <m:sSubSup>
                        <m:sSubSupPr>
                          <m:ctrlP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574A9A6-A025-4533-8DB3-CB31D81968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618" y="3322221"/>
                <a:ext cx="1281633" cy="385170"/>
              </a:xfrm>
              <a:prstGeom prst="rect">
                <a:avLst/>
              </a:prstGeom>
              <a:blipFill>
                <a:blip r:embed="rId9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67455CD-9D97-4BF5-AFC6-06F1E1CDD816}"/>
              </a:ext>
            </a:extLst>
          </p:cNvPr>
          <p:cNvCxnSpPr>
            <a:cxnSpLocks/>
          </p:cNvCxnSpPr>
          <p:nvPr/>
        </p:nvCxnSpPr>
        <p:spPr>
          <a:xfrm>
            <a:off x="956984" y="3851744"/>
            <a:ext cx="1714877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7125E78-1FDA-42BD-B63A-61BBB813C06A}"/>
                  </a:ext>
                </a:extLst>
              </p:cNvPr>
              <p:cNvSpPr txBox="1"/>
              <p:nvPr/>
            </p:nvSpPr>
            <p:spPr>
              <a:xfrm>
                <a:off x="2855504" y="4112328"/>
                <a:ext cx="1930958" cy="960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,…,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7125E78-1FDA-42BD-B63A-61BBB813C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504" y="4112328"/>
                <a:ext cx="1930958" cy="96000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3F0EA08-8ADE-42CF-A8E5-19D70537B58D}"/>
              </a:ext>
            </a:extLst>
          </p:cNvPr>
          <p:cNvCxnSpPr>
            <a:cxnSpLocks/>
          </p:cNvCxnSpPr>
          <p:nvPr/>
        </p:nvCxnSpPr>
        <p:spPr>
          <a:xfrm flipH="1">
            <a:off x="850523" y="4823929"/>
            <a:ext cx="1836802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3821E8D-2311-4D39-81AB-8DD22F25E95C}"/>
                  </a:ext>
                </a:extLst>
              </p:cNvPr>
              <p:cNvSpPr txBox="1"/>
              <p:nvPr/>
            </p:nvSpPr>
            <p:spPr>
              <a:xfrm>
                <a:off x="902927" y="4409863"/>
                <a:ext cx="19309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3821E8D-2311-4D39-81AB-8DD22F25E9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927" y="4409863"/>
                <a:ext cx="1930958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54">
            <a:extLst>
              <a:ext uri="{FF2B5EF4-FFF2-40B4-BE49-F238E27FC236}">
                <a16:creationId xmlns:a16="http://schemas.microsoft.com/office/drawing/2014/main" id="{3D063EDC-02FB-4CA0-B718-3520B60D924E}"/>
              </a:ext>
            </a:extLst>
          </p:cNvPr>
          <p:cNvSpPr/>
          <p:nvPr/>
        </p:nvSpPr>
        <p:spPr>
          <a:xfrm>
            <a:off x="6815794" y="1932256"/>
            <a:ext cx="4821825" cy="38497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7AD21DA-0035-4362-AA3E-75E48EFB2515}"/>
                  </a:ext>
                </a:extLst>
              </p:cNvPr>
              <p:cNvSpPr txBox="1"/>
              <p:nvPr/>
            </p:nvSpPr>
            <p:spPr>
              <a:xfrm>
                <a:off x="8722461" y="5855927"/>
                <a:ext cx="9638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7AD21DA-0035-4362-AA3E-75E48EFB25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2461" y="5855927"/>
                <a:ext cx="963807" cy="461665"/>
              </a:xfrm>
              <a:prstGeom prst="rect">
                <a:avLst/>
              </a:prstGeom>
              <a:blipFill>
                <a:blip r:embed="rId12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56">
            <a:extLst>
              <a:ext uri="{FF2B5EF4-FFF2-40B4-BE49-F238E27FC236}">
                <a16:creationId xmlns:a16="http://schemas.microsoft.com/office/drawing/2014/main" id="{8A383FCC-D65B-47C3-8486-7E6A04736A3F}"/>
              </a:ext>
            </a:extLst>
          </p:cNvPr>
          <p:cNvSpPr/>
          <p:nvPr/>
        </p:nvSpPr>
        <p:spPr>
          <a:xfrm>
            <a:off x="9339388" y="2179734"/>
            <a:ext cx="2166639" cy="29882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7C16318-116F-4B6E-B6F2-4045AAF57BC3}"/>
              </a:ext>
            </a:extLst>
          </p:cNvPr>
          <p:cNvCxnSpPr>
            <a:cxnSpLocks/>
          </p:cNvCxnSpPr>
          <p:nvPr/>
        </p:nvCxnSpPr>
        <p:spPr>
          <a:xfrm>
            <a:off x="7533058" y="3044346"/>
            <a:ext cx="1714877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55FF5477-BBE9-4225-8111-70D9273ABE72}"/>
                  </a:ext>
                </a:extLst>
              </p:cNvPr>
              <p:cNvSpPr/>
              <p:nvPr/>
            </p:nvSpPr>
            <p:spPr>
              <a:xfrm>
                <a:off x="7744355" y="2610516"/>
                <a:ext cx="1242968" cy="37497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…,</m:t>
                      </m:r>
                      <m:sSubSup>
                        <m:sSubSupPr>
                          <m:ctrlP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55FF5477-BBE9-4225-8111-70D9273ABE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4355" y="2610516"/>
                <a:ext cx="1242968" cy="374974"/>
              </a:xfrm>
              <a:prstGeom prst="rect">
                <a:avLst/>
              </a:prstGeom>
              <a:blipFill>
                <a:blip r:embed="rId13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CE88C34-340F-4148-A2EA-DDEE39DC4784}"/>
                  </a:ext>
                </a:extLst>
              </p:cNvPr>
              <p:cNvSpPr txBox="1"/>
              <p:nvPr/>
            </p:nvSpPr>
            <p:spPr>
              <a:xfrm>
                <a:off x="9474038" y="3227388"/>
                <a:ext cx="1930958" cy="960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CE88C34-340F-4148-A2EA-DDEE39DC4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4038" y="3227388"/>
                <a:ext cx="1930958" cy="96000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61B8A253-2A09-43E7-A59B-23A84E7E9E00}"/>
                  </a:ext>
                </a:extLst>
              </p:cNvPr>
              <p:cNvSpPr/>
              <p:nvPr/>
            </p:nvSpPr>
            <p:spPr>
              <a:xfrm>
                <a:off x="9358687" y="2259957"/>
                <a:ext cx="211842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𝑠𝑘</m:t>
                          </m:r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𝑝𝑘</m:t>
                          </m:r>
                        </m:e>
                      </m:d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𝐺𝑒𝑛</m:t>
                      </m:r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61B8A253-2A09-43E7-A59B-23A84E7E9E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8687" y="2259957"/>
                <a:ext cx="2118423" cy="369332"/>
              </a:xfrm>
              <a:prstGeom prst="rect">
                <a:avLst/>
              </a:prstGeom>
              <a:blipFill>
                <a:blip r:embed="rId15"/>
                <a:stretch>
                  <a:fillRect r="-143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A1C4E625-B8E7-4940-B818-5B32BC991CE0}"/>
              </a:ext>
            </a:extLst>
          </p:cNvPr>
          <p:cNvCxnSpPr>
            <a:cxnSpLocks/>
          </p:cNvCxnSpPr>
          <p:nvPr/>
        </p:nvCxnSpPr>
        <p:spPr>
          <a:xfrm flipH="1">
            <a:off x="7431974" y="2404076"/>
            <a:ext cx="1836802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DCABB414-D00F-4A50-8B52-E84E48B11EA0}"/>
                  </a:ext>
                </a:extLst>
              </p:cNvPr>
              <p:cNvSpPr/>
              <p:nvPr/>
            </p:nvSpPr>
            <p:spPr>
              <a:xfrm>
                <a:off x="8108381" y="2000128"/>
                <a:ext cx="43986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b="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p</a:t>
                </a:r>
                <a14:m>
                  <m:oMath xmlns:m="http://schemas.openxmlformats.org/officeDocument/2006/math">
                    <m:r>
                      <a:rPr lang="en-US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DCABB414-D00F-4A50-8B52-E84E48B11E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8381" y="2000128"/>
                <a:ext cx="439864" cy="369332"/>
              </a:xfrm>
              <a:prstGeom prst="rect">
                <a:avLst/>
              </a:prstGeom>
              <a:blipFill>
                <a:blip r:embed="rId16"/>
                <a:stretch>
                  <a:fillRect l="-13889" t="-11475" r="-2778" b="-31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C3BA1175-5348-41B5-AE3C-9AB231B9B35F}"/>
                  </a:ext>
                </a:extLst>
              </p:cNvPr>
              <p:cNvSpPr/>
              <p:nvPr/>
            </p:nvSpPr>
            <p:spPr>
              <a:xfrm>
                <a:off x="7818533" y="3322221"/>
                <a:ext cx="1281633" cy="38517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…,</m:t>
                      </m:r>
                      <m:sSubSup>
                        <m:sSubSupPr>
                          <m:ctrlP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C3BA1175-5348-41B5-AE3C-9AB231B9B3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533" y="3322221"/>
                <a:ext cx="1281633" cy="385170"/>
              </a:xfrm>
              <a:prstGeom prst="rect">
                <a:avLst/>
              </a:prstGeom>
              <a:blipFill>
                <a:blip r:embed="rId17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7ED81E15-5B4A-42AB-AFEF-94729659B1FE}"/>
              </a:ext>
            </a:extLst>
          </p:cNvPr>
          <p:cNvCxnSpPr>
            <a:cxnSpLocks/>
          </p:cNvCxnSpPr>
          <p:nvPr/>
        </p:nvCxnSpPr>
        <p:spPr>
          <a:xfrm>
            <a:off x="7553899" y="3851744"/>
            <a:ext cx="1714877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F3F125BA-3A73-4CDF-B711-C58336652CD5}"/>
                  </a:ext>
                </a:extLst>
              </p:cNvPr>
              <p:cNvSpPr txBox="1"/>
              <p:nvPr/>
            </p:nvSpPr>
            <p:spPr>
              <a:xfrm>
                <a:off x="9452419" y="4112328"/>
                <a:ext cx="1930958" cy="960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,…,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F3F125BA-3A73-4CDF-B711-C58336652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2419" y="4112328"/>
                <a:ext cx="1930958" cy="96000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AF50671A-449C-4A37-B96F-C7E2B6C6444C}"/>
              </a:ext>
            </a:extLst>
          </p:cNvPr>
          <p:cNvCxnSpPr>
            <a:cxnSpLocks/>
          </p:cNvCxnSpPr>
          <p:nvPr/>
        </p:nvCxnSpPr>
        <p:spPr>
          <a:xfrm flipH="1">
            <a:off x="7447438" y="4823929"/>
            <a:ext cx="1836802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E1983C4-6BCA-4725-BC9A-4B23EB71378F}"/>
                  </a:ext>
                </a:extLst>
              </p:cNvPr>
              <p:cNvSpPr txBox="1"/>
              <p:nvPr/>
            </p:nvSpPr>
            <p:spPr>
              <a:xfrm>
                <a:off x="7499842" y="4409863"/>
                <a:ext cx="19309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E1983C4-6BCA-4725-BC9A-4B23EB713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9842" y="4409863"/>
                <a:ext cx="1930958" cy="64633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0449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259EB-F4C0-495E-AC99-C64970C3F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Security relationship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6C7BBC-BB00-4C40-A690-92C2921690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4400" dirty="0"/>
                  <a:t>Multi-message security of public-key encryption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=&gt;</m:t>
                    </m:r>
                  </m:oMath>
                </a14:m>
                <a:r>
                  <a:rPr lang="en-US" sz="4400" dirty="0"/>
                  <a:t>  CPA-security of public-key</a:t>
                </a:r>
              </a:p>
              <a:p>
                <a:pPr marL="0" indent="0">
                  <a:buNone/>
                </a:pPr>
                <a:endParaRPr lang="en-US" sz="4400" dirty="0"/>
              </a:p>
              <a:p>
                <a:pPr marL="0" indent="0">
                  <a:buNone/>
                </a:pPr>
                <a:endParaRPr lang="en-US" sz="4400" dirty="0"/>
              </a:p>
              <a:p>
                <a:pPr marL="0" indent="0">
                  <a:buNone/>
                </a:pPr>
                <a:r>
                  <a:rPr lang="en-US" sz="4400" dirty="0"/>
                  <a:t>Reason: public-key encryption allows adversary to encrypt any message of his choice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6C7BBC-BB00-4C40-A690-92C2921690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377" t="-5602" b="-4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0393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F51F2-412A-4EE9-970A-CAF26947C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Validation oracles / error oracles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351DCE-5254-4F04-BEFB-60DF8E70A6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When encrypting message using public-key encryption, it might be that the website sends you an error if the message is not valid.</a:t>
                </a:r>
              </a:p>
              <a:p>
                <a:endParaRPr lang="en-US" dirty="0"/>
              </a:p>
              <a:p>
                <a:r>
                  <a:rPr lang="en-US" dirty="0"/>
                  <a:t>Homomorphic properties of certain encryption schemes</a:t>
                </a:r>
              </a:p>
              <a:p>
                <a:pPr marL="457200" lvl="1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𝐸𝑛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𝑝𝑘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 ∗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𝐸𝑛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𝑝𝑘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𝐸𝑛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𝑝𝑘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351DCE-5254-4F04-BEFB-60DF8E70A6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197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2BD41-3E0B-4040-A12E-A570DA321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oracle attack using homomorphism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3DCA0E-ED62-4963-B910-114302E7D3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lit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3=0,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lit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3=1,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𝐷𝑒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</m:sub>
                      </m:sSub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𝐸𝑛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err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𝑝𝑘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𝐸𝑛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𝑝𝑘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⇔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𝐷𝑒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𝑠𝑘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𝐸𝑛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𝑝𝑘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⇔ 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3=0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3DCA0E-ED62-4963-B910-114302E7D3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12530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F770F-0F82-4556-B7AB-BB72DCF7F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5124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Require CCA-security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7FAF8-36E2-4077-AC83-0F1B0FB17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F825A4-BB6A-4332-8B5B-706BE728ADAF}"/>
              </a:ext>
            </a:extLst>
          </p:cNvPr>
          <p:cNvSpPr/>
          <p:nvPr/>
        </p:nvSpPr>
        <p:spPr>
          <a:xfrm>
            <a:off x="384600" y="2019870"/>
            <a:ext cx="5078299" cy="38900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67F7C9F-9034-4E2A-8372-706AF2C1512C}"/>
                  </a:ext>
                </a:extLst>
              </p:cNvPr>
              <p:cNvSpPr txBox="1"/>
              <p:nvPr/>
            </p:nvSpPr>
            <p:spPr>
              <a:xfrm>
                <a:off x="2291267" y="5983803"/>
                <a:ext cx="9638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67F7C9F-9034-4E2A-8372-706AF2C151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1267" y="5983803"/>
                <a:ext cx="963807" cy="461665"/>
              </a:xfrm>
              <a:prstGeom prst="rect">
                <a:avLst/>
              </a:prstGeom>
              <a:blipFill>
                <a:blip r:embed="rId2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5F82C7B-0049-49AB-B817-DA549B0101C6}"/>
                  </a:ext>
                </a:extLst>
              </p:cNvPr>
              <p:cNvSpPr/>
              <p:nvPr/>
            </p:nvSpPr>
            <p:spPr>
              <a:xfrm>
                <a:off x="1787606" y="3979620"/>
                <a:ext cx="40267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5F82C7B-0049-49AB-B817-DA549B0101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7606" y="3979620"/>
                <a:ext cx="402674" cy="369332"/>
              </a:xfrm>
              <a:prstGeom prst="rect">
                <a:avLst/>
              </a:prstGeom>
              <a:blipFill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F739FFDD-0958-4F23-8482-79F55CB96CFA}"/>
              </a:ext>
            </a:extLst>
          </p:cNvPr>
          <p:cNvSpPr/>
          <p:nvPr/>
        </p:nvSpPr>
        <p:spPr>
          <a:xfrm>
            <a:off x="2908195" y="2225154"/>
            <a:ext cx="2295850" cy="30707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A52A3AD-4767-44B4-8CB2-767F98D95F2A}"/>
              </a:ext>
            </a:extLst>
          </p:cNvPr>
          <p:cNvCxnSpPr>
            <a:cxnSpLocks/>
          </p:cNvCxnSpPr>
          <p:nvPr/>
        </p:nvCxnSpPr>
        <p:spPr>
          <a:xfrm>
            <a:off x="1122705" y="3177051"/>
            <a:ext cx="1714877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AC38ACD-E2DD-4AC3-B31B-AADB4F11D26F}"/>
              </a:ext>
            </a:extLst>
          </p:cNvPr>
          <p:cNvCxnSpPr>
            <a:cxnSpLocks/>
          </p:cNvCxnSpPr>
          <p:nvPr/>
        </p:nvCxnSpPr>
        <p:spPr>
          <a:xfrm flipH="1">
            <a:off x="949468" y="3701575"/>
            <a:ext cx="1836802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3BFDBFE-77AB-4821-986D-93422651C167}"/>
                  </a:ext>
                </a:extLst>
              </p:cNvPr>
              <p:cNvSpPr/>
              <p:nvPr/>
            </p:nvSpPr>
            <p:spPr>
              <a:xfrm>
                <a:off x="1570805" y="2775843"/>
                <a:ext cx="92140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3BFDBFE-77AB-4821-986D-93422651C1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805" y="2775843"/>
                <a:ext cx="921406" cy="369332"/>
              </a:xfrm>
              <a:prstGeom prst="rect">
                <a:avLst/>
              </a:prstGeom>
              <a:blipFill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3B5554D-EFAC-4B22-BDA3-9D9968E3C074}"/>
                  </a:ext>
                </a:extLst>
              </p:cNvPr>
              <p:cNvSpPr txBox="1"/>
              <p:nvPr/>
            </p:nvSpPr>
            <p:spPr>
              <a:xfrm>
                <a:off x="3101233" y="3177051"/>
                <a:ext cx="177493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3B5554D-EFAC-4B22-BDA3-9D9968E3C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1233" y="3177051"/>
                <a:ext cx="1774931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FAFD12D8-66A5-41E3-A196-2582237C80FB}"/>
              </a:ext>
            </a:extLst>
          </p:cNvPr>
          <p:cNvSpPr txBox="1"/>
          <p:nvPr/>
        </p:nvSpPr>
        <p:spPr>
          <a:xfrm>
            <a:off x="1802010" y="3292910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3AB18FD-80FD-4A9C-9C3B-62CD9B7DC2C4}"/>
              </a:ext>
            </a:extLst>
          </p:cNvPr>
          <p:cNvCxnSpPr>
            <a:cxnSpLocks/>
          </p:cNvCxnSpPr>
          <p:nvPr/>
        </p:nvCxnSpPr>
        <p:spPr>
          <a:xfrm>
            <a:off x="1212617" y="4419154"/>
            <a:ext cx="1714877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73182B9-C5BE-47D5-84EF-2F52BB317360}"/>
                  </a:ext>
                </a:extLst>
              </p:cNvPr>
              <p:cNvSpPr txBox="1"/>
              <p:nvPr/>
            </p:nvSpPr>
            <p:spPr>
              <a:xfrm>
                <a:off x="3129183" y="4492016"/>
                <a:ext cx="177493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𝐷𝑒𝑐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′) 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73182B9-C5BE-47D5-84EF-2F52BB3173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183" y="4492016"/>
                <a:ext cx="1774931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AD2A656-320A-4960-B492-E19264C3804B}"/>
              </a:ext>
            </a:extLst>
          </p:cNvPr>
          <p:cNvCxnSpPr>
            <a:cxnSpLocks/>
          </p:cNvCxnSpPr>
          <p:nvPr/>
        </p:nvCxnSpPr>
        <p:spPr>
          <a:xfrm flipH="1">
            <a:off x="1000780" y="5011180"/>
            <a:ext cx="1836802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FE71F12-ADBB-4748-BBCD-B2D004188626}"/>
              </a:ext>
            </a:extLst>
          </p:cNvPr>
          <p:cNvSpPr txBox="1"/>
          <p:nvPr/>
        </p:nvSpPr>
        <p:spPr>
          <a:xfrm>
            <a:off x="1838918" y="4591526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63BA53-4909-4B70-B8BC-98B0D60C3898}"/>
              </a:ext>
            </a:extLst>
          </p:cNvPr>
          <p:cNvSpPr txBox="1"/>
          <p:nvPr/>
        </p:nvSpPr>
        <p:spPr>
          <a:xfrm>
            <a:off x="494771" y="5382548"/>
            <a:ext cx="4729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Repeat as many times as the distinguisher wants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06736CC-80F5-418A-82FA-17211AA39B1E}"/>
                  </a:ext>
                </a:extLst>
              </p:cNvPr>
              <p:cNvSpPr txBox="1"/>
              <p:nvPr/>
            </p:nvSpPr>
            <p:spPr>
              <a:xfrm>
                <a:off x="3148769" y="931464"/>
                <a:ext cx="63657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Distinguisher loses automatically if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06736CC-80F5-418A-82FA-17211AA39B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8769" y="931464"/>
                <a:ext cx="6365782" cy="523220"/>
              </a:xfrm>
              <a:prstGeom prst="rect">
                <a:avLst/>
              </a:prstGeom>
              <a:blipFill>
                <a:blip r:embed="rId7"/>
                <a:stretch>
                  <a:fillRect l="-2011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383E1C30-051D-447E-BC11-80DA1D8FDBCC}"/>
                  </a:ext>
                </a:extLst>
              </p:cNvPr>
              <p:cNvSpPr/>
              <p:nvPr/>
            </p:nvSpPr>
            <p:spPr>
              <a:xfrm>
                <a:off x="3012009" y="2360742"/>
                <a:ext cx="211842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𝑠𝑘</m:t>
                          </m:r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𝑝𝑘</m:t>
                          </m:r>
                        </m:e>
                      </m:d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𝐺𝑒𝑛</m:t>
                      </m:r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383E1C30-051D-447E-BC11-80DA1D8FDB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009" y="2360742"/>
                <a:ext cx="2118423" cy="369332"/>
              </a:xfrm>
              <a:prstGeom prst="rect">
                <a:avLst/>
              </a:prstGeom>
              <a:blipFill>
                <a:blip r:embed="rId8"/>
                <a:stretch>
                  <a:fillRect r="-1437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7DAEC4FE-AA7B-4A49-977E-58D8BD46C2C2}"/>
              </a:ext>
            </a:extLst>
          </p:cNvPr>
          <p:cNvCxnSpPr>
            <a:cxnSpLocks/>
          </p:cNvCxnSpPr>
          <p:nvPr/>
        </p:nvCxnSpPr>
        <p:spPr>
          <a:xfrm flipH="1">
            <a:off x="910869" y="2494236"/>
            <a:ext cx="1836802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C785BC91-4977-48D4-82E8-008042B39FD1}"/>
                  </a:ext>
                </a:extLst>
              </p:cNvPr>
              <p:cNvSpPr/>
              <p:nvPr/>
            </p:nvSpPr>
            <p:spPr>
              <a:xfrm>
                <a:off x="1587276" y="2090288"/>
                <a:ext cx="49917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𝑝𝑘</m:t>
                      </m:r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C785BC91-4977-48D4-82E8-008042B39F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276" y="2090288"/>
                <a:ext cx="499176" cy="369332"/>
              </a:xfrm>
              <a:prstGeom prst="rect">
                <a:avLst/>
              </a:prstGeom>
              <a:blipFill>
                <a:blip r:embed="rId9"/>
                <a:stretch>
                  <a:fillRect r="-2439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tangle 68">
            <a:extLst>
              <a:ext uri="{FF2B5EF4-FFF2-40B4-BE49-F238E27FC236}">
                <a16:creationId xmlns:a16="http://schemas.microsoft.com/office/drawing/2014/main" id="{359EF62B-EFEA-49D4-8EE4-E10364FA87BF}"/>
              </a:ext>
            </a:extLst>
          </p:cNvPr>
          <p:cNvSpPr/>
          <p:nvPr/>
        </p:nvSpPr>
        <p:spPr>
          <a:xfrm>
            <a:off x="6834894" y="2052668"/>
            <a:ext cx="5186660" cy="38900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128FB6C3-22F9-4D4D-AADD-6840DAEBAEFE}"/>
                  </a:ext>
                </a:extLst>
              </p:cNvPr>
              <p:cNvSpPr txBox="1"/>
              <p:nvPr/>
            </p:nvSpPr>
            <p:spPr>
              <a:xfrm>
                <a:off x="8741561" y="6016601"/>
                <a:ext cx="9638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128FB6C3-22F9-4D4D-AADD-6840DAEBA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1561" y="6016601"/>
                <a:ext cx="963807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FDC06A9D-4B9F-4277-81C4-05655C34F45B}"/>
                  </a:ext>
                </a:extLst>
              </p:cNvPr>
              <p:cNvSpPr/>
              <p:nvPr/>
            </p:nvSpPr>
            <p:spPr>
              <a:xfrm>
                <a:off x="8237900" y="4012418"/>
                <a:ext cx="40267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FDC06A9D-4B9F-4277-81C4-05655C34F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7900" y="4012418"/>
                <a:ext cx="40267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>
            <a:extLst>
              <a:ext uri="{FF2B5EF4-FFF2-40B4-BE49-F238E27FC236}">
                <a16:creationId xmlns:a16="http://schemas.microsoft.com/office/drawing/2014/main" id="{E0425EC0-0DDE-4EC4-A560-783AE2D4FB7B}"/>
              </a:ext>
            </a:extLst>
          </p:cNvPr>
          <p:cNvSpPr/>
          <p:nvPr/>
        </p:nvSpPr>
        <p:spPr>
          <a:xfrm>
            <a:off x="9358489" y="2257952"/>
            <a:ext cx="2338740" cy="30707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CF85F204-BDEE-43BB-9590-586493031B23}"/>
              </a:ext>
            </a:extLst>
          </p:cNvPr>
          <p:cNvCxnSpPr>
            <a:cxnSpLocks/>
          </p:cNvCxnSpPr>
          <p:nvPr/>
        </p:nvCxnSpPr>
        <p:spPr>
          <a:xfrm>
            <a:off x="7572999" y="3209849"/>
            <a:ext cx="1714877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B82FD20B-6FE7-45EC-A3EB-C531C9B3FD1E}"/>
              </a:ext>
            </a:extLst>
          </p:cNvPr>
          <p:cNvCxnSpPr>
            <a:cxnSpLocks/>
          </p:cNvCxnSpPr>
          <p:nvPr/>
        </p:nvCxnSpPr>
        <p:spPr>
          <a:xfrm flipH="1">
            <a:off x="7399762" y="3734373"/>
            <a:ext cx="1836802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088BAB9-06FD-4866-9C20-5A26A0523A44}"/>
                  </a:ext>
                </a:extLst>
              </p:cNvPr>
              <p:cNvSpPr/>
              <p:nvPr/>
            </p:nvSpPr>
            <p:spPr>
              <a:xfrm>
                <a:off x="8021099" y="2808641"/>
                <a:ext cx="92140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088BAB9-06FD-4866-9C20-5A26A0523A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1099" y="2808641"/>
                <a:ext cx="921406" cy="369332"/>
              </a:xfrm>
              <a:prstGeom prst="rect">
                <a:avLst/>
              </a:prstGeom>
              <a:blipFill>
                <a:blip r:embed="rId12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1673DAB-51B5-4F11-A183-AD9E1DA124A2}"/>
                  </a:ext>
                </a:extLst>
              </p:cNvPr>
              <p:cNvSpPr txBox="1"/>
              <p:nvPr/>
            </p:nvSpPr>
            <p:spPr>
              <a:xfrm>
                <a:off x="9377788" y="3209849"/>
                <a:ext cx="177493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1673DAB-51B5-4F11-A183-AD9E1DA124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7788" y="3209849"/>
                <a:ext cx="1774931" cy="92333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>
            <a:extLst>
              <a:ext uri="{FF2B5EF4-FFF2-40B4-BE49-F238E27FC236}">
                <a16:creationId xmlns:a16="http://schemas.microsoft.com/office/drawing/2014/main" id="{CD913A1C-8342-41DC-A285-4A2499025E8B}"/>
              </a:ext>
            </a:extLst>
          </p:cNvPr>
          <p:cNvSpPr txBox="1"/>
          <p:nvPr/>
        </p:nvSpPr>
        <p:spPr>
          <a:xfrm>
            <a:off x="8252304" y="332570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F884092E-B4D0-4725-AD8F-39A9BBEBB0A6}"/>
              </a:ext>
            </a:extLst>
          </p:cNvPr>
          <p:cNvCxnSpPr>
            <a:cxnSpLocks/>
          </p:cNvCxnSpPr>
          <p:nvPr/>
        </p:nvCxnSpPr>
        <p:spPr>
          <a:xfrm>
            <a:off x="7662911" y="4451952"/>
            <a:ext cx="1714877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2F888EA-8F5B-4D07-8FF0-3629A9B6E4F9}"/>
                  </a:ext>
                </a:extLst>
              </p:cNvPr>
              <p:cNvSpPr txBox="1"/>
              <p:nvPr/>
            </p:nvSpPr>
            <p:spPr>
              <a:xfrm>
                <a:off x="9325978" y="4580156"/>
                <a:ext cx="177493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𝐷𝑒𝑐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′) 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2F888EA-8F5B-4D07-8FF0-3629A9B6E4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5978" y="4580156"/>
                <a:ext cx="1774931" cy="92333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EB1FC592-0A7D-442D-82E4-9DAA80AB9358}"/>
              </a:ext>
            </a:extLst>
          </p:cNvPr>
          <p:cNvCxnSpPr>
            <a:cxnSpLocks/>
          </p:cNvCxnSpPr>
          <p:nvPr/>
        </p:nvCxnSpPr>
        <p:spPr>
          <a:xfrm flipH="1">
            <a:off x="7451074" y="5043978"/>
            <a:ext cx="1836802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C46CAE4A-16A0-45EE-A007-D0553AF02299}"/>
              </a:ext>
            </a:extLst>
          </p:cNvPr>
          <p:cNvSpPr txBox="1"/>
          <p:nvPr/>
        </p:nvSpPr>
        <p:spPr>
          <a:xfrm>
            <a:off x="8289212" y="4624324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E46FEAB-3F0D-434A-9F82-0A35AFCC0A7F}"/>
              </a:ext>
            </a:extLst>
          </p:cNvPr>
          <p:cNvSpPr txBox="1"/>
          <p:nvPr/>
        </p:nvSpPr>
        <p:spPr>
          <a:xfrm>
            <a:off x="6945065" y="5415346"/>
            <a:ext cx="4729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Repeat as many times as the distinguisher wants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ADBFAFD-F781-4E08-B43B-18EDF113D957}"/>
              </a:ext>
            </a:extLst>
          </p:cNvPr>
          <p:cNvSpPr/>
          <p:nvPr/>
        </p:nvSpPr>
        <p:spPr>
          <a:xfrm>
            <a:off x="7309382" y="4004177"/>
            <a:ext cx="4186110" cy="137620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77BD5A06-CCFF-485F-9F8D-48C226359F23}"/>
                  </a:ext>
                </a:extLst>
              </p:cNvPr>
              <p:cNvSpPr/>
              <p:nvPr/>
            </p:nvSpPr>
            <p:spPr>
              <a:xfrm>
                <a:off x="9462303" y="2393540"/>
                <a:ext cx="211842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𝑠𝑘</m:t>
                          </m:r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𝑝𝑘</m:t>
                          </m:r>
                        </m:e>
                      </m:d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𝐺𝑒𝑛</m:t>
                      </m:r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77BD5A06-CCFF-485F-9F8D-48C226359F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2303" y="2393540"/>
                <a:ext cx="2118423" cy="369332"/>
              </a:xfrm>
              <a:prstGeom prst="rect">
                <a:avLst/>
              </a:prstGeom>
              <a:blipFill>
                <a:blip r:embed="rId15"/>
                <a:stretch>
                  <a:fillRect r="-143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7114E289-69B1-4C76-8E86-92EC5CDDFB5E}"/>
              </a:ext>
            </a:extLst>
          </p:cNvPr>
          <p:cNvCxnSpPr>
            <a:cxnSpLocks/>
          </p:cNvCxnSpPr>
          <p:nvPr/>
        </p:nvCxnSpPr>
        <p:spPr>
          <a:xfrm flipH="1">
            <a:off x="7361163" y="2527034"/>
            <a:ext cx="1836802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BC79165E-698D-4A30-9380-A547A4235E74}"/>
                  </a:ext>
                </a:extLst>
              </p:cNvPr>
              <p:cNvSpPr/>
              <p:nvPr/>
            </p:nvSpPr>
            <p:spPr>
              <a:xfrm>
                <a:off x="8037570" y="2123086"/>
                <a:ext cx="49917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𝑝𝑘</m:t>
                      </m:r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BC79165E-698D-4A30-9380-A547A4235E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7570" y="2123086"/>
                <a:ext cx="499176" cy="369332"/>
              </a:xfrm>
              <a:prstGeom prst="rect">
                <a:avLst/>
              </a:prstGeom>
              <a:blipFill>
                <a:blip r:embed="rId16"/>
                <a:stretch>
                  <a:fillRect r="-2439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Rectangle 86">
            <a:extLst>
              <a:ext uri="{FF2B5EF4-FFF2-40B4-BE49-F238E27FC236}">
                <a16:creationId xmlns:a16="http://schemas.microsoft.com/office/drawing/2014/main" id="{66A80A15-919C-4824-9CA2-244036C67ED9}"/>
              </a:ext>
            </a:extLst>
          </p:cNvPr>
          <p:cNvSpPr/>
          <p:nvPr/>
        </p:nvSpPr>
        <p:spPr>
          <a:xfrm>
            <a:off x="886817" y="3936483"/>
            <a:ext cx="4153587" cy="137620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4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/>
      <p:bldP spid="13" grpId="0"/>
      <p:bldP spid="15" grpId="0"/>
      <p:bldP spid="17" grpId="0"/>
      <p:bldP spid="71" grpId="0" animBg="1"/>
      <p:bldP spid="75" grpId="0" animBg="1"/>
      <p:bldP spid="76" grpId="0"/>
      <p:bldP spid="77" grpId="0"/>
      <p:bldP spid="79" grpId="0"/>
      <p:bldP spid="8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F38A2-62D2-4925-BBB1-C2CFEF58C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Key-encapsulation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922B3-6F2B-4442-B2CC-04F711F74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Why not use public-key encryption to encrypt long messages?</a:t>
            </a:r>
          </a:p>
          <a:p>
            <a:endParaRPr lang="en-US" dirty="0"/>
          </a:p>
          <a:p>
            <a:r>
              <a:rPr lang="en-US" dirty="0"/>
              <a:t>Public-key encryption is hundreds to thousand of times slower than private key-encryption</a:t>
            </a:r>
          </a:p>
          <a:p>
            <a:endParaRPr lang="en-US" dirty="0"/>
          </a:p>
          <a:p>
            <a:r>
              <a:rPr lang="en-US" dirty="0"/>
              <a:t>Key-encapsulation attempts to combine the properties of a public key encryption with the speed of private key-encryption</a:t>
            </a:r>
          </a:p>
        </p:txBody>
      </p:sp>
    </p:spTree>
    <p:extLst>
      <p:ext uri="{BB962C8B-B14F-4D97-AF65-F5344CB8AC3E}">
        <p14:creationId xmlns:p14="http://schemas.microsoft.com/office/powerpoint/2010/main" val="8445067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48ACA-473F-43BE-8785-7DCA5CC2E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Key-encapsulation (hybrid-encryption)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44FD16-AE13-4832-A470-CD44907CFE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𝐺𝑒𝑛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𝐸𝑛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𝑝𝑘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𝐷𝑒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𝑠𝑘</m:t>
                        </m:r>
                      </m:sub>
                    </m:sSub>
                  </m:oMath>
                </a14:m>
                <a:r>
                  <a:rPr lang="en-US" dirty="0"/>
                  <a:t> is a public-key encryption</a:t>
                </a:r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𝐸𝑛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𝐷𝑒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is a private key encryption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44FD16-AE13-4832-A470-CD44907CFE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1A1AC4A-8FA4-4101-8385-9295B6EA96BE}"/>
              </a:ext>
            </a:extLst>
          </p:cNvPr>
          <p:cNvSpPr/>
          <p:nvPr/>
        </p:nvSpPr>
        <p:spPr>
          <a:xfrm>
            <a:off x="1629506" y="3530159"/>
            <a:ext cx="1984027" cy="15926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B4014D-F6F9-4812-A4FA-C87408375158}"/>
                  </a:ext>
                </a:extLst>
              </p:cNvPr>
              <p:cNvSpPr txBox="1"/>
              <p:nvPr/>
            </p:nvSpPr>
            <p:spPr>
              <a:xfrm>
                <a:off x="2307523" y="5195845"/>
                <a:ext cx="6279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𝐸𝑛𝑐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B4014D-F6F9-4812-A4FA-C87408375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7523" y="5195845"/>
                <a:ext cx="62799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C4DDD90-704A-4704-8217-E67569C76658}"/>
                  </a:ext>
                </a:extLst>
              </p:cNvPr>
              <p:cNvSpPr/>
              <p:nvPr/>
            </p:nvSpPr>
            <p:spPr>
              <a:xfrm>
                <a:off x="1860313" y="3616580"/>
                <a:ext cx="152241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∈</m:t>
                          </m:r>
                        </m:e>
                        <m:sub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C4DDD90-704A-4704-8217-E67569C766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313" y="3616580"/>
                <a:ext cx="1522414" cy="369332"/>
              </a:xfrm>
              <a:prstGeom prst="rect">
                <a:avLst/>
              </a:prstGeom>
              <a:blipFill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06AEC40-9471-444D-93B3-695966D462CB}"/>
                  </a:ext>
                </a:extLst>
              </p:cNvPr>
              <p:cNvSpPr/>
              <p:nvPr/>
            </p:nvSpPr>
            <p:spPr>
              <a:xfrm>
                <a:off x="1832292" y="3985912"/>
                <a:ext cx="1753220" cy="39074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b="0" i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𝑝𝑘</m:t>
                          </m:r>
                        </m:sub>
                      </m:sSub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06AEC40-9471-444D-93B3-695966D462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2292" y="3985912"/>
                <a:ext cx="1753220" cy="390748"/>
              </a:xfrm>
              <a:prstGeom prst="rect">
                <a:avLst/>
              </a:prstGeom>
              <a:blipFill>
                <a:blip r:embed="rId5"/>
                <a:stretch>
                  <a:fillRect b="-14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A92003A-440A-4FE4-9D47-2BDAA1C75BFE}"/>
                  </a:ext>
                </a:extLst>
              </p:cNvPr>
              <p:cNvSpPr/>
              <p:nvPr/>
            </p:nvSpPr>
            <p:spPr>
              <a:xfrm>
                <a:off x="1832292" y="4376660"/>
                <a:ext cx="175322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b="0" i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A92003A-440A-4FE4-9D47-2BDAA1C75B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2292" y="4376660"/>
                <a:ext cx="1753220" cy="369332"/>
              </a:xfrm>
              <a:prstGeom prst="rect">
                <a:avLst/>
              </a:prstGeom>
              <a:blipFill>
                <a:blip r:embed="rId6"/>
                <a:stretch>
                  <a:fillRect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A44B11-063B-4E32-BFD4-7CED9976EF4E}"/>
              </a:ext>
            </a:extLst>
          </p:cNvPr>
          <p:cNvCxnSpPr>
            <a:cxnSpLocks/>
          </p:cNvCxnSpPr>
          <p:nvPr/>
        </p:nvCxnSpPr>
        <p:spPr>
          <a:xfrm>
            <a:off x="440675" y="4267468"/>
            <a:ext cx="1188831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F718D70-CD17-4FAD-95FA-39B0ED7C10B6}"/>
                  </a:ext>
                </a:extLst>
              </p:cNvPr>
              <p:cNvSpPr/>
              <p:nvPr/>
            </p:nvSpPr>
            <p:spPr>
              <a:xfrm>
                <a:off x="817338" y="3811954"/>
                <a:ext cx="43550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F718D70-CD17-4FAD-95FA-39B0ED7C10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338" y="3811954"/>
                <a:ext cx="43550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562BAFC-425D-41B8-A1F2-B429B14ECE97}"/>
              </a:ext>
            </a:extLst>
          </p:cNvPr>
          <p:cNvCxnSpPr>
            <a:cxnSpLocks/>
          </p:cNvCxnSpPr>
          <p:nvPr/>
        </p:nvCxnSpPr>
        <p:spPr>
          <a:xfrm>
            <a:off x="3716392" y="4301529"/>
            <a:ext cx="1302814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C8A6DF3-3FD9-48BD-9101-8966AF989F7E}"/>
                  </a:ext>
                </a:extLst>
              </p:cNvPr>
              <p:cNvSpPr/>
              <p:nvPr/>
            </p:nvSpPr>
            <p:spPr>
              <a:xfrm>
                <a:off x="3844340" y="3898136"/>
                <a:ext cx="92615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C8A6DF3-3FD9-48BD-9101-8966AF989F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340" y="3898136"/>
                <a:ext cx="926151" cy="369332"/>
              </a:xfrm>
              <a:prstGeom prst="rect">
                <a:avLst/>
              </a:prstGeom>
              <a:blipFill>
                <a:blip r:embed="rId8"/>
                <a:stretch>
                  <a:fillRect r="-1316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B8011854-F001-4168-8E02-6674A0607C93}"/>
              </a:ext>
            </a:extLst>
          </p:cNvPr>
          <p:cNvSpPr/>
          <p:nvPr/>
        </p:nvSpPr>
        <p:spPr>
          <a:xfrm>
            <a:off x="7808132" y="3532894"/>
            <a:ext cx="1984027" cy="15926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5D9437D-E382-4ACC-A2F0-DBEACCFF8341}"/>
                  </a:ext>
                </a:extLst>
              </p:cNvPr>
              <p:cNvSpPr/>
              <p:nvPr/>
            </p:nvSpPr>
            <p:spPr>
              <a:xfrm>
                <a:off x="8052949" y="3910781"/>
                <a:ext cx="172519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𝐷𝑒</m:t>
                      </m:r>
                      <m:sSub>
                        <m:sSubPr>
                          <m:ctrlP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5D9437D-E382-4ACC-A2F0-DBEACCFF83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2949" y="3910781"/>
                <a:ext cx="1725199" cy="369332"/>
              </a:xfrm>
              <a:prstGeom prst="rect">
                <a:avLst/>
              </a:prstGeom>
              <a:blipFill>
                <a:blip r:embed="rId9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B501012-82AC-4FF6-AB45-8C302047AD91}"/>
                  </a:ext>
                </a:extLst>
              </p:cNvPr>
              <p:cNvSpPr/>
              <p:nvPr/>
            </p:nvSpPr>
            <p:spPr>
              <a:xfrm>
                <a:off x="8010917" y="4267468"/>
                <a:ext cx="175322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𝐷𝑒</m:t>
                      </m:r>
                      <m:sSub>
                        <m:sSubPr>
                          <m:ctrlP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B501012-82AC-4FF6-AB45-8C302047AD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917" y="4267468"/>
                <a:ext cx="1753220" cy="369332"/>
              </a:xfrm>
              <a:prstGeom prst="rect">
                <a:avLst/>
              </a:prstGeom>
              <a:blipFill>
                <a:blip r:embed="rId10"/>
                <a:stretch>
                  <a:fillRect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417B1B8-191B-4519-911D-41F53BA6678E}"/>
              </a:ext>
            </a:extLst>
          </p:cNvPr>
          <p:cNvCxnSpPr>
            <a:cxnSpLocks/>
          </p:cNvCxnSpPr>
          <p:nvPr/>
        </p:nvCxnSpPr>
        <p:spPr>
          <a:xfrm>
            <a:off x="6619301" y="4270203"/>
            <a:ext cx="1188831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22D3494-9279-4A9B-A539-DC7BB946399E}"/>
                  </a:ext>
                </a:extLst>
              </p:cNvPr>
              <p:cNvSpPr/>
              <p:nvPr/>
            </p:nvSpPr>
            <p:spPr>
              <a:xfrm>
                <a:off x="6705712" y="3833403"/>
                <a:ext cx="92615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22D3494-9279-4A9B-A539-DC7BB94639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712" y="3833403"/>
                <a:ext cx="926151" cy="369332"/>
              </a:xfrm>
              <a:prstGeom prst="rect">
                <a:avLst/>
              </a:prstGeom>
              <a:blipFill>
                <a:blip r:embed="rId11"/>
                <a:stretch>
                  <a:fillRect r="-1974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E58D5A5-77FE-48CE-B994-96D5D0EE1846}"/>
              </a:ext>
            </a:extLst>
          </p:cNvPr>
          <p:cNvCxnSpPr>
            <a:cxnSpLocks/>
          </p:cNvCxnSpPr>
          <p:nvPr/>
        </p:nvCxnSpPr>
        <p:spPr>
          <a:xfrm>
            <a:off x="9895018" y="4304264"/>
            <a:ext cx="1302814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DA0BD65-383E-47F8-9FC9-7939873A7435}"/>
                  </a:ext>
                </a:extLst>
              </p:cNvPr>
              <p:cNvSpPr/>
              <p:nvPr/>
            </p:nvSpPr>
            <p:spPr>
              <a:xfrm>
                <a:off x="10022966" y="3900871"/>
                <a:ext cx="43550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DA0BD65-383E-47F8-9FC9-7939873A74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2966" y="3900871"/>
                <a:ext cx="43550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189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21" grpId="0" animBg="1"/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C803E-1831-42F0-9DF4-FEE9968C4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Security of key-encapsulation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FC96259-57FF-4C75-8C62-7F6A6410C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625" y="2167179"/>
            <a:ext cx="4003110" cy="20288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F026501-8483-4F2C-8209-5FB0B10FFBC0}"/>
                  </a:ext>
                </a:extLst>
              </p:cNvPr>
              <p:cNvSpPr/>
              <p:nvPr/>
            </p:nvSpPr>
            <p:spPr>
              <a:xfrm>
                <a:off x="5402341" y="2699062"/>
                <a:ext cx="67678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F026501-8483-4F2C-8209-5FB0B10FFB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341" y="2699062"/>
                <a:ext cx="676788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F123B022-4F89-476E-AF6E-58AEAA40B4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5533" y="2529824"/>
            <a:ext cx="3482237" cy="146007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B5570AB-2DF4-4C87-8891-C0183B21DA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643" y="2266362"/>
            <a:ext cx="4114800" cy="19869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0677E44D-30F0-48B8-BEAE-D05B622DA615}"/>
                  </a:ext>
                </a:extLst>
              </p:cNvPr>
              <p:cNvSpPr/>
              <p:nvPr/>
            </p:nvSpPr>
            <p:spPr>
              <a:xfrm>
                <a:off x="5497770" y="4814277"/>
                <a:ext cx="67678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0677E44D-30F0-48B8-BEAE-D05B622DA6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7770" y="4814277"/>
                <a:ext cx="676788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>
            <a:extLst>
              <a:ext uri="{FF2B5EF4-FFF2-40B4-BE49-F238E27FC236}">
                <a16:creationId xmlns:a16="http://schemas.microsoft.com/office/drawing/2014/main" id="{A626085E-7E5C-4244-94BC-798710BD7B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3456" y="4521779"/>
            <a:ext cx="4054314" cy="1773274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F2DF4FED-B65A-4041-B3E4-8881DF67D931}"/>
              </a:ext>
            </a:extLst>
          </p:cNvPr>
          <p:cNvSpPr/>
          <p:nvPr/>
        </p:nvSpPr>
        <p:spPr>
          <a:xfrm>
            <a:off x="7446412" y="4521779"/>
            <a:ext cx="1984027" cy="15926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4FD1185-2710-4BD5-87C3-1AB23C999113}"/>
                  </a:ext>
                </a:extLst>
              </p:cNvPr>
              <p:cNvSpPr txBox="1"/>
              <p:nvPr/>
            </p:nvSpPr>
            <p:spPr>
              <a:xfrm>
                <a:off x="8124429" y="6187465"/>
                <a:ext cx="6279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𝐸𝑛𝑐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4FD1185-2710-4BD5-87C3-1AB23C999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4429" y="6187465"/>
                <a:ext cx="62799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D34BBB6-CFB0-48A0-9466-00936846C902}"/>
                  </a:ext>
                </a:extLst>
              </p:cNvPr>
              <p:cNvSpPr/>
              <p:nvPr/>
            </p:nvSpPr>
            <p:spPr>
              <a:xfrm>
                <a:off x="7677219" y="4608200"/>
                <a:ext cx="152241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∈</m:t>
                          </m:r>
                        </m:e>
                        <m:sub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D34BBB6-CFB0-48A0-9466-00936846C9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7219" y="4608200"/>
                <a:ext cx="1522414" cy="369332"/>
              </a:xfrm>
              <a:prstGeom prst="rect">
                <a:avLst/>
              </a:prstGeom>
              <a:blipFill>
                <a:blip r:embed="rId9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59B6323-D9DA-4C0D-91C3-E476CF3B181D}"/>
                  </a:ext>
                </a:extLst>
              </p:cNvPr>
              <p:cNvSpPr/>
              <p:nvPr/>
            </p:nvSpPr>
            <p:spPr>
              <a:xfrm>
                <a:off x="7649198" y="4977532"/>
                <a:ext cx="1753220" cy="39074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b="0" i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𝑝𝑘</m:t>
                          </m:r>
                        </m:sub>
                      </m:sSub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59B6323-D9DA-4C0D-91C3-E476CF3B18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9198" y="4977532"/>
                <a:ext cx="1753220" cy="390748"/>
              </a:xfrm>
              <a:prstGeom prst="rect">
                <a:avLst/>
              </a:prstGeom>
              <a:blipFill>
                <a:blip r:embed="rId10"/>
                <a:stretch>
                  <a:fillRect b="-14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7DBA5AAB-707F-49E0-9FB2-7294A9DB237B}"/>
                  </a:ext>
                </a:extLst>
              </p:cNvPr>
              <p:cNvSpPr/>
              <p:nvPr/>
            </p:nvSpPr>
            <p:spPr>
              <a:xfrm>
                <a:off x="7649198" y="5368280"/>
                <a:ext cx="175322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b="0" i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7DBA5AAB-707F-49E0-9FB2-7294A9DB23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9198" y="5368280"/>
                <a:ext cx="1753220" cy="369332"/>
              </a:xfrm>
              <a:prstGeom prst="rect">
                <a:avLst/>
              </a:prstGeom>
              <a:blipFill>
                <a:blip r:embed="rId11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4F54F52-B953-47D5-B187-3EA6FA14489F}"/>
              </a:ext>
            </a:extLst>
          </p:cNvPr>
          <p:cNvCxnSpPr>
            <a:cxnSpLocks/>
          </p:cNvCxnSpPr>
          <p:nvPr/>
        </p:nvCxnSpPr>
        <p:spPr>
          <a:xfrm>
            <a:off x="6257581" y="5259088"/>
            <a:ext cx="1188831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A5D3EB0-5417-486F-919F-5EE224280460}"/>
                  </a:ext>
                </a:extLst>
              </p:cNvPr>
              <p:cNvSpPr/>
              <p:nvPr/>
            </p:nvSpPr>
            <p:spPr>
              <a:xfrm>
                <a:off x="6634244" y="4803574"/>
                <a:ext cx="43550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A5D3EB0-5417-486F-919F-5EE2242804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4244" y="4803574"/>
                <a:ext cx="43550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509B739-2656-427D-91E3-998A44E5723A}"/>
              </a:ext>
            </a:extLst>
          </p:cNvPr>
          <p:cNvCxnSpPr>
            <a:cxnSpLocks/>
          </p:cNvCxnSpPr>
          <p:nvPr/>
        </p:nvCxnSpPr>
        <p:spPr>
          <a:xfrm>
            <a:off x="9533298" y="5293149"/>
            <a:ext cx="1302814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C69971D-CEF5-415A-91C8-4478A91B71BA}"/>
                  </a:ext>
                </a:extLst>
              </p:cNvPr>
              <p:cNvSpPr/>
              <p:nvPr/>
            </p:nvSpPr>
            <p:spPr>
              <a:xfrm>
                <a:off x="9661246" y="4889756"/>
                <a:ext cx="92615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C69971D-CEF5-415A-91C8-4478A91B71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1246" y="4889756"/>
                <a:ext cx="926151" cy="369332"/>
              </a:xfrm>
              <a:prstGeom prst="rect">
                <a:avLst/>
              </a:prstGeom>
              <a:blipFill>
                <a:blip r:embed="rId13"/>
                <a:stretch>
                  <a:fillRect r="-1316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902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C6D30-4E06-4405-B255-B18B052E6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Uniqueness of multiplication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D055CC-F388-46FF-BB80-0301CB8210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/>
              </a:p>
              <a:p>
                <a:r>
                  <a:rPr lang="en-US" dirty="0"/>
                  <a:t>For every group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, 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b="0" i="1" dirty="0">
                    <a:latin typeface="Cambria Math" panose="02040503050406030204" pitchFamily="18" charset="0"/>
                  </a:rPr>
                  <a:t>Proof</a:t>
                </a: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                                          </a:t>
                </a: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endParaRPr lang="en-US" dirty="0"/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               (associativity)</a:t>
                </a: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=1⋅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                                         (inverse)</a:t>
                </a: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                                                      (identity)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D055CC-F388-46FF-BB80-0301CB8210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363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C7EC6-CF61-420B-9A45-5EA26EA57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El-Gamal public-key encryption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F7BB8A-6F01-4BDF-B40C-68FEF174ED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Group G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| =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Generator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𝐺𝑒𝑛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←(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F7BB8A-6F01-4BDF-B40C-68FEF174ED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03593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B563A-B206-42FC-90C2-DE71DA187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El-Gamal encryption/ decryption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A8FE8E-A011-4613-9B2B-98639C4A66B4}"/>
              </a:ext>
            </a:extLst>
          </p:cNvPr>
          <p:cNvSpPr/>
          <p:nvPr/>
        </p:nvSpPr>
        <p:spPr>
          <a:xfrm>
            <a:off x="1761709" y="2758979"/>
            <a:ext cx="1984027" cy="15926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434653-D618-44CA-BDB1-AAC65A962D5F}"/>
                  </a:ext>
                </a:extLst>
              </p:cNvPr>
              <p:cNvSpPr txBox="1"/>
              <p:nvPr/>
            </p:nvSpPr>
            <p:spPr>
              <a:xfrm>
                <a:off x="2439726" y="4424665"/>
                <a:ext cx="6279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𝐸𝑛𝑐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434653-D618-44CA-BDB1-AAC65A962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9726" y="4424665"/>
                <a:ext cx="627992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AE2D511-C2B4-4E9A-AA4A-1AFBAF916949}"/>
                  </a:ext>
                </a:extLst>
              </p:cNvPr>
              <p:cNvSpPr/>
              <p:nvPr/>
            </p:nvSpPr>
            <p:spPr>
              <a:xfrm>
                <a:off x="949541" y="3040774"/>
                <a:ext cx="43550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AE2D511-C2B4-4E9A-AA4A-1AFBAF9169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541" y="3040774"/>
                <a:ext cx="43550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9F83033-6086-4694-815D-0132AA8CD836}"/>
                  </a:ext>
                </a:extLst>
              </p:cNvPr>
              <p:cNvSpPr/>
              <p:nvPr/>
            </p:nvSpPr>
            <p:spPr>
              <a:xfrm>
                <a:off x="1927866" y="2797137"/>
                <a:ext cx="18178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9F83033-6086-4694-815D-0132AA8CD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866" y="2797137"/>
                <a:ext cx="1817870" cy="369332"/>
              </a:xfrm>
              <a:prstGeom prst="rect">
                <a:avLst/>
              </a:prstGeom>
              <a:blipFill>
                <a:blip r:embed="rId4"/>
                <a:stretch>
                  <a:fillRect r="-67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3C8B517-8F5B-4553-9F6C-BD40BD74412C}"/>
                  </a:ext>
                </a:extLst>
              </p:cNvPr>
              <p:cNvSpPr/>
              <p:nvPr/>
            </p:nvSpPr>
            <p:spPr>
              <a:xfrm>
                <a:off x="2265055" y="3126956"/>
                <a:ext cx="92512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𝑦</m:t>
                      </m:r>
                      <m:sSub>
                        <m:sSubPr>
                          <m:ctrlP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∈</m:t>
                          </m:r>
                        </m:e>
                        <m:sub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3C8B517-8F5B-4553-9F6C-BD40BD7441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055" y="3126956"/>
                <a:ext cx="925125" cy="369332"/>
              </a:xfrm>
              <a:prstGeom prst="rect">
                <a:avLst/>
              </a:prstGeom>
              <a:blipFill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2BB1BCF-A763-4432-BF06-5E49587B3A7E}"/>
                  </a:ext>
                </a:extLst>
              </p:cNvPr>
              <p:cNvSpPr/>
              <p:nvPr/>
            </p:nvSpPr>
            <p:spPr>
              <a:xfrm>
                <a:off x="1897666" y="3577179"/>
                <a:ext cx="18480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←(</m:t>
                      </m:r>
                      <m:sSup>
                        <m:sSupPr>
                          <m:ctrlP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2BB1BCF-A763-4432-BF06-5E49587B3A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666" y="3577179"/>
                <a:ext cx="1848070" cy="369332"/>
              </a:xfrm>
              <a:prstGeom prst="rect">
                <a:avLst/>
              </a:prstGeom>
              <a:blipFill>
                <a:blip r:embed="rId6"/>
                <a:stretch>
                  <a:fillRect r="-66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B7FF65E-0C26-402F-BD77-616DFF18B519}"/>
              </a:ext>
            </a:extLst>
          </p:cNvPr>
          <p:cNvCxnSpPr>
            <a:cxnSpLocks/>
          </p:cNvCxnSpPr>
          <p:nvPr/>
        </p:nvCxnSpPr>
        <p:spPr>
          <a:xfrm>
            <a:off x="520668" y="3496288"/>
            <a:ext cx="1188831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E4990E8-1E06-4F02-8F4C-923CD56569A0}"/>
                  </a:ext>
                </a:extLst>
              </p:cNvPr>
              <p:cNvSpPr/>
              <p:nvPr/>
            </p:nvSpPr>
            <p:spPr>
              <a:xfrm>
                <a:off x="897331" y="3040774"/>
                <a:ext cx="43550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E4990E8-1E06-4F02-8F4C-923CD56569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331" y="3040774"/>
                <a:ext cx="43550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8DC2F1A-B670-4360-A2D8-42F99F81B574}"/>
              </a:ext>
            </a:extLst>
          </p:cNvPr>
          <p:cNvCxnSpPr>
            <a:cxnSpLocks/>
          </p:cNvCxnSpPr>
          <p:nvPr/>
        </p:nvCxnSpPr>
        <p:spPr>
          <a:xfrm>
            <a:off x="3805762" y="3577179"/>
            <a:ext cx="1188831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87AA4B7-0A49-46D6-A646-B3611E8D8447}"/>
                  </a:ext>
                </a:extLst>
              </p:cNvPr>
              <p:cNvSpPr/>
              <p:nvPr/>
            </p:nvSpPr>
            <p:spPr>
              <a:xfrm>
                <a:off x="4182425" y="3121665"/>
                <a:ext cx="35067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87AA4B7-0A49-46D6-A646-B3611E8D84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425" y="3121665"/>
                <a:ext cx="35067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EEF5FC02-A1EA-4693-A528-E564FD91D6F3}"/>
              </a:ext>
            </a:extLst>
          </p:cNvPr>
          <p:cNvSpPr/>
          <p:nvPr/>
        </p:nvSpPr>
        <p:spPr>
          <a:xfrm>
            <a:off x="7973386" y="2911379"/>
            <a:ext cx="1984027" cy="15926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FF30CB6-8270-4C3E-9CE5-BDB2F1A321DB}"/>
                  </a:ext>
                </a:extLst>
              </p:cNvPr>
              <p:cNvSpPr txBox="1"/>
              <p:nvPr/>
            </p:nvSpPr>
            <p:spPr>
              <a:xfrm>
                <a:off x="8651403" y="4577065"/>
                <a:ext cx="6247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𝐷𝑒𝑐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FF30CB6-8270-4C3E-9CE5-BDB2F1A321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1403" y="4577065"/>
                <a:ext cx="62478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CA14BF1-7384-47F6-ACEA-BC465F62B22C}"/>
                  </a:ext>
                </a:extLst>
              </p:cNvPr>
              <p:cNvSpPr/>
              <p:nvPr/>
            </p:nvSpPr>
            <p:spPr>
              <a:xfrm>
                <a:off x="7161218" y="3193174"/>
                <a:ext cx="43550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CA14BF1-7384-47F6-ACEA-BC465F62B2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1218" y="3193174"/>
                <a:ext cx="43550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F2D2AAB-B9F8-43F2-B927-C73C99871744}"/>
                  </a:ext>
                </a:extLst>
              </p:cNvPr>
              <p:cNvSpPr/>
              <p:nvPr/>
            </p:nvSpPr>
            <p:spPr>
              <a:xfrm>
                <a:off x="8003352" y="3089399"/>
                <a:ext cx="195406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n w="0"/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n w="0"/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n w="0"/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𝑥𝑦</m:t>
                          </m:r>
                        </m:sup>
                      </m:sSup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F2D2AAB-B9F8-43F2-B927-C73C998717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3352" y="3089399"/>
                <a:ext cx="1954061" cy="369332"/>
              </a:xfrm>
              <a:prstGeom prst="rect">
                <a:avLst/>
              </a:prstGeom>
              <a:blipFill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3301A61-3E7A-4A5D-95A3-E567828FAF8D}"/>
              </a:ext>
            </a:extLst>
          </p:cNvPr>
          <p:cNvCxnSpPr>
            <a:cxnSpLocks/>
          </p:cNvCxnSpPr>
          <p:nvPr/>
        </p:nvCxnSpPr>
        <p:spPr>
          <a:xfrm>
            <a:off x="6732345" y="3648688"/>
            <a:ext cx="1188831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9CC02C2-E259-46F3-BA87-C81040048D01}"/>
                  </a:ext>
                </a:extLst>
              </p:cNvPr>
              <p:cNvSpPr/>
              <p:nvPr/>
            </p:nvSpPr>
            <p:spPr>
              <a:xfrm>
                <a:off x="6811198" y="3225440"/>
                <a:ext cx="97385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9CC02C2-E259-46F3-BA87-C81040048D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1198" y="3225440"/>
                <a:ext cx="973856" cy="369332"/>
              </a:xfrm>
              <a:prstGeom prst="rect">
                <a:avLst/>
              </a:prstGeom>
              <a:blipFill>
                <a:blip r:embed="rId12"/>
                <a:stretch>
                  <a:fillRect r="-1875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7D3B1FE-FD51-49C1-B7AA-05CC5F1F6EFC}"/>
              </a:ext>
            </a:extLst>
          </p:cNvPr>
          <p:cNvCxnSpPr>
            <a:cxnSpLocks/>
          </p:cNvCxnSpPr>
          <p:nvPr/>
        </p:nvCxnSpPr>
        <p:spPr>
          <a:xfrm>
            <a:off x="10017439" y="3729579"/>
            <a:ext cx="1188831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F289252-5393-49AD-8CD1-60C934EFD545}"/>
                  </a:ext>
                </a:extLst>
              </p:cNvPr>
              <p:cNvSpPr/>
              <p:nvPr/>
            </p:nvSpPr>
            <p:spPr>
              <a:xfrm>
                <a:off x="8457246" y="3843388"/>
                <a:ext cx="1016304" cy="62876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←</m:t>
                      </m:r>
                      <m:f>
                        <m:fPr>
                          <m:ctrlP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b="0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F289252-5393-49AD-8CD1-60C934EFD5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7246" y="3843388"/>
                <a:ext cx="1016304" cy="62876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2FD1086-1ED0-4E89-BB03-1FEAABF03115}"/>
                  </a:ext>
                </a:extLst>
              </p:cNvPr>
              <p:cNvSpPr/>
              <p:nvPr/>
            </p:nvSpPr>
            <p:spPr>
              <a:xfrm>
                <a:off x="8381232" y="3490997"/>
                <a:ext cx="116833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𝑥𝑦</m:t>
                          </m:r>
                        </m:sup>
                      </m:sSup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2FD1086-1ED0-4E89-BB03-1FEAABF031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232" y="3490997"/>
                <a:ext cx="1168333" cy="369332"/>
              </a:xfrm>
              <a:prstGeom prst="rect">
                <a:avLst/>
              </a:prstGeom>
              <a:blipFill>
                <a:blip r:embed="rId1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D358053-34C0-4442-BF7C-40A18DF5E779}"/>
                  </a:ext>
                </a:extLst>
              </p:cNvPr>
              <p:cNvSpPr/>
              <p:nvPr/>
            </p:nvSpPr>
            <p:spPr>
              <a:xfrm>
                <a:off x="10373961" y="3338389"/>
                <a:ext cx="43550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D358053-34C0-4442-BF7C-40A18DF5E7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3961" y="3338389"/>
                <a:ext cx="435504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062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  <p:bldP spid="16" grpId="0" animBg="1"/>
      <p:bldP spid="18" grpId="0" animBg="1"/>
      <p:bldP spid="21" grpId="0" animBg="1"/>
      <p:bldP spid="24" grpId="0" animBg="1"/>
      <p:bldP spid="26" grpId="0" animBg="1"/>
      <p:bldP spid="28" grpId="0" animBg="1"/>
      <p:bldP spid="29" grpId="0" animBg="1"/>
      <p:bldP spid="3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03EFF-C5E7-48A8-A5D2-769EA0BC6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Sampling games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32583E-A4A2-403C-959B-C5AF7C16D2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any group G, for any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∈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, the following two games are indistinguishable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32583E-A4A2-403C-959B-C5AF7C16D2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C5A098BB-971A-4C79-B00F-84381BFA72C5}"/>
              </a:ext>
            </a:extLst>
          </p:cNvPr>
          <p:cNvSpPr/>
          <p:nvPr/>
        </p:nvSpPr>
        <p:spPr>
          <a:xfrm>
            <a:off x="2682239" y="3645950"/>
            <a:ext cx="1883801" cy="9260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538560-7EF2-4271-B543-373A0DFD7AEA}"/>
                  </a:ext>
                </a:extLst>
              </p:cNvPr>
              <p:cNvSpPr txBox="1"/>
              <p:nvPr/>
            </p:nvSpPr>
            <p:spPr>
              <a:xfrm>
                <a:off x="3142917" y="4027196"/>
                <a:ext cx="8533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538560-7EF2-4271-B543-373A0DFD7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2917" y="4027196"/>
                <a:ext cx="85337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F1DA22-FBAD-4B9B-AF06-683202E3BD74}"/>
                  </a:ext>
                </a:extLst>
              </p:cNvPr>
              <p:cNvSpPr txBox="1"/>
              <p:nvPr/>
            </p:nvSpPr>
            <p:spPr>
              <a:xfrm>
                <a:off x="3220726" y="3762353"/>
                <a:ext cx="780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F1DA22-FBAD-4B9B-AF06-683202E3B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726" y="3762353"/>
                <a:ext cx="78014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DABEB14-88EB-4948-B6E6-4078D0C8AF46}"/>
              </a:ext>
            </a:extLst>
          </p:cNvPr>
          <p:cNvCxnSpPr>
            <a:cxnSpLocks/>
          </p:cNvCxnSpPr>
          <p:nvPr/>
        </p:nvCxnSpPr>
        <p:spPr>
          <a:xfrm flipH="1">
            <a:off x="1134737" y="4131685"/>
            <a:ext cx="1547502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0B99379-2BEE-4889-9CF7-8ACE82E0352E}"/>
                  </a:ext>
                </a:extLst>
              </p:cNvPr>
              <p:cNvSpPr txBox="1"/>
              <p:nvPr/>
            </p:nvSpPr>
            <p:spPr>
              <a:xfrm>
                <a:off x="1698275" y="3696056"/>
                <a:ext cx="414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0B99379-2BEE-4889-9CF7-8ACE82E03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275" y="3696056"/>
                <a:ext cx="41421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649627FF-0F43-4B97-985F-1D33F3724AC8}"/>
              </a:ext>
            </a:extLst>
          </p:cNvPr>
          <p:cNvSpPr/>
          <p:nvPr/>
        </p:nvSpPr>
        <p:spPr>
          <a:xfrm>
            <a:off x="8651545" y="3696056"/>
            <a:ext cx="1883801" cy="9260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7086FFB-9FB5-412A-A23F-A3482079B3F5}"/>
                  </a:ext>
                </a:extLst>
              </p:cNvPr>
              <p:cNvSpPr txBox="1"/>
              <p:nvPr/>
            </p:nvSpPr>
            <p:spPr>
              <a:xfrm>
                <a:off x="9112223" y="4077302"/>
                <a:ext cx="11521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7086FFB-9FB5-412A-A23F-A3482079B3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2223" y="4077302"/>
                <a:ext cx="115211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12C6076-43B3-44A2-B70C-2A9B827C2402}"/>
                  </a:ext>
                </a:extLst>
              </p:cNvPr>
              <p:cNvSpPr txBox="1"/>
              <p:nvPr/>
            </p:nvSpPr>
            <p:spPr>
              <a:xfrm>
                <a:off x="9190032" y="3812459"/>
                <a:ext cx="780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12C6076-43B3-44A2-B70C-2A9B827C2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0032" y="3812459"/>
                <a:ext cx="78014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2EA201F-0C4F-4A0F-96A2-331E2928B7E5}"/>
              </a:ext>
            </a:extLst>
          </p:cNvPr>
          <p:cNvCxnSpPr>
            <a:cxnSpLocks/>
          </p:cNvCxnSpPr>
          <p:nvPr/>
        </p:nvCxnSpPr>
        <p:spPr>
          <a:xfrm flipH="1">
            <a:off x="7104043" y="4181791"/>
            <a:ext cx="1547502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F14C41E-EFD2-4FF2-BC9B-A74B723DAE53}"/>
                  </a:ext>
                </a:extLst>
              </p:cNvPr>
              <p:cNvSpPr txBox="1"/>
              <p:nvPr/>
            </p:nvSpPr>
            <p:spPr>
              <a:xfrm>
                <a:off x="7667581" y="3746162"/>
                <a:ext cx="414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F14C41E-EFD2-4FF2-BC9B-A74B723DA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7581" y="3746162"/>
                <a:ext cx="41421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6AA6D92-69D6-456A-8CE3-29E0E163A86D}"/>
                  </a:ext>
                </a:extLst>
              </p:cNvPr>
              <p:cNvSpPr/>
              <p:nvPr/>
            </p:nvSpPr>
            <p:spPr>
              <a:xfrm>
                <a:off x="2768114" y="5384919"/>
                <a:ext cx="69201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Follows that For every group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6AA6D92-69D6-456A-8CE3-29E0E163A8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114" y="5384919"/>
                <a:ext cx="6920164" cy="369332"/>
              </a:xfrm>
              <a:prstGeom prst="rect">
                <a:avLst/>
              </a:prstGeom>
              <a:blipFill>
                <a:blip r:embed="rId9"/>
                <a:stretch>
                  <a:fillRect l="-705" t="-1147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13243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65856-A31E-43D7-BFA1-FF55B96E6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Security of El-Gamal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7DA7B-67B6-49C0-8EB3-B60D59A33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BED9F9-1399-4401-8939-2A9241F25954}"/>
              </a:ext>
            </a:extLst>
          </p:cNvPr>
          <p:cNvSpPr/>
          <p:nvPr/>
        </p:nvSpPr>
        <p:spPr>
          <a:xfrm>
            <a:off x="1849844" y="2326501"/>
            <a:ext cx="2087389" cy="15926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4F5C3A7-90FB-4B84-BF34-5598F6B869A8}"/>
                  </a:ext>
                </a:extLst>
              </p:cNvPr>
              <p:cNvSpPr txBox="1"/>
              <p:nvPr/>
            </p:nvSpPr>
            <p:spPr>
              <a:xfrm>
                <a:off x="2527861" y="3992187"/>
                <a:ext cx="6279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𝐸𝑛𝑐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4F5C3A7-90FB-4B84-BF34-5598F6B869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7861" y="3992187"/>
                <a:ext cx="627992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32FF5D6-95F1-42A7-92A7-BE1312AF96B3}"/>
                  </a:ext>
                </a:extLst>
              </p:cNvPr>
              <p:cNvSpPr/>
              <p:nvPr/>
            </p:nvSpPr>
            <p:spPr>
              <a:xfrm>
                <a:off x="1037676" y="2608296"/>
                <a:ext cx="43550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32FF5D6-95F1-42A7-92A7-BE1312AF96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676" y="2608296"/>
                <a:ext cx="43550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6976F24-AF76-472B-BBCB-DA357E8E99A4}"/>
                  </a:ext>
                </a:extLst>
              </p:cNvPr>
              <p:cNvSpPr/>
              <p:nvPr/>
            </p:nvSpPr>
            <p:spPr>
              <a:xfrm>
                <a:off x="2016001" y="2364659"/>
                <a:ext cx="18178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6976F24-AF76-472B-BBCB-DA357E8E99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001" y="2364659"/>
                <a:ext cx="1817870" cy="369332"/>
              </a:xfrm>
              <a:prstGeom prst="rect">
                <a:avLst/>
              </a:prstGeom>
              <a:blipFill>
                <a:blip r:embed="rId4"/>
                <a:stretch>
                  <a:fillRect r="-336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AD69B2F-CEDC-4F69-B1FC-1FA20C27ED83}"/>
                  </a:ext>
                </a:extLst>
              </p:cNvPr>
              <p:cNvSpPr/>
              <p:nvPr/>
            </p:nvSpPr>
            <p:spPr>
              <a:xfrm>
                <a:off x="2353190" y="2694478"/>
                <a:ext cx="92512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𝑦</m:t>
                      </m:r>
                      <m:sSub>
                        <m:sSubPr>
                          <m:ctrlP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∈</m:t>
                          </m:r>
                        </m:e>
                        <m:sub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AD69B2F-CEDC-4F69-B1FC-1FA20C27ED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190" y="2694478"/>
                <a:ext cx="925125" cy="369332"/>
              </a:xfrm>
              <a:prstGeom prst="rect">
                <a:avLst/>
              </a:prstGeom>
              <a:blipFill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7C9C4D3-1C9B-4DA4-98BF-AFEC48F4F36D}"/>
                  </a:ext>
                </a:extLst>
              </p:cNvPr>
              <p:cNvSpPr/>
              <p:nvPr/>
            </p:nvSpPr>
            <p:spPr>
              <a:xfrm>
                <a:off x="1985801" y="3144701"/>
                <a:ext cx="195143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←(</m:t>
                      </m:r>
                      <m:sSup>
                        <m:sSupPr>
                          <m:ctrlP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i="1">
                              <a:ln w="0"/>
                              <a:solidFill>
                                <a:srgbClr val="00B0F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n w="0"/>
                              <a:solidFill>
                                <a:srgbClr val="00B0F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n w="0"/>
                              <a:solidFill>
                                <a:srgbClr val="00B0F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7C9C4D3-1C9B-4DA4-98BF-AFEC48F4F3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801" y="3144701"/>
                <a:ext cx="1951432" cy="369332"/>
              </a:xfrm>
              <a:prstGeom prst="rect">
                <a:avLst/>
              </a:prstGeom>
              <a:blipFill>
                <a:blip r:embed="rId6"/>
                <a:stretch>
                  <a:fillRect r="-31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55F2535-8859-41BF-89FE-789813502BA6}"/>
              </a:ext>
            </a:extLst>
          </p:cNvPr>
          <p:cNvCxnSpPr>
            <a:cxnSpLocks/>
          </p:cNvCxnSpPr>
          <p:nvPr/>
        </p:nvCxnSpPr>
        <p:spPr>
          <a:xfrm>
            <a:off x="608803" y="3063810"/>
            <a:ext cx="1188831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0A9B1DF-380B-4BCC-A07C-D231904E5896}"/>
                  </a:ext>
                </a:extLst>
              </p:cNvPr>
              <p:cNvSpPr/>
              <p:nvPr/>
            </p:nvSpPr>
            <p:spPr>
              <a:xfrm>
                <a:off x="985466" y="2608296"/>
                <a:ext cx="53886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n w="0"/>
                            <a:solidFill>
                              <a:srgbClr val="00B0F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n w="0"/>
                            <a:solidFill>
                              <a:srgbClr val="00B0F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n w="0"/>
                            <a:solidFill>
                              <a:srgbClr val="00B0F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ln w="0"/>
                    <a:solidFill>
                      <a:srgbClr val="00B0F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0A9B1DF-380B-4BCC-A07C-D231904E58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466" y="2608296"/>
                <a:ext cx="538865" cy="369332"/>
              </a:xfrm>
              <a:prstGeom prst="rect">
                <a:avLst/>
              </a:prstGeom>
              <a:blipFill>
                <a:blip r:embed="rId7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5B07AD0-E081-4118-8759-CE6B4C802023}"/>
              </a:ext>
            </a:extLst>
          </p:cNvPr>
          <p:cNvCxnSpPr>
            <a:cxnSpLocks/>
          </p:cNvCxnSpPr>
          <p:nvPr/>
        </p:nvCxnSpPr>
        <p:spPr>
          <a:xfrm>
            <a:off x="4026816" y="3152720"/>
            <a:ext cx="1188831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923B72C-1936-4651-A4C1-07AA4E710C8C}"/>
                  </a:ext>
                </a:extLst>
              </p:cNvPr>
              <p:cNvSpPr/>
              <p:nvPr/>
            </p:nvSpPr>
            <p:spPr>
              <a:xfrm>
                <a:off x="4337217" y="2688752"/>
                <a:ext cx="35067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923B72C-1936-4651-A4C1-07AA4E710C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217" y="2688752"/>
                <a:ext cx="35067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8B4922F-F0F3-4B99-AFE6-481B44AD0D28}"/>
                  </a:ext>
                </a:extLst>
              </p:cNvPr>
              <p:cNvSpPr/>
              <p:nvPr/>
            </p:nvSpPr>
            <p:spPr>
              <a:xfrm>
                <a:off x="5519417" y="2768900"/>
                <a:ext cx="67678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8B4922F-F0F3-4B99-AFE6-481B44AD0D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9417" y="2768900"/>
                <a:ext cx="676788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F21C34AD-AB1E-46B0-AF97-A05A9870255A}"/>
              </a:ext>
            </a:extLst>
          </p:cNvPr>
          <p:cNvSpPr/>
          <p:nvPr/>
        </p:nvSpPr>
        <p:spPr>
          <a:xfrm>
            <a:off x="7881751" y="2356378"/>
            <a:ext cx="1984027" cy="15926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83D042A-853A-4910-9E50-7FC5856F6906}"/>
                  </a:ext>
                </a:extLst>
              </p:cNvPr>
              <p:cNvSpPr txBox="1"/>
              <p:nvPr/>
            </p:nvSpPr>
            <p:spPr>
              <a:xfrm>
                <a:off x="8559768" y="4022064"/>
                <a:ext cx="6279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𝐸𝑛𝑐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83D042A-853A-4910-9E50-7FC5856F69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9768" y="4022064"/>
                <a:ext cx="62799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A4C64F3-A254-4176-996F-00C2C4D908C5}"/>
                  </a:ext>
                </a:extLst>
              </p:cNvPr>
              <p:cNvSpPr/>
              <p:nvPr/>
            </p:nvSpPr>
            <p:spPr>
              <a:xfrm>
                <a:off x="7069583" y="2638173"/>
                <a:ext cx="43550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A4C64F3-A254-4176-996F-00C2C4D908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583" y="2638173"/>
                <a:ext cx="43550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8E6402C-9C8F-4F66-87A7-696AA2C57660}"/>
                  </a:ext>
                </a:extLst>
              </p:cNvPr>
              <p:cNvSpPr/>
              <p:nvPr/>
            </p:nvSpPr>
            <p:spPr>
              <a:xfrm>
                <a:off x="8047908" y="2394536"/>
                <a:ext cx="18178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8E6402C-9C8F-4F66-87A7-696AA2C576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7908" y="2394536"/>
                <a:ext cx="1817870" cy="369332"/>
              </a:xfrm>
              <a:prstGeom prst="rect">
                <a:avLst/>
              </a:prstGeom>
              <a:blipFill>
                <a:blip r:embed="rId12"/>
                <a:stretch>
                  <a:fillRect r="-67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DB7205D-6E16-4E87-A5CD-5CE283E71B87}"/>
                  </a:ext>
                </a:extLst>
              </p:cNvPr>
              <p:cNvSpPr/>
              <p:nvPr/>
            </p:nvSpPr>
            <p:spPr>
              <a:xfrm>
                <a:off x="8385097" y="2724355"/>
                <a:ext cx="93262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∈</m:t>
                          </m:r>
                        </m:e>
                        <m:sub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DB7205D-6E16-4E87-A5CD-5CE283E71B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5097" y="2724355"/>
                <a:ext cx="932628" cy="369332"/>
              </a:xfrm>
              <a:prstGeom prst="rect">
                <a:avLst/>
              </a:prstGeom>
              <a:blipFill>
                <a:blip r:embed="rId1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F8A317B-8129-49D2-933A-541683F055A7}"/>
                  </a:ext>
                </a:extLst>
              </p:cNvPr>
              <p:cNvSpPr/>
              <p:nvPr/>
            </p:nvSpPr>
            <p:spPr>
              <a:xfrm>
                <a:off x="8017708" y="3174578"/>
                <a:ext cx="180690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←(</m:t>
                      </m:r>
                      <m:sSup>
                        <m:sSupPr>
                          <m:ctrlP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i="1">
                              <a:ln w="0"/>
                              <a:solidFill>
                                <a:srgbClr val="00B0F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n w="0"/>
                              <a:solidFill>
                                <a:srgbClr val="00B0F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n w="0"/>
                              <a:solidFill>
                                <a:srgbClr val="00B0F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F8A317B-8129-49D2-933A-541683F055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7708" y="3174578"/>
                <a:ext cx="1806905" cy="369332"/>
              </a:xfrm>
              <a:prstGeom prst="rect">
                <a:avLst/>
              </a:prstGeom>
              <a:blipFill>
                <a:blip r:embed="rId14"/>
                <a:stretch>
                  <a:fillRect r="-67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7E87BDF-7AA2-4180-9980-03F2407C4A8F}"/>
              </a:ext>
            </a:extLst>
          </p:cNvPr>
          <p:cNvCxnSpPr>
            <a:cxnSpLocks/>
          </p:cNvCxnSpPr>
          <p:nvPr/>
        </p:nvCxnSpPr>
        <p:spPr>
          <a:xfrm>
            <a:off x="6640710" y="3093687"/>
            <a:ext cx="1188831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C47E123-7D54-4067-82BB-CC13D6955685}"/>
                  </a:ext>
                </a:extLst>
              </p:cNvPr>
              <p:cNvSpPr/>
              <p:nvPr/>
            </p:nvSpPr>
            <p:spPr>
              <a:xfrm>
                <a:off x="7017373" y="2638173"/>
                <a:ext cx="43550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C47E123-7D54-4067-82BB-CC13D69556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7373" y="2638173"/>
                <a:ext cx="435504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8E741E3-15DA-4DE7-9393-18E9BC161C30}"/>
              </a:ext>
            </a:extLst>
          </p:cNvPr>
          <p:cNvCxnSpPr>
            <a:cxnSpLocks/>
          </p:cNvCxnSpPr>
          <p:nvPr/>
        </p:nvCxnSpPr>
        <p:spPr>
          <a:xfrm>
            <a:off x="9925804" y="3174578"/>
            <a:ext cx="1188831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FEC99CF-A8FF-4F83-9CED-CD12D46125FC}"/>
                  </a:ext>
                </a:extLst>
              </p:cNvPr>
              <p:cNvSpPr/>
              <p:nvPr/>
            </p:nvSpPr>
            <p:spPr>
              <a:xfrm>
                <a:off x="10302467" y="2719064"/>
                <a:ext cx="35067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FEC99CF-A8FF-4F83-9CED-CD12D46125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2467" y="2719064"/>
                <a:ext cx="350672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1FF8C03-F6EE-4B6D-9A93-9284DF2349BC}"/>
                  </a:ext>
                </a:extLst>
              </p:cNvPr>
              <p:cNvSpPr/>
              <p:nvPr/>
            </p:nvSpPr>
            <p:spPr>
              <a:xfrm>
                <a:off x="5547756" y="5158021"/>
                <a:ext cx="67678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1FF8C03-F6EE-4B6D-9A93-9284DF2349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756" y="5158021"/>
                <a:ext cx="676788" cy="70788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>
            <a:extLst>
              <a:ext uri="{FF2B5EF4-FFF2-40B4-BE49-F238E27FC236}">
                <a16:creationId xmlns:a16="http://schemas.microsoft.com/office/drawing/2014/main" id="{84EF5ABB-9C64-45F6-82D8-3421052C01A7}"/>
              </a:ext>
            </a:extLst>
          </p:cNvPr>
          <p:cNvSpPr/>
          <p:nvPr/>
        </p:nvSpPr>
        <p:spPr>
          <a:xfrm>
            <a:off x="1797634" y="4695657"/>
            <a:ext cx="1984027" cy="15926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E487F9B-102C-45D1-ABA8-A66D12787371}"/>
                  </a:ext>
                </a:extLst>
              </p:cNvPr>
              <p:cNvSpPr txBox="1"/>
              <p:nvPr/>
            </p:nvSpPr>
            <p:spPr>
              <a:xfrm>
                <a:off x="8448252" y="6427297"/>
                <a:ext cx="6279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𝐸𝑛𝑐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E487F9B-102C-45D1-ABA8-A66D127873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8252" y="6427297"/>
                <a:ext cx="627992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70B444F-6520-442F-BD20-DCD5B7855593}"/>
                  </a:ext>
                </a:extLst>
              </p:cNvPr>
              <p:cNvSpPr/>
              <p:nvPr/>
            </p:nvSpPr>
            <p:spPr>
              <a:xfrm>
                <a:off x="985466" y="4977452"/>
                <a:ext cx="43550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70B444F-6520-442F-BD20-DCD5B78555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466" y="4977452"/>
                <a:ext cx="435504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D25BC6F-1133-4AB4-8397-A4C0EE44FCBF}"/>
                  </a:ext>
                </a:extLst>
              </p:cNvPr>
              <p:cNvSpPr/>
              <p:nvPr/>
            </p:nvSpPr>
            <p:spPr>
              <a:xfrm>
                <a:off x="1963791" y="4733815"/>
                <a:ext cx="18178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D25BC6F-1133-4AB4-8397-A4C0EE44FC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791" y="4733815"/>
                <a:ext cx="1817870" cy="369332"/>
              </a:xfrm>
              <a:prstGeom prst="rect">
                <a:avLst/>
              </a:prstGeom>
              <a:blipFill>
                <a:blip r:embed="rId20"/>
                <a:stretch>
                  <a:fillRect r="-67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D7F990EE-B657-4894-A47F-BCB406B7A41F}"/>
                  </a:ext>
                </a:extLst>
              </p:cNvPr>
              <p:cNvSpPr/>
              <p:nvPr/>
            </p:nvSpPr>
            <p:spPr>
              <a:xfrm>
                <a:off x="2300980" y="5063634"/>
                <a:ext cx="93262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∈</m:t>
                          </m:r>
                        </m:e>
                        <m:sub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D7F990EE-B657-4894-A47F-BCB406B7A4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980" y="5063634"/>
                <a:ext cx="932628" cy="369332"/>
              </a:xfrm>
              <a:prstGeom prst="rect">
                <a:avLst/>
              </a:prstGeom>
              <a:blipFill>
                <a:blip r:embed="rId21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9081BBA-F35D-45F8-BE59-43231080B693}"/>
                  </a:ext>
                </a:extLst>
              </p:cNvPr>
              <p:cNvSpPr/>
              <p:nvPr/>
            </p:nvSpPr>
            <p:spPr>
              <a:xfrm>
                <a:off x="1933591" y="5513857"/>
                <a:ext cx="180158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←(</m:t>
                      </m:r>
                      <m:sSup>
                        <m:sSupPr>
                          <m:ctrlP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9081BBA-F35D-45F8-BE59-43231080B6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591" y="5513857"/>
                <a:ext cx="1801583" cy="369332"/>
              </a:xfrm>
              <a:prstGeom prst="rect">
                <a:avLst/>
              </a:prstGeom>
              <a:blipFill>
                <a:blip r:embed="rId22"/>
                <a:stretch>
                  <a:fillRect r="-676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D64730E-B3CD-453B-9A3F-7EB55492EADE}"/>
              </a:ext>
            </a:extLst>
          </p:cNvPr>
          <p:cNvCxnSpPr>
            <a:cxnSpLocks/>
          </p:cNvCxnSpPr>
          <p:nvPr/>
        </p:nvCxnSpPr>
        <p:spPr>
          <a:xfrm>
            <a:off x="556593" y="5432966"/>
            <a:ext cx="1188831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57DE088-D1B0-447A-9E8A-4AE008E58ED3}"/>
                  </a:ext>
                </a:extLst>
              </p:cNvPr>
              <p:cNvSpPr/>
              <p:nvPr/>
            </p:nvSpPr>
            <p:spPr>
              <a:xfrm>
                <a:off x="933256" y="4977452"/>
                <a:ext cx="53354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57DE088-D1B0-447A-9E8A-4AE008E58E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256" y="4977452"/>
                <a:ext cx="533544" cy="369332"/>
              </a:xfrm>
              <a:prstGeom prst="rect">
                <a:avLst/>
              </a:prstGeom>
              <a:blipFill>
                <a:blip r:embed="rId2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4065A38-779F-421D-8CD4-E94020CB4F3A}"/>
              </a:ext>
            </a:extLst>
          </p:cNvPr>
          <p:cNvCxnSpPr>
            <a:cxnSpLocks/>
          </p:cNvCxnSpPr>
          <p:nvPr/>
        </p:nvCxnSpPr>
        <p:spPr>
          <a:xfrm>
            <a:off x="3841687" y="5513857"/>
            <a:ext cx="1188831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5F46F1D4-D543-4D3B-9E46-AA8CE8564D2F}"/>
                  </a:ext>
                </a:extLst>
              </p:cNvPr>
              <p:cNvSpPr/>
              <p:nvPr/>
            </p:nvSpPr>
            <p:spPr>
              <a:xfrm>
                <a:off x="4218350" y="5058343"/>
                <a:ext cx="35067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5F46F1D4-D543-4D3B-9E46-AA8CE8564D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350" y="5058343"/>
                <a:ext cx="350672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>
            <a:extLst>
              <a:ext uri="{FF2B5EF4-FFF2-40B4-BE49-F238E27FC236}">
                <a16:creationId xmlns:a16="http://schemas.microsoft.com/office/drawing/2014/main" id="{B341BC00-AA65-4420-AF6F-463471216161}"/>
              </a:ext>
            </a:extLst>
          </p:cNvPr>
          <p:cNvSpPr/>
          <p:nvPr/>
        </p:nvSpPr>
        <p:spPr>
          <a:xfrm>
            <a:off x="7740222" y="4767387"/>
            <a:ext cx="2084391" cy="15926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6B5D087-AA80-4628-8E75-7EC4A09E0990}"/>
                  </a:ext>
                </a:extLst>
              </p:cNvPr>
              <p:cNvSpPr txBox="1"/>
              <p:nvPr/>
            </p:nvSpPr>
            <p:spPr>
              <a:xfrm>
                <a:off x="2520386" y="6437814"/>
                <a:ext cx="6279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𝐸𝑛𝑐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6B5D087-AA80-4628-8E75-7EC4A09E09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386" y="6437814"/>
                <a:ext cx="627992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53E8C721-CB71-414F-BFC0-79545ECE276F}"/>
                  </a:ext>
                </a:extLst>
              </p:cNvPr>
              <p:cNvSpPr/>
              <p:nvPr/>
            </p:nvSpPr>
            <p:spPr>
              <a:xfrm>
                <a:off x="6817530" y="5067896"/>
                <a:ext cx="53354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53E8C721-CB71-414F-BFC0-79545ECE27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530" y="5067896"/>
                <a:ext cx="533544" cy="369332"/>
              </a:xfrm>
              <a:prstGeom prst="rect">
                <a:avLst/>
              </a:prstGeom>
              <a:blipFill>
                <a:blip r:embed="rId26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CFEE0C60-ABC1-48E5-BD26-DF15F173FDC0}"/>
                  </a:ext>
                </a:extLst>
              </p:cNvPr>
              <p:cNvSpPr/>
              <p:nvPr/>
            </p:nvSpPr>
            <p:spPr>
              <a:xfrm>
                <a:off x="7906379" y="4805545"/>
                <a:ext cx="18178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CFEE0C60-ABC1-48E5-BD26-DF15F173FD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6379" y="4805545"/>
                <a:ext cx="1817870" cy="369332"/>
              </a:xfrm>
              <a:prstGeom prst="rect">
                <a:avLst/>
              </a:prstGeom>
              <a:blipFill>
                <a:blip r:embed="rId27"/>
                <a:stretch>
                  <a:fillRect r="-336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BD6EA237-F0EF-4273-9E2A-33973C609A3E}"/>
                  </a:ext>
                </a:extLst>
              </p:cNvPr>
              <p:cNvSpPr/>
              <p:nvPr/>
            </p:nvSpPr>
            <p:spPr>
              <a:xfrm>
                <a:off x="8243568" y="5135364"/>
                <a:ext cx="92512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𝑦</m:t>
                      </m:r>
                      <m:sSub>
                        <m:sSubPr>
                          <m:ctrlP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∈</m:t>
                          </m:r>
                        </m:e>
                        <m:sub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BD6EA237-F0EF-4273-9E2A-33973C609A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3568" y="5135364"/>
                <a:ext cx="925125" cy="369332"/>
              </a:xfrm>
              <a:prstGeom prst="rect">
                <a:avLst/>
              </a:prstGeom>
              <a:blipFill>
                <a:blip r:embed="rId2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5CE99E77-6AB7-4C5C-839D-91AA1399136B}"/>
                  </a:ext>
                </a:extLst>
              </p:cNvPr>
              <p:cNvSpPr/>
              <p:nvPr/>
            </p:nvSpPr>
            <p:spPr>
              <a:xfrm>
                <a:off x="7876179" y="5585587"/>
                <a:ext cx="200914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←(</m:t>
                      </m:r>
                      <m:sSup>
                        <m:sSupPr>
                          <m:ctrlP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i="1" smtClean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5CE99E77-6AB7-4C5C-839D-91AA139913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6179" y="5585587"/>
                <a:ext cx="2009140" cy="369332"/>
              </a:xfrm>
              <a:prstGeom prst="rect">
                <a:avLst/>
              </a:prstGeom>
              <a:blipFill>
                <a:blip r:embed="rId29"/>
                <a:stretch>
                  <a:fillRect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250D0E0-1C3A-43ED-AA14-4DB5CC6C42CF}"/>
              </a:ext>
            </a:extLst>
          </p:cNvPr>
          <p:cNvCxnSpPr>
            <a:cxnSpLocks/>
          </p:cNvCxnSpPr>
          <p:nvPr/>
        </p:nvCxnSpPr>
        <p:spPr>
          <a:xfrm>
            <a:off x="6499181" y="5504696"/>
            <a:ext cx="1188831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6A73885-4AAD-4D73-B451-2F9569FC376C}"/>
              </a:ext>
            </a:extLst>
          </p:cNvPr>
          <p:cNvCxnSpPr>
            <a:cxnSpLocks/>
          </p:cNvCxnSpPr>
          <p:nvPr/>
        </p:nvCxnSpPr>
        <p:spPr>
          <a:xfrm>
            <a:off x="9949356" y="5585587"/>
            <a:ext cx="1188831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82F1B942-FFDC-4728-8AE6-02DD41C5E1AE}"/>
                  </a:ext>
                </a:extLst>
              </p:cNvPr>
              <p:cNvSpPr/>
              <p:nvPr/>
            </p:nvSpPr>
            <p:spPr>
              <a:xfrm>
                <a:off x="10160938" y="5130073"/>
                <a:ext cx="35067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82F1B942-FFDC-4728-8AE6-02DD41C5E1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938" y="5130073"/>
                <a:ext cx="350672" cy="369332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770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/>
      <p:bldP spid="17" grpId="0" animBg="1"/>
      <p:bldP spid="18" grpId="0" animBg="1"/>
      <p:bldP spid="19" grpId="0" animBg="1"/>
      <p:bldP spid="20" grpId="0" animBg="1"/>
      <p:bldP spid="22" grpId="0" animBg="1"/>
      <p:bldP spid="24" grpId="0" animBg="1"/>
      <p:bldP spid="25" grpId="0"/>
      <p:bldP spid="36" grpId="0" animBg="1"/>
      <p:bldP spid="37" grpId="0"/>
      <p:bldP spid="38" grpId="0" animBg="1"/>
      <p:bldP spid="39" grpId="0" animBg="1"/>
      <p:bldP spid="40" grpId="0" animBg="1"/>
      <p:bldP spid="41" grpId="0" animBg="1"/>
      <p:bldP spid="43" grpId="0" animBg="1"/>
      <p:bldP spid="45" grpId="0" animBg="1"/>
      <p:bldP spid="46" grpId="0" animBg="1"/>
      <p:bldP spid="47" grpId="0"/>
      <p:bldP spid="48" grpId="0" animBg="1"/>
      <p:bldP spid="49" grpId="0" animBg="1"/>
      <p:bldP spid="50" grpId="0" animBg="1"/>
      <p:bldP spid="51" grpId="0" animBg="1"/>
      <p:bldP spid="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03EFF-C5E7-48A8-A5D2-769EA0BC6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Sampling games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32583E-A4A2-403C-959B-C5AF7C16D2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any group G, for any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∈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, the following two games are indistinguishable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32583E-A4A2-403C-959B-C5AF7C16D2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C5A098BB-971A-4C79-B00F-84381BFA72C5}"/>
              </a:ext>
            </a:extLst>
          </p:cNvPr>
          <p:cNvSpPr/>
          <p:nvPr/>
        </p:nvSpPr>
        <p:spPr>
          <a:xfrm>
            <a:off x="2682239" y="3645950"/>
            <a:ext cx="1883801" cy="9260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538560-7EF2-4271-B543-373A0DFD7AEA}"/>
                  </a:ext>
                </a:extLst>
              </p:cNvPr>
              <p:cNvSpPr txBox="1"/>
              <p:nvPr/>
            </p:nvSpPr>
            <p:spPr>
              <a:xfrm>
                <a:off x="3142917" y="4027196"/>
                <a:ext cx="8533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538560-7EF2-4271-B543-373A0DFD7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2917" y="4027196"/>
                <a:ext cx="85337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F1DA22-FBAD-4B9B-AF06-683202E3BD74}"/>
                  </a:ext>
                </a:extLst>
              </p:cNvPr>
              <p:cNvSpPr txBox="1"/>
              <p:nvPr/>
            </p:nvSpPr>
            <p:spPr>
              <a:xfrm>
                <a:off x="3220726" y="3762353"/>
                <a:ext cx="780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F1DA22-FBAD-4B9B-AF06-683202E3B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726" y="3762353"/>
                <a:ext cx="78014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DABEB14-88EB-4948-B6E6-4078D0C8AF46}"/>
              </a:ext>
            </a:extLst>
          </p:cNvPr>
          <p:cNvCxnSpPr>
            <a:cxnSpLocks/>
          </p:cNvCxnSpPr>
          <p:nvPr/>
        </p:nvCxnSpPr>
        <p:spPr>
          <a:xfrm flipH="1">
            <a:off x="1134737" y="4131685"/>
            <a:ext cx="1547502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0B99379-2BEE-4889-9CF7-8ACE82E0352E}"/>
                  </a:ext>
                </a:extLst>
              </p:cNvPr>
              <p:cNvSpPr txBox="1"/>
              <p:nvPr/>
            </p:nvSpPr>
            <p:spPr>
              <a:xfrm>
                <a:off x="1698275" y="3696056"/>
                <a:ext cx="414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0B99379-2BEE-4889-9CF7-8ACE82E03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275" y="3696056"/>
                <a:ext cx="41421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649627FF-0F43-4B97-985F-1D33F3724AC8}"/>
              </a:ext>
            </a:extLst>
          </p:cNvPr>
          <p:cNvSpPr/>
          <p:nvPr/>
        </p:nvSpPr>
        <p:spPr>
          <a:xfrm>
            <a:off x="8651545" y="3696056"/>
            <a:ext cx="1883801" cy="9260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7086FFB-9FB5-412A-A23F-A3482079B3F5}"/>
                  </a:ext>
                </a:extLst>
              </p:cNvPr>
              <p:cNvSpPr txBox="1"/>
              <p:nvPr/>
            </p:nvSpPr>
            <p:spPr>
              <a:xfrm>
                <a:off x="9112223" y="4077302"/>
                <a:ext cx="11521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7086FFB-9FB5-412A-A23F-A3482079B3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2223" y="4077302"/>
                <a:ext cx="115211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12C6076-43B3-44A2-B70C-2A9B827C2402}"/>
                  </a:ext>
                </a:extLst>
              </p:cNvPr>
              <p:cNvSpPr txBox="1"/>
              <p:nvPr/>
            </p:nvSpPr>
            <p:spPr>
              <a:xfrm>
                <a:off x="9190032" y="3812459"/>
                <a:ext cx="780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12C6076-43B3-44A2-B70C-2A9B827C2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0032" y="3812459"/>
                <a:ext cx="78014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2EA201F-0C4F-4A0F-96A2-331E2928B7E5}"/>
              </a:ext>
            </a:extLst>
          </p:cNvPr>
          <p:cNvCxnSpPr>
            <a:cxnSpLocks/>
          </p:cNvCxnSpPr>
          <p:nvPr/>
        </p:nvCxnSpPr>
        <p:spPr>
          <a:xfrm flipH="1">
            <a:off x="7104043" y="4181791"/>
            <a:ext cx="1547502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F14C41E-EFD2-4FF2-BC9B-A74B723DAE53}"/>
                  </a:ext>
                </a:extLst>
              </p:cNvPr>
              <p:cNvSpPr txBox="1"/>
              <p:nvPr/>
            </p:nvSpPr>
            <p:spPr>
              <a:xfrm>
                <a:off x="7667581" y="3746162"/>
                <a:ext cx="414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F14C41E-EFD2-4FF2-BC9B-A74B723DA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7581" y="3746162"/>
                <a:ext cx="41421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6AA6D92-69D6-456A-8CE3-29E0E163A86D}"/>
                  </a:ext>
                </a:extLst>
              </p:cNvPr>
              <p:cNvSpPr/>
              <p:nvPr/>
            </p:nvSpPr>
            <p:spPr>
              <a:xfrm>
                <a:off x="2768114" y="5384919"/>
                <a:ext cx="69201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Follows that For every group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6AA6D92-69D6-456A-8CE3-29E0E163A8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114" y="5384919"/>
                <a:ext cx="6920164" cy="369332"/>
              </a:xfrm>
              <a:prstGeom prst="rect">
                <a:avLst/>
              </a:prstGeom>
              <a:blipFill>
                <a:blip r:embed="rId9"/>
                <a:stretch>
                  <a:fillRect l="-705" t="-1147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0420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6CE39-446F-4F81-982E-B9042A8B2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Inverse of product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B8DC1E-D0CA-4A8F-8D7B-F394507DBD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For every group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𝑎𝑏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Proof:</a:t>
                </a: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𝑎𝑏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  (associativity)</a:t>
                </a: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⋅1⋅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                (inverse)</a:t>
                </a: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                     (neutral)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1                                 (inverse)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B8DC1E-D0CA-4A8F-8D7B-F394507DBD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949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E2C28-8A6D-48D3-AA3E-9C924F3777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Public-key cryptography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538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ADD86-F158-4545-BE19-7112EADCB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Topics in public cryptography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928BB-7A15-41D8-BA1A-878BC2F4E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Key-exchange</a:t>
            </a:r>
          </a:p>
          <a:p>
            <a:endParaRPr lang="en-US" dirty="0"/>
          </a:p>
          <a:p>
            <a:endParaRPr lang="en-US"/>
          </a:p>
          <a:p>
            <a:r>
              <a:rPr lang="en-US"/>
              <a:t>Public-key </a:t>
            </a:r>
            <a:r>
              <a:rPr lang="en-US" dirty="0"/>
              <a:t>encryption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050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56DAB-A108-48BC-B54F-4E2940916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Key-exchange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55AC6-9F3B-451A-B0A5-D48B30FE3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When Alice and Bob want to exchange keys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Adversary should learn no information about the keys</a:t>
            </a:r>
          </a:p>
        </p:txBody>
      </p:sp>
    </p:spTree>
    <p:extLst>
      <p:ext uri="{BB962C8B-B14F-4D97-AF65-F5344CB8AC3E}">
        <p14:creationId xmlns:p14="http://schemas.microsoft.com/office/powerpoint/2010/main" val="2489182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9752A-CA3D-4501-8808-81951DCB0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Key-exchange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9DE16509-070F-4E3E-B5A8-685BDE6926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69"/>
          <a:stretch/>
        </p:blipFill>
        <p:spPr bwMode="auto">
          <a:xfrm>
            <a:off x="1770663" y="2302389"/>
            <a:ext cx="1930037" cy="163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623D16-AE62-44E8-8DD6-022AAFB85B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37"/>
          <a:stretch/>
        </p:blipFill>
        <p:spPr bwMode="auto">
          <a:xfrm>
            <a:off x="9600849" y="2451110"/>
            <a:ext cx="1613570" cy="1542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0D92123-C324-4454-8376-C0F2D6C99BDE}"/>
              </a:ext>
            </a:extLst>
          </p:cNvPr>
          <p:cNvSpPr/>
          <p:nvPr/>
        </p:nvSpPr>
        <p:spPr>
          <a:xfrm>
            <a:off x="5083948" y="2302389"/>
            <a:ext cx="3106485" cy="15327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82FE519-A08C-4653-93B8-4E397C24376C}"/>
              </a:ext>
            </a:extLst>
          </p:cNvPr>
          <p:cNvCxnSpPr>
            <a:cxnSpLocks/>
          </p:cNvCxnSpPr>
          <p:nvPr/>
        </p:nvCxnSpPr>
        <p:spPr>
          <a:xfrm>
            <a:off x="8454275" y="3196450"/>
            <a:ext cx="1146574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D9244D2-AA01-4375-817E-1F4A29C54D32}"/>
              </a:ext>
            </a:extLst>
          </p:cNvPr>
          <p:cNvCxnSpPr>
            <a:cxnSpLocks/>
          </p:cNvCxnSpPr>
          <p:nvPr/>
        </p:nvCxnSpPr>
        <p:spPr>
          <a:xfrm flipH="1">
            <a:off x="6549265" y="4027509"/>
            <a:ext cx="1" cy="953671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>
            <a:extLst>
              <a:ext uri="{FF2B5EF4-FFF2-40B4-BE49-F238E27FC236}">
                <a16:creationId xmlns:a16="http://schemas.microsoft.com/office/drawing/2014/main" id="{F5B671A4-D598-46D7-A29F-91AA00191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632" y="4981180"/>
            <a:ext cx="1071266" cy="1071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7336C89-58EC-4890-878B-8EF2E41C0DA8}"/>
                  </a:ext>
                </a:extLst>
              </p:cNvPr>
              <p:cNvSpPr txBox="1"/>
              <p:nvPr/>
            </p:nvSpPr>
            <p:spPr>
              <a:xfrm>
                <a:off x="3895458" y="2657841"/>
                <a:ext cx="1145233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3200" b="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7336C89-58EC-4890-878B-8EF2E41C0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5458" y="2657841"/>
                <a:ext cx="1145233" cy="10772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786EE7C-76BA-49A4-9797-CAACFD507AF1}"/>
                  </a:ext>
                </a:extLst>
              </p:cNvPr>
              <p:cNvSpPr txBox="1"/>
              <p:nvPr/>
            </p:nvSpPr>
            <p:spPr>
              <a:xfrm>
                <a:off x="8381829" y="2579440"/>
                <a:ext cx="1145233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3200" b="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786EE7C-76BA-49A4-9797-CAACFD507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829" y="2579440"/>
                <a:ext cx="1145233" cy="10772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FD5ABCB-0A99-4E46-9756-0337D2358345}"/>
                  </a:ext>
                </a:extLst>
              </p:cNvPr>
              <p:cNvSpPr txBox="1"/>
              <p:nvPr/>
            </p:nvSpPr>
            <p:spPr>
              <a:xfrm>
                <a:off x="6475706" y="4115749"/>
                <a:ext cx="114523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FD5ABCB-0A99-4E46-9756-0337D2358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706" y="4115749"/>
                <a:ext cx="1145233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04B9397-1B31-4852-B3AA-AAB2274F1CA3}"/>
                  </a:ext>
                </a:extLst>
              </p:cNvPr>
              <p:cNvSpPr txBox="1"/>
              <p:nvPr/>
            </p:nvSpPr>
            <p:spPr>
              <a:xfrm>
                <a:off x="5330473" y="2806233"/>
                <a:ext cx="1145233" cy="623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𝑘𝑒𝑦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𝑒𝑥𝑐h𝑎𝑛𝑔𝑒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04B9397-1B31-4852-B3AA-AAB2274F1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473" y="2806233"/>
                <a:ext cx="1145233" cy="623632"/>
              </a:xfrm>
              <a:prstGeom prst="rect">
                <a:avLst/>
              </a:prstGeom>
              <a:blipFill>
                <a:blip r:embed="rId8"/>
                <a:stretch>
                  <a:fillRect r="-113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BF5D121-2B92-4D38-926E-D211C4CAAD50}"/>
              </a:ext>
            </a:extLst>
          </p:cNvPr>
          <p:cNvCxnSpPr>
            <a:cxnSpLocks/>
          </p:cNvCxnSpPr>
          <p:nvPr/>
        </p:nvCxnSpPr>
        <p:spPr>
          <a:xfrm>
            <a:off x="264913" y="5803337"/>
            <a:ext cx="1146574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270F67B-0768-40CF-9FEA-66268D1CAE6C}"/>
                  </a:ext>
                </a:extLst>
              </p:cNvPr>
              <p:cNvSpPr txBox="1"/>
              <p:nvPr/>
            </p:nvSpPr>
            <p:spPr>
              <a:xfrm>
                <a:off x="1411487" y="5465271"/>
                <a:ext cx="319221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sz="3200" b="0" dirty="0"/>
                  <a:t> secure channel</a:t>
                </a: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270F67B-0768-40CF-9FEA-66268D1CA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487" y="5465271"/>
                <a:ext cx="3192212" cy="1077218"/>
              </a:xfrm>
              <a:prstGeom prst="rect">
                <a:avLst/>
              </a:prstGeom>
              <a:blipFill>
                <a:blip r:embed="rId9"/>
                <a:stretch>
                  <a:fillRect t="-6818" r="-2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E805D27-FE81-4FF1-968F-371316F69D09}"/>
              </a:ext>
            </a:extLst>
          </p:cNvPr>
          <p:cNvCxnSpPr>
            <a:cxnSpLocks/>
          </p:cNvCxnSpPr>
          <p:nvPr/>
        </p:nvCxnSpPr>
        <p:spPr>
          <a:xfrm rot="10800000">
            <a:off x="3771884" y="3222249"/>
            <a:ext cx="1146574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631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1926</TotalTime>
  <Words>1453</Words>
  <Application>Microsoft Office PowerPoint</Application>
  <PresentationFormat>Widescreen</PresentationFormat>
  <Paragraphs>343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Office Theme</vt:lpstr>
      <vt:lpstr>Group theory exercise</vt:lpstr>
      <vt:lpstr>Group  </vt:lpstr>
      <vt:lpstr>Uniqueness of multiplication</vt:lpstr>
      <vt:lpstr>Sampling games </vt:lpstr>
      <vt:lpstr>Inverse of product</vt:lpstr>
      <vt:lpstr>Public-key cryptography</vt:lpstr>
      <vt:lpstr>Topics in public cryptography for today</vt:lpstr>
      <vt:lpstr>Key-exchange</vt:lpstr>
      <vt:lpstr>Key-exchange</vt:lpstr>
      <vt:lpstr>Merkle puzzle</vt:lpstr>
      <vt:lpstr>Merkle puzzle</vt:lpstr>
      <vt:lpstr>Diffie-Hellman assumption</vt:lpstr>
      <vt:lpstr>Security of DH-Key exchange</vt:lpstr>
      <vt:lpstr>Diffie-Hellman key-exchange</vt:lpstr>
      <vt:lpstr>Security of Diffie-Hellman key-exchange</vt:lpstr>
      <vt:lpstr>Security of Diffie-Hellman key-exchange</vt:lpstr>
      <vt:lpstr>Insecurity against man-in-the-middle adversary </vt:lpstr>
      <vt:lpstr>Public key-encryption</vt:lpstr>
      <vt:lpstr>Public-key encryption</vt:lpstr>
      <vt:lpstr>Formal definition</vt:lpstr>
      <vt:lpstr>Chosen-plaintext security</vt:lpstr>
      <vt:lpstr>Multi-message indistinguishability</vt:lpstr>
      <vt:lpstr>Security relationship</vt:lpstr>
      <vt:lpstr>Validation oracles / error oracles </vt:lpstr>
      <vt:lpstr>Validation oracle attack using homomorphism</vt:lpstr>
      <vt:lpstr>Require CCA-security</vt:lpstr>
      <vt:lpstr>Key-encapsulation</vt:lpstr>
      <vt:lpstr>Key-encapsulation (hybrid-encryption)</vt:lpstr>
      <vt:lpstr>Security of key-encapsulation</vt:lpstr>
      <vt:lpstr>El-Gamal public-key encryption</vt:lpstr>
      <vt:lpstr>El-Gamal encryption/ decryption</vt:lpstr>
      <vt:lpstr>Sampling games </vt:lpstr>
      <vt:lpstr>Security of El-Gamal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computational cryptography</dc:title>
  <dc:creator>Samuel Ranellucci</dc:creator>
  <cp:lastModifiedBy>Samuel Ranellucci</cp:lastModifiedBy>
  <cp:revision>214</cp:revision>
  <dcterms:created xsi:type="dcterms:W3CDTF">2017-06-23T13:39:22Z</dcterms:created>
  <dcterms:modified xsi:type="dcterms:W3CDTF">2017-10-10T02:27:41Z</dcterms:modified>
</cp:coreProperties>
</file>