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79"/>
  </p:notesMasterIdLst>
  <p:handoutMasterIdLst>
    <p:handoutMasterId r:id="rId80"/>
  </p:handoutMasterIdLst>
  <p:sldIdLst>
    <p:sldId id="256" r:id="rId2"/>
    <p:sldId id="423" r:id="rId3"/>
    <p:sldId id="601" r:id="rId4"/>
    <p:sldId id="424" r:id="rId5"/>
    <p:sldId id="429" r:id="rId6"/>
    <p:sldId id="455" r:id="rId7"/>
    <p:sldId id="434" r:id="rId8"/>
    <p:sldId id="442" r:id="rId9"/>
    <p:sldId id="443" r:id="rId10"/>
    <p:sldId id="444" r:id="rId11"/>
    <p:sldId id="445" r:id="rId12"/>
    <p:sldId id="446" r:id="rId13"/>
    <p:sldId id="447" r:id="rId14"/>
    <p:sldId id="448" r:id="rId15"/>
    <p:sldId id="449" r:id="rId16"/>
    <p:sldId id="459" r:id="rId17"/>
    <p:sldId id="463" r:id="rId18"/>
    <p:sldId id="464" r:id="rId19"/>
    <p:sldId id="456" r:id="rId20"/>
    <p:sldId id="460" r:id="rId21"/>
    <p:sldId id="461" r:id="rId22"/>
    <p:sldId id="462" r:id="rId23"/>
    <p:sldId id="458" r:id="rId24"/>
    <p:sldId id="451" r:id="rId25"/>
    <p:sldId id="452" r:id="rId26"/>
    <p:sldId id="453" r:id="rId27"/>
    <p:sldId id="454" r:id="rId28"/>
    <p:sldId id="557" r:id="rId29"/>
    <p:sldId id="558" r:id="rId30"/>
    <p:sldId id="465" r:id="rId31"/>
    <p:sldId id="509" r:id="rId32"/>
    <p:sldId id="600" r:id="rId33"/>
    <p:sldId id="559" r:id="rId34"/>
    <p:sldId id="560" r:id="rId35"/>
    <p:sldId id="561" r:id="rId36"/>
    <p:sldId id="468" r:id="rId37"/>
    <p:sldId id="562" r:id="rId38"/>
    <p:sldId id="563" r:id="rId39"/>
    <p:sldId id="564" r:id="rId40"/>
    <p:sldId id="516" r:id="rId41"/>
    <p:sldId id="507" r:id="rId42"/>
    <p:sldId id="565" r:id="rId43"/>
    <p:sldId id="566" r:id="rId44"/>
    <p:sldId id="567" r:id="rId45"/>
    <p:sldId id="568" r:id="rId46"/>
    <p:sldId id="569" r:id="rId47"/>
    <p:sldId id="570" r:id="rId48"/>
    <p:sldId id="571" r:id="rId49"/>
    <p:sldId id="572" r:id="rId50"/>
    <p:sldId id="573" r:id="rId51"/>
    <p:sldId id="574" r:id="rId52"/>
    <p:sldId id="575" r:id="rId53"/>
    <p:sldId id="576" r:id="rId54"/>
    <p:sldId id="577" r:id="rId55"/>
    <p:sldId id="578" r:id="rId56"/>
    <p:sldId id="579" r:id="rId57"/>
    <p:sldId id="580" r:id="rId58"/>
    <p:sldId id="581" r:id="rId59"/>
    <p:sldId id="582" r:id="rId60"/>
    <p:sldId id="583" r:id="rId61"/>
    <p:sldId id="584" r:id="rId62"/>
    <p:sldId id="585" r:id="rId63"/>
    <p:sldId id="586" r:id="rId64"/>
    <p:sldId id="587" r:id="rId65"/>
    <p:sldId id="588" r:id="rId66"/>
    <p:sldId id="589" r:id="rId67"/>
    <p:sldId id="590" r:id="rId68"/>
    <p:sldId id="591" r:id="rId69"/>
    <p:sldId id="592" r:id="rId70"/>
    <p:sldId id="593" r:id="rId71"/>
    <p:sldId id="594" r:id="rId72"/>
    <p:sldId id="595" r:id="rId73"/>
    <p:sldId id="596" r:id="rId74"/>
    <p:sldId id="597" r:id="rId75"/>
    <p:sldId id="598" r:id="rId76"/>
    <p:sldId id="599" r:id="rId77"/>
    <p:sldId id="422"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617" autoAdjust="0"/>
    <p:restoredTop sz="81290" autoAdjust="0"/>
  </p:normalViewPr>
  <p:slideViewPr>
    <p:cSldViewPr snapToGrid="0" snapToObjects="1">
      <p:cViewPr varScale="1">
        <p:scale>
          <a:sx n="60" d="100"/>
          <a:sy n="60" d="100"/>
        </p:scale>
        <p:origin x="168" y="752"/>
      </p:cViewPr>
      <p:guideLst>
        <p:guide orient="horz" pos="2160"/>
        <p:guide pos="2880"/>
      </p:guideLst>
    </p:cSldViewPr>
  </p:slideViewPr>
  <p:outlineViewPr>
    <p:cViewPr>
      <p:scale>
        <a:sx n="33" d="100"/>
        <a:sy n="33" d="100"/>
      </p:scale>
      <p:origin x="0" y="-1338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9/10/18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9/10/18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we make commits and they move along, with the branch and current pointer following along.</a:t>
            </a:r>
          </a:p>
        </p:txBody>
      </p:sp>
      <p:sp>
        <p:nvSpPr>
          <p:cNvPr id="4" name="Slide Number Placeholder 3"/>
          <p:cNvSpPr>
            <a:spLocks noGrp="1"/>
          </p:cNvSpPr>
          <p:nvPr>
            <p:ph type="sldNum" sz="quarter" idx="10"/>
          </p:nvPr>
        </p:nvSpPr>
        <p:spPr/>
        <p:txBody>
          <a:bodyPr/>
          <a:lstStyle/>
          <a:p>
            <a:fld id="{CFC9CDE3-DFEB-4EE7-A970-0153FC206FB6}" type="slidenum">
              <a:rPr lang="en-US" smtClean="0"/>
              <a:t>61</a:t>
            </a:fld>
            <a:endParaRPr lang="en-US" dirty="0"/>
          </a:p>
        </p:txBody>
      </p:sp>
    </p:spTree>
    <p:extLst>
      <p:ext uri="{BB962C8B-B14F-4D97-AF65-F5344CB8AC3E}">
        <p14:creationId xmlns:p14="http://schemas.microsoft.com/office/powerpoint/2010/main" val="2555590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 can “checkout” to go back to the master branch.</a:t>
            </a:r>
          </a:p>
          <a:p>
            <a:endParaRPr lang="en-US" dirty="0"/>
          </a:p>
          <a:p>
            <a:r>
              <a:rPr lang="en-US" dirty="0"/>
              <a:t>This is where I was</a:t>
            </a:r>
            <a:r>
              <a:rPr lang="en-US" baseline="0" dirty="0"/>
              <a:t> freaked out the first time I did this. My IDE removed the changes I just made. It can be pretty startling, but don’t worry you didn’t lose anything. </a:t>
            </a:r>
            <a:endParaRPr lang="en-US" dirty="0"/>
          </a:p>
        </p:txBody>
      </p:sp>
      <p:sp>
        <p:nvSpPr>
          <p:cNvPr id="4" name="Slide Number Placeholder 3"/>
          <p:cNvSpPr>
            <a:spLocks noGrp="1"/>
          </p:cNvSpPr>
          <p:nvPr>
            <p:ph type="sldNum" sz="quarter" idx="10"/>
          </p:nvPr>
        </p:nvSpPr>
        <p:spPr/>
        <p:txBody>
          <a:bodyPr/>
          <a:lstStyle/>
          <a:p>
            <a:fld id="{CFC9CDE3-DFEB-4EE7-A970-0153FC206FB6}" type="slidenum">
              <a:rPr lang="en-US" smtClean="0"/>
              <a:t>62</a:t>
            </a:fld>
            <a:endParaRPr lang="en-US" dirty="0"/>
          </a:p>
        </p:txBody>
      </p:sp>
    </p:spTree>
    <p:extLst>
      <p:ext uri="{BB962C8B-B14F-4D97-AF65-F5344CB8AC3E}">
        <p14:creationId xmlns:p14="http://schemas.microsoft.com/office/powerpoint/2010/main" val="1812658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And then merge</a:t>
            </a:r>
            <a:r>
              <a:rPr lang="en-US" baseline="0" dirty="0"/>
              <a:t> from the story branch, bringing those change histories together.</a:t>
            </a:r>
            <a:endParaRPr lang="en-US" dirty="0"/>
          </a:p>
        </p:txBody>
      </p:sp>
      <p:sp>
        <p:nvSpPr>
          <p:cNvPr id="4" name="Slide Number Placeholder 3"/>
          <p:cNvSpPr>
            <a:spLocks noGrp="1"/>
          </p:cNvSpPr>
          <p:nvPr>
            <p:ph type="sldNum" sz="quarter" idx="10"/>
          </p:nvPr>
        </p:nvSpPr>
        <p:spPr/>
        <p:txBody>
          <a:bodyPr/>
          <a:lstStyle/>
          <a:p>
            <a:fld id="{CFC9CDE3-DFEB-4EE7-A970-0153FC206FB6}" type="slidenum">
              <a:rPr lang="en-US" smtClean="0"/>
              <a:t>63</a:t>
            </a:fld>
            <a:endParaRPr lang="en-US" dirty="0"/>
          </a:p>
        </p:txBody>
      </p:sp>
    </p:spTree>
    <p:extLst>
      <p:ext uri="{BB962C8B-B14F-4D97-AF65-F5344CB8AC3E}">
        <p14:creationId xmlns:p14="http://schemas.microsoft.com/office/powerpoint/2010/main" val="422390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And since we’re done with the</a:t>
            </a:r>
            <a:r>
              <a:rPr lang="en-US" baseline="0" dirty="0"/>
              <a:t> story branch, we can delete it. This all happened locally, without affecting anyone upstream.</a:t>
            </a:r>
            <a:endParaRPr lang="en-US" dirty="0"/>
          </a:p>
        </p:txBody>
      </p:sp>
      <p:sp>
        <p:nvSpPr>
          <p:cNvPr id="4" name="Slide Number Placeholder 3"/>
          <p:cNvSpPr>
            <a:spLocks noGrp="1"/>
          </p:cNvSpPr>
          <p:nvPr>
            <p:ph type="sldNum" sz="quarter" idx="10"/>
          </p:nvPr>
        </p:nvSpPr>
        <p:spPr/>
        <p:txBody>
          <a:bodyPr/>
          <a:lstStyle/>
          <a:p>
            <a:fld id="{CFC9CDE3-DFEB-4EE7-A970-0153FC206FB6}" type="slidenum">
              <a:rPr lang="en-US" smtClean="0"/>
              <a:t>64</a:t>
            </a:fld>
            <a:endParaRPr lang="en-US" dirty="0"/>
          </a:p>
        </p:txBody>
      </p:sp>
    </p:spTree>
    <p:extLst>
      <p:ext uri="{BB962C8B-B14F-4D97-AF65-F5344CB8AC3E}">
        <p14:creationId xmlns:p14="http://schemas.microsoft.com/office/powerpoint/2010/main" val="4106494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Let’s consider another scenario.</a:t>
            </a:r>
            <a:r>
              <a:rPr lang="en-US" baseline="0" dirty="0"/>
              <a:t> Here we created our bug story branch back off of (C). But some changes have happened in master (bug 123 which we just merged) since then.</a:t>
            </a:r>
          </a:p>
          <a:p>
            <a:endParaRPr lang="en-US" baseline="0" dirty="0"/>
          </a:p>
          <a:p>
            <a:r>
              <a:rPr lang="en-US" baseline="0" dirty="0"/>
              <a:t>And we made a couple of commits in bug 456.</a:t>
            </a:r>
            <a:endParaRPr lang="en-US" dirty="0"/>
          </a:p>
        </p:txBody>
      </p:sp>
      <p:sp>
        <p:nvSpPr>
          <p:cNvPr id="4" name="Slide Number Placeholder 3"/>
          <p:cNvSpPr>
            <a:spLocks noGrp="1"/>
          </p:cNvSpPr>
          <p:nvPr>
            <p:ph type="sldNum" sz="quarter" idx="10"/>
          </p:nvPr>
        </p:nvSpPr>
        <p:spPr/>
        <p:txBody>
          <a:bodyPr/>
          <a:lstStyle/>
          <a:p>
            <a:fld id="{CFC9CDE3-DFEB-4EE7-A970-0153FC206FB6}" type="slidenum">
              <a:rPr lang="en-US" smtClean="0"/>
              <a:t>65</a:t>
            </a:fld>
            <a:endParaRPr lang="en-US" dirty="0"/>
          </a:p>
        </p:txBody>
      </p:sp>
    </p:spTree>
    <p:extLst>
      <p:ext uri="{BB962C8B-B14F-4D97-AF65-F5344CB8AC3E}">
        <p14:creationId xmlns:p14="http://schemas.microsoft.com/office/powerpoint/2010/main" val="2890043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Again, to merge, we checkout back</a:t>
            </a:r>
            <a:r>
              <a:rPr lang="en-US" baseline="0" dirty="0"/>
              <a:t> to master which moves our (*) pointer.</a:t>
            </a:r>
            <a:endParaRPr lang="en-US" dirty="0"/>
          </a:p>
        </p:txBody>
      </p:sp>
      <p:sp>
        <p:nvSpPr>
          <p:cNvPr id="4" name="Slide Number Placeholder 3"/>
          <p:cNvSpPr>
            <a:spLocks noGrp="1"/>
          </p:cNvSpPr>
          <p:nvPr>
            <p:ph type="sldNum" sz="quarter" idx="10"/>
          </p:nvPr>
        </p:nvSpPr>
        <p:spPr/>
        <p:txBody>
          <a:bodyPr/>
          <a:lstStyle/>
          <a:p>
            <a:fld id="{CFC9CDE3-DFEB-4EE7-A970-0153FC206FB6}" type="slidenum">
              <a:rPr lang="en-US" smtClean="0"/>
              <a:t>66</a:t>
            </a:fld>
            <a:endParaRPr lang="en-US" dirty="0"/>
          </a:p>
        </p:txBody>
      </p:sp>
    </p:spTree>
    <p:extLst>
      <p:ext uri="{BB962C8B-B14F-4D97-AF65-F5344CB8AC3E}">
        <p14:creationId xmlns:p14="http://schemas.microsoft.com/office/powerpoint/2010/main" val="1721770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And now we merge,</a:t>
            </a:r>
            <a:r>
              <a:rPr lang="en-US" baseline="0" dirty="0"/>
              <a:t> connecting the new (H) to both (E) and (G). Note that this merge, especially if there are conflicts, can be unpleasant to perform.</a:t>
            </a:r>
            <a:endParaRPr lang="en-US" dirty="0"/>
          </a:p>
          <a:p>
            <a:endParaRPr lang="en-US" dirty="0"/>
          </a:p>
        </p:txBody>
      </p:sp>
      <p:sp>
        <p:nvSpPr>
          <p:cNvPr id="4" name="Slide Number Placeholder 3"/>
          <p:cNvSpPr>
            <a:spLocks noGrp="1"/>
          </p:cNvSpPr>
          <p:nvPr>
            <p:ph type="sldNum" sz="quarter" idx="10"/>
          </p:nvPr>
        </p:nvSpPr>
        <p:spPr/>
        <p:txBody>
          <a:bodyPr/>
          <a:lstStyle/>
          <a:p>
            <a:fld id="{CFC9CDE3-DFEB-4EE7-A970-0153FC206FB6}" type="slidenum">
              <a:rPr lang="en-US" smtClean="0"/>
              <a:t>67</a:t>
            </a:fld>
            <a:endParaRPr lang="en-US" dirty="0"/>
          </a:p>
        </p:txBody>
      </p:sp>
    </p:spTree>
    <p:extLst>
      <p:ext uri="{BB962C8B-B14F-4D97-AF65-F5344CB8AC3E}">
        <p14:creationId xmlns:p14="http://schemas.microsoft.com/office/powerpoint/2010/main" val="78543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we delete the branch pointer.</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But</a:t>
            </a:r>
            <a:r>
              <a:rPr lang="en-US" baseline="0" dirty="0"/>
              <a:t> notice the structure we have now. This is very non-linear. That will make it challenging to see the changes independently. And it can get very messy over time.</a:t>
            </a:r>
            <a:endParaRPr lang="en-US" dirty="0"/>
          </a:p>
          <a:p>
            <a:endParaRPr lang="en-US" dirty="0"/>
          </a:p>
        </p:txBody>
      </p:sp>
      <p:sp>
        <p:nvSpPr>
          <p:cNvPr id="4" name="Slide Number Placeholder 3"/>
          <p:cNvSpPr>
            <a:spLocks noGrp="1"/>
          </p:cNvSpPr>
          <p:nvPr>
            <p:ph type="sldNum" sz="quarter" idx="10"/>
          </p:nvPr>
        </p:nvSpPr>
        <p:spPr/>
        <p:txBody>
          <a:bodyPr/>
          <a:lstStyle/>
          <a:p>
            <a:fld id="{CFC9CDE3-DFEB-4EE7-A970-0153FC206FB6}" type="slidenum">
              <a:rPr lang="en-US" smtClean="0"/>
              <a:t>68</a:t>
            </a:fld>
            <a:endParaRPr lang="en-US" dirty="0"/>
          </a:p>
        </p:txBody>
      </p:sp>
    </p:spTree>
    <p:extLst>
      <p:ext uri="{BB962C8B-B14F-4D97-AF65-F5344CB8AC3E}">
        <p14:creationId xmlns:p14="http://schemas.microsoft.com/office/powerpoint/2010/main" val="186975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Rebase flow - Let’s go</a:t>
            </a:r>
            <a:r>
              <a:rPr lang="en-US" baseline="0" dirty="0"/>
              <a:t> back in time and look at another approach that git enables. So here we are ready to merge.</a:t>
            </a:r>
            <a:endParaRPr lang="en-US" dirty="0"/>
          </a:p>
        </p:txBody>
      </p:sp>
      <p:sp>
        <p:nvSpPr>
          <p:cNvPr id="4" name="Slide Number Placeholder 3"/>
          <p:cNvSpPr>
            <a:spLocks noGrp="1"/>
          </p:cNvSpPr>
          <p:nvPr>
            <p:ph type="sldNum" sz="quarter" idx="10"/>
          </p:nvPr>
        </p:nvSpPr>
        <p:spPr/>
        <p:txBody>
          <a:bodyPr/>
          <a:lstStyle/>
          <a:p>
            <a:fld id="{CFC9CDE3-DFEB-4EE7-A970-0153FC206FB6}" type="slidenum">
              <a:rPr lang="en-US" smtClean="0"/>
              <a:t>69</a:t>
            </a:fld>
            <a:endParaRPr lang="en-US" dirty="0"/>
          </a:p>
        </p:txBody>
      </p:sp>
    </p:spTree>
    <p:extLst>
      <p:ext uri="{BB962C8B-B14F-4D97-AF65-F5344CB8AC3E}">
        <p14:creationId xmlns:p14="http://schemas.microsoft.com/office/powerpoint/2010/main" val="226021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Instead of merging, we “rebase”.</a:t>
            </a:r>
          </a:p>
          <a:p>
            <a:endParaRPr lang="en-US" dirty="0"/>
          </a:p>
          <a:p>
            <a:r>
              <a:rPr lang="en-US" dirty="0"/>
              <a:t>What</a:t>
            </a:r>
            <a:r>
              <a:rPr lang="en-US" baseline="0" dirty="0"/>
              <a:t> this means is something like this:</a:t>
            </a:r>
          </a:p>
          <a:p>
            <a:r>
              <a:rPr lang="en-US" baseline="0" dirty="0"/>
              <a:t>1. Take the changes we had made against (C) and undo them, but remember what they were</a:t>
            </a:r>
          </a:p>
          <a:p>
            <a:r>
              <a:rPr lang="en-US" baseline="0" dirty="0"/>
              <a:t>2. Re-apply them on (E) instead</a:t>
            </a:r>
          </a:p>
          <a:p>
            <a:endParaRPr lang="en-US" dirty="0"/>
          </a:p>
        </p:txBody>
      </p:sp>
      <p:sp>
        <p:nvSpPr>
          <p:cNvPr id="4" name="Slide Number Placeholder 3"/>
          <p:cNvSpPr>
            <a:spLocks noGrp="1"/>
          </p:cNvSpPr>
          <p:nvPr>
            <p:ph type="sldNum" sz="quarter" idx="10"/>
          </p:nvPr>
        </p:nvSpPr>
        <p:spPr/>
        <p:txBody>
          <a:bodyPr/>
          <a:lstStyle/>
          <a:p>
            <a:fld id="{CFC9CDE3-DFEB-4EE7-A970-0153FC206FB6}" type="slidenum">
              <a:rPr lang="en-US" smtClean="0"/>
              <a:t>70</a:t>
            </a:fld>
            <a:endParaRPr lang="en-US" dirty="0"/>
          </a:p>
        </p:txBody>
      </p:sp>
    </p:spTree>
    <p:extLst>
      <p:ext uri="{BB962C8B-B14F-4D97-AF65-F5344CB8AC3E}">
        <p14:creationId xmlns:p14="http://schemas.microsoft.com/office/powerpoint/2010/main" val="2282674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a:t>
            </a:fld>
            <a:endParaRPr lang="en-US"/>
          </a:p>
        </p:txBody>
      </p:sp>
    </p:spTree>
    <p:extLst>
      <p:ext uri="{BB962C8B-B14F-4D97-AF65-F5344CB8AC3E}">
        <p14:creationId xmlns:p14="http://schemas.microsoft.com/office/powerpoint/2010/main" val="1127481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when we merge them,</a:t>
            </a:r>
            <a:r>
              <a:rPr lang="en-US" baseline="0" dirty="0"/>
              <a:t> we get a nice linear flow.</a:t>
            </a:r>
          </a:p>
          <a:p>
            <a:endParaRPr lang="en-US" baseline="0" dirty="0"/>
          </a:p>
          <a:p>
            <a:r>
              <a:rPr lang="en-US" baseline="0" dirty="0"/>
              <a:t>Also, the actual changeset ordering in the repository mirrors what actually happened. (F’) and (G’) come after E rather than in parallel to it. Also, there is one fewer snapshots in the repository.</a:t>
            </a:r>
            <a:endParaRPr lang="en-US" dirty="0"/>
          </a:p>
        </p:txBody>
      </p:sp>
      <p:sp>
        <p:nvSpPr>
          <p:cNvPr id="4" name="Slide Number Placeholder 3"/>
          <p:cNvSpPr>
            <a:spLocks noGrp="1"/>
          </p:cNvSpPr>
          <p:nvPr>
            <p:ph type="sldNum" sz="quarter" idx="10"/>
          </p:nvPr>
        </p:nvSpPr>
        <p:spPr/>
        <p:txBody>
          <a:bodyPr/>
          <a:lstStyle/>
          <a:p>
            <a:fld id="{CFC9CDE3-DFEB-4EE7-A970-0153FC206FB6}" type="slidenum">
              <a:rPr lang="en-US" smtClean="0"/>
              <a:t>71</a:t>
            </a:fld>
            <a:endParaRPr lang="en-US" dirty="0"/>
          </a:p>
        </p:txBody>
      </p:sp>
    </p:spTree>
    <p:extLst>
      <p:ext uri="{BB962C8B-B14F-4D97-AF65-F5344CB8AC3E}">
        <p14:creationId xmlns:p14="http://schemas.microsoft.com/office/powerpoint/2010/main" val="1355258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77</a:t>
            </a:fld>
            <a:endParaRPr lang="en-US"/>
          </a:p>
        </p:txBody>
      </p:sp>
    </p:spTree>
    <p:extLst>
      <p:ext uri="{BB962C8B-B14F-4D97-AF65-F5344CB8AC3E}">
        <p14:creationId xmlns:p14="http://schemas.microsoft.com/office/powerpoint/2010/main" val="1463179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a:t>
            </a:fld>
            <a:endParaRPr lang="en-US"/>
          </a:p>
        </p:txBody>
      </p:sp>
    </p:spTree>
    <p:extLst>
      <p:ext uri="{BB962C8B-B14F-4D97-AF65-F5344CB8AC3E}">
        <p14:creationId xmlns:p14="http://schemas.microsoft.com/office/powerpoint/2010/main" val="926809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28</a:t>
            </a:fld>
            <a:endParaRPr lang="en-US"/>
          </a:p>
        </p:txBody>
      </p:sp>
    </p:spTree>
    <p:extLst>
      <p:ext uri="{BB962C8B-B14F-4D97-AF65-F5344CB8AC3E}">
        <p14:creationId xmlns:p14="http://schemas.microsoft.com/office/powerpoint/2010/main" val="1829055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39</a:t>
            </a:fld>
            <a:endParaRPr lang="en-US"/>
          </a:p>
        </p:txBody>
      </p:sp>
    </p:spTree>
    <p:extLst>
      <p:ext uri="{BB962C8B-B14F-4D97-AF65-F5344CB8AC3E}">
        <p14:creationId xmlns:p14="http://schemas.microsoft.com/office/powerpoint/2010/main" val="3183440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a:t>
            </a:r>
            <a:r>
              <a:rPr lang="en-US" baseline="0" dirty="0"/>
              <a:t> you install git on your machine to get started you will need to initialize a repository. </a:t>
            </a:r>
          </a:p>
          <a:p>
            <a:endParaRPr lang="en-US" baseline="0" dirty="0"/>
          </a:p>
          <a:p>
            <a:r>
              <a:rPr lang="en-US" baseline="0" dirty="0"/>
              <a:t>You can do this by going into your file system, creating a folder and doing git init within the folder.</a:t>
            </a:r>
          </a:p>
          <a:p>
            <a:endParaRPr lang="en-US" baseline="0" dirty="0"/>
          </a:p>
          <a:p>
            <a:r>
              <a:rPr lang="en-US" baseline="0" dirty="0"/>
              <a:t>All the magic happens in the Dot Git folder. This folder IS GIT. You can copy this folder to another machine and it will work.</a:t>
            </a:r>
          </a:p>
          <a:p>
            <a:endParaRPr lang="en-US" baseline="0" dirty="0"/>
          </a:p>
          <a:p>
            <a:r>
              <a:rPr lang="en-US" baseline="0" dirty="0"/>
              <a:t>When I first started playing with git, I had setup a new machine, and was having a hell of a time trying to figure out how I should move my git projects over to the new machine. It was kind of embarrassing. Eventually I just tried to copy it over and it worked. </a:t>
            </a:r>
          </a:p>
          <a:p>
            <a:endParaRPr lang="en-US" baseline="0" dirty="0"/>
          </a:p>
          <a:p>
            <a:r>
              <a:rPr lang="en-US" baseline="0" dirty="0"/>
              <a:t>At this point you really don’t have much. You need to do your first commit to make this light up. </a:t>
            </a:r>
          </a:p>
          <a:p>
            <a:endParaRPr lang="en-US" baseline="0" dirty="0"/>
          </a:p>
          <a:p>
            <a:r>
              <a:rPr lang="en-US" baseline="0" dirty="0"/>
              <a:t>You create a file. When then stage it, but telling git the track this file. In this case I told git to add all files. </a:t>
            </a:r>
          </a:p>
          <a:p>
            <a:endParaRPr lang="en-US" baseline="0" dirty="0"/>
          </a:p>
          <a:p>
            <a:r>
              <a:rPr lang="en-US" baseline="0" dirty="0"/>
              <a:t>Then I was able to commit with a message say this is my first commit. </a:t>
            </a:r>
            <a:endParaRPr lang="en-US" dirty="0"/>
          </a:p>
        </p:txBody>
      </p:sp>
      <p:sp>
        <p:nvSpPr>
          <p:cNvPr id="4" name="Header Placeholder 3"/>
          <p:cNvSpPr>
            <a:spLocks noGrp="1"/>
          </p:cNvSpPr>
          <p:nvPr>
            <p:ph type="hdr" sz="quarter" idx="10"/>
          </p:nvPr>
        </p:nvSpPr>
        <p:spPr/>
        <p:txBody>
          <a:bodyPr/>
          <a:lstStyle/>
          <a:p>
            <a:r>
              <a:rPr lang="en-US" dirty="0"/>
              <a:t>Visual Studio Live! Las Vegas 2011MGB 2003</a:t>
            </a:r>
          </a:p>
        </p:txBody>
      </p:sp>
      <p:sp>
        <p:nvSpPr>
          <p:cNvPr id="5" name="Footer Placeholder 4"/>
          <p:cNvSpPr>
            <a:spLocks noGrp="1"/>
          </p:cNvSpPr>
          <p:nvPr>
            <p:ph type="ftr" sz="quarter" idx="11"/>
          </p:nvPr>
        </p:nvSpPr>
        <p:spPr/>
        <p:txBody>
          <a:bodyPr/>
          <a:lstStyle/>
          <a:p>
            <a:r>
              <a:rPr lang="en-US" dirty="0">
                <a:cs typeface="+mn-cs"/>
              </a:rPr>
              <a:t>© 2003 Microsoft Corporation. All rights reserved.</a:t>
            </a:r>
          </a:p>
          <a:p>
            <a:pPr eaLnBrk="0" hangingPunct="0"/>
            <a:r>
              <a:rPr lang="en-US" dirty="0"/>
              <a:t>This presentation is for informational purposes only. Microsoft makes no warranties, express or implied, in this summary.</a:t>
            </a:r>
            <a:endParaRPr lang="en-US" sz="1200" dirty="0">
              <a:cs typeface="+mn-cs"/>
            </a:endParaRPr>
          </a:p>
        </p:txBody>
      </p:sp>
      <p:sp>
        <p:nvSpPr>
          <p:cNvPr id="6" name="Slide Number Placeholder 5"/>
          <p:cNvSpPr>
            <a:spLocks noGrp="1"/>
          </p:cNvSpPr>
          <p:nvPr>
            <p:ph type="sldNum" sz="quarter" idx="12"/>
          </p:nvPr>
        </p:nvSpPr>
        <p:spPr/>
        <p:txBody>
          <a:bodyPr/>
          <a:lstStyle/>
          <a:p>
            <a:fld id="{2EBBA783-26AD-4B42-9137-B69FDD389735}" type="slidenum">
              <a:rPr lang="en-US" smtClean="0"/>
              <a:pPr/>
              <a:t>54</a:t>
            </a:fld>
            <a:endParaRPr lang="en-US" dirty="0"/>
          </a:p>
        </p:txBody>
      </p:sp>
    </p:spTree>
    <p:extLst>
      <p:ext uri="{BB962C8B-B14F-4D97-AF65-F5344CB8AC3E}">
        <p14:creationId xmlns:p14="http://schemas.microsoft.com/office/powerpoint/2010/main" val="475199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lets see what this visually looks</a:t>
            </a:r>
            <a:r>
              <a:rPr lang="en-US" baseline="0" dirty="0"/>
              <a:t> like. </a:t>
            </a:r>
          </a:p>
          <a:p>
            <a:endParaRPr lang="en-US" baseline="0" dirty="0"/>
          </a:p>
          <a:p>
            <a:r>
              <a:rPr lang="en-US" baseline="0" dirty="0"/>
              <a:t>On my first commit I have A.  </a:t>
            </a:r>
          </a:p>
          <a:p>
            <a:endParaRPr lang="en-US" baseline="0" dirty="0"/>
          </a:p>
          <a:p>
            <a:r>
              <a:rPr lang="en-US" baseline="0" dirty="0"/>
              <a:t>The default branch that gets created with git is a branch names Master. </a:t>
            </a:r>
          </a:p>
          <a:p>
            <a:endParaRPr lang="en-US" baseline="0" dirty="0"/>
          </a:p>
          <a:p>
            <a:r>
              <a:rPr lang="en-US" baseline="0" dirty="0"/>
              <a:t>This is just a default name. As I mentioned before, most everything in git is done by convention. Master does not mean anything special to git.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FC9CDE3-DFEB-4EE7-A970-0153FC206FB6}" type="slidenum">
              <a:rPr lang="en-US" smtClean="0"/>
              <a:t>58</a:t>
            </a:fld>
            <a:endParaRPr lang="en-US" dirty="0"/>
          </a:p>
        </p:txBody>
      </p:sp>
    </p:spTree>
    <p:extLst>
      <p:ext uri="{BB962C8B-B14F-4D97-AF65-F5344CB8AC3E}">
        <p14:creationId xmlns:p14="http://schemas.microsoft.com/office/powerpoint/2010/main" val="2544608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 make a set of commits, moving master and our current pointer (*) along</a:t>
            </a:r>
          </a:p>
        </p:txBody>
      </p:sp>
      <p:sp>
        <p:nvSpPr>
          <p:cNvPr id="4" name="Slide Number Placeholder 3"/>
          <p:cNvSpPr>
            <a:spLocks noGrp="1"/>
          </p:cNvSpPr>
          <p:nvPr>
            <p:ph type="sldNum" sz="quarter" idx="10"/>
          </p:nvPr>
        </p:nvSpPr>
        <p:spPr/>
        <p:txBody>
          <a:bodyPr/>
          <a:lstStyle/>
          <a:p>
            <a:fld id="{CFC9CDE3-DFEB-4EE7-A970-0153FC206FB6}" type="slidenum">
              <a:rPr lang="en-US" smtClean="0"/>
              <a:t>59</a:t>
            </a:fld>
            <a:endParaRPr lang="en-US" dirty="0"/>
          </a:p>
        </p:txBody>
      </p:sp>
    </p:spTree>
    <p:extLst>
      <p:ext uri="{BB962C8B-B14F-4D97-AF65-F5344CB8AC3E}">
        <p14:creationId xmlns:p14="http://schemas.microsoft.com/office/powerpoint/2010/main" val="1807651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Suppose we want to work on a bug.</a:t>
            </a:r>
            <a:r>
              <a:rPr lang="en-US" baseline="0" dirty="0"/>
              <a:t> We start by creating a local “story branch” for this work.</a:t>
            </a:r>
          </a:p>
          <a:p>
            <a:endParaRPr lang="en-US" baseline="0" dirty="0"/>
          </a:p>
          <a:p>
            <a:r>
              <a:rPr lang="en-US" baseline="0" dirty="0"/>
              <a:t>Notice that the new branch is really just a pointer to the same commit (C) but our current pointer (*) is moved.</a:t>
            </a:r>
            <a:endParaRPr lang="en-US" dirty="0"/>
          </a:p>
        </p:txBody>
      </p:sp>
      <p:sp>
        <p:nvSpPr>
          <p:cNvPr id="4" name="Slide Number Placeholder 3"/>
          <p:cNvSpPr>
            <a:spLocks noGrp="1"/>
          </p:cNvSpPr>
          <p:nvPr>
            <p:ph type="sldNum" sz="quarter" idx="10"/>
          </p:nvPr>
        </p:nvSpPr>
        <p:spPr/>
        <p:txBody>
          <a:bodyPr/>
          <a:lstStyle/>
          <a:p>
            <a:fld id="{CFC9CDE3-DFEB-4EE7-A970-0153FC206FB6}" type="slidenum">
              <a:rPr lang="en-US" smtClean="0"/>
              <a:t>60</a:t>
            </a:fld>
            <a:endParaRPr lang="en-US" dirty="0"/>
          </a:p>
        </p:txBody>
      </p:sp>
    </p:spTree>
    <p:extLst>
      <p:ext uri="{BB962C8B-B14F-4D97-AF65-F5344CB8AC3E}">
        <p14:creationId xmlns:p14="http://schemas.microsoft.com/office/powerpoint/2010/main" val="2363881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02" name="Shape 102"/>
          <p:cNvSpPr>
            <a:spLocks noGrp="1"/>
          </p:cNvSpPr>
          <p:nvPr>
            <p:ph type="title"/>
          </p:nvPr>
        </p:nvSpPr>
        <p:spPr>
          <a:xfrm>
            <a:off x="401836" y="928687"/>
            <a:ext cx="8340328" cy="2232422"/>
          </a:xfrm>
          <a:prstGeom prst="rect">
            <a:avLst/>
          </a:prstGeom>
        </p:spPr>
        <p:txBody>
          <a:bodyPr/>
          <a:lstStyle/>
          <a:p>
            <a:r>
              <a:t>Title Text</a:t>
            </a:r>
          </a:p>
        </p:txBody>
      </p:sp>
      <p:sp>
        <p:nvSpPr>
          <p:cNvPr id="103" name="Shape 103"/>
          <p:cNvSpPr>
            <a:spLocks noGrp="1"/>
          </p:cNvSpPr>
          <p:nvPr>
            <p:ph type="body" sz="half" idx="1"/>
          </p:nvPr>
        </p:nvSpPr>
        <p:spPr>
          <a:xfrm>
            <a:off x="401836" y="3536156"/>
            <a:ext cx="8340328" cy="2232422"/>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xfrm>
            <a:off x="8626078" y="6509742"/>
            <a:ext cx="181666" cy="175594"/>
          </a:xfrm>
          <a:prstGeom prst="rect">
            <a:avLst/>
          </a:prstGeom>
        </p:spPr>
        <p:txBody>
          <a:bodyPr/>
          <a:lstStyle>
            <a:lvl1pPr algn="l"/>
          </a:lstStyle>
          <a:p>
            <a:fld id="{86CB4B4D-7CA3-9044-876B-883B54F8677D}" type="slidenum">
              <a:t>‹#›</a:t>
            </a:fld>
            <a:endParaRPr/>
          </a:p>
        </p:txBody>
      </p:sp>
    </p:spTree>
    <p:extLst>
      <p:ext uri="{BB962C8B-B14F-4D97-AF65-F5344CB8AC3E}">
        <p14:creationId xmlns:p14="http://schemas.microsoft.com/office/powerpoint/2010/main" val="12059957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John P. Dickerson - EC 2016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John P. Dickerson - EC 2016</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John P. Dickerson - EC 2016</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John P. Dickerson - EC 2016</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John P. Dickerson - EC 2016</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en.wikipedia.org/wiki/Literate_programmin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videolectures.net/cancerbioinformatics2010_baggerly_irrh/"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qz.com/765879/23andme-has-a-race-problem-when-it-comes-to-ancestry-reports-for-non-whites/" TargetMode="External"/><Relationship Id="rId2" Type="http://schemas.openxmlformats.org/officeDocument/2006/relationships/hyperlink" Target="http://www.nytimes.com/2016/08/18/science/genetic-tests-for-a-heart-disorder-mistakenly-find-blacks-at-risk.html?smprod=nytcore-iphone&amp;smid=nytcore-iphone-share" TargetMode="External"/><Relationship Id="rId1" Type="http://schemas.openxmlformats.org/officeDocument/2006/relationships/slideLayout" Target="../slideLayouts/slideLayout2.xml"/><Relationship Id="rId5" Type="http://schemas.openxmlformats.org/officeDocument/2006/relationships/hyperlink" Target="http://nymag.com/selectall/2016/04/could-facebook-swing-the-election.html" TargetMode="External"/><Relationship Id="rId4" Type="http://schemas.openxmlformats.org/officeDocument/2006/relationships/hyperlink" Target="http://www.politico.com/magazine/story/2015/08/how-google-could-rig-the-2016-election-121548"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arxiv.org/abs/1702.00502"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amazon.com/Weapons-Math-Destruction-Increases-Inequality/dp/0553418815" TargetMode="External"/><Relationship Id="rId2" Type="http://schemas.openxmlformats.org/officeDocument/2006/relationships/hyperlink" Target="http://andrewgelman.com/wp-content/uploads/2016/04/fung_ethics_v3.pdf" TargetMode="External"/><Relationship Id="rId1" Type="http://schemas.openxmlformats.org/officeDocument/2006/relationships/slideLayout" Target="../slideLayouts/slideLayout2.xml"/><Relationship Id="rId6" Type="http://schemas.openxmlformats.org/officeDocument/2006/relationships/hyperlink" Target="https://www.technologyreview.com/s/602933/how-to-hold-algorithms-accountable/" TargetMode="External"/><Relationship Id="rId5" Type="http://schemas.openxmlformats.org/officeDocument/2006/relationships/hyperlink" Target="http://www.iijournals.com/doi/pdfplus/10.3905/jod.2012.20.1.035" TargetMode="External"/><Relationship Id="rId4" Type="http://schemas.openxmlformats.org/officeDocument/2006/relationships/hyperlink" Target="https://www.gov.uk/government/uploads/system/uploads/attachment_data/file/524298/Data_science_ethics_framework_v1.0_for_publication__1_.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git-scm.com/about/small-and-fast"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www.opendatafoundation.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hyperlink" Target="https://github.com/maxbbraun/trump2cash)" TargetMode="External"/><Relationship Id="rId1" Type="http://schemas.openxmlformats.org/officeDocument/2006/relationships/slideLayout" Target="../slideLayouts/slideLayout2.xml"/><Relationship Id="rId5" Type="http://schemas.openxmlformats.org/officeDocument/2006/relationships/image" Target="../media/image31.tiff"/><Relationship Id="rId4" Type="http://schemas.openxmlformats.org/officeDocument/2006/relationships/image" Target="../media/image30.tiff"/></Relationships>
</file>

<file path=ppt/slides/_rels/slide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guides.github.com/activities/hello-world/"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github.com/" TargetMode="External"/><Relationship Id="rId2" Type="http://schemas.openxmlformats.org/officeDocument/2006/relationships/hyperlink" Target="http://git-scm.com/" TargetMode="External"/><Relationship Id="rId1" Type="http://schemas.openxmlformats.org/officeDocument/2006/relationships/slideLayout" Target="../slideLayouts/slideLayout2.xml"/><Relationship Id="rId6" Type="http://schemas.openxmlformats.org/officeDocument/2006/relationships/hyperlink" Target="https://git.wiki.kernel.org/index.php/GitSvnComparison" TargetMode="External"/><Relationship Id="rId5" Type="http://schemas.openxmlformats.org/officeDocument/2006/relationships/hyperlink" Target="http://gitlab.org/" TargetMode="External"/><Relationship Id="rId4" Type="http://schemas.openxmlformats.org/officeDocument/2006/relationships/hyperlink" Target="https://guides.github.com/activities/hello-world/"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Introduction to </a:t>
            </a:r>
            <a:br>
              <a:rPr lang="en-US" sz="4000" dirty="0"/>
            </a:br>
            <a:r>
              <a:rPr lang="en-US" sz="4000" dirty="0"/>
              <a:t>Data Science</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6"/>
            <a:ext cx="6858000" cy="914397"/>
          </a:xfrm>
        </p:spPr>
        <p:txBody>
          <a:bodyPr>
            <a:normAutofit/>
          </a:bodyPr>
          <a:lstStyle/>
          <a:p>
            <a:r>
              <a:rPr lang="en-US" dirty="0"/>
              <a:t>John P Dickerson</a:t>
            </a:r>
          </a:p>
          <a:p>
            <a:r>
              <a:rPr lang="en-US" dirty="0" err="1"/>
              <a:t>Prem</a:t>
            </a:r>
            <a:r>
              <a:rPr lang="en-US" dirty="0"/>
              <a:t> Saggar</a:t>
            </a:r>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dirty="0"/>
              <a:t>Lecture #4 – 9/10/2018</a:t>
            </a:r>
          </a:p>
          <a:p>
            <a:endParaRPr lang="en-US" sz="1600" b="1" dirty="0"/>
          </a:p>
          <a:p>
            <a:r>
              <a:rPr lang="en-US" sz="1600" b="1" dirty="0"/>
              <a:t>CMSC320</a:t>
            </a:r>
          </a:p>
          <a:p>
            <a:r>
              <a:rPr lang="en-US" sz="1600" b="1" dirty="0"/>
              <a:t>Mondays &amp; Wednesdays</a:t>
            </a:r>
          </a:p>
          <a:p>
            <a:r>
              <a:rPr lang="en-US" sz="1600" b="1" dirty="0"/>
              <a:t>2:00pm – 3:15pm</a:t>
            </a:r>
            <a:endParaRPr lang="en-US" sz="1600" dirty="0"/>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p:cNvSpPr>
          <p:nvPr>
            <p:ph type="title"/>
          </p:nvPr>
        </p:nvSpPr>
        <p:spPr>
          <a:prstGeom prst="rect">
            <a:avLst/>
          </a:prstGeom>
        </p:spPr>
        <p:txBody>
          <a:bodyPr/>
          <a:lstStyle/>
          <a:p>
            <a:r>
              <a:t>Think like an experimentalist</a:t>
            </a:r>
          </a:p>
        </p:txBody>
      </p:sp>
      <p:sp>
        <p:nvSpPr>
          <p:cNvPr id="296" name="Shape 296"/>
          <p:cNvSpPr>
            <a:spLocks noGrp="1"/>
          </p:cNvSpPr>
          <p:nvPr>
            <p:ph idx="1"/>
          </p:nvPr>
        </p:nvSpPr>
        <p:spPr>
          <a:prstGeom prst="rect">
            <a:avLst/>
          </a:prstGeom>
        </p:spPr>
        <p:txBody>
          <a:bodyPr/>
          <a:lstStyle/>
          <a:p>
            <a:r>
              <a:rPr dirty="0"/>
              <a:t>Let this guide your organization. </a:t>
            </a:r>
            <a:r>
              <a:rPr lang="en-US" dirty="0"/>
              <a:t>One potential structure for organizing a project:</a:t>
            </a:r>
            <a:endParaRPr dirty="0"/>
          </a:p>
        </p:txBody>
      </p:sp>
      <p:sp>
        <p:nvSpPr>
          <p:cNvPr id="297" name="Shape 297"/>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sp>
        <p:nvSpPr>
          <p:cNvPr id="298" name="Shape 298"/>
          <p:cNvSpPr/>
          <p:nvPr/>
        </p:nvSpPr>
        <p:spPr>
          <a:xfrm>
            <a:off x="2477559" y="2545745"/>
            <a:ext cx="3579282" cy="4055197"/>
          </a:xfrm>
          <a:prstGeom prst="rect">
            <a:avLst/>
          </a:prstGeom>
          <a:ln w="12700">
            <a:miter lim="400000"/>
          </a:ln>
          <a:extLst>
            <a:ext uri="{C572A759-6A51-4108-AA02-DFA0A04FC94B}">
              <ma14:wrappingTextBoxFlag xmlns:ma14="http://schemas.microsoft.com/office/mac/drawingml/2011/main" xmlns="" val="1"/>
            </a:ext>
          </a:extLst>
        </p:spPr>
        <p:txBody>
          <a:bodyPr wrap="square" lIns="26789" tIns="26789" rIns="26789" bIns="26789" anchor="b">
            <a:spAutoFit/>
          </a:bodyPr>
          <a:lstStyle/>
          <a:p>
            <a:pPr algn="l">
              <a:defRPr sz="3600">
                <a:latin typeface="Courier New"/>
                <a:ea typeface="Courier New"/>
                <a:cs typeface="Courier New"/>
                <a:sym typeface="Courier New"/>
              </a:defRPr>
            </a:pPr>
            <a:r>
              <a:rPr sz="2000" dirty="0"/>
              <a:t>project/</a:t>
            </a:r>
          </a:p>
          <a:p>
            <a:pPr algn="l">
              <a:defRPr sz="3600">
                <a:latin typeface="Courier New"/>
                <a:ea typeface="Courier New"/>
                <a:cs typeface="Courier New"/>
                <a:sym typeface="Courier New"/>
              </a:defRPr>
            </a:pPr>
            <a:r>
              <a:rPr sz="2000" dirty="0"/>
              <a:t>| data/</a:t>
            </a:r>
          </a:p>
          <a:p>
            <a:pPr algn="l">
              <a:defRPr sz="3600">
                <a:latin typeface="Courier New"/>
                <a:ea typeface="Courier New"/>
                <a:cs typeface="Courier New"/>
                <a:sym typeface="Courier New"/>
              </a:defRPr>
            </a:pPr>
            <a:r>
              <a:rPr sz="2000" dirty="0"/>
              <a:t>| | </a:t>
            </a:r>
            <a:r>
              <a:rPr sz="2000" i="1" dirty="0"/>
              <a:t>processing_scripts</a:t>
            </a:r>
          </a:p>
          <a:p>
            <a:pPr algn="l">
              <a:defRPr sz="3600">
                <a:latin typeface="Courier New"/>
                <a:ea typeface="Courier New"/>
                <a:cs typeface="Courier New"/>
                <a:sym typeface="Courier New"/>
              </a:defRPr>
            </a:pPr>
            <a:r>
              <a:rPr sz="2000" dirty="0"/>
              <a:t>| | raw/</a:t>
            </a:r>
          </a:p>
          <a:p>
            <a:pPr algn="l">
              <a:defRPr sz="3600">
                <a:latin typeface="Courier New"/>
                <a:ea typeface="Courier New"/>
                <a:cs typeface="Courier New"/>
                <a:sym typeface="Courier New"/>
              </a:defRPr>
            </a:pPr>
            <a:r>
              <a:rPr sz="2000" dirty="0"/>
              <a:t>| | proc/</a:t>
            </a:r>
          </a:p>
          <a:p>
            <a:pPr algn="l">
              <a:defRPr sz="3600">
                <a:latin typeface="Courier New"/>
                <a:ea typeface="Courier New"/>
                <a:cs typeface="Courier New"/>
                <a:sym typeface="Courier New"/>
              </a:defRPr>
            </a:pPr>
            <a:r>
              <a:rPr sz="2000" dirty="0"/>
              <a:t>| tools/</a:t>
            </a:r>
          </a:p>
          <a:p>
            <a:pPr algn="l">
              <a:defRPr sz="3600">
                <a:latin typeface="Courier New"/>
                <a:ea typeface="Courier New"/>
                <a:cs typeface="Courier New"/>
                <a:sym typeface="Courier New"/>
              </a:defRPr>
            </a:pPr>
            <a:r>
              <a:rPr sz="2000" dirty="0"/>
              <a:t>| | src/</a:t>
            </a:r>
          </a:p>
          <a:p>
            <a:pPr algn="l">
              <a:defRPr sz="3600">
                <a:latin typeface="Courier New"/>
                <a:ea typeface="Courier New"/>
                <a:cs typeface="Courier New"/>
                <a:sym typeface="Courier New"/>
              </a:defRPr>
            </a:pPr>
            <a:r>
              <a:rPr sz="2000" dirty="0"/>
              <a:t>| | bin/</a:t>
            </a:r>
          </a:p>
          <a:p>
            <a:pPr algn="l">
              <a:defRPr sz="3600">
                <a:latin typeface="Courier New"/>
                <a:ea typeface="Courier New"/>
                <a:cs typeface="Courier New"/>
                <a:sym typeface="Courier New"/>
              </a:defRPr>
            </a:pPr>
            <a:r>
              <a:rPr sz="2000" dirty="0"/>
              <a:t>| exps</a:t>
            </a:r>
          </a:p>
          <a:p>
            <a:pPr algn="l">
              <a:defRPr sz="3600">
                <a:latin typeface="Courier New"/>
                <a:ea typeface="Courier New"/>
                <a:cs typeface="Courier New"/>
                <a:sym typeface="Courier New"/>
              </a:defRPr>
            </a:pPr>
            <a:r>
              <a:rPr sz="2000" dirty="0"/>
              <a:t>| | </a:t>
            </a:r>
            <a:r>
              <a:rPr sz="2000" i="1" dirty="0"/>
              <a:t>pipeline_scripts</a:t>
            </a:r>
          </a:p>
          <a:p>
            <a:pPr algn="l">
              <a:defRPr sz="3600">
                <a:latin typeface="Courier New"/>
                <a:ea typeface="Courier New"/>
                <a:cs typeface="Courier New"/>
                <a:sym typeface="Courier New"/>
              </a:defRPr>
            </a:pPr>
            <a:r>
              <a:rPr sz="2000" dirty="0"/>
              <a:t>| | results/</a:t>
            </a:r>
          </a:p>
          <a:p>
            <a:pPr algn="l">
              <a:defRPr sz="3600">
                <a:latin typeface="Courier New"/>
                <a:ea typeface="Courier New"/>
                <a:cs typeface="Courier New"/>
                <a:sym typeface="Courier New"/>
              </a:defRPr>
            </a:pPr>
            <a:r>
              <a:rPr sz="2000" dirty="0"/>
              <a:t>| | </a:t>
            </a:r>
            <a:r>
              <a:rPr sz="2000" i="1" dirty="0"/>
              <a:t>analysis_scripts</a:t>
            </a:r>
          </a:p>
          <a:p>
            <a:pPr algn="l">
              <a:defRPr sz="3600">
                <a:latin typeface="Courier New"/>
                <a:ea typeface="Courier New"/>
                <a:cs typeface="Courier New"/>
                <a:sym typeface="Courier New"/>
              </a:defRPr>
            </a:pPr>
            <a:r>
              <a:rPr sz="2000" dirty="0"/>
              <a:t>| | figures/</a:t>
            </a:r>
          </a:p>
        </p:txBody>
      </p:sp>
    </p:spTree>
    <p:extLst>
      <p:ext uri="{BB962C8B-B14F-4D97-AF65-F5344CB8AC3E}">
        <p14:creationId xmlns:p14="http://schemas.microsoft.com/office/powerpoint/2010/main" val="30846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build="p"/>
      <p:bldP spid="29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p:cNvSpPr>
          <p:nvPr>
            <p:ph type="title"/>
          </p:nvPr>
        </p:nvSpPr>
        <p:spPr>
          <a:prstGeom prst="rect">
            <a:avLst/>
          </a:prstGeom>
        </p:spPr>
        <p:txBody>
          <a:bodyPr/>
          <a:lstStyle/>
          <a:p>
            <a:r>
              <a:t>Think like an experimentalist</a:t>
            </a:r>
          </a:p>
        </p:txBody>
      </p:sp>
      <p:sp>
        <p:nvSpPr>
          <p:cNvPr id="302" name="Shape 302"/>
          <p:cNvSpPr>
            <a:spLocks noGrp="1"/>
          </p:cNvSpPr>
          <p:nvPr>
            <p:ph idx="1"/>
          </p:nvPr>
        </p:nvSpPr>
        <p:spPr>
          <a:prstGeom prst="rect">
            <a:avLst/>
          </a:prstGeom>
        </p:spPr>
        <p:txBody>
          <a:bodyPr/>
          <a:lstStyle/>
          <a:p>
            <a:r>
              <a:rPr dirty="0"/>
              <a:t>Keep a lab notebook!</a:t>
            </a:r>
          </a:p>
          <a:p>
            <a:r>
              <a:rPr dirty="0"/>
              <a:t>Literate programming tools are making this easier for computational projects</a:t>
            </a:r>
            <a:r>
              <a:rPr lang="en-US" dirty="0"/>
              <a:t>:</a:t>
            </a:r>
            <a:endParaRPr dirty="0"/>
          </a:p>
          <a:p>
            <a:pPr marL="160020" indent="-342900">
              <a:buFont typeface="Arial" charset="0"/>
              <a:buChar char="•"/>
            </a:pPr>
            <a:r>
              <a:rPr b="0" dirty="0">
                <a:hlinkClick r:id="rId2"/>
              </a:rPr>
              <a:t>http://en.wikipedia.org/wiki/Literate_programming</a:t>
            </a:r>
            <a:r>
              <a:rPr lang="en-US" b="0" dirty="0"/>
              <a:t> (Lec #2!)</a:t>
            </a:r>
          </a:p>
          <a:p>
            <a:pPr marL="160020" indent="-342900">
              <a:buFont typeface="Arial" charset="0"/>
              <a:buChar char="•"/>
            </a:pPr>
            <a:r>
              <a:rPr lang="en-US" b="0" dirty="0"/>
              <a:t>https://</a:t>
            </a:r>
            <a:r>
              <a:rPr lang="en-US" b="0" dirty="0" err="1"/>
              <a:t>ipython.org</a:t>
            </a:r>
            <a:r>
              <a:rPr lang="en-US" b="0" dirty="0"/>
              <a:t>/ </a:t>
            </a:r>
          </a:p>
          <a:p>
            <a:pPr marL="160020" indent="-342900">
              <a:buFont typeface="Arial" charset="0"/>
              <a:buChar char="•"/>
            </a:pPr>
            <a:r>
              <a:rPr b="0" dirty="0"/>
              <a:t>http://rmarkdown.rstudio.com/</a:t>
            </a:r>
          </a:p>
          <a:p>
            <a:pPr marL="160020" indent="-342900">
              <a:buFont typeface="Arial" charset="0"/>
              <a:buChar char="•"/>
            </a:pPr>
            <a:r>
              <a:rPr b="0" dirty="0"/>
              <a:t>http://jupyter.org/</a:t>
            </a:r>
          </a:p>
        </p:txBody>
      </p:sp>
      <p:sp>
        <p:nvSpPr>
          <p:cNvPr id="303" name="Shape 303"/>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spTree>
    <p:extLst>
      <p:ext uri="{BB962C8B-B14F-4D97-AF65-F5344CB8AC3E}">
        <p14:creationId xmlns:p14="http://schemas.microsoft.com/office/powerpoint/2010/main" val="35937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p:cNvSpPr>
          <p:nvPr>
            <p:ph type="title"/>
          </p:nvPr>
        </p:nvSpPr>
        <p:spPr/>
        <p:txBody>
          <a:bodyPr/>
          <a:lstStyle/>
          <a:p>
            <a:r>
              <a:rPr lang="en-US"/>
              <a:t>Think like an experimentalist</a:t>
            </a:r>
          </a:p>
        </p:txBody>
      </p:sp>
      <p:sp>
        <p:nvSpPr>
          <p:cNvPr id="307" name="Shape 307"/>
          <p:cNvSpPr>
            <a:spLocks noGrp="1"/>
          </p:cNvSpPr>
          <p:nvPr>
            <p:ph idx="1"/>
          </p:nvPr>
        </p:nvSpPr>
        <p:spPr/>
        <p:txBody>
          <a:bodyPr/>
          <a:lstStyle/>
          <a:p>
            <a:r>
              <a:rPr lang="en-US" dirty="0"/>
              <a:t>Separate experiment from analysis from communication</a:t>
            </a:r>
          </a:p>
          <a:p>
            <a:pPr marL="160020" indent="-342900">
              <a:buFont typeface="Arial" charset="0"/>
              <a:buChar char="•"/>
            </a:pPr>
            <a:r>
              <a:rPr lang="en-US" b="0" dirty="0"/>
              <a:t>Store results of computations, write separate scripts to analyze results and make plots/tables</a:t>
            </a:r>
          </a:p>
          <a:p>
            <a:r>
              <a:rPr lang="en-US" dirty="0"/>
              <a:t>Aim for reproducibility</a:t>
            </a:r>
          </a:p>
          <a:p>
            <a:pPr marL="160020" indent="-342900">
              <a:buFont typeface="Arial" charset="0"/>
              <a:buChar char="•"/>
            </a:pPr>
            <a:r>
              <a:rPr lang="en-US" b="0" dirty="0"/>
              <a:t>There are serious consequences for not being careful</a:t>
            </a:r>
          </a:p>
          <a:p>
            <a:pPr marL="571500" lvl="1" indent="-342900"/>
            <a:r>
              <a:rPr lang="en-US" dirty="0"/>
              <a:t>Publication retraction</a:t>
            </a:r>
          </a:p>
          <a:p>
            <a:pPr marL="571500" lvl="1" indent="-342900"/>
            <a:r>
              <a:rPr lang="en-US" dirty="0"/>
              <a:t>Worse: </a:t>
            </a:r>
            <a:r>
              <a:rPr lang="en-US" dirty="0">
                <a:hlinkClick r:id="rId2"/>
              </a:rPr>
              <a:t>http://videolectures.net/cancerbioinformatics2010_baggerly_irrh/</a:t>
            </a:r>
          </a:p>
          <a:p>
            <a:pPr marL="160020" indent="-342900">
              <a:buFont typeface="Arial" charset="0"/>
              <a:buChar char="•"/>
            </a:pPr>
            <a:r>
              <a:rPr lang="en-US" b="0" dirty="0"/>
              <a:t>Lots of tools available to help, use them! Be proactive: learn about them on your own!</a:t>
            </a:r>
          </a:p>
        </p:txBody>
      </p:sp>
      <p:sp>
        <p:nvSpPr>
          <p:cNvPr id="308" name="Shape 308"/>
          <p:cNvSpPr>
            <a:spLocks noGrp="1"/>
          </p:cNvSpPr>
          <p:nvPr>
            <p:ph type="sldNum" sz="quarter" idx="12"/>
          </p:nvPr>
        </p:nvSpPr>
        <p:spPr/>
        <p:txBody>
          <a:bodyPr/>
          <a:lstStyle/>
          <a:p>
            <a:fld id="{86CB4B4D-7CA3-9044-876B-883B54F8677D}" type="slidenum">
              <a:rPr lang="cs-CZ" smtClean="0"/>
              <a:pPr/>
              <a:t>12</a:t>
            </a:fld>
            <a:endParaRPr lang="cs-CZ"/>
          </a:p>
        </p:txBody>
      </p:sp>
    </p:spTree>
    <p:extLst>
      <p:ext uri="{BB962C8B-B14F-4D97-AF65-F5344CB8AC3E}">
        <p14:creationId xmlns:p14="http://schemas.microsoft.com/office/powerpoint/2010/main" val="134919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94716"/>
            <a:ext cx="8989454" cy="99779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t>Bias, ethics, &amp; responsibility</a:t>
            </a:r>
            <a:endParaRPr lang="en-US" sz="3200" b="1" i="1" dirty="0">
              <a:solidFill>
                <a:schemeClr val="accent1"/>
              </a:solidFill>
            </a:endParaRPr>
          </a:p>
        </p:txBody>
      </p:sp>
    </p:spTree>
    <p:extLst>
      <p:ext uri="{BB962C8B-B14F-4D97-AF65-F5344CB8AC3E}">
        <p14:creationId xmlns:p14="http://schemas.microsoft.com/office/powerpoint/2010/main" val="563526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p:cNvSpPr>
          <p:nvPr>
            <p:ph type="title"/>
          </p:nvPr>
        </p:nvSpPr>
        <p:spPr>
          <a:xfrm>
            <a:off x="457199" y="152718"/>
            <a:ext cx="8245475" cy="1371600"/>
          </a:xfrm>
          <a:prstGeom prst="rect">
            <a:avLst/>
          </a:prstGeom>
        </p:spPr>
        <p:txBody>
          <a:bodyPr>
            <a:normAutofit/>
          </a:bodyPr>
          <a:lstStyle/>
          <a:p>
            <a:r>
              <a:t>Data Science Lifecycle</a:t>
            </a:r>
            <a:r>
              <a:rPr lang="en-US"/>
              <a:t>: An Alternate View</a:t>
            </a:r>
            <a:endParaRPr/>
          </a:p>
        </p:txBody>
      </p:sp>
      <p:sp>
        <p:nvSpPr>
          <p:cNvPr id="315" name="Shape 315"/>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a:t>
            </a:fld>
            <a:endParaRPr/>
          </a:p>
        </p:txBody>
      </p:sp>
      <p:pic>
        <p:nvPicPr>
          <p:cNvPr id="316" name="cycle.tiff"/>
          <p:cNvPicPr>
            <a:picLocks noChangeAspect="1"/>
          </p:cNvPicPr>
          <p:nvPr/>
        </p:nvPicPr>
        <p:blipFill>
          <a:blip r:embed="rId2">
            <a:extLst/>
          </a:blip>
          <a:stretch>
            <a:fillRect/>
          </a:stretch>
        </p:blipFill>
        <p:spPr>
          <a:xfrm>
            <a:off x="1538594" y="1480122"/>
            <a:ext cx="7493785" cy="5201201"/>
          </a:xfrm>
          <a:prstGeom prst="rect">
            <a:avLst/>
          </a:prstGeom>
          <a:ln w="12700">
            <a:miter lim="400000"/>
          </a:ln>
        </p:spPr>
      </p:pic>
    </p:spTree>
    <p:extLst>
      <p:ext uri="{BB962C8B-B14F-4D97-AF65-F5344CB8AC3E}">
        <p14:creationId xmlns:p14="http://schemas.microsoft.com/office/powerpoint/2010/main" val="78957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p:cNvSpPr>
          <p:nvPr>
            <p:ph type="title"/>
          </p:nvPr>
        </p:nvSpPr>
        <p:spPr/>
        <p:txBody>
          <a:bodyPr/>
          <a:lstStyle/>
          <a:p>
            <a:r>
              <a:rPr lang="en-US" dirty="0"/>
              <a:t>Examples of Bias</a:t>
            </a:r>
          </a:p>
        </p:txBody>
      </p:sp>
      <p:sp>
        <p:nvSpPr>
          <p:cNvPr id="320" name="Shape 320"/>
          <p:cNvSpPr>
            <a:spLocks noGrp="1"/>
          </p:cNvSpPr>
          <p:nvPr>
            <p:ph idx="1"/>
          </p:nvPr>
        </p:nvSpPr>
        <p:spPr/>
        <p:txBody>
          <a:bodyPr/>
          <a:lstStyle/>
          <a:p>
            <a:r>
              <a:rPr lang="en-US" dirty="0"/>
              <a:t>Genetic testing</a:t>
            </a:r>
          </a:p>
          <a:p>
            <a:pPr marL="160020" indent="-342900">
              <a:buFont typeface="Arial" charset="0"/>
              <a:buChar char="•"/>
            </a:pPr>
            <a:r>
              <a:rPr lang="en-US" b="0" dirty="0">
                <a:hlinkClick r:id="rId2"/>
              </a:rPr>
              <a:t>Genetic tests for heart disorder and race-biased risk (NYTimes)</a:t>
            </a:r>
          </a:p>
          <a:p>
            <a:pPr marL="160020" indent="-342900">
              <a:buFont typeface="Arial" charset="0"/>
              <a:buChar char="•"/>
            </a:pPr>
            <a:r>
              <a:rPr lang="en-US" b="0" dirty="0">
                <a:hlinkClick r:id="rId3"/>
              </a:rPr>
              <a:t>Race-bias in ancestry reports</a:t>
            </a:r>
          </a:p>
          <a:p>
            <a:r>
              <a:rPr lang="en-US" dirty="0"/>
              <a:t>Search results / feed optimization</a:t>
            </a:r>
          </a:p>
          <a:p>
            <a:pPr marL="160020" indent="-342900">
              <a:buFont typeface="Arial" charset="0"/>
              <a:buChar char="•"/>
            </a:pPr>
            <a:r>
              <a:rPr lang="en-US" b="0" dirty="0">
                <a:hlinkClick r:id="rId4"/>
              </a:rPr>
              <a:t>Google</a:t>
            </a:r>
          </a:p>
          <a:p>
            <a:pPr marL="160020" indent="-342900">
              <a:buFont typeface="Arial" charset="0"/>
              <a:buChar char="•"/>
            </a:pPr>
            <a:r>
              <a:rPr lang="en-US" b="0" dirty="0">
                <a:hlinkClick r:id="rId5"/>
              </a:rPr>
              <a:t>Facebook</a:t>
            </a:r>
          </a:p>
        </p:txBody>
      </p:sp>
      <p:sp>
        <p:nvSpPr>
          <p:cNvPr id="321" name="Shape 321"/>
          <p:cNvSpPr>
            <a:spLocks noGrp="1"/>
          </p:cNvSpPr>
          <p:nvPr>
            <p:ph type="sldNum" sz="quarter" idx="12"/>
          </p:nvPr>
        </p:nvSpPr>
        <p:spPr/>
        <p:txBody>
          <a:bodyPr/>
          <a:lstStyle/>
          <a:p>
            <a:fld id="{86CB4B4D-7CA3-9044-876B-883B54F8677D}" type="slidenum">
              <a:rPr lang="en-US" smtClean="0"/>
              <a:pPr/>
              <a:t>15</a:t>
            </a:fld>
            <a:endParaRPr lang="en-US"/>
          </a:p>
        </p:txBody>
      </p:sp>
    </p:spTree>
    <p:extLst>
      <p:ext uri="{BB962C8B-B14F-4D97-AF65-F5344CB8AC3E}">
        <p14:creationId xmlns:p14="http://schemas.microsoft.com/office/powerpoint/2010/main" val="106373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p:txBody>
          <a:bodyPr/>
          <a:lstStyle/>
          <a:p>
            <a:r>
              <a:rPr lang="en-US" dirty="0"/>
              <a:t>Fairness through blindness:</a:t>
            </a:r>
          </a:p>
          <a:p>
            <a:pPr marL="342900" indent="-342900">
              <a:buFont typeface="Arial" charset="0"/>
              <a:buChar char="•"/>
            </a:pPr>
            <a:r>
              <a:rPr lang="en-US" b="0" dirty="0"/>
              <a:t>Don’t let an algorithm look at </a:t>
            </a:r>
            <a:r>
              <a:rPr lang="en-US" b="0" dirty="0">
                <a:solidFill>
                  <a:schemeClr val="tx2"/>
                </a:solidFill>
              </a:rPr>
              <a:t>protected attributes</a:t>
            </a:r>
          </a:p>
          <a:p>
            <a:r>
              <a:rPr lang="en-US" dirty="0"/>
              <a:t>Examples currently in use ??????????</a:t>
            </a:r>
          </a:p>
          <a:p>
            <a:pPr marL="342900" indent="-342900">
              <a:buFont typeface="Arial" charset="0"/>
              <a:buChar char="•"/>
            </a:pPr>
            <a:r>
              <a:rPr lang="en-US" b="0" dirty="0"/>
              <a:t>Race</a:t>
            </a:r>
          </a:p>
          <a:p>
            <a:pPr marL="342900" indent="-342900">
              <a:buFont typeface="Arial" charset="0"/>
              <a:buChar char="•"/>
            </a:pPr>
            <a:r>
              <a:rPr lang="en-US" b="0" dirty="0"/>
              <a:t>Gender</a:t>
            </a:r>
          </a:p>
          <a:p>
            <a:pPr marL="342900" indent="-342900">
              <a:buFont typeface="Arial" charset="0"/>
              <a:buChar char="•"/>
            </a:pPr>
            <a:r>
              <a:rPr lang="en-US" b="0" dirty="0"/>
              <a:t>Sexuality</a:t>
            </a:r>
          </a:p>
          <a:p>
            <a:pPr marL="342900" indent="-342900">
              <a:buFont typeface="Arial" charset="0"/>
              <a:buChar char="•"/>
            </a:pPr>
            <a:r>
              <a:rPr lang="en-US" b="0" dirty="0"/>
              <a:t>Disability</a:t>
            </a:r>
          </a:p>
          <a:p>
            <a:pPr marL="342900" indent="-342900">
              <a:buFont typeface="Arial" charset="0"/>
              <a:buChar char="•"/>
            </a:pPr>
            <a:r>
              <a:rPr lang="en-US" b="0" dirty="0"/>
              <a:t>Religion</a:t>
            </a:r>
          </a:p>
          <a:p>
            <a:r>
              <a:rPr lang="en-US" dirty="0"/>
              <a:t>Problems with this approach ?????????</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16</a:t>
            </a:fld>
            <a:endParaRPr lang="en-US"/>
          </a:p>
        </p:txBody>
      </p:sp>
    </p:spTree>
    <p:extLst>
      <p:ext uri="{BB962C8B-B14F-4D97-AF65-F5344CB8AC3E}">
        <p14:creationId xmlns:p14="http://schemas.microsoft.com/office/powerpoint/2010/main" val="20851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p:txBody>
          <a:bodyPr>
            <a:normAutofit lnSpcReduction="10000"/>
          </a:bodyPr>
          <a:lstStyle/>
          <a:p>
            <a:r>
              <a:rPr lang="en-US" dirty="0"/>
              <a:t>Demographic parity:</a:t>
            </a:r>
          </a:p>
          <a:p>
            <a:pPr marL="342900" indent="-342900">
              <a:buFont typeface="Arial" charset="0"/>
              <a:buChar char="•"/>
            </a:pPr>
            <a:r>
              <a:rPr lang="en-US" b="0" dirty="0"/>
              <a:t>A decision must be independent of the protected attribute</a:t>
            </a:r>
          </a:p>
          <a:p>
            <a:pPr marL="342900" indent="-342900">
              <a:buFont typeface="Arial" charset="0"/>
              <a:buChar char="•"/>
            </a:pPr>
            <a:r>
              <a:rPr lang="en-US" b="0" dirty="0"/>
              <a:t>E.g., a loan application’s acceptance rate is independent of an applicant’s race (but can be </a:t>
            </a:r>
            <a:r>
              <a:rPr lang="en-US" b="0" dirty="0" err="1"/>
              <a:t>depenedent</a:t>
            </a:r>
            <a:r>
              <a:rPr lang="en-US" b="0" dirty="0"/>
              <a:t> on non-protected features like salary)</a:t>
            </a:r>
          </a:p>
          <a:p>
            <a:r>
              <a:rPr lang="en-US" dirty="0"/>
              <a:t>Formally: binary decision variable C, protected attribute A</a:t>
            </a:r>
          </a:p>
          <a:p>
            <a:pPr marL="342900" indent="-342900">
              <a:buFont typeface="Arial" charset="0"/>
              <a:buChar char="•"/>
            </a:pPr>
            <a:r>
              <a:rPr lang="en-US" b="0" dirty="0"/>
              <a:t>P{ C = 1 | A = 0 } = P{ C = 1 | A = 1 }</a:t>
            </a:r>
          </a:p>
          <a:p>
            <a:endParaRPr lang="en-US" dirty="0">
              <a:solidFill>
                <a:schemeClr val="tx2"/>
              </a:solidFill>
            </a:endParaRPr>
          </a:p>
          <a:p>
            <a:r>
              <a:rPr lang="en-US" dirty="0">
                <a:solidFill>
                  <a:schemeClr val="tx2"/>
                </a:solidFill>
              </a:rPr>
              <a:t>Membership in a protected class should have no correlation with the final decision.</a:t>
            </a:r>
          </a:p>
          <a:p>
            <a:pPr marL="342900" indent="-342900">
              <a:buFont typeface="Arial" charset="0"/>
              <a:buChar char="•"/>
            </a:pPr>
            <a:r>
              <a:rPr lang="en-US" b="0" dirty="0"/>
              <a:t>Problems ????????</a:t>
            </a:r>
          </a:p>
        </p:txBody>
      </p:sp>
      <p:sp>
        <p:nvSpPr>
          <p:cNvPr id="4" name="Slide Number Placeholder 3"/>
          <p:cNvSpPr>
            <a:spLocks noGrp="1"/>
          </p:cNvSpPr>
          <p:nvPr>
            <p:ph type="sldNum" sz="quarter" idx="12"/>
          </p:nvPr>
        </p:nvSpPr>
        <p:spPr/>
        <p:txBody>
          <a:bodyPr/>
          <a:lstStyle/>
          <a:p>
            <a:fld id="{A2EF37A0-74FC-AB4F-AE4C-D9BFC6719E9F}" type="slidenum">
              <a:rPr lang="en-US" smtClean="0"/>
              <a:t>17</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Example from Moritz </a:t>
            </a:r>
            <a:r>
              <a:rPr lang="en-US" sz="1600" dirty="0" err="1">
                <a:solidFill>
                  <a:schemeClr val="bg1">
                    <a:lumMod val="50000"/>
                  </a:schemeClr>
                </a:solidFill>
              </a:rPr>
              <a:t>Hardt’s</a:t>
            </a:r>
            <a:r>
              <a:rPr lang="en-US" sz="1600" dirty="0">
                <a:solidFill>
                  <a:schemeClr val="bg1">
                    <a:lumMod val="50000"/>
                  </a:schemeClr>
                </a:solidFill>
              </a:rPr>
              <a:t> blog</a:t>
            </a:r>
          </a:p>
        </p:txBody>
      </p:sp>
    </p:spTree>
    <p:extLst>
      <p:ext uri="{BB962C8B-B14F-4D97-AF65-F5344CB8AC3E}">
        <p14:creationId xmlns:p14="http://schemas.microsoft.com/office/powerpoint/2010/main" val="160215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p:txBody>
          <a:bodyPr>
            <a:normAutofit fontScale="92500" lnSpcReduction="20000"/>
          </a:bodyPr>
          <a:lstStyle/>
          <a:p>
            <a:r>
              <a:rPr lang="en-US" dirty="0"/>
              <a:t>What if the decision isn’t the thing that matters?</a:t>
            </a:r>
          </a:p>
          <a:p>
            <a:r>
              <a:rPr lang="en-US" b="0" dirty="0"/>
              <a:t>“Consider, for example, a luxury hotel chain that renders a promotion to a subset of wealthy whites (who are likely to visit the hotel) and a subset of less affluent blacks (who are unlikely to visit the hotel). The situation is obviously quite icky, but demographic parity is completely fine with it so long as the same fraction of people in each group see the promotion.”</a:t>
            </a:r>
            <a:endParaRPr lang="en-US" dirty="0"/>
          </a:p>
          <a:p>
            <a:endParaRPr lang="en-US" dirty="0"/>
          </a:p>
          <a:p>
            <a:r>
              <a:rPr lang="en-US" dirty="0">
                <a:solidFill>
                  <a:schemeClr val="tx2"/>
                </a:solidFill>
              </a:rPr>
              <a:t>Demographic parity allows classifiers that select qualified candidates in the “majority” demographic and unqualified candidate in the “minority” demographic, within a protected attribute, so long as the expected percentages work out.</a:t>
            </a:r>
          </a:p>
          <a:p>
            <a:endParaRPr lang="en-US" dirty="0"/>
          </a:p>
          <a:p>
            <a:r>
              <a:rPr lang="en-US" dirty="0"/>
              <a:t>More: http://</a:t>
            </a:r>
            <a:r>
              <a:rPr lang="en-US" dirty="0" err="1"/>
              <a:t>blog.mrtz.org</a:t>
            </a:r>
            <a:r>
              <a:rPr lang="en-US" dirty="0"/>
              <a:t>/2016/09/06/approaching-</a:t>
            </a:r>
            <a:r>
              <a:rPr lang="en-US" dirty="0" err="1"/>
              <a:t>fairness.html</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18</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Example from Moritz </a:t>
            </a:r>
            <a:r>
              <a:rPr lang="en-US" sz="1600" dirty="0" err="1">
                <a:solidFill>
                  <a:schemeClr val="bg1">
                    <a:lumMod val="50000"/>
                  </a:schemeClr>
                </a:solidFill>
              </a:rPr>
              <a:t>Hardt’s</a:t>
            </a:r>
            <a:r>
              <a:rPr lang="en-US" sz="1600" dirty="0">
                <a:solidFill>
                  <a:schemeClr val="bg1">
                    <a:lumMod val="50000"/>
                  </a:schemeClr>
                </a:solidFill>
              </a:rPr>
              <a:t> blog</a:t>
            </a:r>
          </a:p>
        </p:txBody>
      </p:sp>
    </p:spTree>
    <p:extLst>
      <p:ext uri="{BB962C8B-B14F-4D97-AF65-F5344CB8AC3E}">
        <p14:creationId xmlns:p14="http://schemas.microsoft.com/office/powerpoint/2010/main" val="124978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FATML</a:t>
            </a:r>
          </a:p>
        </p:txBody>
      </p:sp>
      <p:sp>
        <p:nvSpPr>
          <p:cNvPr id="3" name="Content Placeholder 2"/>
          <p:cNvSpPr>
            <a:spLocks noGrp="1"/>
          </p:cNvSpPr>
          <p:nvPr>
            <p:ph idx="1"/>
          </p:nvPr>
        </p:nvSpPr>
        <p:spPr/>
        <p:txBody>
          <a:bodyPr>
            <a:normAutofit/>
          </a:bodyPr>
          <a:lstStyle/>
          <a:p>
            <a:r>
              <a:rPr lang="en-US" dirty="0"/>
              <a:t>This stuff is really tricky (and really important).</a:t>
            </a:r>
          </a:p>
          <a:p>
            <a:pPr marL="342900" indent="-342900">
              <a:buFont typeface="Arial" charset="0"/>
              <a:buChar char="•"/>
            </a:pPr>
            <a:r>
              <a:rPr lang="en-US" b="0" dirty="0"/>
              <a:t>It’s also not solved, even remotely, yet!</a:t>
            </a:r>
          </a:p>
          <a:p>
            <a:pPr marL="342900" indent="-342900">
              <a:buFont typeface="Arial" charset="0"/>
              <a:buChar char="•"/>
            </a:pPr>
            <a:r>
              <a:rPr lang="en-US" b="0" dirty="0"/>
              <a:t>CMSC498/499</a:t>
            </a:r>
          </a:p>
          <a:p>
            <a:r>
              <a:rPr lang="en-US" dirty="0"/>
              <a:t>New community: </a:t>
            </a:r>
            <a:r>
              <a:rPr lang="en-US" b="0" dirty="0">
                <a:solidFill>
                  <a:schemeClr val="tx2"/>
                </a:solidFill>
              </a:rPr>
              <a:t>F</a:t>
            </a:r>
            <a:r>
              <a:rPr lang="en-US" b="0" dirty="0"/>
              <a:t>airness, </a:t>
            </a:r>
            <a:r>
              <a:rPr lang="en-US" b="0" dirty="0">
                <a:solidFill>
                  <a:schemeClr val="tx2"/>
                </a:solidFill>
              </a:rPr>
              <a:t>A</a:t>
            </a:r>
            <a:r>
              <a:rPr lang="en-US" b="0" dirty="0"/>
              <a:t>ccountability, and </a:t>
            </a:r>
            <a:r>
              <a:rPr lang="en-US" b="0" dirty="0">
                <a:solidFill>
                  <a:schemeClr val="tx2"/>
                </a:solidFill>
              </a:rPr>
              <a:t>T</a:t>
            </a:r>
            <a:r>
              <a:rPr lang="en-US" b="0" dirty="0"/>
              <a:t>ransparency in </a:t>
            </a:r>
            <a:r>
              <a:rPr lang="en-US" b="0" dirty="0">
                <a:solidFill>
                  <a:schemeClr val="tx2"/>
                </a:solidFill>
              </a:rPr>
              <a:t>M</a:t>
            </a:r>
            <a:r>
              <a:rPr lang="en-US" b="0" dirty="0"/>
              <a:t>achine </a:t>
            </a:r>
            <a:r>
              <a:rPr lang="en-US" b="0" dirty="0">
                <a:solidFill>
                  <a:schemeClr val="tx2"/>
                </a:solidFill>
              </a:rPr>
              <a:t>L</a:t>
            </a:r>
            <a:r>
              <a:rPr lang="en-US" b="0" dirty="0"/>
              <a:t>earning (aka </a:t>
            </a:r>
            <a:r>
              <a:rPr lang="en-US" dirty="0"/>
              <a:t>FATML</a:t>
            </a:r>
            <a:r>
              <a:rPr lang="en-US" b="0" dirty="0"/>
              <a:t>)</a:t>
            </a:r>
          </a:p>
          <a:p>
            <a:r>
              <a:rPr lang="en-US" b="0" dirty="0"/>
              <a:t>“</a:t>
            </a:r>
            <a:r>
              <a:rPr lang="mr-IN" b="0" dirty="0"/>
              <a:t>…</a:t>
            </a:r>
            <a:r>
              <a:rPr lang="en-US" b="0" dirty="0"/>
              <a:t> policymakers, regulators, and advocates have expressed fears about the potentially discriminatory impact of machine learning, with many calling for further technical research into the dangers of inadvertently encoding bias into automated decisions.”</a:t>
            </a:r>
          </a:p>
        </p:txBody>
      </p:sp>
      <p:sp>
        <p:nvSpPr>
          <p:cNvPr id="4" name="Slide Number Placeholder 3"/>
          <p:cNvSpPr>
            <a:spLocks noGrp="1"/>
          </p:cNvSpPr>
          <p:nvPr>
            <p:ph type="sldNum" sz="quarter" idx="12"/>
          </p:nvPr>
        </p:nvSpPr>
        <p:spPr/>
        <p:txBody>
          <a:bodyPr/>
          <a:lstStyle/>
          <a:p>
            <a:fld id="{A2EF37A0-74FC-AB4F-AE4C-D9BFC6719E9F}" type="slidenum">
              <a:rPr lang="en-US" smtClean="0"/>
              <a:t>19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396693"/>
            <a:ext cx="9144000" cy="1476297"/>
          </a:xfrm>
          <a:prstGeom prst="rect">
            <a:avLst/>
          </a:prstGeom>
        </p:spPr>
      </p:pic>
      <p:pic>
        <p:nvPicPr>
          <p:cNvPr id="6" name="Pictur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flipH="1">
            <a:off x="2666246" y="2693167"/>
            <a:ext cx="314873" cy="286797"/>
          </a:xfrm>
          <a:prstGeom prst="rect">
            <a:avLst/>
          </a:prstGeom>
        </p:spPr>
      </p:pic>
    </p:spTree>
    <p:extLst>
      <p:ext uri="{BB962C8B-B14F-4D97-AF65-F5344CB8AC3E}">
        <p14:creationId xmlns:p14="http://schemas.microsoft.com/office/powerpoint/2010/main" val="19825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lstStyle/>
          <a:p>
            <a:r>
              <a:rPr lang="en-US" dirty="0"/>
              <a:t>Register on Piazza: </a:t>
            </a:r>
            <a:r>
              <a:rPr lang="en-US" b="0" dirty="0" err="1">
                <a:latin typeface="Helvetica Neue" charset="0"/>
              </a:rPr>
              <a:t>piazza.com</a:t>
            </a:r>
            <a:r>
              <a:rPr lang="en-US" b="0" dirty="0">
                <a:latin typeface="Helvetica Neue" charset="0"/>
              </a:rPr>
              <a:t>/</a:t>
            </a:r>
            <a:r>
              <a:rPr lang="en-US" b="0" dirty="0" err="1">
                <a:latin typeface="Helvetica Neue" charset="0"/>
              </a:rPr>
              <a:t>umd</a:t>
            </a:r>
            <a:r>
              <a:rPr lang="en-US" b="0" dirty="0">
                <a:latin typeface="Helvetica Neue" charset="0"/>
              </a:rPr>
              <a:t>/fall2018/cmsc320</a:t>
            </a:r>
            <a:endParaRPr lang="en-US" dirty="0"/>
          </a:p>
          <a:p>
            <a:pPr marL="342900" indent="-342900">
              <a:buFont typeface="Arial" charset="0"/>
              <a:buChar char="•"/>
            </a:pPr>
            <a:r>
              <a:rPr lang="en-US" b="0" dirty="0"/>
              <a:t>228 have registered already?!</a:t>
            </a:r>
          </a:p>
          <a:p>
            <a:pPr marL="342900" indent="-342900">
              <a:buFont typeface="Arial" charset="0"/>
              <a:buChar char="•"/>
            </a:pPr>
            <a:r>
              <a:rPr lang="en-US" b="0" dirty="0"/>
              <a:t>-3 have not registered yet?!</a:t>
            </a:r>
          </a:p>
          <a:p>
            <a:endParaRPr lang="en-US" b="0" dirty="0"/>
          </a:p>
          <a:p>
            <a:r>
              <a:rPr lang="en-US" dirty="0"/>
              <a:t>We will release the first mini-project this week.</a:t>
            </a:r>
          </a:p>
          <a:p>
            <a:pPr marL="342900" indent="-342900">
              <a:buFont typeface="Arial" charset="0"/>
              <a:buChar char="•"/>
            </a:pPr>
            <a:r>
              <a:rPr lang="en-US" b="0" dirty="0"/>
              <a:t>Please make sure </a:t>
            </a:r>
            <a:r>
              <a:rPr lang="en-US" b="0" dirty="0" err="1"/>
              <a:t>Jupyter</a:t>
            </a:r>
            <a:r>
              <a:rPr lang="en-US" b="0" dirty="0"/>
              <a:t> installed correctly!</a:t>
            </a:r>
          </a:p>
          <a:p>
            <a:pPr marL="342900" indent="-342900">
              <a:buFont typeface="Arial" charset="0"/>
              <a:buChar char="•"/>
            </a:pPr>
            <a:r>
              <a:rPr lang="en-US" b="0" dirty="0"/>
              <a:t>(See any of us if it didn’t.)</a:t>
            </a:r>
          </a:p>
        </p:txBody>
      </p:sp>
      <p:sp>
        <p:nvSpPr>
          <p:cNvPr id="4" name="Slide Number Placeholder 3"/>
          <p:cNvSpPr>
            <a:spLocks noGrp="1"/>
          </p:cNvSpPr>
          <p:nvPr>
            <p:ph type="sldNum" sz="quarter" idx="12"/>
          </p:nvPr>
        </p:nvSpPr>
        <p:spPr/>
        <p:txBody>
          <a:bodyPr/>
          <a:lstStyle/>
          <a:p>
            <a:fld id="{A2EF37A0-74FC-AB4F-AE4C-D9BFC6719E9F}" type="slidenum">
              <a:rPr lang="en-US" smtClean="0"/>
              <a:t>2</a:t>
            </a:fld>
            <a:endParaRPr lang="en-US"/>
          </a:p>
        </p:txBody>
      </p:sp>
      <p:pic>
        <p:nvPicPr>
          <p:cNvPr id="10" name="Picture 9"/>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flipH="1">
            <a:off x="4345144" y="2243462"/>
            <a:ext cx="314873" cy="286797"/>
          </a:xfrm>
          <a:prstGeom prst="rect">
            <a:avLst/>
          </a:prstGeom>
        </p:spPr>
      </p:pic>
      <p:pic>
        <p:nvPicPr>
          <p:cNvPr id="11" name="Picture 10"/>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32154" y="2665274"/>
            <a:ext cx="370837" cy="370837"/>
          </a:xfrm>
          <a:prstGeom prst="rect">
            <a:avLst/>
          </a:prstGeom>
        </p:spPr>
      </p:pic>
      <p:pic>
        <p:nvPicPr>
          <p:cNvPr id="9" name="Picture 8">
            <a:extLst>
              <a:ext uri="{FF2B5EF4-FFF2-40B4-BE49-F238E27FC236}">
                <a16:creationId xmlns:a16="http://schemas.microsoft.com/office/drawing/2014/main" id="{1DFDAF22-B2AE-8843-AB38-25CB7429DB25}"/>
              </a:ext>
            </a:extLst>
          </p:cNvPr>
          <p:cNvPicPr>
            <a:picLocks noChangeAspect="1"/>
          </p:cNvPicPr>
          <p:nvPr/>
        </p:nvPicPr>
        <p:blipFill>
          <a:blip r:embed="rId4"/>
          <a:stretch>
            <a:fillRect/>
          </a:stretch>
        </p:blipFill>
        <p:spPr>
          <a:xfrm>
            <a:off x="3565072" y="4832739"/>
            <a:ext cx="1905000" cy="1892300"/>
          </a:xfrm>
          <a:prstGeom prst="rect">
            <a:avLst/>
          </a:prstGeom>
        </p:spPr>
      </p:pic>
    </p:spTree>
    <p:extLst>
      <p:ext uri="{BB962C8B-B14F-4D97-AF65-F5344CB8AC3E}">
        <p14:creationId xmlns:p14="http://schemas.microsoft.com/office/powerpoint/2010/main" val="92291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is for Fairness </a:t>
            </a:r>
          </a:p>
        </p:txBody>
      </p:sp>
      <p:sp>
        <p:nvSpPr>
          <p:cNvPr id="3" name="Content Placeholder 2"/>
          <p:cNvSpPr>
            <a:spLocks noGrp="1"/>
          </p:cNvSpPr>
          <p:nvPr>
            <p:ph idx="1"/>
          </p:nvPr>
        </p:nvSpPr>
        <p:spPr/>
        <p:txBody>
          <a:bodyPr>
            <a:normAutofit/>
          </a:bodyPr>
          <a:lstStyle/>
          <a:p>
            <a:r>
              <a:rPr lang="en-US" dirty="0"/>
              <a:t>In large data sets, there is always proportionally less data available about minorities.</a:t>
            </a:r>
          </a:p>
          <a:p>
            <a:r>
              <a:rPr lang="en-US" dirty="0"/>
              <a:t>Statistical patterns that hold for the majority may be invalid for a given minority group.</a:t>
            </a:r>
          </a:p>
          <a:p>
            <a:r>
              <a:rPr lang="en-US" dirty="0"/>
              <a:t>Fairness can be viewed as a measure of diversity in the combinatorial space of sensitive attributes, as opposed to the geometric space of features.</a:t>
            </a:r>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20</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188506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is for accountability</a:t>
            </a:r>
          </a:p>
        </p:txBody>
      </p:sp>
      <p:sp>
        <p:nvSpPr>
          <p:cNvPr id="3" name="Content Placeholder 2"/>
          <p:cNvSpPr>
            <a:spLocks noGrp="1"/>
          </p:cNvSpPr>
          <p:nvPr>
            <p:ph idx="1"/>
          </p:nvPr>
        </p:nvSpPr>
        <p:spPr/>
        <p:txBody>
          <a:bodyPr>
            <a:normAutofit/>
          </a:bodyPr>
          <a:lstStyle/>
          <a:p>
            <a:r>
              <a:rPr lang="en-US" dirty="0"/>
              <a:t>Accountability of a mechanism implies an obligation to report, explain, or justify algorithmic decision-making as well as mitigate any negative social impacts or potential harms.</a:t>
            </a:r>
          </a:p>
          <a:p>
            <a:pPr marL="342900" indent="-342900">
              <a:buFont typeface="Arial" charset="0"/>
              <a:buChar char="•"/>
            </a:pPr>
            <a:r>
              <a:rPr lang="en-US" b="0" dirty="0"/>
              <a:t>Current accountability tools were developed to oversee human decision makers</a:t>
            </a:r>
          </a:p>
          <a:p>
            <a:pPr marL="342900" indent="-342900">
              <a:buFont typeface="Arial" charset="0"/>
              <a:buChar char="•"/>
            </a:pPr>
            <a:r>
              <a:rPr lang="en-US" b="0" dirty="0"/>
              <a:t>They often fail when applied to algorithms and mechanisms instead</a:t>
            </a:r>
          </a:p>
          <a:p>
            <a:r>
              <a:rPr lang="en-US" dirty="0"/>
              <a:t>Example, no established methods exist to judge the intent of a piece of software. Because automated decision systems can return potentially incorrect, unjustified or unfair results, additional approaches are needed to make such systems accountable and governable. </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21</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185423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 is for transparency</a:t>
            </a:r>
          </a:p>
        </p:txBody>
      </p:sp>
      <p:sp>
        <p:nvSpPr>
          <p:cNvPr id="3" name="Content Placeholder 2"/>
          <p:cNvSpPr>
            <a:spLocks noGrp="1"/>
          </p:cNvSpPr>
          <p:nvPr>
            <p:ph idx="1"/>
          </p:nvPr>
        </p:nvSpPr>
        <p:spPr/>
        <p:txBody>
          <a:bodyPr>
            <a:normAutofit/>
          </a:bodyPr>
          <a:lstStyle/>
          <a:p>
            <a:r>
              <a:rPr lang="en-US" dirty="0"/>
              <a:t>Automated ML-based algorithms make many important decisions in life.</a:t>
            </a:r>
          </a:p>
          <a:p>
            <a:pPr marL="342900" indent="-342900">
              <a:buFont typeface="Arial" charset="0"/>
              <a:buChar char="•"/>
            </a:pPr>
            <a:r>
              <a:rPr lang="en-US" b="0" dirty="0"/>
              <a:t>Decision-making process is opaque, hard to audit</a:t>
            </a:r>
          </a:p>
          <a:p>
            <a:r>
              <a:rPr lang="en-US" dirty="0"/>
              <a:t>A transparent mechanism should be:</a:t>
            </a:r>
          </a:p>
          <a:p>
            <a:pPr marL="342900" indent="-342900">
              <a:buFont typeface="Arial" charset="0"/>
              <a:buChar char="•"/>
            </a:pPr>
            <a:r>
              <a:rPr lang="en-US" b="0" dirty="0"/>
              <a:t>understandable;</a:t>
            </a:r>
          </a:p>
          <a:p>
            <a:pPr marL="342900" indent="-342900">
              <a:buFont typeface="Arial" charset="0"/>
              <a:buChar char="•"/>
            </a:pPr>
            <a:r>
              <a:rPr lang="en-US" b="0" dirty="0"/>
              <a:t>more meaningful;</a:t>
            </a:r>
          </a:p>
          <a:p>
            <a:pPr marL="342900" indent="-342900">
              <a:buFont typeface="Arial" charset="0"/>
              <a:buChar char="•"/>
            </a:pPr>
            <a:r>
              <a:rPr lang="en-US" b="0" dirty="0"/>
              <a:t>more accessible; and</a:t>
            </a:r>
          </a:p>
          <a:p>
            <a:pPr marL="342900" indent="-342900">
              <a:buFont typeface="Arial" charset="0"/>
              <a:buChar char="•"/>
            </a:pPr>
            <a:r>
              <a:rPr lang="en-US" b="0" dirty="0"/>
              <a:t>more measurable.</a:t>
            </a:r>
          </a:p>
          <a:p>
            <a:endParaRPr lang="en-US" dirty="0"/>
          </a:p>
          <a:p>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22</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118558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p:cNvSpPr>
          <p:nvPr>
            <p:ph type="title"/>
          </p:nvPr>
        </p:nvSpPr>
        <p:spPr/>
        <p:txBody>
          <a:bodyPr/>
          <a:lstStyle/>
          <a:p>
            <a:r>
              <a:rPr lang="en-US"/>
              <a:t>Data collection</a:t>
            </a:r>
          </a:p>
        </p:txBody>
      </p:sp>
      <p:sp>
        <p:nvSpPr>
          <p:cNvPr id="325" name="Shape 325"/>
          <p:cNvSpPr>
            <a:spLocks noGrp="1"/>
          </p:cNvSpPr>
          <p:nvPr>
            <p:ph idx="1"/>
          </p:nvPr>
        </p:nvSpPr>
        <p:spPr/>
        <p:txBody>
          <a:bodyPr/>
          <a:lstStyle/>
          <a:p>
            <a:r>
              <a:rPr lang="en-US" dirty="0"/>
              <a:t>What data should (not) be collected</a:t>
            </a:r>
          </a:p>
          <a:p>
            <a:r>
              <a:rPr lang="en-US" dirty="0"/>
              <a:t>Who owns the data</a:t>
            </a:r>
          </a:p>
          <a:p>
            <a:r>
              <a:rPr lang="en-US" dirty="0"/>
              <a:t>Whose data can (not) be shared</a:t>
            </a:r>
          </a:p>
          <a:p>
            <a:r>
              <a:rPr lang="en-US" dirty="0"/>
              <a:t>What technology for collecting, storing, managing data</a:t>
            </a:r>
          </a:p>
          <a:p>
            <a:r>
              <a:rPr lang="en-US" dirty="0"/>
              <a:t>Whose data can (not) be traded</a:t>
            </a:r>
          </a:p>
          <a:p>
            <a:r>
              <a:rPr lang="en-US" dirty="0"/>
              <a:t>What data can (not) be merged</a:t>
            </a:r>
          </a:p>
          <a:p>
            <a:r>
              <a:rPr lang="en-US" dirty="0"/>
              <a:t>What to do with prejudicial data</a:t>
            </a:r>
          </a:p>
        </p:txBody>
      </p:sp>
      <p:sp>
        <p:nvSpPr>
          <p:cNvPr id="326" name="Shape 326"/>
          <p:cNvSpPr>
            <a:spLocks noGrp="1"/>
          </p:cNvSpPr>
          <p:nvPr>
            <p:ph type="sldNum" sz="quarter" idx="12"/>
          </p:nvPr>
        </p:nvSpPr>
        <p:spPr/>
        <p:txBody>
          <a:bodyPr/>
          <a:lstStyle/>
          <a:p>
            <a:fld id="{86CB4B4D-7CA3-9044-876B-883B54F8677D}" type="slidenum">
              <a:rPr lang="is-IS" smtClean="0"/>
              <a:pPr/>
              <a:t>23</a:t>
            </a:fld>
            <a:endParaRPr lang="is-IS"/>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Kaiser Fung</a:t>
            </a:r>
          </a:p>
        </p:txBody>
      </p:sp>
    </p:spTree>
    <p:extLst>
      <p:ext uri="{BB962C8B-B14F-4D97-AF65-F5344CB8AC3E}">
        <p14:creationId xmlns:p14="http://schemas.microsoft.com/office/powerpoint/2010/main" val="4038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p:cNvSpPr>
          <p:nvPr>
            <p:ph type="title"/>
          </p:nvPr>
        </p:nvSpPr>
        <p:spPr>
          <a:prstGeom prst="rect">
            <a:avLst/>
          </a:prstGeom>
        </p:spPr>
        <p:txBody>
          <a:bodyPr/>
          <a:lstStyle/>
          <a:p>
            <a:r>
              <a:t>Data Modeling</a:t>
            </a:r>
          </a:p>
        </p:txBody>
      </p:sp>
      <p:sp>
        <p:nvSpPr>
          <p:cNvPr id="331" name="Shape 331"/>
          <p:cNvSpPr>
            <a:spLocks noGrp="1"/>
          </p:cNvSpPr>
          <p:nvPr>
            <p:ph idx="1"/>
          </p:nvPr>
        </p:nvSpPr>
        <p:spPr>
          <a:prstGeom prst="rect">
            <a:avLst/>
          </a:prstGeom>
        </p:spPr>
        <p:txBody>
          <a:bodyPr/>
          <a:lstStyle/>
          <a:p>
            <a:r>
              <a:rPr dirty="0"/>
              <a:t>Data is biased (known/unknown)</a:t>
            </a:r>
          </a:p>
          <a:p>
            <a:pPr marL="160020" indent="-342900">
              <a:buFont typeface="Arial" charset="0"/>
              <a:buChar char="•"/>
            </a:pPr>
            <a:r>
              <a:rPr b="0" dirty="0"/>
              <a:t>Invalid assumptions</a:t>
            </a:r>
          </a:p>
          <a:p>
            <a:pPr marL="160020" indent="-342900">
              <a:buFont typeface="Arial" charset="0"/>
              <a:buChar char="•"/>
            </a:pPr>
            <a:r>
              <a:rPr b="0" dirty="0"/>
              <a:t>Confirmation bias</a:t>
            </a:r>
          </a:p>
          <a:p>
            <a:r>
              <a:rPr dirty="0"/>
              <a:t>Publication bias</a:t>
            </a:r>
            <a:endParaRPr lang="en-US" dirty="0"/>
          </a:p>
          <a:p>
            <a:pPr marL="342900" indent="-342900">
              <a:buFont typeface="Arial" charset="0"/>
              <a:buChar char="•"/>
            </a:pPr>
            <a:r>
              <a:rPr lang="en-US" b="0" dirty="0"/>
              <a:t>WSDM 2017: </a:t>
            </a:r>
            <a:r>
              <a:rPr lang="mr-IN" b="0" dirty="0" err="1">
                <a:hlinkClick r:id="rId2"/>
              </a:rPr>
              <a:t>https</a:t>
            </a:r>
            <a:r>
              <a:rPr lang="mr-IN" b="0" dirty="0">
                <a:hlinkClick r:id="rId2"/>
              </a:rPr>
              <a:t>://</a:t>
            </a:r>
            <a:r>
              <a:rPr lang="mr-IN" b="0" dirty="0" err="1">
                <a:hlinkClick r:id="rId2"/>
              </a:rPr>
              <a:t>arxiv.org</a:t>
            </a:r>
            <a:r>
              <a:rPr lang="mr-IN" b="0" dirty="0">
                <a:hlinkClick r:id="rId2"/>
              </a:rPr>
              <a:t>/</a:t>
            </a:r>
            <a:r>
              <a:rPr lang="mr-IN" b="0" dirty="0" err="1">
                <a:hlinkClick r:id="rId2"/>
              </a:rPr>
              <a:t>abs</a:t>
            </a:r>
            <a:r>
              <a:rPr lang="mr-IN" b="0" dirty="0">
                <a:hlinkClick r:id="rId2"/>
              </a:rPr>
              <a:t>/1702.00502</a:t>
            </a:r>
            <a:endParaRPr b="0" dirty="0"/>
          </a:p>
          <a:p>
            <a:r>
              <a:rPr dirty="0"/>
              <a:t>Badly handling missing values</a:t>
            </a:r>
          </a:p>
        </p:txBody>
      </p:sp>
      <p:sp>
        <p:nvSpPr>
          <p:cNvPr id="332" name="Shape 332"/>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24</a:t>
            </a:fld>
            <a:endParaRPr/>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Kaiser Fung</a:t>
            </a:r>
          </a:p>
        </p:txBody>
      </p:sp>
    </p:spTree>
    <p:extLst>
      <p:ext uri="{BB962C8B-B14F-4D97-AF65-F5344CB8AC3E}">
        <p14:creationId xmlns:p14="http://schemas.microsoft.com/office/powerpoint/2010/main" val="159091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p:cNvSpPr>
          <p:nvPr>
            <p:ph type="title"/>
          </p:nvPr>
        </p:nvSpPr>
        <p:spPr>
          <a:prstGeom prst="rect">
            <a:avLst/>
          </a:prstGeom>
        </p:spPr>
        <p:txBody>
          <a:bodyPr/>
          <a:lstStyle/>
          <a:p>
            <a:r>
              <a:t>Deployment</a:t>
            </a:r>
          </a:p>
        </p:txBody>
      </p:sp>
      <p:sp>
        <p:nvSpPr>
          <p:cNvPr id="337" name="Shape 337"/>
          <p:cNvSpPr>
            <a:spLocks noGrp="1"/>
          </p:cNvSpPr>
          <p:nvPr>
            <p:ph idx="1"/>
          </p:nvPr>
        </p:nvSpPr>
        <p:spPr>
          <a:prstGeom prst="rect">
            <a:avLst/>
          </a:prstGeom>
        </p:spPr>
        <p:txBody>
          <a:bodyPr>
            <a:normAutofit/>
          </a:bodyPr>
          <a:lstStyle/>
          <a:p>
            <a:r>
              <a:rPr dirty="0"/>
              <a:t>Spurious correlation / over-generalization</a:t>
            </a:r>
          </a:p>
          <a:p>
            <a:r>
              <a:rPr dirty="0"/>
              <a:t>Using “black-box” methods that cannot be explained</a:t>
            </a:r>
          </a:p>
          <a:p>
            <a:r>
              <a:rPr dirty="0"/>
              <a:t>Using heuristics that are not well understood</a:t>
            </a:r>
          </a:p>
          <a:p>
            <a:r>
              <a:rPr dirty="0"/>
              <a:t>Releasing untested code</a:t>
            </a:r>
          </a:p>
          <a:p>
            <a:r>
              <a:rPr dirty="0"/>
              <a:t>Extrapolating</a:t>
            </a:r>
          </a:p>
          <a:p>
            <a:r>
              <a:rPr dirty="0"/>
              <a:t>Not measuring lifecycle performance (concept drift in ML)</a:t>
            </a:r>
          </a:p>
        </p:txBody>
      </p:sp>
      <p:sp>
        <p:nvSpPr>
          <p:cNvPr id="338" name="Shape 338"/>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25</a:t>
            </a:fld>
            <a:endParaRPr/>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a:t>
            </a:r>
            <a:r>
              <a:rPr lang="en-US" sz="1600">
                <a:solidFill>
                  <a:schemeClr val="bg1">
                    <a:lumMod val="50000"/>
                  </a:schemeClr>
                </a:solidFill>
              </a:rPr>
              <a:t>: Kaiser Fung</a:t>
            </a:r>
            <a:endParaRPr lang="en-US" sz="1600" dirty="0">
              <a:solidFill>
                <a:schemeClr val="bg1">
                  <a:lumMod val="50000"/>
                </a:schemeClr>
              </a:solidFill>
            </a:endParaRPr>
          </a:p>
        </p:txBody>
      </p:sp>
      <p:sp>
        <p:nvSpPr>
          <p:cNvPr id="8" name="Shape 246"/>
          <p:cNvSpPr/>
          <p:nvPr/>
        </p:nvSpPr>
        <p:spPr>
          <a:xfrm>
            <a:off x="1881931" y="4829150"/>
            <a:ext cx="5100317" cy="1162097"/>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b">
            <a:spAutoFit/>
          </a:bodyPr>
          <a:lstStyle>
            <a:lvl1pPr>
              <a:defRPr>
                <a:solidFill>
                  <a:srgbClr val="F64D39"/>
                </a:solidFill>
              </a:defRPr>
            </a:lvl1pPr>
          </a:lstStyle>
          <a:p>
            <a:r>
              <a:rPr lang="en-US" sz="2400" b="1" dirty="0">
                <a:solidFill>
                  <a:schemeClr val="tx2"/>
                </a:solidFill>
              </a:rPr>
              <a:t>We will go over ways to counter this in the ML/stats/hypothesis testing portion of the course</a:t>
            </a:r>
            <a:endParaRPr sz="2400" b="1" dirty="0">
              <a:solidFill>
                <a:schemeClr val="tx2"/>
              </a:solidFill>
            </a:endParaRPr>
          </a:p>
        </p:txBody>
      </p:sp>
    </p:spTree>
    <p:extLst>
      <p:ext uri="{BB962C8B-B14F-4D97-AF65-F5344CB8AC3E}">
        <p14:creationId xmlns:p14="http://schemas.microsoft.com/office/powerpoint/2010/main" val="27259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build="p"/>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p:cNvSpPr>
          <p:nvPr>
            <p:ph type="title"/>
          </p:nvPr>
        </p:nvSpPr>
        <p:spPr>
          <a:prstGeom prst="rect">
            <a:avLst/>
          </a:prstGeom>
        </p:spPr>
        <p:txBody>
          <a:bodyPr/>
          <a:lstStyle/>
          <a:p>
            <a:r>
              <a:t>Guiding principles</a:t>
            </a:r>
          </a:p>
        </p:txBody>
      </p:sp>
      <p:sp>
        <p:nvSpPr>
          <p:cNvPr id="343" name="Shape 343"/>
          <p:cNvSpPr>
            <a:spLocks noGrp="1"/>
          </p:cNvSpPr>
          <p:nvPr>
            <p:ph idx="1"/>
          </p:nvPr>
        </p:nvSpPr>
        <p:spPr>
          <a:prstGeom prst="rect">
            <a:avLst/>
          </a:prstGeom>
        </p:spPr>
        <p:txBody>
          <a:bodyPr>
            <a:normAutofit/>
          </a:bodyPr>
          <a:lstStyle/>
          <a:p>
            <a:r>
              <a:rPr dirty="0"/>
              <a:t>Start with clear user need and public benefit</a:t>
            </a:r>
          </a:p>
          <a:p>
            <a:r>
              <a:rPr dirty="0"/>
              <a:t>Use data and tools which have minimum intrusion necessary</a:t>
            </a:r>
          </a:p>
          <a:p>
            <a:r>
              <a:rPr dirty="0"/>
              <a:t>Create robust data science models</a:t>
            </a:r>
          </a:p>
          <a:p>
            <a:r>
              <a:rPr dirty="0"/>
              <a:t>Be alert to public perceptions</a:t>
            </a:r>
          </a:p>
          <a:p>
            <a:r>
              <a:rPr dirty="0"/>
              <a:t>Be as open and accountable as possible</a:t>
            </a:r>
          </a:p>
          <a:p>
            <a:r>
              <a:rPr dirty="0"/>
              <a:t>Keep data secure</a:t>
            </a:r>
          </a:p>
        </p:txBody>
      </p:sp>
      <p:sp>
        <p:nvSpPr>
          <p:cNvPr id="344" name="Shape 344"/>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26</a:t>
            </a:fld>
            <a:endParaRPr/>
          </a:p>
        </p:txBody>
      </p:sp>
      <p:grpSp>
        <p:nvGrpSpPr>
          <p:cNvPr id="3" name="Group 2"/>
          <p:cNvGrpSpPr/>
          <p:nvPr/>
        </p:nvGrpSpPr>
        <p:grpSpPr>
          <a:xfrm>
            <a:off x="2308485" y="4591078"/>
            <a:ext cx="6759315" cy="2281912"/>
            <a:chOff x="2308485" y="4591078"/>
            <a:chExt cx="6759315" cy="2281912"/>
          </a:xfrm>
        </p:grpSpPr>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UK cabinet office</a:t>
              </a:r>
            </a:p>
          </p:txBody>
        </p:sp>
        <p:pic>
          <p:nvPicPr>
            <p:cNvPr id="2" name="Picture 1"/>
            <p:cNvPicPr>
              <a:picLocks noChangeAspect="1"/>
            </p:cNvPicPr>
            <p:nvPr/>
          </p:nvPicPr>
          <p:blipFill>
            <a:blip r:embed="rId2"/>
            <a:stretch>
              <a:fillRect/>
            </a:stretch>
          </p:blipFill>
          <p:spPr>
            <a:xfrm>
              <a:off x="5643380" y="4591078"/>
              <a:ext cx="3424420" cy="1943358"/>
            </a:xfrm>
            <a:prstGeom prst="rect">
              <a:avLst/>
            </a:prstGeom>
          </p:spPr>
        </p:pic>
      </p:grpSp>
    </p:spTree>
    <p:extLst>
      <p:ext uri="{BB962C8B-B14F-4D97-AF65-F5344CB8AC3E}">
        <p14:creationId xmlns:p14="http://schemas.microsoft.com/office/powerpoint/2010/main" val="89136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p:cNvSpPr>
          <p:nvPr>
            <p:ph type="title"/>
          </p:nvPr>
        </p:nvSpPr>
        <p:spPr>
          <a:prstGeom prst="rect">
            <a:avLst/>
          </a:prstGeom>
        </p:spPr>
        <p:txBody>
          <a:bodyPr/>
          <a:lstStyle/>
          <a:p>
            <a:r>
              <a:t>Some references</a:t>
            </a:r>
          </a:p>
        </p:txBody>
      </p:sp>
      <p:sp>
        <p:nvSpPr>
          <p:cNvPr id="349" name="Shape 349"/>
          <p:cNvSpPr>
            <a:spLocks noGrp="1"/>
          </p:cNvSpPr>
          <p:nvPr>
            <p:ph idx="1"/>
          </p:nvPr>
        </p:nvSpPr>
        <p:spPr>
          <a:prstGeom prst="rect">
            <a:avLst/>
          </a:prstGeom>
        </p:spPr>
        <p:txBody>
          <a:bodyPr>
            <a:normAutofit fontScale="92500" lnSpcReduction="10000"/>
          </a:bodyPr>
          <a:lstStyle/>
          <a:p>
            <a:r>
              <a:rPr dirty="0"/>
              <a:t>Presentation on ethics and data analysis, Kaiser Fung @ Columbia Univ. </a:t>
            </a:r>
            <a:r>
              <a:rPr u="sng" dirty="0">
                <a:hlinkClick r:id="rId2"/>
              </a:rPr>
              <a:t>http://andrewgelman.com/wp-content/uploads/2016/04/fung_ethics_v3.pdf</a:t>
            </a:r>
          </a:p>
          <a:p>
            <a:r>
              <a:rPr dirty="0"/>
              <a:t>O’Neil, Weapons of math destruction. </a:t>
            </a:r>
            <a:r>
              <a:rPr u="sng" dirty="0">
                <a:hlinkClick r:id="rId3"/>
              </a:rPr>
              <a:t>https://www.amazon.com/Weapons-Math-Destruction-Increases-Inequality/dp/0553418815</a:t>
            </a:r>
          </a:p>
          <a:p>
            <a:r>
              <a:rPr dirty="0"/>
              <a:t>UK Cabinet Office, Data Science Ethical Framework. </a:t>
            </a:r>
            <a:r>
              <a:rPr lang="en-US" u="sng" dirty="0">
                <a:hlinkClick r:id="rId4"/>
              </a:rPr>
              <a:t>https://www.gov.uk/government/publications/data-science-ethical-framework</a:t>
            </a:r>
            <a:endParaRPr u="sng" dirty="0">
              <a:hlinkClick r:id="rId4"/>
            </a:endParaRPr>
          </a:p>
          <a:p>
            <a:r>
              <a:rPr dirty="0"/>
              <a:t>Derman, Modelers’ Hippocratic Oath. </a:t>
            </a:r>
            <a:r>
              <a:rPr u="sng" dirty="0">
                <a:hlinkClick r:id="rId5"/>
              </a:rPr>
              <a:t>http://www.iijournals.com/doi/pdfplus/10.3905/jod.2012.20.1.035</a:t>
            </a:r>
            <a:endParaRPr lang="en-US" u="sng" dirty="0">
              <a:hlinkClick r:id="rId5"/>
            </a:endParaRPr>
          </a:p>
          <a:p>
            <a:r>
              <a:rPr lang="en-US" dirty="0"/>
              <a:t>Nick D’s MIT Tech Review Article.  </a:t>
            </a:r>
            <a:r>
              <a:rPr lang="en-US" dirty="0">
                <a:hlinkClick r:id="rId6"/>
              </a:rPr>
              <a:t>https://www.technologyreview.com/s/602933/how-to-hold-algorithms-accountable/</a:t>
            </a:r>
            <a:endParaRPr lang="en-US" dirty="0">
              <a:hlinkClick r:id="rId5"/>
            </a:endParaRPr>
          </a:p>
        </p:txBody>
      </p:sp>
      <p:sp>
        <p:nvSpPr>
          <p:cNvPr id="350" name="Shape 350"/>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27</a:t>
            </a:fld>
            <a:endParaRPr/>
          </a:p>
        </p:txBody>
      </p:sp>
    </p:spTree>
    <p:extLst>
      <p:ext uri="{BB962C8B-B14F-4D97-AF65-F5344CB8AC3E}">
        <p14:creationId xmlns:p14="http://schemas.microsoft.com/office/powerpoint/2010/main" val="25129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 of Today’s Lecture</a:t>
            </a:r>
          </a:p>
        </p:txBody>
      </p:sp>
      <p:sp>
        <p:nvSpPr>
          <p:cNvPr id="20" name="Content Placeholder 19"/>
          <p:cNvSpPr>
            <a:spLocks noGrp="1"/>
          </p:cNvSpPr>
          <p:nvPr>
            <p:ph idx="1"/>
          </p:nvPr>
        </p:nvSpPr>
        <p:spPr/>
        <p:txBody>
          <a:bodyPr/>
          <a:lstStyle/>
          <a:p>
            <a:r>
              <a:rPr lang="en-US" dirty="0"/>
              <a:t>By popular request </a:t>
            </a:r>
            <a:r>
              <a:rPr lang="mr-IN" dirty="0"/>
              <a:t>…</a:t>
            </a:r>
            <a:endParaRPr lang="en-US" dirty="0"/>
          </a:p>
          <a:p>
            <a:pPr marL="342900" indent="-342900">
              <a:buFont typeface="Arial" charset="0"/>
              <a:buChar char="•"/>
            </a:pPr>
            <a:r>
              <a:rPr lang="en-US" dirty="0">
                <a:solidFill>
                  <a:schemeClr val="tx2"/>
                </a:solidFill>
              </a:rPr>
              <a:t>Version control </a:t>
            </a:r>
            <a:r>
              <a:rPr lang="en-US" dirty="0"/>
              <a:t>primer!</a:t>
            </a:r>
          </a:p>
          <a:p>
            <a:pPr marL="342900" indent="-342900">
              <a:buFont typeface="Arial" charset="0"/>
              <a:buChar char="•"/>
            </a:pPr>
            <a:r>
              <a:rPr lang="en-US" dirty="0"/>
              <a:t>Specifically, </a:t>
            </a:r>
            <a:r>
              <a:rPr lang="en-US" dirty="0" err="1"/>
              <a:t>git</a:t>
            </a:r>
            <a:r>
              <a:rPr lang="en-US" dirty="0"/>
              <a:t> via GitHub and </a:t>
            </a:r>
            <a:r>
              <a:rPr lang="en-US" dirty="0" err="1"/>
              <a:t>GitLab</a:t>
            </a:r>
            <a:endParaRPr lang="en-US" dirty="0"/>
          </a:p>
          <a:p>
            <a:pPr marL="342900" indent="-342900">
              <a:buFont typeface="Arial" charset="0"/>
              <a:buChar char="•"/>
            </a:pPr>
            <a:r>
              <a:rPr lang="en-US" dirty="0"/>
              <a:t>Thanks: Mark Groves (Microsoft), </a:t>
            </a:r>
            <a:r>
              <a:rPr lang="en-US" dirty="0" err="1"/>
              <a:t>Ilan</a:t>
            </a:r>
            <a:r>
              <a:rPr lang="en-US" dirty="0"/>
              <a:t> </a:t>
            </a:r>
            <a:r>
              <a:rPr lang="en-US" dirty="0" err="1"/>
              <a:t>Biala</a:t>
            </a:r>
            <a:r>
              <a:rPr lang="en-US" dirty="0"/>
              <a:t> &amp; Aaron </a:t>
            </a:r>
            <a:r>
              <a:rPr lang="en-US" dirty="0" err="1"/>
              <a:t>Perley</a:t>
            </a:r>
            <a:r>
              <a:rPr lang="en-US" dirty="0"/>
              <a:t> (CMU), Sharif U., &amp; the HJCB Senior Design Team!</a:t>
            </a:r>
          </a:p>
          <a:p>
            <a:r>
              <a:rPr lang="en-US" dirty="0"/>
              <a:t>And then a bit on keeping your data </a:t>
            </a:r>
            <a:r>
              <a:rPr lang="mr-IN" dirty="0"/>
              <a:t>…</a:t>
            </a:r>
            <a:r>
              <a:rPr lang="en-US" dirty="0"/>
              <a:t> </a:t>
            </a:r>
            <a:r>
              <a:rPr lang="en-US" dirty="0">
                <a:solidFill>
                  <a:schemeClr val="tx2"/>
                </a:solidFill>
              </a:rPr>
              <a:t>tidy data</a:t>
            </a:r>
            <a:r>
              <a:rPr lang="en-US"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28</a:t>
            </a:fld>
            <a:endParaRPr lang="en-US" dirty="0"/>
          </a:p>
        </p:txBody>
      </p:sp>
      <p:pic>
        <p:nvPicPr>
          <p:cNvPr id="37" name="Picture 36"/>
          <p:cNvPicPr>
            <a:picLocks noChangeAspect="1"/>
          </p:cNvPicPr>
          <p:nvPr/>
        </p:nvPicPr>
        <p:blipFill>
          <a:blip r:embed="rId3"/>
          <a:stretch>
            <a:fillRect/>
          </a:stretch>
        </p:blipFill>
        <p:spPr>
          <a:xfrm>
            <a:off x="3343607" y="4383292"/>
            <a:ext cx="2302239" cy="2342629"/>
          </a:xfrm>
          <a:prstGeom prst="rect">
            <a:avLst/>
          </a:prstGeom>
        </p:spPr>
      </p:pic>
    </p:spTree>
    <p:extLst>
      <p:ext uri="{BB962C8B-B14F-4D97-AF65-F5344CB8AC3E}">
        <p14:creationId xmlns:p14="http://schemas.microsoft.com/office/powerpoint/2010/main" val="216894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628560" y="1131030"/>
            <a:ext cx="7886160" cy="99360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chor="ctr"/>
          <a:lstStyle/>
          <a:p>
            <a:pPr>
              <a:lnSpc>
                <a:spcPct val="90000"/>
              </a:lnSpc>
            </a:pPr>
            <a:endParaRPr lang="en-US" sz="1350" spc="-1" dirty="0">
              <a:solidFill>
                <a:srgbClr val="000000"/>
              </a:solidFill>
              <a:uFill>
                <a:solidFill>
                  <a:srgbClr val="FFFFFF"/>
                </a:solidFill>
              </a:uFill>
              <a:latin typeface="Aria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824" y="2473550"/>
            <a:ext cx="7631632" cy="2456334"/>
          </a:xfrm>
          <a:prstGeom prst="rect">
            <a:avLst/>
          </a:prstGeom>
        </p:spPr>
      </p:pic>
      <p:sp>
        <p:nvSpPr>
          <p:cNvPr id="8" name="Title 7"/>
          <p:cNvSpPr>
            <a:spLocks noGrp="1"/>
          </p:cNvSpPr>
          <p:nvPr>
            <p:ph type="title"/>
          </p:nvPr>
        </p:nvSpPr>
        <p:spPr/>
        <p:txBody>
          <a:bodyPr>
            <a:normAutofit/>
          </a:bodyPr>
          <a:lstStyle/>
          <a:p>
            <a:r>
              <a:rPr lang="en-US"/>
              <a:t>What is version control?</a:t>
            </a:r>
            <a:endParaRPr lang="en-US" dirty="0"/>
          </a:p>
        </p:txBody>
      </p:sp>
      <p:sp>
        <p:nvSpPr>
          <p:cNvPr id="2" name="Slide Number Placeholder 1"/>
          <p:cNvSpPr>
            <a:spLocks noGrp="1"/>
          </p:cNvSpPr>
          <p:nvPr>
            <p:ph type="sldNum" sz="quarter" idx="12"/>
          </p:nvPr>
        </p:nvSpPr>
        <p:spPr/>
        <p:txBody>
          <a:bodyPr/>
          <a:lstStyle/>
          <a:p>
            <a:fld id="{A2EF37A0-74FC-AB4F-AE4C-D9BFC6719E9F}" type="slidenum">
              <a:rPr lang="en-US" smtClean="0"/>
              <a:t>29</a:t>
            </a:fld>
            <a:endParaRPr lang="en-US"/>
          </a:p>
        </p:txBody>
      </p:sp>
    </p:spTree>
    <p:extLst>
      <p:ext uri="{BB962C8B-B14F-4D97-AF65-F5344CB8AC3E}">
        <p14:creationId xmlns:p14="http://schemas.microsoft.com/office/powerpoint/2010/main" val="31109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DF745-C014-3E40-8A62-88A839737D96}"/>
              </a:ext>
            </a:extLst>
          </p:cNvPr>
          <p:cNvSpPr>
            <a:spLocks noGrp="1"/>
          </p:cNvSpPr>
          <p:nvPr>
            <p:ph type="title"/>
          </p:nvPr>
        </p:nvSpPr>
        <p:spPr/>
        <p:txBody>
          <a:bodyPr/>
          <a:lstStyle/>
          <a:p>
            <a:r>
              <a:rPr lang="en-US"/>
              <a:t>Waitlist update</a:t>
            </a:r>
            <a:endParaRPr lang="en-US" dirty="0"/>
          </a:p>
        </p:txBody>
      </p:sp>
      <p:sp>
        <p:nvSpPr>
          <p:cNvPr id="3" name="Content Placeholder 2">
            <a:extLst>
              <a:ext uri="{FF2B5EF4-FFF2-40B4-BE49-F238E27FC236}">
                <a16:creationId xmlns:a16="http://schemas.microsoft.com/office/drawing/2014/main" id="{A17782E2-CAB4-104A-A35C-AC42E946A309}"/>
              </a:ext>
            </a:extLst>
          </p:cNvPr>
          <p:cNvSpPr>
            <a:spLocks noGrp="1"/>
          </p:cNvSpPr>
          <p:nvPr>
            <p:ph idx="1"/>
          </p:nvPr>
        </p:nvSpPr>
        <p:spPr/>
        <p:txBody>
          <a:bodyPr/>
          <a:lstStyle/>
          <a:p>
            <a:r>
              <a:rPr lang="en-US" dirty="0"/>
              <a:t> “Sure, we can expand it. Will take care of it. --Mike [Hicks]”</a:t>
            </a:r>
          </a:p>
          <a:p>
            <a:endParaRPr lang="en-US" dirty="0"/>
          </a:p>
        </p:txBody>
      </p:sp>
      <p:sp>
        <p:nvSpPr>
          <p:cNvPr id="4" name="Slide Number Placeholder 3">
            <a:extLst>
              <a:ext uri="{FF2B5EF4-FFF2-40B4-BE49-F238E27FC236}">
                <a16:creationId xmlns:a16="http://schemas.microsoft.com/office/drawing/2014/main" id="{36CC778B-49C9-E84F-83D4-4151207BBB11}"/>
              </a:ext>
            </a:extLst>
          </p:cNvPr>
          <p:cNvSpPr>
            <a:spLocks noGrp="1"/>
          </p:cNvSpPr>
          <p:nvPr>
            <p:ph type="sldNum" sz="quarter" idx="12"/>
          </p:nvPr>
        </p:nvSpPr>
        <p:spPr/>
        <p:txBody>
          <a:bodyPr/>
          <a:lstStyle/>
          <a:p>
            <a:fld id="{A2EF37A0-74FC-AB4F-AE4C-D9BFC6719E9F}" type="slidenum">
              <a:rPr lang="en-US" smtClean="0"/>
              <a:pPr/>
              <a:t>3</a:t>
            </a:fld>
            <a:endParaRPr lang="en-US"/>
          </a:p>
        </p:txBody>
      </p:sp>
      <p:grpSp>
        <p:nvGrpSpPr>
          <p:cNvPr id="10" name="Group 9">
            <a:extLst>
              <a:ext uri="{FF2B5EF4-FFF2-40B4-BE49-F238E27FC236}">
                <a16:creationId xmlns:a16="http://schemas.microsoft.com/office/drawing/2014/main" id="{5BE629B3-B4FD-764C-9A7C-8240FC61780B}"/>
              </a:ext>
            </a:extLst>
          </p:cNvPr>
          <p:cNvGrpSpPr/>
          <p:nvPr/>
        </p:nvGrpSpPr>
        <p:grpSpPr>
          <a:xfrm>
            <a:off x="-76200" y="2515927"/>
            <a:ext cx="9144000" cy="5143500"/>
            <a:chOff x="-76200" y="2515927"/>
            <a:chExt cx="9144000" cy="5143500"/>
          </a:xfrm>
        </p:grpSpPr>
        <p:pic>
          <p:nvPicPr>
            <p:cNvPr id="8" name="Picture 7">
              <a:extLst>
                <a:ext uri="{FF2B5EF4-FFF2-40B4-BE49-F238E27FC236}">
                  <a16:creationId xmlns:a16="http://schemas.microsoft.com/office/drawing/2014/main" id="{791C34E2-DB3E-C04A-A869-15B82701A05D}"/>
                </a:ext>
              </a:extLst>
            </p:cNvPr>
            <p:cNvPicPr>
              <a:picLocks noChangeAspect="1"/>
            </p:cNvPicPr>
            <p:nvPr/>
          </p:nvPicPr>
          <p:blipFill>
            <a:blip r:embed="rId2"/>
            <a:stretch>
              <a:fillRect/>
            </a:stretch>
          </p:blipFill>
          <p:spPr>
            <a:xfrm>
              <a:off x="-76200" y="2515927"/>
              <a:ext cx="9144000" cy="5143500"/>
            </a:xfrm>
            <a:prstGeom prst="rect">
              <a:avLst/>
            </a:prstGeom>
          </p:spPr>
        </p:pic>
        <p:sp>
          <p:nvSpPr>
            <p:cNvPr id="9" name="TextBox 8">
              <a:extLst>
                <a:ext uri="{FF2B5EF4-FFF2-40B4-BE49-F238E27FC236}">
                  <a16:creationId xmlns:a16="http://schemas.microsoft.com/office/drawing/2014/main" id="{ADE0997E-C9CD-1D44-89EA-FBE61632E519}"/>
                </a:ext>
              </a:extLst>
            </p:cNvPr>
            <p:cNvSpPr txBox="1"/>
            <p:nvPr/>
          </p:nvSpPr>
          <p:spPr>
            <a:xfrm>
              <a:off x="-76200" y="2664782"/>
              <a:ext cx="9144000" cy="400110"/>
            </a:xfrm>
            <a:prstGeom prst="rect">
              <a:avLst/>
            </a:prstGeom>
            <a:noFill/>
          </p:spPr>
          <p:txBody>
            <a:bodyPr wrap="square" rtlCol="0">
              <a:spAutoFit/>
            </a:bodyPr>
            <a:lstStyle/>
            <a:p>
              <a:pPr algn="ctr"/>
              <a:r>
                <a:rPr lang="en-US" sz="2000" b="1" dirty="0">
                  <a:solidFill>
                    <a:schemeClr val="bg1"/>
                  </a:solidFill>
                </a:rPr>
                <a:t>Waitlist should clear soon – if not, talk to me.</a:t>
              </a:r>
            </a:p>
          </p:txBody>
        </p:sp>
      </p:grpSp>
    </p:spTree>
    <p:extLst>
      <p:ext uri="{BB962C8B-B14F-4D97-AF65-F5344CB8AC3E}">
        <p14:creationId xmlns:p14="http://schemas.microsoft.com/office/powerpoint/2010/main" val="207697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Development Tool</a:t>
            </a:r>
            <a:endParaRPr lang="en-US" dirty="0"/>
          </a:p>
        </p:txBody>
      </p:sp>
      <p:sp>
        <p:nvSpPr>
          <p:cNvPr id="3" name="Content Placeholder 2"/>
          <p:cNvSpPr>
            <a:spLocks noGrp="1"/>
          </p:cNvSpPr>
          <p:nvPr>
            <p:ph idx="1"/>
          </p:nvPr>
        </p:nvSpPr>
        <p:spPr/>
        <p:txBody>
          <a:bodyPr/>
          <a:lstStyle/>
          <a:p>
            <a:r>
              <a:rPr lang="en-US" dirty="0"/>
              <a:t>When working with a team, the need for a central repository is essential</a:t>
            </a:r>
          </a:p>
          <a:p>
            <a:pPr marL="160020" indent="-342900">
              <a:buFont typeface="Arial" charset="0"/>
              <a:buChar char="•"/>
            </a:pPr>
            <a:r>
              <a:rPr lang="en-US" b="0" dirty="0"/>
              <a:t>Need a system to allow versioning, and a way to acquire the latest edition of the code</a:t>
            </a:r>
          </a:p>
          <a:p>
            <a:pPr marL="160020" indent="-342900">
              <a:buFont typeface="Arial" charset="0"/>
              <a:buChar char="•"/>
            </a:pPr>
            <a:r>
              <a:rPr lang="en-US" b="0" dirty="0"/>
              <a:t>A system to track and manage bugs was also needed</a:t>
            </a:r>
          </a:p>
        </p:txBody>
      </p:sp>
      <p:sp>
        <p:nvSpPr>
          <p:cNvPr id="6" name="Slide Number Placeholder 5"/>
          <p:cNvSpPr>
            <a:spLocks noGrp="1"/>
          </p:cNvSpPr>
          <p:nvPr>
            <p:ph type="sldNum" sz="quarter" idx="12"/>
          </p:nvPr>
        </p:nvSpPr>
        <p:spPr/>
        <p:txBody>
          <a:bodyPr/>
          <a:lstStyle/>
          <a:p>
            <a:fld id="{A2EF37A0-74FC-AB4F-AE4C-D9BFC6719E9F}" type="slidenum">
              <a:rPr lang="en-US" smtClean="0"/>
              <a:t>30</a:t>
            </a:fld>
            <a:endParaRPr lang="en-US"/>
          </a:p>
        </p:txBody>
      </p:sp>
    </p:spTree>
    <p:extLst>
      <p:ext uri="{BB962C8B-B14F-4D97-AF65-F5344CB8AC3E}">
        <p14:creationId xmlns:p14="http://schemas.microsoft.com/office/powerpoint/2010/main" val="425954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628560" y="1131030"/>
            <a:ext cx="7886160" cy="99360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chor="ctr"/>
          <a:lstStyle/>
          <a:p>
            <a:pPr>
              <a:lnSpc>
                <a:spcPct val="90000"/>
              </a:lnSpc>
            </a:pPr>
            <a:endParaRPr lang="en-US" sz="1350" spc="-1" dirty="0">
              <a:solidFill>
                <a:srgbClr val="000000"/>
              </a:solidFill>
              <a:uFill>
                <a:solidFill>
                  <a:srgbClr val="FFFFFF"/>
                </a:solidFill>
              </a:uFill>
              <a:latin typeface="Arial"/>
            </a:endParaRPr>
          </a:p>
        </p:txBody>
      </p:sp>
      <p:sp>
        <p:nvSpPr>
          <p:cNvPr id="6" name="CustomShape 2"/>
          <p:cNvSpPr/>
          <p:nvPr/>
        </p:nvSpPr>
        <p:spPr>
          <a:xfrm>
            <a:off x="628560" y="2226420"/>
            <a:ext cx="7886160" cy="326295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marL="171450" indent="-170910">
              <a:lnSpc>
                <a:spcPct val="90000"/>
              </a:lnSpc>
              <a:spcAft>
                <a:spcPts val="900"/>
              </a:spcAft>
              <a:buClr>
                <a:srgbClr val="000000"/>
              </a:buClr>
              <a:buFont typeface="Arial"/>
              <a:buChar char="•"/>
            </a:pPr>
            <a:endParaRPr lang="en-US" sz="1350" spc="-1" dirty="0">
              <a:solidFill>
                <a:srgbClr val="000000"/>
              </a:solidFill>
              <a:uFill>
                <a:solidFill>
                  <a:srgbClr val="FFFFFF"/>
                </a:solidFill>
              </a:uFill>
              <a:latin typeface="Arial"/>
            </a:endParaRPr>
          </a:p>
        </p:txBody>
      </p:sp>
      <p:grpSp>
        <p:nvGrpSpPr>
          <p:cNvPr id="18" name="Group 17"/>
          <p:cNvGrpSpPr/>
          <p:nvPr/>
        </p:nvGrpSpPr>
        <p:grpSpPr>
          <a:xfrm>
            <a:off x="2362180" y="3704655"/>
            <a:ext cx="3810040" cy="2763983"/>
            <a:chOff x="2362180" y="2805247"/>
            <a:chExt cx="3810040" cy="2763983"/>
          </a:xfrm>
        </p:grpSpPr>
        <p:sp>
          <p:nvSpPr>
            <p:cNvPr id="5" name="Rectangle 4"/>
            <p:cNvSpPr/>
            <p:nvPr/>
          </p:nvSpPr>
          <p:spPr>
            <a:xfrm>
              <a:off x="2362180" y="5292231"/>
              <a:ext cx="3810040" cy="276999"/>
            </a:xfrm>
            <a:prstGeom prst="rect">
              <a:avLst/>
            </a:prstGeom>
          </p:spPr>
          <p:txBody>
            <a:bodyPr wrap="square">
              <a:spAutoFit/>
            </a:bodyPr>
            <a:lstStyle/>
            <a:p>
              <a:pPr algn="ctr"/>
              <a:r>
                <a:rPr lang="en-US" sz="1200"/>
                <a:t>atlassian.com</a:t>
              </a:r>
              <a:r>
                <a:rPr lang="en-US" sz="1200" dirty="0"/>
                <a:t>/</a:t>
              </a:r>
              <a:r>
                <a:rPr lang="en-US" sz="1200" dirty="0" err="1"/>
                <a:t>git</a:t>
              </a:r>
              <a:r>
                <a:rPr lang="en-US" sz="1200" dirty="0"/>
                <a:t>/tutorials/what-is-version-control</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180" y="2805247"/>
              <a:ext cx="3810040" cy="2527915"/>
            </a:xfrm>
            <a:prstGeom prst="rect">
              <a:avLst/>
            </a:prstGeom>
          </p:spPr>
        </p:pic>
      </p:grpSp>
      <p:sp>
        <p:nvSpPr>
          <p:cNvPr id="12" name="Title 11"/>
          <p:cNvSpPr>
            <a:spLocks noGrp="1"/>
          </p:cNvSpPr>
          <p:nvPr>
            <p:ph type="title"/>
          </p:nvPr>
        </p:nvSpPr>
        <p:spPr/>
        <p:txBody>
          <a:bodyPr/>
          <a:lstStyle/>
          <a:p>
            <a:r>
              <a:rPr lang="en-US"/>
              <a:t>Goals of Version Control</a:t>
            </a:r>
            <a:endParaRPr lang="en-US" dirty="0"/>
          </a:p>
        </p:txBody>
      </p:sp>
      <p:sp>
        <p:nvSpPr>
          <p:cNvPr id="15" name="Content Placeholder 14"/>
          <p:cNvSpPr>
            <a:spLocks noGrp="1"/>
          </p:cNvSpPr>
          <p:nvPr>
            <p:ph idx="1"/>
          </p:nvPr>
        </p:nvSpPr>
        <p:spPr>
          <a:xfrm>
            <a:off x="457200" y="1752600"/>
            <a:ext cx="7620000" cy="2105295"/>
          </a:xfrm>
        </p:spPr>
        <p:txBody>
          <a:bodyPr/>
          <a:lstStyle/>
          <a:p>
            <a:r>
              <a:rPr lang="en-US" dirty="0"/>
              <a:t>Be able to search through revision history and retrieve previous versions of any file in a project</a:t>
            </a:r>
          </a:p>
          <a:p>
            <a:r>
              <a:rPr lang="en-US" dirty="0"/>
              <a:t>Be able to share changes with collaborators on a project</a:t>
            </a:r>
          </a:p>
          <a:p>
            <a:r>
              <a:rPr lang="en-US" dirty="0"/>
              <a:t>Be able to confidently make large changes to existing files</a:t>
            </a:r>
          </a:p>
          <a:p>
            <a:endParaRPr lang="en-US" dirty="0"/>
          </a:p>
        </p:txBody>
      </p:sp>
      <p:sp>
        <p:nvSpPr>
          <p:cNvPr id="19" name="Slide Number Placeholder 18"/>
          <p:cNvSpPr>
            <a:spLocks noGrp="1"/>
          </p:cNvSpPr>
          <p:nvPr>
            <p:ph type="sldNum" sz="quarter" idx="12"/>
          </p:nvPr>
        </p:nvSpPr>
        <p:spPr/>
        <p:txBody>
          <a:bodyPr/>
          <a:lstStyle/>
          <a:p>
            <a:fld id="{A2EF37A0-74FC-AB4F-AE4C-D9BFC6719E9F}" type="slidenum">
              <a:rPr lang="en-US" smtClean="0"/>
              <a:t>31</a:t>
            </a:fld>
            <a:endParaRPr lang="en-US"/>
          </a:p>
        </p:txBody>
      </p:sp>
    </p:spTree>
    <p:extLst>
      <p:ext uri="{BB962C8B-B14F-4D97-AF65-F5344CB8AC3E}">
        <p14:creationId xmlns:p14="http://schemas.microsoft.com/office/powerpoint/2010/main" val="233134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628560" y="1131030"/>
            <a:ext cx="3660105" cy="99360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chor="ctr"/>
          <a:lstStyle/>
          <a:p>
            <a:pPr>
              <a:lnSpc>
                <a:spcPct val="90000"/>
              </a:lnSpc>
            </a:pPr>
            <a:endParaRPr lang="en-US" sz="1350" spc="-1" dirty="0">
              <a:solidFill>
                <a:srgbClr val="000000"/>
              </a:solidFill>
              <a:uFill>
                <a:solidFill>
                  <a:srgbClr val="FFFFFF"/>
                </a:solidFill>
              </a:uFill>
              <a:latin typeface="Arial"/>
            </a:endParaRPr>
          </a:p>
        </p:txBody>
      </p:sp>
      <p:sp>
        <p:nvSpPr>
          <p:cNvPr id="6" name="CustomShape 2"/>
          <p:cNvSpPr/>
          <p:nvPr/>
        </p:nvSpPr>
        <p:spPr>
          <a:xfrm>
            <a:off x="628560" y="2783767"/>
            <a:ext cx="4056131" cy="1240475"/>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marL="171450" indent="-170910">
              <a:lnSpc>
                <a:spcPct val="90000"/>
              </a:lnSpc>
              <a:buClr>
                <a:srgbClr val="000000"/>
              </a:buClr>
              <a:buFont typeface="Arial"/>
              <a:buChar char="•"/>
            </a:pPr>
            <a:endParaRPr lang="en-US" sz="1350" spc="-1" dirty="0">
              <a:solidFill>
                <a:srgbClr val="008000"/>
              </a:solidFill>
              <a:uFill>
                <a:solidFill>
                  <a:srgbClr val="FFFFFF"/>
                </a:solidFill>
              </a:uFill>
              <a:latin typeface="Arial"/>
            </a:endParaRPr>
          </a:p>
        </p:txBody>
      </p:sp>
      <p:sp>
        <p:nvSpPr>
          <p:cNvPr id="8" name="CustomShape 2"/>
          <p:cNvSpPr/>
          <p:nvPr/>
        </p:nvSpPr>
        <p:spPr>
          <a:xfrm>
            <a:off x="4684690" y="2783767"/>
            <a:ext cx="4056131" cy="1628052"/>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marL="171450" indent="-170910">
              <a:lnSpc>
                <a:spcPct val="90000"/>
              </a:lnSpc>
              <a:buClr>
                <a:srgbClr val="000000"/>
              </a:buClr>
              <a:buFont typeface="Arial"/>
              <a:buChar char="•"/>
            </a:pPr>
            <a:endParaRPr lang="en-US" sz="2100" spc="-1" dirty="0">
              <a:solidFill>
                <a:srgbClr val="FF0000"/>
              </a:solidFill>
              <a:uFill>
                <a:solidFill>
                  <a:srgbClr val="FFFFFF"/>
                </a:solidFill>
              </a:uFill>
              <a:latin typeface="Calibri"/>
            </a:endParaRPr>
          </a:p>
        </p:txBody>
      </p:sp>
      <p:sp>
        <p:nvSpPr>
          <p:cNvPr id="5" name="Title 4"/>
          <p:cNvSpPr>
            <a:spLocks noGrp="1"/>
          </p:cNvSpPr>
          <p:nvPr>
            <p:ph type="title"/>
          </p:nvPr>
        </p:nvSpPr>
        <p:spPr/>
        <p:txBody>
          <a:bodyPr/>
          <a:lstStyle/>
          <a:p>
            <a:r>
              <a:rPr lang="en-US"/>
              <a:t>Named Folders Approach</a:t>
            </a:r>
            <a:endParaRPr lang="en-US" dirty="0"/>
          </a:p>
        </p:txBody>
      </p:sp>
      <p:sp>
        <p:nvSpPr>
          <p:cNvPr id="15" name="Content Placeholder 14"/>
          <p:cNvSpPr>
            <a:spLocks noGrp="1"/>
          </p:cNvSpPr>
          <p:nvPr>
            <p:ph idx="1"/>
          </p:nvPr>
        </p:nvSpPr>
        <p:spPr/>
        <p:txBody>
          <a:bodyPr/>
          <a:lstStyle/>
          <a:p>
            <a:r>
              <a:rPr lang="en-US" dirty="0"/>
              <a:t>Can be hard to track</a:t>
            </a:r>
          </a:p>
          <a:p>
            <a:r>
              <a:rPr lang="en-US" dirty="0"/>
              <a:t>Memory-intensive</a:t>
            </a:r>
          </a:p>
          <a:p>
            <a:r>
              <a:rPr lang="en-US" dirty="0"/>
              <a:t>Can be slow</a:t>
            </a:r>
          </a:p>
          <a:p>
            <a:r>
              <a:rPr lang="en-US" dirty="0"/>
              <a:t>Hard to share</a:t>
            </a:r>
          </a:p>
          <a:p>
            <a:r>
              <a:rPr lang="en-US" dirty="0"/>
              <a:t>No record of authorship</a:t>
            </a:r>
          </a:p>
        </p:txBody>
      </p:sp>
      <p:sp>
        <p:nvSpPr>
          <p:cNvPr id="18" name="Slide Number Placeholder 17"/>
          <p:cNvSpPr>
            <a:spLocks noGrp="1"/>
          </p:cNvSpPr>
          <p:nvPr>
            <p:ph type="sldNum" sz="quarter" idx="12"/>
          </p:nvPr>
        </p:nvSpPr>
        <p:spPr/>
        <p:txBody>
          <a:bodyPr/>
          <a:lstStyle/>
          <a:p>
            <a:fld id="{A2EF37A0-74FC-AB4F-AE4C-D9BFC6719E9F}" type="slidenum">
              <a:rPr lang="en-US" smtClean="0"/>
              <a:t>32</a:t>
            </a:fld>
            <a:endParaRPr lang="en-US"/>
          </a:p>
        </p:txBody>
      </p:sp>
      <p:pic>
        <p:nvPicPr>
          <p:cNvPr id="14338" name="Picture 2" descr="ocu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931" y="1583947"/>
            <a:ext cx="3041525" cy="505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548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628560" y="1131030"/>
            <a:ext cx="7886160" cy="99360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chor="ctr"/>
          <a:lstStyle/>
          <a:p>
            <a:pPr>
              <a:lnSpc>
                <a:spcPct val="90000"/>
              </a:lnSpc>
            </a:pPr>
            <a:endParaRPr lang="en-US" sz="3300" spc="-1" dirty="0">
              <a:solidFill>
                <a:srgbClr val="000000"/>
              </a:solidFill>
              <a:uFill>
                <a:solidFill>
                  <a:srgbClr val="FFFFFF"/>
                </a:solidFill>
              </a:uFill>
              <a:latin typeface="Calibri Light"/>
            </a:endParaRPr>
          </a:p>
        </p:txBody>
      </p:sp>
      <p:sp>
        <p:nvSpPr>
          <p:cNvPr id="6" name="CustomShape 2"/>
          <p:cNvSpPr/>
          <p:nvPr/>
        </p:nvSpPr>
        <p:spPr>
          <a:xfrm>
            <a:off x="628560" y="3509415"/>
            <a:ext cx="7886160" cy="1979956"/>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marL="171450" indent="-170910">
              <a:lnSpc>
                <a:spcPct val="90000"/>
              </a:lnSpc>
              <a:buClr>
                <a:srgbClr val="000000"/>
              </a:buClr>
              <a:buFont typeface="Arial"/>
              <a:buChar char="•"/>
            </a:pPr>
            <a:endParaRPr lang="en-US" sz="2100" spc="-1" dirty="0">
              <a:solidFill>
                <a:srgbClr val="000000"/>
              </a:solidFill>
              <a:uFill>
                <a:solidFill>
                  <a:srgbClr val="FFFFFF"/>
                </a:solidFill>
              </a:uFill>
              <a:latin typeface="Calibri"/>
            </a:endParaRPr>
          </a:p>
        </p:txBody>
      </p:sp>
      <p:pic>
        <p:nvPicPr>
          <p:cNvPr id="1026" name="Picture 2" descr="http://rypress.com/tutorials/git/media/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661" y="1416308"/>
            <a:ext cx="4677958" cy="21830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Local Database of Versions Approach</a:t>
            </a:r>
          </a:p>
        </p:txBody>
      </p:sp>
      <p:sp>
        <p:nvSpPr>
          <p:cNvPr id="3" name="Content Placeholder 2"/>
          <p:cNvSpPr>
            <a:spLocks noGrp="1"/>
          </p:cNvSpPr>
          <p:nvPr>
            <p:ph idx="1"/>
          </p:nvPr>
        </p:nvSpPr>
        <p:spPr>
          <a:xfrm>
            <a:off x="457200" y="3599355"/>
            <a:ext cx="7620000" cy="2526808"/>
          </a:xfrm>
        </p:spPr>
        <p:txBody>
          <a:bodyPr/>
          <a:lstStyle/>
          <a:p>
            <a:r>
              <a:rPr lang="en-US" dirty="0"/>
              <a:t>Provides an abstraction over finding the right versions of files and replacing them in the project</a:t>
            </a:r>
          </a:p>
          <a:p>
            <a:r>
              <a:rPr lang="en-US" dirty="0"/>
              <a:t>Records who changes what, but hard to parse that</a:t>
            </a:r>
          </a:p>
          <a:p>
            <a:r>
              <a:rPr lang="en-US" dirty="0">
                <a:solidFill>
                  <a:schemeClr val="tx2"/>
                </a:solidFill>
              </a:rPr>
              <a:t>Can’t share with collaborators</a:t>
            </a:r>
          </a:p>
          <a:p>
            <a:endParaRPr lang="en-US" dirty="0"/>
          </a:p>
        </p:txBody>
      </p:sp>
      <p:sp>
        <p:nvSpPr>
          <p:cNvPr id="8" name="Slide Number Placeholder 7"/>
          <p:cNvSpPr>
            <a:spLocks noGrp="1"/>
          </p:cNvSpPr>
          <p:nvPr>
            <p:ph type="sldNum" sz="quarter" idx="12"/>
          </p:nvPr>
        </p:nvSpPr>
        <p:spPr/>
        <p:txBody>
          <a:bodyPr/>
          <a:lstStyle/>
          <a:p>
            <a:fld id="{A2EF37A0-74FC-AB4F-AE4C-D9BFC6719E9F}" type="slidenum">
              <a:rPr lang="en-US" smtClean="0"/>
              <a:t>33</a:t>
            </a:fld>
            <a:endParaRPr lang="en-US"/>
          </a:p>
        </p:txBody>
      </p:sp>
    </p:spTree>
    <p:extLst>
      <p:ext uri="{BB962C8B-B14F-4D97-AF65-F5344CB8AC3E}">
        <p14:creationId xmlns:p14="http://schemas.microsoft.com/office/powerpoint/2010/main" val="281850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628560" y="1131030"/>
            <a:ext cx="7886160" cy="99360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chor="ctr"/>
          <a:lstStyle/>
          <a:p>
            <a:pPr>
              <a:lnSpc>
                <a:spcPct val="90000"/>
              </a:lnSpc>
            </a:pPr>
            <a:endParaRPr lang="en-US" sz="3300" spc="-1" dirty="0">
              <a:solidFill>
                <a:srgbClr val="000000"/>
              </a:solidFill>
              <a:uFill>
                <a:solidFill>
                  <a:srgbClr val="FFFFFF"/>
                </a:solidFill>
              </a:uFill>
              <a:latin typeface="Calibri Light"/>
            </a:endParaRPr>
          </a:p>
        </p:txBody>
      </p:sp>
      <p:sp>
        <p:nvSpPr>
          <p:cNvPr id="6" name="CustomShape 2"/>
          <p:cNvSpPr/>
          <p:nvPr/>
        </p:nvSpPr>
        <p:spPr>
          <a:xfrm>
            <a:off x="628560" y="2124630"/>
            <a:ext cx="4238799" cy="3497052"/>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marL="171450" indent="-170910">
              <a:lnSpc>
                <a:spcPct val="90000"/>
              </a:lnSpc>
              <a:buClr>
                <a:srgbClr val="000000"/>
              </a:buClr>
              <a:buFont typeface="Arial"/>
              <a:buChar char="•"/>
            </a:pPr>
            <a:endParaRPr lang="en-US" sz="2100" spc="-1" dirty="0">
              <a:solidFill>
                <a:srgbClr val="000000"/>
              </a:solidFill>
              <a:uFill>
                <a:solidFill>
                  <a:srgbClr val="FFFFFF"/>
                </a:solidFill>
              </a:uFill>
              <a:latin typeface="Calibri"/>
            </a:endParaRPr>
          </a:p>
        </p:txBody>
      </p:sp>
      <p:pic>
        <p:nvPicPr>
          <p:cNvPr id="3074" name="Picture 2" descr="https://i.stack.imgur.com/eqmG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2394" y="2348297"/>
            <a:ext cx="4129088" cy="249317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normAutofit fontScale="90000"/>
          </a:bodyPr>
          <a:lstStyle/>
          <a:p>
            <a:r>
              <a:rPr lang="en-US" dirty="0"/>
              <a:t>Centralized Version Control Systems</a:t>
            </a:r>
          </a:p>
        </p:txBody>
      </p:sp>
      <p:sp>
        <p:nvSpPr>
          <p:cNvPr id="7" name="Content Placeholder 6"/>
          <p:cNvSpPr>
            <a:spLocks noGrp="1"/>
          </p:cNvSpPr>
          <p:nvPr>
            <p:ph idx="1"/>
          </p:nvPr>
        </p:nvSpPr>
        <p:spPr>
          <a:xfrm>
            <a:off x="457200" y="1752600"/>
            <a:ext cx="4315194" cy="4373563"/>
          </a:xfrm>
        </p:spPr>
        <p:txBody>
          <a:bodyPr/>
          <a:lstStyle/>
          <a:p>
            <a:r>
              <a:rPr lang="en-US" dirty="0"/>
              <a:t>A central, trusted repository determines the order of commits (“versions” of the project)</a:t>
            </a:r>
          </a:p>
          <a:p>
            <a:r>
              <a:rPr lang="en-US" dirty="0"/>
              <a:t>Collaborators “push” changes (commits) to this repository.</a:t>
            </a:r>
          </a:p>
          <a:p>
            <a:r>
              <a:rPr lang="en-US" dirty="0"/>
              <a:t>Any new commits must be compatible with the most recent commit. If it isn’t, somebody must “merge” it in.</a:t>
            </a:r>
          </a:p>
          <a:p>
            <a:endParaRPr lang="en-US" dirty="0"/>
          </a:p>
          <a:p>
            <a:r>
              <a:rPr lang="en-US" dirty="0"/>
              <a:t>Examples: SVN, CVS, Perforce</a:t>
            </a:r>
          </a:p>
          <a:p>
            <a:endParaRPr lang="en-US" dirty="0"/>
          </a:p>
        </p:txBody>
      </p:sp>
      <p:sp>
        <p:nvSpPr>
          <p:cNvPr id="10" name="Slide Number Placeholder 9"/>
          <p:cNvSpPr>
            <a:spLocks noGrp="1"/>
          </p:cNvSpPr>
          <p:nvPr>
            <p:ph type="sldNum" sz="quarter" idx="12"/>
          </p:nvPr>
        </p:nvSpPr>
        <p:spPr/>
        <p:txBody>
          <a:bodyPr/>
          <a:lstStyle/>
          <a:p>
            <a:fld id="{A2EF37A0-74FC-AB4F-AE4C-D9BFC6719E9F}" type="slidenum">
              <a:rPr lang="en-US" smtClean="0"/>
              <a:t>34</a:t>
            </a:fld>
            <a:endParaRPr lang="en-US"/>
          </a:p>
        </p:txBody>
      </p:sp>
    </p:spTree>
    <p:extLst>
      <p:ext uri="{BB962C8B-B14F-4D97-AF65-F5344CB8AC3E}">
        <p14:creationId xmlns:p14="http://schemas.microsoft.com/office/powerpoint/2010/main" val="114518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88255" y="3408176"/>
            <a:ext cx="6081933" cy="2774948"/>
            <a:chOff x="1426003" y="2580518"/>
            <a:chExt cx="8109244" cy="3699930"/>
          </a:xfrm>
        </p:grpSpPr>
        <p:sp>
          <p:nvSpPr>
            <p:cNvPr id="6" name="Oval 5"/>
            <p:cNvSpPr/>
            <p:nvPr/>
          </p:nvSpPr>
          <p:spPr>
            <a:xfrm>
              <a:off x="2382097" y="3382251"/>
              <a:ext cx="2096219" cy="1250831"/>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latin typeface="Consolas" panose="020B0609020204030204" pitchFamily="49" charset="0"/>
                  <a:cs typeface="Consolas" panose="020B0609020204030204" pitchFamily="49" charset="0"/>
                </a:rPr>
                <a:t>Central Repository</a:t>
              </a:r>
            </a:p>
          </p:txBody>
        </p:sp>
        <p:sp>
          <p:nvSpPr>
            <p:cNvPr id="7" name="Oval 6"/>
            <p:cNvSpPr/>
            <p:nvPr/>
          </p:nvSpPr>
          <p:spPr>
            <a:xfrm>
              <a:off x="1426003" y="2611625"/>
              <a:ext cx="1319841" cy="770626"/>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solidFill>
                    <a:schemeClr val="tx1"/>
                  </a:solidFill>
                  <a:latin typeface="Consolas" panose="020B0609020204030204" pitchFamily="49" charset="0"/>
                  <a:cs typeface="Consolas" panose="020B0609020204030204" pitchFamily="49" charset="0"/>
                </a:rPr>
                <a:t>Developer A’s local files</a:t>
              </a:r>
            </a:p>
          </p:txBody>
        </p:sp>
        <p:sp>
          <p:nvSpPr>
            <p:cNvPr id="8" name="Oval 7"/>
            <p:cNvSpPr/>
            <p:nvPr/>
          </p:nvSpPr>
          <p:spPr>
            <a:xfrm>
              <a:off x="3990923" y="4633082"/>
              <a:ext cx="1319841" cy="770626"/>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solidFill>
                    <a:schemeClr val="tx1"/>
                  </a:solidFill>
                  <a:latin typeface="Consolas" panose="020B0609020204030204" pitchFamily="49" charset="0"/>
                  <a:cs typeface="Consolas" panose="020B0609020204030204" pitchFamily="49" charset="0"/>
                </a:rPr>
                <a:t>Developer D’s local files</a:t>
              </a:r>
            </a:p>
          </p:txBody>
        </p:sp>
        <p:sp>
          <p:nvSpPr>
            <p:cNvPr id="9" name="Oval 8"/>
            <p:cNvSpPr/>
            <p:nvPr/>
          </p:nvSpPr>
          <p:spPr>
            <a:xfrm>
              <a:off x="1426004" y="4633082"/>
              <a:ext cx="1319841" cy="770626"/>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solidFill>
                    <a:schemeClr val="tx1"/>
                  </a:solidFill>
                  <a:latin typeface="Consolas" panose="020B0609020204030204" pitchFamily="49" charset="0"/>
                  <a:cs typeface="Consolas" panose="020B0609020204030204" pitchFamily="49" charset="0"/>
                </a:rPr>
                <a:t>Developer C’s local files</a:t>
              </a:r>
            </a:p>
          </p:txBody>
        </p:sp>
        <p:sp>
          <p:nvSpPr>
            <p:cNvPr id="10" name="Oval 9"/>
            <p:cNvSpPr/>
            <p:nvPr/>
          </p:nvSpPr>
          <p:spPr>
            <a:xfrm>
              <a:off x="3990923" y="2611625"/>
              <a:ext cx="1319841" cy="770626"/>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solidFill>
                    <a:schemeClr val="tx1"/>
                  </a:solidFill>
                  <a:latin typeface="Consolas" panose="020B0609020204030204" pitchFamily="49" charset="0"/>
                  <a:cs typeface="Consolas" panose="020B0609020204030204" pitchFamily="49" charset="0"/>
                </a:rPr>
                <a:t>Developer B’s local files</a:t>
              </a:r>
            </a:p>
          </p:txBody>
        </p:sp>
        <p:cxnSp>
          <p:nvCxnSpPr>
            <p:cNvPr id="11" name="Straight Arrow Connector 10"/>
            <p:cNvCxnSpPr>
              <a:stCxn id="9" idx="0"/>
              <a:endCxn id="6" idx="3"/>
            </p:cNvCxnSpPr>
            <p:nvPr/>
          </p:nvCxnSpPr>
          <p:spPr>
            <a:xfrm flipV="1">
              <a:off x="2085925" y="4449902"/>
              <a:ext cx="603156" cy="1831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1900818" y="4279882"/>
              <a:ext cx="666389" cy="461665"/>
            </a:xfrm>
            <a:prstGeom prst="rect">
              <a:avLst/>
            </a:prstGeom>
            <a:noFill/>
          </p:spPr>
          <p:txBody>
            <a:bodyPr wrap="square" rtlCol="0">
              <a:spAutoFit/>
            </a:bodyPr>
            <a:lstStyle/>
            <a:p>
              <a:pPr algn="ctr"/>
              <a:r>
                <a:rPr lang="en-US" sz="825" dirty="0">
                  <a:latin typeface="Consolas" panose="020B0609020204030204" pitchFamily="49" charset="0"/>
                  <a:cs typeface="Consolas" panose="020B0609020204030204" pitchFamily="49" charset="0"/>
                </a:rPr>
                <a:t>Commit</a:t>
              </a:r>
            </a:p>
          </p:txBody>
        </p:sp>
        <p:cxnSp>
          <p:nvCxnSpPr>
            <p:cNvPr id="13" name="Straight Arrow Connector 12"/>
            <p:cNvCxnSpPr>
              <a:stCxn id="6" idx="3"/>
              <a:endCxn id="9" idx="6"/>
            </p:cNvCxnSpPr>
            <p:nvPr/>
          </p:nvCxnSpPr>
          <p:spPr>
            <a:xfrm>
              <a:off x="2689081" y="4449902"/>
              <a:ext cx="56764" cy="5684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2630838" y="4593867"/>
              <a:ext cx="822359" cy="461665"/>
            </a:xfrm>
            <a:prstGeom prst="rect">
              <a:avLst/>
            </a:prstGeom>
            <a:noFill/>
          </p:spPr>
          <p:txBody>
            <a:bodyPr wrap="square" rtlCol="0">
              <a:spAutoFit/>
            </a:bodyPr>
            <a:lstStyle/>
            <a:p>
              <a:pPr algn="ctr"/>
              <a:r>
                <a:rPr lang="en-US" sz="825" dirty="0">
                  <a:latin typeface="Consolas" panose="020B0609020204030204" pitchFamily="49" charset="0"/>
                  <a:cs typeface="Consolas" panose="020B0609020204030204" pitchFamily="49" charset="0"/>
                </a:rPr>
                <a:t>Checkout</a:t>
              </a:r>
            </a:p>
          </p:txBody>
        </p:sp>
        <p:cxnSp>
          <p:nvCxnSpPr>
            <p:cNvPr id="15" name="Straight Arrow Connector 14"/>
            <p:cNvCxnSpPr>
              <a:stCxn id="7" idx="6"/>
              <a:endCxn id="6" idx="1"/>
            </p:cNvCxnSpPr>
            <p:nvPr/>
          </p:nvCxnSpPr>
          <p:spPr>
            <a:xfrm flipH="1">
              <a:off x="2689081" y="2996938"/>
              <a:ext cx="56763" cy="5684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a:stCxn id="6" idx="1"/>
              <a:endCxn id="7" idx="4"/>
            </p:cNvCxnSpPr>
            <p:nvPr/>
          </p:nvCxnSpPr>
          <p:spPr>
            <a:xfrm flipH="1" flipV="1">
              <a:off x="2085924" y="3382251"/>
              <a:ext cx="603157" cy="1831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a:stCxn id="10" idx="3"/>
              <a:endCxn id="6" idx="7"/>
            </p:cNvCxnSpPr>
            <p:nvPr/>
          </p:nvCxnSpPr>
          <p:spPr>
            <a:xfrm flipH="1">
              <a:off x="4171332" y="3269395"/>
              <a:ext cx="12877" cy="2960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a:stCxn id="6" idx="7"/>
              <a:endCxn id="10" idx="4"/>
            </p:cNvCxnSpPr>
            <p:nvPr/>
          </p:nvCxnSpPr>
          <p:spPr>
            <a:xfrm flipV="1">
              <a:off x="4171332" y="3382251"/>
              <a:ext cx="479512" cy="1831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a:stCxn id="6" idx="5"/>
              <a:endCxn id="8" idx="1"/>
            </p:cNvCxnSpPr>
            <p:nvPr/>
          </p:nvCxnSpPr>
          <p:spPr>
            <a:xfrm>
              <a:off x="4171332" y="4449902"/>
              <a:ext cx="12877" cy="2960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a:stCxn id="8" idx="0"/>
              <a:endCxn id="6" idx="5"/>
            </p:cNvCxnSpPr>
            <p:nvPr/>
          </p:nvCxnSpPr>
          <p:spPr>
            <a:xfrm flipH="1" flipV="1">
              <a:off x="4171332" y="4449902"/>
              <a:ext cx="479512" cy="1831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3405766" y="4593867"/>
              <a:ext cx="822359" cy="461665"/>
            </a:xfrm>
            <a:prstGeom prst="rect">
              <a:avLst/>
            </a:prstGeom>
            <a:noFill/>
          </p:spPr>
          <p:txBody>
            <a:bodyPr wrap="square" rtlCol="0">
              <a:spAutoFit/>
            </a:bodyPr>
            <a:lstStyle/>
            <a:p>
              <a:pPr algn="ctr"/>
              <a:r>
                <a:rPr lang="en-US" sz="825" dirty="0">
                  <a:latin typeface="Consolas" panose="020B0609020204030204" pitchFamily="49" charset="0"/>
                  <a:cs typeface="Consolas" panose="020B0609020204030204" pitchFamily="49" charset="0"/>
                </a:rPr>
                <a:t>Checkout</a:t>
              </a:r>
            </a:p>
          </p:txBody>
        </p:sp>
        <p:sp>
          <p:nvSpPr>
            <p:cNvPr id="22" name="TextBox 21"/>
            <p:cNvSpPr txBox="1"/>
            <p:nvPr/>
          </p:nvSpPr>
          <p:spPr>
            <a:xfrm>
              <a:off x="4282322" y="4287469"/>
              <a:ext cx="666389" cy="461665"/>
            </a:xfrm>
            <a:prstGeom prst="rect">
              <a:avLst/>
            </a:prstGeom>
            <a:noFill/>
          </p:spPr>
          <p:txBody>
            <a:bodyPr wrap="square" rtlCol="0">
              <a:spAutoFit/>
            </a:bodyPr>
            <a:lstStyle/>
            <a:p>
              <a:pPr algn="ctr"/>
              <a:r>
                <a:rPr lang="en-US" sz="825" dirty="0">
                  <a:latin typeface="Consolas" panose="020B0609020204030204" pitchFamily="49" charset="0"/>
                  <a:cs typeface="Consolas" panose="020B0609020204030204" pitchFamily="49" charset="0"/>
                </a:rPr>
                <a:t>Commit</a:t>
              </a:r>
            </a:p>
          </p:txBody>
        </p:sp>
        <p:sp>
          <p:nvSpPr>
            <p:cNvPr id="23" name="TextBox 22"/>
            <p:cNvSpPr txBox="1"/>
            <p:nvPr/>
          </p:nvSpPr>
          <p:spPr>
            <a:xfrm>
              <a:off x="2648483" y="3138590"/>
              <a:ext cx="666389" cy="461665"/>
            </a:xfrm>
            <a:prstGeom prst="rect">
              <a:avLst/>
            </a:prstGeom>
            <a:noFill/>
          </p:spPr>
          <p:txBody>
            <a:bodyPr wrap="square" rtlCol="0">
              <a:spAutoFit/>
            </a:bodyPr>
            <a:lstStyle/>
            <a:p>
              <a:pPr algn="ctr"/>
              <a:r>
                <a:rPr lang="en-US" sz="825" dirty="0">
                  <a:latin typeface="Consolas" panose="020B0609020204030204" pitchFamily="49" charset="0"/>
                  <a:cs typeface="Consolas" panose="020B0609020204030204" pitchFamily="49" charset="0"/>
                </a:rPr>
                <a:t>Commit</a:t>
              </a:r>
            </a:p>
          </p:txBody>
        </p:sp>
        <p:sp>
          <p:nvSpPr>
            <p:cNvPr id="24" name="TextBox 23"/>
            <p:cNvSpPr txBox="1"/>
            <p:nvPr/>
          </p:nvSpPr>
          <p:spPr>
            <a:xfrm>
              <a:off x="3521460" y="3197857"/>
              <a:ext cx="666389" cy="461665"/>
            </a:xfrm>
            <a:prstGeom prst="rect">
              <a:avLst/>
            </a:prstGeom>
            <a:noFill/>
          </p:spPr>
          <p:txBody>
            <a:bodyPr wrap="square" rtlCol="0">
              <a:spAutoFit/>
            </a:bodyPr>
            <a:lstStyle/>
            <a:p>
              <a:pPr algn="ctr"/>
              <a:r>
                <a:rPr lang="en-US" sz="825" dirty="0">
                  <a:latin typeface="Consolas" panose="020B0609020204030204" pitchFamily="49" charset="0"/>
                  <a:cs typeface="Consolas" panose="020B0609020204030204" pitchFamily="49" charset="0"/>
                </a:rPr>
                <a:t>Commit</a:t>
              </a:r>
            </a:p>
          </p:txBody>
        </p:sp>
        <p:sp>
          <p:nvSpPr>
            <p:cNvPr id="25" name="TextBox 24"/>
            <p:cNvSpPr txBox="1"/>
            <p:nvPr/>
          </p:nvSpPr>
          <p:spPr>
            <a:xfrm>
              <a:off x="4350210" y="3467717"/>
              <a:ext cx="822359" cy="461665"/>
            </a:xfrm>
            <a:prstGeom prst="rect">
              <a:avLst/>
            </a:prstGeom>
            <a:noFill/>
          </p:spPr>
          <p:txBody>
            <a:bodyPr wrap="square" rtlCol="0">
              <a:spAutoFit/>
            </a:bodyPr>
            <a:lstStyle/>
            <a:p>
              <a:pPr algn="ctr"/>
              <a:r>
                <a:rPr lang="en-US" sz="825" dirty="0">
                  <a:latin typeface="Consolas" panose="020B0609020204030204" pitchFamily="49" charset="0"/>
                  <a:cs typeface="Consolas" panose="020B0609020204030204" pitchFamily="49" charset="0"/>
                </a:rPr>
                <a:t>Checkout</a:t>
              </a:r>
            </a:p>
          </p:txBody>
        </p:sp>
        <p:sp>
          <p:nvSpPr>
            <p:cNvPr id="26" name="TextBox 25"/>
            <p:cNvSpPr txBox="1"/>
            <p:nvPr/>
          </p:nvSpPr>
          <p:spPr>
            <a:xfrm>
              <a:off x="1646363" y="3459466"/>
              <a:ext cx="822359" cy="461665"/>
            </a:xfrm>
            <a:prstGeom prst="rect">
              <a:avLst/>
            </a:prstGeom>
            <a:noFill/>
          </p:spPr>
          <p:txBody>
            <a:bodyPr wrap="square" rtlCol="0">
              <a:spAutoFit/>
            </a:bodyPr>
            <a:lstStyle/>
            <a:p>
              <a:pPr algn="ctr"/>
              <a:r>
                <a:rPr lang="en-US" sz="825" dirty="0">
                  <a:latin typeface="Consolas" panose="020B0609020204030204" pitchFamily="49" charset="0"/>
                  <a:cs typeface="Consolas" panose="020B0609020204030204" pitchFamily="49" charset="0"/>
                </a:rPr>
                <a:t>Checkout</a:t>
              </a:r>
            </a:p>
          </p:txBody>
        </p:sp>
        <p:grpSp>
          <p:nvGrpSpPr>
            <p:cNvPr id="27" name="Group 26"/>
            <p:cNvGrpSpPr/>
            <p:nvPr/>
          </p:nvGrpSpPr>
          <p:grpSpPr>
            <a:xfrm>
              <a:off x="5324035" y="2611625"/>
              <a:ext cx="4211212" cy="3417451"/>
              <a:chOff x="4626413" y="822260"/>
              <a:chExt cx="4578479" cy="3715493"/>
            </a:xfrm>
          </p:grpSpPr>
          <p:sp>
            <p:nvSpPr>
              <p:cNvPr id="28" name="Oval 27"/>
              <p:cNvSpPr/>
              <p:nvPr/>
            </p:nvSpPr>
            <p:spPr>
              <a:xfrm>
                <a:off x="4895984" y="1315115"/>
                <a:ext cx="1130956" cy="1130956"/>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onsolas" panose="020B0609020204030204" pitchFamily="49" charset="0"/>
                    <a:cs typeface="Consolas" panose="020B0609020204030204" pitchFamily="49" charset="0"/>
                  </a:rPr>
                  <a:t>Dev A’s Repo</a:t>
                </a:r>
              </a:p>
            </p:txBody>
          </p:sp>
          <p:sp>
            <p:nvSpPr>
              <p:cNvPr id="29" name="Oval 28"/>
              <p:cNvSpPr/>
              <p:nvPr/>
            </p:nvSpPr>
            <p:spPr>
              <a:xfrm>
                <a:off x="5489198" y="3115631"/>
                <a:ext cx="1130956" cy="1130956"/>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onsolas" panose="020B0609020204030204" pitchFamily="49" charset="0"/>
                    <a:cs typeface="Consolas" panose="020B0609020204030204" pitchFamily="49" charset="0"/>
                  </a:rPr>
                  <a:t>Dev B’s Repo</a:t>
                </a:r>
              </a:p>
            </p:txBody>
          </p:sp>
          <p:sp>
            <p:nvSpPr>
              <p:cNvPr id="30" name="Oval 29"/>
              <p:cNvSpPr/>
              <p:nvPr/>
            </p:nvSpPr>
            <p:spPr>
              <a:xfrm>
                <a:off x="7110706" y="909779"/>
                <a:ext cx="1130956" cy="1130956"/>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onsolas" panose="020B0609020204030204" pitchFamily="49" charset="0"/>
                    <a:cs typeface="Consolas" panose="020B0609020204030204" pitchFamily="49" charset="0"/>
                  </a:rPr>
                  <a:t>Dev C’s Repo</a:t>
                </a:r>
              </a:p>
            </p:txBody>
          </p:sp>
          <p:sp>
            <p:nvSpPr>
              <p:cNvPr id="31" name="Oval 30"/>
              <p:cNvSpPr/>
              <p:nvPr/>
            </p:nvSpPr>
            <p:spPr>
              <a:xfrm>
                <a:off x="7251577" y="2539826"/>
                <a:ext cx="1130956" cy="1130956"/>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onsolas" panose="020B0609020204030204" pitchFamily="49" charset="0"/>
                    <a:cs typeface="Consolas" panose="020B0609020204030204" pitchFamily="49" charset="0"/>
                  </a:rPr>
                  <a:t>Dev D’s Repo</a:t>
                </a:r>
              </a:p>
            </p:txBody>
          </p:sp>
          <p:cxnSp>
            <p:nvCxnSpPr>
              <p:cNvPr id="32" name="Straight Arrow Connector 31"/>
              <p:cNvCxnSpPr>
                <a:stCxn id="28" idx="4"/>
                <a:endCxn id="29" idx="1"/>
              </p:cNvCxnSpPr>
              <p:nvPr/>
            </p:nvCxnSpPr>
            <p:spPr>
              <a:xfrm>
                <a:off x="5461462" y="2446071"/>
                <a:ext cx="193361" cy="83518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8" idx="6"/>
                <a:endCxn id="30" idx="1"/>
              </p:cNvCxnSpPr>
              <p:nvPr/>
            </p:nvCxnSpPr>
            <p:spPr>
              <a:xfrm flipV="1">
                <a:off x="6026940" y="1075404"/>
                <a:ext cx="1249391" cy="80518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30" idx="5"/>
                <a:endCxn id="31" idx="0"/>
              </p:cNvCxnSpPr>
              <p:nvPr/>
            </p:nvCxnSpPr>
            <p:spPr>
              <a:xfrm flipH="1">
                <a:off x="7817055" y="1875110"/>
                <a:ext cx="258982" cy="66471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9" idx="6"/>
                <a:endCxn id="31" idx="2"/>
              </p:cNvCxnSpPr>
              <p:nvPr/>
            </p:nvCxnSpPr>
            <p:spPr>
              <a:xfrm flipV="1">
                <a:off x="6620154" y="3105304"/>
                <a:ext cx="631423" cy="57580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0" idx="3"/>
                <a:endCxn id="29" idx="7"/>
              </p:cNvCxnSpPr>
              <p:nvPr/>
            </p:nvCxnSpPr>
            <p:spPr>
              <a:xfrm flipH="1">
                <a:off x="6454529" y="1875110"/>
                <a:ext cx="821802" cy="140614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8" idx="5"/>
                <a:endCxn id="31" idx="1"/>
              </p:cNvCxnSpPr>
              <p:nvPr/>
            </p:nvCxnSpPr>
            <p:spPr>
              <a:xfrm>
                <a:off x="5861315" y="2280446"/>
                <a:ext cx="1555887" cy="42500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p:cNvCxnSpPr>
                <a:stCxn id="28" idx="0"/>
                <a:endCxn id="28" idx="1"/>
              </p:cNvCxnSpPr>
              <p:nvPr/>
            </p:nvCxnSpPr>
            <p:spPr>
              <a:xfrm rot="16200000" flipH="1" flipV="1">
                <a:off x="5178723" y="1198000"/>
                <a:ext cx="165625" cy="399853"/>
              </a:xfrm>
              <a:prstGeom prst="curvedConnector3">
                <a:avLst>
                  <a:gd name="adj1" fmla="val -138023"/>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9" name="Curved Connector 38"/>
              <p:cNvCxnSpPr>
                <a:stCxn id="29" idx="3"/>
                <a:endCxn id="29" idx="4"/>
              </p:cNvCxnSpPr>
              <p:nvPr/>
            </p:nvCxnSpPr>
            <p:spPr>
              <a:xfrm rot="16200000" flipH="1">
                <a:off x="5771937" y="3963847"/>
                <a:ext cx="165625" cy="399853"/>
              </a:xfrm>
              <a:prstGeom prst="curvedConnector3">
                <a:avLst>
                  <a:gd name="adj1" fmla="val 164409"/>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0" name="Curved Connector 39"/>
              <p:cNvCxnSpPr>
                <a:stCxn id="30" idx="6"/>
                <a:endCxn id="30" idx="7"/>
              </p:cNvCxnSpPr>
              <p:nvPr/>
            </p:nvCxnSpPr>
            <p:spPr>
              <a:xfrm flipH="1" flipV="1">
                <a:off x="8076037" y="1075403"/>
                <a:ext cx="165625" cy="399854"/>
              </a:xfrm>
              <a:prstGeom prst="curvedConnector4">
                <a:avLst>
                  <a:gd name="adj1" fmla="val -127410"/>
                  <a:gd name="adj2" fmla="val 116793"/>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1" name="Curved Connector 40"/>
              <p:cNvCxnSpPr>
                <a:stCxn id="31" idx="6"/>
                <a:endCxn id="31" idx="7"/>
              </p:cNvCxnSpPr>
              <p:nvPr/>
            </p:nvCxnSpPr>
            <p:spPr>
              <a:xfrm flipH="1" flipV="1">
                <a:off x="8216908" y="2705451"/>
                <a:ext cx="165625" cy="399853"/>
              </a:xfrm>
              <a:prstGeom prst="curvedConnector4">
                <a:avLst>
                  <a:gd name="adj1" fmla="val -138023"/>
                  <a:gd name="adj2" fmla="val 198592"/>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2" name="TextBox 41"/>
              <p:cNvSpPr txBox="1"/>
              <p:nvPr/>
            </p:nvSpPr>
            <p:spPr>
              <a:xfrm>
                <a:off x="4735784" y="822260"/>
                <a:ext cx="822360" cy="317888"/>
              </a:xfrm>
              <a:prstGeom prst="rect">
                <a:avLst/>
              </a:prstGeom>
              <a:noFill/>
            </p:spPr>
            <p:txBody>
              <a:bodyPr wrap="square" rtlCol="0">
                <a:spAutoFit/>
              </a:bodyPr>
              <a:lstStyle/>
              <a:p>
                <a:pPr algn="ctr"/>
                <a:r>
                  <a:rPr lang="en-US" sz="825" dirty="0">
                    <a:latin typeface="Consolas" panose="020B0609020204030204" pitchFamily="49" charset="0"/>
                    <a:cs typeface="Consolas" panose="020B0609020204030204" pitchFamily="49" charset="0"/>
                  </a:rPr>
                  <a:t>Commit</a:t>
                </a:r>
              </a:p>
            </p:txBody>
          </p:sp>
          <p:sp>
            <p:nvSpPr>
              <p:cNvPr id="43" name="TextBox 42"/>
              <p:cNvSpPr txBox="1"/>
              <p:nvPr/>
            </p:nvSpPr>
            <p:spPr>
              <a:xfrm>
                <a:off x="8241662" y="851458"/>
                <a:ext cx="822360" cy="317888"/>
              </a:xfrm>
              <a:prstGeom prst="rect">
                <a:avLst/>
              </a:prstGeom>
              <a:noFill/>
            </p:spPr>
            <p:txBody>
              <a:bodyPr wrap="square" rtlCol="0">
                <a:spAutoFit/>
              </a:bodyPr>
              <a:lstStyle/>
              <a:p>
                <a:pPr algn="ctr"/>
                <a:r>
                  <a:rPr lang="en-US" sz="825" dirty="0">
                    <a:latin typeface="Consolas" panose="020B0609020204030204" pitchFamily="49" charset="0"/>
                    <a:cs typeface="Consolas" panose="020B0609020204030204" pitchFamily="49" charset="0"/>
                  </a:rPr>
                  <a:t>Commit</a:t>
                </a:r>
              </a:p>
            </p:txBody>
          </p:sp>
          <p:sp>
            <p:nvSpPr>
              <p:cNvPr id="44" name="TextBox 43"/>
              <p:cNvSpPr txBox="1"/>
              <p:nvPr/>
            </p:nvSpPr>
            <p:spPr>
              <a:xfrm>
                <a:off x="8382532" y="2159475"/>
                <a:ext cx="822360" cy="317888"/>
              </a:xfrm>
              <a:prstGeom prst="rect">
                <a:avLst/>
              </a:prstGeom>
              <a:noFill/>
            </p:spPr>
            <p:txBody>
              <a:bodyPr wrap="square" rtlCol="0">
                <a:spAutoFit/>
              </a:bodyPr>
              <a:lstStyle/>
              <a:p>
                <a:pPr algn="ctr"/>
                <a:r>
                  <a:rPr lang="en-US" sz="825" dirty="0">
                    <a:latin typeface="Consolas" panose="020B0609020204030204" pitchFamily="49" charset="0"/>
                    <a:cs typeface="Consolas" panose="020B0609020204030204" pitchFamily="49" charset="0"/>
                  </a:rPr>
                  <a:t>Commit</a:t>
                </a:r>
              </a:p>
            </p:txBody>
          </p:sp>
          <p:sp>
            <p:nvSpPr>
              <p:cNvPr id="45" name="TextBox 44"/>
              <p:cNvSpPr txBox="1"/>
              <p:nvPr/>
            </p:nvSpPr>
            <p:spPr>
              <a:xfrm>
                <a:off x="5963420" y="4219865"/>
                <a:ext cx="822360" cy="317888"/>
              </a:xfrm>
              <a:prstGeom prst="rect">
                <a:avLst/>
              </a:prstGeom>
              <a:noFill/>
            </p:spPr>
            <p:txBody>
              <a:bodyPr wrap="square" rtlCol="0">
                <a:spAutoFit/>
              </a:bodyPr>
              <a:lstStyle/>
              <a:p>
                <a:pPr algn="ctr"/>
                <a:r>
                  <a:rPr lang="en-US" sz="825" dirty="0">
                    <a:latin typeface="Consolas" panose="020B0609020204030204" pitchFamily="49" charset="0"/>
                    <a:cs typeface="Consolas" panose="020B0609020204030204" pitchFamily="49" charset="0"/>
                  </a:rPr>
                  <a:t>Commit</a:t>
                </a:r>
              </a:p>
            </p:txBody>
          </p:sp>
          <p:sp>
            <p:nvSpPr>
              <p:cNvPr id="46" name="TextBox 45"/>
              <p:cNvSpPr txBox="1"/>
              <p:nvPr/>
            </p:nvSpPr>
            <p:spPr>
              <a:xfrm>
                <a:off x="5802421" y="1147979"/>
                <a:ext cx="1074615" cy="501928"/>
              </a:xfrm>
              <a:prstGeom prst="rect">
                <a:avLst/>
              </a:prstGeom>
              <a:noFill/>
            </p:spPr>
            <p:txBody>
              <a:bodyPr wrap="square" rtlCol="0">
                <a:spAutoFit/>
              </a:bodyPr>
              <a:lstStyle/>
              <a:p>
                <a:pPr algn="ctr"/>
                <a:r>
                  <a:rPr lang="en-US" sz="825" dirty="0">
                    <a:latin typeface="Consolas" panose="020B0609020204030204" pitchFamily="49" charset="0"/>
                    <a:cs typeface="Consolas" panose="020B0609020204030204" pitchFamily="49" charset="0"/>
                  </a:rPr>
                  <a:t>Push/Fetch</a:t>
                </a:r>
              </a:p>
            </p:txBody>
          </p:sp>
          <p:sp>
            <p:nvSpPr>
              <p:cNvPr id="47" name="TextBox 46"/>
              <p:cNvSpPr txBox="1"/>
              <p:nvPr/>
            </p:nvSpPr>
            <p:spPr>
              <a:xfrm>
                <a:off x="4626413" y="2933641"/>
                <a:ext cx="1094148" cy="317888"/>
              </a:xfrm>
              <a:prstGeom prst="rect">
                <a:avLst/>
              </a:prstGeom>
              <a:noFill/>
            </p:spPr>
            <p:txBody>
              <a:bodyPr wrap="square" rtlCol="0">
                <a:spAutoFit/>
              </a:bodyPr>
              <a:lstStyle/>
              <a:p>
                <a:pPr algn="ctr"/>
                <a:r>
                  <a:rPr lang="en-US" sz="825" dirty="0">
                    <a:latin typeface="Consolas" panose="020B0609020204030204" pitchFamily="49" charset="0"/>
                    <a:cs typeface="Consolas" panose="020B0609020204030204" pitchFamily="49" charset="0"/>
                  </a:rPr>
                  <a:t>Push/Fetch</a:t>
                </a:r>
              </a:p>
            </p:txBody>
          </p:sp>
          <p:sp>
            <p:nvSpPr>
              <p:cNvPr id="48" name="TextBox 47"/>
              <p:cNvSpPr txBox="1"/>
              <p:nvPr/>
            </p:nvSpPr>
            <p:spPr>
              <a:xfrm>
                <a:off x="6620153" y="3566668"/>
                <a:ext cx="1038473" cy="501928"/>
              </a:xfrm>
              <a:prstGeom prst="rect">
                <a:avLst/>
              </a:prstGeom>
              <a:noFill/>
            </p:spPr>
            <p:txBody>
              <a:bodyPr wrap="square" rtlCol="0">
                <a:spAutoFit/>
              </a:bodyPr>
              <a:lstStyle/>
              <a:p>
                <a:pPr algn="ctr"/>
                <a:r>
                  <a:rPr lang="en-US" sz="825" dirty="0">
                    <a:latin typeface="Consolas" panose="020B0609020204030204" pitchFamily="49" charset="0"/>
                    <a:cs typeface="Consolas" panose="020B0609020204030204" pitchFamily="49" charset="0"/>
                  </a:rPr>
                  <a:t>Push/Fetch</a:t>
                </a:r>
              </a:p>
            </p:txBody>
          </p:sp>
          <p:sp>
            <p:nvSpPr>
              <p:cNvPr id="49" name="TextBox 48"/>
              <p:cNvSpPr txBox="1"/>
              <p:nvPr/>
            </p:nvSpPr>
            <p:spPr>
              <a:xfrm>
                <a:off x="7959118" y="1926356"/>
                <a:ext cx="1104901" cy="317888"/>
              </a:xfrm>
              <a:prstGeom prst="rect">
                <a:avLst/>
              </a:prstGeom>
              <a:noFill/>
            </p:spPr>
            <p:txBody>
              <a:bodyPr wrap="square" rtlCol="0">
                <a:spAutoFit/>
              </a:bodyPr>
              <a:lstStyle/>
              <a:p>
                <a:pPr algn="ctr"/>
                <a:r>
                  <a:rPr lang="en-US" sz="825" dirty="0">
                    <a:latin typeface="Consolas" panose="020B0609020204030204" pitchFamily="49" charset="0"/>
                    <a:cs typeface="Consolas" panose="020B0609020204030204" pitchFamily="49" charset="0"/>
                  </a:rPr>
                  <a:t>Push/Fetch</a:t>
                </a:r>
              </a:p>
            </p:txBody>
          </p:sp>
          <p:sp>
            <p:nvSpPr>
              <p:cNvPr id="50" name="TextBox 49"/>
              <p:cNvSpPr txBox="1"/>
              <p:nvPr/>
            </p:nvSpPr>
            <p:spPr>
              <a:xfrm>
                <a:off x="5924531" y="2101460"/>
                <a:ext cx="1028047" cy="501928"/>
              </a:xfrm>
              <a:prstGeom prst="rect">
                <a:avLst/>
              </a:prstGeom>
              <a:noFill/>
            </p:spPr>
            <p:txBody>
              <a:bodyPr wrap="square" rtlCol="0">
                <a:spAutoFit/>
              </a:bodyPr>
              <a:lstStyle/>
              <a:p>
                <a:pPr algn="ctr"/>
                <a:r>
                  <a:rPr lang="en-US" sz="825" dirty="0">
                    <a:latin typeface="Consolas" panose="020B0609020204030204" pitchFamily="49" charset="0"/>
                    <a:cs typeface="Consolas" panose="020B0609020204030204" pitchFamily="49" charset="0"/>
                  </a:rPr>
                  <a:t>Push/Fetch</a:t>
                </a:r>
              </a:p>
            </p:txBody>
          </p:sp>
          <p:sp>
            <p:nvSpPr>
              <p:cNvPr id="51" name="TextBox 50"/>
              <p:cNvSpPr txBox="1"/>
              <p:nvPr/>
            </p:nvSpPr>
            <p:spPr>
              <a:xfrm>
                <a:off x="6935865" y="2211739"/>
                <a:ext cx="1044486" cy="501928"/>
              </a:xfrm>
              <a:prstGeom prst="rect">
                <a:avLst/>
              </a:prstGeom>
              <a:noFill/>
            </p:spPr>
            <p:txBody>
              <a:bodyPr wrap="square" rtlCol="0">
                <a:spAutoFit/>
              </a:bodyPr>
              <a:lstStyle/>
              <a:p>
                <a:pPr algn="ctr"/>
                <a:r>
                  <a:rPr lang="en-US" sz="825" dirty="0">
                    <a:latin typeface="Consolas" panose="020B0609020204030204" pitchFamily="49" charset="0"/>
                    <a:cs typeface="Consolas" panose="020B0609020204030204" pitchFamily="49" charset="0"/>
                  </a:rPr>
                  <a:t>Push/Fetch</a:t>
                </a:r>
              </a:p>
            </p:txBody>
          </p:sp>
        </p:grpSp>
        <p:sp>
          <p:nvSpPr>
            <p:cNvPr id="52" name="TextBox 51"/>
            <p:cNvSpPr txBox="1"/>
            <p:nvPr/>
          </p:nvSpPr>
          <p:spPr>
            <a:xfrm>
              <a:off x="2403031" y="5511007"/>
              <a:ext cx="2045019" cy="769441"/>
            </a:xfrm>
            <a:prstGeom prst="rect">
              <a:avLst/>
            </a:prstGeom>
            <a:noFill/>
          </p:spPr>
          <p:txBody>
            <a:bodyPr wrap="square" rtlCol="0">
              <a:spAutoFit/>
            </a:bodyPr>
            <a:lstStyle/>
            <a:p>
              <a:pPr algn="ctr"/>
              <a:r>
                <a:rPr lang="en-US" sz="1050" dirty="0">
                  <a:latin typeface="Consolas" panose="020B0609020204030204" pitchFamily="49" charset="0"/>
                  <a:cs typeface="Consolas" panose="020B0609020204030204" pitchFamily="49" charset="0"/>
                </a:rPr>
                <a:t>Centralized Version Control System</a:t>
              </a:r>
            </a:p>
          </p:txBody>
        </p:sp>
        <p:sp>
          <p:nvSpPr>
            <p:cNvPr id="53" name="TextBox 52"/>
            <p:cNvSpPr txBox="1"/>
            <p:nvPr/>
          </p:nvSpPr>
          <p:spPr>
            <a:xfrm>
              <a:off x="7167975" y="5509741"/>
              <a:ext cx="2045019" cy="769441"/>
            </a:xfrm>
            <a:prstGeom prst="rect">
              <a:avLst/>
            </a:prstGeom>
            <a:noFill/>
          </p:spPr>
          <p:txBody>
            <a:bodyPr wrap="square" rtlCol="0">
              <a:spAutoFit/>
            </a:bodyPr>
            <a:lstStyle/>
            <a:p>
              <a:pPr algn="ctr"/>
              <a:r>
                <a:rPr lang="en-US" sz="1050" dirty="0">
                  <a:latin typeface="Consolas" panose="020B0609020204030204" pitchFamily="49" charset="0"/>
                  <a:cs typeface="Consolas" panose="020B0609020204030204" pitchFamily="49" charset="0"/>
                </a:rPr>
                <a:t>Distributed Version Control System</a:t>
              </a:r>
            </a:p>
          </p:txBody>
        </p:sp>
        <p:cxnSp>
          <p:nvCxnSpPr>
            <p:cNvPr id="54" name="Straight Connector 53"/>
            <p:cNvCxnSpPr/>
            <p:nvPr/>
          </p:nvCxnSpPr>
          <p:spPr>
            <a:xfrm>
              <a:off x="5408876" y="2580518"/>
              <a:ext cx="0" cy="3603829"/>
            </a:xfrm>
            <a:prstGeom prst="line">
              <a:avLst/>
            </a:prstGeom>
          </p:spPr>
          <p:style>
            <a:lnRef idx="3">
              <a:schemeClr val="dk1"/>
            </a:lnRef>
            <a:fillRef idx="0">
              <a:schemeClr val="dk1"/>
            </a:fillRef>
            <a:effectRef idx="2">
              <a:schemeClr val="dk1"/>
            </a:effectRef>
            <a:fontRef idx="minor">
              <a:schemeClr val="tx1"/>
            </a:fontRef>
          </p:style>
        </p:cxnSp>
      </p:grpSp>
      <p:sp>
        <p:nvSpPr>
          <p:cNvPr id="56" name="CustomShape 1"/>
          <p:cNvSpPr/>
          <p:nvPr/>
        </p:nvSpPr>
        <p:spPr>
          <a:xfrm>
            <a:off x="628560" y="1131030"/>
            <a:ext cx="7886160" cy="99360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chor="ctr"/>
          <a:lstStyle/>
          <a:p>
            <a:pPr>
              <a:lnSpc>
                <a:spcPct val="90000"/>
              </a:lnSpc>
            </a:pPr>
            <a:endParaRPr lang="en-US" sz="3300" spc="-1" dirty="0">
              <a:solidFill>
                <a:srgbClr val="000000"/>
              </a:solidFill>
              <a:uFill>
                <a:solidFill>
                  <a:srgbClr val="FFFFFF"/>
                </a:solidFill>
              </a:uFill>
              <a:latin typeface="Calibri Light"/>
            </a:endParaRPr>
          </a:p>
        </p:txBody>
      </p:sp>
      <p:sp>
        <p:nvSpPr>
          <p:cNvPr id="57" name="CustomShape 2"/>
          <p:cNvSpPr/>
          <p:nvPr/>
        </p:nvSpPr>
        <p:spPr>
          <a:xfrm>
            <a:off x="657263" y="1949884"/>
            <a:ext cx="4238799" cy="784844"/>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marL="171450" indent="-170910">
              <a:lnSpc>
                <a:spcPct val="90000"/>
              </a:lnSpc>
              <a:buClr>
                <a:srgbClr val="000000"/>
              </a:buClr>
              <a:buFont typeface="Arial"/>
              <a:buChar char="•"/>
            </a:pPr>
            <a:endParaRPr lang="en-US" sz="2100" spc="-1" dirty="0">
              <a:solidFill>
                <a:srgbClr val="000000"/>
              </a:solidFill>
              <a:uFill>
                <a:solidFill>
                  <a:srgbClr val="FFFFFF"/>
                </a:solidFill>
              </a:uFill>
              <a:latin typeface="Calibri"/>
            </a:endParaRPr>
          </a:p>
        </p:txBody>
      </p:sp>
      <p:sp>
        <p:nvSpPr>
          <p:cNvPr id="3" name="Title 2"/>
          <p:cNvSpPr>
            <a:spLocks noGrp="1"/>
          </p:cNvSpPr>
          <p:nvPr>
            <p:ph type="title"/>
          </p:nvPr>
        </p:nvSpPr>
        <p:spPr>
          <a:xfrm>
            <a:off x="457199" y="152718"/>
            <a:ext cx="6588177" cy="1371600"/>
          </a:xfrm>
        </p:spPr>
        <p:txBody>
          <a:bodyPr>
            <a:normAutofit fontScale="90000"/>
          </a:bodyPr>
          <a:lstStyle/>
          <a:p>
            <a:r>
              <a:rPr lang="en-US"/>
              <a:t>Distributed Version Control Systems (DVCS)</a:t>
            </a:r>
            <a:endParaRPr lang="en-US" dirty="0"/>
          </a:p>
        </p:txBody>
      </p:sp>
      <p:sp>
        <p:nvSpPr>
          <p:cNvPr id="55" name="Content Placeholder 54"/>
          <p:cNvSpPr>
            <a:spLocks noGrp="1"/>
          </p:cNvSpPr>
          <p:nvPr>
            <p:ph idx="1"/>
          </p:nvPr>
        </p:nvSpPr>
        <p:spPr>
          <a:xfrm>
            <a:off x="457200" y="1752600"/>
            <a:ext cx="7620000" cy="1573325"/>
          </a:xfrm>
        </p:spPr>
        <p:txBody>
          <a:bodyPr/>
          <a:lstStyle/>
          <a:p>
            <a:pPr marL="171450" indent="-170910">
              <a:lnSpc>
                <a:spcPct val="90000"/>
              </a:lnSpc>
              <a:buClr>
                <a:srgbClr val="000000"/>
              </a:buClr>
              <a:buFont typeface="Arial"/>
              <a:buChar char="•"/>
            </a:pPr>
            <a:r>
              <a:rPr lang="en-US" spc="-1" dirty="0">
                <a:solidFill>
                  <a:srgbClr val="000000"/>
                </a:solidFill>
                <a:uFill>
                  <a:solidFill>
                    <a:srgbClr val="FFFFFF"/>
                  </a:solidFill>
                </a:uFill>
                <a:latin typeface="Calibri"/>
              </a:rPr>
              <a:t>No central repository</a:t>
            </a:r>
          </a:p>
          <a:p>
            <a:pPr marL="171450" indent="-170910">
              <a:lnSpc>
                <a:spcPct val="90000"/>
              </a:lnSpc>
              <a:buClr>
                <a:srgbClr val="000000"/>
              </a:buClr>
              <a:buFont typeface="Arial"/>
              <a:buChar char="•"/>
            </a:pPr>
            <a:r>
              <a:rPr lang="en-US" spc="-1" dirty="0">
                <a:solidFill>
                  <a:srgbClr val="000000"/>
                </a:solidFill>
                <a:uFill>
                  <a:solidFill>
                    <a:srgbClr val="FFFFFF"/>
                  </a:solidFill>
                </a:uFill>
                <a:latin typeface="Calibri"/>
              </a:rPr>
              <a:t>Every repository has every commit</a:t>
            </a:r>
          </a:p>
          <a:p>
            <a:pPr marL="171450" indent="-170910">
              <a:lnSpc>
                <a:spcPct val="90000"/>
              </a:lnSpc>
              <a:buClr>
                <a:srgbClr val="000000"/>
              </a:buClr>
              <a:buFont typeface="Arial"/>
              <a:buChar char="•"/>
            </a:pPr>
            <a:r>
              <a:rPr lang="en-US" spc="-1" dirty="0">
                <a:solidFill>
                  <a:srgbClr val="000000"/>
                </a:solidFill>
                <a:uFill>
                  <a:solidFill>
                    <a:srgbClr val="FFFFFF"/>
                  </a:solidFill>
                </a:uFill>
                <a:latin typeface="Calibri"/>
              </a:rPr>
              <a:t>Examples: </a:t>
            </a:r>
            <a:r>
              <a:rPr lang="en-US" spc="-1" dirty="0" err="1">
                <a:solidFill>
                  <a:schemeClr val="tx2"/>
                </a:solidFill>
                <a:uFill>
                  <a:solidFill>
                    <a:srgbClr val="FFFFFF"/>
                  </a:solidFill>
                </a:uFill>
                <a:latin typeface="Calibri"/>
              </a:rPr>
              <a:t>Git</a:t>
            </a:r>
            <a:r>
              <a:rPr lang="en-US" spc="-1" dirty="0">
                <a:solidFill>
                  <a:srgbClr val="000000"/>
                </a:solidFill>
                <a:uFill>
                  <a:solidFill>
                    <a:srgbClr val="FFFFFF"/>
                  </a:solidFill>
                </a:uFill>
                <a:latin typeface="Calibri"/>
              </a:rPr>
              <a:t>, Mercurial</a:t>
            </a:r>
          </a:p>
          <a:p>
            <a:pPr marL="171450" indent="-170910">
              <a:lnSpc>
                <a:spcPct val="90000"/>
              </a:lnSpc>
              <a:buClr>
                <a:srgbClr val="000000"/>
              </a:buClr>
              <a:buFont typeface="Arial"/>
              <a:buChar char="•"/>
            </a:pPr>
            <a:endParaRPr lang="en-US" spc="-1" dirty="0">
              <a:solidFill>
                <a:srgbClr val="000000"/>
              </a:solidFill>
              <a:uFill>
                <a:solidFill>
                  <a:srgbClr val="FFFFFF"/>
                </a:solidFill>
              </a:uFill>
              <a:latin typeface="Calibri"/>
            </a:endParaRPr>
          </a:p>
          <a:p>
            <a:endParaRPr lang="en-US" dirty="0"/>
          </a:p>
        </p:txBody>
      </p:sp>
      <p:sp>
        <p:nvSpPr>
          <p:cNvPr id="58" name="Slide Number Placeholder 57"/>
          <p:cNvSpPr>
            <a:spLocks noGrp="1"/>
          </p:cNvSpPr>
          <p:nvPr>
            <p:ph type="sldNum" sz="quarter" idx="12"/>
          </p:nvPr>
        </p:nvSpPr>
        <p:spPr/>
        <p:txBody>
          <a:bodyPr/>
          <a:lstStyle/>
          <a:p>
            <a:fld id="{A2EF37A0-74FC-AB4F-AE4C-D9BFC6719E9F}" type="slidenum">
              <a:rPr lang="en-US" smtClean="0"/>
              <a:t>35</a:t>
            </a:fld>
            <a:endParaRPr lang="en-US"/>
          </a:p>
        </p:txBody>
      </p:sp>
    </p:spTree>
    <p:extLst>
      <p:ext uri="{BB962C8B-B14F-4D97-AF65-F5344CB8AC3E}">
        <p14:creationId xmlns:p14="http://schemas.microsoft.com/office/powerpoint/2010/main" val="399036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Git</a:t>
            </a:r>
          </a:p>
        </p:txBody>
      </p:sp>
      <p:sp>
        <p:nvSpPr>
          <p:cNvPr id="3" name="Content Placeholder 2"/>
          <p:cNvSpPr>
            <a:spLocks noGrp="1"/>
          </p:cNvSpPr>
          <p:nvPr>
            <p:ph idx="1"/>
          </p:nvPr>
        </p:nvSpPr>
        <p:spPr/>
        <p:txBody>
          <a:bodyPr>
            <a:normAutofit/>
          </a:bodyPr>
          <a:lstStyle/>
          <a:p>
            <a:r>
              <a:rPr lang="en-US" dirty="0"/>
              <a:t>Git is a version control system</a:t>
            </a:r>
          </a:p>
          <a:p>
            <a:r>
              <a:rPr lang="en-US" dirty="0"/>
              <a:t>Developed as a repository system for both local and remote changes</a:t>
            </a:r>
          </a:p>
          <a:p>
            <a:r>
              <a:rPr lang="en-US" dirty="0"/>
              <a:t>Allows teammates to work simultaneously on a project</a:t>
            </a:r>
          </a:p>
          <a:p>
            <a:r>
              <a:rPr lang="en-US" dirty="0"/>
              <a:t>Tracks each commit, allowing for a detailed documentation of the project along every step</a:t>
            </a:r>
          </a:p>
          <a:p>
            <a:r>
              <a:rPr lang="en-US" dirty="0"/>
              <a:t>Allows for advanced merging and branching operations</a:t>
            </a:r>
          </a:p>
          <a:p>
            <a:endParaRPr lang="en-US" dirty="0"/>
          </a:p>
        </p:txBody>
      </p:sp>
      <p:pic>
        <p:nvPicPr>
          <p:cNvPr id="4" name="Picture 3"/>
          <p:cNvPicPr>
            <a:picLocks noChangeAspect="1"/>
          </p:cNvPicPr>
          <p:nvPr/>
        </p:nvPicPr>
        <p:blipFill>
          <a:blip r:embed="rId2"/>
          <a:stretch>
            <a:fillRect/>
          </a:stretch>
        </p:blipFill>
        <p:spPr>
          <a:xfrm>
            <a:off x="2310983" y="4843676"/>
            <a:ext cx="3912433" cy="1633763"/>
          </a:xfrm>
          <a:prstGeom prst="rect">
            <a:avLst/>
          </a:prstGeom>
        </p:spPr>
      </p:pic>
      <p:sp>
        <p:nvSpPr>
          <p:cNvPr id="5" name="Slide Number Placeholder 4"/>
          <p:cNvSpPr>
            <a:spLocks noGrp="1"/>
          </p:cNvSpPr>
          <p:nvPr>
            <p:ph type="sldNum" sz="quarter" idx="12"/>
          </p:nvPr>
        </p:nvSpPr>
        <p:spPr/>
        <p:txBody>
          <a:bodyPr/>
          <a:lstStyle/>
          <a:p>
            <a:fld id="{A2EF37A0-74FC-AB4F-AE4C-D9BFC6719E9F}" type="slidenum">
              <a:rPr lang="en-US" smtClean="0"/>
              <a:t>36</a:t>
            </a:fld>
            <a:endParaRPr lang="en-US"/>
          </a:p>
        </p:txBody>
      </p:sp>
    </p:spTree>
    <p:extLst>
      <p:ext uri="{BB962C8B-B14F-4D97-AF65-F5344CB8AC3E}">
        <p14:creationId xmlns:p14="http://schemas.microsoft.com/office/powerpoint/2010/main" val="197143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short history of </a:t>
            </a:r>
            <a:r>
              <a:rPr lang="en-US" dirty="0" err="1"/>
              <a:t>Git</a:t>
            </a:r>
            <a:endParaRPr lang="en-US" dirty="0"/>
          </a:p>
        </p:txBody>
      </p:sp>
      <p:sp>
        <p:nvSpPr>
          <p:cNvPr id="4" name="Content Placeholder 3"/>
          <p:cNvSpPr>
            <a:spLocks noGrp="1"/>
          </p:cNvSpPr>
          <p:nvPr>
            <p:ph idx="1"/>
          </p:nvPr>
        </p:nvSpPr>
        <p:spPr>
          <a:xfrm>
            <a:off x="457200" y="1752600"/>
            <a:ext cx="6258393" cy="4373563"/>
          </a:xfrm>
        </p:spPr>
        <p:txBody>
          <a:bodyPr/>
          <a:lstStyle/>
          <a:p>
            <a:r>
              <a:rPr lang="en-US" dirty="0"/>
              <a:t>Linux kernel development</a:t>
            </a:r>
          </a:p>
          <a:p>
            <a:r>
              <a:rPr lang="en-US" dirty="0"/>
              <a:t>1991-2002</a:t>
            </a:r>
          </a:p>
          <a:p>
            <a:pPr marL="342900" indent="-342900">
              <a:buFont typeface="Arial" charset="0"/>
              <a:buChar char="•"/>
            </a:pPr>
            <a:r>
              <a:rPr lang="en-US" b="0" dirty="0"/>
              <a:t>Changes passed around as archived file</a:t>
            </a:r>
          </a:p>
          <a:p>
            <a:r>
              <a:rPr lang="en-US" dirty="0"/>
              <a:t>2002-2005</a:t>
            </a:r>
          </a:p>
          <a:p>
            <a:pPr marL="160020" indent="-342900">
              <a:buFont typeface="Arial" charset="0"/>
              <a:buChar char="•"/>
            </a:pPr>
            <a:r>
              <a:rPr lang="en-US" b="0" dirty="0"/>
              <a:t>Using a DVCS called </a:t>
            </a:r>
            <a:r>
              <a:rPr lang="en-US" b="0" dirty="0" err="1"/>
              <a:t>BitKeeper</a:t>
            </a:r>
            <a:endParaRPr lang="en-US" b="0" dirty="0"/>
          </a:p>
          <a:p>
            <a:r>
              <a:rPr lang="en-US" dirty="0"/>
              <a:t>2005</a:t>
            </a:r>
          </a:p>
          <a:p>
            <a:pPr marL="160020" indent="-342900">
              <a:buFont typeface="Arial" charset="0"/>
              <a:buChar char="•"/>
            </a:pPr>
            <a:r>
              <a:rPr lang="en-US" b="0" dirty="0"/>
              <a:t>Relationship broke down between two communities (</a:t>
            </a:r>
            <a:r>
              <a:rPr lang="en-US" b="0" dirty="0" err="1"/>
              <a:t>BitKeeper</a:t>
            </a:r>
            <a:r>
              <a:rPr lang="en-US" b="0" dirty="0"/>
              <a:t> licensing issues)</a:t>
            </a:r>
          </a:p>
          <a:p>
            <a:endParaRPr lang="en-US" dirty="0"/>
          </a:p>
        </p:txBody>
      </p:sp>
      <p:pic>
        <p:nvPicPr>
          <p:cNvPr id="6" name="Picture 5"/>
          <p:cNvPicPr>
            <a:picLocks noChangeAspect="1"/>
          </p:cNvPicPr>
          <p:nvPr/>
        </p:nvPicPr>
        <p:blipFill>
          <a:blip r:embed="rId2"/>
          <a:stretch>
            <a:fillRect/>
          </a:stretch>
        </p:blipFill>
        <p:spPr>
          <a:xfrm>
            <a:off x="6437539" y="4702955"/>
            <a:ext cx="1882002" cy="2229995"/>
          </a:xfrm>
          <a:prstGeom prst="rect">
            <a:avLst/>
          </a:prstGeom>
        </p:spPr>
      </p:pic>
      <p:sp>
        <p:nvSpPr>
          <p:cNvPr id="7" name="Slide Number Placeholder 6"/>
          <p:cNvSpPr>
            <a:spLocks noGrp="1"/>
          </p:cNvSpPr>
          <p:nvPr>
            <p:ph type="sldNum" sz="quarter" idx="12"/>
          </p:nvPr>
        </p:nvSpPr>
        <p:spPr/>
        <p:txBody>
          <a:bodyPr/>
          <a:lstStyle/>
          <a:p>
            <a:fld id="{A2EF37A0-74FC-AB4F-AE4C-D9BFC6719E9F}" type="slidenum">
              <a:rPr lang="en-US" smtClean="0"/>
              <a:t>37</a:t>
            </a:fld>
            <a:endParaRPr lang="en-US"/>
          </a:p>
        </p:txBody>
      </p:sp>
    </p:spTree>
    <p:extLst>
      <p:ext uri="{BB962C8B-B14F-4D97-AF65-F5344CB8AC3E}">
        <p14:creationId xmlns:p14="http://schemas.microsoft.com/office/powerpoint/2010/main" val="318063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short history of </a:t>
            </a:r>
            <a:r>
              <a:rPr lang="en-US" dirty="0" err="1"/>
              <a:t>Git</a:t>
            </a:r>
            <a:endParaRPr lang="en-US" dirty="0"/>
          </a:p>
        </p:txBody>
      </p:sp>
      <p:sp>
        <p:nvSpPr>
          <p:cNvPr id="4" name="Content Placeholder 3"/>
          <p:cNvSpPr>
            <a:spLocks noGrp="1"/>
          </p:cNvSpPr>
          <p:nvPr>
            <p:ph idx="1"/>
          </p:nvPr>
        </p:nvSpPr>
        <p:spPr/>
        <p:txBody>
          <a:bodyPr/>
          <a:lstStyle/>
          <a:p>
            <a:r>
              <a:rPr lang="en-US" dirty="0"/>
              <a:t>Goals:</a:t>
            </a:r>
          </a:p>
          <a:p>
            <a:pPr marL="160020" indent="-342900">
              <a:buFont typeface="Arial" charset="0"/>
              <a:buChar char="•"/>
            </a:pPr>
            <a:r>
              <a:rPr lang="en-US" b="0" dirty="0"/>
              <a:t>Speed</a:t>
            </a:r>
          </a:p>
          <a:p>
            <a:pPr marL="160020" indent="-342900">
              <a:buFont typeface="Arial" charset="0"/>
              <a:buChar char="•"/>
            </a:pPr>
            <a:r>
              <a:rPr lang="en-US" b="0" dirty="0"/>
              <a:t>Simple design</a:t>
            </a:r>
          </a:p>
          <a:p>
            <a:pPr marL="160020" indent="-342900">
              <a:buFont typeface="Arial" charset="0"/>
              <a:buChar char="•"/>
            </a:pPr>
            <a:r>
              <a:rPr lang="en-US" b="0" dirty="0"/>
              <a:t>Strong support for non-linear development (thousands of parallel branches)</a:t>
            </a:r>
          </a:p>
          <a:p>
            <a:pPr marL="160020" indent="-342900">
              <a:buFont typeface="Arial" charset="0"/>
              <a:buChar char="•"/>
            </a:pPr>
            <a:r>
              <a:rPr lang="en-US" b="0" dirty="0">
                <a:solidFill>
                  <a:schemeClr val="tx2"/>
                </a:solidFill>
              </a:rPr>
              <a:t>Fully distributed</a:t>
            </a:r>
            <a:r>
              <a:rPr lang="en-US" b="0" dirty="0"/>
              <a:t> </a:t>
            </a:r>
            <a:r>
              <a:rPr lang="mr-IN" b="0" dirty="0"/>
              <a:t>–</a:t>
            </a:r>
            <a:r>
              <a:rPr lang="en-US" b="0" dirty="0"/>
              <a:t> not a requirement, can be centralized</a:t>
            </a:r>
            <a:endParaRPr lang="en-US" b="0" dirty="0">
              <a:solidFill>
                <a:schemeClr val="tx2"/>
              </a:solidFill>
            </a:endParaRPr>
          </a:p>
          <a:p>
            <a:pPr marL="160020" indent="-342900">
              <a:buFont typeface="Arial" charset="0"/>
              <a:buChar char="•"/>
            </a:pPr>
            <a:r>
              <a:rPr lang="en-US" b="0" dirty="0"/>
              <a:t>Able to handle large projects like the Linux kernel efficiently (speed and data size)</a:t>
            </a:r>
          </a:p>
        </p:txBody>
      </p:sp>
      <p:sp>
        <p:nvSpPr>
          <p:cNvPr id="3" name="Slide Number Placeholder 2"/>
          <p:cNvSpPr>
            <a:spLocks noGrp="1"/>
          </p:cNvSpPr>
          <p:nvPr>
            <p:ph type="sldNum" sz="quarter" idx="12"/>
          </p:nvPr>
        </p:nvSpPr>
        <p:spPr/>
        <p:txBody>
          <a:bodyPr/>
          <a:lstStyle/>
          <a:p>
            <a:fld id="{A2EF37A0-74FC-AB4F-AE4C-D9BFC6719E9F}" type="slidenum">
              <a:rPr lang="en-US" smtClean="0"/>
              <a:t>38</a:t>
            </a:fld>
            <a:endParaRPr lang="en-US"/>
          </a:p>
        </p:txBody>
      </p:sp>
    </p:spTree>
    <p:extLst>
      <p:ext uri="{BB962C8B-B14F-4D97-AF65-F5344CB8AC3E}">
        <p14:creationId xmlns:p14="http://schemas.microsoft.com/office/powerpoint/2010/main" val="234443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short history of Git</a:t>
            </a:r>
            <a:endParaRPr lang="en-US" dirty="0"/>
          </a:p>
        </p:txBody>
      </p:sp>
      <p:sp>
        <p:nvSpPr>
          <p:cNvPr id="4" name="Content Placeholder 3"/>
          <p:cNvSpPr>
            <a:spLocks noGrp="1"/>
          </p:cNvSpPr>
          <p:nvPr>
            <p:ph idx="1"/>
          </p:nvPr>
        </p:nvSpPr>
        <p:spPr/>
        <p:txBody>
          <a:bodyPr/>
          <a:lstStyle/>
          <a:p>
            <a:r>
              <a:rPr lang="en-US" dirty="0"/>
              <a:t>Popularity:</a:t>
            </a:r>
          </a:p>
          <a:p>
            <a:pPr marL="342900" indent="-342900">
              <a:buFont typeface="Arial" charset="0"/>
              <a:buChar char="•"/>
            </a:pPr>
            <a:r>
              <a:rPr lang="en-US" b="0" dirty="0" err="1"/>
              <a:t>Git</a:t>
            </a:r>
            <a:r>
              <a:rPr lang="en-US" b="0" dirty="0"/>
              <a:t> is now the most widely used source code management tool</a:t>
            </a:r>
          </a:p>
          <a:p>
            <a:pPr marL="342900" indent="-342900">
              <a:buFont typeface="Arial" charset="0"/>
              <a:buChar char="•"/>
            </a:pPr>
            <a:r>
              <a:rPr lang="en-US" b="0" dirty="0"/>
              <a:t>33.3% of professional software developers use </a:t>
            </a:r>
            <a:r>
              <a:rPr lang="en-US" b="0" dirty="0" err="1"/>
              <a:t>Git</a:t>
            </a:r>
            <a:r>
              <a:rPr lang="en-US" b="0" dirty="0"/>
              <a:t> (often through GitHub) as their primary source control system</a:t>
            </a:r>
          </a:p>
        </p:txBody>
      </p:sp>
      <p:sp>
        <p:nvSpPr>
          <p:cNvPr id="7" name="Slide Number Placeholder 6"/>
          <p:cNvSpPr>
            <a:spLocks noGrp="1"/>
          </p:cNvSpPr>
          <p:nvPr>
            <p:ph type="sldNum" sz="quarter" idx="12"/>
          </p:nvPr>
        </p:nvSpPr>
        <p:spPr/>
        <p:txBody>
          <a:bodyPr/>
          <a:lstStyle/>
          <a:p>
            <a:fld id="{A2EF37A0-74FC-AB4F-AE4C-D9BFC6719E9F}" type="slidenum">
              <a:rPr lang="en-US" smtClean="0"/>
              <a:t>39</a:t>
            </a:fld>
            <a:endParaRPr lang="en-US"/>
          </a:p>
        </p:txBody>
      </p:sp>
      <p:grpSp>
        <p:nvGrpSpPr>
          <p:cNvPr id="11" name="Group 10"/>
          <p:cNvGrpSpPr/>
          <p:nvPr/>
        </p:nvGrpSpPr>
        <p:grpSpPr>
          <a:xfrm>
            <a:off x="1304144" y="2983043"/>
            <a:ext cx="4422099" cy="661336"/>
            <a:chOff x="1304144" y="2983043"/>
            <a:chExt cx="4422099" cy="661336"/>
          </a:xfrm>
        </p:grpSpPr>
        <p:cxnSp>
          <p:nvCxnSpPr>
            <p:cNvPr id="9" name="Straight Arrow Connector 8"/>
            <p:cNvCxnSpPr/>
            <p:nvPr/>
          </p:nvCxnSpPr>
          <p:spPr>
            <a:xfrm flipH="1" flipV="1">
              <a:off x="1304144" y="2983043"/>
              <a:ext cx="1229194" cy="46469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2488368" y="3305825"/>
              <a:ext cx="3237875" cy="338554"/>
            </a:xfrm>
            <a:prstGeom prst="rect">
              <a:avLst/>
            </a:prstGeom>
            <a:noFill/>
          </p:spPr>
          <p:txBody>
            <a:bodyPr wrap="square" rtlCol="0">
              <a:spAutoFit/>
            </a:bodyPr>
            <a:lstStyle/>
            <a:p>
              <a:r>
                <a:rPr lang="en-US" sz="1600" dirty="0"/>
                <a:t>[citation needed]</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51361"/>
            <a:ext cx="9144000" cy="3006639"/>
          </a:xfrm>
          <a:prstGeom prst="rect">
            <a:avLst/>
          </a:prstGeom>
        </p:spPr>
      </p:pic>
    </p:spTree>
    <p:extLst>
      <p:ext uri="{BB962C8B-B14F-4D97-AF65-F5344CB8AC3E}">
        <p14:creationId xmlns:p14="http://schemas.microsoft.com/office/powerpoint/2010/main" val="292044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Lecture</a:t>
            </a:r>
          </a:p>
        </p:txBody>
      </p:sp>
      <p:sp>
        <p:nvSpPr>
          <p:cNvPr id="4" name="Slide Number Placeholder 3"/>
          <p:cNvSpPr>
            <a:spLocks noGrp="1"/>
          </p:cNvSpPr>
          <p:nvPr>
            <p:ph type="sldNum" sz="quarter" idx="12"/>
          </p:nvPr>
        </p:nvSpPr>
        <p:spPr/>
        <p:txBody>
          <a:bodyPr/>
          <a:lstStyle/>
          <a:p>
            <a:fld id="{A2EF37A0-74FC-AB4F-AE4C-D9BFC6719E9F}" type="slidenum">
              <a:rPr lang="en-US" smtClean="0"/>
              <a:t>4</a:t>
            </a:fld>
            <a:endParaRPr lang="en-US" dirty="0"/>
          </a:p>
        </p:txBody>
      </p:sp>
      <p:sp>
        <p:nvSpPr>
          <p:cNvPr id="5" name="Rounded Rectangle 4"/>
          <p:cNvSpPr/>
          <p:nvPr/>
        </p:nvSpPr>
        <p:spPr>
          <a:xfrm>
            <a:off x="307575"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grpSp>
        <p:nvGrpSpPr>
          <p:cNvPr id="17" name="Group 16"/>
          <p:cNvGrpSpPr/>
          <p:nvPr/>
        </p:nvGrpSpPr>
        <p:grpSpPr>
          <a:xfrm>
            <a:off x="3386055" y="2044932"/>
            <a:ext cx="1781694" cy="1978429"/>
            <a:chOff x="3386055" y="2044932"/>
            <a:chExt cx="1781694" cy="1978429"/>
          </a:xfrm>
        </p:grpSpPr>
        <p:sp>
          <p:nvSpPr>
            <p:cNvPr id="7" name="Rounded Rectangle 6"/>
            <p:cNvSpPr/>
            <p:nvPr/>
          </p:nvSpPr>
          <p:spPr>
            <a:xfrm>
              <a:off x="3870963"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dk1"/>
            </a:lnRef>
            <a:fillRef idx="0">
              <a:schemeClr val="dk1"/>
            </a:fillRef>
            <a:effectRef idx="2">
              <a:schemeClr val="dk1"/>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dk1"/>
            </a:lnRef>
            <a:fillRef idx="0">
              <a:schemeClr val="dk1"/>
            </a:fillRef>
            <a:effectRef idx="2">
              <a:schemeClr val="dk1"/>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dk1"/>
            </a:lnRef>
            <a:fillRef idx="0">
              <a:schemeClr val="dk1"/>
            </a:fillRef>
            <a:effectRef idx="2">
              <a:schemeClr val="dk1"/>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grpSp>
        <p:nvGrpSpPr>
          <p:cNvPr id="12" name="Group 11"/>
          <p:cNvGrpSpPr/>
          <p:nvPr/>
        </p:nvGrpSpPr>
        <p:grpSpPr>
          <a:xfrm>
            <a:off x="474810" y="4608987"/>
            <a:ext cx="6680019" cy="2055719"/>
            <a:chOff x="474810" y="4608987"/>
            <a:chExt cx="6680019" cy="2055719"/>
          </a:xfrm>
        </p:grpSpPr>
        <p:sp>
          <p:nvSpPr>
            <p:cNvPr id="3" name="TextBox 2"/>
            <p:cNvSpPr txBox="1"/>
            <p:nvPr/>
          </p:nvSpPr>
          <p:spPr>
            <a:xfrm>
              <a:off x="474810" y="5587488"/>
              <a:ext cx="6680019" cy="1077218"/>
            </a:xfrm>
            <a:prstGeom prst="rect">
              <a:avLst/>
            </a:prstGeom>
            <a:noFill/>
          </p:spPr>
          <p:txBody>
            <a:bodyPr wrap="square" rtlCol="0">
              <a:spAutoFit/>
            </a:bodyPr>
            <a:lstStyle/>
            <a:p>
              <a:pPr algn="ctr"/>
              <a:r>
                <a:rPr lang="en-US" sz="3200" dirty="0">
                  <a:solidFill>
                    <a:schemeClr val="accent3"/>
                  </a:solidFill>
                </a:rPr>
                <a:t>Best practices </a:t>
              </a:r>
            </a:p>
            <a:p>
              <a:pPr algn="ctr"/>
              <a:r>
                <a:rPr lang="en-US" sz="3200" dirty="0">
                  <a:solidFill>
                    <a:schemeClr val="accent3"/>
                  </a:solidFill>
                </a:rPr>
                <a:t>for managing this monstrosity.</a:t>
              </a:r>
            </a:p>
          </p:txBody>
        </p:sp>
        <p:sp>
          <p:nvSpPr>
            <p:cNvPr id="10" name="Up Arrow 9"/>
            <p:cNvSpPr/>
            <p:nvPr/>
          </p:nvSpPr>
          <p:spPr>
            <a:xfrm rot="1350203">
              <a:off x="3693797" y="4608987"/>
              <a:ext cx="629587" cy="1030478"/>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1491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Git in Industry</a:t>
            </a:r>
          </a:p>
        </p:txBody>
      </p:sp>
      <p:sp>
        <p:nvSpPr>
          <p:cNvPr id="3" name="Content Placeholder 2"/>
          <p:cNvSpPr>
            <a:spLocks noGrp="1"/>
          </p:cNvSpPr>
          <p:nvPr>
            <p:ph idx="1"/>
          </p:nvPr>
        </p:nvSpPr>
        <p:spPr/>
        <p:txBody>
          <a:bodyPr>
            <a:normAutofit fontScale="92500" lnSpcReduction="20000"/>
          </a:bodyPr>
          <a:lstStyle/>
          <a:p>
            <a:r>
              <a:rPr lang="en-US" dirty="0"/>
              <a:t>Companies and projects currently using Git</a:t>
            </a:r>
          </a:p>
          <a:p>
            <a:pPr marL="160020" indent="-342900">
              <a:buFont typeface="Arial" charset="0"/>
              <a:buChar char="•"/>
            </a:pPr>
            <a:r>
              <a:rPr lang="en-US" b="0" dirty="0"/>
              <a:t>Google</a:t>
            </a:r>
          </a:p>
          <a:p>
            <a:pPr marL="160020" indent="-342900">
              <a:buFont typeface="Arial" charset="0"/>
              <a:buChar char="•"/>
            </a:pPr>
            <a:r>
              <a:rPr lang="en-US" b="0" dirty="0"/>
              <a:t>Android</a:t>
            </a:r>
          </a:p>
          <a:p>
            <a:pPr marL="160020" indent="-342900">
              <a:buFont typeface="Arial" charset="0"/>
              <a:buChar char="•"/>
            </a:pPr>
            <a:r>
              <a:rPr lang="en-US" b="0" dirty="0"/>
              <a:t>Facebook</a:t>
            </a:r>
          </a:p>
          <a:p>
            <a:pPr marL="160020" indent="-342900">
              <a:buFont typeface="Arial" charset="0"/>
              <a:buChar char="•"/>
            </a:pPr>
            <a:r>
              <a:rPr lang="en-US" b="0" dirty="0"/>
              <a:t>Microsoft</a:t>
            </a:r>
          </a:p>
          <a:p>
            <a:pPr marL="160020" indent="-342900">
              <a:buFont typeface="Arial" charset="0"/>
              <a:buChar char="•"/>
            </a:pPr>
            <a:r>
              <a:rPr lang="en-US" b="0" dirty="0"/>
              <a:t>Netflix</a:t>
            </a:r>
          </a:p>
          <a:p>
            <a:pPr marL="160020" indent="-342900">
              <a:buFont typeface="Arial" charset="0"/>
              <a:buChar char="•"/>
            </a:pPr>
            <a:r>
              <a:rPr lang="en-US" b="0" dirty="0"/>
              <a:t>Linux</a:t>
            </a:r>
          </a:p>
          <a:p>
            <a:pPr marL="160020" indent="-342900">
              <a:buFont typeface="Arial" charset="0"/>
              <a:buChar char="•"/>
            </a:pPr>
            <a:r>
              <a:rPr lang="en-US" b="0" dirty="0"/>
              <a:t>Ruby on Rails</a:t>
            </a:r>
          </a:p>
          <a:p>
            <a:pPr marL="160020" indent="-342900">
              <a:buFont typeface="Arial" charset="0"/>
              <a:buChar char="•"/>
            </a:pPr>
            <a:r>
              <a:rPr lang="en-US" b="0" dirty="0"/>
              <a:t>Gnome</a:t>
            </a:r>
          </a:p>
          <a:p>
            <a:pPr marL="160020" indent="-342900">
              <a:buFont typeface="Arial" charset="0"/>
              <a:buChar char="•"/>
            </a:pPr>
            <a:r>
              <a:rPr lang="en-US" b="0" dirty="0"/>
              <a:t>KDE</a:t>
            </a:r>
          </a:p>
          <a:p>
            <a:pPr marL="160020" indent="-342900">
              <a:buFont typeface="Arial" charset="0"/>
              <a:buChar char="•"/>
            </a:pPr>
            <a:r>
              <a:rPr lang="en-US" b="0" dirty="0"/>
              <a:t>Eclipse</a:t>
            </a:r>
          </a:p>
          <a:p>
            <a:pPr marL="160020" indent="-342900">
              <a:buFont typeface="Arial" charset="0"/>
              <a:buChar char="•"/>
            </a:pPr>
            <a:r>
              <a:rPr lang="en-US" b="0" dirty="0"/>
              <a:t>X.org</a:t>
            </a:r>
          </a:p>
        </p:txBody>
      </p:sp>
      <p:sp>
        <p:nvSpPr>
          <p:cNvPr id="4" name="Slide Number Placeholder 3"/>
          <p:cNvSpPr>
            <a:spLocks noGrp="1"/>
          </p:cNvSpPr>
          <p:nvPr>
            <p:ph type="sldNum" sz="quarter" idx="12"/>
          </p:nvPr>
        </p:nvSpPr>
        <p:spPr/>
        <p:txBody>
          <a:bodyPr/>
          <a:lstStyle/>
          <a:p>
            <a:fld id="{A2EF37A0-74FC-AB4F-AE4C-D9BFC6719E9F}" type="slidenum">
              <a:rPr lang="en-US" smtClean="0"/>
              <a:t>40</a:t>
            </a:fld>
            <a:endParaRPr lang="en-US"/>
          </a:p>
        </p:txBody>
      </p:sp>
      <p:pic>
        <p:nvPicPr>
          <p:cNvPr id="5" name="Picture 4"/>
          <p:cNvPicPr>
            <a:picLocks noChangeAspect="1"/>
          </p:cNvPicPr>
          <p:nvPr/>
        </p:nvPicPr>
        <p:blipFill>
          <a:blip r:embed="rId2"/>
          <a:stretch>
            <a:fillRect/>
          </a:stretch>
        </p:blipFill>
        <p:spPr>
          <a:xfrm>
            <a:off x="4267200" y="2639060"/>
            <a:ext cx="3429000" cy="3429000"/>
          </a:xfrm>
          <a:prstGeom prst="rect">
            <a:avLst/>
          </a:prstGeom>
        </p:spPr>
      </p:pic>
    </p:spTree>
    <p:extLst>
      <p:ext uri="{BB962C8B-B14F-4D97-AF65-F5344CB8AC3E}">
        <p14:creationId xmlns:p14="http://schemas.microsoft.com/office/powerpoint/2010/main" val="122757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a:t>
            </a:r>
          </a:p>
        </p:txBody>
      </p:sp>
      <p:sp>
        <p:nvSpPr>
          <p:cNvPr id="4" name="Content Placeholder 3"/>
          <p:cNvSpPr>
            <a:spLocks noGrp="1"/>
          </p:cNvSpPr>
          <p:nvPr>
            <p:ph idx="1"/>
          </p:nvPr>
        </p:nvSpPr>
        <p:spPr/>
        <p:txBody>
          <a:bodyPr>
            <a:normAutofit/>
          </a:bodyPr>
          <a:lstStyle/>
          <a:p>
            <a:r>
              <a:rPr lang="en-US" dirty="0">
                <a:solidFill>
                  <a:schemeClr val="tx2"/>
                </a:solidFill>
              </a:rPr>
              <a:t>Snapshots</a:t>
            </a:r>
            <a:r>
              <a:rPr lang="en-US" dirty="0"/>
              <a:t>, not changes</a:t>
            </a:r>
          </a:p>
          <a:p>
            <a:pPr marL="160020" indent="-342900">
              <a:buFont typeface="Arial" charset="0"/>
              <a:buChar char="•"/>
            </a:pPr>
            <a:r>
              <a:rPr lang="en-US" b="0" dirty="0"/>
              <a:t>A picture of what all your files look like at that moment</a:t>
            </a:r>
          </a:p>
          <a:p>
            <a:pPr marL="160020" indent="-342900">
              <a:buFont typeface="Arial" charset="0"/>
              <a:buChar char="•"/>
            </a:pPr>
            <a:r>
              <a:rPr lang="en-US" b="0" dirty="0"/>
              <a:t>If a file has not changed, store a reference</a:t>
            </a:r>
          </a:p>
          <a:p>
            <a:r>
              <a:rPr lang="en-US" dirty="0"/>
              <a:t>Nearly every operation is local</a:t>
            </a:r>
          </a:p>
          <a:p>
            <a:pPr marL="160020" indent="-342900">
              <a:buFont typeface="Arial" charset="0"/>
              <a:buChar char="•"/>
            </a:pPr>
            <a:r>
              <a:rPr lang="en-US" b="0" dirty="0"/>
              <a:t>Browsing the history of project</a:t>
            </a:r>
          </a:p>
          <a:p>
            <a:pPr marL="160020" indent="-342900">
              <a:buFont typeface="Arial" charset="0"/>
              <a:buChar char="•"/>
            </a:pPr>
            <a:r>
              <a:rPr lang="en-US" b="0" dirty="0"/>
              <a:t>See changes between two versions</a:t>
            </a:r>
          </a:p>
        </p:txBody>
      </p:sp>
      <p:sp>
        <p:nvSpPr>
          <p:cNvPr id="3" name="Slide Number Placeholder 2"/>
          <p:cNvSpPr>
            <a:spLocks noGrp="1"/>
          </p:cNvSpPr>
          <p:nvPr>
            <p:ph type="sldNum" sz="quarter" idx="12"/>
          </p:nvPr>
        </p:nvSpPr>
        <p:spPr/>
        <p:txBody>
          <a:bodyPr/>
          <a:lstStyle/>
          <a:p>
            <a:fld id="{A2EF37A0-74FC-AB4F-AE4C-D9BFC6719E9F}" type="slidenum">
              <a:rPr lang="en-US" smtClean="0"/>
              <a:t>41</a:t>
            </a:fld>
            <a:endParaRPr lang="en-US"/>
          </a:p>
        </p:txBody>
      </p:sp>
    </p:spTree>
    <p:extLst>
      <p:ext uri="{BB962C8B-B14F-4D97-AF65-F5344CB8AC3E}">
        <p14:creationId xmlns:p14="http://schemas.microsoft.com/office/powerpoint/2010/main" val="403521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Git is Better</a:t>
            </a:r>
          </a:p>
        </p:txBody>
      </p:sp>
      <p:sp>
        <p:nvSpPr>
          <p:cNvPr id="3" name="Content Placeholder 2"/>
          <p:cNvSpPr>
            <a:spLocks noGrp="1"/>
          </p:cNvSpPr>
          <p:nvPr>
            <p:ph idx="1"/>
          </p:nvPr>
        </p:nvSpPr>
        <p:spPr/>
        <p:txBody>
          <a:bodyPr>
            <a:normAutofit/>
          </a:bodyPr>
          <a:lstStyle/>
          <a:p>
            <a:r>
              <a:rPr lang="en-US" dirty="0"/>
              <a:t>Git tracks the content rather than the files</a:t>
            </a:r>
          </a:p>
          <a:p>
            <a:r>
              <a:rPr lang="en-US" dirty="0"/>
              <a:t>Branches are lightweight, and merging is a simple process</a:t>
            </a:r>
          </a:p>
          <a:p>
            <a:r>
              <a:rPr lang="en-US" dirty="0"/>
              <a:t>Allows for a more streamlined offline development process</a:t>
            </a:r>
          </a:p>
          <a:p>
            <a:r>
              <a:rPr lang="en-US" dirty="0"/>
              <a:t>Repositories are smaller in size and are stored in a single .</a:t>
            </a:r>
            <a:r>
              <a:rPr lang="en-US" dirty="0" err="1"/>
              <a:t>git</a:t>
            </a:r>
            <a:r>
              <a:rPr lang="en-US" dirty="0"/>
              <a:t> directory</a:t>
            </a:r>
          </a:p>
          <a:p>
            <a:r>
              <a:rPr lang="en-US" dirty="0"/>
              <a:t>Allows for advanced staging operations, and the use of stashing when working through troublesome sections</a:t>
            </a:r>
          </a:p>
        </p:txBody>
      </p:sp>
      <p:sp>
        <p:nvSpPr>
          <p:cNvPr id="4" name="Slide Number Placeholder 3"/>
          <p:cNvSpPr>
            <a:spLocks noGrp="1"/>
          </p:cNvSpPr>
          <p:nvPr>
            <p:ph type="sldNum" sz="quarter" idx="12"/>
          </p:nvPr>
        </p:nvSpPr>
        <p:spPr/>
        <p:txBody>
          <a:bodyPr/>
          <a:lstStyle/>
          <a:p>
            <a:fld id="{A2EF37A0-74FC-AB4F-AE4C-D9BFC6719E9F}" type="slidenum">
              <a:rPr lang="en-US" smtClean="0"/>
              <a:t>42</a:t>
            </a:fld>
            <a:endParaRPr lang="en-US"/>
          </a:p>
        </p:txBody>
      </p:sp>
    </p:spTree>
    <p:extLst>
      <p:ext uri="{BB962C8B-B14F-4D97-AF65-F5344CB8AC3E}">
        <p14:creationId xmlns:p14="http://schemas.microsoft.com/office/powerpoint/2010/main" val="353990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SVN?</a:t>
            </a:r>
          </a:p>
        </p:txBody>
      </p:sp>
      <p:grpSp>
        <p:nvGrpSpPr>
          <p:cNvPr id="6" name="Group 5"/>
          <p:cNvGrpSpPr/>
          <p:nvPr/>
        </p:nvGrpSpPr>
        <p:grpSpPr>
          <a:xfrm>
            <a:off x="3415509" y="3538791"/>
            <a:ext cx="2163747" cy="3319896"/>
            <a:chOff x="3415509" y="3403881"/>
            <a:chExt cx="2163747" cy="3319896"/>
          </a:xfrm>
        </p:grpSpPr>
        <p:pic>
          <p:nvPicPr>
            <p:cNvPr id="4" name="Picture 3"/>
            <p:cNvPicPr>
              <a:picLocks noChangeAspect="1"/>
            </p:cNvPicPr>
            <p:nvPr/>
          </p:nvPicPr>
          <p:blipFill>
            <a:blip r:embed="rId2"/>
            <a:stretch>
              <a:fillRect/>
            </a:stretch>
          </p:blipFill>
          <p:spPr>
            <a:xfrm>
              <a:off x="3415509" y="3403881"/>
              <a:ext cx="2163747" cy="2950564"/>
            </a:xfrm>
            <a:prstGeom prst="rect">
              <a:avLst/>
            </a:prstGeom>
          </p:spPr>
        </p:pic>
        <p:sp>
          <p:nvSpPr>
            <p:cNvPr id="5" name="Rectangle 4"/>
            <p:cNvSpPr/>
            <p:nvPr/>
          </p:nvSpPr>
          <p:spPr>
            <a:xfrm>
              <a:off x="3669623" y="6354445"/>
              <a:ext cx="1655518" cy="369332"/>
            </a:xfrm>
            <a:prstGeom prst="rect">
              <a:avLst/>
            </a:prstGeom>
          </p:spPr>
          <p:txBody>
            <a:bodyPr wrap="none">
              <a:spAutoFit/>
            </a:bodyPr>
            <a:lstStyle/>
            <a:p>
              <a:r>
                <a:rPr lang="en-US"/>
                <a:t>Linus Torvalds</a:t>
              </a:r>
            </a:p>
          </p:txBody>
        </p:sp>
      </p:grpSp>
      <p:sp>
        <p:nvSpPr>
          <p:cNvPr id="7" name="Rounded Rectangle 6"/>
          <p:cNvSpPr/>
          <p:nvPr/>
        </p:nvSpPr>
        <p:spPr>
          <a:xfrm>
            <a:off x="457200" y="1572720"/>
            <a:ext cx="7620000" cy="177008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t>Subversion has been the most pointless project ever started … Subversion used to say CVS done right: with that slogan there is nowhere you can go. There is no way to do CVS right … If you like using CVS, you should be in some kind of mental institution or somewhere else.</a:t>
            </a:r>
          </a:p>
        </p:txBody>
      </p:sp>
      <p:sp>
        <p:nvSpPr>
          <p:cNvPr id="8" name="Slide Number Placeholder 7"/>
          <p:cNvSpPr>
            <a:spLocks noGrp="1"/>
          </p:cNvSpPr>
          <p:nvPr>
            <p:ph type="sldNum" sz="quarter" idx="12"/>
          </p:nvPr>
        </p:nvSpPr>
        <p:spPr/>
        <p:txBody>
          <a:bodyPr/>
          <a:lstStyle/>
          <a:p>
            <a:fld id="{A2EF37A0-74FC-AB4F-AE4C-D9BFC6719E9F}" type="slidenum">
              <a:rPr lang="en-US" smtClean="0"/>
              <a:t>43</a:t>
            </a:fld>
            <a:endParaRPr lang="en-US"/>
          </a:p>
        </p:txBody>
      </p:sp>
    </p:spTree>
    <p:extLst>
      <p:ext uri="{BB962C8B-B14F-4D97-AF65-F5344CB8AC3E}">
        <p14:creationId xmlns:p14="http://schemas.microsoft.com/office/powerpoint/2010/main" val="364580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Git vs {CVS, SVN, </a:t>
            </a:r>
            <a:r>
              <a:rPr lang="mr-IN" dirty="0"/>
              <a:t>…</a:t>
            </a:r>
            <a:r>
              <a:rPr lang="en-US" dirty="0"/>
              <a:t>}</a:t>
            </a:r>
          </a:p>
        </p:txBody>
      </p:sp>
      <p:sp>
        <p:nvSpPr>
          <p:cNvPr id="3" name="Content Placeholder 2"/>
          <p:cNvSpPr>
            <a:spLocks noGrp="1"/>
          </p:cNvSpPr>
          <p:nvPr>
            <p:ph idx="1"/>
          </p:nvPr>
        </p:nvSpPr>
        <p:spPr/>
        <p:txBody>
          <a:bodyPr/>
          <a:lstStyle/>
          <a:p>
            <a:r>
              <a:rPr lang="en-US" dirty="0"/>
              <a:t>Why you should care:</a:t>
            </a:r>
          </a:p>
          <a:p>
            <a:pPr marL="342900" indent="-342900">
              <a:buFont typeface="Arial" charset="0"/>
              <a:buChar char="•"/>
            </a:pPr>
            <a:r>
              <a:rPr lang="en-US" b="0" dirty="0"/>
              <a:t>Many places use legacy systems that will cause problems in the future </a:t>
            </a:r>
            <a:r>
              <a:rPr lang="mr-IN" b="0" dirty="0"/>
              <a:t>–</a:t>
            </a:r>
            <a:r>
              <a:rPr lang="en-US" b="0" dirty="0"/>
              <a:t> be the change you believe in!</a:t>
            </a:r>
          </a:p>
          <a:p>
            <a:r>
              <a:rPr lang="en-US" dirty="0" err="1"/>
              <a:t>Git</a:t>
            </a:r>
            <a:r>
              <a:rPr lang="en-US" dirty="0"/>
              <a:t> is </a:t>
            </a:r>
            <a:r>
              <a:rPr lang="en-US" dirty="0">
                <a:solidFill>
                  <a:schemeClr val="tx2"/>
                </a:solidFill>
              </a:rPr>
              <a:t>much</a:t>
            </a:r>
            <a:r>
              <a:rPr lang="en-US" dirty="0"/>
              <a:t> faster than SVN:</a:t>
            </a:r>
          </a:p>
          <a:p>
            <a:pPr marL="160020" indent="-342900">
              <a:buFont typeface="Arial" charset="0"/>
              <a:buChar char="•"/>
            </a:pPr>
            <a:r>
              <a:rPr lang="en-US" b="0" dirty="0"/>
              <a:t>Coded in C, which allows for a great amount of optimization</a:t>
            </a:r>
          </a:p>
          <a:p>
            <a:pPr marL="160020" indent="-342900">
              <a:buFont typeface="Arial" charset="0"/>
              <a:buChar char="•"/>
            </a:pPr>
            <a:r>
              <a:rPr lang="en-US" b="0" dirty="0"/>
              <a:t>Accomplishes much of the logic client side, thereby reducing time needed for communication</a:t>
            </a:r>
          </a:p>
          <a:p>
            <a:pPr marL="160020" indent="-342900">
              <a:buFont typeface="Arial" charset="0"/>
              <a:buChar char="•"/>
            </a:pPr>
            <a:r>
              <a:rPr lang="en-US" b="0" dirty="0"/>
              <a:t>Developed to work on the Linux kernel, so that large project manipulation is at the forefront of the benchmarks</a:t>
            </a:r>
          </a:p>
        </p:txBody>
      </p:sp>
      <p:sp>
        <p:nvSpPr>
          <p:cNvPr id="4" name="Slide Number Placeholder 3"/>
          <p:cNvSpPr>
            <a:spLocks noGrp="1"/>
          </p:cNvSpPr>
          <p:nvPr>
            <p:ph type="sldNum" sz="quarter" idx="12"/>
          </p:nvPr>
        </p:nvSpPr>
        <p:spPr/>
        <p:txBody>
          <a:bodyPr/>
          <a:lstStyle/>
          <a:p>
            <a:fld id="{A2EF37A0-74FC-AB4F-AE4C-D9BFC6719E9F}" type="slidenum">
              <a:rPr lang="en-US" smtClean="0"/>
              <a:t>44</a:t>
            </a:fld>
            <a:endParaRPr lang="en-US"/>
          </a:p>
        </p:txBody>
      </p:sp>
    </p:spTree>
    <p:extLst>
      <p:ext uri="{BB962C8B-B14F-4D97-AF65-F5344CB8AC3E}">
        <p14:creationId xmlns:p14="http://schemas.microsoft.com/office/powerpoint/2010/main" val="233672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vs {CVS, SVN, </a:t>
            </a:r>
            <a:r>
              <a:rPr lang="mr-IN" dirty="0"/>
              <a:t>…</a:t>
            </a:r>
            <a:r>
              <a:rPr lang="en-US" dirty="0"/>
              <a:t>}</a:t>
            </a:r>
          </a:p>
        </p:txBody>
      </p:sp>
      <p:sp>
        <p:nvSpPr>
          <p:cNvPr id="3" name="Content Placeholder 2"/>
          <p:cNvSpPr>
            <a:spLocks noGrp="1"/>
          </p:cNvSpPr>
          <p:nvPr>
            <p:ph idx="1"/>
          </p:nvPr>
        </p:nvSpPr>
        <p:spPr/>
        <p:txBody>
          <a:bodyPr/>
          <a:lstStyle/>
          <a:p>
            <a:r>
              <a:rPr lang="en-US" dirty="0"/>
              <a:t>Speed benchmarks: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400" dirty="0"/>
              <a:t>Benchmarks performed by </a:t>
            </a:r>
            <a:r>
              <a:rPr lang="en-US" sz="1400" dirty="0">
                <a:hlinkClick r:id="rId2"/>
              </a:rPr>
              <a:t>http://git-scm.com/about/small-and-fast</a:t>
            </a:r>
            <a:endParaRPr lang="en-US" sz="1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167" y="2321025"/>
            <a:ext cx="6220694" cy="2419688"/>
          </a:xfrm>
          <a:prstGeom prst="rect">
            <a:avLst/>
          </a:prstGeom>
        </p:spPr>
      </p:pic>
      <p:sp>
        <p:nvSpPr>
          <p:cNvPr id="5" name="Slide Number Placeholder 4"/>
          <p:cNvSpPr>
            <a:spLocks noGrp="1"/>
          </p:cNvSpPr>
          <p:nvPr>
            <p:ph type="sldNum" sz="quarter" idx="12"/>
          </p:nvPr>
        </p:nvSpPr>
        <p:spPr/>
        <p:txBody>
          <a:bodyPr/>
          <a:lstStyle/>
          <a:p>
            <a:fld id="{A2EF37A0-74FC-AB4F-AE4C-D9BFC6719E9F}" type="slidenum">
              <a:rPr lang="en-US" smtClean="0"/>
              <a:t>45</a:t>
            </a:fld>
            <a:endParaRPr lang="en-US"/>
          </a:p>
        </p:txBody>
      </p:sp>
    </p:spTree>
    <p:extLst>
      <p:ext uri="{BB962C8B-B14F-4D97-AF65-F5344CB8AC3E}">
        <p14:creationId xmlns:p14="http://schemas.microsoft.com/office/powerpoint/2010/main" val="290194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vs {CVS, SVN, </a:t>
            </a:r>
            <a:r>
              <a:rPr lang="mr-IN" dirty="0"/>
              <a:t>…</a:t>
            </a:r>
            <a:r>
              <a:rPr lang="en-US" dirty="0"/>
              <a:t>}</a:t>
            </a:r>
          </a:p>
        </p:txBody>
      </p:sp>
      <p:sp>
        <p:nvSpPr>
          <p:cNvPr id="3" name="Content Placeholder 2"/>
          <p:cNvSpPr>
            <a:spLocks noGrp="1"/>
          </p:cNvSpPr>
          <p:nvPr>
            <p:ph idx="1"/>
          </p:nvPr>
        </p:nvSpPr>
        <p:spPr/>
        <p:txBody>
          <a:bodyPr/>
          <a:lstStyle/>
          <a:p>
            <a:r>
              <a:rPr lang="en-US" dirty="0"/>
              <a:t>Git is significantly smaller than SVN</a:t>
            </a:r>
          </a:p>
          <a:p>
            <a:pPr marL="160020" indent="-342900">
              <a:buFont typeface="Arial" charset="0"/>
              <a:buChar char="•"/>
            </a:pPr>
            <a:r>
              <a:rPr lang="en-US" b="0" dirty="0"/>
              <a:t>All files are contained in a small decentralized .</a:t>
            </a:r>
            <a:r>
              <a:rPr lang="en-US" b="0" dirty="0" err="1"/>
              <a:t>git</a:t>
            </a:r>
            <a:r>
              <a:rPr lang="en-US" b="0" dirty="0"/>
              <a:t> file</a:t>
            </a:r>
          </a:p>
          <a:p>
            <a:pPr marL="160020" indent="-342900">
              <a:buFont typeface="Arial" charset="0"/>
              <a:buChar char="•"/>
            </a:pPr>
            <a:r>
              <a:rPr lang="en-US" b="0" dirty="0"/>
              <a:t>In the case of Mozilla’s projects, a Git repository was 30 times smaller than an identical SVN repository</a:t>
            </a:r>
          </a:p>
          <a:p>
            <a:pPr marL="160020" indent="-342900">
              <a:buFont typeface="Arial" charset="0"/>
              <a:buChar char="•"/>
            </a:pPr>
            <a:r>
              <a:rPr lang="en-US" b="0" dirty="0"/>
              <a:t>Entire Linux kernel with 5 years of versioning contained in a single 1 GB .</a:t>
            </a:r>
            <a:r>
              <a:rPr lang="en-US" b="0" dirty="0" err="1"/>
              <a:t>git</a:t>
            </a:r>
            <a:r>
              <a:rPr lang="en-US" b="0" dirty="0"/>
              <a:t> file</a:t>
            </a:r>
          </a:p>
          <a:p>
            <a:pPr marL="160020" indent="-342900">
              <a:buFont typeface="Arial" charset="0"/>
              <a:buChar char="•"/>
            </a:pPr>
            <a:r>
              <a:rPr lang="en-US" b="0" dirty="0"/>
              <a:t>SVN carries two complete copies of each file, while Git maintains a simple and separate 100 bytes of data per file, noting changes and supporting operations</a:t>
            </a:r>
          </a:p>
          <a:p>
            <a:r>
              <a:rPr lang="en-US" dirty="0"/>
              <a:t>Nice because you can (and do!) store the whole thing locally</a:t>
            </a:r>
          </a:p>
        </p:txBody>
      </p:sp>
      <p:sp>
        <p:nvSpPr>
          <p:cNvPr id="4" name="Slide Number Placeholder 3"/>
          <p:cNvSpPr>
            <a:spLocks noGrp="1"/>
          </p:cNvSpPr>
          <p:nvPr>
            <p:ph type="sldNum" sz="quarter" idx="12"/>
          </p:nvPr>
        </p:nvSpPr>
        <p:spPr/>
        <p:txBody>
          <a:bodyPr/>
          <a:lstStyle/>
          <a:p>
            <a:fld id="{A2EF37A0-74FC-AB4F-AE4C-D9BFC6719E9F}" type="slidenum">
              <a:rPr lang="en-US" smtClean="0"/>
              <a:t>46</a:t>
            </a:fld>
            <a:endParaRPr lang="en-US"/>
          </a:p>
        </p:txBody>
      </p:sp>
      <p:pic>
        <p:nvPicPr>
          <p:cNvPr id="5" name="Picture 4"/>
          <p:cNvPicPr>
            <a:picLocks noChangeAspect="1"/>
          </p:cNvPicPr>
          <p:nvPr/>
        </p:nvPicPr>
        <p:blipFill>
          <a:blip r:embed="rId2"/>
          <a:stretch>
            <a:fillRect/>
          </a:stretch>
        </p:blipFill>
        <p:spPr>
          <a:xfrm>
            <a:off x="1529082" y="5603282"/>
            <a:ext cx="2347695" cy="1254718"/>
          </a:xfrm>
          <a:prstGeom prst="rect">
            <a:avLst/>
          </a:prstGeom>
        </p:spPr>
      </p:pic>
      <p:pic>
        <p:nvPicPr>
          <p:cNvPr id="6" name="Picture 5"/>
          <p:cNvPicPr>
            <a:picLocks noChangeAspect="1"/>
          </p:cNvPicPr>
          <p:nvPr/>
        </p:nvPicPr>
        <p:blipFill>
          <a:blip r:embed="rId3"/>
          <a:stretch>
            <a:fillRect/>
          </a:stretch>
        </p:blipFill>
        <p:spPr>
          <a:xfrm>
            <a:off x="4948659" y="5645709"/>
            <a:ext cx="1541489" cy="1062183"/>
          </a:xfrm>
          <a:prstGeom prst="rect">
            <a:avLst/>
          </a:prstGeom>
        </p:spPr>
      </p:pic>
    </p:spTree>
    <p:extLst>
      <p:ext uri="{BB962C8B-B14F-4D97-AF65-F5344CB8AC3E}">
        <p14:creationId xmlns:p14="http://schemas.microsoft.com/office/powerpoint/2010/main" val="91628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vs {CVS, SVN, </a:t>
            </a:r>
            <a:r>
              <a:rPr lang="mr-IN" dirty="0"/>
              <a:t>…</a:t>
            </a:r>
            <a:r>
              <a:rPr lang="en-US" dirty="0"/>
              <a:t>}</a:t>
            </a:r>
          </a:p>
        </p:txBody>
      </p:sp>
      <p:sp>
        <p:nvSpPr>
          <p:cNvPr id="3" name="Content Placeholder 2"/>
          <p:cNvSpPr>
            <a:spLocks noGrp="1"/>
          </p:cNvSpPr>
          <p:nvPr>
            <p:ph idx="1"/>
          </p:nvPr>
        </p:nvSpPr>
        <p:spPr/>
        <p:txBody>
          <a:bodyPr/>
          <a:lstStyle/>
          <a:p>
            <a:r>
              <a:rPr lang="en-US" dirty="0" err="1"/>
              <a:t>Git</a:t>
            </a:r>
            <a:r>
              <a:rPr lang="en-US" dirty="0"/>
              <a:t> is more </a:t>
            </a:r>
            <a:r>
              <a:rPr lang="en-US" dirty="0">
                <a:solidFill>
                  <a:schemeClr val="tx2"/>
                </a:solidFill>
              </a:rPr>
              <a:t>secure</a:t>
            </a:r>
            <a:r>
              <a:rPr lang="en-US" dirty="0"/>
              <a:t> than SVN</a:t>
            </a:r>
          </a:p>
          <a:p>
            <a:pPr marL="160020" indent="-342900">
              <a:buFont typeface="Arial" charset="0"/>
              <a:buChar char="•"/>
            </a:pPr>
            <a:r>
              <a:rPr lang="en-US" b="0" dirty="0"/>
              <a:t>All commits are uniquely hashed for both security and indexing purposes</a:t>
            </a:r>
          </a:p>
          <a:p>
            <a:pPr marL="160020" indent="-342900">
              <a:buFont typeface="Arial" charset="0"/>
              <a:buChar char="•"/>
            </a:pPr>
            <a:r>
              <a:rPr lang="en-US" b="0" dirty="0"/>
              <a:t>Commits can be authenticated through numerous means</a:t>
            </a:r>
          </a:p>
          <a:p>
            <a:pPr marL="571500" lvl="1" indent="-342900"/>
            <a:r>
              <a:rPr lang="en-US" dirty="0"/>
              <a:t>In the case of SSH commits, a key may be provided by both the client and server to guarantee authenticity and prevent against unauthorized access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47</a:t>
            </a:fld>
            <a:endParaRPr lang="en-US"/>
          </a:p>
        </p:txBody>
      </p:sp>
    </p:spTree>
    <p:extLst>
      <p:ext uri="{BB962C8B-B14F-4D97-AF65-F5344CB8AC3E}">
        <p14:creationId xmlns:p14="http://schemas.microsoft.com/office/powerpoint/2010/main" val="50605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Git vs {CVS, SVN, </a:t>
            </a:r>
            <a:r>
              <a:rPr lang="mr-IN"/>
              <a:t>…</a:t>
            </a:r>
            <a:r>
              <a:rPr lang="en-US"/>
              <a:t>}</a:t>
            </a:r>
            <a:endParaRPr lang="en-US" dirty="0"/>
          </a:p>
        </p:txBody>
      </p:sp>
      <p:sp>
        <p:nvSpPr>
          <p:cNvPr id="3" name="Content Placeholder 2"/>
          <p:cNvSpPr>
            <a:spLocks noGrp="1"/>
          </p:cNvSpPr>
          <p:nvPr>
            <p:ph idx="1"/>
          </p:nvPr>
        </p:nvSpPr>
        <p:spPr/>
        <p:txBody>
          <a:bodyPr/>
          <a:lstStyle/>
          <a:p>
            <a:r>
              <a:rPr lang="en-US" dirty="0" err="1"/>
              <a:t>Git</a:t>
            </a:r>
            <a:r>
              <a:rPr lang="en-US" dirty="0"/>
              <a:t> is </a:t>
            </a:r>
            <a:r>
              <a:rPr lang="en-US" dirty="0">
                <a:solidFill>
                  <a:schemeClr val="tx2"/>
                </a:solidFill>
              </a:rPr>
              <a:t>decentralized</a:t>
            </a:r>
            <a:r>
              <a:rPr lang="en-US" dirty="0"/>
              <a:t>:</a:t>
            </a:r>
          </a:p>
          <a:p>
            <a:pPr marL="160020" indent="-342900">
              <a:buFont typeface="Arial" charset="0"/>
              <a:buChar char="•"/>
            </a:pPr>
            <a:r>
              <a:rPr lang="en-US" b="0" dirty="0"/>
              <a:t>Each user contains an individual repository and can check commits against itself, allowing for detailed local </a:t>
            </a:r>
            <a:r>
              <a:rPr lang="en-US" b="0" dirty="0" err="1"/>
              <a:t>revisioning</a:t>
            </a:r>
            <a:endParaRPr lang="en-US" b="0" dirty="0"/>
          </a:p>
          <a:p>
            <a:pPr marL="160020" indent="-342900">
              <a:buFont typeface="Arial" charset="0"/>
              <a:buChar char="•"/>
            </a:pPr>
            <a:r>
              <a:rPr lang="en-US" b="0" dirty="0"/>
              <a:t>Being decentralized allows for easy replication and deployment</a:t>
            </a:r>
          </a:p>
          <a:p>
            <a:pPr marL="160020" indent="-342900">
              <a:buFont typeface="Arial" charset="0"/>
              <a:buChar char="•"/>
            </a:pPr>
            <a:r>
              <a:rPr lang="en-US" b="0" dirty="0"/>
              <a:t>In this case, SVN relies on a single centralized repository and is unusable without</a:t>
            </a:r>
          </a:p>
        </p:txBody>
      </p:sp>
      <p:sp>
        <p:nvSpPr>
          <p:cNvPr id="4" name="Slide Number Placeholder 3"/>
          <p:cNvSpPr>
            <a:spLocks noGrp="1"/>
          </p:cNvSpPr>
          <p:nvPr>
            <p:ph type="sldNum" sz="quarter" idx="12"/>
          </p:nvPr>
        </p:nvSpPr>
        <p:spPr/>
        <p:txBody>
          <a:bodyPr/>
          <a:lstStyle/>
          <a:p>
            <a:fld id="{A2EF37A0-74FC-AB4F-AE4C-D9BFC6719E9F}" type="slidenum">
              <a:rPr lang="en-US" smtClean="0"/>
              <a:pPr/>
              <a:t>48</a:t>
            </a:fld>
            <a:endParaRPr lang="en-US"/>
          </a:p>
        </p:txBody>
      </p:sp>
    </p:spTree>
    <p:extLst>
      <p:ext uri="{BB962C8B-B14F-4D97-AF65-F5344CB8AC3E}">
        <p14:creationId xmlns:p14="http://schemas.microsoft.com/office/powerpoint/2010/main" val="966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vs {CVS, SVN, </a:t>
            </a:r>
            <a:r>
              <a:rPr lang="mr-IN" dirty="0"/>
              <a:t>…</a:t>
            </a:r>
            <a:r>
              <a:rPr lang="en-US" dirty="0"/>
              <a:t>}</a:t>
            </a:r>
          </a:p>
        </p:txBody>
      </p:sp>
      <p:sp>
        <p:nvSpPr>
          <p:cNvPr id="3" name="Content Placeholder 2"/>
          <p:cNvSpPr>
            <a:spLocks noGrp="1"/>
          </p:cNvSpPr>
          <p:nvPr>
            <p:ph idx="1"/>
          </p:nvPr>
        </p:nvSpPr>
        <p:spPr/>
        <p:txBody>
          <a:bodyPr>
            <a:normAutofit/>
          </a:bodyPr>
          <a:lstStyle/>
          <a:p>
            <a:r>
              <a:rPr lang="en-US" dirty="0"/>
              <a:t>Git is </a:t>
            </a:r>
            <a:r>
              <a:rPr lang="en-US" dirty="0">
                <a:solidFill>
                  <a:schemeClr val="tx2"/>
                </a:solidFill>
              </a:rPr>
              <a:t>flexible</a:t>
            </a:r>
            <a:r>
              <a:rPr lang="en-US" dirty="0"/>
              <a:t>:</a:t>
            </a:r>
          </a:p>
          <a:p>
            <a:pPr marL="160020" indent="-342900">
              <a:buFont typeface="Arial" charset="0"/>
              <a:buChar char="•"/>
            </a:pPr>
            <a:r>
              <a:rPr lang="en-US" b="0" dirty="0"/>
              <a:t>Due to it’s decentralized nature, </a:t>
            </a:r>
            <a:r>
              <a:rPr lang="en-US" b="0" dirty="0" err="1"/>
              <a:t>git</a:t>
            </a:r>
            <a:r>
              <a:rPr lang="en-US" b="0" dirty="0"/>
              <a:t> commits can be stored locally, or committed through HTTP, SSH, FTP, or even by Email</a:t>
            </a:r>
          </a:p>
          <a:p>
            <a:pPr marL="160020" indent="-342900">
              <a:buFont typeface="Arial" charset="0"/>
              <a:buChar char="•"/>
            </a:pPr>
            <a:r>
              <a:rPr lang="en-US" b="0" dirty="0"/>
              <a:t>No need for a centralized repository</a:t>
            </a:r>
          </a:p>
          <a:p>
            <a:pPr marL="160020" indent="-342900">
              <a:buFont typeface="Arial" charset="0"/>
              <a:buChar char="•"/>
            </a:pPr>
            <a:r>
              <a:rPr lang="en-US" b="0" dirty="0"/>
              <a:t>Developed as a command line utility, which allows a large amount of features to be built and customized on top of it</a:t>
            </a:r>
          </a:p>
        </p:txBody>
      </p:sp>
      <p:sp>
        <p:nvSpPr>
          <p:cNvPr id="4" name="Slide Number Placeholder 3"/>
          <p:cNvSpPr>
            <a:spLocks noGrp="1"/>
          </p:cNvSpPr>
          <p:nvPr>
            <p:ph type="sldNum" sz="quarter" idx="12"/>
          </p:nvPr>
        </p:nvSpPr>
        <p:spPr/>
        <p:txBody>
          <a:bodyPr/>
          <a:lstStyle/>
          <a:p>
            <a:fld id="{A2EF37A0-74FC-AB4F-AE4C-D9BFC6719E9F}" type="slidenum">
              <a:rPr lang="en-US" smtClean="0"/>
              <a:t>49</a:t>
            </a:fld>
            <a:endParaRPr lang="en-US"/>
          </a:p>
        </p:txBody>
      </p:sp>
    </p:spTree>
    <p:extLst>
      <p:ext uri="{BB962C8B-B14F-4D97-AF65-F5344CB8AC3E}">
        <p14:creationId xmlns:p14="http://schemas.microsoft.com/office/powerpoint/2010/main" val="72568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title"/>
          </p:nvPr>
        </p:nvSpPr>
        <p:spPr/>
        <p:txBody>
          <a:bodyPr/>
          <a:lstStyle/>
          <a:p>
            <a:r>
              <a:rPr lang="en-US"/>
              <a:t>Reproducibility</a:t>
            </a:r>
          </a:p>
        </p:txBody>
      </p:sp>
      <p:sp>
        <p:nvSpPr>
          <p:cNvPr id="214" name="Shape 214"/>
          <p:cNvSpPr>
            <a:spLocks noGrp="1"/>
          </p:cNvSpPr>
          <p:nvPr>
            <p:ph idx="1"/>
          </p:nvPr>
        </p:nvSpPr>
        <p:spPr/>
        <p:txBody>
          <a:bodyPr>
            <a:normAutofit fontScale="92500"/>
          </a:bodyPr>
          <a:lstStyle/>
          <a:p>
            <a:r>
              <a:rPr lang="en-US" dirty="0"/>
              <a:t>Extremely important aspect of data analysis</a:t>
            </a:r>
          </a:p>
          <a:p>
            <a:pPr marL="342900" indent="-342900">
              <a:buFont typeface="Arial" charset="0"/>
              <a:buChar char="•"/>
            </a:pPr>
            <a:r>
              <a:rPr lang="en-US" b="0" dirty="0"/>
              <a:t>“Starting from the same raw data, can we reproduce your analysis and obtain the same results?”</a:t>
            </a:r>
          </a:p>
          <a:p>
            <a:r>
              <a:rPr lang="en-US" dirty="0"/>
              <a:t>Using libraries helps:</a:t>
            </a:r>
          </a:p>
          <a:p>
            <a:pPr marL="160020" indent="-342900">
              <a:buFont typeface="Arial" charset="0"/>
              <a:buChar char="•"/>
            </a:pPr>
            <a:r>
              <a:rPr lang="en-US" b="0" dirty="0"/>
              <a:t>Since you don’t </a:t>
            </a:r>
            <a:r>
              <a:rPr lang="en-US" b="0" dirty="0" err="1"/>
              <a:t>reimplement</a:t>
            </a:r>
            <a:r>
              <a:rPr lang="en-US" b="0" dirty="0"/>
              <a:t> everything, reduce programmer error</a:t>
            </a:r>
          </a:p>
          <a:p>
            <a:pPr marL="160020" indent="-342900">
              <a:buFont typeface="Arial" charset="0"/>
              <a:buChar char="•"/>
            </a:pPr>
            <a:r>
              <a:rPr lang="en-US" b="0" dirty="0"/>
              <a:t>Large user bases serve as “watchdog” for quality and correctness</a:t>
            </a:r>
          </a:p>
          <a:p>
            <a:r>
              <a:rPr lang="en-US" dirty="0"/>
              <a:t>Standard practices help:</a:t>
            </a:r>
          </a:p>
          <a:p>
            <a:pPr marL="160020" indent="-342900">
              <a:buFont typeface="Arial" charset="0"/>
              <a:buChar char="•"/>
            </a:pPr>
            <a:r>
              <a:rPr lang="en-US" b="0" dirty="0"/>
              <a:t>Version control: </a:t>
            </a:r>
            <a:r>
              <a:rPr lang="en-US" b="0" dirty="0" err="1"/>
              <a:t>git</a:t>
            </a:r>
            <a:r>
              <a:rPr lang="en-US" b="0" dirty="0"/>
              <a:t>, </a:t>
            </a:r>
            <a:r>
              <a:rPr lang="en-US" b="0" dirty="0" err="1"/>
              <a:t>git</a:t>
            </a:r>
            <a:r>
              <a:rPr lang="en-US" b="0" dirty="0"/>
              <a:t>, </a:t>
            </a:r>
            <a:r>
              <a:rPr lang="en-US" b="0" dirty="0" err="1"/>
              <a:t>git</a:t>
            </a:r>
            <a:r>
              <a:rPr lang="en-US" b="0" dirty="0"/>
              <a:t>, </a:t>
            </a:r>
            <a:r>
              <a:rPr lang="mr-IN" b="0" dirty="0"/>
              <a:t>…</a:t>
            </a:r>
            <a:r>
              <a:rPr lang="en-US" b="0" dirty="0"/>
              <a:t>, </a:t>
            </a:r>
            <a:r>
              <a:rPr lang="en-US" b="0" dirty="0" err="1"/>
              <a:t>git</a:t>
            </a:r>
            <a:r>
              <a:rPr lang="en-US" b="0" dirty="0">
                <a:solidFill>
                  <a:schemeClr val="bg1">
                    <a:lumMod val="50000"/>
                  </a:schemeClr>
                </a:solidFill>
              </a:rPr>
              <a:t>, </a:t>
            </a:r>
            <a:r>
              <a:rPr lang="en-US" b="0" dirty="0" err="1">
                <a:solidFill>
                  <a:schemeClr val="bg1">
                    <a:lumMod val="50000"/>
                  </a:schemeClr>
                </a:solidFill>
              </a:rPr>
              <a:t>svn</a:t>
            </a:r>
            <a:r>
              <a:rPr lang="en-US" b="0" dirty="0">
                <a:solidFill>
                  <a:schemeClr val="bg1">
                    <a:lumMod val="50000"/>
                  </a:schemeClr>
                </a:solidFill>
              </a:rPr>
              <a:t>, </a:t>
            </a:r>
            <a:r>
              <a:rPr lang="en-US" b="0" dirty="0" err="1">
                <a:solidFill>
                  <a:schemeClr val="bg1">
                    <a:lumMod val="50000"/>
                  </a:schemeClr>
                </a:solidFill>
              </a:rPr>
              <a:t>cvs</a:t>
            </a:r>
            <a:r>
              <a:rPr lang="en-US" b="0" dirty="0">
                <a:solidFill>
                  <a:schemeClr val="bg1">
                    <a:lumMod val="50000"/>
                  </a:schemeClr>
                </a:solidFill>
              </a:rPr>
              <a:t>, hg, Dropbox</a:t>
            </a:r>
          </a:p>
          <a:p>
            <a:pPr marL="160020" indent="-342900">
              <a:buFont typeface="Arial" charset="0"/>
              <a:buChar char="•"/>
            </a:pPr>
            <a:r>
              <a:rPr lang="en-US" b="0" dirty="0"/>
              <a:t>Unit testing: </a:t>
            </a:r>
            <a:r>
              <a:rPr lang="en-US" b="0" dirty="0" err="1"/>
              <a:t>unittest</a:t>
            </a:r>
            <a:r>
              <a:rPr lang="en-US" b="0" dirty="0"/>
              <a:t> (Python), </a:t>
            </a:r>
            <a:r>
              <a:rPr lang="en-US" b="0" dirty="0" err="1"/>
              <a:t>RUnit</a:t>
            </a:r>
            <a:r>
              <a:rPr lang="en-US" b="0" dirty="0"/>
              <a:t> (R), </a:t>
            </a:r>
            <a:r>
              <a:rPr lang="en-US" b="0" dirty="0" err="1"/>
              <a:t>testthat</a:t>
            </a:r>
            <a:endParaRPr lang="en-US" b="0" dirty="0"/>
          </a:p>
          <a:p>
            <a:pPr marL="160020" indent="-342900">
              <a:buFont typeface="Arial" charset="0"/>
              <a:buChar char="•"/>
            </a:pPr>
            <a:r>
              <a:rPr lang="en-US" b="0" dirty="0"/>
              <a:t>Share and publish: </a:t>
            </a:r>
            <a:r>
              <a:rPr lang="en-US" b="0" dirty="0" err="1"/>
              <a:t>github</a:t>
            </a:r>
            <a:r>
              <a:rPr lang="en-US" b="0" dirty="0"/>
              <a:t>, </a:t>
            </a:r>
            <a:r>
              <a:rPr lang="en-US" b="0" dirty="0" err="1"/>
              <a:t>gitlab</a:t>
            </a:r>
            <a:endParaRPr lang="en-US" b="0" dirty="0"/>
          </a:p>
        </p:txBody>
      </p:sp>
      <p:sp>
        <p:nvSpPr>
          <p:cNvPr id="215" name="Shape 215"/>
          <p:cNvSpPr>
            <a:spLocks noGrp="1"/>
          </p:cNvSpPr>
          <p:nvPr>
            <p:ph type="sldNum" sz="quarter" idx="12"/>
          </p:nvPr>
        </p:nvSpPr>
        <p:spPr/>
        <p:txBody>
          <a:bodyPr/>
          <a:lstStyle/>
          <a:p>
            <a:fld id="{86CB4B4D-7CA3-9044-876B-883B54F8677D}" type="slidenum">
              <a:rPr lang="en-US" smtClean="0"/>
              <a:pPr/>
              <a:t>5</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Many slides in this lecture adapted from Hector </a:t>
            </a:r>
            <a:r>
              <a:rPr lang="en-US" sz="1600" dirty="0" err="1">
                <a:solidFill>
                  <a:schemeClr val="bg1">
                    <a:lumMod val="50000"/>
                  </a:schemeClr>
                </a:solidFill>
              </a:rPr>
              <a:t>Corrado</a:t>
            </a:r>
            <a:r>
              <a:rPr lang="en-US" sz="1600" dirty="0">
                <a:solidFill>
                  <a:schemeClr val="bg1">
                    <a:lumMod val="50000"/>
                  </a:schemeClr>
                </a:solidFill>
              </a:rPr>
              <a:t> Bravo</a:t>
            </a:r>
          </a:p>
        </p:txBody>
      </p:sp>
    </p:spTree>
    <p:extLst>
      <p:ext uri="{BB962C8B-B14F-4D97-AF65-F5344CB8AC3E}">
        <p14:creationId xmlns:p14="http://schemas.microsoft.com/office/powerpoint/2010/main" val="98927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vs {CVS, SVN, </a:t>
            </a:r>
            <a:r>
              <a:rPr lang="mr-IN" dirty="0"/>
              <a:t>…</a:t>
            </a:r>
            <a:r>
              <a:rPr lang="en-US" dirty="0"/>
              <a:t>}</a:t>
            </a:r>
          </a:p>
        </p:txBody>
      </p:sp>
      <p:sp>
        <p:nvSpPr>
          <p:cNvPr id="3" name="Content Placeholder 2"/>
          <p:cNvSpPr>
            <a:spLocks noGrp="1"/>
          </p:cNvSpPr>
          <p:nvPr>
            <p:ph idx="1"/>
          </p:nvPr>
        </p:nvSpPr>
        <p:spPr/>
        <p:txBody>
          <a:bodyPr/>
          <a:lstStyle/>
          <a:p>
            <a:r>
              <a:rPr lang="en-US" dirty="0">
                <a:solidFill>
                  <a:schemeClr val="tx2"/>
                </a:solidFill>
              </a:rPr>
              <a:t>Data assurance</a:t>
            </a:r>
            <a:r>
              <a:rPr lang="en-US" dirty="0"/>
              <a:t>: a checksum is performed on both upload and download to ensure sure that the file hasn’t been corrupted.</a:t>
            </a:r>
          </a:p>
          <a:p>
            <a:r>
              <a:rPr lang="en-US" dirty="0"/>
              <a:t>Commit IDs are generated upon each commit:</a:t>
            </a:r>
          </a:p>
          <a:p>
            <a:pPr marL="114300" indent="-342900">
              <a:buFont typeface="Arial" charset="0"/>
              <a:buChar char="•"/>
            </a:pPr>
            <a:r>
              <a:rPr lang="en-US" b="0" dirty="0"/>
              <a:t>Linked list style of commits</a:t>
            </a:r>
          </a:p>
          <a:p>
            <a:pPr marL="114300" indent="-342900">
              <a:buFont typeface="Arial" charset="0"/>
              <a:buChar char="•"/>
            </a:pPr>
            <a:r>
              <a:rPr lang="en-US" b="0" dirty="0"/>
              <a:t>Each commit is linked to the next, so that if something in the history was changed, each following commit will be rebranded to indicate the modification</a:t>
            </a:r>
          </a:p>
        </p:txBody>
      </p:sp>
      <p:sp>
        <p:nvSpPr>
          <p:cNvPr id="4" name="Slide Number Placeholder 3"/>
          <p:cNvSpPr>
            <a:spLocks noGrp="1"/>
          </p:cNvSpPr>
          <p:nvPr>
            <p:ph type="sldNum" sz="quarter" idx="12"/>
          </p:nvPr>
        </p:nvSpPr>
        <p:spPr/>
        <p:txBody>
          <a:bodyPr/>
          <a:lstStyle/>
          <a:p>
            <a:fld id="{A2EF37A0-74FC-AB4F-AE4C-D9BFC6719E9F}" type="slidenum">
              <a:rPr lang="en-US" smtClean="0"/>
              <a:t>50</a:t>
            </a:fld>
            <a:endParaRPr lang="en-US"/>
          </a:p>
        </p:txBody>
      </p:sp>
    </p:spTree>
    <p:extLst>
      <p:ext uri="{BB962C8B-B14F-4D97-AF65-F5344CB8AC3E}">
        <p14:creationId xmlns:p14="http://schemas.microsoft.com/office/powerpoint/2010/main" val="171298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vs {CVS, SVN, </a:t>
            </a:r>
            <a:r>
              <a:rPr lang="mr-IN" dirty="0"/>
              <a:t>…</a:t>
            </a:r>
            <a:r>
              <a:rPr lang="en-US" dirty="0"/>
              <a:t>}</a:t>
            </a:r>
          </a:p>
        </p:txBody>
      </p:sp>
      <p:sp>
        <p:nvSpPr>
          <p:cNvPr id="3" name="Content Placeholder 2"/>
          <p:cNvSpPr>
            <a:spLocks noGrp="1"/>
          </p:cNvSpPr>
          <p:nvPr>
            <p:ph idx="1"/>
          </p:nvPr>
        </p:nvSpPr>
        <p:spPr/>
        <p:txBody>
          <a:bodyPr/>
          <a:lstStyle/>
          <a:p>
            <a:r>
              <a:rPr lang="en-US" dirty="0"/>
              <a:t>Branching:</a:t>
            </a:r>
          </a:p>
          <a:p>
            <a:pPr marL="160020" indent="-342900">
              <a:buFont typeface="Arial" charset="0"/>
              <a:buChar char="•"/>
            </a:pPr>
            <a:r>
              <a:rPr lang="en-US" b="0" dirty="0"/>
              <a:t>Git allows the usage of advanced </a:t>
            </a:r>
            <a:r>
              <a:rPr lang="en-US" b="0" dirty="0">
                <a:solidFill>
                  <a:schemeClr val="tx2"/>
                </a:solidFill>
              </a:rPr>
              <a:t>branching</a:t>
            </a:r>
            <a:r>
              <a:rPr lang="en-US" b="0" dirty="0"/>
              <a:t> mechanisms and procedures</a:t>
            </a:r>
          </a:p>
          <a:p>
            <a:pPr marL="160020" indent="-342900">
              <a:buFont typeface="Arial" charset="0"/>
              <a:buChar char="•"/>
            </a:pPr>
            <a:r>
              <a:rPr lang="en-US" b="0" dirty="0"/>
              <a:t>Individual divisions of the code can be separated and developed separately within separate branches of the code</a:t>
            </a:r>
          </a:p>
          <a:p>
            <a:pPr marL="160020" indent="-342900">
              <a:buFont typeface="Arial" charset="0"/>
              <a:buChar char="•"/>
            </a:pPr>
            <a:r>
              <a:rPr lang="en-US" b="0" dirty="0"/>
              <a:t>Branches can allow for the separation of work between developers, or even for disposable experimentation</a:t>
            </a:r>
          </a:p>
          <a:p>
            <a:pPr marL="160020" indent="-342900">
              <a:buFont typeface="Arial" charset="0"/>
              <a:buChar char="•"/>
            </a:pPr>
            <a:r>
              <a:rPr lang="en-US" b="0" dirty="0"/>
              <a:t>Branching is a precursor and a component of the merging process</a:t>
            </a:r>
          </a:p>
          <a:p>
            <a:pPr indent="-182880"/>
            <a:r>
              <a:rPr lang="en-US" dirty="0"/>
              <a:t>Will give an example shortly.</a:t>
            </a:r>
          </a:p>
        </p:txBody>
      </p:sp>
      <p:sp>
        <p:nvSpPr>
          <p:cNvPr id="4" name="Slide Number Placeholder 3"/>
          <p:cNvSpPr>
            <a:spLocks noGrp="1"/>
          </p:cNvSpPr>
          <p:nvPr>
            <p:ph type="sldNum" sz="quarter" idx="12"/>
          </p:nvPr>
        </p:nvSpPr>
        <p:spPr/>
        <p:txBody>
          <a:bodyPr/>
          <a:lstStyle/>
          <a:p>
            <a:fld id="{A2EF37A0-74FC-AB4F-AE4C-D9BFC6719E9F}" type="slidenum">
              <a:rPr lang="en-US" smtClean="0"/>
              <a:t>51</a:t>
            </a:fld>
            <a:endParaRPr lang="en-US"/>
          </a:p>
        </p:txBody>
      </p:sp>
    </p:spTree>
    <p:extLst>
      <p:ext uri="{BB962C8B-B14F-4D97-AF65-F5344CB8AC3E}">
        <p14:creationId xmlns:p14="http://schemas.microsoft.com/office/powerpoint/2010/main" val="22643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vs {CVS, SVN, </a:t>
            </a:r>
            <a:r>
              <a:rPr lang="mr-IN" dirty="0"/>
              <a:t>…</a:t>
            </a:r>
            <a:r>
              <a:rPr lang="en-US" dirty="0"/>
              <a:t>}</a:t>
            </a:r>
          </a:p>
        </p:txBody>
      </p:sp>
      <p:sp>
        <p:nvSpPr>
          <p:cNvPr id="3" name="Content Placeholder 2"/>
          <p:cNvSpPr>
            <a:spLocks noGrp="1"/>
          </p:cNvSpPr>
          <p:nvPr>
            <p:ph idx="1"/>
          </p:nvPr>
        </p:nvSpPr>
        <p:spPr/>
        <p:txBody>
          <a:bodyPr>
            <a:normAutofit/>
          </a:bodyPr>
          <a:lstStyle/>
          <a:p>
            <a:r>
              <a:rPr lang="en-US" dirty="0"/>
              <a:t>Merging</a:t>
            </a:r>
          </a:p>
          <a:p>
            <a:pPr marL="160020" indent="-342900">
              <a:buFont typeface="Arial" charset="0"/>
              <a:buChar char="•"/>
            </a:pPr>
            <a:r>
              <a:rPr lang="en-US" b="0" dirty="0"/>
              <a:t>The process of merging is directly related to the process of branching</a:t>
            </a:r>
          </a:p>
          <a:p>
            <a:pPr marL="160020" indent="-342900">
              <a:buFont typeface="Arial" charset="0"/>
              <a:buChar char="•"/>
            </a:pPr>
            <a:r>
              <a:rPr lang="en-US" b="0" dirty="0"/>
              <a:t>Individual branches may be merged together, solving code conflicts, back into the default or master branch of the project</a:t>
            </a:r>
          </a:p>
          <a:p>
            <a:pPr marL="160020" indent="-342900">
              <a:buFont typeface="Arial" charset="0"/>
              <a:buChar char="•"/>
            </a:pPr>
            <a:r>
              <a:rPr lang="en-US" b="0" dirty="0"/>
              <a:t>Merges are usually done automatically, unless a conflict is presented, in which case the user is presented with several options with which to handle the conflict</a:t>
            </a:r>
          </a:p>
          <a:p>
            <a:r>
              <a:rPr lang="en-US" dirty="0"/>
              <a:t>Will give an example shortly.</a:t>
            </a:r>
          </a:p>
        </p:txBody>
      </p:sp>
      <p:sp>
        <p:nvSpPr>
          <p:cNvPr id="4" name="Slide Number Placeholder 3"/>
          <p:cNvSpPr>
            <a:spLocks noGrp="1"/>
          </p:cNvSpPr>
          <p:nvPr>
            <p:ph type="sldNum" sz="quarter" idx="12"/>
          </p:nvPr>
        </p:nvSpPr>
        <p:spPr/>
        <p:txBody>
          <a:bodyPr/>
          <a:lstStyle/>
          <a:p>
            <a:fld id="{A2EF37A0-74FC-AB4F-AE4C-D9BFC6719E9F}" type="slidenum">
              <a:rPr lang="en-US" smtClean="0"/>
              <a:t>52</a:t>
            </a:fld>
            <a:endParaRPr lang="en-US"/>
          </a:p>
        </p:txBody>
      </p:sp>
    </p:spTree>
    <p:extLst>
      <p:ext uri="{BB962C8B-B14F-4D97-AF65-F5344CB8AC3E}">
        <p14:creationId xmlns:p14="http://schemas.microsoft.com/office/powerpoint/2010/main" val="247616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vs {CVS, SVN, </a:t>
            </a:r>
            <a:r>
              <a:rPr lang="mr-IN" dirty="0"/>
              <a:t>…</a:t>
            </a:r>
            <a:r>
              <a:rPr lang="en-US" dirty="0"/>
              <a:t>}</a:t>
            </a:r>
          </a:p>
        </p:txBody>
      </p:sp>
      <p:sp>
        <p:nvSpPr>
          <p:cNvPr id="3" name="Content Placeholder 2"/>
          <p:cNvSpPr>
            <a:spLocks noGrp="1"/>
          </p:cNvSpPr>
          <p:nvPr>
            <p:ph idx="1"/>
          </p:nvPr>
        </p:nvSpPr>
        <p:spPr/>
        <p:txBody>
          <a:bodyPr>
            <a:normAutofit/>
          </a:bodyPr>
          <a:lstStyle/>
          <a:p>
            <a:r>
              <a:rPr lang="en-US" dirty="0"/>
              <a:t>Merging: content of the files is tracked rather than the file itself:</a:t>
            </a:r>
          </a:p>
          <a:p>
            <a:pPr marL="114300" indent="-342900">
              <a:buFont typeface="Arial" charset="0"/>
              <a:buChar char="•"/>
            </a:pPr>
            <a:r>
              <a:rPr lang="en-US" b="0" dirty="0"/>
              <a:t>This allows for a greater element of tracking and a smarter and more automated process of merging</a:t>
            </a:r>
          </a:p>
          <a:p>
            <a:pPr marL="114300" indent="-342900">
              <a:buFont typeface="Arial" charset="0"/>
              <a:buChar char="•"/>
            </a:pPr>
            <a:r>
              <a:rPr lang="en-US" b="0" dirty="0"/>
              <a:t>SVN is unable to accomplish this, and will throw a conflict if, e.g., a file name is changed and differs from the name in the central repository</a:t>
            </a:r>
          </a:p>
          <a:p>
            <a:pPr marL="114300" indent="-342900">
              <a:buFont typeface="Arial" charset="0"/>
              <a:buChar char="•"/>
            </a:pPr>
            <a:r>
              <a:rPr lang="en-US" b="0" dirty="0"/>
              <a:t>Git is able to solve this problem with its use of managing a local repository and tracking individual changes to the code</a:t>
            </a:r>
          </a:p>
        </p:txBody>
      </p:sp>
      <p:sp>
        <p:nvSpPr>
          <p:cNvPr id="4" name="Slide Number Placeholder 3"/>
          <p:cNvSpPr>
            <a:spLocks noGrp="1"/>
          </p:cNvSpPr>
          <p:nvPr>
            <p:ph type="sldNum" sz="quarter" idx="12"/>
          </p:nvPr>
        </p:nvSpPr>
        <p:spPr/>
        <p:txBody>
          <a:bodyPr/>
          <a:lstStyle/>
          <a:p>
            <a:fld id="{A2EF37A0-74FC-AB4F-AE4C-D9BFC6719E9F}" type="slidenum">
              <a:rPr lang="en-US" smtClean="0"/>
              <a:t>53</a:t>
            </a:fld>
            <a:endParaRPr lang="en-US"/>
          </a:p>
        </p:txBody>
      </p:sp>
    </p:spTree>
    <p:extLst>
      <p:ext uri="{BB962C8B-B14F-4D97-AF65-F5344CB8AC3E}">
        <p14:creationId xmlns:p14="http://schemas.microsoft.com/office/powerpoint/2010/main" val="139866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Initialization of a </a:t>
            </a:r>
            <a:r>
              <a:rPr lang="en-US" dirty="0" err="1"/>
              <a:t>git</a:t>
            </a:r>
            <a:r>
              <a:rPr lang="en-US" dirty="0"/>
              <a:t> repository</a:t>
            </a:r>
          </a:p>
        </p:txBody>
      </p:sp>
      <p:sp>
        <p:nvSpPr>
          <p:cNvPr id="3" name="Rectangle 2"/>
          <p:cNvSpPr/>
          <p:nvPr/>
        </p:nvSpPr>
        <p:spPr bwMode="auto">
          <a:xfrm>
            <a:off x="457200" y="2038937"/>
            <a:ext cx="6210886" cy="3615397"/>
          </a:xfrm>
          <a:prstGeom prst="rect">
            <a:avLst/>
          </a:prstGeom>
          <a:solidFill>
            <a:schemeClr val="bg1">
              <a:lumMod val="95000"/>
              <a:lumOff val="5000"/>
            </a:schemeClr>
          </a:solidFill>
          <a:ln w="9525" cap="flat" cmpd="sng" algn="ctr">
            <a:solidFill>
              <a:schemeClr val="tx1"/>
            </a:solidFill>
            <a:prstDash val="solid"/>
            <a:round/>
            <a:headEnd type="triangle" w="med" len="med"/>
            <a:tailEnd type="triangl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dirty="0">
              <a:latin typeface="Lucida Console" pitchFamily="49" charset="0"/>
            </a:endParaRPr>
          </a:p>
        </p:txBody>
      </p:sp>
      <p:sp>
        <p:nvSpPr>
          <p:cNvPr id="4" name="TextBox 3"/>
          <p:cNvSpPr txBox="1"/>
          <p:nvPr/>
        </p:nvSpPr>
        <p:spPr>
          <a:xfrm>
            <a:off x="544287" y="2214337"/>
            <a:ext cx="6016171" cy="3693319"/>
          </a:xfrm>
          <a:prstGeom prst="rect">
            <a:avLst/>
          </a:prstGeom>
          <a:noFill/>
        </p:spPr>
        <p:txBody>
          <a:bodyPr wrap="square" rtlCol="0">
            <a:spAutoFit/>
          </a:bodyPr>
          <a:lstStyle/>
          <a:p>
            <a:r>
              <a:rPr lang="en-US" dirty="0">
                <a:latin typeface="Consolas" panose="020B0609020204030204" pitchFamily="49" charset="0"/>
                <a:cs typeface="Consolas" panose="020B0609020204030204" pitchFamily="49" charset="0"/>
              </a:rPr>
              <a:t>C:\&gt; mkdir CoolProject</a:t>
            </a:r>
          </a:p>
          <a:p>
            <a:r>
              <a:rPr lang="en-US" dirty="0">
                <a:latin typeface="Consolas" panose="020B0609020204030204" pitchFamily="49" charset="0"/>
                <a:cs typeface="Consolas" panose="020B0609020204030204" pitchFamily="49" charset="0"/>
              </a:rPr>
              <a:t>C:\&gt; cd CoolProject</a:t>
            </a:r>
          </a:p>
          <a:p>
            <a:r>
              <a:rPr lang="en-US" dirty="0">
                <a:latin typeface="Consolas" panose="020B0609020204030204" pitchFamily="49" charset="0"/>
                <a:cs typeface="Consolas" panose="020B0609020204030204" pitchFamily="49" charset="0"/>
              </a:rPr>
              <a:t>C:\CoolProject &gt; git init</a:t>
            </a:r>
          </a:p>
          <a:p>
            <a:r>
              <a:rPr lang="en-US" dirty="0">
                <a:latin typeface="Consolas" panose="020B0609020204030204" pitchFamily="49" charset="0"/>
                <a:cs typeface="Consolas" panose="020B0609020204030204" pitchFamily="49" charset="0"/>
              </a:rPr>
              <a:t>Initialized empty Git repository in C:/CoolProject/.git</a:t>
            </a:r>
          </a:p>
          <a:p>
            <a:r>
              <a:rPr lang="en-US" dirty="0">
                <a:latin typeface="Consolas" panose="020B0609020204030204" pitchFamily="49" charset="0"/>
                <a:cs typeface="Consolas" panose="020B0609020204030204" pitchFamily="49" charset="0"/>
              </a:rPr>
              <a:t>C:\CoolProject &gt; notepad README.txt</a:t>
            </a:r>
          </a:p>
          <a:p>
            <a:r>
              <a:rPr lang="en-US" dirty="0">
                <a:latin typeface="Consolas" panose="020B0609020204030204" pitchFamily="49" charset="0"/>
                <a:cs typeface="Consolas" panose="020B0609020204030204" pitchFamily="49" charset="0"/>
              </a:rPr>
              <a:t>C:\CoolProject &gt; git add .</a:t>
            </a:r>
          </a:p>
          <a:p>
            <a:r>
              <a:rPr lang="en-US" dirty="0">
                <a:latin typeface="Consolas" panose="020B0609020204030204" pitchFamily="49" charset="0"/>
                <a:cs typeface="Consolas" panose="020B0609020204030204" pitchFamily="49" charset="0"/>
              </a:rPr>
              <a:t>C:\CoolProject &gt; git commit -m 'my first commit'</a:t>
            </a:r>
          </a:p>
          <a:p>
            <a:r>
              <a:rPr lang="en-US" dirty="0">
                <a:latin typeface="Consolas" panose="020B0609020204030204" pitchFamily="49" charset="0"/>
                <a:cs typeface="Consolas" panose="020B0609020204030204" pitchFamily="49" charset="0"/>
              </a:rPr>
              <a:t>[master (root-commit) 7106a52] my first commit</a:t>
            </a:r>
          </a:p>
          <a:p>
            <a:r>
              <a:rPr lang="en-US" dirty="0">
                <a:latin typeface="Consolas" panose="020B0609020204030204" pitchFamily="49" charset="0"/>
                <a:cs typeface="Consolas" panose="020B0609020204030204" pitchFamily="49" charset="0"/>
              </a:rPr>
              <a:t> 1 file changed, 1 insertion(+)</a:t>
            </a:r>
          </a:p>
          <a:p>
            <a:r>
              <a:rPr lang="en-US" dirty="0">
                <a:latin typeface="Consolas" panose="020B0609020204030204" pitchFamily="49" charset="0"/>
                <a:cs typeface="Consolas" panose="020B0609020204030204" pitchFamily="49" charset="0"/>
              </a:rPr>
              <a:t> create mode 100644 README.txt</a:t>
            </a:r>
          </a:p>
          <a:p>
            <a:endParaRPr lang="en-US" dirty="0">
              <a:latin typeface="Consolas" panose="020B0609020204030204" pitchFamily="49" charset="0"/>
              <a:cs typeface="Consolas" panose="020B0609020204030204" pitchFamily="49" charset="0"/>
            </a:endParaRPr>
          </a:p>
        </p:txBody>
      </p:sp>
      <p:pic>
        <p:nvPicPr>
          <p:cNvPr id="5" name="Picture 4"/>
          <p:cNvPicPr>
            <a:picLocks noChangeAspect="1"/>
          </p:cNvPicPr>
          <p:nvPr/>
        </p:nvPicPr>
        <p:blipFill>
          <a:blip r:embed="rId3"/>
          <a:stretch>
            <a:fillRect/>
          </a:stretch>
        </p:blipFill>
        <p:spPr>
          <a:xfrm>
            <a:off x="2687643" y="5829734"/>
            <a:ext cx="3567659" cy="781317"/>
          </a:xfrm>
          <a:prstGeom prst="rect">
            <a:avLst/>
          </a:prstGeom>
        </p:spPr>
      </p:pic>
    </p:spTree>
    <p:extLst>
      <p:ext uri="{BB962C8B-B14F-4D97-AF65-F5344CB8AC3E}">
        <p14:creationId xmlns:p14="http://schemas.microsoft.com/office/powerpoint/2010/main" val="260425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0"/>
                                  </p:iterate>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type="lt">
                                    <p:tmAbs val="0"/>
                                  </p:iterate>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0"/>
                                  </p:iterate>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type="lt">
                                    <p:tmAbs val="0"/>
                                  </p:iterate>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type="lt">
                                    <p:tmAbs val="0"/>
                                  </p:iterate>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type="lt">
                                    <p:tmAbs val="0"/>
                                  </p:iterate>
                                  <p:childTnLst>
                                    <p:set>
                                      <p:cBhvr>
                                        <p:cTn id="3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type="lt">
                                    <p:tmAbs val="0"/>
                                  </p:iterate>
                                  <p:childTnLst>
                                    <p:set>
                                      <p:cBhvr>
                                        <p:cTn id="36" dur="1" fill="hold">
                                          <p:stCondLst>
                                            <p:cond delay="0"/>
                                          </p:stCondLst>
                                        </p:cTn>
                                        <p:tgtEl>
                                          <p:spTgt spid="4">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iterate type="lt">
                                    <p:tmAbs val="0"/>
                                  </p:iterate>
                                  <p:childTnLst>
                                    <p:set>
                                      <p:cBhvr>
                                        <p:cTn id="38" dur="1" fill="hold">
                                          <p:stCondLst>
                                            <p:cond delay="0"/>
                                          </p:stCondLst>
                                        </p:cTn>
                                        <p:tgtEl>
                                          <p:spTgt spid="4">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iterate type="lt">
                                    <p:tmAbs val="0"/>
                                  </p:iterate>
                                  <p:childTnLst>
                                    <p:set>
                                      <p:cBhvr>
                                        <p:cTn id="4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I</a:t>
            </a:r>
          </a:p>
        </p:txBody>
      </p:sp>
      <p:sp>
        <p:nvSpPr>
          <p:cNvPr id="4" name="Content Placeholder 3"/>
          <p:cNvSpPr>
            <a:spLocks noGrp="1"/>
          </p:cNvSpPr>
          <p:nvPr>
            <p:ph idx="1"/>
          </p:nvPr>
        </p:nvSpPr>
        <p:spPr/>
        <p:txBody>
          <a:bodyPr>
            <a:normAutofit/>
          </a:bodyPr>
          <a:lstStyle/>
          <a:p>
            <a:r>
              <a:rPr lang="en-US" dirty="0"/>
              <a:t>The three (or four) states of a </a:t>
            </a:r>
            <a:r>
              <a:rPr lang="en-US" dirty="0">
                <a:solidFill>
                  <a:schemeClr val="tx2"/>
                </a:solidFill>
              </a:rPr>
              <a:t>file</a:t>
            </a:r>
            <a:r>
              <a:rPr lang="en-US" dirty="0"/>
              <a:t>:</a:t>
            </a:r>
          </a:p>
          <a:p>
            <a:pPr marL="342900" indent="-342900">
              <a:buFont typeface="Arial" charset="0"/>
              <a:buChar char="•"/>
            </a:pPr>
            <a:r>
              <a:rPr lang="en-US" dirty="0"/>
              <a:t>Modified:</a:t>
            </a:r>
          </a:p>
          <a:p>
            <a:pPr lvl="1"/>
            <a:r>
              <a:rPr lang="en-US" dirty="0"/>
              <a:t>File has changed but not committed</a:t>
            </a:r>
          </a:p>
          <a:p>
            <a:pPr marL="342900" indent="-342900">
              <a:buFont typeface="Arial" charset="0"/>
              <a:buChar char="•"/>
            </a:pPr>
            <a:r>
              <a:rPr lang="en-US" dirty="0"/>
              <a:t>Staged:</a:t>
            </a:r>
          </a:p>
          <a:p>
            <a:pPr lvl="1"/>
            <a:r>
              <a:rPr lang="en-US" dirty="0"/>
              <a:t>Marked to go to next commit snapshot</a:t>
            </a:r>
          </a:p>
          <a:p>
            <a:pPr marL="342900" indent="-342900">
              <a:buFont typeface="Arial" charset="0"/>
              <a:buChar char="•"/>
            </a:pPr>
            <a:r>
              <a:rPr lang="en-US" dirty="0"/>
              <a:t>Committed:</a:t>
            </a:r>
          </a:p>
          <a:p>
            <a:pPr lvl="1"/>
            <a:r>
              <a:rPr lang="en-US" dirty="0"/>
              <a:t>Safely stored in local database</a:t>
            </a:r>
          </a:p>
          <a:p>
            <a:pPr marL="342900" indent="-342900">
              <a:buFont typeface="Arial" charset="0"/>
              <a:buChar char="•"/>
            </a:pPr>
            <a:r>
              <a:rPr lang="en-US" dirty="0"/>
              <a:t>Untracked!</a:t>
            </a:r>
          </a:p>
          <a:p>
            <a:pPr lvl="1"/>
            <a:r>
              <a:rPr lang="en-US" dirty="0"/>
              <a:t>Newly added or removed files</a:t>
            </a:r>
          </a:p>
          <a:p>
            <a:endParaRPr lang="en-US" dirty="0"/>
          </a:p>
        </p:txBody>
      </p:sp>
    </p:spTree>
    <p:extLst>
      <p:ext uri="{BB962C8B-B14F-4D97-AF65-F5344CB8AC3E}">
        <p14:creationId xmlns:p14="http://schemas.microsoft.com/office/powerpoint/2010/main" val="293575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II</a:t>
            </a:r>
          </a:p>
        </p:txBody>
      </p:sp>
      <p:sp>
        <p:nvSpPr>
          <p:cNvPr id="4" name="Content Placeholder 3"/>
          <p:cNvSpPr>
            <a:spLocks noGrp="1"/>
          </p:cNvSpPr>
          <p:nvPr>
            <p:ph idx="1"/>
          </p:nvPr>
        </p:nvSpPr>
        <p:spPr/>
        <p:txBody>
          <a:bodyPr>
            <a:normAutofit/>
          </a:bodyPr>
          <a:lstStyle/>
          <a:p>
            <a:r>
              <a:rPr lang="en-US" dirty="0"/>
              <a:t>Three main areas of a </a:t>
            </a:r>
            <a:r>
              <a:rPr lang="en-US" dirty="0" err="1"/>
              <a:t>git</a:t>
            </a:r>
            <a:r>
              <a:rPr lang="en-US" dirty="0"/>
              <a:t> </a:t>
            </a:r>
            <a:r>
              <a:rPr lang="en-US" dirty="0">
                <a:solidFill>
                  <a:schemeClr val="tx2"/>
                </a:solidFill>
              </a:rPr>
              <a:t>project</a:t>
            </a:r>
            <a:r>
              <a:rPr lang="en-US" dirty="0"/>
              <a:t>:</a:t>
            </a:r>
          </a:p>
          <a:p>
            <a:pPr marL="342900" indent="-342900">
              <a:buFont typeface="Arial" charset="0"/>
              <a:buChar char="•"/>
            </a:pPr>
            <a:r>
              <a:rPr lang="en-US" dirty="0"/>
              <a:t>Working directory</a:t>
            </a:r>
          </a:p>
          <a:p>
            <a:pPr lvl="1"/>
            <a:r>
              <a:rPr lang="en-US" dirty="0"/>
              <a:t>Single checkout of one version of the project.</a:t>
            </a:r>
          </a:p>
          <a:p>
            <a:pPr marL="342900" indent="-342900">
              <a:buFont typeface="Arial" charset="0"/>
              <a:buChar char="•"/>
            </a:pPr>
            <a:r>
              <a:rPr lang="en-US" dirty="0"/>
              <a:t>Staging area</a:t>
            </a:r>
          </a:p>
          <a:p>
            <a:pPr lvl="1"/>
            <a:r>
              <a:rPr lang="en-US" dirty="0"/>
              <a:t>Simple file storing information about what will go into your next commit</a:t>
            </a:r>
          </a:p>
          <a:p>
            <a:pPr marL="342900" indent="-342900">
              <a:buFont typeface="Arial" charset="0"/>
              <a:buChar char="•"/>
            </a:pPr>
            <a:r>
              <a:rPr lang="en-US" dirty="0" err="1"/>
              <a:t>Git</a:t>
            </a:r>
            <a:r>
              <a:rPr lang="en-US" dirty="0"/>
              <a:t> directory</a:t>
            </a:r>
          </a:p>
          <a:p>
            <a:pPr lvl="1"/>
            <a:r>
              <a:rPr lang="en-US" dirty="0"/>
              <a:t>What is copied when cloning a repository</a:t>
            </a:r>
          </a:p>
          <a:p>
            <a:endParaRPr lang="en-US" dirty="0"/>
          </a:p>
        </p:txBody>
      </p:sp>
    </p:spTree>
    <p:extLst>
      <p:ext uri="{BB962C8B-B14F-4D97-AF65-F5344CB8AC3E}">
        <p14:creationId xmlns:p14="http://schemas.microsoft.com/office/powerpoint/2010/main" val="362884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III</a:t>
            </a:r>
          </a:p>
        </p:txBody>
      </p:sp>
      <p:sp>
        <p:nvSpPr>
          <p:cNvPr id="4" name="Content Placeholder 3"/>
          <p:cNvSpPr>
            <a:spLocks noGrp="1"/>
          </p:cNvSpPr>
          <p:nvPr>
            <p:ph idx="1"/>
          </p:nvPr>
        </p:nvSpPr>
        <p:spPr/>
        <p:txBody>
          <a:bodyPr>
            <a:normAutofit/>
          </a:bodyPr>
          <a:lstStyle/>
          <a:p>
            <a:r>
              <a:rPr lang="en-US" dirty="0"/>
              <a:t>Three main areas of a </a:t>
            </a:r>
            <a:r>
              <a:rPr lang="en-US" dirty="0" err="1"/>
              <a:t>git</a:t>
            </a:r>
            <a:r>
              <a:rPr lang="en-US" dirty="0"/>
              <a:t> </a:t>
            </a:r>
            <a:r>
              <a:rPr lang="en-US" dirty="0">
                <a:solidFill>
                  <a:schemeClr val="tx2"/>
                </a:solidFill>
              </a:rPr>
              <a:t>project</a:t>
            </a:r>
            <a:r>
              <a:rPr lang="en-US" dirty="0"/>
              <a:t>:</a:t>
            </a:r>
          </a:p>
        </p:txBody>
      </p:sp>
      <p:pic>
        <p:nvPicPr>
          <p:cNvPr id="5122" name="Picture 2" descr="C:\Users\AlirezaF\Desktop\Git presentaion\18333fig0106-tn.png"/>
          <p:cNvPicPr>
            <a:picLocks noChangeAspect="1" noChangeArrowheads="1"/>
          </p:cNvPicPr>
          <p:nvPr/>
        </p:nvPicPr>
        <p:blipFill>
          <a:blip r:embed="rId2" cstate="print"/>
          <a:srcRect/>
          <a:stretch>
            <a:fillRect/>
          </a:stretch>
        </p:blipFill>
        <p:spPr bwMode="auto">
          <a:xfrm>
            <a:off x="2286000" y="2362200"/>
            <a:ext cx="4419600" cy="4066032"/>
          </a:xfrm>
          <a:prstGeom prst="rect">
            <a:avLst/>
          </a:prstGeom>
          <a:noFill/>
        </p:spPr>
      </p:pic>
    </p:spTree>
    <p:extLst>
      <p:ext uri="{BB962C8B-B14F-4D97-AF65-F5344CB8AC3E}">
        <p14:creationId xmlns:p14="http://schemas.microsoft.com/office/powerpoint/2010/main" val="309272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Branches Illustrated</a:t>
            </a:r>
          </a:p>
        </p:txBody>
      </p:sp>
      <p:sp>
        <p:nvSpPr>
          <p:cNvPr id="15" name="Line Callout 1 14"/>
          <p:cNvSpPr/>
          <p:nvPr/>
        </p:nvSpPr>
        <p:spPr>
          <a:xfrm>
            <a:off x="1447801" y="2984500"/>
            <a:ext cx="1295400" cy="317500"/>
          </a:xfrm>
          <a:prstGeom prst="borderCallout1">
            <a:avLst>
              <a:gd name="adj1" fmla="val 44596"/>
              <a:gd name="adj2" fmla="val 355"/>
              <a:gd name="adj3" fmla="val 138346"/>
              <a:gd name="adj4" fmla="val -3290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master</a:t>
            </a:r>
          </a:p>
        </p:txBody>
      </p:sp>
      <p:sp>
        <p:nvSpPr>
          <p:cNvPr id="16" name="Rectangle 15"/>
          <p:cNvSpPr/>
          <p:nvPr/>
        </p:nvSpPr>
        <p:spPr>
          <a:xfrm>
            <a:off x="7303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1" name="TextBox 20"/>
          <p:cNvSpPr txBox="1"/>
          <p:nvPr/>
        </p:nvSpPr>
        <p:spPr>
          <a:xfrm>
            <a:off x="457200" y="5408387"/>
            <a:ext cx="8229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a:latin typeface="Consolas" pitchFamily="49" charset="0"/>
                <a:cs typeface="Consolas" pitchFamily="49" charset="0"/>
              </a:rPr>
              <a:t>&gt; git commit –m ‘my first commit’</a:t>
            </a:r>
          </a:p>
        </p:txBody>
      </p:sp>
      <p:sp>
        <p:nvSpPr>
          <p:cNvPr id="22" name="5-Point Star 21"/>
          <p:cNvSpPr/>
          <p:nvPr/>
        </p:nvSpPr>
        <p:spPr>
          <a:xfrm>
            <a:off x="2552044" y="2810204"/>
            <a:ext cx="382314" cy="348592"/>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nvGrpSpPr>
          <p:cNvPr id="9" name="Group 8"/>
          <p:cNvGrpSpPr/>
          <p:nvPr/>
        </p:nvGrpSpPr>
        <p:grpSpPr>
          <a:xfrm>
            <a:off x="3212580" y="2323475"/>
            <a:ext cx="5047001" cy="923330"/>
            <a:chOff x="3203551" y="2323475"/>
            <a:chExt cx="4681275" cy="923330"/>
          </a:xfrm>
        </p:grpSpPr>
        <p:cxnSp>
          <p:nvCxnSpPr>
            <p:cNvPr id="5" name="Straight Arrow Connector 4"/>
            <p:cNvCxnSpPr/>
            <p:nvPr/>
          </p:nvCxnSpPr>
          <p:spPr>
            <a:xfrm flipH="1">
              <a:off x="3203551" y="2522663"/>
              <a:ext cx="629587" cy="1648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77521" y="2323475"/>
              <a:ext cx="4107305" cy="923330"/>
            </a:xfrm>
            <a:prstGeom prst="rect">
              <a:avLst/>
            </a:prstGeom>
            <a:noFill/>
          </p:spPr>
          <p:txBody>
            <a:bodyPr wrap="square" rtlCol="0">
              <a:spAutoFit/>
            </a:bodyPr>
            <a:lstStyle/>
            <a:p>
              <a:r>
                <a:rPr lang="en-US"/>
                <a:t>(Default </a:t>
              </a:r>
              <a:r>
                <a:rPr lang="en-US" dirty="0"/>
                <a:t>branch is called “master”; your first commit will be on </a:t>
              </a:r>
              <a:r>
                <a:rPr lang="en-US"/>
                <a:t>this branch.)</a:t>
              </a:r>
            </a:p>
          </p:txBody>
        </p:sp>
      </p:grpSp>
    </p:spTree>
    <p:extLst>
      <p:ext uri="{BB962C8B-B14F-4D97-AF65-F5344CB8AC3E}">
        <p14:creationId xmlns:p14="http://schemas.microsoft.com/office/powerpoint/2010/main" val="2742567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Branches Illustrated</a:t>
            </a:r>
          </a:p>
        </p:txBody>
      </p:sp>
      <p:sp>
        <p:nvSpPr>
          <p:cNvPr id="11" name="Line Callout 1 10"/>
          <p:cNvSpPr/>
          <p:nvPr/>
        </p:nvSpPr>
        <p:spPr>
          <a:xfrm>
            <a:off x="3124201" y="2984500"/>
            <a:ext cx="1295400" cy="317500"/>
          </a:xfrm>
          <a:prstGeom prst="borderCallout1">
            <a:avLst>
              <a:gd name="adj1" fmla="val 44596"/>
              <a:gd name="adj2" fmla="val 355"/>
              <a:gd name="adj3" fmla="val 138346"/>
              <a:gd name="adj4" fmla="val -3290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master</a:t>
            </a:r>
          </a:p>
        </p:txBody>
      </p:sp>
      <p:sp>
        <p:nvSpPr>
          <p:cNvPr id="17" name="TextBox 16"/>
          <p:cNvSpPr txBox="1"/>
          <p:nvPr/>
        </p:nvSpPr>
        <p:spPr>
          <a:xfrm>
            <a:off x="457200" y="5397501"/>
            <a:ext cx="8229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a:latin typeface="Consolas" pitchFamily="49" charset="0"/>
                <a:cs typeface="Consolas" pitchFamily="49" charset="0"/>
              </a:rPr>
              <a:t>&gt; git commit (x2)</a:t>
            </a:r>
          </a:p>
        </p:txBody>
      </p:sp>
      <p:sp>
        <p:nvSpPr>
          <p:cNvPr id="19" name="Rectangle 18"/>
          <p:cNvSpPr/>
          <p:nvPr/>
        </p:nvSpPr>
        <p:spPr>
          <a:xfrm>
            <a:off x="7303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cxnSp>
        <p:nvCxnSpPr>
          <p:cNvPr id="20" name="Straight Arrow Connector 19"/>
          <p:cNvCxnSpPr>
            <a:stCxn id="21" idx="1"/>
            <a:endCxn id="19" idx="3"/>
          </p:cNvCxnSpPr>
          <p:nvPr/>
        </p:nvCxnSpPr>
        <p:spPr>
          <a:xfrm flipH="1">
            <a:off x="12320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1" name="Rectangle 20"/>
          <p:cNvSpPr/>
          <p:nvPr/>
        </p:nvSpPr>
        <p:spPr>
          <a:xfrm>
            <a:off x="15685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cxnSp>
        <p:nvCxnSpPr>
          <p:cNvPr id="22" name="Straight Arrow Connector 21"/>
          <p:cNvCxnSpPr/>
          <p:nvPr/>
        </p:nvCxnSpPr>
        <p:spPr>
          <a:xfrm flipH="1">
            <a:off x="20702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3" name="Rectangle 22"/>
          <p:cNvSpPr/>
          <p:nvPr/>
        </p:nvSpPr>
        <p:spPr>
          <a:xfrm>
            <a:off x="24067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2" name="5-Point Star 11"/>
          <p:cNvSpPr/>
          <p:nvPr/>
        </p:nvSpPr>
        <p:spPr>
          <a:xfrm>
            <a:off x="4228444" y="2810204"/>
            <a:ext cx="382314" cy="348592"/>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977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lstStyle/>
          <a:p>
            <a:r>
              <a:rPr lang="en-US" dirty="0"/>
              <a:t>Open data:</a:t>
            </a:r>
            <a:br>
              <a:rPr lang="en-US" dirty="0"/>
            </a:br>
            <a:r>
              <a:rPr lang="en-US" dirty="0"/>
              <a:t>“</a:t>
            </a:r>
            <a:r>
              <a:rPr lang="en-US" dirty="0">
                <a:solidFill>
                  <a:schemeClr val="tx2"/>
                </a:solidFill>
              </a:rPr>
              <a:t>Open data</a:t>
            </a:r>
            <a:r>
              <a:rPr lang="en-US" b="0" dirty="0"/>
              <a:t> is the idea that some data should be freely available to everyone to use and republish as they wish, without restrictions from copyright, patents or other mechanisms of control”</a:t>
            </a:r>
            <a:endParaRPr lang="en-US" dirty="0"/>
          </a:p>
          <a:p>
            <a:r>
              <a:rPr lang="en-US" dirty="0"/>
              <a:t>Open Data movement website</a:t>
            </a:r>
          </a:p>
          <a:p>
            <a:pPr marL="342900" indent="-342900">
              <a:buFont typeface="Arial" charset="0"/>
              <a:buChar char="•"/>
            </a:pPr>
            <a:r>
              <a:rPr lang="en-US" b="0" dirty="0">
                <a:hlinkClick r:id="rId3"/>
              </a:rPr>
              <a:t>http://</a:t>
            </a:r>
            <a:r>
              <a:rPr lang="en-US" b="0" dirty="0" err="1">
                <a:hlinkClick r:id="rId3"/>
              </a:rPr>
              <a:t>www.opendatafoundation.org</a:t>
            </a:r>
            <a:r>
              <a:rPr lang="en-US" b="0" dirty="0">
                <a:hlinkClick r:id="rId3"/>
              </a:rPr>
              <a:t>/</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6</a:t>
            </a:fld>
            <a:endParaRPr lang="en-US" dirty="0"/>
          </a:p>
        </p:txBody>
      </p:sp>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22860" y="4144504"/>
            <a:ext cx="4721140" cy="2728486"/>
          </a:xfrm>
          <a:prstGeom prst="rect">
            <a:avLst/>
          </a:prstGeom>
        </p:spPr>
      </p:pic>
    </p:spTree>
    <p:extLst>
      <p:ext uri="{BB962C8B-B14F-4D97-AF65-F5344CB8AC3E}">
        <p14:creationId xmlns:p14="http://schemas.microsoft.com/office/powerpoint/2010/main" val="16736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Branches Illustrated</a:t>
            </a:r>
          </a:p>
        </p:txBody>
      </p:sp>
      <p:sp>
        <p:nvSpPr>
          <p:cNvPr id="12" name="Line Callout 1 11"/>
          <p:cNvSpPr/>
          <p:nvPr/>
        </p:nvSpPr>
        <p:spPr>
          <a:xfrm>
            <a:off x="3137095" y="4000500"/>
            <a:ext cx="1295400" cy="317500"/>
          </a:xfrm>
          <a:prstGeom prst="borderCallout1">
            <a:avLst>
              <a:gd name="adj1" fmla="val 44596"/>
              <a:gd name="adj2" fmla="val 355"/>
              <a:gd name="adj3" fmla="val -38885"/>
              <a:gd name="adj4" fmla="val -3398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bug123</a:t>
            </a:r>
          </a:p>
        </p:txBody>
      </p:sp>
      <p:sp>
        <p:nvSpPr>
          <p:cNvPr id="13" name="Line Callout 1 12"/>
          <p:cNvSpPr/>
          <p:nvPr/>
        </p:nvSpPr>
        <p:spPr>
          <a:xfrm>
            <a:off x="3124201" y="2984500"/>
            <a:ext cx="1295400" cy="317500"/>
          </a:xfrm>
          <a:prstGeom prst="borderCallout1">
            <a:avLst>
              <a:gd name="adj1" fmla="val 44596"/>
              <a:gd name="adj2" fmla="val 355"/>
              <a:gd name="adj3" fmla="val 138346"/>
              <a:gd name="adj4" fmla="val -3290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master</a:t>
            </a:r>
          </a:p>
        </p:txBody>
      </p:sp>
      <p:sp>
        <p:nvSpPr>
          <p:cNvPr id="19" name="TextBox 18"/>
          <p:cNvSpPr txBox="1"/>
          <p:nvPr/>
        </p:nvSpPr>
        <p:spPr>
          <a:xfrm>
            <a:off x="457200" y="5397501"/>
            <a:ext cx="8229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a:latin typeface="Consolas" pitchFamily="49" charset="0"/>
                <a:cs typeface="Consolas" pitchFamily="49" charset="0"/>
              </a:rPr>
              <a:t>&gt; git checkout –b bug123</a:t>
            </a:r>
          </a:p>
        </p:txBody>
      </p:sp>
      <p:sp>
        <p:nvSpPr>
          <p:cNvPr id="21" name="Rectangle 20"/>
          <p:cNvSpPr/>
          <p:nvPr/>
        </p:nvSpPr>
        <p:spPr>
          <a:xfrm>
            <a:off x="7303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cxnSp>
        <p:nvCxnSpPr>
          <p:cNvPr id="22" name="Straight Arrow Connector 21"/>
          <p:cNvCxnSpPr>
            <a:stCxn id="23" idx="1"/>
            <a:endCxn id="21" idx="3"/>
          </p:cNvCxnSpPr>
          <p:nvPr/>
        </p:nvCxnSpPr>
        <p:spPr>
          <a:xfrm flipH="1">
            <a:off x="12320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3" name="Rectangle 22"/>
          <p:cNvSpPr/>
          <p:nvPr/>
        </p:nvSpPr>
        <p:spPr>
          <a:xfrm>
            <a:off x="15685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cxnSp>
        <p:nvCxnSpPr>
          <p:cNvPr id="24" name="Straight Arrow Connector 23"/>
          <p:cNvCxnSpPr/>
          <p:nvPr/>
        </p:nvCxnSpPr>
        <p:spPr>
          <a:xfrm flipH="1">
            <a:off x="20702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5" name="Rectangle 24"/>
          <p:cNvSpPr/>
          <p:nvPr/>
        </p:nvSpPr>
        <p:spPr>
          <a:xfrm>
            <a:off x="24067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4" name="5-Point Star 13"/>
          <p:cNvSpPr/>
          <p:nvPr/>
        </p:nvSpPr>
        <p:spPr>
          <a:xfrm>
            <a:off x="4241338" y="3826862"/>
            <a:ext cx="382314" cy="348592"/>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35763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Branches Illustrated</a:t>
            </a:r>
          </a:p>
        </p:txBody>
      </p:sp>
      <p:sp>
        <p:nvSpPr>
          <p:cNvPr id="16" name="Line Callout 1 15"/>
          <p:cNvSpPr/>
          <p:nvPr/>
        </p:nvSpPr>
        <p:spPr>
          <a:xfrm>
            <a:off x="3124201" y="2984500"/>
            <a:ext cx="1295400" cy="317500"/>
          </a:xfrm>
          <a:prstGeom prst="borderCallout1">
            <a:avLst>
              <a:gd name="adj1" fmla="val 44596"/>
              <a:gd name="adj2" fmla="val 355"/>
              <a:gd name="adj3" fmla="val 138346"/>
              <a:gd name="adj4" fmla="val -3290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master</a:t>
            </a:r>
          </a:p>
        </p:txBody>
      </p:sp>
      <p:sp>
        <p:nvSpPr>
          <p:cNvPr id="26" name="TextBox 25"/>
          <p:cNvSpPr txBox="1"/>
          <p:nvPr/>
        </p:nvSpPr>
        <p:spPr>
          <a:xfrm>
            <a:off x="457200" y="5397501"/>
            <a:ext cx="8229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a:latin typeface="Consolas" pitchFamily="49" charset="0"/>
                <a:cs typeface="Consolas" pitchFamily="49" charset="0"/>
              </a:rPr>
              <a:t>&gt; git commit (x2)</a:t>
            </a:r>
          </a:p>
        </p:txBody>
      </p:sp>
      <p:sp>
        <p:nvSpPr>
          <p:cNvPr id="27" name="Rectangle 26"/>
          <p:cNvSpPr/>
          <p:nvPr/>
        </p:nvSpPr>
        <p:spPr>
          <a:xfrm>
            <a:off x="7303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cxnSp>
        <p:nvCxnSpPr>
          <p:cNvPr id="28" name="Straight Arrow Connector 27"/>
          <p:cNvCxnSpPr>
            <a:stCxn id="29" idx="1"/>
            <a:endCxn id="27" idx="3"/>
          </p:cNvCxnSpPr>
          <p:nvPr/>
        </p:nvCxnSpPr>
        <p:spPr>
          <a:xfrm flipH="1">
            <a:off x="12320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9" name="Rectangle 28"/>
          <p:cNvSpPr/>
          <p:nvPr/>
        </p:nvSpPr>
        <p:spPr>
          <a:xfrm>
            <a:off x="15685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cxnSp>
        <p:nvCxnSpPr>
          <p:cNvPr id="30" name="Straight Arrow Connector 29"/>
          <p:cNvCxnSpPr/>
          <p:nvPr/>
        </p:nvCxnSpPr>
        <p:spPr>
          <a:xfrm flipH="1">
            <a:off x="20702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1" name="Rectangle 30"/>
          <p:cNvSpPr/>
          <p:nvPr/>
        </p:nvSpPr>
        <p:spPr>
          <a:xfrm>
            <a:off x="24067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cxnSp>
        <p:nvCxnSpPr>
          <p:cNvPr id="36" name="Straight Arrow Connector 35"/>
          <p:cNvCxnSpPr/>
          <p:nvPr/>
        </p:nvCxnSpPr>
        <p:spPr>
          <a:xfrm flipH="1" flipV="1">
            <a:off x="2657622" y="3873501"/>
            <a:ext cx="559192" cy="4286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7" name="Rectangle 36"/>
          <p:cNvSpPr/>
          <p:nvPr/>
        </p:nvSpPr>
        <p:spPr>
          <a:xfrm>
            <a:off x="3216814" y="4079875"/>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cxnSp>
        <p:nvCxnSpPr>
          <p:cNvPr id="38" name="Straight Arrow Connector 37"/>
          <p:cNvCxnSpPr/>
          <p:nvPr/>
        </p:nvCxnSpPr>
        <p:spPr>
          <a:xfrm flipH="1">
            <a:off x="3737318" y="4302125"/>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9" name="Rectangle 38"/>
          <p:cNvSpPr/>
          <p:nvPr/>
        </p:nvSpPr>
        <p:spPr>
          <a:xfrm>
            <a:off x="4073770" y="4079875"/>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sp>
        <p:nvSpPr>
          <p:cNvPr id="40" name="Line Callout 1 39"/>
          <p:cNvSpPr/>
          <p:nvPr/>
        </p:nvSpPr>
        <p:spPr>
          <a:xfrm>
            <a:off x="4811152" y="4643438"/>
            <a:ext cx="1295400" cy="317500"/>
          </a:xfrm>
          <a:prstGeom prst="borderCallout1">
            <a:avLst>
              <a:gd name="adj1" fmla="val 44596"/>
              <a:gd name="adj2" fmla="val 355"/>
              <a:gd name="adj3" fmla="val -38885"/>
              <a:gd name="adj4" fmla="val -3398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bug123</a:t>
            </a:r>
          </a:p>
        </p:txBody>
      </p:sp>
      <p:sp>
        <p:nvSpPr>
          <p:cNvPr id="17" name="5-Point Star 16"/>
          <p:cNvSpPr/>
          <p:nvPr/>
        </p:nvSpPr>
        <p:spPr>
          <a:xfrm>
            <a:off x="5915395" y="4461205"/>
            <a:ext cx="382314" cy="348592"/>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41770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Branches Illustrated</a:t>
            </a:r>
          </a:p>
        </p:txBody>
      </p:sp>
      <p:sp>
        <p:nvSpPr>
          <p:cNvPr id="16" name="Line Callout 1 15"/>
          <p:cNvSpPr/>
          <p:nvPr/>
        </p:nvSpPr>
        <p:spPr>
          <a:xfrm>
            <a:off x="3124201" y="2984500"/>
            <a:ext cx="1295400" cy="317500"/>
          </a:xfrm>
          <a:prstGeom prst="borderCallout1">
            <a:avLst>
              <a:gd name="adj1" fmla="val 44596"/>
              <a:gd name="adj2" fmla="val 355"/>
              <a:gd name="adj3" fmla="val 138346"/>
              <a:gd name="adj4" fmla="val -3290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master</a:t>
            </a:r>
          </a:p>
        </p:txBody>
      </p:sp>
      <p:sp>
        <p:nvSpPr>
          <p:cNvPr id="26" name="TextBox 25"/>
          <p:cNvSpPr txBox="1"/>
          <p:nvPr/>
        </p:nvSpPr>
        <p:spPr>
          <a:xfrm>
            <a:off x="457200" y="5397501"/>
            <a:ext cx="8229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a:latin typeface="Consolas" pitchFamily="49" charset="0"/>
                <a:cs typeface="Consolas" pitchFamily="49" charset="0"/>
              </a:rPr>
              <a:t>&gt; git checkout master</a:t>
            </a:r>
          </a:p>
        </p:txBody>
      </p:sp>
      <p:sp>
        <p:nvSpPr>
          <p:cNvPr id="35" name="Rectangle 34"/>
          <p:cNvSpPr/>
          <p:nvPr/>
        </p:nvSpPr>
        <p:spPr>
          <a:xfrm>
            <a:off x="7303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cxnSp>
        <p:nvCxnSpPr>
          <p:cNvPr id="36" name="Straight Arrow Connector 35"/>
          <p:cNvCxnSpPr>
            <a:stCxn id="37" idx="1"/>
            <a:endCxn id="35" idx="3"/>
          </p:cNvCxnSpPr>
          <p:nvPr/>
        </p:nvCxnSpPr>
        <p:spPr>
          <a:xfrm flipH="1">
            <a:off x="12320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7" name="Rectangle 36"/>
          <p:cNvSpPr/>
          <p:nvPr/>
        </p:nvSpPr>
        <p:spPr>
          <a:xfrm>
            <a:off x="15685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cxnSp>
        <p:nvCxnSpPr>
          <p:cNvPr id="38" name="Straight Arrow Connector 37"/>
          <p:cNvCxnSpPr/>
          <p:nvPr/>
        </p:nvCxnSpPr>
        <p:spPr>
          <a:xfrm flipH="1">
            <a:off x="20702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9" name="Rectangle 38"/>
          <p:cNvSpPr/>
          <p:nvPr/>
        </p:nvSpPr>
        <p:spPr>
          <a:xfrm>
            <a:off x="24067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cxnSp>
        <p:nvCxnSpPr>
          <p:cNvPr id="40" name="Straight Arrow Connector 39"/>
          <p:cNvCxnSpPr/>
          <p:nvPr/>
        </p:nvCxnSpPr>
        <p:spPr>
          <a:xfrm flipH="1" flipV="1">
            <a:off x="2657622" y="3873501"/>
            <a:ext cx="559192" cy="4286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1" name="Rectangle 40"/>
          <p:cNvSpPr/>
          <p:nvPr/>
        </p:nvSpPr>
        <p:spPr>
          <a:xfrm>
            <a:off x="3216814" y="4079875"/>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cxnSp>
        <p:nvCxnSpPr>
          <p:cNvPr id="42" name="Straight Arrow Connector 41"/>
          <p:cNvCxnSpPr/>
          <p:nvPr/>
        </p:nvCxnSpPr>
        <p:spPr>
          <a:xfrm flipH="1">
            <a:off x="3737318" y="4302125"/>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3" name="Rectangle 42"/>
          <p:cNvSpPr/>
          <p:nvPr/>
        </p:nvSpPr>
        <p:spPr>
          <a:xfrm>
            <a:off x="4073770" y="4079875"/>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sp>
        <p:nvSpPr>
          <p:cNvPr id="44" name="Line Callout 1 43"/>
          <p:cNvSpPr/>
          <p:nvPr/>
        </p:nvSpPr>
        <p:spPr>
          <a:xfrm>
            <a:off x="4811152" y="4643438"/>
            <a:ext cx="1295400" cy="317500"/>
          </a:xfrm>
          <a:prstGeom prst="borderCallout1">
            <a:avLst>
              <a:gd name="adj1" fmla="val 44596"/>
              <a:gd name="adj2" fmla="val 355"/>
              <a:gd name="adj3" fmla="val -38885"/>
              <a:gd name="adj4" fmla="val -3398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bug123</a:t>
            </a:r>
          </a:p>
        </p:txBody>
      </p:sp>
      <p:sp>
        <p:nvSpPr>
          <p:cNvPr id="17" name="5-Point Star 16"/>
          <p:cNvSpPr/>
          <p:nvPr/>
        </p:nvSpPr>
        <p:spPr>
          <a:xfrm>
            <a:off x="4228444" y="2794658"/>
            <a:ext cx="382314" cy="348592"/>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88634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Branches Illustrated</a:t>
            </a:r>
          </a:p>
        </p:txBody>
      </p:sp>
      <p:sp>
        <p:nvSpPr>
          <p:cNvPr id="15" name="Line Callout 1 14"/>
          <p:cNvSpPr/>
          <p:nvPr/>
        </p:nvSpPr>
        <p:spPr>
          <a:xfrm>
            <a:off x="4724401" y="4000500"/>
            <a:ext cx="1295400" cy="317500"/>
          </a:xfrm>
          <a:prstGeom prst="borderCallout1">
            <a:avLst>
              <a:gd name="adj1" fmla="val 44596"/>
              <a:gd name="adj2" fmla="val 355"/>
              <a:gd name="adj3" fmla="val -38885"/>
              <a:gd name="adj4" fmla="val -3398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bug123</a:t>
            </a:r>
          </a:p>
        </p:txBody>
      </p:sp>
      <p:sp>
        <p:nvSpPr>
          <p:cNvPr id="16" name="Line Callout 1 15"/>
          <p:cNvSpPr/>
          <p:nvPr/>
        </p:nvSpPr>
        <p:spPr>
          <a:xfrm>
            <a:off x="4724401" y="2990850"/>
            <a:ext cx="1295400" cy="317500"/>
          </a:xfrm>
          <a:prstGeom prst="borderCallout1">
            <a:avLst>
              <a:gd name="adj1" fmla="val 44596"/>
              <a:gd name="adj2" fmla="val 355"/>
              <a:gd name="adj3" fmla="val 138346"/>
              <a:gd name="adj4" fmla="val -3290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master</a:t>
            </a:r>
          </a:p>
        </p:txBody>
      </p:sp>
      <p:sp>
        <p:nvSpPr>
          <p:cNvPr id="26" name="TextBox 25"/>
          <p:cNvSpPr txBox="1"/>
          <p:nvPr/>
        </p:nvSpPr>
        <p:spPr>
          <a:xfrm>
            <a:off x="457200" y="5397501"/>
            <a:ext cx="8229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a:latin typeface="Consolas" pitchFamily="49" charset="0"/>
                <a:cs typeface="Consolas" pitchFamily="49" charset="0"/>
              </a:rPr>
              <a:t>&gt; git merge bug123</a:t>
            </a:r>
          </a:p>
        </p:txBody>
      </p:sp>
      <p:sp>
        <p:nvSpPr>
          <p:cNvPr id="24" name="Rectangle 23"/>
          <p:cNvSpPr/>
          <p:nvPr/>
        </p:nvSpPr>
        <p:spPr>
          <a:xfrm>
            <a:off x="7303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cxnSp>
        <p:nvCxnSpPr>
          <p:cNvPr id="27" name="Straight Arrow Connector 26"/>
          <p:cNvCxnSpPr>
            <a:stCxn id="28" idx="1"/>
            <a:endCxn id="24" idx="3"/>
          </p:cNvCxnSpPr>
          <p:nvPr/>
        </p:nvCxnSpPr>
        <p:spPr>
          <a:xfrm flipH="1">
            <a:off x="12320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8" name="Rectangle 27"/>
          <p:cNvSpPr/>
          <p:nvPr/>
        </p:nvSpPr>
        <p:spPr>
          <a:xfrm>
            <a:off x="15685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cxnSp>
        <p:nvCxnSpPr>
          <p:cNvPr id="29" name="Straight Arrow Connector 28"/>
          <p:cNvCxnSpPr/>
          <p:nvPr/>
        </p:nvCxnSpPr>
        <p:spPr>
          <a:xfrm flipH="1">
            <a:off x="20702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0" name="Rectangle 29"/>
          <p:cNvSpPr/>
          <p:nvPr/>
        </p:nvSpPr>
        <p:spPr>
          <a:xfrm>
            <a:off x="24067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cxnSp>
        <p:nvCxnSpPr>
          <p:cNvPr id="31" name="Straight Arrow Connector 30"/>
          <p:cNvCxnSpPr/>
          <p:nvPr/>
        </p:nvCxnSpPr>
        <p:spPr>
          <a:xfrm flipH="1">
            <a:off x="2876844"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2" name="Rectangle 31"/>
          <p:cNvSpPr/>
          <p:nvPr/>
        </p:nvSpPr>
        <p:spPr>
          <a:xfrm>
            <a:off x="3213296"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cxnSp>
        <p:nvCxnSpPr>
          <p:cNvPr id="33" name="Straight Arrow Connector 32"/>
          <p:cNvCxnSpPr/>
          <p:nvPr/>
        </p:nvCxnSpPr>
        <p:spPr>
          <a:xfrm flipH="1">
            <a:off x="3733800"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4" name="Rectangle 33"/>
          <p:cNvSpPr/>
          <p:nvPr/>
        </p:nvSpPr>
        <p:spPr>
          <a:xfrm>
            <a:off x="4070252"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sp>
        <p:nvSpPr>
          <p:cNvPr id="17" name="5-Point Star 16"/>
          <p:cNvSpPr/>
          <p:nvPr/>
        </p:nvSpPr>
        <p:spPr>
          <a:xfrm>
            <a:off x="5828644" y="2801008"/>
            <a:ext cx="382314" cy="348592"/>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6040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Branches Illustrated</a:t>
            </a:r>
          </a:p>
        </p:txBody>
      </p:sp>
      <p:sp>
        <p:nvSpPr>
          <p:cNvPr id="16" name="Line Callout 1 15"/>
          <p:cNvSpPr/>
          <p:nvPr/>
        </p:nvSpPr>
        <p:spPr>
          <a:xfrm>
            <a:off x="4724401" y="2990850"/>
            <a:ext cx="1295400" cy="317500"/>
          </a:xfrm>
          <a:prstGeom prst="borderCallout1">
            <a:avLst>
              <a:gd name="adj1" fmla="val 44596"/>
              <a:gd name="adj2" fmla="val 355"/>
              <a:gd name="adj3" fmla="val 138346"/>
              <a:gd name="adj4" fmla="val -3290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master</a:t>
            </a:r>
          </a:p>
        </p:txBody>
      </p:sp>
      <p:sp>
        <p:nvSpPr>
          <p:cNvPr id="26" name="TextBox 25"/>
          <p:cNvSpPr txBox="1"/>
          <p:nvPr/>
        </p:nvSpPr>
        <p:spPr>
          <a:xfrm>
            <a:off x="457200" y="5397501"/>
            <a:ext cx="8229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a:latin typeface="Consolas" pitchFamily="49" charset="0"/>
                <a:cs typeface="Consolas" pitchFamily="49" charset="0"/>
              </a:rPr>
              <a:t>&gt; git branch -d bug123</a:t>
            </a:r>
          </a:p>
        </p:txBody>
      </p:sp>
      <p:sp>
        <p:nvSpPr>
          <p:cNvPr id="24" name="Rectangle 23"/>
          <p:cNvSpPr/>
          <p:nvPr/>
        </p:nvSpPr>
        <p:spPr>
          <a:xfrm>
            <a:off x="7303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cxnSp>
        <p:nvCxnSpPr>
          <p:cNvPr id="27" name="Straight Arrow Connector 26"/>
          <p:cNvCxnSpPr>
            <a:stCxn id="28" idx="1"/>
            <a:endCxn id="24" idx="3"/>
          </p:cNvCxnSpPr>
          <p:nvPr/>
        </p:nvCxnSpPr>
        <p:spPr>
          <a:xfrm flipH="1">
            <a:off x="12320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8" name="Rectangle 27"/>
          <p:cNvSpPr/>
          <p:nvPr/>
        </p:nvSpPr>
        <p:spPr>
          <a:xfrm>
            <a:off x="15685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cxnSp>
        <p:nvCxnSpPr>
          <p:cNvPr id="29" name="Straight Arrow Connector 28"/>
          <p:cNvCxnSpPr/>
          <p:nvPr/>
        </p:nvCxnSpPr>
        <p:spPr>
          <a:xfrm flipH="1">
            <a:off x="20702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0" name="Rectangle 29"/>
          <p:cNvSpPr/>
          <p:nvPr/>
        </p:nvSpPr>
        <p:spPr>
          <a:xfrm>
            <a:off x="24067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cxnSp>
        <p:nvCxnSpPr>
          <p:cNvPr id="31" name="Straight Arrow Connector 30"/>
          <p:cNvCxnSpPr/>
          <p:nvPr/>
        </p:nvCxnSpPr>
        <p:spPr>
          <a:xfrm flipH="1">
            <a:off x="2876844"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2" name="Rectangle 31"/>
          <p:cNvSpPr/>
          <p:nvPr/>
        </p:nvSpPr>
        <p:spPr>
          <a:xfrm>
            <a:off x="3213296"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cxnSp>
        <p:nvCxnSpPr>
          <p:cNvPr id="33" name="Straight Arrow Connector 32"/>
          <p:cNvCxnSpPr/>
          <p:nvPr/>
        </p:nvCxnSpPr>
        <p:spPr>
          <a:xfrm flipH="1">
            <a:off x="3733800"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4" name="Rectangle 33"/>
          <p:cNvSpPr/>
          <p:nvPr/>
        </p:nvSpPr>
        <p:spPr>
          <a:xfrm>
            <a:off x="4070252"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sp>
        <p:nvSpPr>
          <p:cNvPr id="15" name="5-Point Star 14"/>
          <p:cNvSpPr/>
          <p:nvPr/>
        </p:nvSpPr>
        <p:spPr>
          <a:xfrm>
            <a:off x="5828644" y="2801008"/>
            <a:ext cx="382314" cy="348592"/>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56560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Branches Illustrated</a:t>
            </a:r>
          </a:p>
        </p:txBody>
      </p:sp>
      <p:sp>
        <p:nvSpPr>
          <p:cNvPr id="16" name="Line Callout 1 15"/>
          <p:cNvSpPr/>
          <p:nvPr/>
        </p:nvSpPr>
        <p:spPr>
          <a:xfrm>
            <a:off x="4724401" y="2990850"/>
            <a:ext cx="1295400" cy="317500"/>
          </a:xfrm>
          <a:prstGeom prst="borderCallout1">
            <a:avLst>
              <a:gd name="adj1" fmla="val 44596"/>
              <a:gd name="adj2" fmla="val 355"/>
              <a:gd name="adj3" fmla="val 138346"/>
              <a:gd name="adj4" fmla="val -3290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master</a:t>
            </a:r>
          </a:p>
        </p:txBody>
      </p:sp>
      <p:sp>
        <p:nvSpPr>
          <p:cNvPr id="17" name="Rectangle 16"/>
          <p:cNvSpPr/>
          <p:nvPr/>
        </p:nvSpPr>
        <p:spPr>
          <a:xfrm>
            <a:off x="7303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cxnSp>
        <p:nvCxnSpPr>
          <p:cNvPr id="18" name="Straight Arrow Connector 17"/>
          <p:cNvCxnSpPr>
            <a:stCxn id="19" idx="1"/>
            <a:endCxn id="17" idx="3"/>
          </p:cNvCxnSpPr>
          <p:nvPr/>
        </p:nvCxnSpPr>
        <p:spPr>
          <a:xfrm flipH="1">
            <a:off x="12320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15685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cxnSp>
        <p:nvCxnSpPr>
          <p:cNvPr id="20" name="Straight Arrow Connector 19"/>
          <p:cNvCxnSpPr/>
          <p:nvPr/>
        </p:nvCxnSpPr>
        <p:spPr>
          <a:xfrm flipH="1">
            <a:off x="20702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1" name="Rectangle 20"/>
          <p:cNvSpPr/>
          <p:nvPr/>
        </p:nvSpPr>
        <p:spPr>
          <a:xfrm>
            <a:off x="24067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cxnSp>
        <p:nvCxnSpPr>
          <p:cNvPr id="22" name="Straight Arrow Connector 21"/>
          <p:cNvCxnSpPr/>
          <p:nvPr/>
        </p:nvCxnSpPr>
        <p:spPr>
          <a:xfrm flipH="1">
            <a:off x="2876844"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3" name="Rectangle 22"/>
          <p:cNvSpPr/>
          <p:nvPr/>
        </p:nvSpPr>
        <p:spPr>
          <a:xfrm>
            <a:off x="3213296"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cxnSp>
        <p:nvCxnSpPr>
          <p:cNvPr id="12" name="Straight Arrow Connector 11"/>
          <p:cNvCxnSpPr/>
          <p:nvPr/>
        </p:nvCxnSpPr>
        <p:spPr>
          <a:xfrm flipH="1">
            <a:off x="3733800"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Rectangle 12"/>
          <p:cNvSpPr/>
          <p:nvPr/>
        </p:nvSpPr>
        <p:spPr>
          <a:xfrm>
            <a:off x="4070252"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cxnSp>
        <p:nvCxnSpPr>
          <p:cNvPr id="15" name="Straight Arrow Connector 14"/>
          <p:cNvCxnSpPr>
            <a:endCxn id="21" idx="2"/>
          </p:cNvCxnSpPr>
          <p:nvPr/>
        </p:nvCxnSpPr>
        <p:spPr>
          <a:xfrm flipH="1" flipV="1">
            <a:off x="2657622" y="3873501"/>
            <a:ext cx="559192" cy="4286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4" name="Rectangle 23"/>
          <p:cNvSpPr/>
          <p:nvPr/>
        </p:nvSpPr>
        <p:spPr>
          <a:xfrm>
            <a:off x="3216814" y="4079875"/>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cxnSp>
        <p:nvCxnSpPr>
          <p:cNvPr id="27" name="Straight Arrow Connector 26"/>
          <p:cNvCxnSpPr/>
          <p:nvPr/>
        </p:nvCxnSpPr>
        <p:spPr>
          <a:xfrm flipH="1">
            <a:off x="3737318" y="4302125"/>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8" name="Rectangle 27"/>
          <p:cNvSpPr/>
          <p:nvPr/>
        </p:nvSpPr>
        <p:spPr>
          <a:xfrm>
            <a:off x="4073770" y="4079875"/>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29" name="Line Callout 1 28"/>
          <p:cNvSpPr/>
          <p:nvPr/>
        </p:nvSpPr>
        <p:spPr>
          <a:xfrm>
            <a:off x="4811152" y="4643438"/>
            <a:ext cx="1295400" cy="317500"/>
          </a:xfrm>
          <a:prstGeom prst="borderCallout1">
            <a:avLst>
              <a:gd name="adj1" fmla="val 44596"/>
              <a:gd name="adj2" fmla="val 355"/>
              <a:gd name="adj3" fmla="val -38885"/>
              <a:gd name="adj4" fmla="val -3398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bug456</a:t>
            </a:r>
          </a:p>
        </p:txBody>
      </p:sp>
      <p:sp>
        <p:nvSpPr>
          <p:cNvPr id="26" name="5-Point Star 25"/>
          <p:cNvSpPr/>
          <p:nvPr/>
        </p:nvSpPr>
        <p:spPr>
          <a:xfrm>
            <a:off x="5915395" y="4469142"/>
            <a:ext cx="382314" cy="348592"/>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5752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Branches Illustrated</a:t>
            </a:r>
          </a:p>
        </p:txBody>
      </p:sp>
      <p:sp>
        <p:nvSpPr>
          <p:cNvPr id="16" name="Line Callout 1 15"/>
          <p:cNvSpPr/>
          <p:nvPr/>
        </p:nvSpPr>
        <p:spPr>
          <a:xfrm>
            <a:off x="4724401" y="2990850"/>
            <a:ext cx="1295400" cy="317500"/>
          </a:xfrm>
          <a:prstGeom prst="borderCallout1">
            <a:avLst>
              <a:gd name="adj1" fmla="val 44596"/>
              <a:gd name="adj2" fmla="val 355"/>
              <a:gd name="adj3" fmla="val 138346"/>
              <a:gd name="adj4" fmla="val -3290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master</a:t>
            </a:r>
          </a:p>
        </p:txBody>
      </p:sp>
      <p:sp>
        <p:nvSpPr>
          <p:cNvPr id="17" name="Rectangle 16"/>
          <p:cNvSpPr/>
          <p:nvPr/>
        </p:nvSpPr>
        <p:spPr>
          <a:xfrm>
            <a:off x="7303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cxnSp>
        <p:nvCxnSpPr>
          <p:cNvPr id="18" name="Straight Arrow Connector 17"/>
          <p:cNvCxnSpPr>
            <a:stCxn id="19" idx="1"/>
            <a:endCxn id="17" idx="3"/>
          </p:cNvCxnSpPr>
          <p:nvPr/>
        </p:nvCxnSpPr>
        <p:spPr>
          <a:xfrm flipH="1">
            <a:off x="12320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15685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cxnSp>
        <p:nvCxnSpPr>
          <p:cNvPr id="20" name="Straight Arrow Connector 19"/>
          <p:cNvCxnSpPr/>
          <p:nvPr/>
        </p:nvCxnSpPr>
        <p:spPr>
          <a:xfrm flipH="1">
            <a:off x="20702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1" name="Rectangle 20"/>
          <p:cNvSpPr/>
          <p:nvPr/>
        </p:nvSpPr>
        <p:spPr>
          <a:xfrm>
            <a:off x="24067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cxnSp>
        <p:nvCxnSpPr>
          <p:cNvPr id="22" name="Straight Arrow Connector 21"/>
          <p:cNvCxnSpPr/>
          <p:nvPr/>
        </p:nvCxnSpPr>
        <p:spPr>
          <a:xfrm flipH="1">
            <a:off x="2876844"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3" name="Rectangle 22"/>
          <p:cNvSpPr/>
          <p:nvPr/>
        </p:nvSpPr>
        <p:spPr>
          <a:xfrm>
            <a:off x="3213296"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cxnSp>
        <p:nvCxnSpPr>
          <p:cNvPr id="12" name="Straight Arrow Connector 11"/>
          <p:cNvCxnSpPr/>
          <p:nvPr/>
        </p:nvCxnSpPr>
        <p:spPr>
          <a:xfrm flipH="1">
            <a:off x="3733800"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Rectangle 12"/>
          <p:cNvSpPr/>
          <p:nvPr/>
        </p:nvSpPr>
        <p:spPr>
          <a:xfrm>
            <a:off x="4070252"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cxnSp>
        <p:nvCxnSpPr>
          <p:cNvPr id="15" name="Straight Arrow Connector 14"/>
          <p:cNvCxnSpPr>
            <a:endCxn id="21" idx="2"/>
          </p:cNvCxnSpPr>
          <p:nvPr/>
        </p:nvCxnSpPr>
        <p:spPr>
          <a:xfrm flipH="1" flipV="1">
            <a:off x="2657622" y="3873501"/>
            <a:ext cx="559192" cy="4286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4" name="Rectangle 23"/>
          <p:cNvSpPr/>
          <p:nvPr/>
        </p:nvSpPr>
        <p:spPr>
          <a:xfrm>
            <a:off x="3216814" y="4079875"/>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cxnSp>
        <p:nvCxnSpPr>
          <p:cNvPr id="27" name="Straight Arrow Connector 26"/>
          <p:cNvCxnSpPr/>
          <p:nvPr/>
        </p:nvCxnSpPr>
        <p:spPr>
          <a:xfrm flipH="1">
            <a:off x="3737318" y="4302125"/>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8" name="Rectangle 27"/>
          <p:cNvSpPr/>
          <p:nvPr/>
        </p:nvSpPr>
        <p:spPr>
          <a:xfrm>
            <a:off x="4073770" y="4079875"/>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29" name="Line Callout 1 28"/>
          <p:cNvSpPr/>
          <p:nvPr/>
        </p:nvSpPr>
        <p:spPr>
          <a:xfrm>
            <a:off x="4811152" y="4643438"/>
            <a:ext cx="1295400" cy="317500"/>
          </a:xfrm>
          <a:prstGeom prst="borderCallout1">
            <a:avLst>
              <a:gd name="adj1" fmla="val 44596"/>
              <a:gd name="adj2" fmla="val 355"/>
              <a:gd name="adj3" fmla="val -38885"/>
              <a:gd name="adj4" fmla="val -3398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bug456</a:t>
            </a:r>
          </a:p>
        </p:txBody>
      </p:sp>
      <p:sp>
        <p:nvSpPr>
          <p:cNvPr id="26" name="TextBox 25"/>
          <p:cNvSpPr txBox="1"/>
          <p:nvPr/>
        </p:nvSpPr>
        <p:spPr>
          <a:xfrm>
            <a:off x="457200" y="5397501"/>
            <a:ext cx="8229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a:latin typeface="Consolas" pitchFamily="49" charset="0"/>
                <a:cs typeface="Consolas" pitchFamily="49" charset="0"/>
              </a:rPr>
              <a:t>&gt; git checkout master</a:t>
            </a:r>
          </a:p>
        </p:txBody>
      </p:sp>
      <p:sp>
        <p:nvSpPr>
          <p:cNvPr id="30" name="5-Point Star 29"/>
          <p:cNvSpPr/>
          <p:nvPr/>
        </p:nvSpPr>
        <p:spPr>
          <a:xfrm>
            <a:off x="5828644" y="2806263"/>
            <a:ext cx="382314" cy="348592"/>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1893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Branches Illustrated</a:t>
            </a:r>
          </a:p>
        </p:txBody>
      </p:sp>
      <p:sp>
        <p:nvSpPr>
          <p:cNvPr id="16" name="Line Callout 1 15"/>
          <p:cNvSpPr/>
          <p:nvPr/>
        </p:nvSpPr>
        <p:spPr>
          <a:xfrm>
            <a:off x="5562601" y="2991776"/>
            <a:ext cx="1295400" cy="317500"/>
          </a:xfrm>
          <a:prstGeom prst="borderCallout1">
            <a:avLst>
              <a:gd name="adj1" fmla="val 44596"/>
              <a:gd name="adj2" fmla="val 355"/>
              <a:gd name="adj3" fmla="val 138346"/>
              <a:gd name="adj4" fmla="val -3290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master</a:t>
            </a:r>
          </a:p>
        </p:txBody>
      </p:sp>
      <p:sp>
        <p:nvSpPr>
          <p:cNvPr id="17" name="Rectangle 16"/>
          <p:cNvSpPr/>
          <p:nvPr/>
        </p:nvSpPr>
        <p:spPr>
          <a:xfrm>
            <a:off x="7303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cxnSp>
        <p:nvCxnSpPr>
          <p:cNvPr id="18" name="Straight Arrow Connector 17"/>
          <p:cNvCxnSpPr>
            <a:stCxn id="19" idx="1"/>
            <a:endCxn id="17" idx="3"/>
          </p:cNvCxnSpPr>
          <p:nvPr/>
        </p:nvCxnSpPr>
        <p:spPr>
          <a:xfrm flipH="1">
            <a:off x="12320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15685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cxnSp>
        <p:nvCxnSpPr>
          <p:cNvPr id="20" name="Straight Arrow Connector 19"/>
          <p:cNvCxnSpPr/>
          <p:nvPr/>
        </p:nvCxnSpPr>
        <p:spPr>
          <a:xfrm flipH="1">
            <a:off x="20702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1" name="Rectangle 20"/>
          <p:cNvSpPr/>
          <p:nvPr/>
        </p:nvSpPr>
        <p:spPr>
          <a:xfrm>
            <a:off x="24067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cxnSp>
        <p:nvCxnSpPr>
          <p:cNvPr id="22" name="Straight Arrow Connector 21"/>
          <p:cNvCxnSpPr/>
          <p:nvPr/>
        </p:nvCxnSpPr>
        <p:spPr>
          <a:xfrm flipH="1">
            <a:off x="2876844"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3" name="Rectangle 22"/>
          <p:cNvSpPr/>
          <p:nvPr/>
        </p:nvSpPr>
        <p:spPr>
          <a:xfrm>
            <a:off x="3213296"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cxnSp>
        <p:nvCxnSpPr>
          <p:cNvPr id="12" name="Straight Arrow Connector 11"/>
          <p:cNvCxnSpPr/>
          <p:nvPr/>
        </p:nvCxnSpPr>
        <p:spPr>
          <a:xfrm flipH="1">
            <a:off x="3733800"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Rectangle 12"/>
          <p:cNvSpPr/>
          <p:nvPr/>
        </p:nvSpPr>
        <p:spPr>
          <a:xfrm>
            <a:off x="4070252"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cxnSp>
        <p:nvCxnSpPr>
          <p:cNvPr id="15" name="Straight Arrow Connector 14"/>
          <p:cNvCxnSpPr>
            <a:endCxn id="21" idx="2"/>
          </p:cNvCxnSpPr>
          <p:nvPr/>
        </p:nvCxnSpPr>
        <p:spPr>
          <a:xfrm flipH="1" flipV="1">
            <a:off x="2657622" y="3873501"/>
            <a:ext cx="559192" cy="4286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4" name="Rectangle 23"/>
          <p:cNvSpPr/>
          <p:nvPr/>
        </p:nvSpPr>
        <p:spPr>
          <a:xfrm>
            <a:off x="3216814" y="4079875"/>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cxnSp>
        <p:nvCxnSpPr>
          <p:cNvPr id="27" name="Straight Arrow Connector 26"/>
          <p:cNvCxnSpPr/>
          <p:nvPr/>
        </p:nvCxnSpPr>
        <p:spPr>
          <a:xfrm flipH="1">
            <a:off x="3737318" y="4302125"/>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8" name="Rectangle 27"/>
          <p:cNvSpPr/>
          <p:nvPr/>
        </p:nvSpPr>
        <p:spPr>
          <a:xfrm>
            <a:off x="4073770" y="4079875"/>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26" name="TextBox 25"/>
          <p:cNvSpPr txBox="1"/>
          <p:nvPr/>
        </p:nvSpPr>
        <p:spPr>
          <a:xfrm>
            <a:off x="457200" y="5397501"/>
            <a:ext cx="8229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a:latin typeface="Consolas" pitchFamily="49" charset="0"/>
                <a:cs typeface="Consolas" pitchFamily="49" charset="0"/>
              </a:rPr>
              <a:t>&gt; git merge bug456</a:t>
            </a:r>
          </a:p>
        </p:txBody>
      </p:sp>
      <p:cxnSp>
        <p:nvCxnSpPr>
          <p:cNvPr id="30" name="Straight Arrow Connector 29"/>
          <p:cNvCxnSpPr/>
          <p:nvPr/>
        </p:nvCxnSpPr>
        <p:spPr>
          <a:xfrm flipH="1">
            <a:off x="4572000" y="3658088"/>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1" name="Rectangle 30"/>
          <p:cNvSpPr/>
          <p:nvPr/>
        </p:nvSpPr>
        <p:spPr>
          <a:xfrm>
            <a:off x="4908452" y="3435839"/>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cxnSp>
        <p:nvCxnSpPr>
          <p:cNvPr id="32" name="Straight Arrow Connector 31"/>
          <p:cNvCxnSpPr>
            <a:stCxn id="31" idx="1"/>
          </p:cNvCxnSpPr>
          <p:nvPr/>
        </p:nvCxnSpPr>
        <p:spPr>
          <a:xfrm flipH="1">
            <a:off x="4564382" y="3658089"/>
            <a:ext cx="344070" cy="636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3" name="Line Callout 1 32"/>
          <p:cNvSpPr/>
          <p:nvPr/>
        </p:nvSpPr>
        <p:spPr>
          <a:xfrm>
            <a:off x="4811152" y="4643438"/>
            <a:ext cx="1295400" cy="317500"/>
          </a:xfrm>
          <a:prstGeom prst="borderCallout1">
            <a:avLst>
              <a:gd name="adj1" fmla="val 44596"/>
              <a:gd name="adj2" fmla="val 355"/>
              <a:gd name="adj3" fmla="val -38885"/>
              <a:gd name="adj4" fmla="val -3398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bug456</a:t>
            </a:r>
          </a:p>
        </p:txBody>
      </p:sp>
      <p:sp>
        <p:nvSpPr>
          <p:cNvPr id="29" name="5-Point Star 28"/>
          <p:cNvSpPr/>
          <p:nvPr/>
        </p:nvSpPr>
        <p:spPr>
          <a:xfrm>
            <a:off x="6666844" y="2801934"/>
            <a:ext cx="382314" cy="348592"/>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798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Branches Illustrated</a:t>
            </a:r>
          </a:p>
        </p:txBody>
      </p:sp>
      <p:sp>
        <p:nvSpPr>
          <p:cNvPr id="16" name="Line Callout 1 15"/>
          <p:cNvSpPr/>
          <p:nvPr/>
        </p:nvSpPr>
        <p:spPr>
          <a:xfrm>
            <a:off x="5562601" y="2991776"/>
            <a:ext cx="1295400" cy="317500"/>
          </a:xfrm>
          <a:prstGeom prst="borderCallout1">
            <a:avLst>
              <a:gd name="adj1" fmla="val 44596"/>
              <a:gd name="adj2" fmla="val 355"/>
              <a:gd name="adj3" fmla="val 138346"/>
              <a:gd name="adj4" fmla="val -3290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master</a:t>
            </a:r>
          </a:p>
        </p:txBody>
      </p:sp>
      <p:sp>
        <p:nvSpPr>
          <p:cNvPr id="17" name="Rectangle 16"/>
          <p:cNvSpPr/>
          <p:nvPr/>
        </p:nvSpPr>
        <p:spPr>
          <a:xfrm>
            <a:off x="7303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cxnSp>
        <p:nvCxnSpPr>
          <p:cNvPr id="18" name="Straight Arrow Connector 17"/>
          <p:cNvCxnSpPr>
            <a:stCxn id="19" idx="1"/>
            <a:endCxn id="17" idx="3"/>
          </p:cNvCxnSpPr>
          <p:nvPr/>
        </p:nvCxnSpPr>
        <p:spPr>
          <a:xfrm flipH="1">
            <a:off x="12320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15685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cxnSp>
        <p:nvCxnSpPr>
          <p:cNvPr id="20" name="Straight Arrow Connector 19"/>
          <p:cNvCxnSpPr/>
          <p:nvPr/>
        </p:nvCxnSpPr>
        <p:spPr>
          <a:xfrm flipH="1">
            <a:off x="20702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1" name="Rectangle 20"/>
          <p:cNvSpPr/>
          <p:nvPr/>
        </p:nvSpPr>
        <p:spPr>
          <a:xfrm>
            <a:off x="24067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cxnSp>
        <p:nvCxnSpPr>
          <p:cNvPr id="22" name="Straight Arrow Connector 21"/>
          <p:cNvCxnSpPr/>
          <p:nvPr/>
        </p:nvCxnSpPr>
        <p:spPr>
          <a:xfrm flipH="1">
            <a:off x="2876844"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3" name="Rectangle 22"/>
          <p:cNvSpPr/>
          <p:nvPr/>
        </p:nvSpPr>
        <p:spPr>
          <a:xfrm>
            <a:off x="3213296"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cxnSp>
        <p:nvCxnSpPr>
          <p:cNvPr id="12" name="Straight Arrow Connector 11"/>
          <p:cNvCxnSpPr/>
          <p:nvPr/>
        </p:nvCxnSpPr>
        <p:spPr>
          <a:xfrm flipH="1">
            <a:off x="3733800"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Rectangle 12"/>
          <p:cNvSpPr/>
          <p:nvPr/>
        </p:nvSpPr>
        <p:spPr>
          <a:xfrm>
            <a:off x="4070252"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cxnSp>
        <p:nvCxnSpPr>
          <p:cNvPr id="15" name="Straight Arrow Connector 14"/>
          <p:cNvCxnSpPr>
            <a:endCxn id="21" idx="2"/>
          </p:cNvCxnSpPr>
          <p:nvPr/>
        </p:nvCxnSpPr>
        <p:spPr>
          <a:xfrm flipH="1" flipV="1">
            <a:off x="2657622" y="3873501"/>
            <a:ext cx="559192" cy="4286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4" name="Rectangle 23"/>
          <p:cNvSpPr/>
          <p:nvPr/>
        </p:nvSpPr>
        <p:spPr>
          <a:xfrm>
            <a:off x="3216814" y="4079875"/>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cxnSp>
        <p:nvCxnSpPr>
          <p:cNvPr id="27" name="Straight Arrow Connector 26"/>
          <p:cNvCxnSpPr/>
          <p:nvPr/>
        </p:nvCxnSpPr>
        <p:spPr>
          <a:xfrm flipH="1">
            <a:off x="3737318" y="4302125"/>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8" name="Rectangle 27"/>
          <p:cNvSpPr/>
          <p:nvPr/>
        </p:nvSpPr>
        <p:spPr>
          <a:xfrm>
            <a:off x="4073770" y="4079875"/>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26" name="TextBox 25"/>
          <p:cNvSpPr txBox="1"/>
          <p:nvPr/>
        </p:nvSpPr>
        <p:spPr>
          <a:xfrm>
            <a:off x="457200" y="5397501"/>
            <a:ext cx="8229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a:latin typeface="Consolas" pitchFamily="49" charset="0"/>
                <a:cs typeface="Consolas" pitchFamily="49" charset="0"/>
              </a:rPr>
              <a:t>&gt; git branch -d bug456</a:t>
            </a:r>
          </a:p>
        </p:txBody>
      </p:sp>
      <p:cxnSp>
        <p:nvCxnSpPr>
          <p:cNvPr id="30" name="Straight Arrow Connector 29"/>
          <p:cNvCxnSpPr/>
          <p:nvPr/>
        </p:nvCxnSpPr>
        <p:spPr>
          <a:xfrm flipH="1">
            <a:off x="4572000" y="3658088"/>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1" name="Rectangle 30"/>
          <p:cNvSpPr/>
          <p:nvPr/>
        </p:nvSpPr>
        <p:spPr>
          <a:xfrm>
            <a:off x="4908452" y="3435839"/>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cxnSp>
        <p:nvCxnSpPr>
          <p:cNvPr id="32" name="Straight Arrow Connector 31"/>
          <p:cNvCxnSpPr>
            <a:stCxn id="31" idx="1"/>
          </p:cNvCxnSpPr>
          <p:nvPr/>
        </p:nvCxnSpPr>
        <p:spPr>
          <a:xfrm flipH="1">
            <a:off x="4564382" y="3658089"/>
            <a:ext cx="344070" cy="636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9" name="5-Point Star 28"/>
          <p:cNvSpPr/>
          <p:nvPr/>
        </p:nvSpPr>
        <p:spPr>
          <a:xfrm>
            <a:off x="6666844" y="2801934"/>
            <a:ext cx="382314" cy="348592"/>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35625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Branches Illustrated</a:t>
            </a:r>
          </a:p>
        </p:txBody>
      </p:sp>
      <p:sp>
        <p:nvSpPr>
          <p:cNvPr id="16" name="Line Callout 1 15"/>
          <p:cNvSpPr/>
          <p:nvPr/>
        </p:nvSpPr>
        <p:spPr>
          <a:xfrm>
            <a:off x="4724401" y="2990850"/>
            <a:ext cx="1295400" cy="317500"/>
          </a:xfrm>
          <a:prstGeom prst="borderCallout1">
            <a:avLst>
              <a:gd name="adj1" fmla="val 44596"/>
              <a:gd name="adj2" fmla="val 355"/>
              <a:gd name="adj3" fmla="val 138346"/>
              <a:gd name="adj4" fmla="val -3290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master</a:t>
            </a:r>
          </a:p>
        </p:txBody>
      </p:sp>
      <p:sp>
        <p:nvSpPr>
          <p:cNvPr id="17" name="Rectangle 16"/>
          <p:cNvSpPr/>
          <p:nvPr/>
        </p:nvSpPr>
        <p:spPr>
          <a:xfrm>
            <a:off x="7303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cxnSp>
        <p:nvCxnSpPr>
          <p:cNvPr id="18" name="Straight Arrow Connector 17"/>
          <p:cNvCxnSpPr>
            <a:stCxn id="19" idx="1"/>
            <a:endCxn id="17" idx="3"/>
          </p:cNvCxnSpPr>
          <p:nvPr/>
        </p:nvCxnSpPr>
        <p:spPr>
          <a:xfrm flipH="1">
            <a:off x="12320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15685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cxnSp>
        <p:nvCxnSpPr>
          <p:cNvPr id="20" name="Straight Arrow Connector 19"/>
          <p:cNvCxnSpPr/>
          <p:nvPr/>
        </p:nvCxnSpPr>
        <p:spPr>
          <a:xfrm flipH="1">
            <a:off x="20702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1" name="Rectangle 20"/>
          <p:cNvSpPr/>
          <p:nvPr/>
        </p:nvSpPr>
        <p:spPr>
          <a:xfrm>
            <a:off x="24067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cxnSp>
        <p:nvCxnSpPr>
          <p:cNvPr id="22" name="Straight Arrow Connector 21"/>
          <p:cNvCxnSpPr/>
          <p:nvPr/>
        </p:nvCxnSpPr>
        <p:spPr>
          <a:xfrm flipH="1">
            <a:off x="2876844"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3" name="Rectangle 22"/>
          <p:cNvSpPr/>
          <p:nvPr/>
        </p:nvSpPr>
        <p:spPr>
          <a:xfrm>
            <a:off x="3213296"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cxnSp>
        <p:nvCxnSpPr>
          <p:cNvPr id="12" name="Straight Arrow Connector 11"/>
          <p:cNvCxnSpPr/>
          <p:nvPr/>
        </p:nvCxnSpPr>
        <p:spPr>
          <a:xfrm flipH="1">
            <a:off x="3733800"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Rectangle 12"/>
          <p:cNvSpPr/>
          <p:nvPr/>
        </p:nvSpPr>
        <p:spPr>
          <a:xfrm>
            <a:off x="4070252"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cxnSp>
        <p:nvCxnSpPr>
          <p:cNvPr id="15" name="Straight Arrow Connector 14"/>
          <p:cNvCxnSpPr>
            <a:endCxn id="21" idx="2"/>
          </p:cNvCxnSpPr>
          <p:nvPr/>
        </p:nvCxnSpPr>
        <p:spPr>
          <a:xfrm flipH="1" flipV="1">
            <a:off x="2657622" y="3873501"/>
            <a:ext cx="559192" cy="4286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4" name="Rectangle 23"/>
          <p:cNvSpPr/>
          <p:nvPr/>
        </p:nvSpPr>
        <p:spPr>
          <a:xfrm>
            <a:off x="3216814" y="4079875"/>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cxnSp>
        <p:nvCxnSpPr>
          <p:cNvPr id="27" name="Straight Arrow Connector 26"/>
          <p:cNvCxnSpPr/>
          <p:nvPr/>
        </p:nvCxnSpPr>
        <p:spPr>
          <a:xfrm flipH="1">
            <a:off x="3737318" y="4302125"/>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8" name="Rectangle 27"/>
          <p:cNvSpPr/>
          <p:nvPr/>
        </p:nvSpPr>
        <p:spPr>
          <a:xfrm>
            <a:off x="4073770" y="4079875"/>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29" name="Line Callout 1 28"/>
          <p:cNvSpPr/>
          <p:nvPr/>
        </p:nvSpPr>
        <p:spPr>
          <a:xfrm>
            <a:off x="4811152" y="4643438"/>
            <a:ext cx="1295400" cy="317500"/>
          </a:xfrm>
          <a:prstGeom prst="borderCallout1">
            <a:avLst>
              <a:gd name="adj1" fmla="val 44596"/>
              <a:gd name="adj2" fmla="val 355"/>
              <a:gd name="adj3" fmla="val -38885"/>
              <a:gd name="adj4" fmla="val -3398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bug456</a:t>
            </a:r>
          </a:p>
        </p:txBody>
      </p:sp>
      <p:sp>
        <p:nvSpPr>
          <p:cNvPr id="26" name="5-Point Star 25"/>
          <p:cNvSpPr/>
          <p:nvPr/>
        </p:nvSpPr>
        <p:spPr>
          <a:xfrm>
            <a:off x="5915395" y="4453596"/>
            <a:ext cx="382314" cy="348592"/>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3904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title"/>
          </p:nvPr>
        </p:nvSpPr>
        <p:spPr>
          <a:prstGeom prst="rect">
            <a:avLst/>
          </a:prstGeom>
        </p:spPr>
        <p:txBody>
          <a:bodyPr/>
          <a:lstStyle/>
          <a:p>
            <a:r>
              <a:t>Practical Tips</a:t>
            </a:r>
          </a:p>
        </p:txBody>
      </p:sp>
      <p:sp>
        <p:nvSpPr>
          <p:cNvPr id="239" name="Shape 239"/>
          <p:cNvSpPr>
            <a:spLocks noGrp="1"/>
          </p:cNvSpPr>
          <p:nvPr>
            <p:ph idx="1"/>
          </p:nvPr>
        </p:nvSpPr>
        <p:spPr>
          <a:prstGeom prst="rect">
            <a:avLst/>
          </a:prstGeom>
        </p:spPr>
        <p:txBody>
          <a:bodyPr>
            <a:normAutofit/>
          </a:bodyPr>
          <a:lstStyle/>
          <a:p>
            <a:r>
              <a:rPr dirty="0"/>
              <a:t>Many tasks can be organized in modular manner:</a:t>
            </a:r>
          </a:p>
          <a:p>
            <a:pPr marL="160020" indent="-342900">
              <a:buFont typeface="Arial" charset="0"/>
              <a:buChar char="•"/>
            </a:pPr>
            <a:r>
              <a:rPr b="0" dirty="0"/>
              <a:t>Data acquisition:</a:t>
            </a:r>
            <a:endParaRPr lang="en-US" b="0" dirty="0"/>
          </a:p>
          <a:p>
            <a:pPr marL="617220" lvl="1" indent="-342900">
              <a:buFont typeface="Arial" charset="0"/>
              <a:buChar char="•"/>
            </a:pPr>
            <a:r>
              <a:rPr lang="en-US" dirty="0"/>
              <a:t>G</a:t>
            </a:r>
            <a:r>
              <a:rPr b="0" dirty="0"/>
              <a:t>et data, put it in usable format (many ‘join’ operations), clean it up</a:t>
            </a:r>
          </a:p>
          <a:p>
            <a:pPr marL="160020" indent="-342900">
              <a:buFont typeface="Arial" charset="0"/>
              <a:buChar char="•"/>
            </a:pPr>
            <a:r>
              <a:rPr b="0" dirty="0"/>
              <a:t>Algorithm/tool development:</a:t>
            </a:r>
            <a:endParaRPr lang="en-US" b="0" dirty="0"/>
          </a:p>
          <a:p>
            <a:pPr marL="617220" lvl="1" indent="-342900">
              <a:buFont typeface="Arial" charset="0"/>
              <a:buChar char="•"/>
            </a:pPr>
            <a:r>
              <a:rPr lang="en-US" dirty="0"/>
              <a:t>I</a:t>
            </a:r>
            <a:r>
              <a:rPr b="0" dirty="0"/>
              <a:t>f new analysis tools are required</a:t>
            </a:r>
          </a:p>
          <a:p>
            <a:pPr marL="160020" indent="-342900">
              <a:buFont typeface="Arial" charset="0"/>
              <a:buChar char="•"/>
            </a:pPr>
            <a:r>
              <a:rPr b="0" dirty="0"/>
              <a:t>Computational analysis:</a:t>
            </a:r>
            <a:endParaRPr lang="en-US" b="0" dirty="0"/>
          </a:p>
          <a:p>
            <a:pPr marL="617220" lvl="1" indent="-342900">
              <a:buFont typeface="Arial" charset="0"/>
              <a:buChar char="•"/>
            </a:pPr>
            <a:r>
              <a:rPr lang="en-US" dirty="0"/>
              <a:t>U</a:t>
            </a:r>
            <a:r>
              <a:rPr b="0" dirty="0"/>
              <a:t>se tools to analyze data</a:t>
            </a:r>
          </a:p>
          <a:p>
            <a:pPr marL="160020" indent="-342900">
              <a:buFont typeface="Arial" charset="0"/>
              <a:buChar char="•"/>
            </a:pPr>
            <a:r>
              <a:rPr b="0" dirty="0"/>
              <a:t>Communication of results:</a:t>
            </a:r>
            <a:endParaRPr lang="en-US" b="0" dirty="0"/>
          </a:p>
          <a:p>
            <a:pPr marL="617220" lvl="1" indent="-342900">
              <a:buFont typeface="Arial" charset="0"/>
              <a:buChar char="•"/>
            </a:pPr>
            <a:r>
              <a:rPr lang="en-US" dirty="0"/>
              <a:t>P</a:t>
            </a:r>
            <a:r>
              <a:rPr b="0" dirty="0"/>
              <a:t>repare summaries of experimental results, plots,  publication, upload processed data to repositories</a:t>
            </a:r>
          </a:p>
        </p:txBody>
      </p:sp>
      <p:sp>
        <p:nvSpPr>
          <p:cNvPr id="240" name="Shape 240"/>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sp>
        <p:nvSpPr>
          <p:cNvPr id="6" name="Shape 246"/>
          <p:cNvSpPr/>
          <p:nvPr/>
        </p:nvSpPr>
        <p:spPr>
          <a:xfrm>
            <a:off x="1991862" y="6126163"/>
            <a:ext cx="5100317" cy="546544"/>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b">
            <a:spAutoFit/>
          </a:bodyPr>
          <a:lstStyle>
            <a:lvl1pPr>
              <a:defRPr>
                <a:solidFill>
                  <a:srgbClr val="F64D39"/>
                </a:solidFill>
              </a:defRPr>
            </a:lvl1pPr>
          </a:lstStyle>
          <a:p>
            <a:r>
              <a:rPr sz="1600" dirty="0">
                <a:solidFill>
                  <a:schemeClr val="tx2"/>
                </a:solidFill>
              </a:rPr>
              <a:t>Usually a single language or tool does not handle all of these equally well</a:t>
            </a:r>
            <a:r>
              <a:rPr lang="en-US" sz="1600" dirty="0">
                <a:solidFill>
                  <a:schemeClr val="tx2"/>
                </a:solidFill>
              </a:rPr>
              <a:t> </a:t>
            </a:r>
            <a:r>
              <a:rPr lang="mr-IN" sz="1600" dirty="0">
                <a:solidFill>
                  <a:schemeClr val="tx2"/>
                </a:solidFill>
              </a:rPr>
              <a:t>–</a:t>
            </a:r>
            <a:r>
              <a:rPr lang="en-US" sz="1600" dirty="0">
                <a:solidFill>
                  <a:schemeClr val="tx2"/>
                </a:solidFill>
              </a:rPr>
              <a:t> </a:t>
            </a:r>
            <a:r>
              <a:rPr lang="en-US" sz="1600" b="1" dirty="0">
                <a:solidFill>
                  <a:schemeClr val="tx2"/>
                </a:solidFill>
              </a:rPr>
              <a:t>choose the best tool for the job!</a:t>
            </a:r>
            <a:endParaRPr sz="1600" dirty="0">
              <a:solidFill>
                <a:schemeClr val="tx2"/>
              </a:solidFill>
            </a:endParaRPr>
          </a:p>
        </p:txBody>
      </p:sp>
    </p:spTree>
    <p:extLst>
      <p:ext uri="{BB962C8B-B14F-4D97-AF65-F5344CB8AC3E}">
        <p14:creationId xmlns:p14="http://schemas.microsoft.com/office/powerpoint/2010/main" val="84039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9">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build="p"/>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Branches Illustrated</a:t>
            </a:r>
          </a:p>
        </p:txBody>
      </p:sp>
      <p:sp>
        <p:nvSpPr>
          <p:cNvPr id="16" name="Line Callout 1 15"/>
          <p:cNvSpPr/>
          <p:nvPr/>
        </p:nvSpPr>
        <p:spPr>
          <a:xfrm>
            <a:off x="4724401" y="2990850"/>
            <a:ext cx="1295400" cy="317500"/>
          </a:xfrm>
          <a:prstGeom prst="borderCallout1">
            <a:avLst>
              <a:gd name="adj1" fmla="val 44596"/>
              <a:gd name="adj2" fmla="val 355"/>
              <a:gd name="adj3" fmla="val 138346"/>
              <a:gd name="adj4" fmla="val -3290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master</a:t>
            </a:r>
          </a:p>
        </p:txBody>
      </p:sp>
      <p:sp>
        <p:nvSpPr>
          <p:cNvPr id="17" name="Rectangle 16"/>
          <p:cNvSpPr/>
          <p:nvPr/>
        </p:nvSpPr>
        <p:spPr>
          <a:xfrm>
            <a:off x="7303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cxnSp>
        <p:nvCxnSpPr>
          <p:cNvPr id="18" name="Straight Arrow Connector 17"/>
          <p:cNvCxnSpPr>
            <a:stCxn id="19" idx="1"/>
            <a:endCxn id="17" idx="3"/>
          </p:cNvCxnSpPr>
          <p:nvPr/>
        </p:nvCxnSpPr>
        <p:spPr>
          <a:xfrm flipH="1">
            <a:off x="12320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15685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cxnSp>
        <p:nvCxnSpPr>
          <p:cNvPr id="20" name="Straight Arrow Connector 19"/>
          <p:cNvCxnSpPr/>
          <p:nvPr/>
        </p:nvCxnSpPr>
        <p:spPr>
          <a:xfrm flipH="1">
            <a:off x="20702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1" name="Rectangle 20"/>
          <p:cNvSpPr/>
          <p:nvPr/>
        </p:nvSpPr>
        <p:spPr>
          <a:xfrm>
            <a:off x="24067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cxnSp>
        <p:nvCxnSpPr>
          <p:cNvPr id="22" name="Straight Arrow Connector 21"/>
          <p:cNvCxnSpPr/>
          <p:nvPr/>
        </p:nvCxnSpPr>
        <p:spPr>
          <a:xfrm flipH="1">
            <a:off x="2876844"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3" name="Rectangle 22"/>
          <p:cNvSpPr/>
          <p:nvPr/>
        </p:nvSpPr>
        <p:spPr>
          <a:xfrm>
            <a:off x="3213296"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cxnSp>
        <p:nvCxnSpPr>
          <p:cNvPr id="12" name="Straight Arrow Connector 11"/>
          <p:cNvCxnSpPr/>
          <p:nvPr/>
        </p:nvCxnSpPr>
        <p:spPr>
          <a:xfrm flipH="1">
            <a:off x="3733800"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Rectangle 12"/>
          <p:cNvSpPr/>
          <p:nvPr/>
        </p:nvSpPr>
        <p:spPr>
          <a:xfrm>
            <a:off x="4070252"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sp>
        <p:nvSpPr>
          <p:cNvPr id="26" name="TextBox 25"/>
          <p:cNvSpPr txBox="1"/>
          <p:nvPr/>
        </p:nvSpPr>
        <p:spPr>
          <a:xfrm>
            <a:off x="457200" y="5397501"/>
            <a:ext cx="8229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a:latin typeface="Consolas" pitchFamily="49" charset="0"/>
                <a:cs typeface="Consolas" pitchFamily="49" charset="0"/>
              </a:rPr>
              <a:t>&gt; git rebase master</a:t>
            </a:r>
          </a:p>
        </p:txBody>
      </p:sp>
      <p:cxnSp>
        <p:nvCxnSpPr>
          <p:cNvPr id="35" name="Straight Arrow Connector 34"/>
          <p:cNvCxnSpPr/>
          <p:nvPr/>
        </p:nvCxnSpPr>
        <p:spPr>
          <a:xfrm flipH="1" flipV="1">
            <a:off x="4311160" y="3873501"/>
            <a:ext cx="559192" cy="4286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6" name="Rectangle 35"/>
          <p:cNvSpPr/>
          <p:nvPr/>
        </p:nvSpPr>
        <p:spPr>
          <a:xfrm>
            <a:off x="4870352" y="4079875"/>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cxnSp>
        <p:nvCxnSpPr>
          <p:cNvPr id="37" name="Straight Arrow Connector 36"/>
          <p:cNvCxnSpPr/>
          <p:nvPr/>
        </p:nvCxnSpPr>
        <p:spPr>
          <a:xfrm flipH="1">
            <a:off x="5390856" y="4302125"/>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8" name="Rectangle 37"/>
          <p:cNvSpPr/>
          <p:nvPr/>
        </p:nvSpPr>
        <p:spPr>
          <a:xfrm>
            <a:off x="5727308" y="4079875"/>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39" name="Line Callout 1 38"/>
          <p:cNvSpPr/>
          <p:nvPr/>
        </p:nvSpPr>
        <p:spPr>
          <a:xfrm>
            <a:off x="6464690" y="4643438"/>
            <a:ext cx="1295400" cy="317500"/>
          </a:xfrm>
          <a:prstGeom prst="borderCallout1">
            <a:avLst>
              <a:gd name="adj1" fmla="val 44596"/>
              <a:gd name="adj2" fmla="val 355"/>
              <a:gd name="adj3" fmla="val -38885"/>
              <a:gd name="adj4" fmla="val -3398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bug456</a:t>
            </a:r>
          </a:p>
        </p:txBody>
      </p:sp>
      <p:sp>
        <p:nvSpPr>
          <p:cNvPr id="24" name="5-Point Star 23"/>
          <p:cNvSpPr/>
          <p:nvPr/>
        </p:nvSpPr>
        <p:spPr>
          <a:xfrm>
            <a:off x="7568933" y="4453596"/>
            <a:ext cx="382314" cy="348592"/>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62454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Branches Illustrated</a:t>
            </a:r>
          </a:p>
        </p:txBody>
      </p:sp>
      <p:sp>
        <p:nvSpPr>
          <p:cNvPr id="16" name="Line Callout 1 15"/>
          <p:cNvSpPr/>
          <p:nvPr/>
        </p:nvSpPr>
        <p:spPr>
          <a:xfrm>
            <a:off x="6366218" y="2984500"/>
            <a:ext cx="1295400" cy="317500"/>
          </a:xfrm>
          <a:prstGeom prst="borderCallout1">
            <a:avLst>
              <a:gd name="adj1" fmla="val 44596"/>
              <a:gd name="adj2" fmla="val 355"/>
              <a:gd name="adj3" fmla="val 138346"/>
              <a:gd name="adj4" fmla="val -3290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master</a:t>
            </a:r>
          </a:p>
        </p:txBody>
      </p:sp>
      <p:sp>
        <p:nvSpPr>
          <p:cNvPr id="17" name="Rectangle 16"/>
          <p:cNvSpPr/>
          <p:nvPr/>
        </p:nvSpPr>
        <p:spPr>
          <a:xfrm>
            <a:off x="7303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cxnSp>
        <p:nvCxnSpPr>
          <p:cNvPr id="18" name="Straight Arrow Connector 17"/>
          <p:cNvCxnSpPr>
            <a:stCxn id="19" idx="1"/>
            <a:endCxn id="17" idx="3"/>
          </p:cNvCxnSpPr>
          <p:nvPr/>
        </p:nvCxnSpPr>
        <p:spPr>
          <a:xfrm flipH="1">
            <a:off x="12320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15685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cxnSp>
        <p:nvCxnSpPr>
          <p:cNvPr id="20" name="Straight Arrow Connector 19"/>
          <p:cNvCxnSpPr/>
          <p:nvPr/>
        </p:nvCxnSpPr>
        <p:spPr>
          <a:xfrm flipH="1">
            <a:off x="2070296"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1" name="Rectangle 20"/>
          <p:cNvSpPr/>
          <p:nvPr/>
        </p:nvSpPr>
        <p:spPr>
          <a:xfrm>
            <a:off x="2406748"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cxnSp>
        <p:nvCxnSpPr>
          <p:cNvPr id="22" name="Straight Arrow Connector 21"/>
          <p:cNvCxnSpPr/>
          <p:nvPr/>
        </p:nvCxnSpPr>
        <p:spPr>
          <a:xfrm flipH="1">
            <a:off x="2876844"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3" name="Rectangle 22"/>
          <p:cNvSpPr/>
          <p:nvPr/>
        </p:nvSpPr>
        <p:spPr>
          <a:xfrm>
            <a:off x="3213296"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cxnSp>
        <p:nvCxnSpPr>
          <p:cNvPr id="12" name="Straight Arrow Connector 11"/>
          <p:cNvCxnSpPr/>
          <p:nvPr/>
        </p:nvCxnSpPr>
        <p:spPr>
          <a:xfrm flipH="1">
            <a:off x="3733800"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Rectangle 12"/>
          <p:cNvSpPr/>
          <p:nvPr/>
        </p:nvSpPr>
        <p:spPr>
          <a:xfrm>
            <a:off x="4070252"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sp>
        <p:nvSpPr>
          <p:cNvPr id="26" name="TextBox 25"/>
          <p:cNvSpPr txBox="1"/>
          <p:nvPr/>
        </p:nvSpPr>
        <p:spPr>
          <a:xfrm>
            <a:off x="457200" y="5076003"/>
            <a:ext cx="8229600"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a:latin typeface="Consolas" pitchFamily="49" charset="0"/>
                <a:cs typeface="Consolas" pitchFamily="49" charset="0"/>
              </a:rPr>
              <a:t>&gt; git checkout master</a:t>
            </a:r>
            <a:endParaRPr lang="en-US" sz="2400" dirty="0">
              <a:solidFill>
                <a:schemeClr val="bg1"/>
              </a:solidFill>
              <a:latin typeface="Consolas" pitchFamily="49" charset="0"/>
              <a:cs typeface="Consolas" pitchFamily="49" charset="0"/>
            </a:endParaRPr>
          </a:p>
          <a:p>
            <a:r>
              <a:rPr lang="en-US" sz="2400" dirty="0">
                <a:latin typeface="Consolas" pitchFamily="49" charset="0"/>
                <a:cs typeface="Consolas" pitchFamily="49" charset="0"/>
              </a:rPr>
              <a:t>&gt; git merge bug456                     </a:t>
            </a:r>
          </a:p>
        </p:txBody>
      </p:sp>
      <p:cxnSp>
        <p:nvCxnSpPr>
          <p:cNvPr id="31" name="Straight Arrow Connector 30"/>
          <p:cNvCxnSpPr/>
          <p:nvPr/>
        </p:nvCxnSpPr>
        <p:spPr>
          <a:xfrm flipH="1">
            <a:off x="4572000" y="3651250"/>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2" name="Rectangle 31"/>
          <p:cNvSpPr/>
          <p:nvPr/>
        </p:nvSpPr>
        <p:spPr>
          <a:xfrm>
            <a:off x="4908452" y="3429001"/>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cxnSp>
        <p:nvCxnSpPr>
          <p:cNvPr id="33" name="Straight Arrow Connector 32"/>
          <p:cNvCxnSpPr/>
          <p:nvPr/>
        </p:nvCxnSpPr>
        <p:spPr>
          <a:xfrm flipH="1">
            <a:off x="5410200" y="3638062"/>
            <a:ext cx="33645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4" name="Rectangle 33"/>
          <p:cNvSpPr/>
          <p:nvPr/>
        </p:nvSpPr>
        <p:spPr>
          <a:xfrm>
            <a:off x="5746652" y="3415813"/>
            <a:ext cx="501748"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24" name="Line Callout 1 23"/>
          <p:cNvSpPr/>
          <p:nvPr/>
        </p:nvSpPr>
        <p:spPr>
          <a:xfrm>
            <a:off x="6400800" y="4000500"/>
            <a:ext cx="1295400" cy="317500"/>
          </a:xfrm>
          <a:prstGeom prst="borderCallout1">
            <a:avLst>
              <a:gd name="adj1" fmla="val 44596"/>
              <a:gd name="adj2" fmla="val 355"/>
              <a:gd name="adj3" fmla="val -38885"/>
              <a:gd name="adj4" fmla="val -3398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bug456</a:t>
            </a:r>
          </a:p>
        </p:txBody>
      </p:sp>
      <p:sp>
        <p:nvSpPr>
          <p:cNvPr id="27" name="5-Point Star 26"/>
          <p:cNvSpPr/>
          <p:nvPr/>
        </p:nvSpPr>
        <p:spPr>
          <a:xfrm>
            <a:off x="7470461" y="2794658"/>
            <a:ext cx="382314" cy="348592"/>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10468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When to branch?</a:t>
            </a:r>
          </a:p>
        </p:txBody>
      </p:sp>
      <p:sp>
        <p:nvSpPr>
          <p:cNvPr id="4" name="Content Placeholder 3"/>
          <p:cNvSpPr>
            <a:spLocks noGrp="1"/>
          </p:cNvSpPr>
          <p:nvPr>
            <p:ph idx="1"/>
          </p:nvPr>
        </p:nvSpPr>
        <p:spPr/>
        <p:txBody>
          <a:bodyPr/>
          <a:lstStyle/>
          <a:p>
            <a:r>
              <a:rPr lang="en-US" dirty="0"/>
              <a:t>General rule of thumb:</a:t>
            </a:r>
          </a:p>
          <a:p>
            <a:pPr marL="342900" indent="-342900">
              <a:buFont typeface="Arial" charset="0"/>
              <a:buChar char="•"/>
            </a:pPr>
            <a:r>
              <a:rPr lang="en-US" dirty="0">
                <a:solidFill>
                  <a:schemeClr val="tx2"/>
                </a:solidFill>
              </a:rPr>
              <a:t>Anything in the master branch is always deployable.</a:t>
            </a:r>
          </a:p>
          <a:p>
            <a:r>
              <a:rPr lang="en-US" dirty="0"/>
              <a:t>Local branching is very lightweight!</a:t>
            </a:r>
          </a:p>
          <a:p>
            <a:pPr marL="342900" indent="-342900">
              <a:buFont typeface="Arial" charset="0"/>
              <a:buChar char="•"/>
            </a:pPr>
            <a:r>
              <a:rPr lang="en-US" b="0" dirty="0"/>
              <a:t>New feature? Branch!</a:t>
            </a:r>
          </a:p>
          <a:p>
            <a:pPr marL="342900" indent="-342900">
              <a:buFont typeface="Arial" charset="0"/>
              <a:buChar char="•"/>
            </a:pPr>
            <a:r>
              <a:rPr lang="en-US" b="0" dirty="0"/>
              <a:t>Experiment that you won’t ever deploy? Branch!</a:t>
            </a:r>
          </a:p>
          <a:p>
            <a:r>
              <a:rPr lang="en-US" dirty="0"/>
              <a:t>Good habits:</a:t>
            </a:r>
          </a:p>
          <a:p>
            <a:pPr marL="342900" indent="-342900">
              <a:buFont typeface="Arial" charset="0"/>
              <a:buChar char="•"/>
            </a:pPr>
            <a:r>
              <a:rPr lang="en-US" b="0" dirty="0"/>
              <a:t>Name your branch something descriptive (</a:t>
            </a:r>
            <a:r>
              <a:rPr lang="en-US" b="0" dirty="0">
                <a:latin typeface="Courier" charset="0"/>
                <a:ea typeface="Courier" charset="0"/>
                <a:cs typeface="Courier" charset="0"/>
              </a:rPr>
              <a:t>add-like-button</a:t>
            </a:r>
            <a:r>
              <a:rPr lang="en-US" b="0" dirty="0"/>
              <a:t>, </a:t>
            </a:r>
            <a:r>
              <a:rPr lang="en-US" b="0" dirty="0">
                <a:latin typeface="Courier" charset="0"/>
                <a:ea typeface="Courier" charset="0"/>
                <a:cs typeface="Courier" charset="0"/>
              </a:rPr>
              <a:t>refactor-jobs</a:t>
            </a:r>
            <a:r>
              <a:rPr lang="en-US" b="0" dirty="0"/>
              <a:t>, </a:t>
            </a:r>
            <a:r>
              <a:rPr lang="en-US" b="0" dirty="0">
                <a:latin typeface="Courier" charset="0"/>
                <a:ea typeface="Courier" charset="0"/>
                <a:cs typeface="Courier" charset="0"/>
              </a:rPr>
              <a:t>create-</a:t>
            </a:r>
            <a:r>
              <a:rPr lang="en-US" b="0" dirty="0" err="1">
                <a:latin typeface="Courier" charset="0"/>
                <a:ea typeface="Courier" charset="0"/>
                <a:cs typeface="Courier" charset="0"/>
              </a:rPr>
              <a:t>ai</a:t>
            </a:r>
            <a:r>
              <a:rPr lang="en-US" b="0" dirty="0">
                <a:latin typeface="Courier" charset="0"/>
                <a:ea typeface="Courier" charset="0"/>
                <a:cs typeface="Courier" charset="0"/>
              </a:rPr>
              <a:t>-singularity</a:t>
            </a:r>
            <a:r>
              <a:rPr lang="en-US" b="0" dirty="0"/>
              <a:t>) </a:t>
            </a:r>
          </a:p>
          <a:p>
            <a:pPr marL="342900" indent="-342900">
              <a:buFont typeface="Arial" charset="0"/>
              <a:buChar char="•"/>
            </a:pPr>
            <a:r>
              <a:rPr lang="en-US" b="0" dirty="0"/>
              <a:t>Make your commit messages descriptive, too!</a:t>
            </a:r>
          </a:p>
          <a:p>
            <a:pPr marL="342900" indent="-342900">
              <a:buFont typeface="Arial" charset="0"/>
              <a:buChar char="•"/>
            </a:pPr>
            <a:endParaRPr lang="en-US" dirty="0"/>
          </a:p>
          <a:p>
            <a:pPr marL="342900" indent="-342900">
              <a:buFont typeface="Arial" charset="0"/>
              <a:buChar char="•"/>
            </a:pPr>
            <a:endParaRPr lang="en-US" dirty="0"/>
          </a:p>
        </p:txBody>
      </p:sp>
      <p:sp>
        <p:nvSpPr>
          <p:cNvPr id="2" name="Slide Number Placeholder 1"/>
          <p:cNvSpPr>
            <a:spLocks noGrp="1"/>
          </p:cNvSpPr>
          <p:nvPr>
            <p:ph type="sldNum" sz="quarter" idx="12"/>
          </p:nvPr>
        </p:nvSpPr>
        <p:spPr/>
        <p:txBody>
          <a:bodyPr/>
          <a:lstStyle/>
          <a:p>
            <a:fld id="{A2EF37A0-74FC-AB4F-AE4C-D9BFC6719E9F}" type="slidenum">
              <a:rPr lang="en-US" smtClean="0"/>
              <a:t>72</a:t>
            </a:fld>
            <a:endParaRPr lang="en-US"/>
          </a:p>
        </p:txBody>
      </p:sp>
      <p:pic>
        <p:nvPicPr>
          <p:cNvPr id="5" name="Picture 4"/>
          <p:cNvPicPr>
            <a:picLocks noChangeAspect="1"/>
          </p:cNvPicPr>
          <p:nvPr/>
        </p:nvPicPr>
        <p:blipFill>
          <a:blip r:embed="rId2"/>
          <a:stretch>
            <a:fillRect/>
          </a:stretch>
        </p:blipFill>
        <p:spPr>
          <a:xfrm>
            <a:off x="6697379" y="4212235"/>
            <a:ext cx="2187858" cy="2809639"/>
          </a:xfrm>
          <a:prstGeom prst="rect">
            <a:avLst/>
          </a:prstGeom>
        </p:spPr>
      </p:pic>
    </p:spTree>
    <p:extLst>
      <p:ext uri="{BB962C8B-B14F-4D97-AF65-F5344CB8AC3E}">
        <p14:creationId xmlns:p14="http://schemas.microsoft.com/office/powerpoint/2010/main" val="424836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487587" cy="1371600"/>
          </a:xfrm>
        </p:spPr>
        <p:txBody>
          <a:bodyPr>
            <a:normAutofit fontScale="90000"/>
          </a:bodyPr>
          <a:lstStyle/>
          <a:p>
            <a:r>
              <a:rPr lang="en-US" dirty="0"/>
              <a:t>So you want somebody else to host this for you </a:t>
            </a:r>
            <a:r>
              <a:rPr lang="mr-IN" dirty="0"/>
              <a:t>…</a:t>
            </a:r>
            <a:endParaRPr lang="en-US" dirty="0"/>
          </a:p>
        </p:txBody>
      </p:sp>
      <p:sp>
        <p:nvSpPr>
          <p:cNvPr id="3" name="Content Placeholder 2"/>
          <p:cNvSpPr>
            <a:spLocks noGrp="1"/>
          </p:cNvSpPr>
          <p:nvPr>
            <p:ph idx="1"/>
          </p:nvPr>
        </p:nvSpPr>
        <p:spPr>
          <a:xfrm>
            <a:off x="457200" y="1752600"/>
            <a:ext cx="6872990" cy="4373563"/>
          </a:xfrm>
        </p:spPr>
        <p:txBody>
          <a:bodyPr/>
          <a:lstStyle/>
          <a:p>
            <a:r>
              <a:rPr lang="en-US" dirty="0" err="1"/>
              <a:t>Git</a:t>
            </a:r>
            <a:r>
              <a:rPr lang="en-US" dirty="0"/>
              <a:t>: general distributed version control system</a:t>
            </a:r>
          </a:p>
          <a:p>
            <a:r>
              <a:rPr lang="en-US" dirty="0"/>
              <a:t>GitHub / </a:t>
            </a:r>
            <a:r>
              <a:rPr lang="en-US" dirty="0" err="1"/>
              <a:t>BitBucket</a:t>
            </a:r>
            <a:r>
              <a:rPr lang="en-US" dirty="0"/>
              <a:t> / </a:t>
            </a:r>
            <a:r>
              <a:rPr lang="en-US" dirty="0" err="1"/>
              <a:t>GitLab</a:t>
            </a:r>
            <a:r>
              <a:rPr lang="en-US" dirty="0"/>
              <a:t> / </a:t>
            </a:r>
            <a:r>
              <a:rPr lang="mr-IN" dirty="0"/>
              <a:t>…</a:t>
            </a:r>
            <a:r>
              <a:rPr lang="en-US" dirty="0"/>
              <a:t>: </a:t>
            </a:r>
            <a:r>
              <a:rPr lang="en-US" dirty="0">
                <a:solidFill>
                  <a:schemeClr val="tx2"/>
                </a:solidFill>
              </a:rPr>
              <a:t>hosting</a:t>
            </a:r>
            <a:r>
              <a:rPr lang="en-US" dirty="0"/>
              <a:t> services for </a:t>
            </a:r>
            <a:r>
              <a:rPr lang="en-US" dirty="0" err="1"/>
              <a:t>git</a:t>
            </a:r>
            <a:r>
              <a:rPr lang="en-US" dirty="0"/>
              <a:t> repositories</a:t>
            </a:r>
          </a:p>
          <a:p>
            <a:r>
              <a:rPr lang="en-US" dirty="0"/>
              <a:t>In general, GitHub is the most popular:</a:t>
            </a:r>
          </a:p>
          <a:p>
            <a:pPr marL="342900" indent="-342900">
              <a:buFont typeface="Arial" charset="0"/>
              <a:buChar char="•"/>
            </a:pPr>
            <a:r>
              <a:rPr lang="en-US" b="0" dirty="0"/>
              <a:t>Lots of big projects (e.g., Python, Bootstrap, Angular, D3, node, Django, Visual Studio)</a:t>
            </a:r>
          </a:p>
          <a:p>
            <a:pPr marL="342900" indent="-342900">
              <a:buFont typeface="Arial" charset="0"/>
              <a:buChar char="•"/>
            </a:pPr>
            <a:r>
              <a:rPr lang="en-US" b="0" dirty="0"/>
              <a:t>Lots of ridiculous</a:t>
            </a:r>
            <a:r>
              <a:rPr lang="en-US" b="0" dirty="0">
                <a:solidFill>
                  <a:schemeClr val="bg1">
                    <a:lumMod val="65000"/>
                  </a:schemeClr>
                </a:solidFill>
              </a:rPr>
              <a:t>ly awesome</a:t>
            </a:r>
            <a:r>
              <a:rPr lang="en-US" b="0" dirty="0"/>
              <a:t> projects (e.g., </a:t>
            </a:r>
            <a:r>
              <a:rPr lang="en-US" b="0" dirty="0">
                <a:hlinkClick r:id="rId2"/>
              </a:rPr>
              <a:t>https://github.com/maxbbraun/trump2cash</a:t>
            </a:r>
            <a:r>
              <a:rPr lang="en-US" b="0" dirty="0"/>
              <a:t>)</a:t>
            </a:r>
          </a:p>
          <a:p>
            <a:r>
              <a:rPr lang="en-US" dirty="0"/>
              <a:t>There are reasons to use the competitors (e.g., private repositories, access control)</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73</a:t>
            </a:fld>
            <a:endParaRPr lang="en-US"/>
          </a:p>
        </p:txBody>
      </p:sp>
      <p:grpSp>
        <p:nvGrpSpPr>
          <p:cNvPr id="8" name="Group 7"/>
          <p:cNvGrpSpPr/>
          <p:nvPr/>
        </p:nvGrpSpPr>
        <p:grpSpPr>
          <a:xfrm>
            <a:off x="6695482" y="1021578"/>
            <a:ext cx="2493615" cy="5490013"/>
            <a:chOff x="6695482" y="1021578"/>
            <a:chExt cx="2493615" cy="5490013"/>
          </a:xfrm>
        </p:grpSpPr>
        <p:pic>
          <p:nvPicPr>
            <p:cNvPr id="5" name="Picture 4"/>
            <p:cNvPicPr>
              <a:picLocks noChangeAspect="1"/>
            </p:cNvPicPr>
            <p:nvPr/>
          </p:nvPicPr>
          <p:blipFill>
            <a:blip r:embed="rId3"/>
            <a:stretch>
              <a:fillRect/>
            </a:stretch>
          </p:blipFill>
          <p:spPr>
            <a:xfrm>
              <a:off x="6839104" y="1021578"/>
              <a:ext cx="2206372" cy="1834047"/>
            </a:xfrm>
            <a:prstGeom prst="rect">
              <a:avLst/>
            </a:prstGeom>
          </p:spPr>
        </p:pic>
        <p:pic>
          <p:nvPicPr>
            <p:cNvPr id="6" name="Picture 5"/>
            <p:cNvPicPr>
              <a:picLocks noChangeAspect="1"/>
            </p:cNvPicPr>
            <p:nvPr/>
          </p:nvPicPr>
          <p:blipFill>
            <a:blip r:embed="rId4"/>
            <a:stretch>
              <a:fillRect/>
            </a:stretch>
          </p:blipFill>
          <p:spPr>
            <a:xfrm>
              <a:off x="6695482" y="2611033"/>
              <a:ext cx="2493615" cy="2493615"/>
            </a:xfrm>
            <a:prstGeom prst="rect">
              <a:avLst/>
            </a:prstGeom>
          </p:spPr>
        </p:pic>
        <p:pic>
          <p:nvPicPr>
            <p:cNvPr id="7" name="Picture 6"/>
            <p:cNvPicPr>
              <a:picLocks noChangeAspect="1"/>
            </p:cNvPicPr>
            <p:nvPr/>
          </p:nvPicPr>
          <p:blipFill>
            <a:blip r:embed="rId5"/>
            <a:stretch>
              <a:fillRect/>
            </a:stretch>
          </p:blipFill>
          <p:spPr>
            <a:xfrm>
              <a:off x="7148510" y="5044688"/>
              <a:ext cx="1587557" cy="1466903"/>
            </a:xfrm>
            <a:prstGeom prst="rect">
              <a:avLst/>
            </a:prstGeom>
          </p:spPr>
        </p:pic>
      </p:grpSp>
    </p:spTree>
    <p:extLst>
      <p:ext uri="{BB962C8B-B14F-4D97-AF65-F5344CB8AC3E}">
        <p14:creationId xmlns:p14="http://schemas.microsoft.com/office/powerpoint/2010/main" val="27173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152718"/>
            <a:ext cx="5791200" cy="854278"/>
          </a:xfrm>
        </p:spPr>
        <p:txBody>
          <a:bodyPr/>
          <a:lstStyle/>
          <a:p>
            <a:r>
              <a:rPr lang="en-US" dirty="0"/>
              <a:t>“Social coding”</a:t>
            </a:r>
          </a:p>
        </p:txBody>
      </p:sp>
      <p:sp>
        <p:nvSpPr>
          <p:cNvPr id="10" name="Content Placeholder 9"/>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pPr/>
              <a:t>74</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122" y="1191790"/>
            <a:ext cx="7899816" cy="5495182"/>
          </a:xfrm>
          <a:prstGeom prst="rect">
            <a:avLst/>
          </a:prstGeom>
        </p:spPr>
      </p:pic>
      <p:sp>
        <p:nvSpPr>
          <p:cNvPr id="11" name="Oval 10"/>
          <p:cNvSpPr/>
          <p:nvPr/>
        </p:nvSpPr>
        <p:spPr>
          <a:xfrm>
            <a:off x="4512039" y="1191790"/>
            <a:ext cx="2938072" cy="711961"/>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p:cNvSpPr/>
          <p:nvPr/>
        </p:nvSpPr>
        <p:spPr>
          <a:xfrm>
            <a:off x="1981200" y="5584006"/>
            <a:ext cx="2938072" cy="711961"/>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Oval 12"/>
          <p:cNvSpPr/>
          <p:nvPr/>
        </p:nvSpPr>
        <p:spPr>
          <a:xfrm>
            <a:off x="177385" y="5466838"/>
            <a:ext cx="1494020" cy="711961"/>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692819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How to Use</a:t>
            </a:r>
          </a:p>
        </p:txBody>
      </p:sp>
      <p:sp>
        <p:nvSpPr>
          <p:cNvPr id="3" name="Content Placeholder 2"/>
          <p:cNvSpPr>
            <a:spLocks noGrp="1"/>
          </p:cNvSpPr>
          <p:nvPr>
            <p:ph idx="1"/>
          </p:nvPr>
        </p:nvSpPr>
        <p:spPr/>
        <p:txBody>
          <a:bodyPr>
            <a:normAutofit fontScale="85000" lnSpcReduction="10000"/>
          </a:bodyPr>
          <a:lstStyle/>
          <a:p>
            <a:r>
              <a:rPr lang="en-US" dirty="0"/>
              <a:t>Git commands for everyday usage are relatively simple</a:t>
            </a:r>
          </a:p>
          <a:p>
            <a:pPr marL="342900" indent="-342900">
              <a:buFont typeface="Arial" charset="0"/>
              <a:buChar char="•"/>
            </a:pPr>
            <a:r>
              <a:rPr lang="en-US" dirty="0" err="1"/>
              <a:t>git</a:t>
            </a:r>
            <a:r>
              <a:rPr lang="en-US" dirty="0"/>
              <a:t> pull</a:t>
            </a:r>
          </a:p>
          <a:p>
            <a:pPr lvl="1"/>
            <a:r>
              <a:rPr lang="en-US" dirty="0"/>
              <a:t>Get the latest changes to the code</a:t>
            </a:r>
          </a:p>
          <a:p>
            <a:pPr marL="342900" indent="-342900">
              <a:buFont typeface="Arial" charset="0"/>
              <a:buChar char="•"/>
            </a:pPr>
            <a:r>
              <a:rPr lang="en-US" dirty="0" err="1"/>
              <a:t>git</a:t>
            </a:r>
            <a:r>
              <a:rPr lang="en-US" dirty="0"/>
              <a:t> add .</a:t>
            </a:r>
          </a:p>
          <a:p>
            <a:pPr lvl="1"/>
            <a:r>
              <a:rPr lang="en-US" dirty="0"/>
              <a:t>Add any newly created files to the repository for tracking</a:t>
            </a:r>
          </a:p>
          <a:p>
            <a:pPr marL="342900" indent="-342900">
              <a:buFont typeface="Arial" charset="0"/>
              <a:buChar char="•"/>
            </a:pPr>
            <a:r>
              <a:rPr lang="en-US" dirty="0" err="1"/>
              <a:t>git</a:t>
            </a:r>
            <a:r>
              <a:rPr lang="en-US" dirty="0"/>
              <a:t> add –u</a:t>
            </a:r>
          </a:p>
          <a:p>
            <a:pPr lvl="1"/>
            <a:r>
              <a:rPr lang="en-US" dirty="0"/>
              <a:t>Remove any deleted files from tracking and the repository</a:t>
            </a:r>
          </a:p>
          <a:p>
            <a:pPr marL="342900" indent="-342900">
              <a:buFont typeface="Arial" charset="0"/>
              <a:buChar char="•"/>
            </a:pPr>
            <a:r>
              <a:rPr lang="en-US" dirty="0" err="1"/>
              <a:t>git</a:t>
            </a:r>
            <a:r>
              <a:rPr lang="en-US" dirty="0"/>
              <a:t> commit –m ‘Changes’</a:t>
            </a:r>
          </a:p>
          <a:p>
            <a:pPr lvl="1"/>
            <a:r>
              <a:rPr lang="en-US" dirty="0"/>
              <a:t>Make a version of changes you have made</a:t>
            </a:r>
          </a:p>
          <a:p>
            <a:pPr marL="342900" indent="-342900">
              <a:buFont typeface="Arial" charset="0"/>
              <a:buChar char="•"/>
            </a:pPr>
            <a:r>
              <a:rPr lang="en-US" dirty="0" err="1"/>
              <a:t>git</a:t>
            </a:r>
            <a:r>
              <a:rPr lang="en-US" dirty="0"/>
              <a:t> push</a:t>
            </a:r>
          </a:p>
          <a:p>
            <a:pPr lvl="1"/>
            <a:r>
              <a:rPr lang="en-US" dirty="0"/>
              <a:t>Deploy the latest changes to the central repository</a:t>
            </a:r>
          </a:p>
          <a:p>
            <a:pPr indent="-228600"/>
            <a:r>
              <a:rPr lang="en-US" dirty="0"/>
              <a:t>Make a repo on GitHub and </a:t>
            </a:r>
            <a:r>
              <a:rPr lang="en-US" dirty="0">
                <a:solidFill>
                  <a:schemeClr val="tx2"/>
                </a:solidFill>
              </a:rPr>
              <a:t>clone</a:t>
            </a:r>
            <a:r>
              <a:rPr lang="en-US" dirty="0"/>
              <a:t> it to your machine:</a:t>
            </a:r>
          </a:p>
          <a:p>
            <a:pPr marL="114300" indent="-342900">
              <a:buFont typeface="Arial" charset="0"/>
              <a:buChar char="•"/>
            </a:pPr>
            <a:r>
              <a:rPr lang="en-US" b="0" dirty="0">
                <a:hlinkClick r:id="rId2"/>
              </a:rPr>
              <a:t>https://guides.github.com/activities/hello-world/</a:t>
            </a:r>
            <a:endParaRPr lang="en-US" b="0" dirty="0"/>
          </a:p>
          <a:p>
            <a:pPr marL="228600" lvl="1" indent="0">
              <a:buNone/>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75</a:t>
            </a:fld>
            <a:endParaRPr lang="en-US"/>
          </a:p>
        </p:txBody>
      </p:sp>
    </p:spTree>
    <p:extLst>
      <p:ext uri="{BB962C8B-B14F-4D97-AF65-F5344CB8AC3E}">
        <p14:creationId xmlns:p14="http://schemas.microsoft.com/office/powerpoint/2010/main" val="246618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Stuff to click on</a:t>
            </a:r>
          </a:p>
        </p:txBody>
      </p:sp>
      <p:sp>
        <p:nvSpPr>
          <p:cNvPr id="3" name="Content Placeholder 2"/>
          <p:cNvSpPr>
            <a:spLocks noGrp="1"/>
          </p:cNvSpPr>
          <p:nvPr>
            <p:ph idx="1"/>
          </p:nvPr>
        </p:nvSpPr>
        <p:spPr/>
        <p:txBody>
          <a:bodyPr>
            <a:normAutofit lnSpcReduction="10000"/>
          </a:bodyPr>
          <a:lstStyle/>
          <a:p>
            <a:r>
              <a:rPr lang="en-US" dirty="0" err="1"/>
              <a:t>Git</a:t>
            </a:r>
            <a:endParaRPr lang="en-US" dirty="0"/>
          </a:p>
          <a:p>
            <a:pPr marL="160020" indent="-342900">
              <a:buFont typeface="Arial" charset="0"/>
              <a:buChar char="•"/>
            </a:pPr>
            <a:r>
              <a:rPr lang="en-US" b="0" dirty="0">
                <a:hlinkClick r:id="rId2"/>
              </a:rPr>
              <a:t>http://git-scm.com/</a:t>
            </a:r>
            <a:endParaRPr lang="en-US" b="0" dirty="0"/>
          </a:p>
          <a:p>
            <a:pPr indent="-182880"/>
            <a:r>
              <a:rPr lang="en-US" dirty="0"/>
              <a:t>GitHub</a:t>
            </a:r>
          </a:p>
          <a:p>
            <a:pPr marL="160020" indent="-342900">
              <a:buFont typeface="Arial" charset="0"/>
              <a:buChar char="•"/>
            </a:pPr>
            <a:r>
              <a:rPr lang="en-US" b="0" dirty="0">
                <a:hlinkClick r:id="rId3"/>
              </a:rPr>
              <a:t>https://github.com/</a:t>
            </a:r>
            <a:endParaRPr lang="en-US" b="0" dirty="0"/>
          </a:p>
          <a:p>
            <a:pPr marL="160020" indent="-342900">
              <a:buFont typeface="Arial" charset="0"/>
              <a:buChar char="•"/>
            </a:pPr>
            <a:r>
              <a:rPr lang="en-US" b="0" dirty="0">
                <a:hlinkClick r:id="rId4"/>
              </a:rPr>
              <a:t>https://guides.github.com/activities/hello-world/</a:t>
            </a:r>
            <a:endParaRPr lang="en-US" b="0" dirty="0"/>
          </a:p>
          <a:p>
            <a:pPr marL="160020" indent="-342900">
              <a:buFont typeface="Arial" charset="0"/>
              <a:buChar char="•"/>
            </a:pPr>
            <a:r>
              <a:rPr lang="en-US" dirty="0"/>
              <a:t>^-- Just do this one</a:t>
            </a:r>
            <a:r>
              <a:rPr lang="en-US" dirty="0">
                <a:sym typeface="Wingdings"/>
              </a:rPr>
              <a:t>.  You’ll need it for your tutorial .</a:t>
            </a:r>
            <a:endParaRPr lang="en-US" dirty="0"/>
          </a:p>
          <a:p>
            <a:r>
              <a:rPr lang="en-US" dirty="0" err="1"/>
              <a:t>GitLab</a:t>
            </a:r>
            <a:endParaRPr lang="en-US" dirty="0"/>
          </a:p>
          <a:p>
            <a:pPr marL="160020" indent="-342900">
              <a:buFont typeface="Arial" charset="0"/>
              <a:buChar char="•"/>
            </a:pPr>
            <a:r>
              <a:rPr lang="en-US" b="0" dirty="0">
                <a:hlinkClick r:id="rId5"/>
              </a:rPr>
              <a:t>http://gitlab.org/</a:t>
            </a:r>
            <a:endParaRPr lang="en-US" b="0" dirty="0"/>
          </a:p>
          <a:p>
            <a:r>
              <a:rPr lang="en-US" dirty="0" err="1"/>
              <a:t>Git</a:t>
            </a:r>
            <a:r>
              <a:rPr lang="en-US" dirty="0"/>
              <a:t> and SVN Comparison</a:t>
            </a:r>
          </a:p>
          <a:p>
            <a:pPr lvl="1"/>
            <a:r>
              <a:rPr lang="en-US" dirty="0">
                <a:hlinkClick r:id="rId6"/>
              </a:rPr>
              <a:t>https://git.wiki.kernel.org/index.php/GitSvnComparison</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76</a:t>
            </a:fld>
            <a:endParaRPr lang="en-US"/>
          </a:p>
        </p:txBody>
      </p:sp>
    </p:spTree>
    <p:extLst>
      <p:ext uri="{BB962C8B-B14F-4D97-AF65-F5344CB8AC3E}">
        <p14:creationId xmlns:p14="http://schemas.microsoft.com/office/powerpoint/2010/main" val="198190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94716"/>
            <a:ext cx="8989454" cy="1357559"/>
          </a:xfrm>
        </p:spPr>
        <p:txBody>
          <a:bodyPr>
            <a:normAutofit fontScale="90000"/>
          </a:bodyPr>
          <a:lstStyle/>
          <a:p>
            <a:pPr algn="ctr"/>
            <a:r>
              <a:rPr lang="en-US" sz="2400" i="1" dirty="0">
                <a:solidFill>
                  <a:schemeClr val="bg1">
                    <a:lumMod val="50000"/>
                  </a:schemeClr>
                </a:solidFill>
              </a:rPr>
              <a:t>Next Class:</a:t>
            </a:r>
            <a:br>
              <a:rPr lang="en-US" dirty="0"/>
            </a:br>
            <a:r>
              <a:rPr lang="en-US" dirty="0"/>
              <a:t>Tidy Data &amp; Maybe some relational Database Stuff</a:t>
            </a:r>
            <a:endParaRPr lang="en-US" b="1" i="1" dirty="0">
              <a:solidFill>
                <a:schemeClr val="accent1"/>
              </a:solidFill>
            </a:endParaRPr>
          </a:p>
        </p:txBody>
      </p:sp>
      <p:sp>
        <p:nvSpPr>
          <p:cNvPr id="5" name="Slide Number Placeholder 4"/>
          <p:cNvSpPr>
            <a:spLocks noGrp="1"/>
          </p:cNvSpPr>
          <p:nvPr>
            <p:ph type="sldNum" sz="quarter" idx="12"/>
          </p:nvPr>
        </p:nvSpPr>
        <p:spPr/>
        <p:txBody>
          <a:bodyPr/>
          <a:lstStyle/>
          <a:p>
            <a:fld id="{A2EF37A0-74FC-AB4F-AE4C-D9BFC6719E9F}" type="slidenum">
              <a:rPr lang="en-US" smtClean="0"/>
              <a:t>77</a:t>
            </a:fld>
            <a:endParaRPr lang="en-US"/>
          </a:p>
        </p:txBody>
      </p:sp>
      <p:pic>
        <p:nvPicPr>
          <p:cNvPr id="3" name="Picture 2"/>
          <p:cNvPicPr>
            <a:picLocks noChangeAspect="1"/>
          </p:cNvPicPr>
          <p:nvPr/>
        </p:nvPicPr>
        <p:blipFill>
          <a:blip r:embed="rId3"/>
          <a:stretch>
            <a:fillRect/>
          </a:stretch>
        </p:blipFill>
        <p:spPr>
          <a:xfrm>
            <a:off x="3343607" y="4383292"/>
            <a:ext cx="2302239" cy="2342629"/>
          </a:xfrm>
          <a:prstGeom prst="rect">
            <a:avLst/>
          </a:prstGeom>
        </p:spPr>
      </p:pic>
    </p:spTree>
    <p:extLst>
      <p:ext uri="{BB962C8B-B14F-4D97-AF65-F5344CB8AC3E}">
        <p14:creationId xmlns:p14="http://schemas.microsoft.com/office/powerpoint/2010/main" val="1169318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p:cNvSpPr>
          <p:nvPr>
            <p:ph type="title"/>
          </p:nvPr>
        </p:nvSpPr>
        <p:spPr>
          <a:prstGeom prst="rect">
            <a:avLst/>
          </a:prstGeom>
        </p:spPr>
        <p:txBody>
          <a:bodyPr/>
          <a:lstStyle/>
          <a:p>
            <a:r>
              <a:t>Practical Tips</a:t>
            </a:r>
          </a:p>
        </p:txBody>
      </p:sp>
      <p:sp>
        <p:nvSpPr>
          <p:cNvPr id="286" name="Shape 286"/>
          <p:cNvSpPr>
            <a:spLocks noGrp="1"/>
          </p:cNvSpPr>
          <p:nvPr>
            <p:ph idx="1"/>
          </p:nvPr>
        </p:nvSpPr>
        <p:spPr>
          <a:prstGeom prst="rect">
            <a:avLst/>
          </a:prstGeom>
        </p:spPr>
        <p:txBody>
          <a:bodyPr/>
          <a:lstStyle/>
          <a:p>
            <a:r>
              <a:rPr dirty="0"/>
              <a:t>Modularity requires organization and careful thought</a:t>
            </a:r>
          </a:p>
          <a:p>
            <a:r>
              <a:rPr dirty="0"/>
              <a:t>In Data Science</a:t>
            </a:r>
            <a:r>
              <a:rPr lang="en-US" dirty="0"/>
              <a:t>,</a:t>
            </a:r>
            <a:r>
              <a:rPr dirty="0"/>
              <a:t> we wear two hats</a:t>
            </a:r>
            <a:r>
              <a:rPr lang="en-US" dirty="0"/>
              <a:t>:</a:t>
            </a:r>
            <a:endParaRPr dirty="0"/>
          </a:p>
          <a:p>
            <a:pPr marL="160020" indent="-342900">
              <a:buFont typeface="Arial" charset="0"/>
              <a:buChar char="•"/>
            </a:pPr>
            <a:r>
              <a:rPr b="0" dirty="0"/>
              <a:t>Algorithm/tool developer</a:t>
            </a:r>
          </a:p>
          <a:p>
            <a:pPr marL="160020" indent="-342900">
              <a:buFont typeface="Arial" charset="0"/>
              <a:buChar char="•"/>
              <a:defRPr b="1"/>
            </a:pPr>
            <a:r>
              <a:rPr dirty="0">
                <a:solidFill>
                  <a:schemeClr val="tx2"/>
                </a:solidFill>
              </a:rPr>
              <a:t>Experimentalist</a:t>
            </a:r>
            <a:r>
              <a:rPr b="0" dirty="0"/>
              <a:t>: we don’t get trained to think this way enough!</a:t>
            </a:r>
            <a:br>
              <a:rPr lang="en-US" b="0" dirty="0"/>
            </a:br>
            <a:endParaRPr b="0" dirty="0"/>
          </a:p>
          <a:p>
            <a:pPr>
              <a:defRPr b="1"/>
            </a:pPr>
            <a:r>
              <a:rPr dirty="0"/>
              <a:t>It helps two consciously separate these two jobs</a:t>
            </a:r>
          </a:p>
        </p:txBody>
      </p:sp>
      <p:sp>
        <p:nvSpPr>
          <p:cNvPr id="287" name="Shape 287"/>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a:t>
            </a:fld>
            <a:endParaRPr/>
          </a:p>
        </p:txBody>
      </p:sp>
    </p:spTree>
    <p:extLst>
      <p:ext uri="{BB962C8B-B14F-4D97-AF65-F5344CB8AC3E}">
        <p14:creationId xmlns:p14="http://schemas.microsoft.com/office/powerpoint/2010/main" val="171546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p:cNvSpPr>
          <p:nvPr>
            <p:ph type="title"/>
          </p:nvPr>
        </p:nvSpPr>
        <p:spPr>
          <a:prstGeom prst="rect">
            <a:avLst/>
          </a:prstGeom>
        </p:spPr>
        <p:txBody>
          <a:bodyPr/>
          <a:lstStyle/>
          <a:p>
            <a:r>
              <a:t>Think like an experimentalist</a:t>
            </a:r>
          </a:p>
        </p:txBody>
      </p:sp>
      <p:sp>
        <p:nvSpPr>
          <p:cNvPr id="291" name="Shape 291"/>
          <p:cNvSpPr>
            <a:spLocks noGrp="1"/>
          </p:cNvSpPr>
          <p:nvPr>
            <p:ph idx="1"/>
          </p:nvPr>
        </p:nvSpPr>
        <p:spPr>
          <a:prstGeom prst="rect">
            <a:avLst/>
          </a:prstGeom>
        </p:spPr>
        <p:txBody>
          <a:bodyPr>
            <a:normAutofit/>
          </a:bodyPr>
          <a:lstStyle/>
          <a:p>
            <a:r>
              <a:t>Plan your experiment</a:t>
            </a:r>
          </a:p>
          <a:p>
            <a:r>
              <a:t>Gather your raw data</a:t>
            </a:r>
          </a:p>
          <a:p>
            <a:r>
              <a:t>Gather your tools</a:t>
            </a:r>
          </a:p>
          <a:p>
            <a:r>
              <a:t>Execute experiment</a:t>
            </a:r>
          </a:p>
          <a:p>
            <a:r>
              <a:t>Analyze</a:t>
            </a:r>
          </a:p>
          <a:p>
            <a:r>
              <a:t>Communicate</a:t>
            </a:r>
          </a:p>
        </p:txBody>
      </p:sp>
      <p:sp>
        <p:nvSpPr>
          <p:cNvPr id="292" name="Shape 292"/>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pic>
        <p:nvPicPr>
          <p:cNvPr id="2" name="Picture 1"/>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43540" y="3450570"/>
            <a:ext cx="2259135" cy="3275351"/>
          </a:xfrm>
          <a:prstGeom prst="rect">
            <a:avLst/>
          </a:prstGeom>
        </p:spPr>
      </p:pic>
    </p:spTree>
    <p:extLst>
      <p:ext uri="{BB962C8B-B14F-4D97-AF65-F5344CB8AC3E}">
        <p14:creationId xmlns:p14="http://schemas.microsoft.com/office/powerpoint/2010/main" val="178296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15570</TotalTime>
  <Words>4473</Words>
  <Application>Microsoft Macintosh PowerPoint</Application>
  <PresentationFormat>On-screen Show (4:3)</PresentationFormat>
  <Paragraphs>715</Paragraphs>
  <Slides>77</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77</vt:i4>
      </vt:variant>
    </vt:vector>
  </HeadingPairs>
  <TitlesOfParts>
    <vt:vector size="89" baseType="lpstr">
      <vt:lpstr>Arial</vt:lpstr>
      <vt:lpstr>Arial Black</vt:lpstr>
      <vt:lpstr>Calibri</vt:lpstr>
      <vt:lpstr>Calibri Light</vt:lpstr>
      <vt:lpstr>Consolas</vt:lpstr>
      <vt:lpstr>Courier</vt:lpstr>
      <vt:lpstr>Courier New</vt:lpstr>
      <vt:lpstr>Helvetica Neue</vt:lpstr>
      <vt:lpstr>Lucida Console</vt:lpstr>
      <vt:lpstr>Mangal</vt:lpstr>
      <vt:lpstr>Wingdings</vt:lpstr>
      <vt:lpstr>Essential</vt:lpstr>
      <vt:lpstr>Introduction to  Data Science</vt:lpstr>
      <vt:lpstr>Announcements</vt:lpstr>
      <vt:lpstr>Waitlist update</vt:lpstr>
      <vt:lpstr>Today’s Lecture</vt:lpstr>
      <vt:lpstr>Reproducibility</vt:lpstr>
      <vt:lpstr>Reproducibility</vt:lpstr>
      <vt:lpstr>Practical Tips</vt:lpstr>
      <vt:lpstr>Practical Tips</vt:lpstr>
      <vt:lpstr>Think like an experimentalist</vt:lpstr>
      <vt:lpstr>Think like an experimentalist</vt:lpstr>
      <vt:lpstr>Think like an experimentalist</vt:lpstr>
      <vt:lpstr>Think like an experimentalist</vt:lpstr>
      <vt:lpstr>PowerPoint Presentation</vt:lpstr>
      <vt:lpstr>Data Science Lifecycle: An Alternate View</vt:lpstr>
      <vt:lpstr>Examples of Bias</vt:lpstr>
      <vt:lpstr>Combating bias</vt:lpstr>
      <vt:lpstr>Combating Bias</vt:lpstr>
      <vt:lpstr>Combating Bias</vt:lpstr>
      <vt:lpstr>FATML</vt:lpstr>
      <vt:lpstr>F is for Fairness </vt:lpstr>
      <vt:lpstr>A is for accountability</vt:lpstr>
      <vt:lpstr>T is for transparency</vt:lpstr>
      <vt:lpstr>Data collection</vt:lpstr>
      <vt:lpstr>Data Modeling</vt:lpstr>
      <vt:lpstr>Deployment</vt:lpstr>
      <vt:lpstr>Guiding principles</vt:lpstr>
      <vt:lpstr>Some references</vt:lpstr>
      <vt:lpstr>Rest of Today’s Lecture</vt:lpstr>
      <vt:lpstr>What is version control?</vt:lpstr>
      <vt:lpstr>Development Tool</vt:lpstr>
      <vt:lpstr>Goals of Version Control</vt:lpstr>
      <vt:lpstr>Named Folders Approach</vt:lpstr>
      <vt:lpstr>Local Database of Versions Approach</vt:lpstr>
      <vt:lpstr>Centralized Version Control Systems</vt:lpstr>
      <vt:lpstr>Distributed Version Control Systems (DVCS)</vt:lpstr>
      <vt:lpstr>What is Git</vt:lpstr>
      <vt:lpstr>A short history of Git</vt:lpstr>
      <vt:lpstr>A short history of Git</vt:lpstr>
      <vt:lpstr>A short history of Git</vt:lpstr>
      <vt:lpstr>Git in Industry</vt:lpstr>
      <vt:lpstr>Git Basics</vt:lpstr>
      <vt:lpstr>Why Git is Better</vt:lpstr>
      <vt:lpstr>What about SVN?</vt:lpstr>
      <vt:lpstr>Git vs {CVS, SVN, …}</vt:lpstr>
      <vt:lpstr>Git vs {CVS, SVN, …}</vt:lpstr>
      <vt:lpstr>Git vs {CVS, SVN, …}</vt:lpstr>
      <vt:lpstr>Git vs {CVS, SVN, …}</vt:lpstr>
      <vt:lpstr>Git vs {CVS, SVN, …}</vt:lpstr>
      <vt:lpstr>Git vs {CVS, SVN, …}</vt:lpstr>
      <vt:lpstr>Git vs {CVS, SVN, …}</vt:lpstr>
      <vt:lpstr>Git vs {CVS, SVN, …}</vt:lpstr>
      <vt:lpstr>Git vs {CVS, SVN, …}</vt:lpstr>
      <vt:lpstr>Git vs {CVS, SVN, …}</vt:lpstr>
      <vt:lpstr>Initialization of a git repository</vt:lpstr>
      <vt:lpstr>Git Basics I</vt:lpstr>
      <vt:lpstr>Git Basics II</vt:lpstr>
      <vt:lpstr>Git Basics III</vt:lpstr>
      <vt:lpstr>Branches Illustrated</vt:lpstr>
      <vt:lpstr>Branches Illustrated</vt:lpstr>
      <vt:lpstr>Branches Illustrated</vt:lpstr>
      <vt:lpstr>Branches Illustrated</vt:lpstr>
      <vt:lpstr>Branches Illustrated</vt:lpstr>
      <vt:lpstr>Branches Illustrated</vt:lpstr>
      <vt:lpstr>Branches Illustrated</vt:lpstr>
      <vt:lpstr>Branches Illustrated</vt:lpstr>
      <vt:lpstr>Branches Illustrated</vt:lpstr>
      <vt:lpstr>Branches Illustrated</vt:lpstr>
      <vt:lpstr>Branches Illustrated</vt:lpstr>
      <vt:lpstr>Branches Illustrated</vt:lpstr>
      <vt:lpstr>Branches Illustrated</vt:lpstr>
      <vt:lpstr>Branches Illustrated</vt:lpstr>
      <vt:lpstr>When to branch?</vt:lpstr>
      <vt:lpstr>So you want somebody else to host this for you …</vt:lpstr>
      <vt:lpstr>“Social coding”</vt:lpstr>
      <vt:lpstr>Review: How to Use</vt:lpstr>
      <vt:lpstr>Stuff to click on</vt:lpstr>
      <vt:lpstr>Next Class: Tidy Data &amp; Maybe some relational Database Stuff</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Microsoft Office User</cp:lastModifiedBy>
  <cp:revision>1981</cp:revision>
  <cp:lastPrinted>2017-02-08T03:25:19Z</cp:lastPrinted>
  <dcterms:created xsi:type="dcterms:W3CDTF">2013-03-05T15:39:19Z</dcterms:created>
  <dcterms:modified xsi:type="dcterms:W3CDTF">2018-09-10T17:39:06Z</dcterms:modified>
</cp:coreProperties>
</file>