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1"/>
  </p:notesMasterIdLst>
  <p:handoutMasterIdLst>
    <p:handoutMasterId r:id="rId62"/>
  </p:handoutMasterIdLst>
  <p:sldIdLst>
    <p:sldId id="256" r:id="rId2"/>
    <p:sldId id="423" r:id="rId3"/>
    <p:sldId id="638" r:id="rId4"/>
    <p:sldId id="639" r:id="rId5"/>
    <p:sldId id="640" r:id="rId6"/>
    <p:sldId id="502" r:id="rId7"/>
    <p:sldId id="503" r:id="rId8"/>
    <p:sldId id="505" r:id="rId9"/>
    <p:sldId id="506" r:id="rId10"/>
    <p:sldId id="507" r:id="rId11"/>
    <p:sldId id="508" r:id="rId12"/>
    <p:sldId id="547" r:id="rId13"/>
    <p:sldId id="549" r:id="rId14"/>
    <p:sldId id="550" r:id="rId15"/>
    <p:sldId id="551" r:id="rId16"/>
    <p:sldId id="552" r:id="rId17"/>
    <p:sldId id="553" r:id="rId18"/>
    <p:sldId id="554" r:id="rId19"/>
    <p:sldId id="555" r:id="rId20"/>
    <p:sldId id="556" r:id="rId21"/>
    <p:sldId id="557" r:id="rId22"/>
    <p:sldId id="558" r:id="rId23"/>
    <p:sldId id="559" r:id="rId24"/>
    <p:sldId id="560" r:id="rId25"/>
    <p:sldId id="563" r:id="rId26"/>
    <p:sldId id="564" r:id="rId27"/>
    <p:sldId id="566" r:id="rId28"/>
    <p:sldId id="565" r:id="rId29"/>
    <p:sldId id="546" r:id="rId30"/>
    <p:sldId id="509" r:id="rId31"/>
    <p:sldId id="510" r:id="rId32"/>
    <p:sldId id="511" r:id="rId33"/>
    <p:sldId id="512" r:id="rId34"/>
    <p:sldId id="513" r:id="rId35"/>
    <p:sldId id="514" r:id="rId36"/>
    <p:sldId id="515" r:id="rId37"/>
    <p:sldId id="516" r:id="rId38"/>
    <p:sldId id="518" r:id="rId39"/>
    <p:sldId id="519" r:id="rId40"/>
    <p:sldId id="521" r:id="rId41"/>
    <p:sldId id="522" r:id="rId42"/>
    <p:sldId id="523" r:id="rId43"/>
    <p:sldId id="524" r:id="rId44"/>
    <p:sldId id="525" r:id="rId45"/>
    <p:sldId id="526" r:id="rId46"/>
    <p:sldId id="527" r:id="rId47"/>
    <p:sldId id="528" r:id="rId48"/>
    <p:sldId id="529" r:id="rId49"/>
    <p:sldId id="530" r:id="rId50"/>
    <p:sldId id="531" r:id="rId51"/>
    <p:sldId id="532" r:id="rId52"/>
    <p:sldId id="534" r:id="rId53"/>
    <p:sldId id="539" r:id="rId54"/>
    <p:sldId id="541" r:id="rId55"/>
    <p:sldId id="542" r:id="rId56"/>
    <p:sldId id="543" r:id="rId57"/>
    <p:sldId id="544" r:id="rId58"/>
    <p:sldId id="545" r:id="rId59"/>
    <p:sldId id="42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638"/>
            <p14:sldId id="639"/>
            <p14:sldId id="640"/>
            <p14:sldId id="502"/>
            <p14:sldId id="503"/>
            <p14:sldId id="505"/>
            <p14:sldId id="506"/>
            <p14:sldId id="507"/>
            <p14:sldId id="508"/>
            <p14:sldId id="547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3"/>
            <p14:sldId id="564"/>
            <p14:sldId id="566"/>
            <p14:sldId id="565"/>
            <p14:sldId id="546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8"/>
            <p14:sldId id="519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4"/>
            <p14:sldId id="539"/>
            <p14:sldId id="541"/>
            <p14:sldId id="542"/>
            <p14:sldId id="543"/>
            <p14:sldId id="544"/>
            <p14:sldId id="545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9" autoAdjust="0"/>
    <p:restoredTop sz="91162" autoAdjust="0"/>
  </p:normalViewPr>
  <p:slideViewPr>
    <p:cSldViewPr snapToGrid="0" snapToObjects="1">
      <p:cViewPr varScale="1">
        <p:scale>
          <a:sx n="98" d="100"/>
          <a:sy n="98" d="100"/>
        </p:scale>
        <p:origin x="9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77543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137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4010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57087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4369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414703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39693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840928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6552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0511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8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2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64606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6028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54640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33706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34458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70325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#8 – 9/24/2018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Dataset: Body fat percentage in men, and the circumference of various body parts </a:t>
            </a:r>
            <a:r>
              <a:rPr lang="en-US" sz="1200" dirty="0"/>
              <a:t>[Penrose et al., 1985]</a:t>
            </a:r>
            <a:endParaRPr lang="en-US" dirty="0"/>
          </a:p>
          <a:p>
            <a:r>
              <a:rPr lang="en-US" dirty="0"/>
              <a:t>Question: Does the circumference of certain body parts predict body fat percentage?</a:t>
            </a:r>
          </a:p>
          <a:p>
            <a:r>
              <a:rPr lang="en-US" dirty="0"/>
              <a:t>Given </a:t>
            </a:r>
            <a:r>
              <a:rPr lang="en-US" dirty="0">
                <a:solidFill>
                  <a:schemeClr val="tx2"/>
                </a:solidFill>
              </a:rPr>
              <a:t>complete</a:t>
            </a:r>
            <a:r>
              <a:rPr lang="en-US" dirty="0"/>
              <a:t> data, how would you answer this ?????????</a:t>
            </a:r>
          </a:p>
          <a:p>
            <a:r>
              <a:rPr lang="en-US" dirty="0"/>
              <a:t>One way to answer is </a:t>
            </a:r>
            <a:r>
              <a:rPr lang="en-US" dirty="0">
                <a:solidFill>
                  <a:schemeClr val="tx2"/>
                </a:solidFill>
              </a:rPr>
              <a:t>regression analysis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dependent variables (“outcome”)</a:t>
            </a:r>
          </a:p>
          <a:p>
            <a:r>
              <a:rPr lang="en-US" dirty="0"/>
              <a:t>What is the relationship between the predictors and the outcome?</a:t>
            </a:r>
          </a:p>
          <a:p>
            <a:r>
              <a:rPr lang="en-US" dirty="0"/>
              <a:t>What is the conditional expectation of the dependent variable given fixed values for the dependent variables?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6864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8636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14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1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37416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15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9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52499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16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7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4964"/>
              </p:ext>
            </p:extLst>
          </p:nvPr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8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32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17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5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6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7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1819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18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3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4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45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963955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#1 due date </a:t>
            </a:r>
            <a:r>
              <a:rPr lang="en-US" dirty="0">
                <a:solidFill>
                  <a:schemeClr val="tx2"/>
                </a:solidFill>
              </a:rPr>
              <a:t>extended</a:t>
            </a:r>
            <a:r>
              <a:rPr lang="en-US" dirty="0"/>
              <a:t>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Now due on </a:t>
            </a:r>
            <a:r>
              <a:rPr lang="en-US" b="0" dirty="0">
                <a:solidFill>
                  <a:schemeClr val="tx2"/>
                </a:solidFill>
              </a:rPr>
              <a:t>October 1st</a:t>
            </a:r>
            <a:r>
              <a:rPr lang="en-US" b="0" dirty="0"/>
              <a:t> (one week from now)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2" y="4138908"/>
            <a:ext cx="4863865" cy="27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Plot all (X</a:t>
            </a:r>
            <a:r>
              <a:rPr lang="en-US" altLang="x-none" baseline="-25000" dirty="0"/>
              <a:t>i</a:t>
            </a:r>
            <a:r>
              <a:rPr lang="en-US" altLang="x-none" dirty="0"/>
              <a:t>, Y</a:t>
            </a:r>
            <a:r>
              <a:rPr lang="en-US" altLang="x-none" baseline="-25000" dirty="0"/>
              <a:t>i</a:t>
            </a:r>
            <a:r>
              <a:rPr lang="en-US" altLang="x-none" dirty="0"/>
              <a:t>) pairs, and plot your learned model</a:t>
            </a:r>
          </a:p>
          <a:p>
            <a:r>
              <a:rPr lang="en-US" altLang="x-none" dirty="0"/>
              <a:t>If you squint, suggests how well the model fits the data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20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9399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</a:t>
            </a:r>
            <a:r>
              <a:rPr lang="mr-IN" altLang="x-none" dirty="0"/>
              <a:t>…</a:t>
            </a:r>
            <a:r>
              <a:rPr lang="en-US" altLang="x-none" dirty="0"/>
              <a:t>?</a:t>
            </a:r>
            <a:br>
              <a:rPr lang="en-US" altLang="x-none" dirty="0"/>
            </a:br>
            <a:r>
              <a:rPr lang="en-US" altLang="x-none" dirty="0"/>
              <a:t>			?????????</a:t>
            </a:r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21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5373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22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664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23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03862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24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135428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in March.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25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949157"/>
              </p:ext>
            </p:extLst>
          </p:nvPr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5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119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Squares, 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3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898662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27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^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4695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4742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BF%?</a:t>
            </a:r>
          </a:p>
          <a:p>
            <a:r>
              <a:rPr lang="en-US" dirty="0"/>
              <a:t>Assumption: BF% is a linear function of measurements of various body parts and other features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59975"/>
              </p:ext>
            </p:extLst>
          </p:nvPr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Quick aside:</a:t>
            </a:r>
            <a:br>
              <a:rPr lang="en-US" dirty="0"/>
            </a:br>
            <a:r>
              <a:rPr lang="en-US" dirty="0"/>
              <a:t>“How does Import Work”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code is stored in </a:t>
            </a:r>
            <a:r>
              <a:rPr lang="en-US" dirty="0">
                <a:solidFill>
                  <a:schemeClr val="tx2"/>
                </a:solidFill>
              </a:rPr>
              <a:t>module</a:t>
            </a:r>
            <a:r>
              <a:rPr lang="en-US" dirty="0"/>
              <a:t> – simply put, a file full of Python code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package</a:t>
            </a:r>
            <a:r>
              <a:rPr lang="en-US" dirty="0"/>
              <a:t> is a directory (tree) full of modules that also contains a file called </a:t>
            </a:r>
            <a:r>
              <a:rPr lang="en-US" dirty="0">
                <a:latin typeface="Courier" pitchFamily="2" charset="0"/>
              </a:rPr>
              <a:t>__</a:t>
            </a:r>
            <a:r>
              <a:rPr lang="en-US" dirty="0" err="1">
                <a:latin typeface="Courier" pitchFamily="2" charset="0"/>
              </a:rPr>
              <a:t>init.py</a:t>
            </a:r>
            <a:r>
              <a:rPr lang="en-US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</a:t>
            </a:r>
            <a:r>
              <a:rPr lang="en-US" b="0" dirty="0">
                <a:latin typeface="Courier" pitchFamily="2" charset="0"/>
              </a:rPr>
              <a:t>X.Y</a:t>
            </a:r>
            <a:r>
              <a:rPr lang="en-US" b="0" dirty="0"/>
              <a:t> is a submodule </a:t>
            </a:r>
            <a:r>
              <a:rPr lang="en-US" b="0" dirty="0">
                <a:latin typeface="Courier" pitchFamily="2" charset="0"/>
              </a:rPr>
              <a:t>Y</a:t>
            </a:r>
            <a:r>
              <a:rPr lang="en-US" b="0" dirty="0"/>
              <a:t> in a package named </a:t>
            </a:r>
            <a:r>
              <a:rPr lang="en-US" b="0" dirty="0">
                <a:latin typeface="Courier" pitchFamily="2" charset="0"/>
              </a:rPr>
              <a:t>X</a:t>
            </a:r>
          </a:p>
          <a:p>
            <a:r>
              <a:rPr lang="en-US" dirty="0"/>
              <a:t>For one module to gain access to code in another module, it must </a:t>
            </a:r>
            <a:r>
              <a:rPr lang="en-US" dirty="0">
                <a:solidFill>
                  <a:schemeClr val="tx2"/>
                </a:solidFill>
              </a:rPr>
              <a:t>import</a:t>
            </a:r>
            <a:r>
              <a:rPr lang="en-US" dirty="0"/>
              <a:t> it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First let’s examine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reran analysis, stored the 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p-value: probability of getting at least as extreme a result as what we observed given that there is no relationship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1000 times, plot p-values </a:t>
            </a:r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946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~5% Deleted (N=13)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0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~20% Deleted (N=50)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4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seem to change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Neck (20%)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/>
              <a:t>Age/Neck: fail to reject the null hypothesis usually?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reject Forearm/Wrist most of the time</a:t>
            </a:r>
          </a:p>
          <a:p>
            <a:r>
              <a:rPr lang="en-US" dirty="0"/>
              <a:t>This is assuming the missing subjects’ distribution does not differ from the non-missing. This would cause </a:t>
            </a:r>
            <a:r>
              <a:rPr lang="en-US" dirty="0">
                <a:solidFill>
                  <a:schemeClr val="tx2"/>
                </a:solidFill>
              </a:rPr>
              <a:t>bias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CSIC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students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gender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8502" y="2362781"/>
            <a:ext cx="3693929" cy="1878767"/>
            <a:chOff x="2698502" y="2362781"/>
            <a:chExt cx="3693929" cy="1878767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821089"/>
              </p:ext>
            </p:extLst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66953"/>
              </p:ext>
            </p:extLst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AE57-3394-804C-919C-EA049EE0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38272"/>
            <a:ext cx="7327900" cy="4749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204697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0253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CSIC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172483"/>
              </p:ext>
            </p:extLst>
          </p:nvPr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6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333859"/>
              </p:ext>
            </p:extLst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7709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3287"/>
            <a:ext cx="5791200" cy="63468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348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-1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348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348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8858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98925"/>
              </p:ext>
            </p:extLst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1068229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08565"/>
              </p:ext>
            </p:extLst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20450"/>
              </p:ext>
            </p:extLst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02850"/>
              </p:ext>
            </p:extLst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64811"/>
              </p:ext>
            </p:extLst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3701"/>
              </p:ext>
            </p:extLst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348974"/>
              </p:ext>
            </p:extLst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69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10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376"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Just a taste!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629"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18602</TotalTime>
  <Words>3271</Words>
  <Application>Microsoft Macintosh PowerPoint</Application>
  <PresentationFormat>On-screen Show (4:3)</PresentationFormat>
  <Paragraphs>895</Paragraphs>
  <Slides>59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Batang</vt:lpstr>
      <vt:lpstr>Adobe Arabic</vt:lpstr>
      <vt:lpstr>Arial</vt:lpstr>
      <vt:lpstr>Arial Black</vt:lpstr>
      <vt:lpstr>Calibri</vt:lpstr>
      <vt:lpstr>Cambria Math</vt:lpstr>
      <vt:lpstr>Courier</vt:lpstr>
      <vt:lpstr>Garamond</vt:lpstr>
      <vt:lpstr>Mangal</vt:lpstr>
      <vt:lpstr>Symbol</vt:lpstr>
      <vt:lpstr>Times New Roman</vt:lpstr>
      <vt:lpstr>Wingdings</vt:lpstr>
      <vt:lpstr>Essential</vt:lpstr>
      <vt:lpstr>MathType Equation</vt:lpstr>
      <vt:lpstr>VISIO</vt:lpstr>
      <vt:lpstr>Equation</vt:lpstr>
      <vt:lpstr>Introduction to  Data Science</vt:lpstr>
      <vt:lpstr>Announcements</vt:lpstr>
      <vt:lpstr>Quick aside: “How does Import Work”</vt:lpstr>
      <vt:lpstr>Example</vt:lpstr>
      <vt:lpstr>Example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CSIC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2479</cp:revision>
  <cp:lastPrinted>2017-09-20T17:48:33Z</cp:lastPrinted>
  <dcterms:created xsi:type="dcterms:W3CDTF">2013-03-05T15:39:19Z</dcterms:created>
  <dcterms:modified xsi:type="dcterms:W3CDTF">2018-09-24T17:49:29Z</dcterms:modified>
</cp:coreProperties>
</file>