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tiff" ContentType="image/tif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29" r:id="rId1"/>
  </p:sldMasterIdLst>
  <p:notesMasterIdLst>
    <p:notesMasterId r:id="rId54"/>
  </p:notesMasterIdLst>
  <p:handoutMasterIdLst>
    <p:handoutMasterId r:id="rId55"/>
  </p:handoutMasterIdLst>
  <p:sldIdLst>
    <p:sldId id="256" r:id="rId2"/>
    <p:sldId id="580" r:id="rId3"/>
    <p:sldId id="502" r:id="rId4"/>
    <p:sldId id="561" r:id="rId5"/>
    <p:sldId id="562" r:id="rId6"/>
    <p:sldId id="512" r:id="rId7"/>
    <p:sldId id="525" r:id="rId8"/>
    <p:sldId id="527" r:id="rId9"/>
    <p:sldId id="528" r:id="rId10"/>
    <p:sldId id="529" r:id="rId11"/>
    <p:sldId id="530" r:id="rId12"/>
    <p:sldId id="531" r:id="rId13"/>
    <p:sldId id="563" r:id="rId14"/>
    <p:sldId id="567" r:id="rId15"/>
    <p:sldId id="564" r:id="rId16"/>
    <p:sldId id="568" r:id="rId17"/>
    <p:sldId id="569" r:id="rId18"/>
    <p:sldId id="570" r:id="rId19"/>
    <p:sldId id="571" r:id="rId20"/>
    <p:sldId id="565" r:id="rId21"/>
    <p:sldId id="566" r:id="rId22"/>
    <p:sldId id="534" r:id="rId23"/>
    <p:sldId id="535" r:id="rId24"/>
    <p:sldId id="536" r:id="rId25"/>
    <p:sldId id="538" r:id="rId26"/>
    <p:sldId id="539" r:id="rId27"/>
    <p:sldId id="540" r:id="rId28"/>
    <p:sldId id="541" r:id="rId29"/>
    <p:sldId id="573" r:id="rId30"/>
    <p:sldId id="572" r:id="rId31"/>
    <p:sldId id="574" r:id="rId32"/>
    <p:sldId id="551" r:id="rId33"/>
    <p:sldId id="552" r:id="rId34"/>
    <p:sldId id="553" r:id="rId35"/>
    <p:sldId id="554" r:id="rId36"/>
    <p:sldId id="555" r:id="rId37"/>
    <p:sldId id="556" r:id="rId38"/>
    <p:sldId id="557" r:id="rId39"/>
    <p:sldId id="558" r:id="rId40"/>
    <p:sldId id="559" r:id="rId41"/>
    <p:sldId id="575" r:id="rId42"/>
    <p:sldId id="576" r:id="rId43"/>
    <p:sldId id="504" r:id="rId44"/>
    <p:sldId id="510" r:id="rId45"/>
    <p:sldId id="505" r:id="rId46"/>
    <p:sldId id="577" r:id="rId47"/>
    <p:sldId id="507" r:id="rId48"/>
    <p:sldId id="578" r:id="rId49"/>
    <p:sldId id="508" r:id="rId50"/>
    <p:sldId id="509" r:id="rId51"/>
    <p:sldId id="579" r:id="rId52"/>
    <p:sldId id="422" r:id="rId5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81E296DD-BBA4-3645-BAA0-9448D61E581A}">
          <p14:sldIdLst>
            <p14:sldId id="256"/>
            <p14:sldId id="580"/>
            <p14:sldId id="502"/>
            <p14:sldId id="561"/>
            <p14:sldId id="562"/>
            <p14:sldId id="512"/>
            <p14:sldId id="525"/>
            <p14:sldId id="527"/>
            <p14:sldId id="528"/>
            <p14:sldId id="529"/>
            <p14:sldId id="530"/>
            <p14:sldId id="531"/>
            <p14:sldId id="563"/>
            <p14:sldId id="567"/>
            <p14:sldId id="564"/>
            <p14:sldId id="568"/>
            <p14:sldId id="569"/>
            <p14:sldId id="570"/>
            <p14:sldId id="571"/>
            <p14:sldId id="565"/>
            <p14:sldId id="566"/>
            <p14:sldId id="534"/>
            <p14:sldId id="535"/>
            <p14:sldId id="536"/>
            <p14:sldId id="538"/>
            <p14:sldId id="539"/>
            <p14:sldId id="540"/>
            <p14:sldId id="541"/>
            <p14:sldId id="573"/>
            <p14:sldId id="572"/>
            <p14:sldId id="574"/>
            <p14:sldId id="551"/>
            <p14:sldId id="552"/>
            <p14:sldId id="553"/>
            <p14:sldId id="554"/>
            <p14:sldId id="555"/>
            <p14:sldId id="556"/>
            <p14:sldId id="557"/>
            <p14:sldId id="558"/>
            <p14:sldId id="559"/>
            <p14:sldId id="575"/>
            <p14:sldId id="576"/>
            <p14:sldId id="504"/>
            <p14:sldId id="510"/>
            <p14:sldId id="505"/>
            <p14:sldId id="577"/>
            <p14:sldId id="507"/>
            <p14:sldId id="578"/>
            <p14:sldId id="508"/>
            <p14:sldId id="509"/>
            <p14:sldId id="579"/>
            <p14:sldId id="422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BBB59"/>
    <a:srgbClr val="C0504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D03447BB-5D67-496B-8E87-E561075AD55C}" styleName="Dark Style 1 - Accent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923" autoAdjust="0"/>
    <p:restoredTop sz="91162" autoAdjust="0"/>
  </p:normalViewPr>
  <p:slideViewPr>
    <p:cSldViewPr snapToGrid="0" snapToObjects="1">
      <p:cViewPr varScale="1">
        <p:scale>
          <a:sx n="98" d="100"/>
          <a:sy n="98" d="100"/>
        </p:scale>
        <p:origin x="808" y="1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36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image" Target="../media/image44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7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8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49.wmf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51.wmf"/><Relationship Id="rId1" Type="http://schemas.openxmlformats.org/officeDocument/2006/relationships/image" Target="../media/image50.w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55.wmf"/><Relationship Id="rId2" Type="http://schemas.openxmlformats.org/officeDocument/2006/relationships/image" Target="../media/image54.wmf"/><Relationship Id="rId1" Type="http://schemas.openxmlformats.org/officeDocument/2006/relationships/image" Target="../media/image47.wmf"/></Relationships>
</file>

<file path=ppt/drawings/_rels/vmlDrawing9.vml.rels><?xml version="1.0" encoding="UTF-8" standalone="yes"?>
<Relationships xmlns="http://schemas.openxmlformats.org/package/2006/relationships"><Relationship Id="rId3" Type="http://schemas.openxmlformats.org/officeDocument/2006/relationships/image" Target="../media/image58.wmf"/><Relationship Id="rId2" Type="http://schemas.openxmlformats.org/officeDocument/2006/relationships/image" Target="../media/image57.wmf"/><Relationship Id="rId1" Type="http://schemas.openxmlformats.org/officeDocument/2006/relationships/image" Target="../media/image56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BF8044-1598-EF4E-BBDA-D110E031C231}" type="datetimeFigureOut">
              <a:rPr lang="en-US" smtClean="0"/>
              <a:t>9/27/18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2F2A42-ED51-374F-BBBC-F1258454E8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5528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EE2225-873F-6F40-BA29-3AE101B223B8}" type="datetimeFigureOut">
              <a:rPr lang="en-US" smtClean="0"/>
              <a:t>9/27/18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00F789-BC41-F84C-B61C-313B216D0D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078845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05473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BDF90A6-3FD3-4B77-99A2-925135A68DDD}" type="slidenum">
              <a:rPr lang="en-US"/>
              <a:pPr/>
              <a:t>11</a:t>
            </a:fld>
            <a:endParaRPr lang="en-US"/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876721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CA558C5-EBC1-4DE7-A0C7-4DFAA16992AD}" type="slidenum">
              <a:rPr lang="en-US"/>
              <a:pPr/>
              <a:t>12</a:t>
            </a:fld>
            <a:endParaRPr lang="en-US"/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810592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77586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2A44E1B-A8B2-4004-B356-CA9BFDC000F1}" type="slidenum">
              <a:rPr lang="en-US"/>
              <a:pPr/>
              <a:t>21</a:t>
            </a:fld>
            <a:endParaRPr lang="en-US"/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724429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57276DC-D5F0-483A-A828-388A800F5AA8}" type="slidenum">
              <a:rPr lang="en-US"/>
              <a:pPr/>
              <a:t>22</a:t>
            </a:fld>
            <a:endParaRPr lang="en-US"/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207625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DDE73BD-423D-4BF8-87BB-B002151D4933}" type="slidenum">
              <a:rPr lang="en-US"/>
              <a:pPr/>
              <a:t>23</a:t>
            </a:fld>
            <a:endParaRPr lang="en-US"/>
          </a:p>
        </p:txBody>
      </p:sp>
      <p:sp>
        <p:nvSpPr>
          <p:cNvPr id="81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64186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FFC4B0D-638D-48F4-ADE0-BFBBF39EFE22}" type="slidenum">
              <a:rPr lang="en-US"/>
              <a:pPr/>
              <a:t>26</a:t>
            </a:fld>
            <a:endParaRPr lang="en-US"/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94438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3C8279E-F6BC-4545-8554-F67BFA8B1B5E}" type="slidenum">
              <a:rPr lang="en-US"/>
              <a:pPr/>
              <a:t>28</a:t>
            </a:fld>
            <a:endParaRPr lang="en-US"/>
          </a:p>
        </p:txBody>
      </p:sp>
      <p:sp>
        <p:nvSpPr>
          <p:cNvPr id="88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674491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88555D8-5637-41CA-9230-A15C8A1298AC}" type="slidenum">
              <a:rPr lang="en-US"/>
              <a:pPr/>
              <a:t>32</a:t>
            </a:fld>
            <a:endParaRPr lang="en-US"/>
          </a:p>
        </p:txBody>
      </p:sp>
      <p:sp>
        <p:nvSpPr>
          <p:cNvPr id="993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93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881753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82DCB75-36C0-453B-BA9B-978D7808816B}" type="slidenum">
              <a:rPr lang="en-US"/>
              <a:pPr/>
              <a:t>33</a:t>
            </a:fld>
            <a:endParaRPr lang="en-US"/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86819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232379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B5DDEE5-2D27-4946-8670-C97F1F1AD5D7}" type="slidenum">
              <a:rPr lang="en-US"/>
              <a:pPr/>
              <a:t>34</a:t>
            </a:fld>
            <a:endParaRPr lang="en-US"/>
          </a:p>
        </p:txBody>
      </p:sp>
      <p:sp>
        <p:nvSpPr>
          <p:cNvPr id="100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957242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E001347-F253-438C-B32E-8AFB1420F719}" type="slidenum">
              <a:rPr lang="en-US"/>
              <a:pPr/>
              <a:t>35</a:t>
            </a:fld>
            <a:endParaRPr lang="en-US"/>
          </a:p>
        </p:txBody>
      </p:sp>
      <p:sp>
        <p:nvSpPr>
          <p:cNvPr id="1013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13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050715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445C2D8-3B93-4AED-B721-3F96F98CADFE}" type="slidenum">
              <a:rPr lang="en-US"/>
              <a:pPr/>
              <a:t>36</a:t>
            </a:fld>
            <a:endParaRPr lang="en-US"/>
          </a:p>
        </p:txBody>
      </p:sp>
      <p:sp>
        <p:nvSpPr>
          <p:cNvPr id="1024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63916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7C1A165-E512-4574-AC6B-821F8FC1E5AF}" type="slidenum">
              <a:rPr lang="en-US"/>
              <a:pPr/>
              <a:t>37</a:t>
            </a:fld>
            <a:endParaRPr lang="en-US"/>
          </a:p>
        </p:txBody>
      </p:sp>
      <p:sp>
        <p:nvSpPr>
          <p:cNvPr id="1034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34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064140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D22C225-E5B3-4D9F-9B2E-0D0D4E88F30A}" type="slidenum">
              <a:rPr lang="en-US"/>
              <a:pPr/>
              <a:t>38</a:t>
            </a:fld>
            <a:endParaRPr lang="en-US"/>
          </a:p>
        </p:txBody>
      </p:sp>
      <p:sp>
        <p:nvSpPr>
          <p:cNvPr id="1044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44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016268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A6DD741-1B79-4318-BB07-36E29E903EEE}" type="slidenum">
              <a:rPr lang="en-US"/>
              <a:pPr/>
              <a:t>39</a:t>
            </a:fld>
            <a:endParaRPr lang="en-US"/>
          </a:p>
        </p:txBody>
      </p:sp>
      <p:sp>
        <p:nvSpPr>
          <p:cNvPr id="1054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54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117447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D42632A-9D0B-4538-B856-1D2BC00D1611}" type="slidenum">
              <a:rPr lang="en-US"/>
              <a:pPr/>
              <a:t>40</a:t>
            </a:fld>
            <a:endParaRPr lang="en-US"/>
          </a:p>
        </p:txBody>
      </p:sp>
      <p:sp>
        <p:nvSpPr>
          <p:cNvPr id="1064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65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541707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Mean of z = 0</a:t>
            </a:r>
          </a:p>
          <a:p>
            <a:r>
              <a:rPr lang="en-US" dirty="0" err="1"/>
              <a:t>Stdev</a:t>
            </a:r>
            <a:r>
              <a:rPr lang="en-US" dirty="0"/>
              <a:t> of z = 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218153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31798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96244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9EBA647-B3E9-4561-BFF7-22EA6EC82D17}" type="slidenum">
              <a:rPr lang="en-US"/>
              <a:pPr/>
              <a:t>5</a:t>
            </a:fld>
            <a:endParaRPr lang="en-US"/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71612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F970F0C-AF6A-4857-818C-2A30D8D7651C}" type="slidenum">
              <a:rPr lang="en-US"/>
              <a:pPr/>
              <a:t>6</a:t>
            </a:fld>
            <a:endParaRPr lang="en-US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56331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E6116BF-72A6-48B5-AAC6-C52230143D39}" type="slidenum">
              <a:rPr lang="en-US"/>
              <a:pPr/>
              <a:t>7</a:t>
            </a:fld>
            <a:endParaRPr lang="en-US"/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71570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27353CC-A55A-4E81-B031-3570C6918467}" type="slidenum">
              <a:rPr lang="en-US"/>
              <a:pPr/>
              <a:t>8</a:t>
            </a:fld>
            <a:endParaRPr lang="en-US"/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28137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1EB54E2-B67F-40F9-BFAC-019D1D46F7EF}" type="slidenum">
              <a:rPr lang="en-US"/>
              <a:pPr/>
              <a:t>9</a:t>
            </a:fld>
            <a:endParaRPr lang="en-US"/>
          </a:p>
        </p:txBody>
      </p:sp>
      <p:sp>
        <p:nvSpPr>
          <p:cNvPr id="73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07178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FB4AF2B-9D26-442F-9F6B-FB8D2DD69456}" type="slidenum">
              <a:rPr lang="en-US"/>
              <a:pPr/>
              <a:t>10</a:t>
            </a:fld>
            <a:endParaRPr lang="en-US"/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00859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228600"/>
            <a:ext cx="7772400" cy="4571999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defRPr sz="8800" spc="-8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4800600"/>
            <a:ext cx="6858000" cy="914400"/>
          </a:xfrm>
        </p:spPr>
        <p:txBody>
          <a:bodyPr/>
          <a:lstStyle>
            <a:lvl1pPr marL="0" indent="0" algn="l">
              <a:buNone/>
              <a:defRPr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CMSC320</a:t>
            </a:r>
          </a:p>
        </p:txBody>
      </p:sp>
      <p:sp>
        <p:nvSpPr>
          <p:cNvPr id="9" name="Rectangle 8"/>
          <p:cNvSpPr/>
          <p:nvPr/>
        </p:nvSpPr>
        <p:spPr>
          <a:xfrm>
            <a:off x="9001124" y="4846320"/>
            <a:ext cx="142876" cy="20116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9001124" y="0"/>
            <a:ext cx="142876" cy="4846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A9B540C-44DA-4F69-89C9-7C84606640D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CMSC320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CMSC320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>
            <a:spLocks noGrp="1"/>
          </p:cNvSpPr>
          <p:nvPr>
            <p:ph type="title"/>
          </p:nvPr>
        </p:nvSpPr>
        <p:spPr>
          <a:xfrm>
            <a:off x="401836" y="928687"/>
            <a:ext cx="8340328" cy="2232422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03" name="Shape 103"/>
          <p:cNvSpPr>
            <a:spLocks noGrp="1"/>
          </p:cNvSpPr>
          <p:nvPr>
            <p:ph type="body" sz="half" idx="1"/>
          </p:nvPr>
        </p:nvSpPr>
        <p:spPr>
          <a:xfrm>
            <a:off x="401836" y="3536156"/>
            <a:ext cx="8340328" cy="2232422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SzTx/>
              <a:buNone/>
            </a:lvl1pPr>
            <a:lvl2pPr marL="0" indent="0">
              <a:spcBef>
                <a:spcPts val="0"/>
              </a:spcBef>
              <a:buSzTx/>
              <a:buNone/>
            </a:lvl2pPr>
            <a:lvl3pPr marL="0" indent="0">
              <a:spcBef>
                <a:spcPts val="0"/>
              </a:spcBef>
              <a:buSzTx/>
              <a:buNone/>
            </a:lvl3pPr>
            <a:lvl4pPr marL="0" indent="0">
              <a:spcBef>
                <a:spcPts val="0"/>
              </a:spcBef>
              <a:buSzTx/>
              <a:buNone/>
            </a:lvl4pPr>
            <a:lvl5pPr marL="0" indent="0">
              <a:spcBef>
                <a:spcPts val="0"/>
              </a:spcBef>
              <a:buSzTx/>
              <a:buNone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4" name="Shape 104"/>
          <p:cNvSpPr>
            <a:spLocks noGrp="1"/>
          </p:cNvSpPr>
          <p:nvPr>
            <p:ph type="sldNum" sz="quarter" idx="2"/>
          </p:nvPr>
        </p:nvSpPr>
        <p:spPr>
          <a:xfrm>
            <a:off x="8626078" y="6509742"/>
            <a:ext cx="181666" cy="175594"/>
          </a:xfrm>
          <a:prstGeom prst="rect">
            <a:avLst/>
          </a:prstGeom>
        </p:spPr>
        <p:txBody>
          <a:bodyPr/>
          <a:lstStyle>
            <a:lvl1pPr algn="l"/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05995747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190500"/>
            <a:ext cx="7010400" cy="152717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00" y="1905000"/>
            <a:ext cx="3429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105400" y="1905000"/>
            <a:ext cx="3429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105400" y="4038600"/>
            <a:ext cx="3429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0"/>
          </p:nvPr>
        </p:nvSpPr>
        <p:spPr>
          <a:xfrm>
            <a:off x="32766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CMSC320</a:t>
            </a:r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1524000" y="6248400"/>
            <a:ext cx="12954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0D9C24-4811-4412-B047-FB2E14103E4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6124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CMSC320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47800"/>
            <a:ext cx="7772400" cy="4321175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defRPr sz="8800" b="0" cap="all" spc="-8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28601"/>
            <a:ext cx="7772400" cy="1066800"/>
          </a:xfrm>
        </p:spPr>
        <p:txBody>
          <a:bodyPr anchor="b"/>
          <a:lstStyle>
            <a:lvl1pPr marL="0" indent="0">
              <a:buNone/>
              <a:defRPr sz="2000"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CMSC320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30680" y="1574800"/>
            <a:ext cx="32918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90160" y="1574800"/>
            <a:ext cx="32918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CMSC320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7632" y="1572768"/>
            <a:ext cx="3291840" cy="639762"/>
          </a:xfrm>
        </p:spPr>
        <p:txBody>
          <a:bodyPr anchor="b">
            <a:noAutofit/>
          </a:bodyPr>
          <a:lstStyle>
            <a:lvl1pPr marL="0" indent="0">
              <a:buNone/>
              <a:defRPr sz="1800" b="0" cap="all" spc="10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27632" y="2259366"/>
            <a:ext cx="329184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93208" y="1572768"/>
            <a:ext cx="3291840" cy="639762"/>
          </a:xfrm>
        </p:spPr>
        <p:txBody>
          <a:bodyPr anchor="b">
            <a:noAutofit/>
          </a:bodyPr>
          <a:lstStyle>
            <a:lvl1pPr marL="0" indent="0">
              <a:buNone/>
              <a:defRPr lang="en-US" sz="1800" b="0" kern="1200" cap="all" spc="10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93208" y="2259366"/>
            <a:ext cx="329184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CMSC320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CMSC320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CMSC320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600200"/>
            <a:ext cx="5111750" cy="44805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600200"/>
            <a:ext cx="3008313" cy="448056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CMSC320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9001124" y="4846320"/>
            <a:ext cx="142876" cy="20116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-1" y="0"/>
            <a:ext cx="9000877" cy="4846320"/>
          </a:xfr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5715000"/>
            <a:ext cx="8153400" cy="4572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CMSC320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4953000"/>
            <a:ext cx="8153400" cy="762000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9001124" y="0"/>
            <a:ext cx="142876" cy="4846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5791200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52600"/>
            <a:ext cx="7620000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172201"/>
            <a:ext cx="3429000" cy="304800"/>
          </a:xfrm>
          <a:prstGeom prst="rect">
            <a:avLst/>
          </a:prstGeom>
        </p:spPr>
        <p:txBody>
          <a:bodyPr vert="horz" lIns="91440" tIns="45720" rIns="91440" bIns="0" rtlCol="0" anchor="b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57500" y="6492875"/>
            <a:ext cx="3429000" cy="28384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r>
              <a:rPr lang="en-US"/>
              <a:t>CMSC320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 rot="16200000">
            <a:off x="8227377" y="5885497"/>
            <a:ext cx="13157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 b="1">
                <a:solidFill>
                  <a:schemeClr val="tx2"/>
                </a:solidFill>
              </a:defRPr>
            </a:lvl1pPr>
          </a:lstStyle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9001124" y="0"/>
            <a:ext cx="142876" cy="1371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9001124" y="1371600"/>
            <a:ext cx="142876" cy="5486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  <p:sldLayoutId id="2147483741" r:id="rId12"/>
    <p:sldLayoutId id="2147483742" r:id="rId13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3600" kern="1200" cap="all" spc="-6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spcAft>
          <a:spcPts val="600"/>
        </a:spcAft>
        <a:buFont typeface="Arial" pitchFamily="34" charset="0"/>
        <a:buNone/>
        <a:defRPr sz="20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7.wmf"/><Relationship Id="rId4" Type="http://schemas.openxmlformats.org/officeDocument/2006/relationships/oleObject" Target="../embeddings/oleObject1.bin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Diamond_(gemstone)#Gemological_characteristics" TargetMode="External"/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tif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tiff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if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tiff"/><Relationship Id="rId5" Type="http://schemas.openxmlformats.org/officeDocument/2006/relationships/image" Target="../media/image32.tiff"/><Relationship Id="rId4" Type="http://schemas.openxmlformats.org/officeDocument/2006/relationships/image" Target="../media/image31.tif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38.wmf"/><Relationship Id="rId4" Type="http://schemas.openxmlformats.org/officeDocument/2006/relationships/oleObject" Target="../embeddings/oleObject2.bin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tif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.bin"/><Relationship Id="rId3" Type="http://schemas.openxmlformats.org/officeDocument/2006/relationships/notesSlide" Target="../notesSlides/notesSlide19.xml"/><Relationship Id="rId7" Type="http://schemas.openxmlformats.org/officeDocument/2006/relationships/image" Target="../media/image45.pn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4.bin"/><Relationship Id="rId5" Type="http://schemas.openxmlformats.org/officeDocument/2006/relationships/image" Target="../media/image44.png"/><Relationship Id="rId4" Type="http://schemas.openxmlformats.org/officeDocument/2006/relationships/oleObject" Target="../embeddings/oleObject3.bin"/><Relationship Id="rId9" Type="http://schemas.openxmlformats.org/officeDocument/2006/relationships/image" Target="../media/image4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47.wmf"/><Relationship Id="rId4" Type="http://schemas.openxmlformats.org/officeDocument/2006/relationships/oleObject" Target="../embeddings/oleObject6.bin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48.wmf"/><Relationship Id="rId4" Type="http://schemas.openxmlformats.org/officeDocument/2006/relationships/oleObject" Target="../embeddings/oleObject7.bin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49.wmf"/><Relationship Id="rId4" Type="http://schemas.openxmlformats.org/officeDocument/2006/relationships/oleObject" Target="../embeddings/oleObject8.bin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7" Type="http://schemas.openxmlformats.org/officeDocument/2006/relationships/image" Target="../media/image51.wmf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10.bin"/><Relationship Id="rId5" Type="http://schemas.openxmlformats.org/officeDocument/2006/relationships/image" Target="../media/image50.wmf"/><Relationship Id="rId4" Type="http://schemas.openxmlformats.org/officeDocument/2006/relationships/oleObject" Target="../embeddings/oleObject9.bin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3.bin"/><Relationship Id="rId3" Type="http://schemas.openxmlformats.org/officeDocument/2006/relationships/notesSlide" Target="../notesSlides/notesSlide25.xml"/><Relationship Id="rId7" Type="http://schemas.openxmlformats.org/officeDocument/2006/relationships/image" Target="../media/image54.w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8.vml"/><Relationship Id="rId6" Type="http://schemas.openxmlformats.org/officeDocument/2006/relationships/oleObject" Target="../embeddings/oleObject12.bin"/><Relationship Id="rId5" Type="http://schemas.openxmlformats.org/officeDocument/2006/relationships/image" Target="../media/image47.wmf"/><Relationship Id="rId4" Type="http://schemas.openxmlformats.org/officeDocument/2006/relationships/oleObject" Target="../embeddings/oleObject11.bin"/><Relationship Id="rId9" Type="http://schemas.openxmlformats.org/officeDocument/2006/relationships/image" Target="../media/image55.wm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6.bin"/><Relationship Id="rId3" Type="http://schemas.openxmlformats.org/officeDocument/2006/relationships/notesSlide" Target="../notesSlides/notesSlide26.xml"/><Relationship Id="rId7" Type="http://schemas.openxmlformats.org/officeDocument/2006/relationships/image" Target="../media/image57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6" Type="http://schemas.openxmlformats.org/officeDocument/2006/relationships/oleObject" Target="../embeddings/oleObject15.bin"/><Relationship Id="rId5" Type="http://schemas.openxmlformats.org/officeDocument/2006/relationships/image" Target="../media/image56.wmf"/><Relationship Id="rId4" Type="http://schemas.openxmlformats.org/officeDocument/2006/relationships/oleObject" Target="../embeddings/oleObject14.bin"/><Relationship Id="rId9" Type="http://schemas.openxmlformats.org/officeDocument/2006/relationships/image" Target="../media/image58.wmf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tif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tiff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tif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247343"/>
            <a:ext cx="7772400" cy="3783744"/>
          </a:xfrm>
        </p:spPr>
        <p:txBody>
          <a:bodyPr>
            <a:normAutofit/>
          </a:bodyPr>
          <a:lstStyle/>
          <a:p>
            <a:r>
              <a:rPr lang="en-US" sz="4000" dirty="0"/>
              <a:t>Introduction to </a:t>
            </a:r>
            <a:br>
              <a:rPr lang="en-US" sz="4000" dirty="0"/>
            </a:br>
            <a:r>
              <a:rPr lang="en-US" sz="4000" dirty="0"/>
              <a:t>Data Science</a:t>
            </a:r>
            <a:endParaRPr lang="en-US" sz="4800" i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2923507"/>
            <a:ext cx="6858000" cy="1107580"/>
          </a:xfrm>
        </p:spPr>
        <p:txBody>
          <a:bodyPr/>
          <a:lstStyle/>
          <a:p>
            <a:r>
              <a:rPr lang="en-US" dirty="0"/>
              <a:t>John P Dickerson</a:t>
            </a:r>
          </a:p>
          <a:p>
            <a:r>
              <a:rPr lang="en-US" dirty="0" err="1"/>
              <a:t>Prem</a:t>
            </a:r>
            <a:r>
              <a:rPr lang="en-US" dirty="0"/>
              <a:t> Saggar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7200" y="5080696"/>
            <a:ext cx="257638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Lecture #11 – 10/3/2018</a:t>
            </a:r>
          </a:p>
          <a:p>
            <a:endParaRPr lang="en-US" sz="1600" b="1" dirty="0"/>
          </a:p>
          <a:p>
            <a:r>
              <a:rPr lang="en-US" sz="1600" b="1" dirty="0"/>
              <a:t>CMSC320</a:t>
            </a:r>
          </a:p>
          <a:p>
            <a:r>
              <a:rPr lang="en-US" sz="1600" b="1" dirty="0"/>
              <a:t>Mondays &amp; Wednesdays</a:t>
            </a:r>
          </a:p>
          <a:p>
            <a:r>
              <a:rPr lang="en-US" sz="1600" b="1" dirty="0"/>
              <a:t>2:00pm – 3:15pm</a:t>
            </a:r>
            <a:endParaRPr lang="en-US" sz="16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55713" y="5080696"/>
            <a:ext cx="3721993" cy="1293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5995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Weighted Average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10</a:t>
            </a:fld>
            <a:endParaRPr lang="en-US"/>
          </a:p>
        </p:txBody>
      </p:sp>
      <p:graphicFrame>
        <p:nvGraphicFramePr>
          <p:cNvPr id="5122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35688393"/>
              </p:ext>
            </p:extLst>
          </p:nvPr>
        </p:nvGraphicFramePr>
        <p:xfrm>
          <a:off x="838200" y="1781330"/>
          <a:ext cx="7772400" cy="2301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91" name="Equation" r:id="rId4" imgW="4279900" imgH="1270000" progId="Equation.DSMT4">
                  <p:embed/>
                </p:oleObj>
              </mc:Choice>
              <mc:Fallback>
                <p:oleObj name="Equation" r:id="rId4" imgW="4279900" imgH="12700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8200" y="1781330"/>
                        <a:ext cx="7772400" cy="23018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24" name="Text Box 5"/>
          <p:cNvSpPr txBox="1">
            <a:spLocks noChangeArrowheads="1"/>
          </p:cNvSpPr>
          <p:nvPr/>
        </p:nvSpPr>
        <p:spPr bwMode="auto">
          <a:xfrm>
            <a:off x="762000" y="4310920"/>
            <a:ext cx="78486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/>
              <a:t>New average is $409,234 compared to $369,687 without weights, an error of 11%</a:t>
            </a:r>
            <a:endParaRPr lang="en-US" sz="2000" b="1" dirty="0"/>
          </a:p>
        </p:txBody>
      </p:sp>
      <p:sp>
        <p:nvSpPr>
          <p:cNvPr id="8" name="Rectangle 7"/>
          <p:cNvSpPr/>
          <p:nvPr/>
        </p:nvSpPr>
        <p:spPr bwMode="auto">
          <a:xfrm>
            <a:off x="778240" y="1628930"/>
            <a:ext cx="6934200" cy="685800"/>
          </a:xfrm>
          <a:prstGeom prst="rect">
            <a:avLst/>
          </a:prstGeom>
          <a:noFill/>
          <a:ln>
            <a:solidFill>
              <a:schemeClr val="tx2"/>
            </a:solidFill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113613" y="6475751"/>
            <a:ext cx="65656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State population data: http://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</a:rPr>
              <a:t>www.factmonster.com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/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</a:rPr>
              <a:t>ipka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/A0004986.html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457200" y="5127295"/>
            <a:ext cx="8153400" cy="1138594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Sometimes an unequal weighting of the observations is necessary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450442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4" grpId="0"/>
      <p:bldP spid="8" grpId="0" animBg="1"/>
      <p:bldP spid="10" grpId="0"/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718"/>
            <a:ext cx="7217764" cy="1371600"/>
          </a:xfrm>
        </p:spPr>
        <p:txBody>
          <a:bodyPr>
            <a:normAutofit/>
          </a:bodyPr>
          <a:lstStyle/>
          <a:p>
            <a:r>
              <a:rPr lang="en-US" dirty="0"/>
              <a:t>Averages </a:t>
            </a:r>
            <a:r>
              <a:rPr lang="en-US"/>
              <a:t>&amp; Time Series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Averaging </a:t>
            </a:r>
            <a:r>
              <a:rPr lang="en-US" dirty="0">
                <a:solidFill>
                  <a:schemeClr val="tx2"/>
                </a:solidFill>
              </a:rPr>
              <a:t>trending</a:t>
            </a:r>
            <a:r>
              <a:rPr lang="en-US" dirty="0"/>
              <a:t> time series is usually not helpful</a:t>
            </a:r>
          </a:p>
          <a:p>
            <a:r>
              <a:rPr lang="en-US" dirty="0"/>
              <a:t>Mean changes completely depending on time interval</a:t>
            </a:r>
          </a:p>
          <a:p>
            <a:r>
              <a:rPr lang="en-US" dirty="0"/>
              <a:t>What about </a:t>
            </a:r>
            <a:r>
              <a:rPr lang="en-US" dirty="0">
                <a:solidFill>
                  <a:schemeClr val="tx2"/>
                </a:solidFill>
              </a:rPr>
              <a:t>periodic</a:t>
            </a:r>
            <a:r>
              <a:rPr lang="en-US" dirty="0"/>
              <a:t> time series data ??????????</a:t>
            </a:r>
          </a:p>
          <a:p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25887" y="3429000"/>
            <a:ext cx="4776788" cy="3221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ounded Rectangle 9"/>
          <p:cNvSpPr/>
          <p:nvPr/>
        </p:nvSpPr>
        <p:spPr>
          <a:xfrm>
            <a:off x="457200" y="3429000"/>
            <a:ext cx="3260361" cy="3221213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/>
              <a:t>Ask yourself: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000" b="1" dirty="0"/>
              <a:t>Does the mean over the entire observation period mean anything?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000" b="1" dirty="0"/>
              <a:t>Does it estimate anything meaningful?</a:t>
            </a:r>
          </a:p>
        </p:txBody>
      </p:sp>
    </p:spTree>
    <p:extLst>
      <p:ext uri="{BB962C8B-B14F-4D97-AF65-F5344CB8AC3E}">
        <p14:creationId xmlns:p14="http://schemas.microsoft.com/office/powerpoint/2010/main" val="486495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Sample Median</a:t>
            </a:r>
            <a:endParaRPr lang="en-US" dirty="0"/>
          </a:p>
        </p:txBody>
      </p:sp>
      <p:sp>
        <p:nvSpPr>
          <p:cNvPr id="4301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Median: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Sort the data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Take the middle point*</a:t>
            </a:r>
          </a:p>
          <a:p>
            <a:r>
              <a:rPr lang="en-US" dirty="0"/>
              <a:t>Odd number: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Central observation: Med[1,2,4,</a:t>
            </a:r>
            <a:r>
              <a:rPr lang="en-US" b="0" dirty="0">
                <a:solidFill>
                  <a:schemeClr val="tx2"/>
                </a:solidFill>
              </a:rPr>
              <a:t>6</a:t>
            </a:r>
            <a:r>
              <a:rPr lang="en-US" b="0" dirty="0"/>
              <a:t>,8,9,17]</a:t>
            </a:r>
          </a:p>
          <a:p>
            <a:r>
              <a:rPr lang="en-US" dirty="0"/>
              <a:t>Even number: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Midpoint between the two central observations Med[1,2,4,6,8,9,14,17] = (6+8)/2=7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43012" name="Line 4"/>
          <p:cNvSpPr>
            <a:spLocks noChangeShapeType="1"/>
          </p:cNvSpPr>
          <p:nvPr/>
        </p:nvSpPr>
        <p:spPr bwMode="auto">
          <a:xfrm flipV="1">
            <a:off x="2261018" y="5044189"/>
            <a:ext cx="0" cy="381000"/>
          </a:xfrm>
          <a:prstGeom prst="line">
            <a:avLst/>
          </a:prstGeom>
          <a:noFill/>
          <a:ln w="57150">
            <a:solidFill>
              <a:schemeClr val="tx2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2113613" y="6475751"/>
            <a:ext cx="65656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* CMSC351 will show you how to find the median in linear time!</a:t>
            </a:r>
          </a:p>
        </p:txBody>
      </p:sp>
    </p:spTree>
    <p:extLst>
      <p:ext uri="{BB962C8B-B14F-4D97-AF65-F5344CB8AC3E}">
        <p14:creationId xmlns:p14="http://schemas.microsoft.com/office/powerpoint/2010/main" val="651066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11" grpId="0" uiExpand="1" build="p"/>
      <p:bldP spid="43012" grpId="0" animBg="1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80806" y="4969590"/>
            <a:ext cx="3372787" cy="188841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52718"/>
            <a:ext cx="6932951" cy="1371600"/>
          </a:xfrm>
        </p:spPr>
        <p:txBody>
          <a:bodyPr/>
          <a:lstStyle/>
          <a:p>
            <a:r>
              <a:rPr lang="en-US" dirty="0"/>
              <a:t>What is the center?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mean and median measure the </a:t>
            </a:r>
            <a:r>
              <a:rPr lang="en-US" dirty="0">
                <a:solidFill>
                  <a:schemeClr val="tx2"/>
                </a:solidFill>
              </a:rPr>
              <a:t>central tendency</a:t>
            </a:r>
            <a:r>
              <a:rPr lang="en-US" dirty="0"/>
              <a:t> of data</a:t>
            </a:r>
          </a:p>
          <a:p>
            <a:r>
              <a:rPr lang="en-US" dirty="0"/>
              <a:t>Generally, the </a:t>
            </a:r>
            <a:r>
              <a:rPr lang="en-US" dirty="0">
                <a:solidFill>
                  <a:schemeClr val="tx2"/>
                </a:solidFill>
              </a:rPr>
              <a:t>center</a:t>
            </a:r>
            <a:r>
              <a:rPr lang="en-US" dirty="0"/>
              <a:t> of of a dataset is a point in its range that is close to the data.</a:t>
            </a:r>
          </a:p>
          <a:p>
            <a:r>
              <a:rPr lang="en-US" dirty="0"/>
              <a:t>Close?  Need a </a:t>
            </a:r>
            <a:r>
              <a:rPr lang="en-US" dirty="0">
                <a:solidFill>
                  <a:schemeClr val="tx2"/>
                </a:solidFill>
              </a:rPr>
              <a:t>distance metric </a:t>
            </a:r>
            <a:r>
              <a:rPr lang="en-US" dirty="0"/>
              <a:t>between two points x and x</a:t>
            </a:r>
            <a:r>
              <a:rPr lang="en-US" baseline="-25000" dirty="0"/>
              <a:t>2</a:t>
            </a:r>
          </a:p>
          <a:p>
            <a:r>
              <a:rPr lang="en-US" dirty="0"/>
              <a:t>We’ve talked about some already!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Absolute deviation: | x</a:t>
            </a:r>
            <a:r>
              <a:rPr lang="en-US" b="0" baseline="-25000" dirty="0"/>
              <a:t>1</a:t>
            </a:r>
            <a:r>
              <a:rPr lang="en-US" b="0" dirty="0"/>
              <a:t> </a:t>
            </a:r>
            <a:r>
              <a:rPr lang="mr-IN" b="0" dirty="0"/>
              <a:t>–</a:t>
            </a:r>
            <a:r>
              <a:rPr lang="en-US" b="0" dirty="0"/>
              <a:t> x</a:t>
            </a:r>
            <a:r>
              <a:rPr lang="en-US" b="0" baseline="-25000" dirty="0"/>
              <a:t>2</a:t>
            </a:r>
            <a:r>
              <a:rPr lang="en-US" b="0" dirty="0"/>
              <a:t> |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Squared deviation: (x</a:t>
            </a:r>
            <a:r>
              <a:rPr lang="en-US" b="0" baseline="-25000" dirty="0"/>
              <a:t>1</a:t>
            </a:r>
            <a:r>
              <a:rPr lang="en-US" b="0" dirty="0"/>
              <a:t> </a:t>
            </a:r>
            <a:r>
              <a:rPr lang="mr-IN" b="0" dirty="0"/>
              <a:t>–</a:t>
            </a:r>
            <a:r>
              <a:rPr lang="en-US" b="0" dirty="0"/>
              <a:t> x</a:t>
            </a:r>
            <a:r>
              <a:rPr lang="en-US" b="0" baseline="-25000" dirty="0"/>
              <a:t>2</a:t>
            </a:r>
            <a:r>
              <a:rPr lang="en-US" b="0" dirty="0"/>
              <a:t>)</a:t>
            </a:r>
            <a:r>
              <a:rPr lang="en-US" b="0" baseline="30000" dirty="0"/>
              <a:t>2</a:t>
            </a:r>
          </a:p>
          <a:p>
            <a:r>
              <a:rPr lang="en-US" dirty="0"/>
              <a:t>We’ll define the center based on these metrics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5696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6453266" cy="1371600"/>
          </a:xfrm>
        </p:spPr>
        <p:txBody>
          <a:bodyPr/>
          <a:lstStyle/>
          <a:p>
            <a:r>
              <a:rPr lang="en-US"/>
              <a:t>Dataset for this part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7620000" cy="1770089"/>
          </a:xfrm>
        </p:spPr>
        <p:txBody>
          <a:bodyPr/>
          <a:lstStyle/>
          <a:p>
            <a:r>
              <a:rPr lang="en-US" dirty="0"/>
              <a:t>53,940 measurements of diamonds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14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0384" y="2111432"/>
            <a:ext cx="5893632" cy="420973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84813" y="6475751"/>
            <a:ext cx="83944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More info:  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hlinkClick r:id="rId3"/>
              </a:rPr>
              <a:t>https://en.wikipedia.org/wiki/Diamond_(gemstone)#Gemological_characteristics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39962" y="2184202"/>
            <a:ext cx="2539343" cy="18292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1587770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Mean Revisited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7620000" cy="2009931"/>
          </a:xfrm>
        </p:spPr>
        <p:txBody>
          <a:bodyPr/>
          <a:lstStyle/>
          <a:p>
            <a:r>
              <a:rPr lang="en-US" dirty="0"/>
              <a:t>Define a center point </a:t>
            </a:r>
            <a:r>
              <a:rPr lang="el-GR" dirty="0"/>
              <a:t>μ</a:t>
            </a:r>
            <a:r>
              <a:rPr lang="el-GR" b="0" dirty="0"/>
              <a:t> </a:t>
            </a:r>
            <a:r>
              <a:rPr lang="en-US" dirty="0"/>
              <a:t>based on some function of the distance from each data point to that center point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Residual sum of squares (RSS) for a point </a:t>
            </a:r>
            <a:r>
              <a:rPr lang="el-GR" b="0" dirty="0"/>
              <a:t>μ</a:t>
            </a:r>
            <a:r>
              <a:rPr lang="en-US" b="0" dirty="0"/>
              <a:t>: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15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5050" y="2863331"/>
            <a:ext cx="3466163" cy="114567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092" y="4009010"/>
            <a:ext cx="3785461" cy="270390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051685" y="4760795"/>
            <a:ext cx="33727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 what should our estimate of the “center” of this dataset be, based on the RSS metric?</a:t>
            </a:r>
          </a:p>
          <a:p>
            <a:r>
              <a:rPr lang="en-US" dirty="0"/>
              <a:t>?????????????</a:t>
            </a:r>
          </a:p>
        </p:txBody>
      </p:sp>
    </p:spTree>
    <p:extLst>
      <p:ext uri="{BB962C8B-B14F-4D97-AF65-F5344CB8AC3E}">
        <p14:creationId xmlns:p14="http://schemas.microsoft.com/office/powerpoint/2010/main" val="1331176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mean Revisited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Want the point </a:t>
            </a:r>
            <a:r>
              <a:rPr lang="el-GR" dirty="0"/>
              <a:t>μ</a:t>
            </a:r>
            <a:r>
              <a:rPr lang="en-US" b="0" dirty="0"/>
              <a:t> </a:t>
            </a:r>
            <a:r>
              <a:rPr lang="en-US" dirty="0"/>
              <a:t>that minimizes the RSS   ??????????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Find the derivative of RSS and set it to zero, solve for </a:t>
            </a:r>
            <a:r>
              <a:rPr lang="el-GR" b="0" dirty="0"/>
              <a:t>μ</a:t>
            </a:r>
            <a:r>
              <a:rPr lang="en-US" b="0" dirty="0"/>
              <a:t>!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16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2643981"/>
            <a:ext cx="3263900" cy="1295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1100" y="2643981"/>
            <a:ext cx="3835400" cy="1295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22280" y="4183062"/>
            <a:ext cx="4445000" cy="129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343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mean revisited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17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219" y="1524318"/>
            <a:ext cx="4445000" cy="1295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3209" y="2934018"/>
            <a:ext cx="3086100" cy="12573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3189" y="4128446"/>
            <a:ext cx="2933700" cy="1397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8199" y="5525446"/>
            <a:ext cx="2463800" cy="1295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28594" y="2540653"/>
            <a:ext cx="4984481" cy="3560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898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mean revisited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Set the derivative to zero and solve for </a:t>
            </a:r>
            <a:r>
              <a:rPr lang="el-GR" dirty="0"/>
              <a:t>μ</a:t>
            </a:r>
            <a:r>
              <a:rPr lang="en-US" dirty="0"/>
              <a:t>: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18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900" y="2190750"/>
            <a:ext cx="2882900" cy="24765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27638" y="2070100"/>
            <a:ext cx="2108200" cy="13589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01989" y="3321773"/>
            <a:ext cx="2349500" cy="1435100"/>
          </a:xfrm>
          <a:prstGeom prst="rect">
            <a:avLst/>
          </a:prstGeom>
        </p:spPr>
      </p:pic>
      <p:cxnSp>
        <p:nvCxnSpPr>
          <p:cNvPr id="11" name="Curved Connector 10"/>
          <p:cNvCxnSpPr/>
          <p:nvPr/>
        </p:nvCxnSpPr>
        <p:spPr>
          <a:xfrm flipV="1">
            <a:off x="3352800" y="2749550"/>
            <a:ext cx="1743856" cy="1189831"/>
          </a:xfrm>
          <a:prstGeom prst="curvedConnector3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2" name="Rounded Rectangle 11"/>
          <p:cNvSpPr/>
          <p:nvPr/>
        </p:nvSpPr>
        <p:spPr>
          <a:xfrm>
            <a:off x="884420" y="4976734"/>
            <a:ext cx="7060367" cy="1603948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The mean is the point</a:t>
            </a:r>
            <a:r>
              <a:rPr lang="el-GR" sz="3200" dirty="0"/>
              <a:t> μ</a:t>
            </a:r>
            <a:r>
              <a:rPr lang="en-US" sz="3200" dirty="0"/>
              <a:t> that minimizes the RSS for a dataset.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11613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mean revisited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19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2308" y="2142663"/>
            <a:ext cx="3566380" cy="2286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8793" y="2187633"/>
            <a:ext cx="3576393" cy="2286000"/>
          </a:xfrm>
          <a:prstGeom prst="rect">
            <a:avLst/>
          </a:prstGeom>
        </p:spPr>
      </p:pic>
      <p:sp>
        <p:nvSpPr>
          <p:cNvPr id="8" name="Left-Right Arrow 7"/>
          <p:cNvSpPr/>
          <p:nvPr/>
        </p:nvSpPr>
        <p:spPr>
          <a:xfrm>
            <a:off x="4062334" y="2908093"/>
            <a:ext cx="914400" cy="422540"/>
          </a:xfrm>
          <a:prstGeom prst="left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884420" y="4976734"/>
            <a:ext cx="7060367" cy="1603948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The mean is the point</a:t>
            </a:r>
            <a:r>
              <a:rPr lang="el-GR" sz="3200" dirty="0"/>
              <a:t> μ</a:t>
            </a:r>
            <a:r>
              <a:rPr lang="en-US" sz="3200" dirty="0"/>
              <a:t> that minimizes the RSS for a dataset.</a:t>
            </a:r>
            <a:r>
              <a:rPr lang="en-US" dirty="0"/>
              <a:t> </a:t>
            </a:r>
          </a:p>
        </p:txBody>
      </p:sp>
      <p:sp>
        <p:nvSpPr>
          <p:cNvPr id="10" name="Oval 9"/>
          <p:cNvSpPr/>
          <p:nvPr/>
        </p:nvSpPr>
        <p:spPr>
          <a:xfrm>
            <a:off x="6052097" y="289505"/>
            <a:ext cx="2837070" cy="1514006"/>
          </a:xfrm>
          <a:prstGeom prst="ellips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What about a weighted average ???????</a:t>
            </a:r>
          </a:p>
        </p:txBody>
      </p:sp>
    </p:spTree>
    <p:extLst>
      <p:ext uri="{BB962C8B-B14F-4D97-AF65-F5344CB8AC3E}">
        <p14:creationId xmlns:p14="http://schemas.microsoft.com/office/powerpoint/2010/main" val="1459308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Announcements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Mini-Project #2 is out!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It is linked to from ELMS; also available at: </a:t>
            </a:r>
            <a:r>
              <a:rPr lang="en-US" sz="1600" b="0" dirty="0"/>
              <a:t>https://</a:t>
            </a:r>
            <a:r>
              <a:rPr lang="en-US" sz="1600" b="0" dirty="0" err="1"/>
              <a:t>github.com</a:t>
            </a:r>
            <a:r>
              <a:rPr lang="en-US" sz="1600" b="0" dirty="0"/>
              <a:t>/</a:t>
            </a:r>
            <a:r>
              <a:rPr lang="en-US" sz="1600" b="0" dirty="0" err="1"/>
              <a:t>umddb</a:t>
            </a:r>
            <a:r>
              <a:rPr lang="en-US" sz="1600" b="0" dirty="0"/>
              <a:t>/cmsc320-fall2018/tree/master/project2</a:t>
            </a:r>
            <a:endParaRPr lang="en-US" b="0" dirty="0"/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Deliverable is a .</a:t>
            </a:r>
            <a:r>
              <a:rPr lang="en-US" b="0" dirty="0" err="1"/>
              <a:t>ipynb</a:t>
            </a:r>
            <a:r>
              <a:rPr lang="en-US" b="0" dirty="0"/>
              <a:t> file submitted to ELMS</a:t>
            </a:r>
          </a:p>
          <a:p>
            <a:r>
              <a:rPr lang="en-US" dirty="0"/>
              <a:t>Due date is </a:t>
            </a:r>
            <a:r>
              <a:rPr lang="en-US" dirty="0">
                <a:solidFill>
                  <a:schemeClr val="tx2"/>
                </a:solidFill>
              </a:rPr>
              <a:t>Friday, October 19</a:t>
            </a:r>
            <a:r>
              <a:rPr lang="en-US" baseline="30000" dirty="0">
                <a:solidFill>
                  <a:schemeClr val="tx2"/>
                </a:solidFill>
              </a:rPr>
              <a:t>th</a:t>
            </a:r>
            <a:r>
              <a:rPr lang="en-US" dirty="0">
                <a:solidFill>
                  <a:schemeClr val="tx2"/>
                </a:solidFill>
              </a:rPr>
              <a:t>, 2018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995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52718"/>
            <a:ext cx="6258393" cy="1371600"/>
          </a:xfrm>
        </p:spPr>
        <p:txBody>
          <a:bodyPr/>
          <a:lstStyle/>
          <a:p>
            <a:r>
              <a:rPr lang="en-US" dirty="0"/>
              <a:t>The median revisited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Define a center point </a:t>
            </a:r>
            <a:r>
              <a:rPr lang="en-US" i="1" dirty="0"/>
              <a:t>m</a:t>
            </a:r>
            <a:r>
              <a:rPr lang="el-GR" b="0" dirty="0"/>
              <a:t> </a:t>
            </a:r>
            <a:r>
              <a:rPr lang="en-US" dirty="0"/>
              <a:t>based on some function of the distance from each data point to that center point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The median </a:t>
            </a:r>
            <a:r>
              <a:rPr lang="en-US" i="1" dirty="0"/>
              <a:t>m</a:t>
            </a:r>
            <a:r>
              <a:rPr lang="en-US" dirty="0"/>
              <a:t> minimizes the sum of absolute differences: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20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0950" y="2836981"/>
            <a:ext cx="3492500" cy="952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1014" y="3952880"/>
            <a:ext cx="4362139" cy="2680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879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>
          <a:xfrm>
            <a:off x="495300" y="685801"/>
            <a:ext cx="8229600" cy="914400"/>
          </a:xfrm>
        </p:spPr>
        <p:txBody>
          <a:bodyPr>
            <a:normAutofit/>
          </a:bodyPr>
          <a:lstStyle/>
          <a:p>
            <a:pPr eaLnBrk="1" hangingPunct="1"/>
            <a:r>
              <a:rPr lang="en-US" b="1" dirty="0"/>
              <a:t>Mean != Median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21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4458" y="1600201"/>
            <a:ext cx="7250555" cy="5015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9878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Skewed Data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7175" name="Text Box 9"/>
          <p:cNvSpPr txBox="1">
            <a:spLocks noChangeArrowheads="1"/>
          </p:cNvSpPr>
          <p:nvPr/>
        </p:nvSpPr>
        <p:spPr bwMode="auto">
          <a:xfrm>
            <a:off x="6165791" y="2063471"/>
            <a:ext cx="26670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/>
              <a:t>Monthly Earnings</a:t>
            </a:r>
            <a:br>
              <a:rPr lang="en-US" dirty="0"/>
            </a:br>
            <a:r>
              <a:rPr lang="en-US" dirty="0"/>
              <a:t>N = 595, </a:t>
            </a:r>
            <a:br>
              <a:rPr lang="en-US" dirty="0"/>
            </a:br>
            <a:r>
              <a:rPr lang="en-US" dirty="0"/>
              <a:t>Median = 800</a:t>
            </a:r>
            <a:br>
              <a:rPr lang="en-US" dirty="0"/>
            </a:br>
            <a:r>
              <a:rPr lang="en-US" dirty="0"/>
              <a:t>Mean    = 883</a:t>
            </a:r>
          </a:p>
        </p:txBody>
      </p:sp>
      <p:pic>
        <p:nvPicPr>
          <p:cNvPr id="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5800" y="2057400"/>
            <a:ext cx="5268516" cy="27086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438400" y="3048000"/>
            <a:ext cx="3200400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b="1" dirty="0"/>
              <a:t>These data are skewed to the </a:t>
            </a:r>
            <a:r>
              <a:rPr lang="en-US" sz="1400" b="1" dirty="0">
                <a:solidFill>
                  <a:schemeClr val="tx2"/>
                </a:solidFill>
              </a:rPr>
              <a:t>right</a:t>
            </a:r>
            <a:r>
              <a:rPr lang="en-US" sz="1400" b="1" dirty="0"/>
              <a:t>.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907067" y="4419600"/>
            <a:ext cx="1094282" cy="944051"/>
            <a:chOff x="907067" y="4419600"/>
            <a:chExt cx="1094282" cy="944051"/>
          </a:xfrm>
        </p:grpSpPr>
        <p:sp>
          <p:nvSpPr>
            <p:cNvPr id="12" name="Line 6"/>
            <p:cNvSpPr>
              <a:spLocks noChangeShapeType="1"/>
            </p:cNvSpPr>
            <p:nvPr/>
          </p:nvSpPr>
          <p:spPr bwMode="auto">
            <a:xfrm flipV="1">
              <a:off x="1854437" y="4419600"/>
              <a:ext cx="0" cy="60960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907067" y="4994319"/>
              <a:ext cx="109428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dirty="0"/>
                <a:t>Median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1939440" y="4419600"/>
            <a:ext cx="1094282" cy="944051"/>
            <a:chOff x="1939440" y="4419600"/>
            <a:chExt cx="1094282" cy="944051"/>
          </a:xfrm>
        </p:grpSpPr>
        <p:sp>
          <p:nvSpPr>
            <p:cNvPr id="11" name="Line 7"/>
            <p:cNvSpPr>
              <a:spLocks noChangeShapeType="1"/>
            </p:cNvSpPr>
            <p:nvPr/>
          </p:nvSpPr>
          <p:spPr bwMode="auto">
            <a:xfrm flipV="1">
              <a:off x="2063809" y="4419600"/>
              <a:ext cx="0" cy="60960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939440" y="4994319"/>
              <a:ext cx="109428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Mean</a:t>
              </a:r>
            </a:p>
          </p:txBody>
        </p:sp>
      </p:grpSp>
      <p:sp>
        <p:nvSpPr>
          <p:cNvPr id="9" name="Rounded Rectangle 8"/>
          <p:cNvSpPr/>
          <p:nvPr/>
        </p:nvSpPr>
        <p:spPr>
          <a:xfrm>
            <a:off x="2801808" y="4886793"/>
            <a:ext cx="5742585" cy="1839128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ct val="50000"/>
              </a:spcBef>
            </a:pPr>
            <a:r>
              <a:rPr lang="en-US" sz="2000" b="1" dirty="0">
                <a:solidFill>
                  <a:schemeClr val="bg1"/>
                </a:solidFill>
              </a:rPr>
              <a:t>The mean will exceed the median when the distribution is skewed to the right.</a:t>
            </a:r>
          </a:p>
          <a:p>
            <a:pPr>
              <a:spcBef>
                <a:spcPct val="50000"/>
              </a:spcBef>
            </a:pPr>
            <a:r>
              <a:rPr lang="en-US" sz="2000" b="1" dirty="0"/>
              <a:t>Skewness is in the direction of the </a:t>
            </a:r>
            <a:r>
              <a:rPr lang="en-US" sz="2000" b="1" dirty="0">
                <a:solidFill>
                  <a:schemeClr val="tx2"/>
                </a:solidFill>
              </a:rPr>
              <a:t>long tail</a:t>
            </a:r>
          </a:p>
        </p:txBody>
      </p:sp>
    </p:spTree>
    <p:extLst>
      <p:ext uri="{BB962C8B-B14F-4D97-AF65-F5344CB8AC3E}">
        <p14:creationId xmlns:p14="http://schemas.microsoft.com/office/powerpoint/2010/main" val="1478111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5" grpId="0"/>
      <p:bldP spid="3" grpId="0" animBg="1"/>
      <p:bldP spid="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SKewness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23</a:t>
            </a:fld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>
            <a:off x="2293493" y="4482059"/>
            <a:ext cx="6697571" cy="2390931"/>
            <a:chOff x="2293493" y="4482059"/>
            <a:chExt cx="6697571" cy="2390931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93493" y="5540115"/>
              <a:ext cx="2308484" cy="1332875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83256" y="4482059"/>
              <a:ext cx="1707808" cy="2390931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689406" y="5207958"/>
              <a:ext cx="1593850" cy="1665032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77127" y="4935230"/>
              <a:ext cx="1291839" cy="1937759"/>
            </a:xfrm>
            <a:prstGeom prst="rect">
              <a:avLst/>
            </a:prstGeom>
          </p:spPr>
        </p:pic>
      </p:grpSp>
      <p:sp>
        <p:nvSpPr>
          <p:cNvPr id="4813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Extreme observations distort means but not medians.</a:t>
            </a:r>
          </a:p>
          <a:p>
            <a:r>
              <a:rPr lang="en-US" dirty="0"/>
              <a:t>Outlying observations distort the mean:</a:t>
            </a:r>
          </a:p>
          <a:p>
            <a:pPr marL="160020" indent="-342900">
              <a:buFont typeface="Arial" charset="0"/>
              <a:buChar char="•"/>
            </a:pPr>
            <a:r>
              <a:rPr lang="en-US" b="0" dirty="0"/>
              <a:t>Med  [1,2,4,6,8,9,17] = 6</a:t>
            </a:r>
          </a:p>
          <a:p>
            <a:pPr marL="160020" indent="-342900">
              <a:buFont typeface="Arial" charset="0"/>
              <a:buChar char="•"/>
            </a:pPr>
            <a:r>
              <a:rPr lang="en-US" b="0" dirty="0"/>
              <a:t>Mean[1,2,4,6,8,9,17] = 6.714</a:t>
            </a:r>
          </a:p>
          <a:p>
            <a:pPr marL="160020" indent="-342900">
              <a:buFont typeface="Arial" charset="0"/>
              <a:buChar char="•"/>
            </a:pPr>
            <a:r>
              <a:rPr lang="en-US" b="0" dirty="0"/>
              <a:t>Med  [1,2,4,6,8,9,</a:t>
            </a:r>
            <a:r>
              <a:rPr lang="en-US" b="0" dirty="0">
                <a:solidFill>
                  <a:schemeClr val="tx2"/>
                </a:solidFill>
              </a:rPr>
              <a:t>17000</a:t>
            </a:r>
            <a:r>
              <a:rPr lang="en-US" b="0" dirty="0"/>
              <a:t>] = 6 (still)</a:t>
            </a:r>
          </a:p>
          <a:p>
            <a:pPr marL="160020" indent="-342900">
              <a:buFont typeface="Arial" charset="0"/>
              <a:buChar char="•"/>
            </a:pPr>
            <a:r>
              <a:rPr lang="en-US" b="0" dirty="0"/>
              <a:t>Mean[1,2,4,6,8,9,</a:t>
            </a:r>
            <a:r>
              <a:rPr lang="en-US" b="0" dirty="0">
                <a:solidFill>
                  <a:schemeClr val="tx2"/>
                </a:solidFill>
              </a:rPr>
              <a:t>17000</a:t>
            </a:r>
            <a:r>
              <a:rPr lang="en-US" b="0" dirty="0"/>
              <a:t>] = 2432.8 (!)</a:t>
            </a:r>
          </a:p>
          <a:p>
            <a:r>
              <a:rPr lang="en-US" dirty="0"/>
              <a:t>Typically occurs when there are some outlying observations, such as in cross sections of income or wealth and/or when the sample is not very large.</a:t>
            </a:r>
          </a:p>
        </p:txBody>
      </p:sp>
    </p:spTree>
    <p:extLst>
      <p:ext uri="{BB962C8B-B14F-4D97-AF65-F5344CB8AC3E}">
        <p14:creationId xmlns:p14="http://schemas.microsoft.com/office/powerpoint/2010/main" val="2064953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131" grpId="0" uiExpand="1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6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52600" y="762000"/>
            <a:ext cx="5743575" cy="87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769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83080" y="1478280"/>
            <a:ext cx="5257800" cy="404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7700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808607" y="5382768"/>
            <a:ext cx="5686425" cy="116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Rectangle 6"/>
          <p:cNvSpPr/>
          <p:nvPr/>
        </p:nvSpPr>
        <p:spPr bwMode="auto">
          <a:xfrm>
            <a:off x="1905000" y="3429000"/>
            <a:ext cx="1752600" cy="1371600"/>
          </a:xfrm>
          <a:prstGeom prst="rect">
            <a:avLst/>
          </a:prstGeom>
          <a:solidFill>
            <a:srgbClr val="99CC00">
              <a:alpha val="16078"/>
            </a:srgbClr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1828800" y="5410200"/>
            <a:ext cx="5562600" cy="990600"/>
          </a:xfrm>
          <a:prstGeom prst="rect">
            <a:avLst/>
          </a:prstGeom>
          <a:solidFill>
            <a:srgbClr val="99CC00">
              <a:alpha val="16078"/>
            </a:srgbClr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789485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199" y="152718"/>
            <a:ext cx="7682459" cy="1371600"/>
          </a:xfrm>
        </p:spPr>
        <p:txBody>
          <a:bodyPr/>
          <a:lstStyle/>
          <a:p>
            <a:r>
              <a:rPr lang="en-US"/>
              <a:t>More Information Needed!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25</a:t>
            </a:fld>
            <a:endParaRPr lang="en-US"/>
          </a:p>
        </p:txBody>
      </p:sp>
      <p:pic>
        <p:nvPicPr>
          <p:cNvPr id="1249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76400" y="1969812"/>
            <a:ext cx="5853112" cy="3973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438400" y="6031468"/>
            <a:ext cx="449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Both data sets have a mean of about 100.</a:t>
            </a:r>
          </a:p>
        </p:txBody>
      </p:sp>
      <p:sp>
        <p:nvSpPr>
          <p:cNvPr id="6" name="Oval 5"/>
          <p:cNvSpPr/>
          <p:nvPr/>
        </p:nvSpPr>
        <p:spPr bwMode="auto">
          <a:xfrm>
            <a:off x="2209800" y="3581400"/>
            <a:ext cx="304800" cy="228600"/>
          </a:xfrm>
          <a:prstGeom prst="ellipse">
            <a:avLst/>
          </a:prstGeom>
          <a:solidFill>
            <a:srgbClr val="99CC00">
              <a:alpha val="18824"/>
            </a:srgbClr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40413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4"/>
          <p:cNvSpPr>
            <a:spLocks noGrp="1" noChangeArrowheads="1"/>
          </p:cNvSpPr>
          <p:nvPr>
            <p:ph type="title"/>
          </p:nvPr>
        </p:nvSpPr>
        <p:spPr>
          <a:xfrm>
            <a:off x="457199" y="152718"/>
            <a:ext cx="8012243" cy="1371600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Dispersion</a:t>
            </a:r>
            <a:r>
              <a:rPr lang="en-US" dirty="0"/>
              <a:t> of the Observations</a:t>
            </a:r>
          </a:p>
        </p:txBody>
      </p:sp>
      <p:graphicFrame>
        <p:nvGraphicFramePr>
          <p:cNvPr id="10242" name="Object 5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81268552"/>
              </p:ext>
            </p:extLst>
          </p:nvPr>
        </p:nvGraphicFramePr>
        <p:xfrm>
          <a:off x="337279" y="3068321"/>
          <a:ext cx="5486400" cy="3657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39" name="Graph" r:id="rId4" imgW="5486400" imgH="3657600" progId="MtbGraph.Document">
                  <p:embed/>
                </p:oleObj>
              </mc:Choice>
              <mc:Fallback>
                <p:oleObj name="Graph" r:id="rId4" imgW="5486400" imgH="3657600" progId="MtbGraph.Document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7279" y="3068321"/>
                        <a:ext cx="5486400" cy="3657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10245" name="Text Box 8"/>
          <p:cNvSpPr txBox="1">
            <a:spLocks noChangeArrowheads="1"/>
          </p:cNvSpPr>
          <p:nvPr/>
        </p:nvSpPr>
        <p:spPr bwMode="auto">
          <a:xfrm>
            <a:off x="6077263" y="3068320"/>
            <a:ext cx="2781924" cy="341632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/>
              <a:t>We quantify the variation of the values around the mean.</a:t>
            </a:r>
          </a:p>
          <a:p>
            <a:pPr>
              <a:spcBef>
                <a:spcPct val="50000"/>
              </a:spcBef>
            </a:pPr>
            <a:r>
              <a:rPr lang="en-US" b="1" dirty="0"/>
              <a:t>Note the </a:t>
            </a:r>
            <a:r>
              <a:rPr lang="en-US" b="1" dirty="0">
                <a:solidFill>
                  <a:schemeClr val="tx2"/>
                </a:solidFill>
              </a:rPr>
              <a:t>range</a:t>
            </a:r>
            <a:r>
              <a:rPr lang="en-US" b="1" dirty="0"/>
              <a:t> is from 1.05 to 2.70.  This gives an idea where the data lie.</a:t>
            </a:r>
          </a:p>
          <a:p>
            <a:pPr>
              <a:spcBef>
                <a:spcPct val="50000"/>
              </a:spcBef>
            </a:pPr>
            <a:r>
              <a:rPr lang="en-US" b="1" dirty="0"/>
              <a:t>The mean plus a measure of the variation do the same job.</a:t>
            </a:r>
          </a:p>
        </p:txBody>
      </p:sp>
      <p:sp>
        <p:nvSpPr>
          <p:cNvPr id="10246" name="Line 9"/>
          <p:cNvSpPr>
            <a:spLocks noChangeShapeType="1"/>
          </p:cNvSpPr>
          <p:nvPr/>
        </p:nvSpPr>
        <p:spPr bwMode="auto">
          <a:xfrm>
            <a:off x="3396521" y="5856001"/>
            <a:ext cx="0" cy="30480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337280" y="1676400"/>
            <a:ext cx="8534400" cy="1338828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>
                <a:latin typeface="Courier New" pitchFamily="49" charset="0"/>
              </a:rPr>
              <a:t>30 hours of average defect data on sets of circuit boards.</a:t>
            </a:r>
          </a:p>
          <a:p>
            <a:pPr>
              <a:spcBef>
                <a:spcPct val="50000"/>
              </a:spcBef>
            </a:pPr>
            <a:r>
              <a:rPr lang="en-US" b="1" dirty="0">
                <a:latin typeface="Courier New" pitchFamily="49" charset="0"/>
              </a:rPr>
              <a:t>1.45  1.65  1.50  2.25  1.65  1.60  2.30  2.20  2.70  1.70</a:t>
            </a:r>
            <a:br>
              <a:rPr lang="en-US" b="1" dirty="0">
                <a:latin typeface="Courier New" pitchFamily="49" charset="0"/>
              </a:rPr>
            </a:br>
            <a:r>
              <a:rPr lang="en-US" b="1" dirty="0">
                <a:latin typeface="Courier New" pitchFamily="49" charset="0"/>
              </a:rPr>
              <a:t>2.35  1.70  1.90  1.45  1.40  2.60  2.05  1.70  1.05  2.35</a:t>
            </a:r>
            <a:br>
              <a:rPr lang="en-US" b="1" dirty="0">
                <a:latin typeface="Courier New" pitchFamily="49" charset="0"/>
              </a:rPr>
            </a:br>
            <a:r>
              <a:rPr lang="en-US" b="1" dirty="0">
                <a:latin typeface="Courier New" pitchFamily="49" charset="0"/>
              </a:rPr>
              <a:t>1.90  1.55  1.95  1.60  2.05  2.05  1.70  2.30  1.30  2.35</a:t>
            </a:r>
          </a:p>
        </p:txBody>
      </p:sp>
    </p:spTree>
    <p:extLst>
      <p:ext uri="{BB962C8B-B14F-4D97-AF65-F5344CB8AC3E}">
        <p14:creationId xmlns:p14="http://schemas.microsoft.com/office/powerpoint/2010/main" val="931868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5" grpId="0" build="p"/>
      <p:bldP spid="1024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Range as a Measure of Dispersion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Problems</a:t>
            </a:r>
            <a:br>
              <a:rPr lang="en-US" dirty="0"/>
            </a:br>
            <a:r>
              <a:rPr lang="en-US" dirty="0"/>
              <a:t>????????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27</a:t>
            </a:fld>
            <a:endParaRPr lang="en-US"/>
          </a:p>
        </p:txBody>
      </p:sp>
      <p:pic>
        <p:nvPicPr>
          <p:cNvPr id="1249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38400" y="1752600"/>
            <a:ext cx="5853112" cy="3973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720182" y="5708441"/>
            <a:ext cx="5562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These two data sets both have 1,000 observations </a:t>
            </a:r>
            <a:br>
              <a:rPr lang="en-US" dirty="0"/>
            </a:br>
            <a:r>
              <a:rPr lang="en-US" dirty="0"/>
              <a:t>that range from about 10 to about 180.</a:t>
            </a:r>
          </a:p>
        </p:txBody>
      </p:sp>
      <p:sp>
        <p:nvSpPr>
          <p:cNvPr id="6" name="Oval 5"/>
          <p:cNvSpPr/>
          <p:nvPr/>
        </p:nvSpPr>
        <p:spPr bwMode="auto">
          <a:xfrm>
            <a:off x="3001780" y="3357641"/>
            <a:ext cx="304800" cy="228600"/>
          </a:xfrm>
          <a:prstGeom prst="ellipse">
            <a:avLst/>
          </a:prstGeom>
          <a:solidFill>
            <a:srgbClr val="99CC00">
              <a:alpha val="18824"/>
            </a:srgbClr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7" name="Oval 6"/>
          <p:cNvSpPr/>
          <p:nvPr/>
        </p:nvSpPr>
        <p:spPr bwMode="auto">
          <a:xfrm>
            <a:off x="7497580" y="3357641"/>
            <a:ext cx="304800" cy="228600"/>
          </a:xfrm>
          <a:prstGeom prst="ellipse">
            <a:avLst/>
          </a:prstGeom>
          <a:solidFill>
            <a:srgbClr val="99CC00">
              <a:alpha val="18824"/>
            </a:srgbClr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8" name="Oval 7"/>
          <p:cNvSpPr/>
          <p:nvPr/>
        </p:nvSpPr>
        <p:spPr bwMode="auto">
          <a:xfrm>
            <a:off x="7802380" y="3357641"/>
            <a:ext cx="304800" cy="228600"/>
          </a:xfrm>
          <a:prstGeom prst="ellipse">
            <a:avLst/>
          </a:prstGeom>
          <a:solidFill>
            <a:srgbClr val="99CC00">
              <a:alpha val="18824"/>
            </a:srgbClr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1763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  <p:bldP spid="5" grpId="0"/>
      <p:bldP spid="6" grpId="0" animBg="1"/>
      <p:bldP spid="7" grpId="0" animBg="1"/>
      <p:bldP spid="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9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718"/>
            <a:ext cx="7757410" cy="1371600"/>
          </a:xfrm>
        </p:spPr>
        <p:txBody>
          <a:bodyPr>
            <a:normAutofit/>
          </a:bodyPr>
          <a:lstStyle/>
          <a:p>
            <a:r>
              <a:rPr lang="en-US" dirty="0"/>
              <a:t>Variance &amp; STDEV: </a:t>
            </a:r>
            <a:br>
              <a:rPr lang="en-US" dirty="0"/>
            </a:br>
            <a:r>
              <a:rPr lang="en-US" dirty="0"/>
              <a:t>Measures of dispersion</a:t>
            </a:r>
          </a:p>
        </p:txBody>
      </p:sp>
      <p:sp>
        <p:nvSpPr>
          <p:cNvPr id="11270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Variance = s</a:t>
            </a:r>
            <a:r>
              <a:rPr lang="en-US" baseline="-25000" dirty="0"/>
              <a:t>X</a:t>
            </a:r>
            <a:r>
              <a:rPr lang="en-US" baseline="30000" dirty="0"/>
              <a:t>2</a:t>
            </a:r>
            <a:r>
              <a:rPr lang="en-US" dirty="0"/>
              <a:t> =  </a:t>
            </a:r>
          </a:p>
          <a:p>
            <a:endParaRPr lang="en-US" dirty="0"/>
          </a:p>
          <a:p>
            <a:r>
              <a:rPr lang="en-US" dirty="0"/>
              <a:t>Standard deviation = </a:t>
            </a:r>
            <a:r>
              <a:rPr lang="en-US" dirty="0" err="1"/>
              <a:t>s</a:t>
            </a:r>
            <a:r>
              <a:rPr lang="en-US" baseline="-25000" dirty="0" err="1"/>
              <a:t>X</a:t>
            </a:r>
            <a:r>
              <a:rPr lang="en-US" dirty="0"/>
              <a:t> = </a:t>
            </a:r>
          </a:p>
          <a:p>
            <a:endParaRPr lang="en-US" dirty="0"/>
          </a:p>
          <a:p>
            <a:r>
              <a:rPr lang="en-US" dirty="0"/>
              <a:t>The variance is commonly used statistic for spread 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What are the units of the variance ??????????</a:t>
            </a:r>
          </a:p>
          <a:p>
            <a:r>
              <a:rPr lang="en-US" dirty="0"/>
              <a:t>Standard deviation “fixes this,” can be used as an </a:t>
            </a:r>
            <a:r>
              <a:rPr lang="en-US" dirty="0">
                <a:solidFill>
                  <a:schemeClr val="tx2"/>
                </a:solidFill>
              </a:rPr>
              <a:t>interpretable unit of measurement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28</a:t>
            </a:fld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8604" y="1524318"/>
            <a:ext cx="2057400" cy="9144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1304143" y="6475751"/>
            <a:ext cx="73751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Why n-1? http://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</a:rPr>
              <a:t>nebula.deanza.edu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/~bloom/math10/m10divideby_nminus1.pdf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30006" y="1543368"/>
            <a:ext cx="1676400" cy="8763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12564" y="2279968"/>
            <a:ext cx="1955800" cy="12319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4425845" y="1752600"/>
            <a:ext cx="655818" cy="3760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or</a:t>
            </a:r>
          </a:p>
        </p:txBody>
      </p:sp>
    </p:spTree>
    <p:extLst>
      <p:ext uri="{BB962C8B-B14F-4D97-AF65-F5344CB8AC3E}">
        <p14:creationId xmlns:p14="http://schemas.microsoft.com/office/powerpoint/2010/main" val="2045975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70" grpId="0" uiExpand="1" build="p"/>
      <p:bldP spid="24" grpId="0"/>
      <p:bldP spid="20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34578"/>
            <a:ext cx="8904157" cy="6191343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98054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Today’s Lecture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307575" y="2044932"/>
            <a:ext cx="1296786" cy="1978429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Data collection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1604361" y="2044932"/>
            <a:ext cx="1781694" cy="1978429"/>
            <a:chOff x="1604361" y="2044932"/>
            <a:chExt cx="1781694" cy="1978429"/>
          </a:xfrm>
        </p:grpSpPr>
        <p:sp>
          <p:nvSpPr>
            <p:cNvPr id="6" name="Rounded Rectangle 5"/>
            <p:cNvSpPr/>
            <p:nvPr/>
          </p:nvSpPr>
          <p:spPr>
            <a:xfrm>
              <a:off x="2089269" y="2044932"/>
              <a:ext cx="1296786" cy="1978429"/>
            </a:xfrm>
            <a:prstGeom prst="roundRect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/>
                <a:t>Data processing</a:t>
              </a:r>
            </a:p>
          </p:txBody>
        </p:sp>
        <p:cxnSp>
          <p:nvCxnSpPr>
            <p:cNvPr id="11" name="Straight Arrow Connector 10"/>
            <p:cNvCxnSpPr>
              <a:stCxn id="5" idx="3"/>
              <a:endCxn id="6" idx="1"/>
            </p:cNvCxnSpPr>
            <p:nvPr/>
          </p:nvCxnSpPr>
          <p:spPr>
            <a:xfrm>
              <a:off x="1604361" y="3034147"/>
              <a:ext cx="484908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</p:grpSp>
      <p:cxnSp>
        <p:nvCxnSpPr>
          <p:cNvPr id="13" name="Curved Connector 12"/>
          <p:cNvCxnSpPr>
            <a:stCxn id="6" idx="2"/>
            <a:endCxn id="5" idx="2"/>
          </p:cNvCxnSpPr>
          <p:nvPr/>
        </p:nvCxnSpPr>
        <p:spPr>
          <a:xfrm rot="5400000">
            <a:off x="1846815" y="3132514"/>
            <a:ext cx="12700" cy="1781694"/>
          </a:xfrm>
          <a:prstGeom prst="curvedConnector3">
            <a:avLst>
              <a:gd name="adj1" fmla="val 1800000"/>
            </a:avLst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grpSp>
        <p:nvGrpSpPr>
          <p:cNvPr id="17" name="Group 16"/>
          <p:cNvGrpSpPr/>
          <p:nvPr/>
        </p:nvGrpSpPr>
        <p:grpSpPr>
          <a:xfrm>
            <a:off x="3386055" y="2044932"/>
            <a:ext cx="1781694" cy="1978429"/>
            <a:chOff x="3386055" y="2044932"/>
            <a:chExt cx="1781694" cy="1978429"/>
          </a:xfrm>
          <a:solidFill>
            <a:schemeClr val="accent3"/>
          </a:solidFill>
        </p:grpSpPr>
        <p:sp>
          <p:nvSpPr>
            <p:cNvPr id="7" name="Rounded Rectangle 6"/>
            <p:cNvSpPr/>
            <p:nvPr/>
          </p:nvSpPr>
          <p:spPr>
            <a:xfrm>
              <a:off x="3870963" y="2044932"/>
              <a:ext cx="1296786" cy="1978429"/>
            </a:xfrm>
            <a:prstGeom prst="roundRect">
              <a:avLst/>
            </a:prstGeom>
            <a:grpFill/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/>
                <a:t>Exploratory analysis</a:t>
              </a:r>
            </a:p>
            <a:p>
              <a:pPr algn="ctr"/>
              <a:r>
                <a:rPr lang="en-US" sz="1400" dirty="0"/>
                <a:t>&amp;</a:t>
              </a:r>
            </a:p>
            <a:p>
              <a:pPr algn="ctr"/>
              <a:r>
                <a:rPr lang="en-US" sz="1400" dirty="0"/>
                <a:t>Data </a:t>
              </a:r>
              <a:r>
                <a:rPr lang="en-US" sz="1400" dirty="0" err="1"/>
                <a:t>viz</a:t>
              </a:r>
              <a:endParaRPr lang="en-US" sz="1400" dirty="0"/>
            </a:p>
          </p:txBody>
        </p:sp>
        <p:cxnSp>
          <p:nvCxnSpPr>
            <p:cNvPr id="16" name="Straight Arrow Connector 15"/>
            <p:cNvCxnSpPr>
              <a:stCxn id="6" idx="3"/>
              <a:endCxn id="7" idx="1"/>
            </p:cNvCxnSpPr>
            <p:nvPr/>
          </p:nvCxnSpPr>
          <p:spPr>
            <a:xfrm>
              <a:off x="3386055" y="3034147"/>
              <a:ext cx="484908" cy="0"/>
            </a:xfrm>
            <a:prstGeom prst="straightConnector1">
              <a:avLst/>
            </a:prstGeom>
            <a:grpFill/>
            <a:ln>
              <a:tailEnd type="triangle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</p:grpSp>
      <p:grpSp>
        <p:nvGrpSpPr>
          <p:cNvPr id="23" name="Group 22"/>
          <p:cNvGrpSpPr/>
          <p:nvPr/>
        </p:nvGrpSpPr>
        <p:grpSpPr>
          <a:xfrm>
            <a:off x="962318" y="4017011"/>
            <a:ext cx="3563388" cy="12700"/>
            <a:chOff x="962318" y="4017011"/>
            <a:chExt cx="3563388" cy="12700"/>
          </a:xfrm>
        </p:grpSpPr>
        <p:cxnSp>
          <p:nvCxnSpPr>
            <p:cNvPr id="19" name="Curved Connector 18"/>
            <p:cNvCxnSpPr>
              <a:stCxn id="7" idx="2"/>
              <a:endCxn id="6" idx="2"/>
            </p:cNvCxnSpPr>
            <p:nvPr/>
          </p:nvCxnSpPr>
          <p:spPr>
            <a:xfrm rot="5400000">
              <a:off x="3628509" y="3132514"/>
              <a:ext cx="12700" cy="1781694"/>
            </a:xfrm>
            <a:prstGeom prst="curvedConnector3">
              <a:avLst>
                <a:gd name="adj1" fmla="val 1800000"/>
              </a:avLst>
            </a:prstGeom>
            <a:ln>
              <a:tailEnd type="triangle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21" name="Curved Connector 20"/>
            <p:cNvCxnSpPr>
              <a:stCxn id="7" idx="2"/>
              <a:endCxn id="5" idx="2"/>
            </p:cNvCxnSpPr>
            <p:nvPr/>
          </p:nvCxnSpPr>
          <p:spPr>
            <a:xfrm rot="5400000">
              <a:off x="2737662" y="2241667"/>
              <a:ext cx="12700" cy="3563388"/>
            </a:xfrm>
            <a:prstGeom prst="curvedConnector3">
              <a:avLst>
                <a:gd name="adj1" fmla="val 3763638"/>
              </a:avLst>
            </a:prstGeom>
            <a:ln>
              <a:tailEnd type="triangle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</p:grpSp>
      <p:grpSp>
        <p:nvGrpSpPr>
          <p:cNvPr id="26" name="Group 25"/>
          <p:cNvGrpSpPr/>
          <p:nvPr/>
        </p:nvGrpSpPr>
        <p:grpSpPr>
          <a:xfrm>
            <a:off x="5167749" y="2044932"/>
            <a:ext cx="1781694" cy="1978429"/>
            <a:chOff x="5167749" y="2044932"/>
            <a:chExt cx="1781694" cy="1978429"/>
          </a:xfrm>
        </p:grpSpPr>
        <p:sp>
          <p:nvSpPr>
            <p:cNvPr id="8" name="Rounded Rectangle 7"/>
            <p:cNvSpPr/>
            <p:nvPr/>
          </p:nvSpPr>
          <p:spPr>
            <a:xfrm>
              <a:off x="5652657" y="2044932"/>
              <a:ext cx="1296786" cy="1978429"/>
            </a:xfrm>
            <a:prstGeom prst="round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/>
                <a:t>Analysis, hypothesis testing, &amp; ML</a:t>
              </a:r>
            </a:p>
          </p:txBody>
        </p:sp>
        <p:cxnSp>
          <p:nvCxnSpPr>
            <p:cNvPr id="25" name="Straight Arrow Connector 24"/>
            <p:cNvCxnSpPr>
              <a:stCxn id="7" idx="3"/>
              <a:endCxn id="8" idx="1"/>
            </p:cNvCxnSpPr>
            <p:nvPr/>
          </p:nvCxnSpPr>
          <p:spPr>
            <a:xfrm>
              <a:off x="5167749" y="3034147"/>
              <a:ext cx="484908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41" name="Group 40"/>
          <p:cNvGrpSpPr/>
          <p:nvPr/>
        </p:nvGrpSpPr>
        <p:grpSpPr>
          <a:xfrm>
            <a:off x="962318" y="4017011"/>
            <a:ext cx="5345082" cy="12700"/>
            <a:chOff x="962318" y="4017011"/>
            <a:chExt cx="5345082" cy="12700"/>
          </a:xfrm>
        </p:grpSpPr>
        <p:cxnSp>
          <p:nvCxnSpPr>
            <p:cNvPr id="34" name="Curved Connector 33"/>
            <p:cNvCxnSpPr>
              <a:stCxn id="8" idx="2"/>
              <a:endCxn id="7" idx="2"/>
            </p:cNvCxnSpPr>
            <p:nvPr/>
          </p:nvCxnSpPr>
          <p:spPr>
            <a:xfrm rot="5400000">
              <a:off x="5410203" y="3132514"/>
              <a:ext cx="12700" cy="1781694"/>
            </a:xfrm>
            <a:prstGeom prst="curvedConnector3">
              <a:avLst>
                <a:gd name="adj1" fmla="val 1800000"/>
              </a:avLst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6" name="Curved Connector 35"/>
            <p:cNvCxnSpPr>
              <a:stCxn id="8" idx="2"/>
              <a:endCxn id="6" idx="2"/>
            </p:cNvCxnSpPr>
            <p:nvPr/>
          </p:nvCxnSpPr>
          <p:spPr>
            <a:xfrm rot="5400000">
              <a:off x="4519356" y="2241667"/>
              <a:ext cx="12700" cy="3563388"/>
            </a:xfrm>
            <a:prstGeom prst="curvedConnector3">
              <a:avLst>
                <a:gd name="adj1" fmla="val 3894543"/>
              </a:avLst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9" name="Curved Connector 38"/>
            <p:cNvCxnSpPr>
              <a:stCxn id="8" idx="2"/>
              <a:endCxn id="5" idx="2"/>
            </p:cNvCxnSpPr>
            <p:nvPr/>
          </p:nvCxnSpPr>
          <p:spPr>
            <a:xfrm rot="5400000">
              <a:off x="3628509" y="1350820"/>
              <a:ext cx="12700" cy="5345082"/>
            </a:xfrm>
            <a:prstGeom prst="curvedConnector3">
              <a:avLst>
                <a:gd name="adj1" fmla="val 5858181"/>
              </a:avLst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44" name="Group 43"/>
          <p:cNvGrpSpPr/>
          <p:nvPr/>
        </p:nvGrpSpPr>
        <p:grpSpPr>
          <a:xfrm>
            <a:off x="6949443" y="2044932"/>
            <a:ext cx="1781694" cy="1978429"/>
            <a:chOff x="6949443" y="2044932"/>
            <a:chExt cx="1781694" cy="1978429"/>
          </a:xfrm>
        </p:grpSpPr>
        <p:sp>
          <p:nvSpPr>
            <p:cNvPr id="9" name="Rounded Rectangle 8"/>
            <p:cNvSpPr/>
            <p:nvPr/>
          </p:nvSpPr>
          <p:spPr>
            <a:xfrm>
              <a:off x="7434351" y="2044932"/>
              <a:ext cx="1296786" cy="1978429"/>
            </a:xfrm>
            <a:prstGeom prst="round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Insight &amp; Policy Decision</a:t>
              </a:r>
            </a:p>
          </p:txBody>
        </p:sp>
        <p:cxnSp>
          <p:nvCxnSpPr>
            <p:cNvPr id="43" name="Straight Arrow Connector 42"/>
            <p:cNvCxnSpPr>
              <a:stCxn id="8" idx="3"/>
              <a:endCxn id="9" idx="1"/>
            </p:cNvCxnSpPr>
            <p:nvPr/>
          </p:nvCxnSpPr>
          <p:spPr>
            <a:xfrm>
              <a:off x="6949443" y="3034147"/>
              <a:ext cx="484908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56" name="Group 55"/>
          <p:cNvGrpSpPr/>
          <p:nvPr/>
        </p:nvGrpSpPr>
        <p:grpSpPr>
          <a:xfrm>
            <a:off x="962318" y="4017011"/>
            <a:ext cx="7126776" cy="12700"/>
            <a:chOff x="962318" y="4017011"/>
            <a:chExt cx="7126776" cy="12700"/>
          </a:xfrm>
        </p:grpSpPr>
        <p:cxnSp>
          <p:nvCxnSpPr>
            <p:cNvPr id="46" name="Curved Connector 45"/>
            <p:cNvCxnSpPr>
              <a:stCxn id="9" idx="2"/>
              <a:endCxn id="8" idx="2"/>
            </p:cNvCxnSpPr>
            <p:nvPr/>
          </p:nvCxnSpPr>
          <p:spPr>
            <a:xfrm rot="5400000">
              <a:off x="7191897" y="3132514"/>
              <a:ext cx="12700" cy="1781694"/>
            </a:xfrm>
            <a:prstGeom prst="curvedConnector3">
              <a:avLst>
                <a:gd name="adj1" fmla="val 1800000"/>
              </a:avLst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48" name="Curved Connector 47"/>
            <p:cNvCxnSpPr>
              <a:stCxn id="9" idx="2"/>
              <a:endCxn id="7" idx="2"/>
            </p:cNvCxnSpPr>
            <p:nvPr/>
          </p:nvCxnSpPr>
          <p:spPr>
            <a:xfrm rot="5400000">
              <a:off x="6301050" y="2241667"/>
              <a:ext cx="12700" cy="3563388"/>
            </a:xfrm>
            <a:prstGeom prst="curvedConnector3">
              <a:avLst>
                <a:gd name="adj1" fmla="val 3501819"/>
              </a:avLst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51" name="Curved Connector 50"/>
            <p:cNvCxnSpPr>
              <a:stCxn id="9" idx="2"/>
              <a:endCxn id="6" idx="2"/>
            </p:cNvCxnSpPr>
            <p:nvPr/>
          </p:nvCxnSpPr>
          <p:spPr>
            <a:xfrm rot="5400000">
              <a:off x="5410203" y="1350820"/>
              <a:ext cx="12700" cy="5345082"/>
            </a:xfrm>
            <a:prstGeom prst="curvedConnector3">
              <a:avLst>
                <a:gd name="adj1" fmla="val 5989094"/>
              </a:avLst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54" name="Curved Connector 53"/>
            <p:cNvCxnSpPr>
              <a:stCxn id="9" idx="2"/>
              <a:endCxn id="5" idx="2"/>
            </p:cNvCxnSpPr>
            <p:nvPr/>
          </p:nvCxnSpPr>
          <p:spPr>
            <a:xfrm rot="5400000">
              <a:off x="4519356" y="459973"/>
              <a:ext cx="12700" cy="7126776"/>
            </a:xfrm>
            <a:prstGeom prst="curvedConnector3">
              <a:avLst>
                <a:gd name="adj1" fmla="val 8345457"/>
              </a:avLst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5702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52718"/>
            <a:ext cx="7922303" cy="1371600"/>
          </a:xfrm>
        </p:spPr>
        <p:txBody>
          <a:bodyPr>
            <a:normAutofit fontScale="90000"/>
          </a:bodyPr>
          <a:lstStyle/>
          <a:p>
            <a:r>
              <a:rPr lang="en-US" dirty="0"/>
              <a:t>Using “standard deviations from the mean” as a unit</a:t>
            </a: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20090398"/>
              </p:ext>
            </p:extLst>
          </p:nvPr>
        </p:nvGraphicFramePr>
        <p:xfrm>
          <a:off x="457202" y="1752600"/>
          <a:ext cx="7922301" cy="4611954"/>
        </p:xfrm>
        <a:graphic>
          <a:graphicData uri="http://schemas.openxmlformats.org/drawingml/2006/table">
            <a:tbl>
              <a:tblPr firstRow="1">
                <a:tableStyleId>{7E9639D4-E3E2-4D34-9284-5A2195B3D0D7}</a:tableStyleId>
              </a:tblPr>
              <a:tblGrid>
                <a:gridCol w="13416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838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79685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89251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>
                          <a:effectLst/>
                        </a:rPr>
                        <a:t>SDs</a:t>
                      </a:r>
                    </a:p>
                  </a:txBody>
                  <a:tcPr marL="27185" marR="27185" marT="27185" marB="27185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dirty="0">
                          <a:effectLst/>
                        </a:rPr>
                        <a:t>Proportion</a:t>
                      </a:r>
                    </a:p>
                  </a:txBody>
                  <a:tcPr marL="27185" marR="27185" marT="27185" marB="27185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>
                          <a:effectLst/>
                        </a:rPr>
                        <a:t>Interpretation</a:t>
                      </a:r>
                    </a:p>
                  </a:txBody>
                  <a:tcPr marL="27185" marR="27185" marT="27185" marB="27185"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4132">
                <a:tc>
                  <a:txBody>
                    <a:bodyPr/>
                    <a:lstStyle/>
                    <a:p>
                      <a:pPr algn="l" fontAlgn="t"/>
                      <a:r>
                        <a:rPr lang="en-US" sz="2400">
                          <a:effectLst/>
                        </a:rPr>
                        <a:t>1</a:t>
                      </a:r>
                    </a:p>
                  </a:txBody>
                  <a:tcPr marL="27185" marR="27185" marT="27185" marB="27185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it-IT" sz="2400">
                          <a:effectLst/>
                        </a:rPr>
                        <a:t>0.68</a:t>
                      </a:r>
                    </a:p>
                  </a:txBody>
                  <a:tcPr marL="27185" marR="27185" marT="27185" marB="27185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2400" dirty="0">
                          <a:effectLst/>
                        </a:rPr>
                        <a:t>68% of the data is within </a:t>
                      </a:r>
                      <a:r>
                        <a:rPr lang="en-US" sz="2400" u="none" strike="noStrike" dirty="0">
                          <a:effectLst/>
                        </a:rPr>
                        <a:t>±</a:t>
                      </a:r>
                      <a:r>
                        <a:rPr lang="en-US" sz="2400" dirty="0">
                          <a:effectLst/>
                        </a:rPr>
                        <a:t> 1 </a:t>
                      </a:r>
                      <a:r>
                        <a:rPr lang="en-US" sz="2400" dirty="0" err="1">
                          <a:effectLst/>
                        </a:rPr>
                        <a:t>sds</a:t>
                      </a:r>
                      <a:endParaRPr lang="en-US" sz="2400" dirty="0">
                        <a:effectLst/>
                      </a:endParaRPr>
                    </a:p>
                  </a:txBody>
                  <a:tcPr marL="27185" marR="27185" marT="27185" marB="2718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4132">
                <a:tc>
                  <a:txBody>
                    <a:bodyPr/>
                    <a:lstStyle/>
                    <a:p>
                      <a:pPr algn="l" fontAlgn="t"/>
                      <a:r>
                        <a:rPr lang="is-IS" sz="2400">
                          <a:effectLst/>
                        </a:rPr>
                        <a:t>2</a:t>
                      </a:r>
                    </a:p>
                  </a:txBody>
                  <a:tcPr marL="27185" marR="27185" marT="27185" marB="27185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nb-NO" sz="2400" dirty="0">
                          <a:effectLst/>
                        </a:rPr>
                        <a:t>0.95</a:t>
                      </a:r>
                    </a:p>
                  </a:txBody>
                  <a:tcPr marL="27185" marR="27185" marT="27185" marB="27185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2400" dirty="0">
                          <a:effectLst/>
                        </a:rPr>
                        <a:t>95% of the data is within </a:t>
                      </a:r>
                      <a:r>
                        <a:rPr lang="en-US" sz="2400" u="none" strike="noStrike" dirty="0">
                          <a:effectLst/>
                        </a:rPr>
                        <a:t>±</a:t>
                      </a:r>
                      <a:r>
                        <a:rPr lang="en-US" sz="2400" dirty="0">
                          <a:effectLst/>
                        </a:rPr>
                        <a:t> 2 </a:t>
                      </a:r>
                      <a:r>
                        <a:rPr lang="en-US" sz="2400" dirty="0" err="1">
                          <a:effectLst/>
                        </a:rPr>
                        <a:t>sds</a:t>
                      </a:r>
                      <a:endParaRPr lang="en-US" sz="2400" dirty="0">
                        <a:effectLst/>
                      </a:endParaRPr>
                    </a:p>
                  </a:txBody>
                  <a:tcPr marL="27185" marR="27185" marT="27185" marB="2718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59012">
                <a:tc>
                  <a:txBody>
                    <a:bodyPr/>
                    <a:lstStyle/>
                    <a:p>
                      <a:pPr algn="l" fontAlgn="t"/>
                      <a:r>
                        <a:rPr lang="en-US" sz="2400">
                          <a:effectLst/>
                        </a:rPr>
                        <a:t>3</a:t>
                      </a:r>
                    </a:p>
                  </a:txBody>
                  <a:tcPr marL="27185" marR="27185" marT="27185" marB="27185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nb-NO" sz="2400">
                          <a:effectLst/>
                        </a:rPr>
                        <a:t>0.9973</a:t>
                      </a:r>
                    </a:p>
                  </a:txBody>
                  <a:tcPr marL="27185" marR="27185" marT="27185" marB="27185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2400" dirty="0">
                          <a:effectLst/>
                        </a:rPr>
                        <a:t>99.73% of the data is within </a:t>
                      </a:r>
                      <a:r>
                        <a:rPr lang="en-US" sz="2400" u="none" strike="noStrike" dirty="0">
                          <a:effectLst/>
                        </a:rPr>
                        <a:t>±</a:t>
                      </a:r>
                      <a:r>
                        <a:rPr lang="en-US" sz="2400" dirty="0">
                          <a:effectLst/>
                        </a:rPr>
                        <a:t> 3 </a:t>
                      </a:r>
                      <a:r>
                        <a:rPr lang="en-US" sz="2400" dirty="0" err="1">
                          <a:effectLst/>
                        </a:rPr>
                        <a:t>sds</a:t>
                      </a:r>
                      <a:endParaRPr lang="en-US" sz="2400" dirty="0">
                        <a:effectLst/>
                      </a:endParaRPr>
                    </a:p>
                  </a:txBody>
                  <a:tcPr marL="27185" marR="27185" marT="27185" marB="2718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59012">
                <a:tc>
                  <a:txBody>
                    <a:bodyPr/>
                    <a:lstStyle/>
                    <a:p>
                      <a:pPr algn="l" fontAlgn="t"/>
                      <a:r>
                        <a:rPr lang="en-US" sz="2400" dirty="0">
                          <a:effectLst/>
                        </a:rPr>
                        <a:t>4</a:t>
                      </a:r>
                    </a:p>
                  </a:txBody>
                  <a:tcPr marL="27185" marR="27185" marT="27185" marB="27185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nb-NO" sz="2400">
                          <a:effectLst/>
                        </a:rPr>
                        <a:t>0.999937</a:t>
                      </a:r>
                    </a:p>
                  </a:txBody>
                  <a:tcPr marL="27185" marR="27185" marT="27185" marB="27185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2400" dirty="0">
                          <a:effectLst/>
                        </a:rPr>
                        <a:t>99.9937% of the data is within </a:t>
                      </a:r>
                      <a:r>
                        <a:rPr lang="en-US" sz="2400" u="none" strike="noStrike" dirty="0">
                          <a:effectLst/>
                        </a:rPr>
                        <a:t>±</a:t>
                      </a:r>
                      <a:r>
                        <a:rPr lang="en-US" sz="2400" dirty="0">
                          <a:effectLst/>
                        </a:rPr>
                        <a:t> 4 </a:t>
                      </a:r>
                      <a:r>
                        <a:rPr lang="en-US" sz="2400" dirty="0" err="1">
                          <a:effectLst/>
                        </a:rPr>
                        <a:t>sds</a:t>
                      </a:r>
                      <a:endParaRPr lang="en-US" sz="2400" dirty="0">
                        <a:effectLst/>
                      </a:endParaRPr>
                    </a:p>
                  </a:txBody>
                  <a:tcPr marL="27185" marR="27185" marT="27185" marB="2718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59012">
                <a:tc>
                  <a:txBody>
                    <a:bodyPr/>
                    <a:lstStyle/>
                    <a:p>
                      <a:pPr algn="l" fontAlgn="t"/>
                      <a:r>
                        <a:rPr lang="en-US" sz="2400">
                          <a:effectLst/>
                        </a:rPr>
                        <a:t>5</a:t>
                      </a:r>
                    </a:p>
                  </a:txBody>
                  <a:tcPr marL="27185" marR="27185" marT="27185" marB="27185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it-IT" sz="2400">
                          <a:effectLst/>
                        </a:rPr>
                        <a:t>0.9999994</a:t>
                      </a:r>
                    </a:p>
                  </a:txBody>
                  <a:tcPr marL="27185" marR="27185" marT="27185" marB="27185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2400" dirty="0">
                          <a:effectLst/>
                        </a:rPr>
                        <a:t>99.999943% of the data is within </a:t>
                      </a:r>
                      <a:r>
                        <a:rPr lang="en-US" sz="2400" u="none" strike="noStrike" dirty="0">
                          <a:effectLst/>
                        </a:rPr>
                        <a:t>±</a:t>
                      </a:r>
                      <a:r>
                        <a:rPr lang="en-US" sz="2400" dirty="0">
                          <a:effectLst/>
                        </a:rPr>
                        <a:t> 5 </a:t>
                      </a:r>
                      <a:r>
                        <a:rPr lang="en-US" sz="2400" dirty="0" err="1">
                          <a:effectLst/>
                        </a:rPr>
                        <a:t>sds</a:t>
                      </a:r>
                      <a:endParaRPr lang="en-US" sz="2400" dirty="0">
                        <a:effectLst/>
                      </a:endParaRPr>
                    </a:p>
                  </a:txBody>
                  <a:tcPr marL="27185" marR="27185" marT="27185" marB="27185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59012">
                <a:tc>
                  <a:txBody>
                    <a:bodyPr/>
                    <a:lstStyle/>
                    <a:p>
                      <a:pPr algn="l" fontAlgn="t"/>
                      <a:r>
                        <a:rPr lang="en-US" sz="2400">
                          <a:effectLst/>
                        </a:rPr>
                        <a:t>6</a:t>
                      </a:r>
                    </a:p>
                  </a:txBody>
                  <a:tcPr marL="27185" marR="27185" marT="27185" marB="27185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2400">
                          <a:effectLst/>
                        </a:rPr>
                        <a:t>1</a:t>
                      </a:r>
                    </a:p>
                  </a:txBody>
                  <a:tcPr marL="27185" marR="27185" marT="27185" marB="27185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2400" dirty="0">
                          <a:effectLst/>
                        </a:rPr>
                        <a:t>99.9999998% of the data is within </a:t>
                      </a:r>
                      <a:r>
                        <a:rPr lang="en-US" sz="2400" u="none" strike="noStrike" dirty="0">
                          <a:effectLst/>
                        </a:rPr>
                        <a:t>±</a:t>
                      </a:r>
                      <a:r>
                        <a:rPr lang="en-US" sz="2400" dirty="0">
                          <a:effectLst/>
                        </a:rPr>
                        <a:t> 6 </a:t>
                      </a:r>
                      <a:r>
                        <a:rPr lang="en-US" sz="2400" dirty="0" err="1">
                          <a:effectLst/>
                        </a:rPr>
                        <a:t>sds</a:t>
                      </a:r>
                      <a:endParaRPr lang="en-US" sz="2400" dirty="0">
                        <a:effectLst/>
                      </a:endParaRPr>
                    </a:p>
                  </a:txBody>
                  <a:tcPr marL="27185" marR="27185" marT="27185" marB="27185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1837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8830" y="0"/>
            <a:ext cx="7026339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52718"/>
            <a:ext cx="6423285" cy="1371600"/>
          </a:xfrm>
        </p:spPr>
        <p:txBody>
          <a:bodyPr/>
          <a:lstStyle/>
          <a:p>
            <a:r>
              <a:rPr lang="en-US"/>
              <a:t>Pairs of data Points?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887830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Correlation</a:t>
            </a:r>
            <a:endParaRPr lang="en-US" dirty="0"/>
          </a:p>
        </p:txBody>
      </p:sp>
      <p:sp>
        <p:nvSpPr>
          <p:cNvPr id="5427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Variables Y and X vary together</a:t>
            </a:r>
          </a:p>
          <a:p>
            <a:r>
              <a:rPr lang="en-US" dirty="0"/>
              <a:t>Causality vs. correlation:  Does movement in X “cause” movement in Y in some metaphysical sense?</a:t>
            </a:r>
          </a:p>
          <a:p>
            <a:r>
              <a:rPr lang="en-US" dirty="0"/>
              <a:t>Correlation</a:t>
            </a:r>
          </a:p>
          <a:p>
            <a:pPr marL="160020" indent="-342900">
              <a:buFont typeface="Arial" charset="0"/>
              <a:buChar char="•"/>
            </a:pPr>
            <a:r>
              <a:rPr lang="en-US" b="0" dirty="0"/>
              <a:t>Simultaneous movement through a statistical relationship</a:t>
            </a:r>
          </a:p>
          <a:p>
            <a:pPr marL="160020" indent="-342900">
              <a:buFont typeface="Arial" charset="0"/>
              <a:buChar char="•"/>
            </a:pPr>
            <a:r>
              <a:rPr lang="en-US" b="0" dirty="0"/>
              <a:t>Simultaneous variation “induced” by the variation of a common third effect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3188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275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3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718"/>
            <a:ext cx="7696200" cy="1371600"/>
          </a:xfrm>
        </p:spPr>
        <p:txBody>
          <a:bodyPr>
            <a:normAutofit/>
          </a:bodyPr>
          <a:lstStyle/>
          <a:p>
            <a:r>
              <a:rPr lang="en-US" dirty="0"/>
              <a:t>House Prices &amp; Per Capita Income</a:t>
            </a:r>
          </a:p>
        </p:txBody>
      </p:sp>
      <p:graphicFrame>
        <p:nvGraphicFramePr>
          <p:cNvPr id="2050" name="Object 3"/>
          <p:cNvGraphicFramePr>
            <a:graphicFrameLocks noChangeAspect="1"/>
          </p:cNvGraphicFramePr>
          <p:nvPr/>
        </p:nvGraphicFramePr>
        <p:xfrm>
          <a:off x="768350" y="1828800"/>
          <a:ext cx="2355850" cy="3962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915" name="Bitmap Image" r:id="rId4" imgW="2152951" imgH="3619048" progId="PBrush">
                  <p:embed/>
                </p:oleObj>
              </mc:Choice>
              <mc:Fallback>
                <p:oleObj name="Bitmap Image" r:id="rId4" imgW="2152951" imgH="3619048" progId="PBrus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8350" y="1828800"/>
                        <a:ext cx="2355850" cy="3962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51" name="Object 4"/>
          <p:cNvGraphicFramePr>
            <a:graphicFrameLocks noChangeAspect="1"/>
          </p:cNvGraphicFramePr>
          <p:nvPr/>
        </p:nvGraphicFramePr>
        <p:xfrm>
          <a:off x="5791200" y="1828800"/>
          <a:ext cx="2366963" cy="3962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916" name="Bitmap Image" r:id="rId6" imgW="2161905" imgH="3619048" progId="PBrush">
                  <p:embed/>
                </p:oleObj>
              </mc:Choice>
              <mc:Fallback>
                <p:oleObj name="Bitmap Image" r:id="rId6" imgW="2161905" imgH="3619048" progId="PBrus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91200" y="1828800"/>
                        <a:ext cx="2366963" cy="3962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52" name="Object 5"/>
          <p:cNvGraphicFramePr>
            <a:graphicFrameLocks noChangeAspect="1"/>
          </p:cNvGraphicFramePr>
          <p:nvPr/>
        </p:nvGraphicFramePr>
        <p:xfrm>
          <a:off x="3278188" y="1828800"/>
          <a:ext cx="2360612" cy="3962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917" name="Bitmap Image" r:id="rId8" imgW="2161905" imgH="3629532" progId="PBrush">
                  <p:embed/>
                </p:oleObj>
              </mc:Choice>
              <mc:Fallback>
                <p:oleObj name="Bitmap Image" r:id="rId8" imgW="2161905" imgH="3629532" progId="PBrus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78188" y="1828800"/>
                        <a:ext cx="2360612" cy="3962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54" name="Line 6"/>
          <p:cNvSpPr>
            <a:spLocks noChangeShapeType="1"/>
          </p:cNvSpPr>
          <p:nvPr/>
        </p:nvSpPr>
        <p:spPr bwMode="auto">
          <a:xfrm>
            <a:off x="3200400" y="1809750"/>
            <a:ext cx="0" cy="3962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5" name="Line 7"/>
          <p:cNvSpPr>
            <a:spLocks noChangeShapeType="1"/>
          </p:cNvSpPr>
          <p:nvPr/>
        </p:nvSpPr>
        <p:spPr bwMode="auto">
          <a:xfrm>
            <a:off x="5705475" y="1828800"/>
            <a:ext cx="0" cy="3962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6" name="Line 8"/>
          <p:cNvSpPr>
            <a:spLocks noChangeShapeType="1"/>
          </p:cNvSpPr>
          <p:nvPr/>
        </p:nvSpPr>
        <p:spPr bwMode="auto">
          <a:xfrm>
            <a:off x="8153400" y="1828800"/>
            <a:ext cx="0" cy="3962400"/>
          </a:xfrm>
          <a:prstGeom prst="line">
            <a:avLst/>
          </a:prstGeom>
          <a:noFill/>
          <a:ln w="3175">
            <a:solidFill>
              <a:schemeClr val="folHlink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7" name="Line 9"/>
          <p:cNvSpPr>
            <a:spLocks noChangeShapeType="1"/>
          </p:cNvSpPr>
          <p:nvPr/>
        </p:nvSpPr>
        <p:spPr bwMode="auto">
          <a:xfrm>
            <a:off x="5638800" y="1828800"/>
            <a:ext cx="0" cy="3962400"/>
          </a:xfrm>
          <a:prstGeom prst="line">
            <a:avLst/>
          </a:prstGeom>
          <a:noFill/>
          <a:ln w="3175">
            <a:solidFill>
              <a:schemeClr val="folHlink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8" name="Line 10"/>
          <p:cNvSpPr>
            <a:spLocks noChangeShapeType="1"/>
          </p:cNvSpPr>
          <p:nvPr/>
        </p:nvSpPr>
        <p:spPr bwMode="auto">
          <a:xfrm>
            <a:off x="3133725" y="1828800"/>
            <a:ext cx="0" cy="3962400"/>
          </a:xfrm>
          <a:prstGeom prst="line">
            <a:avLst/>
          </a:prstGeom>
          <a:noFill/>
          <a:ln w="3175">
            <a:solidFill>
              <a:schemeClr val="folHlink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86032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Rectangle 2"/>
          <p:cNvSpPr>
            <a:spLocks noGrp="1" noChangeArrowheads="1"/>
          </p:cNvSpPr>
          <p:nvPr>
            <p:ph type="title"/>
          </p:nvPr>
        </p:nvSpPr>
        <p:spPr>
          <a:xfrm>
            <a:off x="457199" y="152718"/>
            <a:ext cx="7292715" cy="1371600"/>
          </a:xfrm>
        </p:spPr>
        <p:txBody>
          <a:bodyPr>
            <a:normAutofit/>
          </a:bodyPr>
          <a:lstStyle/>
          <a:p>
            <a:r>
              <a:rPr lang="en-US" dirty="0"/>
              <a:t>Scatter Plot Suggests Positive Correlation</a:t>
            </a:r>
          </a:p>
        </p:txBody>
      </p:sp>
      <p:graphicFrame>
        <p:nvGraphicFramePr>
          <p:cNvPr id="18434" name="Object 4"/>
          <p:cNvGraphicFramePr>
            <a:graphicFrameLocks noChangeAspect="1"/>
          </p:cNvGraphicFramePr>
          <p:nvPr>
            <p:extLst/>
          </p:nvPr>
        </p:nvGraphicFramePr>
        <p:xfrm>
          <a:off x="1752600" y="1828800"/>
          <a:ext cx="6324600" cy="4216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507" name="Graph" r:id="rId4" imgW="5486400" imgH="3657600" progId="MtbGraph.Document">
                  <p:embed/>
                </p:oleObj>
              </mc:Choice>
              <mc:Fallback>
                <p:oleObj name="Graph" r:id="rId4" imgW="5486400" imgH="3657600" progId="MtbGraph.Document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52600" y="1828800"/>
                        <a:ext cx="6324600" cy="4216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7878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152718"/>
            <a:ext cx="6513226" cy="1371600"/>
          </a:xfrm>
        </p:spPr>
        <p:txBody>
          <a:bodyPr>
            <a:normAutofit fontScale="90000"/>
          </a:bodyPr>
          <a:lstStyle/>
          <a:p>
            <a:r>
              <a:rPr lang="en-US"/>
              <a:t>Linear Regression Measures Correlation</a:t>
            </a:r>
            <a:endParaRPr lang="en-US" dirty="0"/>
          </a:p>
        </p:txBody>
      </p:sp>
      <p:graphicFrame>
        <p:nvGraphicFramePr>
          <p:cNvPr id="19458" name="Object 5"/>
          <p:cNvGraphicFramePr>
            <a:graphicFrameLocks noChangeAspect="1"/>
          </p:cNvGraphicFramePr>
          <p:nvPr>
            <p:extLst/>
          </p:nvPr>
        </p:nvGraphicFramePr>
        <p:xfrm>
          <a:off x="1752600" y="1803400"/>
          <a:ext cx="6324600" cy="4216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531" name="Graph" r:id="rId4" imgW="5486400" imgH="3657600" progId="MtbGraph.Document">
                  <p:embed/>
                </p:oleObj>
              </mc:Choice>
              <mc:Fallback>
                <p:oleObj name="Graph" r:id="rId4" imgW="5486400" imgH="3657600" progId="MtbGraph.Document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52600" y="1803400"/>
                        <a:ext cx="6324600" cy="4216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460" name="Text Box 6"/>
          <p:cNvSpPr txBox="1">
            <a:spLocks noChangeArrowheads="1"/>
          </p:cNvSpPr>
          <p:nvPr/>
        </p:nvSpPr>
        <p:spPr bwMode="auto">
          <a:xfrm>
            <a:off x="3200400" y="2566142"/>
            <a:ext cx="3886200" cy="311150"/>
          </a:xfrm>
          <a:prstGeom prst="rect">
            <a:avLst/>
          </a:prstGeom>
          <a:noFill/>
          <a:ln w="635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/>
              <a:t>Regression Line: Listing = a + b </a:t>
            </a:r>
            <a:r>
              <a:rPr lang="en-US" sz="1400" b="1" dirty="0" err="1"/>
              <a:t>IncomePC</a:t>
            </a:r>
            <a:endParaRPr lang="en-US" sz="1400" b="1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5428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0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Correlation Is Not Causation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36</a:t>
            </a:fld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Price and income seem to be </a:t>
            </a:r>
            <a:r>
              <a:rPr lang="en-US" dirty="0">
                <a:solidFill>
                  <a:schemeClr val="tx2"/>
                </a:solidFill>
              </a:rPr>
              <a:t>positively</a:t>
            </a:r>
            <a:r>
              <a:rPr lang="en-US" dirty="0"/>
              <a:t> correlated.</a:t>
            </a:r>
          </a:p>
          <a:p>
            <a:endParaRPr lang="en-US" dirty="0"/>
          </a:p>
        </p:txBody>
      </p:sp>
      <p:graphicFrame>
        <p:nvGraphicFramePr>
          <p:cNvPr id="11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11792358"/>
              </p:ext>
            </p:extLst>
          </p:nvPr>
        </p:nvGraphicFramePr>
        <p:xfrm>
          <a:off x="831959" y="2305529"/>
          <a:ext cx="5486400" cy="3657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555" name="Graph" r:id="rId4" imgW="5486400" imgH="3657600" progId="MtbGraph.Document">
                  <p:embed/>
                </p:oleObj>
              </mc:Choice>
              <mc:Fallback>
                <p:oleObj name="Graph" r:id="rId4" imgW="5486400" imgH="3657600" progId="MtbGraph.Document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1959" y="2305529"/>
                        <a:ext cx="5486400" cy="3657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1963815" y="6475751"/>
            <a:ext cx="67154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US gasoline prices, 1953-2004, plotted against per-capita US income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657584" y="3434912"/>
            <a:ext cx="20450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Does a rise in income </a:t>
            </a:r>
            <a:r>
              <a:rPr lang="en-US" dirty="0">
                <a:solidFill>
                  <a:schemeClr val="tx2"/>
                </a:solidFill>
              </a:rPr>
              <a:t>cause</a:t>
            </a:r>
            <a:r>
              <a:rPr lang="en-US" dirty="0"/>
              <a:t> a rise in gas prices ??????????????</a:t>
            </a:r>
          </a:p>
        </p:txBody>
      </p:sp>
    </p:spTree>
    <p:extLst>
      <p:ext uri="{BB962C8B-B14F-4D97-AF65-F5344CB8AC3E}">
        <p14:creationId xmlns:p14="http://schemas.microsoft.com/office/powerpoint/2010/main" val="321758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12" grpId="0"/>
      <p:bldP spid="7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8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152718"/>
            <a:ext cx="7442616" cy="1371600"/>
          </a:xfrm>
        </p:spPr>
        <p:txBody>
          <a:bodyPr>
            <a:normAutofit/>
          </a:bodyPr>
          <a:lstStyle/>
          <a:p>
            <a:r>
              <a:rPr lang="en-US" dirty="0"/>
              <a:t>A Hidden Relationship</a:t>
            </a:r>
          </a:p>
        </p:txBody>
      </p:sp>
      <p:graphicFrame>
        <p:nvGraphicFramePr>
          <p:cNvPr id="21506" name="Object 5"/>
          <p:cNvGraphicFramePr>
            <a:graphicFrameLocks noGrp="1" noChangeAspect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05832348"/>
              </p:ext>
            </p:extLst>
          </p:nvPr>
        </p:nvGraphicFramePr>
        <p:xfrm>
          <a:off x="244840" y="2743201"/>
          <a:ext cx="4232491" cy="28216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795" name="Graph" r:id="rId4" imgW="5486400" imgH="3657600" progId="MtbGraph.Document">
                  <p:embed/>
                </p:oleObj>
              </mc:Choice>
              <mc:Fallback>
                <p:oleObj name="Graph" r:id="rId4" imgW="5486400" imgH="3657600" progId="MtbGraph.Document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4840" y="2743201"/>
                        <a:ext cx="4232491" cy="282166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507" name="Object 7"/>
          <p:cNvGraphicFramePr>
            <a:graphicFrameLocks noGrp="1" noChangeAspect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796021011"/>
              </p:ext>
            </p:extLst>
          </p:nvPr>
        </p:nvGraphicFramePr>
        <p:xfrm>
          <a:off x="4607776" y="2743201"/>
          <a:ext cx="4232491" cy="28216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796" name="Graph" r:id="rId6" imgW="5486400" imgH="3657600" progId="MtbGraph.Document">
                  <p:embed/>
                </p:oleObj>
              </mc:Choice>
              <mc:Fallback>
                <p:oleObj name="Graph" r:id="rId6" imgW="5486400" imgH="3657600" progId="MtbGraph.Document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07776" y="2743201"/>
                        <a:ext cx="4232491" cy="282166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37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364200" y="1810594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dirty="0"/>
              <a:t>Not positively “related” to each other; both positively related to “time.”</a:t>
            </a:r>
          </a:p>
        </p:txBody>
      </p:sp>
    </p:spTree>
    <p:extLst>
      <p:ext uri="{BB962C8B-B14F-4D97-AF65-F5344CB8AC3E}">
        <p14:creationId xmlns:p14="http://schemas.microsoft.com/office/powerpoint/2010/main" val="1195223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“Related” ...?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Want to capture: some variable X varies in the same direction and at the same scale as some other variable Y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What happens if: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X varies in the opposite direction as Y  ????????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X varies in the same direction as Y  ????????</a:t>
            </a:r>
          </a:p>
          <a:p>
            <a:r>
              <a:rPr lang="en-US" dirty="0"/>
              <a:t>What are the units of the covariance ????????</a:t>
            </a:r>
          </a:p>
          <a:p>
            <a:r>
              <a:rPr lang="en-US" dirty="0"/>
              <a:t>Pearson’s correlation coefficient is </a:t>
            </a:r>
            <a:r>
              <a:rPr lang="en-US" dirty="0" err="1">
                <a:solidFill>
                  <a:schemeClr val="tx2"/>
                </a:solidFill>
              </a:rPr>
              <a:t>unitless</a:t>
            </a:r>
            <a:r>
              <a:rPr lang="en-US" dirty="0"/>
              <a:t> in [-1,+1]: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38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0000" y="2543956"/>
            <a:ext cx="3708400" cy="990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17850" y="5617123"/>
            <a:ext cx="2552700" cy="83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9384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Correlation</a:t>
            </a:r>
          </a:p>
        </p:txBody>
      </p:sp>
      <p:graphicFrame>
        <p:nvGraphicFramePr>
          <p:cNvPr id="23554" name="Object 3"/>
          <p:cNvGraphicFramePr>
            <a:graphicFrameLocks noChangeAspect="1"/>
          </p:cNvGraphicFramePr>
          <p:nvPr/>
        </p:nvGraphicFramePr>
        <p:xfrm>
          <a:off x="2133600" y="1905000"/>
          <a:ext cx="5029200" cy="3352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059" name="Graph" r:id="rId4" imgW="5486400" imgH="3657600" progId="MtbGraph.Document">
                  <p:embed/>
                </p:oleObj>
              </mc:Choice>
              <mc:Fallback>
                <p:oleObj name="Graph" r:id="rId4" imgW="5486400" imgH="3657600" progId="MtbGraph.Document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33600" y="1905000"/>
                        <a:ext cx="5029200" cy="3352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555" name="Object 7"/>
          <p:cNvGraphicFramePr>
            <a:graphicFrameLocks noChangeAspect="1"/>
          </p:cNvGraphicFramePr>
          <p:nvPr/>
        </p:nvGraphicFramePr>
        <p:xfrm>
          <a:off x="7429500" y="3886200"/>
          <a:ext cx="495300" cy="22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060" name="Equation" r:id="rId6" imgW="495085" imgH="228501" progId="Equation.DSMT4">
                  <p:embed/>
                </p:oleObj>
              </mc:Choice>
              <mc:Fallback>
                <p:oleObj name="Equation" r:id="rId6" imgW="495085" imgH="228501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29500" y="3886200"/>
                        <a:ext cx="495300" cy="228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556" name="Object 8"/>
          <p:cNvGraphicFramePr>
            <a:graphicFrameLocks noChangeAspect="1"/>
          </p:cNvGraphicFramePr>
          <p:nvPr/>
        </p:nvGraphicFramePr>
        <p:xfrm>
          <a:off x="4114800" y="1524000"/>
          <a:ext cx="533400" cy="20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061" name="Equation" r:id="rId8" imgW="533169" imgH="203112" progId="Equation.DSMT4">
                  <p:embed/>
                </p:oleObj>
              </mc:Choice>
              <mc:Fallback>
                <p:oleObj name="Equation" r:id="rId8" imgW="533169" imgH="203112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14800" y="1524000"/>
                        <a:ext cx="533400" cy="203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558" name="Line 10"/>
          <p:cNvSpPr>
            <a:spLocks noChangeShapeType="1"/>
          </p:cNvSpPr>
          <p:nvPr/>
        </p:nvSpPr>
        <p:spPr bwMode="auto">
          <a:xfrm flipV="1">
            <a:off x="4362450" y="1733550"/>
            <a:ext cx="0" cy="3048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559" name="Line 11"/>
          <p:cNvSpPr>
            <a:spLocks noChangeShapeType="1"/>
          </p:cNvSpPr>
          <p:nvPr/>
        </p:nvSpPr>
        <p:spPr bwMode="auto">
          <a:xfrm>
            <a:off x="2933700" y="4010025"/>
            <a:ext cx="4419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560" name="Text Box 12"/>
          <p:cNvSpPr txBox="1">
            <a:spLocks noChangeArrowheads="1"/>
          </p:cNvSpPr>
          <p:nvPr/>
        </p:nvSpPr>
        <p:spPr bwMode="auto">
          <a:xfrm>
            <a:off x="2133600" y="5410200"/>
            <a:ext cx="5029200" cy="373063"/>
          </a:xfrm>
          <a:prstGeom prst="rect">
            <a:avLst/>
          </a:prstGeom>
          <a:noFill/>
          <a:ln w="635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/>
              <a:t>r</a:t>
            </a:r>
            <a:r>
              <a:rPr lang="en-US" b="1" baseline="-25000"/>
              <a:t>Income,Listing</a:t>
            </a:r>
            <a:r>
              <a:rPr lang="en-US" b="1"/>
              <a:t> = +0.591</a:t>
            </a:r>
          </a:p>
        </p:txBody>
      </p:sp>
      <p:sp>
        <p:nvSpPr>
          <p:cNvPr id="23561" name="Oval 13"/>
          <p:cNvSpPr>
            <a:spLocks noChangeArrowheads="1"/>
          </p:cNvSpPr>
          <p:nvPr/>
        </p:nvSpPr>
        <p:spPr bwMode="auto">
          <a:xfrm rot="-1337877">
            <a:off x="3200400" y="4038600"/>
            <a:ext cx="1295400" cy="685800"/>
          </a:xfrm>
          <a:prstGeom prst="ellipse">
            <a:avLst/>
          </a:prstGeom>
          <a:noFill/>
          <a:ln w="28575">
            <a:solidFill>
              <a:srgbClr val="0000FF"/>
            </a:solidFill>
            <a:prstDash val="sysDot"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562" name="Oval 14"/>
          <p:cNvSpPr>
            <a:spLocks noChangeArrowheads="1"/>
          </p:cNvSpPr>
          <p:nvPr/>
        </p:nvSpPr>
        <p:spPr bwMode="auto">
          <a:xfrm rot="-1337877">
            <a:off x="4316413" y="3146425"/>
            <a:ext cx="1981200" cy="685800"/>
          </a:xfrm>
          <a:prstGeom prst="ellipse">
            <a:avLst/>
          </a:prstGeom>
          <a:noFill/>
          <a:ln w="28575">
            <a:solidFill>
              <a:srgbClr val="0000FF"/>
            </a:solidFill>
            <a:prstDash val="sysDot"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27605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Exploratory Data Analysis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Seen so far: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Manipulations that prepare datasets into tidy form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Join tables and compute summaries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Form relationships between different entities</a:t>
            </a:r>
          </a:p>
          <a:p>
            <a:r>
              <a:rPr lang="en-US" dirty="0">
                <a:solidFill>
                  <a:schemeClr val="tx2"/>
                </a:solidFill>
              </a:rPr>
              <a:t>EDA</a:t>
            </a:r>
            <a:r>
              <a:rPr lang="en-US" dirty="0"/>
              <a:t> is the last step before Big Time Statistics and ML™: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Want to quickly “get a feel” for the data through summary statistics, visualization, et cetera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Spot nuances like skew, how distributed the data is, trends, how pairs of variables interact, problems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Suggests which Stats/ML assumptions to make and approaches to take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7983" y="381648"/>
            <a:ext cx="1287979" cy="2480872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6142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1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Correlations</a:t>
            </a:r>
          </a:p>
        </p:txBody>
      </p:sp>
      <p:graphicFrame>
        <p:nvGraphicFramePr>
          <p:cNvPr id="24578" name="Object 5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815549131"/>
              </p:ext>
            </p:extLst>
          </p:nvPr>
        </p:nvGraphicFramePr>
        <p:xfrm>
          <a:off x="127119" y="1734796"/>
          <a:ext cx="5486400" cy="3657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083" name="Graph" r:id="rId4" imgW="5486400" imgH="3657600" progId="MtbGraph.Document">
                  <p:embed/>
                </p:oleObj>
              </mc:Choice>
              <mc:Fallback>
                <p:oleObj name="Graph" r:id="rId4" imgW="5486400" imgH="3657600" progId="MtbGraph.Document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7119" y="1734796"/>
                        <a:ext cx="5486400" cy="3657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579" name="Object 7"/>
          <p:cNvGraphicFramePr>
            <a:graphicFrameLocks noGrp="1" noChangeAspect="1"/>
          </p:cNvGraphicFramePr>
          <p:nvPr>
            <p:ph sz="quarter" idx="4294967295"/>
            <p:extLst>
              <p:ext uri="{D42A27DB-BD31-4B8C-83A1-F6EECF244321}">
                <p14:modId xmlns:p14="http://schemas.microsoft.com/office/powerpoint/2010/main" val="1693609563"/>
              </p:ext>
            </p:extLst>
          </p:nvPr>
        </p:nvGraphicFramePr>
        <p:xfrm>
          <a:off x="5872397" y="1196578"/>
          <a:ext cx="2971800" cy="1981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084" name="Graph" r:id="rId6" imgW="5486400" imgH="3657600" progId="MtbGraph.Document">
                  <p:embed/>
                </p:oleObj>
              </mc:Choice>
              <mc:Fallback>
                <p:oleObj name="Graph" r:id="rId6" imgW="5486400" imgH="3657600" progId="MtbGraph.Document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72397" y="1196578"/>
                        <a:ext cx="2971800" cy="1981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580" name="Object 9"/>
          <p:cNvGraphicFramePr>
            <a:graphicFrameLocks noGrp="1" noChangeAspect="1"/>
          </p:cNvGraphicFramePr>
          <p:nvPr>
            <p:ph sz="quarter" idx="4294967295"/>
            <p:extLst>
              <p:ext uri="{D42A27DB-BD31-4B8C-83A1-F6EECF244321}">
                <p14:modId xmlns:p14="http://schemas.microsoft.com/office/powerpoint/2010/main" val="1747668003"/>
              </p:ext>
            </p:extLst>
          </p:nvPr>
        </p:nvGraphicFramePr>
        <p:xfrm>
          <a:off x="5872397" y="3779044"/>
          <a:ext cx="2971800" cy="1981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085" name="Graph" r:id="rId8" imgW="5486400" imgH="3657600" progId="MtbGraph.Document">
                  <p:embed/>
                </p:oleObj>
              </mc:Choice>
              <mc:Fallback>
                <p:oleObj name="Graph" r:id="rId8" imgW="5486400" imgH="3657600" progId="MtbGraph.Document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72397" y="3779044"/>
                        <a:ext cx="2971800" cy="1981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582" name="Text Box 11"/>
          <p:cNvSpPr txBox="1">
            <a:spLocks noChangeArrowheads="1"/>
          </p:cNvSpPr>
          <p:nvPr/>
        </p:nvSpPr>
        <p:spPr bwMode="auto">
          <a:xfrm>
            <a:off x="1676400" y="5419517"/>
            <a:ext cx="1524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/>
              <a:t>r = +1.0</a:t>
            </a:r>
          </a:p>
        </p:txBody>
      </p:sp>
      <p:sp>
        <p:nvSpPr>
          <p:cNvPr id="24583" name="Text Box 12"/>
          <p:cNvSpPr txBox="1">
            <a:spLocks noChangeArrowheads="1"/>
          </p:cNvSpPr>
          <p:nvPr/>
        </p:nvSpPr>
        <p:spPr bwMode="auto">
          <a:xfrm>
            <a:off x="6807437" y="3196884"/>
            <a:ext cx="15240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/>
              <a:t>r = 0.0</a:t>
            </a:r>
          </a:p>
        </p:txBody>
      </p:sp>
      <p:sp>
        <p:nvSpPr>
          <p:cNvPr id="24584" name="Text Box 13"/>
          <p:cNvSpPr txBox="1">
            <a:spLocks noChangeArrowheads="1"/>
          </p:cNvSpPr>
          <p:nvPr/>
        </p:nvSpPr>
        <p:spPr bwMode="auto">
          <a:xfrm>
            <a:off x="6807437" y="5975692"/>
            <a:ext cx="15240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/>
              <a:t>r = +0.5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1354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82" grpId="0"/>
      <p:bldP spid="24583" grpId="0"/>
      <p:bldP spid="24584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Correlation is not causation!!!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41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318"/>
            <a:ext cx="8382000" cy="2921000"/>
          </a:xfrm>
          <a:prstGeom prst="rect">
            <a:avLst/>
          </a:prstGeom>
        </p:spPr>
      </p:pic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2098561"/>
              </p:ext>
            </p:extLst>
          </p:nvPr>
        </p:nvGraphicFramePr>
        <p:xfrm>
          <a:off x="381000" y="4585762"/>
          <a:ext cx="6199729" cy="2000448"/>
        </p:xfrm>
        <a:graphic>
          <a:graphicData uri="http://schemas.openxmlformats.org/drawingml/2006/table">
            <a:tbl>
              <a:tblPr firstRow="1">
                <a:tableStyleId>{7E9639D4-E3E2-4D34-9284-5A2195B3D0D7}</a:tableStyleId>
              </a:tblPr>
              <a:tblGrid>
                <a:gridCol w="136038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8393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8393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8393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8393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8393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8393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83934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83934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83934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83934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149148">
                <a:tc>
                  <a:txBody>
                    <a:bodyPr/>
                    <a:lstStyle/>
                    <a:p>
                      <a:endParaRPr lang="en-US" sz="3200" dirty="0"/>
                    </a:p>
                  </a:txBody>
                  <a:tcPr marL="28608" marR="28608" marT="28608" marB="2860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sz="1100" u="sng" dirty="0">
                          <a:effectLst/>
                        </a:rPr>
                        <a:t>2000</a:t>
                      </a:r>
                      <a:endParaRPr lang="is-IS" sz="1100" dirty="0">
                        <a:effectLst/>
                      </a:endParaRPr>
                    </a:p>
                  </a:txBody>
                  <a:tcPr marL="28608" marR="28608" marT="28608" marB="2860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sz="1100" u="sng">
                          <a:effectLst/>
                        </a:rPr>
                        <a:t>2001</a:t>
                      </a:r>
                      <a:endParaRPr lang="is-IS" sz="1100">
                        <a:effectLst/>
                      </a:endParaRPr>
                    </a:p>
                  </a:txBody>
                  <a:tcPr marL="28608" marR="28608" marT="28608" marB="2860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sz="1100" u="sng">
                          <a:effectLst/>
                        </a:rPr>
                        <a:t>2002</a:t>
                      </a:r>
                      <a:endParaRPr lang="is-IS" sz="1100">
                        <a:effectLst/>
                      </a:endParaRPr>
                    </a:p>
                  </a:txBody>
                  <a:tcPr marL="28608" marR="28608" marT="28608" marB="2860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sz="1100" u="sng">
                          <a:effectLst/>
                        </a:rPr>
                        <a:t>2003</a:t>
                      </a:r>
                      <a:endParaRPr lang="is-IS" sz="1100">
                        <a:effectLst/>
                      </a:endParaRPr>
                    </a:p>
                  </a:txBody>
                  <a:tcPr marL="28608" marR="28608" marT="28608" marB="2860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sz="1100" u="sng">
                          <a:effectLst/>
                        </a:rPr>
                        <a:t>2004</a:t>
                      </a:r>
                      <a:endParaRPr lang="is-IS" sz="1100">
                        <a:effectLst/>
                      </a:endParaRPr>
                    </a:p>
                  </a:txBody>
                  <a:tcPr marL="28608" marR="28608" marT="28608" marB="2860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sz="1100" u="sng">
                          <a:effectLst/>
                        </a:rPr>
                        <a:t>2005</a:t>
                      </a:r>
                      <a:endParaRPr lang="is-IS" sz="1100">
                        <a:effectLst/>
                      </a:endParaRPr>
                    </a:p>
                  </a:txBody>
                  <a:tcPr marL="28608" marR="28608" marT="28608" marB="2860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sz="1100" u="sng">
                          <a:effectLst/>
                        </a:rPr>
                        <a:t>2006</a:t>
                      </a:r>
                      <a:endParaRPr lang="is-IS" sz="1100">
                        <a:effectLst/>
                      </a:endParaRPr>
                    </a:p>
                  </a:txBody>
                  <a:tcPr marL="28608" marR="28608" marT="28608" marB="2860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sz="1100" u="sng">
                          <a:effectLst/>
                        </a:rPr>
                        <a:t>2007</a:t>
                      </a:r>
                      <a:endParaRPr lang="is-IS" sz="1100">
                        <a:effectLst/>
                      </a:endParaRPr>
                    </a:p>
                  </a:txBody>
                  <a:tcPr marL="28608" marR="28608" marT="28608" marB="2860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sz="1100" u="sng">
                          <a:effectLst/>
                        </a:rPr>
                        <a:t>2008</a:t>
                      </a:r>
                      <a:endParaRPr lang="is-IS" sz="1100">
                        <a:effectLst/>
                      </a:endParaRPr>
                    </a:p>
                  </a:txBody>
                  <a:tcPr marL="28608" marR="28608" marT="28608" marB="2860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sz="1100" u="sng" dirty="0">
                          <a:effectLst/>
                        </a:rPr>
                        <a:t>2009</a:t>
                      </a:r>
                      <a:endParaRPr lang="is-IS" sz="1100" dirty="0">
                        <a:effectLst/>
                      </a:endParaRPr>
                    </a:p>
                  </a:txBody>
                  <a:tcPr marL="28608" marR="28608" marT="28608" marB="28608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09052">
                <a:tc>
                  <a:txBody>
                    <a:bodyPr/>
                    <a:lstStyle/>
                    <a:p>
                      <a:pPr algn="r"/>
                      <a:r>
                        <a:rPr lang="en-US" sz="1100" dirty="0">
                          <a:effectLst/>
                        </a:rPr>
                        <a:t>Divorce rate in Maine</a:t>
                      </a:r>
                      <a:br>
                        <a:rPr lang="en-US" sz="1100" dirty="0">
                          <a:effectLst/>
                        </a:rPr>
                      </a:br>
                      <a:r>
                        <a:rPr lang="en-US" sz="1100" dirty="0">
                          <a:effectLst/>
                        </a:rPr>
                        <a:t>Divorces per 1000 people (US Census)</a:t>
                      </a:r>
                    </a:p>
                  </a:txBody>
                  <a:tcPr marL="28608" marR="28608" marT="28608" marB="2860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>
                          <a:effectLst/>
                        </a:rPr>
                        <a:t>5</a:t>
                      </a:r>
                    </a:p>
                  </a:txBody>
                  <a:tcPr marL="28608" marR="28608" marT="28608" marB="2860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100" dirty="0">
                          <a:effectLst/>
                        </a:rPr>
                        <a:t>4.7</a:t>
                      </a:r>
                    </a:p>
                  </a:txBody>
                  <a:tcPr marL="28608" marR="28608" marT="28608" marB="2860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100" dirty="0">
                          <a:effectLst/>
                        </a:rPr>
                        <a:t>4.6</a:t>
                      </a:r>
                    </a:p>
                  </a:txBody>
                  <a:tcPr marL="28608" marR="28608" marT="28608" marB="2860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100">
                          <a:effectLst/>
                        </a:rPr>
                        <a:t>4.4</a:t>
                      </a:r>
                    </a:p>
                  </a:txBody>
                  <a:tcPr marL="28608" marR="28608" marT="28608" marB="2860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100">
                          <a:effectLst/>
                        </a:rPr>
                        <a:t>4.3</a:t>
                      </a:r>
                    </a:p>
                  </a:txBody>
                  <a:tcPr marL="28608" marR="28608" marT="28608" marB="2860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100">
                          <a:effectLst/>
                        </a:rPr>
                        <a:t>4.1</a:t>
                      </a:r>
                    </a:p>
                  </a:txBody>
                  <a:tcPr marL="28608" marR="28608" marT="28608" marB="2860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100">
                          <a:effectLst/>
                        </a:rPr>
                        <a:t>4.2</a:t>
                      </a:r>
                    </a:p>
                  </a:txBody>
                  <a:tcPr marL="28608" marR="28608" marT="28608" marB="2860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100">
                          <a:effectLst/>
                        </a:rPr>
                        <a:t>4.2</a:t>
                      </a:r>
                    </a:p>
                  </a:txBody>
                  <a:tcPr marL="28608" marR="28608" marT="28608" marB="2860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100">
                          <a:effectLst/>
                        </a:rPr>
                        <a:t>4.2</a:t>
                      </a:r>
                    </a:p>
                  </a:txBody>
                  <a:tcPr marL="28608" marR="28608" marT="28608" marB="2860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100" dirty="0">
                          <a:effectLst/>
                        </a:rPr>
                        <a:t>4.1</a:t>
                      </a:r>
                    </a:p>
                  </a:txBody>
                  <a:tcPr marL="28608" marR="28608" marT="28608" marB="28608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65983">
                <a:tc>
                  <a:txBody>
                    <a:bodyPr/>
                    <a:lstStyle/>
                    <a:p>
                      <a:pPr algn="r"/>
                      <a:r>
                        <a:rPr lang="en-US" sz="1100" dirty="0">
                          <a:effectLst/>
                        </a:rPr>
                        <a:t>Per capita consumption of margarine (US)</a:t>
                      </a:r>
                      <a:br>
                        <a:rPr lang="en-US" sz="1100" dirty="0">
                          <a:effectLst/>
                        </a:rPr>
                      </a:br>
                      <a:r>
                        <a:rPr lang="en-US" sz="1100" dirty="0">
                          <a:effectLst/>
                        </a:rPr>
                        <a:t>Pounds (USDA)</a:t>
                      </a:r>
                    </a:p>
                  </a:txBody>
                  <a:tcPr marL="28608" marR="28608" marT="28608" marB="2860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100">
                          <a:effectLst/>
                        </a:rPr>
                        <a:t>8.2</a:t>
                      </a:r>
                    </a:p>
                  </a:txBody>
                  <a:tcPr marL="28608" marR="28608" marT="28608" marB="2860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effectLst/>
                        </a:rPr>
                        <a:t>7</a:t>
                      </a:r>
                    </a:p>
                  </a:txBody>
                  <a:tcPr marL="28608" marR="28608" marT="28608" marB="2860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100">
                          <a:effectLst/>
                        </a:rPr>
                        <a:t>6.5</a:t>
                      </a:r>
                    </a:p>
                  </a:txBody>
                  <a:tcPr marL="28608" marR="28608" marT="28608" marB="2860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100">
                          <a:effectLst/>
                        </a:rPr>
                        <a:t>5.3</a:t>
                      </a:r>
                    </a:p>
                  </a:txBody>
                  <a:tcPr marL="28608" marR="28608" marT="28608" marB="2860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100" dirty="0">
                          <a:effectLst/>
                        </a:rPr>
                        <a:t>5.2</a:t>
                      </a:r>
                    </a:p>
                  </a:txBody>
                  <a:tcPr marL="28608" marR="28608" marT="28608" marB="2860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effectLst/>
                        </a:rPr>
                        <a:t>4</a:t>
                      </a:r>
                    </a:p>
                  </a:txBody>
                  <a:tcPr marL="28608" marR="28608" marT="28608" marB="2860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100">
                          <a:effectLst/>
                        </a:rPr>
                        <a:t>4.6</a:t>
                      </a:r>
                    </a:p>
                  </a:txBody>
                  <a:tcPr marL="28608" marR="28608" marT="28608" marB="2860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100">
                          <a:effectLst/>
                        </a:rPr>
                        <a:t>4.5</a:t>
                      </a:r>
                    </a:p>
                  </a:txBody>
                  <a:tcPr marL="28608" marR="28608" marT="28608" marB="2860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100">
                          <a:effectLst/>
                        </a:rPr>
                        <a:t>4.2</a:t>
                      </a:r>
                    </a:p>
                  </a:txBody>
                  <a:tcPr marL="28608" marR="28608" marT="28608" marB="2860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100" dirty="0">
                          <a:effectLst/>
                        </a:rPr>
                        <a:t>3.7</a:t>
                      </a:r>
                    </a:p>
                  </a:txBody>
                  <a:tcPr marL="28608" marR="28608" marT="28608" marB="28608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9" name="Rounded Rectangle 8"/>
          <p:cNvSpPr/>
          <p:nvPr/>
        </p:nvSpPr>
        <p:spPr>
          <a:xfrm>
            <a:off x="7075355" y="4717469"/>
            <a:ext cx="1349115" cy="420578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r=0.993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6811778" y="5375697"/>
            <a:ext cx="1876267" cy="420578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?????????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781859" y="6580681"/>
            <a:ext cx="42871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http://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</a:rPr>
              <a:t>tylervigen.com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/spurious-correlations</a:t>
            </a:r>
          </a:p>
        </p:txBody>
      </p:sp>
    </p:spTree>
    <p:extLst>
      <p:ext uri="{BB962C8B-B14F-4D97-AF65-F5344CB8AC3E}">
        <p14:creationId xmlns:p14="http://schemas.microsoft.com/office/powerpoint/2010/main" val="1018222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Just to drive the point home </a:t>
            </a:r>
            <a:r>
              <a:rPr lang="mr-IN" dirty="0"/>
              <a:t>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42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951" y="1765432"/>
            <a:ext cx="8889167" cy="4280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71002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0986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960" y="5486400"/>
            <a:ext cx="5791200" cy="1371600"/>
          </a:xfrm>
        </p:spPr>
        <p:txBody>
          <a:bodyPr/>
          <a:lstStyle/>
          <a:p>
            <a:r>
              <a:rPr lang="en-US" dirty="0"/>
              <a:t>Transformations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585777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Transformations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So, you’ve figured out that your data are: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Skewed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Have vastly different ranges across datasets and/or different units</a:t>
            </a:r>
          </a:p>
          <a:p>
            <a:r>
              <a:rPr lang="en-US" dirty="0"/>
              <a:t>What do you do?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44</a:t>
            </a:fld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457200" y="3939381"/>
            <a:ext cx="8245475" cy="1723869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/>
              <a:t>Transform the variables to: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/>
              <a:t>ease the validity and interpretation of data analyses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/>
              <a:t>change or ease the type of Stat/ML models you can use</a:t>
            </a:r>
          </a:p>
        </p:txBody>
      </p:sp>
    </p:spTree>
    <p:extLst>
      <p:ext uri="{BB962C8B-B14F-4D97-AF65-F5344CB8AC3E}">
        <p14:creationId xmlns:p14="http://schemas.microsoft.com/office/powerpoint/2010/main" val="105978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7620000" cy="4618220"/>
          </a:xfrm>
        </p:spPr>
        <p:txBody>
          <a:bodyPr>
            <a:normAutofit/>
          </a:bodyPr>
          <a:lstStyle/>
          <a:p>
            <a:r>
              <a:rPr lang="en-US" dirty="0"/>
              <a:t>Transform your data into a </a:t>
            </a:r>
            <a:r>
              <a:rPr lang="en-US" dirty="0" err="1">
                <a:solidFill>
                  <a:schemeClr val="tx2"/>
                </a:solidFill>
              </a:rPr>
              <a:t>unitless</a:t>
            </a:r>
            <a:r>
              <a:rPr lang="en-US" dirty="0">
                <a:solidFill>
                  <a:schemeClr val="tx2"/>
                </a:solidFill>
              </a:rPr>
              <a:t> </a:t>
            </a:r>
            <a:r>
              <a:rPr lang="en-US" dirty="0"/>
              <a:t>scale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Put data into “standard deviations from the mean” units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This is called </a:t>
            </a:r>
            <a:r>
              <a:rPr lang="en-US" b="0" dirty="0">
                <a:solidFill>
                  <a:schemeClr val="tx2"/>
                </a:solidFill>
              </a:rPr>
              <a:t>standardizing</a:t>
            </a:r>
            <a:r>
              <a:rPr lang="en-US" b="0" dirty="0"/>
              <a:t> a variable, into standard units</a:t>
            </a:r>
          </a:p>
          <a:p>
            <a:r>
              <a:rPr lang="en-US" dirty="0"/>
              <a:t>Given data points </a:t>
            </a:r>
            <a:r>
              <a:rPr lang="en-US" i="1" dirty="0"/>
              <a:t>x</a:t>
            </a:r>
            <a:r>
              <a:rPr lang="en-US" dirty="0"/>
              <a:t> = </a:t>
            </a:r>
            <a:r>
              <a:rPr lang="en-US" i="1" dirty="0"/>
              <a:t>x</a:t>
            </a:r>
            <a:r>
              <a:rPr lang="en-US" i="1" baseline="-25000" dirty="0"/>
              <a:t>1</a:t>
            </a:r>
            <a:r>
              <a:rPr lang="en-US" dirty="0"/>
              <a:t>, </a:t>
            </a:r>
            <a:r>
              <a:rPr lang="en-US" i="1" dirty="0"/>
              <a:t>x</a:t>
            </a:r>
            <a:r>
              <a:rPr lang="en-US" i="1" baseline="-25000" dirty="0"/>
              <a:t>2</a:t>
            </a:r>
            <a:r>
              <a:rPr lang="en-US" dirty="0"/>
              <a:t>, ..., </a:t>
            </a:r>
            <a:r>
              <a:rPr lang="en-US" i="1" dirty="0" err="1"/>
              <a:t>x</a:t>
            </a:r>
            <a:r>
              <a:rPr lang="en-US" i="1" baseline="-25000" dirty="0" err="1"/>
              <a:t>n</a:t>
            </a:r>
            <a:r>
              <a:rPr lang="en-US" dirty="0"/>
              <a:t>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Translates </a:t>
            </a:r>
            <a:r>
              <a:rPr lang="en-US" i="1" dirty="0"/>
              <a:t>x</a:t>
            </a:r>
            <a:r>
              <a:rPr lang="en-US" dirty="0"/>
              <a:t> into a scaled and centered variable </a:t>
            </a:r>
            <a:r>
              <a:rPr lang="en-US" i="1" dirty="0"/>
              <a:t>z</a:t>
            </a:r>
          </a:p>
          <a:p>
            <a:r>
              <a:rPr lang="en-US" dirty="0"/>
              <a:t>What is the mean of </a:t>
            </a:r>
            <a:r>
              <a:rPr lang="en-US" i="1" dirty="0"/>
              <a:t>z</a:t>
            </a:r>
            <a:r>
              <a:rPr lang="en-US" dirty="0"/>
              <a:t> ??????????</a:t>
            </a:r>
          </a:p>
          <a:p>
            <a:r>
              <a:rPr lang="en-US" dirty="0"/>
              <a:t>What is the standard deviation of z ??????????</a:t>
            </a:r>
          </a:p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52718"/>
            <a:ext cx="7382657" cy="1371600"/>
          </a:xfrm>
        </p:spPr>
        <p:txBody>
          <a:bodyPr/>
          <a:lstStyle/>
          <a:p>
            <a:r>
              <a:rPr lang="en-US"/>
              <a:t>Centering And </a:t>
            </a:r>
            <a:r>
              <a:rPr lang="en-US" dirty="0"/>
              <a:t>Scaling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45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07609" y="3537679"/>
            <a:ext cx="3098800" cy="1274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9068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52718"/>
            <a:ext cx="7620001" cy="1371600"/>
          </a:xfrm>
        </p:spPr>
        <p:txBody>
          <a:bodyPr/>
          <a:lstStyle/>
          <a:p>
            <a:r>
              <a:rPr lang="en-US" dirty="0"/>
              <a:t>Centering </a:t>
            </a:r>
            <a:r>
              <a:rPr lang="en-US"/>
              <a:t>or Scaling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7620000" cy="4753131"/>
          </a:xfrm>
        </p:spPr>
        <p:txBody>
          <a:bodyPr>
            <a:normAutofit lnSpcReduction="10000"/>
          </a:bodyPr>
          <a:lstStyle/>
          <a:p>
            <a:r>
              <a:rPr lang="en-US" dirty="0"/>
              <a:t>Maybe you just want to center the data: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What is the mean of </a:t>
            </a:r>
            <a:r>
              <a:rPr lang="en-US" i="1" dirty="0"/>
              <a:t>z</a:t>
            </a:r>
            <a:r>
              <a:rPr lang="en-US" dirty="0"/>
              <a:t> ??????????</a:t>
            </a:r>
          </a:p>
          <a:p>
            <a:r>
              <a:rPr lang="en-US" dirty="0"/>
              <a:t>What is the standard deviation of z ??????????</a:t>
            </a:r>
          </a:p>
          <a:p>
            <a:r>
              <a:rPr lang="en-US" dirty="0"/>
              <a:t>Maybe you just want to scale the data: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What is the mean of </a:t>
            </a:r>
            <a:r>
              <a:rPr lang="en-US" i="1" dirty="0"/>
              <a:t>z</a:t>
            </a:r>
            <a:r>
              <a:rPr lang="en-US" dirty="0"/>
              <a:t> ??????????</a:t>
            </a:r>
          </a:p>
          <a:p>
            <a:r>
              <a:rPr lang="en-US" dirty="0"/>
              <a:t>What is the standard deviation of z ??????????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46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4421" y="2197100"/>
            <a:ext cx="2705100" cy="635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64421" y="4185796"/>
            <a:ext cx="2476500" cy="124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541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620000" cy="1371600"/>
          </a:xfrm>
        </p:spPr>
        <p:txBody>
          <a:bodyPr>
            <a:normAutofit/>
          </a:bodyPr>
          <a:lstStyle/>
          <a:p>
            <a:r>
              <a:rPr lang="en-US" dirty="0"/>
              <a:t>Discrete to continuous variables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Some models only work on continuous numeric data</a:t>
            </a:r>
          </a:p>
          <a:p>
            <a:r>
              <a:rPr lang="en-US" dirty="0"/>
              <a:t>Convert a binary variable to a number ???????????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 err="1"/>
              <a:t>health_insurance</a:t>
            </a:r>
            <a:r>
              <a:rPr lang="en-US" b="0" dirty="0"/>
              <a:t> = {“yes”, “no”} </a:t>
            </a:r>
            <a:r>
              <a:rPr lang="en-US" b="0" dirty="0">
                <a:sym typeface="Wingdings"/>
              </a:rPr>
              <a:t> {1, 0}</a:t>
            </a:r>
          </a:p>
          <a:p>
            <a:r>
              <a:rPr lang="en-US" dirty="0">
                <a:sym typeface="Wingdings"/>
              </a:rPr>
              <a:t>Why not {-1, +1} or {-10, +14}?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>
                <a:sym typeface="Wingdings"/>
              </a:rPr>
              <a:t>0/1 encoding lets us say things like “if a person has healthcare then their income increases by $X.”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>
                <a:sym typeface="Wingdings"/>
              </a:rPr>
              <a:t>Might need {-1,+1} for certain ML algorithms (e.g., SVM)</a:t>
            </a:r>
            <a:endParaRPr lang="en-US" b="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1756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620000" cy="1371600"/>
          </a:xfrm>
        </p:spPr>
        <p:txBody>
          <a:bodyPr>
            <a:normAutofit/>
          </a:bodyPr>
          <a:lstStyle/>
          <a:p>
            <a:r>
              <a:rPr lang="en-US"/>
              <a:t>Discrete to continuous variables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about non-binary variables?</a:t>
            </a:r>
          </a:p>
          <a:p>
            <a:r>
              <a:rPr lang="en-US" dirty="0"/>
              <a:t>My main transportation is a {BMW, Bicycle, Hovercraft}</a:t>
            </a:r>
          </a:p>
          <a:p>
            <a:r>
              <a:rPr lang="en-US" dirty="0"/>
              <a:t>One option: { BMW </a:t>
            </a:r>
            <a:r>
              <a:rPr lang="en-US" dirty="0">
                <a:sym typeface="Wingdings"/>
              </a:rPr>
              <a:t> </a:t>
            </a:r>
            <a:r>
              <a:rPr lang="en-US" dirty="0"/>
              <a:t>1, Bicycle </a:t>
            </a:r>
            <a:r>
              <a:rPr lang="en-US" dirty="0">
                <a:sym typeface="Wingdings"/>
              </a:rPr>
              <a:t></a:t>
            </a:r>
            <a:r>
              <a:rPr lang="en-US" dirty="0"/>
              <a:t> 2, Hovercraft </a:t>
            </a:r>
            <a:r>
              <a:rPr lang="en-US" dirty="0">
                <a:sym typeface="Wingdings"/>
              </a:rPr>
              <a:t></a:t>
            </a:r>
            <a:r>
              <a:rPr lang="en-US" dirty="0"/>
              <a:t> 3 }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Problems ??????????</a:t>
            </a:r>
          </a:p>
          <a:p>
            <a:r>
              <a:rPr lang="en-US" dirty="0">
                <a:solidFill>
                  <a:schemeClr val="tx2"/>
                </a:solidFill>
              </a:rPr>
              <a:t>One-hot encoding</a:t>
            </a:r>
            <a:r>
              <a:rPr lang="en-US" dirty="0"/>
              <a:t>: convert a categorical variable with N values into a N-bit vector: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BMW </a:t>
            </a:r>
            <a:r>
              <a:rPr lang="en-US" b="0" dirty="0">
                <a:sym typeface="Wingdings"/>
              </a:rPr>
              <a:t></a:t>
            </a:r>
            <a:r>
              <a:rPr lang="en-US" b="0" dirty="0"/>
              <a:t> [1, 0, 0]; Bicycle </a:t>
            </a:r>
            <a:r>
              <a:rPr lang="en-US" b="0" dirty="0">
                <a:sym typeface="Wingdings"/>
              </a:rPr>
              <a:t> [0, 1, 0]; Hovercraft  [0, 0, 1]</a:t>
            </a: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48</a:t>
            </a:fld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457200" y="4848512"/>
            <a:ext cx="7997252" cy="1277651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92D050"/>
                </a:solidFill>
                <a:latin typeface="Courier" charset="0"/>
                <a:ea typeface="Courier" charset="0"/>
                <a:cs typeface="Courier" charset="0"/>
              </a:rPr>
              <a:t># Converts </a:t>
            </a:r>
            <a:r>
              <a:rPr lang="en-US" dirty="0" err="1">
                <a:solidFill>
                  <a:srgbClr val="92D050"/>
                </a:solidFill>
                <a:latin typeface="Courier" charset="0"/>
                <a:ea typeface="Courier" charset="0"/>
                <a:cs typeface="Courier" charset="0"/>
              </a:rPr>
              <a:t>dtype</a:t>
            </a:r>
            <a:r>
              <a:rPr lang="en-US" dirty="0">
                <a:solidFill>
                  <a:srgbClr val="92D050"/>
                </a:solidFill>
                <a:latin typeface="Courier" charset="0"/>
                <a:ea typeface="Courier" charset="0"/>
                <a:cs typeface="Courier" charset="0"/>
              </a:rPr>
              <a:t>=category to one-hot-encoded cols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cols = [‘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my_transportation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’]</a:t>
            </a:r>
          </a:p>
          <a:p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df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 =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df.get_dummies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( columns = cols )</a:t>
            </a:r>
          </a:p>
        </p:txBody>
      </p:sp>
    </p:spTree>
    <p:extLst>
      <p:ext uri="{BB962C8B-B14F-4D97-AF65-F5344CB8AC3E}">
        <p14:creationId xmlns:p14="http://schemas.microsoft.com/office/powerpoint/2010/main" val="2112485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Continuous to discrete variables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Do doctors prescribe a certain medication to older kids more often?  Is there a difference in wage based on age?</a:t>
            </a:r>
          </a:p>
          <a:p>
            <a:r>
              <a:rPr lang="en-US" dirty="0"/>
              <a:t>Pick a discrete set of bins, then put values into the bins</a:t>
            </a:r>
          </a:p>
          <a:p>
            <a:r>
              <a:rPr lang="en-US" dirty="0"/>
              <a:t>Equal-length bins: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Bins have an equal-length range and skewed membership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Good/Bad ????????</a:t>
            </a:r>
          </a:p>
          <a:p>
            <a:r>
              <a:rPr lang="en-US" dirty="0"/>
              <a:t>Equal-sized bins: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Bins have variable-length ranges but equal membership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Good/Bad ????????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49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3994" y="5122056"/>
            <a:ext cx="1735944" cy="1735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9341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152718"/>
            <a:ext cx="8200504" cy="1371600"/>
          </a:xfrm>
        </p:spPr>
        <p:txBody>
          <a:bodyPr/>
          <a:lstStyle/>
          <a:p>
            <a:r>
              <a:rPr lang="en-US" dirty="0"/>
              <a:t>Last Week’s lesson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457200" y="4497049"/>
            <a:ext cx="7620000" cy="1629114"/>
          </a:xfrm>
        </p:spPr>
        <p:txBody>
          <a:bodyPr/>
          <a:lstStyle/>
          <a:p>
            <a:r>
              <a:rPr lang="en-US" dirty="0"/>
              <a:t>Not all randomness is create equal when it comes to random sampling of a population: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Ask </a:t>
            </a:r>
            <a:r>
              <a:rPr lang="en-US" dirty="0">
                <a:solidFill>
                  <a:schemeClr val="tx2"/>
                </a:solidFill>
              </a:rPr>
              <a:t>why</a:t>
            </a:r>
            <a:r>
              <a:rPr lang="en-US" dirty="0"/>
              <a:t> data are missing!  MCAR, MAR, MNAR.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Ask how the data were collected.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412229" y="1813812"/>
            <a:ext cx="8245475" cy="2383437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ct val="50000"/>
              </a:spcBef>
            </a:pPr>
            <a:r>
              <a:rPr lang="en-US" sz="2800" b="1" dirty="0"/>
              <a:t>Having a really big sample does not assure you of an accurate result.</a:t>
            </a:r>
          </a:p>
          <a:p>
            <a:pPr>
              <a:spcBef>
                <a:spcPct val="50000"/>
              </a:spcBef>
            </a:pPr>
            <a:r>
              <a:rPr lang="en-US" sz="2800" b="1" dirty="0"/>
              <a:t>It may assure you of a really solid, really bad (inaccurate) result.</a:t>
            </a:r>
          </a:p>
        </p:txBody>
      </p:sp>
    </p:spTree>
    <p:extLst>
      <p:ext uri="{BB962C8B-B14F-4D97-AF65-F5344CB8AC3E}">
        <p14:creationId xmlns:p14="http://schemas.microsoft.com/office/powerpoint/2010/main" val="1748162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  <p:bldP spid="5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Skewed Data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Skewed data often arises in multiplicative processes: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Some points float around 1, but one unlucky draw </a:t>
            </a:r>
            <a:r>
              <a:rPr lang="en-US" b="0" dirty="0">
                <a:sym typeface="Wingdings"/>
              </a:rPr>
              <a:t> 0</a:t>
            </a:r>
          </a:p>
          <a:p>
            <a:r>
              <a:rPr lang="en-US" dirty="0">
                <a:sym typeface="Wingdings"/>
              </a:rPr>
              <a:t>Logarithmic transforms reduce skew: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>
                <a:sym typeface="Wingdings"/>
              </a:rPr>
              <a:t>If values are all positive, apply log</a:t>
            </a:r>
            <a:r>
              <a:rPr lang="en-US" b="0" baseline="-25000" dirty="0">
                <a:sym typeface="Wingdings"/>
              </a:rPr>
              <a:t>2</a:t>
            </a:r>
            <a:r>
              <a:rPr lang="en-US" b="0" dirty="0">
                <a:sym typeface="Wingdings"/>
              </a:rPr>
              <a:t> transform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>
                <a:sym typeface="Wingdings"/>
              </a:rPr>
              <a:t>If some values are negative: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dirty="0">
                <a:sym typeface="Wingdings"/>
              </a:rPr>
              <a:t>Shift all values so they are positive, apply log</a:t>
            </a:r>
            <a:r>
              <a:rPr lang="en-US" baseline="-25000" dirty="0">
                <a:sym typeface="Wingdings"/>
              </a:rPr>
              <a:t>2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dirty="0">
                <a:sym typeface="Wingdings"/>
              </a:rPr>
              <a:t>Signed log: sign(x) * log</a:t>
            </a:r>
            <a:r>
              <a:rPr lang="en-US" baseline="-25000" dirty="0">
                <a:sym typeface="Wingdings"/>
              </a:rPr>
              <a:t>2</a:t>
            </a:r>
            <a:r>
              <a:rPr lang="en-US" dirty="0">
                <a:sym typeface="Wingdings"/>
              </a:rPr>
              <a:t>( |x| + 1)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50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0660" y="4956441"/>
            <a:ext cx="4553080" cy="1637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31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5224072" cy="611780"/>
          </a:xfrm>
        </p:spPr>
        <p:txBody>
          <a:bodyPr>
            <a:normAutofit fontScale="90000"/>
          </a:bodyPr>
          <a:lstStyle/>
          <a:p>
            <a:r>
              <a:rPr lang="en-US" dirty="0"/>
              <a:t>Skewed Data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51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97094"/>
            <a:ext cx="8949128" cy="232521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2800" y="3022304"/>
            <a:ext cx="5091633" cy="3667507"/>
          </a:xfrm>
          <a:prstGeom prst="rect">
            <a:avLst/>
          </a:prstGeom>
        </p:spPr>
      </p:pic>
      <p:sp>
        <p:nvSpPr>
          <p:cNvPr id="13" name="Bent Arrow 12"/>
          <p:cNvSpPr/>
          <p:nvPr/>
        </p:nvSpPr>
        <p:spPr>
          <a:xfrm rot="10800000" flipH="1">
            <a:off x="1430650" y="3087218"/>
            <a:ext cx="1663908" cy="1768839"/>
          </a:xfrm>
          <a:prstGeom prst="ben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44577" y="4856057"/>
            <a:ext cx="173885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log</a:t>
            </a:r>
            <a:r>
              <a:rPr lang="en-US" baseline="-25000" dirty="0"/>
              <a:t>2</a:t>
            </a:r>
            <a:r>
              <a:rPr lang="en-US" dirty="0"/>
              <a:t> transform on airline takeoff delays</a:t>
            </a:r>
          </a:p>
        </p:txBody>
      </p:sp>
    </p:spTree>
    <p:extLst>
      <p:ext uri="{BB962C8B-B14F-4D97-AF65-F5344CB8AC3E}">
        <p14:creationId xmlns:p14="http://schemas.microsoft.com/office/powerpoint/2010/main" val="1009924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6202" y="2143136"/>
            <a:ext cx="4497050" cy="431013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59960" y="919695"/>
            <a:ext cx="9144000" cy="1102727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400" i="1" dirty="0">
                <a:solidFill>
                  <a:schemeClr val="bg1">
                    <a:lumMod val="50000"/>
                  </a:schemeClr>
                </a:solidFill>
              </a:rPr>
              <a:t>Next Class:</a:t>
            </a:r>
            <a:br>
              <a:rPr lang="en-US"/>
            </a:br>
            <a:r>
              <a:rPr lang="en-US"/>
              <a:t>Visualization, Graphs, </a:t>
            </a:r>
            <a:r>
              <a:rPr lang="en-US" dirty="0"/>
              <a:t>&amp; Networks</a:t>
            </a:r>
            <a:endParaRPr lang="en-US" b="1" i="1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93184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12"/>
          <p:cNvSpPr>
            <a:spLocks noGrp="1" noChangeArrowheads="1"/>
          </p:cNvSpPr>
          <p:nvPr>
            <p:ph type="title"/>
          </p:nvPr>
        </p:nvSpPr>
        <p:spPr>
          <a:xfrm>
            <a:off x="457199" y="152718"/>
            <a:ext cx="7277725" cy="1371600"/>
          </a:xfrm>
        </p:spPr>
        <p:txBody>
          <a:bodyPr>
            <a:normAutofit/>
          </a:bodyPr>
          <a:lstStyle/>
          <a:p>
            <a:r>
              <a:rPr lang="en-US" dirty="0"/>
              <a:t>Today’s lesson: Summary Statistics</a:t>
            </a:r>
          </a:p>
        </p:txBody>
      </p:sp>
      <p:sp>
        <p:nvSpPr>
          <p:cNvPr id="30723" name="Rectangle 1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Part of </a:t>
            </a:r>
            <a:r>
              <a:rPr lang="en-US" dirty="0">
                <a:solidFill>
                  <a:schemeClr val="tx2"/>
                </a:solidFill>
              </a:rPr>
              <a:t>descriptive statistics</a:t>
            </a:r>
            <a:r>
              <a:rPr lang="en-US" dirty="0"/>
              <a:t>, used to summarize data: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Convey lots of information with extreme simplicity</a:t>
            </a:r>
            <a:endParaRPr lang="en-US" dirty="0"/>
          </a:p>
          <a:p>
            <a:r>
              <a:rPr lang="en-US" dirty="0"/>
              <a:t>Descriptive statistics for a variable:</a:t>
            </a:r>
          </a:p>
          <a:p>
            <a:pPr marL="160020" indent="-342900">
              <a:buFont typeface="Arial" charset="0"/>
              <a:buChar char="•"/>
            </a:pPr>
            <a:r>
              <a:rPr lang="en-US" b="0" dirty="0"/>
              <a:t>Measures of location: mean, median, mode</a:t>
            </a:r>
          </a:p>
          <a:p>
            <a:pPr marL="160020" indent="-342900">
              <a:buFont typeface="Arial" charset="0"/>
              <a:buChar char="•"/>
            </a:pPr>
            <a:r>
              <a:rPr lang="en-US" b="0" dirty="0"/>
              <a:t>Measure of dispersion: variance, standard deviation</a:t>
            </a:r>
          </a:p>
          <a:p>
            <a:r>
              <a:rPr lang="en-US" dirty="0"/>
              <a:t>Measuring correlation of two variables:</a:t>
            </a:r>
          </a:p>
          <a:p>
            <a:pPr marL="160020" indent="-342900">
              <a:buFont typeface="Arial" charset="0"/>
              <a:buChar char="•"/>
            </a:pPr>
            <a:r>
              <a:rPr lang="en-US" b="0" dirty="0"/>
              <a:t>Understanding correlation</a:t>
            </a:r>
          </a:p>
          <a:p>
            <a:pPr marL="160020" indent="-342900">
              <a:buFont typeface="Arial" charset="0"/>
              <a:buChar char="•"/>
            </a:pPr>
            <a:r>
              <a:rPr lang="en-US" b="0" dirty="0"/>
              <a:t>Measuring correlation</a:t>
            </a:r>
          </a:p>
          <a:p>
            <a:pPr marL="160020" indent="-342900">
              <a:buFont typeface="Arial" charset="0"/>
              <a:buChar char="•"/>
            </a:pPr>
            <a:r>
              <a:rPr lang="en-US" b="0" dirty="0"/>
              <a:t>Scatter plots and regression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99804" y="6475751"/>
            <a:ext cx="83795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Thanks to William Green (NYU Stern IOMS) and Hector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</a:rPr>
              <a:t>Corrada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 Bravo (UMD)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1512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199" y="152718"/>
            <a:ext cx="6753069" cy="1371600"/>
          </a:xfrm>
        </p:spPr>
        <p:txBody>
          <a:bodyPr/>
          <a:lstStyle/>
          <a:p>
            <a:r>
              <a:rPr lang="en-US"/>
              <a:t>Measures of Location</a:t>
            </a:r>
            <a:endParaRPr lang="en-US" dirty="0"/>
          </a:p>
        </p:txBody>
      </p:sp>
      <p:sp>
        <p:nvSpPr>
          <p:cNvPr id="40963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3444308"/>
            <a:ext cx="7620000" cy="2926511"/>
          </a:xfrm>
        </p:spPr>
        <p:txBody>
          <a:bodyPr>
            <a:normAutofit/>
          </a:bodyPr>
          <a:lstStyle/>
          <a:p>
            <a:r>
              <a:rPr lang="en-US" dirty="0"/>
              <a:t>Location and central tendency</a:t>
            </a:r>
          </a:p>
          <a:p>
            <a:pPr marL="160020" indent="-342900">
              <a:buFont typeface="Arial" charset="0"/>
              <a:buChar char="•"/>
            </a:pPr>
            <a:r>
              <a:rPr lang="en-US" b="0" dirty="0"/>
              <a:t>There exists a distribution of values</a:t>
            </a:r>
          </a:p>
          <a:p>
            <a:pPr marL="160020" indent="-342900">
              <a:buFont typeface="Arial" charset="0"/>
              <a:buChar char="•"/>
            </a:pPr>
            <a:r>
              <a:rPr lang="en-US" b="0" dirty="0"/>
              <a:t>We are interested in the “center” of the distribution</a:t>
            </a:r>
          </a:p>
          <a:p>
            <a:r>
              <a:rPr lang="en-US" dirty="0"/>
              <a:t>Two measures are the </a:t>
            </a:r>
            <a:r>
              <a:rPr lang="en-US" dirty="0">
                <a:solidFill>
                  <a:schemeClr val="tx2"/>
                </a:solidFill>
              </a:rPr>
              <a:t>sample mean</a:t>
            </a:r>
            <a:r>
              <a:rPr lang="en-US" dirty="0"/>
              <a:t> and the </a:t>
            </a:r>
            <a:r>
              <a:rPr lang="en-US" dirty="0">
                <a:solidFill>
                  <a:schemeClr val="tx2"/>
                </a:solidFill>
              </a:rPr>
              <a:t>sample median</a:t>
            </a:r>
          </a:p>
          <a:p>
            <a:r>
              <a:rPr lang="en-US" dirty="0"/>
              <a:t>They look similar, and measure the same thing</a:t>
            </a:r>
          </a:p>
          <a:p>
            <a:r>
              <a:rPr lang="en-US" dirty="0"/>
              <a:t>They differ systematically (and predictably) when the data are not </a:t>
            </a:r>
            <a:r>
              <a:rPr lang="en-US" dirty="0">
                <a:solidFill>
                  <a:schemeClr val="tx2"/>
                </a:solidFill>
              </a:rPr>
              <a:t>symmetric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40965" name="Text Box 5"/>
          <p:cNvSpPr txBox="1">
            <a:spLocks noChangeArrowheads="1"/>
          </p:cNvSpPr>
          <p:nvPr/>
        </p:nvSpPr>
        <p:spPr bwMode="auto">
          <a:xfrm>
            <a:off x="246090" y="1676400"/>
            <a:ext cx="8534400" cy="1615827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>
                <a:latin typeface="Courier New" pitchFamily="49" charset="0"/>
              </a:rPr>
              <a:t>These </a:t>
            </a:r>
            <a:r>
              <a:rPr lang="en-US" b="1">
                <a:latin typeface="Courier New" pitchFamily="49" charset="0"/>
              </a:rPr>
              <a:t>are 30 </a:t>
            </a:r>
            <a:r>
              <a:rPr lang="en-US" b="1" dirty="0">
                <a:latin typeface="Courier New" pitchFamily="49" charset="0"/>
              </a:rPr>
              <a:t>hours of average defect data on sets </a:t>
            </a:r>
            <a:r>
              <a:rPr lang="en-US" b="1">
                <a:latin typeface="Courier New" pitchFamily="49" charset="0"/>
              </a:rPr>
              <a:t>of  circuit boards. </a:t>
            </a:r>
            <a:r>
              <a:rPr lang="en-US" b="1" dirty="0">
                <a:latin typeface="Courier New" pitchFamily="49" charset="0"/>
              </a:rPr>
              <a:t>Roughly what is the typical value?</a:t>
            </a:r>
          </a:p>
          <a:p>
            <a:pPr>
              <a:spcBef>
                <a:spcPct val="50000"/>
              </a:spcBef>
            </a:pPr>
            <a:r>
              <a:rPr lang="en-US" b="1" dirty="0">
                <a:latin typeface="Courier New" pitchFamily="49" charset="0"/>
              </a:rPr>
              <a:t>1.45  1.65  1.50  2.25  1.65  1.60  2.30  2.20  2.70  1.70</a:t>
            </a:r>
            <a:br>
              <a:rPr lang="en-US" b="1" dirty="0">
                <a:latin typeface="Courier New" pitchFamily="49" charset="0"/>
              </a:rPr>
            </a:br>
            <a:r>
              <a:rPr lang="en-US" b="1" dirty="0">
                <a:latin typeface="Courier New" pitchFamily="49" charset="0"/>
              </a:rPr>
              <a:t>2.35  1.70  1.90  1.45  1.40  2.60  2.05  1.70  1.05  2.35</a:t>
            </a:r>
            <a:br>
              <a:rPr lang="en-US" b="1" dirty="0">
                <a:latin typeface="Courier New" pitchFamily="49" charset="0"/>
              </a:rPr>
            </a:br>
            <a:r>
              <a:rPr lang="en-US" b="1" dirty="0">
                <a:latin typeface="Courier New" pitchFamily="49" charset="0"/>
              </a:rPr>
              <a:t>1.90  1.55  1.95  1.60  2.05  2.05  1.70  2.30  1.30  2.35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0" y="6475751"/>
            <a:ext cx="7045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[WG]</a:t>
            </a:r>
          </a:p>
        </p:txBody>
      </p:sp>
    </p:spTree>
    <p:extLst>
      <p:ext uri="{BB962C8B-B14F-4D97-AF65-F5344CB8AC3E}">
        <p14:creationId xmlns:p14="http://schemas.microsoft.com/office/powerpoint/2010/main" val="1096530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63" grpId="0" build="p"/>
      <p:bldP spid="4096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mean Of aggregate data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4101" name="Picture 1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58511" y="1596707"/>
            <a:ext cx="7315200" cy="407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0" y="6475751"/>
            <a:ext cx="7045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[WG]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04538" y="5766444"/>
            <a:ext cx="75559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Average list price:</a:t>
            </a:r>
          </a:p>
          <a:p>
            <a:r>
              <a:rPr lang="en-US" b="1" dirty="0"/>
              <a:t>1/51 ($898,800 + $713,864 + </a:t>
            </a:r>
            <a:r>
              <a:rPr lang="mr-IN" b="1" dirty="0"/>
              <a:t>…</a:t>
            </a:r>
            <a:r>
              <a:rPr lang="en-US" b="1" dirty="0"/>
              <a:t> + $164,326) = $369,687</a:t>
            </a:r>
          </a:p>
        </p:txBody>
      </p:sp>
    </p:spTree>
    <p:extLst>
      <p:ext uri="{BB962C8B-B14F-4D97-AF65-F5344CB8AC3E}">
        <p14:creationId xmlns:p14="http://schemas.microsoft.com/office/powerpoint/2010/main" val="615911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718"/>
            <a:ext cx="6872990" cy="1371600"/>
          </a:xfrm>
        </p:spPr>
        <p:txBody>
          <a:bodyPr/>
          <a:lstStyle/>
          <a:p>
            <a:r>
              <a:rPr lang="en-US"/>
              <a:t>Averaging Averages?</a:t>
            </a:r>
          </a:p>
        </p:txBody>
      </p:sp>
      <p:sp>
        <p:nvSpPr>
          <p:cNvPr id="4198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Hawaii’s average listing 	= $896,800</a:t>
            </a:r>
          </a:p>
          <a:p>
            <a:r>
              <a:rPr lang="en-US" dirty="0"/>
              <a:t>Hawaii’s population       	= 1,275,194</a:t>
            </a:r>
          </a:p>
          <a:p>
            <a:r>
              <a:rPr lang="en-US" dirty="0"/>
              <a:t>Illinois’ average listing 	= $377,683</a:t>
            </a:r>
          </a:p>
          <a:p>
            <a:r>
              <a:rPr lang="en-US" dirty="0"/>
              <a:t>Illinois’ population 		= 12,763,371</a:t>
            </a:r>
          </a:p>
          <a:p>
            <a:endParaRPr lang="en-US" dirty="0"/>
          </a:p>
          <a:p>
            <a:r>
              <a:rPr lang="en-US" dirty="0"/>
              <a:t>Illinois and Hawaii each get an equal weight of 1/51 = .019607 when the mean is computed.</a:t>
            </a:r>
          </a:p>
          <a:p>
            <a:r>
              <a:rPr lang="en-US" dirty="0"/>
              <a:t>Looks like Hawaii is getting too much influence </a:t>
            </a:r>
            <a:r>
              <a:rPr lang="mr-IN" dirty="0"/>
              <a:t>…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0" y="6475751"/>
            <a:ext cx="7045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[WG]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8776" y="1752600"/>
            <a:ext cx="2041161" cy="1745193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387510" y="5570613"/>
            <a:ext cx="8315165" cy="1111100"/>
            <a:chOff x="387510" y="5570613"/>
            <a:chExt cx="8315165" cy="1111100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7510" y="5570613"/>
              <a:ext cx="1119849" cy="1111100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86339" y="5570613"/>
              <a:ext cx="1119849" cy="1111100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85168" y="5570613"/>
              <a:ext cx="1119849" cy="1111100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83997" y="5570613"/>
              <a:ext cx="1119849" cy="1111100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582826" y="5570613"/>
              <a:ext cx="1119849" cy="11111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13943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87" grpId="0" uiExpand="1" build="p"/>
      <p:bldP spid="8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ssential">
  <a:themeElements>
    <a:clrScheme name="Essential">
      <a:dk1>
        <a:srgbClr val="000000"/>
      </a:dk1>
      <a:lt1>
        <a:srgbClr val="FFFFFF"/>
      </a:lt1>
      <a:dk2>
        <a:srgbClr val="D1282E"/>
      </a:dk2>
      <a:lt2>
        <a:srgbClr val="C8C8B1"/>
      </a:lt2>
      <a:accent1>
        <a:srgbClr val="7A7A7A"/>
      </a:accent1>
      <a:accent2>
        <a:srgbClr val="F5C201"/>
      </a:accent2>
      <a:accent3>
        <a:srgbClr val="526DB0"/>
      </a:accent3>
      <a:accent4>
        <a:srgbClr val="989AAC"/>
      </a:accent4>
      <a:accent5>
        <a:srgbClr val="DC5924"/>
      </a:accent5>
      <a:accent6>
        <a:srgbClr val="B4B392"/>
      </a:accent6>
      <a:hlink>
        <a:srgbClr val="CC9900"/>
      </a:hlink>
      <a:folHlink>
        <a:srgbClr val="969696"/>
      </a:folHlink>
    </a:clrScheme>
    <a:fontScheme name="Essential">
      <a:majorFont>
        <a:latin typeface="Arial Black"/>
        <a:ea typeface=""/>
        <a:cs typeface=""/>
        <a:font script="Jpan" typeface="ＭＳ Ｐゴシック"/>
        <a:font script="Hang" typeface="HY견고딕"/>
        <a:font script="Hans" typeface="微软雅黑"/>
        <a:font script="Hant" typeface="微軟正黑體"/>
        <a:font script="Arab" typeface="Tahoma"/>
        <a:font script="Hebr" typeface="Ta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sential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250000"/>
              </a:schemeClr>
            </a:gs>
            <a:gs pos="35000">
              <a:schemeClr val="phClr">
                <a:tint val="47000"/>
                <a:satMod val="275000"/>
              </a:schemeClr>
            </a:gs>
            <a:gs pos="100000">
              <a:schemeClr val="phClr">
                <a:tint val="25000"/>
                <a:satMod val="300000"/>
              </a:schemeClr>
            </a:gs>
          </a:gsLst>
          <a:lin ang="16200000" scaled="1"/>
        </a:gradFill>
        <a:solidFill>
          <a:schemeClr val="phClr">
            <a:satMod val="110000"/>
          </a:schemeClr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4127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9999" dist="23000" algn="bl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19050" algn="bl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l"/>
          </a:scene3d>
          <a:sp3d prstMaterial="plastic">
            <a:bevelT w="38100" h="31750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6000"/>
              </a:schemeClr>
              <a:schemeClr val="phClr">
                <a:shade val="94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84000"/>
                <a:satMod val="110000"/>
              </a:schemeClr>
            </a:gs>
            <a:gs pos="44000">
              <a:schemeClr val="phClr">
                <a:tint val="93000"/>
                <a:satMod val="115000"/>
              </a:schemeClr>
            </a:gs>
            <a:gs pos="100000">
              <a:schemeClr val="phClr">
                <a:tint val="100000"/>
                <a:shade val="59000"/>
                <a:satMod val="120000"/>
              </a:schemeClr>
            </a:gs>
          </a:gsLst>
          <a:path path="circle">
            <a:fillToRect l="40000" t="60000" r="60000" b="4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Essential.thmx</Template>
  <TotalTime>19527</TotalTime>
  <Words>2086</Words>
  <Application>Microsoft Macintosh PowerPoint</Application>
  <PresentationFormat>On-screen Show (4:3)</PresentationFormat>
  <Paragraphs>397</Paragraphs>
  <Slides>52</Slides>
  <Notes>28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52</vt:i4>
      </vt:variant>
    </vt:vector>
  </HeadingPairs>
  <TitlesOfParts>
    <vt:vector size="64" baseType="lpstr">
      <vt:lpstr>Arial</vt:lpstr>
      <vt:lpstr>Arial Black</vt:lpstr>
      <vt:lpstr>Calibri</vt:lpstr>
      <vt:lpstr>Courier</vt:lpstr>
      <vt:lpstr>Courier New</vt:lpstr>
      <vt:lpstr>Mangal</vt:lpstr>
      <vt:lpstr>Times New Roman</vt:lpstr>
      <vt:lpstr>Wingdings</vt:lpstr>
      <vt:lpstr>Essential</vt:lpstr>
      <vt:lpstr>Equation</vt:lpstr>
      <vt:lpstr>Graph</vt:lpstr>
      <vt:lpstr>Bitmap Image</vt:lpstr>
      <vt:lpstr>Introduction to  Data Science</vt:lpstr>
      <vt:lpstr>Announcements</vt:lpstr>
      <vt:lpstr>Today’s Lecture</vt:lpstr>
      <vt:lpstr>Exploratory Data Analysis</vt:lpstr>
      <vt:lpstr>Last Week’s lesson</vt:lpstr>
      <vt:lpstr>Today’s lesson: Summary Statistics</vt:lpstr>
      <vt:lpstr>Measures of Location</vt:lpstr>
      <vt:lpstr>The mean Of aggregate data</vt:lpstr>
      <vt:lpstr>Averaging Averages?</vt:lpstr>
      <vt:lpstr>Weighted Average</vt:lpstr>
      <vt:lpstr>Averages &amp; Time Series</vt:lpstr>
      <vt:lpstr>The Sample Median</vt:lpstr>
      <vt:lpstr>What is the center?</vt:lpstr>
      <vt:lpstr>Dataset for this part</vt:lpstr>
      <vt:lpstr>The Mean Revisited</vt:lpstr>
      <vt:lpstr>The mean Revisited</vt:lpstr>
      <vt:lpstr>The mean revisited</vt:lpstr>
      <vt:lpstr>The mean revisited</vt:lpstr>
      <vt:lpstr>The mean revisited</vt:lpstr>
      <vt:lpstr>The median revisited</vt:lpstr>
      <vt:lpstr>Mean != Median</vt:lpstr>
      <vt:lpstr>Skewed Data</vt:lpstr>
      <vt:lpstr>SKewness</vt:lpstr>
      <vt:lpstr>PowerPoint Presentation</vt:lpstr>
      <vt:lpstr>More Information Needed!</vt:lpstr>
      <vt:lpstr>Dispersion of the Observations</vt:lpstr>
      <vt:lpstr>Range as a Measure of Dispersion</vt:lpstr>
      <vt:lpstr>Variance &amp; STDEV:  Measures of dispersion</vt:lpstr>
      <vt:lpstr>PowerPoint Presentation</vt:lpstr>
      <vt:lpstr>Using “standard deviations from the mean” as a unit</vt:lpstr>
      <vt:lpstr>Pairs of data Points?</vt:lpstr>
      <vt:lpstr>Correlation</vt:lpstr>
      <vt:lpstr>House Prices &amp; Per Capita Income</vt:lpstr>
      <vt:lpstr>Scatter Plot Suggests Positive Correlation</vt:lpstr>
      <vt:lpstr>Linear Regression Measures Correlation</vt:lpstr>
      <vt:lpstr>Correlation Is Not Causation</vt:lpstr>
      <vt:lpstr>A Hidden Relationship</vt:lpstr>
      <vt:lpstr>“Related” ...?</vt:lpstr>
      <vt:lpstr>Correlation</vt:lpstr>
      <vt:lpstr>Correlations</vt:lpstr>
      <vt:lpstr>Correlation is not causation!!!</vt:lpstr>
      <vt:lpstr>Just to drive the point home …</vt:lpstr>
      <vt:lpstr>Transformations</vt:lpstr>
      <vt:lpstr>Transformations</vt:lpstr>
      <vt:lpstr>Centering And Scaling</vt:lpstr>
      <vt:lpstr>Centering or Scaling</vt:lpstr>
      <vt:lpstr>Discrete to continuous variables</vt:lpstr>
      <vt:lpstr>Discrete to continuous variables</vt:lpstr>
      <vt:lpstr>Continuous to discrete variables</vt:lpstr>
      <vt:lpstr>Skewed Data</vt:lpstr>
      <vt:lpstr>Skewed Data</vt:lpstr>
      <vt:lpstr>Next Class: Visualization, Graphs, &amp; Networks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Kidney Exchange at CMU</dc:title>
  <dc:creator>John Dickerson</dc:creator>
  <cp:lastModifiedBy>Microsoft Office User</cp:lastModifiedBy>
  <cp:revision>2660</cp:revision>
  <cp:lastPrinted>2018-09-28T02:12:56Z</cp:lastPrinted>
  <dcterms:created xsi:type="dcterms:W3CDTF">2013-03-05T15:39:19Z</dcterms:created>
  <dcterms:modified xsi:type="dcterms:W3CDTF">2018-09-28T02:12:57Z</dcterms:modified>
</cp:coreProperties>
</file>