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7"/>
  </p:notesMasterIdLst>
  <p:handoutMasterIdLst>
    <p:handoutMasterId r:id="rId48"/>
  </p:handoutMasterIdLst>
  <p:sldIdLst>
    <p:sldId id="256" r:id="rId2"/>
    <p:sldId id="502" r:id="rId3"/>
    <p:sldId id="561" r:id="rId4"/>
    <p:sldId id="686" r:id="rId5"/>
    <p:sldId id="728" r:id="rId6"/>
    <p:sldId id="690" r:id="rId7"/>
    <p:sldId id="729" r:id="rId8"/>
    <p:sldId id="732" r:id="rId9"/>
    <p:sldId id="730" r:id="rId10"/>
    <p:sldId id="731" r:id="rId11"/>
    <p:sldId id="702" r:id="rId12"/>
    <p:sldId id="692" r:id="rId13"/>
    <p:sldId id="693" r:id="rId14"/>
    <p:sldId id="694" r:id="rId15"/>
    <p:sldId id="695" r:id="rId16"/>
    <p:sldId id="696" r:id="rId17"/>
    <p:sldId id="697" r:id="rId18"/>
    <p:sldId id="698" r:id="rId19"/>
    <p:sldId id="699" r:id="rId20"/>
    <p:sldId id="700" r:id="rId21"/>
    <p:sldId id="701" r:id="rId22"/>
    <p:sldId id="703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691" r:id="rId32"/>
    <p:sldId id="712" r:id="rId33"/>
    <p:sldId id="713" r:id="rId34"/>
    <p:sldId id="715" r:id="rId35"/>
    <p:sldId id="716" r:id="rId36"/>
    <p:sldId id="717" r:id="rId37"/>
    <p:sldId id="718" r:id="rId38"/>
    <p:sldId id="719" r:id="rId39"/>
    <p:sldId id="720" r:id="rId40"/>
    <p:sldId id="722" r:id="rId41"/>
    <p:sldId id="723" r:id="rId42"/>
    <p:sldId id="724" r:id="rId43"/>
    <p:sldId id="725" r:id="rId44"/>
    <p:sldId id="726" r:id="rId45"/>
    <p:sldId id="72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502"/>
            <p14:sldId id="561"/>
            <p14:sldId id="686"/>
            <p14:sldId id="728"/>
            <p14:sldId id="690"/>
            <p14:sldId id="729"/>
            <p14:sldId id="732"/>
            <p14:sldId id="730"/>
            <p14:sldId id="731"/>
            <p14:sldId id="702"/>
            <p14:sldId id="692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691"/>
            <p14:sldId id="712"/>
            <p14:sldId id="713"/>
            <p14:sldId id="715"/>
            <p14:sldId id="716"/>
            <p14:sldId id="717"/>
            <p14:sldId id="718"/>
            <p14:sldId id="719"/>
            <p14:sldId id="720"/>
            <p14:sldId id="722"/>
            <p14:sldId id="723"/>
            <p14:sldId id="724"/>
            <p14:sldId id="725"/>
            <p14:sldId id="726"/>
            <p14:sldId id="7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25" autoAdjust="0"/>
    <p:restoredTop sz="77920" autoAdjust="0"/>
  </p:normalViewPr>
  <p:slideViewPr>
    <p:cSldViewPr snapToGrid="0" snapToObjects="1">
      <p:cViewPr varScale="1">
        <p:scale>
          <a:sx n="71" d="100"/>
          <a:sy n="71" d="100"/>
        </p:scale>
        <p:origin x="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e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82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 is the normal</a:t>
            </a:r>
            <a:r>
              <a:rPr lang="en-US" baseline="0" dirty="0"/>
              <a:t> vector to the hyperplane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3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8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3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Doesn’t generalize well</a:t>
            </a:r>
            <a:r>
              <a:rPr lang="en-US" baseline="0" dirty="0"/>
              <a:t> for noisy data (outliers).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0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95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Legend:</a:t>
            </a:r>
            <a:r>
              <a:rPr lang="en-US" baseline="0" dirty="0"/>
              <a:t> the </a:t>
            </a:r>
            <a:r>
              <a:rPr lang="en-US" baseline="0" dirty="0" err="1"/>
              <a:t>arrrow</a:t>
            </a:r>
            <a:r>
              <a:rPr lang="en-US" baseline="0"/>
              <a:t> shows </a:t>
            </a:r>
            <a:r>
              <a:rPr lang="en-US" baseline="0" dirty="0"/>
              <a:t>the negated gradient, indicating the direction that produces steepest descent along the error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1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weight vector = black.</a:t>
            </a:r>
            <a:r>
              <a:rPr lang="en-US" baseline="0" dirty="0"/>
              <a:t> points in direction of red class. Add weight vector to </a:t>
            </a:r>
            <a:r>
              <a:rPr lang="en-US" baseline="0" dirty="0" err="1"/>
              <a:t>misclssified</a:t>
            </a:r>
            <a:r>
              <a:rPr lang="en-US" baseline="0" dirty="0"/>
              <a:t> feature vector to get new weight vector.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0D86-F039-EC42-8630-CEEC8B777A4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image" Target="../media/image27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9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8.wmf"/><Relationship Id="rId5" Type="http://schemas.openxmlformats.org/officeDocument/2006/relationships/image" Target="../media/image35.emf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6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8.png"/><Relationship Id="rId4" Type="http://schemas.openxmlformats.org/officeDocument/2006/relationships/image" Target="../media/image4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#24 – 11/19/2018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419" y="5131911"/>
            <a:ext cx="2454275" cy="17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7640"/>
            <a:ext cx="5951219" cy="2491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we get even more random?!</a:t>
            </a:r>
          </a:p>
          <a:p>
            <a:r>
              <a:rPr lang="en-US" dirty="0">
                <a:solidFill>
                  <a:schemeClr val="tx2"/>
                </a:solidFill>
              </a:rPr>
              <a:t>Extremely randomized trees</a:t>
            </a:r>
            <a:r>
              <a:rPr lang="en-US" dirty="0"/>
              <a:t> </a:t>
            </a:r>
            <a:r>
              <a:rPr lang="en-US" sz="1500" dirty="0"/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ExtraTreesClassifier</a:t>
            </a:r>
            <a:r>
              <a:rPr lang="en-US" sz="1500" dirty="0"/>
              <a:t>) </a:t>
            </a:r>
            <a:r>
              <a:rPr lang="en-US" dirty="0"/>
              <a:t>do bagging, random attribute selection, but also: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 each split point, choose random splits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best of those random splits</a:t>
            </a:r>
          </a:p>
          <a:p>
            <a:r>
              <a:rPr lang="en-US" dirty="0"/>
              <a:t>Similar bias/variance performance to RFs, but can be faster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1660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sklearn.ensemble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RandomForestClassifier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 a random forest of 10 default decision trees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X = [[0, 0], [1, 1]]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Y = [0, 1]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RandomForestClassifier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n_estimators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=10)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4" y="3298745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806568"/>
            <a:ext cx="9144000" cy="10499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674" y="0"/>
            <a:ext cx="10325348" cy="5808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74" y="5267067"/>
            <a:ext cx="8035801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K-Nearest Neighbors</a:t>
            </a:r>
          </a:p>
        </p:txBody>
      </p:sp>
    </p:spTree>
    <p:extLst>
      <p:ext uri="{BB962C8B-B14F-4D97-AF65-F5344CB8AC3E}">
        <p14:creationId xmlns:p14="http://schemas.microsoft.com/office/powerpoint/2010/main" val="146940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Classifiers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idea: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it walks like a duck, quacks like a duck, then it’s probably a duck</a:t>
            </a:r>
          </a:p>
        </p:txBody>
      </p:sp>
      <p:grpSp>
        <p:nvGrpSpPr>
          <p:cNvPr id="1054724" name="Group 4"/>
          <p:cNvGrpSpPr>
            <a:grpSpLocks/>
          </p:cNvGrpSpPr>
          <p:nvPr/>
        </p:nvGrpSpPr>
        <p:grpSpPr bwMode="auto">
          <a:xfrm>
            <a:off x="304800" y="2819400"/>
            <a:ext cx="8229600" cy="3429000"/>
            <a:chOff x="192" y="1776"/>
            <a:chExt cx="5184" cy="2160"/>
          </a:xfrm>
        </p:grpSpPr>
        <p:pic>
          <p:nvPicPr>
            <p:cNvPr id="1054725" name="Picture 5" descr="j034580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160"/>
              <a:ext cx="528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6" name="Picture 6" descr="j023958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640"/>
              <a:ext cx="720" cy="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7" name="Picture 7" descr="j035038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968"/>
              <a:ext cx="44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8" name="Picture 8" descr="j03306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976"/>
              <a:ext cx="373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54729" name="Picture 9" descr="j035038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168"/>
              <a:ext cx="624" cy="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730" name="Picture 10" descr="j03503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448"/>
              <a:ext cx="720" cy="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54731" name="Oval 11"/>
            <p:cNvSpPr>
              <a:spLocks noChangeArrowheads="1"/>
            </p:cNvSpPr>
            <p:nvPr/>
          </p:nvSpPr>
          <p:spPr bwMode="auto">
            <a:xfrm>
              <a:off x="816" y="1776"/>
              <a:ext cx="2544" cy="216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732" name="Text Box 12"/>
            <p:cNvSpPr txBox="1">
              <a:spLocks noChangeArrowheads="1"/>
            </p:cNvSpPr>
            <p:nvPr/>
          </p:nvSpPr>
          <p:spPr bwMode="auto">
            <a:xfrm>
              <a:off x="192" y="3312"/>
              <a:ext cx="8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Training Records</a:t>
              </a:r>
            </a:p>
          </p:txBody>
        </p:sp>
        <p:sp>
          <p:nvSpPr>
            <p:cNvPr id="1054733" name="Text Box 13"/>
            <p:cNvSpPr txBox="1">
              <a:spLocks noChangeArrowheads="1"/>
            </p:cNvSpPr>
            <p:nvPr/>
          </p:nvSpPr>
          <p:spPr bwMode="auto">
            <a:xfrm>
              <a:off x="4512" y="2064"/>
              <a:ext cx="8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Test Record</a:t>
              </a:r>
            </a:p>
          </p:txBody>
        </p:sp>
      </p:grpSp>
      <p:grpSp>
        <p:nvGrpSpPr>
          <p:cNvPr id="1054734" name="Group 14"/>
          <p:cNvGrpSpPr>
            <a:grpSpLocks/>
          </p:cNvGrpSpPr>
          <p:nvPr/>
        </p:nvGrpSpPr>
        <p:grpSpPr bwMode="auto">
          <a:xfrm>
            <a:off x="2667000" y="3048000"/>
            <a:ext cx="4572000" cy="2286000"/>
            <a:chOff x="1680" y="1920"/>
            <a:chExt cx="2880" cy="1440"/>
          </a:xfrm>
        </p:grpSpPr>
        <p:sp>
          <p:nvSpPr>
            <p:cNvPr id="1054735" name="Text Box 15"/>
            <p:cNvSpPr txBox="1">
              <a:spLocks noChangeArrowheads="1"/>
            </p:cNvSpPr>
            <p:nvPr/>
          </p:nvSpPr>
          <p:spPr bwMode="auto">
            <a:xfrm>
              <a:off x="3312" y="1920"/>
              <a:ext cx="8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Compute Distance</a:t>
              </a:r>
            </a:p>
          </p:txBody>
        </p:sp>
        <p:grpSp>
          <p:nvGrpSpPr>
            <p:cNvPr id="1054736" name="Group 16"/>
            <p:cNvGrpSpPr>
              <a:grpSpLocks/>
            </p:cNvGrpSpPr>
            <p:nvPr/>
          </p:nvGrpSpPr>
          <p:grpSpPr bwMode="auto">
            <a:xfrm>
              <a:off x="1680" y="2256"/>
              <a:ext cx="2880" cy="1104"/>
              <a:chOff x="1680" y="2256"/>
              <a:chExt cx="2880" cy="1104"/>
            </a:xfrm>
          </p:grpSpPr>
          <p:sp>
            <p:nvSpPr>
              <p:cNvPr id="1054737" name="Line 17"/>
              <p:cNvSpPr>
                <a:spLocks noChangeShapeType="1"/>
              </p:cNvSpPr>
              <p:nvPr/>
            </p:nvSpPr>
            <p:spPr bwMode="auto">
              <a:xfrm>
                <a:off x="2832" y="2256"/>
                <a:ext cx="1680" cy="5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38" name="Line 18"/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201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39" name="Line 19"/>
              <p:cNvSpPr>
                <a:spLocks noChangeShapeType="1"/>
              </p:cNvSpPr>
              <p:nvPr/>
            </p:nvSpPr>
            <p:spPr bwMode="auto">
              <a:xfrm flipV="1">
                <a:off x="2928" y="3072"/>
                <a:ext cx="1584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40" name="Line 20"/>
              <p:cNvSpPr>
                <a:spLocks noChangeShapeType="1"/>
              </p:cNvSpPr>
              <p:nvPr/>
            </p:nvSpPr>
            <p:spPr bwMode="auto">
              <a:xfrm flipV="1">
                <a:off x="1680" y="3024"/>
                <a:ext cx="2832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41" name="Line 21"/>
              <p:cNvSpPr>
                <a:spLocks noChangeShapeType="1"/>
              </p:cNvSpPr>
              <p:nvPr/>
            </p:nvSpPr>
            <p:spPr bwMode="auto">
              <a:xfrm>
                <a:off x="1920" y="2352"/>
                <a:ext cx="2544" cy="5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54742" name="Group 22"/>
          <p:cNvGrpSpPr>
            <a:grpSpLocks/>
          </p:cNvGrpSpPr>
          <p:nvPr/>
        </p:nvGrpSpPr>
        <p:grpSpPr bwMode="auto">
          <a:xfrm>
            <a:off x="4038600" y="4572000"/>
            <a:ext cx="3352800" cy="1327150"/>
            <a:chOff x="2544" y="2880"/>
            <a:chExt cx="2112" cy="836"/>
          </a:xfrm>
        </p:grpSpPr>
        <p:sp>
          <p:nvSpPr>
            <p:cNvPr id="1054743" name="Text Box 23"/>
            <p:cNvSpPr txBox="1">
              <a:spLocks noChangeArrowheads="1"/>
            </p:cNvSpPr>
            <p:nvPr/>
          </p:nvSpPr>
          <p:spPr bwMode="auto">
            <a:xfrm>
              <a:off x="3264" y="3312"/>
              <a:ext cx="13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Choose k of the “nearest” records</a:t>
              </a:r>
            </a:p>
          </p:txBody>
        </p:sp>
        <p:grpSp>
          <p:nvGrpSpPr>
            <p:cNvPr id="1054744" name="Group 24"/>
            <p:cNvGrpSpPr>
              <a:grpSpLocks/>
            </p:cNvGrpSpPr>
            <p:nvPr/>
          </p:nvGrpSpPr>
          <p:grpSpPr bwMode="auto">
            <a:xfrm>
              <a:off x="2544" y="2880"/>
              <a:ext cx="2016" cy="480"/>
              <a:chOff x="2544" y="2880"/>
              <a:chExt cx="2016" cy="480"/>
            </a:xfrm>
          </p:grpSpPr>
          <p:sp>
            <p:nvSpPr>
              <p:cNvPr id="1054745" name="Line 25"/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2016" cy="4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746" name="Line 26"/>
              <p:cNvSpPr>
                <a:spLocks noChangeShapeType="1"/>
              </p:cNvSpPr>
              <p:nvPr/>
            </p:nvSpPr>
            <p:spPr bwMode="auto">
              <a:xfrm flipV="1">
                <a:off x="2928" y="3072"/>
                <a:ext cx="1584" cy="2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Nearest-Neighbor Classifiers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55747" name="Rectangle 3"/>
          <p:cNvSpPr>
            <a:spLocks noChangeArrowheads="1"/>
          </p:cNvSpPr>
          <p:nvPr/>
        </p:nvSpPr>
        <p:spPr bwMode="auto">
          <a:xfrm>
            <a:off x="4921626" y="1600200"/>
            <a:ext cx="396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sz="1800" b="0" dirty="0"/>
              <a:t>Requires three things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The set of stored records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>
                <a:solidFill>
                  <a:schemeClr val="tx2"/>
                </a:solidFill>
              </a:rPr>
              <a:t>Distance Metric</a:t>
            </a:r>
            <a:r>
              <a:rPr lang="en-US" sz="1800" b="0" dirty="0">
                <a:solidFill>
                  <a:srgbClr val="FF0000"/>
                </a:solidFill>
              </a:rPr>
              <a:t> </a:t>
            </a:r>
            <a:r>
              <a:rPr lang="en-US" sz="1800" b="0" dirty="0"/>
              <a:t>to compute distance between records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The value of </a:t>
            </a:r>
            <a:r>
              <a:rPr lang="en-US" sz="1800" b="0" i="1" dirty="0">
                <a:solidFill>
                  <a:schemeClr val="tx2"/>
                </a:solidFill>
              </a:rPr>
              <a:t>k</a:t>
            </a:r>
            <a:r>
              <a:rPr lang="en-US" sz="1800" b="0" dirty="0">
                <a:solidFill>
                  <a:schemeClr val="tx2"/>
                </a:solidFill>
              </a:rPr>
              <a:t>, the number of nearest neighbors </a:t>
            </a:r>
            <a:r>
              <a:rPr lang="en-US" sz="1800" b="0" dirty="0"/>
              <a:t>to retrieve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endParaRPr lang="en-US" sz="1800" b="0" dirty="0"/>
          </a:p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Char char="l"/>
            </a:pPr>
            <a:r>
              <a:rPr lang="en-US" sz="1800" b="0" dirty="0"/>
              <a:t>To classify an unknown record: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>
                <a:solidFill>
                  <a:schemeClr val="tx2"/>
                </a:solidFill>
              </a:rPr>
              <a:t>Compute distance</a:t>
            </a:r>
            <a:r>
              <a:rPr lang="en-US" sz="1800" b="0" dirty="0">
                <a:solidFill>
                  <a:srgbClr val="0070C0"/>
                </a:solidFill>
              </a:rPr>
              <a:t> </a:t>
            </a:r>
            <a:r>
              <a:rPr lang="en-US" sz="1800" b="0" dirty="0"/>
              <a:t>to other training records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Identify </a:t>
            </a:r>
            <a:r>
              <a:rPr lang="en-US" sz="1800" b="0" i="1" dirty="0">
                <a:solidFill>
                  <a:schemeClr val="tx2"/>
                </a:solidFill>
              </a:rPr>
              <a:t>k</a:t>
            </a:r>
            <a:r>
              <a:rPr lang="en-US" sz="1800" b="0" dirty="0"/>
              <a:t> nearest neighbors </a:t>
            </a:r>
          </a:p>
          <a:p>
            <a:pPr marL="742950" lvl="1" indent="-28575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charset="0"/>
              <a:buChar char="–"/>
            </a:pPr>
            <a:r>
              <a:rPr lang="en-US" sz="1800" b="0" dirty="0"/>
              <a:t>Use class labels of nearest neighbors to determine the class label of unknown record (e.g., by taking majority vote)</a:t>
            </a:r>
          </a:p>
        </p:txBody>
      </p:sp>
      <p:graphicFrame>
        <p:nvGraphicFramePr>
          <p:cNvPr id="1055748" name="Object 4"/>
          <p:cNvGraphicFramePr>
            <a:graphicFrameLocks noChangeAspect="1"/>
          </p:cNvGraphicFramePr>
          <p:nvPr>
            <p:extLst/>
          </p:nvPr>
        </p:nvGraphicFramePr>
        <p:xfrm>
          <a:off x="457200" y="1600200"/>
          <a:ext cx="431641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Visio" r:id="rId3" imgW="7007454" imgH="8108144" progId="Visio.Drawing.6">
                  <p:embed/>
                </p:oleObj>
              </mc:Choice>
              <mc:Fallback>
                <p:oleObj name="Visio" r:id="rId3" imgW="7007454" imgH="810814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31641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7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747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of Nearest Neighbor</a:t>
            </a:r>
          </a:p>
        </p:txBody>
      </p:sp>
      <p:graphicFrame>
        <p:nvGraphicFramePr>
          <p:cNvPr id="1056771" name="Object 3"/>
          <p:cNvGraphicFramePr>
            <a:graphicFrameLocks noChangeAspect="1"/>
          </p:cNvGraphicFramePr>
          <p:nvPr>
            <p:extLst/>
          </p:nvPr>
        </p:nvGraphicFramePr>
        <p:xfrm>
          <a:off x="533400" y="1752600"/>
          <a:ext cx="7848600" cy="364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VISIO" r:id="rId3" imgW="9756360" imgH="4523760" progId="Visio.Drawing.6">
                  <p:embed/>
                </p:oleObj>
              </mc:Choice>
              <mc:Fallback>
                <p:oleObj name="VISIO" r:id="rId3" imgW="9756360" imgH="452376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752600"/>
                        <a:ext cx="7848600" cy="364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6772" name="Rectangle 4"/>
          <p:cNvSpPr>
            <a:spLocks noChangeArrowheads="1"/>
          </p:cNvSpPr>
          <p:nvPr/>
        </p:nvSpPr>
        <p:spPr bwMode="auto">
          <a:xfrm>
            <a:off x="762000" y="54102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2400" b="0" dirty="0"/>
              <a:t>    K-nearest neighbors of a record x are data points that have the k smallest distances to 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660776" cy="1371600"/>
          </a:xfrm>
        </p:spPr>
        <p:txBody>
          <a:bodyPr/>
          <a:lstStyle/>
          <a:p>
            <a:r>
              <a:rPr lang="en-US"/>
              <a:t>1-Nearest neighbor</a:t>
            </a:r>
          </a:p>
        </p:txBody>
      </p:sp>
      <p:pic>
        <p:nvPicPr>
          <p:cNvPr id="1057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172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7796" name="Rectangle 4"/>
          <p:cNvSpPr>
            <a:spLocks noChangeArrowheads="1"/>
          </p:cNvSpPr>
          <p:nvPr/>
        </p:nvSpPr>
        <p:spPr bwMode="auto">
          <a:xfrm>
            <a:off x="381000" y="14478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2400" b="0" dirty="0" err="1"/>
              <a:t>Voronoi</a:t>
            </a:r>
            <a:r>
              <a:rPr lang="en-US" sz="2400" b="0" dirty="0"/>
              <a:t> Diagram defines the classificatio</a:t>
            </a:r>
            <a:r>
              <a:rPr lang="en-US" sz="2400" dirty="0"/>
              <a:t>n boundary</a:t>
            </a:r>
            <a:endParaRPr lang="en-US" sz="2400" b="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47800" y="4343400"/>
            <a:ext cx="2895600" cy="838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800" y="5167952"/>
            <a:ext cx="2186977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area takes the class of the green point</a:t>
            </a:r>
          </a:p>
        </p:txBody>
      </p:sp>
      <p:sp>
        <p:nvSpPr>
          <p:cNvPr id="9" name="Oval 8"/>
          <p:cNvSpPr/>
          <p:nvPr/>
        </p:nvSpPr>
        <p:spPr>
          <a:xfrm>
            <a:off x="4419600" y="4267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886200" y="3124200"/>
            <a:ext cx="228600" cy="10668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4800" y="3124200"/>
            <a:ext cx="1447800" cy="6096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62600" y="3733800"/>
            <a:ext cx="152400" cy="1524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15000" y="3886200"/>
            <a:ext cx="76200" cy="2286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562600" y="4114800"/>
            <a:ext cx="190500" cy="4572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762500" y="4610100"/>
            <a:ext cx="800100" cy="1905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798" name="Straight Connector 1057797"/>
          <p:cNvCxnSpPr/>
          <p:nvPr/>
        </p:nvCxnSpPr>
        <p:spPr>
          <a:xfrm>
            <a:off x="4114800" y="4800600"/>
            <a:ext cx="6477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805" name="Straight Connector 1057804"/>
          <p:cNvCxnSpPr/>
          <p:nvPr/>
        </p:nvCxnSpPr>
        <p:spPr>
          <a:xfrm>
            <a:off x="3886200" y="4191000"/>
            <a:ext cx="228600" cy="6096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6" grpId="0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dirty="0"/>
              <a:t>Compute distance between two points: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Euclidean distance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buFont typeface="Monotype Sorts" pitchFamily="2" charset="2"/>
              <a:buNone/>
            </a:pPr>
            <a:endParaRPr lang="en-US" dirty="0"/>
          </a:p>
          <a:p>
            <a:r>
              <a:rPr lang="en-US" dirty="0"/>
              <a:t>Determine the class from nearest neighbor list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 the majority vote of class labels among the k-nearest neighbors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Weight the vote according to distance</a:t>
            </a:r>
          </a:p>
          <a:p>
            <a:pPr lvl="1"/>
            <a:r>
              <a:rPr lang="en-US" dirty="0"/>
              <a:t> E.g., weight factor w = 1/d</a:t>
            </a:r>
            <a:r>
              <a:rPr lang="en-US" baseline="30000" dirty="0"/>
              <a:t>2</a:t>
            </a:r>
          </a:p>
        </p:txBody>
      </p:sp>
      <p:graphicFrame>
        <p:nvGraphicFramePr>
          <p:cNvPr id="1058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662842"/>
              </p:ext>
            </p:extLst>
          </p:nvPr>
        </p:nvGraphicFramePr>
        <p:xfrm>
          <a:off x="1905000" y="2716310"/>
          <a:ext cx="4648200" cy="785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" name="Equation" r:id="rId3" imgW="2705040" imgH="457200" progId="Equation.3">
                  <p:embed/>
                </p:oleObj>
              </mc:Choice>
              <mc:Fallback>
                <p:oleObj name="Equation" r:id="rId3" imgW="27050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716310"/>
                        <a:ext cx="4648200" cy="785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81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Choosing the value of k: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If k is too small, sensitive to noise points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If k is too large, neighborhood may include points from other classes</a:t>
            </a:r>
          </a:p>
        </p:txBody>
      </p:sp>
      <p:graphicFrame>
        <p:nvGraphicFramePr>
          <p:cNvPr id="1059844" name="Object 4"/>
          <p:cNvGraphicFramePr>
            <a:graphicFrameLocks noChangeAspect="1"/>
          </p:cNvGraphicFramePr>
          <p:nvPr>
            <p:extLst/>
          </p:nvPr>
        </p:nvGraphicFramePr>
        <p:xfrm>
          <a:off x="3657600" y="3200400"/>
          <a:ext cx="3738563" cy="317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Visio" r:id="rId3" imgW="6582512" imgH="5298053" progId="Visio.Drawing.6">
                  <p:embed/>
                </p:oleObj>
              </mc:Choice>
              <mc:Fallback>
                <p:oleObj name="Visio" r:id="rId3" imgW="6582512" imgH="5298053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200400"/>
                        <a:ext cx="3738563" cy="317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84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Scaling issues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Attributes may have to be scaled to prevent distance measures from being dominated by one of the attributes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Example:</a:t>
            </a:r>
          </a:p>
          <a:p>
            <a:pPr marL="571500" lvl="1" indent="-342900"/>
            <a:r>
              <a:rPr lang="en-US" dirty="0"/>
              <a:t> height of a person may vary from 1.5m to 1.8m</a:t>
            </a:r>
          </a:p>
          <a:p>
            <a:pPr marL="571500" lvl="1" indent="-342900"/>
            <a:r>
              <a:rPr lang="en-US" dirty="0"/>
              <a:t> weight of a person may vary from 90lb to 300lb</a:t>
            </a:r>
          </a:p>
          <a:p>
            <a:pPr marL="571500" lvl="1" indent="-342900"/>
            <a:r>
              <a:rPr lang="en-US" dirty="0"/>
              <a:t> income of a person may vary from $10K to $1M</a:t>
            </a:r>
          </a:p>
          <a:p>
            <a:pPr indent="-228600"/>
            <a:r>
              <a:rPr lang="en-US" dirty="0"/>
              <a:t>Standardize variables, like in Mini-Project #2.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086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76800"/>
          </a:xfrm>
        </p:spPr>
        <p:txBody>
          <a:bodyPr/>
          <a:lstStyle/>
          <a:p>
            <a:r>
              <a:rPr lang="en-US" dirty="0"/>
              <a:t>Problem with Euclidean measure: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High dimensional data </a:t>
            </a:r>
          </a:p>
          <a:p>
            <a:pPr marL="571500" lvl="1" indent="-342900"/>
            <a:r>
              <a:rPr lang="en-US" dirty="0">
                <a:solidFill>
                  <a:schemeClr val="tx2"/>
                </a:solidFill>
              </a:rPr>
              <a:t>The curse of dimensionality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data becomes sparse relative to the total volume of the space, distance metrics “lose meaning”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Can produce counter-intuitive results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61892" name="Text Box 4"/>
          <p:cNvSpPr txBox="1">
            <a:spLocks noChangeArrowheads="1"/>
          </p:cNvSpPr>
          <p:nvPr/>
        </p:nvSpPr>
        <p:spPr bwMode="auto">
          <a:xfrm>
            <a:off x="457200" y="39465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1 1 1 1 1 1 1 1 1 1 1 0</a:t>
            </a:r>
          </a:p>
        </p:txBody>
      </p:sp>
      <p:sp>
        <p:nvSpPr>
          <p:cNvPr id="1061893" name="Text Box 5"/>
          <p:cNvSpPr txBox="1">
            <a:spLocks noChangeArrowheads="1"/>
          </p:cNvSpPr>
          <p:nvPr/>
        </p:nvSpPr>
        <p:spPr bwMode="auto">
          <a:xfrm>
            <a:off x="457200" y="46323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0 1 1 1 1 1 1 1 1 1 1 1</a:t>
            </a:r>
          </a:p>
        </p:txBody>
      </p:sp>
      <p:sp>
        <p:nvSpPr>
          <p:cNvPr id="1061894" name="Text Box 6"/>
          <p:cNvSpPr txBox="1">
            <a:spLocks noChangeArrowheads="1"/>
          </p:cNvSpPr>
          <p:nvPr/>
        </p:nvSpPr>
        <p:spPr bwMode="auto">
          <a:xfrm>
            <a:off x="4876800" y="39592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1 0 0 0 0 0 0 0 0 0 0 0</a:t>
            </a:r>
          </a:p>
        </p:txBody>
      </p:sp>
      <p:sp>
        <p:nvSpPr>
          <p:cNvPr id="1061895" name="Text Box 7"/>
          <p:cNvSpPr txBox="1">
            <a:spLocks noChangeArrowheads="1"/>
          </p:cNvSpPr>
          <p:nvPr/>
        </p:nvSpPr>
        <p:spPr bwMode="auto">
          <a:xfrm>
            <a:off x="4876800" y="4645025"/>
            <a:ext cx="3200400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0 0 0 0 0 0 0 0 0 0 0 1</a:t>
            </a:r>
          </a:p>
        </p:txBody>
      </p:sp>
      <p:sp>
        <p:nvSpPr>
          <p:cNvPr id="1061896" name="Rectangle 8"/>
          <p:cNvSpPr>
            <a:spLocks noChangeArrowheads="1"/>
          </p:cNvSpPr>
          <p:nvPr/>
        </p:nvSpPr>
        <p:spPr bwMode="auto">
          <a:xfrm>
            <a:off x="3962400" y="4264025"/>
            <a:ext cx="55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</a:pPr>
            <a:r>
              <a:rPr lang="en-US" sz="2400" b="0"/>
              <a:t>vs</a:t>
            </a:r>
          </a:p>
        </p:txBody>
      </p:sp>
      <p:sp>
        <p:nvSpPr>
          <p:cNvPr id="1061897" name="Text Box 9"/>
          <p:cNvSpPr txBox="1">
            <a:spLocks noChangeArrowheads="1"/>
          </p:cNvSpPr>
          <p:nvPr/>
        </p:nvSpPr>
        <p:spPr bwMode="auto">
          <a:xfrm>
            <a:off x="1295400" y="52419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 = 1.4142</a:t>
            </a:r>
          </a:p>
        </p:txBody>
      </p:sp>
      <p:sp>
        <p:nvSpPr>
          <p:cNvPr id="1061898" name="Text Box 10"/>
          <p:cNvSpPr txBox="1">
            <a:spLocks noChangeArrowheads="1"/>
          </p:cNvSpPr>
          <p:nvPr/>
        </p:nvSpPr>
        <p:spPr bwMode="auto">
          <a:xfrm>
            <a:off x="5715000" y="52419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 = 1.4142</a:t>
            </a:r>
          </a:p>
        </p:txBody>
      </p:sp>
      <p:sp>
        <p:nvSpPr>
          <p:cNvPr id="1061899" name="Rectangle 11"/>
          <p:cNvSpPr>
            <a:spLocks noChangeArrowheads="1"/>
          </p:cNvSpPr>
          <p:nvPr/>
        </p:nvSpPr>
        <p:spPr bwMode="auto">
          <a:xfrm>
            <a:off x="457200" y="5562600"/>
            <a:ext cx="83185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143000" lvl="2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None/>
            </a:pPr>
            <a:r>
              <a:rPr lang="en-US" sz="2400" b="0" dirty="0"/>
              <a:t> </a:t>
            </a:r>
          </a:p>
          <a:p>
            <a:pPr marL="1143000" lvl="2" indent="-22860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None/>
            </a:pPr>
            <a:r>
              <a:rPr lang="en-US" sz="2400" b="0" dirty="0"/>
              <a:t>Solution: Normalize the vectors to unit length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1891" grpId="0" build="p"/>
      <p:bldP spid="1061892" grpId="0" animBg="1"/>
      <p:bldP spid="1061893" grpId="0" animBg="1"/>
      <p:bldP spid="1061894" grpId="0" animBg="1"/>
      <p:bldP spid="1061895" grpId="0" animBg="1"/>
      <p:bldP spid="1061896" grpId="0"/>
      <p:bldP spid="1061897" grpId="0" autoUpdateAnimBg="0"/>
      <p:bldP spid="1061898" grpId="0" autoUpdateAnimBg="0"/>
      <p:bldP spid="106189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Classification…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k-NN classifiers are </a:t>
            </a:r>
            <a:r>
              <a:rPr lang="en-US" dirty="0">
                <a:solidFill>
                  <a:schemeClr val="tx2"/>
                </a:solidFill>
              </a:rPr>
              <a:t>lazy learners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It does not build models explicitly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Unlike </a:t>
            </a:r>
            <a:r>
              <a:rPr lang="en-US" b="0" dirty="0">
                <a:solidFill>
                  <a:schemeClr val="tx2"/>
                </a:solidFill>
              </a:rPr>
              <a:t>eager learners</a:t>
            </a:r>
            <a:r>
              <a:rPr lang="en-US" b="0" dirty="0">
                <a:solidFill>
                  <a:srgbClr val="0070C0"/>
                </a:solidFill>
              </a:rPr>
              <a:t> </a:t>
            </a:r>
            <a:r>
              <a:rPr lang="en-US" b="0" dirty="0"/>
              <a:t>such as decision tree induction and rule-based systems</a:t>
            </a:r>
          </a:p>
          <a:p>
            <a:r>
              <a:rPr lang="en-US" dirty="0"/>
              <a:t>Classifying unknown records are relatively expensive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Naïve algorithm: O(n)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Need for structures to retrieve nearest neighbors fast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Nearest Neighbor Search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CMSC420 covers spatial data structures extensively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Two-dimensional </a:t>
            </a:r>
            <a:r>
              <a:rPr lang="en-US" dirty="0" err="1">
                <a:solidFill>
                  <a:schemeClr val="tx2"/>
                </a:solidFill>
              </a:rPr>
              <a:t>kd</a:t>
            </a:r>
            <a:r>
              <a:rPr lang="en-US" dirty="0">
                <a:solidFill>
                  <a:schemeClr val="tx2"/>
                </a:solidFill>
              </a:rPr>
              <a:t>-trees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data structure for answering nearest neighbor queries in </a:t>
            </a:r>
            <a:r>
              <a:rPr lang="en-US" b="0" dirty="0" err="1"/>
              <a:t>R</a:t>
            </a:r>
            <a:r>
              <a:rPr lang="en-US" b="0" baseline="30000" dirty="0" err="1"/>
              <a:t>2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 err="1"/>
              <a:t>kd</a:t>
            </a:r>
            <a:r>
              <a:rPr lang="en-US" dirty="0"/>
              <a:t>-tree construction algorithm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Select the </a:t>
            </a:r>
            <a:r>
              <a:rPr lang="en-US" b="0" dirty="0">
                <a:solidFill>
                  <a:schemeClr val="tx2"/>
                </a:solidFill>
              </a:rPr>
              <a:t>x</a:t>
            </a:r>
            <a:r>
              <a:rPr lang="en-US" b="0" dirty="0">
                <a:solidFill>
                  <a:srgbClr val="0070C0"/>
                </a:solidFill>
              </a:rPr>
              <a:t> </a:t>
            </a:r>
            <a:r>
              <a:rPr lang="en-US" b="0" dirty="0"/>
              <a:t>or </a:t>
            </a:r>
            <a:r>
              <a:rPr lang="en-US" b="0" dirty="0">
                <a:solidFill>
                  <a:schemeClr val="tx2"/>
                </a:solidFill>
              </a:rPr>
              <a:t>y</a:t>
            </a:r>
            <a:r>
              <a:rPr lang="en-US" b="0" dirty="0"/>
              <a:t> dimension (alternating between the two)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Partition the space into two with a line passing from the median point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Repeat recursively in the two partitions as long as there are enough points 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Can quickly query the tree for nearest neighbors by finding an incumbent best and pruning large chunks of the tree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K-NN: Advantages</a:t>
            </a:r>
            <a:endParaRPr lang="en-US" dirty="0"/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Simple technique that is easily implemented</a:t>
            </a:r>
          </a:p>
          <a:p>
            <a:r>
              <a:rPr lang="en-US" dirty="0"/>
              <a:t>Building model is cheap</a:t>
            </a:r>
          </a:p>
          <a:p>
            <a:r>
              <a:rPr lang="en-US" dirty="0"/>
              <a:t>Extremely flexible classification scheme</a:t>
            </a:r>
          </a:p>
          <a:p>
            <a:r>
              <a:rPr lang="en-US" dirty="0"/>
              <a:t>Well suited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Multi-modal classes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Records with multiple class labels</a:t>
            </a:r>
          </a:p>
          <a:p>
            <a:r>
              <a:rPr lang="en-US" dirty="0"/>
              <a:t>Can sometimes be the best method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Michihiro</a:t>
            </a:r>
            <a:r>
              <a:rPr lang="en-US" b="0" dirty="0"/>
              <a:t> </a:t>
            </a:r>
            <a:r>
              <a:rPr lang="en-US" b="0" dirty="0" err="1"/>
              <a:t>Kuramochi</a:t>
            </a:r>
            <a:r>
              <a:rPr lang="en-US" b="0" dirty="0"/>
              <a:t> and George </a:t>
            </a:r>
            <a:r>
              <a:rPr lang="en-US" b="0" dirty="0" err="1"/>
              <a:t>Karypis</a:t>
            </a:r>
            <a:r>
              <a:rPr lang="en-US" b="0" dirty="0"/>
              <a:t>, Gene Classification using Expression Profiles: A Feasibility Study, International Journal on Artificial Intelligence Tools. Vol. 14, No. 4, pp. 641-660, 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K nearest neighbor outperformed SVM for protein function prediction using expression profiles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8009-D9F3-48F2-A208-6A58C320B202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4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14565" cy="1371600"/>
          </a:xfrm>
        </p:spPr>
        <p:txBody>
          <a:bodyPr/>
          <a:lstStyle/>
          <a:p>
            <a:r>
              <a:rPr lang="en-US"/>
              <a:t>K-NN: Disadvantages</a:t>
            </a:r>
            <a:endParaRPr lang="en-US" dirty="0"/>
          </a:p>
        </p:txBody>
      </p:sp>
      <p:sp>
        <p:nvSpPr>
          <p:cNvPr id="60419" name="Content Placeholder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Classifying unknown records are relatively expensive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Requires distance computation of k-nearest neighbors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Computationally intensive, especially when the size of the training set grows</a:t>
            </a:r>
          </a:p>
          <a:p>
            <a:r>
              <a:rPr lang="en-US" dirty="0"/>
              <a:t>Accuracy can be severely degraded by the presence of: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Noisy or irrelevant features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High-dimensional space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Choosing the wrong distance metric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Choosing the wrong </a:t>
            </a:r>
            <a:r>
              <a:rPr lang="en-US" b="0" i="1" dirty="0"/>
              <a:t>k</a:t>
            </a:r>
            <a:endParaRPr lang="en-US" b="0" dirty="0"/>
          </a:p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E5941-C2C5-4E18-A191-26CCDCCAD1AE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2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KNN Classification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560176"/>
            <a:ext cx="8245475" cy="29042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neighbors, datasets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Load a common dataset, fit a 15-NN classifier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iris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datasets.load_iris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X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[:, :2]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take the first two features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y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iris.target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neighbors.KNeighborsClassifier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15, weights=‘uniform’)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4513728"/>
            <a:ext cx="3137647" cy="2353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099" y="4513728"/>
            <a:ext cx="3155576" cy="236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4697" y="4763868"/>
            <a:ext cx="106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Uniform weights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0669" y="5660339"/>
            <a:ext cx="106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1/d</a:t>
            </a:r>
            <a:r>
              <a:rPr lang="en-US" baseline="30000" dirty="0"/>
              <a:t>2 </a:t>
            </a:r>
            <a:r>
              <a:rPr lang="en-US" dirty="0"/>
              <a:t>weights</a:t>
            </a:r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2402541" y="5087034"/>
            <a:ext cx="1032156" cy="757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3"/>
          </p:cNvCxnSpPr>
          <p:nvPr/>
        </p:nvCxnSpPr>
        <p:spPr>
          <a:xfrm flipV="1">
            <a:off x="5439897" y="5914245"/>
            <a:ext cx="1875303" cy="692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39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Basic Idea: To predict a target value y for data point x, apply interpolation/regression to the neighborhood of x.</a:t>
            </a:r>
          </a:p>
          <a:p>
            <a:r>
              <a:rPr lang="en-US" dirty="0"/>
              <a:t>Simplest version: connect the dots.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nonpar-conne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625" y="2920282"/>
            <a:ext cx="4495800" cy="34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k-nearest neighbor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3409734" cy="4373563"/>
          </a:xfrm>
        </p:spPr>
        <p:txBody>
          <a:bodyPr/>
          <a:lstStyle/>
          <a:p>
            <a:r>
              <a:rPr lang="en-US" dirty="0"/>
              <a:t>Connect the dots uses k = 2, fits a line.</a:t>
            </a:r>
          </a:p>
          <a:p>
            <a:r>
              <a:rPr lang="en-US" dirty="0"/>
              <a:t>Ideas for k =5.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Fit a line using linear regression.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Predict the average target value of the k points.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nonpar-nnre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429241"/>
            <a:ext cx="3643651" cy="2546838"/>
          </a:xfrm>
          <a:prstGeom prst="rect">
            <a:avLst/>
          </a:prstGeom>
        </p:spPr>
      </p:pic>
      <p:pic>
        <p:nvPicPr>
          <p:cNvPr id="8" name="Picture 7" descr="nonpar-nnav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787" y="3911608"/>
            <a:ext cx="3442675" cy="24063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442447" y="2833077"/>
            <a:ext cx="1334707" cy="358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66934" y="4159624"/>
            <a:ext cx="1009866" cy="68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3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Regression With Kernels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Spikes in regression prediction come from in-or-out nature of neighborhood</a:t>
            </a:r>
          </a:p>
          <a:p>
            <a:r>
              <a:rPr lang="en-US" dirty="0"/>
              <a:t>Instead, </a:t>
            </a:r>
            <a:r>
              <a:rPr lang="en-US" dirty="0">
                <a:solidFill>
                  <a:schemeClr val="tx2"/>
                </a:solidFill>
              </a:rPr>
              <a:t>weight</a:t>
            </a:r>
            <a:r>
              <a:rPr lang="en-US" dirty="0"/>
              <a:t> examples as function of the distance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homogenous kernel function</a:t>
            </a:r>
            <a:r>
              <a:rPr lang="en-US" dirty="0"/>
              <a:t> maps the distance between two vectors to a number, usually in a nonlinear way.</a:t>
            </a:r>
            <a:br>
              <a:rPr lang="en-US" dirty="0"/>
            </a:br>
            <a:r>
              <a:rPr lang="en-US" dirty="0"/>
              <a:t>k(</a:t>
            </a:r>
            <a:r>
              <a:rPr lang="en-US" dirty="0" err="1"/>
              <a:t>x,x</a:t>
            </a:r>
            <a:r>
              <a:rPr lang="en-US" dirty="0"/>
              <a:t>’) = k(distance(</a:t>
            </a:r>
            <a:r>
              <a:rPr lang="en-US" dirty="0" err="1"/>
              <a:t>x,x</a:t>
            </a:r>
            <a:r>
              <a:rPr lang="en-US" dirty="0"/>
              <a:t>’))</a:t>
            </a:r>
          </a:p>
          <a:p>
            <a:r>
              <a:rPr lang="en-US" dirty="0"/>
              <a:t>Example: The quadratic kernel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Quadratic Kernel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3030072"/>
            <a:ext cx="7620000" cy="3096092"/>
          </a:xfrm>
        </p:spPr>
        <p:txBody>
          <a:bodyPr/>
          <a:lstStyle/>
          <a:p>
            <a:r>
              <a:rPr lang="en-US" dirty="0"/>
              <a:t>k = 5</a:t>
            </a:r>
          </a:p>
          <a:p>
            <a:r>
              <a:rPr lang="en-US" dirty="0"/>
              <a:t>Let query point be x = 0.</a:t>
            </a:r>
          </a:p>
          <a:p>
            <a:r>
              <a:rPr lang="en-US" dirty="0"/>
              <a:t>Plot k(0,x’) = k(|x’|).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926219"/>
              </p:ext>
            </p:extLst>
          </p:nvPr>
        </p:nvGraphicFramePr>
        <p:xfrm>
          <a:off x="916842" y="2015392"/>
          <a:ext cx="3025531" cy="117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Equation" r:id="rId4" imgW="1490040" imgH="576000" progId="Equation.3">
                  <p:embed/>
                </p:oleObj>
              </mc:Choice>
              <mc:Fallback>
                <p:oleObj name="Equation" r:id="rId4" imgW="1490040" imgH="57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842" y="2015392"/>
                        <a:ext cx="3025531" cy="11794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kerne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015" y="2015392"/>
            <a:ext cx="4412355" cy="30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Kernel Regression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61462" y="1917700"/>
            <a:ext cx="3624385" cy="4102100"/>
          </a:xfrm>
        </p:spPr>
        <p:txBody>
          <a:bodyPr/>
          <a:lstStyle/>
          <a:p>
            <a:r>
              <a:rPr lang="en-US" dirty="0"/>
              <a:t>For each query point </a:t>
            </a:r>
            <a:r>
              <a:rPr lang="en-US" b="1" dirty="0" err="1"/>
              <a:t>x</a:t>
            </a:r>
            <a:r>
              <a:rPr lang="en-US" b="1" baseline="-25000" dirty="0" err="1"/>
              <a:t>q</a:t>
            </a:r>
            <a:r>
              <a:rPr lang="en-US" dirty="0"/>
              <a:t>, prediction is made as weighted linear sum: </a:t>
            </a:r>
            <a:br>
              <a:rPr lang="en-US" dirty="0"/>
            </a:br>
            <a:r>
              <a:rPr lang="en-US" dirty="0"/>
              <a:t>	y(</a:t>
            </a:r>
            <a:r>
              <a:rPr lang="en-US" b="1" dirty="0" err="1"/>
              <a:t>x</a:t>
            </a:r>
            <a:r>
              <a:rPr lang="en-US" b="1" baseline="-25000" dirty="0" err="1"/>
              <a:t>q</a:t>
            </a:r>
            <a:r>
              <a:rPr lang="en-US" dirty="0"/>
              <a:t>) = </a:t>
            </a:r>
            <a:r>
              <a:rPr lang="en-US" b="1" dirty="0"/>
              <a:t>w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/>
              <a:t> </a:t>
            </a:r>
            <a:r>
              <a:rPr lang="en-US" b="1" dirty="0" err="1"/>
              <a:t>x</a:t>
            </a:r>
            <a:r>
              <a:rPr lang="en-US" b="1" baseline="-25000" dirty="0" err="1"/>
              <a:t>q</a:t>
            </a:r>
            <a:r>
              <a:rPr lang="en-US" baseline="-25000" dirty="0"/>
              <a:t>.</a:t>
            </a:r>
          </a:p>
          <a:p>
            <a:endParaRPr lang="en-US" baseline="-25000" dirty="0"/>
          </a:p>
          <a:p>
            <a:r>
              <a:rPr lang="en-US" dirty="0"/>
              <a:t>To find weights, solve the following regression on the k-nearest neighbors: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514224"/>
              </p:ext>
            </p:extLst>
          </p:nvPr>
        </p:nvGraphicFramePr>
        <p:xfrm>
          <a:off x="119063" y="4840004"/>
          <a:ext cx="41433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Vergelijking" r:id="rId4" imgW="2666880" imgH="355320" progId="Equation.3">
                  <p:embed/>
                </p:oleObj>
              </mc:Choice>
              <mc:Fallback>
                <p:oleObj name="Vergelijking" r:id="rId4" imgW="2666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4840004"/>
                        <a:ext cx="414337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nonpar-lwr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4" y="1917700"/>
            <a:ext cx="4859602" cy="33967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nonlinear classification/regression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Decision trees &amp; random forests in </a:t>
            </a:r>
            <a:r>
              <a:rPr lang="en-US" b="0" dirty="0" err="1"/>
              <a:t>Scikit</a:t>
            </a:r>
            <a:r>
              <a:rPr lang="en-US" b="0" dirty="0"/>
              <a:t>-Learn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K-Nearest Neighbors (KNN)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Support Vector Machines (SVMs)</a:t>
            </a:r>
          </a:p>
          <a:p>
            <a:r>
              <a:rPr lang="en-US" dirty="0">
                <a:solidFill>
                  <a:schemeClr val="tx2"/>
                </a:solidFill>
              </a:rPr>
              <a:t>Thanks to: Hector </a:t>
            </a:r>
            <a:r>
              <a:rPr lang="en-US" dirty="0" err="1">
                <a:solidFill>
                  <a:schemeClr val="tx2"/>
                </a:solidFill>
              </a:rPr>
              <a:t>Corrada</a:t>
            </a:r>
            <a:r>
              <a:rPr lang="en-US" dirty="0">
                <a:solidFill>
                  <a:schemeClr val="tx2"/>
                </a:solidFill>
              </a:rPr>
              <a:t> Bravo (UMD), Panagiotis </a:t>
            </a:r>
            <a:r>
              <a:rPr lang="en-US" dirty="0" err="1">
                <a:solidFill>
                  <a:schemeClr val="tx2"/>
                </a:solidFill>
              </a:rPr>
              <a:t>Tsaparas</a:t>
            </a:r>
            <a:r>
              <a:rPr lang="en-US" dirty="0">
                <a:solidFill>
                  <a:schemeClr val="tx2"/>
                </a:solidFill>
              </a:rPr>
              <a:t> (U of I), Oliver Schulte (SFU)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977" y="4462473"/>
            <a:ext cx="4069975" cy="226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KNN Regression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199"/>
            <a:ext cx="7620000" cy="944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Also provides a variety of distance metrics, backing algorithms to find nearest neighbors, weight functions (down-weight points based on distance),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560176"/>
            <a:ext cx="8245475" cy="313733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sklearn.neighbors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KNeighborsRegressor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Basic KNN regression in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Scikit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(interpolation)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X = [[0], [1], [2], [3]]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y = [0, 0, 1, 1]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neigh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KNeighborsRegressor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n_neighbors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=2 )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neigh.fit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neigh.predict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([[1.5]]))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199" y="4879040"/>
            <a:ext cx="8245475" cy="34962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[ 0.5]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4" y="4398824"/>
            <a:ext cx="9144000" cy="1371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73153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(SVM)</a:t>
            </a:r>
          </a:p>
        </p:txBody>
      </p:sp>
      <p:sp>
        <p:nvSpPr>
          <p:cNvPr id="1084419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248400"/>
            <a:ext cx="8534400" cy="3810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Find a linear hyperplane (decision boundary) that will separate the data</a:t>
            </a:r>
          </a:p>
        </p:txBody>
      </p:sp>
      <p:graphicFrame>
        <p:nvGraphicFramePr>
          <p:cNvPr id="1084420" name="Object 1028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362200" y="150018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0018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7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1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85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096000"/>
            <a:ext cx="85344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One possible </a:t>
            </a:r>
            <a:r>
              <a:rPr lang="en-US" dirty="0"/>
              <a:t>s</a:t>
            </a:r>
            <a:r>
              <a:rPr lang="en-US" sz="2000" dirty="0"/>
              <a:t>olution</a:t>
            </a:r>
          </a:p>
        </p:txBody>
      </p:sp>
      <p:graphicFrame>
        <p:nvGraphicFramePr>
          <p:cNvPr id="1085444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416175" y="1493838"/>
          <a:ext cx="476885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Visio" r:id="rId3" imgW="7524090" imgH="7261824" progId="Visio.Drawing.11">
                  <p:embed/>
                </p:oleObj>
              </mc:Choice>
              <mc:Fallback>
                <p:oleObj name="Visio" r:id="rId3" imgW="7524090" imgH="726182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175" y="1493838"/>
                        <a:ext cx="476885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53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874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324600"/>
            <a:ext cx="85344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Other possible solutions</a:t>
            </a:r>
          </a:p>
        </p:txBody>
      </p:sp>
      <p:graphicFrame>
        <p:nvGraphicFramePr>
          <p:cNvPr id="1087492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362200" y="157003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7003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7493" name="Line 5"/>
          <p:cNvSpPr>
            <a:spLocks noChangeShapeType="1"/>
          </p:cNvSpPr>
          <p:nvPr/>
        </p:nvSpPr>
        <p:spPr bwMode="auto">
          <a:xfrm>
            <a:off x="2667000" y="3200400"/>
            <a:ext cx="4191000" cy="1371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4" name="Line 6"/>
          <p:cNvSpPr>
            <a:spLocks noChangeShapeType="1"/>
          </p:cNvSpPr>
          <p:nvPr/>
        </p:nvSpPr>
        <p:spPr bwMode="auto">
          <a:xfrm>
            <a:off x="2667000" y="2971800"/>
            <a:ext cx="4191000" cy="1371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5" name="Line 7"/>
          <p:cNvSpPr>
            <a:spLocks noChangeShapeType="1"/>
          </p:cNvSpPr>
          <p:nvPr/>
        </p:nvSpPr>
        <p:spPr bwMode="auto">
          <a:xfrm>
            <a:off x="2667000" y="2590800"/>
            <a:ext cx="4191000" cy="22098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6" name="Line 8"/>
          <p:cNvSpPr>
            <a:spLocks noChangeShapeType="1"/>
          </p:cNvSpPr>
          <p:nvPr/>
        </p:nvSpPr>
        <p:spPr bwMode="auto">
          <a:xfrm>
            <a:off x="2667000" y="3048000"/>
            <a:ext cx="4191000" cy="19050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7497" name="Line 9"/>
          <p:cNvSpPr>
            <a:spLocks noChangeShapeType="1"/>
          </p:cNvSpPr>
          <p:nvPr/>
        </p:nvSpPr>
        <p:spPr bwMode="auto">
          <a:xfrm>
            <a:off x="2667000" y="2819400"/>
            <a:ext cx="4191000" cy="160020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7493" grpId="0" animBg="1"/>
      <p:bldP spid="1087494" grpId="0" animBg="1"/>
      <p:bldP spid="1087495" grpId="0" animBg="1"/>
      <p:bldP spid="1087496" grpId="0" animBg="1"/>
      <p:bldP spid="108749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5867400"/>
            <a:ext cx="8534400" cy="76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Which one is better? B</a:t>
            </a:r>
            <a:r>
              <a:rPr lang="en-US" sz="2000" baseline="-25000" dirty="0"/>
              <a:t>1</a:t>
            </a:r>
            <a:r>
              <a:rPr lang="en-US" sz="2000" dirty="0"/>
              <a:t> or B</a:t>
            </a:r>
            <a:r>
              <a:rPr lang="en-US" sz="2000" baseline="-25000" dirty="0"/>
              <a:t>2</a:t>
            </a:r>
            <a:r>
              <a:rPr lang="en-US" sz="2000" dirty="0"/>
              <a:t>?    ??????????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How do you define better?     ??????????</a:t>
            </a:r>
          </a:p>
        </p:txBody>
      </p:sp>
      <p:graphicFrame>
        <p:nvGraphicFramePr>
          <p:cNvPr id="1088516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362200" y="142398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42398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10895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6172200"/>
            <a:ext cx="85344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Find hyperplane </a:t>
            </a:r>
            <a:r>
              <a:rPr lang="en-US" sz="2000" dirty="0">
                <a:solidFill>
                  <a:schemeClr val="tx2"/>
                </a:solidFill>
              </a:rPr>
              <a:t>maximizes </a:t>
            </a:r>
            <a:r>
              <a:rPr lang="en-US" sz="2000" dirty="0"/>
              <a:t>the margin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/>
              <a:t> B</a:t>
            </a:r>
            <a:r>
              <a:rPr lang="en-US" sz="2000" baseline="-25000" dirty="0"/>
              <a:t>1</a:t>
            </a:r>
            <a:r>
              <a:rPr lang="en-US" sz="2000" dirty="0"/>
              <a:t> is better than B</a:t>
            </a:r>
            <a:r>
              <a:rPr lang="en-US" sz="2000" baseline="-25000" dirty="0"/>
              <a:t>2</a:t>
            </a:r>
          </a:p>
        </p:txBody>
      </p:sp>
      <p:graphicFrame>
        <p:nvGraphicFramePr>
          <p:cNvPr id="1089540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362200" y="1423988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8" name="Visio" r:id="rId3" imgW="7432040" imgH="7017225" progId="Visio.Drawing.6">
                  <p:embed/>
                </p:oleObj>
              </mc:Choice>
              <mc:Fallback>
                <p:oleObj name="Visio" r:id="rId3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423988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1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Support Vector Machines</a:t>
            </a:r>
          </a:p>
        </p:txBody>
      </p:sp>
      <p:graphicFrame>
        <p:nvGraphicFramePr>
          <p:cNvPr id="1090563" name="Object 3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362200" y="1371600"/>
          <a:ext cx="4876800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04" name="Visio" r:id="rId4" imgW="7432040" imgH="7017225" progId="Visio.Drawing.11">
                  <p:embed/>
                </p:oleObj>
              </mc:Choice>
              <mc:Fallback>
                <p:oleObj name="Visio" r:id="rId4" imgW="7432040" imgH="701722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1600"/>
                        <a:ext cx="4876800" cy="460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0564" name="Line 4"/>
          <p:cNvSpPr>
            <a:spLocks noChangeShapeType="1"/>
          </p:cNvSpPr>
          <p:nvPr/>
        </p:nvSpPr>
        <p:spPr bwMode="auto">
          <a:xfrm flipH="1">
            <a:off x="1828800" y="2081212"/>
            <a:ext cx="12192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90565" name="Object 5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04800" y="2767012"/>
          <a:ext cx="14351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05" name="Equation" r:id="rId6" imgW="799920" imgH="177480" progId="Equation.3">
                  <p:embed/>
                </p:oleObj>
              </mc:Choice>
              <mc:Fallback>
                <p:oleObj name="Equation" r:id="rId6" imgW="7999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67012"/>
                        <a:ext cx="1435100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0566" name="Line 6"/>
          <p:cNvSpPr>
            <a:spLocks noChangeShapeType="1"/>
          </p:cNvSpPr>
          <p:nvPr/>
        </p:nvSpPr>
        <p:spPr bwMode="auto">
          <a:xfrm flipH="1">
            <a:off x="1828800" y="2614612"/>
            <a:ext cx="1295400" cy="823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90567" name="Object 7"/>
          <p:cNvGraphicFramePr>
            <a:graphicFrameLocks noChangeAspect="1"/>
          </p:cNvGraphicFramePr>
          <p:nvPr>
            <p:extLst/>
          </p:nvPr>
        </p:nvGraphicFramePr>
        <p:xfrm>
          <a:off x="236538" y="3362325"/>
          <a:ext cx="15716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06" name="Equation" r:id="rId8" imgW="876240" imgH="177480" progId="Equation.3">
                  <p:embed/>
                </p:oleObj>
              </mc:Choice>
              <mc:Fallback>
                <p:oleObj name="Equation" r:id="rId8" imgW="8762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3362325"/>
                        <a:ext cx="1571625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0568" name="Line 8"/>
          <p:cNvSpPr>
            <a:spLocks noChangeShapeType="1"/>
          </p:cNvSpPr>
          <p:nvPr/>
        </p:nvSpPr>
        <p:spPr bwMode="auto">
          <a:xfrm flipV="1">
            <a:off x="6324600" y="3681412"/>
            <a:ext cx="1219200" cy="776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90569" name="Object 9"/>
          <p:cNvGraphicFramePr>
            <a:graphicFrameLocks noChangeAspect="1"/>
          </p:cNvGraphicFramePr>
          <p:nvPr>
            <p:extLst/>
          </p:nvPr>
        </p:nvGraphicFramePr>
        <p:xfrm>
          <a:off x="7267575" y="3224212"/>
          <a:ext cx="157162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07" name="Equation" r:id="rId10" imgW="876240" imgH="177480" progId="Equation.3">
                  <p:embed/>
                </p:oleObj>
              </mc:Choice>
              <mc:Fallback>
                <p:oleObj name="Equation" r:id="rId10" imgW="8762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575" y="3224212"/>
                        <a:ext cx="1571625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05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801554"/>
              </p:ext>
            </p:extLst>
          </p:nvPr>
        </p:nvGraphicFramePr>
        <p:xfrm>
          <a:off x="2057400" y="5803244"/>
          <a:ext cx="39370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08" name="Equation" r:id="rId12" imgW="1879560" imgH="457200" progId="Equation.3">
                  <p:embed/>
                </p:oleObj>
              </mc:Choice>
              <mc:Fallback>
                <p:oleObj name="Equation" r:id="rId12" imgW="1879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803244"/>
                        <a:ext cx="3937000" cy="839788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965597"/>
              </p:ext>
            </p:extLst>
          </p:nvPr>
        </p:nvGraphicFramePr>
        <p:xfrm>
          <a:off x="6409765" y="5745300"/>
          <a:ext cx="22860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09" name="Equation" r:id="rId14" imgW="1002960" imgH="419040" progId="Equation.3">
                  <p:embed/>
                </p:oleObj>
              </mc:Choice>
              <mc:Fallback>
                <p:oleObj name="Equation" r:id="rId14" imgW="1002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9765" y="5745300"/>
                        <a:ext cx="22860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564" grpId="0" animBg="1"/>
      <p:bldP spid="1090566" grpId="0" animBg="1"/>
      <p:bldP spid="109056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dirty="0"/>
              <a:t>We want to maximize:</a:t>
            </a:r>
          </a:p>
          <a:p>
            <a:endParaRPr lang="en-US" dirty="0"/>
          </a:p>
          <a:p>
            <a:pPr indent="-182880"/>
            <a:r>
              <a:rPr lang="en-US" dirty="0"/>
              <a:t>Which is equivalent to minimizing:</a:t>
            </a:r>
          </a:p>
          <a:p>
            <a:endParaRPr lang="en-US" dirty="0"/>
          </a:p>
          <a:p>
            <a:pPr indent="-182880"/>
            <a:r>
              <a:rPr lang="en-US" dirty="0"/>
              <a:t>But subject to the following constraints: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indent="-228600"/>
            <a:r>
              <a:rPr lang="en-US" dirty="0"/>
              <a:t>This is a </a:t>
            </a:r>
            <a:r>
              <a:rPr lang="en-US" dirty="0">
                <a:solidFill>
                  <a:schemeClr val="tx2"/>
                </a:solidFill>
              </a:rPr>
              <a:t>constrained optimization 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Numerical approaches to solve it (e.g., quadratic programming)</a:t>
            </a:r>
          </a:p>
        </p:txBody>
      </p:sp>
      <p:graphicFrame>
        <p:nvGraphicFramePr>
          <p:cNvPr id="10915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751218"/>
              </p:ext>
            </p:extLst>
          </p:nvPr>
        </p:nvGraphicFramePr>
        <p:xfrm>
          <a:off x="3296507" y="1421955"/>
          <a:ext cx="22860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1" name="Equation" r:id="rId3" imgW="1002960" imgH="419040" progId="Equation.3">
                  <p:embed/>
                </p:oleObj>
              </mc:Choice>
              <mc:Fallback>
                <p:oleObj name="Equation" r:id="rId3" imgW="1002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6507" y="1421955"/>
                        <a:ext cx="22860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15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070749"/>
              </p:ext>
            </p:extLst>
          </p:nvPr>
        </p:nvGraphicFramePr>
        <p:xfrm>
          <a:off x="5012531" y="2233877"/>
          <a:ext cx="19383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2" name="Equation" r:id="rId5" imgW="850680" imgH="419040" progId="Equation.3">
                  <p:embed/>
                </p:oleObj>
              </mc:Choice>
              <mc:Fallback>
                <p:oleObj name="Equation" r:id="rId5" imgW="850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2531" y="2233877"/>
                        <a:ext cx="19383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30615" y="3943669"/>
                <a:ext cx="361778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latin typeface="Cambria Math"/>
                      </a:rPr>
                      <m:t>𝑏</m:t>
                    </m:r>
                    <m:r>
                      <a:rPr lang="en-US" sz="2400" b="0" i="1" smtClean="0">
                        <a:latin typeface="Cambria Math"/>
                      </a:rPr>
                      <m:t>≥1</m:t>
                    </m:r>
                  </m:oMath>
                </a14:m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=1</m:t>
                    </m:r>
                  </m:oMath>
                </a14:m>
                <a:endParaRPr lang="en-US" sz="2400" b="0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400" i="1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 i="1">
                        <a:latin typeface="Cambria Math"/>
                      </a:rPr>
                      <m:t>𝑏</m:t>
                    </m:r>
                    <m:r>
                      <a:rPr lang="en-US" sz="2400" i="1">
                        <a:latin typeface="Cambria Math"/>
                      </a:rPr>
                      <m:t>≤−1</m:t>
                    </m:r>
                  </m:oMath>
                </a14:m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=−1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615" y="3943669"/>
                <a:ext cx="3617785" cy="830997"/>
              </a:xfrm>
              <a:prstGeom prst="rect">
                <a:avLst/>
              </a:prstGeom>
              <a:blipFill rotWithShape="0">
                <a:blip r:embed="rId7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uiExpand="1" build="p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the problem is not linearly separable?</a:t>
            </a:r>
          </a:p>
        </p:txBody>
      </p:sp>
      <p:graphicFrame>
        <p:nvGraphicFramePr>
          <p:cNvPr id="1092612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80772701"/>
              </p:ext>
            </p:extLst>
          </p:nvPr>
        </p:nvGraphicFramePr>
        <p:xfrm>
          <a:off x="2209800" y="2168710"/>
          <a:ext cx="4724400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Visio" r:id="rId4" imgW="7432040" imgH="7017225" progId="Visio.Drawing.6">
                  <p:embed/>
                </p:oleObj>
              </mc:Choice>
              <mc:Fallback>
                <p:oleObj name="Visio" r:id="rId4" imgW="7432040" imgH="701722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168710"/>
                        <a:ext cx="4724400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2613" name="Group 5"/>
          <p:cNvGrpSpPr>
            <a:grpSpLocks/>
          </p:cNvGrpSpPr>
          <p:nvPr/>
        </p:nvGrpSpPr>
        <p:grpSpPr bwMode="auto">
          <a:xfrm>
            <a:off x="2514600" y="2841810"/>
            <a:ext cx="4038600" cy="3124200"/>
            <a:chOff x="1584" y="1632"/>
            <a:chExt cx="2544" cy="1968"/>
          </a:xfrm>
        </p:grpSpPr>
        <p:sp>
          <p:nvSpPr>
            <p:cNvPr id="1092614" name="Oval 6"/>
            <p:cNvSpPr>
              <a:spLocks noChangeArrowheads="1"/>
            </p:cNvSpPr>
            <p:nvPr/>
          </p:nvSpPr>
          <p:spPr bwMode="auto">
            <a:xfrm>
              <a:off x="1584" y="1632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5" name="Oval 7"/>
            <p:cNvSpPr>
              <a:spLocks noChangeArrowheads="1"/>
            </p:cNvSpPr>
            <p:nvPr/>
          </p:nvSpPr>
          <p:spPr bwMode="auto">
            <a:xfrm>
              <a:off x="2304" y="2208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6" name="Oval 8"/>
            <p:cNvSpPr>
              <a:spLocks noChangeArrowheads="1"/>
            </p:cNvSpPr>
            <p:nvPr/>
          </p:nvSpPr>
          <p:spPr bwMode="auto">
            <a:xfrm>
              <a:off x="2208" y="1680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7" name="Oval 9"/>
            <p:cNvSpPr>
              <a:spLocks noChangeArrowheads="1"/>
            </p:cNvSpPr>
            <p:nvPr/>
          </p:nvSpPr>
          <p:spPr bwMode="auto">
            <a:xfrm>
              <a:off x="2832" y="3264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8" name="Oval 10"/>
            <p:cNvSpPr>
              <a:spLocks noChangeArrowheads="1"/>
            </p:cNvSpPr>
            <p:nvPr/>
          </p:nvSpPr>
          <p:spPr bwMode="auto">
            <a:xfrm>
              <a:off x="3312" y="2400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2619" name="Oval 11"/>
            <p:cNvSpPr>
              <a:spLocks noChangeArrowheads="1"/>
            </p:cNvSpPr>
            <p:nvPr/>
          </p:nvSpPr>
          <p:spPr bwMode="auto">
            <a:xfrm>
              <a:off x="3792" y="2736"/>
              <a:ext cx="336" cy="336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 flipV="1">
            <a:off x="5158468" y="4940300"/>
            <a:ext cx="1928132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116603" y="5029200"/>
                <a:ext cx="669607" cy="655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603" y="5029200"/>
                <a:ext cx="669607" cy="6555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086600" y="4342497"/>
            <a:ext cx="176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Apply some sort of penalty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823012" y="4406900"/>
            <a:ext cx="701488" cy="72091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2884" y="3180226"/>
            <a:ext cx="3301093" cy="320339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00" y="2438400"/>
            <a:ext cx="3048000" cy="299421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611" grpId="0" build="p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Decision Trees in </a:t>
            </a:r>
            <a:r>
              <a:rPr lang="en-US" dirty="0" err="1"/>
              <a:t>Scikit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80329"/>
            <a:ext cx="7620000" cy="753036"/>
          </a:xfrm>
        </p:spPr>
        <p:txBody>
          <a:bodyPr>
            <a:normAutofit fontScale="92500"/>
          </a:bodyPr>
          <a:lstStyle/>
          <a:p>
            <a:r>
              <a:rPr lang="en-US" dirty="0"/>
              <a:t>Trains a decision tree using default hyperparameters (attribute chosen to split on either Gini or entropy, no max depth, </a:t>
            </a:r>
            <a:r>
              <a:rPr lang="en-US" dirty="0" err="1"/>
              <a:t>etc</a:t>
            </a:r>
            <a:r>
              <a:rPr lang="en-US" dirty="0"/>
              <a:t>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1560176"/>
            <a:ext cx="8245475" cy="22408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sklearn.datasets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load_iris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tree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Load a common dataset, fit a decision tree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iris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load_iris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tree.DecisionTreeClassifier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iris.target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199" y="4769224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Predict most likely class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([[2., 2.]])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198" y="5576049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Predict PDF over classes (%training samples in leaf)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proba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([[2., 2.]])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76800"/>
          </a:xfrm>
        </p:spPr>
        <p:txBody>
          <a:bodyPr/>
          <a:lstStyle/>
          <a:p>
            <a:r>
              <a:rPr lang="en-US" dirty="0"/>
              <a:t>What if the problem is not linearly separable?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Introduce </a:t>
            </a:r>
            <a:r>
              <a:rPr lang="en-US" b="0" dirty="0">
                <a:solidFill>
                  <a:schemeClr val="tx2"/>
                </a:solidFill>
              </a:rPr>
              <a:t>slack</a:t>
            </a:r>
            <a:r>
              <a:rPr lang="en-US" b="0" dirty="0"/>
              <a:t>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Need to minimize:</a:t>
            </a:r>
          </a:p>
          <a:p>
            <a:pPr lvl="2"/>
            <a:endParaRPr lang="en-US" dirty="0"/>
          </a:p>
          <a:p>
            <a:pPr marL="548640" lvl="2" indent="0">
              <a:buNone/>
            </a:pPr>
            <a:r>
              <a:rPr lang="en-US" dirty="0"/>
              <a:t> </a:t>
            </a:r>
          </a:p>
          <a:p>
            <a:pPr lvl="2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Subject to: </a:t>
            </a:r>
          </a:p>
        </p:txBody>
      </p:sp>
      <p:graphicFrame>
        <p:nvGraphicFramePr>
          <p:cNvPr id="1093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148397"/>
              </p:ext>
            </p:extLst>
          </p:nvPr>
        </p:nvGraphicFramePr>
        <p:xfrm>
          <a:off x="2177269" y="3075290"/>
          <a:ext cx="340754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8" name="Equation" r:id="rId3" imgW="1574640" imgH="457200" progId="Equation.3">
                  <p:embed/>
                </p:oleObj>
              </mc:Choice>
              <mc:Fallback>
                <p:oleObj name="Equation" r:id="rId3" imgW="15746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269" y="3075290"/>
                        <a:ext cx="340754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75245" y="4763610"/>
                <a:ext cx="497879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latin typeface="Cambria Math"/>
                      </a:rPr>
                      <m:t>+</m:t>
                    </m:r>
                    <m:r>
                      <a:rPr lang="en-US" sz="2800" b="0" i="1" smtClean="0">
                        <a:latin typeface="Cambria Math"/>
                      </a:rPr>
                      <m:t>𝑏</m:t>
                    </m:r>
                    <m:r>
                      <a:rPr lang="en-US" sz="2800" b="0" i="1" smtClean="0">
                        <a:latin typeface="Cambria Math"/>
                      </a:rPr>
                      <m:t>≥1−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=1</m:t>
                    </m:r>
                  </m:oMath>
                </a14:m>
                <a:endParaRPr lang="en-US" sz="2800" b="0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𝑤</m:t>
                        </m:r>
                      </m:e>
                    </m:acc>
                    <m:r>
                      <a:rPr lang="en-US" sz="2800" i="1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/>
                      </a:rPr>
                      <m:t>+</m:t>
                    </m:r>
                    <m:r>
                      <a:rPr lang="en-US" sz="2800" i="1">
                        <a:latin typeface="Cambria Math"/>
                      </a:rPr>
                      <m:t>𝑏</m:t>
                    </m:r>
                    <m:r>
                      <a:rPr lang="en-US" sz="2800" i="1">
                        <a:latin typeface="Cambria Math"/>
                      </a:rPr>
                      <m:t>≤−1+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  <m:sub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=−1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245" y="4763610"/>
                <a:ext cx="4978799" cy="954107"/>
              </a:xfrm>
              <a:prstGeom prst="rect">
                <a:avLst/>
              </a:prstGeom>
              <a:blipFill rotWithShape="0">
                <a:blip r:embed="rId5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3635" grpId="0" uiExpand="1" build="p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 Support Vector Machines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the decision boundary is not linear?</a:t>
            </a:r>
          </a:p>
        </p:txBody>
      </p:sp>
      <p:pic>
        <p:nvPicPr>
          <p:cNvPr id="109466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2180631"/>
            <a:ext cx="6172200" cy="4629150"/>
          </a:xfrm>
          <a:noFill/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094661" name="Arc 5"/>
          <p:cNvSpPr>
            <a:spLocks/>
          </p:cNvSpPr>
          <p:nvPr/>
        </p:nvSpPr>
        <p:spPr bwMode="auto">
          <a:xfrm rot="13286533">
            <a:off x="3276600" y="3871319"/>
            <a:ext cx="3962400" cy="2176462"/>
          </a:xfrm>
          <a:custGeom>
            <a:avLst/>
            <a:gdLst>
              <a:gd name="G0" fmla="+- 0 0 0"/>
              <a:gd name="G1" fmla="+- 21486 0 0"/>
              <a:gd name="G2" fmla="+- 21600 0 0"/>
              <a:gd name="T0" fmla="*/ 2220 w 21600"/>
              <a:gd name="T1" fmla="*/ 0 h 42318"/>
              <a:gd name="T2" fmla="*/ 5710 w 21600"/>
              <a:gd name="T3" fmla="*/ 42318 h 42318"/>
              <a:gd name="T4" fmla="*/ 0 w 21600"/>
              <a:gd name="T5" fmla="*/ 21486 h 42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318" fill="none" extrusionOk="0">
                <a:moveTo>
                  <a:pt x="2219" y="0"/>
                </a:moveTo>
                <a:cubicBezTo>
                  <a:pt x="13231" y="1138"/>
                  <a:pt x="21600" y="10416"/>
                  <a:pt x="21600" y="21486"/>
                </a:cubicBezTo>
                <a:cubicBezTo>
                  <a:pt x="21600" y="31216"/>
                  <a:pt x="15094" y="39745"/>
                  <a:pt x="5709" y="42317"/>
                </a:cubicBezTo>
              </a:path>
              <a:path w="21600" h="42318" stroke="0" extrusionOk="0">
                <a:moveTo>
                  <a:pt x="2219" y="0"/>
                </a:moveTo>
                <a:cubicBezTo>
                  <a:pt x="13231" y="1138"/>
                  <a:pt x="21600" y="10416"/>
                  <a:pt x="21600" y="21486"/>
                </a:cubicBezTo>
                <a:cubicBezTo>
                  <a:pt x="21600" y="31216"/>
                  <a:pt x="15094" y="39745"/>
                  <a:pt x="5709" y="42317"/>
                </a:cubicBezTo>
                <a:lnTo>
                  <a:pt x="0" y="21486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Nonlinear Support Vector Machines</a:t>
            </a:r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 data into higher dimensional space</a:t>
            </a:r>
          </a:p>
        </p:txBody>
      </p:sp>
      <p:pic>
        <p:nvPicPr>
          <p:cNvPr id="109568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2152650"/>
            <a:ext cx="6172200" cy="4629150"/>
          </a:xfrm>
          <a:noFill/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28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50424" cy="1371600"/>
          </a:xfrm>
        </p:spPr>
        <p:txBody>
          <a:bodyPr/>
          <a:lstStyle/>
          <a:p>
            <a:r>
              <a:rPr lang="en-US"/>
              <a:t>SVMs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710078"/>
            <a:ext cx="7620000" cy="715964"/>
          </a:xfrm>
        </p:spPr>
        <p:txBody>
          <a:bodyPr/>
          <a:lstStyle/>
          <a:p>
            <a:r>
              <a:rPr lang="en-US" dirty="0"/>
              <a:t>Lots of defaults used for </a:t>
            </a:r>
            <a:r>
              <a:rPr lang="en-US" dirty="0" err="1"/>
              <a:t>hyperparameters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can use cross validation to search for good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205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svm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Fit a default SVM classifier to fake data</a:t>
            </a:r>
          </a:p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X = [[0, 0], [1, 1]]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= [0, 1]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svm.SVC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(X,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" y="3944471"/>
            <a:ext cx="8245475" cy="164950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SVC(C=1.0,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cache_size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=200,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class_weight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 coef0=0.0,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decision_function_shape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 degree=3, gamma='auto', kernel='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max_iter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=-1, probability=False,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random_state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 shrinking=True,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tol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=0.001, verbose=False)</a:t>
            </a:r>
          </a:p>
        </p:txBody>
      </p:sp>
    </p:spTree>
    <p:extLst>
      <p:ext uri="{BB962C8B-B14F-4D97-AF65-F5344CB8AC3E}">
        <p14:creationId xmlns:p14="http://schemas.microsoft.com/office/powerpoint/2010/main" val="12947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49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sklearn.model_selection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train_test_split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sklearn.model_selection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GridSearchCV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sklearn.metrics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classification_report</a:t>
            </a:r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... Load some raw data into X and y ...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Split the dataset in two equal parts</a:t>
            </a:r>
          </a:p>
          <a:p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X_train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X_test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y_train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y_test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= \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train_test_split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(X, y,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test_size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=0.5,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random_state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=0)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57200" y="4173388"/>
            <a:ext cx="8245475" cy="249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Pick values of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hyperparameters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you want to consider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tuned_parameters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[{'kernel': ['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'],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'gamma': [1e-3, 1e-4],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'C': [1, 10, 100, 1000]},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{'kernel': ['linear'],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'C': [1, 10, 100, 1000]}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]</a:t>
            </a:r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199"/>
            <a:ext cx="7620000" cy="334963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1524318"/>
            <a:ext cx="8245475" cy="249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Perform a complete grid search + cross validation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for each of the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hyperparameter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vectors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GridSearchCV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(SVC(C=1),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tuned_parameters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cv=5,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scoring=‘precision’)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X_train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y_train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4231498"/>
            <a:ext cx="8245475" cy="19843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Now that you’ve selected good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hyperparameters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via CV,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and trained a model on your training data, get an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estimate of the “true error” on your test set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y_true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y_pred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y_test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X_test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print(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classification_report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y_true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y_pred</a:t>
            </a:r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43576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89964"/>
          </a:xfrm>
        </p:spPr>
        <p:txBody>
          <a:bodyPr/>
          <a:lstStyle/>
          <a:p>
            <a:r>
              <a:rPr lang="en-US" dirty="0"/>
              <a:t>Visualizing a decision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860932"/>
            <a:ext cx="8245475" cy="234843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IPython.display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Image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tree.export_graphviz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out_file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=None,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feature_names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iris.feature_names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class_names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iris.target_names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filled=True, rounded=True)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graph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pydotplus.graph_from_dot_data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Image(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graph.create_png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3" y="3386060"/>
            <a:ext cx="6784227" cy="33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are very interpretable, but may be brittle to changes in the training data, as well as noise</a:t>
            </a:r>
          </a:p>
          <a:p>
            <a:r>
              <a:rPr lang="en-US" dirty="0">
                <a:solidFill>
                  <a:schemeClr val="tx2"/>
                </a:solidFill>
              </a:rPr>
              <a:t>Random forests</a:t>
            </a:r>
            <a:r>
              <a:rPr lang="en-US" dirty="0"/>
              <a:t> are an ensemble method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Resamples the training data;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Builds many decision trees;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Averages predictions of trees to classify.</a:t>
            </a:r>
          </a:p>
          <a:p>
            <a:r>
              <a:rPr lang="en-US" dirty="0"/>
              <a:t>This is done through bagging and random feature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4726267"/>
            <a:ext cx="1359273" cy="195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43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Bagging: </a:t>
            </a:r>
            <a:r>
              <a:rPr lang="en-US" dirty="0">
                <a:solidFill>
                  <a:schemeClr val="tx2"/>
                </a:solidFill>
              </a:rPr>
              <a:t>B</a:t>
            </a:r>
            <a:r>
              <a:rPr lang="en-US" dirty="0"/>
              <a:t>ootstrap </a:t>
            </a:r>
            <a:r>
              <a:rPr lang="en-US" dirty="0">
                <a:solidFill>
                  <a:schemeClr val="tx2"/>
                </a:solidFill>
              </a:rPr>
              <a:t>ag</a:t>
            </a:r>
            <a:r>
              <a:rPr lang="en-US" dirty="0"/>
              <a:t>gregation</a:t>
            </a:r>
            <a:endParaRPr lang="en-US" sz="1200" dirty="0"/>
          </a:p>
          <a:p>
            <a:r>
              <a:rPr lang="en-US" dirty="0"/>
              <a:t>Resampling a training set of size n via the </a:t>
            </a:r>
            <a:r>
              <a:rPr lang="en-US" dirty="0">
                <a:solidFill>
                  <a:schemeClr val="tx2"/>
                </a:solidFill>
              </a:rPr>
              <a:t>bootstrap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Sample </a:t>
            </a:r>
            <a:r>
              <a:rPr lang="en-US" dirty="0">
                <a:solidFill>
                  <a:schemeClr val="tx2"/>
                </a:solidFill>
              </a:rPr>
              <a:t>with replacement</a:t>
            </a:r>
            <a:r>
              <a:rPr lang="en-US" dirty="0"/>
              <a:t> n elements</a:t>
            </a:r>
          </a:p>
          <a:p>
            <a:r>
              <a:rPr lang="en-US" dirty="0"/>
              <a:t>General scheme for random forests: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B bootstrap samples,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B decision trees, {T</a:t>
            </a:r>
            <a:r>
              <a:rPr lang="en-US" baseline="-25000" dirty="0"/>
              <a:t>1</a:t>
            </a:r>
            <a:r>
              <a:rPr lang="en-US" dirty="0"/>
              <a:t>, 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T</a:t>
            </a:r>
            <a:r>
              <a:rPr lang="en-US" baseline="-25000" dirty="0"/>
              <a:t>B</a:t>
            </a:r>
            <a:r>
              <a:rPr lang="en-US" dirty="0"/>
              <a:t>}, from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r>
              <a:rPr lang="en-US" dirty="0"/>
              <a:t>Classification/Regression: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tree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dirty="0"/>
              <a:t> predicts class/value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average 1/B </a:t>
            </a:r>
            <a:r>
              <a:rPr lang="el-GR" dirty="0"/>
              <a:t>Σ</a:t>
            </a:r>
            <a:r>
              <a:rPr lang="en-US" baseline="-25000" dirty="0"/>
              <a:t>j={1,...,B}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r>
              <a:rPr lang="en-US" dirty="0"/>
              <a:t> for regression, </a:t>
            </a:r>
            <a:br>
              <a:rPr lang="en-US" dirty="0"/>
            </a:br>
            <a:r>
              <a:rPr lang="en-US" dirty="0"/>
              <a:t>	or majority vote for classification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178045"/>
              </p:ext>
            </p:extLst>
          </p:nvPr>
        </p:nvGraphicFramePr>
        <p:xfrm>
          <a:off x="2550458" y="340986"/>
          <a:ext cx="33886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896480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training dataset</a:t>
            </a:r>
            <a:r>
              <a:rPr lang="en-US" dirty="0">
                <a:sym typeface="Wingdings"/>
              </a:rPr>
              <a:t> (Z):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2"/>
            <a:endCxn id="9" idx="0"/>
          </p:cNvCxnSpPr>
          <p:nvPr/>
        </p:nvCxnSpPr>
        <p:spPr>
          <a:xfrm flipH="1">
            <a:off x="1539688" y="1824346"/>
            <a:ext cx="2705099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74477"/>
              </p:ext>
            </p:extLst>
          </p:nvPr>
        </p:nvGraphicFramePr>
        <p:xfrm>
          <a:off x="264459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277155"/>
              </p:ext>
            </p:extLst>
          </p:nvPr>
        </p:nvGraphicFramePr>
        <p:xfrm>
          <a:off x="3124201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20377"/>
              </p:ext>
            </p:extLst>
          </p:nvPr>
        </p:nvGraphicFramePr>
        <p:xfrm>
          <a:off x="6334778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>
            <a:stCxn id="5" idx="2"/>
            <a:endCxn id="10" idx="0"/>
          </p:cNvCxnSpPr>
          <p:nvPr/>
        </p:nvCxnSpPr>
        <p:spPr>
          <a:xfrm>
            <a:off x="4244787" y="1824346"/>
            <a:ext cx="154643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11" idx="0"/>
          </p:cNvCxnSpPr>
          <p:nvPr/>
        </p:nvCxnSpPr>
        <p:spPr>
          <a:xfrm>
            <a:off x="4244787" y="1824346"/>
            <a:ext cx="3365220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244787" y="1824346"/>
            <a:ext cx="1682610" cy="555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255" y="1804184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2283" y="1867078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780" y="1785902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  <a:r>
              <a:rPr lang="en-US" baseline="-25000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6496" y="1400263"/>
            <a:ext cx="192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Bootstrap samples </a:t>
            </a:r>
            <a:r>
              <a:rPr lang="en-US" dirty="0" err="1"/>
              <a:t>Z</a:t>
            </a:r>
            <a:r>
              <a:rPr lang="en-US" baseline="-25000" dirty="0" err="1"/>
              <a:t>j</a:t>
            </a:r>
            <a:endParaRPr lang="en-US" baseline="-25000" dirty="0"/>
          </a:p>
        </p:txBody>
      </p:sp>
      <p:sp>
        <p:nvSpPr>
          <p:cNvPr id="28" name="Oval 27"/>
          <p:cNvSpPr/>
          <p:nvPr/>
        </p:nvSpPr>
        <p:spPr>
          <a:xfrm>
            <a:off x="5779257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61394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43531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1539687" y="4687999"/>
            <a:ext cx="6077043" cy="1275086"/>
            <a:chOff x="1539687" y="4687999"/>
            <a:chExt cx="6077043" cy="1275086"/>
          </a:xfrm>
        </p:grpSpPr>
        <p:cxnSp>
          <p:nvCxnSpPr>
            <p:cNvPr id="43" name="Straight Arrow Connector 42"/>
            <p:cNvCxnSpPr>
              <a:endCxn id="45" idx="0"/>
            </p:cNvCxnSpPr>
            <p:nvPr/>
          </p:nvCxnSpPr>
          <p:spPr>
            <a:xfrm>
              <a:off x="1539687" y="4687999"/>
              <a:ext cx="2859742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>
              <a:off x="3381934" y="5296592"/>
              <a:ext cx="2034989" cy="66649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Aggregate/Vote</a:t>
              </a: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>
              <a:off x="4399428" y="4687999"/>
              <a:ext cx="1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5" idx="0"/>
            </p:cNvCxnSpPr>
            <p:nvPr/>
          </p:nvCxnSpPr>
          <p:spPr>
            <a:xfrm flipH="1">
              <a:off x="4399429" y="4699599"/>
              <a:ext cx="1539688" cy="5969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endCxn id="45" idx="0"/>
            </p:cNvCxnSpPr>
            <p:nvPr/>
          </p:nvCxnSpPr>
          <p:spPr>
            <a:xfrm flipH="1">
              <a:off x="4399429" y="4719761"/>
              <a:ext cx="3217301" cy="5768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150554" y="3843038"/>
            <a:ext cx="6848586" cy="766663"/>
            <a:chOff x="1150554" y="3843038"/>
            <a:chExt cx="6848586" cy="766663"/>
          </a:xfrm>
        </p:grpSpPr>
        <p:cxnSp>
          <p:nvCxnSpPr>
            <p:cNvPr id="32" name="Straight Arrow Connector 31"/>
            <p:cNvCxnSpPr>
              <a:stCxn id="9" idx="2"/>
            </p:cNvCxnSpPr>
            <p:nvPr/>
          </p:nvCxnSpPr>
          <p:spPr>
            <a:xfrm>
              <a:off x="1539688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2"/>
            </p:cNvCxnSpPr>
            <p:nvPr/>
          </p:nvCxnSpPr>
          <p:spPr>
            <a:xfrm>
              <a:off x="4399430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2"/>
            </p:cNvCxnSpPr>
            <p:nvPr/>
          </p:nvCxnSpPr>
          <p:spPr>
            <a:xfrm>
              <a:off x="7610007" y="3843038"/>
              <a:ext cx="6723" cy="38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5055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10296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0873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</a:t>
              </a:r>
              <a:r>
                <a:rPr lang="en-US" baseline="-25000"/>
                <a:t>B</a:t>
              </a:r>
              <a:endParaRPr lang="en-US" baseline="-250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004718" y="3856541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1558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</a:t>
              </a:r>
              <a:r>
                <a:rPr lang="en-US" baseline="-25000" dirty="0" err="1"/>
                <a:t>j</a:t>
              </a:r>
              <a:endParaRPr lang="en-US" baseline="-250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36588" y="5994470"/>
            <a:ext cx="4096672" cy="680588"/>
            <a:chOff x="2336588" y="5994470"/>
            <a:chExt cx="4096672" cy="68058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384924" y="5994470"/>
              <a:ext cx="0" cy="334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336588" y="6305726"/>
              <a:ext cx="409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Class estimate or predicted value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51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Attribute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some randomness via bootstrapping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like this!  Randomness increases the bias of the forest slightly at a huge decrease in variance (due to averaging)</a:t>
            </a:r>
          </a:p>
          <a:p>
            <a:br>
              <a:rPr lang="en-US" dirty="0"/>
            </a:br>
            <a:r>
              <a:rPr lang="en-US" dirty="0"/>
              <a:t>We can further reduce correlation between trees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each tree, at every split point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choose a </a:t>
            </a:r>
            <a:r>
              <a:rPr lang="en-US" dirty="0">
                <a:solidFill>
                  <a:schemeClr val="tx2"/>
                </a:solidFill>
              </a:rPr>
              <a:t>random subset</a:t>
            </a:r>
            <a:r>
              <a:rPr lang="en-US" dirty="0"/>
              <a:t> of attributes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then split on the “best” (entropy, Gini) within only that subset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26807</TotalTime>
  <Words>2416</Words>
  <Application>Microsoft Macintosh PowerPoint</Application>
  <PresentationFormat>On-screen Show (4:3)</PresentationFormat>
  <Paragraphs>428</Paragraphs>
  <Slides>45</Slides>
  <Notes>13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Arial Black</vt:lpstr>
      <vt:lpstr>Calibri</vt:lpstr>
      <vt:lpstr>Cambria Math</vt:lpstr>
      <vt:lpstr>Courier</vt:lpstr>
      <vt:lpstr>Monotype Sorts</vt:lpstr>
      <vt:lpstr>Wingdings</vt:lpstr>
      <vt:lpstr>Essential</vt:lpstr>
      <vt:lpstr>Visio</vt:lpstr>
      <vt:lpstr>VISIO</vt:lpstr>
      <vt:lpstr>Equation</vt:lpstr>
      <vt:lpstr>Vergelijking</vt:lpstr>
      <vt:lpstr>Introduction to  Data Science</vt:lpstr>
      <vt:lpstr>Today’s Lecture</vt:lpstr>
      <vt:lpstr>Today’s lecture</vt:lpstr>
      <vt:lpstr>Decision Trees in Scikit</vt:lpstr>
      <vt:lpstr>Visualizing a decision tree</vt:lpstr>
      <vt:lpstr>Random Forests</vt:lpstr>
      <vt:lpstr>Bagging</vt:lpstr>
      <vt:lpstr>PowerPoint Presentation</vt:lpstr>
      <vt:lpstr>Random Attribute selection</vt:lpstr>
      <vt:lpstr>Random forests in scikit-learn</vt:lpstr>
      <vt:lpstr>K-Nearest Neighbors</vt:lpstr>
      <vt:lpstr>Nearest Neighbor Classifiers</vt:lpstr>
      <vt:lpstr>Nearest-Neighbor Classifiers</vt:lpstr>
      <vt:lpstr>Definition of Nearest Neighbor</vt:lpstr>
      <vt:lpstr>1-Nearest neighbor</vt:lpstr>
      <vt:lpstr>Nearest Neighbor Classification</vt:lpstr>
      <vt:lpstr>Nearest Neighbor Classification…</vt:lpstr>
      <vt:lpstr>Nearest Neighbor Classification…</vt:lpstr>
      <vt:lpstr>Nearest Neighbor Classification…</vt:lpstr>
      <vt:lpstr>Nearest neighbor Classification…</vt:lpstr>
      <vt:lpstr>Nearest Neighbor Search</vt:lpstr>
      <vt:lpstr>K-NN: Advantages</vt:lpstr>
      <vt:lpstr>K-NN: Disadvantages</vt:lpstr>
      <vt:lpstr>KNN Classification in Scikit-Learn</vt:lpstr>
      <vt:lpstr>Local Regression</vt:lpstr>
      <vt:lpstr>k-nearest neighbor regression</vt:lpstr>
      <vt:lpstr>Local Regression With Kernels</vt:lpstr>
      <vt:lpstr>The Quadratic Kernel</vt:lpstr>
      <vt:lpstr>Kernel Regression</vt:lpstr>
      <vt:lpstr>KNN Regression in Scikit-Learn</vt:lpstr>
      <vt:lpstr>Support Vector Machines</vt:lpstr>
      <vt:lpstr>Support Vector Machines (SVM)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Nonlinear Support Vector Machines</vt:lpstr>
      <vt:lpstr>Nonlinear Support Vector Machines</vt:lpstr>
      <vt:lpstr>SVMs in Scikit-Learn</vt:lpstr>
      <vt:lpstr>Model Selection in Scikit-learn</vt:lpstr>
      <vt:lpstr>Model Selection in Scikit-learn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3639</cp:revision>
  <cp:lastPrinted>2017-04-04T07:06:12Z</cp:lastPrinted>
  <dcterms:created xsi:type="dcterms:W3CDTF">2013-03-05T15:39:19Z</dcterms:created>
  <dcterms:modified xsi:type="dcterms:W3CDTF">2018-11-26T05:01:28Z</dcterms:modified>
</cp:coreProperties>
</file>