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39"/>
  </p:notesMasterIdLst>
  <p:handoutMasterIdLst>
    <p:handoutMasterId r:id="rId40"/>
  </p:handoutMasterIdLst>
  <p:sldIdLst>
    <p:sldId id="256" r:id="rId2"/>
    <p:sldId id="715" r:id="rId3"/>
    <p:sldId id="751" r:id="rId4"/>
    <p:sldId id="750" r:id="rId5"/>
    <p:sldId id="717" r:id="rId6"/>
    <p:sldId id="724" r:id="rId7"/>
    <p:sldId id="502" r:id="rId8"/>
    <p:sldId id="719" r:id="rId9"/>
    <p:sldId id="718" r:id="rId10"/>
    <p:sldId id="720" r:id="rId11"/>
    <p:sldId id="721" r:id="rId12"/>
    <p:sldId id="722" r:id="rId13"/>
    <p:sldId id="723" r:id="rId14"/>
    <p:sldId id="725" r:id="rId15"/>
    <p:sldId id="726" r:id="rId16"/>
    <p:sldId id="727" r:id="rId17"/>
    <p:sldId id="728" r:id="rId18"/>
    <p:sldId id="729" r:id="rId19"/>
    <p:sldId id="731" r:id="rId20"/>
    <p:sldId id="732" r:id="rId21"/>
    <p:sldId id="733" r:id="rId22"/>
    <p:sldId id="734" r:id="rId23"/>
    <p:sldId id="735" r:id="rId24"/>
    <p:sldId id="736" r:id="rId25"/>
    <p:sldId id="737" r:id="rId26"/>
    <p:sldId id="738" r:id="rId27"/>
    <p:sldId id="739" r:id="rId28"/>
    <p:sldId id="740" r:id="rId29"/>
    <p:sldId id="741" r:id="rId30"/>
    <p:sldId id="742" r:id="rId31"/>
    <p:sldId id="743" r:id="rId32"/>
    <p:sldId id="744" r:id="rId33"/>
    <p:sldId id="745" r:id="rId34"/>
    <p:sldId id="746" r:id="rId35"/>
    <p:sldId id="747" r:id="rId36"/>
    <p:sldId id="748" r:id="rId37"/>
    <p:sldId id="74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715"/>
            <p14:sldId id="751"/>
            <p14:sldId id="750"/>
            <p14:sldId id="717"/>
            <p14:sldId id="724"/>
            <p14:sldId id="502"/>
            <p14:sldId id="719"/>
            <p14:sldId id="718"/>
            <p14:sldId id="720"/>
            <p14:sldId id="721"/>
            <p14:sldId id="722"/>
            <p14:sldId id="723"/>
            <p14:sldId id="725"/>
            <p14:sldId id="726"/>
            <p14:sldId id="727"/>
            <p14:sldId id="728"/>
            <p14:sldId id="729"/>
            <p14:sldId id="731"/>
            <p14:sldId id="732"/>
            <p14:sldId id="733"/>
            <p14:sldId id="734"/>
            <p14:sldId id="735"/>
            <p14:sldId id="736"/>
            <p14:sldId id="737"/>
            <p14:sldId id="738"/>
            <p14:sldId id="739"/>
            <p14:sldId id="740"/>
            <p14:sldId id="741"/>
            <p14:sldId id="742"/>
            <p14:sldId id="743"/>
            <p14:sldId id="744"/>
            <p14:sldId id="745"/>
            <p14:sldId id="746"/>
            <p14:sldId id="747"/>
            <p14:sldId id="748"/>
            <p14:sldId id="7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C6AE"/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89" autoAdjust="0"/>
    <p:restoredTop sz="77828" autoAdjust="0"/>
  </p:normalViewPr>
  <p:slideViewPr>
    <p:cSldViewPr snapToGrid="0" snapToObjects="1">
      <p:cViewPr varScale="1">
        <p:scale>
          <a:sx n="67" d="100"/>
          <a:sy n="67" d="100"/>
        </p:scale>
        <p:origin x="168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5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foundation.zurb.com/" TargetMode="External"/><Relationship Id="rId2" Type="http://schemas.openxmlformats.org/officeDocument/2006/relationships/hyperlink" Target="https://getbootstrap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md.edu/researcharea/big-data" TargetMode="External"/><Relationship Id="rId2" Type="http://schemas.openxmlformats.org/officeDocument/2006/relationships/hyperlink" Target="https://cs.umd.edu/researcharea/artificial-intelligenc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s.umd.edu/research-area/data-science" TargetMode="External"/><Relationship Id="rId4" Type="http://schemas.openxmlformats.org/officeDocument/2006/relationships/hyperlink" Target="https://cs.umd.edu/research-area/human-computer-interaction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log/1995-github-jupyter-notebooks-3" TargetMode="External"/><Relationship Id="rId2" Type="http://schemas.openxmlformats.org/officeDocument/2006/relationships/hyperlink" Target="https://pages.github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#27 – 12/3/2018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Mondays &amp; Wednesdays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differences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Classical statistics vs machine learning approaches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(Two are nearly mixed in most job calls you will see.)</a:t>
            </a:r>
          </a:p>
          <a:p>
            <a:endParaRPr lang="en-US" dirty="0"/>
          </a:p>
          <a:p>
            <a:r>
              <a:rPr lang="en-US" dirty="0"/>
              <a:t>Developing data science tools vs. doing data analysis</a:t>
            </a:r>
          </a:p>
          <a:p>
            <a:endParaRPr lang="en-US" dirty="0"/>
          </a:p>
          <a:p>
            <a:r>
              <a:rPr lang="en-US" dirty="0"/>
              <a:t>Working on a core business product vs more nebulous “identification of value” for the firm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a personal website.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Free hosting options: GitHub Pages, Google Sites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Pay for your own URL (but not the hosting).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Make a clean website, and make sure it renders on mobile: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Bootstrap: </a:t>
            </a:r>
            <a:r>
              <a:rPr lang="en-US" dirty="0">
                <a:hlinkClick r:id="rId2"/>
              </a:rPr>
              <a:t>https://getbootstrap.com/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Foundation: </a:t>
            </a:r>
            <a:r>
              <a:rPr lang="en-US" dirty="0">
                <a:hlinkClick r:id="rId3"/>
              </a:rPr>
              <a:t>http://foundation.zurb.com/</a:t>
            </a:r>
            <a:endParaRPr lang="en-US" dirty="0"/>
          </a:p>
          <a:p>
            <a:r>
              <a:rPr lang="en-US" dirty="0"/>
              <a:t>Highlight relevant coursework, open source projects, tangible work experience,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Highlight tools that you know (not just programming languages, but also frameworks like </a:t>
            </a:r>
            <a:r>
              <a:rPr lang="en-US" dirty="0" err="1"/>
              <a:t>TensorFlow</a:t>
            </a:r>
            <a:r>
              <a:rPr lang="en-US" dirty="0"/>
              <a:t> and general tech skills)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“Requirements”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science job postings </a:t>
            </a:r>
            <a:r>
              <a:rPr lang="mr-IN" dirty="0"/>
              <a:t>–</a:t>
            </a:r>
            <a:r>
              <a:rPr lang="en-US" dirty="0"/>
              <a:t> and, honestly, CS postings in general </a:t>
            </a:r>
            <a:r>
              <a:rPr lang="mr-IN" dirty="0"/>
              <a:t>–</a:t>
            </a:r>
            <a:r>
              <a:rPr lang="en-US" dirty="0"/>
              <a:t> often have completely nonsense requirements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The group is filtering out some noise from the applicant pool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Somebody wrote the posting and went buzzword crazy</a:t>
            </a:r>
          </a:p>
          <a:p>
            <a:r>
              <a:rPr lang="en-US" dirty="0"/>
              <a:t>In most cases (unless the position is a team lead, pure R&amp;D, or a very senior role) you can work around requirements: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good, simple website with good, clean projects can work wonders here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Reach out and speak directly with team members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Alumni network, internship network, online forums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4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034143"/>
          </a:xfrm>
        </p:spPr>
        <p:txBody>
          <a:bodyPr/>
          <a:lstStyle/>
          <a:p>
            <a:r>
              <a:rPr lang="en-US" dirty="0"/>
              <a:t>Has anyone worked in a data scientist position here?</a:t>
            </a:r>
          </a:p>
          <a:p>
            <a:r>
              <a:rPr lang="en-US" dirty="0"/>
              <a:t>Interview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31999" y="2264228"/>
            <a:ext cx="461554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7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223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saw that there is no standard for being a “data scientist” </a:t>
            </a:r>
            <a:r>
              <a:rPr lang="mr-IN" dirty="0"/>
              <a:t>–</a:t>
            </a:r>
            <a:r>
              <a:rPr lang="en-US" dirty="0"/>
              <a:t> and there is also no standard interview style 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 but, generally, you’ll be asked about the five “chunks” we covered in this class, plus core CS stuff: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Software engineering questions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Data collection and management questions (SQL, APIs, scraping, newer DB stuff like NoSQL, Graph DBs, </a:t>
            </a:r>
            <a:r>
              <a:rPr lang="en-US" b="0" dirty="0" err="1"/>
              <a:t>etc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General “how would you approach </a:t>
            </a:r>
            <a:r>
              <a:rPr lang="mr-IN" b="0" dirty="0"/>
              <a:t>…</a:t>
            </a:r>
            <a:r>
              <a:rPr lang="en-US" b="0" dirty="0"/>
              <a:t>” EDA questions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Machine learning questions (“general” best practices, but you should be able to describe DTs, RFs, SVM, basic neural nets, KNN, OLS, </a:t>
            </a:r>
            <a:r>
              <a:rPr lang="en-US" b="0" dirty="0">
                <a:solidFill>
                  <a:schemeClr val="tx2"/>
                </a:solidFill>
              </a:rPr>
              <a:t>boosting</a:t>
            </a:r>
            <a:r>
              <a:rPr lang="en-US" b="0" dirty="0"/>
              <a:t>, PCA, </a:t>
            </a:r>
            <a:r>
              <a:rPr lang="en-US" b="0" dirty="0">
                <a:solidFill>
                  <a:schemeClr val="tx2"/>
                </a:solidFill>
              </a:rPr>
              <a:t>feature selection</a:t>
            </a:r>
            <a:r>
              <a:rPr lang="en-US" b="0" dirty="0"/>
              <a:t>, clustering)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Basic “best practices” for statistics, e.g., hypothesis testing</a:t>
            </a:r>
          </a:p>
          <a:p>
            <a:r>
              <a:rPr lang="en-US" dirty="0"/>
              <a:t>Take-home data analysis project (YMMV)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school, Academia, R&amp;D,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Data science isn’t really an academic discipline by itself, but it comes up </a:t>
            </a:r>
            <a:r>
              <a:rPr lang="en-US" dirty="0">
                <a:solidFill>
                  <a:schemeClr val="tx2"/>
                </a:solidFill>
              </a:rPr>
              <a:t>everywhere</a:t>
            </a:r>
            <a:r>
              <a:rPr lang="en-US" dirty="0"/>
              <a:t> within and without CS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Modern science is built on a “CS and Statistics stack”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Academic work in the area: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Outside of CS, using techniques from this class to help fundamental research in that field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Within CS, fundamental research in: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Machine learning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Statistics (non-pure theory)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Databases and data management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Incentives, game theory, mechanism design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Within CS, trying to automate data science (e.g., Google Cloud’s Predictive Analytics, “Automatic Statistician,” 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9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 research at UMD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Outside of CS: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Is there an application area you really like?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Most researchers will be thrilled to talk about how data science/ML can be applied to their domain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You will have to learn about their domain </a:t>
            </a:r>
            <a:r>
              <a:rPr lang="en-US" b="0" dirty="0">
                <a:sym typeface="Wingdings"/>
              </a:rPr>
              <a:t> </a:t>
            </a:r>
            <a:r>
              <a:rPr lang="mr-IN" b="0" dirty="0">
                <a:sym typeface="Wingdings"/>
              </a:rPr>
              <a:t>…</a:t>
            </a:r>
            <a:endParaRPr lang="en-US" b="0" dirty="0"/>
          </a:p>
          <a:p>
            <a:r>
              <a:rPr lang="en-US" dirty="0"/>
              <a:t>Inside of CS: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of us will want you to have taken or be taking at least CMSC422, or CMSC424, or both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https://cs.umd.edu/researcharea/artificial-intelligence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https://cs.umd.edu/researcharea/big-data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4"/>
              </a:rPr>
              <a:t>https://cs.umd.edu/research-area/human-computer-interaction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5"/>
              </a:rPr>
              <a:t>https://cs.umd.edu/research-area/data-science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7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works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~A dozen of you have approached me about doing independent research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Sometimes with an idea in mind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Sometimes without an idea in mind</a:t>
            </a:r>
          </a:p>
          <a:p>
            <a:r>
              <a:rPr lang="en-US" dirty="0"/>
              <a:t>If there is enough interest, I’d be happy to create an official course next (= Spring 2019) semester where: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meet infrequently;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Get together in groups;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a more intense version of a class project, where we create a new dataset and analyze it;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Write a paper about the experience.</a:t>
            </a:r>
          </a:p>
          <a:p>
            <a:r>
              <a:rPr lang="en-US" dirty="0"/>
              <a:t>CMSC396H, CMSC498, CMSC499, and so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410199"/>
            <a:ext cx="9144001" cy="947058"/>
          </a:xfrm>
        </p:spPr>
        <p:txBody>
          <a:bodyPr>
            <a:normAutofit/>
          </a:bodyPr>
          <a:lstStyle/>
          <a:p>
            <a:pPr algn="ctr"/>
            <a:r>
              <a:rPr lang="en-US"/>
              <a:t>DebugGing</a:t>
            </a:r>
            <a:r>
              <a:rPr lang="en-US" dirty="0"/>
              <a:t>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1" y="896740"/>
            <a:ext cx="8824686" cy="45134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8286" y="6574971"/>
            <a:ext cx="5320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https://</a:t>
            </a:r>
            <a:r>
              <a:rPr lang="en-US" sz="1600" i="1" dirty="0" err="1"/>
              <a:t>alistapart.com</a:t>
            </a:r>
            <a:r>
              <a:rPr lang="en-US" sz="1600" i="1" dirty="0"/>
              <a:t>,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643227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84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HW4 is due on Friday (12/7)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Shouldn’t be too bad!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0747A-8262-194D-835D-A3068C933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2785408"/>
            <a:ext cx="9194800" cy="51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40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66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57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08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62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3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3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87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1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2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8739E-A2D0-C041-A011-D11AB143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FFD3F-B5B0-814F-AB48-509F33617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fill out the course evaluation for CMSC320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Projects/Midterms – good, bad, too easy, too hard?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Co-teaching with an external instructor (</a:t>
            </a:r>
            <a:r>
              <a:rPr lang="en-US" b="0" dirty="0" err="1"/>
              <a:t>Prem</a:t>
            </a:r>
            <a:r>
              <a:rPr lang="en-US" b="0" dirty="0"/>
              <a:t> Saggar)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Content, structure, et cetera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Suggestions for improvement!</a:t>
            </a:r>
          </a:p>
          <a:p>
            <a:r>
              <a:rPr lang="en-US" dirty="0"/>
              <a:t>No impact (good or bad) on your grade!  I cannot see these results until </a:t>
            </a:r>
            <a:r>
              <a:rPr lang="en-US" dirty="0">
                <a:solidFill>
                  <a:schemeClr val="tx2"/>
                </a:solidFill>
              </a:rPr>
              <a:t>after</a:t>
            </a:r>
            <a:r>
              <a:rPr lang="en-US" dirty="0"/>
              <a:t> final grades are submitted!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FE322-11EE-0F44-B58D-D705CB51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13E8F47F-5425-E343-8AA7-56EEFFA96D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300" y="4853781"/>
            <a:ext cx="5105400" cy="168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9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16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30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61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6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06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a </a:t>
            </a:r>
            <a:r>
              <a:rPr lang="en-US" dirty="0" err="1"/>
              <a:t>phD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AI-Hard</a:t>
            </a:r>
            <a:r>
              <a:rPr lang="en-US" dirty="0"/>
              <a:t> problems: the difficulty of solving this problem is equivalent (at least) to solving “strong AI”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“AI can perform any intellectual task a human can perform.”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Computer vision, natural language, MAS, RL, </a:t>
            </a:r>
            <a:r>
              <a:rPr lang="en-US" b="0" dirty="0" err="1"/>
              <a:t>etc</a:t>
            </a:r>
            <a:r>
              <a:rPr lang="en-US" b="0" dirty="0"/>
              <a:t> </a:t>
            </a:r>
            <a:r>
              <a:rPr lang="mr-IN" b="0" dirty="0"/>
              <a:t>…</a:t>
            </a:r>
            <a:endParaRPr lang="en-US" b="0" dirty="0"/>
          </a:p>
          <a:p>
            <a:r>
              <a:rPr lang="en-US" dirty="0"/>
              <a:t>Your problem might be one of these.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 spend a life of luxury in academia or industry R&amp;D making progress on these problems, or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mr-IN" b="0" dirty="0"/>
              <a:t>…</a:t>
            </a:r>
            <a:r>
              <a:rPr lang="en-US" b="0" dirty="0"/>
              <a:t> rephrase your problem and its output into something feasible.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dream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run your ML algorithm(s) and it works well (?!)</a:t>
            </a:r>
          </a:p>
          <a:p>
            <a:r>
              <a:rPr lang="en-US" dirty="0"/>
              <a:t>Still: be skeptical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Very easy to accidentally let your ML algorithm cheat: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Peaking (train/test </a:t>
            </a:r>
            <a:r>
              <a:rPr lang="en-US" b="0" dirty="0" err="1"/>
              <a:t>bleedover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Including output as an input feature explicitly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Including output as an input feature implicitly</a:t>
            </a:r>
          </a:p>
          <a:p>
            <a:r>
              <a:rPr lang="en-US" dirty="0"/>
              <a:t>Try to solve the problem by hand;</a:t>
            </a:r>
          </a:p>
          <a:p>
            <a:r>
              <a:rPr lang="en-US" dirty="0"/>
              <a:t>Try to interpret the ML algorithm / output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Continue being skeptical.  Always be skeptical.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687271"/>
              </p:ext>
            </p:extLst>
          </p:nvPr>
        </p:nvGraphicFramePr>
        <p:xfrm>
          <a:off x="457200" y="2282371"/>
          <a:ext cx="8033658" cy="2773438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677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7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7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37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ML predicts</a:t>
                      </a:r>
                      <a:r>
                        <a:rPr lang="en-US" baseline="0" dirty="0"/>
                        <a:t> well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ML predicts poorly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53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You predict well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 skeptical.</a:t>
                      </a:r>
                    </a:p>
                    <a:p>
                      <a:pPr algn="ctr"/>
                      <a:r>
                        <a:rPr lang="en-US" dirty="0"/>
                        <a:t>Do</a:t>
                      </a:r>
                      <a:r>
                        <a:rPr lang="en-US" baseline="0" dirty="0"/>
                        <a:t> automated analysis.</a:t>
                      </a:r>
                    </a:p>
                    <a:p>
                      <a:pPr algn="ctr"/>
                      <a:r>
                        <a:rPr lang="en-US" baseline="0" dirty="0"/>
                        <a:t>Do human analysis.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“Feasible”</a:t>
                      </a:r>
                      <a:r>
                        <a:rPr lang="en-US" baseline="0" dirty="0"/>
                        <a:t> problem: debug the </a:t>
                      </a:r>
                      <a:r>
                        <a:rPr lang="en-US" b="1" baseline="0" dirty="0"/>
                        <a:t>ML/analysis</a:t>
                      </a:r>
                      <a:r>
                        <a:rPr lang="en-US" baseline="0" dirty="0"/>
                        <a:t>.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53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You predict poorly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Make sure ML isn’t cheating (peaking,</a:t>
                      </a:r>
                      <a:r>
                        <a:rPr lang="en-US" baseline="0" dirty="0"/>
                        <a:t> </a:t>
                      </a:r>
                      <a:r>
                        <a:rPr lang="mr-IN" baseline="0" dirty="0"/>
                        <a:t>…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“Impossible” problem:</a:t>
                      </a:r>
                      <a:r>
                        <a:rPr lang="en-US" baseline="0" dirty="0"/>
                        <a:t> debug the </a:t>
                      </a:r>
                      <a:r>
                        <a:rPr lang="en-US" b="1" baseline="0" dirty="0"/>
                        <a:t>problem</a:t>
                      </a:r>
                      <a:r>
                        <a:rPr lang="en-US" baseline="0" dirty="0"/>
                        <a:t>.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2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677" y="5308599"/>
            <a:ext cx="2072640" cy="1554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59600" cy="1371600"/>
          </a:xfrm>
        </p:spPr>
        <p:txBody>
          <a:bodyPr/>
          <a:lstStyle/>
          <a:p>
            <a:r>
              <a:rPr lang="en-US" dirty="0"/>
              <a:t>Final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6959600" cy="4343400"/>
          </a:xfrm>
        </p:spPr>
        <p:txBody>
          <a:bodyPr/>
          <a:lstStyle/>
          <a:p>
            <a:r>
              <a:rPr lang="en-US" dirty="0"/>
              <a:t>In lieu of a final exam, you’ll create a mini-tutorial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Identifies a raw data source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Processes and stores that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Performs exploratory data analysis &amp; visualization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Derives insight(s) using statistics and ML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Communicates those insights as actionable text</a:t>
            </a:r>
          </a:p>
          <a:p>
            <a:r>
              <a:rPr lang="en-US" dirty="0"/>
              <a:t>Individual or group project </a:t>
            </a:r>
            <a:r>
              <a:rPr lang="mr-IN" dirty="0"/>
              <a:t>–</a:t>
            </a:r>
            <a:r>
              <a:rPr lang="en-US" dirty="0"/>
              <a:t> 25% of </a:t>
            </a:r>
            <a:r>
              <a:rPr lang="en-US"/>
              <a:t>final grade!</a:t>
            </a:r>
            <a:endParaRPr lang="en-US" dirty="0"/>
          </a:p>
          <a:p>
            <a:endParaRPr lang="en-US" dirty="0"/>
          </a:p>
          <a:p>
            <a:r>
              <a:rPr lang="en-US" dirty="0"/>
              <a:t>Will be </a:t>
            </a:r>
            <a:r>
              <a:rPr lang="en-US" dirty="0">
                <a:solidFill>
                  <a:schemeClr val="tx2"/>
                </a:solidFill>
              </a:rPr>
              <a:t>hosted publicly </a:t>
            </a:r>
            <a:r>
              <a:rPr lang="en-US" dirty="0"/>
              <a:t>online (GitHub Pages) and will </a:t>
            </a:r>
            <a:r>
              <a:rPr lang="en-US" dirty="0">
                <a:solidFill>
                  <a:schemeClr val="tx2"/>
                </a:solidFill>
              </a:rPr>
              <a:t>strengthen your portfolio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5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Deliverable: URL of your own GitHub Pages site hosting an .</a:t>
            </a:r>
            <a:r>
              <a:rPr lang="en-US" dirty="0" err="1"/>
              <a:t>ipynb</a:t>
            </a:r>
            <a:r>
              <a:rPr lang="en-US" dirty="0"/>
              <a:t>/.html export of your final tutorial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https://pages.github.com/</a:t>
            </a:r>
            <a:r>
              <a:rPr lang="en-US" b="0" dirty="0"/>
              <a:t>   </a:t>
            </a:r>
            <a:r>
              <a:rPr lang="mr-IN" b="0" dirty="0"/>
              <a:t>–</a:t>
            </a:r>
            <a:r>
              <a:rPr lang="en-US" b="0" dirty="0"/>
              <a:t> make a GitHub account, too!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https://github.com/blog/1995-github-jupyter-notebooks-3</a:t>
            </a:r>
            <a:endParaRPr lang="en-US" b="0" dirty="0"/>
          </a:p>
          <a:p>
            <a:r>
              <a:rPr lang="en-US" dirty="0"/>
              <a:t>The project itself: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~1500+ words of Markdown prose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~150+ lines of Python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Should be viewable as a </a:t>
            </a:r>
            <a:r>
              <a:rPr lang="en-US" dirty="0"/>
              <a:t>static webpage </a:t>
            </a:r>
            <a:r>
              <a:rPr lang="mr-IN" b="0" dirty="0"/>
              <a:t>–</a:t>
            </a:r>
            <a:r>
              <a:rPr lang="en-US" b="0" dirty="0"/>
              <a:t> that is, if I (or anyone else) opens the link up, everything should render and I shouldn’t have to run any cells to generate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9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51601" cy="1371600"/>
          </a:xfrm>
        </p:spPr>
        <p:txBody>
          <a:bodyPr/>
          <a:lstStyle/>
          <a:p>
            <a:r>
              <a:rPr lang="en-US"/>
              <a:t>Final Tutorial Rubric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Prem</a:t>
            </a:r>
            <a:r>
              <a:rPr lang="en-US" dirty="0"/>
              <a:t> and I will grade on a scale of 1-10: </a:t>
            </a:r>
          </a:p>
          <a:p>
            <a:r>
              <a:rPr lang="en-US" dirty="0"/>
              <a:t>Motivation: </a:t>
            </a:r>
            <a:r>
              <a:rPr lang="en-US" b="0" dirty="0"/>
              <a:t>Does the tutorial make the reader believe the topic is important (a) in general and (b) with respect to data science?</a:t>
            </a:r>
          </a:p>
          <a:p>
            <a:r>
              <a:rPr lang="en-US" dirty="0"/>
              <a:t>Understanding: </a:t>
            </a:r>
            <a:r>
              <a:rPr lang="en-US" b="0" dirty="0"/>
              <a:t>After reading the tutorial, does the reader understand the topic?</a:t>
            </a:r>
          </a:p>
          <a:p>
            <a:r>
              <a:rPr lang="en-US" dirty="0"/>
              <a:t>Further resources: </a:t>
            </a:r>
            <a:r>
              <a:rPr lang="en-US" b="0" dirty="0"/>
              <a:t>Does the tutorial “call out” to other resources that would help the reader understand basic concepts, deep dive, related work, </a:t>
            </a:r>
            <a:r>
              <a:rPr lang="en-US" b="0" dirty="0" err="1"/>
              <a:t>etc</a:t>
            </a:r>
            <a:r>
              <a:rPr lang="en-US" b="0" dirty="0"/>
              <a:t>?</a:t>
            </a:r>
          </a:p>
          <a:p>
            <a:r>
              <a:rPr lang="en-US" dirty="0"/>
              <a:t>Prose: </a:t>
            </a:r>
            <a:r>
              <a:rPr lang="en-US" b="0" dirty="0"/>
              <a:t>Does the prose in the Markdown portion of the .</a:t>
            </a:r>
            <a:r>
              <a:rPr lang="en-US" b="0" dirty="0" err="1"/>
              <a:t>ipynb</a:t>
            </a:r>
            <a:r>
              <a:rPr lang="en-US" b="0" dirty="0"/>
              <a:t> add to the reader’s understanding of the tutorial?</a:t>
            </a:r>
          </a:p>
          <a:p>
            <a:r>
              <a:rPr lang="en-US" dirty="0"/>
              <a:t>Code: </a:t>
            </a:r>
            <a:r>
              <a:rPr lang="en-US" b="0" dirty="0"/>
              <a:t>Does the code help solidify understanding, is it well documented, and does it include helpful examples?</a:t>
            </a:r>
          </a:p>
          <a:p>
            <a:r>
              <a:rPr lang="en-US" dirty="0"/>
              <a:t>Subjective Evaluation:</a:t>
            </a:r>
            <a:r>
              <a:rPr lang="en-US" b="0" dirty="0"/>
              <a:t> If somebody linked to this tutorial from Hacker News, would people actually read the whole thing?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23429" y="6531429"/>
            <a:ext cx="2635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250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580" y="5222759"/>
            <a:ext cx="2339552" cy="1503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0" y="4609376"/>
            <a:ext cx="4230914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 Science </a:t>
            </a:r>
            <a:r>
              <a:rPr lang="en-US">
                <a:solidFill>
                  <a:schemeClr val="bg1"/>
                </a:solidFill>
              </a:rPr>
              <a:t>in industry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39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What is a </a:t>
            </a:r>
            <a:r>
              <a:rPr lang="en-US"/>
              <a:t>data scientist?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types of “data scientists” in industry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Business analysts, renamed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“</a:t>
            </a:r>
            <a:r>
              <a:rPr lang="mr-IN" dirty="0"/>
              <a:t>…</a:t>
            </a:r>
            <a:r>
              <a:rPr lang="en-US" dirty="0"/>
              <a:t> someone who analyzes an organization or business domain (real or hypothetical) and documents its business or processes or systems, assessing the business model or its integration with technology.”  </a:t>
            </a:r>
            <a:r>
              <a:rPr lang="mr-IN" dirty="0"/>
              <a:t>–</a:t>
            </a:r>
            <a:r>
              <a:rPr lang="en-US" dirty="0"/>
              <a:t> Wikipedia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Statisticians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Machine learning engineer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Backend tools developer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23429" y="6531429"/>
            <a:ext cx="2635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0414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33403</TotalTime>
  <Words>1515</Words>
  <Application>Microsoft Macintosh PowerPoint</Application>
  <PresentationFormat>On-screen Show (4:3)</PresentationFormat>
  <Paragraphs>199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Arial Black</vt:lpstr>
      <vt:lpstr>Calibri</vt:lpstr>
      <vt:lpstr>Essential</vt:lpstr>
      <vt:lpstr>Introduction to  Data Science</vt:lpstr>
      <vt:lpstr>Announcements</vt:lpstr>
      <vt:lpstr>Announcements</vt:lpstr>
      <vt:lpstr>Final Tutorial</vt:lpstr>
      <vt:lpstr>Final Tutorial</vt:lpstr>
      <vt:lpstr>Final Tutorial Rubric</vt:lpstr>
      <vt:lpstr>Today’s Lecture</vt:lpstr>
      <vt:lpstr>Data Science in industry</vt:lpstr>
      <vt:lpstr>What is a data scientist?</vt:lpstr>
      <vt:lpstr>Key differences</vt:lpstr>
      <vt:lpstr>Finding a job</vt:lpstr>
      <vt:lpstr>“Requirements”</vt:lpstr>
      <vt:lpstr>Survey</vt:lpstr>
      <vt:lpstr>Interviewing</vt:lpstr>
      <vt:lpstr>Graduate school, Academia, R&amp;D, …</vt:lpstr>
      <vt:lpstr>Undergraduate research at UMD</vt:lpstr>
      <vt:lpstr>In the works …</vt:lpstr>
      <vt:lpstr>DebugGing Data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a phD</vt:lpstr>
      <vt:lpstr>The dream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4047</cp:revision>
  <cp:lastPrinted>2018-12-03T18:52:32Z</cp:lastPrinted>
  <dcterms:created xsi:type="dcterms:W3CDTF">2013-03-05T15:39:19Z</dcterms:created>
  <dcterms:modified xsi:type="dcterms:W3CDTF">2018-12-03T18:52:38Z</dcterms:modified>
</cp:coreProperties>
</file>