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76"/>
  </p:notesMasterIdLst>
  <p:handoutMasterIdLst>
    <p:handoutMasterId r:id="rId77"/>
  </p:handoutMasterIdLst>
  <p:sldIdLst>
    <p:sldId id="563" r:id="rId2"/>
    <p:sldId id="564" r:id="rId3"/>
    <p:sldId id="565" r:id="rId4"/>
    <p:sldId id="256" r:id="rId5"/>
    <p:sldId id="269" r:id="rId6"/>
    <p:sldId id="355" r:id="rId7"/>
    <p:sldId id="353" r:id="rId8"/>
    <p:sldId id="352" r:id="rId9"/>
    <p:sldId id="354" r:id="rId10"/>
    <p:sldId id="357" r:id="rId11"/>
    <p:sldId id="299" r:id="rId12"/>
    <p:sldId id="292" r:id="rId13"/>
    <p:sldId id="383" r:id="rId14"/>
    <p:sldId id="560" r:id="rId15"/>
    <p:sldId id="358" r:id="rId16"/>
    <p:sldId id="359" r:id="rId17"/>
    <p:sldId id="277" r:id="rId18"/>
    <p:sldId id="278" r:id="rId19"/>
    <p:sldId id="499" r:id="rId20"/>
    <p:sldId id="500" r:id="rId21"/>
    <p:sldId id="501" r:id="rId22"/>
    <p:sldId id="502" r:id="rId23"/>
    <p:sldId id="503" r:id="rId24"/>
    <p:sldId id="504" r:id="rId25"/>
    <p:sldId id="506" r:id="rId26"/>
    <p:sldId id="507" r:id="rId27"/>
    <p:sldId id="508" r:id="rId28"/>
    <p:sldId id="509" r:id="rId29"/>
    <p:sldId id="510" r:id="rId30"/>
    <p:sldId id="511" r:id="rId31"/>
    <p:sldId id="512" r:id="rId32"/>
    <p:sldId id="495" r:id="rId33"/>
    <p:sldId id="520" r:id="rId34"/>
    <p:sldId id="521" r:id="rId35"/>
    <p:sldId id="522" r:id="rId36"/>
    <p:sldId id="523" r:id="rId37"/>
    <p:sldId id="524" r:id="rId38"/>
    <p:sldId id="531" r:id="rId39"/>
    <p:sldId id="406" r:id="rId40"/>
    <p:sldId id="407" r:id="rId41"/>
    <p:sldId id="409" r:id="rId42"/>
    <p:sldId id="411" r:id="rId43"/>
    <p:sldId id="412" r:id="rId44"/>
    <p:sldId id="413" r:id="rId45"/>
    <p:sldId id="561" r:id="rId46"/>
    <p:sldId id="536" r:id="rId47"/>
    <p:sldId id="537" r:id="rId48"/>
    <p:sldId id="538" r:id="rId49"/>
    <p:sldId id="562" r:id="rId50"/>
    <p:sldId id="539" r:id="rId51"/>
    <p:sldId id="540" r:id="rId52"/>
    <p:sldId id="541" r:id="rId53"/>
    <p:sldId id="542" r:id="rId54"/>
    <p:sldId id="532" r:id="rId55"/>
    <p:sldId id="533" r:id="rId56"/>
    <p:sldId id="534" r:id="rId57"/>
    <p:sldId id="535" r:id="rId58"/>
    <p:sldId id="543" r:id="rId59"/>
    <p:sldId id="544" r:id="rId60"/>
    <p:sldId id="545" r:id="rId61"/>
    <p:sldId id="546" r:id="rId62"/>
    <p:sldId id="547" r:id="rId63"/>
    <p:sldId id="548" r:id="rId64"/>
    <p:sldId id="549" r:id="rId65"/>
    <p:sldId id="550" r:id="rId66"/>
    <p:sldId id="551" r:id="rId67"/>
    <p:sldId id="552" r:id="rId68"/>
    <p:sldId id="553" r:id="rId69"/>
    <p:sldId id="554" r:id="rId70"/>
    <p:sldId id="555" r:id="rId71"/>
    <p:sldId id="556" r:id="rId72"/>
    <p:sldId id="557" r:id="rId73"/>
    <p:sldId id="558" r:id="rId74"/>
    <p:sldId id="559" r:id="rId7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64D65849-BC81-4240-B0E0-DA40E21DD821}">
          <p14:sldIdLst>
            <p14:sldId id="563"/>
            <p14:sldId id="564"/>
            <p14:sldId id="565"/>
            <p14:sldId id="256"/>
            <p14:sldId id="269"/>
            <p14:sldId id="355"/>
            <p14:sldId id="353"/>
            <p14:sldId id="352"/>
            <p14:sldId id="354"/>
            <p14:sldId id="357"/>
            <p14:sldId id="299"/>
          </p14:sldIdLst>
        </p14:section>
        <p14:section name="KIDNEY EXCHANGE: INTRO" id="{7A64F0D2-15BF-1C4D-9616-83C3617E6AD4}">
          <p14:sldIdLst>
            <p14:sldId id="292"/>
            <p14:sldId id="383"/>
            <p14:sldId id="560"/>
            <p14:sldId id="358"/>
            <p14:sldId id="359"/>
            <p14:sldId id="277"/>
            <p14:sldId id="278"/>
            <p14:sldId id="499"/>
            <p14:sldId id="500"/>
            <p14:sldId id="501"/>
            <p14:sldId id="502"/>
            <p14:sldId id="503"/>
            <p14:sldId id="504"/>
            <p14:sldId id="506"/>
            <p14:sldId id="507"/>
            <p14:sldId id="508"/>
            <p14:sldId id="509"/>
            <p14:sldId id="510"/>
            <p14:sldId id="511"/>
            <p14:sldId id="512"/>
            <p14:sldId id="495"/>
            <p14:sldId id="520"/>
            <p14:sldId id="521"/>
            <p14:sldId id="522"/>
            <p14:sldId id="523"/>
            <p14:sldId id="524"/>
            <p14:sldId id="531"/>
            <p14:sldId id="406"/>
            <p14:sldId id="407"/>
            <p14:sldId id="409"/>
            <p14:sldId id="411"/>
            <p14:sldId id="412"/>
            <p14:sldId id="413"/>
            <p14:sldId id="561"/>
            <p14:sldId id="536"/>
            <p14:sldId id="537"/>
            <p14:sldId id="538"/>
            <p14:sldId id="562"/>
            <p14:sldId id="539"/>
            <p14:sldId id="540"/>
            <p14:sldId id="541"/>
            <p14:sldId id="542"/>
            <p14:sldId id="532"/>
            <p14:sldId id="533"/>
            <p14:sldId id="534"/>
            <p14:sldId id="535"/>
            <p14:sldId id="543"/>
            <p14:sldId id="544"/>
            <p14:sldId id="545"/>
            <p14:sldId id="546"/>
            <p14:sldId id="547"/>
            <p14:sldId id="548"/>
            <p14:sldId id="549"/>
            <p14:sldId id="550"/>
            <p14:sldId id="551"/>
            <p14:sldId id="552"/>
            <p14:sldId id="553"/>
            <p14:sldId id="554"/>
            <p14:sldId id="555"/>
            <p14:sldId id="556"/>
            <p14:sldId id="557"/>
            <p14:sldId id="558"/>
            <p14:sldId id="559"/>
          </p14:sldIdLst>
        </p14:section>
        <p14:section name="BACKUP SLIDES" id="{0B586E05-E0EA-134F-93CF-C5393CF49C0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31" autoAdjust="0"/>
    <p:restoredTop sz="92336" autoAdjust="0"/>
  </p:normalViewPr>
  <p:slideViewPr>
    <p:cSldViewPr snapToGrid="0" snapToObjects="1">
      <p:cViewPr varScale="1">
        <p:scale>
          <a:sx n="86" d="100"/>
          <a:sy n="86" d="100"/>
        </p:scale>
        <p:origin x="21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pook/graduate/faculty_interviews/umd_smith/transplants_over_tim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Transplants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Sheet1!$A$2:$A$29</c:f>
              <c:numCache>
                <c:formatCode>General</c:formatCode>
                <c:ptCount val="28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>
                  <c:v>1999</c:v>
                </c:pt>
                <c:pt idx="12">
                  <c:v>2000</c:v>
                </c:pt>
                <c:pt idx="13">
                  <c:v>2001</c:v>
                </c:pt>
                <c:pt idx="14">
                  <c:v>2002</c:v>
                </c:pt>
                <c:pt idx="15">
                  <c:v>2003</c:v>
                </c:pt>
                <c:pt idx="16">
                  <c:v>2004</c:v>
                </c:pt>
                <c:pt idx="17">
                  <c:v>2005</c:v>
                </c:pt>
                <c:pt idx="18">
                  <c:v>2006</c:v>
                </c:pt>
                <c:pt idx="19">
                  <c:v>2007</c:v>
                </c:pt>
                <c:pt idx="20">
                  <c:v>2008</c:v>
                </c:pt>
                <c:pt idx="21">
                  <c:v>2009</c:v>
                </c:pt>
                <c:pt idx="22">
                  <c:v>2010</c:v>
                </c:pt>
                <c:pt idx="23">
                  <c:v>2011</c:v>
                </c:pt>
                <c:pt idx="24">
                  <c:v>2012</c:v>
                </c:pt>
                <c:pt idx="25">
                  <c:v>2013</c:v>
                </c:pt>
                <c:pt idx="26">
                  <c:v>2014</c:v>
                </c:pt>
                <c:pt idx="27">
                  <c:v>2015</c:v>
                </c:pt>
              </c:numCache>
            </c:numRef>
          </c:xVal>
          <c:yVal>
            <c:numRef>
              <c:f>Sheet1!$C$2:$C$29</c:f>
              <c:numCache>
                <c:formatCode>General</c:formatCode>
                <c:ptCount val="28"/>
                <c:pt idx="0">
                  <c:v>12618</c:v>
                </c:pt>
                <c:pt idx="1">
                  <c:v>13140</c:v>
                </c:pt>
                <c:pt idx="2">
                  <c:v>15001</c:v>
                </c:pt>
                <c:pt idx="3">
                  <c:v>15756</c:v>
                </c:pt>
                <c:pt idx="4">
                  <c:v>16133</c:v>
                </c:pt>
                <c:pt idx="5">
                  <c:v>17630</c:v>
                </c:pt>
                <c:pt idx="6">
                  <c:v>18297</c:v>
                </c:pt>
                <c:pt idx="7">
                  <c:v>19393</c:v>
                </c:pt>
                <c:pt idx="8">
                  <c:v>19747</c:v>
                </c:pt>
                <c:pt idx="9">
                  <c:v>20304</c:v>
                </c:pt>
                <c:pt idx="10">
                  <c:v>21517</c:v>
                </c:pt>
                <c:pt idx="11">
                  <c:v>22016</c:v>
                </c:pt>
                <c:pt idx="12">
                  <c:v>23248</c:v>
                </c:pt>
                <c:pt idx="13">
                  <c:v>24218</c:v>
                </c:pt>
                <c:pt idx="14">
                  <c:v>24907</c:v>
                </c:pt>
                <c:pt idx="15">
                  <c:v>25467</c:v>
                </c:pt>
                <c:pt idx="16">
                  <c:v>27035</c:v>
                </c:pt>
                <c:pt idx="17">
                  <c:v>28108</c:v>
                </c:pt>
                <c:pt idx="18">
                  <c:v>28930</c:v>
                </c:pt>
                <c:pt idx="19">
                  <c:v>28358</c:v>
                </c:pt>
                <c:pt idx="20">
                  <c:v>27966</c:v>
                </c:pt>
                <c:pt idx="21">
                  <c:v>28463</c:v>
                </c:pt>
                <c:pt idx="22">
                  <c:v>28662</c:v>
                </c:pt>
                <c:pt idx="23">
                  <c:v>28539</c:v>
                </c:pt>
                <c:pt idx="24">
                  <c:v>28053</c:v>
                </c:pt>
                <c:pt idx="25">
                  <c:v>28954</c:v>
                </c:pt>
                <c:pt idx="26">
                  <c:v>29533</c:v>
                </c:pt>
                <c:pt idx="27">
                  <c:v>30973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D2A-C947-A8E5-71093BCF3316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Waiting List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Sheet1!$A$2:$A$29</c:f>
              <c:numCache>
                <c:formatCode>General</c:formatCode>
                <c:ptCount val="28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>
                  <c:v>1999</c:v>
                </c:pt>
                <c:pt idx="12">
                  <c:v>2000</c:v>
                </c:pt>
                <c:pt idx="13">
                  <c:v>2001</c:v>
                </c:pt>
                <c:pt idx="14">
                  <c:v>2002</c:v>
                </c:pt>
                <c:pt idx="15">
                  <c:v>2003</c:v>
                </c:pt>
                <c:pt idx="16">
                  <c:v>2004</c:v>
                </c:pt>
                <c:pt idx="17">
                  <c:v>2005</c:v>
                </c:pt>
                <c:pt idx="18">
                  <c:v>2006</c:v>
                </c:pt>
                <c:pt idx="19">
                  <c:v>2007</c:v>
                </c:pt>
                <c:pt idx="20">
                  <c:v>2008</c:v>
                </c:pt>
                <c:pt idx="21">
                  <c:v>2009</c:v>
                </c:pt>
                <c:pt idx="22">
                  <c:v>2010</c:v>
                </c:pt>
                <c:pt idx="23">
                  <c:v>2011</c:v>
                </c:pt>
                <c:pt idx="24">
                  <c:v>2012</c:v>
                </c:pt>
                <c:pt idx="25">
                  <c:v>2013</c:v>
                </c:pt>
                <c:pt idx="26">
                  <c:v>2014</c:v>
                </c:pt>
                <c:pt idx="27">
                  <c:v>2015</c:v>
                </c:pt>
              </c:numCache>
            </c:numRef>
          </c:xVal>
          <c:yVal>
            <c:numRef>
              <c:f>Sheet1!$D$2:$D$29</c:f>
              <c:numCache>
                <c:formatCode>General</c:formatCode>
                <c:ptCount val="28"/>
                <c:pt idx="0">
                  <c:v>15029</c:v>
                </c:pt>
                <c:pt idx="1">
                  <c:v>17917</c:v>
                </c:pt>
                <c:pt idx="2">
                  <c:v>20443</c:v>
                </c:pt>
                <c:pt idx="3">
                  <c:v>23149</c:v>
                </c:pt>
                <c:pt idx="4">
                  <c:v>27510</c:v>
                </c:pt>
                <c:pt idx="5">
                  <c:v>31273</c:v>
                </c:pt>
                <c:pt idx="6">
                  <c:v>35192</c:v>
                </c:pt>
                <c:pt idx="7">
                  <c:v>41096</c:v>
                </c:pt>
                <c:pt idx="8">
                  <c:v>47397</c:v>
                </c:pt>
                <c:pt idx="9">
                  <c:v>53381</c:v>
                </c:pt>
                <c:pt idx="10">
                  <c:v>59862</c:v>
                </c:pt>
                <c:pt idx="11">
                  <c:v>65260</c:v>
                </c:pt>
                <c:pt idx="12">
                  <c:v>71628</c:v>
                </c:pt>
                <c:pt idx="13">
                  <c:v>76893</c:v>
                </c:pt>
                <c:pt idx="14">
                  <c:v>78498</c:v>
                </c:pt>
                <c:pt idx="15">
                  <c:v>81979</c:v>
                </c:pt>
                <c:pt idx="16">
                  <c:v>85610</c:v>
                </c:pt>
                <c:pt idx="17">
                  <c:v>89884</c:v>
                </c:pt>
                <c:pt idx="18">
                  <c:v>94472</c:v>
                </c:pt>
                <c:pt idx="19">
                  <c:v>97782</c:v>
                </c:pt>
                <c:pt idx="20">
                  <c:v>100775</c:v>
                </c:pt>
                <c:pt idx="21">
                  <c:v>105567</c:v>
                </c:pt>
                <c:pt idx="22">
                  <c:v>110375</c:v>
                </c:pt>
                <c:pt idx="23">
                  <c:v>112816</c:v>
                </c:pt>
                <c:pt idx="24">
                  <c:v>117040</c:v>
                </c:pt>
                <c:pt idx="25">
                  <c:v>121272</c:v>
                </c:pt>
                <c:pt idx="26">
                  <c:v>123851</c:v>
                </c:pt>
                <c:pt idx="27">
                  <c:v>122071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D2A-C947-A8E5-71093BCF33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8735760"/>
        <c:axId val="2138737120"/>
      </c:scatterChart>
      <c:valAx>
        <c:axId val="2138735760"/>
        <c:scaling>
          <c:orientation val="minMax"/>
          <c:max val="2015"/>
          <c:min val="198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8737120"/>
        <c:crosses val="autoZero"/>
        <c:crossBetween val="midCat"/>
      </c:valAx>
      <c:valAx>
        <c:axId val="21387371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1387357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12/10/18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12/10/18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46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47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Under- and self-demanded pairs are white, over-demanded pairs are gray, and reciprocal pairs are black.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Regular edges appear in the efficient matching, while dashed edges represent 3-cycles from the efficient matching that may be disturbed via fair matching.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91D9D-1B6F-EA4D-9268-1347CFC9616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96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there is flow into V, then</a:t>
            </a:r>
            <a:r>
              <a:rPr lang="en-US" baseline="0" dirty="0"/>
              <a:t> for every way V can be cut off from NDDs, there must be at least as much flow over that cut.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037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Markets and marketplaces come in many forms …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… some of which don</a:t>
            </a:r>
            <a:r>
              <a:rPr lang="fr-FR" sz="1200" dirty="0"/>
              <a:t>’</a:t>
            </a:r>
            <a:r>
              <a:rPr lang="en-US" sz="1200" dirty="0"/>
              <a:t>t conform to conventional notions of markets …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… and some in which money may play little or no role.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84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59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United Kingdom</a:t>
            </a:r>
            <a:r>
              <a:rPr lang="en-US" baseline="0" dirty="0"/>
              <a:t>    </a:t>
            </a:r>
            <a:r>
              <a:rPr lang="en-US" dirty="0"/>
              <a:t>National Health </a:t>
            </a:r>
            <a:r>
              <a:rPr lang="en-US" b="0" dirty="0"/>
              <a:t>Service   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National Living Donor Kidney Sharing Schemes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97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667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880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66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58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A628-BE15-1F41-82AB-7A44826EED94}" type="datetime1">
              <a:rPr lang="en-US" smtClean="0"/>
              <a:t>12/10/18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4C859-A377-5346-866D-77D072DA4DBF}" type="datetime1">
              <a:rPr lang="en-US" smtClean="0"/>
              <a:t>12/10/18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780B-BD85-B247-9E38-CABB3AFF2243}" type="datetime1">
              <a:rPr lang="en-US" smtClean="0"/>
              <a:t>12/10/18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E95ED-9E52-4146-86EE-085874B7F398}" type="datetime1">
              <a:rPr lang="en-US" smtClean="0"/>
              <a:t>12/10/18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92B88-49C0-CD4A-BB82-01E4380B8358}" type="datetime1">
              <a:rPr lang="en-US" smtClean="0"/>
              <a:t>12/10/18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2CC15-51DB-0F4A-9263-1C3A20A2BAD5}" type="datetime1">
              <a:rPr lang="en-US" smtClean="0"/>
              <a:t>12/10/18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5D6EC-CCFD-BD43-8CF2-6BAEE32A8745}" type="datetime1">
              <a:rPr lang="en-US" smtClean="0"/>
              <a:t>12/10/18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A9907-C00F-8144-9A73-4BCC5CC8EC0D}" type="datetime1">
              <a:rPr lang="en-US" smtClean="0"/>
              <a:t>12/10/18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E15EC-55FE-F749-ADF1-A6300CFF50D4}" type="datetime1">
              <a:rPr lang="en-US" smtClean="0"/>
              <a:t>12/10/18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8FA5D-739D-6844-AB8B-306BE6D0B0CC}" type="datetime1">
              <a:rPr lang="en-US" smtClean="0"/>
              <a:t>12/10/18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A705-C0B1-984A-9456-9DB3163D8F71}" type="datetime1">
              <a:rPr lang="en-US" smtClean="0"/>
              <a:t>12/10/18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EE61B94-5D70-554B-B98A-451E16C37179}" type="datetime1">
              <a:rPr lang="en-US" smtClean="0"/>
              <a:t>12/10/18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John P. Dickerson - UMD CMSC320 - Dec 10,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tiff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7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tiff"/><Relationship Id="rId5" Type="http://schemas.openxmlformats.org/officeDocument/2006/relationships/image" Target="../media/image55.tiff"/><Relationship Id="rId4" Type="http://schemas.openxmlformats.org/officeDocument/2006/relationships/image" Target="../media/image54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59.png"/><Relationship Id="rId7" Type="http://schemas.openxmlformats.org/officeDocument/2006/relationships/image" Target="../media/image40.emf"/><Relationship Id="rId12" Type="http://schemas.openxmlformats.org/officeDocument/2006/relationships/image" Target="../media/image66.png"/><Relationship Id="rId17" Type="http://schemas.openxmlformats.org/officeDocument/2006/relationships/image" Target="../media/image71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65.gif"/><Relationship Id="rId5" Type="http://schemas.openxmlformats.org/officeDocument/2006/relationships/image" Target="../media/image61.jpe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image" Target="../media/image60.jpeg"/><Relationship Id="rId9" Type="http://schemas.openxmlformats.org/officeDocument/2006/relationships/image" Target="../media/image41.jpg"/><Relationship Id="rId14" Type="http://schemas.openxmlformats.org/officeDocument/2006/relationships/image" Target="../media/image68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5.gif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jpe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microsoft.com/office/2007/relationships/hdphoto" Target="../media/hdphoto2.wdp"/><Relationship Id="rId1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Introduction to 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641234"/>
          </a:xfrm>
        </p:spPr>
        <p:txBody>
          <a:bodyPr/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#29 – 12/10/2018</a:t>
            </a:r>
          </a:p>
          <a:p>
            <a:endParaRPr lang="en-US" sz="1600" b="1" dirty="0"/>
          </a:p>
          <a:p>
            <a:r>
              <a:rPr lang="en-US" sz="1600" b="1" dirty="0"/>
              <a:t>CMSC320</a:t>
            </a:r>
          </a:p>
          <a:p>
            <a:r>
              <a:rPr lang="en-US" sz="1600" b="1" dirty="0"/>
              <a:t>Mondays &amp; Wednesdays</a:t>
            </a:r>
          </a:p>
          <a:p>
            <a:r>
              <a:rPr lang="en-US" sz="1600" b="1" dirty="0"/>
              <a:t>2:00pm – 3:15pm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82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33399" y="337457"/>
            <a:ext cx="8077202" cy="60742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Use </a:t>
            </a:r>
            <a:r>
              <a:rPr lang="en-US" sz="3600" b="1" dirty="0">
                <a:solidFill>
                  <a:schemeClr val="accent2"/>
                </a:solidFill>
              </a:rPr>
              <a:t>data</a:t>
            </a:r>
            <a:r>
              <a:rPr lang="en-US" sz="3600" b="1" dirty="0"/>
              <a:t> &amp; </a:t>
            </a:r>
            <a:r>
              <a:rPr lang="en-US" sz="3600" b="1" dirty="0">
                <a:solidFill>
                  <a:schemeClr val="accent2"/>
                </a:solidFill>
              </a:rPr>
              <a:t>optimization</a:t>
            </a:r>
            <a:r>
              <a:rPr lang="en-US" sz="3600" b="1" dirty="0"/>
              <a:t> – </a:t>
            </a:r>
          </a:p>
          <a:p>
            <a:pPr algn="ctr"/>
            <a:r>
              <a:rPr lang="en-US" sz="3600" b="1" dirty="0"/>
              <a:t>alongside human domain expertise – to </a:t>
            </a:r>
            <a:r>
              <a:rPr lang="en-US" sz="3600" b="1" dirty="0">
                <a:solidFill>
                  <a:schemeClr val="accent2"/>
                </a:solidFill>
              </a:rPr>
              <a:t>learn matching policies</a:t>
            </a:r>
          </a:p>
          <a:p>
            <a:pPr algn="ctr"/>
            <a:endParaRPr lang="en-US" sz="3600" b="1" dirty="0">
              <a:solidFill>
                <a:schemeClr val="accent2"/>
              </a:solidFill>
            </a:endParaRPr>
          </a:p>
          <a:p>
            <a:pPr algn="ctr"/>
            <a:endParaRPr lang="en-US" sz="3600" b="1" dirty="0">
              <a:solidFill>
                <a:schemeClr val="accent2"/>
              </a:solidFill>
            </a:endParaRPr>
          </a:p>
          <a:p>
            <a:pPr algn="ctr"/>
            <a:endParaRPr lang="en-US" sz="3600" b="1" dirty="0">
              <a:solidFill>
                <a:schemeClr val="accent2"/>
              </a:solidFill>
            </a:endParaRPr>
          </a:p>
          <a:p>
            <a:pPr algn="ctr"/>
            <a:endParaRPr lang="en-US" sz="3600" b="1" dirty="0">
              <a:solidFill>
                <a:schemeClr val="accent2"/>
              </a:solidFill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Strong </a:t>
            </a:r>
            <a:r>
              <a:rPr lang="en-US" sz="3600" b="1" dirty="0">
                <a:solidFill>
                  <a:schemeClr val="accent2"/>
                </a:solidFill>
              </a:rPr>
              <a:t>theoretical underpinnings </a:t>
            </a:r>
            <a:r>
              <a:rPr lang="en-US" sz="3600" b="1" dirty="0">
                <a:solidFill>
                  <a:schemeClr val="bg1"/>
                </a:solidFill>
              </a:rPr>
              <a:t>provide design guidance &amp;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runtime guarantees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sp>
        <p:nvSpPr>
          <p:cNvPr id="15" name="Up-Down Arrow 14"/>
          <p:cNvSpPr/>
          <p:nvPr/>
        </p:nvSpPr>
        <p:spPr>
          <a:xfrm>
            <a:off x="4093028" y="2591427"/>
            <a:ext cx="957943" cy="1664261"/>
          </a:xfrm>
          <a:prstGeom prst="up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18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400" dirty="0"/>
              <a:t>Four dimensions of matching market design: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/>
              <a:t>Managing short-term uncertainty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/>
              <a:t>Balancing equity &amp; efficiency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/>
              <a:t>Combining human input and optimization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/>
              <a:t>Incentives &amp; mechanism design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i="1" dirty="0"/>
              <a:t>(Each is supported by my work with local and nationwide kidney exchanges)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dirty="0"/>
              <a:t>Also, some open problems!</a:t>
            </a:r>
          </a:p>
          <a:p>
            <a:pPr marL="457200" indent="-457200">
              <a:buFont typeface="Arial" charset="0"/>
              <a:buChar char="•"/>
            </a:pPr>
            <a:endParaRPr lang="en-US" sz="2400" dirty="0"/>
          </a:p>
          <a:p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410199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Covers recent and ongoing work – talk to me for details!</a:t>
            </a:r>
          </a:p>
          <a:p>
            <a:pPr algn="ctr"/>
            <a:r>
              <a:rPr lang="en-US" i="1" dirty="0"/>
              <a:t>Publications:  </a:t>
            </a:r>
            <a:r>
              <a:rPr lang="en-US" i="1" dirty="0" err="1"/>
              <a:t>jpdickerson.com</a:t>
            </a:r>
            <a:r>
              <a:rPr lang="en-US" i="1" dirty="0"/>
              <a:t>/</a:t>
            </a:r>
            <a:r>
              <a:rPr lang="en-US" i="1" dirty="0" err="1"/>
              <a:t>pubs.html</a:t>
            </a:r>
            <a:endParaRPr lang="en-US" i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0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197666"/>
            <a:ext cx="7772400" cy="3470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Kidney Exchange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819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53400" cy="1371600"/>
          </a:xfrm>
        </p:spPr>
        <p:txBody>
          <a:bodyPr>
            <a:normAutofit/>
          </a:bodyPr>
          <a:lstStyle/>
          <a:p>
            <a:r>
              <a:rPr lang="en-US" dirty="0"/>
              <a:t>Kidney transplantation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US waitlist: about </a:t>
            </a:r>
            <a:r>
              <a:rPr lang="en-US" dirty="0">
                <a:solidFill>
                  <a:schemeClr val="tx2"/>
                </a:solidFill>
              </a:rPr>
              <a:t>100,000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35,587 added in 2017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4,044 people died while waiting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14,022 people received a kidney</a:t>
            </a:r>
            <a:br>
              <a:rPr lang="en-US" dirty="0"/>
            </a:br>
            <a:r>
              <a:rPr lang="en-US" dirty="0"/>
              <a:t>from the deceased donor waitlist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5,794 people received a kidney from a living donor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Some through </a:t>
            </a:r>
            <a:r>
              <a:rPr lang="en-US" b="1" dirty="0">
                <a:solidFill>
                  <a:schemeClr val="tx2"/>
                </a:solidFill>
              </a:rPr>
              <a:t>kidney exchanges</a:t>
            </a:r>
            <a:r>
              <a:rPr lang="en-US" dirty="0"/>
              <a:t>!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This talk: experience with UNOS national kidney exchange (and some data from the NHS NLDKSS)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985202" y="1524318"/>
            <a:ext cx="3625398" cy="2068286"/>
            <a:chOff x="4985202" y="1524318"/>
            <a:chExt cx="3625398" cy="2068286"/>
          </a:xfrm>
        </p:grpSpPr>
        <p:graphicFrame>
          <p:nvGraphicFramePr>
            <p:cNvPr id="8" name="Chart 7"/>
            <p:cNvGraphicFramePr>
              <a:graphicFrameLocks/>
            </p:cNvGraphicFramePr>
            <p:nvPr>
              <p:extLst/>
            </p:nvPr>
          </p:nvGraphicFramePr>
          <p:xfrm>
            <a:off x="4985202" y="1524318"/>
            <a:ext cx="3625398" cy="206828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5" name="TextBox 14"/>
            <p:cNvSpPr txBox="1"/>
            <p:nvPr/>
          </p:nvSpPr>
          <p:spPr>
            <a:xfrm rot="20499962">
              <a:off x="6158344" y="1851356"/>
              <a:ext cx="105156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Demand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7108371" y="1711352"/>
              <a:ext cx="522514" cy="18917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6684124" y="2333184"/>
              <a:ext cx="886968" cy="3383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/>
                <a:t>Supply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7484004" y="2535005"/>
              <a:ext cx="5061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49217" y="4270439"/>
            <a:ext cx="198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[Roth et al. 2004]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72094" y="5351687"/>
            <a:ext cx="6799813" cy="1089313"/>
            <a:chOff x="457200" y="5094107"/>
            <a:chExt cx="6799813" cy="1089313"/>
          </a:xfrm>
        </p:grpSpPr>
        <p:pic>
          <p:nvPicPr>
            <p:cNvPr id="4" name="Picture 3" descr="UNOS.jp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200" y="5094107"/>
              <a:ext cx="3590367" cy="108931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2917" y="5094107"/>
              <a:ext cx="2884096" cy="1088136"/>
            </a:xfrm>
            <a:prstGeom prst="rect">
              <a:avLst/>
            </a:prstGeom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88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082852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Tried-and-true: Deceased-Donor Allocation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Online bipartite matching problem: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Set of patients is known (roughly) in advance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Organs arrive and must be dispatched </a:t>
            </a:r>
            <a:r>
              <a:rPr lang="en-US" b="0" dirty="0">
                <a:solidFill>
                  <a:schemeClr val="tx2"/>
                </a:solidFill>
              </a:rPr>
              <a:t>quickly</a:t>
            </a:r>
          </a:p>
          <a:p>
            <a:r>
              <a:rPr lang="en-US" dirty="0"/>
              <a:t>Constraints: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Locality: organs only stay good for 24 hours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Blood type, tissue type, etc.</a:t>
            </a:r>
          </a:p>
          <a:p>
            <a:r>
              <a:rPr lang="en-US" dirty="0"/>
              <a:t>Who gets the organ?  Prioritization based on: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Age?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QALY maximization?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Quality of match?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Time on the waiting list?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749" y="4776124"/>
            <a:ext cx="3556000" cy="208187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83540-A8DB-264B-82CE-F717F9103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</p:spTree>
    <p:extLst>
      <p:ext uri="{BB962C8B-B14F-4D97-AF65-F5344CB8AC3E}">
        <p14:creationId xmlns:p14="http://schemas.microsoft.com/office/powerpoint/2010/main" val="65999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3" descr="C:\Users\Spook\AppData\Local\Microsoft\Windows\Temporary Internet Files\Content.IE5\UPY6UNEP\MC900432626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6765" y="1546190"/>
            <a:ext cx="927333" cy="927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4" descr="C:\Users\Spook\AppData\Local\Microsoft\Windows\Temporary Internet Files\Content.IE5\PWXEIAO0\MC900434894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2902" y="1373855"/>
            <a:ext cx="1092852" cy="12226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5" descr="C:\Users\Spook\AppData\Local\Microsoft\Windows\Temporary Internet Files\Content.IE5\UPY6UNEP\MC900434888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5702" y="4317941"/>
            <a:ext cx="1229458" cy="12294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6" descr="C:\Users\Spook\AppData\Local\Microsoft\Windows\Temporary Internet Files\Content.IE5\LYL31RR7\MC900434875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6296" y="4235967"/>
            <a:ext cx="1229458" cy="12294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3016507" y="2473523"/>
            <a:ext cx="2709789" cy="1844420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975520" y="2473523"/>
            <a:ext cx="2750776" cy="1885406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3"/>
          </p:cNvCxnSpPr>
          <p:nvPr/>
        </p:nvCxnSpPr>
        <p:spPr>
          <a:xfrm>
            <a:off x="3275160" y="4932671"/>
            <a:ext cx="2451136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362201" y="4727812"/>
            <a:ext cx="225429" cy="409871"/>
          </a:xfrm>
          <a:prstGeom prst="line">
            <a:avLst/>
          </a:prstGeom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280227" y="4727812"/>
            <a:ext cx="225429" cy="409871"/>
          </a:xfrm>
          <a:prstGeom prst="line">
            <a:avLst/>
          </a:prstGeom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221443" y="2022588"/>
            <a:ext cx="2504853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333089" y="1817729"/>
            <a:ext cx="225429" cy="409871"/>
          </a:xfrm>
          <a:prstGeom prst="line">
            <a:avLst/>
          </a:prstGeom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251115" y="1817729"/>
            <a:ext cx="225429" cy="409871"/>
          </a:xfrm>
          <a:prstGeom prst="line">
            <a:avLst/>
          </a:prstGeom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648214" y="2596484"/>
            <a:ext cx="397319" cy="163948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3600" dirty="0"/>
              <a:t>Donors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37134" y="2473523"/>
            <a:ext cx="738664" cy="184441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3600" dirty="0"/>
              <a:t>Patients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04006" y="1066177"/>
            <a:ext cx="131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Wife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99743" y="1064202"/>
            <a:ext cx="1619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Husband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04006" y="5598593"/>
            <a:ext cx="131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Brother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31440" y="5599277"/>
            <a:ext cx="1619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Brother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00200" y="6052458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(2- and 3-cycles, all surgeries performed simultaneously)</a:t>
            </a: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2365"/>
          </a:xfrm>
        </p:spPr>
        <p:txBody>
          <a:bodyPr>
            <a:normAutofit/>
          </a:bodyPr>
          <a:lstStyle/>
          <a:p>
            <a:r>
              <a:rPr lang="en-US" sz="3200" dirty="0"/>
              <a:t>Kidney exchange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6776030" y="1567653"/>
            <a:ext cx="1268186" cy="3656158"/>
            <a:chOff x="7284000" y="1388495"/>
            <a:chExt cx="1268186" cy="3656158"/>
          </a:xfrm>
        </p:grpSpPr>
        <p:sp>
          <p:nvSpPr>
            <p:cNvPr id="27" name="Oval 26"/>
            <p:cNvSpPr/>
            <p:nvPr/>
          </p:nvSpPr>
          <p:spPr>
            <a:xfrm>
              <a:off x="7284000" y="1388495"/>
              <a:ext cx="1268186" cy="1268186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49000">
                  <a:schemeClr val="tx2">
                    <a:lumMod val="20000"/>
                    <a:lumOff val="80000"/>
                  </a:schemeClr>
                </a:gs>
                <a:gs pos="50000">
                  <a:srgbClr val="BEC8E1"/>
                </a:gs>
                <a:gs pos="50000">
                  <a:schemeClr val="accent3"/>
                </a:gs>
                <a:gs pos="100000">
                  <a:schemeClr val="accent3"/>
                </a:gs>
              </a:gsLst>
              <a:lin ang="1080000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D</a:t>
              </a:r>
              <a:r>
                <a:rPr lang="en-US" sz="3200" baseline="-25000" dirty="0">
                  <a:solidFill>
                    <a:schemeClr val="bg1"/>
                  </a:solidFill>
                </a:rPr>
                <a:t>1</a:t>
              </a:r>
              <a:r>
                <a:rPr lang="en-US" sz="3200" dirty="0"/>
                <a:t> </a:t>
              </a:r>
              <a:r>
                <a:rPr lang="en-US" sz="3200" dirty="0">
                  <a:solidFill>
                    <a:schemeClr val="tx1"/>
                  </a:solidFill>
                </a:rPr>
                <a:t>P</a:t>
              </a:r>
              <a:r>
                <a:rPr lang="en-US" sz="3200" baseline="-250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8" name="Oval 27"/>
            <p:cNvSpPr/>
            <p:nvPr/>
          </p:nvSpPr>
          <p:spPr>
            <a:xfrm>
              <a:off x="7284000" y="3776467"/>
              <a:ext cx="1268186" cy="1268186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49000">
                  <a:schemeClr val="tx2">
                    <a:lumMod val="20000"/>
                    <a:lumOff val="80000"/>
                  </a:schemeClr>
                </a:gs>
                <a:gs pos="50000">
                  <a:srgbClr val="BEC8E1"/>
                </a:gs>
                <a:gs pos="50000">
                  <a:schemeClr val="accent3"/>
                </a:gs>
                <a:gs pos="100000">
                  <a:schemeClr val="accent3"/>
                </a:gs>
              </a:gsLst>
              <a:lin ang="1080000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D</a:t>
              </a:r>
              <a:r>
                <a:rPr lang="en-US" sz="3200" baseline="-25000" dirty="0">
                  <a:solidFill>
                    <a:schemeClr val="bg1"/>
                  </a:solidFill>
                </a:rPr>
                <a:t>2</a:t>
              </a:r>
              <a:r>
                <a:rPr lang="en-US" sz="3200" dirty="0"/>
                <a:t> </a:t>
              </a:r>
              <a:r>
                <a:rPr lang="en-US" sz="3200" dirty="0">
                  <a:solidFill>
                    <a:schemeClr val="tx1"/>
                  </a:solidFill>
                </a:rPr>
                <a:t>P</a:t>
              </a:r>
              <a:r>
                <a:rPr lang="en-US" sz="3200" baseline="-25000" dirty="0">
                  <a:solidFill>
                    <a:schemeClr val="tx1"/>
                  </a:solidFill>
                </a:rPr>
                <a:t>2</a:t>
              </a:r>
            </a:p>
          </p:txBody>
        </p:sp>
        <p:cxnSp>
          <p:nvCxnSpPr>
            <p:cNvPr id="30" name="Straight Arrow Connector 29"/>
            <p:cNvCxnSpPr>
              <a:stCxn id="27" idx="3"/>
              <a:endCxn id="28" idx="7"/>
            </p:cNvCxnSpPr>
            <p:nvPr/>
          </p:nvCxnSpPr>
          <p:spPr>
            <a:xfrm>
              <a:off x="7469722" y="2470959"/>
              <a:ext cx="896742" cy="149123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8" idx="1"/>
              <a:endCxn id="27" idx="5"/>
            </p:cNvCxnSpPr>
            <p:nvPr/>
          </p:nvCxnSpPr>
          <p:spPr>
            <a:xfrm flipV="1">
              <a:off x="7469722" y="2470959"/>
              <a:ext cx="896742" cy="149123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Non-directed donors &amp; chains</a:t>
            </a:r>
          </a:p>
        </p:txBody>
      </p:sp>
      <p:sp>
        <p:nvSpPr>
          <p:cNvPr id="7" name="Content Placeholder 30"/>
          <p:cNvSpPr>
            <a:spLocks noGrp="1"/>
          </p:cNvSpPr>
          <p:nvPr>
            <p:ph idx="1"/>
          </p:nvPr>
        </p:nvSpPr>
        <p:spPr>
          <a:xfrm>
            <a:off x="457200" y="4931227"/>
            <a:ext cx="8229600" cy="1416578"/>
          </a:xfrm>
        </p:spPr>
        <p:txBody>
          <a:bodyPr>
            <a:normAutofit/>
          </a:bodyPr>
          <a:lstStyle/>
          <a:p>
            <a:r>
              <a:rPr lang="en-US" b="0" i="1" dirty="0"/>
              <a:t>Not executed simultaneously, so no length cap required based on logistic concerns </a:t>
            </a:r>
            <a:r>
              <a:rPr lang="is-IS" b="0" i="1" dirty="0"/>
              <a:t>…</a:t>
            </a:r>
          </a:p>
          <a:p>
            <a:r>
              <a:rPr lang="is-IS" b="0" i="1" dirty="0"/>
              <a:t>… </a:t>
            </a:r>
            <a:r>
              <a:rPr lang="is-IS" dirty="0"/>
              <a:t>but in practice edges fail, so </a:t>
            </a:r>
            <a:r>
              <a:rPr lang="is-IS" i="1" dirty="0"/>
              <a:t>some</a:t>
            </a:r>
            <a:r>
              <a:rPr lang="is-IS" dirty="0"/>
              <a:t> finite cap is used!</a:t>
            </a:r>
            <a:endParaRPr lang="en-US" b="0" i="1" dirty="0"/>
          </a:p>
        </p:txBody>
      </p:sp>
      <p:sp>
        <p:nvSpPr>
          <p:cNvPr id="8" name="Oval 7"/>
          <p:cNvSpPr/>
          <p:nvPr/>
        </p:nvSpPr>
        <p:spPr>
          <a:xfrm>
            <a:off x="381000" y="1981200"/>
            <a:ext cx="990600" cy="990600"/>
          </a:xfrm>
          <a:prstGeom prst="ellipse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NDD</a:t>
            </a:r>
          </a:p>
        </p:txBody>
      </p:sp>
      <p:sp>
        <p:nvSpPr>
          <p:cNvPr id="9" name="Oval 8"/>
          <p:cNvSpPr/>
          <p:nvPr/>
        </p:nvSpPr>
        <p:spPr>
          <a:xfrm>
            <a:off x="2209800" y="3505200"/>
            <a:ext cx="990600" cy="9906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P1</a:t>
            </a:r>
          </a:p>
        </p:txBody>
      </p:sp>
      <p:sp>
        <p:nvSpPr>
          <p:cNvPr id="10" name="Oval 9"/>
          <p:cNvSpPr/>
          <p:nvPr/>
        </p:nvSpPr>
        <p:spPr>
          <a:xfrm>
            <a:off x="2209800" y="1981200"/>
            <a:ext cx="990600" cy="9906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D1</a:t>
            </a:r>
          </a:p>
        </p:txBody>
      </p:sp>
      <p:cxnSp>
        <p:nvCxnSpPr>
          <p:cNvPr id="11" name="Straight Connector 10"/>
          <p:cNvCxnSpPr>
            <a:stCxn id="9" idx="0"/>
            <a:endCxn id="10" idx="4"/>
          </p:cNvCxnSpPr>
          <p:nvPr/>
        </p:nvCxnSpPr>
        <p:spPr>
          <a:xfrm flipV="1">
            <a:off x="2705100" y="2971800"/>
            <a:ext cx="0" cy="533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5"/>
            <a:endCxn id="9" idx="1"/>
          </p:cNvCxnSpPr>
          <p:nvPr/>
        </p:nvCxnSpPr>
        <p:spPr>
          <a:xfrm>
            <a:off x="1226530" y="2826730"/>
            <a:ext cx="1128340" cy="8235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4038600" y="3505200"/>
            <a:ext cx="990600" cy="9906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P2</a:t>
            </a:r>
          </a:p>
        </p:txBody>
      </p:sp>
      <p:sp>
        <p:nvSpPr>
          <p:cNvPr id="14" name="Oval 13"/>
          <p:cNvSpPr/>
          <p:nvPr/>
        </p:nvSpPr>
        <p:spPr>
          <a:xfrm>
            <a:off x="4038600" y="1981200"/>
            <a:ext cx="990600" cy="9906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D2</a:t>
            </a:r>
          </a:p>
        </p:txBody>
      </p:sp>
      <p:cxnSp>
        <p:nvCxnSpPr>
          <p:cNvPr id="15" name="Straight Connector 14"/>
          <p:cNvCxnSpPr>
            <a:stCxn id="13" idx="0"/>
            <a:endCxn id="14" idx="4"/>
          </p:cNvCxnSpPr>
          <p:nvPr/>
        </p:nvCxnSpPr>
        <p:spPr>
          <a:xfrm flipV="1">
            <a:off x="4533900" y="2971800"/>
            <a:ext cx="0" cy="533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867400" y="3505200"/>
            <a:ext cx="990600" cy="9906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P3</a:t>
            </a:r>
          </a:p>
        </p:txBody>
      </p:sp>
      <p:sp>
        <p:nvSpPr>
          <p:cNvPr id="17" name="Oval 16"/>
          <p:cNvSpPr/>
          <p:nvPr/>
        </p:nvSpPr>
        <p:spPr>
          <a:xfrm>
            <a:off x="5867400" y="1981200"/>
            <a:ext cx="990600" cy="9906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D3</a:t>
            </a:r>
          </a:p>
        </p:txBody>
      </p:sp>
      <p:cxnSp>
        <p:nvCxnSpPr>
          <p:cNvPr id="18" name="Straight Connector 17"/>
          <p:cNvCxnSpPr>
            <a:stCxn id="16" idx="0"/>
            <a:endCxn id="17" idx="4"/>
          </p:cNvCxnSpPr>
          <p:nvPr/>
        </p:nvCxnSpPr>
        <p:spPr>
          <a:xfrm flipV="1">
            <a:off x="6362700" y="2971800"/>
            <a:ext cx="0" cy="533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0" idx="5"/>
            <a:endCxn id="13" idx="1"/>
          </p:cNvCxnSpPr>
          <p:nvPr/>
        </p:nvCxnSpPr>
        <p:spPr>
          <a:xfrm>
            <a:off x="3055330" y="2826730"/>
            <a:ext cx="1128340" cy="8235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5"/>
            <a:endCxn id="16" idx="1"/>
          </p:cNvCxnSpPr>
          <p:nvPr/>
        </p:nvCxnSpPr>
        <p:spPr>
          <a:xfrm>
            <a:off x="4884130" y="2826730"/>
            <a:ext cx="1128340" cy="8235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7" idx="5"/>
          </p:cNvCxnSpPr>
          <p:nvPr/>
        </p:nvCxnSpPr>
        <p:spPr>
          <a:xfrm>
            <a:off x="6712930" y="2826730"/>
            <a:ext cx="1197210" cy="8162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48600" y="2930604"/>
            <a:ext cx="91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…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  <a:endParaRPr lang="en-US" dirty="0"/>
          </a:p>
        </p:txBody>
      </p:sp>
      <p:sp>
        <p:nvSpPr>
          <p:cNvPr id="5" name="Oval Callout 4"/>
          <p:cNvSpPr/>
          <p:nvPr/>
        </p:nvSpPr>
        <p:spPr>
          <a:xfrm flipV="1">
            <a:off x="267644" y="3149526"/>
            <a:ext cx="1567543" cy="889073"/>
          </a:xfrm>
          <a:prstGeom prst="wedgeEllipseCallout">
            <a:avLst>
              <a:gd name="adj1" fmla="val -17361"/>
              <a:gd name="adj2" fmla="val 6494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00020" y="3252459"/>
            <a:ext cx="1454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Pay it forward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61414" y="1268780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[Rees et al. 2009]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5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animBg="1"/>
      <p:bldP spid="10" grpId="0" animBg="1"/>
      <p:bldP spid="13" grpId="0" animBg="1"/>
      <p:bldP spid="14" grpId="0" animBg="1"/>
      <p:bldP spid="16" grpId="0" animBg="1"/>
      <p:bldP spid="17" grpId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Real-world impact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Kidney exchange is only a decade young, but already accounts for </a:t>
            </a:r>
            <a:r>
              <a:rPr lang="en-US" dirty="0">
                <a:solidFill>
                  <a:schemeClr val="tx2"/>
                </a:solidFill>
              </a:rPr>
              <a:t>&gt;</a:t>
            </a:r>
            <a:r>
              <a:rPr lang="en-US" dirty="0">
                <a:solidFill>
                  <a:srgbClr val="D1282E"/>
                </a:solidFill>
              </a:rPr>
              <a:t>12%</a:t>
            </a:r>
            <a:r>
              <a:rPr lang="en-US" dirty="0"/>
              <a:t> of living donations in the United States</a:t>
            </a:r>
          </a:p>
          <a:p>
            <a:pPr marL="342900" indent="-342900">
              <a:buFont typeface="Arial"/>
              <a:buChar char="•"/>
            </a:pPr>
            <a:r>
              <a:rPr lang="en-US" b="0" dirty="0"/>
              <a:t>Now a worldwide phenomenon (AU, CA, IL, PT, TR, UK, </a:t>
            </a:r>
            <a:r>
              <a:rPr lang="is-IS" b="0" dirty="0"/>
              <a:t>…)</a:t>
            </a:r>
            <a:r>
              <a:rPr lang="en-US" b="0" dirty="0"/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US" b="0" dirty="0"/>
              <a:t>(Slowly) moving toward </a:t>
            </a:r>
            <a:r>
              <a:rPr lang="en-US" b="0" dirty="0">
                <a:solidFill>
                  <a:srgbClr val="D1282E"/>
                </a:solidFill>
              </a:rPr>
              <a:t>organized international exchange</a:t>
            </a:r>
          </a:p>
          <a:p>
            <a:endParaRPr lang="en-US" dirty="0">
              <a:solidFill>
                <a:srgbClr val="D1282E"/>
              </a:solidFill>
            </a:endParaRPr>
          </a:p>
          <a:p>
            <a:r>
              <a:rPr lang="en-US" dirty="0">
                <a:solidFill>
                  <a:srgbClr val="D1282E"/>
                </a:solidFill>
              </a:rPr>
              <a:t>Extensive experience with, e.g., the United Network for Organ Sharing (UNOS) US nationwide kidney exchange!</a:t>
            </a:r>
          </a:p>
          <a:p>
            <a:pPr marL="342900" indent="-342900">
              <a:buFont typeface="Arial"/>
              <a:buChar char="•"/>
            </a:pPr>
            <a:r>
              <a:rPr lang="en-US" b="0" dirty="0">
                <a:solidFill>
                  <a:srgbClr val="000000"/>
                </a:solidFill>
              </a:rPr>
              <a:t>155+ transplant centers (roughly 69% of the US)</a:t>
            </a:r>
          </a:p>
          <a:p>
            <a:pPr marL="342900" indent="-342900">
              <a:buFont typeface="Arial"/>
              <a:buChar char="•"/>
            </a:pPr>
            <a:r>
              <a:rPr lang="en-US" b="0" dirty="0">
                <a:solidFill>
                  <a:srgbClr val="000000"/>
                </a:solidFill>
              </a:rPr>
              <a:t>Completely autonomous biweekly match runs</a:t>
            </a:r>
          </a:p>
          <a:p>
            <a:pPr marL="342900" indent="-342900">
              <a:buFont typeface="Arial"/>
              <a:buChar char="•"/>
            </a:pPr>
            <a:r>
              <a:rPr lang="en-US" b="0" dirty="0">
                <a:solidFill>
                  <a:srgbClr val="000000"/>
                </a:solidFill>
              </a:rPr>
              <a:t>Only automated exchange in the US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57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743334" cy="919904"/>
          </a:xfrm>
        </p:spPr>
        <p:txBody>
          <a:bodyPr>
            <a:normAutofit/>
          </a:bodyPr>
          <a:lstStyle/>
          <a:p>
            <a:r>
              <a:rPr lang="en-US" sz="3200" dirty="0"/>
              <a:t>The clearing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14160"/>
            <a:ext cx="7620000" cy="1626082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>
                <a:solidFill>
                  <a:schemeClr val="tx2"/>
                </a:solidFill>
              </a:rPr>
              <a:t>clearing problem</a:t>
            </a:r>
            <a:r>
              <a:rPr lang="en-US" dirty="0"/>
              <a:t> is to find the “best” disjoint set of cycles of length at most </a:t>
            </a:r>
            <a:r>
              <a:rPr lang="en-US" i="1" dirty="0"/>
              <a:t>L</a:t>
            </a:r>
            <a:r>
              <a:rPr lang="en-US" dirty="0"/>
              <a:t>, and chains</a:t>
            </a:r>
          </a:p>
          <a:p>
            <a:pPr lvl="1"/>
            <a:r>
              <a:rPr lang="en-US" dirty="0"/>
              <a:t>Typically, 2 ≤ </a:t>
            </a:r>
            <a:r>
              <a:rPr lang="en-US" i="1" dirty="0"/>
              <a:t>L </a:t>
            </a:r>
            <a:r>
              <a:rPr lang="en-US" dirty="0"/>
              <a:t>≤ 5 for kidneys (e.g., </a:t>
            </a:r>
            <a:r>
              <a:rPr lang="en-US" i="1" dirty="0"/>
              <a:t>L</a:t>
            </a:r>
            <a:r>
              <a:rPr lang="en-US" dirty="0"/>
              <a:t>=3 at UNOS)</a:t>
            </a:r>
          </a:p>
          <a:p>
            <a:pPr lvl="1"/>
            <a:r>
              <a:rPr lang="en-US" dirty="0"/>
              <a:t>NP-hard (for </a:t>
            </a:r>
            <a:r>
              <a:rPr lang="en-US" i="1" dirty="0"/>
              <a:t>L&gt;</a:t>
            </a:r>
            <a:r>
              <a:rPr lang="en-US" dirty="0"/>
              <a:t>2) in theory, </a:t>
            </a:r>
            <a:r>
              <a:rPr lang="en-US" dirty="0">
                <a:solidFill>
                  <a:srgbClr val="D1282E"/>
                </a:solidFill>
              </a:rPr>
              <a:t>really hard</a:t>
            </a:r>
            <a:r>
              <a:rPr lang="en-US" dirty="0"/>
              <a:t> in practice</a:t>
            </a:r>
          </a:p>
        </p:txBody>
      </p:sp>
      <p:pic>
        <p:nvPicPr>
          <p:cNvPr id="11" name="Picture 10" descr="Screen Shot 2015-12-03 at 11.59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6" y="1214567"/>
            <a:ext cx="8458161" cy="3477647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4025" y="6234218"/>
            <a:ext cx="24111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[Abraham et al. 07, Biro et al. 09]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46500" y="5955808"/>
            <a:ext cx="2242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</a:t>
            </a:r>
            <a:r>
              <a:rPr lang="en-US" sz="1200" dirty="0" err="1"/>
              <a:t>Glorie</a:t>
            </a:r>
            <a:r>
              <a:rPr lang="en-US" sz="1200" dirty="0"/>
              <a:t> et al. 2014, </a:t>
            </a:r>
          </a:p>
          <a:p>
            <a:r>
              <a:rPr lang="en-US" sz="1200" dirty="0"/>
              <a:t> Anderson et al. 2015, </a:t>
            </a:r>
          </a:p>
          <a:p>
            <a:r>
              <a:rPr lang="en-US" sz="1200" dirty="0"/>
              <a:t> </a:t>
            </a:r>
            <a:r>
              <a:rPr lang="en-US" sz="1200" dirty="0" err="1"/>
              <a:t>Plaut</a:t>
            </a:r>
            <a:r>
              <a:rPr lang="en-US" sz="1200" dirty="0"/>
              <a:t> et al. 2016, </a:t>
            </a:r>
          </a:p>
          <a:p>
            <a:r>
              <a:rPr lang="en-US" sz="1200" dirty="0"/>
              <a:t> Dick</a:t>
            </a:r>
            <a:r>
              <a:rPr lang="is-IS" sz="1200" dirty="0"/>
              <a:t>erson et al. 2016 ...</a:t>
            </a:r>
            <a:r>
              <a:rPr lang="en-US" sz="1200" dirty="0"/>
              <a:t>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33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69902"/>
            <a:ext cx="7620000" cy="3611049"/>
          </a:xfrm>
        </p:spPr>
        <p:txBody>
          <a:bodyPr>
            <a:normAutofit/>
          </a:bodyPr>
          <a:lstStyle/>
          <a:p>
            <a:r>
              <a:rPr lang="en-US" sz="2400" b="0" dirty="0"/>
              <a:t>Binary variable </a:t>
            </a:r>
            <a:r>
              <a:rPr lang="en-US" sz="2400" b="0" i="1" dirty="0"/>
              <a:t>x</a:t>
            </a:r>
            <a:r>
              <a:rPr lang="en-US" sz="2400" b="0" i="1" baseline="-25000" dirty="0"/>
              <a:t>c</a:t>
            </a:r>
            <a:r>
              <a:rPr lang="en-US" sz="2400" b="0" dirty="0"/>
              <a:t> for each feasible cycle or chain </a:t>
            </a:r>
            <a:r>
              <a:rPr lang="en-US" sz="2400" b="0" i="1" dirty="0"/>
              <a:t>c</a:t>
            </a:r>
          </a:p>
          <a:p>
            <a:pPr marL="0" indent="0">
              <a:buNone/>
            </a:pPr>
            <a:r>
              <a:rPr lang="en-US" sz="2400" dirty="0"/>
              <a:t>Maximize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b="0" i="1" dirty="0"/>
              <a:t>u</a:t>
            </a:r>
            <a:r>
              <a:rPr lang="en-US" sz="2400" b="0" dirty="0"/>
              <a:t>(</a:t>
            </a:r>
            <a:r>
              <a:rPr lang="en-US" sz="2400" b="0" i="1" dirty="0"/>
              <a:t>M</a:t>
            </a:r>
            <a:r>
              <a:rPr lang="en-US" sz="2400" b="0" dirty="0"/>
              <a:t>) = </a:t>
            </a:r>
            <a:r>
              <a:rPr lang="en-US" sz="2400" b="0" dirty="0" err="1"/>
              <a:t>Σ</a:t>
            </a:r>
            <a:r>
              <a:rPr lang="en-US" sz="2400" b="0" dirty="0"/>
              <a:t> </a:t>
            </a:r>
            <a:r>
              <a:rPr lang="en-US" sz="2400" b="0" i="1" dirty="0" err="1"/>
              <a:t>w</a:t>
            </a:r>
            <a:r>
              <a:rPr lang="en-US" sz="2400" b="0" i="1" baseline="-25000" dirty="0" err="1"/>
              <a:t>c</a:t>
            </a:r>
            <a:r>
              <a:rPr lang="en-US" sz="2400" b="0" i="1" baseline="-25000" dirty="0"/>
              <a:t> </a:t>
            </a:r>
            <a:r>
              <a:rPr lang="en-US" sz="2400" b="0" i="1" dirty="0"/>
              <a:t>x</a:t>
            </a:r>
            <a:r>
              <a:rPr lang="en-US" sz="2400" b="0" i="1" baseline="-25000" dirty="0"/>
              <a:t>c</a:t>
            </a:r>
          </a:p>
          <a:p>
            <a:pPr marL="0" indent="0">
              <a:buNone/>
            </a:pPr>
            <a:r>
              <a:rPr lang="en-US" sz="2400" dirty="0"/>
              <a:t>Subject to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b="0" dirty="0" err="1"/>
              <a:t>Σ</a:t>
            </a:r>
            <a:r>
              <a:rPr lang="en-US" sz="2400" b="0" i="1" baseline="-25000" dirty="0" err="1"/>
              <a:t>c</a:t>
            </a:r>
            <a:r>
              <a:rPr lang="en-US" sz="2400" b="0" baseline="-25000" dirty="0"/>
              <a:t> : </a:t>
            </a:r>
            <a:r>
              <a:rPr lang="en-US" sz="2400" b="0" i="1" baseline="-25000" dirty="0" err="1"/>
              <a:t>i</a:t>
            </a:r>
            <a:r>
              <a:rPr lang="en-US" sz="2400" b="0" baseline="-25000" dirty="0"/>
              <a:t> in </a:t>
            </a:r>
            <a:r>
              <a:rPr lang="en-US" sz="2400" b="0" i="1" baseline="-25000" dirty="0"/>
              <a:t>c</a:t>
            </a:r>
            <a:r>
              <a:rPr lang="en-US" sz="2400" b="0" dirty="0"/>
              <a:t> </a:t>
            </a:r>
            <a:r>
              <a:rPr lang="en-US" sz="2400" b="0" i="1" dirty="0"/>
              <a:t>x</a:t>
            </a:r>
            <a:r>
              <a:rPr lang="en-US" sz="2400" b="0" i="1" baseline="-25000" dirty="0"/>
              <a:t>c</a:t>
            </a:r>
            <a:r>
              <a:rPr lang="en-US" sz="2400" b="0" i="1" dirty="0"/>
              <a:t> </a:t>
            </a:r>
            <a:r>
              <a:rPr lang="en-US" sz="2400" b="0" dirty="0"/>
              <a:t>≤ 1	for each vertex </a:t>
            </a:r>
            <a:r>
              <a:rPr lang="en-US" sz="2400" b="0" i="1" dirty="0" err="1"/>
              <a:t>i</a:t>
            </a:r>
            <a:endParaRPr lang="en-US" sz="2400" b="0" i="1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1657" cy="1371600"/>
          </a:xfrm>
        </p:spPr>
        <p:txBody>
          <a:bodyPr>
            <a:normAutofit/>
          </a:bodyPr>
          <a:lstStyle/>
          <a:p>
            <a:r>
              <a:rPr lang="en-US" sz="3200" dirty="0"/>
              <a:t>A Simple Integer program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6194" y="1413626"/>
            <a:ext cx="4352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(“Best” = max weight, myopic matching)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5178471" y="5410199"/>
            <a:ext cx="361429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“Simple” </a:t>
            </a:r>
            <a:r>
              <a:rPr lang="is-IS" sz="3200" dirty="0"/>
              <a:t>…?</a:t>
            </a:r>
            <a:endParaRPr lang="en-US" sz="3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42856" y="1368376"/>
            <a:ext cx="1746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[Roth et al. 04, 05, </a:t>
            </a:r>
            <a:br>
              <a:rPr lang="en-US" sz="1200" dirty="0"/>
            </a:br>
            <a:r>
              <a:rPr lang="en-US" sz="1200" dirty="0"/>
              <a:t> Abraham et al. 07]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43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A9046-65ED-C945-A0A9-D53B1A857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063B9-5361-C54A-BD85-D0D2B664A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fill out course evaluations!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https://</a:t>
            </a:r>
            <a:r>
              <a:rPr lang="en-US" b="0" dirty="0" err="1"/>
              <a:t>courseevalum.umd.edu</a:t>
            </a:r>
            <a:endParaRPr lang="en-US" b="0" dirty="0"/>
          </a:p>
          <a:p>
            <a:r>
              <a:rPr lang="en-US" dirty="0"/>
              <a:t>Last day to fill them out is tomorrow.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D17B74-AC63-BA40-9AD1-48E292AB6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6E4D9-9FCE-DE4E-9BBA-69BC44752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FEC096E4-3470-CB48-9B3B-5B2CE082E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750" y="3540760"/>
            <a:ext cx="50165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1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1972"/>
            <a:ext cx="8229600" cy="3614057"/>
          </a:xfrm>
        </p:spPr>
        <p:txBody>
          <a:bodyPr>
            <a:noAutofit/>
          </a:bodyPr>
          <a:lstStyle/>
          <a:p>
            <a:r>
              <a:rPr lang="en-US" sz="2400" dirty="0"/>
              <a:t>What is “best”?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Maximize matches right now or over time?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Maximize transplants or matches?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Prioritization schemes (i.e. fairness)?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Modeling choices?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Incentives? Ethics? Legality?</a:t>
            </a:r>
          </a:p>
          <a:p>
            <a:r>
              <a:rPr lang="en-US" sz="2400" dirty="0"/>
              <a:t>Optimization can handle this, but may be inflexible in </a:t>
            </a:r>
            <a:r>
              <a:rPr lang="en-US" sz="2400" b="1" dirty="0"/>
              <a:t>hard-to-understand</a:t>
            </a:r>
            <a:r>
              <a:rPr lang="en-US" sz="2400" dirty="0"/>
              <a:t> ways (for humans)</a:t>
            </a:r>
          </a:p>
          <a:p>
            <a:pPr lvl="1"/>
            <a:endParaRPr lang="en-US" sz="2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87828" y="5377542"/>
            <a:ext cx="7968343" cy="12954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Want humans in the loop at a </a:t>
            </a:r>
            <a:r>
              <a:rPr lang="en-US" sz="2800" b="1" dirty="0"/>
              <a:t>high </a:t>
            </a:r>
            <a:r>
              <a:rPr lang="en-US" sz="2800" b="1"/>
              <a:t>level</a:t>
            </a:r>
            <a:r>
              <a:rPr lang="en-US" sz="2800"/>
              <a:t> </a:t>
            </a:r>
            <a:br>
              <a:rPr lang="en-US" sz="2800"/>
            </a:br>
            <a:r>
              <a:rPr lang="en-US" sz="2800"/>
              <a:t>(</a:t>
            </a:r>
            <a:r>
              <a:rPr lang="en-US" sz="2800" dirty="0"/>
              <a:t>and then CS/Opt handles the implementation)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1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543" y="4496118"/>
            <a:ext cx="6792686" cy="1371600"/>
          </a:xfrm>
        </p:spPr>
        <p:txBody>
          <a:bodyPr/>
          <a:lstStyle/>
          <a:p>
            <a:r>
              <a:rPr lang="en-US" dirty="0"/>
              <a:t>Managing short-term uncertainty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5428" y="5758543"/>
            <a:ext cx="7108372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[EC-13, EC-15, EC-16, Management Science 18, AAAI-19]</a:t>
            </a:r>
            <a:endParaRPr lang="en-US" sz="1400" dirty="0"/>
          </a:p>
          <a:p>
            <a:r>
              <a:rPr lang="en-US" sz="1050" i="1" dirty="0"/>
              <a:t>With A. Blum, N. </a:t>
            </a:r>
            <a:r>
              <a:rPr lang="en-US" sz="1050" i="1" dirty="0" err="1"/>
              <a:t>Haghtalab</a:t>
            </a:r>
            <a:r>
              <a:rPr lang="en-US" sz="1050" i="1" dirty="0"/>
              <a:t>, D. </a:t>
            </a:r>
            <a:r>
              <a:rPr lang="en-US" sz="1050" i="1" dirty="0" err="1"/>
              <a:t>Manlove</a:t>
            </a:r>
            <a:r>
              <a:rPr lang="en-US" sz="1050" i="1" dirty="0"/>
              <a:t>, D. </a:t>
            </a:r>
            <a:r>
              <a:rPr lang="en-US" sz="1050" i="1" dirty="0" err="1"/>
              <a:t>McElfresh</a:t>
            </a:r>
            <a:r>
              <a:rPr lang="en-US" sz="1050" i="1" dirty="0"/>
              <a:t>, B. </a:t>
            </a:r>
            <a:r>
              <a:rPr lang="en-US" sz="1050" i="1" dirty="0" err="1"/>
              <a:t>Plaut</a:t>
            </a:r>
            <a:r>
              <a:rPr lang="en-US" sz="1050" i="1" dirty="0"/>
              <a:t>, A. </a:t>
            </a:r>
            <a:r>
              <a:rPr lang="en-US" sz="1050" i="1" dirty="0" err="1"/>
              <a:t>Procaccia</a:t>
            </a:r>
            <a:r>
              <a:rPr lang="en-US" sz="1050" i="1" dirty="0"/>
              <a:t>, T. </a:t>
            </a:r>
            <a:r>
              <a:rPr lang="en-US" sz="1050" i="1" dirty="0" err="1"/>
              <a:t>Sandholm</a:t>
            </a:r>
            <a:r>
              <a:rPr lang="en-US" sz="1050" i="1" dirty="0"/>
              <a:t>, A. Sharma, J. Trimble</a:t>
            </a:r>
            <a:endParaRPr lang="en-US" sz="14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38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384477" cy="1371600"/>
          </a:xfrm>
        </p:spPr>
        <p:txBody>
          <a:bodyPr>
            <a:normAutofit/>
          </a:bodyPr>
          <a:lstStyle/>
          <a:p>
            <a:r>
              <a:rPr lang="en-US" sz="3200" dirty="0"/>
              <a:t>Matched ≠ Transplanted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Only around 10-15% of UNOS matched structures result in an actual transplant</a:t>
            </a:r>
          </a:p>
          <a:p>
            <a:pPr marL="342900" indent="-342900">
              <a:buFont typeface="Arial"/>
              <a:buChar char="•"/>
            </a:pPr>
            <a:r>
              <a:rPr lang="en-US" sz="2400" b="0" dirty="0"/>
              <a:t>Similarly low % in other exchanges </a:t>
            </a:r>
            <a:r>
              <a:rPr lang="en-US" b="0" dirty="0"/>
              <a:t>[ATC 2013]</a:t>
            </a:r>
          </a:p>
          <a:p>
            <a:endParaRPr lang="en-US" sz="2400" dirty="0"/>
          </a:p>
          <a:p>
            <a:r>
              <a:rPr lang="en-US" sz="2400" i="1" dirty="0"/>
              <a:t>Many </a:t>
            </a:r>
            <a:r>
              <a:rPr lang="en-US" sz="2400" dirty="0"/>
              <a:t>reasons for this.  How to handle?</a:t>
            </a:r>
          </a:p>
          <a:p>
            <a:endParaRPr lang="en-US" sz="2400" dirty="0"/>
          </a:p>
          <a:p>
            <a:r>
              <a:rPr lang="en-US" sz="2400" dirty="0"/>
              <a:t>One way: encode </a:t>
            </a:r>
            <a:r>
              <a:rPr lang="en-US" sz="2400" i="1" dirty="0"/>
              <a:t>probability of transplantation</a:t>
            </a:r>
            <a:r>
              <a:rPr lang="en-US" sz="2400" dirty="0"/>
              <a:t> rather than just feasibility</a:t>
            </a:r>
            <a:endParaRPr lang="en-US" sz="2400" i="1" dirty="0"/>
          </a:p>
          <a:p>
            <a:pPr marL="342900" indent="-342900">
              <a:buFont typeface="Arial"/>
              <a:buChar char="•"/>
            </a:pPr>
            <a:r>
              <a:rPr lang="en-US" sz="2400" b="0" dirty="0"/>
              <a:t>for individuals, cycles, chains, and full </a:t>
            </a:r>
            <a:r>
              <a:rPr lang="en-US" sz="2400" b="0" dirty="0" err="1"/>
              <a:t>matchings</a:t>
            </a:r>
            <a:endParaRPr lang="en-US" sz="2400" b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28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172200" cy="1371600"/>
          </a:xfrm>
        </p:spPr>
        <p:txBody>
          <a:bodyPr>
            <a:normAutofit/>
          </a:bodyPr>
          <a:lstStyle/>
          <a:p>
            <a:r>
              <a:rPr lang="en-US" sz="3200" dirty="0"/>
              <a:t>Discounted clearing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20586"/>
            <a:ext cx="8534400" cy="4005577"/>
          </a:xfrm>
        </p:spPr>
        <p:txBody>
          <a:bodyPr>
            <a:normAutofit/>
          </a:bodyPr>
          <a:lstStyle/>
          <a:p>
            <a:r>
              <a:rPr lang="en-US" sz="2400" dirty="0"/>
              <a:t>Find matching </a:t>
            </a:r>
            <a:r>
              <a:rPr lang="en-US" sz="2400" i="1" dirty="0"/>
              <a:t>M</a:t>
            </a:r>
            <a:r>
              <a:rPr lang="en-US" sz="2400" i="1" baseline="30000" dirty="0"/>
              <a:t>*</a:t>
            </a:r>
            <a:r>
              <a:rPr lang="en-US" sz="2400" i="1" dirty="0"/>
              <a:t> </a:t>
            </a:r>
            <a:r>
              <a:rPr lang="en-US" sz="2400" dirty="0"/>
              <a:t>with highest </a:t>
            </a:r>
            <a:r>
              <a:rPr lang="en-US" sz="2400" dirty="0">
                <a:solidFill>
                  <a:schemeClr val="tx2"/>
                </a:solidFill>
              </a:rPr>
              <a:t>discounted </a:t>
            </a:r>
            <a:r>
              <a:rPr lang="en-US" sz="2400" dirty="0"/>
              <a:t>utility</a:t>
            </a:r>
            <a:endParaRPr lang="en-US" sz="2400" baseline="30000" dirty="0"/>
          </a:p>
        </p:txBody>
      </p:sp>
      <p:sp>
        <p:nvSpPr>
          <p:cNvPr id="4" name="Oval 3"/>
          <p:cNvSpPr/>
          <p:nvPr/>
        </p:nvSpPr>
        <p:spPr>
          <a:xfrm>
            <a:off x="2514600" y="5029200"/>
            <a:ext cx="11430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5486400" y="5029200"/>
            <a:ext cx="11430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4000500" y="3124200"/>
            <a:ext cx="11430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cxnSp>
        <p:nvCxnSpPr>
          <p:cNvPr id="13" name="Curved Connector 12"/>
          <p:cNvCxnSpPr>
            <a:stCxn id="4" idx="7"/>
            <a:endCxn id="5" idx="1"/>
          </p:cNvCxnSpPr>
          <p:nvPr/>
        </p:nvCxnSpPr>
        <p:spPr>
          <a:xfrm rot="5400000" flipH="1" flipV="1">
            <a:off x="4572000" y="4114800"/>
            <a:ext cx="12700" cy="2163576"/>
          </a:xfrm>
          <a:prstGeom prst="curvedConnector3">
            <a:avLst>
              <a:gd name="adj1" fmla="val 3118016"/>
            </a:avLst>
          </a:prstGeom>
          <a:ln w="38100" cmpd="sng">
            <a:solidFill>
              <a:srgbClr val="4F81BD"/>
            </a:solidFill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Curved Connector 14"/>
          <p:cNvCxnSpPr>
            <a:stCxn id="5" idx="3"/>
            <a:endCxn id="4" idx="5"/>
          </p:cNvCxnSpPr>
          <p:nvPr/>
        </p:nvCxnSpPr>
        <p:spPr>
          <a:xfrm rot="5400000">
            <a:off x="4572000" y="4923024"/>
            <a:ext cx="12700" cy="2163576"/>
          </a:xfrm>
          <a:prstGeom prst="curvedConnector3">
            <a:avLst>
              <a:gd name="adj1" fmla="val 3118016"/>
            </a:avLst>
          </a:prstGeom>
          <a:ln w="38100" cmpd="sng">
            <a:solidFill>
              <a:srgbClr val="4F81BD"/>
            </a:solidFill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7" name="Curved Connector 16"/>
          <p:cNvCxnSpPr>
            <a:stCxn id="5" idx="0"/>
            <a:endCxn id="8" idx="6"/>
          </p:cNvCxnSpPr>
          <p:nvPr/>
        </p:nvCxnSpPr>
        <p:spPr>
          <a:xfrm rot="16200000" flipV="1">
            <a:off x="4933950" y="3905250"/>
            <a:ext cx="1333500" cy="9144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Curved Connector 18"/>
          <p:cNvCxnSpPr>
            <a:stCxn id="8" idx="2"/>
            <a:endCxn id="4" idx="0"/>
          </p:cNvCxnSpPr>
          <p:nvPr/>
        </p:nvCxnSpPr>
        <p:spPr>
          <a:xfrm rot="10800000" flipV="1">
            <a:off x="3086100" y="3695700"/>
            <a:ext cx="914400" cy="13335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457200" y="3276600"/>
            <a:ext cx="2514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Maximum cardinality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715000" y="3276600"/>
            <a:ext cx="3200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Maximum expected transplants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2859" y="1450344"/>
            <a:ext cx="6505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(“Best” = max expected cardinality  |  limited recourse)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1800" y="3733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15000" y="3733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43400" y="48006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0.9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43400" y="60314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0.9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8" grpId="0" animBg="1"/>
      <p:bldP spid="8" grpId="1" animBg="1"/>
      <p:bldP spid="8" grpId="2" animBg="1"/>
      <p:bldP spid="22" grpId="0" animBg="1"/>
      <p:bldP spid="22" grpId="1" animBg="1"/>
      <p:bldP spid="23" grpId="0" animBg="1"/>
      <p:bldP spid="7" grpId="0"/>
      <p:bldP spid="7" grpId="1"/>
      <p:bldP spid="16" grpId="0"/>
      <p:bldP spid="16" grpId="1"/>
      <p:bldP spid="18" grpId="0"/>
      <p:bldP spid="20" grpId="0"/>
      <p:bldP spid="20" grpId="1"/>
      <p:bldP spid="20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7538"/>
            <a:ext cx="7620000" cy="3325744"/>
          </a:xfrm>
        </p:spPr>
        <p:txBody>
          <a:bodyPr>
            <a:normAutofit/>
          </a:bodyPr>
          <a:lstStyle/>
          <a:p>
            <a:br>
              <a:rPr lang="en-US" dirty="0"/>
            </a:br>
            <a:endParaRPr lang="en-US" dirty="0"/>
          </a:p>
          <a:p>
            <a:endParaRPr lang="en-US" b="1" dirty="0"/>
          </a:p>
          <a:p>
            <a:endParaRPr lang="en-US" dirty="0"/>
          </a:p>
          <a:p>
            <a:r>
              <a:rPr lang="en-US" b="1" dirty="0"/>
              <a:t>Practice:</a:t>
            </a:r>
            <a:r>
              <a:rPr lang="en-US" dirty="0"/>
              <a:t>  Solved via branch-and-price </a:t>
            </a:r>
          </a:p>
          <a:p>
            <a:pPr lvl="1"/>
            <a:r>
              <a:rPr lang="en-US" dirty="0"/>
              <a:t>One binary decision variable per cycle/chain</a:t>
            </a:r>
          </a:p>
          <a:p>
            <a:pPr lvl="1"/>
            <a:r>
              <a:rPr lang="en-US" dirty="0"/>
              <a:t>Upper-bounding is now NP-hard</a:t>
            </a:r>
          </a:p>
          <a:p>
            <a:pPr lvl="1"/>
            <a:r>
              <a:rPr lang="en-US" dirty="0"/>
              <a:t>Pricing problem is (empirically) much easier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Cloud Callout 3"/>
          <p:cNvSpPr/>
          <p:nvPr/>
        </p:nvSpPr>
        <p:spPr>
          <a:xfrm flipH="1">
            <a:off x="6248400" y="3456422"/>
            <a:ext cx="2590800" cy="1069882"/>
          </a:xfrm>
          <a:prstGeom prst="cloudCallou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Maybe this is a good idea </a:t>
            </a:r>
            <a:r>
              <a:rPr lang="is-IS" i="1" dirty="0"/>
              <a:t>…</a:t>
            </a:r>
            <a:endParaRPr lang="en-US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707086" cy="1371600"/>
          </a:xfrm>
        </p:spPr>
        <p:txBody>
          <a:bodyPr/>
          <a:lstStyle/>
          <a:p>
            <a:r>
              <a:rPr lang="en-US" dirty="0"/>
              <a:t>Solving this new problem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81000" y="1774373"/>
            <a:ext cx="8229600" cy="142876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Theorem:</a:t>
            </a:r>
            <a:r>
              <a:rPr lang="en-US" sz="2000" dirty="0"/>
              <a:t>  </a:t>
            </a:r>
            <a:br>
              <a:rPr lang="en-US" sz="2000" dirty="0"/>
            </a:br>
            <a:r>
              <a:rPr lang="en-US" sz="2000" dirty="0"/>
              <a:t>In a sparse random graph model, for any failure probability </a:t>
            </a:r>
            <a:r>
              <a:rPr lang="en-US" sz="2000" i="1" dirty="0"/>
              <a:t>p</a:t>
            </a:r>
            <a:r>
              <a:rPr lang="en-US" sz="2000" dirty="0"/>
              <a:t>, </a:t>
            </a:r>
            <a:r>
              <a:rPr lang="en-US" sz="2000" dirty="0" err="1"/>
              <a:t>w.h.p</a:t>
            </a:r>
            <a:r>
              <a:rPr lang="en-US" sz="2000" dirty="0"/>
              <a:t>. there exists a matching that is “linearly better” than </a:t>
            </a:r>
            <a:r>
              <a:rPr lang="en-US" sz="2000" i="1" dirty="0"/>
              <a:t>any</a:t>
            </a:r>
            <a:r>
              <a:rPr lang="en-US" sz="2000" dirty="0"/>
              <a:t> max-cardinality matching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0890" y="4788402"/>
            <a:ext cx="320040" cy="3200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398" y="4432729"/>
            <a:ext cx="320040" cy="32004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0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7432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  <a:latin typeface="+mj-lt"/>
              </a:rPr>
              <a:t>UNOS</a:t>
            </a:r>
          </a:p>
          <a:p>
            <a:pPr algn="ctr"/>
            <a:r>
              <a:rPr lang="en-US" sz="3600" dirty="0">
                <a:solidFill>
                  <a:schemeClr val="tx2"/>
                </a:solidFill>
                <a:latin typeface="+mj-lt"/>
              </a:rPr>
              <a:t>2010-2014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6200" y="4757058"/>
            <a:ext cx="9144001" cy="523220"/>
            <a:chOff x="76200" y="4757058"/>
            <a:chExt cx="9144001" cy="523220"/>
          </a:xfrm>
        </p:grpSpPr>
        <p:sp>
          <p:nvSpPr>
            <p:cNvPr id="4" name="TextBox 3"/>
            <p:cNvSpPr txBox="1"/>
            <p:nvPr/>
          </p:nvSpPr>
          <p:spPr>
            <a:xfrm>
              <a:off x="76200" y="4757058"/>
              <a:ext cx="1981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Oct. 2010</a:t>
              </a:r>
            </a:p>
          </p:txBody>
        </p:sp>
        <p:sp>
          <p:nvSpPr>
            <p:cNvPr id="9" name="Right Arrow 8"/>
            <p:cNvSpPr/>
            <p:nvPr/>
          </p:nvSpPr>
          <p:spPr>
            <a:xfrm>
              <a:off x="1828800" y="4985658"/>
              <a:ext cx="5344886" cy="103704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73687" y="4757058"/>
              <a:ext cx="20465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Late 2014</a:t>
              </a:r>
            </a:p>
          </p:txBody>
        </p:sp>
      </p:grpSp>
      <p:pic>
        <p:nvPicPr>
          <p:cNvPr id="3" name="Picture 2" descr="unos_unifor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9123"/>
            <a:ext cx="8976008" cy="4349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pic>
        <p:nvPicPr>
          <p:cNvPr id="5" name="Picture 4" descr="unos_bimoda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8782"/>
            <a:ext cx="8976008" cy="4379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Rounded Rectangle 11"/>
          <p:cNvSpPr/>
          <p:nvPr/>
        </p:nvSpPr>
        <p:spPr>
          <a:xfrm>
            <a:off x="772885" y="5763260"/>
            <a:ext cx="7598229" cy="609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Under discussion </a:t>
            </a:r>
            <a:r>
              <a:rPr lang="en-US" sz="2400" b="1">
                <a:solidFill>
                  <a:schemeClr val="tx1"/>
                </a:solidFill>
              </a:rPr>
              <a:t>for implementation at UNOS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97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324125" cy="1371600"/>
          </a:xfrm>
        </p:spPr>
        <p:txBody>
          <a:bodyPr>
            <a:normAutofit/>
          </a:bodyPr>
          <a:lstStyle/>
          <a:p>
            <a:r>
              <a:rPr lang="en-US" sz="3200" dirty="0"/>
              <a:t>Pre-match edge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46612"/>
            <a:ext cx="7620000" cy="4079551"/>
          </a:xfrm>
        </p:spPr>
        <p:txBody>
          <a:bodyPr>
            <a:normAutofit/>
          </a:bodyPr>
          <a:lstStyle/>
          <a:p>
            <a:r>
              <a:rPr lang="en-US" dirty="0"/>
              <a:t>Idea: perform a </a:t>
            </a:r>
            <a:r>
              <a:rPr lang="en-US" i="1" dirty="0"/>
              <a:t>small amount</a:t>
            </a:r>
            <a:r>
              <a:rPr lang="en-US" dirty="0"/>
              <a:t> of costly testing before a match run to test for (non)existence of edges</a:t>
            </a:r>
          </a:p>
          <a:p>
            <a:pPr marL="342900" indent="-342900">
              <a:buFont typeface="Arial"/>
              <a:buChar char="•"/>
            </a:pPr>
            <a:r>
              <a:rPr lang="en-US" b="0" dirty="0"/>
              <a:t>E.g., more extensive medical testing, donor interviews, surgeon interviews, </a:t>
            </a:r>
            <a:r>
              <a:rPr lang="is-IS" b="0" dirty="0"/>
              <a:t>…</a:t>
            </a:r>
            <a:br>
              <a:rPr lang="en-US" b="0" dirty="0"/>
            </a:br>
            <a:endParaRPr lang="en-US" b="0" dirty="0"/>
          </a:p>
          <a:p>
            <a:r>
              <a:rPr lang="en-US" dirty="0"/>
              <a:t>Cast as a </a:t>
            </a:r>
            <a:r>
              <a:rPr lang="en-US" i="1" dirty="0"/>
              <a:t>stochastic matching</a:t>
            </a:r>
            <a:r>
              <a:rPr lang="en-US" dirty="0"/>
              <a:t> problem: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66700" y="4389121"/>
            <a:ext cx="8610600" cy="19354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Given a graph </a:t>
            </a:r>
            <a:r>
              <a:rPr lang="en-US" sz="2000" i="1" dirty="0"/>
              <a:t>G</a:t>
            </a:r>
            <a:r>
              <a:rPr lang="en-US" sz="2000" dirty="0"/>
              <a:t>(</a:t>
            </a:r>
            <a:r>
              <a:rPr lang="en-US" sz="2000" i="1" dirty="0"/>
              <a:t>V</a:t>
            </a:r>
            <a:r>
              <a:rPr lang="en-US" sz="2000" dirty="0"/>
              <a:t>,</a:t>
            </a:r>
            <a:r>
              <a:rPr lang="en-US" sz="2000" i="1" dirty="0"/>
              <a:t>E</a:t>
            </a:r>
            <a:r>
              <a:rPr lang="en-US" sz="2000" dirty="0"/>
              <a:t>), choose subset of edges S such that:</a:t>
            </a:r>
          </a:p>
          <a:p>
            <a:pPr algn="ctr"/>
            <a:endParaRPr lang="en-US" dirty="0"/>
          </a:p>
          <a:p>
            <a:pPr algn="ctr"/>
            <a:r>
              <a:rPr lang="en-US" sz="2800" dirty="0"/>
              <a:t>|M(</a:t>
            </a:r>
            <a:r>
              <a:rPr lang="en-US" sz="2800" i="1" dirty="0"/>
              <a:t>S</a:t>
            </a:r>
            <a:r>
              <a:rPr lang="en-US" sz="2800" dirty="0"/>
              <a:t>)| ≥ (1-</a:t>
            </a:r>
            <a:r>
              <a:rPr lang="en-US" sz="2800" i="1" dirty="0"/>
              <a:t>ε</a:t>
            </a:r>
            <a:r>
              <a:rPr lang="en-US" sz="2800" dirty="0"/>
              <a:t>) |M(</a:t>
            </a:r>
            <a:r>
              <a:rPr lang="en-US" sz="2800" i="1" dirty="0"/>
              <a:t>E</a:t>
            </a:r>
            <a:r>
              <a:rPr lang="en-US" sz="2800" dirty="0"/>
              <a:t>)| </a:t>
            </a:r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Need: “sparse” </a:t>
            </a:r>
            <a:r>
              <a:rPr lang="en-US" sz="2000" i="1" dirty="0"/>
              <a:t>S</a:t>
            </a:r>
            <a:r>
              <a:rPr lang="en-US" sz="2000" dirty="0"/>
              <a:t>, where every vertex has O(1) incident tested edges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43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UNOS Data</a:t>
            </a:r>
          </a:p>
        </p:txBody>
      </p:sp>
      <p:pic>
        <p:nvPicPr>
          <p:cNvPr id="5" name="Picture 4" descr="rematch_unos_noadapt_overall_cc4_average_withoutzer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526" y="127625"/>
            <a:ext cx="7217229" cy="5917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04800" y="6145464"/>
            <a:ext cx="8153400" cy="609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Even 1 or 2 extra tests would result in a huge lift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891395" y="2024743"/>
            <a:ext cx="2876548" cy="3276600"/>
            <a:chOff x="1891395" y="2024743"/>
            <a:chExt cx="2876548" cy="3276600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4767943" y="2024743"/>
              <a:ext cx="0" cy="1001486"/>
            </a:xfrm>
            <a:prstGeom prst="line">
              <a:avLst/>
            </a:prstGeom>
            <a:effectLst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4767943" y="2950029"/>
              <a:ext cx="0" cy="2351314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3450771" y="2481943"/>
              <a:ext cx="1317172" cy="827314"/>
            </a:xfrm>
            <a:prstGeom prst="line">
              <a:avLst/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891395" y="3257122"/>
              <a:ext cx="2830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At </a:t>
              </a:r>
              <a:r>
                <a:rPr lang="en-US" i="1" dirty="0"/>
                <a:t>p</a:t>
              </a:r>
              <a:r>
                <a:rPr lang="en-US" dirty="0"/>
                <a:t>=0.5, </a:t>
              </a:r>
              <a:r>
                <a:rPr lang="en-US" b="1" dirty="0"/>
                <a:t>one</a:t>
              </a:r>
              <a:r>
                <a:rPr lang="en-US" dirty="0"/>
                <a:t> edge test per vertex </a:t>
              </a:r>
              <a:r>
                <a:rPr lang="en-US" dirty="0">
                  <a:sym typeface="Wingdings"/>
                </a:rPr>
                <a:t> +21% OPT</a:t>
              </a:r>
              <a:endParaRPr lang="en-US" dirty="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5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576457" cy="4373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In theory and practice, we’re helping the </a:t>
            </a:r>
            <a:r>
              <a:rPr lang="en-US" sz="2800" dirty="0">
                <a:solidFill>
                  <a:schemeClr val="tx2"/>
                </a:solidFill>
              </a:rPr>
              <a:t>global</a:t>
            </a:r>
            <a:r>
              <a:rPr lang="en-US" sz="2800" dirty="0"/>
              <a:t> bottom line by considering post-match failure …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 algn="r">
              <a:buNone/>
            </a:pPr>
            <a:r>
              <a:rPr lang="en-US" sz="2800" dirty="0"/>
              <a:t>… But can this hurt some </a:t>
            </a:r>
            <a:r>
              <a:rPr lang="en-US" sz="2800" dirty="0">
                <a:solidFill>
                  <a:schemeClr val="tx2"/>
                </a:solidFill>
              </a:rPr>
              <a:t>individuals</a:t>
            </a:r>
            <a:r>
              <a:rPr lang="en-US" sz="2800" dirty="0"/>
              <a:t>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8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657" y="4463461"/>
            <a:ext cx="5791200" cy="1371600"/>
          </a:xfrm>
        </p:spPr>
        <p:txBody>
          <a:bodyPr/>
          <a:lstStyle/>
          <a:p>
            <a:r>
              <a:rPr lang="en-US" dirty="0"/>
              <a:t>Balancing Fairness and efficiency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5428" y="5758543"/>
            <a:ext cx="5372943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[AAMAS-14, AAAI-15, AAAI-18, Invited to AIJ, </a:t>
            </a:r>
            <a:r>
              <a:rPr lang="en-US" sz="1600" dirty="0" err="1"/>
              <a:t>u.r</a:t>
            </a:r>
            <a:r>
              <a:rPr lang="en-US" sz="1600" dirty="0"/>
              <a:t>. 2018]</a:t>
            </a:r>
            <a:endParaRPr lang="en-US" sz="1400" dirty="0"/>
          </a:p>
          <a:p>
            <a:r>
              <a:rPr lang="en-US" sz="1050" i="1" dirty="0"/>
              <a:t>With D. </a:t>
            </a:r>
            <a:r>
              <a:rPr lang="en-US" sz="1050" i="1" dirty="0" err="1"/>
              <a:t>McElfresh</a:t>
            </a:r>
            <a:r>
              <a:rPr lang="en-US" sz="1050" i="1" dirty="0"/>
              <a:t>, A. </a:t>
            </a:r>
            <a:r>
              <a:rPr lang="en-US" sz="1050" i="1" dirty="0" err="1"/>
              <a:t>Procaccia</a:t>
            </a:r>
            <a:r>
              <a:rPr lang="en-US" sz="1050" i="1" dirty="0"/>
              <a:t> and T. </a:t>
            </a:r>
            <a:r>
              <a:rPr lang="en-US" sz="1050" i="1" dirty="0" err="1"/>
              <a:t>Sandholm</a:t>
            </a:r>
            <a:endParaRPr lang="en-US" sz="1400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02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DCBBF-74F0-F649-BFDF-D0D77CF15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52718"/>
            <a:ext cx="7619999" cy="1371600"/>
          </a:xfrm>
        </p:spPr>
        <p:txBody>
          <a:bodyPr/>
          <a:lstStyle/>
          <a:p>
            <a:r>
              <a:rPr lang="en-US" dirty="0"/>
              <a:t>Grades &amp; Final Tutorials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15EE6-E64F-1045-9D81-5F5534860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4 is being graded as we speak, should be up in the next day or two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Generally, people did very well!</a:t>
            </a:r>
          </a:p>
          <a:p>
            <a:endParaRPr lang="en-US" dirty="0"/>
          </a:p>
          <a:p>
            <a:r>
              <a:rPr lang="en-US" dirty="0"/>
              <a:t>Remember to: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Submit via ELMS the URL for the GitHub Page for your group’s final tutorial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Fill in on the Google Doc your project title, URL, group members, and data source(s)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512B84-047E-FA4F-860E-4F38E96E2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7E9B59-2C95-1741-8510-66D8033AA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7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nos_sta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334" y="2558143"/>
            <a:ext cx="4997770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151914" cy="1371600"/>
          </a:xfrm>
        </p:spPr>
        <p:txBody>
          <a:bodyPr/>
          <a:lstStyle/>
          <a:p>
            <a:r>
              <a:rPr lang="en-US" dirty="0"/>
              <a:t>Sensitization In Kidney Transplantation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2658"/>
            <a:ext cx="8229600" cy="91408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Highly-sensitized</a:t>
            </a:r>
            <a:r>
              <a:rPr lang="en-US" sz="2400" dirty="0"/>
              <a:t> patients: unlikely to be compatible with a random donor</a:t>
            </a:r>
            <a:endParaRPr lang="en-US" sz="2400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3080657"/>
            <a:ext cx="3124200" cy="1643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Deceased donor waitlist: 17%</a:t>
            </a:r>
          </a:p>
          <a:p>
            <a:r>
              <a:rPr lang="en-US" sz="2000" dirty="0"/>
              <a:t>Kidney exchanges: </a:t>
            </a:r>
            <a:r>
              <a:rPr lang="en-US" sz="2000" b="1" dirty="0"/>
              <a:t>much </a:t>
            </a:r>
            <a:r>
              <a:rPr lang="en-US" sz="2000" dirty="0"/>
              <a:t>higher (60%+)</a:t>
            </a:r>
          </a:p>
        </p:txBody>
      </p:sp>
      <p:cxnSp>
        <p:nvCxnSpPr>
          <p:cNvPr id="7" name="Straight Arrow Connector 6"/>
          <p:cNvCxnSpPr>
            <a:stCxn id="9" idx="3"/>
          </p:cNvCxnSpPr>
          <p:nvPr/>
        </p:nvCxnSpPr>
        <p:spPr>
          <a:xfrm flipV="1">
            <a:off x="3581400" y="5453742"/>
            <a:ext cx="2786855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533400" y="5682342"/>
            <a:ext cx="3048000" cy="45720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“Hard to match” patients</a:t>
            </a:r>
          </a:p>
        </p:txBody>
      </p:sp>
      <p:cxnSp>
        <p:nvCxnSpPr>
          <p:cNvPr id="13" name="Straight Arrow Connector 12"/>
          <p:cNvCxnSpPr>
            <a:stCxn id="14" idx="3"/>
          </p:cNvCxnSpPr>
          <p:nvPr/>
        </p:nvCxnSpPr>
        <p:spPr>
          <a:xfrm flipV="1">
            <a:off x="3581400" y="4005942"/>
            <a:ext cx="2743200" cy="1295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533400" y="5072742"/>
            <a:ext cx="3048000" cy="4572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“Easy to match” patients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9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9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Price of fairness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Efficiency vs. fairness:</a:t>
            </a:r>
          </a:p>
          <a:p>
            <a:pPr marL="160020" indent="-342900">
              <a:buFont typeface="Arial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Utilitarian</a:t>
            </a:r>
            <a:r>
              <a:rPr lang="en-US" sz="2400" b="0" dirty="0"/>
              <a:t> objectives may favor certain classes at the expense of marginalizing others</a:t>
            </a:r>
          </a:p>
          <a:p>
            <a:pPr marL="160020" indent="-342900">
              <a:buFont typeface="Arial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Fair </a:t>
            </a:r>
            <a:r>
              <a:rPr lang="en-US" sz="2400" b="0" dirty="0"/>
              <a:t>objectives may sacrifice efficiency in the name of egalitarianism</a:t>
            </a:r>
            <a:br>
              <a:rPr lang="en-US" sz="2400" dirty="0"/>
            </a:br>
            <a:endParaRPr lang="en-US" sz="2400" dirty="0"/>
          </a:p>
          <a:p>
            <a:r>
              <a:rPr lang="en-US" sz="2400" b="1" dirty="0"/>
              <a:t>Price of fairness</a:t>
            </a:r>
            <a:r>
              <a:rPr lang="en-US" sz="2400" dirty="0"/>
              <a:t>: relative system efficiency loss under a fair allocation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/>
              <a:t>Very applicable to kidney exchange!</a:t>
            </a:r>
            <a:endParaRPr lang="en-US" b="0" dirty="0"/>
          </a:p>
        </p:txBody>
      </p:sp>
      <p:sp>
        <p:nvSpPr>
          <p:cNvPr id="4" name="TextBox 3"/>
          <p:cNvSpPr txBox="1"/>
          <p:nvPr/>
        </p:nvSpPr>
        <p:spPr>
          <a:xfrm>
            <a:off x="3721278" y="4775849"/>
            <a:ext cx="3212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</a:t>
            </a:r>
            <a:r>
              <a:rPr lang="en-US" sz="1400" dirty="0" err="1"/>
              <a:t>Bertismas</a:t>
            </a:r>
            <a:r>
              <a:rPr lang="en-US" sz="1400" dirty="0"/>
              <a:t>, Farias, </a:t>
            </a:r>
            <a:r>
              <a:rPr lang="en-US" sz="1400" dirty="0" err="1"/>
              <a:t>Trichakis</a:t>
            </a:r>
            <a:r>
              <a:rPr lang="en-US" sz="1400" dirty="0"/>
              <a:t> 2011]</a:t>
            </a:r>
          </a:p>
          <a:p>
            <a:r>
              <a:rPr lang="en-US" sz="1400" dirty="0"/>
              <a:t>[</a:t>
            </a:r>
            <a:r>
              <a:rPr lang="en-US" sz="1400" dirty="0" err="1"/>
              <a:t>Caragiannis</a:t>
            </a:r>
            <a:r>
              <a:rPr lang="en-US" sz="1400" dirty="0"/>
              <a:t> et al. 2009]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2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406640" cy="1371600"/>
          </a:xfrm>
        </p:spPr>
        <p:txBody>
          <a:bodyPr/>
          <a:lstStyle/>
          <a:p>
            <a:r>
              <a:rPr lang="en-US"/>
              <a:t>Contradictory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Earlier, we saw failure-aware matching results in tremendous gains in #expected transplants </a:t>
            </a:r>
          </a:p>
          <a:p>
            <a:r>
              <a:rPr lang="en-US" dirty="0"/>
              <a:t>Gain comes at a price – may further marginalize hard-to-match patients because:</a:t>
            </a:r>
          </a:p>
          <a:p>
            <a:pPr lvl="1"/>
            <a:r>
              <a:rPr lang="en-US" dirty="0"/>
              <a:t>Highly-sensitized patients tend to be matched in chains</a:t>
            </a:r>
          </a:p>
          <a:p>
            <a:pPr lvl="1"/>
            <a:r>
              <a:rPr lang="en-US" dirty="0"/>
              <a:t>Highly-sensitized patients may have higher failure rates (in, e.g., APD data, not in UNOS data)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948" y="4418819"/>
            <a:ext cx="8342142" cy="229303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52F63-AB3E-544F-BF7C-0D7C7B823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</p:spTree>
    <p:extLst>
      <p:ext uri="{BB962C8B-B14F-4D97-AF65-F5344CB8AC3E}">
        <p14:creationId xmlns:p14="http://schemas.microsoft.com/office/powerpoint/2010/main" val="283210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69810"/>
            <a:ext cx="8229600" cy="7921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/>
              <a:t>UNOS </a:t>
            </a:r>
            <a:r>
              <a:rPr lang="en-US" dirty="0"/>
              <a:t>runs, weighted fairness, constant probability of failure (x-axis), increase in expected transplants over deterministic matching (y-axis)</a:t>
            </a:r>
          </a:p>
        </p:txBody>
      </p:sp>
      <p:pic>
        <p:nvPicPr>
          <p:cNvPr id="5" name="Picture 4" descr="unos_constant_individua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388" y="228600"/>
            <a:ext cx="6731000" cy="5346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6" name="Right Arrow 5"/>
          <p:cNvSpPr/>
          <p:nvPr/>
        </p:nvSpPr>
        <p:spPr>
          <a:xfrm rot="16200000">
            <a:off x="-584200" y="1626495"/>
            <a:ext cx="3505200" cy="99060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Beats efficient deterministic</a:t>
            </a:r>
          </a:p>
        </p:txBody>
      </p:sp>
      <p:sp>
        <p:nvSpPr>
          <p:cNvPr id="7" name="Right Arrow 6"/>
          <p:cNvSpPr/>
          <p:nvPr/>
        </p:nvSpPr>
        <p:spPr>
          <a:xfrm rot="5400000">
            <a:off x="292100" y="4255395"/>
            <a:ext cx="1752600" cy="990600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28838" y="2351314"/>
            <a:ext cx="2770441" cy="2632809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92786" y="620486"/>
            <a:ext cx="783772" cy="436363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00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Fairness vs. efficiency can be balanced in theory and in practice </a:t>
            </a:r>
            <a:r>
              <a:rPr lang="en-US" sz="2800" dirty="0">
                <a:solidFill>
                  <a:schemeClr val="tx2"/>
                </a:solidFill>
              </a:rPr>
              <a:t>in a static model </a:t>
            </a:r>
            <a:r>
              <a:rPr lang="en-US" sz="2800" dirty="0"/>
              <a:t>…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 algn="r">
              <a:buNone/>
            </a:pPr>
            <a:r>
              <a:rPr lang="en-US" sz="2800" dirty="0"/>
              <a:t>… But how should we match </a:t>
            </a:r>
            <a:r>
              <a:rPr lang="en-US" sz="2800" dirty="0">
                <a:solidFill>
                  <a:schemeClr val="tx2"/>
                </a:solidFill>
              </a:rPr>
              <a:t>over time</a:t>
            </a:r>
            <a:r>
              <a:rPr lang="en-US" sz="2800" dirty="0"/>
              <a:t>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291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656" y="4550547"/>
            <a:ext cx="7402285" cy="1371600"/>
          </a:xfrm>
        </p:spPr>
        <p:txBody>
          <a:bodyPr>
            <a:normAutofit/>
          </a:bodyPr>
          <a:lstStyle/>
          <a:p>
            <a:r>
              <a:rPr lang="en-US" dirty="0"/>
              <a:t>Learning to match in a dynamic environment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5429" y="5769429"/>
            <a:ext cx="4963886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[AAAI-12, AAAI-15, NIPS-15 MLHC, </a:t>
            </a:r>
            <a:r>
              <a:rPr lang="en-US" sz="1600" dirty="0" err="1"/>
              <a:t>w.p</a:t>
            </a:r>
            <a:r>
              <a:rPr lang="en-US" sz="1600" dirty="0"/>
              <a:t>. 2018]</a:t>
            </a:r>
            <a:endParaRPr lang="en-US" sz="1400" dirty="0"/>
          </a:p>
          <a:p>
            <a:r>
              <a:rPr lang="en-US" sz="1050" i="1" dirty="0"/>
              <a:t>With M. Curry, D. </a:t>
            </a:r>
            <a:r>
              <a:rPr lang="en-US" sz="1050" i="1" dirty="0" err="1"/>
              <a:t>McElfresh</a:t>
            </a:r>
            <a:r>
              <a:rPr lang="en-US" sz="1050" i="1" dirty="0"/>
              <a:t>, C. Moy, A. </a:t>
            </a:r>
            <a:r>
              <a:rPr lang="en-US" sz="1050" i="1" dirty="0" err="1"/>
              <a:t>Procaccia</a:t>
            </a:r>
            <a:r>
              <a:rPr lang="en-US" sz="1050" i="1" dirty="0"/>
              <a:t>, and T. </a:t>
            </a:r>
            <a:r>
              <a:rPr lang="en-US" sz="1050" i="1" dirty="0" err="1"/>
              <a:t>Sandholm</a:t>
            </a:r>
            <a:endParaRPr lang="en-US" sz="1400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864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940609" cy="1371600"/>
          </a:xfrm>
        </p:spPr>
        <p:txBody>
          <a:bodyPr>
            <a:normAutofit/>
          </a:bodyPr>
          <a:lstStyle/>
          <a:p>
            <a:r>
              <a:rPr lang="en-US" sz="3200" dirty="0"/>
              <a:t>Dynamic kidney exchange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1846"/>
            <a:ext cx="8229600" cy="1828800"/>
          </a:xfrm>
        </p:spPr>
        <p:txBody>
          <a:bodyPr/>
          <a:lstStyle/>
          <a:p>
            <a:r>
              <a:rPr lang="en-US" dirty="0"/>
              <a:t>Kidney exchange is a naturally dynamic event</a:t>
            </a:r>
          </a:p>
          <a:p>
            <a:r>
              <a:rPr lang="en-US" dirty="0"/>
              <a:t>Can be described by the evolution of its graph</a:t>
            </a:r>
          </a:p>
          <a:p>
            <a:pPr marL="342900" indent="-342900">
              <a:buFont typeface="Arial"/>
              <a:buChar char="•"/>
            </a:pPr>
            <a:r>
              <a:rPr lang="en-US" b="0" dirty="0"/>
              <a:t>Additions, removals of edges and vertices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90500" y="3112356"/>
          <a:ext cx="8763001" cy="283210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3218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7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Vertex Removal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Edge Removal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Vertex/Edge Add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Transplant, this exchange              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Matched, positive </a:t>
                      </a:r>
                      <a:r>
                        <a:rPr lang="en-US" sz="1800" u="none" strike="noStrike" dirty="0" err="1">
                          <a:effectLst/>
                        </a:rPr>
                        <a:t>crossmatch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Normal entrance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Transplant, deceased donor waitlist    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Matched, candidate refuses donor 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Transplant, other exchange ("sniped")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Matched, donor refuses candidate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Death or illness                       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Pregnancy, sickness changes HLA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Altruist runs out of patience          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800" u="none" strike="noStrike" dirty="0">
                          <a:effectLst/>
                        </a:rPr>
                        <a:t>Bridge </a:t>
                      </a:r>
                      <a:r>
                        <a:rPr lang="es-ES_tradnl" sz="1800" u="none" strike="noStrike" dirty="0" err="1">
                          <a:effectLst/>
                        </a:rPr>
                        <a:t>donor</a:t>
                      </a:r>
                      <a:r>
                        <a:rPr lang="es-ES_tradnl" sz="1800" u="none" strike="noStrike" dirty="0">
                          <a:effectLst/>
                        </a:rPr>
                        <a:t> </a:t>
                      </a:r>
                      <a:r>
                        <a:rPr lang="es-ES_tradnl" sz="1800" u="none" strike="noStrike" dirty="0" err="1">
                          <a:effectLst/>
                        </a:rPr>
                        <a:t>reneges</a:t>
                      </a:r>
                      <a:r>
                        <a:rPr lang="es-ES_tradnl" sz="1800" u="none" strike="noStrike" dirty="0">
                          <a:effectLst/>
                        </a:rPr>
                        <a:t>                    </a:t>
                      </a:r>
                      <a:endParaRPr lang="es-ES_tradn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31534" y="6096000"/>
            <a:ext cx="8174505" cy="6096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How should we balance matching now versus waiting to match?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84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Autofit/>
          </a:bodyPr>
          <a:lstStyle/>
          <a:p>
            <a:r>
              <a:rPr lang="en-US" sz="2800" dirty="0" err="1"/>
              <a:t>FutureMatch</a:t>
            </a:r>
            <a:r>
              <a:rPr lang="en-US" sz="2800" dirty="0"/>
              <a:t>: Learning to match in dynamic environments</a:t>
            </a:r>
          </a:p>
        </p:txBody>
      </p:sp>
      <p:pic>
        <p:nvPicPr>
          <p:cNvPr id="4" name="Picture 3" descr="framewor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32" y="1482561"/>
            <a:ext cx="8851900" cy="20351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3863768"/>
            <a:ext cx="8382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Domain expert describes overall goal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Take historical data and policy input to learn a weight function </a:t>
            </a:r>
            <a:r>
              <a:rPr lang="en-US" i="1" dirty="0"/>
              <a:t>w</a:t>
            </a:r>
            <a:r>
              <a:rPr lang="en-US" dirty="0"/>
              <a:t> for match quality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Take historical data and create a graph generator with edge weights set by </a:t>
            </a:r>
            <a:r>
              <a:rPr lang="en-US" i="1" dirty="0"/>
              <a:t>w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Using this generator and a realistic exchange simulator, learn potentials for graph elements as a function of the exchange dynamics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399" y="3581400"/>
            <a:ext cx="4532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Offline (run once or periodically)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5931932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Combine </a:t>
            </a:r>
            <a:r>
              <a:rPr lang="en-US" i="1" dirty="0"/>
              <a:t>w</a:t>
            </a:r>
            <a:r>
              <a:rPr lang="en-US" dirty="0"/>
              <a:t> and potentials to form new edge weights on real input graphs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Solve maximum weighted matching and return match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560024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Online (run every match)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32054" y="3620813"/>
            <a:ext cx="5816346" cy="533399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show it is possible to: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Increase overall #transplants a lot at a (much) smaller decrease in #marginalized transplants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Increase #marginalized transplants a lot at no or very low decrease in overall #transplants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Increase both #transplants and #marginalized</a:t>
            </a:r>
          </a:p>
          <a:p>
            <a:r>
              <a:rPr lang="en-US" dirty="0"/>
              <a:t>Sweet spot depends on distribution: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Luckily, we can generate – and learn from – realistic families of graphs!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 &amp; Impact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202623" y="173071"/>
            <a:ext cx="1698860" cy="2576101"/>
            <a:chOff x="7202623" y="173071"/>
            <a:chExt cx="1698860" cy="2576101"/>
          </a:xfrm>
        </p:grpSpPr>
        <p:pic>
          <p:nvPicPr>
            <p:cNvPr id="5" name="Picture 4" descr="hpcwi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5104" y="567888"/>
              <a:ext cx="1553899" cy="155389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202623" y="2102841"/>
              <a:ext cx="16988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Presented at Supercomputing</a:t>
              </a:r>
              <a:br>
                <a:rPr lang="en-US" sz="1200" dirty="0"/>
              </a:br>
              <a:r>
                <a:rPr lang="en-US" sz="1200" i="1" dirty="0"/>
                <a:t>Tied with IBM Watson</a:t>
              </a:r>
            </a:p>
          </p:txBody>
        </p:sp>
        <p:pic>
          <p:nvPicPr>
            <p:cNvPr id="12" name="Picture 11" descr="psc_logo.png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5104" y="173071"/>
              <a:ext cx="1553899" cy="324499"/>
            </a:xfrm>
            <a:prstGeom prst="rect">
              <a:avLst/>
            </a:prstGeom>
          </p:spPr>
        </p:pic>
      </p:grp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15746" y="5461810"/>
            <a:ext cx="7086600" cy="1232903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800" b="1" dirty="0" err="1">
                <a:solidFill>
                  <a:schemeClr val="tx1"/>
                </a:solidFill>
              </a:rPr>
              <a:t>FutureMatch</a:t>
            </a:r>
            <a:r>
              <a:rPr lang="en-US" sz="2800" b="1" dirty="0">
                <a:solidFill>
                  <a:schemeClr val="tx1"/>
                </a:solidFill>
              </a:rPr>
              <a:t> now used for policy recommendations at UNOS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6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ustomShape 1"/>
          <p:cNvSpPr/>
          <p:nvPr/>
        </p:nvSpPr>
        <p:spPr>
          <a:xfrm>
            <a:off x="1600200" y="6052320"/>
            <a:ext cx="59432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8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" name="TextShape 2"/>
          <p:cNvSpPr txBox="1"/>
          <p:nvPr/>
        </p:nvSpPr>
        <p:spPr>
          <a:xfrm>
            <a:off x="229480" y="174081"/>
            <a:ext cx="8798216" cy="754054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en-US" sz="2800" cap="all" spc="-58" dirty="0">
                <a:solidFill>
                  <a:srgbClr val="D1282E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Learning &amp; </a:t>
            </a:r>
            <a:r>
              <a:rPr lang="en-US" sz="2800" b="0" strike="noStrike" cap="all" spc="-58" dirty="0">
                <a:solidFill>
                  <a:srgbClr val="D1282E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Dynamic Kidney exchange</a:t>
            </a:r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3" name="Picture 192"/>
          <p:cNvPicPr/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562"/>
          <a:stretch/>
        </p:blipFill>
        <p:spPr>
          <a:xfrm>
            <a:off x="229480" y="1812057"/>
            <a:ext cx="8738256" cy="2476463"/>
          </a:xfrm>
          <a:prstGeom prst="rect">
            <a:avLst/>
          </a:prstGeom>
          <a:ln>
            <a:noFill/>
          </a:ln>
        </p:spPr>
      </p:pic>
      <p:sp>
        <p:nvSpPr>
          <p:cNvPr id="194" name="TextShape 4"/>
          <p:cNvSpPr txBox="1"/>
          <p:nvPr/>
        </p:nvSpPr>
        <p:spPr>
          <a:xfrm>
            <a:off x="731520" y="4389120"/>
            <a:ext cx="7772400" cy="1645920"/>
          </a:xfrm>
          <a:prstGeom prst="rect">
            <a:avLst/>
          </a:prstGeom>
          <a:noFill/>
          <a:ln>
            <a:noFill/>
          </a:ln>
        </p:spPr>
      </p:sp>
      <p:sp>
        <p:nvSpPr>
          <p:cNvPr id="195" name="TextShape 5"/>
          <p:cNvSpPr txBox="1"/>
          <p:nvPr/>
        </p:nvSpPr>
        <p:spPr>
          <a:xfrm>
            <a:off x="731520" y="4389120"/>
            <a:ext cx="18072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" name="TextShape 6"/>
          <p:cNvSpPr txBox="1"/>
          <p:nvPr/>
        </p:nvSpPr>
        <p:spPr>
          <a:xfrm>
            <a:off x="281827" y="4297457"/>
            <a:ext cx="8796887" cy="197738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731880" lvl="1" indent="-457200">
              <a:lnSpc>
                <a:spcPct val="120000"/>
              </a:lnSpc>
              <a:buClr>
                <a:srgbClr val="D1282E"/>
              </a:buClr>
              <a:buFont typeface="+mj-lt"/>
              <a:buAutoNum type="arabicPeriod"/>
            </a:pPr>
            <a:r>
              <a:rPr lang="en-US" sz="2000" b="1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Embed</a:t>
            </a:r>
            <a:r>
              <a:rPr lang="en-US" sz="2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000" b="0" strike="noStrike" spc="-1" dirty="0">
                <a:uFill>
                  <a:solidFill>
                    <a:srgbClr val="FFFFFF"/>
                  </a:solidFill>
                </a:uFill>
                <a:latin typeface="Arial"/>
              </a:rPr>
              <a:t>current 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compatibility graph into fixed-dimensional space</a:t>
            </a:r>
            <a:endParaRPr lang="en-US" sz="1800" u="sng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31880" lvl="1" indent="-457200">
              <a:lnSpc>
                <a:spcPct val="120000"/>
              </a:lnSpc>
              <a:buClr>
                <a:srgbClr val="D1282E"/>
              </a:buClr>
              <a:buFont typeface="+mj-lt"/>
              <a:buAutoNum type="arabicPeriod"/>
            </a:pPr>
            <a:r>
              <a:rPr lang="en-US" sz="2000" b="1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Neural network</a:t>
            </a:r>
            <a:r>
              <a:rPr lang="en-US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uses those vectors to </a:t>
            </a:r>
            <a:r>
              <a:rPr lang="en-US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learn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appropriate policy</a:t>
            </a:r>
            <a:endParaRPr lang="en-US" sz="1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31880" lvl="1" indent="-457200">
              <a:lnSpc>
                <a:spcPct val="120000"/>
              </a:lnSpc>
              <a:buClr>
                <a:srgbClr val="D1282E"/>
              </a:buClr>
              <a:buFont typeface="+mj-lt"/>
              <a:buAutoNum type="arabicPeriod"/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Flip a </a:t>
            </a:r>
            <a:r>
              <a:rPr lang="en-US" sz="2000" b="1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biased coin</a:t>
            </a:r>
          </a:p>
          <a:p>
            <a:pPr marL="731880" lvl="1" indent="-457200">
              <a:lnSpc>
                <a:spcPct val="120000"/>
              </a:lnSpc>
              <a:buClr>
                <a:srgbClr val="D1282E"/>
              </a:buClr>
              <a:buFont typeface="+mj-lt"/>
              <a:buAutoNum type="arabicPeriod"/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If heads: find and </a:t>
            </a:r>
            <a:r>
              <a:rPr lang="en-US" sz="2000" b="1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match</a:t>
            </a:r>
            <a:r>
              <a:rPr lang="en-US" sz="2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maximum cardinality matching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31880" lvl="1" indent="-457200">
              <a:lnSpc>
                <a:spcPct val="120000"/>
              </a:lnSpc>
              <a:buClr>
                <a:srgbClr val="D1282E"/>
              </a:buClr>
              <a:buFont typeface="+mj-lt"/>
              <a:buAutoNum type="arabicPeriod"/>
            </a:pPr>
            <a:r>
              <a:rPr lang="en-US" sz="2000" b="1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Simulate</a:t>
            </a:r>
            <a:r>
              <a:rPr lang="en-US" sz="2000" b="0" strike="noStrike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kidney exchange environment and grow the graph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7200" y="1521230"/>
            <a:ext cx="569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504D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42448" y="994590"/>
            <a:ext cx="569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504D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80271" y="1135593"/>
            <a:ext cx="569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504D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37965" y="1326053"/>
            <a:ext cx="569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504D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543440" y="1167937"/>
            <a:ext cx="569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504D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5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427156" y="4275945"/>
            <a:ext cx="3759068" cy="0"/>
          </a:xfrm>
          <a:prstGeom prst="line">
            <a:avLst/>
          </a:prstGeom>
          <a:ln w="12700" cmpd="sng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39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 uiExpand="1" build="p" bldLvl="2"/>
      <p:bldP spid="2" grpId="0"/>
      <p:bldP spid="10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850900"/>
            <a:ext cx="8199379" cy="2866540"/>
          </a:xfrm>
        </p:spPr>
        <p:txBody>
          <a:bodyPr>
            <a:normAutofit/>
          </a:bodyPr>
          <a:lstStyle/>
          <a:p>
            <a:r>
              <a:rPr lang="en-US" sz="4000" dirty="0"/>
              <a:t>Increasing Access to organs through Market Design &amp; optimization</a:t>
            </a:r>
            <a:endParaRPr lang="en-US" sz="3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2958" y="3418241"/>
            <a:ext cx="6858000" cy="914400"/>
          </a:xfrm>
        </p:spPr>
        <p:txBody>
          <a:bodyPr>
            <a:normAutofit/>
          </a:bodyPr>
          <a:lstStyle/>
          <a:p>
            <a:r>
              <a:rPr lang="en-US" sz="2400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2611" y="5665061"/>
            <a:ext cx="3323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University of Maryland</a:t>
            </a:r>
          </a:p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CMSC320 – Last Lecture</a:t>
            </a:r>
          </a:p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December 10, 2018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202200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1600200" y="6052320"/>
            <a:ext cx="59432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8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8" name="TextShape 2"/>
          <p:cNvSpPr txBox="1"/>
          <p:nvPr/>
        </p:nvSpPr>
        <p:spPr>
          <a:xfrm>
            <a:off x="356613" y="148239"/>
            <a:ext cx="8229240" cy="6620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en-US" sz="3200" b="0" strike="noStrike" cap="all" spc="-58" dirty="0">
                <a:solidFill>
                  <a:srgbClr val="D1282E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1. embedding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0" name="TextShape 4"/>
          <p:cNvSpPr txBox="1"/>
          <p:nvPr/>
        </p:nvSpPr>
        <p:spPr>
          <a:xfrm>
            <a:off x="381763" y="2740367"/>
            <a:ext cx="8229240" cy="367663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r>
              <a:rPr lang="en-US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</a:t>
            </a:r>
            <a:r>
              <a:rPr lang="en-US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eural networks </a:t>
            </a:r>
            <a:r>
              <a:rPr lang="en-US" sz="2000" b="1" strike="noStrike" spc="-1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generally</a:t>
            </a:r>
            <a:r>
              <a:rPr lang="en-US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take a fixed-sized vector as input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</a:t>
            </a:r>
            <a:r>
              <a:rPr lang="en-US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ur state space: graphs of any size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</a:t>
            </a:r>
            <a:r>
              <a:rPr lang="en-US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eed: embed the graph as a vector and still maintain certain properties, 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such as node </a:t>
            </a:r>
            <a:r>
              <a:rPr lang="en-US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neighborhood structure. We use random walks to do so </a:t>
            </a:r>
            <a:r>
              <a:rPr lang="en-US" sz="14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[Li, Campbell, Caceres 2017]</a:t>
            </a:r>
            <a:br>
              <a:rPr lang="en-US" sz="14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</a:br>
            <a:endParaRPr lang="en-US" sz="20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0">
              <a:buClr>
                <a:srgbClr val="000000"/>
              </a:buClr>
              <a:buSzPct val="45000"/>
            </a:pPr>
            <a:r>
              <a:rPr lang="en-US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Use random walk on a carefully selected initial distribution to capture temporal changes in probability distribution</a:t>
            </a:r>
          </a:p>
          <a:p>
            <a:pPr marL="343080" indent="-342720"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Encode distance between pairs of probability distributions</a:t>
            </a:r>
            <a:endParaRPr lang="en-US" sz="20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Empirically, this approach can distinguish between, e.g., </a:t>
            </a:r>
            <a:r>
              <a:rPr lang="en-US" sz="20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Erdős</a:t>
            </a:r>
            <a:r>
              <a:rPr lang="en-US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–</a:t>
            </a:r>
            <a:r>
              <a:rPr lang="en-US" sz="20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Rényi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and </a:t>
            </a:r>
            <a:r>
              <a:rPr lang="en-US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Stochastic Block Model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graphs</a:t>
            </a:r>
            <a:endParaRPr lang="en-US" sz="20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" name="Picture 10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11535" y="814828"/>
            <a:ext cx="3852019" cy="1803320"/>
          </a:xfrm>
          <a:prstGeom prst="rect">
            <a:avLst/>
          </a:prstGeom>
          <a:ln>
            <a:noFill/>
          </a:ln>
        </p:spPr>
      </p:pic>
      <p:sp>
        <p:nvSpPr>
          <p:cNvPr id="7" name="Down Arrow 6"/>
          <p:cNvSpPr/>
          <p:nvPr/>
        </p:nvSpPr>
        <p:spPr>
          <a:xfrm rot="16200000">
            <a:off x="5092226" y="1182131"/>
            <a:ext cx="414922" cy="132021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7-07-20 at 4.03.20 PM.pn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319" y="-1"/>
            <a:ext cx="1358303" cy="283925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0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0" build="p" bldLvl="2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9F83E4D-0EFE-7E40-B2D8-6230DF4E7959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192193" y="950496"/>
            <a:ext cx="2759254" cy="2513306"/>
          </a:xfrm>
          <a:prstGeom prst="rect">
            <a:avLst/>
          </a:prstGeom>
          <a:ln>
            <a:noFill/>
          </a:ln>
        </p:spPr>
      </p:pic>
      <p:sp>
        <p:nvSpPr>
          <p:cNvPr id="198" name="TextShape 2"/>
          <p:cNvSpPr txBox="1"/>
          <p:nvPr/>
        </p:nvSpPr>
        <p:spPr>
          <a:xfrm>
            <a:off x="356613" y="148239"/>
            <a:ext cx="8229240" cy="6620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en-US" sz="3200" b="0" strike="noStrike" cap="all" spc="-58" dirty="0">
                <a:solidFill>
                  <a:srgbClr val="D1282E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2. Embedding to Neural Net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0" name="TextShape 4"/>
          <p:cNvSpPr txBox="1"/>
          <p:nvPr/>
        </p:nvSpPr>
        <p:spPr>
          <a:xfrm>
            <a:off x="457200" y="4425806"/>
            <a:ext cx="8229240" cy="192685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Feed an embedded graph into, e.g., a neural network to output a </a:t>
            </a:r>
            <a:r>
              <a:rPr lang="en-US" sz="2000" b="1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learned probability</a:t>
            </a:r>
            <a:r>
              <a:rPr lang="en-US" sz="2000" b="1" spc="-1" dirty="0">
                <a:solidFill>
                  <a:schemeClr val="accent2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 our biased coin flip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(Currently, using an adaptation of Asynchronous Advantage Actor-Critic (A3C) method 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[</a:t>
            </a:r>
            <a:r>
              <a:rPr lang="en-US" sz="1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Mnih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2016]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)</a:t>
            </a:r>
            <a:endParaRPr lang="en-US" sz="20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Picture 1" descr="Screen Shot 2017-07-20 at 4.03.20 PM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11" t="8711"/>
          <a:stretch/>
        </p:blipFill>
        <p:spPr>
          <a:xfrm>
            <a:off x="161741" y="1912500"/>
            <a:ext cx="3181551" cy="222299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F1D363-980B-2242-8C5B-EF8413A7253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750584" y="1544706"/>
            <a:ext cx="3224593" cy="280402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946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0" uiExpand="1" build="p" bldLvl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Shape 1"/>
          <p:cNvSpPr txBox="1"/>
          <p:nvPr/>
        </p:nvSpPr>
        <p:spPr>
          <a:xfrm>
            <a:off x="582013" y="5299800"/>
            <a:ext cx="8005491" cy="1131679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en-US" sz="3200" cap="all" spc="-58" dirty="0">
                <a:solidFill>
                  <a:srgbClr val="D1282E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4</a:t>
            </a:r>
            <a:r>
              <a:rPr lang="en-US" sz="3200" b="0" strike="noStrike" cap="all" spc="-58" dirty="0">
                <a:solidFill>
                  <a:srgbClr val="D1282E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. MAX Matching (The clearing problem)—or not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9" name="Picture 10"/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805054" y="1257990"/>
            <a:ext cx="4782450" cy="1943525"/>
          </a:xfrm>
          <a:prstGeom prst="rect">
            <a:avLst/>
          </a:prstGeom>
          <a:ln>
            <a:noFill/>
          </a:ln>
        </p:spPr>
      </p:pic>
      <p:sp>
        <p:nvSpPr>
          <p:cNvPr id="8" name="Down Arrow 7"/>
          <p:cNvSpPr/>
          <p:nvPr/>
        </p:nvSpPr>
        <p:spPr>
          <a:xfrm rot="16200000">
            <a:off x="2670366" y="1809263"/>
            <a:ext cx="414922" cy="1854454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H="1">
            <a:off x="1950600" y="1605699"/>
            <a:ext cx="6004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504D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0" name="Down Arrow 9"/>
          <p:cNvSpPr/>
          <p:nvPr/>
        </p:nvSpPr>
        <p:spPr>
          <a:xfrm rot="17650677">
            <a:off x="2578278" y="2829819"/>
            <a:ext cx="414922" cy="248946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H="1">
            <a:off x="1975705" y="4050343"/>
            <a:ext cx="6004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504D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0</a:t>
            </a:r>
          </a:p>
        </p:txBody>
      </p:sp>
      <p:pic>
        <p:nvPicPr>
          <p:cNvPr id="2" name="Picture 1" descr="coinfli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11" y="1481473"/>
            <a:ext cx="1582441" cy="24661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72078" y="4512008"/>
            <a:ext cx="4247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n w="18000">
                  <a:solidFill>
                    <a:srgbClr val="0000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MATCH NOTHING (wait)</a:t>
            </a:r>
          </a:p>
        </p:txBody>
      </p:sp>
      <p:sp>
        <p:nvSpPr>
          <p:cNvPr id="4" name="Rectangle 3"/>
          <p:cNvSpPr/>
          <p:nvPr/>
        </p:nvSpPr>
        <p:spPr>
          <a:xfrm>
            <a:off x="222111" y="217281"/>
            <a:ext cx="762067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cap="all" spc="-58" dirty="0">
                <a:solidFill>
                  <a:srgbClr val="D1282E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3. Biased Coin Flip w/Learned </a:t>
            </a:r>
          </a:p>
          <a:p>
            <a:pPr>
              <a:lnSpc>
                <a:spcPct val="100000"/>
              </a:lnSpc>
            </a:pPr>
            <a:r>
              <a:rPr lang="en-US" sz="3200" cap="all" spc="-58" dirty="0">
                <a:solidFill>
                  <a:srgbClr val="D1282E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     Probability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110282" y="3238880"/>
            <a:ext cx="23520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n w="18000">
                  <a:solidFill>
                    <a:srgbClr val="0000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MAX MATCH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1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/>
      <p:bldP spid="8" grpId="0" animBg="1"/>
      <p:bldP spid="9" grpId="0"/>
      <p:bldP spid="10" grpId="0" animBg="1"/>
      <p:bldP spid="11" grpId="0"/>
      <p:bldP spid="3" grpId="0"/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ustomShape 1"/>
          <p:cNvSpPr/>
          <p:nvPr/>
        </p:nvSpPr>
        <p:spPr>
          <a:xfrm>
            <a:off x="1600200" y="6052320"/>
            <a:ext cx="59432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8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4" name="TextShape 2"/>
          <p:cNvSpPr txBox="1"/>
          <p:nvPr/>
        </p:nvSpPr>
        <p:spPr>
          <a:xfrm>
            <a:off x="457920" y="513602"/>
            <a:ext cx="8229240" cy="6620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en-US" sz="3200" b="0" strike="noStrike" cap="all" spc="-58" dirty="0">
                <a:solidFill>
                  <a:srgbClr val="D1282E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5. Kidney Exchange simulation – Changing the Input graph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6" name="TextShape 4"/>
          <p:cNvSpPr txBox="1"/>
          <p:nvPr/>
        </p:nvSpPr>
        <p:spPr>
          <a:xfrm>
            <a:off x="457920" y="1302480"/>
            <a:ext cx="8229240" cy="44586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40000"/>
              </a:lnSpc>
            </a:pPr>
            <a:r>
              <a:rPr lang="en-US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 train the neural network, we must be able to simulate kidney exchange (graphs). We use several evolution models.</a:t>
            </a:r>
          </a:p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Homogeneous </a:t>
            </a:r>
            <a:r>
              <a:rPr lang="en-US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Erdős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–</a:t>
            </a:r>
            <a:r>
              <a:rPr lang="en-US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Rényi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graphs [</a:t>
            </a:r>
            <a:r>
              <a:rPr lang="en-US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Akbarpour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et al. 2017+]</a:t>
            </a:r>
            <a:endParaRPr lang="en-US" sz="20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Heterogeneous </a:t>
            </a:r>
            <a:r>
              <a:rPr lang="en-US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Erdős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–</a:t>
            </a:r>
            <a:r>
              <a:rPr lang="en-US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Rényi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graphs [</a:t>
            </a:r>
            <a:r>
              <a:rPr lang="en-US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Ashlagi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et al. 2013+]</a:t>
            </a:r>
            <a:endParaRPr lang="en-US" sz="20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Real data from the UNOS exchange</a:t>
            </a:r>
          </a:p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(Real data from other exchanges?)</a:t>
            </a:r>
            <a:endParaRPr lang="en-US" sz="20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endParaRPr lang="en-US" sz="20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Picture 1" descr="Screen Shot 2017-07-20 at 2.52.57 PM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34"/>
          <a:stretch/>
        </p:blipFill>
        <p:spPr>
          <a:xfrm>
            <a:off x="317202" y="4102114"/>
            <a:ext cx="8722010" cy="2455526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7600616" y="4451491"/>
            <a:ext cx="414922" cy="390732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43440" y="3528161"/>
            <a:ext cx="569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504D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16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build="p" bldLvl="2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results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1752600"/>
            <a:ext cx="8245475" cy="43735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We replicate results from prior theory papers: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 some models, dynamic matching helps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 some models, dynamic matching does not help</a:t>
            </a:r>
          </a:p>
          <a:p>
            <a:r>
              <a:rPr lang="en-US" dirty="0"/>
              <a:t>Still iterating on: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Neural net structure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Action space (binary coin flip vs. multiple match types)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Learning method (A3C vs. DQN vs. more standard methods)</a:t>
            </a:r>
          </a:p>
          <a:p>
            <a:r>
              <a:rPr lang="en-US" dirty="0"/>
              <a:t>But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Seems promising. </a:t>
            </a:r>
            <a:r>
              <a:rPr lang="en-US" b="0" dirty="0"/>
              <a:t> Can learn matching policies beyond simply batching for T time periods; can realize gains over greedy.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Policies depend on graph structure.</a:t>
            </a:r>
            <a:endParaRPr lang="en-US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467" y="234462"/>
            <a:ext cx="2302651" cy="17290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8534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656" y="4463461"/>
            <a:ext cx="8085767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Competition Within, and between, Kidney Exchanges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5428" y="5758543"/>
            <a:ext cx="5372943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[AAAI-15, AMMA-15, IJCAI-18, </a:t>
            </a:r>
            <a:r>
              <a:rPr lang="en-US" sz="1600" dirty="0" err="1"/>
              <a:t>w.p</a:t>
            </a:r>
            <a:r>
              <a:rPr lang="en-US" sz="1600" dirty="0"/>
              <a:t>. 2018]</a:t>
            </a:r>
            <a:endParaRPr lang="en-US" sz="1400" dirty="0"/>
          </a:p>
          <a:p>
            <a:r>
              <a:rPr lang="en-US" sz="1050" i="1" dirty="0"/>
              <a:t>With S. Das, N. Gupta, C. </a:t>
            </a:r>
            <a:r>
              <a:rPr lang="en-US" sz="1050" i="1" dirty="0" err="1"/>
              <a:t>Hajaj</a:t>
            </a:r>
            <a:r>
              <a:rPr lang="en-US" sz="1050" i="1" dirty="0"/>
              <a:t>, A. Hassidim, Z. Li, T. </a:t>
            </a:r>
            <a:r>
              <a:rPr lang="en-US" sz="1050" i="1" dirty="0" err="1"/>
              <a:t>Sandholm</a:t>
            </a:r>
            <a:r>
              <a:rPr lang="en-US" sz="1050" i="1" dirty="0"/>
              <a:t>, and D. </a:t>
            </a:r>
            <a:r>
              <a:rPr lang="en-US" sz="1050" i="1" dirty="0" err="1"/>
              <a:t>Sarne</a:t>
            </a:r>
            <a:endParaRPr lang="en-US" sz="1400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983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201177" cy="1371600"/>
          </a:xfrm>
        </p:spPr>
        <p:txBody>
          <a:bodyPr/>
          <a:lstStyle/>
          <a:p>
            <a:r>
              <a:rPr lang="en-US"/>
              <a:t>Managing Incentives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Clearinghouse</a:t>
            </a:r>
            <a:r>
              <a:rPr lang="en-US" dirty="0"/>
              <a:t> cares about global welfare:</a:t>
            </a:r>
          </a:p>
          <a:p>
            <a:pPr lvl="1"/>
            <a:r>
              <a:rPr lang="en-US" dirty="0"/>
              <a:t>How many patients received kidneys (over time)?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Transplant centers </a:t>
            </a:r>
            <a:r>
              <a:rPr lang="en-US" dirty="0"/>
              <a:t>care about their individual welfare:</a:t>
            </a:r>
          </a:p>
          <a:p>
            <a:pPr lvl="1"/>
            <a:r>
              <a:rPr lang="en-US" dirty="0"/>
              <a:t>How many of my own patients received kidneys?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Patient-donor pairs</a:t>
            </a:r>
            <a:r>
              <a:rPr lang="en-US" dirty="0"/>
              <a:t> care about their individual welfare:</a:t>
            </a:r>
          </a:p>
          <a:p>
            <a:pPr lvl="1"/>
            <a:r>
              <a:rPr lang="en-US" dirty="0"/>
              <a:t>Did I receive a kidney?</a:t>
            </a:r>
          </a:p>
          <a:p>
            <a:pPr lvl="1"/>
            <a:r>
              <a:rPr lang="en-US" dirty="0"/>
              <a:t>(Most work considers just clearinghouse and centers)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4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154" y="5366070"/>
            <a:ext cx="4445000" cy="116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Private vs Global Matching</a:t>
            </a:r>
          </a:p>
        </p:txBody>
      </p:sp>
      <p:pic>
        <p:nvPicPr>
          <p:cNvPr id="5" name="Picture 4" descr="Screen Shot 2015-12-03 at 11.59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177344"/>
            <a:ext cx="8027524" cy="3300587"/>
          </a:xfrm>
          <a:prstGeom prst="rect">
            <a:avLst/>
          </a:prstGeom>
          <a:solidFill>
            <a:schemeClr val="tx2"/>
          </a:solidFill>
        </p:spPr>
      </p:pic>
      <p:grpSp>
        <p:nvGrpSpPr>
          <p:cNvPr id="17" name="Group 16"/>
          <p:cNvGrpSpPr/>
          <p:nvPr/>
        </p:nvGrpSpPr>
        <p:grpSpPr>
          <a:xfrm>
            <a:off x="-140864" y="-996225"/>
            <a:ext cx="7591531" cy="6872091"/>
            <a:chOff x="-140864" y="-1063957"/>
            <a:chExt cx="7591531" cy="6872091"/>
          </a:xfrm>
        </p:grpSpPr>
        <p:sp>
          <p:nvSpPr>
            <p:cNvPr id="10" name="Arc 9"/>
            <p:cNvSpPr/>
            <p:nvPr/>
          </p:nvSpPr>
          <p:spPr>
            <a:xfrm rot="9080564">
              <a:off x="-140864" y="-1063957"/>
              <a:ext cx="7244446" cy="5345880"/>
            </a:xfrm>
            <a:prstGeom prst="arc">
              <a:avLst>
                <a:gd name="adj1" fmla="val 14103787"/>
                <a:gd name="adj2" fmla="val 17588415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>
              <a:stCxn id="10" idx="2"/>
            </p:cNvCxnSpPr>
            <p:nvPr/>
          </p:nvCxnSpPr>
          <p:spPr>
            <a:xfrm flipH="1">
              <a:off x="169333" y="4368357"/>
              <a:ext cx="3578551" cy="44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10" idx="0"/>
            </p:cNvCxnSpPr>
            <p:nvPr/>
          </p:nvCxnSpPr>
          <p:spPr>
            <a:xfrm flipV="1">
              <a:off x="6077124" y="1778000"/>
              <a:ext cx="1943" cy="111986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283200" y="3640667"/>
              <a:ext cx="2167467" cy="216746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249" y="1794960"/>
            <a:ext cx="1590892" cy="13183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3326" y="1603685"/>
            <a:ext cx="2548467" cy="51677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505520" y="1805595"/>
            <a:ext cx="7336273" cy="4043805"/>
            <a:chOff x="1505520" y="1805595"/>
            <a:chExt cx="7336273" cy="404380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05520" y="4016930"/>
              <a:ext cx="1832470" cy="183247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09323" y="1819042"/>
              <a:ext cx="1832470" cy="183247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56352" y="1805595"/>
              <a:ext cx="1832470" cy="183247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16910" y="2060816"/>
            <a:ext cx="4105155" cy="2445536"/>
            <a:chOff x="416910" y="2060816"/>
            <a:chExt cx="4105155" cy="244553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910" y="3148921"/>
              <a:ext cx="1357431" cy="135743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6427" y="2060816"/>
              <a:ext cx="1357431" cy="135743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4634" y="3148921"/>
              <a:ext cx="1357431" cy="1357431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4486286" y="3113283"/>
            <a:ext cx="2740801" cy="2535239"/>
            <a:chOff x="4486286" y="3113283"/>
            <a:chExt cx="2740801" cy="253523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9656" y="3113283"/>
              <a:ext cx="1357431" cy="135743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6286" y="4291091"/>
              <a:ext cx="1357431" cy="1357431"/>
            </a:xfrm>
            <a:prstGeom prst="rect">
              <a:avLst/>
            </a:prstGeom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6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47107"/>
            <a:ext cx="9144000" cy="3841059"/>
          </a:xfrm>
        </p:spPr>
        <p:txBody>
          <a:bodyPr>
            <a:noAutofit/>
          </a:bodyPr>
          <a:lstStyle/>
          <a:p>
            <a:pPr algn="ctr"/>
            <a:r>
              <a:rPr lang="en-US" sz="23900" dirty="0"/>
              <a:t>0%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875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A4595-18EC-9B43-9362-E4F4CB60E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718"/>
            <a:ext cx="6093502" cy="1371600"/>
          </a:xfrm>
        </p:spPr>
        <p:txBody>
          <a:bodyPr/>
          <a:lstStyle/>
          <a:p>
            <a:r>
              <a:rPr lang="en-US" dirty="0"/>
              <a:t>Race to the bottom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0E8BD-5AE0-DD4E-9DA3-6D03F9962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 the US, there are multiple competing exchanges: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UNOS, NKR, APD,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Single-center “centralized exchanges”</a:t>
            </a:r>
          </a:p>
          <a:p>
            <a:r>
              <a:rPr lang="en-US" dirty="0"/>
              <a:t>What about international exchange?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EU COST Action to investigate connection of exchanges</a:t>
            </a:r>
          </a:p>
          <a:p>
            <a:endParaRPr lang="en-US" b="0" dirty="0"/>
          </a:p>
          <a:p>
            <a:r>
              <a:rPr lang="en-US" dirty="0"/>
              <a:t>Fragmenting the market results in: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Higher short-term failure rates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Fewer matching opportunities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Higher (aka greedier, “myopic”) match speed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Overall efficiency loss (in theory, simulation, and reality)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B5585D-DD89-984D-B74A-B1F4A687F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6A5C79-C72E-4B4B-97B3-7E585075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7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737" y="1991380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Markets come in many forms 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2779693"/>
            <a:ext cx="655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… some of which don</a:t>
            </a:r>
            <a:r>
              <a:rPr lang="fr-FR" sz="2800" dirty="0"/>
              <a:t>’</a:t>
            </a:r>
            <a:r>
              <a:rPr lang="en-US" sz="2800" dirty="0"/>
              <a:t>t conform to conventional notions of markets 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07" y="3962400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… and some in which money may play little or no role.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23559" y="4419600"/>
            <a:ext cx="5235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– excerpt from </a:t>
            </a:r>
            <a:r>
              <a:rPr lang="en-US" i="1" dirty="0">
                <a:solidFill>
                  <a:schemeClr val="tx1">
                    <a:lumMod val="75000"/>
                  </a:schemeClr>
                </a:solidFill>
              </a:rPr>
              <a:t>Who Gets What – and Why 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905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6003" y="-53788"/>
            <a:ext cx="4051994" cy="6858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7147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758709" cy="862538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890" y="3842657"/>
            <a:ext cx="7620000" cy="511629"/>
          </a:xfrm>
        </p:spPr>
        <p:txBody>
          <a:bodyPr>
            <a:normAutofit/>
          </a:bodyPr>
          <a:lstStyle/>
          <a:p>
            <a:r>
              <a:rPr lang="en-US" dirty="0"/>
              <a:t>Joint work with:</a:t>
            </a:r>
          </a:p>
          <a:p>
            <a:endParaRPr lang="en-US" b="0" dirty="0"/>
          </a:p>
        </p:txBody>
      </p:sp>
      <p:pic>
        <p:nvPicPr>
          <p:cNvPr id="7" name="Picture 6" descr="psc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7755" y="5808959"/>
            <a:ext cx="3065096" cy="640080"/>
          </a:xfrm>
          <a:prstGeom prst="rect">
            <a:avLst/>
          </a:prstGeom>
        </p:spPr>
      </p:pic>
      <p:pic>
        <p:nvPicPr>
          <p:cNvPr id="8" name="Picture 7" descr="dod.jp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636" y="5772383"/>
            <a:ext cx="713232" cy="713232"/>
          </a:xfrm>
          <a:prstGeom prst="rect">
            <a:avLst/>
          </a:prstGeom>
        </p:spPr>
      </p:pic>
      <p:pic>
        <p:nvPicPr>
          <p:cNvPr id="9" name="Picture 8" descr="NSF_Logo.jp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0570" y="5772383"/>
            <a:ext cx="713232" cy="713232"/>
          </a:xfrm>
          <a:prstGeom prst="rect">
            <a:avLst/>
          </a:prstGeom>
        </p:spPr>
      </p:pic>
      <p:pic>
        <p:nvPicPr>
          <p:cNvPr id="11" name="Picture 10" descr="UNOS-Logo-CMYK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6944" y="4331585"/>
            <a:ext cx="2260177" cy="841248"/>
          </a:xfrm>
          <a:prstGeom prst="rect">
            <a:avLst/>
          </a:prstGeom>
        </p:spPr>
      </p:pic>
      <p:pic>
        <p:nvPicPr>
          <p:cNvPr id="14" name="Picture 13" descr="framework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67" y="1224642"/>
            <a:ext cx="6758709" cy="1553899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370890" y="2853787"/>
            <a:ext cx="2840396" cy="11556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More information:</a:t>
            </a:r>
          </a:p>
          <a:p>
            <a:r>
              <a:rPr lang="en-US" b="0" dirty="0"/>
              <a:t>http://</a:t>
            </a:r>
            <a:r>
              <a:rPr lang="en-US" b="0" dirty="0" err="1"/>
              <a:t>jpdickerson.com</a:t>
            </a:r>
            <a:endParaRPr lang="en-US" b="0" dirty="0"/>
          </a:p>
          <a:p>
            <a:endParaRPr lang="en-US" b="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2304" y="3364093"/>
            <a:ext cx="274320" cy="27432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pic>
        <p:nvPicPr>
          <p:cNvPr id="21" name="Picture 20" descr="hpcwir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461" y="1224642"/>
            <a:ext cx="1553899" cy="1553899"/>
          </a:xfrm>
          <a:prstGeom prst="rect">
            <a:avLst/>
          </a:prstGeom>
        </p:spPr>
      </p:pic>
      <p:sp>
        <p:nvSpPr>
          <p:cNvPr id="23" name="Content Placeholder 2"/>
          <p:cNvSpPr txBox="1">
            <a:spLocks/>
          </p:cNvSpPr>
          <p:nvPr/>
        </p:nvSpPr>
        <p:spPr>
          <a:xfrm>
            <a:off x="3446104" y="2853787"/>
            <a:ext cx="4375111" cy="11556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Code:</a:t>
            </a:r>
          </a:p>
          <a:p>
            <a:r>
              <a:rPr lang="en-US" b="0" dirty="0"/>
              <a:t>    /</a:t>
            </a:r>
            <a:r>
              <a:rPr lang="en-US" b="0" dirty="0" err="1"/>
              <a:t>JohnDickerson</a:t>
            </a:r>
            <a:r>
              <a:rPr lang="en-US" b="0" dirty="0"/>
              <a:t>/</a:t>
            </a:r>
            <a:r>
              <a:rPr lang="en-US" b="0" dirty="0" err="1"/>
              <a:t>KidneyExchange</a:t>
            </a:r>
            <a:endParaRPr lang="en-US" b="0" dirty="0"/>
          </a:p>
          <a:p>
            <a:endParaRPr lang="en-US" b="0" dirty="0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370890" y="5285413"/>
            <a:ext cx="7620000" cy="511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Funding &amp; support:</a:t>
            </a:r>
            <a:endParaRPr lang="en-US" b="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341" y="4331585"/>
            <a:ext cx="975083" cy="8412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9672" y="4331585"/>
            <a:ext cx="841248" cy="84124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3388" y="4331585"/>
            <a:ext cx="841248" cy="84124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3231" y="4331585"/>
            <a:ext cx="841248" cy="8412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586" y="4331585"/>
            <a:ext cx="553908" cy="84124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58" y="4331585"/>
            <a:ext cx="841248" cy="84124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5959" y="4331585"/>
            <a:ext cx="841248" cy="84124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825" y="5699415"/>
            <a:ext cx="1288754" cy="85916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650" y="5813531"/>
            <a:ext cx="1577340" cy="6309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02141" y="6449332"/>
            <a:ext cx="1230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NDSEG</a:t>
            </a:r>
          </a:p>
          <a:p>
            <a:pPr algn="ctr"/>
            <a:r>
              <a:rPr lang="en-US" sz="800" dirty="0"/>
              <a:t>Fellowship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873792" y="6444467"/>
            <a:ext cx="1230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Facebook</a:t>
            </a:r>
          </a:p>
          <a:p>
            <a:pPr algn="ctr"/>
            <a:r>
              <a:rPr lang="en-US" sz="800" dirty="0"/>
              <a:t>Fellowship</a:t>
            </a:r>
          </a:p>
        </p:txBody>
      </p:sp>
      <p:pic>
        <p:nvPicPr>
          <p:cNvPr id="12" name="Picture 11" descr="facebook.png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4759" y="5772383"/>
            <a:ext cx="1260044" cy="71323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990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572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John P Dickerson</a:t>
            </a:r>
          </a:p>
        </p:txBody>
      </p:sp>
    </p:spTree>
    <p:extLst>
      <p:ext uri="{BB962C8B-B14F-4D97-AF65-F5344CB8AC3E}">
        <p14:creationId xmlns:p14="http://schemas.microsoft.com/office/powerpoint/2010/main" val="24008122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657" y="4463461"/>
            <a:ext cx="5791200" cy="1371600"/>
          </a:xfrm>
        </p:spPr>
        <p:txBody>
          <a:bodyPr/>
          <a:lstStyle/>
          <a:p>
            <a:r>
              <a:rPr lang="en-US" dirty="0"/>
              <a:t>The Cutting Edge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0" y="869361"/>
            <a:ext cx="5384800" cy="3594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023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190094" cy="1325563"/>
          </a:xfrm>
        </p:spPr>
        <p:txBody>
          <a:bodyPr>
            <a:normAutofit/>
          </a:bodyPr>
          <a:lstStyle/>
          <a:p>
            <a:r>
              <a:rPr lang="en-US" dirty="0"/>
              <a:t>Moving beyond kidneys: Livers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032375"/>
          </a:xfrm>
        </p:spPr>
        <p:txBody>
          <a:bodyPr>
            <a:normAutofit/>
          </a:bodyPr>
          <a:lstStyle/>
          <a:p>
            <a:r>
              <a:rPr lang="en-US" dirty="0"/>
              <a:t>Similar matching problem (mathematically)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Right lobe is </a:t>
            </a:r>
            <a:r>
              <a:rPr lang="en-US" dirty="0">
                <a:solidFill>
                  <a:schemeClr val="tx2"/>
                </a:solidFill>
              </a:rPr>
              <a:t>biggest </a:t>
            </a:r>
            <a:r>
              <a:rPr lang="en-US" dirty="0"/>
              <a:t>but </a:t>
            </a:r>
            <a:r>
              <a:rPr lang="en-US" dirty="0">
                <a:solidFill>
                  <a:schemeClr val="accent3"/>
                </a:solidFill>
              </a:rPr>
              <a:t>riskiest</a:t>
            </a:r>
            <a:r>
              <a:rPr lang="en-US" dirty="0"/>
              <a:t>; exchange may reduce right lobe usage and increase transplants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4902" y="2159743"/>
            <a:ext cx="6014196" cy="34506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19366" y="5201953"/>
            <a:ext cx="1721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Sönmez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2014]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30547" y="1245810"/>
            <a:ext cx="35725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</a:t>
            </a:r>
            <a:r>
              <a:rPr lang="en-US" sz="1600" dirty="0" err="1"/>
              <a:t>Ergin</a:t>
            </a:r>
            <a:r>
              <a:rPr lang="en-US" sz="1600" dirty="0"/>
              <a:t>, </a:t>
            </a:r>
            <a:r>
              <a:rPr lang="en-US" sz="1600" dirty="0" err="1"/>
              <a:t>Sönmez</a:t>
            </a:r>
            <a:r>
              <a:rPr lang="en-US" sz="1600" dirty="0"/>
              <a:t>, </a:t>
            </a:r>
            <a:r>
              <a:rPr lang="en-US" sz="1600" dirty="0" err="1"/>
              <a:t>Ünver</a:t>
            </a:r>
            <a:r>
              <a:rPr lang="en-US" sz="1600" dirty="0"/>
              <a:t> </a:t>
            </a:r>
            <a:r>
              <a:rPr lang="en-US" sz="1600" i="1" dirty="0" err="1"/>
              <a:t>w.p</a:t>
            </a:r>
            <a:r>
              <a:rPr lang="en-US" sz="1600" i="1" dirty="0"/>
              <a:t>. 2015</a:t>
            </a:r>
            <a:r>
              <a:rPr lang="en-US" sz="1600" dirty="0"/>
              <a:t>]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7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467600" cy="1371600"/>
          </a:xfrm>
        </p:spPr>
        <p:txBody>
          <a:bodyPr/>
          <a:lstStyle/>
          <a:p>
            <a:r>
              <a:rPr lang="en-US" dirty="0"/>
              <a:t>Moving beyond kidneys: Multi-Organ Exchange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Chains are great! </a:t>
            </a:r>
            <a:r>
              <a:rPr lang="en-US" sz="1400" dirty="0"/>
              <a:t>[Anderson et al. 2015, </a:t>
            </a:r>
            <a:r>
              <a:rPr lang="en-US" sz="1400" dirty="0" err="1"/>
              <a:t>Ashlagi</a:t>
            </a:r>
            <a:r>
              <a:rPr lang="en-US" sz="1400" dirty="0"/>
              <a:t> et al. 2014, Rees et al. 2009]</a:t>
            </a:r>
            <a:endParaRPr lang="en-US" dirty="0"/>
          </a:p>
          <a:p>
            <a:r>
              <a:rPr lang="en-US" dirty="0"/>
              <a:t>Kidney transplants are “easy” and popular:</a:t>
            </a:r>
          </a:p>
          <a:p>
            <a:pPr lvl="1"/>
            <a:r>
              <a:rPr lang="en-US" dirty="0"/>
              <a:t>Many altruistic donors</a:t>
            </a:r>
          </a:p>
          <a:p>
            <a:r>
              <a:rPr lang="en-US" dirty="0"/>
              <a:t>Liver transplants: higher mortality, morbidity:</a:t>
            </a:r>
          </a:p>
          <a:p>
            <a:pPr lvl="1"/>
            <a:r>
              <a:rPr lang="en-US" dirty="0"/>
              <a:t>(Essentially) no altruistic donors</a:t>
            </a:r>
          </a:p>
          <a:p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2125056" y="5185825"/>
            <a:ext cx="621767" cy="621767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2568804" y="4191000"/>
            <a:ext cx="1126109" cy="2394641"/>
            <a:chOff x="2568804" y="4191000"/>
            <a:chExt cx="1126109" cy="2394641"/>
          </a:xfrm>
        </p:grpSpPr>
        <p:cxnSp>
          <p:nvCxnSpPr>
            <p:cNvPr id="43" name="Straight Arrow Connector 42"/>
            <p:cNvCxnSpPr>
              <a:stCxn id="36" idx="7"/>
              <a:endCxn id="49" idx="1"/>
            </p:cNvCxnSpPr>
            <p:nvPr/>
          </p:nvCxnSpPr>
          <p:spPr>
            <a:xfrm flipV="1">
              <a:off x="2731967" y="4501884"/>
              <a:ext cx="341179" cy="77499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3073146" y="5963874"/>
              <a:ext cx="621767" cy="62176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D1</a:t>
              </a:r>
            </a:p>
          </p:txBody>
        </p:sp>
        <p:cxnSp>
          <p:nvCxnSpPr>
            <p:cNvPr id="48" name="Straight Connector 47"/>
            <p:cNvCxnSpPr>
              <a:stCxn id="47" idx="0"/>
              <a:endCxn id="49" idx="2"/>
            </p:cNvCxnSpPr>
            <p:nvPr/>
          </p:nvCxnSpPr>
          <p:spPr>
            <a:xfrm flipV="1">
              <a:off x="3384030" y="4812767"/>
              <a:ext cx="0" cy="1151106"/>
            </a:xfrm>
            <a:prstGeom prst="lin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sp>
          <p:nvSpPr>
            <p:cNvPr id="49" name="Rounded Rectangle 48"/>
            <p:cNvSpPr/>
            <p:nvPr/>
          </p:nvSpPr>
          <p:spPr>
            <a:xfrm>
              <a:off x="3073146" y="4191000"/>
              <a:ext cx="621767" cy="621767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P1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8000893">
              <a:off x="2267554" y="4651900"/>
              <a:ext cx="9410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Kidney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603857" y="4191000"/>
            <a:ext cx="1289209" cy="2394641"/>
            <a:chOff x="3603857" y="4191000"/>
            <a:chExt cx="1289209" cy="2394641"/>
          </a:xfrm>
        </p:grpSpPr>
        <p:sp>
          <p:nvSpPr>
            <p:cNvPr id="44" name="Oval 43"/>
            <p:cNvSpPr/>
            <p:nvPr/>
          </p:nvSpPr>
          <p:spPr>
            <a:xfrm>
              <a:off x="4271299" y="5963874"/>
              <a:ext cx="621767" cy="62176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D2</a:t>
              </a:r>
            </a:p>
          </p:txBody>
        </p:sp>
        <p:cxnSp>
          <p:nvCxnSpPr>
            <p:cNvPr id="45" name="Straight Connector 44"/>
            <p:cNvCxnSpPr>
              <a:stCxn id="44" idx="0"/>
              <a:endCxn id="46" idx="2"/>
            </p:cNvCxnSpPr>
            <p:nvPr/>
          </p:nvCxnSpPr>
          <p:spPr>
            <a:xfrm flipV="1">
              <a:off x="4582183" y="4812767"/>
              <a:ext cx="0" cy="1151106"/>
            </a:xfrm>
            <a:prstGeom prst="lin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sp>
          <p:nvSpPr>
            <p:cNvPr id="46" name="Rounded Rectangle 45"/>
            <p:cNvSpPr/>
            <p:nvPr/>
          </p:nvSpPr>
          <p:spPr>
            <a:xfrm>
              <a:off x="4271299" y="4191000"/>
              <a:ext cx="621767" cy="621767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P2</a:t>
              </a:r>
            </a:p>
          </p:txBody>
        </p:sp>
        <p:cxnSp>
          <p:nvCxnSpPr>
            <p:cNvPr id="53" name="Straight Arrow Connector 52"/>
            <p:cNvCxnSpPr>
              <a:stCxn id="47" idx="7"/>
              <a:endCxn id="46" idx="1"/>
            </p:cNvCxnSpPr>
            <p:nvPr/>
          </p:nvCxnSpPr>
          <p:spPr>
            <a:xfrm flipV="1">
              <a:off x="3603857" y="4501884"/>
              <a:ext cx="667442" cy="155304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sp>
          <p:nvSpPr>
            <p:cNvPr id="40" name="TextBox 39"/>
            <p:cNvSpPr txBox="1"/>
            <p:nvPr/>
          </p:nvSpPr>
          <p:spPr>
            <a:xfrm rot="17624450">
              <a:off x="3315786" y="5072075"/>
              <a:ext cx="9410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Kidney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802010" y="4191000"/>
            <a:ext cx="1339633" cy="2394641"/>
            <a:chOff x="4802010" y="4191000"/>
            <a:chExt cx="1339633" cy="2394641"/>
          </a:xfrm>
        </p:grpSpPr>
        <p:cxnSp>
          <p:nvCxnSpPr>
            <p:cNvPr id="56" name="Straight Arrow Connector 55"/>
            <p:cNvCxnSpPr>
              <a:stCxn id="44" idx="7"/>
              <a:endCxn id="59" idx="1"/>
            </p:cNvCxnSpPr>
            <p:nvPr/>
          </p:nvCxnSpPr>
          <p:spPr>
            <a:xfrm flipV="1">
              <a:off x="4802010" y="4501884"/>
              <a:ext cx="717865" cy="155304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sp>
          <p:nvSpPr>
            <p:cNvPr id="57" name="Oval 56"/>
            <p:cNvSpPr/>
            <p:nvPr/>
          </p:nvSpPr>
          <p:spPr>
            <a:xfrm>
              <a:off x="5519875" y="5963874"/>
              <a:ext cx="621768" cy="621767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D3</a:t>
              </a:r>
            </a:p>
          </p:txBody>
        </p:sp>
        <p:cxnSp>
          <p:nvCxnSpPr>
            <p:cNvPr id="58" name="Straight Connector 57"/>
            <p:cNvCxnSpPr>
              <a:stCxn id="57" idx="0"/>
              <a:endCxn id="59" idx="2"/>
            </p:cNvCxnSpPr>
            <p:nvPr/>
          </p:nvCxnSpPr>
          <p:spPr>
            <a:xfrm flipV="1">
              <a:off x="5830760" y="4812767"/>
              <a:ext cx="0" cy="1151106"/>
            </a:xfrm>
            <a:prstGeom prst="lin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sp>
          <p:nvSpPr>
            <p:cNvPr id="59" name="Rounded Rectangle 58"/>
            <p:cNvSpPr/>
            <p:nvPr/>
          </p:nvSpPr>
          <p:spPr>
            <a:xfrm>
              <a:off x="5519875" y="4191000"/>
              <a:ext cx="621768" cy="621767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P3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7624450">
              <a:off x="4513949" y="5177943"/>
              <a:ext cx="9410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Liver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058735" y="4191000"/>
            <a:ext cx="2399465" cy="2394641"/>
            <a:chOff x="6058735" y="4191000"/>
            <a:chExt cx="2399465" cy="2394641"/>
          </a:xfrm>
        </p:grpSpPr>
        <p:sp>
          <p:nvSpPr>
            <p:cNvPr id="50" name="Oval 49"/>
            <p:cNvSpPr/>
            <p:nvPr/>
          </p:nvSpPr>
          <p:spPr>
            <a:xfrm>
              <a:off x="6744613" y="5963874"/>
              <a:ext cx="621767" cy="62176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D4</a:t>
              </a:r>
            </a:p>
          </p:txBody>
        </p:sp>
        <p:cxnSp>
          <p:nvCxnSpPr>
            <p:cNvPr id="51" name="Straight Connector 50"/>
            <p:cNvCxnSpPr>
              <a:stCxn id="50" idx="0"/>
              <a:endCxn id="52" idx="2"/>
            </p:cNvCxnSpPr>
            <p:nvPr/>
          </p:nvCxnSpPr>
          <p:spPr>
            <a:xfrm flipV="1">
              <a:off x="7055497" y="4812767"/>
              <a:ext cx="0" cy="1151106"/>
            </a:xfrm>
            <a:prstGeom prst="lin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sp>
          <p:nvSpPr>
            <p:cNvPr id="52" name="Rounded Rectangle 51"/>
            <p:cNvSpPr/>
            <p:nvPr/>
          </p:nvSpPr>
          <p:spPr>
            <a:xfrm>
              <a:off x="6744613" y="4191000"/>
              <a:ext cx="621767" cy="621767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P4</a:t>
              </a:r>
            </a:p>
          </p:txBody>
        </p:sp>
        <p:cxnSp>
          <p:nvCxnSpPr>
            <p:cNvPr id="54" name="Straight Arrow Connector 53"/>
            <p:cNvCxnSpPr>
              <a:stCxn id="57" idx="7"/>
              <a:endCxn id="52" idx="1"/>
            </p:cNvCxnSpPr>
            <p:nvPr/>
          </p:nvCxnSpPr>
          <p:spPr>
            <a:xfrm flipV="1">
              <a:off x="6126787" y="4501884"/>
              <a:ext cx="617826" cy="155304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55" name="Straight Arrow Connector 54"/>
            <p:cNvCxnSpPr>
              <a:stCxn id="50" idx="7"/>
            </p:cNvCxnSpPr>
            <p:nvPr/>
          </p:nvCxnSpPr>
          <p:spPr>
            <a:xfrm flipV="1">
              <a:off x="7275325" y="5387480"/>
              <a:ext cx="353220" cy="66744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sp>
          <p:nvSpPr>
            <p:cNvPr id="42" name="TextBox 41"/>
            <p:cNvSpPr txBox="1"/>
            <p:nvPr/>
          </p:nvSpPr>
          <p:spPr>
            <a:xfrm rot="17624450">
              <a:off x="5757485" y="5177943"/>
              <a:ext cx="9410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Kidney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543800" y="4454604"/>
              <a:ext cx="914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/>
                <a:t>…</a:t>
              </a:r>
            </a:p>
          </p:txBody>
        </p:sp>
      </p:grpSp>
      <p:pic>
        <p:nvPicPr>
          <p:cNvPr id="62" name="Picture 61" descr="lightbulb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724400"/>
            <a:ext cx="1244600" cy="12446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32" name="TextBox 31"/>
          <p:cNvSpPr txBox="1"/>
          <p:nvPr/>
        </p:nvSpPr>
        <p:spPr>
          <a:xfrm>
            <a:off x="223883" y="1324455"/>
            <a:ext cx="68961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[Dickerson </a:t>
            </a:r>
            <a:r>
              <a:rPr lang="en-US" sz="1400" dirty="0" err="1"/>
              <a:t>Sandholm</a:t>
            </a:r>
            <a:r>
              <a:rPr lang="en-US" sz="1400" dirty="0"/>
              <a:t> AAAI-14, JAIR-17]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2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6" grpId="0" animBg="1"/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Fundamentally different matching problem</a:t>
            </a:r>
          </a:p>
          <a:p>
            <a:pPr lvl="1"/>
            <a:r>
              <a:rPr lang="en-US" b="1" dirty="0"/>
              <a:t>Two</a:t>
            </a:r>
            <a:r>
              <a:rPr lang="en-US" dirty="0"/>
              <a:t> donors needed</a:t>
            </a:r>
          </a:p>
          <a:p>
            <a:endParaRPr lang="en-US" b="1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Moving beyond kidneys: Lungs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0359" y="2384145"/>
            <a:ext cx="4411389" cy="37928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67865" y="5370139"/>
            <a:ext cx="177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[Date et al. 2005; </a:t>
            </a:r>
            <a:r>
              <a:rPr lang="en-US" sz="1400" dirty="0" err="1"/>
              <a:t>Sönmez</a:t>
            </a:r>
            <a:r>
              <a:rPr lang="en-US" sz="1400" dirty="0"/>
              <a:t> 2014]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45" y="2800535"/>
            <a:ext cx="3834216" cy="30928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8650" y="5893359"/>
            <a:ext cx="3849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(Compare to the single configuration for a “3-cycle” in kidney exchange.)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89465" y="1246286"/>
            <a:ext cx="3423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</a:t>
            </a:r>
            <a:r>
              <a:rPr lang="en-US" sz="1600" dirty="0" err="1"/>
              <a:t>Ergin</a:t>
            </a:r>
            <a:r>
              <a:rPr lang="en-US" sz="1600" dirty="0"/>
              <a:t>, </a:t>
            </a:r>
            <a:r>
              <a:rPr lang="en-US" sz="1600" dirty="0" err="1"/>
              <a:t>Sönmez</a:t>
            </a:r>
            <a:r>
              <a:rPr lang="en-US" sz="1600" dirty="0"/>
              <a:t>, </a:t>
            </a:r>
            <a:r>
              <a:rPr lang="en-US" sz="1600" dirty="0" err="1"/>
              <a:t>Ünver</a:t>
            </a:r>
            <a:r>
              <a:rPr lang="en-US" sz="1600" dirty="0"/>
              <a:t> </a:t>
            </a:r>
            <a:r>
              <a:rPr lang="en-US" sz="1600" i="1" dirty="0" err="1"/>
              <a:t>w.p</a:t>
            </a:r>
            <a:r>
              <a:rPr lang="en-US" sz="1600" i="1" dirty="0"/>
              <a:t>. 2014</a:t>
            </a:r>
            <a:r>
              <a:rPr lang="en-US" sz="1600" dirty="0"/>
              <a:t>]</a:t>
            </a:r>
            <a:endParaRPr lang="en-US" sz="1600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3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11" grpId="0"/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326086" cy="1371600"/>
          </a:xfrm>
        </p:spPr>
        <p:txBody>
          <a:bodyPr/>
          <a:lstStyle/>
          <a:p>
            <a:r>
              <a:rPr lang="en-US" dirty="0"/>
              <a:t>Failure-aware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Compatibility graph </a:t>
            </a:r>
            <a:r>
              <a:rPr lang="en-US" sz="2400" i="1" dirty="0"/>
              <a:t>G</a:t>
            </a:r>
            <a:endParaRPr lang="en-US" sz="2400" dirty="0"/>
          </a:p>
          <a:p>
            <a:pPr marL="160020" indent="-342900">
              <a:buFont typeface="Arial" charset="0"/>
              <a:buChar char="•"/>
            </a:pPr>
            <a:r>
              <a:rPr lang="en-US" sz="2400" b="0" dirty="0"/>
              <a:t>Edge (</a:t>
            </a:r>
            <a:r>
              <a:rPr lang="en-US" sz="2400" b="0" i="1" dirty="0"/>
              <a:t>v</a:t>
            </a:r>
            <a:r>
              <a:rPr lang="en-US" sz="2400" b="0" i="1" baseline="-25000" dirty="0"/>
              <a:t>i</a:t>
            </a:r>
            <a:r>
              <a:rPr lang="en-US" sz="2400" b="0" dirty="0"/>
              <a:t>, </a:t>
            </a:r>
            <a:r>
              <a:rPr lang="en-US" sz="2400" b="0" i="1" dirty="0" err="1"/>
              <a:t>v</a:t>
            </a:r>
            <a:r>
              <a:rPr lang="en-US" sz="2400" b="0" i="1" baseline="-25000" dirty="0" err="1"/>
              <a:t>j</a:t>
            </a:r>
            <a:r>
              <a:rPr lang="en-US" sz="2400" b="0" dirty="0"/>
              <a:t>) if </a:t>
            </a:r>
            <a:r>
              <a:rPr lang="en-US" sz="2400" b="0" i="1" dirty="0"/>
              <a:t>v</a:t>
            </a:r>
            <a:r>
              <a:rPr lang="en-US" sz="2400" b="0" i="1" baseline="-25000" dirty="0"/>
              <a:t>i</a:t>
            </a:r>
            <a:r>
              <a:rPr lang="en-US" sz="2400" b="0" dirty="0"/>
              <a:t>’s donor can donate to </a:t>
            </a:r>
            <a:r>
              <a:rPr lang="en-US" sz="2400" b="0" i="1" dirty="0" err="1"/>
              <a:t>v</a:t>
            </a:r>
            <a:r>
              <a:rPr lang="en-US" sz="2400" b="0" i="1" baseline="-25000" dirty="0" err="1"/>
              <a:t>j</a:t>
            </a:r>
            <a:r>
              <a:rPr lang="en-US" sz="2400" b="0" dirty="0" err="1"/>
              <a:t>’s</a:t>
            </a:r>
            <a:r>
              <a:rPr lang="en-US" sz="2400" b="0" dirty="0"/>
              <a:t> patient </a:t>
            </a:r>
          </a:p>
          <a:p>
            <a:pPr marL="160020" indent="-342900">
              <a:buFont typeface="Arial" charset="0"/>
              <a:buChar char="•"/>
            </a:pPr>
            <a:r>
              <a:rPr lang="en-US" sz="2400" b="0" dirty="0"/>
              <a:t>Weight </a:t>
            </a:r>
            <a:r>
              <a:rPr lang="en-US" sz="2400" b="0" i="1" dirty="0"/>
              <a:t>w</a:t>
            </a:r>
            <a:r>
              <a:rPr lang="en-US" sz="2400" b="0" i="1" baseline="-25000" dirty="0"/>
              <a:t>e</a:t>
            </a:r>
            <a:r>
              <a:rPr lang="en-US" sz="2400" b="0" dirty="0"/>
              <a:t> on each edge </a:t>
            </a:r>
            <a:r>
              <a:rPr lang="en-US" sz="2400" b="0" i="1" dirty="0"/>
              <a:t>e</a:t>
            </a:r>
          </a:p>
          <a:p>
            <a:r>
              <a:rPr lang="en-US" sz="2400" dirty="0"/>
              <a:t>Success probability </a:t>
            </a:r>
            <a:r>
              <a:rPr lang="en-US" sz="2400" i="1" dirty="0" err="1"/>
              <a:t>q</a:t>
            </a:r>
            <a:r>
              <a:rPr lang="en-US" sz="2400" i="1" baseline="-25000" dirty="0" err="1"/>
              <a:t>e</a:t>
            </a:r>
            <a:r>
              <a:rPr lang="en-US" sz="2400" dirty="0"/>
              <a:t> for each edge </a:t>
            </a:r>
            <a:r>
              <a:rPr lang="en-US" sz="2400" i="1" dirty="0"/>
              <a:t>e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Discounted utility of cycle </a:t>
            </a:r>
            <a:r>
              <a:rPr lang="en-US" sz="2400" i="1" dirty="0"/>
              <a:t>c</a:t>
            </a:r>
            <a:endParaRPr lang="en-US" sz="2400" dirty="0"/>
          </a:p>
          <a:p>
            <a:pPr marL="0" indent="0" algn="ctr">
              <a:buNone/>
            </a:pPr>
            <a:r>
              <a:rPr lang="en-US" sz="2400" i="1" dirty="0"/>
              <a:t>u</a:t>
            </a:r>
            <a:r>
              <a:rPr lang="en-US" sz="2400" dirty="0"/>
              <a:t>(</a:t>
            </a:r>
            <a:r>
              <a:rPr lang="en-US" sz="2400" i="1" dirty="0"/>
              <a:t>c</a:t>
            </a:r>
            <a:r>
              <a:rPr lang="en-US" sz="2400" dirty="0"/>
              <a:t>) = ∑</a:t>
            </a:r>
            <a:r>
              <a:rPr lang="en-US" sz="2400" i="1" dirty="0"/>
              <a:t>w</a:t>
            </a:r>
            <a:r>
              <a:rPr lang="en-US" sz="2400" i="1" baseline="-25000" dirty="0"/>
              <a:t>e</a:t>
            </a:r>
            <a:r>
              <a:rPr lang="en-US" sz="2400" dirty="0"/>
              <a:t> </a:t>
            </a:r>
            <a:r>
              <a:rPr lang="en-US" sz="24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400" dirty="0">
                <a:sym typeface="Wingdings"/>
              </a:rPr>
              <a:t> </a:t>
            </a:r>
            <a:r>
              <a:rPr lang="en-US" sz="2400" dirty="0"/>
              <a:t>∏</a:t>
            </a:r>
            <a:r>
              <a:rPr lang="en-US" sz="2400" i="1" dirty="0" err="1"/>
              <a:t>q</a:t>
            </a:r>
            <a:r>
              <a:rPr lang="en-US" sz="2400" i="1" baseline="-25000" dirty="0" err="1"/>
              <a:t>e</a:t>
            </a:r>
            <a:endParaRPr lang="en-US" sz="2400" i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1578431" y="5388428"/>
            <a:ext cx="2590800" cy="914400"/>
            <a:chOff x="1905000" y="5562600"/>
            <a:chExt cx="2590800" cy="914400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3657600" y="5562600"/>
              <a:ext cx="8382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1905000" y="6019800"/>
              <a:ext cx="25146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Value of successful cycle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312231" y="5388428"/>
            <a:ext cx="2743200" cy="914400"/>
            <a:chOff x="5638800" y="5562600"/>
            <a:chExt cx="2743200" cy="914400"/>
          </a:xfrm>
        </p:grpSpPr>
        <p:cxnSp>
          <p:nvCxnSpPr>
            <p:cNvPr id="8" name="Straight Arrow Connector 7"/>
            <p:cNvCxnSpPr/>
            <p:nvPr/>
          </p:nvCxnSpPr>
          <p:spPr>
            <a:xfrm flipH="1" flipV="1">
              <a:off x="5638800" y="5562600"/>
              <a:ext cx="8382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5867400" y="6019800"/>
              <a:ext cx="25146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Probability of success</a:t>
              </a:r>
            </a:p>
          </p:txBody>
        </p: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2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57199" y="2046514"/>
            <a:ext cx="8229601" cy="14583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500257" cy="1371600"/>
          </a:xfrm>
        </p:spPr>
        <p:txBody>
          <a:bodyPr/>
          <a:lstStyle/>
          <a:p>
            <a:r>
              <a:rPr lang="en-US" dirty="0"/>
              <a:t>Failure-aware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/>
              <a:t>Discounted utility of a </a:t>
            </a:r>
            <a:r>
              <a:rPr lang="en-US" i="1" dirty="0"/>
              <a:t>k</a:t>
            </a:r>
            <a:r>
              <a:rPr lang="en-US" dirty="0"/>
              <a:t>-chain </a:t>
            </a:r>
            <a:r>
              <a:rPr lang="en-US" i="1" dirty="0"/>
              <a:t>c</a:t>
            </a:r>
            <a:endParaRPr lang="en-US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Cannot simply “reweight by failure probability”</a:t>
            </a:r>
          </a:p>
          <a:p>
            <a:endParaRPr lang="en-US" dirty="0"/>
          </a:p>
          <a:p>
            <a:r>
              <a:rPr lang="en-US" dirty="0"/>
              <a:t>Utility of a match </a:t>
            </a:r>
            <a:r>
              <a:rPr lang="en-US" i="1" dirty="0"/>
              <a:t>M:     u</a:t>
            </a:r>
            <a:r>
              <a:rPr lang="en-US" dirty="0"/>
              <a:t>(</a:t>
            </a:r>
            <a:r>
              <a:rPr lang="en-US" i="1" dirty="0"/>
              <a:t>M</a:t>
            </a:r>
            <a:r>
              <a:rPr lang="en-US" dirty="0"/>
              <a:t>) = ∑ </a:t>
            </a:r>
            <a:r>
              <a:rPr lang="en-US" i="1" dirty="0"/>
              <a:t>u</a:t>
            </a:r>
            <a:r>
              <a:rPr lang="en-US" dirty="0"/>
              <a:t>(</a:t>
            </a:r>
            <a:r>
              <a:rPr lang="en-US" i="1" dirty="0"/>
              <a:t>c</a:t>
            </a:r>
            <a:r>
              <a:rPr lang="en-US" dirty="0"/>
              <a:t>)</a:t>
            </a:r>
            <a:endParaRPr lang="en-US" i="1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1711472" y="2235200"/>
            <a:ext cx="5721057" cy="11938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447800" y="3352800"/>
            <a:ext cx="2743200" cy="914400"/>
            <a:chOff x="1752600" y="5562600"/>
            <a:chExt cx="2743200" cy="914400"/>
          </a:xfrm>
        </p:grpSpPr>
        <p:cxnSp>
          <p:nvCxnSpPr>
            <p:cNvPr id="10" name="Straight Arrow Connector 9"/>
            <p:cNvCxnSpPr/>
            <p:nvPr/>
          </p:nvCxnSpPr>
          <p:spPr>
            <a:xfrm flipV="1">
              <a:off x="3657600" y="5562600"/>
              <a:ext cx="8382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1752600" y="6019800"/>
              <a:ext cx="26670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Exactly first </a:t>
              </a:r>
              <a:r>
                <a:rPr lang="en-US" i="1" dirty="0" err="1"/>
                <a:t>i</a:t>
              </a:r>
              <a:r>
                <a:rPr lang="en-US" dirty="0"/>
                <a:t> transplants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876800" y="3352800"/>
            <a:ext cx="2895600" cy="914400"/>
            <a:chOff x="2514600" y="5562600"/>
            <a:chExt cx="2895600" cy="914400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3657600" y="5562600"/>
              <a:ext cx="8382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2514600" y="6019800"/>
              <a:ext cx="28956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Chain executes in entirety</a:t>
              </a:r>
            </a:p>
          </p:txBody>
        </p: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07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 markets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6117771" cy="461554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In matching problems, prices do not do all – or any – of the work</a:t>
            </a:r>
          </a:p>
          <a:p>
            <a:r>
              <a:rPr lang="en-US" sz="2800" dirty="0"/>
              <a:t>Agents are </a:t>
            </a:r>
            <a:r>
              <a:rPr lang="en-US" sz="2800" dirty="0">
                <a:solidFill>
                  <a:schemeClr val="tx2"/>
                </a:solidFill>
              </a:rPr>
              <a:t>paired</a:t>
            </a:r>
            <a:r>
              <a:rPr lang="en-US" sz="2800" dirty="0"/>
              <a:t> with other (groups of) agents, transactions, or contracts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b="0" dirty="0"/>
              <a:t>Workers to firms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b="0" dirty="0"/>
              <a:t>Children to schools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b="0" dirty="0"/>
              <a:t>Residents to hospitals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b="0" dirty="0"/>
              <a:t>Patients to donors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b="0" dirty="0"/>
              <a:t>Advertisements to viewers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b="0" dirty="0"/>
              <a:t>Riders to rideshare drivers</a:t>
            </a:r>
          </a:p>
          <a:p>
            <a:endParaRPr lang="en-US" sz="2800" dirty="0"/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6431926" y="170551"/>
            <a:ext cx="2692468" cy="6472612"/>
            <a:chOff x="6431926" y="170551"/>
            <a:chExt cx="2692468" cy="647261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74971" y="897460"/>
              <a:ext cx="1003300" cy="13716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74971" y="170551"/>
              <a:ext cx="1371600" cy="61610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7342" y="210255"/>
              <a:ext cx="1371600" cy="144379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1926" y="3126880"/>
              <a:ext cx="1371600" cy="13716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18945" y1="51647" x2="18945" y2="51647"/>
                          <a14:foregroundMark x1="27246" y1="62055" x2="27246" y2="62055"/>
                          <a14:foregroundMark x1="41602" y1="56390" x2="41602" y2="56390"/>
                          <a14:foregroundMark x1="28516" y1="47563" x2="28516" y2="47563"/>
                          <a14:foregroundMark x1="42773" y1="68511" x2="42773" y2="68511"/>
                          <a14:foregroundMark x1="51660" y1="69302" x2="51660" y2="69302"/>
                          <a14:foregroundMark x1="68945" y1="70092" x2="68945" y2="70092"/>
                          <a14:foregroundMark x1="77832" y1="62055" x2="77832" y2="620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35941" y="2761665"/>
              <a:ext cx="1828800" cy="135552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80226" y="1978380"/>
              <a:ext cx="1344168" cy="134416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74971" y="2283372"/>
              <a:ext cx="1371600" cy="97183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74970" y="4930456"/>
              <a:ext cx="2262435" cy="94230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12381" y="3864787"/>
              <a:ext cx="914400" cy="9144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86354" y="4100813"/>
              <a:ext cx="1371600" cy="1028700"/>
            </a:xfrm>
            <a:prstGeom prst="rect">
              <a:avLst/>
            </a:prstGeom>
          </p:spPr>
        </p:pic>
        <p:pic>
          <p:nvPicPr>
            <p:cNvPr id="23" name="Picture 22" descr="UNOS.jpg"/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4969" y="5956743"/>
              <a:ext cx="2262435" cy="68642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0885" y="1666428"/>
              <a:ext cx="1217405" cy="458962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0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391400" cy="1371600"/>
          </a:xfrm>
        </p:spPr>
        <p:txBody>
          <a:bodyPr>
            <a:normAutofit/>
          </a:bodyPr>
          <a:lstStyle/>
          <a:p>
            <a:r>
              <a:rPr lang="en-US" dirty="0"/>
              <a:t>Incrementally solving very large 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#Decision variables grows linearly with #cycles and #chains in the pool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Millions, billions of variables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Too large to fit in memory</a:t>
            </a:r>
          </a:p>
          <a:p>
            <a:r>
              <a:rPr lang="en-US" dirty="0"/>
              <a:t>Branch-and-price incrementally brings variables into a reduced model </a:t>
            </a:r>
            <a:r>
              <a:rPr lang="en-US" sz="1800" dirty="0"/>
              <a:t>[Barnhart et al. 1998]</a:t>
            </a:r>
            <a:r>
              <a:rPr lang="en-US" sz="1600" dirty="0"/>
              <a:t> </a:t>
            </a:r>
          </a:p>
          <a:p>
            <a:r>
              <a:rPr lang="en-US" dirty="0"/>
              <a:t>Solves the “pricing problem” – each variable gets a real-valued price 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Positive price </a:t>
            </a:r>
            <a:r>
              <a:rPr lang="en-US" b="0" dirty="0">
                <a:sym typeface="Wingdings"/>
              </a:rPr>
              <a:t> resp. constraint in full model violated</a:t>
            </a:r>
            <a:endParaRPr lang="en-US" b="0" dirty="0"/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No positive price cycles </a:t>
            </a:r>
            <a:r>
              <a:rPr lang="en-US" b="0" dirty="0">
                <a:sym typeface="Wingdings"/>
              </a:rPr>
              <a:t> optimality at this node</a:t>
            </a:r>
            <a:endParaRPr lang="en-US" b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29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4430" y="2873833"/>
            <a:ext cx="8904514" cy="13555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Considering only “good” chains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609600" y="3059723"/>
            <a:ext cx="8001000" cy="104994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495800" y="4278923"/>
            <a:ext cx="1752600" cy="1055077"/>
            <a:chOff x="4495800" y="4114800"/>
            <a:chExt cx="1752600" cy="1055077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4953000" y="4114800"/>
              <a:ext cx="0" cy="69752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4495800" y="4572000"/>
              <a:ext cx="1752600" cy="5978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Donation to waitlist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667000" y="4278923"/>
            <a:ext cx="2667000" cy="2198077"/>
            <a:chOff x="2667000" y="4114800"/>
            <a:chExt cx="2667000" cy="2198077"/>
          </a:xfrm>
        </p:grpSpPr>
        <p:cxnSp>
          <p:nvCxnSpPr>
            <p:cNvPr id="10" name="Straight Arrow Connector 9"/>
            <p:cNvCxnSpPr/>
            <p:nvPr/>
          </p:nvCxnSpPr>
          <p:spPr>
            <a:xfrm flipV="1">
              <a:off x="4038600" y="4114800"/>
              <a:ext cx="0" cy="1600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2667000" y="5715000"/>
              <a:ext cx="2667000" cy="5978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Discounted utility of current chain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8200" y="4278923"/>
            <a:ext cx="2667000" cy="1066802"/>
            <a:chOff x="1600200" y="5410200"/>
            <a:chExt cx="2667000" cy="815790"/>
          </a:xfrm>
        </p:grpSpPr>
        <p:cxnSp>
          <p:nvCxnSpPr>
            <p:cNvPr id="16" name="Straight Arrow Connector 15"/>
            <p:cNvCxnSpPr/>
            <p:nvPr/>
          </p:nvCxnSpPr>
          <p:spPr>
            <a:xfrm flipV="1">
              <a:off x="2971800" y="5410200"/>
              <a:ext cx="0" cy="533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1600200" y="5768790"/>
              <a:ext cx="26670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Optimistic future value of infinite extension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791200" y="4278923"/>
            <a:ext cx="2667000" cy="2198077"/>
            <a:chOff x="2667000" y="4114800"/>
            <a:chExt cx="2667000" cy="2198077"/>
          </a:xfrm>
        </p:grpSpPr>
        <p:cxnSp>
          <p:nvCxnSpPr>
            <p:cNvPr id="21" name="Straight Arrow Connector 20"/>
            <p:cNvCxnSpPr/>
            <p:nvPr/>
          </p:nvCxnSpPr>
          <p:spPr>
            <a:xfrm flipV="1">
              <a:off x="4038600" y="4114800"/>
              <a:ext cx="0" cy="1600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2667000" y="5715000"/>
              <a:ext cx="2667000" cy="5978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Pessimistic sum of LP dual values in model</a:t>
              </a:r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381000" y="1524000"/>
            <a:ext cx="8229600" cy="11430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/>
              <a:t>Theorem</a:t>
            </a:r>
            <a:r>
              <a:rPr lang="en-US" dirty="0"/>
              <a:t>:</a:t>
            </a:r>
          </a:p>
          <a:p>
            <a:r>
              <a:rPr lang="en-US" sz="2000" dirty="0"/>
              <a:t>Given a chain </a:t>
            </a:r>
            <a:r>
              <a:rPr lang="en-US" sz="2000" i="1" dirty="0"/>
              <a:t>c</a:t>
            </a:r>
            <a:r>
              <a:rPr lang="en-US" sz="2000" dirty="0"/>
              <a:t>, any extension </a:t>
            </a:r>
            <a:r>
              <a:rPr lang="en-US" sz="2000" i="1" dirty="0"/>
              <a:t>c’</a:t>
            </a:r>
            <a:r>
              <a:rPr lang="en-US" sz="2000" dirty="0"/>
              <a:t> will not be needed in an optimal solution if the infinite extension has non-positive value.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1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2743200"/>
          </a:xfrm>
        </p:spPr>
        <p:txBody>
          <a:bodyPr/>
          <a:lstStyle/>
          <a:p>
            <a:r>
              <a:rPr lang="en-US" i="1" dirty="0"/>
              <a:t>G</a:t>
            </a:r>
            <a:r>
              <a:rPr lang="en-US" dirty="0"/>
              <a:t>(</a:t>
            </a:r>
            <a:r>
              <a:rPr lang="en-US" i="1" dirty="0"/>
              <a:t>n, t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dirty="0"/>
              <a:t>)</a:t>
            </a:r>
            <a:r>
              <a:rPr lang="en-US" i="1" dirty="0"/>
              <a:t>, p</a:t>
            </a:r>
            <a:r>
              <a:rPr lang="en-US" dirty="0"/>
              <a:t>): random graph with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i="1" dirty="0"/>
              <a:t>n</a:t>
            </a:r>
            <a:r>
              <a:rPr lang="en-US" b="0" dirty="0"/>
              <a:t> patient-donor pairs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i="1" dirty="0"/>
              <a:t>t</a:t>
            </a:r>
            <a:r>
              <a:rPr lang="en-US" b="0" dirty="0"/>
              <a:t>(</a:t>
            </a:r>
            <a:r>
              <a:rPr lang="en-US" b="0" i="1" dirty="0"/>
              <a:t>n</a:t>
            </a:r>
            <a:r>
              <a:rPr lang="en-US" b="0" dirty="0"/>
              <a:t>) altruistic donors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Probability </a:t>
            </a:r>
            <a:r>
              <a:rPr lang="en-US" b="0" dirty="0" err="1"/>
              <a:t>Θ</a:t>
            </a:r>
            <a:r>
              <a:rPr lang="en-US" b="0" dirty="0"/>
              <a:t>(1/</a:t>
            </a:r>
            <a:r>
              <a:rPr lang="en-US" b="0" i="1" dirty="0"/>
              <a:t>n</a:t>
            </a:r>
            <a:r>
              <a:rPr lang="en-US" b="0" dirty="0"/>
              <a:t>) of incoming edges</a:t>
            </a:r>
          </a:p>
          <a:p>
            <a:r>
              <a:rPr lang="en-US" dirty="0"/>
              <a:t>Constant transplant success probability </a:t>
            </a:r>
            <a:r>
              <a:rPr lang="en-US" i="1" dirty="0"/>
              <a:t>q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57200" y="3810000"/>
            <a:ext cx="8229600" cy="27432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/>
              <a:t>Theorem</a:t>
            </a:r>
            <a:endParaRPr lang="en-US" dirty="0"/>
          </a:p>
          <a:p>
            <a:endParaRPr lang="en-US" dirty="0"/>
          </a:p>
          <a:p>
            <a:r>
              <a:rPr lang="en-US" sz="2000" dirty="0"/>
              <a:t>For all </a:t>
            </a:r>
            <a:r>
              <a:rPr lang="en-US" sz="2000" i="1" dirty="0"/>
              <a:t>q</a:t>
            </a:r>
            <a:r>
              <a:rPr lang="en-US" sz="2000" dirty="0"/>
              <a:t>∈ (0,1) and </a:t>
            </a:r>
            <a:r>
              <a:rPr lang="en-US" sz="2000" i="1" dirty="0"/>
              <a:t>α</a:t>
            </a:r>
            <a:r>
              <a:rPr lang="en-US" sz="2000" dirty="0"/>
              <a:t>,</a:t>
            </a:r>
            <a:r>
              <a:rPr lang="en-US" sz="2000" i="1" dirty="0"/>
              <a:t> β </a:t>
            </a:r>
            <a:r>
              <a:rPr lang="en-US" sz="2000" dirty="0"/>
              <a:t>&gt; 0, given a large </a:t>
            </a:r>
            <a:r>
              <a:rPr lang="en-US" sz="2000" i="1" dirty="0"/>
              <a:t>G</a:t>
            </a:r>
            <a:r>
              <a:rPr lang="en-US" sz="2000" dirty="0"/>
              <a:t>(</a:t>
            </a:r>
            <a:r>
              <a:rPr lang="en-US" sz="2000" i="1" dirty="0"/>
              <a:t>n, αn, β</a:t>
            </a:r>
            <a:r>
              <a:rPr lang="en-US" sz="2000" dirty="0"/>
              <a:t>/</a:t>
            </a:r>
            <a:r>
              <a:rPr lang="en-US" sz="2000" i="1" dirty="0"/>
              <a:t>n</a:t>
            </a:r>
            <a:r>
              <a:rPr lang="en-US" sz="2000" dirty="0"/>
              <a:t>), </a:t>
            </a:r>
            <a:r>
              <a:rPr lang="en-US" sz="2000" dirty="0" err="1"/>
              <a:t>w.h.p</a:t>
            </a:r>
            <a:r>
              <a:rPr lang="en-US" sz="2000" dirty="0"/>
              <a:t>. there exists some matching </a:t>
            </a:r>
            <a:r>
              <a:rPr lang="en-US" sz="2000" i="1" dirty="0"/>
              <a:t>M’</a:t>
            </a:r>
            <a:r>
              <a:rPr lang="en-US" sz="2000" dirty="0"/>
              <a:t> </a:t>
            </a:r>
            <a:r>
              <a:rPr lang="en-US" sz="2000" dirty="0" err="1"/>
              <a:t>s.t.</a:t>
            </a:r>
            <a:r>
              <a:rPr lang="en-US" sz="2000" dirty="0"/>
              <a:t> for every maximum cardinality matching </a:t>
            </a:r>
            <a:r>
              <a:rPr lang="en-US" sz="2000" i="1" dirty="0"/>
              <a:t>M</a:t>
            </a:r>
            <a:r>
              <a:rPr lang="en-US" sz="2000" dirty="0"/>
              <a:t>,</a:t>
            </a:r>
          </a:p>
          <a:p>
            <a:endParaRPr lang="en-US" dirty="0"/>
          </a:p>
          <a:p>
            <a:pPr algn="ctr"/>
            <a:r>
              <a:rPr lang="en-US" dirty="0"/>
              <a:t> </a:t>
            </a:r>
            <a:r>
              <a:rPr lang="en-US" sz="2800" i="1" dirty="0" err="1"/>
              <a:t>u</a:t>
            </a:r>
            <a:r>
              <a:rPr lang="en-US" sz="2800" i="1" baseline="-25000" dirty="0" err="1"/>
              <a:t>q</a:t>
            </a:r>
            <a:r>
              <a:rPr lang="en-US" sz="2800" dirty="0"/>
              <a:t>(</a:t>
            </a:r>
            <a:r>
              <a:rPr lang="en-US" sz="2800" i="1" dirty="0"/>
              <a:t>M’</a:t>
            </a:r>
            <a:r>
              <a:rPr lang="en-US" sz="2800" dirty="0"/>
              <a:t>) </a:t>
            </a:r>
            <a:r>
              <a:rPr lang="en-US" sz="2800" i="1" dirty="0"/>
              <a:t>≥ </a:t>
            </a:r>
            <a:r>
              <a:rPr lang="en-US" sz="2800" i="1" dirty="0" err="1"/>
              <a:t>u</a:t>
            </a:r>
            <a:r>
              <a:rPr lang="en-US" sz="2800" i="1" baseline="-25000" dirty="0" err="1"/>
              <a:t>q</a:t>
            </a:r>
            <a:r>
              <a:rPr lang="en-US" sz="2800" dirty="0"/>
              <a:t>(</a:t>
            </a:r>
            <a:r>
              <a:rPr lang="en-US" sz="2800" i="1" dirty="0"/>
              <a:t>M</a:t>
            </a:r>
            <a:r>
              <a:rPr lang="en-US" sz="2800" dirty="0"/>
              <a:t>) + </a:t>
            </a:r>
            <a:r>
              <a:rPr lang="en-US" sz="2800" dirty="0" err="1"/>
              <a:t>Ω</a:t>
            </a:r>
            <a:r>
              <a:rPr lang="en-US" sz="2800" dirty="0"/>
              <a:t>(</a:t>
            </a:r>
            <a:r>
              <a:rPr lang="en-US" sz="2800" i="1" dirty="0"/>
              <a:t>n</a:t>
            </a:r>
            <a:r>
              <a:rPr lang="en-US" sz="2800" dirty="0"/>
              <a:t>)</a:t>
            </a:r>
          </a:p>
          <a:p>
            <a:pPr algn="ctr"/>
            <a:r>
              <a:rPr lang="en-US" dirty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9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Brief intuition: Counting Y-gadgets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905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For every structure </a:t>
            </a:r>
            <a:r>
              <a:rPr lang="en-US" i="1" dirty="0"/>
              <a:t>X</a:t>
            </a:r>
            <a:r>
              <a:rPr lang="en-US" dirty="0"/>
              <a:t> of constant size, </a:t>
            </a:r>
            <a:r>
              <a:rPr lang="en-US" dirty="0" err="1"/>
              <a:t>w.h.p</a:t>
            </a:r>
            <a:r>
              <a:rPr lang="en-US" dirty="0"/>
              <a:t>. can find </a:t>
            </a:r>
            <a:r>
              <a:rPr lang="en-US" i="1" dirty="0" err="1"/>
              <a:t>Ω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dirty="0"/>
              <a:t>) structures isomorphic to </a:t>
            </a:r>
            <a:r>
              <a:rPr lang="en-US" i="1" dirty="0"/>
              <a:t>X</a:t>
            </a:r>
            <a:r>
              <a:rPr lang="en-US" dirty="0"/>
              <a:t> </a:t>
            </a:r>
            <a:r>
              <a:rPr lang="en-US" i="1" dirty="0"/>
              <a:t>and isolated from the rest of the graph</a:t>
            </a:r>
            <a:endParaRPr lang="en-US" dirty="0"/>
          </a:p>
          <a:p>
            <a:r>
              <a:rPr lang="en-US" dirty="0"/>
              <a:t>Label them (alt vs. pair): flip weighted coins, constant fraction are labeled correctly </a:t>
            </a:r>
            <a:r>
              <a:rPr lang="en-US" dirty="0">
                <a:sym typeface="Wingdings"/>
              </a:rPr>
              <a:t> constant × </a:t>
            </a:r>
            <a:r>
              <a:rPr lang="en-US" i="1" dirty="0" err="1">
                <a:sym typeface="Wingdings"/>
              </a:rPr>
              <a:t>Ω</a:t>
            </a:r>
            <a:r>
              <a:rPr lang="en-US" dirty="0">
                <a:sym typeface="Wingdings"/>
              </a:rPr>
              <a:t>(</a:t>
            </a:r>
            <a:r>
              <a:rPr lang="en-US" i="1" dirty="0">
                <a:sym typeface="Wingdings"/>
              </a:rPr>
              <a:t>n</a:t>
            </a:r>
            <a:r>
              <a:rPr lang="en-US" dirty="0">
                <a:sym typeface="Wingdings"/>
              </a:rPr>
              <a:t>) = </a:t>
            </a:r>
            <a:r>
              <a:rPr lang="en-US" i="1" dirty="0" err="1"/>
              <a:t>Ω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r>
              <a:rPr lang="en-US" dirty="0"/>
              <a:t>Direct the edges: flip 50/50 coins, constant fraction are entirely directed correctly </a:t>
            </a:r>
            <a:r>
              <a:rPr lang="en-US" dirty="0">
                <a:sym typeface="Wingdings"/>
              </a:rPr>
              <a:t> constant × </a:t>
            </a:r>
            <a:r>
              <a:rPr lang="en-US" i="1" dirty="0" err="1">
                <a:sym typeface="Wingdings"/>
              </a:rPr>
              <a:t>Ω</a:t>
            </a:r>
            <a:r>
              <a:rPr lang="en-US" dirty="0">
                <a:sym typeface="Wingdings"/>
              </a:rPr>
              <a:t>(</a:t>
            </a:r>
            <a:r>
              <a:rPr lang="en-US" i="1" dirty="0">
                <a:sym typeface="Wingdings"/>
              </a:rPr>
              <a:t>n</a:t>
            </a:r>
            <a:r>
              <a:rPr lang="en-US" dirty="0">
                <a:sym typeface="Wingdings"/>
              </a:rPr>
              <a:t>) = </a:t>
            </a:r>
            <a:r>
              <a:rPr lang="en-US" i="1" dirty="0" err="1"/>
              <a:t>Ω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dirty="0"/>
              <a:t>)</a:t>
            </a:r>
          </a:p>
        </p:txBody>
      </p:sp>
      <p:pic>
        <p:nvPicPr>
          <p:cNvPr id="5" name="Picture 4" descr="y_gadge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1513112"/>
            <a:ext cx="5994400" cy="3162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57201" y="1295400"/>
            <a:ext cx="8191500" cy="202474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609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Under the “most stringent” fairness rule: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lexicographic_stric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860176"/>
            <a:ext cx="7010400" cy="80682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95300" y="3581400"/>
            <a:ext cx="8153400" cy="2819400"/>
            <a:chOff x="495300" y="3581400"/>
            <a:chExt cx="8153400" cy="2819400"/>
          </a:xfrm>
        </p:grpSpPr>
        <p:sp>
          <p:nvSpPr>
            <p:cNvPr id="4" name="Rounded Rectangle 3"/>
            <p:cNvSpPr/>
            <p:nvPr/>
          </p:nvSpPr>
          <p:spPr>
            <a:xfrm>
              <a:off x="495300" y="3581400"/>
              <a:ext cx="8153400" cy="28194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i="1" dirty="0"/>
                <a:t>Theorem</a:t>
              </a:r>
            </a:p>
            <a:p>
              <a:pPr algn="ctr"/>
              <a:endParaRPr lang="en-US" dirty="0"/>
            </a:p>
            <a:p>
              <a:r>
                <a:rPr lang="en-US" dirty="0"/>
                <a:t>Assume “reasonable” level of sensitization and “reasonable” distribution of blood types.  Then, almost surely as </a:t>
              </a:r>
              <a:r>
                <a:rPr lang="en-US" i="1" dirty="0"/>
                <a:t>n</a:t>
              </a:r>
              <a:r>
                <a:rPr lang="en-US" dirty="0"/>
                <a:t> </a:t>
              </a:r>
              <a:r>
                <a:rPr lang="en-US" dirty="0">
                  <a:sym typeface="Wingdings"/>
                </a:rPr>
                <a:t> ∞,</a:t>
              </a:r>
            </a:p>
            <a:p>
              <a:endParaRPr lang="en-US" dirty="0">
                <a:sym typeface="Wingdings"/>
              </a:endParaRPr>
            </a:p>
            <a:p>
              <a:endParaRPr lang="en-US" dirty="0">
                <a:sym typeface="Wingdings"/>
              </a:endParaRPr>
            </a:p>
            <a:p>
              <a:endParaRPr lang="en-US" dirty="0">
                <a:sym typeface="Wingdings"/>
              </a:endParaRPr>
            </a:p>
            <a:p>
              <a:endParaRPr lang="en-US" dirty="0">
                <a:sym typeface="Wingdings"/>
              </a:endParaRPr>
            </a:p>
            <a:p>
              <a:r>
                <a:rPr lang="en-US" dirty="0">
                  <a:sym typeface="Wingdings"/>
                </a:rPr>
                <a:t>(And this is achieved using cycles of length at most 3.) </a:t>
              </a:r>
              <a:r>
                <a:rPr lang="en-US" dirty="0"/>
                <a:t> </a:t>
              </a:r>
            </a:p>
          </p:txBody>
        </p:sp>
        <p:pic>
          <p:nvPicPr>
            <p:cNvPr id="8" name="Picture 7" descr="pof_bound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9400" y="4953000"/>
              <a:ext cx="3505200" cy="801189"/>
            </a:xfrm>
            <a:prstGeom prst="rect">
              <a:avLst/>
            </a:prstGeom>
          </p:spPr>
        </p:pic>
      </p:grp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55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883841" y="381000"/>
            <a:ext cx="1688159" cy="2667000"/>
            <a:chOff x="2883841" y="381000"/>
            <a:chExt cx="1688159" cy="2667000"/>
          </a:xfrm>
        </p:grpSpPr>
        <p:sp>
          <p:nvSpPr>
            <p:cNvPr id="10" name="TextBox 9"/>
            <p:cNvSpPr txBox="1"/>
            <p:nvPr/>
          </p:nvSpPr>
          <p:spPr>
            <a:xfrm>
              <a:off x="2895600" y="381000"/>
              <a:ext cx="1676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Linear efficiency loss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883841" y="1905000"/>
              <a:ext cx="1524000" cy="11430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>
              <a:endCxn id="5" idx="0"/>
            </p:cNvCxnSpPr>
            <p:nvPr/>
          </p:nvCxnSpPr>
          <p:spPr>
            <a:xfrm>
              <a:off x="3645841" y="990600"/>
              <a:ext cx="0" cy="914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6289323" y="4876800"/>
            <a:ext cx="2854677" cy="1250008"/>
            <a:chOff x="6289323" y="4876800"/>
            <a:chExt cx="2854677" cy="1250008"/>
          </a:xfrm>
        </p:grpSpPr>
        <p:sp>
          <p:nvSpPr>
            <p:cNvPr id="6" name="Rounded Rectangle 5"/>
            <p:cNvSpPr/>
            <p:nvPr/>
          </p:nvSpPr>
          <p:spPr>
            <a:xfrm>
              <a:off x="6289323" y="5269558"/>
              <a:ext cx="1143000" cy="85725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>
              <a:stCxn id="13" idx="2"/>
              <a:endCxn id="6" idx="3"/>
            </p:cNvCxnSpPr>
            <p:nvPr/>
          </p:nvCxnSpPr>
          <p:spPr>
            <a:xfrm flipH="1">
              <a:off x="7432323" y="5246132"/>
              <a:ext cx="873477" cy="45205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467600" y="4876800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Sublinear</a:t>
              </a:r>
              <a:r>
                <a:rPr lang="en-US" dirty="0"/>
                <a:t> loss</a:t>
              </a:r>
            </a:p>
          </p:txBody>
        </p:sp>
      </p:grpSp>
      <p:pic>
        <p:nvPicPr>
          <p:cNvPr id="4" name="Picture 3" descr="fig_allocation.pdf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331" t="35096" r="29726" b="34557"/>
          <a:stretch/>
        </p:blipFill>
        <p:spPr>
          <a:xfrm>
            <a:off x="1181100" y="9300"/>
            <a:ext cx="6781800" cy="68394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02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Better static optimization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Recall two main methods for solving big IPs for kidney exchange:</a:t>
            </a:r>
          </a:p>
          <a:p>
            <a:pPr lvl="1"/>
            <a:r>
              <a:rPr lang="en-US" dirty="0"/>
              <a:t>Branch-and-price = B&amp;B + column generation</a:t>
            </a:r>
          </a:p>
          <a:p>
            <a:pPr lvl="1"/>
            <a:r>
              <a:rPr lang="en-US" dirty="0"/>
              <a:t>Constraint generation</a:t>
            </a:r>
          </a:p>
          <a:p>
            <a:r>
              <a:rPr lang="en-US" dirty="0"/>
              <a:t>Many different ways to do these:</a:t>
            </a:r>
          </a:p>
          <a:p>
            <a:pPr lvl="1"/>
            <a:r>
              <a:rPr lang="en-US" dirty="0"/>
              <a:t>E.g., how do I solve the pricing problem?</a:t>
            </a:r>
          </a:p>
          <a:p>
            <a:pPr lvl="1"/>
            <a:r>
              <a:rPr lang="en-US" dirty="0"/>
              <a:t>E.g., which constraints should I add to the model?</a:t>
            </a:r>
          </a:p>
          <a:p>
            <a:r>
              <a:rPr lang="en-US" dirty="0"/>
              <a:t>Big runtime changes </a:t>
            </a:r>
            <a:r>
              <a:rPr lang="en-US" sz="1400" dirty="0"/>
              <a:t>[Anderson et al. PNAS-2015, </a:t>
            </a:r>
            <a:r>
              <a:rPr lang="en-US" sz="1400" dirty="0" err="1"/>
              <a:t>Glorie</a:t>
            </a:r>
            <a:r>
              <a:rPr lang="en-US" sz="1400" dirty="0"/>
              <a:t> et al. MSOM-2014]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7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63543" cy="1371600"/>
          </a:xfrm>
        </p:spPr>
        <p:txBody>
          <a:bodyPr/>
          <a:lstStyle/>
          <a:p>
            <a:r>
              <a:rPr lang="en-US" dirty="0"/>
              <a:t>Basic Edge formulation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4487"/>
            <a:ext cx="8229600" cy="4876800"/>
          </a:xfrm>
        </p:spPr>
        <p:txBody>
          <a:bodyPr>
            <a:normAutofit/>
          </a:bodyPr>
          <a:lstStyle/>
          <a:p>
            <a:r>
              <a:rPr lang="en-US" b="0" dirty="0"/>
              <a:t>Binary variable </a:t>
            </a:r>
            <a:r>
              <a:rPr lang="en-US" b="0" i="1" dirty="0" err="1"/>
              <a:t>x</a:t>
            </a:r>
            <a:r>
              <a:rPr lang="en-US" b="0" i="1" baseline="-25000" dirty="0" err="1"/>
              <a:t>ij</a:t>
            </a:r>
            <a:r>
              <a:rPr lang="en-US" b="0" dirty="0"/>
              <a:t> for each edge from </a:t>
            </a:r>
            <a:r>
              <a:rPr lang="en-US" b="0" i="1" dirty="0" err="1"/>
              <a:t>i</a:t>
            </a:r>
            <a:r>
              <a:rPr lang="en-US" b="0" dirty="0"/>
              <a:t> to </a:t>
            </a:r>
            <a:r>
              <a:rPr lang="en-US" b="0" i="1" dirty="0"/>
              <a:t>j</a:t>
            </a:r>
          </a:p>
          <a:p>
            <a:pPr marL="0" indent="0">
              <a:buNone/>
            </a:pPr>
            <a:r>
              <a:rPr lang="en-US" b="1" dirty="0"/>
              <a:t>Maximize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0" i="1" dirty="0"/>
              <a:t>u</a:t>
            </a:r>
            <a:r>
              <a:rPr lang="en-US" b="0" dirty="0"/>
              <a:t>(</a:t>
            </a:r>
            <a:r>
              <a:rPr lang="en-US" b="0" i="1" dirty="0"/>
              <a:t>M</a:t>
            </a:r>
            <a:r>
              <a:rPr lang="en-US" b="0" dirty="0"/>
              <a:t>) = </a:t>
            </a:r>
            <a:r>
              <a:rPr lang="en-US" b="0" dirty="0" err="1"/>
              <a:t>Σ</a:t>
            </a:r>
            <a:r>
              <a:rPr lang="en-US" b="0" dirty="0"/>
              <a:t> </a:t>
            </a:r>
            <a:r>
              <a:rPr lang="en-US" b="0" dirty="0" err="1"/>
              <a:t>w</a:t>
            </a:r>
            <a:r>
              <a:rPr lang="en-US" b="0" baseline="-25000" dirty="0" err="1"/>
              <a:t>ij</a:t>
            </a:r>
            <a:r>
              <a:rPr lang="en-US" b="0" baseline="-25000" dirty="0"/>
              <a:t> </a:t>
            </a:r>
            <a:r>
              <a:rPr lang="en-US" b="0" i="1" dirty="0" err="1"/>
              <a:t>x</a:t>
            </a:r>
            <a:r>
              <a:rPr lang="en-US" b="0" i="1" baseline="-25000" dirty="0" err="1"/>
              <a:t>ij</a:t>
            </a:r>
            <a:endParaRPr lang="en-US" b="0" i="1" baseline="-25000" dirty="0"/>
          </a:p>
          <a:p>
            <a:pPr marL="0" indent="0">
              <a:buNone/>
            </a:pPr>
            <a:r>
              <a:rPr lang="en-US" b="1" dirty="0"/>
              <a:t>Subject to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0" dirty="0" err="1"/>
              <a:t>Σ</a:t>
            </a:r>
            <a:r>
              <a:rPr lang="en-US" b="0" baseline="-25000" dirty="0" err="1"/>
              <a:t>j</a:t>
            </a:r>
            <a:r>
              <a:rPr lang="en-US" b="0" dirty="0"/>
              <a:t> </a:t>
            </a:r>
            <a:r>
              <a:rPr lang="en-US" b="0" i="1" dirty="0" err="1"/>
              <a:t>x</a:t>
            </a:r>
            <a:r>
              <a:rPr lang="en-US" b="0" i="1" baseline="-25000" dirty="0" err="1"/>
              <a:t>ij</a:t>
            </a:r>
            <a:r>
              <a:rPr lang="en-US" b="0" i="1" dirty="0"/>
              <a:t> = </a:t>
            </a:r>
            <a:r>
              <a:rPr lang="en-US" b="0" dirty="0" err="1"/>
              <a:t>Σ</a:t>
            </a:r>
            <a:r>
              <a:rPr lang="en-US" b="0" baseline="-25000" dirty="0" err="1"/>
              <a:t>j</a:t>
            </a:r>
            <a:r>
              <a:rPr lang="en-US" b="0" dirty="0"/>
              <a:t> </a:t>
            </a:r>
            <a:r>
              <a:rPr lang="en-US" b="0" i="1" dirty="0" err="1"/>
              <a:t>x</a:t>
            </a:r>
            <a:r>
              <a:rPr lang="en-US" b="0" i="1" baseline="-25000" dirty="0" err="1"/>
              <a:t>ji</a:t>
            </a:r>
            <a:r>
              <a:rPr lang="en-US" b="0" i="1" dirty="0"/>
              <a:t>			</a:t>
            </a:r>
            <a:r>
              <a:rPr lang="en-US" b="0" dirty="0"/>
              <a:t>for each vertex </a:t>
            </a:r>
            <a:r>
              <a:rPr lang="en-US" b="0" i="1" dirty="0" err="1"/>
              <a:t>i</a:t>
            </a:r>
            <a:endParaRPr lang="en-US" b="0" i="1" dirty="0"/>
          </a:p>
          <a:p>
            <a:pPr marL="0" indent="0">
              <a:buNone/>
            </a:pPr>
            <a:r>
              <a:rPr lang="en-US" b="0" i="1" dirty="0"/>
              <a:t>	</a:t>
            </a:r>
            <a:r>
              <a:rPr lang="en-US" b="0" dirty="0" err="1"/>
              <a:t>Σ</a:t>
            </a:r>
            <a:r>
              <a:rPr lang="en-US" b="0" baseline="-25000" dirty="0" err="1"/>
              <a:t>j</a:t>
            </a:r>
            <a:r>
              <a:rPr lang="en-US" b="0" dirty="0"/>
              <a:t> </a:t>
            </a:r>
            <a:r>
              <a:rPr lang="en-US" b="0" i="1" dirty="0" err="1"/>
              <a:t>x</a:t>
            </a:r>
            <a:r>
              <a:rPr lang="en-US" b="0" i="1" baseline="-25000" dirty="0" err="1"/>
              <a:t>ij</a:t>
            </a:r>
            <a:r>
              <a:rPr lang="en-US" b="0" i="1" dirty="0"/>
              <a:t> </a:t>
            </a:r>
            <a:r>
              <a:rPr lang="en-US" b="0" dirty="0"/>
              <a:t>≤ 1				for each vertex </a:t>
            </a:r>
            <a:r>
              <a:rPr lang="en-US" b="0" i="1" dirty="0" err="1"/>
              <a:t>i</a:t>
            </a:r>
            <a:endParaRPr lang="en-US" b="0" i="1" dirty="0"/>
          </a:p>
          <a:p>
            <a:pPr marL="0" indent="0">
              <a:buNone/>
            </a:pPr>
            <a:r>
              <a:rPr lang="en-US" b="0" i="1" dirty="0"/>
              <a:t>	</a:t>
            </a:r>
            <a:r>
              <a:rPr lang="en-US" b="0" dirty="0"/>
              <a:t>Σ</a:t>
            </a:r>
            <a:r>
              <a:rPr lang="en-US" b="0" baseline="-25000" dirty="0"/>
              <a:t>1≤k≤L </a:t>
            </a:r>
            <a:r>
              <a:rPr lang="en-US" b="0" dirty="0"/>
              <a:t>x</a:t>
            </a:r>
            <a:r>
              <a:rPr lang="en-US" b="0" baseline="-25000" dirty="0"/>
              <a:t>i(k)</a:t>
            </a:r>
            <a:r>
              <a:rPr lang="en-US" b="0" baseline="-25000" dirty="0" err="1"/>
              <a:t>i</a:t>
            </a:r>
            <a:r>
              <a:rPr lang="en-US" b="0" baseline="-25000" dirty="0"/>
              <a:t>(k+1)</a:t>
            </a:r>
            <a:r>
              <a:rPr lang="en-US" b="0" dirty="0"/>
              <a:t> ≤ L-1		for paths </a:t>
            </a:r>
            <a:r>
              <a:rPr lang="en-US" b="0" dirty="0" err="1"/>
              <a:t>i</a:t>
            </a:r>
            <a:r>
              <a:rPr lang="en-US" b="0" dirty="0"/>
              <a:t>(1)…</a:t>
            </a:r>
            <a:r>
              <a:rPr lang="en-US" b="0" dirty="0" err="1"/>
              <a:t>i</a:t>
            </a:r>
            <a:r>
              <a:rPr lang="en-US" b="0" dirty="0"/>
              <a:t>(L+1)</a:t>
            </a:r>
          </a:p>
          <a:p>
            <a:pPr marL="0" indent="0">
              <a:buNone/>
            </a:pPr>
            <a:r>
              <a:rPr lang="en-US" b="0" i="1" dirty="0"/>
              <a:t>	 </a:t>
            </a:r>
            <a:r>
              <a:rPr lang="en-US" sz="2000" b="0" i="1" dirty="0"/>
              <a:t>(</a:t>
            </a:r>
            <a:r>
              <a:rPr lang="en-US" sz="1600" b="0" i="1" dirty="0"/>
              <a:t>no path of length L that doesn’t end where it started – cycle cap)</a:t>
            </a:r>
            <a:endParaRPr lang="en-US" b="0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88330" y="1355841"/>
            <a:ext cx="28901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[Abraham </a:t>
            </a:r>
            <a:r>
              <a:rPr lang="en-US" sz="1200" dirty="0"/>
              <a:t>et al. 07]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219200" y="3042919"/>
            <a:ext cx="4713515" cy="1376682"/>
            <a:chOff x="1219200" y="3042919"/>
            <a:chExt cx="4713515" cy="1376682"/>
          </a:xfrm>
        </p:grpSpPr>
        <p:sp>
          <p:nvSpPr>
            <p:cNvPr id="12" name="Oval 11"/>
            <p:cNvSpPr/>
            <p:nvPr/>
          </p:nvSpPr>
          <p:spPr>
            <a:xfrm>
              <a:off x="1219200" y="3853543"/>
              <a:ext cx="1719943" cy="566058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>
              <a:off x="2253343" y="3287486"/>
              <a:ext cx="1915886" cy="566057"/>
            </a:xfrm>
            <a:prstGeom prst="line">
              <a:avLst/>
            </a:prstGeom>
            <a:ln w="28575">
              <a:solidFill>
                <a:schemeClr val="tx2"/>
              </a:solidFill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169229" y="3042919"/>
              <a:ext cx="1763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tx2"/>
                  </a:solidFill>
                </a:rPr>
                <a:t>Flow constraint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7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State of the art for edge formulation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/>
              <a:t>Builds on the prize-collecting traveling salesperson problem</a:t>
            </a:r>
            <a:r>
              <a:rPr lang="en-US" sz="1600" dirty="0"/>
              <a:t> [</a:t>
            </a:r>
            <a:r>
              <a:rPr lang="en-US" sz="1600" dirty="0" err="1"/>
              <a:t>Balas</a:t>
            </a:r>
            <a:r>
              <a:rPr lang="en-US" sz="1600" dirty="0"/>
              <a:t> Networks-89]</a:t>
            </a:r>
            <a:endParaRPr lang="en-US" dirty="0"/>
          </a:p>
          <a:p>
            <a:pPr lvl="1"/>
            <a:r>
              <a:rPr lang="en-US" dirty="0"/>
              <a:t>PC-TSP: visit each city (patient-donor pair) exactly once, but with the additional option to pay some penalty to skip a city (penalized for leaving pairs unmatched)</a:t>
            </a:r>
          </a:p>
          <a:p>
            <a:r>
              <a:rPr lang="en-US" dirty="0"/>
              <a:t>They maintain decision variables for all cycles of length at most </a:t>
            </a:r>
            <a:r>
              <a:rPr lang="en-US" i="1" dirty="0"/>
              <a:t>L</a:t>
            </a:r>
            <a:r>
              <a:rPr lang="en-US" dirty="0"/>
              <a:t>, but build chains in the final solution from decision variables associated with individual edges</a:t>
            </a:r>
          </a:p>
          <a:p>
            <a:r>
              <a:rPr lang="en-US" dirty="0"/>
              <a:t>Then, an exponential number of constraints could be required to prevent the solver from including chains of length greater than </a:t>
            </a:r>
            <a:r>
              <a:rPr lang="en-US" i="1" dirty="0"/>
              <a:t>K</a:t>
            </a:r>
            <a:r>
              <a:rPr lang="en-US" dirty="0"/>
              <a:t>; these are generated incrementally until optimality is proved.</a:t>
            </a:r>
          </a:p>
          <a:p>
            <a:pPr lvl="1"/>
            <a:r>
              <a:rPr lang="en-US" dirty="0"/>
              <a:t>Leverage cut generation from PC-TSP literature to provide stronger (i.e. tighter) IP formulation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93058" y="1041144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[Anderson et al. PNAS-2015]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49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369629" cy="1371600"/>
          </a:xfrm>
        </p:spPr>
        <p:txBody>
          <a:bodyPr/>
          <a:lstStyle/>
          <a:p>
            <a:r>
              <a:rPr lang="en-US" dirty="0"/>
              <a:t>Best Edge Formulation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81503" y="1355841"/>
            <a:ext cx="28901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[Anderson et al. 15]</a:t>
            </a:r>
          </a:p>
        </p:txBody>
      </p:sp>
      <p:sp>
        <p:nvSpPr>
          <p:cNvPr id="7" name="Oval 6"/>
          <p:cNvSpPr/>
          <p:nvPr/>
        </p:nvSpPr>
        <p:spPr>
          <a:xfrm>
            <a:off x="979714" y="1937657"/>
            <a:ext cx="914400" cy="914400"/>
          </a:xfrm>
          <a:prstGeom prst="ellipse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1738991" y="3265396"/>
            <a:ext cx="914400" cy="914400"/>
          </a:xfrm>
          <a:prstGeom prst="ellipse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10" name="Oval 9"/>
          <p:cNvSpPr/>
          <p:nvPr/>
        </p:nvSpPr>
        <p:spPr>
          <a:xfrm>
            <a:off x="824591" y="4582884"/>
            <a:ext cx="914400" cy="914400"/>
          </a:xfrm>
          <a:prstGeom prst="ellipse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6753678" y="3945919"/>
            <a:ext cx="914400" cy="914400"/>
          </a:xfrm>
          <a:prstGeom prst="ellipse">
            <a:avLst/>
          </a:prstGeom>
          <a:ln w="38100"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2" name="Oval 11"/>
          <p:cNvSpPr/>
          <p:nvPr/>
        </p:nvSpPr>
        <p:spPr>
          <a:xfrm>
            <a:off x="4961270" y="5221241"/>
            <a:ext cx="914400" cy="914400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827359" y="2727441"/>
            <a:ext cx="914400" cy="914400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3143250" y="4582885"/>
            <a:ext cx="914400" cy="914400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3143250" y="2139201"/>
            <a:ext cx="914400" cy="914400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Arrow Connector 17"/>
          <p:cNvCxnSpPr>
            <a:stCxn id="12" idx="6"/>
            <a:endCxn id="11" idx="3"/>
          </p:cNvCxnSpPr>
          <p:nvPr/>
        </p:nvCxnSpPr>
        <p:spPr>
          <a:xfrm flipV="1">
            <a:off x="5875670" y="4726408"/>
            <a:ext cx="1011919" cy="9520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" idx="6"/>
            <a:endCxn id="15" idx="3"/>
          </p:cNvCxnSpPr>
          <p:nvPr/>
        </p:nvCxnSpPr>
        <p:spPr>
          <a:xfrm flipV="1">
            <a:off x="2653391" y="2919690"/>
            <a:ext cx="623770" cy="8029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9" idx="6"/>
            <a:endCxn id="13" idx="3"/>
          </p:cNvCxnSpPr>
          <p:nvPr/>
        </p:nvCxnSpPr>
        <p:spPr>
          <a:xfrm flipV="1">
            <a:off x="2653391" y="3507930"/>
            <a:ext cx="2307879" cy="2146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9" idx="6"/>
            <a:endCxn id="14" idx="1"/>
          </p:cNvCxnSpPr>
          <p:nvPr/>
        </p:nvCxnSpPr>
        <p:spPr>
          <a:xfrm>
            <a:off x="2653391" y="3722596"/>
            <a:ext cx="623770" cy="994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0" idx="6"/>
            <a:endCxn id="14" idx="2"/>
          </p:cNvCxnSpPr>
          <p:nvPr/>
        </p:nvCxnSpPr>
        <p:spPr>
          <a:xfrm>
            <a:off x="1738991" y="5040084"/>
            <a:ext cx="1404259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7" idx="6"/>
            <a:endCxn id="15" idx="2"/>
          </p:cNvCxnSpPr>
          <p:nvPr/>
        </p:nvCxnSpPr>
        <p:spPr>
          <a:xfrm>
            <a:off x="1894114" y="2394857"/>
            <a:ext cx="1249136" cy="2015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3" idx="5"/>
            <a:endCxn id="11" idx="1"/>
          </p:cNvCxnSpPr>
          <p:nvPr/>
        </p:nvCxnSpPr>
        <p:spPr>
          <a:xfrm>
            <a:off x="5607848" y="3507930"/>
            <a:ext cx="1279741" cy="571900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5" idx="6"/>
            <a:endCxn id="13" idx="2"/>
          </p:cNvCxnSpPr>
          <p:nvPr/>
        </p:nvCxnSpPr>
        <p:spPr>
          <a:xfrm>
            <a:off x="4057650" y="2596401"/>
            <a:ext cx="769709" cy="588240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3" idx="4"/>
            <a:endCxn id="12" idx="0"/>
          </p:cNvCxnSpPr>
          <p:nvPr/>
        </p:nvCxnSpPr>
        <p:spPr>
          <a:xfrm>
            <a:off x="5284559" y="3641841"/>
            <a:ext cx="133911" cy="1579400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2" idx="3"/>
            <a:endCxn id="14" idx="6"/>
          </p:cNvCxnSpPr>
          <p:nvPr/>
        </p:nvCxnSpPr>
        <p:spPr>
          <a:xfrm flipH="1" flipV="1">
            <a:off x="4057650" y="5040085"/>
            <a:ext cx="1037531" cy="9616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875670" y="1880380"/>
            <a:ext cx="31159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If:</a:t>
            </a:r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flow</a:t>
            </a:r>
            <a:r>
              <a:rPr lang="en-US" dirty="0"/>
              <a:t> into </a:t>
            </a:r>
            <a:r>
              <a:rPr lang="en-US" i="1" dirty="0"/>
              <a:t>v</a:t>
            </a:r>
            <a:r>
              <a:rPr lang="en-US" dirty="0"/>
              <a:t> from a chain</a:t>
            </a:r>
          </a:p>
          <a:p>
            <a:r>
              <a:rPr lang="en-US" b="1" dirty="0"/>
              <a:t>Then:</a:t>
            </a:r>
            <a:r>
              <a:rPr lang="en-US" dirty="0"/>
              <a:t> at least as much </a:t>
            </a:r>
            <a:r>
              <a:rPr lang="en-US" dirty="0">
                <a:solidFill>
                  <a:schemeClr val="tx2"/>
                </a:solidFill>
              </a:rPr>
              <a:t>flow</a:t>
            </a:r>
            <a:r>
              <a:rPr lang="en-US" dirty="0"/>
              <a:t> across cuts from {A}</a:t>
            </a:r>
            <a:endParaRPr lang="en-US" b="1" dirty="0"/>
          </a:p>
        </p:txBody>
      </p:sp>
      <p:grpSp>
        <p:nvGrpSpPr>
          <p:cNvPr id="73" name="Group 72"/>
          <p:cNvGrpSpPr/>
          <p:nvPr/>
        </p:nvGrpSpPr>
        <p:grpSpPr>
          <a:xfrm>
            <a:off x="6139543" y="2919690"/>
            <a:ext cx="686197" cy="3215951"/>
            <a:chOff x="6139543" y="2919690"/>
            <a:chExt cx="686197" cy="3215951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6139543" y="2919690"/>
              <a:ext cx="511628" cy="3215951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6197196" y="3184641"/>
              <a:ext cx="6285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C1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506539" y="3265396"/>
            <a:ext cx="1499093" cy="2925463"/>
            <a:chOff x="4506539" y="3265396"/>
            <a:chExt cx="1499093" cy="2925463"/>
          </a:xfrm>
        </p:grpSpPr>
        <p:cxnSp>
          <p:nvCxnSpPr>
            <p:cNvPr id="64" name="Straight Connector 63"/>
            <p:cNvCxnSpPr/>
            <p:nvPr/>
          </p:nvCxnSpPr>
          <p:spPr>
            <a:xfrm flipH="1">
              <a:off x="4506539" y="3265396"/>
              <a:ext cx="1499093" cy="2925463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4741687" y="4805441"/>
              <a:ext cx="6285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C2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4204903" y="223306"/>
            <a:ext cx="5478957" cy="5123404"/>
            <a:chOff x="4204903" y="223306"/>
            <a:chExt cx="5478957" cy="5123404"/>
          </a:xfrm>
        </p:grpSpPr>
        <p:sp>
          <p:nvSpPr>
            <p:cNvPr id="67" name="Arc 66"/>
            <p:cNvSpPr/>
            <p:nvPr/>
          </p:nvSpPr>
          <p:spPr>
            <a:xfrm rot="10196566">
              <a:off x="4456977" y="223306"/>
              <a:ext cx="5226883" cy="5123404"/>
            </a:xfrm>
            <a:prstGeom prst="arc">
              <a:avLst>
                <a:gd name="adj1" fmla="val 16297703"/>
                <a:gd name="adj2" fmla="val 1799717"/>
              </a:avLst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204903" y="1823990"/>
              <a:ext cx="6285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C3</a:t>
              </a: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3370311" y="5415243"/>
            <a:ext cx="1524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600" b="1" dirty="0"/>
              <a:t>…</a:t>
            </a:r>
            <a:endParaRPr lang="en-US" sz="3600" b="1" dirty="0"/>
          </a:p>
        </p:txBody>
      </p:sp>
      <p:grpSp>
        <p:nvGrpSpPr>
          <p:cNvPr id="76" name="Group 75"/>
          <p:cNvGrpSpPr/>
          <p:nvPr/>
        </p:nvGrpSpPr>
        <p:grpSpPr>
          <a:xfrm>
            <a:off x="2587797" y="1834876"/>
            <a:ext cx="628544" cy="4300765"/>
            <a:chOff x="2587797" y="1834876"/>
            <a:chExt cx="628544" cy="4300765"/>
          </a:xfrm>
        </p:grpSpPr>
        <p:cxnSp>
          <p:nvCxnSpPr>
            <p:cNvPr id="71" name="Straight Connector 70"/>
            <p:cNvCxnSpPr/>
            <p:nvPr/>
          </p:nvCxnSpPr>
          <p:spPr>
            <a:xfrm flipH="1">
              <a:off x="2653391" y="1880380"/>
              <a:ext cx="311885" cy="4255261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2587797" y="1834876"/>
              <a:ext cx="6285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Ck</a:t>
              </a:r>
              <a:endParaRPr lang="en-US" sz="14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3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8536"/>
            <a:ext cx="4706394" cy="4237627"/>
          </a:xfrm>
        </p:spPr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Does a matched edge truly exist?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How valuable is a match?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Will a better match arrive in the future?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871551" y="3781449"/>
            <a:ext cx="5032514" cy="2116114"/>
            <a:chOff x="457200" y="3526746"/>
            <a:chExt cx="5032514" cy="211611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3900548"/>
              <a:ext cx="1447495" cy="144749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8961" y="4586349"/>
              <a:ext cx="1828800" cy="76169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76692" y="3529838"/>
              <a:ext cx="2113022" cy="211302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8961" y="3526746"/>
              <a:ext cx="1828800" cy="1371600"/>
            </a:xfrm>
            <a:prstGeom prst="rect">
              <a:avLst/>
            </a:prstGeom>
          </p:spPr>
        </p:pic>
      </p:grpSp>
      <p:grpSp>
        <p:nvGrpSpPr>
          <p:cNvPr id="91" name="Group 90"/>
          <p:cNvGrpSpPr/>
          <p:nvPr/>
        </p:nvGrpSpPr>
        <p:grpSpPr>
          <a:xfrm>
            <a:off x="5366657" y="1557185"/>
            <a:ext cx="3220388" cy="2341358"/>
            <a:chOff x="5366657" y="1274156"/>
            <a:chExt cx="3220388" cy="234135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6657" y="1274156"/>
              <a:ext cx="3220388" cy="1214087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5524500" y="2663283"/>
              <a:ext cx="2904702" cy="952231"/>
              <a:chOff x="5671456" y="2269940"/>
              <a:chExt cx="2904702" cy="952231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5671456" y="2405743"/>
                <a:ext cx="816428" cy="816428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/>
                  <a:t>F</a:t>
                </a: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7759730" y="2405743"/>
                <a:ext cx="816428" cy="816428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/>
                  <a:t>W</a:t>
                </a:r>
              </a:p>
            </p:txBody>
          </p:sp>
          <p:cxnSp>
            <p:nvCxnSpPr>
              <p:cNvPr id="23" name="Straight Connector 22"/>
              <p:cNvCxnSpPr>
                <a:stCxn id="20" idx="6"/>
                <a:endCxn id="21" idx="2"/>
              </p:cNvCxnSpPr>
              <p:nvPr/>
            </p:nvCxnSpPr>
            <p:spPr>
              <a:xfrm>
                <a:off x="6487884" y="2813957"/>
                <a:ext cx="1271846" cy="0"/>
              </a:xfrm>
              <a:prstGeom prst="line">
                <a:avLst/>
              </a:prstGeom>
              <a:ln>
                <a:prstDash val="sysDot"/>
              </a:ln>
              <a:effectLst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6915196" y="2269940"/>
                <a:ext cx="381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1"/>
                    </a:solidFill>
                  </a:rPr>
                  <a:t>?</a:t>
                </a:r>
              </a:p>
            </p:txBody>
          </p:sp>
        </p:grpSp>
      </p:grpSp>
      <p:grpSp>
        <p:nvGrpSpPr>
          <p:cNvPr id="92" name="Group 91"/>
          <p:cNvGrpSpPr/>
          <p:nvPr/>
        </p:nvGrpSpPr>
        <p:grpSpPr>
          <a:xfrm>
            <a:off x="6244640" y="5027415"/>
            <a:ext cx="2010391" cy="1282104"/>
            <a:chOff x="6244640" y="5027415"/>
            <a:chExt cx="2010391" cy="1282104"/>
          </a:xfrm>
        </p:grpSpPr>
        <p:sp>
          <p:nvSpPr>
            <p:cNvPr id="27" name="Oval 26"/>
            <p:cNvSpPr/>
            <p:nvPr/>
          </p:nvSpPr>
          <p:spPr>
            <a:xfrm>
              <a:off x="6244640" y="5027415"/>
              <a:ext cx="519051" cy="51905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995753" y="5027415"/>
              <a:ext cx="519051" cy="51905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7735980" y="5027415"/>
              <a:ext cx="519051" cy="51905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6389865" y="6080919"/>
              <a:ext cx="228600" cy="228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6763691" y="6080919"/>
              <a:ext cx="228600" cy="228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7137517" y="6080919"/>
              <a:ext cx="228600" cy="228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7511343" y="6080919"/>
              <a:ext cx="228600" cy="228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7883086" y="6080919"/>
              <a:ext cx="228600" cy="228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/>
            <p:cNvCxnSpPr>
              <a:stCxn id="27" idx="4"/>
              <a:endCxn id="31" idx="0"/>
            </p:cNvCxnSpPr>
            <p:nvPr/>
          </p:nvCxnSpPr>
          <p:spPr>
            <a:xfrm flipH="1">
              <a:off x="6504165" y="5546466"/>
              <a:ext cx="1" cy="5344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27" idx="4"/>
              <a:endCxn id="32" idx="0"/>
            </p:cNvCxnSpPr>
            <p:nvPr/>
          </p:nvCxnSpPr>
          <p:spPr>
            <a:xfrm>
              <a:off x="6504166" y="5546466"/>
              <a:ext cx="373825" cy="5344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stCxn id="27" idx="4"/>
              <a:endCxn id="33" idx="0"/>
            </p:cNvCxnSpPr>
            <p:nvPr/>
          </p:nvCxnSpPr>
          <p:spPr>
            <a:xfrm>
              <a:off x="6504166" y="5546466"/>
              <a:ext cx="747651" cy="5344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27" idx="4"/>
              <a:endCxn id="34" idx="0"/>
            </p:cNvCxnSpPr>
            <p:nvPr/>
          </p:nvCxnSpPr>
          <p:spPr>
            <a:xfrm>
              <a:off x="6504166" y="5546466"/>
              <a:ext cx="1121477" cy="5344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27" idx="4"/>
              <a:endCxn id="42" idx="0"/>
            </p:cNvCxnSpPr>
            <p:nvPr/>
          </p:nvCxnSpPr>
          <p:spPr>
            <a:xfrm>
              <a:off x="6504166" y="5546466"/>
              <a:ext cx="1493220" cy="5344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28" idx="4"/>
              <a:endCxn id="31" idx="0"/>
            </p:cNvCxnSpPr>
            <p:nvPr/>
          </p:nvCxnSpPr>
          <p:spPr>
            <a:xfrm flipH="1">
              <a:off x="6504165" y="5546466"/>
              <a:ext cx="751114" cy="5344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stCxn id="28" idx="4"/>
              <a:endCxn id="32" idx="0"/>
            </p:cNvCxnSpPr>
            <p:nvPr/>
          </p:nvCxnSpPr>
          <p:spPr>
            <a:xfrm flipH="1">
              <a:off x="6877991" y="5546466"/>
              <a:ext cx="377288" cy="5344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>
              <a:stCxn id="28" idx="4"/>
              <a:endCxn id="33" idx="0"/>
            </p:cNvCxnSpPr>
            <p:nvPr/>
          </p:nvCxnSpPr>
          <p:spPr>
            <a:xfrm flipH="1">
              <a:off x="7251817" y="5546466"/>
              <a:ext cx="3462" cy="5344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stCxn id="28" idx="4"/>
              <a:endCxn id="34" idx="0"/>
            </p:cNvCxnSpPr>
            <p:nvPr/>
          </p:nvCxnSpPr>
          <p:spPr>
            <a:xfrm>
              <a:off x="7255279" y="5546466"/>
              <a:ext cx="370364" cy="5344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stCxn id="28" idx="4"/>
              <a:endCxn id="42" idx="0"/>
            </p:cNvCxnSpPr>
            <p:nvPr/>
          </p:nvCxnSpPr>
          <p:spPr>
            <a:xfrm>
              <a:off x="7255279" y="5546466"/>
              <a:ext cx="742107" cy="5344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>
              <a:stCxn id="29" idx="4"/>
              <a:endCxn id="42" idx="0"/>
            </p:cNvCxnSpPr>
            <p:nvPr/>
          </p:nvCxnSpPr>
          <p:spPr>
            <a:xfrm>
              <a:off x="7995506" y="5546466"/>
              <a:ext cx="1880" cy="5344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29" idx="4"/>
              <a:endCxn id="34" idx="0"/>
            </p:cNvCxnSpPr>
            <p:nvPr/>
          </p:nvCxnSpPr>
          <p:spPr>
            <a:xfrm flipH="1">
              <a:off x="7625643" y="5546466"/>
              <a:ext cx="369863" cy="5344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>
              <a:stCxn id="29" idx="4"/>
              <a:endCxn id="33" idx="0"/>
            </p:cNvCxnSpPr>
            <p:nvPr/>
          </p:nvCxnSpPr>
          <p:spPr>
            <a:xfrm flipH="1">
              <a:off x="7251817" y="5546466"/>
              <a:ext cx="743689" cy="5344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>
              <a:stCxn id="29" idx="4"/>
              <a:endCxn id="32" idx="0"/>
            </p:cNvCxnSpPr>
            <p:nvPr/>
          </p:nvCxnSpPr>
          <p:spPr>
            <a:xfrm flipH="1">
              <a:off x="6877991" y="5546466"/>
              <a:ext cx="1117515" cy="5344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stCxn id="29" idx="4"/>
              <a:endCxn id="31" idx="0"/>
            </p:cNvCxnSpPr>
            <p:nvPr/>
          </p:nvCxnSpPr>
          <p:spPr>
            <a:xfrm flipH="1">
              <a:off x="6504165" y="5546466"/>
              <a:ext cx="1491341" cy="5344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/>
          <p:cNvGrpSpPr/>
          <p:nvPr/>
        </p:nvGrpSpPr>
        <p:grpSpPr>
          <a:xfrm>
            <a:off x="871551" y="6080919"/>
            <a:ext cx="7756942" cy="228600"/>
            <a:chOff x="871551" y="6080919"/>
            <a:chExt cx="7756942" cy="228600"/>
          </a:xfrm>
        </p:grpSpPr>
        <p:sp>
          <p:nvSpPr>
            <p:cNvPr id="30" name="Oval 29"/>
            <p:cNvSpPr/>
            <p:nvPr/>
          </p:nvSpPr>
          <p:spPr>
            <a:xfrm>
              <a:off x="6010597" y="6080919"/>
              <a:ext cx="228600" cy="228600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631329" y="6080919"/>
              <a:ext cx="228600" cy="228600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748203" y="6080919"/>
              <a:ext cx="228600" cy="228600"/>
            </a:xfrm>
            <a:prstGeom prst="ellipse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127471" y="6080919"/>
              <a:ext cx="228600" cy="228600"/>
            </a:xfrm>
            <a:prstGeom prst="ellipse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501297" y="6080919"/>
              <a:ext cx="228600" cy="228600"/>
            </a:xfrm>
            <a:prstGeom prst="ellipse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875123" y="6080919"/>
              <a:ext cx="228600" cy="228600"/>
            </a:xfrm>
            <a:prstGeom prst="ellipse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248949" y="6080919"/>
              <a:ext cx="228600" cy="228600"/>
            </a:xfrm>
            <a:prstGeom prst="ellipse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3368935" y="6080919"/>
              <a:ext cx="228600" cy="228600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ight Arrow 88"/>
            <p:cNvSpPr/>
            <p:nvPr/>
          </p:nvSpPr>
          <p:spPr>
            <a:xfrm>
              <a:off x="871551" y="6092229"/>
              <a:ext cx="2377440" cy="205978"/>
            </a:xfrm>
            <a:prstGeom prst="right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ight Arrow 89"/>
            <p:cNvSpPr/>
            <p:nvPr/>
          </p:nvSpPr>
          <p:spPr>
            <a:xfrm>
              <a:off x="8228909" y="6092229"/>
              <a:ext cx="399584" cy="205979"/>
            </a:xfrm>
            <a:prstGeom prst="right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9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368143" cy="1371600"/>
          </a:xfrm>
        </p:spPr>
        <p:txBody>
          <a:bodyPr/>
          <a:lstStyle/>
          <a:p>
            <a:r>
              <a:rPr lang="en-US" dirty="0"/>
              <a:t>Review: Cycle formulation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155371"/>
            <a:ext cx="7620000" cy="4373563"/>
          </a:xfrm>
        </p:spPr>
        <p:txBody>
          <a:bodyPr/>
          <a:lstStyle/>
          <a:p>
            <a:r>
              <a:rPr lang="en-US" dirty="0"/>
              <a:t>Binary variable </a:t>
            </a:r>
            <a:r>
              <a:rPr lang="en-US" i="1" dirty="0"/>
              <a:t>x</a:t>
            </a:r>
            <a:r>
              <a:rPr lang="en-US" i="1" baseline="-25000" dirty="0"/>
              <a:t>c</a:t>
            </a:r>
            <a:r>
              <a:rPr lang="en-US" dirty="0"/>
              <a:t> for each cycle/chain </a:t>
            </a:r>
            <a:r>
              <a:rPr lang="en-US" i="1" dirty="0"/>
              <a:t>c</a:t>
            </a:r>
            <a:r>
              <a:rPr lang="en-US" dirty="0"/>
              <a:t> of length at most </a:t>
            </a:r>
            <a:r>
              <a:rPr lang="en-US" i="1" dirty="0"/>
              <a:t>L</a:t>
            </a:r>
          </a:p>
          <a:p>
            <a:pPr marL="0" indent="0">
              <a:buNone/>
            </a:pPr>
            <a:r>
              <a:rPr lang="en-US" b="1" dirty="0"/>
              <a:t>Maximize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/>
              <a:t>Σ</a:t>
            </a:r>
            <a:r>
              <a:rPr lang="en-US" dirty="0"/>
              <a:t> |</a:t>
            </a:r>
            <a:r>
              <a:rPr lang="en-US" dirty="0" err="1"/>
              <a:t>c|</a:t>
            </a:r>
            <a:r>
              <a:rPr lang="en-US" i="1" dirty="0" err="1"/>
              <a:t>x</a:t>
            </a:r>
            <a:r>
              <a:rPr lang="en-US" i="1" baseline="-25000" dirty="0" err="1"/>
              <a:t>c</a:t>
            </a:r>
            <a:endParaRPr lang="en-US" i="1" baseline="-25000" dirty="0"/>
          </a:p>
          <a:p>
            <a:pPr marL="0" indent="0">
              <a:buNone/>
            </a:pPr>
            <a:r>
              <a:rPr lang="en-US" b="1" dirty="0"/>
              <a:t>Subject to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 err="1"/>
              <a:t>Σ</a:t>
            </a:r>
            <a:r>
              <a:rPr lang="en-US" i="1" baseline="-25000" dirty="0" err="1"/>
              <a:t>c</a:t>
            </a:r>
            <a:r>
              <a:rPr lang="en-US" baseline="-25000" dirty="0"/>
              <a:t> : </a:t>
            </a:r>
            <a:r>
              <a:rPr lang="en-US" i="1" baseline="-25000" dirty="0" err="1"/>
              <a:t>i</a:t>
            </a:r>
            <a:r>
              <a:rPr lang="en-US" baseline="-25000" dirty="0"/>
              <a:t> in </a:t>
            </a:r>
            <a:r>
              <a:rPr lang="en-US" i="1" baseline="-25000" dirty="0"/>
              <a:t>c</a:t>
            </a:r>
            <a:r>
              <a:rPr lang="en-US" dirty="0"/>
              <a:t> </a:t>
            </a:r>
            <a:r>
              <a:rPr lang="en-US" i="1" dirty="0"/>
              <a:t>x</a:t>
            </a:r>
            <a:r>
              <a:rPr lang="en-US" i="1" baseline="-25000" dirty="0"/>
              <a:t>c</a:t>
            </a:r>
            <a:r>
              <a:rPr lang="en-US" i="1" dirty="0"/>
              <a:t> </a:t>
            </a:r>
            <a:r>
              <a:rPr lang="en-US" dirty="0"/>
              <a:t>≤ 1	for each vertex </a:t>
            </a:r>
            <a:r>
              <a:rPr lang="en-US" i="1" dirty="0" err="1"/>
              <a:t>i</a:t>
            </a:r>
            <a:endParaRPr lang="en-US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-168275" y="1371600"/>
            <a:ext cx="5410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Objective = maximum cardinality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DFS to solve pricing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Pricing problem:</a:t>
            </a:r>
          </a:p>
          <a:p>
            <a:pPr lvl="1"/>
            <a:r>
              <a:rPr lang="en-US" dirty="0"/>
              <a:t>Optimal dual solution </a:t>
            </a:r>
            <a:r>
              <a:rPr lang="en-US" b="1" dirty="0"/>
              <a:t>π</a:t>
            </a:r>
            <a:r>
              <a:rPr lang="en-US" b="1" baseline="30000" dirty="0"/>
              <a:t>*</a:t>
            </a:r>
            <a:r>
              <a:rPr lang="en-US" dirty="0"/>
              <a:t> to reduced model</a:t>
            </a:r>
          </a:p>
          <a:p>
            <a:pPr lvl="1"/>
            <a:r>
              <a:rPr lang="en-US" dirty="0"/>
              <a:t>Find non-basic variables with </a:t>
            </a:r>
            <a:r>
              <a:rPr lang="en-US" b="1" dirty="0"/>
              <a:t>positive price</a:t>
            </a:r>
            <a:r>
              <a:rPr lang="en-US" dirty="0"/>
              <a:t> (for a maximization problem)</a:t>
            </a:r>
          </a:p>
          <a:p>
            <a:pPr lvl="2"/>
            <a:r>
              <a:rPr lang="en-US" dirty="0"/>
              <a:t>0 &lt; weight of cycle – sum of duals in </a:t>
            </a:r>
            <a:r>
              <a:rPr lang="en-US" b="1" dirty="0"/>
              <a:t>π</a:t>
            </a:r>
            <a:r>
              <a:rPr lang="en-US" b="1" baseline="30000" dirty="0"/>
              <a:t>*</a:t>
            </a:r>
            <a:r>
              <a:rPr lang="en-US" dirty="0"/>
              <a:t> of constituent vertices</a:t>
            </a:r>
          </a:p>
          <a:p>
            <a:r>
              <a:rPr lang="en-US" dirty="0"/>
              <a:t>First approach </a:t>
            </a:r>
            <a:r>
              <a:rPr lang="en-US" sz="1600" dirty="0"/>
              <a:t>[Abraham et al. EC-2007]</a:t>
            </a:r>
            <a:r>
              <a:rPr lang="en-US" dirty="0"/>
              <a:t> </a:t>
            </a:r>
            <a:r>
              <a:rPr lang="en-US" i="1" dirty="0"/>
              <a:t>explicitly</a:t>
            </a:r>
            <a:r>
              <a:rPr lang="en-US" dirty="0"/>
              <a:t> prices all feasible cycles and chains through a DFS</a:t>
            </a:r>
          </a:p>
          <a:p>
            <a:pPr lvl="1"/>
            <a:r>
              <a:rPr lang="en-US" dirty="0"/>
              <a:t>Can speed this up in various ways, but proving </a:t>
            </a:r>
            <a:r>
              <a:rPr lang="en-US" b="1" dirty="0"/>
              <a:t>no positive price cycles</a:t>
            </a:r>
            <a:r>
              <a:rPr lang="en-US" dirty="0"/>
              <a:t> </a:t>
            </a:r>
            <a:r>
              <a:rPr lang="en-US" b="1" dirty="0"/>
              <a:t>exist </a:t>
            </a:r>
            <a:r>
              <a:rPr lang="en-US" dirty="0"/>
              <a:t>still takes time poly in chain/cycle cap = bad for even reasonable caps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10200" y="1109246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[Abraham et al. PNAS-2015]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38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Right 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Idea: solve structured optimization problem that </a:t>
            </a:r>
            <a:r>
              <a:rPr lang="en-US" dirty="0">
                <a:solidFill>
                  <a:schemeClr val="tx2"/>
                </a:solidFill>
              </a:rPr>
              <a:t>implicitly</a:t>
            </a:r>
            <a:r>
              <a:rPr lang="en-US" dirty="0"/>
              <a:t> prices variables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Price: </a:t>
            </a:r>
            <a:r>
              <a:rPr lang="en-US" i="1" dirty="0" err="1"/>
              <a:t>w</a:t>
            </a:r>
            <a:r>
              <a:rPr lang="en-US" i="1" baseline="-25000" dirty="0" err="1"/>
              <a:t>c</a:t>
            </a:r>
            <a:r>
              <a:rPr lang="en-US" dirty="0"/>
              <a:t> – </a:t>
            </a:r>
            <a:r>
              <a:rPr lang="en-US" dirty="0" err="1"/>
              <a:t>Σ</a:t>
            </a:r>
            <a:r>
              <a:rPr lang="en-US" i="1" baseline="-25000" dirty="0" err="1"/>
              <a:t>v</a:t>
            </a:r>
            <a:r>
              <a:rPr lang="en-US" i="1" baseline="-25000" dirty="0"/>
              <a:t> in c</a:t>
            </a:r>
            <a:r>
              <a:rPr lang="en-US" dirty="0"/>
              <a:t> </a:t>
            </a:r>
            <a:r>
              <a:rPr lang="en-US" i="1" dirty="0" err="1"/>
              <a:t>δ</a:t>
            </a:r>
            <a:r>
              <a:rPr lang="en-US" i="1" baseline="-25000" dirty="0" err="1"/>
              <a:t>v</a:t>
            </a:r>
            <a:r>
              <a:rPr lang="en-US" i="1" dirty="0"/>
              <a:t>   =    </a:t>
            </a:r>
            <a:r>
              <a:rPr lang="en-US" dirty="0" err="1"/>
              <a:t>Σ</a:t>
            </a:r>
            <a:r>
              <a:rPr lang="en-US" i="1" baseline="-25000" dirty="0" err="1"/>
              <a:t>e</a:t>
            </a:r>
            <a:r>
              <a:rPr lang="en-US" i="1" baseline="-25000" dirty="0"/>
              <a:t> in c</a:t>
            </a:r>
            <a:r>
              <a:rPr lang="en-US" dirty="0"/>
              <a:t> </a:t>
            </a:r>
            <a:r>
              <a:rPr lang="en-US" i="1" dirty="0"/>
              <a:t>w</a:t>
            </a:r>
            <a:r>
              <a:rPr lang="en-US" i="1" baseline="-25000" dirty="0"/>
              <a:t>e</a:t>
            </a:r>
            <a:r>
              <a:rPr lang="en-US" dirty="0"/>
              <a:t> – </a:t>
            </a:r>
            <a:r>
              <a:rPr lang="en-US" dirty="0" err="1"/>
              <a:t>Σ</a:t>
            </a:r>
            <a:r>
              <a:rPr lang="en-US" i="1" baseline="-25000" dirty="0" err="1"/>
              <a:t>v</a:t>
            </a:r>
            <a:r>
              <a:rPr lang="en-US" i="1" baseline="-25000" dirty="0"/>
              <a:t> in c</a:t>
            </a:r>
            <a:r>
              <a:rPr lang="en-US" dirty="0"/>
              <a:t> </a:t>
            </a:r>
            <a:r>
              <a:rPr lang="en-US" i="1" dirty="0" err="1"/>
              <a:t>δ</a:t>
            </a:r>
            <a:r>
              <a:rPr lang="en-US" i="1" baseline="-25000" dirty="0" err="1"/>
              <a:t>v</a:t>
            </a:r>
            <a:r>
              <a:rPr lang="en-US" i="1" dirty="0"/>
              <a:t>   =</a:t>
            </a:r>
            <a:r>
              <a:rPr lang="en-US" dirty="0"/>
              <a:t>    </a:t>
            </a:r>
            <a:r>
              <a:rPr lang="en-US" dirty="0" err="1"/>
              <a:t>Σ</a:t>
            </a:r>
            <a:r>
              <a:rPr lang="en-US" i="1" baseline="-25000" dirty="0"/>
              <a:t>(</a:t>
            </a:r>
            <a:r>
              <a:rPr lang="en-US" i="1" baseline="-25000" dirty="0" err="1"/>
              <a:t>u,v</a:t>
            </a:r>
            <a:r>
              <a:rPr lang="en-US" i="1" baseline="-25000" dirty="0"/>
              <a:t>) in c</a:t>
            </a:r>
            <a:r>
              <a:rPr lang="en-US" dirty="0"/>
              <a:t> [</a:t>
            </a:r>
            <a:r>
              <a:rPr lang="en-US" i="1" dirty="0"/>
              <a:t>w</a:t>
            </a:r>
            <a:r>
              <a:rPr lang="en-US" i="1" baseline="-25000" dirty="0"/>
              <a:t>(</a:t>
            </a:r>
            <a:r>
              <a:rPr lang="en-US" i="1" baseline="-25000" dirty="0" err="1"/>
              <a:t>u,v</a:t>
            </a:r>
            <a:r>
              <a:rPr lang="en-US" i="1" baseline="-25000" dirty="0"/>
              <a:t>)</a:t>
            </a:r>
            <a:r>
              <a:rPr lang="en-US" dirty="0"/>
              <a:t> – </a:t>
            </a:r>
            <a:r>
              <a:rPr lang="en-US" i="1" dirty="0" err="1"/>
              <a:t>δ</a:t>
            </a:r>
            <a:r>
              <a:rPr lang="en-US" i="1" baseline="-25000" dirty="0" err="1"/>
              <a:t>v</a:t>
            </a:r>
            <a:r>
              <a:rPr lang="en-US" dirty="0"/>
              <a:t>]</a:t>
            </a:r>
          </a:p>
          <a:p>
            <a:r>
              <a:rPr lang="en-US" dirty="0"/>
              <a:t>Take </a:t>
            </a:r>
            <a:r>
              <a:rPr lang="en-US" i="1" dirty="0"/>
              <a:t>G</a:t>
            </a:r>
            <a:r>
              <a:rPr lang="en-US" dirty="0"/>
              <a:t>, create </a:t>
            </a:r>
            <a:r>
              <a:rPr lang="en-US" i="1" dirty="0"/>
              <a:t>G’</a:t>
            </a:r>
            <a:r>
              <a:rPr lang="en-US" dirty="0"/>
              <a:t> </a:t>
            </a:r>
            <a:r>
              <a:rPr lang="en-US" dirty="0" err="1"/>
              <a:t>s.t.</a:t>
            </a:r>
            <a:r>
              <a:rPr lang="en-US" dirty="0"/>
              <a:t> all edges </a:t>
            </a:r>
            <a:r>
              <a:rPr lang="en-US" i="1" dirty="0"/>
              <a:t>e</a:t>
            </a:r>
            <a:r>
              <a:rPr lang="en-US" dirty="0"/>
              <a:t> = (</a:t>
            </a:r>
            <a:r>
              <a:rPr lang="en-US" i="1" dirty="0" err="1"/>
              <a:t>u</a:t>
            </a:r>
            <a:r>
              <a:rPr lang="en-US" dirty="0" err="1"/>
              <a:t>,</a:t>
            </a:r>
            <a:r>
              <a:rPr lang="en-US" i="1" dirty="0" err="1"/>
              <a:t>v</a:t>
            </a:r>
            <a:r>
              <a:rPr lang="en-US" dirty="0"/>
              <a:t>) are reweighted </a:t>
            </a:r>
            <a:r>
              <a:rPr lang="en-US" i="1" dirty="0"/>
              <a:t>r</a:t>
            </a:r>
            <a:r>
              <a:rPr lang="en-US" i="1" baseline="-25000" dirty="0"/>
              <a:t>(</a:t>
            </a:r>
            <a:r>
              <a:rPr lang="en-US" i="1" baseline="-25000" dirty="0" err="1"/>
              <a:t>u,v</a:t>
            </a:r>
            <a:r>
              <a:rPr lang="en-US" i="1" baseline="-25000" dirty="0"/>
              <a:t>)</a:t>
            </a:r>
            <a:r>
              <a:rPr lang="en-US" dirty="0"/>
              <a:t> = </a:t>
            </a:r>
            <a:r>
              <a:rPr lang="en-US" i="1" dirty="0" err="1"/>
              <a:t>δ</a:t>
            </a:r>
            <a:r>
              <a:rPr lang="en-US" i="1" baseline="-25000" dirty="0" err="1"/>
              <a:t>v</a:t>
            </a:r>
            <a:r>
              <a:rPr lang="en-US" i="1" dirty="0"/>
              <a:t> </a:t>
            </a:r>
            <a:r>
              <a:rPr lang="en-US" dirty="0"/>
              <a:t>– </a:t>
            </a:r>
            <a:r>
              <a:rPr lang="en-US" i="1" dirty="0"/>
              <a:t>w</a:t>
            </a:r>
            <a:r>
              <a:rPr lang="en-US" i="1" baseline="-25000" dirty="0"/>
              <a:t>(</a:t>
            </a:r>
            <a:r>
              <a:rPr lang="en-US" i="1" baseline="-25000" dirty="0" err="1"/>
              <a:t>u,v</a:t>
            </a:r>
            <a:r>
              <a:rPr lang="en-US" i="1" baseline="-25000" dirty="0"/>
              <a:t>)</a:t>
            </a:r>
          </a:p>
          <a:p>
            <a:pPr lvl="1"/>
            <a:r>
              <a:rPr lang="en-US" dirty="0"/>
              <a:t>Positive price cycles in </a:t>
            </a:r>
            <a:r>
              <a:rPr lang="en-US" i="1" dirty="0"/>
              <a:t>G</a:t>
            </a:r>
            <a:r>
              <a:rPr lang="en-US" dirty="0"/>
              <a:t> = negative weight cycles in </a:t>
            </a:r>
            <a:r>
              <a:rPr lang="en-US" i="1" dirty="0"/>
              <a:t>G’</a:t>
            </a:r>
            <a:br>
              <a:rPr lang="en-US" i="1" dirty="0"/>
            </a:br>
            <a:endParaRPr lang="en-US" i="1" dirty="0"/>
          </a:p>
          <a:p>
            <a:r>
              <a:rPr lang="en-US" dirty="0"/>
              <a:t>Bellman-Ford finds shortest paths</a:t>
            </a:r>
          </a:p>
          <a:p>
            <a:pPr lvl="1"/>
            <a:r>
              <a:rPr lang="en-US" dirty="0"/>
              <a:t>Undefined in graphs with negative weight</a:t>
            </a:r>
          </a:p>
          <a:p>
            <a:pPr lvl="1"/>
            <a:r>
              <a:rPr lang="en-US" dirty="0"/>
              <a:t>Adapt B-F to prevent internal looping </a:t>
            </a:r>
            <a:r>
              <a:rPr lang="en-US" dirty="0">
                <a:solidFill>
                  <a:schemeClr val="tx2"/>
                </a:solidFill>
              </a:rPr>
              <a:t>during the traversal</a:t>
            </a:r>
          </a:p>
          <a:p>
            <a:pPr lvl="2"/>
            <a:r>
              <a:rPr lang="en-US" i="1" dirty="0"/>
              <a:t>Shortest</a:t>
            </a:r>
            <a:r>
              <a:rPr lang="en-US" dirty="0"/>
              <a:t> path is NP-hard (reduce from Hamiltonian path:</a:t>
            </a:r>
          </a:p>
          <a:p>
            <a:pPr lvl="3"/>
            <a:r>
              <a:rPr lang="en-US" dirty="0"/>
              <a:t>Set edge weights to -1, given edge (</a:t>
            </a:r>
            <a:r>
              <a:rPr lang="en-US" i="1" dirty="0" err="1"/>
              <a:t>u</a:t>
            </a:r>
            <a:r>
              <a:rPr lang="en-US" dirty="0" err="1"/>
              <a:t>,</a:t>
            </a:r>
            <a:r>
              <a:rPr lang="en-US" i="1" dirty="0" err="1"/>
              <a:t>v</a:t>
            </a:r>
            <a:r>
              <a:rPr lang="en-US" dirty="0"/>
              <a:t>) in </a:t>
            </a:r>
            <a:r>
              <a:rPr lang="en-US" i="1" dirty="0"/>
              <a:t>E</a:t>
            </a:r>
            <a:r>
              <a:rPr lang="en-US" dirty="0"/>
              <a:t>, ask if shortest path from </a:t>
            </a:r>
            <a:r>
              <a:rPr lang="en-US" i="1" dirty="0"/>
              <a:t>u</a:t>
            </a:r>
            <a:r>
              <a:rPr lang="en-US" dirty="0"/>
              <a:t> to </a:t>
            </a:r>
            <a:r>
              <a:rPr lang="en-US" i="1" dirty="0"/>
              <a:t>v </a:t>
            </a:r>
            <a:r>
              <a:rPr lang="en-US" dirty="0"/>
              <a:t>is weight </a:t>
            </a:r>
            <a:r>
              <a:rPr lang="en-US" i="1" dirty="0"/>
              <a:t>1</a:t>
            </a:r>
            <a:r>
              <a:rPr lang="en-US" dirty="0"/>
              <a:t>-|</a:t>
            </a:r>
            <a:r>
              <a:rPr lang="en-US" i="1" dirty="0"/>
              <a:t>V</a:t>
            </a:r>
            <a:r>
              <a:rPr lang="en-US" dirty="0"/>
              <a:t>| </a:t>
            </a:r>
            <a:r>
              <a:rPr lang="en-US" dirty="0">
                <a:sym typeface="Wingdings"/>
              </a:rPr>
              <a:t> visits each vertex exactly once</a:t>
            </a:r>
          </a:p>
          <a:p>
            <a:pPr lvl="2"/>
            <a:r>
              <a:rPr lang="en-US" dirty="0">
                <a:sym typeface="Wingdings"/>
              </a:rPr>
              <a:t>We only need </a:t>
            </a:r>
            <a:r>
              <a:rPr lang="en-US" i="1" dirty="0">
                <a:sym typeface="Wingdings"/>
              </a:rPr>
              <a:t>some </a:t>
            </a:r>
            <a:r>
              <a:rPr lang="en-US" dirty="0">
                <a:sym typeface="Wingdings"/>
              </a:rPr>
              <a:t>short path (or proof that no negative cycle exists)</a:t>
            </a:r>
          </a:p>
          <a:p>
            <a:pPr lvl="1"/>
            <a:r>
              <a:rPr lang="en-US" dirty="0">
                <a:sym typeface="Wingdings"/>
              </a:rPr>
              <a:t>Now pricing runs in time </a:t>
            </a:r>
            <a:r>
              <a:rPr lang="en-US" i="1" dirty="0">
                <a:sym typeface="Wingdings"/>
              </a:rPr>
              <a:t>O</a:t>
            </a:r>
            <a:r>
              <a:rPr lang="en-US" dirty="0">
                <a:sym typeface="Wingdings"/>
              </a:rPr>
              <a:t>(|</a:t>
            </a:r>
            <a:r>
              <a:rPr lang="en-US" i="1" dirty="0">
                <a:sym typeface="Wingdings"/>
              </a:rPr>
              <a:t>V</a:t>
            </a:r>
            <a:r>
              <a:rPr lang="en-US" dirty="0">
                <a:sym typeface="Wingdings"/>
              </a:rPr>
              <a:t>||</a:t>
            </a:r>
            <a:r>
              <a:rPr lang="en-US" i="1" dirty="0">
                <a:sym typeface="Wingdings"/>
              </a:rPr>
              <a:t>E</a:t>
            </a:r>
            <a:r>
              <a:rPr lang="en-US" dirty="0">
                <a:sym typeface="Wingdings"/>
              </a:rPr>
              <a:t>|cap</a:t>
            </a:r>
            <a:r>
              <a:rPr lang="en-US" baseline="30000" dirty="0">
                <a:sym typeface="Wingdings"/>
              </a:rPr>
              <a:t>2</a:t>
            </a:r>
            <a:r>
              <a:rPr lang="en-US" dirty="0">
                <a:sym typeface="Wingdings"/>
              </a:rPr>
              <a:t>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Loop Blocking Must Be During Traversal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40185"/>
            <a:ext cx="7620000" cy="65574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(cycle cap = 3, chain cap = 6)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67047" y="2049643"/>
            <a:ext cx="8245475" cy="2972174"/>
            <a:chOff x="367047" y="2049643"/>
            <a:chExt cx="8245475" cy="2972174"/>
          </a:xfrm>
        </p:grpSpPr>
        <p:sp>
          <p:nvSpPr>
            <p:cNvPr id="7" name="Oval 6"/>
            <p:cNvSpPr/>
            <p:nvPr/>
          </p:nvSpPr>
          <p:spPr>
            <a:xfrm>
              <a:off x="3353022" y="2049643"/>
              <a:ext cx="914400" cy="914400"/>
            </a:xfrm>
            <a:prstGeom prst="ellipse">
              <a:avLst/>
            </a:prstGeom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180472" y="2049643"/>
              <a:ext cx="914400" cy="914400"/>
            </a:xfrm>
            <a:prstGeom prst="ellipse">
              <a:avLst/>
            </a:prstGeom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P5</a:t>
              </a:r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1972770" y="4107417"/>
              <a:ext cx="914400" cy="914400"/>
            </a:xfrm>
            <a:prstGeom prst="ellipse">
              <a:avLst/>
            </a:prstGeom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P7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367047" y="4107417"/>
              <a:ext cx="914400" cy="914400"/>
            </a:xfrm>
            <a:prstGeom prst="ellipse">
              <a:avLst/>
            </a:prstGeom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P6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5525572" y="2049643"/>
              <a:ext cx="914400" cy="914400"/>
            </a:xfrm>
            <a:prstGeom prst="ellipse">
              <a:avLst/>
            </a:prstGeom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P1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3578493" y="4107417"/>
              <a:ext cx="914400" cy="914400"/>
            </a:xfrm>
            <a:prstGeom prst="ellipse">
              <a:avLst/>
            </a:prstGeom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P8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5525572" y="4107417"/>
              <a:ext cx="914400" cy="914400"/>
            </a:xfrm>
            <a:prstGeom prst="ellipse">
              <a:avLst/>
            </a:prstGeom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P4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7698122" y="2049643"/>
              <a:ext cx="914400" cy="914400"/>
            </a:xfrm>
            <a:prstGeom prst="ellipse">
              <a:avLst/>
            </a:prstGeom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P2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7698122" y="4107417"/>
              <a:ext cx="914400" cy="914400"/>
            </a:xfrm>
            <a:prstGeom prst="ellipse">
              <a:avLst/>
            </a:prstGeom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P3</a:t>
              </a:r>
            </a:p>
          </p:txBody>
        </p:sp>
        <p:cxnSp>
          <p:nvCxnSpPr>
            <p:cNvPr id="20" name="Straight Arrow Connector 19"/>
            <p:cNvCxnSpPr>
              <a:stCxn id="7" idx="2"/>
              <a:endCxn id="8" idx="6"/>
            </p:cNvCxnSpPr>
            <p:nvPr/>
          </p:nvCxnSpPr>
          <p:spPr>
            <a:xfrm flipH="1">
              <a:off x="2094872" y="2506843"/>
              <a:ext cx="1258150" cy="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8" idx="4"/>
              <a:endCxn id="10" idx="0"/>
            </p:cNvCxnSpPr>
            <p:nvPr/>
          </p:nvCxnSpPr>
          <p:spPr>
            <a:xfrm flipH="1">
              <a:off x="824247" y="2964043"/>
              <a:ext cx="813425" cy="1143374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0" idx="6"/>
              <a:endCxn id="9" idx="2"/>
            </p:cNvCxnSpPr>
            <p:nvPr/>
          </p:nvCxnSpPr>
          <p:spPr>
            <a:xfrm>
              <a:off x="1281447" y="4564617"/>
              <a:ext cx="691323" cy="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9" idx="6"/>
              <a:endCxn id="12" idx="2"/>
            </p:cNvCxnSpPr>
            <p:nvPr/>
          </p:nvCxnSpPr>
          <p:spPr>
            <a:xfrm>
              <a:off x="2887170" y="4564617"/>
              <a:ext cx="691323" cy="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12" idx="6"/>
              <a:endCxn id="11" idx="3"/>
            </p:cNvCxnSpPr>
            <p:nvPr/>
          </p:nvCxnSpPr>
          <p:spPr>
            <a:xfrm flipV="1">
              <a:off x="4492893" y="2830132"/>
              <a:ext cx="1166590" cy="1734485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7" idx="6"/>
              <a:endCxn id="11" idx="2"/>
            </p:cNvCxnSpPr>
            <p:nvPr/>
          </p:nvCxnSpPr>
          <p:spPr>
            <a:xfrm>
              <a:off x="4267422" y="2506843"/>
              <a:ext cx="1258150" cy="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11" idx="6"/>
              <a:endCxn id="15" idx="2"/>
            </p:cNvCxnSpPr>
            <p:nvPr/>
          </p:nvCxnSpPr>
          <p:spPr>
            <a:xfrm>
              <a:off x="6439972" y="2506843"/>
              <a:ext cx="1258150" cy="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15" idx="4"/>
              <a:endCxn id="16" idx="0"/>
            </p:cNvCxnSpPr>
            <p:nvPr/>
          </p:nvCxnSpPr>
          <p:spPr>
            <a:xfrm>
              <a:off x="8155322" y="2964043"/>
              <a:ext cx="0" cy="1143374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endCxn id="13" idx="6"/>
            </p:cNvCxnSpPr>
            <p:nvPr/>
          </p:nvCxnSpPr>
          <p:spPr>
            <a:xfrm flipH="1">
              <a:off x="6439972" y="4564617"/>
              <a:ext cx="1258150" cy="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stCxn id="13" idx="0"/>
              <a:endCxn id="11" idx="4"/>
            </p:cNvCxnSpPr>
            <p:nvPr/>
          </p:nvCxnSpPr>
          <p:spPr>
            <a:xfrm flipV="1">
              <a:off x="5982772" y="2964043"/>
              <a:ext cx="0" cy="1143374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2614410" y="2150772"/>
              <a:ext cx="272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0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044092" y="3156153"/>
              <a:ext cx="272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0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490728" y="4206223"/>
              <a:ext cx="272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0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098754" y="4195285"/>
              <a:ext cx="272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0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733274" y="2148967"/>
              <a:ext cx="272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0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570167" y="3354843"/>
              <a:ext cx="583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-1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932667" y="2148967"/>
              <a:ext cx="272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0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223810" y="3354843"/>
              <a:ext cx="272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0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932667" y="4604843"/>
              <a:ext cx="272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0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961128" y="3348641"/>
              <a:ext cx="5862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-2</a:t>
              </a: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7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/>
              <a:t>Experimental results</a:t>
            </a:r>
          </a:p>
        </p:txBody>
      </p:sp>
      <p:pic>
        <p:nvPicPr>
          <p:cNvPr id="6" name="Picture 5" descr="realUNOS_mea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838200"/>
            <a:ext cx="6858000" cy="5143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57201" y="5856513"/>
            <a:ext cx="8044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Anderson et al.’s algorithm (CG-TSP) is </a:t>
            </a:r>
            <a:r>
              <a:rPr lang="en-US" i="1" dirty="0"/>
              <a:t>very strong</a:t>
            </a:r>
            <a:r>
              <a:rPr lang="en-US" dirty="0"/>
              <a:t> for uncapped aka “infinite-length” chains, but a chain cap is often imposed in practice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83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1379884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Rival</a:t>
            </a:r>
            <a:r>
              <a:rPr lang="en-US" dirty="0"/>
              <a:t> matching markets compete over the same agents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How does this affect global social welfare?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How to differentiate?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039813" y="3242642"/>
            <a:ext cx="7064375" cy="3140075"/>
            <a:chOff x="772885" y="3242642"/>
            <a:chExt cx="7064375" cy="3140075"/>
          </a:xfrm>
        </p:grpSpPr>
        <p:sp>
          <p:nvSpPr>
            <p:cNvPr id="9" name="Oval 8"/>
            <p:cNvSpPr/>
            <p:nvPr/>
          </p:nvSpPr>
          <p:spPr>
            <a:xfrm>
              <a:off x="772885" y="3242642"/>
              <a:ext cx="4648200" cy="3140075"/>
            </a:xfrm>
            <a:prstGeom prst="ellipse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189060" y="3242642"/>
              <a:ext cx="4648200" cy="3140075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86642" y="4025953"/>
              <a:ext cx="2220686" cy="157345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47003" y="3446522"/>
              <a:ext cx="2732314" cy="2732314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3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 Cadence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525964" cy="3929743"/>
          </a:xfrm>
        </p:spPr>
        <p:txBody>
          <a:bodyPr/>
          <a:lstStyle/>
          <a:p>
            <a:r>
              <a:rPr lang="en-US" dirty="0"/>
              <a:t>How quickly do new edges form?</a:t>
            </a:r>
          </a:p>
          <a:p>
            <a:endParaRPr lang="en-US" dirty="0"/>
          </a:p>
          <a:p>
            <a:r>
              <a:rPr lang="en-US" dirty="0"/>
              <a:t>How frequently does a market clear?</a:t>
            </a:r>
          </a:p>
          <a:p>
            <a:endParaRPr lang="en-US" dirty="0"/>
          </a:p>
          <a:p>
            <a:r>
              <a:rPr lang="en-US" dirty="0"/>
              <a:t>Is clearing centralized or decentralized?</a:t>
            </a:r>
          </a:p>
          <a:p>
            <a:endParaRPr lang="en-US" dirty="0"/>
          </a:p>
          <a:p>
            <a:r>
              <a:rPr lang="en-US" dirty="0"/>
              <a:t>Can agents reenter the market?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UMD CMSC320 - Dec 10, 2018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431971" y="205376"/>
            <a:ext cx="3528216" cy="6119223"/>
            <a:chOff x="5431971" y="205376"/>
            <a:chExt cx="3528216" cy="611922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6987" y="205376"/>
              <a:ext cx="2743200" cy="67437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25066" y="4822371"/>
              <a:ext cx="2177143" cy="149134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7805" y="956988"/>
              <a:ext cx="1511663" cy="159122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1985" y="4071227"/>
              <a:ext cx="2483305" cy="816429"/>
            </a:xfrm>
            <a:prstGeom prst="rect">
              <a:avLst/>
            </a:prstGeom>
          </p:spPr>
        </p:pic>
        <p:sp>
          <p:nvSpPr>
            <p:cNvPr id="15" name="Up-Down Arrow 14"/>
            <p:cNvSpPr/>
            <p:nvPr/>
          </p:nvSpPr>
          <p:spPr>
            <a:xfrm>
              <a:off x="5431971" y="381000"/>
              <a:ext cx="718459" cy="5943599"/>
            </a:xfrm>
            <a:prstGeom prst="upDownArrow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/>
                <a:t>FREQUENCY</a:t>
              </a: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A9430D3-1B3C-5B41-AE8B-C062BE63A567}"/>
              </a:ext>
            </a:extLst>
          </p:cNvPr>
          <p:cNvGrpSpPr/>
          <p:nvPr/>
        </p:nvGrpSpPr>
        <p:grpSpPr>
          <a:xfrm>
            <a:off x="6625113" y="2615606"/>
            <a:ext cx="1777045" cy="1367500"/>
            <a:chOff x="8904208" y="2544885"/>
            <a:chExt cx="1777045" cy="13675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5F34415-3EC6-9D49-813F-3BE28E42A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40807" y="2754970"/>
              <a:ext cx="897454" cy="89745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4169CAF-81CC-E148-A56C-8DFA8C8B1CCD}"/>
                </a:ext>
              </a:extLst>
            </p:cNvPr>
            <p:cNvSpPr txBox="1"/>
            <p:nvPr/>
          </p:nvSpPr>
          <p:spPr>
            <a:xfrm rot="890895">
              <a:off x="8904208" y="2544885"/>
              <a:ext cx="4373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?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0FAF08B-BA8D-3E43-A372-8624F1060C3D}"/>
                </a:ext>
              </a:extLst>
            </p:cNvPr>
            <p:cNvSpPr txBox="1"/>
            <p:nvPr/>
          </p:nvSpPr>
          <p:spPr>
            <a:xfrm rot="20457551">
              <a:off x="10222161" y="3204499"/>
              <a:ext cx="4373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?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C4D0E12-5180-5C42-96F7-10F30A3505FC}"/>
                </a:ext>
              </a:extLst>
            </p:cNvPr>
            <p:cNvSpPr txBox="1"/>
            <p:nvPr/>
          </p:nvSpPr>
          <p:spPr>
            <a:xfrm rot="1748595">
              <a:off x="10243931" y="2631786"/>
              <a:ext cx="4373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?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9DDF7D-73D5-DE44-BBB5-1B65605E7221}"/>
                </a:ext>
              </a:extLst>
            </p:cNvPr>
            <p:cNvSpPr txBox="1"/>
            <p:nvPr/>
          </p:nvSpPr>
          <p:spPr>
            <a:xfrm rot="20585805">
              <a:off x="8951845" y="3155247"/>
              <a:ext cx="4373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36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11522</TotalTime>
  <Words>4461</Words>
  <Application>Microsoft Macintosh PowerPoint</Application>
  <PresentationFormat>On-screen Show (4:3)</PresentationFormat>
  <Paragraphs>731</Paragraphs>
  <Slides>74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9" baseType="lpstr">
      <vt:lpstr>Arial</vt:lpstr>
      <vt:lpstr>Arial Black</vt:lpstr>
      <vt:lpstr>Calibri</vt:lpstr>
      <vt:lpstr>Wingdings</vt:lpstr>
      <vt:lpstr>Essential</vt:lpstr>
      <vt:lpstr>Introduction to  Data Science</vt:lpstr>
      <vt:lpstr>Announcements</vt:lpstr>
      <vt:lpstr>Grades &amp; Final Tutorials</vt:lpstr>
      <vt:lpstr>Increasing Access to organs through Market Design &amp; optimization</vt:lpstr>
      <vt:lpstr>PowerPoint Presentation</vt:lpstr>
      <vt:lpstr>Matching markets</vt:lpstr>
      <vt:lpstr>Uncertainty</vt:lpstr>
      <vt:lpstr>Competition</vt:lpstr>
      <vt:lpstr>Match Cadence</vt:lpstr>
      <vt:lpstr>PowerPoint Presentation</vt:lpstr>
      <vt:lpstr>This talk</vt:lpstr>
      <vt:lpstr>PowerPoint Presentation</vt:lpstr>
      <vt:lpstr>Kidney transplantation</vt:lpstr>
      <vt:lpstr>Tried-and-true: Deceased-Donor Allocation</vt:lpstr>
      <vt:lpstr>Kidney exchange</vt:lpstr>
      <vt:lpstr>Non-directed donors &amp; chains</vt:lpstr>
      <vt:lpstr>Real-world impact</vt:lpstr>
      <vt:lpstr>The clearing problem</vt:lpstr>
      <vt:lpstr>A Simple Integer program</vt:lpstr>
      <vt:lpstr>The Big Problem</vt:lpstr>
      <vt:lpstr>Managing short-term uncertainty</vt:lpstr>
      <vt:lpstr>Matched ≠ Transplanted</vt:lpstr>
      <vt:lpstr>Discounted clearing problem</vt:lpstr>
      <vt:lpstr>Solving this new problem</vt:lpstr>
      <vt:lpstr>PowerPoint Presentation</vt:lpstr>
      <vt:lpstr>Pre-match edge testing</vt:lpstr>
      <vt:lpstr>UNOS Data</vt:lpstr>
      <vt:lpstr>PowerPoint Presentation</vt:lpstr>
      <vt:lpstr>Balancing Fairness and efficiency</vt:lpstr>
      <vt:lpstr>Sensitization In Kidney Transplantation </vt:lpstr>
      <vt:lpstr>Price of fairness</vt:lpstr>
      <vt:lpstr>Contradictory goals</vt:lpstr>
      <vt:lpstr>PowerPoint Presentation</vt:lpstr>
      <vt:lpstr>PowerPoint Presentation</vt:lpstr>
      <vt:lpstr>Learning to match in a dynamic environment</vt:lpstr>
      <vt:lpstr>Dynamic kidney exchange</vt:lpstr>
      <vt:lpstr>FutureMatch: Learning to match in dynamic environments</vt:lpstr>
      <vt:lpstr>Experimental results &amp; Impact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Early results</vt:lpstr>
      <vt:lpstr>Competition Within, and between, Kidney Exchanges</vt:lpstr>
      <vt:lpstr>Managing Incentives</vt:lpstr>
      <vt:lpstr>Private vs Global Matching</vt:lpstr>
      <vt:lpstr>0%</vt:lpstr>
      <vt:lpstr>Race to the bottom</vt:lpstr>
      <vt:lpstr>PowerPoint Presentation</vt:lpstr>
      <vt:lpstr>Questions?</vt:lpstr>
      <vt:lpstr>PowerPoint Presentation</vt:lpstr>
      <vt:lpstr>Backup slides</vt:lpstr>
      <vt:lpstr>The Cutting Edge</vt:lpstr>
      <vt:lpstr>Moving beyond kidneys: Livers</vt:lpstr>
      <vt:lpstr>Moving beyond kidneys: Multi-Organ Exchange</vt:lpstr>
      <vt:lpstr>Moving beyond kidneys: Lungs</vt:lpstr>
      <vt:lpstr>Failure-aware model</vt:lpstr>
      <vt:lpstr>Failure-aware model</vt:lpstr>
      <vt:lpstr>Incrementally solving very large IPs</vt:lpstr>
      <vt:lpstr>Considering only “good” chains</vt:lpstr>
      <vt:lpstr>PowerPoint Presentation</vt:lpstr>
      <vt:lpstr>Brief intuition: Counting Y-gadgets</vt:lpstr>
      <vt:lpstr>PowerPoint Presentation</vt:lpstr>
      <vt:lpstr>PowerPoint Presentation</vt:lpstr>
      <vt:lpstr>Better static optimization methods</vt:lpstr>
      <vt:lpstr>Basic Edge formulation</vt:lpstr>
      <vt:lpstr>State of the art for edge formulation</vt:lpstr>
      <vt:lpstr>Best Edge Formulation</vt:lpstr>
      <vt:lpstr>Review: Cycle formulation</vt:lpstr>
      <vt:lpstr>DFS to solve pricing problem</vt:lpstr>
      <vt:lpstr>The Right Idea</vt:lpstr>
      <vt:lpstr>Loop Blocking Must Be During Traversal</vt:lpstr>
      <vt:lpstr>Experimental results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Microsoft Office User</cp:lastModifiedBy>
  <cp:revision>526</cp:revision>
  <dcterms:created xsi:type="dcterms:W3CDTF">2013-03-05T15:39:19Z</dcterms:created>
  <dcterms:modified xsi:type="dcterms:W3CDTF">2018-12-10T18:41:55Z</dcterms:modified>
</cp:coreProperties>
</file>