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373" r:id="rId2"/>
    <p:sldId id="375" r:id="rId3"/>
    <p:sldId id="376" r:id="rId4"/>
    <p:sldId id="361" r:id="rId5"/>
    <p:sldId id="365" r:id="rId6"/>
    <p:sldId id="377" r:id="rId7"/>
    <p:sldId id="368" r:id="rId8"/>
    <p:sldId id="367" r:id="rId9"/>
    <p:sldId id="342" r:id="rId10"/>
    <p:sldId id="262" r:id="rId11"/>
    <p:sldId id="264" r:id="rId12"/>
    <p:sldId id="265" r:id="rId13"/>
    <p:sldId id="266" r:id="rId14"/>
    <p:sldId id="267" r:id="rId15"/>
    <p:sldId id="343" r:id="rId16"/>
    <p:sldId id="346" r:id="rId17"/>
    <p:sldId id="269" r:id="rId18"/>
    <p:sldId id="344" r:id="rId19"/>
    <p:sldId id="378" r:id="rId20"/>
    <p:sldId id="379" r:id="rId21"/>
    <p:sldId id="380" r:id="rId22"/>
    <p:sldId id="283" r:id="rId23"/>
    <p:sldId id="345" r:id="rId24"/>
    <p:sldId id="284" r:id="rId25"/>
    <p:sldId id="287" r:id="rId26"/>
    <p:sldId id="348" r:id="rId27"/>
    <p:sldId id="349" r:id="rId28"/>
    <p:sldId id="292" r:id="rId29"/>
    <p:sldId id="303" r:id="rId30"/>
    <p:sldId id="304" r:id="rId31"/>
    <p:sldId id="305" r:id="rId32"/>
    <p:sldId id="317" r:id="rId33"/>
    <p:sldId id="307" r:id="rId34"/>
    <p:sldId id="319" r:id="rId35"/>
    <p:sldId id="321" r:id="rId36"/>
    <p:sldId id="322" r:id="rId37"/>
    <p:sldId id="357" r:id="rId38"/>
    <p:sldId id="358" r:id="rId39"/>
    <p:sldId id="312" r:id="rId40"/>
    <p:sldId id="274" r:id="rId41"/>
    <p:sldId id="327" r:id="rId42"/>
    <p:sldId id="328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339933"/>
    <a:srgbClr val="000000"/>
    <a:srgbClr val="E7E6E6"/>
    <a:srgbClr val="006C31"/>
    <a:srgbClr val="D9D9D9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56" autoAdjust="0"/>
    <p:restoredTop sz="79916" autoAdjust="0"/>
  </p:normalViewPr>
  <p:slideViewPr>
    <p:cSldViewPr snapToGrid="0">
      <p:cViewPr varScale="1">
        <p:scale>
          <a:sx n="93" d="100"/>
          <a:sy n="93" d="100"/>
        </p:scale>
        <p:origin x="165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14C15A-56AA-40AB-9A87-0959BE024EDB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4516-24E1-4504-93F9-3127DA5B6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2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5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89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868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3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64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74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60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02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61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78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1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021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29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06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1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05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563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294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21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56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61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8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664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60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36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262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306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042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74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336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10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78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2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4516-24E1-4504-93F9-3127DA5B65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1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02935"/>
            <a:ext cx="7772400" cy="158205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225141"/>
            <a:ext cx="6858000" cy="1131209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4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4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33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145"/>
          </a:xfrm>
          <a:solidFill>
            <a:srgbClr val="0070C0"/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81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5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7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15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2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4528-7A44-4B75-8B5D-28C11E171FEA}" type="datetimeFigureOut">
              <a:rPr lang="en-US" smtClean="0"/>
              <a:t>9/18/19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CCAA-2506-4810-885A-82F7E7EE2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3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video" Target="../media/media7.mp4"/><Relationship Id="rId13" Type="http://schemas.openxmlformats.org/officeDocument/2006/relationships/image" Target="../media/image32.png"/><Relationship Id="rId3" Type="http://schemas.microsoft.com/office/2007/relationships/media" Target="../media/media5.mp4"/><Relationship Id="rId7" Type="http://schemas.microsoft.com/office/2007/relationships/media" Target="../media/media7.mp4"/><Relationship Id="rId12" Type="http://schemas.openxmlformats.org/officeDocument/2006/relationships/image" Target="../media/image3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30.png"/><Relationship Id="rId5" Type="http://schemas.microsoft.com/office/2007/relationships/media" Target="../media/media6.mp4"/><Relationship Id="rId15" Type="http://schemas.openxmlformats.org/officeDocument/2006/relationships/image" Target="../media/image37.wmf"/><Relationship Id="rId10" Type="http://schemas.openxmlformats.org/officeDocument/2006/relationships/notesSlide" Target="../notesSlides/notesSlide19.xml"/><Relationship Id="rId4" Type="http://schemas.openxmlformats.org/officeDocument/2006/relationships/video" Target="../media/media5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6.png"/><Relationship Id="rId10" Type="http://schemas.openxmlformats.org/officeDocument/2006/relationships/image" Target="../media/image380.png"/><Relationship Id="rId4" Type="http://schemas.microsoft.com/office/2007/relationships/hdphoto" Target="../media/hdphoto2.wdp"/><Relationship Id="rId9" Type="http://schemas.openxmlformats.org/officeDocument/2006/relationships/image" Target="../media/image37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0.png"/><Relationship Id="rId3" Type="http://schemas.openxmlformats.org/officeDocument/2006/relationships/image" Target="../media/image38.png"/><Relationship Id="rId17" Type="http://schemas.openxmlformats.org/officeDocument/2006/relationships/image" Target="../media/image42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380.png"/><Relationship Id="rId10" Type="http://schemas.openxmlformats.org/officeDocument/2006/relationships/image" Target="../media/image430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37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8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15" Type="http://schemas.openxmlformats.org/officeDocument/2006/relationships/image" Target="../media/image51.png"/><Relationship Id="rId10" Type="http://schemas.openxmlformats.org/officeDocument/2006/relationships/image" Target="../media/image430.png"/><Relationship Id="rId19" Type="http://schemas.openxmlformats.org/officeDocument/2006/relationships/image" Target="../media/image55.png"/><Relationship Id="rId4" Type="http://schemas.microsoft.com/office/2007/relationships/hdphoto" Target="../media/hdphoto2.wdp"/><Relationship Id="rId9" Type="http://schemas.openxmlformats.org/officeDocument/2006/relationships/image" Target="../media/image46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2.png"/><Relationship Id="rId10" Type="http://schemas.openxmlformats.org/officeDocument/2006/relationships/image" Target="../media/image430.png"/><Relationship Id="rId9" Type="http://schemas.openxmlformats.org/officeDocument/2006/relationships/image" Target="../media/image46.png"/><Relationship Id="rId1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image" Target="../media/image56.png"/><Relationship Id="rId7" Type="http://schemas.openxmlformats.org/officeDocument/2006/relationships/image" Target="../media/image40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image" Target="../media/image58.png"/><Relationship Id="rId10" Type="http://schemas.openxmlformats.org/officeDocument/2006/relationships/image" Target="../media/image37.wmf"/><Relationship Id="rId4" Type="http://schemas.openxmlformats.org/officeDocument/2006/relationships/image" Target="../media/image57.png"/><Relationship Id="rId9" Type="http://schemas.openxmlformats.org/officeDocument/2006/relationships/image" Target="../media/image42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610.png"/><Relationship Id="rId7" Type="http://schemas.openxmlformats.org/officeDocument/2006/relationships/image" Target="../media/image41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image" Target="../media/image45.emf"/><Relationship Id="rId4" Type="http://schemas.openxmlformats.org/officeDocument/2006/relationships/image" Target="../media/image44.png"/><Relationship Id="rId9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I am a Smartwatch and I can</a:t>
            </a:r>
            <a:br>
              <a:rPr lang="en-US" sz="4400" dirty="0">
                <a:solidFill>
                  <a:srgbClr val="0070C0"/>
                </a:solidFill>
              </a:rPr>
            </a:br>
            <a:r>
              <a:rPr lang="en-US" sz="4400" dirty="0">
                <a:solidFill>
                  <a:srgbClr val="0070C0"/>
                </a:solidFill>
              </a:rPr>
              <a:t>Track my User’s Arm</a:t>
            </a:r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071D0C-A169-B84E-A26B-4440367C1C78}"/>
              </a:ext>
            </a:extLst>
          </p:cNvPr>
          <p:cNvSpPr txBox="1"/>
          <p:nvPr/>
        </p:nvSpPr>
        <p:spPr>
          <a:xfrm>
            <a:off x="2483164" y="4189776"/>
            <a:ext cx="3730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Fall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39045-7B91-1042-8FE8-C0F72CD9417A}"/>
              </a:ext>
            </a:extLst>
          </p:cNvPr>
          <p:cNvSpPr txBox="1"/>
          <p:nvPr/>
        </p:nvSpPr>
        <p:spPr>
          <a:xfrm>
            <a:off x="3446531" y="4681894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53D7FA-E6C6-DD41-929E-8E647E0FD7B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46" y="4971732"/>
            <a:ext cx="2189001" cy="76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74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693" y="5063670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</a:t>
            </a:r>
            <a:r>
              <a:rPr lang="en-US" sz="2400" dirty="0">
                <a:solidFill>
                  <a:srgbClr val="C00000"/>
                </a:solidFill>
              </a:rPr>
              <a:t>Elbow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Wrist Location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Wrist Rotation </a:t>
            </a:r>
            <a:r>
              <a:rPr lang="en-US" sz="2400" dirty="0"/>
              <a:t>&gt;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9" grpId="0" animBg="1"/>
      <p:bldP spid="10" grpId="0"/>
      <p:bldP spid="11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698677" y="1882133"/>
            <a:ext cx="3918745" cy="391874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rot="5400000">
            <a:off x="3698677" y="3386534"/>
            <a:ext cx="3918745" cy="942975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78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971700" y="2153641"/>
            <a:ext cx="3356640" cy="3356639"/>
            <a:chOff x="-2453737" y="2043358"/>
            <a:chExt cx="3356640" cy="3356639"/>
          </a:xfrm>
        </p:grpSpPr>
        <p:sp>
          <p:nvSpPr>
            <p:cNvPr id="26" name="Oval 25"/>
            <p:cNvSpPr/>
            <p:nvPr/>
          </p:nvSpPr>
          <p:spPr>
            <a:xfrm>
              <a:off x="-2453736" y="2043358"/>
              <a:ext cx="3356639" cy="335663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/>
            <p:cNvSpPr/>
            <p:nvPr/>
          </p:nvSpPr>
          <p:spPr>
            <a:xfrm rot="8220000">
              <a:off x="-2453736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 rot="2580000">
              <a:off x="-2453737" y="3250189"/>
              <a:ext cx="3356639" cy="942975"/>
            </a:xfrm>
            <a:prstGeom prst="ellipse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Oval 15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</a:t>
            </a:r>
            <a:r>
              <a:rPr lang="en-US" dirty="0"/>
              <a:t> with a smartwatch alone?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20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6" y="207758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36261" y="3729436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80562" y="3708345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9536" y="3858022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9" name="Oval 8"/>
          <p:cNvSpPr/>
          <p:nvPr/>
        </p:nvSpPr>
        <p:spPr>
          <a:xfrm>
            <a:off x="6279842" y="2558057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2849" y="2157947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1" name="Oval 10"/>
          <p:cNvSpPr/>
          <p:nvPr/>
        </p:nvSpPr>
        <p:spPr>
          <a:xfrm>
            <a:off x="5542361" y="3729436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/>
          <p:cNvSpPr/>
          <p:nvPr/>
        </p:nvSpPr>
        <p:spPr>
          <a:xfrm rot="19530307" flipV="1">
            <a:off x="6285177" y="2683282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980" y="2153641"/>
            <a:ext cx="2072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Elbow Location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320243" y="35801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Wrist Location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20243" y="5011393"/>
            <a:ext cx="19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Wrist Rotation</a:t>
            </a:r>
            <a:endParaRPr lang="en-US" sz="2200" dirty="0"/>
          </a:p>
        </p:txBody>
      </p:sp>
      <p:sp>
        <p:nvSpPr>
          <p:cNvPr id="18" name="TextBox 17"/>
          <p:cNvSpPr txBox="1"/>
          <p:nvPr/>
        </p:nvSpPr>
        <p:spPr>
          <a:xfrm>
            <a:off x="320243" y="2516803"/>
            <a:ext cx="1883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6416" y="3948002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3D Sphere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2)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6416" y="5404478"/>
            <a:ext cx="1843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1D Angle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dirty="0" err="1"/>
              <a:t>DoF</a:t>
            </a:r>
            <a:r>
              <a:rPr lang="en-US" sz="2200" dirty="0"/>
              <a:t>: 1)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6693" y="1413694"/>
            <a:ext cx="3934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do we need to track?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41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</a:t>
            </a:r>
            <a:r>
              <a:rPr lang="en-US" b="1" dirty="0"/>
              <a:t>arm postures </a:t>
            </a:r>
            <a:r>
              <a:rPr lang="en-US" dirty="0"/>
              <a:t>with a smartwatch alone?</a:t>
            </a:r>
          </a:p>
        </p:txBody>
      </p:sp>
      <p:pic>
        <p:nvPicPr>
          <p:cNvPr id="409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5506">
            <a:off x="-178785" y="201987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Left Brace 2"/>
          <p:cNvSpPr/>
          <p:nvPr/>
        </p:nvSpPr>
        <p:spPr>
          <a:xfrm>
            <a:off x="1980438" y="1909160"/>
            <a:ext cx="466725" cy="1736352"/>
          </a:xfrm>
          <a:prstGeom prst="leftBrac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09648" y="1689980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0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5" y="1616330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309649" y="253419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09648" y="3370135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24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186" y="249445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74185" y="3295799"/>
            <a:ext cx="599140" cy="599140"/>
            <a:chOff x="4931798" y="5002995"/>
            <a:chExt cx="599140" cy="599140"/>
          </a:xfrm>
        </p:grpSpPr>
        <p:pic>
          <p:nvPicPr>
            <p:cNvPr id="28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49930" y="348832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georgesmanga.yolasite.com/resources/Figure_HiDef/armFolding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874" y="340629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Oval 29"/>
          <p:cNvSpPr/>
          <p:nvPr/>
        </p:nvSpPr>
        <p:spPr>
          <a:xfrm>
            <a:off x="7880549" y="5058143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24850" y="50370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43824" y="5186729"/>
            <a:ext cx="113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Shoulder</a:t>
            </a:r>
          </a:p>
        </p:txBody>
      </p:sp>
      <p:sp>
        <p:nvSpPr>
          <p:cNvPr id="33" name="Oval 32"/>
          <p:cNvSpPr/>
          <p:nvPr/>
        </p:nvSpPr>
        <p:spPr>
          <a:xfrm>
            <a:off x="6624130" y="3886764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67137" y="3486654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35" name="Oval 34"/>
          <p:cNvSpPr/>
          <p:nvPr/>
        </p:nvSpPr>
        <p:spPr>
          <a:xfrm>
            <a:off x="5886649" y="5058143"/>
            <a:ext cx="257175" cy="25717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ular Arrow 35"/>
          <p:cNvSpPr/>
          <p:nvPr/>
        </p:nvSpPr>
        <p:spPr>
          <a:xfrm rot="19530307" flipV="1">
            <a:off x="6629465" y="4011989"/>
            <a:ext cx="739069" cy="486868"/>
          </a:xfrm>
          <a:prstGeom prst="circularArrow">
            <a:avLst>
              <a:gd name="adj1" fmla="val 16379"/>
              <a:gd name="adj2" fmla="val 1142319"/>
              <a:gd name="adj3" fmla="val 21591382"/>
              <a:gd name="adj4" fmla="val 8598784"/>
              <a:gd name="adj5" fmla="val 17088"/>
            </a:avLst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14" dirty="0">
              <a:solidFill>
                <a:schemeClr val="tx1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19049798">
            <a:off x="5125531" y="3004886"/>
            <a:ext cx="434454" cy="81414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78135" y="4103637"/>
            <a:ext cx="16483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8422" y="1053569"/>
            <a:ext cx="7022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Smartwatch = &lt; Accelerometer, Gyroscope, Compass&gt;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41517" y="6305882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</p:spTree>
    <p:extLst>
      <p:ext uri="{BB962C8B-B14F-4D97-AF65-F5344CB8AC3E}">
        <p14:creationId xmlns:p14="http://schemas.microsoft.com/office/powerpoint/2010/main" val="164629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/>
      <p:bldP spid="33" grpId="0" animBg="1"/>
      <p:bldP spid="34" grpId="0"/>
      <p:bldP spid="35" grpId="0" animBg="1"/>
      <p:bldP spid="36" grpId="0" animBg="1"/>
      <p:bldP spid="7" grpId="0" animBg="1"/>
      <p:bldP spid="8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http://digitalsplashmedia.com/wp-content/uploads/2013/08/SmartWatch-on-Wris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48962">
            <a:off x="5489537" y="4946354"/>
            <a:ext cx="2498725" cy="102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 1: Double Integration (Dead Reckoning)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7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37" name="文本框 42"/>
          <p:cNvSpPr txBox="1"/>
          <p:nvPr/>
        </p:nvSpPr>
        <p:spPr>
          <a:xfrm>
            <a:off x="5122231" y="4188797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Y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cxnSp>
        <p:nvCxnSpPr>
          <p:cNvPr id="49" name="直接箭头连接符 20"/>
          <p:cNvCxnSpPr/>
          <p:nvPr/>
        </p:nvCxnSpPr>
        <p:spPr>
          <a:xfrm>
            <a:off x="6603474" y="3961437"/>
            <a:ext cx="6099" cy="1325399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 rot="641716">
            <a:off x="5523378" y="4596286"/>
            <a:ext cx="886338" cy="638008"/>
            <a:chOff x="5501520" y="4698395"/>
            <a:chExt cx="886338" cy="638008"/>
          </a:xfrm>
        </p:grpSpPr>
        <p:cxnSp>
          <p:nvCxnSpPr>
            <p:cNvPr id="47" name="直接箭头连接符 11"/>
            <p:cNvCxnSpPr/>
            <p:nvPr/>
          </p:nvCxnSpPr>
          <p:spPr>
            <a:xfrm>
              <a:off x="5501520" y="4698395"/>
              <a:ext cx="886338" cy="638008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任意多边形 30"/>
            <p:cNvSpPr/>
            <p:nvPr/>
          </p:nvSpPr>
          <p:spPr>
            <a:xfrm>
              <a:off x="5751377" y="4782288"/>
              <a:ext cx="313166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1" name="任意多边形 31"/>
          <p:cNvSpPr/>
          <p:nvPr/>
        </p:nvSpPr>
        <p:spPr>
          <a:xfrm rot="17750464" flipV="1">
            <a:off x="6446891" y="4381683"/>
            <a:ext cx="313166" cy="498208"/>
          </a:xfrm>
          <a:custGeom>
            <a:avLst/>
            <a:gdLst>
              <a:gd name="connsiteX0" fmla="*/ 335025 w 344378"/>
              <a:gd name="connsiteY0" fmla="*/ 243415 h 586912"/>
              <a:gd name="connsiteX1" fmla="*/ 339788 w 344378"/>
              <a:gd name="connsiteY1" fmla="*/ 88634 h 586912"/>
              <a:gd name="connsiteX2" fmla="*/ 277875 w 344378"/>
              <a:gd name="connsiteY2" fmla="*/ 7672 h 586912"/>
              <a:gd name="connsiteX3" fmla="*/ 161194 w 344378"/>
              <a:gd name="connsiteY3" fmla="*/ 21959 h 586912"/>
              <a:gd name="connsiteX4" fmla="*/ 44513 w 344378"/>
              <a:gd name="connsiteY4" fmla="*/ 171978 h 586912"/>
              <a:gd name="connsiteX5" fmla="*/ 1650 w 344378"/>
              <a:gd name="connsiteY5" fmla="*/ 469634 h 586912"/>
              <a:gd name="connsiteX6" fmla="*/ 94519 w 344378"/>
              <a:gd name="connsiteY6" fmla="*/ 586315 h 586912"/>
              <a:gd name="connsiteX7" fmla="*/ 194532 w 344378"/>
              <a:gd name="connsiteY7" fmla="*/ 510115 h 586912"/>
              <a:gd name="connsiteX8" fmla="*/ 256444 w 344378"/>
              <a:gd name="connsiteY8" fmla="*/ 400578 h 586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378" h="586912">
                <a:moveTo>
                  <a:pt x="335025" y="243415"/>
                </a:moveTo>
                <a:cubicBezTo>
                  <a:pt x="342169" y="185669"/>
                  <a:pt x="349313" y="127924"/>
                  <a:pt x="339788" y="88634"/>
                </a:cubicBezTo>
                <a:cubicBezTo>
                  <a:pt x="330263" y="49344"/>
                  <a:pt x="307641" y="18784"/>
                  <a:pt x="277875" y="7672"/>
                </a:cubicBezTo>
                <a:cubicBezTo>
                  <a:pt x="248109" y="-3440"/>
                  <a:pt x="200088" y="-5425"/>
                  <a:pt x="161194" y="21959"/>
                </a:cubicBezTo>
                <a:cubicBezTo>
                  <a:pt x="122300" y="49343"/>
                  <a:pt x="71104" y="97365"/>
                  <a:pt x="44513" y="171978"/>
                </a:cubicBezTo>
                <a:cubicBezTo>
                  <a:pt x="17922" y="246591"/>
                  <a:pt x="-6684" y="400578"/>
                  <a:pt x="1650" y="469634"/>
                </a:cubicBezTo>
                <a:cubicBezTo>
                  <a:pt x="9984" y="538690"/>
                  <a:pt x="62372" y="579568"/>
                  <a:pt x="94519" y="586315"/>
                </a:cubicBezTo>
                <a:cubicBezTo>
                  <a:pt x="126666" y="593062"/>
                  <a:pt x="167545" y="541071"/>
                  <a:pt x="194532" y="510115"/>
                </a:cubicBezTo>
                <a:cubicBezTo>
                  <a:pt x="221519" y="479159"/>
                  <a:pt x="245331" y="415262"/>
                  <a:pt x="256444" y="400578"/>
                </a:cubicBezTo>
              </a:path>
            </a:pathLst>
          </a:custGeom>
          <a:noFill/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rot="21026275">
            <a:off x="6670723" y="4903230"/>
            <a:ext cx="994992" cy="498208"/>
            <a:chOff x="6806122" y="5012658"/>
            <a:chExt cx="994992" cy="498208"/>
          </a:xfrm>
        </p:grpSpPr>
        <p:cxnSp>
          <p:nvCxnSpPr>
            <p:cNvPr id="48" name="直接箭头连接符 16"/>
            <p:cNvCxnSpPr/>
            <p:nvPr/>
          </p:nvCxnSpPr>
          <p:spPr>
            <a:xfrm flipH="1">
              <a:off x="6806122" y="5038440"/>
              <a:ext cx="994992" cy="443502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任意多边形 33"/>
            <p:cNvSpPr/>
            <p:nvPr/>
          </p:nvSpPr>
          <p:spPr>
            <a:xfrm rot="20734889" flipH="1">
              <a:off x="7180587" y="5012658"/>
              <a:ext cx="320334" cy="498208"/>
            </a:xfrm>
            <a:custGeom>
              <a:avLst/>
              <a:gdLst>
                <a:gd name="connsiteX0" fmla="*/ 335025 w 344378"/>
                <a:gd name="connsiteY0" fmla="*/ 243415 h 586912"/>
                <a:gd name="connsiteX1" fmla="*/ 339788 w 344378"/>
                <a:gd name="connsiteY1" fmla="*/ 88634 h 586912"/>
                <a:gd name="connsiteX2" fmla="*/ 277875 w 344378"/>
                <a:gd name="connsiteY2" fmla="*/ 7672 h 586912"/>
                <a:gd name="connsiteX3" fmla="*/ 161194 w 344378"/>
                <a:gd name="connsiteY3" fmla="*/ 21959 h 586912"/>
                <a:gd name="connsiteX4" fmla="*/ 44513 w 344378"/>
                <a:gd name="connsiteY4" fmla="*/ 171978 h 586912"/>
                <a:gd name="connsiteX5" fmla="*/ 1650 w 344378"/>
                <a:gd name="connsiteY5" fmla="*/ 469634 h 586912"/>
                <a:gd name="connsiteX6" fmla="*/ 94519 w 344378"/>
                <a:gd name="connsiteY6" fmla="*/ 586315 h 586912"/>
                <a:gd name="connsiteX7" fmla="*/ 194532 w 344378"/>
                <a:gd name="connsiteY7" fmla="*/ 510115 h 586912"/>
                <a:gd name="connsiteX8" fmla="*/ 256444 w 344378"/>
                <a:gd name="connsiteY8" fmla="*/ 400578 h 58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4378" h="586912">
                  <a:moveTo>
                    <a:pt x="335025" y="243415"/>
                  </a:moveTo>
                  <a:cubicBezTo>
                    <a:pt x="342169" y="185669"/>
                    <a:pt x="349313" y="127924"/>
                    <a:pt x="339788" y="88634"/>
                  </a:cubicBezTo>
                  <a:cubicBezTo>
                    <a:pt x="330263" y="49344"/>
                    <a:pt x="307641" y="18784"/>
                    <a:pt x="277875" y="7672"/>
                  </a:cubicBezTo>
                  <a:cubicBezTo>
                    <a:pt x="248109" y="-3440"/>
                    <a:pt x="200088" y="-5425"/>
                    <a:pt x="161194" y="21959"/>
                  </a:cubicBezTo>
                  <a:cubicBezTo>
                    <a:pt x="122300" y="49343"/>
                    <a:pt x="71104" y="97365"/>
                    <a:pt x="44513" y="171978"/>
                  </a:cubicBezTo>
                  <a:cubicBezTo>
                    <a:pt x="17922" y="246591"/>
                    <a:pt x="-6684" y="400578"/>
                    <a:pt x="1650" y="469634"/>
                  </a:cubicBezTo>
                  <a:cubicBezTo>
                    <a:pt x="9984" y="538690"/>
                    <a:pt x="62372" y="579568"/>
                    <a:pt x="94519" y="586315"/>
                  </a:cubicBezTo>
                  <a:cubicBezTo>
                    <a:pt x="126666" y="593062"/>
                    <a:pt x="167545" y="541071"/>
                    <a:pt x="194532" y="510115"/>
                  </a:cubicBezTo>
                  <a:cubicBezTo>
                    <a:pt x="221519" y="479159"/>
                    <a:pt x="245331" y="415262"/>
                    <a:pt x="256444" y="400578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53" name="文本框 34"/>
          <p:cNvSpPr txBox="1"/>
          <p:nvPr/>
        </p:nvSpPr>
        <p:spPr>
          <a:xfrm>
            <a:off x="4803193" y="4931201"/>
            <a:ext cx="829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Roll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4" name="文本框 40"/>
          <p:cNvSpPr txBox="1"/>
          <p:nvPr/>
        </p:nvSpPr>
        <p:spPr>
          <a:xfrm>
            <a:off x="6421867" y="3510265"/>
            <a:ext cx="44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Calibri" panose="020F0502020204030204" pitchFamily="34" charset="0"/>
              </a:rPr>
              <a:t>Z</a:t>
            </a:r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55" name="文本框 35"/>
          <p:cNvSpPr txBox="1"/>
          <p:nvPr/>
        </p:nvSpPr>
        <p:spPr>
          <a:xfrm>
            <a:off x="6832387" y="4092671"/>
            <a:ext cx="889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Yaw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6" name="文本框 36"/>
          <p:cNvSpPr txBox="1"/>
          <p:nvPr/>
        </p:nvSpPr>
        <p:spPr>
          <a:xfrm>
            <a:off x="7715770" y="5481909"/>
            <a:ext cx="1105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Pitch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  <p:sp>
        <p:nvSpPr>
          <p:cNvPr id="57" name="文本框 41"/>
          <p:cNvSpPr txBox="1"/>
          <p:nvPr/>
        </p:nvSpPr>
        <p:spPr>
          <a:xfrm>
            <a:off x="7790069" y="4687489"/>
            <a:ext cx="444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latin typeface="Calibri" panose="020F0502020204030204" pitchFamily="34" charset="0"/>
              </a:rPr>
              <a:t>X</a:t>
            </a:r>
            <a:endParaRPr lang="zh-CN" altLang="en-US" sz="20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0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/>
      <p:bldP spid="12" grpId="0"/>
      <p:bldP spid="14" grpId="0"/>
      <p:bldP spid="24" grpId="0"/>
      <p:bldP spid="27" grpId="0"/>
      <p:bldP spid="44" grpId="0"/>
      <p:bldP spid="37" grpId="0"/>
      <p:bldP spid="51" grpId="0" animBg="1"/>
      <p:bldP spid="53" grpId="0"/>
      <p:bldP spid="54" grpId="0"/>
      <p:bldP spid="55" grpId="0"/>
      <p:bldP spid="56" grpId="0"/>
      <p:bldP spid="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Experiment: Double Integration (Dead Reckoning)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8433" y="4082999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2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8404" y="1913417"/>
            <a:ext cx="13979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pic>
        <p:nvPicPr>
          <p:cNvPr id="6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811" y="131427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6684616" y="2128860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34361" y="1922838"/>
            <a:ext cx="157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sensor fusion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063028" y="2346238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59" y="3322922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1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" y="2675316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65412" y="3322922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80922" y="2685139"/>
            <a:ext cx="599140" cy="599140"/>
            <a:chOff x="4931798" y="5002995"/>
            <a:chExt cx="599140" cy="599140"/>
          </a:xfrm>
        </p:grpSpPr>
        <p:pic>
          <p:nvPicPr>
            <p:cNvPr id="16" name="Picture 6" descr="http://simpleicon.com/wp-content/uploads/compass-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798" y="5002995"/>
              <a:ext cx="599140" cy="5991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5107543" y="5210490"/>
              <a:ext cx="247650" cy="256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6" descr="http://simpleicon.com/wp-content/uploads/compass-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4" t="32939" r="27821" b="26522"/>
          <a:stretch/>
        </p:blipFill>
        <p:spPr bwMode="auto">
          <a:xfrm>
            <a:off x="2756667" y="2877669"/>
            <a:ext cx="257175" cy="24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H="1" flipV="1">
            <a:off x="3635902" y="1854995"/>
            <a:ext cx="1427126" cy="48930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3719708" y="2344304"/>
            <a:ext cx="1343320" cy="65480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4288832" y="1610313"/>
                <a:ext cx="619925" cy="449290"/>
              </a:xfrm>
              <a:prstGeom prst="rect">
                <a:avLst/>
              </a:prstGeom>
              <a:blipFill>
                <a:blip r:embed="rId6"/>
                <a:stretch>
                  <a:fillRect l="-68317" t="-139189" r="-86139" b="-197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52400" y="1068798"/>
            <a:ext cx="146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Step 1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25969" y="5968650"/>
            <a:ext cx="1962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9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3" y="53210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938848" y="5665918"/>
            <a:ext cx="242851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Global Acceleration</a:t>
            </a:r>
            <a:endParaRPr lang="en-US" sz="22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1536342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269938" y="5470013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12147" y="5654679"/>
            <a:ext cx="2377288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Linear Acceleration</a:t>
            </a:r>
            <a:endParaRPr lang="en-US" sz="22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5395724" y="5885499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204550" y="5167055"/>
            <a:ext cx="1582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Gravity Removal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 flipH="1">
            <a:off x="7241300" y="4476374"/>
            <a:ext cx="11268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Velocity</a:t>
            </a:r>
            <a:endParaRPr lang="en-US" sz="2200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284492" y="469671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6544350" y="4120718"/>
                <a:ext cx="599986" cy="520592"/>
              </a:xfrm>
              <a:prstGeom prst="rect">
                <a:avLst/>
              </a:prstGeom>
              <a:blipFill>
                <a:blip r:embed="rId7"/>
                <a:stretch>
                  <a:fillRect l="-84694" t="-142353" r="-106122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/>
          <p:cNvSpPr txBox="1"/>
          <p:nvPr/>
        </p:nvSpPr>
        <p:spPr>
          <a:xfrm flipH="1">
            <a:off x="4459837" y="447637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45300" y="5026986"/>
                <a:ext cx="599986" cy="520592"/>
              </a:xfrm>
              <a:prstGeom prst="rect">
                <a:avLst/>
              </a:prstGeom>
              <a:blipFill>
                <a:blip r:embed="rId8"/>
                <a:stretch>
                  <a:fillRect l="-82828" t="-142353" r="-105051" b="-20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Arrow Connector 42"/>
          <p:cNvCxnSpPr/>
          <p:nvPr/>
        </p:nvCxnSpPr>
        <p:spPr>
          <a:xfrm flipV="1">
            <a:off x="7940113" y="4997123"/>
            <a:ext cx="0" cy="6242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807397" y="2737503"/>
            <a:ext cx="58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+</a:t>
            </a:r>
            <a:endParaRPr lang="en-US" sz="2800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106514" y="4709791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6" name="Straight Arrow Connector 45"/>
          <p:cNvCxnSpPr>
            <a:endCxn id="33" idx="0"/>
          </p:cNvCxnSpPr>
          <p:nvPr/>
        </p:nvCxnSpPr>
        <p:spPr>
          <a:xfrm flipH="1">
            <a:off x="2226637" y="5157905"/>
            <a:ext cx="7878" cy="3121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503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Experiment: Double Integration (Dead Reckoning)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6154053" y="3952894"/>
            <a:ext cx="1824655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Location</a:t>
            </a:r>
            <a:endParaRPr lang="en-US" sz="2200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1518545" y="395289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80" y="835836"/>
            <a:ext cx="4181626" cy="27906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48640" y="4707223"/>
            <a:ext cx="4553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orientation error is okay…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" y="838785"/>
            <a:ext cx="4181626" cy="2790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" y="5229253"/>
            <a:ext cx="5394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Wrist location error goes unbounded!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1849" y="5986531"/>
            <a:ext cx="69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Double integration won’t work in unconstrained space</a:t>
            </a:r>
          </a:p>
        </p:txBody>
      </p:sp>
    </p:spTree>
    <p:extLst>
      <p:ext uri="{BB962C8B-B14F-4D97-AF65-F5344CB8AC3E}">
        <p14:creationId xmlns:p14="http://schemas.microsoft.com/office/powerpoint/2010/main" val="10526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Experiment: State Estimation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934" y="858530"/>
            <a:ext cx="8305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Posture space is indeed constrained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934" y="2439716"/>
            <a:ext cx="59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Why not estimate 5 unknowns directly?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47766" y="4621375"/>
            <a:ext cx="20681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7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303" y="4547725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simpleicon.com/wp-content/uploads/compass-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7" y="3030397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28611" y="3820766"/>
            <a:ext cx="19019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Gyroscope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8610" y="3099134"/>
            <a:ext cx="19019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Compass</a:t>
            </a:r>
          </a:p>
        </p:txBody>
      </p:sp>
      <p:pic>
        <p:nvPicPr>
          <p:cNvPr id="11" name="Picture 2" descr="https://d30y9cdsu7xlg0.cloudfront.net/png/51888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148" y="3781020"/>
            <a:ext cx="599140" cy="59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53218" y="3184432"/>
            <a:ext cx="10517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2200" dirty="0"/>
                            <m:t>Posture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4385002"/>
                <a:ext cx="1859282" cy="771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2200" dirty="0"/>
                        <m:t>Posture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633" y="3645022"/>
                <a:ext cx="1902082" cy="7351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/>
          <p:cNvCxnSpPr/>
          <p:nvPr/>
        </p:nvCxnSpPr>
        <p:spPr>
          <a:xfrm>
            <a:off x="4139713" y="4830954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120557" y="4060149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120557" y="3390683"/>
            <a:ext cx="95680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Double Bracket 17"/>
          <p:cNvSpPr/>
          <p:nvPr/>
        </p:nvSpPr>
        <p:spPr>
          <a:xfrm>
            <a:off x="1670063" y="3329967"/>
            <a:ext cx="2286095" cy="1722295"/>
          </a:xfrm>
          <a:prstGeom prst="bracketPair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02813" y="5161530"/>
            <a:ext cx="2909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D</a:t>
            </a:r>
            <a:r>
              <a:rPr lang="en-US" sz="2400" dirty="0">
                <a:solidFill>
                  <a:srgbClr val="0070C0"/>
                </a:solidFill>
              </a:rPr>
              <a:t>imension: 5+5+5=15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276123" y="1364606"/>
            <a:ext cx="760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Posture = &lt; Elbow Location, Wrist Location, Wrist Rotation &gt;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5241" y="1820236"/>
            <a:ext cx="8263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DoF</a:t>
            </a:r>
            <a:r>
              <a:rPr lang="en-US" sz="2400" dirty="0"/>
              <a:t>:       5       =                 2            +               2          +               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33425" y="564637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search space is too large for efficient state estimation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33425" y="6099908"/>
            <a:ext cx="741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Need to find a way to reduce search space!</a:t>
            </a:r>
          </a:p>
        </p:txBody>
      </p:sp>
    </p:spTree>
    <p:extLst>
      <p:ext uri="{BB962C8B-B14F-4D97-AF65-F5344CB8AC3E}">
        <p14:creationId xmlns:p14="http://schemas.microsoft.com/office/powerpoint/2010/main" val="162756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3" grpId="0"/>
      <p:bldP spid="14" grpId="0"/>
      <p:bldP spid="18" grpId="0" animBg="1"/>
      <p:bldP spid="19" grpId="0"/>
      <p:bldP spid="20" grpId="0"/>
      <p:bldP spid="21" grpId="0"/>
      <p:bldP spid="22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forearm_moving_parall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0285" y="-392999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</p:spTree>
    <p:extLst>
      <p:ext uri="{BB962C8B-B14F-4D97-AF65-F5344CB8AC3E}">
        <p14:creationId xmlns:p14="http://schemas.microsoft.com/office/powerpoint/2010/main" val="14173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31488" y="2743200"/>
            <a:ext cx="7081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Understanding human arm motion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2486722" y="3389531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28478" y="3387040"/>
            <a:ext cx="1204332" cy="79878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29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bow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8539" y="-394587"/>
            <a:ext cx="5281397" cy="7269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2" name="Oval 11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</p:spTree>
    <p:extLst>
      <p:ext uri="{BB962C8B-B14F-4D97-AF65-F5344CB8AC3E}">
        <p14:creationId xmlns:p14="http://schemas.microsoft.com/office/powerpoint/2010/main" val="34452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rist_pointcloud_grow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2024" y="-393192"/>
            <a:ext cx="5285232" cy="729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20620" y="1164901"/>
            <a:ext cx="34573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Forearm pointing upward</a:t>
            </a:r>
            <a:br>
              <a:rPr lang="en-US" sz="2200" dirty="0"/>
            </a:br>
            <a:r>
              <a:rPr lang="en-US" sz="2200" dirty="0"/>
              <a:t>Palm facing towards yourself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66867" y="3255731"/>
            <a:ext cx="3164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subset of elbow sphere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966866" y="4025172"/>
            <a:ext cx="34885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</a:rPr>
              <a:t>Wrist Point Cloud</a:t>
            </a:r>
            <a:r>
              <a:rPr lang="en-US" sz="2200" dirty="0"/>
              <a:t>: </a:t>
            </a:r>
            <a:br>
              <a:rPr lang="en-US" sz="2200" dirty="0"/>
            </a:br>
            <a:r>
              <a:rPr lang="en-US" sz="2200" dirty="0"/>
              <a:t>A shift of elbow point cloud, along forearm direction</a:t>
            </a:r>
          </a:p>
        </p:txBody>
      </p:sp>
    </p:spTree>
    <p:extLst>
      <p:ext uri="{BB962C8B-B14F-4D97-AF65-F5344CB8AC3E}">
        <p14:creationId xmlns:p14="http://schemas.microsoft.com/office/powerpoint/2010/main" val="46704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lbow_wrist_pointcloud_gr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21412" t="31318" r="16280" b="13686"/>
          <a:stretch>
            <a:fillRect/>
          </a:stretch>
        </p:blipFill>
        <p:spPr>
          <a:xfrm>
            <a:off x="4879848" y="827878"/>
            <a:ext cx="1819431" cy="2673451"/>
          </a:xfrm>
          <a:prstGeom prst="rect">
            <a:avLst/>
          </a:prstGeom>
        </p:spPr>
      </p:pic>
      <p:pic>
        <p:nvPicPr>
          <p:cNvPr id="25" name="elbow_wrist_pointcloud_gr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5444" t="33930" r="27001" b="18457"/>
          <a:stretch>
            <a:fillRect/>
          </a:stretch>
        </p:blipFill>
        <p:spPr>
          <a:xfrm>
            <a:off x="6699279" y="686409"/>
            <a:ext cx="1802703" cy="3004505"/>
          </a:xfrm>
          <a:prstGeom prst="rect">
            <a:avLst/>
          </a:prstGeom>
        </p:spPr>
      </p:pic>
      <p:pic>
        <p:nvPicPr>
          <p:cNvPr id="26" name="elbow_wrist_pointcloud_grow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3"/>
          <a:srcRect l="23504" t="28537" r="23728" b="21035"/>
          <a:stretch>
            <a:fillRect/>
          </a:stretch>
        </p:blipFill>
        <p:spPr>
          <a:xfrm>
            <a:off x="4941002" y="3581062"/>
            <a:ext cx="1697121" cy="2699965"/>
          </a:xfrm>
          <a:prstGeom prst="rect">
            <a:avLst/>
          </a:prstGeom>
        </p:spPr>
      </p:pic>
      <p:pic>
        <p:nvPicPr>
          <p:cNvPr id="27" name="elbow_wrist_pointcloud_grow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4"/>
          <a:srcRect l="20284" t="23443" r="22503" b="12507"/>
          <a:stretch>
            <a:fillRect/>
          </a:stretch>
        </p:blipFill>
        <p:spPr>
          <a:xfrm>
            <a:off x="7378580" y="3288833"/>
            <a:ext cx="1706259" cy="31798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</p:spTree>
    <p:extLst>
      <p:ext uri="{BB962C8B-B14F-4D97-AF65-F5344CB8AC3E}">
        <p14:creationId xmlns:p14="http://schemas.microsoft.com/office/powerpoint/2010/main" val="367370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91" y="1166543"/>
            <a:ext cx="1934976" cy="4677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happens if wrist orientation is fixed…</a:t>
            </a:r>
          </a:p>
        </p:txBody>
      </p:sp>
      <p:sp>
        <p:nvSpPr>
          <p:cNvPr id="14" name="Oval 13"/>
          <p:cNvSpPr/>
          <p:nvPr/>
        </p:nvSpPr>
        <p:spPr>
          <a:xfrm>
            <a:off x="190710" y="899345"/>
            <a:ext cx="257175" cy="25717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742" y="827878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Elbow</a:t>
            </a:r>
          </a:p>
        </p:txBody>
      </p:sp>
      <p:sp>
        <p:nvSpPr>
          <p:cNvPr id="16" name="Oval 15"/>
          <p:cNvSpPr/>
          <p:nvPr/>
        </p:nvSpPr>
        <p:spPr>
          <a:xfrm>
            <a:off x="190710" y="1307720"/>
            <a:ext cx="257175" cy="25717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293" y="1236252"/>
            <a:ext cx="819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Wrist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9618" y="2206748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For a fixed </a:t>
            </a:r>
            <a:r>
              <a:rPr lang="en-US" sz="2400" u="sng" dirty="0">
                <a:solidFill>
                  <a:srgbClr val="0070C0"/>
                </a:solidFill>
              </a:rPr>
              <a:t>wrist orientation</a:t>
            </a:r>
            <a:r>
              <a:rPr lang="en-US" sz="2400" dirty="0">
                <a:solidFill>
                  <a:srgbClr val="0070C0"/>
                </a:solidFill>
              </a:rPr>
              <a:t>, arm posture space is small!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09617" y="3037745"/>
            <a:ext cx="4710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is promising, as we already estimate </a:t>
            </a:r>
            <a:r>
              <a:rPr lang="en-US" sz="2400" u="sng" dirty="0"/>
              <a:t>wrist orientation</a:t>
            </a:r>
            <a:r>
              <a:rPr lang="en-US" sz="2400" dirty="0"/>
              <a:t> reasonably well…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09616" y="4238074"/>
            <a:ext cx="471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But how can we derive this point cloud for each </a:t>
            </a:r>
            <a:r>
              <a:rPr lang="en-US" sz="2400" u="sng" dirty="0">
                <a:solidFill>
                  <a:srgbClr val="FF0000"/>
                </a:solidFill>
              </a:rPr>
              <a:t>wrist orientation</a:t>
            </a:r>
            <a:r>
              <a:rPr lang="en-US" sz="24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85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56" name="Can 55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7" name="Circular Arrow 56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59" name="Group 58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60" name="Can 59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1" name="Circular Arrow 60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3" name="Group 62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4" name="Can 63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65" name="Circular Arrow 64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8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9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0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11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3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8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: [-60° ~ 180°]</a:t>
                </a: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1929037" cy="400110"/>
              </a:xfrm>
              <a:prstGeom prst="rect">
                <a:avLst/>
              </a:prstGeom>
              <a:blipFill>
                <a:blip r:embed="rId13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dirty="0"/>
                  <a:t>: [-40° ~ 120°]</a:t>
                </a: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0" y="2869884"/>
                <a:ext cx="1939499" cy="400110"/>
              </a:xfrm>
              <a:prstGeom prst="rect">
                <a:avLst/>
              </a:prstGeom>
              <a:blipFill>
                <a:blip r:embed="rId14"/>
                <a:stretch>
                  <a:fillRect t="-923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US" sz="2000" dirty="0"/>
                        <m:t>[−30° ~ 120°]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8" y="2149257"/>
                <a:ext cx="1931435" cy="400110"/>
              </a:xfrm>
              <a:prstGeom prst="rect">
                <a:avLst/>
              </a:prstGeom>
              <a:blipFill>
                <a:blip r:embed="rId15"/>
                <a:stretch>
                  <a:fillRect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000" dirty="0"/>
                  <a:t>: [0° ~ 150°]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1652916" cy="400110"/>
              </a:xfrm>
              <a:prstGeom prst="rect">
                <a:avLst/>
              </a:prstGeom>
              <a:blipFill>
                <a:blip r:embed="rId16"/>
                <a:stretch>
                  <a:fillRect t="-9231" r="-3321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/>
                  <a:t>: [0° ~ 180°]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86" y="4883667"/>
                <a:ext cx="1748413" cy="400110"/>
              </a:xfrm>
              <a:prstGeom prst="rect">
                <a:avLst/>
              </a:prstGeom>
              <a:blipFill>
                <a:blip r:embed="rId1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308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879" r="82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55" r="16719"/>
          <a:stretch/>
        </p:blipFill>
        <p:spPr>
          <a:xfrm>
            <a:off x="838200" y="2588286"/>
            <a:ext cx="2112980" cy="3111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 rot="7429568">
            <a:off x="2546469" y="3067468"/>
            <a:ext cx="404241" cy="592318"/>
            <a:chOff x="-1010603" y="-906215"/>
            <a:chExt cx="1010603" cy="1480794"/>
          </a:xfrm>
        </p:grpSpPr>
        <p:sp>
          <p:nvSpPr>
            <p:cNvPr id="34" name="Can 33"/>
            <p:cNvSpPr/>
            <p:nvPr/>
          </p:nvSpPr>
          <p:spPr>
            <a:xfrm>
              <a:off x="-568762" y="-906215"/>
              <a:ext cx="126920" cy="1480794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35" name="Circular Arrow 34"/>
            <p:cNvSpPr/>
            <p:nvPr/>
          </p:nvSpPr>
          <p:spPr>
            <a:xfrm>
              <a:off x="-1010603" y="-59619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-568761" y="-747527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47" name="Group 46"/>
          <p:cNvGrpSpPr/>
          <p:nvPr/>
        </p:nvGrpSpPr>
        <p:grpSpPr>
          <a:xfrm rot="15361155">
            <a:off x="1997097" y="2963535"/>
            <a:ext cx="404241" cy="592318"/>
            <a:chOff x="-455209" y="2146980"/>
            <a:chExt cx="1010603" cy="1480796"/>
          </a:xfrm>
        </p:grpSpPr>
        <p:sp>
          <p:nvSpPr>
            <p:cNvPr id="48" name="Can 47"/>
            <p:cNvSpPr/>
            <p:nvPr/>
          </p:nvSpPr>
          <p:spPr>
            <a:xfrm>
              <a:off x="-13368" y="2146980"/>
              <a:ext cx="126920" cy="1480796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50" name="Circular Arrow 49"/>
            <p:cNvSpPr/>
            <p:nvPr/>
          </p:nvSpPr>
          <p:spPr>
            <a:xfrm flipV="1">
              <a:off x="-455209" y="2457001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13368" y="2291183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68" name="Group 67"/>
          <p:cNvGrpSpPr/>
          <p:nvPr/>
        </p:nvGrpSpPr>
        <p:grpSpPr>
          <a:xfrm rot="21275366">
            <a:off x="2259264" y="2626402"/>
            <a:ext cx="404241" cy="592318"/>
            <a:chOff x="-455209" y="2146980"/>
            <a:chExt cx="1010603" cy="1480797"/>
          </a:xfrm>
        </p:grpSpPr>
        <p:sp>
          <p:nvSpPr>
            <p:cNvPr id="69" name="Can 68"/>
            <p:cNvSpPr/>
            <p:nvPr/>
          </p:nvSpPr>
          <p:spPr>
            <a:xfrm>
              <a:off x="-13367" y="2146980"/>
              <a:ext cx="126920" cy="1480797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0" name="Circular Arrow 69"/>
            <p:cNvSpPr/>
            <p:nvPr/>
          </p:nvSpPr>
          <p:spPr>
            <a:xfrm flipV="1">
              <a:off x="-455209" y="2457000"/>
              <a:ext cx="1010603" cy="596190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-13366" y="2291184"/>
              <a:ext cx="126920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3372964"/>
                <a:ext cx="483973" cy="40011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2619" y="3128612"/>
                <a:ext cx="431286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9219" y="2149257"/>
                <a:ext cx="535240" cy="400110"/>
              </a:xfrm>
              <a:prstGeom prst="rect">
                <a:avLst/>
              </a:prstGeom>
              <a:blipFill>
                <a:blip r:embed="rId13"/>
                <a:stretch>
                  <a:fillRect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 rot="7749543">
            <a:off x="2669736" y="4542184"/>
            <a:ext cx="404241" cy="592318"/>
            <a:chOff x="-1010602" y="-906214"/>
            <a:chExt cx="1010602" cy="1480795"/>
          </a:xfrm>
        </p:grpSpPr>
        <p:sp>
          <p:nvSpPr>
            <p:cNvPr id="76" name="Can 75"/>
            <p:cNvSpPr/>
            <p:nvPr/>
          </p:nvSpPr>
          <p:spPr>
            <a:xfrm>
              <a:off x="-568760" y="-906214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77" name="Circular Arrow 76"/>
            <p:cNvSpPr/>
            <p:nvPr/>
          </p:nvSpPr>
          <p:spPr>
            <a:xfrm>
              <a:off x="-1010602" y="-596191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-568760" y="-747527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p:grpSp>
        <p:nvGrpSpPr>
          <p:cNvPr id="79" name="Group 78"/>
          <p:cNvGrpSpPr/>
          <p:nvPr/>
        </p:nvGrpSpPr>
        <p:grpSpPr>
          <a:xfrm rot="15115829">
            <a:off x="2169575" y="4471516"/>
            <a:ext cx="404241" cy="592318"/>
            <a:chOff x="-455209" y="2146977"/>
            <a:chExt cx="1010602" cy="1480795"/>
          </a:xfrm>
        </p:grpSpPr>
        <p:sp>
          <p:nvSpPr>
            <p:cNvPr id="80" name="Can 79"/>
            <p:cNvSpPr/>
            <p:nvPr/>
          </p:nvSpPr>
          <p:spPr>
            <a:xfrm>
              <a:off x="-13367" y="2146977"/>
              <a:ext cx="126919" cy="1480795"/>
            </a:xfrm>
            <a:prstGeom prst="ca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  <p:sp>
          <p:nvSpPr>
            <p:cNvPr id="81" name="Circular Arrow 80"/>
            <p:cNvSpPr/>
            <p:nvPr/>
          </p:nvSpPr>
          <p:spPr>
            <a:xfrm flipV="1">
              <a:off x="-455209" y="2457000"/>
              <a:ext cx="1010602" cy="596191"/>
            </a:xfrm>
            <a:prstGeom prst="circularArrow">
              <a:avLst>
                <a:gd name="adj1" fmla="val 8741"/>
                <a:gd name="adj2" fmla="val 1142319"/>
                <a:gd name="adj3" fmla="val 21099647"/>
                <a:gd name="adj4" fmla="val 2251278"/>
                <a:gd name="adj5" fmla="val 17088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-13367" y="2291183"/>
              <a:ext cx="126919" cy="5817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576" tIns="18288" rIns="36576" bIns="1828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14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658" y="5111867"/>
                <a:ext cx="494035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solidFill>
                <a:srgbClr val="E7E6E6">
                  <a:alpha val="50196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3278" y="4968753"/>
                <a:ext cx="436786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6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8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9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11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Human Arm Model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Shoulder: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046077"/>
                <a:ext cx="2964751" cy="461665"/>
              </a:xfrm>
              <a:prstGeom prst="rect">
                <a:avLst/>
              </a:prstGeom>
              <a:blipFill>
                <a:blip r:embed="rId9"/>
                <a:stretch>
                  <a:fillRect l="-329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70C0"/>
                    </a:solidFill>
                  </a:rPr>
                  <a:t>Elbow: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344" y="1438973"/>
                <a:ext cx="2964751" cy="461665"/>
              </a:xfrm>
              <a:prstGeom prst="rect">
                <a:avLst/>
              </a:prstGeom>
              <a:blipFill>
                <a:blip r:embed="rId10"/>
                <a:stretch>
                  <a:fillRect l="-3292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200" b="0" dirty="0"/>
                  <a:t>Elbow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2456051"/>
                <a:ext cx="3141566" cy="338554"/>
              </a:xfrm>
              <a:prstGeom prst="rect">
                <a:avLst/>
              </a:prstGeom>
              <a:blipFill>
                <a:blip r:embed="rId11"/>
                <a:stretch>
                  <a:fillRect l="-5437" t="-25455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u</m:t>
                          </m:r>
                        </m:sub>
                      </m:sSub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2200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en-US" sz="2200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m:rPr>
                                    <m:sty m:val="p"/>
                                  </m:rPr>
                                  <a:rPr lang="en-US" sz="2200" b="0" i="0" smtClean="0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en-US" sz="2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432" y="2847639"/>
                <a:ext cx="3090911" cy="10899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Location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4459820"/>
                <a:ext cx="3891002" cy="338554"/>
              </a:xfrm>
              <a:prstGeom prst="rect">
                <a:avLst/>
              </a:prstGeom>
              <a:blipFill>
                <a:blip r:embed="rId13"/>
                <a:stretch>
                  <a:fillRect l="-4389" t="-27273" b="-5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2200" b="0" dirty="0"/>
                  <a:t>Wrist</a:t>
                </a:r>
                <a:r>
                  <a:rPr lang="en-US" sz="2200" b="0" dirty="0"/>
                  <a:t> Orientation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2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20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885" y="5433555"/>
                <a:ext cx="4530279" cy="338554"/>
              </a:xfrm>
              <a:prstGeom prst="rect">
                <a:avLst/>
              </a:prstGeom>
              <a:blipFill>
                <a:blip r:embed="rId14"/>
                <a:stretch>
                  <a:fillRect l="-3769" t="-25000" b="-482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4162531" y="5336638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162531" y="4407606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157793" y="2364611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rved Down Arrow 43"/>
          <p:cNvSpPr/>
          <p:nvPr/>
        </p:nvSpPr>
        <p:spPr>
          <a:xfrm rot="16200000">
            <a:off x="2042457" y="3738380"/>
            <a:ext cx="3160034" cy="61035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urved Down Arrow 44"/>
          <p:cNvSpPr/>
          <p:nvPr/>
        </p:nvSpPr>
        <p:spPr>
          <a:xfrm rot="16200000">
            <a:off x="3223447" y="4890071"/>
            <a:ext cx="1040023" cy="36835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6737" y="6074953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1-N Mapping for each orientation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6927094" y="2445875"/>
            <a:ext cx="1712913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27107" y="2415360"/>
            <a:ext cx="2057400" cy="54186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564818" y="2445874"/>
            <a:ext cx="1797027" cy="541867"/>
          </a:xfrm>
          <a:prstGeom prst="rect">
            <a:avLst/>
          </a:prstGeom>
          <a:solidFill>
            <a:srgbClr val="D9D9D9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Orientation – Location Mapping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5946" y="2518416"/>
            <a:ext cx="1734770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200" b="0" dirty="0">
                <a:solidFill>
                  <a:srgbClr val="C00000"/>
                </a:solidFill>
              </a:rPr>
              <a:t>Elbow Location</a:t>
            </a:r>
            <a:endParaRPr lang="en-US" sz="2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6720" y="2987742"/>
                <a:ext cx="1893659" cy="338554"/>
              </a:xfrm>
              <a:prstGeom prst="rect">
                <a:avLst/>
              </a:prstGeom>
              <a:blipFill>
                <a:blip r:embed="rId3"/>
                <a:stretch>
                  <a:fillRect l="-322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/>
          <p:cNvSpPr txBox="1"/>
          <p:nvPr/>
        </p:nvSpPr>
        <p:spPr>
          <a:xfrm>
            <a:off x="599284" y="2517016"/>
            <a:ext cx="1985223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/>
              <a:t>Wrist</a:t>
            </a:r>
            <a:r>
              <a:rPr lang="en-US" sz="2200" b="0" dirty="0"/>
              <a:t> Orientation</a:t>
            </a:r>
            <a:endParaRPr lang="en-US" sz="2200" dirty="0"/>
          </a:p>
        </p:txBody>
      </p:sp>
      <p:sp>
        <p:nvSpPr>
          <p:cNvPr id="6" name="Curved Down Arrow 5"/>
          <p:cNvSpPr/>
          <p:nvPr/>
        </p:nvSpPr>
        <p:spPr>
          <a:xfrm>
            <a:off x="1486711" y="1806771"/>
            <a:ext cx="6476245" cy="47845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Curved Down Arrow 52"/>
          <p:cNvSpPr/>
          <p:nvPr/>
        </p:nvSpPr>
        <p:spPr>
          <a:xfrm>
            <a:off x="1516026" y="1997271"/>
            <a:ext cx="3970431" cy="28793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2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80" y="2987742"/>
                <a:ext cx="2261453" cy="338554"/>
              </a:xfrm>
              <a:prstGeom prst="rect">
                <a:avLst/>
              </a:prstGeom>
              <a:blipFill>
                <a:blip r:embed="rId4"/>
                <a:stretch>
                  <a:fillRect l="-2695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200" b="0" i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107" y="2987742"/>
                <a:ext cx="1118447" cy="338554"/>
              </a:xfrm>
              <a:prstGeom prst="rect">
                <a:avLst/>
              </a:prstGeom>
              <a:blipFill>
                <a:blip r:embed="rId5"/>
                <a:stretch>
                  <a:fillRect l="-8152" b="-33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/>
          <p:cNvSpPr txBox="1"/>
          <p:nvPr/>
        </p:nvSpPr>
        <p:spPr>
          <a:xfrm>
            <a:off x="6962203" y="2519627"/>
            <a:ext cx="1642694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200" b="0" dirty="0">
                <a:solidFill>
                  <a:srgbClr val="00B050"/>
                </a:solidFill>
              </a:rPr>
              <a:t>Wrist</a:t>
            </a:r>
            <a:r>
              <a:rPr lang="en-US" sz="2200" b="0" dirty="0">
                <a:solidFill>
                  <a:srgbClr val="00B050"/>
                </a:solidFill>
              </a:rPr>
              <a:t> Location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84507" y="1279568"/>
            <a:ext cx="43636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1-N Mapping for each orientation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91" y="3822554"/>
            <a:ext cx="1123938" cy="174458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2" y="3822554"/>
            <a:ext cx="1053399" cy="174333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94" y="3822553"/>
            <a:ext cx="1213294" cy="17433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353" y="3822554"/>
            <a:ext cx="924850" cy="17433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083" y="3822554"/>
            <a:ext cx="721186" cy="174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Point Cloud Tracking</a:t>
            </a:r>
          </a:p>
        </p:txBody>
      </p:sp>
      <p:pic>
        <p:nvPicPr>
          <p:cNvPr id="5" name="demo_pointclou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0558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310" y="5905949"/>
            <a:ext cx="1447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RGB Video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16863" y="5907809"/>
            <a:ext cx="24469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Kinect </a:t>
            </a:r>
            <a:r>
              <a:rPr lang="en-US" sz="2200" dirty="0" err="1"/>
              <a:t>Groundtruth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31840" y="5905948"/>
            <a:ext cx="30847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Elbow/Wrist Point Clouds</a:t>
            </a:r>
          </a:p>
        </p:txBody>
      </p:sp>
    </p:spTree>
    <p:extLst>
      <p:ext uri="{BB962C8B-B14F-4D97-AF65-F5344CB8AC3E}">
        <p14:creationId xmlns:p14="http://schemas.microsoft.com/office/powerpoint/2010/main" val="87181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</p:spTree>
    <p:extLst>
      <p:ext uri="{BB962C8B-B14F-4D97-AF65-F5344CB8AC3E}">
        <p14:creationId xmlns:p14="http://schemas.microsoft.com/office/powerpoint/2010/main" val="25681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dirty="0"/>
                  <a:t>Fraction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Red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Area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Sphere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7826" y="4872242"/>
                <a:ext cx="2715615" cy="584968"/>
              </a:xfrm>
              <a:prstGeom prst="rect">
                <a:avLst/>
              </a:prstGeom>
              <a:blipFill>
                <a:blip r:embed="rId3"/>
                <a:stretch>
                  <a:fillRect l="-6726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0" y="4615453"/>
            <a:ext cx="1474741" cy="147474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302307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888538" y="1062061"/>
            <a:ext cx="0" cy="53606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336" y="1152372"/>
            <a:ext cx="1123938" cy="174458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6" y="1152373"/>
            <a:ext cx="1053399" cy="17433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29" y="1152372"/>
            <a:ext cx="1213294" cy="17433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88" y="1152373"/>
            <a:ext cx="924850" cy="1743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18" y="1152373"/>
            <a:ext cx="721186" cy="174333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7068" y="3488802"/>
            <a:ext cx="3861899" cy="3332917"/>
          </a:xfrm>
          <a:prstGeom prst="rect">
            <a:avLst/>
          </a:prstGeom>
        </p:spPr>
      </p:pic>
      <p:sp>
        <p:nvSpPr>
          <p:cNvPr id="22" name="Line Callout 2 (No Border) 21"/>
          <p:cNvSpPr/>
          <p:nvPr/>
        </p:nvSpPr>
        <p:spPr>
          <a:xfrm flipV="1">
            <a:off x="7408184" y="5052939"/>
            <a:ext cx="1555556" cy="439210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10331"/>
              <a:gd name="adj6" fmla="val -39319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488017" y="5087878"/>
            <a:ext cx="157732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Median: 8.3%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62497" y="5501614"/>
            <a:ext cx="3340253" cy="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93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580" y="3005124"/>
            <a:ext cx="6969376" cy="34883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sp>
        <p:nvSpPr>
          <p:cNvPr id="9" name="Line Callout 2 (No Border) 8"/>
          <p:cNvSpPr/>
          <p:nvPr/>
        </p:nvSpPr>
        <p:spPr>
          <a:xfrm flipV="1">
            <a:off x="4573085" y="4627926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22246" y="4655983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(12.0cm, 13.3cm)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496628" y="4590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13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large are the point clouds?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80" y="1161051"/>
            <a:ext cx="1474741" cy="14747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07092" y="1482922"/>
            <a:ext cx="497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Since they are small, what if we simply take an average?</a:t>
            </a:r>
          </a:p>
        </p:txBody>
      </p:sp>
      <p:pic>
        <p:nvPicPr>
          <p:cNvPr id="1026" name="Picture 2" descr="http://www.welovekungfu.com/wp-content/uploads/2015/05/karate-punch-icon-e14321265474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960" y="2752100"/>
            <a:ext cx="3289740" cy="328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1838" y="3981472"/>
            <a:ext cx="4487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What happens if wrist orientation doesn’t change?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5415921" y="3257572"/>
            <a:ext cx="755650" cy="241300"/>
          </a:xfrm>
          <a:prstGeom prst="left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736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873" y="1099360"/>
            <a:ext cx="1219048" cy="12190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868" y="1099360"/>
            <a:ext cx="1219048" cy="121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858" y="1099360"/>
            <a:ext cx="1219048" cy="121904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9048" cy="1219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9048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05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39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71876" y="4016227"/>
            <a:ext cx="65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200" dirty="0"/>
          </a:p>
        </p:txBody>
      </p:sp>
      <p:sp>
        <p:nvSpPr>
          <p:cNvPr id="22" name="TextBox 21"/>
          <p:cNvSpPr txBox="1"/>
          <p:nvPr/>
        </p:nvSpPr>
        <p:spPr>
          <a:xfrm>
            <a:off x="115388" y="6157897"/>
            <a:ext cx="18665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Accelerometer</a:t>
            </a:r>
          </a:p>
        </p:txBody>
      </p:sp>
      <p:pic>
        <p:nvPicPr>
          <p:cNvPr id="23" name="Picture 6" descr="https://www.sensemetrics.com/wp-content/uploads/2015/03/icon-spatial.png"/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35" y="5583244"/>
            <a:ext cx="599140" cy="60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386906" y="5477666"/>
            <a:ext cx="1693235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 Acceleration</a:t>
            </a:r>
            <a:endParaRPr lang="en-US" sz="2200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807909" y="5889684"/>
            <a:ext cx="13164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541505" y="5474198"/>
            <a:ext cx="1913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Projection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377408" y="5897611"/>
            <a:ext cx="209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Gravity Removal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 flipH="1">
            <a:off x="104100" y="4322684"/>
            <a:ext cx="2240244" cy="43088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Wrist Orientation</a:t>
            </a:r>
            <a:endParaRPr lang="en-US" sz="2200" dirty="0"/>
          </a:p>
        </p:txBody>
      </p:sp>
      <p:cxnSp>
        <p:nvCxnSpPr>
          <p:cNvPr id="4" name="Elbow Connector 3"/>
          <p:cNvCxnSpPr>
            <a:stCxn id="45" idx="2"/>
            <a:endCxn id="31" idx="0"/>
          </p:cNvCxnSpPr>
          <p:nvPr/>
        </p:nvCxnSpPr>
        <p:spPr>
          <a:xfrm rot="16200000" flipH="1">
            <a:off x="1500900" y="4476893"/>
            <a:ext cx="720627" cy="127398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837869" y="3166800"/>
            <a:ext cx="194813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Wrist-to-Elbow Acceleration</a:t>
            </a:r>
            <a:endParaRPr lang="en-US" sz="2200" dirty="0"/>
          </a:p>
        </p:txBody>
      </p:sp>
      <p:sp>
        <p:nvSpPr>
          <p:cNvPr id="55" name="TextBox 54"/>
          <p:cNvSpPr txBox="1"/>
          <p:nvPr/>
        </p:nvSpPr>
        <p:spPr>
          <a:xfrm>
            <a:off x="417398" y="3176964"/>
            <a:ext cx="1613647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Forearm Rotation</a:t>
            </a:r>
            <a:endParaRPr lang="en-US" sz="2200" dirty="0"/>
          </a:p>
        </p:txBody>
      </p:sp>
      <p:cxnSp>
        <p:nvCxnSpPr>
          <p:cNvPr id="10" name="Straight Arrow Connector 9"/>
          <p:cNvCxnSpPr>
            <a:stCxn id="45" idx="0"/>
            <a:endCxn id="55" idx="2"/>
          </p:cNvCxnSpPr>
          <p:nvPr/>
        </p:nvCxnSpPr>
        <p:spPr>
          <a:xfrm flipV="1">
            <a:off x="1224222" y="3946405"/>
            <a:ext cx="0" cy="3762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5" idx="3"/>
            <a:endCxn id="54" idx="1"/>
          </p:cNvCxnSpPr>
          <p:nvPr/>
        </p:nvCxnSpPr>
        <p:spPr>
          <a:xfrm flipV="1">
            <a:off x="2031045" y="3551521"/>
            <a:ext cx="806824" cy="101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5208109" y="3359158"/>
            <a:ext cx="384721" cy="384721"/>
            <a:chOff x="-1896533" y="2924341"/>
            <a:chExt cx="679236" cy="679236"/>
          </a:xfrm>
        </p:grpSpPr>
        <p:sp>
          <p:nvSpPr>
            <p:cNvPr id="60" name="Oval 59"/>
            <p:cNvSpPr/>
            <p:nvPr/>
          </p:nvSpPr>
          <p:spPr>
            <a:xfrm>
              <a:off x="-1896533" y="2924341"/>
              <a:ext cx="679236" cy="67923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-1758352" y="3263960"/>
              <a:ext cx="44143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>
            <a:stCxn id="54" idx="3"/>
          </p:cNvCxnSpPr>
          <p:nvPr/>
        </p:nvCxnSpPr>
        <p:spPr>
          <a:xfrm>
            <a:off x="4786006" y="3551521"/>
            <a:ext cx="37425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56" idx="1"/>
          </p:cNvCxnSpPr>
          <p:nvPr/>
        </p:nvCxnSpPr>
        <p:spPr>
          <a:xfrm>
            <a:off x="5671096" y="3551520"/>
            <a:ext cx="23282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9" idx="3"/>
          </p:cNvCxnSpPr>
          <p:nvPr/>
        </p:nvCxnSpPr>
        <p:spPr>
          <a:xfrm flipV="1">
            <a:off x="5080141" y="3806825"/>
            <a:ext cx="326687" cy="2055562"/>
          </a:xfrm>
          <a:prstGeom prst="bentConnector2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99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1998822" y="4271842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0065" y="6355093"/>
            <a:ext cx="10663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1</a:t>
            </a:r>
          </a:p>
        </p:txBody>
      </p:sp>
    </p:spTree>
    <p:extLst>
      <p:ext uri="{BB962C8B-B14F-4D97-AF65-F5344CB8AC3E}">
        <p14:creationId xmlns:p14="http://schemas.microsoft.com/office/powerpoint/2010/main" val="986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animBg="1"/>
      <p:bldP spid="52" grpId="0" animBg="1"/>
      <p:bldP spid="53" grpId="0" animBg="1"/>
      <p:bldP spid="59" grpId="0" animBg="1"/>
      <p:bldP spid="61" grpId="0" animBg="1"/>
      <p:bldP spid="74" grpId="0"/>
      <p:bldP spid="75" grpId="0"/>
      <p:bldP spid="77" grpId="0"/>
      <p:bldP spid="3" grpId="0" animBg="1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3204374" y="434600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5618" y="6429256"/>
            <a:ext cx="11543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State 2</a:t>
            </a:r>
          </a:p>
        </p:txBody>
      </p:sp>
    </p:spTree>
    <p:extLst>
      <p:ext uri="{BB962C8B-B14F-4D97-AF65-F5344CB8AC3E}">
        <p14:creationId xmlns:p14="http://schemas.microsoft.com/office/powerpoint/2010/main" val="94647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Elbow Location Inferencing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1853" y="2428635"/>
            <a:ext cx="81686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564921" y="2428635"/>
            <a:ext cx="311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831" y="2428635"/>
            <a:ext cx="3224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Possible Elbow Locations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916" y="4478703"/>
            <a:ext cx="2210420" cy="2210420"/>
          </a:xfrm>
          <a:prstGeom prst="rect">
            <a:avLst/>
          </a:prstGeom>
        </p:spPr>
      </p:pic>
      <p:sp>
        <p:nvSpPr>
          <p:cNvPr id="35" name="Freeform 34"/>
          <p:cNvSpPr/>
          <p:nvPr/>
        </p:nvSpPr>
        <p:spPr>
          <a:xfrm>
            <a:off x="7123219" y="5091587"/>
            <a:ext cx="1752600" cy="386080"/>
          </a:xfrm>
          <a:custGeom>
            <a:avLst/>
            <a:gdLst>
              <a:gd name="connsiteX0" fmla="*/ 1752600 w 1752600"/>
              <a:gd name="connsiteY0" fmla="*/ 386080 h 386080"/>
              <a:gd name="connsiteX1" fmla="*/ 1377950 w 1752600"/>
              <a:gd name="connsiteY1" fmla="*/ 81280 h 386080"/>
              <a:gd name="connsiteX2" fmla="*/ 889000 w 1752600"/>
              <a:gd name="connsiteY2" fmla="*/ 11430 h 386080"/>
              <a:gd name="connsiteX3" fmla="*/ 425450 w 1752600"/>
              <a:gd name="connsiteY3" fmla="*/ 5080 h 386080"/>
              <a:gd name="connsiteX4" fmla="*/ 0 w 1752600"/>
              <a:gd name="connsiteY4" fmla="*/ 62230 h 38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2600" h="386080">
                <a:moveTo>
                  <a:pt x="1752600" y="386080"/>
                </a:moveTo>
                <a:cubicBezTo>
                  <a:pt x="1637241" y="264901"/>
                  <a:pt x="1521883" y="143722"/>
                  <a:pt x="1377950" y="81280"/>
                </a:cubicBezTo>
                <a:cubicBezTo>
                  <a:pt x="1234017" y="18838"/>
                  <a:pt x="1047750" y="24130"/>
                  <a:pt x="889000" y="11430"/>
                </a:cubicBezTo>
                <a:cubicBezTo>
                  <a:pt x="730250" y="-1270"/>
                  <a:pt x="573617" y="-3387"/>
                  <a:pt x="425450" y="5080"/>
                </a:cubicBezTo>
                <a:cubicBezTo>
                  <a:pt x="277283" y="13547"/>
                  <a:pt x="73025" y="45297"/>
                  <a:pt x="0" y="6223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794725" y="5414591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413919" y="5110962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492454" y="501644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061128" y="5047886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7068720" y="5091587"/>
            <a:ext cx="126151" cy="12615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3" y="1099360"/>
            <a:ext cx="1216152" cy="121615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754" y="1099360"/>
            <a:ext cx="1216152" cy="12161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3" y="1099360"/>
            <a:ext cx="1216152" cy="121615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64" y="1099360"/>
            <a:ext cx="1216152" cy="121615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769" y="1099360"/>
            <a:ext cx="1216152" cy="1216152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903919" y="3166799"/>
            <a:ext cx="1754086" cy="7694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dirty="0"/>
              <a:t>Elbow Acceleration</a:t>
            </a:r>
            <a:endParaRPr lang="en-US" sz="2200" dirty="0"/>
          </a:p>
        </p:txBody>
      </p:sp>
      <p:sp>
        <p:nvSpPr>
          <p:cNvPr id="58" name="Down Arrow 57"/>
          <p:cNvSpPr/>
          <p:nvPr/>
        </p:nvSpPr>
        <p:spPr>
          <a:xfrm>
            <a:off x="7722864" y="2924341"/>
            <a:ext cx="442523" cy="1390650"/>
          </a:xfrm>
          <a:prstGeom prst="downArrow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2193495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345274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716037" y="5360495"/>
            <a:ext cx="360493" cy="36049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2828241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087493" y="4569116"/>
            <a:ext cx="360493" cy="36049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452746" y="3777737"/>
            <a:ext cx="360493" cy="36049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691114" y="5540742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53988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3952926" y="5540741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328972" y="4765603"/>
            <a:ext cx="6296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3165092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3826100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 flipV="1">
            <a:off x="4402899" y="4954690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 flipV="1">
            <a:off x="3805335" y="4159132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3176913" y="4950611"/>
            <a:ext cx="287654" cy="37581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15073" y="5325297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Location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11827" y="4550159"/>
            <a:ext cx="12466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Velocity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811826" y="3742539"/>
            <a:ext cx="16265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Acceleration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678180" y="1341120"/>
            <a:ext cx="1874520" cy="9144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552700" y="1432560"/>
            <a:ext cx="2057400" cy="2667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610100" y="1459230"/>
            <a:ext cx="193090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541008" y="1459230"/>
            <a:ext cx="1898142" cy="27432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611129" y="3331515"/>
            <a:ext cx="2028980" cy="2028980"/>
          </a:xfrm>
          <a:prstGeom prst="ellipse">
            <a:avLst/>
          </a:prstGeom>
          <a:noFill/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21202" y="2802893"/>
            <a:ext cx="22097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Transition 1</a:t>
            </a:r>
            <a:r>
              <a:rPr lang="en-US" sz="2200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US" sz="2200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55303" y="6016632"/>
            <a:ext cx="4976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HMM &amp; Viterbi gives optimal solution! </a:t>
            </a:r>
          </a:p>
        </p:txBody>
      </p:sp>
    </p:spTree>
    <p:extLst>
      <p:ext uri="{BB962C8B-B14F-4D97-AF65-F5344CB8AC3E}">
        <p14:creationId xmlns:p14="http://schemas.microsoft.com/office/powerpoint/2010/main" val="214242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0356"/>
            <a:ext cx="9145719" cy="4577644"/>
          </a:xfrm>
          <a:prstGeom prst="rect">
            <a:avLst/>
          </a:prstGeom>
        </p:spPr>
      </p:pic>
      <p:sp>
        <p:nvSpPr>
          <p:cNvPr id="5" name="Line Callout 2 (No Border) 4"/>
          <p:cNvSpPr/>
          <p:nvPr/>
        </p:nvSpPr>
        <p:spPr>
          <a:xfrm flipV="1">
            <a:off x="3697666" y="4402501"/>
            <a:ext cx="1768271" cy="750875"/>
          </a:xfrm>
          <a:prstGeom prst="callout2">
            <a:avLst>
              <a:gd name="adj1" fmla="val 20919"/>
              <a:gd name="adj2" fmla="val -14456"/>
              <a:gd name="adj3" fmla="val 20919"/>
              <a:gd name="adj4" fmla="val -25240"/>
              <a:gd name="adj5" fmla="val 104317"/>
              <a:gd name="adj6" fmla="val -54002"/>
            </a:avLst>
          </a:prstGeom>
          <a:solidFill>
            <a:schemeClr val="bg1">
              <a:lumMod val="85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46827" y="4430558"/>
            <a:ext cx="206097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Median Error: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(7.9cm, 9.2cm)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91753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27708" y="1207812"/>
            <a:ext cx="31176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Elbow: 12.0cm </a:t>
            </a:r>
            <a:r>
              <a:rPr lang="en-US" sz="2200" dirty="0">
                <a:solidFill>
                  <a:srgbClr val="C00000"/>
                </a:solidFill>
                <a:sym typeface="Wingdings" panose="05000000000000000000" pitchFamily="2" charset="2"/>
              </a:rPr>
              <a:t> 7.9cm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45472" y="1667479"/>
            <a:ext cx="28821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B050"/>
                </a:solidFill>
                <a:sym typeface="Wingdings" panose="05000000000000000000" pitchFamily="2" charset="2"/>
              </a:rPr>
              <a:t>Wrist: 13.3cm  9.2cm</a:t>
            </a:r>
            <a:endParaRPr lang="en-US" sz="2200" dirty="0">
              <a:solidFill>
                <a:srgbClr val="00B05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345472" y="4336578"/>
            <a:ext cx="2667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44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4704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Video: Write in the Air</a:t>
            </a:r>
          </a:p>
        </p:txBody>
      </p:sp>
      <p:pic>
        <p:nvPicPr>
          <p:cNvPr id="5" name="tracking_abc_highframerate_fasterframera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44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6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Facing direction</a:t>
            </a:r>
            <a:br>
              <a:rPr lang="en-US" dirty="0"/>
            </a:br>
            <a:r>
              <a:rPr lang="en-US" dirty="0"/>
              <a:t> - Need to express arm posture in torso coordinate </a:t>
            </a:r>
            <a:br>
              <a:rPr lang="en-US" dirty="0"/>
            </a:br>
            <a:r>
              <a:rPr lang="en-US" dirty="0"/>
              <a:t>    system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Tracking on the move </a:t>
            </a:r>
            <a:br>
              <a:rPr lang="en-US" dirty="0"/>
            </a:br>
            <a:r>
              <a:rPr lang="en-US" dirty="0"/>
              <a:t> - Body motion will pollute accelerometer signal</a:t>
            </a:r>
            <a:br>
              <a:rPr lang="en-US" dirty="0"/>
            </a:br>
            <a:endParaRPr lang="en-US" dirty="0"/>
          </a:p>
          <a:p>
            <a:r>
              <a:rPr lang="en-US" dirty="0"/>
              <a:t>Speed</a:t>
            </a:r>
            <a:br>
              <a:rPr lang="en-US" dirty="0"/>
            </a:br>
            <a:r>
              <a:rPr lang="en-US" dirty="0"/>
              <a:t> - Need improvement</a:t>
            </a:r>
          </a:p>
        </p:txBody>
      </p:sp>
    </p:spTree>
    <p:extLst>
      <p:ext uri="{BB962C8B-B14F-4D97-AF65-F5344CB8AC3E}">
        <p14:creationId xmlns:p14="http://schemas.microsoft.com/office/powerpoint/2010/main" val="1732546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Tracking arm postures using motion sensors on a smartwatch alone </a:t>
            </a:r>
          </a:p>
          <a:p>
            <a:endParaRPr lang="en-US" dirty="0"/>
          </a:p>
          <a:p>
            <a:r>
              <a:rPr lang="en-US" dirty="0"/>
              <a:t>Fusing observations from human kinematics and IMU sensors into a HMM</a:t>
            </a:r>
          </a:p>
          <a:p>
            <a:endParaRPr lang="en-US" dirty="0"/>
          </a:p>
          <a:p>
            <a:r>
              <a:rPr lang="en-US" dirty="0"/>
              <a:t>&lt;7.9cm, 9.2cm&gt; tracking error for &lt;elbow, wrist&gt;</a:t>
            </a:r>
          </a:p>
        </p:txBody>
      </p:sp>
    </p:spTree>
    <p:extLst>
      <p:ext uri="{BB962C8B-B14F-4D97-AF65-F5344CB8AC3E}">
        <p14:creationId xmlns:p14="http://schemas.microsoft.com/office/powerpoint/2010/main" val="2289791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Gesture Recognition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9" r="11217" b="8724"/>
          <a:stretch/>
        </p:blipFill>
        <p:spPr>
          <a:xfrm>
            <a:off x="239265" y="897346"/>
            <a:ext cx="3213644" cy="2737952"/>
          </a:xfrm>
          <a:prstGeom prst="rect">
            <a:avLst/>
          </a:prstGeom>
        </p:spPr>
      </p:pic>
      <p:pic>
        <p:nvPicPr>
          <p:cNvPr id="5" name="Picture 4" descr="http://blog.trashness.com/wp-content/uploads/2013/01/coffee-details-men-watch-tie-pocket-squa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239265" y="3870256"/>
            <a:ext cx="3258105" cy="2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3ui957tjb5bqd.cloudfront.net/images/screenshots/products/9/98/98579/rj4h9ejwn6aauu9zxrupxjimnuvxtej8wntelqpria4r0hvicjthimdikgzp0gvy-f.jpg?139773909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2738" r="20164" b="43122"/>
          <a:stretch/>
        </p:blipFill>
        <p:spPr bwMode="auto">
          <a:xfrm>
            <a:off x="5542157" y="897346"/>
            <a:ext cx="3317074" cy="273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whatafuture.com/wp-content/uploads/2016/03/LG-smart-watch-for-driver-safety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20082"/>
          <a:stretch/>
        </p:blipFill>
        <p:spPr bwMode="auto">
          <a:xfrm>
            <a:off x="5542156" y="3831859"/>
            <a:ext cx="3317074" cy="276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1972" y="136097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Running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2848" y="2723223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Smoking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31533" y="423987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Drinking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22847" y="5752091"/>
            <a:ext cx="14457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Driving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4076" y="2627453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>
            <a:off x="7642134" y="3099445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7200693" y="4910492"/>
            <a:ext cx="231494" cy="3240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3057647" y="5215385"/>
            <a:ext cx="113816" cy="3432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882205" y="6083309"/>
            <a:ext cx="169110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[WearSys’15]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82205" y="3031325"/>
            <a:ext cx="16773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sz="2200" dirty="0">
                <a:solidFill>
                  <a:srgbClr val="0070C0"/>
                </a:solidFill>
              </a:rPr>
              <a:t>MobiSys’14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28618" y="1738813"/>
            <a:ext cx="12570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Rithmio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86575" y="4565094"/>
            <a:ext cx="19004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200" dirty="0">
                <a:solidFill>
                  <a:srgbClr val="0070C0"/>
                </a:solidFill>
              </a:rPr>
              <a:t>[</a:t>
            </a:r>
            <a:r>
              <a:rPr lang="en-US" altLang="zh-CN" sz="2200" dirty="0" err="1">
                <a:solidFill>
                  <a:srgbClr val="0070C0"/>
                </a:solidFill>
              </a:rPr>
              <a:t>WaterMinder</a:t>
            </a:r>
            <a:r>
              <a:rPr lang="en-US" altLang="zh-CN" sz="2200" dirty="0">
                <a:solidFill>
                  <a:srgbClr val="0070C0"/>
                </a:solidFill>
              </a:rPr>
              <a:t>]</a:t>
            </a:r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7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/>
          <a:stretch/>
        </p:blipFill>
        <p:spPr bwMode="auto">
          <a:xfrm>
            <a:off x="0" y="0"/>
            <a:ext cx="9144000" cy="54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images.complex.com/complex/image/upload/t_article_image/adcmjybeezlzeemexk9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62"/>
          <a:stretch/>
        </p:blipFill>
        <p:spPr bwMode="auto">
          <a:xfrm>
            <a:off x="0" y="4372132"/>
            <a:ext cx="9144000" cy="248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2621390"/>
            <a:ext cx="9144000" cy="3188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12" y="4193107"/>
            <a:ext cx="310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How</a:t>
            </a:r>
            <a:r>
              <a:rPr lang="en-US" sz="3600" dirty="0"/>
              <a:t> is the arm moving?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828478" y="4188320"/>
            <a:ext cx="4315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What</a:t>
            </a:r>
            <a:r>
              <a:rPr lang="en-US" sz="3600" dirty="0"/>
              <a:t> is the meaning of this motion?</a:t>
            </a:r>
            <a:endParaRPr lang="en-US" sz="3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081024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37202" y="2850430"/>
            <a:ext cx="40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Gesture Recognition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91475" y="3496761"/>
            <a:ext cx="0" cy="5753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0665" y="2850430"/>
            <a:ext cx="3261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Posture Tracking</a:t>
            </a:r>
          </a:p>
        </p:txBody>
      </p:sp>
    </p:spTree>
    <p:extLst>
      <p:ext uri="{BB962C8B-B14F-4D97-AF65-F5344CB8AC3E}">
        <p14:creationId xmlns:p14="http://schemas.microsoft.com/office/powerpoint/2010/main" val="383429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28517" r="20778" b="4068"/>
          <a:stretch/>
        </p:blipFill>
        <p:spPr>
          <a:xfrm>
            <a:off x="208344" y="312517"/>
            <a:ext cx="2280214" cy="2696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8" t="31049" r="25063" b="1537"/>
          <a:stretch/>
        </p:blipFill>
        <p:spPr>
          <a:xfrm>
            <a:off x="3431893" y="312516"/>
            <a:ext cx="2280214" cy="2696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9963" r="27378" b="12623"/>
          <a:stretch/>
        </p:blipFill>
        <p:spPr>
          <a:xfrm>
            <a:off x="6655442" y="312516"/>
            <a:ext cx="2280214" cy="2696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1" t="9838" r="21501" b="22748"/>
          <a:stretch/>
        </p:blipFill>
        <p:spPr>
          <a:xfrm>
            <a:off x="6655442" y="3802283"/>
            <a:ext cx="2280214" cy="2696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7" t="27957" r="2315" b="4629"/>
          <a:stretch/>
        </p:blipFill>
        <p:spPr>
          <a:xfrm>
            <a:off x="3431893" y="3802283"/>
            <a:ext cx="2280214" cy="26969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2" t="27379" b="5207"/>
          <a:stretch/>
        </p:blipFill>
        <p:spPr>
          <a:xfrm>
            <a:off x="208344" y="3802283"/>
            <a:ext cx="2280214" cy="2696902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624559" y="1516283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5848108" y="1516282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flipH="1">
            <a:off x="2624559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flipH="1">
            <a:off x="5848108" y="5006050"/>
            <a:ext cx="671332" cy="289367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6200000" flipH="1">
            <a:off x="7514863" y="3266958"/>
            <a:ext cx="561375" cy="289364"/>
          </a:xfrm>
          <a:prstGeom prst="rightArrow">
            <a:avLst/>
          </a:prstGeom>
          <a:noFill/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06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Arm Posture Tracking - Applications</a:t>
            </a:r>
          </a:p>
        </p:txBody>
      </p:sp>
      <p:pic>
        <p:nvPicPr>
          <p:cNvPr id="8" name="Picture 8" descr="http://www.homehealthofmontana.com/wp-content/uploads/2015/07/PhysicalTherapy-1024x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54" y="4559707"/>
            <a:ext cx="3409970" cy="19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gamingunion.net/newsimg/motion-control-can-be-the-fut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" r="3211"/>
          <a:stretch/>
        </p:blipFill>
        <p:spPr bwMode="auto">
          <a:xfrm>
            <a:off x="668724" y="4559703"/>
            <a:ext cx="3226722" cy="1928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88196" y="3987494"/>
            <a:ext cx="21956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Motion </a:t>
            </a:r>
            <a:r>
              <a:rPr lang="en-US" altLang="zh-CN" sz="2200" dirty="0"/>
              <a:t>Gaming</a:t>
            </a:r>
            <a:endParaRPr lang="en-US" sz="2200" dirty="0"/>
          </a:p>
        </p:txBody>
      </p:sp>
      <p:sp>
        <p:nvSpPr>
          <p:cNvPr id="11" name="TextBox 10"/>
          <p:cNvSpPr txBox="1"/>
          <p:nvPr/>
        </p:nvSpPr>
        <p:spPr>
          <a:xfrm>
            <a:off x="5409608" y="3987494"/>
            <a:ext cx="26456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Healthcare</a:t>
            </a:r>
          </a:p>
        </p:txBody>
      </p:sp>
      <p:pic>
        <p:nvPicPr>
          <p:cNvPr id="12" name="Picture 2" descr="http://www.richstoner.com/wp-content/uploads/2014/07/shutterstock_52649824-e14189353465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009" y="1122310"/>
            <a:ext cx="2816772" cy="18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931834" y="3142952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Sports Analytics</a:t>
            </a:r>
          </a:p>
        </p:txBody>
      </p:sp>
      <p:pic>
        <p:nvPicPr>
          <p:cNvPr id="14" name="Picture 2" descr="http://www.blogcdn.com/www.engadget.com/media/2013/03/microsoft-connect-hand-control-3-6-13-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4" y="1118148"/>
            <a:ext cx="3434576" cy="188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1480" y="3131509"/>
            <a:ext cx="3601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Natural User Interface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4439" y="3488279"/>
            <a:ext cx="9148439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</a:rPr>
              <a:t>Can we track arm postures with a smartwatch alone?</a:t>
            </a:r>
          </a:p>
        </p:txBody>
      </p:sp>
    </p:spTree>
    <p:extLst>
      <p:ext uri="{BB962C8B-B14F-4D97-AF65-F5344CB8AC3E}">
        <p14:creationId xmlns:p14="http://schemas.microsoft.com/office/powerpoint/2010/main" val="332647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track arm postures with a </a:t>
            </a:r>
            <a:r>
              <a:rPr lang="en-US" b="1" dirty="0"/>
              <a:t>smartwatch</a:t>
            </a:r>
            <a:r>
              <a:rPr lang="en-US" dirty="0"/>
              <a:t> alone?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693" y="1413694"/>
            <a:ext cx="422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5"/>
                </a:solidFill>
              </a:rPr>
              <a:t>What is inside a smartwatch?</a:t>
            </a:r>
            <a:endParaRPr lang="en-US" sz="2400" dirty="0">
              <a:solidFill>
                <a:schemeClr val="accent5"/>
              </a:solidFill>
            </a:endParaRPr>
          </a:p>
        </p:txBody>
      </p:sp>
      <p:pic>
        <p:nvPicPr>
          <p:cNvPr id="9218" name="Picture 2" descr="http://4.bp.blogspot.com/-23gT2U3Pf1Y/TeRamaf53zI/AAAAAAAAAdo/7QF2gArigXw/s1600/Gyrosc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74" y="3119760"/>
            <a:ext cx="1673317" cy="196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t1.gstatic.com/images?q=tbn:ANd9GcSxSoRYR9JcDrBQYB1diok22zV07Rs9vnaFYaHVhinTdZ6BYR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6" y="3029126"/>
            <a:ext cx="2024466" cy="214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mages.clipartpanda.com/compass-clip-art-rosedesvents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03" y="3192578"/>
            <a:ext cx="1981738" cy="198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126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Accelerometer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68551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Gyroscope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45997" y="2424683"/>
            <a:ext cx="2161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Compass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540" y="5510031"/>
            <a:ext cx="1877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Acceleration along 3 axes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93963" y="5510031"/>
            <a:ext cx="213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Rotation speed around 3 axes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1221" y="5510030"/>
            <a:ext cx="251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North vector</a:t>
            </a:r>
            <a:br>
              <a:rPr lang="en-US" sz="2200" dirty="0"/>
            </a:br>
            <a:r>
              <a:rPr lang="en-US" sz="2200" dirty="0"/>
              <a:t> projected to 3 axes</a:t>
            </a:r>
          </a:p>
        </p:txBody>
      </p:sp>
      <p:pic>
        <p:nvPicPr>
          <p:cNvPr id="9224" name="Picture 8" descr="http://api.sonymobile.com/files/SmartWatch-3-SWR50-black-1240x840-79054d32a0d13a97bedae3d0b12f62af-79054d32a0d13a97bedae3d0b12f62a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660" y="921701"/>
            <a:ext cx="2021265" cy="13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V="1">
            <a:off x="7093426" y="1516000"/>
            <a:ext cx="293993" cy="466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093426" y="1150240"/>
            <a:ext cx="0" cy="36576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959600" y="1530822"/>
            <a:ext cx="133826" cy="19663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47372" y="1361505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8572" y="78796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7713" y="1572793"/>
            <a:ext cx="558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9052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4296</TotalTime>
  <Words>1011</Words>
  <Application>Microsoft Macintosh PowerPoint</Application>
  <PresentationFormat>On-screen Show (4:3)</PresentationFormat>
  <Paragraphs>308</Paragraphs>
  <Slides>42</Slides>
  <Notes>37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Gesture Recognition</vt:lpstr>
      <vt:lpstr>Gesture Recognition</vt:lpstr>
      <vt:lpstr>PowerPoint Presentation</vt:lpstr>
      <vt:lpstr>PowerPoint Presentation</vt:lpstr>
      <vt:lpstr>Arm Posture Tracking - Applications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Can we track arm postures with a smartwatch alone?</vt:lpstr>
      <vt:lpstr>Experiment 1: Double Integration (Dead Reckoning)</vt:lpstr>
      <vt:lpstr>Experiment: Double Integration (Dead Reckoning)</vt:lpstr>
      <vt:lpstr>Experiment: Double Integration (Dead Reckoning)</vt:lpstr>
      <vt:lpstr>Experiment: State Estimation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What happens if wrist orientation is fixed…</vt:lpstr>
      <vt:lpstr>Human Arm Model</vt:lpstr>
      <vt:lpstr>Human Arm Model</vt:lpstr>
      <vt:lpstr>Human Arm Model</vt:lpstr>
      <vt:lpstr>Human Arm Model</vt:lpstr>
      <vt:lpstr>Orientation – Location Mapping</vt:lpstr>
      <vt:lpstr>Video: Point Cloud Tracking</vt:lpstr>
      <vt:lpstr>How large are the point clouds?</vt:lpstr>
      <vt:lpstr>How large are the point clouds?</vt:lpstr>
      <vt:lpstr>How large are the point clouds?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Elbow Location Inferencing</vt:lpstr>
      <vt:lpstr>Evaluation</vt:lpstr>
      <vt:lpstr>Video: Write in the Air</vt:lpstr>
      <vt:lpstr>Limitation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Sheng Shen</dc:creator>
  <cp:lastModifiedBy>Nirupam Roy</cp:lastModifiedBy>
  <cp:revision>589</cp:revision>
  <dcterms:created xsi:type="dcterms:W3CDTF">2016-04-27T06:26:31Z</dcterms:created>
  <dcterms:modified xsi:type="dcterms:W3CDTF">2019-09-18T16:29:22Z</dcterms:modified>
</cp:coreProperties>
</file>