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1467" r:id="rId2"/>
    <p:sldId id="1473" r:id="rId3"/>
    <p:sldId id="1489" r:id="rId4"/>
    <p:sldId id="1474" r:id="rId5"/>
    <p:sldId id="1475" r:id="rId6"/>
    <p:sldId id="1476" r:id="rId7"/>
    <p:sldId id="1477" r:id="rId8"/>
    <p:sldId id="1472" r:id="rId9"/>
    <p:sldId id="1490" r:id="rId10"/>
    <p:sldId id="1479" r:id="rId11"/>
    <p:sldId id="1481" r:id="rId12"/>
    <p:sldId id="1480" r:id="rId13"/>
    <p:sldId id="1482" r:id="rId14"/>
    <p:sldId id="1483" r:id="rId15"/>
    <p:sldId id="1484" r:id="rId16"/>
    <p:sldId id="1485" r:id="rId17"/>
    <p:sldId id="1486" r:id="rId18"/>
    <p:sldId id="1487" r:id="rId19"/>
    <p:sldId id="1488" r:id="rId20"/>
    <p:sldId id="149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FF85FF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96"/>
    <p:restoredTop sz="84632"/>
  </p:normalViewPr>
  <p:slideViewPr>
    <p:cSldViewPr snapToGrid="0" snapToObjects="1" showGuides="1">
      <p:cViewPr varScale="1">
        <p:scale>
          <a:sx n="80" d="100"/>
          <a:sy n="80" d="100"/>
        </p:scale>
        <p:origin x="208" y="536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EF31D-5132-B343-935D-FAA88A154C5E}" type="datetimeFigureOut">
              <a:rPr lang="en-US" smtClean="0"/>
              <a:t>9/22/19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A015E-1142-2B43-9F9E-C09CF067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34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www.davidsbatista.net</a:t>
            </a:r>
            <a:r>
              <a:rPr lang="en-US" dirty="0"/>
              <a:t>/assets/documents/posts/2017-11-11-hmm_viterbi_mini_example.pdf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A015E-1142-2B43-9F9E-C09CF067BC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78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9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4308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9/22/19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21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9/22/19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3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9/22/19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74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9/22/19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87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9/22/19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8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9/22/19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47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9/22/19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79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9/22/19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6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9/22/19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10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9/22/19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5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9/22/19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17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D08EB-D567-044A-ADF6-ECF5751B3791}" type="datetimeFigureOut">
              <a:rPr lang="en-US" smtClean="0"/>
              <a:t>9/22/19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6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tif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1122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818W : Fall 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2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.3: Viterbi Algorithm</a:t>
            </a:r>
          </a:p>
        </p:txBody>
      </p:sp>
    </p:spTree>
    <p:extLst>
      <p:ext uri="{BB962C8B-B14F-4D97-AF65-F5344CB8AC3E}">
        <p14:creationId xmlns:p14="http://schemas.microsoft.com/office/powerpoint/2010/main" val="1173285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52C5B2-F4D4-8245-9134-5CB66B2885F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EB1D6-1FB9-184C-BE31-781370F41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368"/>
          <a:stretch/>
        </p:blipFill>
        <p:spPr>
          <a:xfrm>
            <a:off x="48126" y="2628667"/>
            <a:ext cx="9144001" cy="643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CE9D15-0146-5B48-AC8E-9FDE435C7AEE}"/>
              </a:ext>
            </a:extLst>
          </p:cNvPr>
          <p:cNvSpPr txBox="1"/>
          <p:nvPr/>
        </p:nvSpPr>
        <p:spPr>
          <a:xfrm>
            <a:off x="0" y="6519446"/>
            <a:ext cx="895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[Ref] http://</a:t>
            </a:r>
            <a:r>
              <a:rPr lang="en-US" sz="1600" dirty="0" err="1"/>
              <a:t>www.davidsbatista.net</a:t>
            </a:r>
            <a:r>
              <a:rPr lang="en-US" sz="1600" dirty="0"/>
              <a:t>/assets/documents/posts/2017-11-11-hmm_viterbi_mini_example.pdf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2C626B-FB88-5B49-921C-BA5FC38B3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0" y="4442587"/>
            <a:ext cx="9144001" cy="6752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233DF0-B707-4A4C-B14E-D330D736D4FA}"/>
                  </a:ext>
                </a:extLst>
              </p:cNvPr>
              <p:cNvSpPr txBox="1"/>
              <p:nvPr/>
            </p:nvSpPr>
            <p:spPr>
              <a:xfrm>
                <a:off x="1379620" y="3399876"/>
                <a:ext cx="428386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Initialize</m:t>
                      </m:r>
                      <m:r>
                        <a:rPr lang="en-US" sz="2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sz="2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800" b="0" i="1" baseline="-250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Start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Lucida Bright" panose="02040602050505020304" pitchFamily="18" charset="77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233DF0-B707-4A4C-B14E-D330D736D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620" y="3399876"/>
                <a:ext cx="4283865" cy="430887"/>
              </a:xfrm>
              <a:prstGeom prst="rect">
                <a:avLst/>
              </a:prstGeom>
              <a:blipFill>
                <a:blip r:embed="rId3"/>
                <a:stretch>
                  <a:fillRect l="-1183" r="-888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E77D7464-5F1D-534E-A2BB-B2D74677F17E}"/>
              </a:ext>
            </a:extLst>
          </p:cNvPr>
          <p:cNvGrpSpPr/>
          <p:nvPr/>
        </p:nvGrpSpPr>
        <p:grpSpPr>
          <a:xfrm>
            <a:off x="5647443" y="1555178"/>
            <a:ext cx="2742578" cy="1749495"/>
            <a:chOff x="5647443" y="1555178"/>
            <a:chExt cx="2742578" cy="174949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51CE7C2-1B6D-1A4E-824E-C7643D5090E7}"/>
                </a:ext>
              </a:extLst>
            </p:cNvPr>
            <p:cNvSpPr/>
            <p:nvPr/>
          </p:nvSpPr>
          <p:spPr>
            <a:xfrm>
              <a:off x="6833937" y="2662989"/>
              <a:ext cx="1556084" cy="641684"/>
            </a:xfrm>
            <a:prstGeom prst="rect">
              <a:avLst/>
            </a:prstGeom>
            <a:noFill/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A222B3-3F09-E342-8319-3F6EDE029C45}"/>
                </a:ext>
              </a:extLst>
            </p:cNvPr>
            <p:cNvSpPr txBox="1"/>
            <p:nvPr/>
          </p:nvSpPr>
          <p:spPr>
            <a:xfrm>
              <a:off x="5647443" y="1555178"/>
              <a:ext cx="1672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Recursion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BCD9998-EC1E-B04E-9A79-0E35DD45BB28}"/>
                </a:ext>
              </a:extLst>
            </p:cNvPr>
            <p:cNvSpPr/>
            <p:nvPr/>
          </p:nvSpPr>
          <p:spPr>
            <a:xfrm>
              <a:off x="7262766" y="1814946"/>
              <a:ext cx="570091" cy="685435"/>
            </a:xfrm>
            <a:custGeom>
              <a:avLst/>
              <a:gdLst>
                <a:gd name="connsiteX0" fmla="*/ 0 w 689810"/>
                <a:gd name="connsiteY0" fmla="*/ 0 h 753979"/>
                <a:gd name="connsiteX1" fmla="*/ 513347 w 689810"/>
                <a:gd name="connsiteY1" fmla="*/ 224589 h 753979"/>
                <a:gd name="connsiteX2" fmla="*/ 689810 w 689810"/>
                <a:gd name="connsiteY2" fmla="*/ 753979 h 75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9810" h="753979">
                  <a:moveTo>
                    <a:pt x="0" y="0"/>
                  </a:moveTo>
                  <a:cubicBezTo>
                    <a:pt x="199189" y="49463"/>
                    <a:pt x="398379" y="98926"/>
                    <a:pt x="513347" y="224589"/>
                  </a:cubicBezTo>
                  <a:cubicBezTo>
                    <a:pt x="628315" y="350252"/>
                    <a:pt x="659062" y="552115"/>
                    <a:pt x="689810" y="753979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86D99F8-BA6A-424B-AB79-3E8DE5030E5E}"/>
              </a:ext>
            </a:extLst>
          </p:cNvPr>
          <p:cNvSpPr txBox="1"/>
          <p:nvPr/>
        </p:nvSpPr>
        <p:spPr>
          <a:xfrm>
            <a:off x="201148" y="996335"/>
            <a:ext cx="6808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Save two parameters per iteration, per state: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5FBF60-90F9-5641-88E7-F9AE6C801C0D}"/>
                  </a:ext>
                </a:extLst>
              </p:cNvPr>
              <p:cNvSpPr txBox="1"/>
              <p:nvPr/>
            </p:nvSpPr>
            <p:spPr>
              <a:xfrm>
                <a:off x="1363578" y="5430778"/>
                <a:ext cx="43838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sz="2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={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Start</m:t>
                      </m:r>
                      <m:r>
                        <a:rPr lang="en-US" sz="28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Call</m:t>
                      </m:r>
                      <m:r>
                        <a:rPr lang="en-US" sz="28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NoCall</m:t>
                      </m:r>
                      <m:r>
                        <a:rPr lang="en-US" sz="28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End</m:t>
                      </m:r>
                      <m:r>
                        <a:rPr lang="en-US" sz="2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8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5FBF60-90F9-5641-88E7-F9AE6C801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578" y="5430778"/>
                <a:ext cx="4383892" cy="430887"/>
              </a:xfrm>
              <a:prstGeom prst="rect">
                <a:avLst/>
              </a:prstGeom>
              <a:blipFill>
                <a:blip r:embed="rId4"/>
                <a:stretch>
                  <a:fillRect l="-865" r="-1729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71A982-3216-AE44-B22C-83BC2A832088}"/>
                  </a:ext>
                </a:extLst>
              </p:cNvPr>
              <p:cNvSpPr txBox="1"/>
              <p:nvPr/>
            </p:nvSpPr>
            <p:spPr>
              <a:xfrm>
                <a:off x="1363578" y="5933909"/>
                <a:ext cx="33602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={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St</m:t>
                      </m:r>
                      <m:r>
                        <a:rPr lang="en-US" sz="32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Near</m:t>
                      </m:r>
                      <m:r>
                        <a:rPr lang="en-US" sz="32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Far</m:t>
                      </m:r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71A982-3216-AE44-B22C-83BC2A832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578" y="5933909"/>
                <a:ext cx="3360279" cy="492443"/>
              </a:xfrm>
              <a:prstGeom prst="rect">
                <a:avLst/>
              </a:prstGeom>
              <a:blipFill>
                <a:blip r:embed="rId5"/>
                <a:stretch>
                  <a:fillRect l="-376" r="-33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352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775726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Lucida Bright" panose="02040602050505020304" pitchFamily="18" charset="77"/>
              </a:rPr>
              <a:t>i =    1             2             3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7601CD8-C3C5-274E-A97E-F7BCEF45FA9E}"/>
              </a:ext>
            </a:extLst>
          </p:cNvPr>
          <p:cNvGrpSpPr/>
          <p:nvPr/>
        </p:nvGrpSpPr>
        <p:grpSpPr>
          <a:xfrm>
            <a:off x="257948" y="5502937"/>
            <a:ext cx="1251284" cy="586238"/>
            <a:chOff x="257948" y="5502937"/>
            <a:chExt cx="1251284" cy="58623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52BD9AD-0860-0A46-8EA5-71D0D91472F7}"/>
                </a:ext>
              </a:extLst>
            </p:cNvPr>
            <p:cNvSpPr/>
            <p:nvPr/>
          </p:nvSpPr>
          <p:spPr>
            <a:xfrm>
              <a:off x="257948" y="5502937"/>
              <a:ext cx="1251284" cy="586238"/>
            </a:xfrm>
            <a:prstGeom prst="rect">
              <a:avLst/>
            </a:prstGeom>
            <a:solidFill>
              <a:schemeClr val="tx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19C5133-7F1E-1240-8B20-3775843A9F2D}"/>
                </a:ext>
              </a:extLst>
            </p:cNvPr>
            <p:cNvSpPr txBox="1"/>
            <p:nvPr/>
          </p:nvSpPr>
          <p:spPr>
            <a:xfrm>
              <a:off x="632655" y="5565223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638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1A846346-C81D-8146-B0CA-CBD59456A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77" y="2530057"/>
            <a:ext cx="2686942" cy="59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952610" cy="3424226"/>
            <a:chOff x="2035429" y="1682587"/>
            <a:chExt cx="952610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2FD2E6C-8C2C-FE47-A695-37FAD9636E0E}"/>
              </a:ext>
            </a:extLst>
          </p:cNvPr>
          <p:cNvCxnSpPr>
            <a:cxnSpLocks/>
          </p:cNvCxnSpPr>
          <p:nvPr/>
        </p:nvCxnSpPr>
        <p:spPr>
          <a:xfrm flipV="1">
            <a:off x="1088374" y="2416166"/>
            <a:ext cx="1019115" cy="76615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775726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Lucida Bright" panose="02040602050505020304" pitchFamily="18" charset="77"/>
              </a:rPr>
              <a:t>i =   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979DDB3-1440-AA4F-B06E-59BDCBA56287}"/>
                  </a:ext>
                </a:extLst>
              </p:cNvPr>
              <p:cNvSpPr txBox="1"/>
              <p:nvPr/>
            </p:nvSpPr>
            <p:spPr>
              <a:xfrm>
                <a:off x="64896" y="4024726"/>
                <a:ext cx="15319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000" b="0" i="1" baseline="-250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Start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000" dirty="0">
                  <a:solidFill>
                    <a:srgbClr val="0070C0"/>
                  </a:solidFill>
                  <a:latin typeface="Lucida Bright" panose="02040602050505020304" pitchFamily="18" charset="77"/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979DDB3-1440-AA4F-B06E-59BDCBA56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6" y="4024726"/>
                <a:ext cx="1531958" cy="307777"/>
              </a:xfrm>
              <a:prstGeom prst="rect">
                <a:avLst/>
              </a:prstGeom>
              <a:blipFill>
                <a:blip r:embed="rId3"/>
                <a:stretch>
                  <a:fillRect l="-2459" r="-1639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81E9AB7A-8FCA-FE48-A015-F5862081E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03427"/>
              </p:ext>
            </p:extLst>
          </p:nvPr>
        </p:nvGraphicFramePr>
        <p:xfrm>
          <a:off x="5015602" y="775726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D8A21668-1000-1E46-8AD9-1EAD5213A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402635"/>
              </p:ext>
            </p:extLst>
          </p:nvPr>
        </p:nvGraphicFramePr>
        <p:xfrm>
          <a:off x="5015600" y="3900063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65053C18-904A-A443-9624-AF7700293329}"/>
              </a:ext>
            </a:extLst>
          </p:cNvPr>
          <p:cNvSpPr txBox="1"/>
          <p:nvPr/>
        </p:nvSpPr>
        <p:spPr>
          <a:xfrm>
            <a:off x="5015601" y="2918505"/>
            <a:ext cx="404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ucida Bright" panose="02040602050505020304" pitchFamily="18" charset="77"/>
              </a:rPr>
              <a:t>State transition probabilities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B0A2E3-C19F-0D4D-B9A5-0DEA4D23E7D1}"/>
              </a:ext>
            </a:extLst>
          </p:cNvPr>
          <p:cNvSpPr txBox="1"/>
          <p:nvPr/>
        </p:nvSpPr>
        <p:spPr>
          <a:xfrm>
            <a:off x="5909393" y="6042841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Lucida Bright" panose="02040602050505020304" pitchFamily="18" charset="77"/>
              </a:rPr>
              <a:t>Emission probabilities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B0501F4-40F2-7D43-9FAC-7D7D59298E7D}"/>
              </a:ext>
            </a:extLst>
          </p:cNvPr>
          <p:cNvSpPr/>
          <p:nvPr/>
        </p:nvSpPr>
        <p:spPr>
          <a:xfrm>
            <a:off x="25794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77DF5E-E3C2-B342-8E39-C288D2B7C2F5}"/>
              </a:ext>
            </a:extLst>
          </p:cNvPr>
          <p:cNvSpPr txBox="1"/>
          <p:nvPr/>
        </p:nvSpPr>
        <p:spPr>
          <a:xfrm>
            <a:off x="632655" y="5565223"/>
            <a:ext cx="47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St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626E7F-E33B-FC4C-8BF7-B9C9CBD7B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759" y="3118156"/>
            <a:ext cx="2088677" cy="51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705509-3831-8745-A443-DA81F8340D82}"/>
              </a:ext>
            </a:extLst>
          </p:cNvPr>
          <p:cNvCxnSpPr>
            <a:cxnSpLocks/>
          </p:cNvCxnSpPr>
          <p:nvPr/>
        </p:nvCxnSpPr>
        <p:spPr>
          <a:xfrm>
            <a:off x="1114501" y="3694740"/>
            <a:ext cx="1050355" cy="560226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>
            <a:extLst>
              <a:ext uri="{FF2B5EF4-FFF2-40B4-BE49-F238E27FC236}">
                <a16:creationId xmlns:a16="http://schemas.microsoft.com/office/drawing/2014/main" id="{920F7615-10C7-2F4C-AB59-2E750431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226" y="3478996"/>
            <a:ext cx="3190744" cy="9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5FF4C9E-8D45-3A40-A854-3B2DD558DD74}"/>
              </a:ext>
            </a:extLst>
          </p:cNvPr>
          <p:cNvCxnSpPr>
            <a:cxnSpLocks/>
          </p:cNvCxnSpPr>
          <p:nvPr/>
        </p:nvCxnSpPr>
        <p:spPr>
          <a:xfrm flipH="1">
            <a:off x="1057953" y="2290054"/>
            <a:ext cx="809603" cy="653251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00BB8D2-372B-4C4C-847E-77784D85B7AF}"/>
              </a:ext>
            </a:extLst>
          </p:cNvPr>
          <p:cNvCxnSpPr>
            <a:cxnSpLocks/>
          </p:cNvCxnSpPr>
          <p:nvPr/>
        </p:nvCxnSpPr>
        <p:spPr>
          <a:xfrm flipH="1" flipV="1">
            <a:off x="1236352" y="3554916"/>
            <a:ext cx="1042376" cy="55882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15B64D00-E857-E64F-814B-360A6F70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30" y="1828690"/>
            <a:ext cx="4345289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16C0970-0104-BF45-8442-2C5584BFD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6" y="394834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>
            <a:extLst>
              <a:ext uri="{FF2B5EF4-FFF2-40B4-BE49-F238E27FC236}">
                <a16:creationId xmlns:a16="http://schemas.microsoft.com/office/drawing/2014/main" id="{6A0D684E-BAF8-C34F-9D61-4F711C9DA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21" y="308136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7B9F03-3A88-9C46-B5C8-C6D9DDCDBA9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A460FD-0D0F-5A43-B119-50F6BA68B364}"/>
              </a:ext>
            </a:extLst>
          </p:cNvPr>
          <p:cNvGrpSpPr/>
          <p:nvPr/>
        </p:nvGrpSpPr>
        <p:grpSpPr>
          <a:xfrm>
            <a:off x="-941393" y="3429000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B8A3ED3-5AAB-EE47-9CC7-D8593FEDA72B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834848-391F-8D44-B06B-9CF017A61F53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Start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BA958CE-176C-374A-9F28-B6DBFAED7BA8}"/>
              </a:ext>
            </a:extLst>
          </p:cNvPr>
          <p:cNvGrpSpPr/>
          <p:nvPr/>
        </p:nvGrpSpPr>
        <p:grpSpPr>
          <a:xfrm>
            <a:off x="884214" y="2153651"/>
            <a:ext cx="3028167" cy="3424226"/>
            <a:chOff x="2035429" y="1682587"/>
            <a:chExt cx="3028167" cy="342422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92FBF2-181C-E34F-AAB4-75053BF720FA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3CBBF1A-EBF4-9D44-BC20-7F690F3C72D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CC40BF-0FD2-1B44-8A9A-D6A2B3D0B8A6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9D2208-687B-714C-A23E-31C1BD339BC8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F0C4F37-C98D-6A4E-A543-078A1622217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C127C98-5DCA-C746-9003-F5B8BEFE60D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72B02F-EF5E-F541-81D8-3C376AF3FAE4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DCC132E-ABF4-654C-99F6-A40C244114A5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679A6BF-7320-2941-B48F-FD6C74765E40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3B093AF-84A2-E549-A202-C61697F47EFB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B69ADCB-9EE0-DD42-865A-26E9EA54007C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CE5BBA-D551-7342-974C-E712A9209418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438F58A-B1B2-AC48-A36E-AE15C613968E}"/>
              </a:ext>
            </a:extLst>
          </p:cNvPr>
          <p:cNvSpPr/>
          <p:nvPr/>
        </p:nvSpPr>
        <p:spPr>
          <a:xfrm>
            <a:off x="755878" y="5974001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00E5D6-B8CD-6245-94D1-EBB0AAFF080B}"/>
              </a:ext>
            </a:extLst>
          </p:cNvPr>
          <p:cNvSpPr txBox="1"/>
          <p:nvPr/>
        </p:nvSpPr>
        <p:spPr>
          <a:xfrm>
            <a:off x="970165" y="6036287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Near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8D81E3-7672-3B4A-AB9B-B3E68C759A1F}"/>
              </a:ext>
            </a:extLst>
          </p:cNvPr>
          <p:cNvSpPr/>
          <p:nvPr/>
        </p:nvSpPr>
        <p:spPr>
          <a:xfrm>
            <a:off x="2815393" y="5974001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1FF64A-698C-F84A-9C4C-C408DB9AB836}"/>
              </a:ext>
            </a:extLst>
          </p:cNvPr>
          <p:cNvSpPr txBox="1"/>
          <p:nvPr/>
        </p:nvSpPr>
        <p:spPr>
          <a:xfrm>
            <a:off x="3093848" y="6036287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F1A9E9-06CE-9544-A3FE-EFB5D6168E77}"/>
              </a:ext>
            </a:extLst>
          </p:cNvPr>
          <p:cNvSpPr txBox="1"/>
          <p:nvPr/>
        </p:nvSpPr>
        <p:spPr>
          <a:xfrm>
            <a:off x="21499" y="1246790"/>
            <a:ext cx="3706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Lucida Bright" panose="02040602050505020304" pitchFamily="18" charset="77"/>
              </a:rPr>
              <a:t>i =    1             2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A1D0C1A-62F0-444C-B1EE-FDD1350C0E3A}"/>
              </a:ext>
            </a:extLst>
          </p:cNvPr>
          <p:cNvCxnSpPr>
            <a:cxnSpLocks/>
          </p:cNvCxnSpPr>
          <p:nvPr/>
        </p:nvCxnSpPr>
        <p:spPr>
          <a:xfrm flipV="1">
            <a:off x="-84729" y="2836831"/>
            <a:ext cx="1019115" cy="76615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5501D7F-52B5-4F4A-924B-E245FB176B68}"/>
              </a:ext>
            </a:extLst>
          </p:cNvPr>
          <p:cNvCxnSpPr>
            <a:cxnSpLocks/>
          </p:cNvCxnSpPr>
          <p:nvPr/>
        </p:nvCxnSpPr>
        <p:spPr>
          <a:xfrm>
            <a:off x="-58602" y="4115405"/>
            <a:ext cx="1050355" cy="560226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B771418-5D3F-924D-97E6-170769686EE1}"/>
              </a:ext>
            </a:extLst>
          </p:cNvPr>
          <p:cNvCxnSpPr>
            <a:cxnSpLocks/>
          </p:cNvCxnSpPr>
          <p:nvPr/>
        </p:nvCxnSpPr>
        <p:spPr>
          <a:xfrm>
            <a:off x="1849231" y="2659279"/>
            <a:ext cx="1019115" cy="786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3CCBBE9-8C88-7548-95DA-CC887C8E46B4}"/>
              </a:ext>
            </a:extLst>
          </p:cNvPr>
          <p:cNvCxnSpPr>
            <a:cxnSpLocks/>
          </p:cNvCxnSpPr>
          <p:nvPr/>
        </p:nvCxnSpPr>
        <p:spPr>
          <a:xfrm flipV="1">
            <a:off x="1730918" y="3058726"/>
            <a:ext cx="1320280" cy="174705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5ED74CE3-511D-7F4B-88E5-AA09C8A0F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30" y="2986713"/>
            <a:ext cx="1742314" cy="40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B53F1D0-F96B-C649-AEC1-44DD582802BC}"/>
              </a:ext>
            </a:extLst>
          </p:cNvPr>
          <p:cNvCxnSpPr>
            <a:cxnSpLocks/>
          </p:cNvCxnSpPr>
          <p:nvPr/>
        </p:nvCxnSpPr>
        <p:spPr>
          <a:xfrm>
            <a:off x="1791050" y="2859880"/>
            <a:ext cx="1302798" cy="1828126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F5BFE7C-9424-2041-9AE7-5B109B6F67AA}"/>
              </a:ext>
            </a:extLst>
          </p:cNvPr>
          <p:cNvCxnSpPr>
            <a:cxnSpLocks/>
          </p:cNvCxnSpPr>
          <p:nvPr/>
        </p:nvCxnSpPr>
        <p:spPr>
          <a:xfrm>
            <a:off x="1865716" y="5152106"/>
            <a:ext cx="975370" cy="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5B94C03A-0174-8B42-86F3-F869C6E58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0374" y="3002654"/>
            <a:ext cx="3053343" cy="19751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75BD351-ACA1-3948-8A41-A5A567BD14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6416" y="4986434"/>
            <a:ext cx="3053343" cy="1975133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872EECC-F538-DF46-B584-F1ED61705DE6}"/>
              </a:ext>
            </a:extLst>
          </p:cNvPr>
          <p:cNvCxnSpPr>
            <a:cxnSpLocks/>
          </p:cNvCxnSpPr>
          <p:nvPr/>
        </p:nvCxnSpPr>
        <p:spPr>
          <a:xfrm flipH="1">
            <a:off x="1825607" y="2401622"/>
            <a:ext cx="1102732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F82D498-C200-8143-BB94-3766585FE51E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-218517" y="2624715"/>
            <a:ext cx="1113948" cy="7875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9F9D21A-5972-DF4F-9E44-A0F8897A1FBC}"/>
              </a:ext>
            </a:extLst>
          </p:cNvPr>
          <p:cNvCxnSpPr>
            <a:cxnSpLocks/>
          </p:cNvCxnSpPr>
          <p:nvPr/>
        </p:nvCxnSpPr>
        <p:spPr>
          <a:xfrm flipH="1" flipV="1">
            <a:off x="-180033" y="4356711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1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 flipV="1">
            <a:off x="5177680" y="2300615"/>
            <a:ext cx="1361206" cy="181631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Lucida Bright" panose="02040602050505020304" pitchFamily="18" charset="77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>
            <a:off x="7106701" y="3719156"/>
            <a:ext cx="769973" cy="553709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142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Near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Lucida Bright" panose="02040602050505020304" pitchFamily="18" charset="77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B2E390-8BD3-2C4C-981B-9C701A7C733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62C94AF-8D04-3248-9633-99AC873E8AE0}"/>
              </a:ext>
            </a:extLst>
          </p:cNvPr>
          <p:cNvCxnSpPr>
            <a:cxnSpLocks/>
          </p:cNvCxnSpPr>
          <p:nvPr/>
        </p:nvCxnSpPr>
        <p:spPr>
          <a:xfrm flipH="1" flipV="1">
            <a:off x="5177680" y="2300615"/>
            <a:ext cx="1361206" cy="1816310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135B408-4155-5E4B-920E-65F61634D5CC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05F6157-E848-5746-8314-08E1F1A7943C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AB9D057-60F5-7A4E-889E-7B49D8379FF6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8E07F76-338A-BC4B-A28D-698DEB41301F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3C42ADE-BFC8-A64C-8B1B-81CC8F3AD65C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99FC4C0-70AF-9840-A407-CDFB67886769}"/>
              </a:ext>
            </a:extLst>
          </p:cNvPr>
          <p:cNvCxnSpPr>
            <a:cxnSpLocks/>
          </p:cNvCxnSpPr>
          <p:nvPr/>
        </p:nvCxnSpPr>
        <p:spPr>
          <a:xfrm flipH="1">
            <a:off x="7106701" y="3719156"/>
            <a:ext cx="769973" cy="553709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965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Near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Lucida Bright" panose="02040602050505020304" pitchFamily="18" charset="77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B2E390-8BD3-2C4C-981B-9C701A7C733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62C94AF-8D04-3248-9633-99AC873E8AE0}"/>
              </a:ext>
            </a:extLst>
          </p:cNvPr>
          <p:cNvCxnSpPr>
            <a:cxnSpLocks/>
          </p:cNvCxnSpPr>
          <p:nvPr/>
        </p:nvCxnSpPr>
        <p:spPr>
          <a:xfrm flipH="1" flipV="1">
            <a:off x="5177680" y="2300615"/>
            <a:ext cx="1361206" cy="1816310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AB9D057-60F5-7A4E-889E-7B49D8379FF6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8E07F76-338A-BC4B-A28D-698DEB41301F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99FC4C0-70AF-9840-A407-CDFB67886769}"/>
              </a:ext>
            </a:extLst>
          </p:cNvPr>
          <p:cNvCxnSpPr>
            <a:cxnSpLocks/>
          </p:cNvCxnSpPr>
          <p:nvPr/>
        </p:nvCxnSpPr>
        <p:spPr>
          <a:xfrm flipH="1">
            <a:off x="7106701" y="3719156"/>
            <a:ext cx="769973" cy="553709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26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Near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Lucida Bright" panose="02040602050505020304" pitchFamily="18" charset="77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B2E390-8BD3-2C4C-981B-9C701A7C733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62C94AF-8D04-3248-9633-99AC873E8AE0}"/>
              </a:ext>
            </a:extLst>
          </p:cNvPr>
          <p:cNvCxnSpPr>
            <a:cxnSpLocks/>
          </p:cNvCxnSpPr>
          <p:nvPr/>
        </p:nvCxnSpPr>
        <p:spPr>
          <a:xfrm flipH="1" flipV="1">
            <a:off x="5177680" y="2300615"/>
            <a:ext cx="1361206" cy="1816310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AB9D057-60F5-7A4E-889E-7B49D8379FF6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8E07F76-338A-BC4B-A28D-698DEB41301F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99FC4C0-70AF-9840-A407-CDFB67886769}"/>
              </a:ext>
            </a:extLst>
          </p:cNvPr>
          <p:cNvCxnSpPr>
            <a:cxnSpLocks/>
          </p:cNvCxnSpPr>
          <p:nvPr/>
        </p:nvCxnSpPr>
        <p:spPr>
          <a:xfrm flipH="1">
            <a:off x="7106701" y="3719156"/>
            <a:ext cx="769973" cy="553709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A6012814-653E-744D-97AD-643E0FB515B7}"/>
              </a:ext>
            </a:extLst>
          </p:cNvPr>
          <p:cNvSpPr/>
          <p:nvPr/>
        </p:nvSpPr>
        <p:spPr>
          <a:xfrm>
            <a:off x="20250" y="4310836"/>
            <a:ext cx="9144000" cy="16215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BEDE5C-CD45-6F4E-ACFC-51AC6A336205}"/>
              </a:ext>
            </a:extLst>
          </p:cNvPr>
          <p:cNvSpPr txBox="1"/>
          <p:nvPr/>
        </p:nvSpPr>
        <p:spPr>
          <a:xfrm>
            <a:off x="372681" y="4524182"/>
            <a:ext cx="846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Viterbi sequence:   &lt; Call, Call, NoCall &gt;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AC57148-2B1A-FD41-9811-C675A5224A7F}"/>
              </a:ext>
            </a:extLst>
          </p:cNvPr>
          <p:cNvSpPr txBox="1"/>
          <p:nvPr/>
        </p:nvSpPr>
        <p:spPr>
          <a:xfrm>
            <a:off x="372681" y="5140501"/>
            <a:ext cx="846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P( </a:t>
            </a:r>
            <a:r>
              <a:rPr lang="en-US" dirty="0">
                <a:solidFill>
                  <a:schemeClr val="bg1"/>
                </a:solidFill>
                <a:latin typeface="Lucida Bright" panose="02040602050505020304" pitchFamily="18" charset="77"/>
              </a:rPr>
              <a:t>&lt;Call, Call, NoCall &gt;</a:t>
            </a:r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 | </a:t>
            </a:r>
            <a:r>
              <a:rPr lang="en-US" sz="2000" dirty="0">
                <a:solidFill>
                  <a:schemeClr val="bg1"/>
                </a:solidFill>
                <a:latin typeface="Lucida Bright" panose="02040602050505020304" pitchFamily="18" charset="77"/>
              </a:rPr>
              <a:t>&lt;Near, Far, Far&gt;</a:t>
            </a:r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) = 0.0012348</a:t>
            </a:r>
          </a:p>
        </p:txBody>
      </p:sp>
    </p:spTree>
    <p:extLst>
      <p:ext uri="{BB962C8B-B14F-4D97-AF65-F5344CB8AC3E}">
        <p14:creationId xmlns:p14="http://schemas.microsoft.com/office/powerpoint/2010/main" val="342704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F5BFD8-6894-4E48-B820-CCA5BE77B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854200"/>
            <a:ext cx="5740400" cy="314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43CDD8-5693-1C4E-8E8A-C4DF9CF367A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 Application of HMM and Viterbi Algorithm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0D9B3-4413-5F40-A709-0E97132B027F}"/>
              </a:ext>
            </a:extLst>
          </p:cNvPr>
          <p:cNvSpPr txBox="1"/>
          <p:nvPr/>
        </p:nvSpPr>
        <p:spPr>
          <a:xfrm>
            <a:off x="577516" y="6336632"/>
            <a:ext cx="8147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https://</a:t>
            </a:r>
            <a:r>
              <a:rPr lang="en-US" dirty="0" err="1"/>
              <a:t>www.ri.cmu.edu</a:t>
            </a:r>
            <a:r>
              <a:rPr lang="en-US" dirty="0"/>
              <a:t>/</a:t>
            </a:r>
            <a:r>
              <a:rPr lang="en-US" dirty="0" err="1"/>
              <a:t>pub_files</a:t>
            </a:r>
            <a:r>
              <a:rPr lang="en-US" dirty="0"/>
              <a:t>/pub3/yang_jie_1994_1/yang_jie_1994_1.pdf</a:t>
            </a:r>
          </a:p>
        </p:txBody>
      </p:sp>
    </p:spTree>
    <p:extLst>
      <p:ext uri="{BB962C8B-B14F-4D97-AF65-F5344CB8AC3E}">
        <p14:creationId xmlns:p14="http://schemas.microsoft.com/office/powerpoint/2010/main" val="2823346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601E7-E6F9-484B-8F07-C8B4DB8234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 Application of HMM and Viterbi Algorithm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D6C428-4B39-234D-96BF-4C0E49743550}"/>
              </a:ext>
            </a:extLst>
          </p:cNvPr>
          <p:cNvSpPr txBox="1"/>
          <p:nvPr/>
        </p:nvSpPr>
        <p:spPr>
          <a:xfrm>
            <a:off x="201148" y="996335"/>
            <a:ext cx="1728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Approach: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B3687-9BAE-4744-BCF8-557F4D3DC1A8}"/>
              </a:ext>
            </a:extLst>
          </p:cNvPr>
          <p:cNvSpPr txBox="1"/>
          <p:nvPr/>
        </p:nvSpPr>
        <p:spPr>
          <a:xfrm>
            <a:off x="1065327" y="1458000"/>
            <a:ext cx="4684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1) Define meaningful gestures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966F9-CCC6-CF44-A820-8FC2FE7ACA29}"/>
              </a:ext>
            </a:extLst>
          </p:cNvPr>
          <p:cNvSpPr txBox="1"/>
          <p:nvPr/>
        </p:nvSpPr>
        <p:spPr>
          <a:xfrm>
            <a:off x="1065327" y="2150497"/>
            <a:ext cx="6886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2) Describe each gesture in terms of an HMM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A71AC-1D0F-234B-8F81-24C220901E81}"/>
              </a:ext>
            </a:extLst>
          </p:cNvPr>
          <p:cNvSpPr txBox="1"/>
          <p:nvPr/>
        </p:nvSpPr>
        <p:spPr>
          <a:xfrm>
            <a:off x="1065327" y="2842994"/>
            <a:ext cx="3106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3) Collect base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065671-A05C-334E-9B96-1CC84E25FFCE}"/>
              </a:ext>
            </a:extLst>
          </p:cNvPr>
          <p:cNvSpPr txBox="1"/>
          <p:nvPr/>
        </p:nvSpPr>
        <p:spPr>
          <a:xfrm>
            <a:off x="1065327" y="3535491"/>
            <a:ext cx="7640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4) Find parameters of the HMM through base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27606-AF54-CA4D-99F7-5F4A75EDEB36}"/>
              </a:ext>
            </a:extLst>
          </p:cNvPr>
          <p:cNvSpPr txBox="1"/>
          <p:nvPr/>
        </p:nvSpPr>
        <p:spPr>
          <a:xfrm>
            <a:off x="1065327" y="4227988"/>
            <a:ext cx="6410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5) Estimate gestures with the HMM model</a:t>
            </a:r>
          </a:p>
        </p:txBody>
      </p:sp>
    </p:spTree>
    <p:extLst>
      <p:ext uri="{BB962C8B-B14F-4D97-AF65-F5344CB8AC3E}">
        <p14:creationId xmlns:p14="http://schemas.microsoft.com/office/powerpoint/2010/main" val="370827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2155B-73FB-BB4A-B3F3-2BF161475DE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Problems solved by HMM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B4BD4-E6F7-9948-AFA4-C7841600672A}"/>
              </a:ext>
            </a:extLst>
          </p:cNvPr>
          <p:cNvSpPr txBox="1"/>
          <p:nvPr/>
        </p:nvSpPr>
        <p:spPr>
          <a:xfrm>
            <a:off x="288758" y="1662851"/>
            <a:ext cx="88552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1) Likelihood:</a:t>
            </a:r>
          </a:p>
          <a:p>
            <a:pPr lvl="1"/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Determine the likelihood of an observation sequence.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17A26-3073-4440-B7FC-D2E8264CCA4E}"/>
              </a:ext>
            </a:extLst>
          </p:cNvPr>
          <p:cNvSpPr txBox="1"/>
          <p:nvPr/>
        </p:nvSpPr>
        <p:spPr>
          <a:xfrm>
            <a:off x="288758" y="2982724"/>
            <a:ext cx="88552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2) Decoding:</a:t>
            </a:r>
          </a:p>
          <a:p>
            <a:pPr lvl="1"/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Given an observation sequence, determine the best sequence of hidden states.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4D105-D757-044A-A8EA-C3C815A99744}"/>
              </a:ext>
            </a:extLst>
          </p:cNvPr>
          <p:cNvSpPr txBox="1"/>
          <p:nvPr/>
        </p:nvSpPr>
        <p:spPr>
          <a:xfrm>
            <a:off x="288758" y="4671929"/>
            <a:ext cx="88552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3) Learning:</a:t>
            </a:r>
          </a:p>
          <a:p>
            <a:pPr lvl="1"/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Given an observation sequence and a sequence of states, learn the HMM parameters:</a:t>
            </a:r>
          </a:p>
          <a:p>
            <a:pPr lvl="1"/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				</a:t>
            </a:r>
            <a:r>
              <a:rPr lang="en-US" sz="2400" dirty="0" err="1">
                <a:solidFill>
                  <a:srgbClr val="7030A0"/>
                </a:solidFill>
                <a:latin typeface="Lucida Bright" panose="02040602050505020304" pitchFamily="18" charset="77"/>
              </a:rPr>
              <a:t>i</a:t>
            </a:r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) Transition probabilities</a:t>
            </a:r>
          </a:p>
          <a:p>
            <a:pPr lvl="1"/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			    ii) Emission probabilities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DE071-AB4D-A94C-8A4A-2F57020CF151}"/>
              </a:ext>
            </a:extLst>
          </p:cNvPr>
          <p:cNvSpPr txBox="1"/>
          <p:nvPr/>
        </p:nvSpPr>
        <p:spPr>
          <a:xfrm>
            <a:off x="2600266" y="3025170"/>
            <a:ext cx="341407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[Viterbi algorithm]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72465-931D-4847-8D1D-B746BB4DEBCD}"/>
              </a:ext>
            </a:extLst>
          </p:cNvPr>
          <p:cNvSpPr txBox="1"/>
          <p:nvPr/>
        </p:nvSpPr>
        <p:spPr>
          <a:xfrm>
            <a:off x="2471928" y="4296397"/>
            <a:ext cx="5677461" cy="892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[Forward-backward algorithm]</a:t>
            </a:r>
          </a:p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[Baum-Welch algorithm]</a:t>
            </a: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339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43CDD8-5693-1C4E-8E8A-C4DF9CF367A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Course project ideas on gesture/motion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51A7D1-247A-5348-940F-168A12F3C792}"/>
              </a:ext>
            </a:extLst>
          </p:cNvPr>
          <p:cNvSpPr txBox="1"/>
          <p:nvPr/>
        </p:nvSpPr>
        <p:spPr>
          <a:xfrm>
            <a:off x="746581" y="2247619"/>
            <a:ext cx="6856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1. Head gesture using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eSense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 smart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earpods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A2DB-82B6-7448-A0F5-E92F440D9454}"/>
              </a:ext>
            </a:extLst>
          </p:cNvPr>
          <p:cNvSpPr txBox="1"/>
          <p:nvPr/>
        </p:nvSpPr>
        <p:spPr>
          <a:xfrm>
            <a:off x="746581" y="2967335"/>
            <a:ext cx="826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2. Whole body pose inferencing using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eSense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earpods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6F444-B5EA-2445-A963-3BA906467933}"/>
              </a:ext>
            </a:extLst>
          </p:cNvPr>
          <p:cNvSpPr txBox="1"/>
          <p:nvPr/>
        </p:nvSpPr>
        <p:spPr>
          <a:xfrm>
            <a:off x="746580" y="3796713"/>
            <a:ext cx="7986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3. I am an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earpod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 and I can tell your eating behavior</a:t>
            </a:r>
          </a:p>
        </p:txBody>
      </p:sp>
    </p:spTree>
    <p:extLst>
      <p:ext uri="{BB962C8B-B14F-4D97-AF65-F5344CB8AC3E}">
        <p14:creationId xmlns:p14="http://schemas.microsoft.com/office/powerpoint/2010/main" val="1551010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2155B-73FB-BB4A-B3F3-2BF161475DE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Problems solved by HMM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B4BD4-E6F7-9948-AFA4-C7841600672A}"/>
              </a:ext>
            </a:extLst>
          </p:cNvPr>
          <p:cNvSpPr txBox="1"/>
          <p:nvPr/>
        </p:nvSpPr>
        <p:spPr>
          <a:xfrm>
            <a:off x="288758" y="1662851"/>
            <a:ext cx="88552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Lucida Bright" panose="02040602050505020304" pitchFamily="18" charset="77"/>
              </a:rPr>
              <a:t>1) Likelihood:</a:t>
            </a:r>
          </a:p>
          <a:p>
            <a:pPr lvl="1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Lucida Bright" panose="02040602050505020304" pitchFamily="18" charset="77"/>
              </a:rPr>
              <a:t>Determine the likelihood of an observation sequence.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17A26-3073-4440-B7FC-D2E8264CCA4E}"/>
              </a:ext>
            </a:extLst>
          </p:cNvPr>
          <p:cNvSpPr txBox="1"/>
          <p:nvPr/>
        </p:nvSpPr>
        <p:spPr>
          <a:xfrm>
            <a:off x="288758" y="2982724"/>
            <a:ext cx="88552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2) Decoding:</a:t>
            </a:r>
          </a:p>
          <a:p>
            <a:pPr lvl="1"/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Given an observation sequence, determine the best sequence of hidden states.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4D105-D757-044A-A8EA-C3C815A99744}"/>
              </a:ext>
            </a:extLst>
          </p:cNvPr>
          <p:cNvSpPr txBox="1"/>
          <p:nvPr/>
        </p:nvSpPr>
        <p:spPr>
          <a:xfrm>
            <a:off x="288758" y="4671929"/>
            <a:ext cx="88552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Lucida Bright" panose="02040602050505020304" pitchFamily="18" charset="77"/>
              </a:rPr>
              <a:t>3) Learning:</a:t>
            </a:r>
          </a:p>
          <a:p>
            <a:pPr lvl="1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Lucida Bright" panose="02040602050505020304" pitchFamily="18" charset="77"/>
              </a:rPr>
              <a:t>Given an observation sequence and a sequence of states, learn the HMM parameters:</a:t>
            </a:r>
          </a:p>
          <a:p>
            <a:pPr lvl="1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Lucida Bright" panose="02040602050505020304" pitchFamily="18" charset="77"/>
              </a:rPr>
              <a:t>				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Lucida Bright" panose="02040602050505020304" pitchFamily="18" charset="77"/>
              </a:rPr>
              <a:t>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Lucida Bright" panose="02040602050505020304" pitchFamily="18" charset="77"/>
              </a:rPr>
              <a:t>) Transition probabilities</a:t>
            </a:r>
          </a:p>
          <a:p>
            <a:pPr lvl="1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Lucida Bright" panose="02040602050505020304" pitchFamily="18" charset="77"/>
              </a:rPr>
              <a:t>			    ii) Emission probabilities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DE071-AB4D-A94C-8A4A-2F57020CF151}"/>
              </a:ext>
            </a:extLst>
          </p:cNvPr>
          <p:cNvSpPr txBox="1"/>
          <p:nvPr/>
        </p:nvSpPr>
        <p:spPr>
          <a:xfrm>
            <a:off x="2600266" y="3025170"/>
            <a:ext cx="341407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[Viterbi algorithm]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72465-931D-4847-8D1D-B746BB4DEBCD}"/>
              </a:ext>
            </a:extLst>
          </p:cNvPr>
          <p:cNvSpPr txBox="1"/>
          <p:nvPr/>
        </p:nvSpPr>
        <p:spPr>
          <a:xfrm>
            <a:off x="2471928" y="4296397"/>
            <a:ext cx="5677461" cy="892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Lucida Bright" panose="02040602050505020304" pitchFamily="18" charset="77"/>
              </a:rPr>
              <a:t>[Forward-backward algorithm]</a:t>
            </a: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Lucida Bright" panose="02040602050505020304" pitchFamily="18" charset="77"/>
              </a:rPr>
              <a:t>[Baum-Welch algorithm]</a:t>
            </a:r>
          </a:p>
          <a:p>
            <a:endParaRPr lang="en-US" sz="2400" dirty="0">
              <a:solidFill>
                <a:schemeClr val="bg1">
                  <a:lumMod val="95000"/>
                </a:schemeClr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94508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7285D3-D228-7843-BB2A-5F49E77D54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76" t="10467" r="16448" b="35977"/>
          <a:stretch/>
        </p:blipFill>
        <p:spPr>
          <a:xfrm>
            <a:off x="2017490" y="943011"/>
            <a:ext cx="4882457" cy="39693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6B2D01-AC37-D344-ABEE-8219D3835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0618" y="2156393"/>
            <a:ext cx="1831783" cy="2545214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DBE8CE23-EE0A-8B4B-B368-F8EF0AB1CC45}"/>
              </a:ext>
            </a:extLst>
          </p:cNvPr>
          <p:cNvSpPr/>
          <p:nvPr/>
        </p:nvSpPr>
        <p:spPr>
          <a:xfrm rot="5400000">
            <a:off x="5702968" y="1631108"/>
            <a:ext cx="1367393" cy="1479688"/>
          </a:xfrm>
          <a:prstGeom prst="triangle">
            <a:avLst>
              <a:gd name="adj" fmla="val 51099"/>
            </a:avLst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39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3ED57A-D4CA-B94A-9889-00C084FE0054}"/>
              </a:ext>
            </a:extLst>
          </p:cNvPr>
          <p:cNvGrpSpPr/>
          <p:nvPr/>
        </p:nvGrpSpPr>
        <p:grpSpPr>
          <a:xfrm>
            <a:off x="6494540" y="5672645"/>
            <a:ext cx="941393" cy="942127"/>
            <a:chOff x="1076097" y="5311996"/>
            <a:chExt cx="941393" cy="94212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594442-8C04-5549-9212-380651AC890E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979503-CBEE-A44E-9BFF-940A7D3568BA}"/>
                </a:ext>
              </a:extLst>
            </p:cNvPr>
            <p:cNvSpPr txBox="1"/>
            <p:nvPr/>
          </p:nvSpPr>
          <p:spPr>
            <a:xfrm>
              <a:off x="1108181" y="5536184"/>
              <a:ext cx="880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Near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626907-2738-0542-8144-82198B5F0169}"/>
              </a:ext>
            </a:extLst>
          </p:cNvPr>
          <p:cNvGrpSpPr/>
          <p:nvPr/>
        </p:nvGrpSpPr>
        <p:grpSpPr>
          <a:xfrm>
            <a:off x="7840462" y="5656601"/>
            <a:ext cx="941393" cy="942127"/>
            <a:chOff x="1076097" y="5311996"/>
            <a:chExt cx="941393" cy="94212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6633-A542-7E48-8DC3-4F68CAA9945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FE2B53-A1BB-8A4C-8123-6688076B0F49}"/>
                </a:ext>
              </a:extLst>
            </p:cNvPr>
            <p:cNvSpPr txBox="1"/>
            <p:nvPr/>
          </p:nvSpPr>
          <p:spPr>
            <a:xfrm>
              <a:off x="1220475" y="5536184"/>
              <a:ext cx="6543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Far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69B6E2-D261-DC4B-9DFB-676E6006CDEC}"/>
              </a:ext>
            </a:extLst>
          </p:cNvPr>
          <p:cNvSpPr txBox="1"/>
          <p:nvPr/>
        </p:nvSpPr>
        <p:spPr>
          <a:xfrm>
            <a:off x="5769863" y="5028145"/>
            <a:ext cx="2576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Observations: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913E5F-DE1E-224A-A5AA-795B0F11DDA6}"/>
              </a:ext>
            </a:extLst>
          </p:cNvPr>
          <p:cNvGrpSpPr/>
          <p:nvPr/>
        </p:nvGrpSpPr>
        <p:grpSpPr>
          <a:xfrm>
            <a:off x="1076097" y="5672645"/>
            <a:ext cx="941393" cy="942127"/>
            <a:chOff x="1076097" y="5311996"/>
            <a:chExt cx="941393" cy="94212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0E0AC59-ECAB-844A-ABD6-F77C994EC25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AE30D5-C876-DE41-8ED3-CEAF15CC0AA0}"/>
                </a:ext>
              </a:extLst>
            </p:cNvPr>
            <p:cNvSpPr txBox="1"/>
            <p:nvPr/>
          </p:nvSpPr>
          <p:spPr>
            <a:xfrm>
              <a:off x="1156307" y="5552226"/>
              <a:ext cx="7585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Call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290E79-84CD-CD4A-A8F5-723050F11BEC}"/>
              </a:ext>
            </a:extLst>
          </p:cNvPr>
          <p:cNvGrpSpPr/>
          <p:nvPr/>
        </p:nvGrpSpPr>
        <p:grpSpPr>
          <a:xfrm>
            <a:off x="2422019" y="5656601"/>
            <a:ext cx="941393" cy="942127"/>
            <a:chOff x="1076097" y="5311996"/>
            <a:chExt cx="941393" cy="94212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11DCD56-D1F9-9448-891D-31B3E6594CC8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B1982A-828F-9845-8631-4EFCCCC6B896}"/>
                </a:ext>
              </a:extLst>
            </p:cNvPr>
            <p:cNvSpPr txBox="1"/>
            <p:nvPr/>
          </p:nvSpPr>
          <p:spPr>
            <a:xfrm>
              <a:off x="1172349" y="5343680"/>
              <a:ext cx="7585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Lucida Bright" panose="02040602050505020304" pitchFamily="18" charset="77"/>
                </a:rPr>
                <a:t>No</a:t>
              </a:r>
            </a:p>
            <a:p>
              <a:pPr algn="ctr"/>
              <a:r>
                <a:rPr lang="en-US" sz="2400" dirty="0">
                  <a:latin typeface="Lucida Bright" panose="02040602050505020304" pitchFamily="18" charset="77"/>
                </a:rPr>
                <a:t>Call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624620B-FF3A-FB47-A4B6-90D79CC611D2}"/>
              </a:ext>
            </a:extLst>
          </p:cNvPr>
          <p:cNvSpPr txBox="1"/>
          <p:nvPr/>
        </p:nvSpPr>
        <p:spPr>
          <a:xfrm>
            <a:off x="351420" y="5028145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States: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DDCAA9-5302-B749-BF2F-BCE1C9E81C5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</p:spTree>
    <p:extLst>
      <p:ext uri="{BB962C8B-B14F-4D97-AF65-F5344CB8AC3E}">
        <p14:creationId xmlns:p14="http://schemas.microsoft.com/office/powerpoint/2010/main" val="257345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14AFD6-BAE7-D546-9329-F2977662DC8E}"/>
              </a:ext>
            </a:extLst>
          </p:cNvPr>
          <p:cNvGrpSpPr/>
          <p:nvPr/>
        </p:nvGrpSpPr>
        <p:grpSpPr>
          <a:xfrm>
            <a:off x="2953023" y="2047129"/>
            <a:ext cx="941393" cy="942127"/>
            <a:chOff x="1076097" y="5311996"/>
            <a:chExt cx="941393" cy="94212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AADC955-5729-1F46-A3F0-F01370758094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4AFEA8-4F42-AE4E-AB35-09F45EAE6BC5}"/>
                </a:ext>
              </a:extLst>
            </p:cNvPr>
            <p:cNvSpPr txBox="1"/>
            <p:nvPr/>
          </p:nvSpPr>
          <p:spPr>
            <a:xfrm>
              <a:off x="1156307" y="5552226"/>
              <a:ext cx="7585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Call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2F3F72-1A0A-CE4F-ADCB-104533058DB0}"/>
              </a:ext>
            </a:extLst>
          </p:cNvPr>
          <p:cNvGrpSpPr/>
          <p:nvPr/>
        </p:nvGrpSpPr>
        <p:grpSpPr>
          <a:xfrm>
            <a:off x="5486061" y="2047129"/>
            <a:ext cx="941393" cy="942127"/>
            <a:chOff x="1076097" y="5311996"/>
            <a:chExt cx="941393" cy="94212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95DFE8E-023D-734B-9508-B5E9F88FEAD8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BE5E77-3D4B-6246-BFEA-162635BA3F5C}"/>
                </a:ext>
              </a:extLst>
            </p:cNvPr>
            <p:cNvSpPr txBox="1"/>
            <p:nvPr/>
          </p:nvSpPr>
          <p:spPr>
            <a:xfrm>
              <a:off x="1172349" y="5343680"/>
              <a:ext cx="7585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Lucida Bright" panose="02040602050505020304" pitchFamily="18" charset="77"/>
                </a:rPr>
                <a:t>No</a:t>
              </a:r>
            </a:p>
            <a:p>
              <a:pPr algn="ctr"/>
              <a:r>
                <a:rPr lang="en-US" sz="2400" dirty="0">
                  <a:latin typeface="Lucida Bright" panose="02040602050505020304" pitchFamily="18" charset="77"/>
                </a:rPr>
                <a:t>Call</a:t>
              </a:r>
            </a:p>
          </p:txBody>
        </p:sp>
      </p:grpSp>
      <p:sp>
        <p:nvSpPr>
          <p:cNvPr id="8" name="Arc 7">
            <a:extLst>
              <a:ext uri="{FF2B5EF4-FFF2-40B4-BE49-F238E27FC236}">
                <a16:creationId xmlns:a16="http://schemas.microsoft.com/office/drawing/2014/main" id="{CDAB3E82-D166-6042-A911-9634D0617691}"/>
              </a:ext>
            </a:extLst>
          </p:cNvPr>
          <p:cNvSpPr/>
          <p:nvPr/>
        </p:nvSpPr>
        <p:spPr>
          <a:xfrm rot="18942515">
            <a:off x="3681522" y="1489076"/>
            <a:ext cx="2017434" cy="1952764"/>
          </a:xfrm>
          <a:prstGeom prst="arc">
            <a:avLst>
              <a:gd name="adj1" fmla="val 14499266"/>
              <a:gd name="adj2" fmla="val 1572932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52B698E7-A3E9-4842-8F34-1F8B79082AE3}"/>
              </a:ext>
            </a:extLst>
          </p:cNvPr>
          <p:cNvSpPr/>
          <p:nvPr/>
        </p:nvSpPr>
        <p:spPr>
          <a:xfrm rot="18942515" flipH="1" flipV="1">
            <a:off x="3730086" y="1631209"/>
            <a:ext cx="1952447" cy="1888739"/>
          </a:xfrm>
          <a:prstGeom prst="arc">
            <a:avLst>
              <a:gd name="adj1" fmla="val 14499266"/>
              <a:gd name="adj2" fmla="val 1572932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C48285DF-F74C-0044-AB4E-39D735A74C72}"/>
              </a:ext>
            </a:extLst>
          </p:cNvPr>
          <p:cNvSpPr/>
          <p:nvPr/>
        </p:nvSpPr>
        <p:spPr>
          <a:xfrm rot="20445461" flipH="1" flipV="1">
            <a:off x="2243940" y="2137324"/>
            <a:ext cx="890657" cy="876509"/>
          </a:xfrm>
          <a:prstGeom prst="arc">
            <a:avLst>
              <a:gd name="adj1" fmla="val 14499266"/>
              <a:gd name="adj2" fmla="val 9011176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1F394807-08FE-EF48-9E48-E8822CAD6ED8}"/>
              </a:ext>
            </a:extLst>
          </p:cNvPr>
          <p:cNvSpPr/>
          <p:nvPr/>
        </p:nvSpPr>
        <p:spPr>
          <a:xfrm rot="20445461">
            <a:off x="6248553" y="2040014"/>
            <a:ext cx="890657" cy="876509"/>
          </a:xfrm>
          <a:prstGeom prst="arc">
            <a:avLst>
              <a:gd name="adj1" fmla="val 14499266"/>
              <a:gd name="adj2" fmla="val 9011176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1ADECD-BF1E-6440-BFC9-66BD3BF17E1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66251C2-B7C7-834C-80D4-ECE0A49691C8}"/>
              </a:ext>
            </a:extLst>
          </p:cNvPr>
          <p:cNvGrpSpPr/>
          <p:nvPr/>
        </p:nvGrpSpPr>
        <p:grpSpPr>
          <a:xfrm>
            <a:off x="1441566" y="3014834"/>
            <a:ext cx="2287315" cy="2233150"/>
            <a:chOff x="1441566" y="3014834"/>
            <a:chExt cx="2287315" cy="223315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84A8007-C738-0549-86F9-0FEE95D16428}"/>
                </a:ext>
              </a:extLst>
            </p:cNvPr>
            <p:cNvGrpSpPr/>
            <p:nvPr/>
          </p:nvGrpSpPr>
          <p:grpSpPr>
            <a:xfrm>
              <a:off x="1441566" y="4305857"/>
              <a:ext cx="941393" cy="942127"/>
              <a:chOff x="1076097" y="5311996"/>
              <a:chExt cx="941393" cy="942127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51102F5-47F9-CD45-9A2E-60DE0310FE55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E5BFBF8-2B9A-8846-AC67-57E25731BC93}"/>
                  </a:ext>
                </a:extLst>
              </p:cNvPr>
              <p:cNvSpPr txBox="1"/>
              <p:nvPr/>
            </p:nvSpPr>
            <p:spPr>
              <a:xfrm>
                <a:off x="1108181" y="5536184"/>
                <a:ext cx="8803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Near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BE7F1EA-F54E-C041-8C53-CE2AF6FE3993}"/>
                </a:ext>
              </a:extLst>
            </p:cNvPr>
            <p:cNvGrpSpPr/>
            <p:nvPr/>
          </p:nvGrpSpPr>
          <p:grpSpPr>
            <a:xfrm>
              <a:off x="2787488" y="4289813"/>
              <a:ext cx="941393" cy="942127"/>
              <a:chOff x="1076097" y="5311996"/>
              <a:chExt cx="941393" cy="94212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F5A94A7-C20E-AF40-BC90-84BAC510C9B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6D9D09-5651-4544-B92D-CE0FFD4650ED}"/>
                  </a:ext>
                </a:extLst>
              </p:cNvPr>
              <p:cNvSpPr txBox="1"/>
              <p:nvPr/>
            </p:nvSpPr>
            <p:spPr>
              <a:xfrm>
                <a:off x="1220475" y="5536184"/>
                <a:ext cx="6543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Far</a:t>
                </a:r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3135675-A04B-3F42-AB64-32234C39142B}"/>
                </a:ext>
              </a:extLst>
            </p:cNvPr>
            <p:cNvCxnSpPr/>
            <p:nvPr/>
          </p:nvCxnSpPr>
          <p:spPr>
            <a:xfrm flipH="1">
              <a:off x="2124386" y="3038804"/>
              <a:ext cx="1129765" cy="1234965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5CC02AD-CD7E-954C-825A-82B27F3791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9971" y="3014834"/>
              <a:ext cx="15886" cy="1233178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D0A200F-7BCC-5447-8A70-85DF73A164FE}"/>
              </a:ext>
            </a:extLst>
          </p:cNvPr>
          <p:cNvGrpSpPr/>
          <p:nvPr/>
        </p:nvGrpSpPr>
        <p:grpSpPr>
          <a:xfrm>
            <a:off x="5658302" y="3013940"/>
            <a:ext cx="2287315" cy="2218000"/>
            <a:chOff x="5658302" y="3013940"/>
            <a:chExt cx="2287315" cy="2218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D6AF6A7-8457-1E4B-8C14-F9BFF853388F}"/>
                </a:ext>
              </a:extLst>
            </p:cNvPr>
            <p:cNvGrpSpPr/>
            <p:nvPr/>
          </p:nvGrpSpPr>
          <p:grpSpPr>
            <a:xfrm>
              <a:off x="5658302" y="4289813"/>
              <a:ext cx="941393" cy="942127"/>
              <a:chOff x="1076097" y="5311996"/>
              <a:chExt cx="941393" cy="942127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5FF980D-55D3-C34B-AFE1-F7ACD8E822EC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979C454-90E0-F543-9087-92637C425553}"/>
                  </a:ext>
                </a:extLst>
              </p:cNvPr>
              <p:cNvSpPr txBox="1"/>
              <p:nvPr/>
            </p:nvSpPr>
            <p:spPr>
              <a:xfrm>
                <a:off x="1108181" y="5536184"/>
                <a:ext cx="8803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Near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9B26454-D407-1444-8661-3011F68B4280}"/>
                </a:ext>
              </a:extLst>
            </p:cNvPr>
            <p:cNvGrpSpPr/>
            <p:nvPr/>
          </p:nvGrpSpPr>
          <p:grpSpPr>
            <a:xfrm>
              <a:off x="7004224" y="4273769"/>
              <a:ext cx="941393" cy="942127"/>
              <a:chOff x="1076097" y="5311996"/>
              <a:chExt cx="941393" cy="94212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3D374AF-D926-D740-BD86-26DCA8B75E7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4EC03F-161A-5A4E-A81E-63B7110D85FB}"/>
                  </a:ext>
                </a:extLst>
              </p:cNvPr>
              <p:cNvSpPr txBox="1"/>
              <p:nvPr/>
            </p:nvSpPr>
            <p:spPr>
              <a:xfrm>
                <a:off x="1220475" y="5536184"/>
                <a:ext cx="6543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Far</a:t>
                </a:r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F5C182F-3767-7540-9D3A-176C74AF6B92}"/>
                </a:ext>
              </a:extLst>
            </p:cNvPr>
            <p:cNvCxnSpPr>
              <a:cxnSpLocks/>
            </p:cNvCxnSpPr>
            <p:nvPr/>
          </p:nvCxnSpPr>
          <p:spPr>
            <a:xfrm>
              <a:off x="6155776" y="3013940"/>
              <a:ext cx="1129765" cy="1234965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06F485D-464B-6748-8D24-D875810E2FB5}"/>
                </a:ext>
              </a:extLst>
            </p:cNvPr>
            <p:cNvCxnSpPr>
              <a:cxnSpLocks/>
            </p:cNvCxnSpPr>
            <p:nvPr/>
          </p:nvCxnSpPr>
          <p:spPr>
            <a:xfrm>
              <a:off x="5968678" y="3038804"/>
              <a:ext cx="15886" cy="1233178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6678D30-4EB2-CD41-A5B2-FFB7B22BA525}"/>
              </a:ext>
            </a:extLst>
          </p:cNvPr>
          <p:cNvGrpSpPr/>
          <p:nvPr/>
        </p:nvGrpSpPr>
        <p:grpSpPr>
          <a:xfrm>
            <a:off x="2540490" y="957238"/>
            <a:ext cx="2934238" cy="1415471"/>
            <a:chOff x="2540490" y="957238"/>
            <a:chExt cx="2934238" cy="141547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ABE72D9-8C8E-424D-A23B-B7F6EB6B2464}"/>
                </a:ext>
              </a:extLst>
            </p:cNvPr>
            <p:cNvGrpSpPr/>
            <p:nvPr/>
          </p:nvGrpSpPr>
          <p:grpSpPr>
            <a:xfrm>
              <a:off x="2540490" y="957238"/>
              <a:ext cx="1251284" cy="586238"/>
              <a:chOff x="401053" y="1331495"/>
              <a:chExt cx="1251284" cy="586238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7538C8D-076B-2C4F-BFA5-EF951B3B86B9}"/>
                  </a:ext>
                </a:extLst>
              </p:cNvPr>
              <p:cNvSpPr/>
              <p:nvPr/>
            </p:nvSpPr>
            <p:spPr>
              <a:xfrm>
                <a:off x="401053" y="1331495"/>
                <a:ext cx="1251284" cy="586238"/>
              </a:xfrm>
              <a:prstGeom prst="rect">
                <a:avLst/>
              </a:prstGeom>
              <a:noFill/>
              <a:ln w="349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A5245A7-43A4-2943-A2F7-4B4EF3B4C4F9}"/>
                  </a:ext>
                </a:extLst>
              </p:cNvPr>
              <p:cNvSpPr txBox="1"/>
              <p:nvPr/>
            </p:nvSpPr>
            <p:spPr>
              <a:xfrm>
                <a:off x="567214" y="1393781"/>
                <a:ext cx="8931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Start</a:t>
                </a:r>
              </a:p>
            </p:txBody>
          </p: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E080DBF-EA0B-7A4A-BC31-7F87BF7D4742}"/>
                </a:ext>
              </a:extLst>
            </p:cNvPr>
            <p:cNvCxnSpPr>
              <a:cxnSpLocks/>
              <a:stCxn id="40" idx="2"/>
              <a:endCxn id="3" idx="0"/>
            </p:cNvCxnSpPr>
            <p:nvPr/>
          </p:nvCxnSpPr>
          <p:spPr>
            <a:xfrm>
              <a:off x="3166132" y="1543476"/>
              <a:ext cx="257588" cy="503653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4832E33-32EA-E341-82B1-E569FB6FAFAD}"/>
                </a:ext>
              </a:extLst>
            </p:cNvPr>
            <p:cNvCxnSpPr>
              <a:cxnSpLocks/>
            </p:cNvCxnSpPr>
            <p:nvPr/>
          </p:nvCxnSpPr>
          <p:spPr>
            <a:xfrm>
              <a:off x="3395857" y="1584769"/>
              <a:ext cx="2078871" cy="78794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3FEA3A5-101C-FC48-94D0-9A77A40D6041}"/>
              </a:ext>
            </a:extLst>
          </p:cNvPr>
          <p:cNvGrpSpPr/>
          <p:nvPr/>
        </p:nvGrpSpPr>
        <p:grpSpPr>
          <a:xfrm>
            <a:off x="3879793" y="958135"/>
            <a:ext cx="3361758" cy="1414574"/>
            <a:chOff x="3879793" y="958135"/>
            <a:chExt cx="3361758" cy="141457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B8FEEE5-469F-704B-9089-6B7C39DF90A0}"/>
                </a:ext>
              </a:extLst>
            </p:cNvPr>
            <p:cNvGrpSpPr/>
            <p:nvPr/>
          </p:nvGrpSpPr>
          <p:grpSpPr>
            <a:xfrm>
              <a:off x="5990267" y="958135"/>
              <a:ext cx="1251284" cy="586238"/>
              <a:chOff x="401053" y="1331495"/>
              <a:chExt cx="1251284" cy="586238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2420186-1E8B-964B-AAA4-B7A5A2EB500F}"/>
                  </a:ext>
                </a:extLst>
              </p:cNvPr>
              <p:cNvSpPr/>
              <p:nvPr/>
            </p:nvSpPr>
            <p:spPr>
              <a:xfrm>
                <a:off x="401053" y="1331495"/>
                <a:ext cx="1251284" cy="586238"/>
              </a:xfrm>
              <a:prstGeom prst="rect">
                <a:avLst/>
              </a:prstGeom>
              <a:noFill/>
              <a:ln w="349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32AB0E6-E4CE-2C4E-8226-5AD40361B238}"/>
                  </a:ext>
                </a:extLst>
              </p:cNvPr>
              <p:cNvSpPr txBox="1"/>
              <p:nvPr/>
            </p:nvSpPr>
            <p:spPr>
              <a:xfrm>
                <a:off x="663466" y="1393781"/>
                <a:ext cx="7505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End</a:t>
                </a:r>
              </a:p>
            </p:txBody>
          </p:sp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0F442AD-DD95-4A4B-B8E5-D8EAED042C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9793" y="1569057"/>
              <a:ext cx="2076964" cy="803652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F6F3731-589D-1745-9B9D-49C77EC03F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78107" y="1612289"/>
              <a:ext cx="55878" cy="393932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BE4E37F-8C1C-2748-AC78-25D15E9F6484}"/>
              </a:ext>
            </a:extLst>
          </p:cNvPr>
          <p:cNvGrpSpPr/>
          <p:nvPr/>
        </p:nvGrpSpPr>
        <p:grpSpPr>
          <a:xfrm>
            <a:off x="677990" y="1217896"/>
            <a:ext cx="1845106" cy="1028531"/>
            <a:chOff x="677990" y="1217896"/>
            <a:chExt cx="1845106" cy="1028531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8756A3B-B1A8-C340-ABFC-6E6F8BC6659F}"/>
                </a:ext>
              </a:extLst>
            </p:cNvPr>
            <p:cNvSpPr/>
            <p:nvPr/>
          </p:nvSpPr>
          <p:spPr>
            <a:xfrm>
              <a:off x="677990" y="1304300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9B35C8B-4CCE-A247-8B10-473DBDDB83EB}"/>
                </a:ext>
              </a:extLst>
            </p:cNvPr>
            <p:cNvSpPr txBox="1"/>
            <p:nvPr/>
          </p:nvSpPr>
          <p:spPr>
            <a:xfrm>
              <a:off x="900443" y="1543476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St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51CD954-B475-BA4C-A30E-5A55C99A0F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2318" y="1217896"/>
              <a:ext cx="930778" cy="361878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17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F091F4-4EA1-D24C-A02C-B560E470FE4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78784-C9CD-9543-A882-3A1595CF0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21" y="700839"/>
            <a:ext cx="3747336" cy="2215816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42D793-802F-234F-9B22-CB37F7AF01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527904"/>
              </p:ext>
            </p:extLst>
          </p:nvPr>
        </p:nvGraphicFramePr>
        <p:xfrm>
          <a:off x="224590" y="3691020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1198C15-4F75-6B45-BCD8-B56D077A01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276257"/>
              </p:ext>
            </p:extLst>
          </p:nvPr>
        </p:nvGraphicFramePr>
        <p:xfrm>
          <a:off x="4981074" y="3691020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F7A15A1-EEFF-A04A-A0DD-92A0EA4BF01D}"/>
              </a:ext>
            </a:extLst>
          </p:cNvPr>
          <p:cNvSpPr txBox="1"/>
          <p:nvPr/>
        </p:nvSpPr>
        <p:spPr>
          <a:xfrm>
            <a:off x="925148" y="5833799"/>
            <a:ext cx="28664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77"/>
              </a:rPr>
              <a:t>State transition</a:t>
            </a:r>
          </a:p>
          <a:p>
            <a:pPr algn="ctr"/>
            <a:r>
              <a:rPr lang="en-US" sz="2800" dirty="0">
                <a:latin typeface="Lucida Bright" panose="02040602050505020304" pitchFamily="18" charset="77"/>
              </a:rPr>
              <a:t>probabilities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4A0E43-6456-9740-BE72-A7016BEED5A8}"/>
              </a:ext>
            </a:extLst>
          </p:cNvPr>
          <p:cNvSpPr txBox="1"/>
          <p:nvPr/>
        </p:nvSpPr>
        <p:spPr>
          <a:xfrm>
            <a:off x="6019939" y="5833798"/>
            <a:ext cx="23823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77"/>
              </a:rPr>
              <a:t>Emission</a:t>
            </a:r>
          </a:p>
          <a:p>
            <a:pPr algn="ctr"/>
            <a:r>
              <a:rPr lang="en-US" sz="2800" dirty="0">
                <a:latin typeface="Lucida Bright" panose="02040602050505020304" pitchFamily="18" charset="77"/>
              </a:rPr>
              <a:t>probabilities</a:t>
            </a:r>
          </a:p>
        </p:txBody>
      </p:sp>
    </p:spTree>
    <p:extLst>
      <p:ext uri="{BB962C8B-B14F-4D97-AF65-F5344CB8AC3E}">
        <p14:creationId xmlns:p14="http://schemas.microsoft.com/office/powerpoint/2010/main" val="2261854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D57144-9A16-E243-90A4-D886E62414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FBC0F-46C7-6A4C-8A88-D7C2B4C061B0}"/>
              </a:ext>
            </a:extLst>
          </p:cNvPr>
          <p:cNvSpPr txBox="1"/>
          <p:nvPr/>
        </p:nvSpPr>
        <p:spPr>
          <a:xfrm>
            <a:off x="389161" y="2785798"/>
            <a:ext cx="8369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77"/>
              </a:rPr>
              <a:t>Emission states are: </a:t>
            </a:r>
            <a:r>
              <a:rPr lang="en-US" sz="2800" dirty="0">
                <a:solidFill>
                  <a:srgbClr val="7030A0"/>
                </a:solidFill>
                <a:latin typeface="Lucida Bright" panose="02040602050505020304" pitchFamily="18" charset="77"/>
              </a:rPr>
              <a:t>Near, Far, Far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F77593-F712-D946-A723-D07A8C7F9867}"/>
              </a:ext>
            </a:extLst>
          </p:cNvPr>
          <p:cNvSpPr txBox="1"/>
          <p:nvPr/>
        </p:nvSpPr>
        <p:spPr>
          <a:xfrm>
            <a:off x="389161" y="3453396"/>
            <a:ext cx="8369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77"/>
              </a:rPr>
              <a:t>What is the hidden state sequence?</a:t>
            </a:r>
            <a:endParaRPr lang="en-US" sz="2800" dirty="0">
              <a:solidFill>
                <a:srgbClr val="7030A0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454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No</a:t>
                </a:r>
              </a:p>
              <a:p>
                <a:pPr algn="ctr"/>
                <a:r>
                  <a:rPr lang="en-US" sz="2400" dirty="0">
                    <a:latin typeface="Lucida Bright" panose="02040602050505020304" pitchFamily="18" charset="77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Far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CC1C36-1C7C-3B48-A489-3CD55CD85E4F}"/>
              </a:ext>
            </a:extLst>
          </p:cNvPr>
          <p:cNvGrpSpPr/>
          <p:nvPr/>
        </p:nvGrpSpPr>
        <p:grpSpPr>
          <a:xfrm>
            <a:off x="257948" y="5502937"/>
            <a:ext cx="1251284" cy="586238"/>
            <a:chOff x="257948" y="5502937"/>
            <a:chExt cx="1251284" cy="58623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EE42238-F6C3-DC46-936C-3C1512D4E2E0}"/>
                </a:ext>
              </a:extLst>
            </p:cNvPr>
            <p:cNvSpPr/>
            <p:nvPr/>
          </p:nvSpPr>
          <p:spPr>
            <a:xfrm>
              <a:off x="257948" y="5502937"/>
              <a:ext cx="1251284" cy="586238"/>
            </a:xfrm>
            <a:prstGeom prst="rect">
              <a:avLst/>
            </a:prstGeom>
            <a:solidFill>
              <a:schemeClr val="tx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C80F85F-495F-4F4C-A4E3-2F4DCF5411DF}"/>
                </a:ext>
              </a:extLst>
            </p:cNvPr>
            <p:cNvSpPr txBox="1"/>
            <p:nvPr/>
          </p:nvSpPr>
          <p:spPr>
            <a:xfrm>
              <a:off x="632655" y="5565223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St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AD9442C3-DE6E-904F-A271-55C14E28527A}"/>
              </a:ext>
            </a:extLst>
          </p:cNvPr>
          <p:cNvSpPr txBox="1"/>
          <p:nvPr/>
        </p:nvSpPr>
        <p:spPr>
          <a:xfrm>
            <a:off x="1172714" y="775726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Lucida Bright" panose="02040602050505020304" pitchFamily="18" charset="77"/>
              </a:rPr>
              <a:t>i =    1             2             3</a:t>
            </a:r>
          </a:p>
        </p:txBody>
      </p:sp>
    </p:spTree>
    <p:extLst>
      <p:ext uri="{BB962C8B-B14F-4D97-AF65-F5344CB8AC3E}">
        <p14:creationId xmlns:p14="http://schemas.microsoft.com/office/powerpoint/2010/main" val="285882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6273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FFC0D9-AB48-A640-AE7E-50F29F2C7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179109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2166</TotalTime>
  <Words>708</Words>
  <Application>Microsoft Macintosh PowerPoint</Application>
  <PresentationFormat>On-screen Show (4:3)</PresentationFormat>
  <Paragraphs>264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194</cp:revision>
  <dcterms:created xsi:type="dcterms:W3CDTF">2019-02-12T00:12:52Z</dcterms:created>
  <dcterms:modified xsi:type="dcterms:W3CDTF">2019-09-23T17:50:05Z</dcterms:modified>
</cp:coreProperties>
</file>