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4"/>
  </p:notesMasterIdLst>
  <p:sldIdLst>
    <p:sldId id="1467" r:id="rId2"/>
    <p:sldId id="754" r:id="rId3"/>
    <p:sldId id="755" r:id="rId4"/>
    <p:sldId id="757" r:id="rId5"/>
    <p:sldId id="795" r:id="rId6"/>
    <p:sldId id="762" r:id="rId7"/>
    <p:sldId id="765" r:id="rId8"/>
    <p:sldId id="766" r:id="rId9"/>
    <p:sldId id="796" r:id="rId10"/>
    <p:sldId id="767" r:id="rId11"/>
    <p:sldId id="769" r:id="rId12"/>
    <p:sldId id="768" r:id="rId13"/>
    <p:sldId id="1474" r:id="rId14"/>
    <p:sldId id="792" r:id="rId15"/>
    <p:sldId id="793" r:id="rId16"/>
    <p:sldId id="772" r:id="rId17"/>
    <p:sldId id="797" r:id="rId18"/>
    <p:sldId id="1433" r:id="rId19"/>
    <p:sldId id="773" r:id="rId20"/>
    <p:sldId id="774" r:id="rId21"/>
    <p:sldId id="775" r:id="rId22"/>
    <p:sldId id="776" r:id="rId23"/>
    <p:sldId id="778" r:id="rId24"/>
    <p:sldId id="1475" r:id="rId25"/>
    <p:sldId id="1469" r:id="rId26"/>
    <p:sldId id="1476" r:id="rId27"/>
    <p:sldId id="1477" r:id="rId28"/>
    <p:sldId id="1470" r:id="rId29"/>
    <p:sldId id="1471" r:id="rId30"/>
    <p:sldId id="1473" r:id="rId31"/>
    <p:sldId id="1482" r:id="rId32"/>
    <p:sldId id="1483" r:id="rId33"/>
    <p:sldId id="1484" r:id="rId34"/>
    <p:sldId id="1479" r:id="rId35"/>
    <p:sldId id="1480" r:id="rId36"/>
    <p:sldId id="1485" r:id="rId37"/>
    <p:sldId id="1486" r:id="rId38"/>
    <p:sldId id="1495" r:id="rId39"/>
    <p:sldId id="1489" r:id="rId40"/>
    <p:sldId id="1488" r:id="rId41"/>
    <p:sldId id="1478" r:id="rId42"/>
    <p:sldId id="1481" r:id="rId43"/>
    <p:sldId id="1491" r:id="rId44"/>
    <p:sldId id="1490" r:id="rId45"/>
    <p:sldId id="1492" r:id="rId46"/>
    <p:sldId id="1497" r:id="rId47"/>
    <p:sldId id="1496" r:id="rId48"/>
    <p:sldId id="1498" r:id="rId49"/>
    <p:sldId id="1499" r:id="rId50"/>
    <p:sldId id="1558" r:id="rId51"/>
    <p:sldId id="1551" r:id="rId52"/>
    <p:sldId id="1500" r:id="rId53"/>
    <p:sldId id="1559" r:id="rId54"/>
    <p:sldId id="1560" r:id="rId55"/>
    <p:sldId id="1561" r:id="rId56"/>
    <p:sldId id="1562" r:id="rId57"/>
    <p:sldId id="1563" r:id="rId58"/>
    <p:sldId id="1590" r:id="rId59"/>
    <p:sldId id="1589" r:id="rId60"/>
    <p:sldId id="1574" r:id="rId61"/>
    <p:sldId id="1580" r:id="rId62"/>
    <p:sldId id="1581" r:id="rId63"/>
    <p:sldId id="1576" r:id="rId64"/>
    <p:sldId id="1575" r:id="rId65"/>
    <p:sldId id="1577" r:id="rId66"/>
    <p:sldId id="1582" r:id="rId67"/>
    <p:sldId id="1583" r:id="rId68"/>
    <p:sldId id="1584" r:id="rId69"/>
    <p:sldId id="1586" r:id="rId70"/>
    <p:sldId id="1585" r:id="rId71"/>
    <p:sldId id="1587" r:id="rId72"/>
    <p:sldId id="1588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06"/>
    <p:restoredTop sz="92000"/>
  </p:normalViewPr>
  <p:slideViewPr>
    <p:cSldViewPr snapToGrid="0" snapToObjects="1" showGuides="1">
      <p:cViewPr varScale="1">
        <p:scale>
          <a:sx n="78" d="100"/>
          <a:sy n="78" d="100"/>
        </p:scale>
        <p:origin x="192" y="616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5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0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95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75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49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9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70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3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7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1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39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0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6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78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06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6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tiff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tiff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tiff"/><Relationship Id="rId7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tiff"/><Relationship Id="rId4" Type="http://schemas.openxmlformats.org/officeDocument/2006/relationships/image" Target="../media/image87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tiff"/><Relationship Id="rId7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tiff"/><Relationship Id="rId10" Type="http://schemas.openxmlformats.org/officeDocument/2006/relationships/image" Target="../media/image18.png"/><Relationship Id="rId4" Type="http://schemas.openxmlformats.org/officeDocument/2006/relationships/image" Target="../media/image87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.tiff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4" Type="http://schemas.openxmlformats.org/officeDocument/2006/relationships/image" Target="../media/image26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4.png"/><Relationship Id="rId3" Type="http://schemas.openxmlformats.org/officeDocument/2006/relationships/image" Target="../media/image10.tiff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790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0.tiff"/><Relationship Id="rId9" Type="http://schemas.openxmlformats.org/officeDocument/2006/relationships/image" Target="../media/image27.png"/><Relationship Id="rId1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36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33.png"/><Relationship Id="rId10" Type="http://schemas.openxmlformats.org/officeDocument/2006/relationships/image" Target="../media/image106.png"/><Relationship Id="rId19" Type="http://schemas.openxmlformats.org/officeDocument/2006/relationships/image" Target="../media/image37.png"/><Relationship Id="rId4" Type="http://schemas.openxmlformats.org/officeDocument/2006/relationships/image" Target="../media/image10.tiff"/><Relationship Id="rId9" Type="http://schemas.openxmlformats.org/officeDocument/2006/relationships/image" Target="../media/image32.png"/><Relationship Id="rId1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6.png"/><Relationship Id="rId7" Type="http://schemas.openxmlformats.org/officeDocument/2006/relationships/image" Target="../media/image100.png"/><Relationship Id="rId12" Type="http://schemas.openxmlformats.org/officeDocument/2006/relationships/image" Target="../media/image53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58.png"/><Relationship Id="rId15" Type="http://schemas.openxmlformats.org/officeDocument/2006/relationships/image" Target="../media/image28.pn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.png"/><Relationship Id="rId9" Type="http://schemas.openxmlformats.org/officeDocument/2006/relationships/image" Target="../media/image10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7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9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3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.3: Sensor Array (Part 2)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9FE34-4548-A144-871E-B66330260E1D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65BCB3C-D102-CD41-90DD-C736C5FB2D71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D2A5D6-D83F-104F-B5CE-46202DE9D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DB1E1A-1BB2-C649-8DF7-20CA12CA6380}"/>
              </a:ext>
            </a:extLst>
          </p:cNvPr>
          <p:cNvCxnSpPr>
            <a:cxnSpLocks/>
          </p:cNvCxnSpPr>
          <p:nvPr/>
        </p:nvCxnSpPr>
        <p:spPr>
          <a:xfrm flipH="1" flipV="1">
            <a:off x="3341154" y="2006986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2F2B1-24D4-3948-85E7-D1CF63BEDA28}"/>
              </a:ext>
            </a:extLst>
          </p:cNvPr>
          <p:cNvCxnSpPr>
            <a:cxnSpLocks/>
          </p:cNvCxnSpPr>
          <p:nvPr/>
        </p:nvCxnSpPr>
        <p:spPr>
          <a:xfrm flipH="1" flipV="1">
            <a:off x="3843994" y="145955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12D700-F08B-9B4E-BC6A-C1A67BB505AD}"/>
              </a:ext>
            </a:extLst>
          </p:cNvPr>
          <p:cNvCxnSpPr>
            <a:cxnSpLocks/>
          </p:cNvCxnSpPr>
          <p:nvPr/>
        </p:nvCxnSpPr>
        <p:spPr>
          <a:xfrm flipH="1" flipV="1">
            <a:off x="4346834" y="912132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2B2C59-07C7-8E40-930E-B74781B74D5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8AAAF4D-8D1A-B24C-AF13-7556555D321C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60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E7794-775A-0847-9996-E9DD8C84EECC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FA3973C-9B89-CC4E-BF8A-091884740ECC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BCC322-F323-8E4A-A0CF-59D52CCEB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C651B-7B6D-2E47-B4E6-18CC4E4B9A22}"/>
              </a:ext>
            </a:extLst>
          </p:cNvPr>
          <p:cNvGrpSpPr/>
          <p:nvPr/>
        </p:nvGrpSpPr>
        <p:grpSpPr>
          <a:xfrm>
            <a:off x="1931048" y="756542"/>
            <a:ext cx="1892792" cy="4758436"/>
            <a:chOff x="1931048" y="756542"/>
            <a:chExt cx="1892792" cy="4758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/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9DF71B-8A70-6649-8472-50C6A6E73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401" y="756542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94D260D-AF7B-224B-B0B3-07BF2F245CA7}"/>
                </a:ext>
              </a:extLst>
            </p:cNvPr>
            <p:cNvSpPr/>
            <p:nvPr/>
          </p:nvSpPr>
          <p:spPr>
            <a:xfrm>
              <a:off x="1931048" y="3622186"/>
              <a:ext cx="1892792" cy="1892792"/>
            </a:xfrm>
            <a:prstGeom prst="arc">
              <a:avLst>
                <a:gd name="adj1" fmla="val 16464034"/>
                <a:gd name="adj2" fmla="val 18348866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D833E1-0DF3-114A-8ED3-375A53965E7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065618-ADB9-5247-AD56-D7D91910841A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/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blipFill>
                <a:blip r:embed="rId8"/>
                <a:stretch>
                  <a:fillRect l="-9901" t="-22857" r="-14851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476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00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8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Parameters: d,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(or </a:t>
                </a:r>
                <a:r>
                  <a:rPr lang="en-US" sz="3600" i="1" dirty="0">
                    <a:solidFill>
                      <a:schemeClr val="bg1"/>
                    </a:solidFill>
                  </a:rPr>
                  <a:t>f</a:t>
                </a:r>
                <a:r>
                  <a:rPr lang="en-US" sz="3600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1DFE9A86-C514-5444-8056-22C74921BC7D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Does the gain depend on the distance from the array?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10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10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D61A9-2096-AC4D-BEFB-07018677E5A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1EA734B-D34F-1149-975C-4DF5CF1B6345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671DFD-B02B-AB4B-875A-346BD631F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6856B1-E111-BB4C-B9B7-E6E6418CDB85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00275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0" dirty="0"/>
                <a:t>Combined signal</a:t>
              </a:r>
              <a:endParaRPr lang="en-US" sz="2000" dirty="0"/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6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2905068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278604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8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43" y="4105991"/>
            <a:ext cx="393022" cy="3930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7C81AE0-0F53-5E47-8C80-ED319D35C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96" y="4105991"/>
            <a:ext cx="393022" cy="39302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F9E8111-E0B3-114D-ACF2-8108940D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24" y="4105991"/>
            <a:ext cx="393022" cy="39302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7DE7502-F3EF-2E41-ACCF-6393B0F8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2" y="4105991"/>
            <a:ext cx="393022" cy="39302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19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</p:spTree>
    <p:extLst>
      <p:ext uri="{BB962C8B-B14F-4D97-AF65-F5344CB8AC3E}">
        <p14:creationId xmlns:p14="http://schemas.microsoft.com/office/powerpoint/2010/main" val="46214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20</a:t>
            </a:fld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</p:spTree>
    <p:extLst>
      <p:ext uri="{BB962C8B-B14F-4D97-AF65-F5344CB8AC3E}">
        <p14:creationId xmlns:p14="http://schemas.microsoft.com/office/powerpoint/2010/main" val="351074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Path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194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255128" y="-1797465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DD23815-1DD9-C844-81F4-76914819AF4A}"/>
              </a:ext>
            </a:extLst>
          </p:cNvPr>
          <p:cNvSpPr/>
          <p:nvPr/>
        </p:nvSpPr>
        <p:spPr>
          <a:xfrm rot="1937319">
            <a:off x="1281456" y="1070702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/>
              <p:nvPr/>
            </p:nvSpPr>
            <p:spPr>
              <a:xfrm>
                <a:off x="2145888" y="114546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88" y="1145460"/>
                <a:ext cx="285526" cy="369332"/>
              </a:xfrm>
              <a:prstGeom prst="rect">
                <a:avLst/>
              </a:prstGeom>
              <a:blipFill>
                <a:blip r:embed="rId5"/>
                <a:stretch>
                  <a:fillRect l="-34783" r="-30435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3067981" y="-1797465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819409" y="-1797465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570837" y="-1797465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Path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 signal: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2469810" y="3843084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8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810" y="3843084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799" b="-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86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4EDE9571-E352-CA42-A5B7-BCBEF36A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0" y="3837453"/>
            <a:ext cx="7735455" cy="29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23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5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24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2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4112562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55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B01597-2489-1A47-B48E-60736521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52" y="1534919"/>
            <a:ext cx="5929297" cy="3788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2AC1E-B687-B143-8DF3-0B8537D624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space: Broadside vs. </a:t>
            </a:r>
            <a:r>
              <a:rPr lang="en-US" sz="3200" dirty="0" err="1">
                <a:solidFill>
                  <a:schemeClr val="bg1"/>
                </a:solidFill>
              </a:rPr>
              <a:t>Endfire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10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2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1622492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71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3987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/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(𝚹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398751" cy="430887"/>
              </a:xfrm>
              <a:prstGeom prst="rect">
                <a:avLst/>
              </a:prstGeom>
              <a:blipFill>
                <a:blip r:embed="rId4"/>
                <a:stretch>
                  <a:fillRect l="-6320" t="-32353" r="-5576" b="-441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</p:spTree>
    <p:extLst>
      <p:ext uri="{BB962C8B-B14F-4D97-AF65-F5344CB8AC3E}">
        <p14:creationId xmlns:p14="http://schemas.microsoft.com/office/powerpoint/2010/main" val="3421413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Angle-of-Arrival (</a:t>
            </a:r>
            <a:r>
              <a:rPr lang="en-US" sz="3600" dirty="0" err="1">
                <a:solidFill>
                  <a:schemeClr val="bg1"/>
                </a:solidFill>
              </a:rPr>
              <a:t>AoA</a:t>
            </a:r>
            <a:r>
              <a:rPr lang="en-US" sz="3600" dirty="0">
                <a:solidFill>
                  <a:schemeClr val="bg1"/>
                </a:solidFill>
              </a:rPr>
              <a:t>)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or 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Direction-of-Arrival (</a:t>
            </a:r>
            <a:r>
              <a:rPr lang="en-US" sz="3600" dirty="0" err="1">
                <a:solidFill>
                  <a:schemeClr val="bg1"/>
                </a:solidFill>
              </a:rPr>
              <a:t>DoA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9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07A6F15-EF58-5E42-BD38-2C0A0A1C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733274"/>
            <a:ext cx="61849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4109AB7-E63C-4246-9DFC-7323F8BD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345674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120216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0FC28558-0FE2-E74C-86E6-2B448FA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0000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36</a:t>
            </a:fld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DD190-7227-9240-82CF-1538B5A8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416" y="3863042"/>
            <a:ext cx="489640" cy="4896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F2A9159-5E6B-7A43-BB6A-5219A85E6A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944" y="3825589"/>
            <a:ext cx="489640" cy="489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52681D-B323-5741-8D0C-EBCBDE670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070" y="3854721"/>
            <a:ext cx="489640" cy="489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088BC-D4E7-1440-A1FA-D09907507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196" y="3883853"/>
            <a:ext cx="489640" cy="489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BF0F5-52C3-B94E-BB3A-D28365AD81AB}"/>
              </a:ext>
            </a:extLst>
          </p:cNvPr>
          <p:cNvGrpSpPr/>
          <p:nvPr/>
        </p:nvGrpSpPr>
        <p:grpSpPr>
          <a:xfrm>
            <a:off x="1238493" y="837244"/>
            <a:ext cx="8695716" cy="3465335"/>
            <a:chOff x="1238493" y="837244"/>
            <a:chExt cx="8695716" cy="346533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FAACFF7-9B98-6045-970B-592021BCF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2F78AD-06B6-7F40-BFC5-96F77419C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346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CC281F-EF7F-7048-B1EB-A563A0B81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774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8DE31E-D5EB-3846-A11F-6003D716D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202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5E3A-1A04-914A-8D89-13D0624530E3}"/>
              </a:ext>
            </a:extLst>
          </p:cNvPr>
          <p:cNvGrpSpPr/>
          <p:nvPr/>
        </p:nvGrpSpPr>
        <p:grpSpPr>
          <a:xfrm>
            <a:off x="1840283" y="835884"/>
            <a:ext cx="4724874" cy="3473672"/>
            <a:chOff x="1840283" y="835884"/>
            <a:chExt cx="4724874" cy="34736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A528048-3510-AD48-8115-143A89CC9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0283" y="3205115"/>
              <a:ext cx="1282780" cy="1104441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DF4A9E-FE6F-A940-869E-369BACA35B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125" y="1990800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BB1954-B976-3F43-9FBB-02C6D62FE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4403" y="835884"/>
              <a:ext cx="4010754" cy="345315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147CF3-2E6D-5943-85A6-444AAE108242}"/>
              </a:ext>
            </a:extLst>
          </p:cNvPr>
          <p:cNvGrpSpPr/>
          <p:nvPr/>
        </p:nvGrpSpPr>
        <p:grpSpPr>
          <a:xfrm>
            <a:off x="123740" y="915885"/>
            <a:ext cx="2332882" cy="3354316"/>
            <a:chOff x="123740" y="915885"/>
            <a:chExt cx="2332882" cy="3354316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6CDAA4B-9188-774A-9074-F38F87C89E74}"/>
                </a:ext>
              </a:extLst>
            </p:cNvPr>
            <p:cNvSpPr/>
            <p:nvPr/>
          </p:nvSpPr>
          <p:spPr>
            <a:xfrm rot="12066866">
              <a:off x="1179278" y="3198620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/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blipFill>
                  <a:blip r:embed="rId13"/>
                  <a:stretch>
                    <a:fillRect l="-9000" t="-22857" r="-160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DDC4B08-39AB-2E4B-B3B8-5D3124B08A7F}"/>
                </a:ext>
              </a:extLst>
            </p:cNvPr>
            <p:cNvSpPr/>
            <p:nvPr/>
          </p:nvSpPr>
          <p:spPr>
            <a:xfrm rot="12066866">
              <a:off x="1598155" y="2111888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/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blipFill>
                  <a:blip r:embed="rId14"/>
                  <a:stretch>
                    <a:fillRect l="-8621" t="-26471" r="-12931" b="-470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0E154DC-D6B2-EA4B-950B-F798FCC692A2}"/>
                </a:ext>
              </a:extLst>
            </p:cNvPr>
            <p:cNvSpPr/>
            <p:nvPr/>
          </p:nvSpPr>
          <p:spPr>
            <a:xfrm rot="12066866">
              <a:off x="1972372" y="915885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/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blipFill>
                  <a:blip r:embed="rId15"/>
                  <a:stretch>
                    <a:fillRect l="-7759" t="-22857" r="-13793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979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B6A41-D7C8-504E-A76C-10FF65AFA5E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Beam-scanning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C0FF-E54E-1A4D-932E-351CA684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91" y="2144243"/>
            <a:ext cx="5779418" cy="4344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FFACD-0BA8-B444-9075-3FAAD7A3A6DB}"/>
              </a:ext>
            </a:extLst>
          </p:cNvPr>
          <p:cNvSpPr txBox="1"/>
          <p:nvPr/>
        </p:nvSpPr>
        <p:spPr>
          <a:xfrm>
            <a:off x="255493" y="740700"/>
            <a:ext cx="888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Scan the region with a steerable beam of the phased array.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FAF6B-D306-2B44-8C55-F557D546D35C}"/>
              </a:ext>
            </a:extLst>
          </p:cNvPr>
          <p:cNvSpPr txBox="1"/>
          <p:nvPr/>
        </p:nvSpPr>
        <p:spPr>
          <a:xfrm>
            <a:off x="255493" y="1263920"/>
            <a:ext cx="831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DoA</a:t>
            </a:r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 of the signal will show maximum received power.</a:t>
            </a:r>
          </a:p>
        </p:txBody>
      </p:sp>
    </p:spTree>
    <p:extLst>
      <p:ext uri="{BB962C8B-B14F-4D97-AF65-F5344CB8AC3E}">
        <p14:creationId xmlns:p14="http://schemas.microsoft.com/office/powerpoint/2010/main" val="3124534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EB95D-32AC-7247-9D84-29E42EFF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1" y="724683"/>
            <a:ext cx="3681739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C1A29-9D1A-974D-B8F8-8457661821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4244171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7353C-7602-744B-882F-7FC69C34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24" y="422970"/>
            <a:ext cx="8181391" cy="6136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C2646-B0C6-5847-AE22-4BE6578D3067}"/>
              </a:ext>
            </a:extLst>
          </p:cNvPr>
          <p:cNvSpPr txBox="1"/>
          <p:nvPr/>
        </p:nvSpPr>
        <p:spPr>
          <a:xfrm>
            <a:off x="0" y="59579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Number of elements = 30, wave length = 10cm, distance between elements = 6.5 cm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72B4E-C541-134F-8B73-614FDC75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46C12-EC36-8142-839C-2B20589D6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3933939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39485" y="1609389"/>
            <a:ext cx="8400081" cy="1064419"/>
            <a:chOff x="218225" y="5512746"/>
            <a:chExt cx="8400081" cy="106441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36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512746"/>
              <a:ext cx="1078364" cy="956106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6522" y="6321256"/>
              <a:ext cx="1000148" cy="255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4190253" y="890870"/>
            <a:ext cx="3681326" cy="894641"/>
            <a:chOff x="4190253" y="890870"/>
            <a:chExt cx="3681326" cy="89464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725917" y="890870"/>
              <a:ext cx="31456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Amplitude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4190253" y="1523045"/>
              <a:ext cx="826038" cy="262466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3554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Delay-sum </a:t>
            </a:r>
            <a:r>
              <a:rPr lang="en-US" sz="3600" dirty="0" err="1">
                <a:solidFill>
                  <a:schemeClr val="bg1"/>
                </a:solidFill>
              </a:rPr>
              <a:t>DoA</a:t>
            </a:r>
            <a:r>
              <a:rPr lang="en-US" sz="3600" dirty="0">
                <a:solidFill>
                  <a:schemeClr val="bg1"/>
                </a:solidFill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87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D5ABA1BB-CAAB-2D43-B35C-73F11EA9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547040"/>
            <a:ext cx="8866909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41</a:t>
            </a:fld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Delay-sum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F4787D3E-442F-014E-9E92-59A17964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3" y="916954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8AC7DE7-1531-704B-8053-4B8E1C8C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45" y="2203031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22C958-D8BF-7846-AB72-790C59A50FCF}"/>
              </a:ext>
            </a:extLst>
          </p:cNvPr>
          <p:cNvSpPr/>
          <p:nvPr/>
        </p:nvSpPr>
        <p:spPr>
          <a:xfrm>
            <a:off x="828370" y="1857536"/>
            <a:ext cx="8238972" cy="1751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64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82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Delay-sum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CE0D6-4516-1448-AAC2-6F6AC6AD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" y="680991"/>
            <a:ext cx="3110594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08B6006-D8BC-B94A-A86D-1B40D18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842"/>
            <a:ext cx="4059559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07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6DBB3-A56E-4149-A5AA-E85549070BF0}"/>
              </a:ext>
            </a:extLst>
          </p:cNvPr>
          <p:cNvSpPr/>
          <p:nvPr/>
        </p:nvSpPr>
        <p:spPr>
          <a:xfrm>
            <a:off x="693174" y="2566219"/>
            <a:ext cx="8244349" cy="109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65E6B-61D0-814B-A3E2-628717CF871B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is this a “delay -sum” ?</a:t>
            </a:r>
          </a:p>
        </p:txBody>
      </p:sp>
    </p:spTree>
    <p:extLst>
      <p:ext uri="{BB962C8B-B14F-4D97-AF65-F5344CB8AC3E}">
        <p14:creationId xmlns:p14="http://schemas.microsoft.com/office/powerpoint/2010/main" val="37081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E3A3279F-7BC0-5141-AE2C-F2BFB36C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7962900" cy="3149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9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75EF3F-BC99-5E4B-AD35-6DB00009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584775"/>
            <a:ext cx="5956638" cy="3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A056478-8AA3-A243-91F3-39E7888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4279151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1987415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2743201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2278965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Mx1</a:t>
            </a:r>
          </a:p>
        </p:txBody>
      </p:sp>
    </p:spTree>
    <p:extLst>
      <p:ext uri="{BB962C8B-B14F-4D97-AF65-F5344CB8AC3E}">
        <p14:creationId xmlns:p14="http://schemas.microsoft.com/office/powerpoint/2010/main" val="4046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15361" name="Picture 1">
            <a:extLst>
              <a:ext uri="{FF2B5EF4-FFF2-40B4-BE49-F238E27FC236}">
                <a16:creationId xmlns:a16="http://schemas.microsoft.com/office/drawing/2014/main" id="{DC9DFC56-E041-AE46-9F8F-4C1B6969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22" y="1556976"/>
            <a:ext cx="7183156" cy="26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482D0D-BE92-FC44-9755-17D7598531D0}"/>
              </a:ext>
            </a:extLst>
          </p:cNvPr>
          <p:cNvSpPr/>
          <p:nvPr/>
        </p:nvSpPr>
        <p:spPr>
          <a:xfrm>
            <a:off x="653524" y="2886792"/>
            <a:ext cx="8244349" cy="184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86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4007452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0220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535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 : Classical FFT approach</a:t>
            </a:r>
          </a:p>
        </p:txBody>
      </p:sp>
      <p:pic>
        <p:nvPicPr>
          <p:cNvPr id="15361" name="Picture 1">
            <a:extLst>
              <a:ext uri="{FF2B5EF4-FFF2-40B4-BE49-F238E27FC236}">
                <a16:creationId xmlns:a16="http://schemas.microsoft.com/office/drawing/2014/main" id="{DC9DFC56-E041-AE46-9F8F-4C1B6969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22" y="1556976"/>
            <a:ext cx="7183156" cy="26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482D0D-BE92-FC44-9755-17D7598531D0}"/>
              </a:ext>
            </a:extLst>
          </p:cNvPr>
          <p:cNvSpPr/>
          <p:nvPr/>
        </p:nvSpPr>
        <p:spPr>
          <a:xfrm>
            <a:off x="653524" y="2886792"/>
            <a:ext cx="8244349" cy="184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 : Classical FFT approach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96275F7-83F4-DF4D-819E-4129D57D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29" y="3213100"/>
            <a:ext cx="4445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2D1D3342-2D7B-4F41-9081-7E68D290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3274142"/>
            <a:ext cx="7277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EE474E70-5EA4-5849-9840-7352AA99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823884"/>
            <a:ext cx="72771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65E36D0E-11E3-3E45-BC46-0B15C4A3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696884"/>
            <a:ext cx="72771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9CDE5335-4488-9E4F-BF03-5BA08E1E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09" y="1620684"/>
            <a:ext cx="72771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 : Classical FFT approach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123006E-A13E-4C4B-BC1E-6527B01D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8" y="2143256"/>
            <a:ext cx="8071323" cy="25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1804B9A-B6AC-1749-8F5D-BA6DFE06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11"/>
            <a:ext cx="3377047" cy="1335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94B9E-0423-634F-ABF1-DFD22204FF19}"/>
              </a:ext>
            </a:extLst>
          </p:cNvPr>
          <p:cNvSpPr/>
          <p:nvPr/>
        </p:nvSpPr>
        <p:spPr>
          <a:xfrm>
            <a:off x="3377047" y="2143256"/>
            <a:ext cx="5398243" cy="2355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 : Classical FFT approach: Resolution</a:t>
            </a:r>
          </a:p>
        </p:txBody>
      </p:sp>
      <p:pic>
        <p:nvPicPr>
          <p:cNvPr id="31745" name="Picture 1">
            <a:extLst>
              <a:ext uri="{FF2B5EF4-FFF2-40B4-BE49-F238E27FC236}">
                <a16:creationId xmlns:a16="http://schemas.microsoft.com/office/drawing/2014/main" id="{37E39FD1-ACEC-FB42-8E2C-C0AC323D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2" y="2390555"/>
            <a:ext cx="5944229" cy="447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03C48DB-8F51-BE4E-B733-14CBF96C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9" y="593292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CE166A-D34F-A242-AA4F-3D934CEC3B6D}"/>
              </a:ext>
            </a:extLst>
          </p:cNvPr>
          <p:cNvSpPr/>
          <p:nvPr/>
        </p:nvSpPr>
        <p:spPr>
          <a:xfrm>
            <a:off x="410939" y="4079631"/>
            <a:ext cx="5212645" cy="636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A7E19-1EB7-DB46-B56A-2F0C4F3C24B9}"/>
              </a:ext>
            </a:extLst>
          </p:cNvPr>
          <p:cNvSpPr/>
          <p:nvPr/>
        </p:nvSpPr>
        <p:spPr>
          <a:xfrm>
            <a:off x="380459" y="4715705"/>
            <a:ext cx="5212645" cy="77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9F6A3-3B66-DB4B-8907-61F45C844B56}"/>
              </a:ext>
            </a:extLst>
          </p:cNvPr>
          <p:cNvSpPr/>
          <p:nvPr/>
        </p:nvSpPr>
        <p:spPr>
          <a:xfrm>
            <a:off x="349980" y="5351778"/>
            <a:ext cx="3518636" cy="1169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6110F4-610F-1249-B389-25C19407D4B7}"/>
              </a:ext>
            </a:extLst>
          </p:cNvPr>
          <p:cNvSpPr/>
          <p:nvPr/>
        </p:nvSpPr>
        <p:spPr>
          <a:xfrm>
            <a:off x="3699803" y="5975691"/>
            <a:ext cx="3068714" cy="85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AC029A70-1FF2-9E4B-BF9F-75C506EB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54" y="5294453"/>
            <a:ext cx="4248942" cy="8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DB779-1C20-F349-85D2-E5ABB62437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 : Classical FFT approach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28419ED-29FD-0040-8A6B-2CC9FA6D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0" y="633003"/>
            <a:ext cx="6580909" cy="26029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1565-F4BC-494C-A603-B9E5BCC854F6}"/>
              </a:ext>
            </a:extLst>
          </p:cNvPr>
          <p:cNvGrpSpPr/>
          <p:nvPr/>
        </p:nvGrpSpPr>
        <p:grpSpPr>
          <a:xfrm>
            <a:off x="2361356" y="3425487"/>
            <a:ext cx="3901080" cy="461665"/>
            <a:chOff x="2134623" y="6350655"/>
            <a:chExt cx="4720307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C893C0-4471-6B4C-9E07-FD7F3AE8A298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090761C-6552-084A-B909-461B57250A0C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AC3239-E410-7646-BE5B-4D547E5382D5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AF262B-A008-394C-BFBD-8F94ADAAB6BB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71C1C6-589A-C044-9A25-A81D5A74DE98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1CBBC1-C91C-E947-BC39-63DEC56E6F9A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A5584-5C80-854F-8421-0FB1B8E89F0F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86F0E-78C5-A347-8B0C-0F3198604CB0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E4203D-431B-3E48-AB05-C0936E163F0F}"/>
              </a:ext>
            </a:extLst>
          </p:cNvPr>
          <p:cNvSpPr txBox="1"/>
          <p:nvPr/>
        </p:nvSpPr>
        <p:spPr>
          <a:xfrm>
            <a:off x="0" y="2612289"/>
            <a:ext cx="9143999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What is the minimum and maximum value of the inter-element distance (d)?</a:t>
            </a:r>
          </a:p>
        </p:txBody>
      </p:sp>
    </p:spTree>
    <p:extLst>
      <p:ext uri="{BB962C8B-B14F-4D97-AF65-F5344CB8AC3E}">
        <p14:creationId xmlns:p14="http://schemas.microsoft.com/office/powerpoint/2010/main" val="39061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 : Classical FFT approach</a:t>
            </a:r>
          </a:p>
        </p:txBody>
      </p:sp>
      <p:pic>
        <p:nvPicPr>
          <p:cNvPr id="34817" name="Picture 1">
            <a:extLst>
              <a:ext uri="{FF2B5EF4-FFF2-40B4-BE49-F238E27FC236}">
                <a16:creationId xmlns:a16="http://schemas.microsoft.com/office/drawing/2014/main" id="{8A2B7771-A2EA-EF4E-B88F-30E5162B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0" y="1039583"/>
            <a:ext cx="7091799" cy="538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569E65-CCDE-414C-BB15-C6A7F5C83C56}"/>
              </a:ext>
            </a:extLst>
          </p:cNvPr>
          <p:cNvSpPr/>
          <p:nvPr/>
        </p:nvSpPr>
        <p:spPr>
          <a:xfrm>
            <a:off x="1255000" y="2335238"/>
            <a:ext cx="5212645" cy="172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687042-DECE-E64E-85EE-16A425F23EB9}"/>
              </a:ext>
            </a:extLst>
          </p:cNvPr>
          <p:cNvSpPr/>
          <p:nvPr/>
        </p:nvSpPr>
        <p:spPr>
          <a:xfrm>
            <a:off x="872828" y="4088581"/>
            <a:ext cx="5443566" cy="23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 : Classical FFT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BFF96-15FD-C545-BCE7-850682778F39}"/>
              </a:ext>
            </a:extLst>
          </p:cNvPr>
          <p:cNvSpPr txBox="1"/>
          <p:nvPr/>
        </p:nvSpPr>
        <p:spPr>
          <a:xfrm>
            <a:off x="0" y="3098512"/>
            <a:ext cx="914399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590522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431368"/>
            <a:ext cx="9144000" cy="1938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 Subspace-based </a:t>
            </a:r>
            <a:r>
              <a:rPr lang="en-US" sz="4000" dirty="0" err="1">
                <a:solidFill>
                  <a:schemeClr val="bg1"/>
                </a:solidFill>
              </a:rPr>
              <a:t>DoA</a:t>
            </a:r>
            <a:r>
              <a:rPr lang="en-US" sz="4000" dirty="0">
                <a:solidFill>
                  <a:schemeClr val="bg1"/>
                </a:solidFill>
              </a:rPr>
              <a:t> Estimation Algorithm: MUSIC (Multiple Signal Classification)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36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36C455E-6700-D14A-A522-BCBF71767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485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>
            <a:extLst>
              <a:ext uri="{FF2B5EF4-FFF2-40B4-BE49-F238E27FC236}">
                <a16:creationId xmlns:a16="http://schemas.microsoft.com/office/drawing/2014/main" id="{7B3112F6-E22B-7A46-AEA7-79B8C478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1755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89738DED-0C6E-9D40-9D06-1441C7AD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8923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23B6EA33-475F-5B4A-9AD9-46C5AEC1D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8923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436A076-0BDA-524D-93B8-9DF4F640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73" y="1078955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BCADC03-2F0D-114F-AC04-A732D040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05" y="1078954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27CA934B-E973-BC4B-A12A-8FBA3B66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EB0A128A-D7C8-EC42-91FC-3C404651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7C23D590-76B7-9343-8F00-715B3117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14" y="5193630"/>
            <a:ext cx="2059406" cy="15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2B2E547E-AF29-6046-BE9D-BCEB47C8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80767EA-4C38-BB47-9946-22AEF23C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14" y="5193630"/>
            <a:ext cx="2059406" cy="15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CDBE11-6C34-D64A-BC8B-7189D06F83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17409" name="Picture 1">
            <a:extLst>
              <a:ext uri="{FF2B5EF4-FFF2-40B4-BE49-F238E27FC236}">
                <a16:creationId xmlns:a16="http://schemas.microsoft.com/office/drawing/2014/main" id="{0D8D2D81-5AED-914C-AF73-5A9CA502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0" y="5981153"/>
            <a:ext cx="3382971" cy="8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9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1987415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2743201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2278965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Mx1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2FCA7-B7E1-2846-B848-D58A21B04A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</p:spTree>
    <p:extLst>
      <p:ext uri="{BB962C8B-B14F-4D97-AF65-F5344CB8AC3E}">
        <p14:creationId xmlns:p14="http://schemas.microsoft.com/office/powerpoint/2010/main" val="41430597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19CCE0D7-1528-5F4E-ADC0-144A8883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407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2B23A-6C06-3D4C-8C02-EE42162D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157207"/>
            <a:ext cx="4494850" cy="427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" name="Picture 1">
            <a:extLst>
              <a:ext uri="{FF2B5EF4-FFF2-40B4-BE49-F238E27FC236}">
                <a16:creationId xmlns:a16="http://schemas.microsoft.com/office/drawing/2014/main" id="{75B86040-65EE-1C43-BADA-3239CEBC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01" y="1157207"/>
            <a:ext cx="4566538" cy="427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E2D9F1AC-3BE9-AE41-959B-9ABCBCE7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28167"/>
            <a:ext cx="6093495" cy="44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92" y="1108561"/>
            <a:ext cx="7204663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226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1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" name="Picture 1">
            <a:extLst>
              <a:ext uri="{FF2B5EF4-FFF2-40B4-BE49-F238E27FC236}">
                <a16:creationId xmlns:a16="http://schemas.microsoft.com/office/drawing/2014/main" id="{35073218-AE93-DF4C-8CEA-98571529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1" y="5109005"/>
            <a:ext cx="6322897" cy="13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59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1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" name="Picture 1">
            <a:extLst>
              <a:ext uri="{FF2B5EF4-FFF2-40B4-BE49-F238E27FC236}">
                <a16:creationId xmlns:a16="http://schemas.microsoft.com/office/drawing/2014/main" id="{68D9A6D0-9F27-D74E-B567-D4363693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6" y="5245939"/>
            <a:ext cx="6645495" cy="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FE05E1D6-98CE-194E-8334-9ECB905C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43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" name="Picture 1">
            <a:extLst>
              <a:ext uri="{FF2B5EF4-FFF2-40B4-BE49-F238E27FC236}">
                <a16:creationId xmlns:a16="http://schemas.microsoft.com/office/drawing/2014/main" id="{08C75BF0-A445-CC47-B037-CD39EE41B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14"/>
          <a:stretch/>
        </p:blipFill>
        <p:spPr bwMode="auto">
          <a:xfrm>
            <a:off x="926238" y="4335880"/>
            <a:ext cx="6875550" cy="10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9663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" name="Picture 1">
            <a:extLst>
              <a:ext uri="{FF2B5EF4-FFF2-40B4-BE49-F238E27FC236}">
                <a16:creationId xmlns:a16="http://schemas.microsoft.com/office/drawing/2014/main" id="{08C75BF0-A445-CC47-B037-CD39EE41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8" y="4335879"/>
            <a:ext cx="6875550" cy="25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1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98407" y="1109590"/>
            <a:ext cx="2993798" cy="319555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3ED9CD-0926-6F4B-BE14-49E68B983A98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1375D347-D4FE-C949-8ACC-464E3F4215C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CD4A6D-95E8-8C4B-B18D-4B0F54953CC8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CD4A6D-95E8-8C4B-B18D-4B0F54953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0C86C2-3B8D-0945-AB99-80C2A5FFE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9137709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>
            <a:extLst>
              <a:ext uri="{FF2B5EF4-FFF2-40B4-BE49-F238E27FC236}">
                <a16:creationId xmlns:a16="http://schemas.microsoft.com/office/drawing/2014/main" id="{AD397756-974B-984D-A2E8-38142A2A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5" y="4102992"/>
            <a:ext cx="6725655" cy="11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236085E9-2D4A-FB41-B252-8473D740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5" y="5515475"/>
            <a:ext cx="6021807" cy="134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>
            <a:extLst>
              <a:ext uri="{FF2B5EF4-FFF2-40B4-BE49-F238E27FC236}">
                <a16:creationId xmlns:a16="http://schemas.microsoft.com/office/drawing/2014/main" id="{879EDD1A-97F4-F946-8E9B-3A49ACC22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22" y="4580811"/>
            <a:ext cx="6401755" cy="16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8025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30721" name="Picture 1">
            <a:extLst>
              <a:ext uri="{FF2B5EF4-FFF2-40B4-BE49-F238E27FC236}">
                <a16:creationId xmlns:a16="http://schemas.microsoft.com/office/drawing/2014/main" id="{C722C737-D138-974A-949E-6E6E9CF7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6" y="785924"/>
            <a:ext cx="6201028" cy="28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5F27D7EA-1B8F-024F-82CA-0B57662D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31" y="3790081"/>
            <a:ext cx="5570172" cy="311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1E568934-2CC6-674B-AE85-7B81160B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31" y="3790082"/>
            <a:ext cx="5570172" cy="311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351F11-5C39-B243-BBBC-E518E45B6953}"/>
              </a:ext>
            </a:extLst>
          </p:cNvPr>
          <p:cNvSpPr txBox="1"/>
          <p:nvPr/>
        </p:nvSpPr>
        <p:spPr>
          <a:xfrm>
            <a:off x="1" y="1249659"/>
            <a:ext cx="9143999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signal subspace method for </a:t>
            </a:r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DoA</a:t>
            </a:r>
            <a:endParaRPr lang="en-US" sz="32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estimation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EB53A-B059-054A-A0BC-34EE07CEAA98}"/>
              </a:ext>
            </a:extLst>
          </p:cNvPr>
          <p:cNvSpPr txBox="1"/>
          <p:nvPr/>
        </p:nvSpPr>
        <p:spPr>
          <a:xfrm>
            <a:off x="0" y="2612289"/>
            <a:ext cx="9143999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What happens if number of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signals sources (M) are more than the number of sensors (N) ?</a:t>
            </a:r>
          </a:p>
        </p:txBody>
      </p:sp>
    </p:spTree>
    <p:extLst>
      <p:ext uri="{BB962C8B-B14F-4D97-AF65-F5344CB8AC3E}">
        <p14:creationId xmlns:p14="http://schemas.microsoft.com/office/powerpoint/2010/main" val="19222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719819A-B01E-354F-BDF8-02FA3E07679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DACFB07-A268-0E49-8934-53B8930903AA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A9BD3F-D3CD-434E-9261-DE86B2ECA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1123037"/>
            <a:ext cx="3891013" cy="3164043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171435"/>
            <a:ext cx="2004885" cy="3112571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1607F3CB-AEE6-FB42-BC96-F0075E63C256}"/>
              </a:ext>
            </a:extLst>
          </p:cNvPr>
          <p:cNvSpPr/>
          <p:nvPr/>
        </p:nvSpPr>
        <p:spPr>
          <a:xfrm>
            <a:off x="3192651" y="1237245"/>
            <a:ext cx="2603715" cy="158344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68332C-FB48-734E-B5C2-C47EAE0794AF}"/>
              </a:ext>
            </a:extLst>
          </p:cNvPr>
          <p:cNvSpPr/>
          <p:nvPr/>
        </p:nvSpPr>
        <p:spPr>
          <a:xfrm rot="2921079">
            <a:off x="2286383" y="1956423"/>
            <a:ext cx="2182677" cy="116011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between these two paths</a:t>
            </a:r>
          </a:p>
        </p:txBody>
      </p:sp>
    </p:spTree>
    <p:extLst>
      <p:ext uri="{BB962C8B-B14F-4D97-AF65-F5344CB8AC3E}">
        <p14:creationId xmlns:p14="http://schemas.microsoft.com/office/powerpoint/2010/main" val="29173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1FCBD-D261-2046-9ACE-9B90D55C4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319"/>
          <a:stretch/>
        </p:blipFill>
        <p:spPr>
          <a:xfrm>
            <a:off x="1903169" y="1296486"/>
            <a:ext cx="5579709" cy="3813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E502F-79C8-F54F-9544-F817AE35DD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Near vs Far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2A0E9-9B9D-AF4C-9883-1C7809D00D58}"/>
              </a:ext>
            </a:extLst>
          </p:cNvPr>
          <p:cNvSpPr txBox="1"/>
          <p:nvPr/>
        </p:nvSpPr>
        <p:spPr>
          <a:xfrm>
            <a:off x="0" y="5768788"/>
            <a:ext cx="914399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Assume far-field (planar wave model) when the receiver/transmitter are (2L</a:t>
            </a:r>
            <a:r>
              <a:rPr lang="en-US" sz="2400" baseline="30000" dirty="0">
                <a:solidFill>
                  <a:schemeClr val="bg1"/>
                </a:solidFill>
                <a:latin typeface="Lucida Bright" panose="02040602050505020304" pitchFamily="18" charset="77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/ </a:t>
            </a:r>
            <a:r>
              <a:rPr lang="en-US" sz="24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λ</a:t>
            </a:r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) distance apart.</a:t>
            </a:r>
          </a:p>
        </p:txBody>
      </p:sp>
    </p:spTree>
    <p:extLst>
      <p:ext uri="{BB962C8B-B14F-4D97-AF65-F5344CB8AC3E}">
        <p14:creationId xmlns:p14="http://schemas.microsoft.com/office/powerpoint/2010/main" val="27310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9344</TotalTime>
  <Words>1370</Words>
  <Application>Microsoft Macintosh PowerPoint</Application>
  <PresentationFormat>On-screen Show (4:3)</PresentationFormat>
  <Paragraphs>349</Paragraphs>
  <Slides>72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713</cp:revision>
  <dcterms:created xsi:type="dcterms:W3CDTF">2019-02-13T16:19:48Z</dcterms:created>
  <dcterms:modified xsi:type="dcterms:W3CDTF">2019-10-16T02:50:47Z</dcterms:modified>
</cp:coreProperties>
</file>