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3" r:id="rId16"/>
    <p:sldId id="282"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2969" autoAdjust="0"/>
  </p:normalViewPr>
  <p:slideViewPr>
    <p:cSldViewPr>
      <p:cViewPr>
        <p:scale>
          <a:sx n="125" d="100"/>
          <a:sy n="125" d="100"/>
        </p:scale>
        <p:origin x="1784" y="-11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6873DD-E5AC-46F8-A7CF-39F60AF0F21D}" type="datetimeFigureOut">
              <a:rPr lang="en-US" smtClean="0"/>
              <a:pPr/>
              <a:t>10/14/16</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39F316-3CF3-4E5E-88C9-A72D8A42DE11}" type="slidenum">
              <a:rPr lang="en-US" smtClean="0"/>
              <a:pPr/>
              <a:t>‹#›</a:t>
            </a:fld>
            <a:endParaRPr lang="en-US"/>
          </a:p>
        </p:txBody>
      </p:sp>
    </p:spTree>
    <p:extLst>
      <p:ext uri="{BB962C8B-B14F-4D97-AF65-F5344CB8AC3E}">
        <p14:creationId xmlns:p14="http://schemas.microsoft.com/office/powerpoint/2010/main" val="1272642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To do collision detection,</a:t>
            </a:r>
            <a:r>
              <a:rPr lang="en-US" baseline="0" dirty="0" smtClean="0"/>
              <a:t> people usually use the pipeline like this.</a:t>
            </a:r>
          </a:p>
          <a:p>
            <a:r>
              <a:rPr lang="en-US" baseline="0" dirty="0" smtClean="0"/>
              <a:t>Given a scene, for example, including a piece of cloth, a ground, and a solid ball, a hierarchical structure such as BVTT is built. </a:t>
            </a:r>
          </a:p>
          <a:p>
            <a:r>
              <a:rPr lang="en-US" baseline="0" dirty="0" smtClean="0"/>
              <a:t>In this tree, each non-leaf node stands for a bounding volume overlapping test, and each leaf node stands for an triangle intersection test, assuming all the objects are represented by a set of triangles. </a:t>
            </a:r>
          </a:p>
          <a:p>
            <a:r>
              <a:rPr lang="en-US" baseline="0" dirty="0" smtClean="0"/>
              <a:t>To test whether two triangle will intersect with each other during a delta T time, people need to perform 6 vertex-face intersection tests and 9 edge-edge intersection tests. These tests will finally reduce to solving 15 cubic equations. </a:t>
            </a:r>
          </a:p>
          <a:p>
            <a:r>
              <a:rPr lang="en-US" baseline="0" dirty="0" smtClean="0"/>
              <a:t>Most of the cubic equations do not have real solutions, because the triangles will not intersect during the delta T time. </a:t>
            </a:r>
          </a:p>
          <a:p>
            <a:r>
              <a:rPr lang="en-US" baseline="0" dirty="0" smtClean="0"/>
              <a:t>Since solving cubic equations is time consuming, people are trying to do such non-overlapping triangles tests without solving cubic equations. </a:t>
            </a:r>
          </a:p>
        </p:txBody>
      </p:sp>
      <p:sp>
        <p:nvSpPr>
          <p:cNvPr id="4" name="灯片编号占位符 3"/>
          <p:cNvSpPr>
            <a:spLocks noGrp="1"/>
          </p:cNvSpPr>
          <p:nvPr>
            <p:ph type="sldNum" sz="quarter" idx="10"/>
          </p:nvPr>
        </p:nvSpPr>
        <p:spPr/>
        <p:txBody>
          <a:bodyPr/>
          <a:lstStyle/>
          <a:p>
            <a:fld id="{D539F316-3CF3-4E5E-88C9-A72D8A42DE11}" type="slidenum">
              <a:rPr lang="en-US" smtClean="0"/>
              <a:pPr/>
              <a:t>2</a:t>
            </a:fld>
            <a:endParaRPr lang="en-US"/>
          </a:p>
        </p:txBody>
      </p:sp>
    </p:spTree>
    <p:extLst>
      <p:ext uri="{BB962C8B-B14F-4D97-AF65-F5344CB8AC3E}">
        <p14:creationId xmlns:p14="http://schemas.microsoft.com/office/powerpoint/2010/main" val="378488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So, we</a:t>
            </a:r>
            <a:r>
              <a:rPr lang="en-US" baseline="0" dirty="0" smtClean="0"/>
              <a:t> classify the adjacent elementary pairs into two groups: can be tested in non-adjacent step, and cannot be.</a:t>
            </a:r>
          </a:p>
          <a:p>
            <a:r>
              <a:rPr lang="en-US" baseline="0" dirty="0" smtClean="0"/>
              <a:t>And those cannot be tested in non-adjacent are called orphan set.</a:t>
            </a:r>
          </a:p>
          <a:p>
            <a:r>
              <a:rPr lang="en-US" baseline="0" dirty="0" smtClean="0"/>
              <a:t>Now, the new way to do collision detection is first perform non-adjacent test and than perform orphan test.</a:t>
            </a:r>
          </a:p>
          <a:p>
            <a:r>
              <a:rPr lang="en-US" baseline="0" dirty="0" smtClean="0"/>
              <a:t>For a triangle mesh, the orphan set is fixed and can be pre-computed. </a:t>
            </a:r>
          </a:p>
          <a:p>
            <a:r>
              <a:rPr lang="en-US" baseline="0" dirty="0" smtClean="0"/>
              <a:t>But I am not going to explain how to compute the orphan set, because there is another more powerful techniques which replace the orphan set.</a:t>
            </a:r>
            <a:endParaRPr lang="en-US" dirty="0"/>
          </a:p>
        </p:txBody>
      </p:sp>
      <p:sp>
        <p:nvSpPr>
          <p:cNvPr id="4" name="灯片编号占位符 3"/>
          <p:cNvSpPr>
            <a:spLocks noGrp="1"/>
          </p:cNvSpPr>
          <p:nvPr>
            <p:ph type="sldNum" sz="quarter" idx="10"/>
          </p:nvPr>
        </p:nvSpPr>
        <p:spPr/>
        <p:txBody>
          <a:bodyPr/>
          <a:lstStyle/>
          <a:p>
            <a:fld id="{D539F316-3CF3-4E5E-88C9-A72D8A42DE11}" type="slidenum">
              <a:rPr lang="en-US" smtClean="0"/>
              <a:pPr/>
              <a:t>11</a:t>
            </a:fld>
            <a:endParaRPr lang="en-US"/>
          </a:p>
        </p:txBody>
      </p:sp>
    </p:spTree>
    <p:extLst>
      <p:ext uri="{BB962C8B-B14F-4D97-AF65-F5344CB8AC3E}">
        <p14:creationId xmlns:p14="http://schemas.microsoft.com/office/powerpoint/2010/main" val="971743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This technique is called representative-</a:t>
            </a:r>
            <a:r>
              <a:rPr lang="en-US" dirty="0" err="1" smtClean="0"/>
              <a:t>traingles</a:t>
            </a:r>
            <a:r>
              <a:rPr lang="en-US" dirty="0" smtClean="0"/>
              <a:t>.</a:t>
            </a:r>
            <a:endParaRPr lang="en-US" dirty="0"/>
          </a:p>
        </p:txBody>
      </p:sp>
      <p:sp>
        <p:nvSpPr>
          <p:cNvPr id="4" name="灯片编号占位符 3"/>
          <p:cNvSpPr>
            <a:spLocks noGrp="1"/>
          </p:cNvSpPr>
          <p:nvPr>
            <p:ph type="sldNum" sz="quarter" idx="10"/>
          </p:nvPr>
        </p:nvSpPr>
        <p:spPr/>
        <p:txBody>
          <a:bodyPr/>
          <a:lstStyle/>
          <a:p>
            <a:fld id="{D539F316-3CF3-4E5E-88C9-A72D8A42DE11}" type="slidenum">
              <a:rPr lang="en-US" smtClean="0"/>
              <a:pPr/>
              <a:t>12</a:t>
            </a:fld>
            <a:endParaRPr lang="en-US"/>
          </a:p>
        </p:txBody>
      </p:sp>
    </p:spTree>
    <p:extLst>
      <p:ext uri="{BB962C8B-B14F-4D97-AF65-F5344CB8AC3E}">
        <p14:creationId xmlns:p14="http://schemas.microsoft.com/office/powerpoint/2010/main" val="479717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What</a:t>
            </a:r>
            <a:r>
              <a:rPr lang="en-US" baseline="0" dirty="0" smtClean="0"/>
              <a:t> is the motivation?</a:t>
            </a:r>
          </a:p>
          <a:p>
            <a:r>
              <a:rPr lang="en-US" baseline="0" dirty="0" smtClean="0"/>
              <a:t>Look at this example. </a:t>
            </a:r>
          </a:p>
          <a:p>
            <a:r>
              <a:rPr lang="en-US" baseline="0" dirty="0" smtClean="0"/>
              <a:t>The vertex v1 contact with the triangle t1. </a:t>
            </a:r>
          </a:p>
          <a:p>
            <a:r>
              <a:rPr lang="en-US" baseline="0" dirty="0" smtClean="0"/>
              <a:t>So the traditional way will test (v1, t1) 6 times. And since the upper six triangles are not the neighbors of t1 (in fact, they even don’t in the same mesh), using orphan set will not avoid those duplicate elementary tests. </a:t>
            </a:r>
          </a:p>
        </p:txBody>
      </p:sp>
      <p:sp>
        <p:nvSpPr>
          <p:cNvPr id="4" name="灯片编号占位符 3"/>
          <p:cNvSpPr>
            <a:spLocks noGrp="1"/>
          </p:cNvSpPr>
          <p:nvPr>
            <p:ph type="sldNum" sz="quarter" idx="10"/>
          </p:nvPr>
        </p:nvSpPr>
        <p:spPr/>
        <p:txBody>
          <a:bodyPr/>
          <a:lstStyle/>
          <a:p>
            <a:fld id="{D539F316-3CF3-4E5E-88C9-A72D8A42DE11}" type="slidenum">
              <a:rPr lang="en-US" smtClean="0"/>
              <a:pPr/>
              <a:t>13</a:t>
            </a:fld>
            <a:endParaRPr lang="en-US"/>
          </a:p>
        </p:txBody>
      </p:sp>
    </p:spTree>
    <p:extLst>
      <p:ext uri="{BB962C8B-B14F-4D97-AF65-F5344CB8AC3E}">
        <p14:creationId xmlns:p14="http://schemas.microsoft.com/office/powerpoint/2010/main" val="963487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To solve this problem,</a:t>
            </a:r>
            <a:r>
              <a:rPr lang="en-US" baseline="0" dirty="0" smtClean="0"/>
              <a:t> people proposed representative-triangles.</a:t>
            </a:r>
            <a:endParaRPr lang="en-US" dirty="0" smtClean="0"/>
          </a:p>
          <a:p>
            <a:r>
              <a:rPr lang="en-US" dirty="0" smtClean="0"/>
              <a:t>In representative-triangles. </a:t>
            </a:r>
          </a:p>
          <a:p>
            <a:r>
              <a:rPr lang="en-US" dirty="0" smtClean="0"/>
              <a:t>Each</a:t>
            </a:r>
            <a:r>
              <a:rPr lang="en-US" baseline="0" dirty="0" smtClean="0"/>
              <a:t> element is assigned to one triangle. </a:t>
            </a:r>
          </a:p>
          <a:p>
            <a:r>
              <a:rPr lang="en-US" baseline="0" dirty="0" smtClean="0"/>
              <a:t>For example, the middle point is assigned to the triangle t1. And this point will only be tested when the triangle t1 is tested. </a:t>
            </a:r>
          </a:p>
          <a:p>
            <a:r>
              <a:rPr lang="en-US" baseline="0" dirty="0" smtClean="0"/>
              <a:t>Using representative-triangles, each elementary test will perform no more than once.</a:t>
            </a:r>
          </a:p>
        </p:txBody>
      </p:sp>
      <p:sp>
        <p:nvSpPr>
          <p:cNvPr id="4" name="灯片编号占位符 3"/>
          <p:cNvSpPr>
            <a:spLocks noGrp="1"/>
          </p:cNvSpPr>
          <p:nvPr>
            <p:ph type="sldNum" sz="quarter" idx="10"/>
          </p:nvPr>
        </p:nvSpPr>
        <p:spPr/>
        <p:txBody>
          <a:bodyPr/>
          <a:lstStyle/>
          <a:p>
            <a:fld id="{D539F316-3CF3-4E5E-88C9-A72D8A42DE11}" type="slidenum">
              <a:rPr lang="en-US" smtClean="0"/>
              <a:pPr/>
              <a:t>14</a:t>
            </a:fld>
            <a:endParaRPr lang="en-US"/>
          </a:p>
        </p:txBody>
      </p:sp>
    </p:spTree>
    <p:extLst>
      <p:ext uri="{BB962C8B-B14F-4D97-AF65-F5344CB8AC3E}">
        <p14:creationId xmlns:p14="http://schemas.microsoft.com/office/powerpoint/2010/main" val="1305630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And </a:t>
            </a:r>
            <a:r>
              <a:rPr lang="en-US" baseline="0" dirty="0" smtClean="0"/>
              <a:t>here is another advantage of representative triangle.</a:t>
            </a:r>
          </a:p>
          <a:p>
            <a:r>
              <a:rPr lang="en-US" baseline="0" dirty="0" smtClean="0"/>
              <a:t>In the left figure, the bounding volumes of the two triangles are overlapping. So 15 elementary tests are needed to do further check. </a:t>
            </a:r>
          </a:p>
          <a:p>
            <a:r>
              <a:rPr lang="en-US" baseline="0" dirty="0" smtClean="0"/>
              <a:t>But in fact, if we use the bounding volumes of the edge, only 2 elementary tests are needed to do further check.</a:t>
            </a:r>
            <a:endParaRPr lang="en-US" dirty="0"/>
          </a:p>
        </p:txBody>
      </p:sp>
      <p:sp>
        <p:nvSpPr>
          <p:cNvPr id="4" name="灯片编号占位符 3"/>
          <p:cNvSpPr>
            <a:spLocks noGrp="1"/>
          </p:cNvSpPr>
          <p:nvPr>
            <p:ph type="sldNum" sz="quarter" idx="10"/>
          </p:nvPr>
        </p:nvSpPr>
        <p:spPr/>
        <p:txBody>
          <a:bodyPr/>
          <a:lstStyle/>
          <a:p>
            <a:fld id="{D539F316-3CF3-4E5E-88C9-A72D8A42DE11}" type="slidenum">
              <a:rPr lang="en-US" smtClean="0"/>
              <a:pPr/>
              <a:t>15</a:t>
            </a:fld>
            <a:endParaRPr lang="en-US"/>
          </a:p>
        </p:txBody>
      </p:sp>
    </p:spTree>
    <p:extLst>
      <p:ext uri="{BB962C8B-B14F-4D97-AF65-F5344CB8AC3E}">
        <p14:creationId xmlns:p14="http://schemas.microsoft.com/office/powerpoint/2010/main" val="736378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So, a</a:t>
            </a:r>
            <a:r>
              <a:rPr lang="en-US" baseline="0" dirty="0" smtClean="0"/>
              <a:t> </a:t>
            </a:r>
            <a:r>
              <a:rPr lang="en-US" dirty="0" smtClean="0"/>
              <a:t>representative</a:t>
            </a:r>
            <a:r>
              <a:rPr lang="en-US" baseline="0" dirty="0" smtClean="0"/>
              <a:t> triangle will also remember the bounding volumes of the assigned elements</a:t>
            </a:r>
          </a:p>
          <a:p>
            <a:r>
              <a:rPr lang="en-US" baseline="0" dirty="0" smtClean="0"/>
              <a:t>But, how to assign the elements? Is there an optimal assignment? </a:t>
            </a:r>
          </a:p>
          <a:p>
            <a:r>
              <a:rPr lang="en-US" baseline="0" dirty="0" smtClean="0"/>
              <a:t>Of course, different assignment will lead to different computations. But it is proved that, there is no global optimal assignment. And a greedy method is good enough to assign the elements.</a:t>
            </a:r>
          </a:p>
        </p:txBody>
      </p:sp>
      <p:sp>
        <p:nvSpPr>
          <p:cNvPr id="4" name="灯片编号占位符 3"/>
          <p:cNvSpPr>
            <a:spLocks noGrp="1"/>
          </p:cNvSpPr>
          <p:nvPr>
            <p:ph type="sldNum" sz="quarter" idx="10"/>
          </p:nvPr>
        </p:nvSpPr>
        <p:spPr/>
        <p:txBody>
          <a:bodyPr/>
          <a:lstStyle/>
          <a:p>
            <a:fld id="{D539F316-3CF3-4E5E-88C9-A72D8A42DE11}" type="slidenum">
              <a:rPr lang="en-US" smtClean="0"/>
              <a:pPr/>
              <a:t>16</a:t>
            </a:fld>
            <a:endParaRPr lang="en-US"/>
          </a:p>
        </p:txBody>
      </p:sp>
    </p:spTree>
    <p:extLst>
      <p:ext uri="{BB962C8B-B14F-4D97-AF65-F5344CB8AC3E}">
        <p14:creationId xmlns:p14="http://schemas.microsoft.com/office/powerpoint/2010/main" val="372217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Now we talk about non-penetration filter. </a:t>
            </a:r>
          </a:p>
          <a:p>
            <a:r>
              <a:rPr lang="en-US" dirty="0" smtClean="0"/>
              <a:t>This technique bases</a:t>
            </a:r>
            <a:r>
              <a:rPr lang="en-US" baseline="0" dirty="0" smtClean="0"/>
              <a:t> on another observation. </a:t>
            </a:r>
            <a:endParaRPr lang="en-US" dirty="0"/>
          </a:p>
        </p:txBody>
      </p:sp>
      <p:sp>
        <p:nvSpPr>
          <p:cNvPr id="4" name="灯片编号占位符 3"/>
          <p:cNvSpPr>
            <a:spLocks noGrp="1"/>
          </p:cNvSpPr>
          <p:nvPr>
            <p:ph type="sldNum" sz="quarter" idx="10"/>
          </p:nvPr>
        </p:nvSpPr>
        <p:spPr/>
        <p:txBody>
          <a:bodyPr/>
          <a:lstStyle/>
          <a:p>
            <a:fld id="{D539F316-3CF3-4E5E-88C9-A72D8A42DE11}" type="slidenum">
              <a:rPr lang="en-US" smtClean="0"/>
              <a:pPr/>
              <a:t>17</a:t>
            </a:fld>
            <a:endParaRPr lang="en-US"/>
          </a:p>
        </p:txBody>
      </p:sp>
    </p:spTree>
    <p:extLst>
      <p:ext uri="{BB962C8B-B14F-4D97-AF65-F5344CB8AC3E}">
        <p14:creationId xmlns:p14="http://schemas.microsoft.com/office/powerpoint/2010/main" val="234028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Look</a:t>
            </a:r>
            <a:r>
              <a:rPr lang="en-US" baseline="0" dirty="0" smtClean="0"/>
              <a:t> at this figure. At time t0, the triangle is at lower position, and at time t1, the triangle moves to the higher position. </a:t>
            </a:r>
          </a:p>
          <a:p>
            <a:r>
              <a:rPr lang="en-US" baseline="0" dirty="0" smtClean="0"/>
              <a:t>When doing collision detection, people usually use a big bounding volume to cover the both positions.</a:t>
            </a:r>
          </a:p>
          <a:p>
            <a:r>
              <a:rPr lang="en-US" dirty="0" smtClean="0"/>
              <a:t>Now,</a:t>
            </a:r>
            <a:r>
              <a:rPr lang="en-US" baseline="0" dirty="0" smtClean="0"/>
              <a:t> there is a bounding volume of a moving vertex. </a:t>
            </a:r>
          </a:p>
          <a:p>
            <a:r>
              <a:rPr lang="en-US" baseline="0" dirty="0" smtClean="0"/>
              <a:t>Such bounding volumes are too conservative to do collision detection. And too many cubic equations are going to be solved to check whether during the time delta T, the vertex penetrate the triangle. </a:t>
            </a:r>
          </a:p>
          <a:p>
            <a:r>
              <a:rPr lang="en-US" baseline="0" dirty="0" smtClean="0"/>
              <a:t>But there is a much easier way to do this test. This technique is called non-penetration filter.</a:t>
            </a:r>
          </a:p>
        </p:txBody>
      </p:sp>
      <p:sp>
        <p:nvSpPr>
          <p:cNvPr id="4" name="灯片编号占位符 3"/>
          <p:cNvSpPr>
            <a:spLocks noGrp="1"/>
          </p:cNvSpPr>
          <p:nvPr>
            <p:ph type="sldNum" sz="quarter" idx="10"/>
          </p:nvPr>
        </p:nvSpPr>
        <p:spPr/>
        <p:txBody>
          <a:bodyPr/>
          <a:lstStyle/>
          <a:p>
            <a:fld id="{D539F316-3CF3-4E5E-88C9-A72D8A42DE11}" type="slidenum">
              <a:rPr lang="en-US" smtClean="0"/>
              <a:pPr/>
              <a:t>18</a:t>
            </a:fld>
            <a:endParaRPr lang="en-US"/>
          </a:p>
        </p:txBody>
      </p:sp>
    </p:spTree>
    <p:extLst>
      <p:ext uri="{BB962C8B-B14F-4D97-AF65-F5344CB8AC3E}">
        <p14:creationId xmlns:p14="http://schemas.microsoft.com/office/powerpoint/2010/main" val="1273500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Assume</a:t>
            </a:r>
            <a:r>
              <a:rPr lang="en-US" baseline="0" dirty="0" smtClean="0"/>
              <a:t> the normal of the triangle changes from n0 to n1, and </a:t>
            </a:r>
            <a:r>
              <a:rPr lang="en-US" baseline="0" dirty="0" err="1" smtClean="0"/>
              <a:t>nt</a:t>
            </a:r>
            <a:r>
              <a:rPr lang="en-US" baseline="0" dirty="0" smtClean="0"/>
              <a:t> is the normal at any time point.</a:t>
            </a:r>
          </a:p>
          <a:p>
            <a:r>
              <a:rPr lang="en-US" dirty="0" smtClean="0"/>
              <a:t>We</a:t>
            </a:r>
            <a:r>
              <a:rPr lang="en-US" baseline="0" dirty="0" smtClean="0"/>
              <a:t> project the vertex a and p to the normal </a:t>
            </a:r>
            <a:r>
              <a:rPr lang="en-US" baseline="0" dirty="0" err="1" smtClean="0"/>
              <a:t>nt</a:t>
            </a:r>
            <a:r>
              <a:rPr lang="en-US" baseline="0" dirty="0" smtClean="0"/>
              <a:t>, the projected distance can be denoted like this.</a:t>
            </a:r>
          </a:p>
          <a:p>
            <a:r>
              <a:rPr lang="en-US" baseline="0" dirty="0" smtClean="0"/>
              <a:t>If during the time delta T the projected distance is never equal to zero. The vertex and the triangle do not intersect. </a:t>
            </a:r>
          </a:p>
          <a:p>
            <a:r>
              <a:rPr lang="en-US" baseline="0" dirty="0" smtClean="0"/>
              <a:t>To get this distance also needs much mathematical computation, however, the computation is much lighter than solving cubic equations.</a:t>
            </a:r>
          </a:p>
          <a:p>
            <a:r>
              <a:rPr lang="en-US" baseline="0" dirty="0" smtClean="0"/>
              <a:t>Because I only want to show the basic conception, I am not going to talk about the mathematical details right here.</a:t>
            </a:r>
          </a:p>
          <a:p>
            <a:r>
              <a:rPr lang="en-US" baseline="0" dirty="0" smtClean="0"/>
              <a:t>If you are interested in, you can find them in the reference papers.</a:t>
            </a:r>
          </a:p>
          <a:p>
            <a:endParaRPr lang="en-US" baseline="0" dirty="0" smtClean="0"/>
          </a:p>
        </p:txBody>
      </p:sp>
      <p:sp>
        <p:nvSpPr>
          <p:cNvPr id="4" name="灯片编号占位符 3"/>
          <p:cNvSpPr>
            <a:spLocks noGrp="1"/>
          </p:cNvSpPr>
          <p:nvPr>
            <p:ph type="sldNum" sz="quarter" idx="10"/>
          </p:nvPr>
        </p:nvSpPr>
        <p:spPr/>
        <p:txBody>
          <a:bodyPr/>
          <a:lstStyle/>
          <a:p>
            <a:fld id="{D539F316-3CF3-4E5E-88C9-A72D8A42DE11}" type="slidenum">
              <a:rPr lang="en-US" smtClean="0"/>
              <a:pPr/>
              <a:t>19</a:t>
            </a:fld>
            <a:endParaRPr lang="en-US"/>
          </a:p>
        </p:txBody>
      </p:sp>
    </p:spTree>
    <p:extLst>
      <p:ext uri="{BB962C8B-B14F-4D97-AF65-F5344CB8AC3E}">
        <p14:creationId xmlns:p14="http://schemas.microsoft.com/office/powerpoint/2010/main" val="1903415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Now I have talked about all the three low-level culling techniques. Next</a:t>
            </a:r>
            <a:r>
              <a:rPr lang="en-US" baseline="0" dirty="0" smtClean="0"/>
              <a:t> I will introduce a high-level culling method.</a:t>
            </a:r>
            <a:endParaRPr lang="en-US" dirty="0"/>
          </a:p>
        </p:txBody>
      </p:sp>
      <p:sp>
        <p:nvSpPr>
          <p:cNvPr id="4" name="灯片编号占位符 3"/>
          <p:cNvSpPr>
            <a:spLocks noGrp="1"/>
          </p:cNvSpPr>
          <p:nvPr>
            <p:ph type="sldNum" sz="quarter" idx="10"/>
          </p:nvPr>
        </p:nvSpPr>
        <p:spPr/>
        <p:txBody>
          <a:bodyPr/>
          <a:lstStyle/>
          <a:p>
            <a:fld id="{D539F316-3CF3-4E5E-88C9-A72D8A42DE11}" type="slidenum">
              <a:rPr lang="en-US" smtClean="0"/>
              <a:pPr/>
              <a:t>20</a:t>
            </a:fld>
            <a:endParaRPr lang="en-US"/>
          </a:p>
        </p:txBody>
      </p:sp>
    </p:spTree>
    <p:extLst>
      <p:ext uri="{BB962C8B-B14F-4D97-AF65-F5344CB8AC3E}">
        <p14:creationId xmlns:p14="http://schemas.microsoft.com/office/powerpoint/2010/main" val="1785465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Such techniques are usually called culling techniques.</a:t>
            </a:r>
          </a:p>
          <a:p>
            <a:r>
              <a:rPr lang="en-US" dirty="0" smtClean="0"/>
              <a:t>The culling</a:t>
            </a:r>
            <a:r>
              <a:rPr lang="en-US" baseline="0" dirty="0" smtClean="0"/>
              <a:t> methods used in the process of traversal the hierarchical structure are called high-level culling. </a:t>
            </a:r>
          </a:p>
          <a:p>
            <a:r>
              <a:rPr lang="en-US" baseline="0" dirty="0" smtClean="0"/>
              <a:t>On the other hand, the culling methods used in the process of triangle tests are called low-level culling.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my</a:t>
            </a:r>
            <a:r>
              <a:rPr lang="en-US" baseline="0" dirty="0" smtClean="0"/>
              <a:t> presentation, I will introduce a group of culling techniques. </a:t>
            </a:r>
          </a:p>
        </p:txBody>
      </p:sp>
      <p:sp>
        <p:nvSpPr>
          <p:cNvPr id="4" name="灯片编号占位符 3"/>
          <p:cNvSpPr>
            <a:spLocks noGrp="1"/>
          </p:cNvSpPr>
          <p:nvPr>
            <p:ph type="sldNum" sz="quarter" idx="10"/>
          </p:nvPr>
        </p:nvSpPr>
        <p:spPr/>
        <p:txBody>
          <a:bodyPr/>
          <a:lstStyle/>
          <a:p>
            <a:fld id="{D539F316-3CF3-4E5E-88C9-A72D8A42DE11}" type="slidenum">
              <a:rPr lang="en-US" smtClean="0"/>
              <a:pPr/>
              <a:t>3</a:t>
            </a:fld>
            <a:endParaRPr lang="en-US"/>
          </a:p>
        </p:txBody>
      </p:sp>
    </p:spTree>
    <p:extLst>
      <p:ext uri="{BB962C8B-B14F-4D97-AF65-F5344CB8AC3E}">
        <p14:creationId xmlns:p14="http://schemas.microsoft.com/office/powerpoint/2010/main" val="417606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D539F316-3CF3-4E5E-88C9-A72D8A42DE11}" type="slidenum">
              <a:rPr lang="en-US" smtClean="0"/>
              <a:pPr/>
              <a:t>21</a:t>
            </a:fld>
            <a:endParaRPr lang="en-US"/>
          </a:p>
        </p:txBody>
      </p:sp>
    </p:spTree>
    <p:extLst>
      <p:ext uri="{BB962C8B-B14F-4D97-AF65-F5344CB8AC3E}">
        <p14:creationId xmlns:p14="http://schemas.microsoft.com/office/powerpoint/2010/main" val="1207389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First</a:t>
            </a:r>
            <a:r>
              <a:rPr lang="en-US" baseline="0" dirty="0" smtClean="0"/>
              <a:t> we need to remember three names.</a:t>
            </a:r>
            <a:endParaRPr lang="en-US" dirty="0"/>
          </a:p>
        </p:txBody>
      </p:sp>
      <p:sp>
        <p:nvSpPr>
          <p:cNvPr id="4" name="灯片编号占位符 3"/>
          <p:cNvSpPr>
            <a:spLocks noGrp="1"/>
          </p:cNvSpPr>
          <p:nvPr>
            <p:ph type="sldNum" sz="quarter" idx="10"/>
          </p:nvPr>
        </p:nvSpPr>
        <p:spPr/>
        <p:txBody>
          <a:bodyPr/>
          <a:lstStyle/>
          <a:p>
            <a:fld id="{D539F316-3CF3-4E5E-88C9-A72D8A42DE11}" type="slidenum">
              <a:rPr lang="en-US" smtClean="0"/>
              <a:pPr/>
              <a:t>22</a:t>
            </a:fld>
            <a:endParaRPr lang="en-US"/>
          </a:p>
        </p:txBody>
      </p:sp>
    </p:spTree>
    <p:extLst>
      <p:ext uri="{BB962C8B-B14F-4D97-AF65-F5344CB8AC3E}">
        <p14:creationId xmlns:p14="http://schemas.microsoft.com/office/powerpoint/2010/main" val="1534247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BVH, bounding volume hierarchy, has been introduced in this class.</a:t>
            </a:r>
          </a:p>
          <a:p>
            <a:r>
              <a:rPr lang="en-US" sz="1200" kern="1200" baseline="0" dirty="0" smtClean="0">
                <a:solidFill>
                  <a:schemeClr val="tx1"/>
                </a:solidFill>
                <a:latin typeface="+mn-lt"/>
                <a:ea typeface="+mn-ea"/>
                <a:cs typeface="+mn-cs"/>
              </a:rPr>
              <a:t>BVTT ,is a bounding volume test tree, which is build base on the BVH.</a:t>
            </a:r>
          </a:p>
          <a:p>
            <a:r>
              <a:rPr lang="en-US" sz="1200" kern="1200" baseline="0" dirty="0" smtClean="0">
                <a:solidFill>
                  <a:schemeClr val="tx1"/>
                </a:solidFill>
                <a:latin typeface="+mn-lt"/>
                <a:ea typeface="+mn-ea"/>
                <a:cs typeface="+mn-cs"/>
              </a:rPr>
              <a:t>BVTT represents the traversal process in BVH. </a:t>
            </a:r>
          </a:p>
          <a:p>
            <a:r>
              <a:rPr lang="en-US" sz="1200" kern="1200" baseline="0" dirty="0" smtClean="0">
                <a:solidFill>
                  <a:schemeClr val="tx1"/>
                </a:solidFill>
                <a:latin typeface="+mn-lt"/>
                <a:ea typeface="+mn-ea"/>
                <a:cs typeface="+mn-cs"/>
              </a:rPr>
              <a:t>Each node in the BVTT represents a single overlap test between a pair of bounding volumes (BVs) or represents a self-collision test within one bounding volume. </a:t>
            </a:r>
          </a:p>
          <a:p>
            <a:r>
              <a:rPr lang="en-US" sz="1200" kern="1200" baseline="0" dirty="0" smtClean="0">
                <a:solidFill>
                  <a:schemeClr val="tx1"/>
                </a:solidFill>
                <a:latin typeface="+mn-lt"/>
                <a:ea typeface="+mn-ea"/>
                <a:cs typeface="+mn-cs"/>
              </a:rPr>
              <a:t>As a result, the BVTT is no longer a binary tree. Some internal nodes could have three children nodes.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BVTT Front: A front of the BVTT is a set of internal and leaf nodes, where the traversal terminates while performing a collision query during a given time instance. </a:t>
            </a:r>
          </a:p>
        </p:txBody>
      </p:sp>
      <p:sp>
        <p:nvSpPr>
          <p:cNvPr id="4" name="灯片编号占位符 3"/>
          <p:cNvSpPr>
            <a:spLocks noGrp="1"/>
          </p:cNvSpPr>
          <p:nvPr>
            <p:ph type="sldNum" sz="quarter" idx="10"/>
          </p:nvPr>
        </p:nvSpPr>
        <p:spPr/>
        <p:txBody>
          <a:bodyPr/>
          <a:lstStyle/>
          <a:p>
            <a:fld id="{D539F316-3CF3-4E5E-88C9-A72D8A42DE11}" type="slidenum">
              <a:rPr lang="en-US" smtClean="0"/>
              <a:pPr/>
              <a:t>23</a:t>
            </a:fld>
            <a:endParaRPr lang="en-US"/>
          </a:p>
        </p:txBody>
      </p:sp>
    </p:spTree>
    <p:extLst>
      <p:ext uri="{BB962C8B-B14F-4D97-AF65-F5344CB8AC3E}">
        <p14:creationId xmlns:p14="http://schemas.microsoft.com/office/powerpoint/2010/main" val="1257885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77500" lnSpcReduction="20000"/>
          </a:bodyPr>
          <a:lstStyle/>
          <a:p>
            <a:r>
              <a:rPr lang="en-US" dirty="0" smtClean="0"/>
              <a:t>The basic idea of FBD is</a:t>
            </a:r>
            <a:r>
              <a:rPr lang="en-US" baseline="0" dirty="0" smtClean="0"/>
              <a:t> first introduced in the paper “Incremental 3D Collision Detection with Hierarchical Data Structures”.</a:t>
            </a:r>
            <a:endParaRPr lang="en-US" dirty="0" smtClean="0"/>
          </a:p>
          <a:p>
            <a:endParaRPr lang="en-US" dirty="0" smtClean="0"/>
          </a:p>
          <a:p>
            <a:r>
              <a:rPr lang="en-US" dirty="0" smtClean="0"/>
              <a:t>When traversal the</a:t>
            </a:r>
            <a:r>
              <a:rPr lang="en-US" baseline="0" dirty="0" smtClean="0"/>
              <a:t> BVTT, if</a:t>
            </a:r>
            <a:r>
              <a:rPr lang="en-US" dirty="0" smtClean="0"/>
              <a:t> a node do not overlap, no further traversal down to its </a:t>
            </a:r>
            <a:r>
              <a:rPr lang="en-US" dirty="0" err="1" smtClean="0"/>
              <a:t>subtree</a:t>
            </a:r>
            <a:r>
              <a:rPr lang="en-US" dirty="0" smtClean="0"/>
              <a:t> is necessary. </a:t>
            </a:r>
          </a:p>
          <a:p>
            <a:r>
              <a:rPr lang="en-US" dirty="0" smtClean="0"/>
              <a:t>Therefore, for each</a:t>
            </a:r>
            <a:r>
              <a:rPr lang="en-US" baseline="0" dirty="0" smtClean="0"/>
              <a:t> </a:t>
            </a:r>
            <a:r>
              <a:rPr lang="en-US" dirty="0" smtClean="0"/>
              <a:t>collision query, we can draw a line that cuts the tree into two parts. </a:t>
            </a:r>
          </a:p>
          <a:p>
            <a:r>
              <a:rPr lang="en-US" dirty="0" smtClean="0"/>
              <a:t>The nodes above the cut overlap, but the nodes below the cut do not. </a:t>
            </a:r>
          </a:p>
          <a:p>
            <a:r>
              <a:rPr lang="en-US" dirty="0" smtClean="0"/>
              <a:t>We call the set of nodes</a:t>
            </a:r>
            <a:r>
              <a:rPr lang="en-US" baseline="0" dirty="0" smtClean="0"/>
              <a:t> </a:t>
            </a:r>
            <a:r>
              <a:rPr lang="en-US" dirty="0" smtClean="0"/>
              <a:t>right below this cut a separation list. </a:t>
            </a:r>
          </a:p>
          <a:p>
            <a:r>
              <a:rPr lang="en-US" dirty="0" smtClean="0"/>
              <a:t>Each node in the list is called a separation node. </a:t>
            </a:r>
          </a:p>
          <a:p>
            <a:r>
              <a:rPr lang="en-US" dirty="0" smtClean="0"/>
              <a:t>A key observation on this</a:t>
            </a:r>
            <a:r>
              <a:rPr lang="en-US" baseline="0" dirty="0" smtClean="0"/>
              <a:t> </a:t>
            </a:r>
            <a:r>
              <a:rPr lang="en-US" dirty="0" smtClean="0"/>
              <a:t>separation list is that when objects</a:t>
            </a:r>
            <a:r>
              <a:rPr lang="en-US" baseline="0" dirty="0" smtClean="0"/>
              <a:t> </a:t>
            </a:r>
            <a:r>
              <a:rPr lang="en-US" dirty="0" smtClean="0"/>
              <a:t>do not jump very far between two frames, most of the separation list remains unchanged or</a:t>
            </a:r>
            <a:r>
              <a:rPr lang="en-US" baseline="0" dirty="0" smtClean="0"/>
              <a:t> </a:t>
            </a:r>
            <a:r>
              <a:rPr lang="en-US" dirty="0" smtClean="0"/>
              <a:t>only changes locally. </a:t>
            </a:r>
          </a:p>
          <a:p>
            <a:endParaRPr lang="en-US" dirty="0" smtClean="0"/>
          </a:p>
          <a:p>
            <a:r>
              <a:rPr lang="en-US" dirty="0" smtClean="0"/>
              <a:t>By keeping track of this separation list, we hope to reduce</a:t>
            </a:r>
            <a:r>
              <a:rPr lang="en-US" baseline="0" dirty="0" smtClean="0"/>
              <a:t> </a:t>
            </a:r>
            <a:r>
              <a:rPr lang="en-US" dirty="0" smtClean="0"/>
              <a:t>the number nodes that need to be traversed. </a:t>
            </a:r>
          </a:p>
          <a:p>
            <a:r>
              <a:rPr lang="en-US" dirty="0" smtClean="0"/>
              <a:t>We</a:t>
            </a:r>
            <a:r>
              <a:rPr lang="en-US" baseline="0" dirty="0" smtClean="0"/>
              <a:t> </a:t>
            </a:r>
            <a:r>
              <a:rPr lang="en-US" dirty="0" smtClean="0"/>
              <a:t>use the list from the previous query as a starting point to</a:t>
            </a:r>
            <a:r>
              <a:rPr lang="en-US" baseline="0" dirty="0" smtClean="0"/>
              <a:t> </a:t>
            </a:r>
            <a:r>
              <a:rPr lang="en-US" dirty="0" smtClean="0"/>
              <a:t>generate the separation list for the current query. </a:t>
            </a:r>
          </a:p>
          <a:p>
            <a:r>
              <a:rPr lang="en-US" dirty="0" smtClean="0"/>
              <a:t>If coherence between two frames exists, then only a</a:t>
            </a:r>
            <a:r>
              <a:rPr lang="en-US" baseline="0" dirty="0" smtClean="0"/>
              <a:t> </a:t>
            </a:r>
            <a:r>
              <a:rPr lang="en-US" dirty="0" smtClean="0"/>
              <a:t>small portion of the list needs be updated at each time.</a:t>
            </a:r>
          </a:p>
          <a:p>
            <a:endParaRPr lang="en-US" dirty="0" smtClean="0"/>
          </a:p>
          <a:p>
            <a:r>
              <a:rPr lang="en-US" dirty="0" smtClean="0"/>
              <a:t>To maintain such</a:t>
            </a:r>
            <a:r>
              <a:rPr lang="en-US" baseline="0" dirty="0" smtClean="0"/>
              <a:t> list, s</a:t>
            </a:r>
            <a:r>
              <a:rPr lang="en-US" dirty="0" smtClean="0"/>
              <a:t>ometimes the separation</a:t>
            </a:r>
            <a:r>
              <a:rPr lang="en-US" baseline="0" dirty="0" smtClean="0"/>
              <a:t> node will go down, sometimes the separation node will go up, and sometimes it stays the same. </a:t>
            </a:r>
          </a:p>
          <a:p>
            <a:r>
              <a:rPr lang="en-US" baseline="0" dirty="0" smtClean="0"/>
              <a:t>For going down, it’s faster than traversal from the root. But for going up is hard to say, because we don’t know how up it will go.</a:t>
            </a:r>
          </a:p>
          <a:p>
            <a:endParaRPr lang="en-US" baseline="0" dirty="0" smtClean="0"/>
          </a:p>
          <a:p>
            <a:r>
              <a:rPr lang="en-US" baseline="0" dirty="0" smtClean="0"/>
              <a:t>We can predict the motion of the separation list by examining the number of nodes in the separation list. </a:t>
            </a:r>
          </a:p>
          <a:p>
            <a:r>
              <a:rPr lang="en-US" baseline="0" dirty="0" smtClean="0"/>
              <a:t>If the size increases, we predict that the objects are getting closer to each other, and we will keep on using this growing list to generate the next separation list. </a:t>
            </a:r>
          </a:p>
          <a:p>
            <a:r>
              <a:rPr lang="en-US" baseline="0" dirty="0" smtClean="0"/>
              <a:t>On the other hand, whenever the list stop growing (i.e., its number of nodes does not change in two consecutive frame), we predict that they are moving away from each other, and the separation list will be rebuilt. </a:t>
            </a:r>
          </a:p>
          <a:p>
            <a:endParaRPr lang="en-US" baseline="0" dirty="0" smtClean="0"/>
          </a:p>
          <a:p>
            <a:r>
              <a:rPr lang="en-US" baseline="0" dirty="0" smtClean="0"/>
              <a:t>With this strategy, we do not examine the parent nodes of the current list in any cases. </a:t>
            </a:r>
          </a:p>
          <a:p>
            <a:r>
              <a:rPr lang="en-US" baseline="0" dirty="0" smtClean="0"/>
              <a:t>In the case going down, we save n nodes of traversals (where n is the total number of nodes above the list). </a:t>
            </a:r>
          </a:p>
          <a:p>
            <a:r>
              <a:rPr lang="en-US" baseline="0" dirty="0" smtClean="0"/>
              <a:t>In the cases going up and staying the same, , we may not save or waste any nodes. </a:t>
            </a:r>
          </a:p>
          <a:p>
            <a:endParaRPr lang="en-US" baseline="0" dirty="0" smtClean="0"/>
          </a:p>
          <a:p>
            <a:r>
              <a:rPr lang="en-US" baseline="0" dirty="0" smtClean="0"/>
              <a:t>Note that, the separation list here is the BVTT front.</a:t>
            </a:r>
          </a:p>
        </p:txBody>
      </p:sp>
      <p:sp>
        <p:nvSpPr>
          <p:cNvPr id="4" name="灯片编号占位符 3"/>
          <p:cNvSpPr>
            <a:spLocks noGrp="1"/>
          </p:cNvSpPr>
          <p:nvPr>
            <p:ph type="sldNum" sz="quarter" idx="10"/>
          </p:nvPr>
        </p:nvSpPr>
        <p:spPr/>
        <p:txBody>
          <a:bodyPr/>
          <a:lstStyle/>
          <a:p>
            <a:fld id="{D539F316-3CF3-4E5E-88C9-A72D8A42DE11}" type="slidenum">
              <a:rPr lang="en-US" smtClean="0"/>
              <a:pPr/>
              <a:t>24</a:t>
            </a:fld>
            <a:endParaRPr lang="en-US"/>
          </a:p>
        </p:txBody>
      </p:sp>
    </p:spTree>
    <p:extLst>
      <p:ext uri="{BB962C8B-B14F-4D97-AF65-F5344CB8AC3E}">
        <p14:creationId xmlns:p14="http://schemas.microsoft.com/office/powerpoint/2010/main" val="1451417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Now</a:t>
            </a:r>
            <a:r>
              <a:rPr lang="en-US" baseline="0" dirty="0" smtClean="0"/>
              <a:t> we have known what is the Front (Separate List), but what “Decomposition” stands for?</a:t>
            </a:r>
          </a:p>
          <a:p>
            <a:endParaRPr lang="en-US" baseline="0" dirty="0" smtClean="0"/>
          </a:p>
          <a:p>
            <a:r>
              <a:rPr lang="en-US" sz="1200" kern="1200" baseline="0" dirty="0" smtClean="0">
                <a:solidFill>
                  <a:schemeClr val="tx1"/>
                </a:solidFill>
                <a:latin typeface="+mn-lt"/>
                <a:ea typeface="+mn-ea"/>
                <a:cs typeface="+mn-cs"/>
              </a:rPr>
              <a:t>Since the nodes of a BVTT front are updated independently, it is easy to execute them in parallel on multiple cores.</a:t>
            </a:r>
          </a:p>
        </p:txBody>
      </p:sp>
      <p:sp>
        <p:nvSpPr>
          <p:cNvPr id="4" name="灯片编号占位符 3"/>
          <p:cNvSpPr>
            <a:spLocks noGrp="1"/>
          </p:cNvSpPr>
          <p:nvPr>
            <p:ph type="sldNum" sz="quarter" idx="10"/>
          </p:nvPr>
        </p:nvSpPr>
        <p:spPr/>
        <p:txBody>
          <a:bodyPr/>
          <a:lstStyle/>
          <a:p>
            <a:fld id="{D539F316-3CF3-4E5E-88C9-A72D8A42DE11}" type="slidenum">
              <a:rPr lang="en-US" smtClean="0"/>
              <a:pPr/>
              <a:t>25</a:t>
            </a:fld>
            <a:endParaRPr lang="en-US"/>
          </a:p>
        </p:txBody>
      </p:sp>
    </p:spTree>
    <p:extLst>
      <p:ext uri="{BB962C8B-B14F-4D97-AF65-F5344CB8AC3E}">
        <p14:creationId xmlns:p14="http://schemas.microsoft.com/office/powerpoint/2010/main" val="711361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To achieve high performance, we need to fully utilize all the available computing units. </a:t>
            </a:r>
          </a:p>
          <a:p>
            <a:r>
              <a:rPr lang="en-US" sz="1200" kern="1200" baseline="0" dirty="0" smtClean="0">
                <a:solidFill>
                  <a:schemeClr val="tx1"/>
                </a:solidFill>
                <a:latin typeface="+mn-lt"/>
                <a:ea typeface="+mn-ea"/>
                <a:cs typeface="+mn-cs"/>
              </a:rPr>
              <a:t>By using FDB, the task of collision detection is broken into a set of front node updating sub-tasks, which can be executed independently. </a:t>
            </a:r>
          </a:p>
          <a:p>
            <a:r>
              <a:rPr lang="en-US" sz="1200" kern="1200" baseline="0" dirty="0" smtClean="0">
                <a:solidFill>
                  <a:schemeClr val="tx1"/>
                </a:solidFill>
                <a:latin typeface="+mn-lt"/>
                <a:ea typeface="+mn-ea"/>
                <a:cs typeface="+mn-cs"/>
              </a:rPr>
              <a:t>As shown in this Figure, all the nodes of the BVTT front are organized as blocks and manage the threads using dynamic load balancing. </a:t>
            </a:r>
          </a:p>
          <a:p>
            <a:r>
              <a:rPr lang="en-US" sz="1200" kern="1200" baseline="0" dirty="0" smtClean="0">
                <a:solidFill>
                  <a:schemeClr val="tx1"/>
                </a:solidFill>
                <a:latin typeface="+mn-lt"/>
                <a:ea typeface="+mn-ea"/>
                <a:cs typeface="+mn-cs"/>
              </a:rPr>
              <a:t>When a thread finishes the computation on its block, a new block is assigned to the thread and thereby keeps the thread busy.</a:t>
            </a:r>
          </a:p>
          <a:p>
            <a:endParaRPr lang="en-US" dirty="0"/>
          </a:p>
        </p:txBody>
      </p:sp>
      <p:sp>
        <p:nvSpPr>
          <p:cNvPr id="4" name="灯片编号占位符 3"/>
          <p:cNvSpPr>
            <a:spLocks noGrp="1"/>
          </p:cNvSpPr>
          <p:nvPr>
            <p:ph type="sldNum" sz="quarter" idx="10"/>
          </p:nvPr>
        </p:nvSpPr>
        <p:spPr/>
        <p:txBody>
          <a:bodyPr/>
          <a:lstStyle/>
          <a:p>
            <a:fld id="{D539F316-3CF3-4E5E-88C9-A72D8A42DE11}" type="slidenum">
              <a:rPr lang="en-US" smtClean="0"/>
              <a:pPr/>
              <a:t>26</a:t>
            </a:fld>
            <a:endParaRPr lang="en-US"/>
          </a:p>
        </p:txBody>
      </p:sp>
    </p:spTree>
    <p:extLst>
      <p:ext uri="{BB962C8B-B14F-4D97-AF65-F5344CB8AC3E}">
        <p14:creationId xmlns:p14="http://schemas.microsoft.com/office/powerpoint/2010/main" val="805721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Now I have talked about all the three low-level culling techniques. Next</a:t>
            </a:r>
            <a:r>
              <a:rPr lang="en-US" baseline="0" dirty="0" smtClean="0"/>
              <a:t> I will introduce a high-level culling method.</a:t>
            </a:r>
            <a:endParaRPr lang="en-US" dirty="0"/>
          </a:p>
        </p:txBody>
      </p:sp>
      <p:sp>
        <p:nvSpPr>
          <p:cNvPr id="4" name="灯片编号占位符 3"/>
          <p:cNvSpPr>
            <a:spLocks noGrp="1"/>
          </p:cNvSpPr>
          <p:nvPr>
            <p:ph type="sldNum" sz="quarter" idx="10"/>
          </p:nvPr>
        </p:nvSpPr>
        <p:spPr/>
        <p:txBody>
          <a:bodyPr/>
          <a:lstStyle/>
          <a:p>
            <a:fld id="{D539F316-3CF3-4E5E-88C9-A72D8A42DE11}" type="slidenum">
              <a:rPr lang="en-US" smtClean="0"/>
              <a:pPr/>
              <a:t>27</a:t>
            </a:fld>
            <a:endParaRPr lang="en-US"/>
          </a:p>
        </p:txBody>
      </p:sp>
    </p:spTree>
    <p:extLst>
      <p:ext uri="{BB962C8B-B14F-4D97-AF65-F5344CB8AC3E}">
        <p14:creationId xmlns:p14="http://schemas.microsoft.com/office/powerpoint/2010/main" val="1874183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baseline="0" dirty="0" smtClean="0"/>
              <a:t>For high-level, it has front-based decomposition. And for low-level, it has the following three techniques. </a:t>
            </a:r>
          </a:p>
          <a:p>
            <a:r>
              <a:rPr lang="en-US" baseline="0" dirty="0" smtClean="0"/>
              <a:t>To make it easy to understand, we begin with the easiest one. I will first talk about Orphan Set.</a:t>
            </a:r>
            <a:endParaRPr lang="en-US" dirty="0"/>
          </a:p>
        </p:txBody>
      </p:sp>
      <p:sp>
        <p:nvSpPr>
          <p:cNvPr id="4" name="灯片编号占位符 3"/>
          <p:cNvSpPr>
            <a:spLocks noGrp="1"/>
          </p:cNvSpPr>
          <p:nvPr>
            <p:ph type="sldNum" sz="quarter" idx="10"/>
          </p:nvPr>
        </p:nvSpPr>
        <p:spPr/>
        <p:txBody>
          <a:bodyPr/>
          <a:lstStyle/>
          <a:p>
            <a:fld id="{D539F316-3CF3-4E5E-88C9-A72D8A42DE11}" type="slidenum">
              <a:rPr lang="en-US" smtClean="0"/>
              <a:pPr/>
              <a:t>4</a:t>
            </a:fld>
            <a:endParaRPr lang="en-US"/>
          </a:p>
        </p:txBody>
      </p:sp>
    </p:spTree>
    <p:extLst>
      <p:ext uri="{BB962C8B-B14F-4D97-AF65-F5344CB8AC3E}">
        <p14:creationId xmlns:p14="http://schemas.microsoft.com/office/powerpoint/2010/main" val="740878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Let’s begin with an observation.</a:t>
            </a:r>
            <a:r>
              <a:rPr lang="en-US" baseline="0" dirty="0" smtClean="0"/>
              <a:t> </a:t>
            </a:r>
            <a:endParaRPr lang="en-US" dirty="0"/>
          </a:p>
        </p:txBody>
      </p:sp>
      <p:sp>
        <p:nvSpPr>
          <p:cNvPr id="4" name="灯片编号占位符 3"/>
          <p:cNvSpPr>
            <a:spLocks noGrp="1"/>
          </p:cNvSpPr>
          <p:nvPr>
            <p:ph type="sldNum" sz="quarter" idx="10"/>
          </p:nvPr>
        </p:nvSpPr>
        <p:spPr/>
        <p:txBody>
          <a:bodyPr/>
          <a:lstStyle/>
          <a:p>
            <a:fld id="{D539F316-3CF3-4E5E-88C9-A72D8A42DE11}" type="slidenum">
              <a:rPr lang="en-US" smtClean="0"/>
              <a:pPr/>
              <a:t>5</a:t>
            </a:fld>
            <a:endParaRPr lang="en-US"/>
          </a:p>
        </p:txBody>
      </p:sp>
    </p:spTree>
    <p:extLst>
      <p:ext uri="{BB962C8B-B14F-4D97-AF65-F5344CB8AC3E}">
        <p14:creationId xmlns:p14="http://schemas.microsoft.com/office/powerpoint/2010/main" val="839520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Imagine</a:t>
            </a:r>
            <a:r>
              <a:rPr lang="en-US" baseline="0" dirty="0" smtClean="0"/>
              <a:t> a scene of rigid bodies and a scene of deformable models, what is the biggest difference? </a:t>
            </a:r>
          </a:p>
          <a:p>
            <a:r>
              <a:rPr lang="en-US" baseline="0" dirty="0" smtClean="0"/>
              <a:t>You may think that is intra-intersection. A deformable model can intersect with itself but a rigid body cannot. </a:t>
            </a:r>
          </a:p>
          <a:p>
            <a:r>
              <a:rPr lang="en-US" baseline="0" dirty="0" smtClean="0"/>
              <a:t>But, is intra-intersection more </a:t>
            </a:r>
            <a:r>
              <a:rPr lang="en-US" sz="1200" kern="1200" dirty="0" smtClean="0">
                <a:solidFill>
                  <a:schemeClr val="tx1"/>
                </a:solidFill>
                <a:latin typeface="+mn-lt"/>
                <a:ea typeface="+mn-ea"/>
                <a:cs typeface="+mn-cs"/>
              </a:rPr>
              <a:t>complicated than a regular</a:t>
            </a:r>
            <a:r>
              <a:rPr lang="en-US" sz="1200" kern="1200" baseline="0" dirty="0" smtClean="0">
                <a:solidFill>
                  <a:schemeClr val="tx1"/>
                </a:solidFill>
                <a:latin typeface="+mn-lt"/>
                <a:ea typeface="+mn-ea"/>
                <a:cs typeface="+mn-cs"/>
              </a:rPr>
              <a:t> intersection?</a:t>
            </a:r>
          </a:p>
          <a:p>
            <a:r>
              <a:rPr lang="en-US" sz="1200" kern="1200" baseline="0" dirty="0" smtClean="0">
                <a:solidFill>
                  <a:schemeClr val="tx1"/>
                </a:solidFill>
                <a:latin typeface="+mn-lt"/>
                <a:ea typeface="+mn-ea"/>
                <a:cs typeface="+mn-cs"/>
              </a:rPr>
              <a:t>The answer is no. </a:t>
            </a:r>
          </a:p>
          <a:p>
            <a:r>
              <a:rPr lang="en-US" sz="1200" kern="1200" baseline="0" dirty="0" smtClean="0">
                <a:solidFill>
                  <a:schemeClr val="tx1"/>
                </a:solidFill>
                <a:latin typeface="+mn-lt"/>
                <a:ea typeface="+mn-ea"/>
                <a:cs typeface="+mn-cs"/>
              </a:rPr>
              <a:t>In fact, the mesh which represents the deformable model provides so much connection information. This information can be used to accelerate the collision detection.</a:t>
            </a:r>
          </a:p>
          <a:p>
            <a:r>
              <a:rPr lang="en-US" sz="1200" kern="1200" baseline="0" dirty="0" smtClean="0">
                <a:solidFill>
                  <a:schemeClr val="tx1"/>
                </a:solidFill>
                <a:latin typeface="+mn-lt"/>
                <a:ea typeface="+mn-ea"/>
                <a:cs typeface="+mn-cs"/>
              </a:rPr>
              <a:t>The concept of Orphan Set is proposed based on this observation.</a:t>
            </a:r>
          </a:p>
        </p:txBody>
      </p:sp>
      <p:sp>
        <p:nvSpPr>
          <p:cNvPr id="4" name="灯片编号占位符 3"/>
          <p:cNvSpPr>
            <a:spLocks noGrp="1"/>
          </p:cNvSpPr>
          <p:nvPr>
            <p:ph type="sldNum" sz="quarter" idx="10"/>
          </p:nvPr>
        </p:nvSpPr>
        <p:spPr/>
        <p:txBody>
          <a:bodyPr/>
          <a:lstStyle/>
          <a:p>
            <a:fld id="{D539F316-3CF3-4E5E-88C9-A72D8A42DE11}" type="slidenum">
              <a:rPr lang="en-US" smtClean="0"/>
              <a:pPr/>
              <a:t>6</a:t>
            </a:fld>
            <a:endParaRPr lang="en-US"/>
          </a:p>
        </p:txBody>
      </p:sp>
    </p:spTree>
    <p:extLst>
      <p:ext uri="{BB962C8B-B14F-4D97-AF65-F5344CB8AC3E}">
        <p14:creationId xmlns:p14="http://schemas.microsoft.com/office/powerpoint/2010/main" val="854743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Let</a:t>
            </a:r>
            <a:r>
              <a:rPr lang="en-US" baseline="0" dirty="0" smtClean="0"/>
              <a:t>’s see an example. </a:t>
            </a:r>
          </a:p>
          <a:p>
            <a:r>
              <a:rPr lang="en-US" baseline="0" dirty="0" smtClean="0"/>
              <a:t>If we want to test whether the two triangle </a:t>
            </a:r>
            <a:r>
              <a:rPr lang="en-US" baseline="0" dirty="0" err="1" smtClean="0"/>
              <a:t>ta</a:t>
            </a:r>
            <a:r>
              <a:rPr lang="en-US" baseline="0" dirty="0" smtClean="0"/>
              <a:t> and </a:t>
            </a:r>
            <a:r>
              <a:rPr lang="en-US" baseline="0" dirty="0" err="1" smtClean="0"/>
              <a:t>tb</a:t>
            </a:r>
            <a:r>
              <a:rPr lang="en-US" baseline="0" dirty="0" smtClean="0"/>
              <a:t> will intersect during a delta T time, the traditional way will solve 15 cubic equations, where 6 for vertex-face tests and 9 for edge-edge tests. </a:t>
            </a:r>
          </a:p>
          <a:p>
            <a:r>
              <a:rPr lang="en-US" baseline="0" dirty="0" smtClean="0"/>
              <a:t>Such method is inefficient, and should be replaced by a new way.</a:t>
            </a:r>
          </a:p>
          <a:p>
            <a:endParaRPr lang="en-US" dirty="0"/>
          </a:p>
        </p:txBody>
      </p:sp>
      <p:sp>
        <p:nvSpPr>
          <p:cNvPr id="4" name="灯片编号占位符 3"/>
          <p:cNvSpPr>
            <a:spLocks noGrp="1"/>
          </p:cNvSpPr>
          <p:nvPr>
            <p:ph type="sldNum" sz="quarter" idx="10"/>
          </p:nvPr>
        </p:nvSpPr>
        <p:spPr/>
        <p:txBody>
          <a:bodyPr/>
          <a:lstStyle/>
          <a:p>
            <a:fld id="{D539F316-3CF3-4E5E-88C9-A72D8A42DE11}" type="slidenum">
              <a:rPr lang="en-US" smtClean="0"/>
              <a:pPr/>
              <a:t>7</a:t>
            </a:fld>
            <a:endParaRPr lang="en-US"/>
          </a:p>
        </p:txBody>
      </p:sp>
    </p:spTree>
    <p:extLst>
      <p:ext uri="{BB962C8B-B14F-4D97-AF65-F5344CB8AC3E}">
        <p14:creationId xmlns:p14="http://schemas.microsoft.com/office/powerpoint/2010/main" val="1151435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Because </a:t>
            </a:r>
            <a:r>
              <a:rPr lang="en-US" dirty="0" err="1" smtClean="0"/>
              <a:t>ta</a:t>
            </a:r>
            <a:r>
              <a:rPr lang="en-US" dirty="0" smtClean="0"/>
              <a:t> and </a:t>
            </a:r>
            <a:r>
              <a:rPr lang="en-US" dirty="0" err="1" smtClean="0"/>
              <a:t>tb</a:t>
            </a:r>
            <a:r>
              <a:rPr lang="en-US" baseline="0" dirty="0" smtClean="0"/>
              <a:t> are neighbors, only 4 tests are necessary.</a:t>
            </a:r>
          </a:p>
          <a:p>
            <a:r>
              <a:rPr lang="en-US" baseline="0" dirty="0" smtClean="0"/>
              <a:t>They are: (</a:t>
            </a:r>
            <a:r>
              <a:rPr lang="en-US" baseline="0" dirty="0" err="1" smtClean="0"/>
              <a:t>Va</a:t>
            </a:r>
            <a:r>
              <a:rPr lang="en-US" baseline="0" dirty="0" smtClean="0"/>
              <a:t>, Tb), (</a:t>
            </a:r>
            <a:r>
              <a:rPr lang="en-US" baseline="0" dirty="0" err="1" smtClean="0"/>
              <a:t>Vb</a:t>
            </a:r>
            <a:r>
              <a:rPr lang="en-US" baseline="0" dirty="0" smtClean="0"/>
              <a:t>, Ta), (ea1, eb1), (ea2, eb2).</a:t>
            </a:r>
          </a:p>
          <a:p>
            <a:r>
              <a:rPr lang="en-US" baseline="0" dirty="0" smtClean="0"/>
              <a:t>Now, because the collision detection between adjacent triangles are more easier than the non-adjacent triangles, the whole collision detection process is divided into 2 steps. </a:t>
            </a:r>
          </a:p>
          <a:p>
            <a:r>
              <a:rPr lang="en-US" baseline="0" dirty="0" smtClean="0"/>
              <a:t>The first step checks the non-adjacent triangles, and the second step checks the adjacent triangles. </a:t>
            </a:r>
          </a:p>
          <a:p>
            <a:r>
              <a:rPr lang="en-US" baseline="0" dirty="0" smtClean="0"/>
              <a:t>So the second step will take this advantage. </a:t>
            </a:r>
          </a:p>
          <a:p>
            <a:endParaRPr lang="en-US" dirty="0"/>
          </a:p>
        </p:txBody>
      </p:sp>
      <p:sp>
        <p:nvSpPr>
          <p:cNvPr id="4" name="灯片编号占位符 3"/>
          <p:cNvSpPr>
            <a:spLocks noGrp="1"/>
          </p:cNvSpPr>
          <p:nvPr>
            <p:ph type="sldNum" sz="quarter" idx="10"/>
          </p:nvPr>
        </p:nvSpPr>
        <p:spPr/>
        <p:txBody>
          <a:bodyPr/>
          <a:lstStyle/>
          <a:p>
            <a:fld id="{D539F316-3CF3-4E5E-88C9-A72D8A42DE11}" type="slidenum">
              <a:rPr lang="en-US" smtClean="0"/>
              <a:pPr/>
              <a:t>8</a:t>
            </a:fld>
            <a:endParaRPr lang="en-US"/>
          </a:p>
        </p:txBody>
      </p:sp>
    </p:spTree>
    <p:extLst>
      <p:ext uri="{BB962C8B-B14F-4D97-AF65-F5344CB8AC3E}">
        <p14:creationId xmlns:p14="http://schemas.microsoft.com/office/powerpoint/2010/main" val="1059623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baseline="0" dirty="0" smtClean="0"/>
              <a:t>The first step checks the non-adjacent triangles, and the second step checks the adjacent triangles. </a:t>
            </a:r>
          </a:p>
          <a:p>
            <a:r>
              <a:rPr lang="en-US" baseline="0" dirty="0" smtClean="0"/>
              <a:t>So the second step will take this advantage. But, is that all?</a:t>
            </a:r>
          </a:p>
          <a:p>
            <a:r>
              <a:rPr lang="en-US" baseline="0" dirty="0" smtClean="0"/>
              <a:t>Here is another Observation. </a:t>
            </a:r>
          </a:p>
          <a:p>
            <a:r>
              <a:rPr lang="en-US" baseline="0" dirty="0" smtClean="0"/>
              <a:t>During the non-adjacent test, when we test (</a:t>
            </a:r>
            <a:r>
              <a:rPr lang="en-US" baseline="0" dirty="0" err="1" smtClean="0"/>
              <a:t>tg</a:t>
            </a:r>
            <a:r>
              <a:rPr lang="en-US" baseline="0" dirty="0" smtClean="0"/>
              <a:t>, </a:t>
            </a:r>
            <a:r>
              <a:rPr lang="en-US" baseline="0" dirty="0" err="1" smtClean="0"/>
              <a:t>tb</a:t>
            </a:r>
            <a:r>
              <a:rPr lang="en-US" baseline="0" dirty="0" smtClean="0"/>
              <a:t>), (</a:t>
            </a:r>
            <a:r>
              <a:rPr lang="en-US" baseline="0" dirty="0" err="1" smtClean="0"/>
              <a:t>va</a:t>
            </a:r>
            <a:r>
              <a:rPr lang="en-US" baseline="0" dirty="0" smtClean="0"/>
              <a:t> </a:t>
            </a:r>
            <a:r>
              <a:rPr lang="en-US" baseline="0" dirty="0" err="1" smtClean="0"/>
              <a:t>tb</a:t>
            </a:r>
            <a:r>
              <a:rPr lang="en-US" baseline="0" dirty="0" smtClean="0"/>
              <a:t>) is tested at the same time. </a:t>
            </a:r>
          </a:p>
          <a:p>
            <a:r>
              <a:rPr lang="en-US" baseline="0" dirty="0" smtClean="0"/>
              <a:t>Similarly, when we test  (</a:t>
            </a:r>
            <a:r>
              <a:rPr lang="en-US" baseline="0" dirty="0" err="1" smtClean="0"/>
              <a:t>ta</a:t>
            </a:r>
            <a:r>
              <a:rPr lang="en-US" baseline="0" dirty="0" smtClean="0"/>
              <a:t>, </a:t>
            </a:r>
            <a:r>
              <a:rPr lang="en-US" baseline="0" dirty="0" err="1" smtClean="0"/>
              <a:t>th</a:t>
            </a:r>
            <a:r>
              <a:rPr lang="en-US" baseline="0" dirty="0" smtClean="0"/>
              <a:t>), (</a:t>
            </a:r>
            <a:r>
              <a:rPr lang="en-US" baseline="0" dirty="0" err="1" smtClean="0"/>
              <a:t>va</a:t>
            </a:r>
            <a:r>
              <a:rPr lang="en-US" baseline="0" dirty="0" smtClean="0"/>
              <a:t>, </a:t>
            </a:r>
            <a:r>
              <a:rPr lang="en-US" baseline="0" dirty="0" err="1" smtClean="0"/>
              <a:t>ta</a:t>
            </a:r>
            <a:r>
              <a:rPr lang="en-US" baseline="0" dirty="0" smtClean="0"/>
              <a:t>) is tested at the same time.</a:t>
            </a:r>
          </a:p>
          <a:p>
            <a:r>
              <a:rPr lang="en-US" baseline="0" dirty="0" smtClean="0"/>
              <a:t>When we test (</a:t>
            </a:r>
            <a:r>
              <a:rPr lang="en-US" baseline="0" dirty="0" err="1" smtClean="0"/>
              <a:t>te</a:t>
            </a:r>
            <a:r>
              <a:rPr lang="en-US" baseline="0" dirty="0" smtClean="0"/>
              <a:t>, </a:t>
            </a:r>
            <a:r>
              <a:rPr lang="en-US" baseline="0" dirty="0" err="1" smtClean="0"/>
              <a:t>tf</a:t>
            </a:r>
            <a:r>
              <a:rPr lang="en-US" baseline="0" dirty="0" smtClean="0"/>
              <a:t>), (ea1, eb1) is tested at the same time.</a:t>
            </a:r>
          </a:p>
          <a:p>
            <a:r>
              <a:rPr lang="en-US" baseline="0" dirty="0" smtClean="0"/>
              <a:t>When we test (</a:t>
            </a:r>
            <a:r>
              <a:rPr lang="en-US" baseline="0" dirty="0" err="1" smtClean="0"/>
              <a:t>tc</a:t>
            </a:r>
            <a:r>
              <a:rPr lang="en-US" baseline="0" dirty="0" smtClean="0"/>
              <a:t>, td), (ea2, eb2) is tested at the same time.</a:t>
            </a:r>
          </a:p>
          <a:p>
            <a:r>
              <a:rPr lang="en-US" baseline="0" dirty="0" smtClean="0"/>
              <a:t>So, in this example if non-adjacent test is performed first, all the tests in the adjacent step can be avoid.</a:t>
            </a:r>
          </a:p>
          <a:p>
            <a:r>
              <a:rPr lang="en-US" baseline="0" dirty="0" smtClean="0"/>
              <a:t>However, not all the adjacent steps can be avoid.</a:t>
            </a:r>
            <a:endParaRPr lang="en-US" dirty="0"/>
          </a:p>
        </p:txBody>
      </p:sp>
      <p:sp>
        <p:nvSpPr>
          <p:cNvPr id="4" name="灯片编号占位符 3"/>
          <p:cNvSpPr>
            <a:spLocks noGrp="1"/>
          </p:cNvSpPr>
          <p:nvPr>
            <p:ph type="sldNum" sz="quarter" idx="10"/>
          </p:nvPr>
        </p:nvSpPr>
        <p:spPr/>
        <p:txBody>
          <a:bodyPr/>
          <a:lstStyle/>
          <a:p>
            <a:fld id="{D539F316-3CF3-4E5E-88C9-A72D8A42DE11}" type="slidenum">
              <a:rPr lang="en-US" smtClean="0"/>
              <a:pPr/>
              <a:t>9</a:t>
            </a:fld>
            <a:endParaRPr lang="en-US"/>
          </a:p>
        </p:txBody>
      </p:sp>
    </p:spTree>
    <p:extLst>
      <p:ext uri="{BB962C8B-B14F-4D97-AF65-F5344CB8AC3E}">
        <p14:creationId xmlns:p14="http://schemas.microsoft.com/office/powerpoint/2010/main" val="16515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For</a:t>
            </a:r>
            <a:r>
              <a:rPr lang="en-US" baseline="0" dirty="0" smtClean="0"/>
              <a:t> example, the test (v, a5) will never be performed in the non-adjacent step. Because all the triangles including vertex v are the neighbors of a5.</a:t>
            </a:r>
          </a:p>
          <a:p>
            <a:endParaRPr lang="en-US" baseline="0" dirty="0" smtClean="0"/>
          </a:p>
        </p:txBody>
      </p:sp>
      <p:sp>
        <p:nvSpPr>
          <p:cNvPr id="4" name="灯片编号占位符 3"/>
          <p:cNvSpPr>
            <a:spLocks noGrp="1"/>
          </p:cNvSpPr>
          <p:nvPr>
            <p:ph type="sldNum" sz="quarter" idx="10"/>
          </p:nvPr>
        </p:nvSpPr>
        <p:spPr/>
        <p:txBody>
          <a:bodyPr/>
          <a:lstStyle/>
          <a:p>
            <a:fld id="{D539F316-3CF3-4E5E-88C9-A72D8A42DE11}" type="slidenum">
              <a:rPr lang="en-US" smtClean="0"/>
              <a:pPr/>
              <a:t>10</a:t>
            </a:fld>
            <a:endParaRPr lang="en-US"/>
          </a:p>
        </p:txBody>
      </p:sp>
    </p:spTree>
    <p:extLst>
      <p:ext uri="{BB962C8B-B14F-4D97-AF65-F5344CB8AC3E}">
        <p14:creationId xmlns:p14="http://schemas.microsoft.com/office/powerpoint/2010/main" val="547693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0598A6E9-404F-4762-8911-662E2A3A7023}" type="datetimeFigureOut">
              <a:rPr lang="en-US" smtClean="0"/>
              <a:pPr/>
              <a:t>10/14/16</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11462375-843D-41DF-B962-B86FBB31E1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0598A6E9-404F-4762-8911-662E2A3A7023}" type="datetimeFigureOut">
              <a:rPr lang="en-US" smtClean="0"/>
              <a:pPr/>
              <a:t>10/14/16</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11462375-843D-41DF-B962-B86FBB31E1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0598A6E9-404F-4762-8911-662E2A3A7023}" type="datetimeFigureOut">
              <a:rPr lang="en-US" smtClean="0"/>
              <a:pPr/>
              <a:t>10/14/16</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11462375-843D-41DF-B962-B86FBB31E1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0598A6E9-404F-4762-8911-662E2A3A7023}" type="datetimeFigureOut">
              <a:rPr lang="en-US" smtClean="0"/>
              <a:pPr/>
              <a:t>10/14/16</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11462375-843D-41DF-B962-B86FBB31E1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598A6E9-404F-4762-8911-662E2A3A7023}" type="datetimeFigureOut">
              <a:rPr lang="en-US" smtClean="0"/>
              <a:pPr/>
              <a:t>10/14/16</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11462375-843D-41DF-B962-B86FBB31E1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0598A6E9-404F-4762-8911-662E2A3A7023}" type="datetimeFigureOut">
              <a:rPr lang="en-US" smtClean="0"/>
              <a:pPr/>
              <a:t>10/14/16</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11462375-843D-41DF-B962-B86FBB31E1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0598A6E9-404F-4762-8911-662E2A3A7023}" type="datetimeFigureOut">
              <a:rPr lang="en-US" smtClean="0"/>
              <a:pPr/>
              <a:t>10/14/16</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11462375-843D-41DF-B962-B86FBB31E1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0598A6E9-404F-4762-8911-662E2A3A7023}" type="datetimeFigureOut">
              <a:rPr lang="en-US" smtClean="0"/>
              <a:pPr/>
              <a:t>10/14/16</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11462375-843D-41DF-B962-B86FBB31E1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598A6E9-404F-4762-8911-662E2A3A7023}" type="datetimeFigureOut">
              <a:rPr lang="en-US" smtClean="0"/>
              <a:pPr/>
              <a:t>10/14/16</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11462375-843D-41DF-B962-B86FBB31E1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598A6E9-404F-4762-8911-662E2A3A7023}" type="datetimeFigureOut">
              <a:rPr lang="en-US" smtClean="0"/>
              <a:pPr/>
              <a:t>10/14/16</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11462375-843D-41DF-B962-B86FBB31E1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598A6E9-404F-4762-8911-662E2A3A7023}" type="datetimeFigureOut">
              <a:rPr lang="en-US" smtClean="0"/>
              <a:pPr/>
              <a:t>10/14/16</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11462375-843D-41DF-B962-B86FBB31E1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98A6E9-404F-4762-8911-662E2A3A7023}" type="datetimeFigureOut">
              <a:rPr lang="en-US" smtClean="0"/>
              <a:pPr/>
              <a:t>10/14/16</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62375-843D-41DF-B962-B86FBB31E16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smtClean="0"/>
              <a:t>Collision Detection for Deformable Models</a:t>
            </a:r>
            <a:endParaRPr lang="en-US" dirty="0"/>
          </a:p>
        </p:txBody>
      </p:sp>
      <p:sp>
        <p:nvSpPr>
          <p:cNvPr id="3" name="副标题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627784" y="2420888"/>
            <a:ext cx="4018492" cy="2201986"/>
          </a:xfrm>
          <a:prstGeom prst="rect">
            <a:avLst/>
          </a:prstGeom>
          <a:noFill/>
          <a:ln w="9525">
            <a:noFill/>
            <a:miter lim="800000"/>
            <a:headEnd/>
            <a:tailEnd/>
          </a:ln>
        </p:spPr>
      </p:pic>
      <p:sp>
        <p:nvSpPr>
          <p:cNvPr id="3" name="等腰三角形 2"/>
          <p:cNvSpPr/>
          <p:nvPr/>
        </p:nvSpPr>
        <p:spPr>
          <a:xfrm rot="10800000">
            <a:off x="4139952" y="3461766"/>
            <a:ext cx="921248" cy="759321"/>
          </a:xfrm>
          <a:prstGeom prst="triangle">
            <a:avLst>
              <a:gd name="adj" fmla="val 50472"/>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椭圆 3"/>
          <p:cNvSpPr/>
          <p:nvPr/>
        </p:nvSpPr>
        <p:spPr>
          <a:xfrm>
            <a:off x="4476750" y="2617862"/>
            <a:ext cx="216024" cy="216024"/>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3059668"/>
            <a:ext cx="2952328" cy="400110"/>
          </a:xfrm>
          <a:prstGeom prst="rect">
            <a:avLst/>
          </a:prstGeom>
          <a:noFill/>
        </p:spPr>
        <p:txBody>
          <a:bodyPr wrap="square" rtlCol="0">
            <a:spAutoFit/>
          </a:bodyPr>
          <a:lstStyle/>
          <a:p>
            <a:r>
              <a:rPr lang="en-US" sz="2000" dirty="0" smtClean="0"/>
              <a:t>Adjacent Elementary Pairs</a:t>
            </a:r>
            <a:endParaRPr lang="en-US" sz="2000" dirty="0"/>
          </a:p>
        </p:txBody>
      </p:sp>
      <p:sp>
        <p:nvSpPr>
          <p:cNvPr id="5" name="TextBox 4"/>
          <p:cNvSpPr txBox="1"/>
          <p:nvPr/>
        </p:nvSpPr>
        <p:spPr>
          <a:xfrm>
            <a:off x="3966220" y="2420888"/>
            <a:ext cx="3816424" cy="400110"/>
          </a:xfrm>
          <a:prstGeom prst="rect">
            <a:avLst/>
          </a:prstGeom>
          <a:noFill/>
        </p:spPr>
        <p:txBody>
          <a:bodyPr wrap="square" rtlCol="0">
            <a:spAutoFit/>
          </a:bodyPr>
          <a:lstStyle/>
          <a:p>
            <a:r>
              <a:rPr lang="en-US" sz="2000" dirty="0" smtClean="0"/>
              <a:t>can be tested in non-adjacent step</a:t>
            </a:r>
            <a:endParaRPr lang="en-US" sz="2000" dirty="0"/>
          </a:p>
        </p:txBody>
      </p:sp>
      <p:sp>
        <p:nvSpPr>
          <p:cNvPr id="6" name="TextBox 5"/>
          <p:cNvSpPr txBox="1"/>
          <p:nvPr/>
        </p:nvSpPr>
        <p:spPr>
          <a:xfrm>
            <a:off x="3995936" y="3645024"/>
            <a:ext cx="4176464" cy="400110"/>
          </a:xfrm>
          <a:prstGeom prst="rect">
            <a:avLst/>
          </a:prstGeom>
          <a:noFill/>
        </p:spPr>
        <p:txBody>
          <a:bodyPr wrap="square" rtlCol="0">
            <a:spAutoFit/>
          </a:bodyPr>
          <a:lstStyle/>
          <a:p>
            <a:r>
              <a:rPr lang="en-US" sz="2000" dirty="0" smtClean="0"/>
              <a:t>cannot be tested in non-adjacent step</a:t>
            </a:r>
            <a:endParaRPr lang="en-US" sz="2000" dirty="0"/>
          </a:p>
        </p:txBody>
      </p:sp>
      <p:sp>
        <p:nvSpPr>
          <p:cNvPr id="7" name="左大括号 6"/>
          <p:cNvSpPr/>
          <p:nvPr/>
        </p:nvSpPr>
        <p:spPr>
          <a:xfrm>
            <a:off x="3362722" y="2636912"/>
            <a:ext cx="432048" cy="12241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椭圆 7"/>
          <p:cNvSpPr/>
          <p:nvPr/>
        </p:nvSpPr>
        <p:spPr>
          <a:xfrm>
            <a:off x="3702571" y="3501008"/>
            <a:ext cx="4896544" cy="72008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32040" y="4509120"/>
            <a:ext cx="2520280" cy="707886"/>
          </a:xfrm>
          <a:prstGeom prst="rect">
            <a:avLst/>
          </a:prstGeom>
          <a:noFill/>
        </p:spPr>
        <p:txBody>
          <a:bodyPr wrap="square" rtlCol="0">
            <a:spAutoFit/>
          </a:bodyPr>
          <a:lstStyle/>
          <a:p>
            <a:r>
              <a:rPr lang="en-US" sz="4000" dirty="0" smtClean="0"/>
              <a:t>Orphan Set</a:t>
            </a:r>
            <a:endParaRPr lang="en-US" sz="4000" dirty="0"/>
          </a:p>
        </p:txBody>
      </p:sp>
      <p:sp>
        <p:nvSpPr>
          <p:cNvPr id="10" name="TextBox 9"/>
          <p:cNvSpPr txBox="1"/>
          <p:nvPr/>
        </p:nvSpPr>
        <p:spPr>
          <a:xfrm>
            <a:off x="3419872" y="2924944"/>
            <a:ext cx="1800200" cy="584775"/>
          </a:xfrm>
          <a:prstGeom prst="rect">
            <a:avLst/>
          </a:prstGeom>
          <a:noFill/>
        </p:spPr>
        <p:txBody>
          <a:bodyPr wrap="square" rtlCol="0">
            <a:spAutoFit/>
          </a:bodyPr>
          <a:lstStyle/>
          <a:p>
            <a:r>
              <a:rPr lang="en-US" sz="3200" dirty="0" smtClean="0"/>
              <a:t>New Way</a:t>
            </a:r>
            <a:endParaRPr lang="en-US" sz="3200" dirty="0"/>
          </a:p>
        </p:txBody>
      </p:sp>
      <p:sp>
        <p:nvSpPr>
          <p:cNvPr id="11" name="TextBox 10"/>
          <p:cNvSpPr txBox="1"/>
          <p:nvPr/>
        </p:nvSpPr>
        <p:spPr>
          <a:xfrm>
            <a:off x="3131840" y="3869759"/>
            <a:ext cx="2520280" cy="461665"/>
          </a:xfrm>
          <a:prstGeom prst="rect">
            <a:avLst/>
          </a:prstGeom>
          <a:solidFill>
            <a:srgbClr val="FFFF00"/>
          </a:solidFill>
        </p:spPr>
        <p:txBody>
          <a:bodyPr wrap="square" rtlCol="0">
            <a:spAutoFit/>
          </a:bodyPr>
          <a:lstStyle/>
          <a:p>
            <a:r>
              <a:rPr lang="en-US" sz="2400" dirty="0" smtClean="0">
                <a:solidFill>
                  <a:schemeClr val="bg1"/>
                </a:solidFill>
              </a:rPr>
              <a:t>Non-adjacent Test</a:t>
            </a:r>
            <a:endParaRPr lang="en-US" sz="2400" dirty="0">
              <a:solidFill>
                <a:schemeClr val="bg1"/>
              </a:solidFill>
            </a:endParaRPr>
          </a:p>
        </p:txBody>
      </p:sp>
      <p:sp>
        <p:nvSpPr>
          <p:cNvPr id="12" name="TextBox 11"/>
          <p:cNvSpPr txBox="1"/>
          <p:nvPr/>
        </p:nvSpPr>
        <p:spPr>
          <a:xfrm>
            <a:off x="3434730" y="5064278"/>
            <a:ext cx="1872208" cy="461665"/>
          </a:xfrm>
          <a:prstGeom prst="rect">
            <a:avLst/>
          </a:prstGeom>
          <a:solidFill>
            <a:srgbClr val="FFFF00"/>
          </a:solidFill>
        </p:spPr>
        <p:txBody>
          <a:bodyPr wrap="square" rtlCol="0">
            <a:spAutoFit/>
          </a:bodyPr>
          <a:lstStyle/>
          <a:p>
            <a:r>
              <a:rPr lang="en-US" sz="2400" dirty="0" smtClean="0">
                <a:solidFill>
                  <a:schemeClr val="bg1"/>
                </a:solidFill>
              </a:rPr>
              <a:t>Orphan Test</a:t>
            </a:r>
            <a:endParaRPr lang="en-US" sz="2400" dirty="0">
              <a:solidFill>
                <a:schemeClr val="bg1"/>
              </a:solidFill>
            </a:endParaRPr>
          </a:p>
        </p:txBody>
      </p:sp>
      <p:sp>
        <p:nvSpPr>
          <p:cNvPr id="13" name="下箭头 12"/>
          <p:cNvSpPr/>
          <p:nvPr/>
        </p:nvSpPr>
        <p:spPr>
          <a:xfrm>
            <a:off x="4211960" y="4445823"/>
            <a:ext cx="288032" cy="432048"/>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64" presetClass="path" presetSubtype="0" accel="50000" decel="50000" fill="hold" grpId="0" nodeType="clickEffect">
                                  <p:stCondLst>
                                    <p:cond delay="0"/>
                                  </p:stCondLst>
                                  <p:childTnLst>
                                    <p:animMotion origin="layout" path="M 0 0  L 0 -0.33333  E" pathEditMode="relative" ptsTypes="">
                                      <p:cBhvr>
                                        <p:cTn id="25" dur="500" fill="hold"/>
                                        <p:tgtEl>
                                          <p:spTgt spid="4"/>
                                        </p:tgtEl>
                                        <p:attrNameLst>
                                          <p:attrName>ppt_x</p:attrName>
                                          <p:attrName>ppt_y</p:attrName>
                                        </p:attrNameLst>
                                      </p:cBhvr>
                                    </p:animMotion>
                                  </p:childTnLst>
                                </p:cTn>
                              </p:par>
                              <p:par>
                                <p:cTn id="26" presetID="64" presetClass="path" presetSubtype="0" accel="50000" decel="50000" fill="hold" grpId="1" nodeType="withEffect">
                                  <p:stCondLst>
                                    <p:cond delay="0"/>
                                  </p:stCondLst>
                                  <p:childTnLst>
                                    <p:animMotion origin="layout" path="M 0 0  L 0 -0.33333  E" pathEditMode="relative" ptsTypes="">
                                      <p:cBhvr>
                                        <p:cTn id="27" dur="500" fill="hold"/>
                                        <p:tgtEl>
                                          <p:spTgt spid="5"/>
                                        </p:tgtEl>
                                        <p:attrNameLst>
                                          <p:attrName>ppt_x</p:attrName>
                                          <p:attrName>ppt_y</p:attrName>
                                        </p:attrNameLst>
                                      </p:cBhvr>
                                    </p:animMotion>
                                  </p:childTnLst>
                                </p:cTn>
                              </p:par>
                              <p:par>
                                <p:cTn id="28" presetID="64" presetClass="path" presetSubtype="0" accel="50000" decel="50000" fill="hold" grpId="1" nodeType="withEffect">
                                  <p:stCondLst>
                                    <p:cond delay="0"/>
                                  </p:stCondLst>
                                  <p:childTnLst>
                                    <p:animMotion origin="layout" path="M 0 0  L 0 -0.33333  E" pathEditMode="relative" ptsTypes="">
                                      <p:cBhvr>
                                        <p:cTn id="29" dur="500" fill="hold"/>
                                        <p:tgtEl>
                                          <p:spTgt spid="6"/>
                                        </p:tgtEl>
                                        <p:attrNameLst>
                                          <p:attrName>ppt_x</p:attrName>
                                          <p:attrName>ppt_y</p:attrName>
                                        </p:attrNameLst>
                                      </p:cBhvr>
                                    </p:animMotion>
                                  </p:childTnLst>
                                </p:cTn>
                              </p:par>
                              <p:par>
                                <p:cTn id="30" presetID="64" presetClass="path" presetSubtype="0" accel="50000" decel="50000" fill="hold" grpId="1" nodeType="withEffect">
                                  <p:stCondLst>
                                    <p:cond delay="0"/>
                                  </p:stCondLst>
                                  <p:childTnLst>
                                    <p:animMotion origin="layout" path="M 0 0  L 0 -0.33333  E" pathEditMode="relative" ptsTypes="">
                                      <p:cBhvr>
                                        <p:cTn id="31" dur="500" fill="hold"/>
                                        <p:tgtEl>
                                          <p:spTgt spid="7"/>
                                        </p:tgtEl>
                                        <p:attrNameLst>
                                          <p:attrName>ppt_x</p:attrName>
                                          <p:attrName>ppt_y</p:attrName>
                                        </p:attrNameLst>
                                      </p:cBhvr>
                                    </p:animMotion>
                                  </p:childTnLst>
                                </p:cTn>
                              </p:par>
                              <p:par>
                                <p:cTn id="32" presetID="64" presetClass="path" presetSubtype="0" accel="50000" decel="50000" fill="hold" grpId="0" nodeType="withEffect">
                                  <p:stCondLst>
                                    <p:cond delay="0"/>
                                  </p:stCondLst>
                                  <p:childTnLst>
                                    <p:animMotion origin="layout" path="M 0 0  L 0 -0.33333  E" pathEditMode="relative" ptsTypes="">
                                      <p:cBhvr>
                                        <p:cTn id="33" dur="500" fill="hold"/>
                                        <p:tgtEl>
                                          <p:spTgt spid="8"/>
                                        </p:tgtEl>
                                        <p:attrNameLst>
                                          <p:attrName>ppt_x</p:attrName>
                                          <p:attrName>ppt_y</p:attrName>
                                        </p:attrNameLst>
                                      </p:cBhvr>
                                    </p:animMotion>
                                  </p:childTnLst>
                                </p:cTn>
                              </p:par>
                              <p:par>
                                <p:cTn id="34" presetID="64" presetClass="path" presetSubtype="0" accel="50000" decel="50000" fill="hold" grpId="0" nodeType="withEffect">
                                  <p:stCondLst>
                                    <p:cond delay="0"/>
                                  </p:stCondLst>
                                  <p:childTnLst>
                                    <p:animMotion origin="layout" path="M 0 0  L 0 -0.33333  E" pathEditMode="relative" ptsTypes="">
                                      <p:cBhvr>
                                        <p:cTn id="35" dur="500" fill="hold"/>
                                        <p:tgtEl>
                                          <p:spTgt spid="9"/>
                                        </p:tgtEl>
                                        <p:attrNameLst>
                                          <p:attrName>ppt_x</p:attrName>
                                          <p:attrName>ppt_y</p:attrName>
                                        </p:attrNameLst>
                                      </p:cBhvr>
                                    </p:animMotion>
                                  </p:childTnLst>
                                </p:cTn>
                              </p:par>
                              <p:par>
                                <p:cTn id="36" presetID="2" presetClass="entr" presetSubtype="4"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P spid="6" grpId="1"/>
      <p:bldP spid="7" grpId="0" animBg="1"/>
      <p:bldP spid="7" grpId="1" animBg="1"/>
      <p:bldP spid="8" grpId="0" animBg="1"/>
      <p:bldP spid="8" grpId="1" animBg="1"/>
      <p:bldP spid="9" grpId="0"/>
      <p:bldP spid="9" grpId="1"/>
      <p:bldP spid="10" grpId="0"/>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685800" y="2130425"/>
            <a:ext cx="7772400" cy="1470025"/>
          </a:xfrm>
          <a:prstGeom prst="rect">
            <a:avLst/>
          </a:prstGeom>
        </p:spPr>
        <p:txBody>
          <a:bodyPr vert="horz" lIns="91440" tIns="45720" rIns="91440" bIns="45720" rtlCol="0" anchor="ctr">
            <a:normAutofit/>
          </a:bodyPr>
          <a:lstStyle/>
          <a:p>
            <a:pPr lvl="0" algn="ctr">
              <a:spcBef>
                <a:spcPct val="0"/>
              </a:spcBef>
            </a:pPr>
            <a:r>
              <a:rPr lang="en-US" sz="4400" dirty="0" smtClean="0"/>
              <a:t>Representative-Triangles</a:t>
            </a:r>
            <a:endParaRPr lang="en-US" sz="4400" dirty="0">
              <a:latin typeface="+mj-lt"/>
              <a:ea typeface="+mj-ea"/>
              <a:cs typeface="+mj-cs"/>
            </a:endParaRPr>
          </a:p>
        </p:txBody>
      </p:sp>
      <p:sp>
        <p:nvSpPr>
          <p:cNvPr id="5" name="副标题 2"/>
          <p:cNvSpPr txBox="1">
            <a:spLocks/>
          </p:cNvSpPr>
          <p:nvPr/>
        </p:nvSpPr>
        <p:spPr>
          <a:xfrm>
            <a:off x="1371600" y="3886200"/>
            <a:ext cx="6400800" cy="17526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000" dirty="0" smtClean="0">
                <a:solidFill>
                  <a:schemeClr val="tx1">
                    <a:lumMod val="50000"/>
                  </a:schemeClr>
                </a:solidFill>
              </a:rPr>
              <a:t>Fast Collision Detection for Deformable Models using Representative-Triangles</a:t>
            </a:r>
            <a:endParaRPr lang="en-US" sz="3000"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91880" y="3068960"/>
            <a:ext cx="2016224" cy="584775"/>
          </a:xfrm>
          <a:prstGeom prst="rect">
            <a:avLst/>
          </a:prstGeom>
          <a:noFill/>
        </p:spPr>
        <p:txBody>
          <a:bodyPr wrap="square" rtlCol="0">
            <a:spAutoFit/>
          </a:bodyPr>
          <a:lstStyle/>
          <a:p>
            <a:r>
              <a:rPr lang="en-US" sz="3200" dirty="0" smtClean="0"/>
              <a:t>Motivation</a:t>
            </a:r>
            <a:endParaRPr lang="en-US" sz="3200" dirty="0"/>
          </a:p>
        </p:txBody>
      </p:sp>
      <p:pic>
        <p:nvPicPr>
          <p:cNvPr id="5" name="Picture 2"/>
          <p:cNvPicPr>
            <a:picLocks noChangeAspect="1" noChangeArrowheads="1"/>
          </p:cNvPicPr>
          <p:nvPr/>
        </p:nvPicPr>
        <p:blipFill>
          <a:blip r:embed="rId3" cstate="print"/>
          <a:srcRect/>
          <a:stretch>
            <a:fillRect/>
          </a:stretch>
        </p:blipFill>
        <p:spPr bwMode="auto">
          <a:xfrm>
            <a:off x="1259632" y="1700808"/>
            <a:ext cx="6489999" cy="3844458"/>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 0  L 0 -0.33333  E" pathEditMode="relative" ptsTypes="">
                                      <p:cBhvr>
                                        <p:cTn id="6" dur="500" fill="hold"/>
                                        <p:tgtEl>
                                          <p:spTgt spid="4"/>
                                        </p:tgtEl>
                                        <p:attrNameLst>
                                          <p:attrName>ppt_x</p:attrName>
                                          <p:attrName>ppt_y</p:attrName>
                                        </p:attrNameLst>
                                      </p:cBhvr>
                                    </p:animMotion>
                                  </p:childTnLst>
                                </p:cTn>
                              </p:par>
                              <p:par>
                                <p:cTn id="7" presetID="2" presetClass="entr" presetSubtype="4"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500" fill="hold"/>
                                        <p:tgtEl>
                                          <p:spTgt spid="5"/>
                                        </p:tgtEl>
                                        <p:attrNameLst>
                                          <p:attrName>ppt_x</p:attrName>
                                        </p:attrNameLst>
                                      </p:cBhvr>
                                      <p:tavLst>
                                        <p:tav tm="0">
                                          <p:val>
                                            <p:strVal val="#ppt_x"/>
                                          </p:val>
                                        </p:tav>
                                        <p:tav tm="100000">
                                          <p:val>
                                            <p:strVal val="#ppt_x"/>
                                          </p:val>
                                        </p:tav>
                                      </p:tavLst>
                                    </p:anim>
                                    <p:anim calcmode="lin" valueType="num">
                                      <p:cBhvr additive="base">
                                        <p:cTn id="1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67744" y="1412776"/>
            <a:ext cx="4284956" cy="584775"/>
          </a:xfrm>
          <a:prstGeom prst="rect">
            <a:avLst/>
          </a:prstGeom>
        </p:spPr>
        <p:txBody>
          <a:bodyPr wrap="none">
            <a:spAutoFit/>
          </a:bodyPr>
          <a:lstStyle/>
          <a:p>
            <a:r>
              <a:rPr lang="en-US" sz="3200" dirty="0" smtClean="0"/>
              <a:t>Representative-Triangles</a:t>
            </a:r>
            <a:endParaRPr lang="en-US" sz="3200" dirty="0"/>
          </a:p>
        </p:txBody>
      </p:sp>
      <p:pic>
        <p:nvPicPr>
          <p:cNvPr id="5" name="Picture 3"/>
          <p:cNvPicPr>
            <a:picLocks noChangeAspect="1" noChangeArrowheads="1"/>
          </p:cNvPicPr>
          <p:nvPr/>
        </p:nvPicPr>
        <p:blipFill>
          <a:blip r:embed="rId3" cstate="print"/>
          <a:srcRect/>
          <a:stretch>
            <a:fillRect/>
          </a:stretch>
        </p:blipFill>
        <p:spPr bwMode="auto">
          <a:xfrm>
            <a:off x="2857525" y="2305447"/>
            <a:ext cx="3096344" cy="2820588"/>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91880" y="3068960"/>
            <a:ext cx="2016224" cy="584775"/>
          </a:xfrm>
          <a:prstGeom prst="rect">
            <a:avLst/>
          </a:prstGeom>
          <a:noFill/>
        </p:spPr>
        <p:txBody>
          <a:bodyPr wrap="square" rtlCol="0">
            <a:spAutoFit/>
          </a:bodyPr>
          <a:lstStyle/>
          <a:p>
            <a:r>
              <a:rPr lang="en-US" sz="3200" dirty="0" smtClean="0"/>
              <a:t>Motivation</a:t>
            </a:r>
            <a:endParaRPr lang="en-US" sz="3200" dirty="0"/>
          </a:p>
        </p:txBody>
      </p:sp>
      <p:pic>
        <p:nvPicPr>
          <p:cNvPr id="6" name="Picture 2"/>
          <p:cNvPicPr>
            <a:picLocks noChangeAspect="1" noChangeArrowheads="1"/>
          </p:cNvPicPr>
          <p:nvPr/>
        </p:nvPicPr>
        <p:blipFill>
          <a:blip r:embed="rId3" cstate="print"/>
          <a:srcRect/>
          <a:stretch>
            <a:fillRect/>
          </a:stretch>
        </p:blipFill>
        <p:spPr bwMode="auto">
          <a:xfrm>
            <a:off x="827584" y="2335483"/>
            <a:ext cx="7560841" cy="2461669"/>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67744" y="1412776"/>
            <a:ext cx="4284956" cy="584775"/>
          </a:xfrm>
          <a:prstGeom prst="rect">
            <a:avLst/>
          </a:prstGeom>
        </p:spPr>
        <p:txBody>
          <a:bodyPr wrap="none">
            <a:spAutoFit/>
          </a:bodyPr>
          <a:lstStyle/>
          <a:p>
            <a:r>
              <a:rPr lang="en-US" sz="3200" dirty="0" smtClean="0"/>
              <a:t>Representative-Triangles</a:t>
            </a:r>
            <a:endParaRPr lang="en-US" sz="3200" dirty="0"/>
          </a:p>
        </p:txBody>
      </p:sp>
      <p:pic>
        <p:nvPicPr>
          <p:cNvPr id="5" name="Picture 3"/>
          <p:cNvPicPr>
            <a:picLocks noChangeAspect="1" noChangeArrowheads="1"/>
          </p:cNvPicPr>
          <p:nvPr/>
        </p:nvPicPr>
        <p:blipFill>
          <a:blip r:embed="rId3" cstate="print"/>
          <a:srcRect/>
          <a:stretch>
            <a:fillRect/>
          </a:stretch>
        </p:blipFill>
        <p:spPr bwMode="auto">
          <a:xfrm>
            <a:off x="2857525" y="2305447"/>
            <a:ext cx="3096344" cy="2820588"/>
          </a:xfrm>
          <a:prstGeom prst="rect">
            <a:avLst/>
          </a:prstGeom>
          <a:noFill/>
          <a:ln w="9525">
            <a:noFill/>
            <a:miter lim="800000"/>
            <a:headEnd/>
            <a:tailEnd/>
          </a:ln>
        </p:spPr>
      </p:pic>
      <p:sp>
        <p:nvSpPr>
          <p:cNvPr id="6" name="等腰三角形 5"/>
          <p:cNvSpPr/>
          <p:nvPr/>
        </p:nvSpPr>
        <p:spPr>
          <a:xfrm>
            <a:off x="3707904" y="3645024"/>
            <a:ext cx="1440160" cy="1224136"/>
          </a:xfrm>
          <a:prstGeom prst="triangl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矩形 9"/>
          <p:cNvSpPr/>
          <p:nvPr/>
        </p:nvSpPr>
        <p:spPr>
          <a:xfrm>
            <a:off x="3707904" y="3645024"/>
            <a:ext cx="720080" cy="12241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4" cstate="print"/>
          <a:srcRect/>
          <a:stretch>
            <a:fillRect/>
          </a:stretch>
        </p:blipFill>
        <p:spPr bwMode="auto">
          <a:xfrm>
            <a:off x="2339752" y="2132856"/>
            <a:ext cx="4225552" cy="3312368"/>
          </a:xfrm>
          <a:prstGeom prst="rect">
            <a:avLst/>
          </a:prstGeom>
          <a:noFill/>
          <a:ln w="9525">
            <a:noFill/>
            <a:miter lim="800000"/>
            <a:headEnd/>
            <a:tailEnd/>
          </a:ln>
        </p:spPr>
      </p:pic>
      <p:sp>
        <p:nvSpPr>
          <p:cNvPr id="12" name="TextBox 11"/>
          <p:cNvSpPr txBox="1"/>
          <p:nvPr/>
        </p:nvSpPr>
        <p:spPr>
          <a:xfrm>
            <a:off x="2771800" y="3212976"/>
            <a:ext cx="3384376" cy="707886"/>
          </a:xfrm>
          <a:prstGeom prst="rect">
            <a:avLst/>
          </a:prstGeom>
          <a:noFill/>
        </p:spPr>
        <p:txBody>
          <a:bodyPr wrap="square" rtlCol="0">
            <a:spAutoFit/>
          </a:bodyPr>
          <a:lstStyle/>
          <a:p>
            <a:r>
              <a:rPr lang="en-US" sz="4000" dirty="0" smtClean="0"/>
              <a:t>How to assign?</a:t>
            </a:r>
            <a:endParaRPr lang="en-US" sz="4000"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8" fill="hold" nodeType="clickEffect">
                                  <p:stCondLst>
                                    <p:cond delay="0"/>
                                  </p:stCondLst>
                                  <p:childTnLst>
                                    <p:anim calcmode="lin" valueType="num">
                                      <p:cBhvr additive="base">
                                        <p:cTn id="19" dur="500"/>
                                        <p:tgtEl>
                                          <p:spTgt spid="5"/>
                                        </p:tgtEl>
                                        <p:attrNameLst>
                                          <p:attrName>ppt_x</p:attrName>
                                        </p:attrNameLst>
                                      </p:cBhvr>
                                      <p:tavLst>
                                        <p:tav tm="0">
                                          <p:val>
                                            <p:strVal val="ppt_x"/>
                                          </p:val>
                                        </p:tav>
                                        <p:tav tm="100000">
                                          <p:val>
                                            <p:strVal val="0-ppt_w/2"/>
                                          </p:val>
                                        </p:tav>
                                      </p:tavLst>
                                    </p:anim>
                                    <p:anim calcmode="lin" valueType="num">
                                      <p:cBhvr additive="base">
                                        <p:cTn id="20" dur="500"/>
                                        <p:tgtEl>
                                          <p:spTgt spid="5"/>
                                        </p:tgtEl>
                                        <p:attrNameLst>
                                          <p:attrName>ppt_y</p:attrName>
                                        </p:attrNameLst>
                                      </p:cBhvr>
                                      <p:tavLst>
                                        <p:tav tm="0">
                                          <p:val>
                                            <p:strVal val="ppt_y"/>
                                          </p:val>
                                        </p:tav>
                                        <p:tav tm="100000">
                                          <p:val>
                                            <p:strVal val="ppt_y"/>
                                          </p:val>
                                        </p:tav>
                                      </p:tavLst>
                                    </p:anim>
                                    <p:set>
                                      <p:cBhvr>
                                        <p:cTn id="21" dur="1" fill="hold">
                                          <p:stCondLst>
                                            <p:cond delay="499"/>
                                          </p:stCondLst>
                                        </p:cTn>
                                        <p:tgtEl>
                                          <p:spTgt spid="5"/>
                                        </p:tgtEl>
                                        <p:attrNameLst>
                                          <p:attrName>style.visibility</p:attrName>
                                        </p:attrNameLst>
                                      </p:cBhvr>
                                      <p:to>
                                        <p:strVal val="hidden"/>
                                      </p:to>
                                    </p:set>
                                  </p:childTnLst>
                                </p:cTn>
                              </p:par>
                              <p:par>
                                <p:cTn id="22" presetID="2" presetClass="exit" presetSubtype="8" fill="hold" grpId="2" nodeType="withEffect">
                                  <p:stCondLst>
                                    <p:cond delay="0"/>
                                  </p:stCondLst>
                                  <p:childTnLst>
                                    <p:anim calcmode="lin" valueType="num">
                                      <p:cBhvr additive="base">
                                        <p:cTn id="23" dur="500"/>
                                        <p:tgtEl>
                                          <p:spTgt spid="6"/>
                                        </p:tgtEl>
                                        <p:attrNameLst>
                                          <p:attrName>ppt_x</p:attrName>
                                        </p:attrNameLst>
                                      </p:cBhvr>
                                      <p:tavLst>
                                        <p:tav tm="0">
                                          <p:val>
                                            <p:strVal val="ppt_x"/>
                                          </p:val>
                                        </p:tav>
                                        <p:tav tm="100000">
                                          <p:val>
                                            <p:strVal val="0-ppt_w/2"/>
                                          </p:val>
                                        </p:tav>
                                      </p:tavLst>
                                    </p:anim>
                                    <p:anim calcmode="lin" valueType="num">
                                      <p:cBhvr additive="base">
                                        <p:cTn id="24" dur="500"/>
                                        <p:tgtEl>
                                          <p:spTgt spid="6"/>
                                        </p:tgtEl>
                                        <p:attrNameLst>
                                          <p:attrName>ppt_y</p:attrName>
                                        </p:attrNameLst>
                                      </p:cBhvr>
                                      <p:tavLst>
                                        <p:tav tm="0">
                                          <p:val>
                                            <p:strVal val="ppt_y"/>
                                          </p:val>
                                        </p:tav>
                                        <p:tav tm="100000">
                                          <p:val>
                                            <p:strVal val="ppt_y"/>
                                          </p:val>
                                        </p:tav>
                                      </p:tavLst>
                                    </p:anim>
                                    <p:set>
                                      <p:cBhvr>
                                        <p:cTn id="25" dur="1" fill="hold">
                                          <p:stCondLst>
                                            <p:cond delay="499"/>
                                          </p:stCondLst>
                                        </p:cTn>
                                        <p:tgtEl>
                                          <p:spTgt spid="6"/>
                                        </p:tgtEl>
                                        <p:attrNameLst>
                                          <p:attrName>style.visibility</p:attrName>
                                        </p:attrNameLst>
                                      </p:cBhvr>
                                      <p:to>
                                        <p:strVal val="hidden"/>
                                      </p:to>
                                    </p:set>
                                  </p:childTnLst>
                                </p:cTn>
                              </p:par>
                              <p:par>
                                <p:cTn id="26" presetID="2" presetClass="exit" presetSubtype="8" fill="hold" grpId="1" nodeType="withEffect">
                                  <p:stCondLst>
                                    <p:cond delay="0"/>
                                  </p:stCondLst>
                                  <p:childTnLst>
                                    <p:anim calcmode="lin" valueType="num">
                                      <p:cBhvr additive="base">
                                        <p:cTn id="27" dur="500"/>
                                        <p:tgtEl>
                                          <p:spTgt spid="10"/>
                                        </p:tgtEl>
                                        <p:attrNameLst>
                                          <p:attrName>ppt_x</p:attrName>
                                        </p:attrNameLst>
                                      </p:cBhvr>
                                      <p:tavLst>
                                        <p:tav tm="0">
                                          <p:val>
                                            <p:strVal val="ppt_x"/>
                                          </p:val>
                                        </p:tav>
                                        <p:tav tm="100000">
                                          <p:val>
                                            <p:strVal val="0-ppt_w/2"/>
                                          </p:val>
                                        </p:tav>
                                      </p:tavLst>
                                    </p:anim>
                                    <p:anim calcmode="lin" valueType="num">
                                      <p:cBhvr additive="base">
                                        <p:cTn id="28" dur="500"/>
                                        <p:tgtEl>
                                          <p:spTgt spid="10"/>
                                        </p:tgtEl>
                                        <p:attrNameLst>
                                          <p:attrName>ppt_y</p:attrName>
                                        </p:attrNameLst>
                                      </p:cBhvr>
                                      <p:tavLst>
                                        <p:tav tm="0">
                                          <p:val>
                                            <p:strVal val="ppt_y"/>
                                          </p:val>
                                        </p:tav>
                                        <p:tav tm="100000">
                                          <p:val>
                                            <p:strVal val="ppt_y"/>
                                          </p:val>
                                        </p:tav>
                                      </p:tavLst>
                                    </p:anim>
                                    <p:set>
                                      <p:cBhvr>
                                        <p:cTn id="29" dur="1" fill="hold">
                                          <p:stCondLst>
                                            <p:cond delay="499"/>
                                          </p:stCondLst>
                                        </p:cTn>
                                        <p:tgtEl>
                                          <p:spTgt spid="10"/>
                                        </p:tgtEl>
                                        <p:attrNameLst>
                                          <p:attrName>style.visibility</p:attrName>
                                        </p:attrNameLst>
                                      </p:cBhvr>
                                      <p:to>
                                        <p:strVal val="hidden"/>
                                      </p:to>
                                    </p:set>
                                  </p:childTnLst>
                                </p:cTn>
                              </p:par>
                              <p:par>
                                <p:cTn id="30" presetID="2" presetClass="entr" presetSubtype="2"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1+#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1+#ppt_w/2"/>
                                          </p:val>
                                        </p:tav>
                                        <p:tav tm="100000">
                                          <p:val>
                                            <p:strVal val="#ppt_x"/>
                                          </p:val>
                                        </p:tav>
                                      </p:tavLst>
                                    </p:anim>
                                    <p:anim calcmode="lin" valueType="num">
                                      <p:cBhvr additive="base">
                                        <p:cTn id="39" dur="500" fill="hold"/>
                                        <p:tgtEl>
                                          <p:spTgt spid="9"/>
                                        </p:tgtEl>
                                        <p:attrNameLst>
                                          <p:attrName>ppt_y</p:attrName>
                                        </p:attrNameLst>
                                      </p:cBhvr>
                                      <p:tavLst>
                                        <p:tav tm="0">
                                          <p:val>
                                            <p:strVal val="#ppt_y"/>
                                          </p:val>
                                        </p:tav>
                                        <p:tav tm="100000">
                                          <p:val>
                                            <p:strVal val="#ppt_y"/>
                                          </p:val>
                                        </p:tav>
                                      </p:tavLst>
                                    </p:anim>
                                  </p:childTnLst>
                                </p:cTn>
                              </p:par>
                              <p:par>
                                <p:cTn id="40" presetID="2" presetClass="exit" presetSubtype="8" fill="hold" grpId="1" nodeType="withEffect">
                                  <p:stCondLst>
                                    <p:cond delay="0"/>
                                  </p:stCondLst>
                                  <p:childTnLst>
                                    <p:anim calcmode="lin" valueType="num">
                                      <p:cBhvr additive="base">
                                        <p:cTn id="41" dur="500"/>
                                        <p:tgtEl>
                                          <p:spTgt spid="12"/>
                                        </p:tgtEl>
                                        <p:attrNameLst>
                                          <p:attrName>ppt_x</p:attrName>
                                        </p:attrNameLst>
                                      </p:cBhvr>
                                      <p:tavLst>
                                        <p:tav tm="0">
                                          <p:val>
                                            <p:strVal val="ppt_x"/>
                                          </p:val>
                                        </p:tav>
                                        <p:tav tm="100000">
                                          <p:val>
                                            <p:strVal val="0-ppt_w/2"/>
                                          </p:val>
                                        </p:tav>
                                      </p:tavLst>
                                    </p:anim>
                                    <p:anim calcmode="lin" valueType="num">
                                      <p:cBhvr additive="base">
                                        <p:cTn id="42" dur="500"/>
                                        <p:tgtEl>
                                          <p:spTgt spid="12"/>
                                        </p:tgtEl>
                                        <p:attrNameLst>
                                          <p:attrName>ppt_y</p:attrName>
                                        </p:attrNameLst>
                                      </p:cBhvr>
                                      <p:tavLst>
                                        <p:tav tm="0">
                                          <p:val>
                                            <p:strVal val="ppt_y"/>
                                          </p:val>
                                        </p:tav>
                                        <p:tav tm="100000">
                                          <p:val>
                                            <p:strVal val="ppt_y"/>
                                          </p:val>
                                        </p:tav>
                                      </p:tavLst>
                                    </p:anim>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10" grpId="0" animBg="1"/>
      <p:bldP spid="10" grpId="1" animBg="1"/>
      <p:bldP spid="12" grpId="0"/>
      <p:bldP spid="1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07704" y="2276872"/>
            <a:ext cx="5313955" cy="769441"/>
          </a:xfrm>
          <a:prstGeom prst="rect">
            <a:avLst/>
          </a:prstGeom>
        </p:spPr>
        <p:txBody>
          <a:bodyPr wrap="none">
            <a:spAutoFit/>
          </a:bodyPr>
          <a:lstStyle/>
          <a:p>
            <a:r>
              <a:rPr lang="en-US" sz="4400" dirty="0" smtClean="0"/>
              <a:t>Non-Penetration Filter</a:t>
            </a:r>
          </a:p>
        </p:txBody>
      </p:sp>
      <p:sp>
        <p:nvSpPr>
          <p:cNvPr id="6" name="TextBox 5"/>
          <p:cNvSpPr txBox="1"/>
          <p:nvPr/>
        </p:nvSpPr>
        <p:spPr>
          <a:xfrm>
            <a:off x="1259632" y="3429000"/>
            <a:ext cx="6696744" cy="1015663"/>
          </a:xfrm>
          <a:prstGeom prst="rect">
            <a:avLst/>
          </a:prstGeom>
          <a:noFill/>
        </p:spPr>
        <p:txBody>
          <a:bodyPr wrap="square" rtlCol="0">
            <a:spAutoFit/>
          </a:bodyPr>
          <a:lstStyle/>
          <a:p>
            <a:pPr marL="342900" indent="-342900" algn="ctr">
              <a:spcBef>
                <a:spcPct val="20000"/>
              </a:spcBef>
            </a:pPr>
            <a:r>
              <a:rPr lang="en-US" sz="3000" dirty="0" smtClean="0">
                <a:solidFill>
                  <a:schemeClr val="tx1">
                    <a:lumMod val="50000"/>
                  </a:schemeClr>
                </a:solidFill>
              </a:rPr>
              <a:t>Fast Continuous Collision Detection using Deforming Non-Penetration Filters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5580112" y="1772816"/>
            <a:ext cx="2044063" cy="2808312"/>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1043608" y="1556792"/>
            <a:ext cx="3658542" cy="3872006"/>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1043608" y="1556792"/>
            <a:ext cx="3699041" cy="3888432"/>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5220072" y="1757272"/>
            <a:ext cx="2653015" cy="33123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par>
                                <p:cTn id="18" presetID="0" presetClass="path" presetSubtype="0" accel="50000" decel="50000" fill="hold" nodeType="withEffect">
                                  <p:stCondLst>
                                    <p:cond delay="0"/>
                                  </p:stCondLst>
                                  <p:childTnLst>
                                    <p:animMotion origin="layout" path="M 5E-6 -4.07407E-6 L -0.40156 -4.07407E-6 " pathEditMode="relative" ptsTypes="AA">
                                      <p:cBhvr>
                                        <p:cTn id="19" dur="2000" fill="hold"/>
                                        <p:tgtEl>
                                          <p:spTgt spid="2051"/>
                                        </p:tgtEl>
                                        <p:attrNameLst>
                                          <p:attrName>ppt_x</p:attrName>
                                          <p:attrName>ppt_y</p:attrName>
                                        </p:attrNameLst>
                                      </p:cBhvr>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fade">
                                      <p:cBhvr>
                                        <p:cTn id="24"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07704" y="692696"/>
            <a:ext cx="5313955" cy="769441"/>
          </a:xfrm>
          <a:prstGeom prst="rect">
            <a:avLst/>
          </a:prstGeom>
        </p:spPr>
        <p:txBody>
          <a:bodyPr wrap="none">
            <a:spAutoFit/>
          </a:bodyPr>
          <a:lstStyle/>
          <a:p>
            <a:r>
              <a:rPr lang="en-US" sz="4400" dirty="0" smtClean="0"/>
              <a:t>Non-Penetration Filter</a:t>
            </a:r>
          </a:p>
        </p:txBody>
      </p:sp>
      <p:pic>
        <p:nvPicPr>
          <p:cNvPr id="2050" name="Picture 2"/>
          <p:cNvPicPr>
            <a:picLocks noChangeAspect="1" noChangeArrowheads="1"/>
          </p:cNvPicPr>
          <p:nvPr/>
        </p:nvPicPr>
        <p:blipFill>
          <a:blip r:embed="rId3" cstate="print"/>
          <a:srcRect/>
          <a:stretch>
            <a:fillRect/>
          </a:stretch>
        </p:blipFill>
        <p:spPr bwMode="auto">
          <a:xfrm>
            <a:off x="1475656" y="1700808"/>
            <a:ext cx="2592288" cy="4338608"/>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5148064" y="2924944"/>
            <a:ext cx="2742065" cy="2592288"/>
          </a:xfrm>
          <a:prstGeom prst="rect">
            <a:avLst/>
          </a:prstGeom>
          <a:noFill/>
          <a:ln w="9525">
            <a:noFill/>
            <a:miter lim="800000"/>
            <a:headEnd/>
            <a:tailEnd/>
          </a:ln>
        </p:spPr>
      </p:pic>
      <p:sp>
        <p:nvSpPr>
          <p:cNvPr id="9" name="椭圆 8"/>
          <p:cNvSpPr/>
          <p:nvPr/>
        </p:nvSpPr>
        <p:spPr>
          <a:xfrm>
            <a:off x="3295312" y="3419272"/>
            <a:ext cx="432048" cy="43204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矩形 9"/>
          <p:cNvSpPr/>
          <p:nvPr/>
        </p:nvSpPr>
        <p:spPr>
          <a:xfrm>
            <a:off x="6012160" y="5085184"/>
            <a:ext cx="1440160" cy="43204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xit" presetSubtype="0" fill="hold" grpId="1" nodeType="after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500"/>
                                        <p:tgtEl>
                                          <p:spTgt spid="205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619672" y="2130425"/>
            <a:ext cx="5832648" cy="1470025"/>
          </a:xfrm>
        </p:spPr>
        <p:txBody>
          <a:bodyPr/>
          <a:lstStyle/>
          <a:p>
            <a:r>
              <a:rPr lang="en-US" dirty="0" smtClean="0"/>
              <a:t>Collision Detection for Deformable Models</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2082670" y="1534641"/>
            <a:ext cx="4838700" cy="3838575"/>
          </a:xfrm>
          <a:prstGeom prst="rect">
            <a:avLst/>
          </a:prstGeom>
          <a:noFill/>
          <a:ln w="9525">
            <a:noFill/>
            <a:miter lim="800000"/>
            <a:headEnd/>
            <a:tailEnd/>
          </a:ln>
        </p:spPr>
      </p:pic>
      <p:grpSp>
        <p:nvGrpSpPr>
          <p:cNvPr id="7" name="组合 6"/>
          <p:cNvGrpSpPr/>
          <p:nvPr/>
        </p:nvGrpSpPr>
        <p:grpSpPr>
          <a:xfrm>
            <a:off x="971600" y="2204864"/>
            <a:ext cx="6912768" cy="3024336"/>
            <a:chOff x="971600" y="2204864"/>
            <a:chExt cx="6912768" cy="3024336"/>
          </a:xfrm>
        </p:grpSpPr>
        <p:sp>
          <p:nvSpPr>
            <p:cNvPr id="8" name="圆角矩形 7"/>
            <p:cNvSpPr/>
            <p:nvPr/>
          </p:nvSpPr>
          <p:spPr>
            <a:xfrm>
              <a:off x="4139952" y="2204864"/>
              <a:ext cx="79208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圆角矩形 8"/>
            <p:cNvSpPr/>
            <p:nvPr/>
          </p:nvSpPr>
          <p:spPr>
            <a:xfrm>
              <a:off x="971600" y="4797152"/>
              <a:ext cx="79208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圆角矩形 9"/>
            <p:cNvSpPr/>
            <p:nvPr/>
          </p:nvSpPr>
          <p:spPr>
            <a:xfrm>
              <a:off x="2195736" y="4797152"/>
              <a:ext cx="79208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圆角矩形 10"/>
            <p:cNvSpPr/>
            <p:nvPr/>
          </p:nvSpPr>
          <p:spPr>
            <a:xfrm>
              <a:off x="3779912" y="4797152"/>
              <a:ext cx="79208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圆角矩形 11"/>
            <p:cNvSpPr/>
            <p:nvPr/>
          </p:nvSpPr>
          <p:spPr>
            <a:xfrm>
              <a:off x="7092280" y="4797152"/>
              <a:ext cx="79208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圆角矩形 12"/>
            <p:cNvSpPr/>
            <p:nvPr/>
          </p:nvSpPr>
          <p:spPr>
            <a:xfrm>
              <a:off x="5940152" y="4797152"/>
              <a:ext cx="79208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圆角矩形 13"/>
            <p:cNvSpPr/>
            <p:nvPr/>
          </p:nvSpPr>
          <p:spPr>
            <a:xfrm>
              <a:off x="6516216" y="3861048"/>
              <a:ext cx="79208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圆角矩形 14"/>
            <p:cNvSpPr/>
            <p:nvPr/>
          </p:nvSpPr>
          <p:spPr>
            <a:xfrm>
              <a:off x="3491880" y="3861048"/>
              <a:ext cx="79208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圆角矩形 15"/>
            <p:cNvSpPr/>
            <p:nvPr/>
          </p:nvSpPr>
          <p:spPr>
            <a:xfrm>
              <a:off x="1619672" y="3861048"/>
              <a:ext cx="79208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圆角矩形 16"/>
            <p:cNvSpPr/>
            <p:nvPr/>
          </p:nvSpPr>
          <p:spPr>
            <a:xfrm>
              <a:off x="2555776" y="2996952"/>
              <a:ext cx="79208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圆角矩形 17"/>
            <p:cNvSpPr/>
            <p:nvPr/>
          </p:nvSpPr>
          <p:spPr>
            <a:xfrm>
              <a:off x="5148064" y="3861048"/>
              <a:ext cx="79208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圆角矩形 18"/>
            <p:cNvSpPr/>
            <p:nvPr/>
          </p:nvSpPr>
          <p:spPr>
            <a:xfrm>
              <a:off x="5724128" y="2996952"/>
              <a:ext cx="79208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直接箭头连接符 19"/>
            <p:cNvCxnSpPr>
              <a:stCxn id="8" idx="2"/>
              <a:endCxn id="17" idx="0"/>
            </p:cNvCxnSpPr>
            <p:nvPr/>
          </p:nvCxnSpPr>
          <p:spPr>
            <a:xfrm flipH="1">
              <a:off x="2951820" y="2636912"/>
              <a:ext cx="158417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8" idx="2"/>
              <a:endCxn id="19" idx="0"/>
            </p:cNvCxnSpPr>
            <p:nvPr/>
          </p:nvCxnSpPr>
          <p:spPr>
            <a:xfrm>
              <a:off x="4535996" y="2636912"/>
              <a:ext cx="158417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17" idx="2"/>
              <a:endCxn id="16" idx="0"/>
            </p:cNvCxnSpPr>
            <p:nvPr/>
          </p:nvCxnSpPr>
          <p:spPr>
            <a:xfrm flipH="1">
              <a:off x="2015716" y="3429000"/>
              <a:ext cx="936104"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17" idx="2"/>
              <a:endCxn id="15" idx="0"/>
            </p:cNvCxnSpPr>
            <p:nvPr/>
          </p:nvCxnSpPr>
          <p:spPr>
            <a:xfrm>
              <a:off x="2951820" y="3429000"/>
              <a:ext cx="936104"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19" idx="2"/>
              <a:endCxn id="18" idx="0"/>
            </p:cNvCxnSpPr>
            <p:nvPr/>
          </p:nvCxnSpPr>
          <p:spPr>
            <a:xfrm flipH="1">
              <a:off x="5544108" y="3429000"/>
              <a:ext cx="576064"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19" idx="2"/>
              <a:endCxn id="14" idx="0"/>
            </p:cNvCxnSpPr>
            <p:nvPr/>
          </p:nvCxnSpPr>
          <p:spPr>
            <a:xfrm>
              <a:off x="6120172" y="3429000"/>
              <a:ext cx="79208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16" idx="2"/>
              <a:endCxn id="9" idx="0"/>
            </p:cNvCxnSpPr>
            <p:nvPr/>
          </p:nvCxnSpPr>
          <p:spPr>
            <a:xfrm flipH="1">
              <a:off x="1367644" y="4293096"/>
              <a:ext cx="648072"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16" idx="2"/>
              <a:endCxn id="10" idx="0"/>
            </p:cNvCxnSpPr>
            <p:nvPr/>
          </p:nvCxnSpPr>
          <p:spPr>
            <a:xfrm>
              <a:off x="2015716" y="4293096"/>
              <a:ext cx="57606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15" idx="2"/>
              <a:endCxn id="11" idx="0"/>
            </p:cNvCxnSpPr>
            <p:nvPr/>
          </p:nvCxnSpPr>
          <p:spPr>
            <a:xfrm>
              <a:off x="3887924" y="4293096"/>
              <a:ext cx="288032"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14" idx="2"/>
              <a:endCxn id="13" idx="0"/>
            </p:cNvCxnSpPr>
            <p:nvPr/>
          </p:nvCxnSpPr>
          <p:spPr>
            <a:xfrm flipH="1">
              <a:off x="6336196" y="4293096"/>
              <a:ext cx="57606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14" idx="2"/>
              <a:endCxn id="12" idx="0"/>
            </p:cNvCxnSpPr>
            <p:nvPr/>
          </p:nvCxnSpPr>
          <p:spPr>
            <a:xfrm>
              <a:off x="6912260" y="4293096"/>
              <a:ext cx="57606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1043608" y="4293096"/>
            <a:ext cx="6696744" cy="1800200"/>
            <a:chOff x="1043608" y="4293096"/>
            <a:chExt cx="6696744" cy="1800200"/>
          </a:xfrm>
        </p:grpSpPr>
        <p:sp>
          <p:nvSpPr>
            <p:cNvPr id="32" name="等腰三角形 31"/>
            <p:cNvSpPr/>
            <p:nvPr/>
          </p:nvSpPr>
          <p:spPr>
            <a:xfrm>
              <a:off x="1043608" y="5661248"/>
              <a:ext cx="504056" cy="43204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3" name="等腰三角形 32"/>
            <p:cNvSpPr/>
            <p:nvPr/>
          </p:nvSpPr>
          <p:spPr>
            <a:xfrm>
              <a:off x="2411760" y="5661248"/>
              <a:ext cx="504056" cy="43204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4" name="等腰三角形 33"/>
            <p:cNvSpPr/>
            <p:nvPr/>
          </p:nvSpPr>
          <p:spPr>
            <a:xfrm>
              <a:off x="3923928" y="5661248"/>
              <a:ext cx="504056" cy="43204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5" name="等腰三角形 34"/>
            <p:cNvSpPr/>
            <p:nvPr/>
          </p:nvSpPr>
          <p:spPr>
            <a:xfrm>
              <a:off x="5076056" y="4797152"/>
              <a:ext cx="504056" cy="43204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6" name="等腰三角形 35"/>
            <p:cNvSpPr/>
            <p:nvPr/>
          </p:nvSpPr>
          <p:spPr>
            <a:xfrm>
              <a:off x="6084168" y="5661248"/>
              <a:ext cx="504056" cy="43204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7" name="等腰三角形 36"/>
            <p:cNvSpPr/>
            <p:nvPr/>
          </p:nvSpPr>
          <p:spPr>
            <a:xfrm>
              <a:off x="7236296" y="5661248"/>
              <a:ext cx="504056" cy="43204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38" name="直接箭头连接符 37"/>
            <p:cNvCxnSpPr>
              <a:stCxn id="9" idx="2"/>
              <a:endCxn id="32" idx="0"/>
            </p:cNvCxnSpPr>
            <p:nvPr/>
          </p:nvCxnSpPr>
          <p:spPr>
            <a:xfrm flipH="1">
              <a:off x="1295636" y="5229200"/>
              <a:ext cx="7200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stCxn id="10" idx="2"/>
              <a:endCxn id="33" idx="0"/>
            </p:cNvCxnSpPr>
            <p:nvPr/>
          </p:nvCxnSpPr>
          <p:spPr>
            <a:xfrm>
              <a:off x="2591780" y="5229200"/>
              <a:ext cx="7200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stCxn id="11" idx="2"/>
              <a:endCxn id="34" idx="0"/>
            </p:cNvCxnSpPr>
            <p:nvPr/>
          </p:nvCxnSpPr>
          <p:spPr>
            <a:xfrm>
              <a:off x="4175956" y="5229200"/>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stCxn id="18" idx="2"/>
              <a:endCxn id="35" idx="0"/>
            </p:cNvCxnSpPr>
            <p:nvPr/>
          </p:nvCxnSpPr>
          <p:spPr>
            <a:xfrm flipH="1">
              <a:off x="5328084" y="4293096"/>
              <a:ext cx="21602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13" idx="2"/>
              <a:endCxn id="36" idx="0"/>
            </p:cNvCxnSpPr>
            <p:nvPr/>
          </p:nvCxnSpPr>
          <p:spPr>
            <a:xfrm>
              <a:off x="6336196" y="5229200"/>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12" idx="2"/>
              <a:endCxn id="37" idx="0"/>
            </p:cNvCxnSpPr>
            <p:nvPr/>
          </p:nvCxnSpPr>
          <p:spPr>
            <a:xfrm>
              <a:off x="7488324" y="5229200"/>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4" name="椭圆 43"/>
          <p:cNvSpPr/>
          <p:nvPr/>
        </p:nvSpPr>
        <p:spPr>
          <a:xfrm>
            <a:off x="5620453" y="2704147"/>
            <a:ext cx="1008112" cy="1008112"/>
          </a:xfrm>
          <a:prstGeom prst="ellipse">
            <a:avLst/>
          </a:prstGeom>
          <a:noFill/>
          <a:ln w="762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6" name="上箭头 45"/>
          <p:cNvSpPr/>
          <p:nvPr/>
        </p:nvSpPr>
        <p:spPr>
          <a:xfrm rot="2975834">
            <a:off x="6892040" y="1919173"/>
            <a:ext cx="347200" cy="1147470"/>
          </a:xfrm>
          <a:prstGeom prst="upArrow">
            <a:avLst/>
          </a:prstGeom>
          <a:solidFill>
            <a:srgbClr val="FFC000"/>
          </a:solidFill>
          <a:ln>
            <a:solidFill>
              <a:srgbClr val="FFC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7" name="TextBox 46"/>
          <p:cNvSpPr txBox="1"/>
          <p:nvPr/>
        </p:nvSpPr>
        <p:spPr>
          <a:xfrm>
            <a:off x="6763035" y="1691516"/>
            <a:ext cx="2376264" cy="369332"/>
          </a:xfrm>
          <a:prstGeom prst="rect">
            <a:avLst/>
          </a:prstGeom>
          <a:noFill/>
        </p:spPr>
        <p:txBody>
          <a:bodyPr wrap="square" rtlCol="0">
            <a:spAutoFit/>
          </a:bodyPr>
          <a:lstStyle/>
          <a:p>
            <a:r>
              <a:rPr lang="en-US" dirty="0" smtClean="0"/>
              <a:t>Bounding Volume Test</a:t>
            </a:r>
            <a:endParaRPr lang="en-US" dirty="0"/>
          </a:p>
        </p:txBody>
      </p:sp>
      <p:sp>
        <p:nvSpPr>
          <p:cNvPr id="86" name="左箭头 85"/>
          <p:cNvSpPr/>
          <p:nvPr/>
        </p:nvSpPr>
        <p:spPr>
          <a:xfrm rot="12972035">
            <a:off x="4579691" y="5358818"/>
            <a:ext cx="1152128" cy="352371"/>
          </a:xfrm>
          <a:prstGeom prst="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椭圆 86"/>
          <p:cNvSpPr/>
          <p:nvPr/>
        </p:nvSpPr>
        <p:spPr>
          <a:xfrm>
            <a:off x="3667563" y="5431777"/>
            <a:ext cx="1008112" cy="1008112"/>
          </a:xfrm>
          <a:prstGeom prst="ellipse">
            <a:avLst/>
          </a:prstGeom>
          <a:noFill/>
          <a:ln w="762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8" name="TextBox 87"/>
          <p:cNvSpPr txBox="1"/>
          <p:nvPr/>
        </p:nvSpPr>
        <p:spPr>
          <a:xfrm>
            <a:off x="4932040" y="5949280"/>
            <a:ext cx="1368152" cy="369332"/>
          </a:xfrm>
          <a:prstGeom prst="rect">
            <a:avLst/>
          </a:prstGeom>
          <a:noFill/>
        </p:spPr>
        <p:txBody>
          <a:bodyPr wrap="square" rtlCol="0">
            <a:spAutoFit/>
          </a:bodyPr>
          <a:lstStyle/>
          <a:p>
            <a:r>
              <a:rPr lang="en-US" dirty="0" smtClean="0"/>
              <a:t>Triangle Test</a:t>
            </a:r>
            <a:endParaRPr lang="en-US" dirty="0"/>
          </a:p>
        </p:txBody>
      </p:sp>
      <p:sp>
        <p:nvSpPr>
          <p:cNvPr id="50" name="左大括号 49"/>
          <p:cNvSpPr/>
          <p:nvPr/>
        </p:nvSpPr>
        <p:spPr>
          <a:xfrm>
            <a:off x="6270519" y="5813808"/>
            <a:ext cx="288032" cy="673473"/>
          </a:xfrm>
          <a:prstGeom prst="leftBrace">
            <a:avLst/>
          </a:prstGeom>
          <a:noFill/>
          <a:ln>
            <a:solidFill>
              <a:srgbClr val="FFC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dirty="0">
              <a:ln w="28575">
                <a:solidFill>
                  <a:schemeClr val="tx1"/>
                </a:solidFill>
              </a:ln>
              <a:noFill/>
            </a:endParaRPr>
          </a:p>
        </p:txBody>
      </p:sp>
      <p:sp>
        <p:nvSpPr>
          <p:cNvPr id="51" name="TextBox 50"/>
          <p:cNvSpPr txBox="1"/>
          <p:nvPr/>
        </p:nvSpPr>
        <p:spPr>
          <a:xfrm>
            <a:off x="6516216" y="5800244"/>
            <a:ext cx="720080" cy="369332"/>
          </a:xfrm>
          <a:prstGeom prst="rect">
            <a:avLst/>
          </a:prstGeom>
          <a:noFill/>
        </p:spPr>
        <p:txBody>
          <a:bodyPr wrap="square" rtlCol="0">
            <a:spAutoFit/>
          </a:bodyPr>
          <a:lstStyle/>
          <a:p>
            <a:r>
              <a:rPr lang="en-US" dirty="0" smtClean="0"/>
              <a:t>6 VF</a:t>
            </a:r>
            <a:endParaRPr lang="en-US" dirty="0"/>
          </a:p>
        </p:txBody>
      </p:sp>
      <p:sp>
        <p:nvSpPr>
          <p:cNvPr id="52" name="TextBox 51"/>
          <p:cNvSpPr txBox="1"/>
          <p:nvPr/>
        </p:nvSpPr>
        <p:spPr>
          <a:xfrm>
            <a:off x="6533227" y="6131436"/>
            <a:ext cx="648072" cy="369332"/>
          </a:xfrm>
          <a:prstGeom prst="rect">
            <a:avLst/>
          </a:prstGeom>
          <a:noFill/>
        </p:spPr>
        <p:txBody>
          <a:bodyPr wrap="square" rtlCol="0">
            <a:spAutoFit/>
          </a:bodyPr>
          <a:lstStyle/>
          <a:p>
            <a:r>
              <a:rPr lang="en-US" dirty="0" smtClean="0"/>
              <a:t>9 EE</a:t>
            </a:r>
            <a:endParaRPr lang="en-US" dirty="0"/>
          </a:p>
        </p:txBody>
      </p:sp>
      <p:sp>
        <p:nvSpPr>
          <p:cNvPr id="53" name="右箭头 52"/>
          <p:cNvSpPr/>
          <p:nvPr/>
        </p:nvSpPr>
        <p:spPr>
          <a:xfrm>
            <a:off x="7113486" y="6072090"/>
            <a:ext cx="432048" cy="144016"/>
          </a:xfrm>
          <a:prstGeom prst="rightArrow">
            <a:avLst/>
          </a:prstGeom>
          <a:solidFill>
            <a:srgbClr val="FFC000"/>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4" name="TextBox 53"/>
          <p:cNvSpPr txBox="1"/>
          <p:nvPr/>
        </p:nvSpPr>
        <p:spPr>
          <a:xfrm>
            <a:off x="7583674" y="5834860"/>
            <a:ext cx="1164790" cy="646331"/>
          </a:xfrm>
          <a:prstGeom prst="rect">
            <a:avLst/>
          </a:prstGeom>
          <a:noFill/>
        </p:spPr>
        <p:txBody>
          <a:bodyPr wrap="square" rtlCol="0">
            <a:spAutoFit/>
          </a:bodyPr>
          <a:lstStyle/>
          <a:p>
            <a:r>
              <a:rPr lang="en-US" dirty="0" smtClean="0"/>
              <a:t>15 cubic Equations</a:t>
            </a:r>
            <a:endParaRPr lang="en-US" dirty="0"/>
          </a:p>
        </p:txBody>
      </p:sp>
      <p:sp>
        <p:nvSpPr>
          <p:cNvPr id="56" name="TextBox 55"/>
          <p:cNvSpPr txBox="1"/>
          <p:nvPr/>
        </p:nvSpPr>
        <p:spPr>
          <a:xfrm>
            <a:off x="842442" y="2783979"/>
            <a:ext cx="7272808" cy="1200329"/>
          </a:xfrm>
          <a:prstGeom prst="rect">
            <a:avLst/>
          </a:prstGeom>
          <a:solidFill>
            <a:schemeClr val="tx1"/>
          </a:solidFill>
          <a:ln>
            <a:solidFill>
              <a:srgbClr val="00B050"/>
            </a:solidFill>
          </a:ln>
        </p:spPr>
        <p:txBody>
          <a:bodyPr wrap="square" rtlCol="0">
            <a:spAutoFit/>
          </a:bodyPr>
          <a:lstStyle/>
          <a:p>
            <a:r>
              <a:rPr lang="en-US" sz="7200" dirty="0" smtClean="0">
                <a:solidFill>
                  <a:srgbClr val="00B050"/>
                </a:solidFill>
              </a:rPr>
              <a:t>Culling Techniques</a:t>
            </a:r>
            <a:endParaRPr lang="en-US" sz="72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1000"/>
                                        <p:tgtEl>
                                          <p:spTgt spid="2"/>
                                        </p:tgtEl>
                                        <p:attrNameLst>
                                          <p:attrName>ppt_x</p:attrName>
                                        </p:attrNameLst>
                                      </p:cBhvr>
                                      <p:tavLst>
                                        <p:tav tm="0">
                                          <p:val>
                                            <p:strVal val="ppt_x"/>
                                          </p:val>
                                        </p:tav>
                                        <p:tav tm="100000">
                                          <p:val>
                                            <p:strVal val="0-ppt_w/2"/>
                                          </p:val>
                                        </p:tav>
                                      </p:tavLst>
                                    </p:anim>
                                    <p:anim calcmode="lin" valueType="num">
                                      <p:cBhvr additive="base">
                                        <p:cTn id="7" dur="1000"/>
                                        <p:tgtEl>
                                          <p:spTgt spid="2"/>
                                        </p:tgtEl>
                                        <p:attrNameLst>
                                          <p:attrName>ppt_y</p:attrName>
                                        </p:attrNameLst>
                                      </p:cBhvr>
                                      <p:tavLst>
                                        <p:tav tm="0">
                                          <p:val>
                                            <p:strVal val="ppt_y"/>
                                          </p:val>
                                        </p:tav>
                                        <p:tav tm="100000">
                                          <p:val>
                                            <p:strVal val="ppt_y"/>
                                          </p:val>
                                        </p:tav>
                                      </p:tavLst>
                                    </p:anim>
                                    <p:set>
                                      <p:cBhvr>
                                        <p:cTn id="8" dur="1" fill="hold">
                                          <p:stCondLst>
                                            <p:cond delay="999"/>
                                          </p:stCondLst>
                                        </p:cTn>
                                        <p:tgtEl>
                                          <p:spTgt spid="2"/>
                                        </p:tgtEl>
                                        <p:attrNameLst>
                                          <p:attrName>style.visibility</p:attrName>
                                        </p:attrNameLst>
                                      </p:cBhvr>
                                      <p:to>
                                        <p:strVal val="hidden"/>
                                      </p:to>
                                    </p:set>
                                  </p:childTnLst>
                                </p:cTn>
                              </p:par>
                              <p:par>
                                <p:cTn id="9" presetID="2" presetClass="entr" presetSubtype="2"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1000" fill="hold"/>
                                        <p:tgtEl>
                                          <p:spTgt spid="1027"/>
                                        </p:tgtEl>
                                        <p:attrNameLst>
                                          <p:attrName>ppt_x</p:attrName>
                                        </p:attrNameLst>
                                      </p:cBhvr>
                                      <p:tavLst>
                                        <p:tav tm="0">
                                          <p:val>
                                            <p:strVal val="1+#ppt_w/2"/>
                                          </p:val>
                                        </p:tav>
                                        <p:tav tm="100000">
                                          <p:val>
                                            <p:strVal val="#ppt_x"/>
                                          </p:val>
                                        </p:tav>
                                      </p:tavLst>
                                    </p:anim>
                                    <p:anim calcmode="lin" valueType="num">
                                      <p:cBhvr additive="base">
                                        <p:cTn id="12" dur="10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4" presetClass="path" presetSubtype="0" accel="50000" decel="50000" fill="hold" nodeType="clickEffect">
                                  <p:stCondLst>
                                    <p:cond delay="0"/>
                                  </p:stCondLst>
                                  <p:childTnLst>
                                    <p:animMotion origin="layout" path="M 0 0  L 0 -0.33333  E" pathEditMode="relative" ptsTypes="">
                                      <p:cBhvr>
                                        <p:cTn id="16" dur="1000" fill="hold"/>
                                        <p:tgtEl>
                                          <p:spTgt spid="1027"/>
                                        </p:tgtEl>
                                        <p:attrNameLst>
                                          <p:attrName>ppt_x</p:attrName>
                                          <p:attrName>ppt_y</p:attrName>
                                        </p:attrNameLst>
                                      </p:cBhvr>
                                    </p:animMotion>
                                  </p:childTnLst>
                                </p:cTn>
                              </p:par>
                              <p:par>
                                <p:cTn id="17" presetID="6" presetClass="emph" presetSubtype="0" fill="hold" nodeType="withEffect">
                                  <p:stCondLst>
                                    <p:cond delay="0"/>
                                  </p:stCondLst>
                                  <p:childTnLst>
                                    <p:animScale>
                                      <p:cBhvr>
                                        <p:cTn id="18" dur="1000" fill="hold"/>
                                        <p:tgtEl>
                                          <p:spTgt spid="1027"/>
                                        </p:tgtEl>
                                      </p:cBhvr>
                                      <p:by x="50000" y="50000"/>
                                    </p:animScale>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ppt_x"/>
                                          </p:val>
                                        </p:tav>
                                        <p:tav tm="100000">
                                          <p:val>
                                            <p:strVal val="#ppt_x"/>
                                          </p:val>
                                        </p:tav>
                                      </p:tavLst>
                                    </p:anim>
                                    <p:anim calcmode="lin" valueType="num">
                                      <p:cBhvr additive="base">
                                        <p:cTn id="2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linds(horizontal)">
                                      <p:cBhvr>
                                        <p:cTn id="27" dur="10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xit" presetSubtype="1" fill="hold" nodeType="clickEffect">
                                  <p:stCondLst>
                                    <p:cond delay="0"/>
                                  </p:stCondLst>
                                  <p:childTnLst>
                                    <p:anim calcmode="lin" valueType="num">
                                      <p:cBhvr additive="base">
                                        <p:cTn id="46" dur="1000"/>
                                        <p:tgtEl>
                                          <p:spTgt spid="1027"/>
                                        </p:tgtEl>
                                        <p:attrNameLst>
                                          <p:attrName>ppt_x</p:attrName>
                                        </p:attrNameLst>
                                      </p:cBhvr>
                                      <p:tavLst>
                                        <p:tav tm="0">
                                          <p:val>
                                            <p:strVal val="ppt_x"/>
                                          </p:val>
                                        </p:tav>
                                        <p:tav tm="100000">
                                          <p:val>
                                            <p:strVal val="ppt_x"/>
                                          </p:val>
                                        </p:tav>
                                      </p:tavLst>
                                    </p:anim>
                                    <p:anim calcmode="lin" valueType="num">
                                      <p:cBhvr additive="base">
                                        <p:cTn id="47" dur="1000"/>
                                        <p:tgtEl>
                                          <p:spTgt spid="1027"/>
                                        </p:tgtEl>
                                        <p:attrNameLst>
                                          <p:attrName>ppt_y</p:attrName>
                                        </p:attrNameLst>
                                      </p:cBhvr>
                                      <p:tavLst>
                                        <p:tav tm="0">
                                          <p:val>
                                            <p:strVal val="ppt_y"/>
                                          </p:val>
                                        </p:tav>
                                        <p:tav tm="100000">
                                          <p:val>
                                            <p:strVal val="0-ppt_h/2"/>
                                          </p:val>
                                        </p:tav>
                                      </p:tavLst>
                                    </p:anim>
                                    <p:set>
                                      <p:cBhvr>
                                        <p:cTn id="48" dur="1" fill="hold">
                                          <p:stCondLst>
                                            <p:cond delay="999"/>
                                          </p:stCondLst>
                                        </p:cTn>
                                        <p:tgtEl>
                                          <p:spTgt spid="1027"/>
                                        </p:tgtEl>
                                        <p:attrNameLst>
                                          <p:attrName>style.visibility</p:attrName>
                                        </p:attrNameLst>
                                      </p:cBhvr>
                                      <p:to>
                                        <p:strVal val="hidden"/>
                                      </p:to>
                                    </p:set>
                                  </p:childTnLst>
                                </p:cTn>
                              </p:par>
                              <p:par>
                                <p:cTn id="49" presetID="0" presetClass="path" presetSubtype="0" accel="50000" decel="50000" fill="hold" nodeType="withEffect">
                                  <p:stCondLst>
                                    <p:cond delay="0"/>
                                  </p:stCondLst>
                                  <p:childTnLst>
                                    <p:animMotion origin="layout" path="M 0 0 L 0 -0.14699 " pathEditMode="relative" ptsTypes="AA">
                                      <p:cBhvr>
                                        <p:cTn id="50" dur="1000" fill="hold"/>
                                        <p:tgtEl>
                                          <p:spTgt spid="31"/>
                                        </p:tgtEl>
                                        <p:attrNameLst>
                                          <p:attrName>ppt_x</p:attrName>
                                          <p:attrName>ppt_y</p:attrName>
                                        </p:attrNameLst>
                                      </p:cBhvr>
                                    </p:animMotion>
                                  </p:childTnLst>
                                </p:cTn>
                              </p:par>
                              <p:par>
                                <p:cTn id="51" presetID="0" presetClass="path" presetSubtype="0" accel="50000" decel="50000" fill="hold" nodeType="withEffect">
                                  <p:stCondLst>
                                    <p:cond delay="0"/>
                                  </p:stCondLst>
                                  <p:childTnLst>
                                    <p:animMotion origin="layout" path="M 0 0 L 0 -0.14699 " pathEditMode="relative" ptsTypes="AA">
                                      <p:cBhvr>
                                        <p:cTn id="52" dur="1000" fill="hold"/>
                                        <p:tgtEl>
                                          <p:spTgt spid="7"/>
                                        </p:tgtEl>
                                        <p:attrNameLst>
                                          <p:attrName>ppt_x</p:attrName>
                                          <p:attrName>ppt_y</p:attrName>
                                        </p:attrNameLst>
                                      </p:cBhvr>
                                    </p:animMotion>
                                  </p:childTnLst>
                                </p:cTn>
                              </p:par>
                              <p:par>
                                <p:cTn id="53" presetID="0" presetClass="path" presetSubtype="0" accel="50000" decel="50000" fill="hold" grpId="1" nodeType="withEffect">
                                  <p:stCondLst>
                                    <p:cond delay="0"/>
                                  </p:stCondLst>
                                  <p:childTnLst>
                                    <p:animMotion origin="layout" path="M 0 0 L 0 -0.14699 " pathEditMode="relative" ptsTypes="AA">
                                      <p:cBhvr>
                                        <p:cTn id="54" dur="1000" fill="hold"/>
                                        <p:tgtEl>
                                          <p:spTgt spid="44"/>
                                        </p:tgtEl>
                                        <p:attrNameLst>
                                          <p:attrName>ppt_x</p:attrName>
                                          <p:attrName>ppt_y</p:attrName>
                                        </p:attrNameLst>
                                      </p:cBhvr>
                                    </p:animMotion>
                                  </p:childTnLst>
                                </p:cTn>
                              </p:par>
                              <p:par>
                                <p:cTn id="55" presetID="0" presetClass="path" presetSubtype="0" accel="50000" decel="50000" fill="hold" grpId="1" nodeType="withEffect">
                                  <p:stCondLst>
                                    <p:cond delay="0"/>
                                  </p:stCondLst>
                                  <p:childTnLst>
                                    <p:animMotion origin="layout" path="M 0 0 L 0 -0.14699 " pathEditMode="relative" ptsTypes="AA">
                                      <p:cBhvr>
                                        <p:cTn id="56" dur="1000" fill="hold"/>
                                        <p:tgtEl>
                                          <p:spTgt spid="46"/>
                                        </p:tgtEl>
                                        <p:attrNameLst>
                                          <p:attrName>ppt_x</p:attrName>
                                          <p:attrName>ppt_y</p:attrName>
                                        </p:attrNameLst>
                                      </p:cBhvr>
                                    </p:animMotion>
                                  </p:childTnLst>
                                </p:cTn>
                              </p:par>
                              <p:par>
                                <p:cTn id="57" presetID="0" presetClass="path" presetSubtype="0" accel="50000" decel="50000" fill="hold" grpId="1" nodeType="withEffect">
                                  <p:stCondLst>
                                    <p:cond delay="0"/>
                                  </p:stCondLst>
                                  <p:childTnLst>
                                    <p:animMotion origin="layout" path="M 0 0 L 0 -0.14699 " pathEditMode="relative" ptsTypes="AA">
                                      <p:cBhvr>
                                        <p:cTn id="58" dur="1000" fill="hold"/>
                                        <p:tgtEl>
                                          <p:spTgt spid="47"/>
                                        </p:tgtEl>
                                        <p:attrNameLst>
                                          <p:attrName>ppt_x</p:attrName>
                                          <p:attrName>ppt_y</p:attrName>
                                        </p:attrNameLst>
                                      </p:cBhvr>
                                    </p:animMotion>
                                  </p:childTnLst>
                                </p:cTn>
                              </p:par>
                              <p:par>
                                <p:cTn id="59" presetID="10" presetClass="entr" presetSubtype="0" fill="hold" grpId="0" nodeType="withEffect">
                                  <p:stCondLst>
                                    <p:cond delay="0"/>
                                  </p:stCondLst>
                                  <p:childTnLst>
                                    <p:set>
                                      <p:cBhvr>
                                        <p:cTn id="60" dur="1" fill="hold">
                                          <p:stCondLst>
                                            <p:cond delay="0"/>
                                          </p:stCondLst>
                                        </p:cTn>
                                        <p:tgtEl>
                                          <p:spTgt spid="87"/>
                                        </p:tgtEl>
                                        <p:attrNameLst>
                                          <p:attrName>style.visibility</p:attrName>
                                        </p:attrNameLst>
                                      </p:cBhvr>
                                      <p:to>
                                        <p:strVal val="visible"/>
                                      </p:to>
                                    </p:set>
                                    <p:animEffect transition="in" filter="fade">
                                      <p:cBhvr>
                                        <p:cTn id="61" dur="500"/>
                                        <p:tgtEl>
                                          <p:spTgt spid="87"/>
                                        </p:tgtEl>
                                      </p:cBhvr>
                                    </p:animEffect>
                                  </p:childTnLst>
                                </p:cTn>
                              </p:par>
                              <p:par>
                                <p:cTn id="62" presetID="0" presetClass="path" presetSubtype="0" accel="50000" decel="50000" fill="hold" grpId="1" nodeType="withEffect">
                                  <p:stCondLst>
                                    <p:cond delay="0"/>
                                  </p:stCondLst>
                                  <p:childTnLst>
                                    <p:animMotion origin="layout" path="M 0 0 L 0 -0.14699 " pathEditMode="relative" ptsTypes="AA">
                                      <p:cBhvr>
                                        <p:cTn id="63" dur="1000" fill="hold"/>
                                        <p:tgtEl>
                                          <p:spTgt spid="87"/>
                                        </p:tgtEl>
                                        <p:attrNameLst>
                                          <p:attrName>ppt_x</p:attrName>
                                          <p:attrName>ppt_y</p:attrName>
                                        </p:attrNameLst>
                                      </p:cBhvr>
                                    </p:animMotion>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fade">
                                      <p:cBhvr>
                                        <p:cTn id="78" dur="500"/>
                                        <p:tgtEl>
                                          <p:spTgt spid="5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500"/>
                                        <p:tgtEl>
                                          <p:spTgt spid="5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fade">
                                      <p:cBhvr>
                                        <p:cTn id="84" dur="500"/>
                                        <p:tgtEl>
                                          <p:spTgt spid="52"/>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500"/>
                                        <p:tgtEl>
                                          <p:spTgt spid="5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3"/>
                                        </p:tgtEl>
                                        <p:attrNameLst>
                                          <p:attrName>style.visibility</p:attrName>
                                        </p:attrNameLst>
                                      </p:cBhvr>
                                      <p:to>
                                        <p:strVal val="visible"/>
                                      </p:to>
                                    </p:set>
                                    <p:animEffect transition="in" filter="fade">
                                      <p:cBhvr>
                                        <p:cTn id="92" dur="500"/>
                                        <p:tgtEl>
                                          <p:spTgt spid="5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2" nodeType="clickEffect">
                                  <p:stCondLst>
                                    <p:cond delay="0"/>
                                  </p:stCondLst>
                                  <p:childTnLst>
                                    <p:animEffect transition="out" filter="fade">
                                      <p:cBhvr>
                                        <p:cTn id="96" dur="1000"/>
                                        <p:tgtEl>
                                          <p:spTgt spid="87"/>
                                        </p:tgtEl>
                                      </p:cBhvr>
                                    </p:animEffect>
                                    <p:set>
                                      <p:cBhvr>
                                        <p:cTn id="97" dur="1" fill="hold">
                                          <p:stCondLst>
                                            <p:cond delay="999"/>
                                          </p:stCondLst>
                                        </p:cTn>
                                        <p:tgtEl>
                                          <p:spTgt spid="87"/>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1000"/>
                                        <p:tgtEl>
                                          <p:spTgt spid="86"/>
                                        </p:tgtEl>
                                      </p:cBhvr>
                                    </p:animEffect>
                                    <p:set>
                                      <p:cBhvr>
                                        <p:cTn id="100" dur="1" fill="hold">
                                          <p:stCondLst>
                                            <p:cond delay="999"/>
                                          </p:stCondLst>
                                        </p:cTn>
                                        <p:tgtEl>
                                          <p:spTgt spid="86"/>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1000"/>
                                        <p:tgtEl>
                                          <p:spTgt spid="88"/>
                                        </p:tgtEl>
                                      </p:cBhvr>
                                    </p:animEffect>
                                    <p:set>
                                      <p:cBhvr>
                                        <p:cTn id="103" dur="1" fill="hold">
                                          <p:stCondLst>
                                            <p:cond delay="999"/>
                                          </p:stCondLst>
                                        </p:cTn>
                                        <p:tgtEl>
                                          <p:spTgt spid="88"/>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1000"/>
                                        <p:tgtEl>
                                          <p:spTgt spid="50"/>
                                        </p:tgtEl>
                                      </p:cBhvr>
                                    </p:animEffect>
                                    <p:set>
                                      <p:cBhvr>
                                        <p:cTn id="106" dur="1" fill="hold">
                                          <p:stCondLst>
                                            <p:cond delay="999"/>
                                          </p:stCondLst>
                                        </p:cTn>
                                        <p:tgtEl>
                                          <p:spTgt spid="50"/>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1000"/>
                                        <p:tgtEl>
                                          <p:spTgt spid="52"/>
                                        </p:tgtEl>
                                      </p:cBhvr>
                                    </p:animEffect>
                                    <p:set>
                                      <p:cBhvr>
                                        <p:cTn id="109" dur="1" fill="hold">
                                          <p:stCondLst>
                                            <p:cond delay="999"/>
                                          </p:stCondLst>
                                        </p:cTn>
                                        <p:tgtEl>
                                          <p:spTgt spid="52"/>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1000"/>
                                        <p:tgtEl>
                                          <p:spTgt spid="51"/>
                                        </p:tgtEl>
                                      </p:cBhvr>
                                    </p:animEffect>
                                    <p:set>
                                      <p:cBhvr>
                                        <p:cTn id="112" dur="1" fill="hold">
                                          <p:stCondLst>
                                            <p:cond delay="999"/>
                                          </p:stCondLst>
                                        </p:cTn>
                                        <p:tgtEl>
                                          <p:spTgt spid="51"/>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1000"/>
                                        <p:tgtEl>
                                          <p:spTgt spid="53"/>
                                        </p:tgtEl>
                                      </p:cBhvr>
                                    </p:animEffect>
                                    <p:set>
                                      <p:cBhvr>
                                        <p:cTn id="115" dur="1" fill="hold">
                                          <p:stCondLst>
                                            <p:cond delay="999"/>
                                          </p:stCondLst>
                                        </p:cTn>
                                        <p:tgtEl>
                                          <p:spTgt spid="53"/>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1000"/>
                                        <p:tgtEl>
                                          <p:spTgt spid="54"/>
                                        </p:tgtEl>
                                      </p:cBhvr>
                                    </p:animEffect>
                                    <p:set>
                                      <p:cBhvr>
                                        <p:cTn id="118" dur="1" fill="hold">
                                          <p:stCondLst>
                                            <p:cond delay="999"/>
                                          </p:stCondLst>
                                        </p:cTn>
                                        <p:tgtEl>
                                          <p:spTgt spid="54"/>
                                        </p:tgtEl>
                                        <p:attrNameLst>
                                          <p:attrName>style.visibility</p:attrName>
                                        </p:attrNameLst>
                                      </p:cBhvr>
                                      <p:to>
                                        <p:strVal val="hidden"/>
                                      </p:to>
                                    </p:set>
                                  </p:childTnLst>
                                </p:cTn>
                              </p:par>
                              <p:par>
                                <p:cTn id="119" presetID="10" presetClass="exit" presetSubtype="0" fill="hold" grpId="2" nodeType="withEffect">
                                  <p:stCondLst>
                                    <p:cond delay="0"/>
                                  </p:stCondLst>
                                  <p:childTnLst>
                                    <p:animEffect transition="out" filter="fade">
                                      <p:cBhvr>
                                        <p:cTn id="120" dur="1000"/>
                                        <p:tgtEl>
                                          <p:spTgt spid="46"/>
                                        </p:tgtEl>
                                      </p:cBhvr>
                                    </p:animEffect>
                                    <p:set>
                                      <p:cBhvr>
                                        <p:cTn id="121" dur="1" fill="hold">
                                          <p:stCondLst>
                                            <p:cond delay="999"/>
                                          </p:stCondLst>
                                        </p:cTn>
                                        <p:tgtEl>
                                          <p:spTgt spid="46"/>
                                        </p:tgtEl>
                                        <p:attrNameLst>
                                          <p:attrName>style.visibility</p:attrName>
                                        </p:attrNameLst>
                                      </p:cBhvr>
                                      <p:to>
                                        <p:strVal val="hidden"/>
                                      </p:to>
                                    </p:set>
                                  </p:childTnLst>
                                </p:cTn>
                              </p:par>
                              <p:par>
                                <p:cTn id="122" presetID="10" presetClass="exit" presetSubtype="0" fill="hold" grpId="2" nodeType="withEffect">
                                  <p:stCondLst>
                                    <p:cond delay="0"/>
                                  </p:stCondLst>
                                  <p:childTnLst>
                                    <p:animEffect transition="out" filter="fade">
                                      <p:cBhvr>
                                        <p:cTn id="123" dur="1000"/>
                                        <p:tgtEl>
                                          <p:spTgt spid="44"/>
                                        </p:tgtEl>
                                      </p:cBhvr>
                                    </p:animEffect>
                                    <p:set>
                                      <p:cBhvr>
                                        <p:cTn id="124" dur="1" fill="hold">
                                          <p:stCondLst>
                                            <p:cond delay="999"/>
                                          </p:stCondLst>
                                        </p:cTn>
                                        <p:tgtEl>
                                          <p:spTgt spid="44"/>
                                        </p:tgtEl>
                                        <p:attrNameLst>
                                          <p:attrName>style.visibility</p:attrName>
                                        </p:attrNameLst>
                                      </p:cBhvr>
                                      <p:to>
                                        <p:strVal val="hidden"/>
                                      </p:to>
                                    </p:set>
                                  </p:childTnLst>
                                </p:cTn>
                              </p:par>
                              <p:par>
                                <p:cTn id="125" presetID="10" presetClass="exit" presetSubtype="0" fill="hold" grpId="2" nodeType="withEffect">
                                  <p:stCondLst>
                                    <p:cond delay="0"/>
                                  </p:stCondLst>
                                  <p:childTnLst>
                                    <p:animEffect transition="out" filter="fade">
                                      <p:cBhvr>
                                        <p:cTn id="126" dur="1000"/>
                                        <p:tgtEl>
                                          <p:spTgt spid="47"/>
                                        </p:tgtEl>
                                      </p:cBhvr>
                                    </p:animEffect>
                                    <p:set>
                                      <p:cBhvr>
                                        <p:cTn id="127" dur="1" fill="hold">
                                          <p:stCondLst>
                                            <p:cond delay="999"/>
                                          </p:stCondLst>
                                        </p:cTn>
                                        <p:tgtEl>
                                          <p:spTgt spid="47"/>
                                        </p:tgtEl>
                                        <p:attrNameLst>
                                          <p:attrName>style.visibility</p:attrName>
                                        </p:attrNameLst>
                                      </p:cBhvr>
                                      <p:to>
                                        <p:strVal val="hidden"/>
                                      </p:to>
                                    </p:set>
                                  </p:childTnLst>
                                </p:cTn>
                              </p:par>
                              <p:par>
                                <p:cTn id="128" presetID="37" presetClass="entr" presetSubtype="0" fill="hold" grpId="0" nodeType="with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900" decel="100000" fill="hold"/>
                                        <p:tgtEl>
                                          <p:spTgt spid="56"/>
                                        </p:tgtEl>
                                        <p:attrNameLst>
                                          <p:attrName>ppt_y</p:attrName>
                                        </p:attrNameLst>
                                      </p:cBhvr>
                                      <p:tavLst>
                                        <p:tav tm="0">
                                          <p:val>
                                            <p:strVal val="#ppt_y+1"/>
                                          </p:val>
                                        </p:tav>
                                        <p:tav tm="100000">
                                          <p:val>
                                            <p:strVal val="#ppt_y-.03"/>
                                          </p:val>
                                        </p:tav>
                                      </p:tavLst>
                                    </p:anim>
                                    <p:anim calcmode="lin" valueType="num">
                                      <p:cBhvr>
                                        <p:cTn id="13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4" grpId="0" animBg="1"/>
      <p:bldP spid="44" grpId="1" animBg="1"/>
      <p:bldP spid="44" grpId="2" animBg="1"/>
      <p:bldP spid="46" grpId="0" animBg="1"/>
      <p:bldP spid="46" grpId="1" animBg="1"/>
      <p:bldP spid="46" grpId="2" animBg="1"/>
      <p:bldP spid="47" grpId="0"/>
      <p:bldP spid="47" grpId="1"/>
      <p:bldP spid="47" grpId="2"/>
      <p:bldP spid="86" grpId="0" animBg="1"/>
      <p:bldP spid="86" grpId="1" animBg="1"/>
      <p:bldP spid="87" grpId="0" animBg="1"/>
      <p:bldP spid="87" grpId="1" animBg="1"/>
      <p:bldP spid="87" grpId="2" animBg="1"/>
      <p:bldP spid="88" grpId="0"/>
      <p:bldP spid="88" grpId="1"/>
      <p:bldP spid="50" grpId="0" animBg="1"/>
      <p:bldP spid="50" grpId="1" animBg="1"/>
      <p:bldP spid="51" grpId="0"/>
      <p:bldP spid="51" grpId="1"/>
      <p:bldP spid="52" grpId="0"/>
      <p:bldP spid="52" grpId="1"/>
      <p:bldP spid="53" grpId="0" animBg="1"/>
      <p:bldP spid="53" grpId="1" animBg="1"/>
      <p:bldP spid="54" grpId="0"/>
      <p:bldP spid="54" grpId="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57200" y="274638"/>
            <a:ext cx="8229600" cy="1143000"/>
          </a:xfrm>
        </p:spPr>
        <p:txBody>
          <a:bodyPr/>
          <a:lstStyle/>
          <a:p>
            <a:r>
              <a:rPr lang="en-US" dirty="0" smtClean="0"/>
              <a:t>Culling Techniques</a:t>
            </a:r>
            <a:endParaRPr lang="en-US" dirty="0"/>
          </a:p>
        </p:txBody>
      </p:sp>
      <p:sp>
        <p:nvSpPr>
          <p:cNvPr id="5" name="内容占位符 2"/>
          <p:cNvSpPr>
            <a:spLocks noGrp="1"/>
          </p:cNvSpPr>
          <p:nvPr>
            <p:ph idx="1"/>
          </p:nvPr>
        </p:nvSpPr>
        <p:spPr>
          <a:xfrm>
            <a:off x="457200" y="1600200"/>
            <a:ext cx="8229600" cy="4525963"/>
          </a:xfrm>
        </p:spPr>
        <p:txBody>
          <a:bodyPr/>
          <a:lstStyle/>
          <a:p>
            <a:pPr lvl="0">
              <a:defRPr/>
            </a:pPr>
            <a:r>
              <a:rPr lang="en-US" dirty="0" smtClean="0"/>
              <a:t>Low-level Culling</a:t>
            </a:r>
          </a:p>
          <a:p>
            <a:pPr lvl="1">
              <a:defRPr/>
            </a:pPr>
            <a:r>
              <a:rPr lang="en-US" dirty="0" smtClean="0"/>
              <a:t>Orphan Set</a:t>
            </a:r>
          </a:p>
          <a:p>
            <a:pPr lvl="1">
              <a:defRPr/>
            </a:pPr>
            <a:r>
              <a:rPr lang="en-US" dirty="0" smtClean="0"/>
              <a:t>Representative Triangles</a:t>
            </a:r>
          </a:p>
          <a:p>
            <a:pPr lvl="1">
              <a:defRPr/>
            </a:pPr>
            <a:r>
              <a:rPr lang="en-US" dirty="0" smtClean="0"/>
              <a:t>Non-penetration Filter</a:t>
            </a:r>
          </a:p>
          <a:p>
            <a:r>
              <a:rPr lang="en-US" dirty="0" smtClean="0"/>
              <a:t>High-Level Culling</a:t>
            </a:r>
          </a:p>
          <a:p>
            <a:pPr lvl="1"/>
            <a:r>
              <a:rPr lang="en-US" dirty="0" smtClean="0"/>
              <a:t>Front-Based Decomposition</a:t>
            </a:r>
            <a:endParaRPr lang="en-US" dirty="0"/>
          </a:p>
        </p:txBody>
      </p:sp>
      <p:sp>
        <p:nvSpPr>
          <p:cNvPr id="6" name="内容占位符 2"/>
          <p:cNvSpPr txBox="1">
            <a:spLocks/>
          </p:cNvSpPr>
          <p:nvPr/>
        </p:nvSpPr>
        <p:spPr>
          <a:xfrm>
            <a:off x="458019" y="2700411"/>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1" end="1"/>
                                            </p:txEl>
                                          </p:spTgt>
                                        </p:tgtEl>
                                        <p:attrNameLst>
                                          <p:attrName>style.color</p:attrName>
                                        </p:attrNameLst>
                                      </p:cBhvr>
                                      <p:to>
                                        <a:srgbClr val="666699"/>
                                      </p:to>
                                    </p:animClr>
                                    <p:animClr clrSpc="rgb" dir="cw">
                                      <p:cBhvr>
                                        <p:cTn id="7" dur="500" fill="hold"/>
                                        <p:tgtEl>
                                          <p:spTgt spid="5">
                                            <p:txEl>
                                              <p:pRg st="1" end="1"/>
                                            </p:txEl>
                                          </p:spTgt>
                                        </p:tgtEl>
                                        <p:attrNameLst>
                                          <p:attrName>fillcolor</p:attrName>
                                        </p:attrNameLst>
                                      </p:cBhvr>
                                      <p:to>
                                        <a:srgbClr val="666699"/>
                                      </p:to>
                                    </p:animClr>
                                    <p:set>
                                      <p:cBhvr>
                                        <p:cTn id="8" dur="500" fill="hold"/>
                                        <p:tgtEl>
                                          <p:spTgt spid="5">
                                            <p:txEl>
                                              <p:pRg st="1" end="1"/>
                                            </p:txEl>
                                          </p:spTgt>
                                        </p:tgtEl>
                                        <p:attrNameLst>
                                          <p:attrName>fill.type</p:attrName>
                                        </p:attrNameLst>
                                      </p:cBhvr>
                                      <p:to>
                                        <p:strVal val="solid"/>
                                      </p:to>
                                    </p:set>
                                    <p:set>
                                      <p:cBhvr>
                                        <p:cTn id="9" dur="500" fill="hold"/>
                                        <p:tgtEl>
                                          <p:spTgt spid="5">
                                            <p:txEl>
                                              <p:pRg st="1" end="1"/>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5">
                                            <p:txEl>
                                              <p:pRg st="2" end="2"/>
                                            </p:txEl>
                                          </p:spTgt>
                                        </p:tgtEl>
                                        <p:attrNameLst>
                                          <p:attrName>style.color</p:attrName>
                                        </p:attrNameLst>
                                      </p:cBhvr>
                                      <p:to>
                                        <a:srgbClr val="666699"/>
                                      </p:to>
                                    </p:animClr>
                                    <p:animClr clrSpc="rgb" dir="cw">
                                      <p:cBhvr>
                                        <p:cTn id="12" dur="500" fill="hold"/>
                                        <p:tgtEl>
                                          <p:spTgt spid="5">
                                            <p:txEl>
                                              <p:pRg st="2" end="2"/>
                                            </p:txEl>
                                          </p:spTgt>
                                        </p:tgtEl>
                                        <p:attrNameLst>
                                          <p:attrName>fillcolor</p:attrName>
                                        </p:attrNameLst>
                                      </p:cBhvr>
                                      <p:to>
                                        <a:srgbClr val="666699"/>
                                      </p:to>
                                    </p:animClr>
                                    <p:set>
                                      <p:cBhvr>
                                        <p:cTn id="13" dur="500" fill="hold"/>
                                        <p:tgtEl>
                                          <p:spTgt spid="5">
                                            <p:txEl>
                                              <p:pRg st="2" end="2"/>
                                            </p:txEl>
                                          </p:spTgt>
                                        </p:tgtEl>
                                        <p:attrNameLst>
                                          <p:attrName>fill.type</p:attrName>
                                        </p:attrNameLst>
                                      </p:cBhvr>
                                      <p:to>
                                        <p:strVal val="solid"/>
                                      </p:to>
                                    </p:set>
                                    <p:set>
                                      <p:cBhvr>
                                        <p:cTn id="14" dur="500" fill="hold"/>
                                        <p:tgtEl>
                                          <p:spTgt spid="5">
                                            <p:txEl>
                                              <p:pRg st="2" end="2"/>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5">
                                            <p:txEl>
                                              <p:pRg st="3" end="3"/>
                                            </p:txEl>
                                          </p:spTgt>
                                        </p:tgtEl>
                                        <p:attrNameLst>
                                          <p:attrName>style.color</p:attrName>
                                        </p:attrNameLst>
                                      </p:cBhvr>
                                      <p:to>
                                        <a:srgbClr val="666699"/>
                                      </p:to>
                                    </p:animClr>
                                    <p:animClr clrSpc="rgb" dir="cw">
                                      <p:cBhvr>
                                        <p:cTn id="17" dur="500" fill="hold"/>
                                        <p:tgtEl>
                                          <p:spTgt spid="5">
                                            <p:txEl>
                                              <p:pRg st="3" end="3"/>
                                            </p:txEl>
                                          </p:spTgt>
                                        </p:tgtEl>
                                        <p:attrNameLst>
                                          <p:attrName>fillcolor</p:attrName>
                                        </p:attrNameLst>
                                      </p:cBhvr>
                                      <p:to>
                                        <a:srgbClr val="666699"/>
                                      </p:to>
                                    </p:animClr>
                                    <p:set>
                                      <p:cBhvr>
                                        <p:cTn id="18" dur="500" fill="hold"/>
                                        <p:tgtEl>
                                          <p:spTgt spid="5">
                                            <p:txEl>
                                              <p:pRg st="3" end="3"/>
                                            </p:txEl>
                                          </p:spTgt>
                                        </p:tgtEl>
                                        <p:attrNameLst>
                                          <p:attrName>fill.type</p:attrName>
                                        </p:attrNameLst>
                                      </p:cBhvr>
                                      <p:to>
                                        <p:strVal val="solid"/>
                                      </p:to>
                                    </p:set>
                                    <p:set>
                                      <p:cBhvr>
                                        <p:cTn id="19" dur="500" fill="hold"/>
                                        <p:tgtEl>
                                          <p:spTgt spid="5">
                                            <p:txEl>
                                              <p:pRg st="3" end="3"/>
                                            </p:txEl>
                                          </p:spTgt>
                                        </p:tgtEl>
                                        <p:attrNameLst>
                                          <p:attrName>fill.on</p:attrName>
                                        </p:attrNameLst>
                                      </p:cBhvr>
                                      <p:to>
                                        <p:strVal val="true"/>
                                      </p:to>
                                    </p:set>
                                  </p:childTnLst>
                                </p:cTn>
                              </p:par>
                              <p:par>
                                <p:cTn id="20" presetID="19" presetClass="emph" presetSubtype="0" fill="hold" nodeType="withEffect">
                                  <p:stCondLst>
                                    <p:cond delay="0"/>
                                  </p:stCondLst>
                                  <p:childTnLst>
                                    <p:animClr clrSpc="rgb" dir="cw">
                                      <p:cBhvr override="childStyle">
                                        <p:cTn id="21" dur="500" fill="hold"/>
                                        <p:tgtEl>
                                          <p:spTgt spid="5">
                                            <p:txEl>
                                              <p:pRg st="5" end="5"/>
                                            </p:txEl>
                                          </p:spTgt>
                                        </p:tgtEl>
                                        <p:attrNameLst>
                                          <p:attrName>style.color</p:attrName>
                                        </p:attrNameLst>
                                      </p:cBhvr>
                                      <p:to>
                                        <a:srgbClr val="FF0000"/>
                                      </p:to>
                                    </p:animClr>
                                    <p:animClr clrSpc="rgb" dir="cw">
                                      <p:cBhvr>
                                        <p:cTn id="22" dur="500" fill="hold"/>
                                        <p:tgtEl>
                                          <p:spTgt spid="5">
                                            <p:txEl>
                                              <p:pRg st="5" end="5"/>
                                            </p:txEl>
                                          </p:spTgt>
                                        </p:tgtEl>
                                        <p:attrNameLst>
                                          <p:attrName>fillcolor</p:attrName>
                                        </p:attrNameLst>
                                      </p:cBhvr>
                                      <p:to>
                                        <a:srgbClr val="FF0000"/>
                                      </p:to>
                                    </p:animClr>
                                    <p:set>
                                      <p:cBhvr>
                                        <p:cTn id="23" dur="500" fill="hold"/>
                                        <p:tgtEl>
                                          <p:spTgt spid="5">
                                            <p:txEl>
                                              <p:pRg st="5" end="5"/>
                                            </p:txEl>
                                          </p:spTgt>
                                        </p:tgtEl>
                                        <p:attrNameLst>
                                          <p:attrName>fill.type</p:attrName>
                                        </p:attrNameLst>
                                      </p:cBhvr>
                                      <p:to>
                                        <p:strVal val="solid"/>
                                      </p:to>
                                    </p:set>
                                    <p:set>
                                      <p:cBhvr>
                                        <p:cTn id="24" dur="500" fill="hold"/>
                                        <p:tgtEl>
                                          <p:spTgt spid="5">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smtClean="0"/>
              <a:t>Front-Based Decomposition</a:t>
            </a:r>
            <a:endParaRPr lang="en-US" dirty="0"/>
          </a:p>
        </p:txBody>
      </p:sp>
      <p:sp>
        <p:nvSpPr>
          <p:cNvPr id="3" name="副标题 2"/>
          <p:cNvSpPr>
            <a:spLocks noGrp="1"/>
          </p:cNvSpPr>
          <p:nvPr>
            <p:ph type="subTitle" idx="1"/>
          </p:nvPr>
        </p:nvSpPr>
        <p:spPr/>
        <p:txBody>
          <a:bodyPr>
            <a:normAutofit/>
          </a:bodyPr>
          <a:lstStyle/>
          <a:p>
            <a:r>
              <a:rPr lang="en-US" dirty="0" smtClean="0">
                <a:solidFill>
                  <a:schemeClr val="tx1">
                    <a:lumMod val="50000"/>
                  </a:schemeClr>
                </a:solidFill>
              </a:rPr>
              <a:t>MCCD: Multi-Core Collision Detection between Deformable Models using Front-Based Decomposition</a:t>
            </a:r>
          </a:p>
          <a:p>
            <a:endParaRPr lang="en-US" dirty="0">
              <a:solidFill>
                <a:schemeClr val="tx1">
                  <a:lumMod val="50000"/>
                </a:schemeClr>
              </a:solidFill>
            </a:endParaRPr>
          </a:p>
        </p:txBody>
      </p:sp>
    </p:spTree>
  </p:cSld>
  <p:clrMapOvr>
    <a:masterClrMapping/>
  </p:clrMapOvr>
  <p:transition>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1760" y="1844824"/>
            <a:ext cx="4392488" cy="3170099"/>
          </a:xfrm>
          <a:prstGeom prst="rect">
            <a:avLst/>
          </a:prstGeom>
          <a:noFill/>
        </p:spPr>
        <p:txBody>
          <a:bodyPr wrap="square" rtlCol="0">
            <a:spAutoFit/>
          </a:bodyPr>
          <a:lstStyle/>
          <a:p>
            <a:pPr algn="ctr"/>
            <a:r>
              <a:rPr lang="en-US" sz="4000" dirty="0" smtClean="0"/>
              <a:t>BVH</a:t>
            </a:r>
          </a:p>
          <a:p>
            <a:pPr algn="ctr"/>
            <a:endParaRPr lang="en-US" sz="4000" dirty="0" smtClean="0"/>
          </a:p>
          <a:p>
            <a:pPr algn="ctr"/>
            <a:r>
              <a:rPr lang="en-US" sz="4000" dirty="0" smtClean="0"/>
              <a:t>BVTT</a:t>
            </a:r>
          </a:p>
          <a:p>
            <a:pPr algn="ctr"/>
            <a:endParaRPr lang="en-US" sz="4000" dirty="0" smtClean="0"/>
          </a:p>
          <a:p>
            <a:pPr algn="ctr"/>
            <a:r>
              <a:rPr lang="en-US" sz="4000" dirty="0" smtClean="0"/>
              <a:t>BVTT Front</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828675" y="309563"/>
            <a:ext cx="7486650" cy="6238875"/>
          </a:xfrm>
          <a:prstGeom prst="rect">
            <a:avLst/>
          </a:prstGeom>
          <a:noFill/>
          <a:ln w="9525">
            <a:noFill/>
            <a:miter lim="800000"/>
            <a:headEnd/>
            <a:tailEnd/>
          </a:ln>
        </p:spPr>
      </p:pic>
      <p:sp>
        <p:nvSpPr>
          <p:cNvPr id="6" name="TextBox 5"/>
          <p:cNvSpPr txBox="1"/>
          <p:nvPr/>
        </p:nvSpPr>
        <p:spPr>
          <a:xfrm>
            <a:off x="0" y="1916832"/>
            <a:ext cx="3096344" cy="369332"/>
          </a:xfrm>
          <a:prstGeom prst="rect">
            <a:avLst/>
          </a:prstGeom>
          <a:noFill/>
        </p:spPr>
        <p:txBody>
          <a:bodyPr wrap="square" rtlCol="0">
            <a:spAutoFit/>
          </a:bodyPr>
          <a:lstStyle/>
          <a:p>
            <a:r>
              <a:rPr lang="en-US" dirty="0" smtClean="0"/>
              <a:t>Bounding Volume Test Tree</a:t>
            </a:r>
            <a:endParaRPr lang="en-US" dirty="0"/>
          </a:p>
        </p:txBody>
      </p:sp>
      <p:grpSp>
        <p:nvGrpSpPr>
          <p:cNvPr id="39" name="组合 38"/>
          <p:cNvGrpSpPr/>
          <p:nvPr/>
        </p:nvGrpSpPr>
        <p:grpSpPr>
          <a:xfrm>
            <a:off x="1043608" y="3933056"/>
            <a:ext cx="6912768" cy="1656184"/>
            <a:chOff x="1043608" y="3933056"/>
            <a:chExt cx="6912768" cy="1656184"/>
          </a:xfrm>
        </p:grpSpPr>
        <p:cxnSp>
          <p:nvCxnSpPr>
            <p:cNvPr id="16" name="直接连接符 15"/>
            <p:cNvCxnSpPr/>
            <p:nvPr/>
          </p:nvCxnSpPr>
          <p:spPr>
            <a:xfrm flipV="1">
              <a:off x="6588224" y="3933056"/>
              <a:ext cx="0" cy="9361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1043608" y="3933056"/>
              <a:ext cx="6912768" cy="1656184"/>
              <a:chOff x="1043608" y="3933056"/>
              <a:chExt cx="6912768" cy="1656184"/>
            </a:xfrm>
          </p:grpSpPr>
          <p:cxnSp>
            <p:nvCxnSpPr>
              <p:cNvPr id="10" name="直接连接符 9"/>
              <p:cNvCxnSpPr/>
              <p:nvPr/>
            </p:nvCxnSpPr>
            <p:spPr>
              <a:xfrm>
                <a:off x="1043608" y="3933056"/>
                <a:ext cx="26642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707904" y="3933056"/>
                <a:ext cx="0" cy="9361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707904" y="4869160"/>
                <a:ext cx="28803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588224" y="3933056"/>
                <a:ext cx="13681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956376" y="3933056"/>
                <a:ext cx="0" cy="7200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6732240" y="4653136"/>
                <a:ext cx="12241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732240" y="4653136"/>
                <a:ext cx="0" cy="9361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2627784" y="5589240"/>
                <a:ext cx="41044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2627784" y="5013176"/>
                <a:ext cx="0" cy="576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043608" y="5013176"/>
                <a:ext cx="15841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1043608" y="3933056"/>
                <a:ext cx="0" cy="10801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40" name="任意多边形 39"/>
          <p:cNvSpPr/>
          <p:nvPr/>
        </p:nvSpPr>
        <p:spPr>
          <a:xfrm>
            <a:off x="554477" y="2037525"/>
            <a:ext cx="8278238" cy="4684288"/>
          </a:xfrm>
          <a:custGeom>
            <a:avLst/>
            <a:gdLst>
              <a:gd name="connsiteX0" fmla="*/ 204280 w 8278238"/>
              <a:gd name="connsiteY0" fmla="*/ 4402186 h 4684288"/>
              <a:gd name="connsiteX1" fmla="*/ 204280 w 8278238"/>
              <a:gd name="connsiteY1" fmla="*/ 4402186 h 4684288"/>
              <a:gd name="connsiteX2" fmla="*/ 155642 w 8278238"/>
              <a:gd name="connsiteY2" fmla="*/ 4285454 h 4684288"/>
              <a:gd name="connsiteX3" fmla="*/ 136187 w 8278238"/>
              <a:gd name="connsiteY3" fmla="*/ 4168722 h 4684288"/>
              <a:gd name="connsiteX4" fmla="*/ 107004 w 8278238"/>
              <a:gd name="connsiteY4" fmla="*/ 4110356 h 4684288"/>
              <a:gd name="connsiteX5" fmla="*/ 87549 w 8278238"/>
              <a:gd name="connsiteY5" fmla="*/ 4013079 h 4684288"/>
              <a:gd name="connsiteX6" fmla="*/ 68093 w 8278238"/>
              <a:gd name="connsiteY6" fmla="*/ 3944986 h 4684288"/>
              <a:gd name="connsiteX7" fmla="*/ 58366 w 8278238"/>
              <a:gd name="connsiteY7" fmla="*/ 3818526 h 4684288"/>
              <a:gd name="connsiteX8" fmla="*/ 48638 w 8278238"/>
              <a:gd name="connsiteY8" fmla="*/ 3760160 h 4684288"/>
              <a:gd name="connsiteX9" fmla="*/ 19455 w 8278238"/>
              <a:gd name="connsiteY9" fmla="*/ 3555879 h 4684288"/>
              <a:gd name="connsiteX10" fmla="*/ 9727 w 8278238"/>
              <a:gd name="connsiteY10" fmla="*/ 2427471 h 4684288"/>
              <a:gd name="connsiteX11" fmla="*/ 0 w 8278238"/>
              <a:gd name="connsiteY11" fmla="*/ 2106458 h 4684288"/>
              <a:gd name="connsiteX12" fmla="*/ 19455 w 8278238"/>
              <a:gd name="connsiteY12" fmla="*/ 1727079 h 4684288"/>
              <a:gd name="connsiteX13" fmla="*/ 29183 w 8278238"/>
              <a:gd name="connsiteY13" fmla="*/ 1425522 h 4684288"/>
              <a:gd name="connsiteX14" fmla="*/ 58366 w 8278238"/>
              <a:gd name="connsiteY14" fmla="*/ 1221241 h 4684288"/>
              <a:gd name="connsiteX15" fmla="*/ 87549 w 8278238"/>
              <a:gd name="connsiteY15" fmla="*/ 1114237 h 4684288"/>
              <a:gd name="connsiteX16" fmla="*/ 97276 w 8278238"/>
              <a:gd name="connsiteY16" fmla="*/ 1065598 h 4684288"/>
              <a:gd name="connsiteX17" fmla="*/ 126459 w 8278238"/>
              <a:gd name="connsiteY17" fmla="*/ 997505 h 4684288"/>
              <a:gd name="connsiteX18" fmla="*/ 136187 w 8278238"/>
              <a:gd name="connsiteY18" fmla="*/ 968322 h 4684288"/>
              <a:gd name="connsiteX19" fmla="*/ 145914 w 8278238"/>
              <a:gd name="connsiteY19" fmla="*/ 919684 h 4684288"/>
              <a:gd name="connsiteX20" fmla="*/ 165370 w 8278238"/>
              <a:gd name="connsiteY20" fmla="*/ 900228 h 4684288"/>
              <a:gd name="connsiteX21" fmla="*/ 184825 w 8278238"/>
              <a:gd name="connsiteY21" fmla="*/ 851590 h 4684288"/>
              <a:gd name="connsiteX22" fmla="*/ 223736 w 8278238"/>
              <a:gd name="connsiteY22" fmla="*/ 793224 h 4684288"/>
              <a:gd name="connsiteX23" fmla="*/ 243191 w 8278238"/>
              <a:gd name="connsiteY23" fmla="*/ 764041 h 4684288"/>
              <a:gd name="connsiteX24" fmla="*/ 262646 w 8278238"/>
              <a:gd name="connsiteY24" fmla="*/ 734858 h 4684288"/>
              <a:gd name="connsiteX25" fmla="*/ 301557 w 8278238"/>
              <a:gd name="connsiteY25" fmla="*/ 666764 h 4684288"/>
              <a:gd name="connsiteX26" fmla="*/ 369651 w 8278238"/>
              <a:gd name="connsiteY26" fmla="*/ 579215 h 4684288"/>
              <a:gd name="connsiteX27" fmla="*/ 437744 w 8278238"/>
              <a:gd name="connsiteY27" fmla="*/ 491666 h 4684288"/>
              <a:gd name="connsiteX28" fmla="*/ 457200 w 8278238"/>
              <a:gd name="connsiteY28" fmla="*/ 462484 h 4684288"/>
              <a:gd name="connsiteX29" fmla="*/ 486383 w 8278238"/>
              <a:gd name="connsiteY29" fmla="*/ 423573 h 4684288"/>
              <a:gd name="connsiteX30" fmla="*/ 573932 w 8278238"/>
              <a:gd name="connsiteY30" fmla="*/ 326296 h 4684288"/>
              <a:gd name="connsiteX31" fmla="*/ 612842 w 8278238"/>
              <a:gd name="connsiteY31" fmla="*/ 277658 h 4684288"/>
              <a:gd name="connsiteX32" fmla="*/ 642025 w 8278238"/>
              <a:gd name="connsiteY32" fmla="*/ 238747 h 4684288"/>
              <a:gd name="connsiteX33" fmla="*/ 700391 w 8278238"/>
              <a:gd name="connsiteY33" fmla="*/ 199837 h 4684288"/>
              <a:gd name="connsiteX34" fmla="*/ 729574 w 8278238"/>
              <a:gd name="connsiteY34" fmla="*/ 180381 h 4684288"/>
              <a:gd name="connsiteX35" fmla="*/ 758757 w 8278238"/>
              <a:gd name="connsiteY35" fmla="*/ 160926 h 4684288"/>
              <a:gd name="connsiteX36" fmla="*/ 817123 w 8278238"/>
              <a:gd name="connsiteY36" fmla="*/ 151198 h 4684288"/>
              <a:gd name="connsiteX37" fmla="*/ 846306 w 8278238"/>
              <a:gd name="connsiteY37" fmla="*/ 141471 h 4684288"/>
              <a:gd name="connsiteX38" fmla="*/ 1011676 w 8278238"/>
              <a:gd name="connsiteY38" fmla="*/ 122015 h 4684288"/>
              <a:gd name="connsiteX39" fmla="*/ 1245140 w 8278238"/>
              <a:gd name="connsiteY39" fmla="*/ 102560 h 4684288"/>
              <a:gd name="connsiteX40" fmla="*/ 1361872 w 8278238"/>
              <a:gd name="connsiteY40" fmla="*/ 83105 h 4684288"/>
              <a:gd name="connsiteX41" fmla="*/ 1750978 w 8278238"/>
              <a:gd name="connsiteY41" fmla="*/ 73377 h 4684288"/>
              <a:gd name="connsiteX42" fmla="*/ 1780161 w 8278238"/>
              <a:gd name="connsiteY42" fmla="*/ 63649 h 4684288"/>
              <a:gd name="connsiteX43" fmla="*/ 2480553 w 8278238"/>
              <a:gd name="connsiteY43" fmla="*/ 63649 h 4684288"/>
              <a:gd name="connsiteX44" fmla="*/ 2587557 w 8278238"/>
              <a:gd name="connsiteY44" fmla="*/ 83105 h 4684288"/>
              <a:gd name="connsiteX45" fmla="*/ 2616740 w 8278238"/>
              <a:gd name="connsiteY45" fmla="*/ 92832 h 4684288"/>
              <a:gd name="connsiteX46" fmla="*/ 2655651 w 8278238"/>
              <a:gd name="connsiteY46" fmla="*/ 102560 h 4684288"/>
              <a:gd name="connsiteX47" fmla="*/ 2704289 w 8278238"/>
              <a:gd name="connsiteY47" fmla="*/ 112288 h 4684288"/>
              <a:gd name="connsiteX48" fmla="*/ 2752927 w 8278238"/>
              <a:gd name="connsiteY48" fmla="*/ 131743 h 4684288"/>
              <a:gd name="connsiteX49" fmla="*/ 3754876 w 8278238"/>
              <a:gd name="connsiteY49" fmla="*/ 122015 h 4684288"/>
              <a:gd name="connsiteX50" fmla="*/ 3784059 w 8278238"/>
              <a:gd name="connsiteY50" fmla="*/ 112288 h 4684288"/>
              <a:gd name="connsiteX51" fmla="*/ 3842425 w 8278238"/>
              <a:gd name="connsiteY51" fmla="*/ 102560 h 4684288"/>
              <a:gd name="connsiteX52" fmla="*/ 4066161 w 8278238"/>
              <a:gd name="connsiteY52" fmla="*/ 73377 h 4684288"/>
              <a:gd name="connsiteX53" fmla="*/ 4163438 w 8278238"/>
              <a:gd name="connsiteY53" fmla="*/ 44194 h 4684288"/>
              <a:gd name="connsiteX54" fmla="*/ 4231532 w 8278238"/>
              <a:gd name="connsiteY54" fmla="*/ 24739 h 4684288"/>
              <a:gd name="connsiteX55" fmla="*/ 4377446 w 8278238"/>
              <a:gd name="connsiteY55" fmla="*/ 15011 h 4684288"/>
              <a:gd name="connsiteX56" fmla="*/ 4416357 w 8278238"/>
              <a:gd name="connsiteY56" fmla="*/ 5284 h 4684288"/>
              <a:gd name="connsiteX57" fmla="*/ 4513634 w 8278238"/>
              <a:gd name="connsiteY57" fmla="*/ 24739 h 4684288"/>
              <a:gd name="connsiteX58" fmla="*/ 4542817 w 8278238"/>
              <a:gd name="connsiteY58" fmla="*/ 44194 h 4684288"/>
              <a:gd name="connsiteX59" fmla="*/ 4572000 w 8278238"/>
              <a:gd name="connsiteY59" fmla="*/ 73377 h 4684288"/>
              <a:gd name="connsiteX60" fmla="*/ 4601183 w 8278238"/>
              <a:gd name="connsiteY60" fmla="*/ 122015 h 4684288"/>
              <a:gd name="connsiteX61" fmla="*/ 4610910 w 8278238"/>
              <a:gd name="connsiteY61" fmla="*/ 151198 h 4684288"/>
              <a:gd name="connsiteX62" fmla="*/ 4630366 w 8278238"/>
              <a:gd name="connsiteY62" fmla="*/ 180381 h 4684288"/>
              <a:gd name="connsiteX63" fmla="*/ 4620638 w 8278238"/>
              <a:gd name="connsiteY63" fmla="*/ 452756 h 4684288"/>
              <a:gd name="connsiteX64" fmla="*/ 4601183 w 8278238"/>
              <a:gd name="connsiteY64" fmla="*/ 530577 h 4684288"/>
              <a:gd name="connsiteX65" fmla="*/ 4610910 w 8278238"/>
              <a:gd name="connsiteY65" fmla="*/ 705675 h 4684288"/>
              <a:gd name="connsiteX66" fmla="*/ 4630366 w 8278238"/>
              <a:gd name="connsiteY66" fmla="*/ 725130 h 4684288"/>
              <a:gd name="connsiteX67" fmla="*/ 4688732 w 8278238"/>
              <a:gd name="connsiteY67" fmla="*/ 793224 h 4684288"/>
              <a:gd name="connsiteX68" fmla="*/ 4717914 w 8278238"/>
              <a:gd name="connsiteY68" fmla="*/ 802952 h 4684288"/>
              <a:gd name="connsiteX69" fmla="*/ 4766553 w 8278238"/>
              <a:gd name="connsiteY69" fmla="*/ 832135 h 4684288"/>
              <a:gd name="connsiteX70" fmla="*/ 4834646 w 8278238"/>
              <a:gd name="connsiteY70" fmla="*/ 871045 h 4684288"/>
              <a:gd name="connsiteX71" fmla="*/ 4883285 w 8278238"/>
              <a:gd name="connsiteY71" fmla="*/ 880773 h 4684288"/>
              <a:gd name="connsiteX72" fmla="*/ 4931923 w 8278238"/>
              <a:gd name="connsiteY72" fmla="*/ 900228 h 4684288"/>
              <a:gd name="connsiteX73" fmla="*/ 4980561 w 8278238"/>
              <a:gd name="connsiteY73" fmla="*/ 909956 h 4684288"/>
              <a:gd name="connsiteX74" fmla="*/ 5048655 w 8278238"/>
              <a:gd name="connsiteY74" fmla="*/ 939139 h 4684288"/>
              <a:gd name="connsiteX75" fmla="*/ 5087566 w 8278238"/>
              <a:gd name="connsiteY75" fmla="*/ 948866 h 4684288"/>
              <a:gd name="connsiteX76" fmla="*/ 5175114 w 8278238"/>
              <a:gd name="connsiteY76" fmla="*/ 968322 h 4684288"/>
              <a:gd name="connsiteX77" fmla="*/ 5272391 w 8278238"/>
              <a:gd name="connsiteY77" fmla="*/ 987777 h 4684288"/>
              <a:gd name="connsiteX78" fmla="*/ 5350212 w 8278238"/>
              <a:gd name="connsiteY78" fmla="*/ 1007232 h 4684288"/>
              <a:gd name="connsiteX79" fmla="*/ 5642042 w 8278238"/>
              <a:gd name="connsiteY79" fmla="*/ 1046143 h 4684288"/>
              <a:gd name="connsiteX80" fmla="*/ 5904689 w 8278238"/>
              <a:gd name="connsiteY80" fmla="*/ 1075326 h 4684288"/>
              <a:gd name="connsiteX81" fmla="*/ 6050604 w 8278238"/>
              <a:gd name="connsiteY81" fmla="*/ 1104509 h 4684288"/>
              <a:gd name="connsiteX82" fmla="*/ 6118697 w 8278238"/>
              <a:gd name="connsiteY82" fmla="*/ 1114237 h 4684288"/>
              <a:gd name="connsiteX83" fmla="*/ 6274340 w 8278238"/>
              <a:gd name="connsiteY83" fmla="*/ 1133692 h 4684288"/>
              <a:gd name="connsiteX84" fmla="*/ 6332706 w 8278238"/>
              <a:gd name="connsiteY84" fmla="*/ 1143420 h 4684288"/>
              <a:gd name="connsiteX85" fmla="*/ 6381344 w 8278238"/>
              <a:gd name="connsiteY85" fmla="*/ 1153147 h 4684288"/>
              <a:gd name="connsiteX86" fmla="*/ 6507804 w 8278238"/>
              <a:gd name="connsiteY86" fmla="*/ 1162875 h 4684288"/>
              <a:gd name="connsiteX87" fmla="*/ 6566170 w 8278238"/>
              <a:gd name="connsiteY87" fmla="*/ 1182330 h 4684288"/>
              <a:gd name="connsiteX88" fmla="*/ 6770451 w 8278238"/>
              <a:gd name="connsiteY88" fmla="*/ 1201786 h 4684288"/>
              <a:gd name="connsiteX89" fmla="*/ 6906638 w 8278238"/>
              <a:gd name="connsiteY89" fmla="*/ 1230969 h 4684288"/>
              <a:gd name="connsiteX90" fmla="*/ 6965004 w 8278238"/>
              <a:gd name="connsiteY90" fmla="*/ 1250424 h 4684288"/>
              <a:gd name="connsiteX91" fmla="*/ 7042825 w 8278238"/>
              <a:gd name="connsiteY91" fmla="*/ 1260152 h 4684288"/>
              <a:gd name="connsiteX92" fmla="*/ 7110919 w 8278238"/>
              <a:gd name="connsiteY92" fmla="*/ 1279607 h 4684288"/>
              <a:gd name="connsiteX93" fmla="*/ 7198468 w 8278238"/>
              <a:gd name="connsiteY93" fmla="*/ 1289335 h 4684288"/>
              <a:gd name="connsiteX94" fmla="*/ 7266561 w 8278238"/>
              <a:gd name="connsiteY94" fmla="*/ 1299062 h 4684288"/>
              <a:gd name="connsiteX95" fmla="*/ 7344383 w 8278238"/>
              <a:gd name="connsiteY95" fmla="*/ 1308790 h 4684288"/>
              <a:gd name="connsiteX96" fmla="*/ 7441659 w 8278238"/>
              <a:gd name="connsiteY96" fmla="*/ 1337973 h 4684288"/>
              <a:gd name="connsiteX97" fmla="*/ 7607029 w 8278238"/>
              <a:gd name="connsiteY97" fmla="*/ 1357428 h 4684288"/>
              <a:gd name="connsiteX98" fmla="*/ 7772400 w 8278238"/>
              <a:gd name="connsiteY98" fmla="*/ 1386611 h 4684288"/>
              <a:gd name="connsiteX99" fmla="*/ 7869676 w 8278238"/>
              <a:gd name="connsiteY99" fmla="*/ 1406066 h 4684288"/>
              <a:gd name="connsiteX100" fmla="*/ 7937770 w 8278238"/>
              <a:gd name="connsiteY100" fmla="*/ 1444977 h 4684288"/>
              <a:gd name="connsiteX101" fmla="*/ 7996136 w 8278238"/>
              <a:gd name="connsiteY101" fmla="*/ 1464432 h 4684288"/>
              <a:gd name="connsiteX102" fmla="*/ 8025319 w 8278238"/>
              <a:gd name="connsiteY102" fmla="*/ 1483888 h 4684288"/>
              <a:gd name="connsiteX103" fmla="*/ 8064229 w 8278238"/>
              <a:gd name="connsiteY103" fmla="*/ 1503343 h 4684288"/>
              <a:gd name="connsiteX104" fmla="*/ 8132323 w 8278238"/>
              <a:gd name="connsiteY104" fmla="*/ 1581164 h 4684288"/>
              <a:gd name="connsiteX105" fmla="*/ 8161506 w 8278238"/>
              <a:gd name="connsiteY105" fmla="*/ 1620075 h 4684288"/>
              <a:gd name="connsiteX106" fmla="*/ 8171234 w 8278238"/>
              <a:gd name="connsiteY106" fmla="*/ 1649258 h 4684288"/>
              <a:gd name="connsiteX107" fmla="*/ 8180961 w 8278238"/>
              <a:gd name="connsiteY107" fmla="*/ 1717352 h 4684288"/>
              <a:gd name="connsiteX108" fmla="*/ 8200417 w 8278238"/>
              <a:gd name="connsiteY108" fmla="*/ 1756262 h 4684288"/>
              <a:gd name="connsiteX109" fmla="*/ 8249055 w 8278238"/>
              <a:gd name="connsiteY109" fmla="*/ 1911905 h 4684288"/>
              <a:gd name="connsiteX110" fmla="*/ 8258783 w 8278238"/>
              <a:gd name="connsiteY110" fmla="*/ 2009181 h 4684288"/>
              <a:gd name="connsiteX111" fmla="*/ 8268510 w 8278238"/>
              <a:gd name="connsiteY111" fmla="*/ 2077275 h 4684288"/>
              <a:gd name="connsiteX112" fmla="*/ 8278238 w 8278238"/>
              <a:gd name="connsiteY112" fmla="*/ 2203735 h 4684288"/>
              <a:gd name="connsiteX113" fmla="*/ 8258783 w 8278238"/>
              <a:gd name="connsiteY113" fmla="*/ 2660935 h 4684288"/>
              <a:gd name="connsiteX114" fmla="*/ 8239327 w 8278238"/>
              <a:gd name="connsiteY114" fmla="*/ 2797122 h 4684288"/>
              <a:gd name="connsiteX115" fmla="*/ 8219872 w 8278238"/>
              <a:gd name="connsiteY115" fmla="*/ 2933309 h 4684288"/>
              <a:gd name="connsiteX116" fmla="*/ 8210144 w 8278238"/>
              <a:gd name="connsiteY116" fmla="*/ 3030586 h 4684288"/>
              <a:gd name="connsiteX117" fmla="*/ 8190689 w 8278238"/>
              <a:gd name="connsiteY117" fmla="*/ 3118135 h 4684288"/>
              <a:gd name="connsiteX118" fmla="*/ 8161506 w 8278238"/>
              <a:gd name="connsiteY118" fmla="*/ 3264049 h 4684288"/>
              <a:gd name="connsiteX119" fmla="*/ 8151778 w 8278238"/>
              <a:gd name="connsiteY119" fmla="*/ 3380781 h 4684288"/>
              <a:gd name="connsiteX120" fmla="*/ 8112868 w 8278238"/>
              <a:gd name="connsiteY120" fmla="*/ 3594790 h 4684288"/>
              <a:gd name="connsiteX121" fmla="*/ 8103140 w 8278238"/>
              <a:gd name="connsiteY121" fmla="*/ 3721249 h 4684288"/>
              <a:gd name="connsiteX122" fmla="*/ 8083685 w 8278238"/>
              <a:gd name="connsiteY122" fmla="*/ 3779615 h 4684288"/>
              <a:gd name="connsiteX123" fmla="*/ 8054502 w 8278238"/>
              <a:gd name="connsiteY123" fmla="*/ 3935258 h 4684288"/>
              <a:gd name="connsiteX124" fmla="*/ 8044774 w 8278238"/>
              <a:gd name="connsiteY124" fmla="*/ 4003352 h 4684288"/>
              <a:gd name="connsiteX125" fmla="*/ 8035046 w 8278238"/>
              <a:gd name="connsiteY125" fmla="*/ 4343820 h 4684288"/>
              <a:gd name="connsiteX126" fmla="*/ 8005863 w 8278238"/>
              <a:gd name="connsiteY126" fmla="*/ 4441096 h 4684288"/>
              <a:gd name="connsiteX127" fmla="*/ 7976680 w 8278238"/>
              <a:gd name="connsiteY127" fmla="*/ 4499462 h 4684288"/>
              <a:gd name="connsiteX128" fmla="*/ 7889132 w 8278238"/>
              <a:gd name="connsiteY128" fmla="*/ 4548101 h 4684288"/>
              <a:gd name="connsiteX129" fmla="*/ 7859949 w 8278238"/>
              <a:gd name="connsiteY129" fmla="*/ 4567556 h 4684288"/>
              <a:gd name="connsiteX130" fmla="*/ 7840493 w 8278238"/>
              <a:gd name="connsiteY130" fmla="*/ 4587011 h 4684288"/>
              <a:gd name="connsiteX131" fmla="*/ 7782127 w 8278238"/>
              <a:gd name="connsiteY131" fmla="*/ 4606466 h 4684288"/>
              <a:gd name="connsiteX132" fmla="*/ 7752944 w 8278238"/>
              <a:gd name="connsiteY132" fmla="*/ 4616194 h 4684288"/>
              <a:gd name="connsiteX133" fmla="*/ 7714034 w 8278238"/>
              <a:gd name="connsiteY133" fmla="*/ 4635649 h 4684288"/>
              <a:gd name="connsiteX134" fmla="*/ 7577846 w 8278238"/>
              <a:gd name="connsiteY134" fmla="*/ 4655105 h 4684288"/>
              <a:gd name="connsiteX135" fmla="*/ 7402749 w 8278238"/>
              <a:gd name="connsiteY135" fmla="*/ 4684288 h 4684288"/>
              <a:gd name="connsiteX136" fmla="*/ 6858000 w 8278238"/>
              <a:gd name="connsiteY136" fmla="*/ 4674560 h 4684288"/>
              <a:gd name="connsiteX137" fmla="*/ 6828817 w 8278238"/>
              <a:gd name="connsiteY137" fmla="*/ 4664832 h 4684288"/>
              <a:gd name="connsiteX138" fmla="*/ 6789906 w 8278238"/>
              <a:gd name="connsiteY138" fmla="*/ 4655105 h 4684288"/>
              <a:gd name="connsiteX139" fmla="*/ 6673174 w 8278238"/>
              <a:gd name="connsiteY139" fmla="*/ 4645377 h 4684288"/>
              <a:gd name="connsiteX140" fmla="*/ 2169268 w 8278238"/>
              <a:gd name="connsiteY140" fmla="*/ 4635649 h 4684288"/>
              <a:gd name="connsiteX141" fmla="*/ 2003897 w 8278238"/>
              <a:gd name="connsiteY141" fmla="*/ 4625922 h 4684288"/>
              <a:gd name="connsiteX142" fmla="*/ 1712068 w 8278238"/>
              <a:gd name="connsiteY142" fmla="*/ 4616194 h 4684288"/>
              <a:gd name="connsiteX143" fmla="*/ 1536970 w 8278238"/>
              <a:gd name="connsiteY143" fmla="*/ 4587011 h 4684288"/>
              <a:gd name="connsiteX144" fmla="*/ 1498059 w 8278238"/>
              <a:gd name="connsiteY144" fmla="*/ 4577284 h 4684288"/>
              <a:gd name="connsiteX145" fmla="*/ 1391055 w 8278238"/>
              <a:gd name="connsiteY145" fmla="*/ 4567556 h 4684288"/>
              <a:gd name="connsiteX146" fmla="*/ 1118680 w 8278238"/>
              <a:gd name="connsiteY146" fmla="*/ 4528645 h 4684288"/>
              <a:gd name="connsiteX147" fmla="*/ 1011676 w 8278238"/>
              <a:gd name="connsiteY147" fmla="*/ 4509190 h 4684288"/>
              <a:gd name="connsiteX148" fmla="*/ 710119 w 8278238"/>
              <a:gd name="connsiteY148" fmla="*/ 4489735 h 4684288"/>
              <a:gd name="connsiteX149" fmla="*/ 554476 w 8278238"/>
              <a:gd name="connsiteY149" fmla="*/ 4460552 h 4684288"/>
              <a:gd name="connsiteX150" fmla="*/ 525293 w 8278238"/>
              <a:gd name="connsiteY150" fmla="*/ 4450824 h 4684288"/>
              <a:gd name="connsiteX151" fmla="*/ 379378 w 8278238"/>
              <a:gd name="connsiteY151" fmla="*/ 4441096 h 4684288"/>
              <a:gd name="connsiteX152" fmla="*/ 321012 w 8278238"/>
              <a:gd name="connsiteY152" fmla="*/ 4421641 h 4684288"/>
              <a:gd name="connsiteX153" fmla="*/ 204280 w 8278238"/>
              <a:gd name="connsiteY153" fmla="*/ 4402186 h 46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8278238" h="4684288">
                <a:moveTo>
                  <a:pt x="204280" y="4402186"/>
                </a:moveTo>
                <a:lnTo>
                  <a:pt x="204280" y="4402186"/>
                </a:lnTo>
                <a:cubicBezTo>
                  <a:pt x="188067" y="4363275"/>
                  <a:pt x="168336" y="4325651"/>
                  <a:pt x="155642" y="4285454"/>
                </a:cubicBezTo>
                <a:cubicBezTo>
                  <a:pt x="139097" y="4233062"/>
                  <a:pt x="153640" y="4216718"/>
                  <a:pt x="136187" y="4168722"/>
                </a:cubicBezTo>
                <a:cubicBezTo>
                  <a:pt x="128754" y="4148280"/>
                  <a:pt x="115082" y="4130552"/>
                  <a:pt x="107004" y="4110356"/>
                </a:cubicBezTo>
                <a:cubicBezTo>
                  <a:pt x="97015" y="4085383"/>
                  <a:pt x="92802" y="4035842"/>
                  <a:pt x="87549" y="4013079"/>
                </a:cubicBezTo>
                <a:cubicBezTo>
                  <a:pt x="82241" y="3990078"/>
                  <a:pt x="74578" y="3967684"/>
                  <a:pt x="68093" y="3944986"/>
                </a:cubicBezTo>
                <a:cubicBezTo>
                  <a:pt x="64851" y="3902833"/>
                  <a:pt x="62792" y="3860572"/>
                  <a:pt x="58366" y="3818526"/>
                </a:cubicBezTo>
                <a:cubicBezTo>
                  <a:pt x="56301" y="3798911"/>
                  <a:pt x="50601" y="3779786"/>
                  <a:pt x="48638" y="3760160"/>
                </a:cubicBezTo>
                <a:cubicBezTo>
                  <a:pt x="30206" y="3575850"/>
                  <a:pt x="55055" y="3680481"/>
                  <a:pt x="19455" y="3555879"/>
                </a:cubicBezTo>
                <a:cubicBezTo>
                  <a:pt x="16212" y="3179743"/>
                  <a:pt x="14775" y="2803587"/>
                  <a:pt x="9727" y="2427471"/>
                </a:cubicBezTo>
                <a:cubicBezTo>
                  <a:pt x="8290" y="2320427"/>
                  <a:pt x="0" y="2213511"/>
                  <a:pt x="0" y="2106458"/>
                </a:cubicBezTo>
                <a:cubicBezTo>
                  <a:pt x="0" y="1863328"/>
                  <a:pt x="0" y="1882716"/>
                  <a:pt x="19455" y="1727079"/>
                </a:cubicBezTo>
                <a:cubicBezTo>
                  <a:pt x="22698" y="1626560"/>
                  <a:pt x="24996" y="1526006"/>
                  <a:pt x="29183" y="1425522"/>
                </a:cubicBezTo>
                <a:cubicBezTo>
                  <a:pt x="36396" y="1252406"/>
                  <a:pt x="15099" y="1307773"/>
                  <a:pt x="58366" y="1221241"/>
                </a:cubicBezTo>
                <a:cubicBezTo>
                  <a:pt x="81887" y="1056579"/>
                  <a:pt x="50411" y="1225650"/>
                  <a:pt x="87549" y="1114237"/>
                </a:cubicBezTo>
                <a:cubicBezTo>
                  <a:pt x="92778" y="1098551"/>
                  <a:pt x="92048" y="1081284"/>
                  <a:pt x="97276" y="1065598"/>
                </a:cubicBezTo>
                <a:cubicBezTo>
                  <a:pt x="105085" y="1042171"/>
                  <a:pt x="117288" y="1020433"/>
                  <a:pt x="126459" y="997505"/>
                </a:cubicBezTo>
                <a:cubicBezTo>
                  <a:pt x="130267" y="987985"/>
                  <a:pt x="133700" y="978270"/>
                  <a:pt x="136187" y="968322"/>
                </a:cubicBezTo>
                <a:cubicBezTo>
                  <a:pt x="140197" y="952282"/>
                  <a:pt x="139401" y="934881"/>
                  <a:pt x="145914" y="919684"/>
                </a:cubicBezTo>
                <a:cubicBezTo>
                  <a:pt x="149527" y="911254"/>
                  <a:pt x="158885" y="906713"/>
                  <a:pt x="165370" y="900228"/>
                </a:cubicBezTo>
                <a:cubicBezTo>
                  <a:pt x="171855" y="884015"/>
                  <a:pt x="176463" y="866919"/>
                  <a:pt x="184825" y="851590"/>
                </a:cubicBezTo>
                <a:cubicBezTo>
                  <a:pt x="196022" y="831063"/>
                  <a:pt x="210766" y="812679"/>
                  <a:pt x="223736" y="793224"/>
                </a:cubicBezTo>
                <a:lnTo>
                  <a:pt x="243191" y="764041"/>
                </a:lnTo>
                <a:cubicBezTo>
                  <a:pt x="249676" y="754313"/>
                  <a:pt x="257417" y="745315"/>
                  <a:pt x="262646" y="734858"/>
                </a:cubicBezTo>
                <a:cubicBezTo>
                  <a:pt x="278801" y="702548"/>
                  <a:pt x="280934" y="694261"/>
                  <a:pt x="301557" y="666764"/>
                </a:cubicBezTo>
                <a:cubicBezTo>
                  <a:pt x="323740" y="637187"/>
                  <a:pt x="350630" y="610917"/>
                  <a:pt x="369651" y="579215"/>
                </a:cubicBezTo>
                <a:cubicBezTo>
                  <a:pt x="426230" y="484917"/>
                  <a:pt x="368042" y="572984"/>
                  <a:pt x="437744" y="491666"/>
                </a:cubicBezTo>
                <a:cubicBezTo>
                  <a:pt x="445352" y="482790"/>
                  <a:pt x="450405" y="471997"/>
                  <a:pt x="457200" y="462484"/>
                </a:cubicBezTo>
                <a:cubicBezTo>
                  <a:pt x="466624" y="449291"/>
                  <a:pt x="475612" y="435691"/>
                  <a:pt x="486383" y="423573"/>
                </a:cubicBezTo>
                <a:cubicBezTo>
                  <a:pt x="613024" y="281102"/>
                  <a:pt x="463357" y="464515"/>
                  <a:pt x="573932" y="326296"/>
                </a:cubicBezTo>
                <a:cubicBezTo>
                  <a:pt x="592868" y="269483"/>
                  <a:pt x="568842" y="321658"/>
                  <a:pt x="612842" y="277658"/>
                </a:cubicBezTo>
                <a:cubicBezTo>
                  <a:pt x="624306" y="266194"/>
                  <a:pt x="629907" y="249518"/>
                  <a:pt x="642025" y="238747"/>
                </a:cubicBezTo>
                <a:cubicBezTo>
                  <a:pt x="659501" y="223213"/>
                  <a:pt x="680936" y="212807"/>
                  <a:pt x="700391" y="199837"/>
                </a:cubicBezTo>
                <a:lnTo>
                  <a:pt x="729574" y="180381"/>
                </a:lnTo>
                <a:cubicBezTo>
                  <a:pt x="739302" y="173896"/>
                  <a:pt x="747225" y="162848"/>
                  <a:pt x="758757" y="160926"/>
                </a:cubicBezTo>
                <a:cubicBezTo>
                  <a:pt x="778212" y="157683"/>
                  <a:pt x="797869" y="155477"/>
                  <a:pt x="817123" y="151198"/>
                </a:cubicBezTo>
                <a:cubicBezTo>
                  <a:pt x="827133" y="148974"/>
                  <a:pt x="836218" y="143305"/>
                  <a:pt x="846306" y="141471"/>
                </a:cubicBezTo>
                <a:cubicBezTo>
                  <a:pt x="863955" y="138262"/>
                  <a:pt x="998455" y="123217"/>
                  <a:pt x="1011676" y="122015"/>
                </a:cubicBezTo>
                <a:lnTo>
                  <a:pt x="1245140" y="102560"/>
                </a:lnTo>
                <a:cubicBezTo>
                  <a:pt x="1277466" y="96094"/>
                  <a:pt x="1331210" y="84410"/>
                  <a:pt x="1361872" y="83105"/>
                </a:cubicBezTo>
                <a:cubicBezTo>
                  <a:pt x="1491497" y="77589"/>
                  <a:pt x="1621276" y="76620"/>
                  <a:pt x="1750978" y="73377"/>
                </a:cubicBezTo>
                <a:cubicBezTo>
                  <a:pt x="1760706" y="70134"/>
                  <a:pt x="1770302" y="66466"/>
                  <a:pt x="1780161" y="63649"/>
                </a:cubicBezTo>
                <a:cubicBezTo>
                  <a:pt x="2002936" y="0"/>
                  <a:pt x="2301686" y="61019"/>
                  <a:pt x="2480553" y="63649"/>
                </a:cubicBezTo>
                <a:cubicBezTo>
                  <a:pt x="2595877" y="92481"/>
                  <a:pt x="2413326" y="48260"/>
                  <a:pt x="2587557" y="83105"/>
                </a:cubicBezTo>
                <a:cubicBezTo>
                  <a:pt x="2597612" y="85116"/>
                  <a:pt x="2606881" y="90015"/>
                  <a:pt x="2616740" y="92832"/>
                </a:cubicBezTo>
                <a:cubicBezTo>
                  <a:pt x="2629595" y="96505"/>
                  <a:pt x="2642600" y="99660"/>
                  <a:pt x="2655651" y="102560"/>
                </a:cubicBezTo>
                <a:cubicBezTo>
                  <a:pt x="2671791" y="106147"/>
                  <a:pt x="2688453" y="107537"/>
                  <a:pt x="2704289" y="112288"/>
                </a:cubicBezTo>
                <a:cubicBezTo>
                  <a:pt x="2721014" y="117306"/>
                  <a:pt x="2736714" y="125258"/>
                  <a:pt x="2752927" y="131743"/>
                </a:cubicBezTo>
                <a:lnTo>
                  <a:pt x="3754876" y="122015"/>
                </a:lnTo>
                <a:cubicBezTo>
                  <a:pt x="3765128" y="121822"/>
                  <a:pt x="3774049" y="114512"/>
                  <a:pt x="3784059" y="112288"/>
                </a:cubicBezTo>
                <a:cubicBezTo>
                  <a:pt x="3803313" y="108009"/>
                  <a:pt x="3822920" y="105486"/>
                  <a:pt x="3842425" y="102560"/>
                </a:cubicBezTo>
                <a:cubicBezTo>
                  <a:pt x="3977314" y="82327"/>
                  <a:pt x="3952480" y="86009"/>
                  <a:pt x="4066161" y="73377"/>
                </a:cubicBezTo>
                <a:cubicBezTo>
                  <a:pt x="4204887" y="27136"/>
                  <a:pt x="4060511" y="73602"/>
                  <a:pt x="4163438" y="44194"/>
                </a:cubicBezTo>
                <a:cubicBezTo>
                  <a:pt x="4186301" y="37661"/>
                  <a:pt x="4207450" y="27274"/>
                  <a:pt x="4231532" y="24739"/>
                </a:cubicBezTo>
                <a:cubicBezTo>
                  <a:pt x="4280010" y="19636"/>
                  <a:pt x="4328808" y="18254"/>
                  <a:pt x="4377446" y="15011"/>
                </a:cubicBezTo>
                <a:cubicBezTo>
                  <a:pt x="4390416" y="11769"/>
                  <a:pt x="4402988" y="5284"/>
                  <a:pt x="4416357" y="5284"/>
                </a:cubicBezTo>
                <a:cubicBezTo>
                  <a:pt x="4434286" y="5284"/>
                  <a:pt x="4489673" y="12759"/>
                  <a:pt x="4513634" y="24739"/>
                </a:cubicBezTo>
                <a:cubicBezTo>
                  <a:pt x="4524091" y="29967"/>
                  <a:pt x="4533836" y="36710"/>
                  <a:pt x="4542817" y="44194"/>
                </a:cubicBezTo>
                <a:cubicBezTo>
                  <a:pt x="4553385" y="53001"/>
                  <a:pt x="4562272" y="63649"/>
                  <a:pt x="4572000" y="73377"/>
                </a:cubicBezTo>
                <a:cubicBezTo>
                  <a:pt x="4599555" y="156047"/>
                  <a:pt x="4561124" y="55251"/>
                  <a:pt x="4601183" y="122015"/>
                </a:cubicBezTo>
                <a:cubicBezTo>
                  <a:pt x="4606459" y="130808"/>
                  <a:pt x="4606324" y="142027"/>
                  <a:pt x="4610910" y="151198"/>
                </a:cubicBezTo>
                <a:cubicBezTo>
                  <a:pt x="4616139" y="161655"/>
                  <a:pt x="4623881" y="170653"/>
                  <a:pt x="4630366" y="180381"/>
                </a:cubicBezTo>
                <a:cubicBezTo>
                  <a:pt x="4627123" y="271173"/>
                  <a:pt x="4628183" y="362220"/>
                  <a:pt x="4620638" y="452756"/>
                </a:cubicBezTo>
                <a:cubicBezTo>
                  <a:pt x="4618417" y="479402"/>
                  <a:pt x="4601183" y="530577"/>
                  <a:pt x="4601183" y="530577"/>
                </a:cubicBezTo>
                <a:cubicBezTo>
                  <a:pt x="4604425" y="588943"/>
                  <a:pt x="4602239" y="647866"/>
                  <a:pt x="4610910" y="705675"/>
                </a:cubicBezTo>
                <a:cubicBezTo>
                  <a:pt x="4612270" y="714745"/>
                  <a:pt x="4624637" y="717968"/>
                  <a:pt x="4630366" y="725130"/>
                </a:cubicBezTo>
                <a:cubicBezTo>
                  <a:pt x="4646209" y="744934"/>
                  <a:pt x="4663184" y="784708"/>
                  <a:pt x="4688732" y="793224"/>
                </a:cubicBezTo>
                <a:lnTo>
                  <a:pt x="4717914" y="802952"/>
                </a:lnTo>
                <a:cubicBezTo>
                  <a:pt x="4755916" y="840952"/>
                  <a:pt x="4716041" y="806879"/>
                  <a:pt x="4766553" y="832135"/>
                </a:cubicBezTo>
                <a:cubicBezTo>
                  <a:pt x="4809246" y="853481"/>
                  <a:pt x="4783488" y="853992"/>
                  <a:pt x="4834646" y="871045"/>
                </a:cubicBezTo>
                <a:cubicBezTo>
                  <a:pt x="4850332" y="876274"/>
                  <a:pt x="4867448" y="876022"/>
                  <a:pt x="4883285" y="880773"/>
                </a:cubicBezTo>
                <a:cubicBezTo>
                  <a:pt x="4900010" y="885791"/>
                  <a:pt x="4915198" y="895210"/>
                  <a:pt x="4931923" y="900228"/>
                </a:cubicBezTo>
                <a:cubicBezTo>
                  <a:pt x="4947759" y="904979"/>
                  <a:pt x="4964521" y="905946"/>
                  <a:pt x="4980561" y="909956"/>
                </a:cubicBezTo>
                <a:cubicBezTo>
                  <a:pt x="5028875" y="922035"/>
                  <a:pt x="4992972" y="918259"/>
                  <a:pt x="5048655" y="939139"/>
                </a:cubicBezTo>
                <a:cubicBezTo>
                  <a:pt x="5061173" y="943833"/>
                  <a:pt x="5074539" y="945860"/>
                  <a:pt x="5087566" y="948866"/>
                </a:cubicBezTo>
                <a:lnTo>
                  <a:pt x="5175114" y="968322"/>
                </a:lnTo>
                <a:cubicBezTo>
                  <a:pt x="5207472" y="975134"/>
                  <a:pt x="5240311" y="979757"/>
                  <a:pt x="5272391" y="987777"/>
                </a:cubicBezTo>
                <a:cubicBezTo>
                  <a:pt x="5298331" y="994262"/>
                  <a:pt x="5323920" y="1002363"/>
                  <a:pt x="5350212" y="1007232"/>
                </a:cubicBezTo>
                <a:cubicBezTo>
                  <a:pt x="5609654" y="1055277"/>
                  <a:pt x="5450390" y="1023145"/>
                  <a:pt x="5642042" y="1046143"/>
                </a:cubicBezTo>
                <a:cubicBezTo>
                  <a:pt x="5914547" y="1078844"/>
                  <a:pt x="5645415" y="1055381"/>
                  <a:pt x="5904689" y="1075326"/>
                </a:cubicBezTo>
                <a:cubicBezTo>
                  <a:pt x="5953327" y="1085054"/>
                  <a:pt x="6001501" y="1097494"/>
                  <a:pt x="6050604" y="1104509"/>
                </a:cubicBezTo>
                <a:lnTo>
                  <a:pt x="6118697" y="1114237"/>
                </a:lnTo>
                <a:lnTo>
                  <a:pt x="6274340" y="1133692"/>
                </a:lnTo>
                <a:cubicBezTo>
                  <a:pt x="6293883" y="1136357"/>
                  <a:pt x="6313300" y="1139892"/>
                  <a:pt x="6332706" y="1143420"/>
                </a:cubicBezTo>
                <a:cubicBezTo>
                  <a:pt x="6348973" y="1146378"/>
                  <a:pt x="6364911" y="1151321"/>
                  <a:pt x="6381344" y="1153147"/>
                </a:cubicBezTo>
                <a:cubicBezTo>
                  <a:pt x="6423363" y="1157816"/>
                  <a:pt x="6465651" y="1159632"/>
                  <a:pt x="6507804" y="1162875"/>
                </a:cubicBezTo>
                <a:cubicBezTo>
                  <a:pt x="6527259" y="1169360"/>
                  <a:pt x="6545889" y="1179288"/>
                  <a:pt x="6566170" y="1182330"/>
                </a:cubicBezTo>
                <a:cubicBezTo>
                  <a:pt x="6769765" y="1212869"/>
                  <a:pt x="6634865" y="1175960"/>
                  <a:pt x="6770451" y="1201786"/>
                </a:cubicBezTo>
                <a:cubicBezTo>
                  <a:pt x="6816057" y="1210473"/>
                  <a:pt x="6861598" y="1219709"/>
                  <a:pt x="6906638" y="1230969"/>
                </a:cubicBezTo>
                <a:cubicBezTo>
                  <a:pt x="6926533" y="1235943"/>
                  <a:pt x="6944952" y="1246127"/>
                  <a:pt x="6965004" y="1250424"/>
                </a:cubicBezTo>
                <a:cubicBezTo>
                  <a:pt x="6990566" y="1255902"/>
                  <a:pt x="7016885" y="1256909"/>
                  <a:pt x="7042825" y="1260152"/>
                </a:cubicBezTo>
                <a:cubicBezTo>
                  <a:pt x="7065523" y="1266637"/>
                  <a:pt x="7087717" y="1275257"/>
                  <a:pt x="7110919" y="1279607"/>
                </a:cubicBezTo>
                <a:cubicBezTo>
                  <a:pt x="7139779" y="1285018"/>
                  <a:pt x="7169332" y="1285693"/>
                  <a:pt x="7198468" y="1289335"/>
                </a:cubicBezTo>
                <a:cubicBezTo>
                  <a:pt x="7221219" y="1292179"/>
                  <a:pt x="7243834" y="1296032"/>
                  <a:pt x="7266561" y="1299062"/>
                </a:cubicBezTo>
                <a:lnTo>
                  <a:pt x="7344383" y="1308790"/>
                </a:lnTo>
                <a:cubicBezTo>
                  <a:pt x="7376808" y="1318518"/>
                  <a:pt x="7408612" y="1330629"/>
                  <a:pt x="7441659" y="1337973"/>
                </a:cubicBezTo>
                <a:cubicBezTo>
                  <a:pt x="7455039" y="1340946"/>
                  <a:pt x="7598601" y="1356492"/>
                  <a:pt x="7607029" y="1357428"/>
                </a:cubicBezTo>
                <a:cubicBezTo>
                  <a:pt x="7766122" y="1397202"/>
                  <a:pt x="7600311" y="1359440"/>
                  <a:pt x="7772400" y="1386611"/>
                </a:cubicBezTo>
                <a:cubicBezTo>
                  <a:pt x="7805063" y="1391768"/>
                  <a:pt x="7869676" y="1406066"/>
                  <a:pt x="7869676" y="1406066"/>
                </a:cubicBezTo>
                <a:cubicBezTo>
                  <a:pt x="7896001" y="1423617"/>
                  <a:pt x="7906912" y="1432634"/>
                  <a:pt x="7937770" y="1444977"/>
                </a:cubicBezTo>
                <a:cubicBezTo>
                  <a:pt x="7956811" y="1452593"/>
                  <a:pt x="7976681" y="1457947"/>
                  <a:pt x="7996136" y="1464432"/>
                </a:cubicBezTo>
                <a:cubicBezTo>
                  <a:pt x="8005864" y="1470917"/>
                  <a:pt x="8015168" y="1478087"/>
                  <a:pt x="8025319" y="1483888"/>
                </a:cubicBezTo>
                <a:cubicBezTo>
                  <a:pt x="8037909" y="1491083"/>
                  <a:pt x="8052783" y="1494440"/>
                  <a:pt x="8064229" y="1503343"/>
                </a:cubicBezTo>
                <a:cubicBezTo>
                  <a:pt x="8110955" y="1539685"/>
                  <a:pt x="8105341" y="1543388"/>
                  <a:pt x="8132323" y="1581164"/>
                </a:cubicBezTo>
                <a:cubicBezTo>
                  <a:pt x="8141746" y="1594357"/>
                  <a:pt x="8151778" y="1607105"/>
                  <a:pt x="8161506" y="1620075"/>
                </a:cubicBezTo>
                <a:cubicBezTo>
                  <a:pt x="8164749" y="1629803"/>
                  <a:pt x="8169223" y="1639203"/>
                  <a:pt x="8171234" y="1649258"/>
                </a:cubicBezTo>
                <a:cubicBezTo>
                  <a:pt x="8175731" y="1671741"/>
                  <a:pt x="8174928" y="1695232"/>
                  <a:pt x="8180961" y="1717352"/>
                </a:cubicBezTo>
                <a:cubicBezTo>
                  <a:pt x="8184776" y="1731342"/>
                  <a:pt x="8195031" y="1742798"/>
                  <a:pt x="8200417" y="1756262"/>
                </a:cubicBezTo>
                <a:cubicBezTo>
                  <a:pt x="8212479" y="1786416"/>
                  <a:pt x="8243855" y="1894572"/>
                  <a:pt x="8249055" y="1911905"/>
                </a:cubicBezTo>
                <a:cubicBezTo>
                  <a:pt x="8252298" y="1944330"/>
                  <a:pt x="8254976" y="1976817"/>
                  <a:pt x="8258783" y="2009181"/>
                </a:cubicBezTo>
                <a:cubicBezTo>
                  <a:pt x="8261462" y="2031952"/>
                  <a:pt x="8266229" y="2054460"/>
                  <a:pt x="8268510" y="2077275"/>
                </a:cubicBezTo>
                <a:cubicBezTo>
                  <a:pt x="8272717" y="2119343"/>
                  <a:pt x="8274995" y="2161582"/>
                  <a:pt x="8278238" y="2203735"/>
                </a:cubicBezTo>
                <a:cubicBezTo>
                  <a:pt x="8271753" y="2356135"/>
                  <a:pt x="8267091" y="2508623"/>
                  <a:pt x="8258783" y="2660935"/>
                </a:cubicBezTo>
                <a:cubicBezTo>
                  <a:pt x="8255185" y="2726902"/>
                  <a:pt x="8246882" y="2736679"/>
                  <a:pt x="8239327" y="2797122"/>
                </a:cubicBezTo>
                <a:cubicBezTo>
                  <a:pt x="8222740" y="2929820"/>
                  <a:pt x="8239772" y="2853709"/>
                  <a:pt x="8219872" y="2933309"/>
                </a:cubicBezTo>
                <a:cubicBezTo>
                  <a:pt x="8216629" y="2965735"/>
                  <a:pt x="8214451" y="2998284"/>
                  <a:pt x="8210144" y="3030586"/>
                </a:cubicBezTo>
                <a:cubicBezTo>
                  <a:pt x="8205754" y="3063510"/>
                  <a:pt x="8197991" y="3086492"/>
                  <a:pt x="8190689" y="3118135"/>
                </a:cubicBezTo>
                <a:cubicBezTo>
                  <a:pt x="8169330" y="3210690"/>
                  <a:pt x="8174582" y="3185596"/>
                  <a:pt x="8161506" y="3264049"/>
                </a:cubicBezTo>
                <a:cubicBezTo>
                  <a:pt x="8158263" y="3302960"/>
                  <a:pt x="8157500" y="3342157"/>
                  <a:pt x="8151778" y="3380781"/>
                </a:cubicBezTo>
                <a:cubicBezTo>
                  <a:pt x="8133390" y="3504902"/>
                  <a:pt x="8122541" y="3498060"/>
                  <a:pt x="8112868" y="3594790"/>
                </a:cubicBezTo>
                <a:cubicBezTo>
                  <a:pt x="8108661" y="3636858"/>
                  <a:pt x="8109734" y="3679489"/>
                  <a:pt x="8103140" y="3721249"/>
                </a:cubicBezTo>
                <a:cubicBezTo>
                  <a:pt x="8099942" y="3741506"/>
                  <a:pt x="8087707" y="3759506"/>
                  <a:pt x="8083685" y="3779615"/>
                </a:cubicBezTo>
                <a:cubicBezTo>
                  <a:pt x="8071957" y="3838255"/>
                  <a:pt x="8065711" y="3868003"/>
                  <a:pt x="8054502" y="3935258"/>
                </a:cubicBezTo>
                <a:cubicBezTo>
                  <a:pt x="8050733" y="3957874"/>
                  <a:pt x="8048017" y="3980654"/>
                  <a:pt x="8044774" y="4003352"/>
                </a:cubicBezTo>
                <a:cubicBezTo>
                  <a:pt x="8041531" y="4116841"/>
                  <a:pt x="8040861" y="4230433"/>
                  <a:pt x="8035046" y="4343820"/>
                </a:cubicBezTo>
                <a:cubicBezTo>
                  <a:pt x="8034155" y="4361199"/>
                  <a:pt x="8008364" y="4433594"/>
                  <a:pt x="8005863" y="4441096"/>
                </a:cubicBezTo>
                <a:cubicBezTo>
                  <a:pt x="7998923" y="4461915"/>
                  <a:pt x="7994431" y="4483930"/>
                  <a:pt x="7976680" y="4499462"/>
                </a:cubicBezTo>
                <a:cubicBezTo>
                  <a:pt x="7894891" y="4571027"/>
                  <a:pt x="7947026" y="4519153"/>
                  <a:pt x="7889132" y="4548101"/>
                </a:cubicBezTo>
                <a:cubicBezTo>
                  <a:pt x="7878675" y="4553330"/>
                  <a:pt x="7869078" y="4560253"/>
                  <a:pt x="7859949" y="4567556"/>
                </a:cubicBezTo>
                <a:cubicBezTo>
                  <a:pt x="7852787" y="4573285"/>
                  <a:pt x="7848696" y="4582910"/>
                  <a:pt x="7840493" y="4587011"/>
                </a:cubicBezTo>
                <a:cubicBezTo>
                  <a:pt x="7822150" y="4596182"/>
                  <a:pt x="7801582" y="4599981"/>
                  <a:pt x="7782127" y="4606466"/>
                </a:cubicBezTo>
                <a:cubicBezTo>
                  <a:pt x="7772399" y="4609709"/>
                  <a:pt x="7762115" y="4611608"/>
                  <a:pt x="7752944" y="4616194"/>
                </a:cubicBezTo>
                <a:cubicBezTo>
                  <a:pt x="7739974" y="4622679"/>
                  <a:pt x="7727923" y="4631482"/>
                  <a:pt x="7714034" y="4635649"/>
                </a:cubicBezTo>
                <a:cubicBezTo>
                  <a:pt x="7693346" y="4641855"/>
                  <a:pt x="7591121" y="4653295"/>
                  <a:pt x="7577846" y="4655105"/>
                </a:cubicBezTo>
                <a:cubicBezTo>
                  <a:pt x="7436959" y="4674317"/>
                  <a:pt x="7483658" y="4664060"/>
                  <a:pt x="7402749" y="4684288"/>
                </a:cubicBezTo>
                <a:lnTo>
                  <a:pt x="6858000" y="4674560"/>
                </a:lnTo>
                <a:cubicBezTo>
                  <a:pt x="6847752" y="4674213"/>
                  <a:pt x="6838676" y="4667649"/>
                  <a:pt x="6828817" y="4664832"/>
                </a:cubicBezTo>
                <a:cubicBezTo>
                  <a:pt x="6815962" y="4661159"/>
                  <a:pt x="6803172" y="4656763"/>
                  <a:pt x="6789906" y="4655105"/>
                </a:cubicBezTo>
                <a:cubicBezTo>
                  <a:pt x="6751162" y="4650262"/>
                  <a:pt x="6712219" y="4645541"/>
                  <a:pt x="6673174" y="4645377"/>
                </a:cubicBezTo>
                <a:lnTo>
                  <a:pt x="2169268" y="4635649"/>
                </a:lnTo>
                <a:lnTo>
                  <a:pt x="2003897" y="4625922"/>
                </a:lnTo>
                <a:cubicBezTo>
                  <a:pt x="1906655" y="4621784"/>
                  <a:pt x="1809062" y="4624277"/>
                  <a:pt x="1712068" y="4616194"/>
                </a:cubicBezTo>
                <a:cubicBezTo>
                  <a:pt x="1653101" y="4611280"/>
                  <a:pt x="1594375" y="4601361"/>
                  <a:pt x="1536970" y="4587011"/>
                </a:cubicBezTo>
                <a:cubicBezTo>
                  <a:pt x="1524000" y="4583769"/>
                  <a:pt x="1511311" y="4579051"/>
                  <a:pt x="1498059" y="4577284"/>
                </a:cubicBezTo>
                <a:cubicBezTo>
                  <a:pt x="1462558" y="4572551"/>
                  <a:pt x="1426723" y="4570799"/>
                  <a:pt x="1391055" y="4567556"/>
                </a:cubicBezTo>
                <a:cubicBezTo>
                  <a:pt x="1210367" y="4528837"/>
                  <a:pt x="1301176" y="4541681"/>
                  <a:pt x="1118680" y="4528645"/>
                </a:cubicBezTo>
                <a:cubicBezTo>
                  <a:pt x="1083012" y="4522160"/>
                  <a:pt x="1047671" y="4513509"/>
                  <a:pt x="1011676" y="4509190"/>
                </a:cubicBezTo>
                <a:cubicBezTo>
                  <a:pt x="972249" y="4504459"/>
                  <a:pt x="736697" y="4491298"/>
                  <a:pt x="710119" y="4489735"/>
                </a:cubicBezTo>
                <a:cubicBezTo>
                  <a:pt x="674786" y="4483846"/>
                  <a:pt x="577792" y="4468324"/>
                  <a:pt x="554476" y="4460552"/>
                </a:cubicBezTo>
                <a:cubicBezTo>
                  <a:pt x="544748" y="4457309"/>
                  <a:pt x="535484" y="4451956"/>
                  <a:pt x="525293" y="4450824"/>
                </a:cubicBezTo>
                <a:cubicBezTo>
                  <a:pt x="476845" y="4445441"/>
                  <a:pt x="428016" y="4444339"/>
                  <a:pt x="379378" y="4441096"/>
                </a:cubicBezTo>
                <a:cubicBezTo>
                  <a:pt x="359923" y="4434611"/>
                  <a:pt x="341121" y="4425663"/>
                  <a:pt x="321012" y="4421641"/>
                </a:cubicBezTo>
                <a:cubicBezTo>
                  <a:pt x="261629" y="4409764"/>
                  <a:pt x="223735" y="4405428"/>
                  <a:pt x="204280" y="4402186"/>
                </a:cubicBez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79512" y="3491716"/>
            <a:ext cx="1440160" cy="369332"/>
          </a:xfrm>
          <a:prstGeom prst="rect">
            <a:avLst/>
          </a:prstGeom>
          <a:noFill/>
        </p:spPr>
        <p:txBody>
          <a:bodyPr wrap="square" rtlCol="0">
            <a:spAutoFit/>
          </a:bodyPr>
          <a:lstStyle/>
          <a:p>
            <a:r>
              <a:rPr lang="en-US" dirty="0" smtClean="0"/>
              <a:t>BVTT Front</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xit" presetSubtype="0" fill="hold" grpId="0" nodeType="withEffect">
                                  <p:stCondLst>
                                    <p:cond delay="0"/>
                                  </p:stCondLst>
                                  <p:childTnLst>
                                    <p:animEffect transition="out" filter="fade">
                                      <p:cBhvr>
                                        <p:cTn id="9" dur="2000"/>
                                        <p:tgtEl>
                                          <p:spTgt spid="40"/>
                                        </p:tgtEl>
                                      </p:cBhvr>
                                    </p:animEffect>
                                    <p:set>
                                      <p:cBhvr>
                                        <p:cTn id="10" dur="1" fill="hold">
                                          <p:stCondLst>
                                            <p:cond delay="1999"/>
                                          </p:stCondLst>
                                        </p:cTn>
                                        <p:tgtEl>
                                          <p:spTgt spid="4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0" grpId="0" animBg="1"/>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620688"/>
            <a:ext cx="8352928" cy="1152128"/>
          </a:xfrm>
        </p:spPr>
        <p:txBody>
          <a:bodyPr>
            <a:normAutofit/>
          </a:bodyPr>
          <a:lstStyle/>
          <a:p>
            <a:pPr>
              <a:buNone/>
            </a:pPr>
            <a:r>
              <a:rPr lang="en-US" dirty="0" smtClean="0"/>
              <a:t>Basic idea of FBD</a:t>
            </a:r>
            <a:r>
              <a:rPr lang="en-US" dirty="0" smtClean="0">
                <a:solidFill>
                  <a:schemeClr val="tx1">
                    <a:lumMod val="50000"/>
                  </a:schemeClr>
                </a:solidFill>
              </a:rPr>
              <a:t>:</a:t>
            </a:r>
            <a:r>
              <a:rPr lang="en-US" dirty="0" smtClean="0"/>
              <a:t> </a:t>
            </a:r>
            <a:r>
              <a:rPr lang="en-US" dirty="0" smtClean="0">
                <a:solidFill>
                  <a:schemeClr val="tx1">
                    <a:lumMod val="50000"/>
                  </a:schemeClr>
                </a:solidFill>
              </a:rPr>
              <a:t>Incremental 3D Collision Detection with Hierarchical Data Structures</a:t>
            </a:r>
          </a:p>
          <a:p>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539552" y="1844824"/>
            <a:ext cx="7760727" cy="4320480"/>
          </a:xfrm>
          <a:prstGeom prst="rect">
            <a:avLst/>
          </a:prstGeom>
          <a:noFill/>
          <a:ln w="9525">
            <a:noFill/>
            <a:miter lim="800000"/>
            <a:headEnd/>
            <a:tailEnd/>
          </a:ln>
        </p:spPr>
      </p:pic>
      <p:grpSp>
        <p:nvGrpSpPr>
          <p:cNvPr id="31" name="组合 30"/>
          <p:cNvGrpSpPr/>
          <p:nvPr/>
        </p:nvGrpSpPr>
        <p:grpSpPr>
          <a:xfrm>
            <a:off x="827584" y="3284984"/>
            <a:ext cx="7128792" cy="1944216"/>
            <a:chOff x="827584" y="3284984"/>
            <a:chExt cx="7128792" cy="1944216"/>
          </a:xfrm>
        </p:grpSpPr>
        <p:cxnSp>
          <p:nvCxnSpPr>
            <p:cNvPr id="5" name="直接连接符 4"/>
            <p:cNvCxnSpPr/>
            <p:nvPr/>
          </p:nvCxnSpPr>
          <p:spPr>
            <a:xfrm>
              <a:off x="827584" y="3284984"/>
              <a:ext cx="11521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979712" y="3284984"/>
              <a:ext cx="1080120" cy="10801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059832" y="4365104"/>
              <a:ext cx="50405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563888" y="4365104"/>
              <a:ext cx="144016" cy="864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707904" y="5229200"/>
              <a:ext cx="86409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572000" y="4437112"/>
              <a:ext cx="72008" cy="7920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644008" y="4437112"/>
              <a:ext cx="165618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6300192" y="3284984"/>
              <a:ext cx="792088" cy="11521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092280" y="3284984"/>
              <a:ext cx="86409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8" name="组合 57"/>
          <p:cNvGrpSpPr/>
          <p:nvPr/>
        </p:nvGrpSpPr>
        <p:grpSpPr>
          <a:xfrm>
            <a:off x="793676" y="4365104"/>
            <a:ext cx="7306716" cy="1728192"/>
            <a:chOff x="793676" y="4365104"/>
            <a:chExt cx="7306716" cy="1728192"/>
          </a:xfrm>
        </p:grpSpPr>
        <p:cxnSp>
          <p:nvCxnSpPr>
            <p:cNvPr id="33" name="直接连接符 32"/>
            <p:cNvCxnSpPr/>
            <p:nvPr/>
          </p:nvCxnSpPr>
          <p:spPr>
            <a:xfrm>
              <a:off x="793676" y="4406632"/>
              <a:ext cx="1800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2598643" y="4403771"/>
              <a:ext cx="677213" cy="1689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3275856" y="6093296"/>
              <a:ext cx="172819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5004048" y="5301208"/>
              <a:ext cx="216024" cy="7920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5220072" y="5301208"/>
              <a:ext cx="10801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6300192" y="4365104"/>
              <a:ext cx="288032" cy="9361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6588224" y="4365104"/>
              <a:ext cx="151216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childTnLst>
                                </p:cTn>
                              </p:par>
                              <p:par>
                                <p:cTn id="18" presetID="10" presetClass="exit" presetSubtype="0" fill="hold" nodeType="withEffect">
                                  <p:stCondLst>
                                    <p:cond delay="0"/>
                                  </p:stCondLst>
                                  <p:childTnLst>
                                    <p:animEffect transition="out" filter="fade">
                                      <p:cBhvr>
                                        <p:cTn id="19" dur="500"/>
                                        <p:tgtEl>
                                          <p:spTgt spid="31"/>
                                        </p:tgtEl>
                                      </p:cBhvr>
                                    </p:animEffect>
                                    <p:set>
                                      <p:cBhvr>
                                        <p:cTn id="20"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685800" y="213042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mj-lt"/>
                <a:ea typeface="+mj-ea"/>
                <a:cs typeface="+mj-cs"/>
              </a:rPr>
              <a:t>Front</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-Based Decomposition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标题 1"/>
          <p:cNvSpPr txBox="1">
            <a:spLocks/>
          </p:cNvSpPr>
          <p:nvPr/>
        </p:nvSpPr>
        <p:spPr>
          <a:xfrm>
            <a:off x="688032" y="2132856"/>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effectLst/>
                <a:uLnTx/>
                <a:uFillTx/>
                <a:latin typeface="+mj-lt"/>
                <a:ea typeface="+mj-ea"/>
                <a:cs typeface="+mj-cs"/>
              </a:rPr>
              <a:t>Front</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-Based </a:t>
            </a:r>
            <a:r>
              <a:rPr kumimoji="0" lang="en-US" sz="4400" b="0" i="0" u="none" strike="noStrike" kern="1200" cap="none" spc="0" normalizeH="0" baseline="0" noProof="0" dirty="0" smtClean="0">
                <a:ln>
                  <a:noFill/>
                </a:ln>
                <a:solidFill>
                  <a:srgbClr val="FF0000"/>
                </a:solidFill>
                <a:effectLst/>
                <a:uLnTx/>
                <a:uFillTx/>
                <a:latin typeface="+mj-lt"/>
                <a:ea typeface="+mj-ea"/>
                <a:cs typeface="+mj-cs"/>
              </a:rPr>
              <a:t>Decomposition</a:t>
            </a:r>
            <a:endParaRPr kumimoji="0" lang="en-US" sz="44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403648" y="1124744"/>
            <a:ext cx="5904656" cy="4654858"/>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57200" y="274638"/>
            <a:ext cx="8229600" cy="1143000"/>
          </a:xfrm>
        </p:spPr>
        <p:txBody>
          <a:bodyPr/>
          <a:lstStyle/>
          <a:p>
            <a:r>
              <a:rPr lang="en-US" dirty="0" smtClean="0"/>
              <a:t>Culling Techniques</a:t>
            </a:r>
            <a:endParaRPr lang="en-US" dirty="0"/>
          </a:p>
        </p:txBody>
      </p:sp>
      <p:sp>
        <p:nvSpPr>
          <p:cNvPr id="5" name="内容占位符 2"/>
          <p:cNvSpPr>
            <a:spLocks noGrp="1"/>
          </p:cNvSpPr>
          <p:nvPr>
            <p:ph idx="1"/>
          </p:nvPr>
        </p:nvSpPr>
        <p:spPr>
          <a:xfrm>
            <a:off x="457200" y="1600200"/>
            <a:ext cx="8229600" cy="4525963"/>
          </a:xfrm>
        </p:spPr>
        <p:txBody>
          <a:bodyPr/>
          <a:lstStyle/>
          <a:p>
            <a:pPr lvl="0">
              <a:defRPr/>
            </a:pPr>
            <a:r>
              <a:rPr lang="en-US" dirty="0" smtClean="0"/>
              <a:t>Low-level Culling</a:t>
            </a:r>
          </a:p>
          <a:p>
            <a:pPr lvl="1">
              <a:defRPr/>
            </a:pPr>
            <a:r>
              <a:rPr lang="en-US" dirty="0" smtClean="0"/>
              <a:t>Orphan Set</a:t>
            </a:r>
          </a:p>
          <a:p>
            <a:pPr lvl="1">
              <a:defRPr/>
            </a:pPr>
            <a:r>
              <a:rPr lang="en-US" dirty="0" smtClean="0"/>
              <a:t>Representative Triangles</a:t>
            </a:r>
          </a:p>
          <a:p>
            <a:pPr lvl="1">
              <a:defRPr/>
            </a:pPr>
            <a:r>
              <a:rPr lang="en-US" dirty="0" smtClean="0"/>
              <a:t>Non-penetration Filter</a:t>
            </a:r>
          </a:p>
          <a:p>
            <a:r>
              <a:rPr lang="en-US" dirty="0" smtClean="0"/>
              <a:t>High-Level Culling</a:t>
            </a:r>
          </a:p>
          <a:p>
            <a:pPr lvl="1"/>
            <a:r>
              <a:rPr lang="en-US" dirty="0" smtClean="0"/>
              <a:t>Front-Based Decomposition</a:t>
            </a:r>
            <a:endParaRPr lang="en-US" dirty="0"/>
          </a:p>
        </p:txBody>
      </p:sp>
      <p:sp>
        <p:nvSpPr>
          <p:cNvPr id="6" name="内容占位符 2"/>
          <p:cNvSpPr txBox="1">
            <a:spLocks/>
          </p:cNvSpPr>
          <p:nvPr/>
        </p:nvSpPr>
        <p:spPr>
          <a:xfrm>
            <a:off x="458019" y="2700411"/>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52936"/>
            <a:ext cx="8229600" cy="1143000"/>
          </a:xfrm>
        </p:spPr>
        <p:txBody>
          <a:bodyPr/>
          <a:lstStyle/>
          <a:p>
            <a:r>
              <a:rPr lang="en-US" dirty="0" smtClean="0"/>
              <a:t>Thank you!</a:t>
            </a:r>
            <a:endParaRPr lang="en-US" dirty="0"/>
          </a:p>
        </p:txBody>
      </p:sp>
    </p:spTree>
  </p:cSld>
  <p:clrMapOvr>
    <a:masterClrMapping/>
  </p:clrMapOvr>
  <p:transition>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971600" y="1196752"/>
            <a:ext cx="6912768" cy="3024336"/>
            <a:chOff x="971600" y="2204864"/>
            <a:chExt cx="6912768" cy="3024336"/>
          </a:xfrm>
        </p:grpSpPr>
        <p:sp>
          <p:nvSpPr>
            <p:cNvPr id="4" name="圆角矩形 3"/>
            <p:cNvSpPr/>
            <p:nvPr/>
          </p:nvSpPr>
          <p:spPr>
            <a:xfrm>
              <a:off x="4139952" y="2204864"/>
              <a:ext cx="79208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圆角矩形 11"/>
            <p:cNvSpPr/>
            <p:nvPr/>
          </p:nvSpPr>
          <p:spPr>
            <a:xfrm>
              <a:off x="971600" y="4797152"/>
              <a:ext cx="79208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圆角矩形 12"/>
            <p:cNvSpPr/>
            <p:nvPr/>
          </p:nvSpPr>
          <p:spPr>
            <a:xfrm>
              <a:off x="2195736" y="4797152"/>
              <a:ext cx="79208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圆角矩形 13"/>
            <p:cNvSpPr/>
            <p:nvPr/>
          </p:nvSpPr>
          <p:spPr>
            <a:xfrm>
              <a:off x="3779912" y="4797152"/>
              <a:ext cx="79208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圆角矩形 14"/>
            <p:cNvSpPr/>
            <p:nvPr/>
          </p:nvSpPr>
          <p:spPr>
            <a:xfrm>
              <a:off x="7092280" y="4797152"/>
              <a:ext cx="79208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圆角矩形 15"/>
            <p:cNvSpPr/>
            <p:nvPr/>
          </p:nvSpPr>
          <p:spPr>
            <a:xfrm>
              <a:off x="5940152" y="4797152"/>
              <a:ext cx="79208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圆角矩形 16"/>
            <p:cNvSpPr/>
            <p:nvPr/>
          </p:nvSpPr>
          <p:spPr>
            <a:xfrm>
              <a:off x="6516216" y="3861048"/>
              <a:ext cx="79208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圆角矩形 17"/>
            <p:cNvSpPr/>
            <p:nvPr/>
          </p:nvSpPr>
          <p:spPr>
            <a:xfrm>
              <a:off x="3491880" y="3861048"/>
              <a:ext cx="79208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圆角矩形 18"/>
            <p:cNvSpPr/>
            <p:nvPr/>
          </p:nvSpPr>
          <p:spPr>
            <a:xfrm>
              <a:off x="1619672" y="3861048"/>
              <a:ext cx="79208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圆角矩形 19"/>
            <p:cNvSpPr/>
            <p:nvPr/>
          </p:nvSpPr>
          <p:spPr>
            <a:xfrm>
              <a:off x="2555776" y="2996952"/>
              <a:ext cx="79208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圆角矩形 20"/>
            <p:cNvSpPr/>
            <p:nvPr/>
          </p:nvSpPr>
          <p:spPr>
            <a:xfrm>
              <a:off x="5148064" y="3861048"/>
              <a:ext cx="79208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圆角矩形 21"/>
            <p:cNvSpPr/>
            <p:nvPr/>
          </p:nvSpPr>
          <p:spPr>
            <a:xfrm>
              <a:off x="5724128" y="2996952"/>
              <a:ext cx="79208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直接箭头连接符 25"/>
            <p:cNvCxnSpPr>
              <a:stCxn id="4" idx="2"/>
              <a:endCxn id="20" idx="0"/>
            </p:cNvCxnSpPr>
            <p:nvPr/>
          </p:nvCxnSpPr>
          <p:spPr>
            <a:xfrm flipH="1">
              <a:off x="2951820" y="2636912"/>
              <a:ext cx="158417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4" idx="2"/>
              <a:endCxn id="22" idx="0"/>
            </p:cNvCxnSpPr>
            <p:nvPr/>
          </p:nvCxnSpPr>
          <p:spPr>
            <a:xfrm>
              <a:off x="4535996" y="2636912"/>
              <a:ext cx="158417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20" idx="2"/>
              <a:endCxn id="19" idx="0"/>
            </p:cNvCxnSpPr>
            <p:nvPr/>
          </p:nvCxnSpPr>
          <p:spPr>
            <a:xfrm flipH="1">
              <a:off x="2015716" y="3429000"/>
              <a:ext cx="936104"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20" idx="2"/>
              <a:endCxn id="18" idx="0"/>
            </p:cNvCxnSpPr>
            <p:nvPr/>
          </p:nvCxnSpPr>
          <p:spPr>
            <a:xfrm>
              <a:off x="2951820" y="3429000"/>
              <a:ext cx="936104"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22" idx="2"/>
              <a:endCxn id="21" idx="0"/>
            </p:cNvCxnSpPr>
            <p:nvPr/>
          </p:nvCxnSpPr>
          <p:spPr>
            <a:xfrm flipH="1">
              <a:off x="5544108" y="3429000"/>
              <a:ext cx="576064"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stCxn id="22" idx="2"/>
              <a:endCxn id="17" idx="0"/>
            </p:cNvCxnSpPr>
            <p:nvPr/>
          </p:nvCxnSpPr>
          <p:spPr>
            <a:xfrm>
              <a:off x="6120172" y="3429000"/>
              <a:ext cx="79208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stCxn id="19" idx="2"/>
              <a:endCxn id="12" idx="0"/>
            </p:cNvCxnSpPr>
            <p:nvPr/>
          </p:nvCxnSpPr>
          <p:spPr>
            <a:xfrm flipH="1">
              <a:off x="1367644" y="4293096"/>
              <a:ext cx="648072"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19" idx="2"/>
              <a:endCxn id="13" idx="0"/>
            </p:cNvCxnSpPr>
            <p:nvPr/>
          </p:nvCxnSpPr>
          <p:spPr>
            <a:xfrm>
              <a:off x="2015716" y="4293096"/>
              <a:ext cx="57606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a:stCxn id="18" idx="2"/>
              <a:endCxn id="14" idx="0"/>
            </p:cNvCxnSpPr>
            <p:nvPr/>
          </p:nvCxnSpPr>
          <p:spPr>
            <a:xfrm>
              <a:off x="3887924" y="4293096"/>
              <a:ext cx="288032"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stCxn id="17" idx="2"/>
              <a:endCxn id="16" idx="0"/>
            </p:cNvCxnSpPr>
            <p:nvPr/>
          </p:nvCxnSpPr>
          <p:spPr>
            <a:xfrm flipH="1">
              <a:off x="6336196" y="4293096"/>
              <a:ext cx="57606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a:stCxn id="17" idx="2"/>
              <a:endCxn id="15" idx="0"/>
            </p:cNvCxnSpPr>
            <p:nvPr/>
          </p:nvCxnSpPr>
          <p:spPr>
            <a:xfrm>
              <a:off x="6912260" y="4293096"/>
              <a:ext cx="57606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74" name="组合 73"/>
          <p:cNvGrpSpPr/>
          <p:nvPr/>
        </p:nvGrpSpPr>
        <p:grpSpPr>
          <a:xfrm>
            <a:off x="1043608" y="3284984"/>
            <a:ext cx="6696744" cy="1800200"/>
            <a:chOff x="1043608" y="4293096"/>
            <a:chExt cx="6696744" cy="1800200"/>
          </a:xfrm>
        </p:grpSpPr>
        <p:sp>
          <p:nvSpPr>
            <p:cNvPr id="49" name="等腰三角形 48"/>
            <p:cNvSpPr/>
            <p:nvPr/>
          </p:nvSpPr>
          <p:spPr>
            <a:xfrm>
              <a:off x="1043608" y="5661248"/>
              <a:ext cx="504056" cy="43204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1" name="等腰三角形 50"/>
            <p:cNvSpPr/>
            <p:nvPr/>
          </p:nvSpPr>
          <p:spPr>
            <a:xfrm>
              <a:off x="2411760" y="5661248"/>
              <a:ext cx="504056" cy="43204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2" name="等腰三角形 51"/>
            <p:cNvSpPr/>
            <p:nvPr/>
          </p:nvSpPr>
          <p:spPr>
            <a:xfrm>
              <a:off x="3923928" y="5661248"/>
              <a:ext cx="504056" cy="43204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3" name="等腰三角形 52"/>
            <p:cNvSpPr/>
            <p:nvPr/>
          </p:nvSpPr>
          <p:spPr>
            <a:xfrm>
              <a:off x="5076056" y="4797152"/>
              <a:ext cx="504056" cy="43204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4" name="等腰三角形 53"/>
            <p:cNvSpPr/>
            <p:nvPr/>
          </p:nvSpPr>
          <p:spPr>
            <a:xfrm>
              <a:off x="6084168" y="5661248"/>
              <a:ext cx="504056" cy="43204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5" name="等腰三角形 54"/>
            <p:cNvSpPr/>
            <p:nvPr/>
          </p:nvSpPr>
          <p:spPr>
            <a:xfrm>
              <a:off x="7236296" y="5661248"/>
              <a:ext cx="504056" cy="43204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57" name="直接箭头连接符 56"/>
            <p:cNvCxnSpPr>
              <a:stCxn id="12" idx="2"/>
              <a:endCxn id="49" idx="0"/>
            </p:cNvCxnSpPr>
            <p:nvPr/>
          </p:nvCxnSpPr>
          <p:spPr>
            <a:xfrm flipH="1">
              <a:off x="1295636" y="5229200"/>
              <a:ext cx="7200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a:stCxn id="13" idx="2"/>
              <a:endCxn id="51" idx="0"/>
            </p:cNvCxnSpPr>
            <p:nvPr/>
          </p:nvCxnSpPr>
          <p:spPr>
            <a:xfrm>
              <a:off x="2591780" y="5229200"/>
              <a:ext cx="7200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a:stCxn id="14" idx="2"/>
              <a:endCxn id="52" idx="0"/>
            </p:cNvCxnSpPr>
            <p:nvPr/>
          </p:nvCxnSpPr>
          <p:spPr>
            <a:xfrm>
              <a:off x="4175956" y="5229200"/>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a:stCxn id="21" idx="2"/>
              <a:endCxn id="53" idx="0"/>
            </p:cNvCxnSpPr>
            <p:nvPr/>
          </p:nvCxnSpPr>
          <p:spPr>
            <a:xfrm flipH="1">
              <a:off x="5328084" y="4293096"/>
              <a:ext cx="21602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a:stCxn id="16" idx="2"/>
              <a:endCxn id="54" idx="0"/>
            </p:cNvCxnSpPr>
            <p:nvPr/>
          </p:nvCxnSpPr>
          <p:spPr>
            <a:xfrm>
              <a:off x="6336196" y="5229200"/>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a:stCxn id="15" idx="2"/>
              <a:endCxn id="55" idx="0"/>
            </p:cNvCxnSpPr>
            <p:nvPr/>
          </p:nvCxnSpPr>
          <p:spPr>
            <a:xfrm>
              <a:off x="7488324" y="5229200"/>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59" name="矩形 58"/>
          <p:cNvSpPr/>
          <p:nvPr/>
        </p:nvSpPr>
        <p:spPr>
          <a:xfrm>
            <a:off x="827584" y="1052736"/>
            <a:ext cx="3960440" cy="3312368"/>
          </a:xfrm>
          <a:prstGeom prst="rect">
            <a:avLst/>
          </a:prstGeom>
          <a:solidFill>
            <a:srgbClr val="00B0F0">
              <a:alpha val="21000"/>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0" name="矩形 59"/>
          <p:cNvSpPr/>
          <p:nvPr/>
        </p:nvSpPr>
        <p:spPr>
          <a:xfrm>
            <a:off x="4788024" y="1052736"/>
            <a:ext cx="3346236" cy="2448272"/>
          </a:xfrm>
          <a:prstGeom prst="rect">
            <a:avLst/>
          </a:prstGeom>
          <a:solidFill>
            <a:srgbClr val="00B0F0">
              <a:alpha val="21000"/>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2" name="矩形 61"/>
          <p:cNvSpPr/>
          <p:nvPr/>
        </p:nvSpPr>
        <p:spPr>
          <a:xfrm>
            <a:off x="5868143" y="3501008"/>
            <a:ext cx="2265589" cy="864096"/>
          </a:xfrm>
          <a:prstGeom prst="rect">
            <a:avLst/>
          </a:prstGeom>
          <a:solidFill>
            <a:srgbClr val="00B0F0">
              <a:alpha val="21000"/>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4" name="矩形 63"/>
          <p:cNvSpPr/>
          <p:nvPr/>
        </p:nvSpPr>
        <p:spPr>
          <a:xfrm>
            <a:off x="827584" y="4489450"/>
            <a:ext cx="7316291" cy="1243806"/>
          </a:xfrm>
          <a:prstGeom prst="rect">
            <a:avLst/>
          </a:prstGeom>
          <a:solidFill>
            <a:srgbClr val="FF0000">
              <a:alpha val="21000"/>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5" name="矩形 64"/>
          <p:cNvSpPr/>
          <p:nvPr/>
        </p:nvSpPr>
        <p:spPr>
          <a:xfrm>
            <a:off x="4932040" y="3645024"/>
            <a:ext cx="792088" cy="844426"/>
          </a:xfrm>
          <a:prstGeom prst="rect">
            <a:avLst/>
          </a:prstGeom>
          <a:solidFill>
            <a:srgbClr val="FF0000">
              <a:alpha val="21000"/>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6" name="TextBox 65"/>
          <p:cNvSpPr txBox="1"/>
          <p:nvPr/>
        </p:nvSpPr>
        <p:spPr>
          <a:xfrm>
            <a:off x="971600" y="1196752"/>
            <a:ext cx="1872208" cy="369332"/>
          </a:xfrm>
          <a:prstGeom prst="rect">
            <a:avLst/>
          </a:prstGeom>
          <a:noFill/>
        </p:spPr>
        <p:txBody>
          <a:bodyPr wrap="square" rtlCol="0">
            <a:spAutoFit/>
          </a:bodyPr>
          <a:lstStyle/>
          <a:p>
            <a:r>
              <a:rPr lang="en-US" dirty="0" smtClean="0"/>
              <a:t>High-Level Culling</a:t>
            </a:r>
            <a:endParaRPr lang="en-US" dirty="0"/>
          </a:p>
        </p:txBody>
      </p:sp>
      <p:sp>
        <p:nvSpPr>
          <p:cNvPr id="68" name="TextBox 67"/>
          <p:cNvSpPr txBox="1"/>
          <p:nvPr/>
        </p:nvSpPr>
        <p:spPr>
          <a:xfrm>
            <a:off x="971600" y="5238725"/>
            <a:ext cx="1872208" cy="369332"/>
          </a:xfrm>
          <a:prstGeom prst="rect">
            <a:avLst/>
          </a:prstGeom>
          <a:noFill/>
        </p:spPr>
        <p:txBody>
          <a:bodyPr wrap="square" rtlCol="0">
            <a:spAutoFit/>
          </a:bodyPr>
          <a:lstStyle/>
          <a:p>
            <a:r>
              <a:rPr lang="en-US" dirty="0" smtClean="0"/>
              <a:t>Low-Level Culling</a:t>
            </a:r>
            <a:endParaRPr lang="en-US" dirty="0"/>
          </a:p>
        </p:txBody>
      </p:sp>
      <p:sp>
        <p:nvSpPr>
          <p:cNvPr id="72" name="TextBox 71"/>
          <p:cNvSpPr txBox="1"/>
          <p:nvPr/>
        </p:nvSpPr>
        <p:spPr>
          <a:xfrm>
            <a:off x="842442" y="2783979"/>
            <a:ext cx="7272808" cy="1200329"/>
          </a:xfrm>
          <a:prstGeom prst="rect">
            <a:avLst/>
          </a:prstGeom>
          <a:solidFill>
            <a:schemeClr val="tx1"/>
          </a:solidFill>
        </p:spPr>
        <p:txBody>
          <a:bodyPr wrap="square" rtlCol="0">
            <a:spAutoFit/>
          </a:bodyPr>
          <a:lstStyle/>
          <a:p>
            <a:r>
              <a:rPr lang="en-US" sz="7200" dirty="0" smtClean="0">
                <a:solidFill>
                  <a:srgbClr val="00B050"/>
                </a:solidFill>
              </a:rPr>
              <a:t>Culling Techniques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243 -0.11945 L -0.24167 -0.40301 " pathEditMode="relative" rAng="0" ptsTypes="AA">
                                      <p:cBhvr>
                                        <p:cTn id="6" dur="500" fill="hold"/>
                                        <p:tgtEl>
                                          <p:spTgt spid="72"/>
                                        </p:tgtEl>
                                        <p:attrNameLst>
                                          <p:attrName>ppt_x</p:attrName>
                                          <p:attrName>ppt_y</p:attrName>
                                        </p:attrNameLst>
                                      </p:cBhvr>
                                      <p:rCtr x="-12200" y="-14200"/>
                                    </p:animMotion>
                                  </p:childTnLst>
                                </p:cTn>
                              </p:par>
                              <p:par>
                                <p:cTn id="7" presetID="6" presetClass="emph" presetSubtype="0" fill="hold" grpId="2" nodeType="withEffect">
                                  <p:stCondLst>
                                    <p:cond delay="0"/>
                                  </p:stCondLst>
                                  <p:childTnLst>
                                    <p:animScale>
                                      <p:cBhvr>
                                        <p:cTn id="8" dur="500" fill="hold"/>
                                        <p:tgtEl>
                                          <p:spTgt spid="72"/>
                                        </p:tgtEl>
                                      </p:cBhvr>
                                      <p:by x="50000" y="50000"/>
                                    </p:animScale>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500"/>
                                        <p:tgtEl>
                                          <p:spTgt spid="6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2" grpId="0" animBg="1"/>
      <p:bldP spid="64" grpId="0" animBg="1"/>
      <p:bldP spid="65" grpId="0" animBg="1"/>
      <p:bldP spid="66" grpId="0"/>
      <p:bldP spid="68" grpId="0"/>
      <p:bldP spid="72" grpId="0" animBg="1"/>
      <p:bldP spid="72"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Culling Techniques</a:t>
            </a:r>
            <a:endParaRPr lang="en-US" dirty="0"/>
          </a:p>
        </p:txBody>
      </p:sp>
      <p:sp>
        <p:nvSpPr>
          <p:cNvPr id="3" name="内容占位符 2"/>
          <p:cNvSpPr>
            <a:spLocks noGrp="1"/>
          </p:cNvSpPr>
          <p:nvPr>
            <p:ph idx="1"/>
          </p:nvPr>
        </p:nvSpPr>
        <p:spPr/>
        <p:txBody>
          <a:bodyPr/>
          <a:lstStyle/>
          <a:p>
            <a:r>
              <a:rPr lang="en-US" smtClean="0"/>
              <a:t>High-Level Culling</a:t>
            </a:r>
          </a:p>
          <a:p>
            <a:pPr lvl="1"/>
            <a:r>
              <a:rPr lang="en-US" smtClean="0"/>
              <a:t>Front-Based Decomposition</a:t>
            </a:r>
            <a:endParaRPr lang="en-US" dirty="0"/>
          </a:p>
        </p:txBody>
      </p:sp>
      <p:sp>
        <p:nvSpPr>
          <p:cNvPr id="4" name="内容占位符 2"/>
          <p:cNvSpPr txBox="1">
            <a:spLocks/>
          </p:cNvSpPr>
          <p:nvPr/>
        </p:nvSpPr>
        <p:spPr>
          <a:xfrm>
            <a:off x="458019" y="2700411"/>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Low-level Culling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Orphan Set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Representative Triangles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Non-penetration Filter</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1" end="1"/>
                                            </p:txEl>
                                          </p:spTgt>
                                        </p:tgtEl>
                                      </p:cBhvr>
                                    </p:animEffect>
                                    <p:animScale>
                                      <p:cBhvr>
                                        <p:cTn id="7" dur="250" autoRev="1" fill="hold"/>
                                        <p:tgtEl>
                                          <p:spTgt spid="3">
                                            <p:txEl>
                                              <p:pRg st="1" end="1"/>
                                            </p:txEl>
                                          </p:spTgt>
                                        </p:tgtEl>
                                      </p:cBhvr>
                                      <p:by x="105000" y="105000"/>
                                    </p:animScale>
                                  </p:childTnLst>
                                </p:cTn>
                              </p:par>
                              <p:par>
                                <p:cTn id="8" presetID="19" presetClass="emph" presetSubtype="0" fill="hold" nodeType="withEffect">
                                  <p:stCondLst>
                                    <p:cond delay="0"/>
                                  </p:stCondLst>
                                  <p:childTnLst>
                                    <p:animClr clrSpc="rgb" dir="cw">
                                      <p:cBhvr override="childStyle">
                                        <p:cTn id="9" dur="500" fill="hold"/>
                                        <p:tgtEl>
                                          <p:spTgt spid="3">
                                            <p:txEl>
                                              <p:pRg st="1" end="1"/>
                                            </p:txEl>
                                          </p:spTgt>
                                        </p:tgtEl>
                                        <p:attrNameLst>
                                          <p:attrName>style.color</p:attrName>
                                        </p:attrNameLst>
                                      </p:cBhvr>
                                      <p:to>
                                        <a:srgbClr val="FFFF00"/>
                                      </p:to>
                                    </p:animClr>
                                    <p:animClr clrSpc="rgb" dir="cw">
                                      <p:cBhvr>
                                        <p:cTn id="10" dur="500" fill="hold"/>
                                        <p:tgtEl>
                                          <p:spTgt spid="3">
                                            <p:txEl>
                                              <p:pRg st="1" end="1"/>
                                            </p:txEl>
                                          </p:spTgt>
                                        </p:tgtEl>
                                        <p:attrNameLst>
                                          <p:attrName>fillcolor</p:attrName>
                                        </p:attrNameLst>
                                      </p:cBhvr>
                                      <p:to>
                                        <a:srgbClr val="FFFF00"/>
                                      </p:to>
                                    </p:animClr>
                                    <p:set>
                                      <p:cBhvr>
                                        <p:cTn id="11" dur="500" fill="hold"/>
                                        <p:tgtEl>
                                          <p:spTgt spid="3">
                                            <p:txEl>
                                              <p:pRg st="1" end="1"/>
                                            </p:txEl>
                                          </p:spTgt>
                                        </p:tgtEl>
                                        <p:attrNameLst>
                                          <p:attrName>fill.type</p:attrName>
                                        </p:attrNameLst>
                                      </p:cBhvr>
                                      <p:to>
                                        <p:strVal val="solid"/>
                                      </p:to>
                                    </p:set>
                                    <p:set>
                                      <p:cBhvr>
                                        <p:cTn id="12" dur="500" fill="hold"/>
                                        <p:tgtEl>
                                          <p:spTgt spid="3">
                                            <p:txEl>
                                              <p:pRg st="1" end="1"/>
                                            </p:txEl>
                                          </p:spTgt>
                                        </p:tgtEl>
                                        <p:attrNameLst>
                                          <p:attrName>fill.on</p:attrName>
                                        </p:attrNameLst>
                                      </p:cBhvr>
                                      <p:to>
                                        <p:strVal val="true"/>
                                      </p:to>
                                    </p:set>
                                  </p:childTnLst>
                                </p:cTn>
                              </p:par>
                            </p:childTnLst>
                          </p:cTn>
                        </p:par>
                        <p:par>
                          <p:cTn id="13" fill="hold">
                            <p:stCondLst>
                              <p:cond delay="500"/>
                            </p:stCondLst>
                            <p:childTnLst>
                              <p:par>
                                <p:cTn id="14" presetID="19" presetClass="emph" presetSubtype="0" fill="hold" nodeType="afterEffect">
                                  <p:stCondLst>
                                    <p:cond delay="0"/>
                                  </p:stCondLst>
                                  <p:childTnLst>
                                    <p:animClr clrSpc="rgb" dir="cw">
                                      <p:cBhvr override="childStyle">
                                        <p:cTn id="15" dur="500" fill="hold"/>
                                        <p:tgtEl>
                                          <p:spTgt spid="3">
                                            <p:txEl>
                                              <p:pRg st="1" end="1"/>
                                            </p:txEl>
                                          </p:spTgt>
                                        </p:tgtEl>
                                        <p:attrNameLst>
                                          <p:attrName>style.color</p:attrName>
                                        </p:attrNameLst>
                                      </p:cBhvr>
                                      <p:to>
                                        <a:schemeClr val="tx1"/>
                                      </p:to>
                                    </p:animClr>
                                    <p:animClr clrSpc="rgb" dir="cw">
                                      <p:cBhvr>
                                        <p:cTn id="16" dur="500" fill="hold"/>
                                        <p:tgtEl>
                                          <p:spTgt spid="3">
                                            <p:txEl>
                                              <p:pRg st="1" end="1"/>
                                            </p:txEl>
                                          </p:spTgt>
                                        </p:tgtEl>
                                        <p:attrNameLst>
                                          <p:attrName>fillcolor</p:attrName>
                                        </p:attrNameLst>
                                      </p:cBhvr>
                                      <p:to>
                                        <a:schemeClr val="tx1"/>
                                      </p:to>
                                    </p:animClr>
                                    <p:set>
                                      <p:cBhvr>
                                        <p:cTn id="17" dur="500" fill="hold"/>
                                        <p:tgtEl>
                                          <p:spTgt spid="3">
                                            <p:txEl>
                                              <p:pRg st="1" end="1"/>
                                            </p:txEl>
                                          </p:spTgt>
                                        </p:tgtEl>
                                        <p:attrNameLst>
                                          <p:attrName>fill.type</p:attrName>
                                        </p:attrNameLst>
                                      </p:cBhvr>
                                      <p:to>
                                        <p:strVal val="solid"/>
                                      </p:to>
                                    </p:set>
                                    <p:set>
                                      <p:cBhvr>
                                        <p:cTn id="18" dur="500" fill="hold"/>
                                        <p:tgtEl>
                                          <p:spTgt spid="3">
                                            <p:txEl>
                                              <p:pRg st="1" end="1"/>
                                            </p:txEl>
                                          </p:spTgt>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4">
                                            <p:txEl>
                                              <p:pRg st="1" end="1"/>
                                            </p:txEl>
                                          </p:spTgt>
                                        </p:tgtEl>
                                      </p:cBhvr>
                                    </p:animEffect>
                                    <p:animScale>
                                      <p:cBhvr>
                                        <p:cTn id="23" dur="250" autoRev="1" fill="hold"/>
                                        <p:tgtEl>
                                          <p:spTgt spid="4">
                                            <p:txEl>
                                              <p:pRg st="1" end="1"/>
                                            </p:txEl>
                                          </p:spTgt>
                                        </p:tgtEl>
                                      </p:cBhvr>
                                      <p:by x="105000" y="105000"/>
                                    </p:animScale>
                                  </p:childTnLst>
                                </p:cTn>
                              </p:par>
                              <p:par>
                                <p:cTn id="24" presetID="26" presetClass="emph" presetSubtype="0" fill="hold" nodeType="withEffect">
                                  <p:stCondLst>
                                    <p:cond delay="0"/>
                                  </p:stCondLst>
                                  <p:childTnLst>
                                    <p:animEffect transition="out" filter="fade">
                                      <p:cBhvr>
                                        <p:cTn id="25" dur="500" tmFilter="0, 0; .2, .5; .8, .5; 1, 0"/>
                                        <p:tgtEl>
                                          <p:spTgt spid="4">
                                            <p:txEl>
                                              <p:pRg st="2" end="2"/>
                                            </p:txEl>
                                          </p:spTgt>
                                        </p:tgtEl>
                                      </p:cBhvr>
                                    </p:animEffect>
                                    <p:animScale>
                                      <p:cBhvr>
                                        <p:cTn id="26" dur="250" autoRev="1" fill="hold"/>
                                        <p:tgtEl>
                                          <p:spTgt spid="4">
                                            <p:txEl>
                                              <p:pRg st="2" end="2"/>
                                            </p:txEl>
                                          </p:spTgt>
                                        </p:tgtEl>
                                      </p:cBhvr>
                                      <p:by x="105000" y="105000"/>
                                    </p:animScale>
                                  </p:childTnLst>
                                </p:cTn>
                              </p:par>
                              <p:par>
                                <p:cTn id="27" presetID="26" presetClass="emph" presetSubtype="0" fill="hold" nodeType="withEffect">
                                  <p:stCondLst>
                                    <p:cond delay="0"/>
                                  </p:stCondLst>
                                  <p:childTnLst>
                                    <p:animEffect transition="out" filter="fade">
                                      <p:cBhvr>
                                        <p:cTn id="28" dur="500" tmFilter="0, 0; .2, .5; .8, .5; 1, 0"/>
                                        <p:tgtEl>
                                          <p:spTgt spid="4">
                                            <p:txEl>
                                              <p:pRg st="3" end="3"/>
                                            </p:txEl>
                                          </p:spTgt>
                                        </p:tgtEl>
                                      </p:cBhvr>
                                    </p:animEffect>
                                    <p:animScale>
                                      <p:cBhvr>
                                        <p:cTn id="29" dur="250" autoRev="1" fill="hold"/>
                                        <p:tgtEl>
                                          <p:spTgt spid="4">
                                            <p:txEl>
                                              <p:pRg st="3" end="3"/>
                                            </p:txEl>
                                          </p:spTgt>
                                        </p:tgtEl>
                                      </p:cBhvr>
                                      <p:by x="105000" y="105000"/>
                                    </p:animScale>
                                  </p:childTnLst>
                                </p:cTn>
                              </p:par>
                              <p:par>
                                <p:cTn id="30" presetID="19" presetClass="emph" presetSubtype="0" fill="hold" nodeType="withEffect">
                                  <p:stCondLst>
                                    <p:cond delay="0"/>
                                  </p:stCondLst>
                                  <p:childTnLst>
                                    <p:animClr clrSpc="rgb" dir="cw">
                                      <p:cBhvr override="childStyle">
                                        <p:cTn id="31" dur="500" fill="hold"/>
                                        <p:tgtEl>
                                          <p:spTgt spid="4">
                                            <p:txEl>
                                              <p:pRg st="1" end="1"/>
                                            </p:txEl>
                                          </p:spTgt>
                                        </p:tgtEl>
                                        <p:attrNameLst>
                                          <p:attrName>style.color</p:attrName>
                                        </p:attrNameLst>
                                      </p:cBhvr>
                                      <p:to>
                                        <a:srgbClr val="FFFF00"/>
                                      </p:to>
                                    </p:animClr>
                                    <p:animClr clrSpc="rgb" dir="cw">
                                      <p:cBhvr>
                                        <p:cTn id="32" dur="500" fill="hold"/>
                                        <p:tgtEl>
                                          <p:spTgt spid="4">
                                            <p:txEl>
                                              <p:pRg st="1" end="1"/>
                                            </p:txEl>
                                          </p:spTgt>
                                        </p:tgtEl>
                                        <p:attrNameLst>
                                          <p:attrName>fillcolor</p:attrName>
                                        </p:attrNameLst>
                                      </p:cBhvr>
                                      <p:to>
                                        <a:srgbClr val="FFFF00"/>
                                      </p:to>
                                    </p:animClr>
                                    <p:set>
                                      <p:cBhvr>
                                        <p:cTn id="33" dur="500" fill="hold"/>
                                        <p:tgtEl>
                                          <p:spTgt spid="4">
                                            <p:txEl>
                                              <p:pRg st="1" end="1"/>
                                            </p:txEl>
                                          </p:spTgt>
                                        </p:tgtEl>
                                        <p:attrNameLst>
                                          <p:attrName>fill.type</p:attrName>
                                        </p:attrNameLst>
                                      </p:cBhvr>
                                      <p:to>
                                        <p:strVal val="solid"/>
                                      </p:to>
                                    </p:set>
                                    <p:set>
                                      <p:cBhvr>
                                        <p:cTn id="34" dur="500" fill="hold"/>
                                        <p:tgtEl>
                                          <p:spTgt spid="4">
                                            <p:txEl>
                                              <p:pRg st="1" end="1"/>
                                            </p:txEl>
                                          </p:spTgt>
                                        </p:tgtEl>
                                        <p:attrNameLst>
                                          <p:attrName>fill.on</p:attrName>
                                        </p:attrNameLst>
                                      </p:cBhvr>
                                      <p:to>
                                        <p:strVal val="true"/>
                                      </p:to>
                                    </p:set>
                                  </p:childTnLst>
                                </p:cTn>
                              </p:par>
                              <p:par>
                                <p:cTn id="35" presetID="19" presetClass="emph" presetSubtype="0" fill="hold" nodeType="withEffect">
                                  <p:stCondLst>
                                    <p:cond delay="0"/>
                                  </p:stCondLst>
                                  <p:childTnLst>
                                    <p:animClr clrSpc="rgb" dir="cw">
                                      <p:cBhvr override="childStyle">
                                        <p:cTn id="36" dur="500" fill="hold"/>
                                        <p:tgtEl>
                                          <p:spTgt spid="4">
                                            <p:txEl>
                                              <p:pRg st="2" end="2"/>
                                            </p:txEl>
                                          </p:spTgt>
                                        </p:tgtEl>
                                        <p:attrNameLst>
                                          <p:attrName>style.color</p:attrName>
                                        </p:attrNameLst>
                                      </p:cBhvr>
                                      <p:to>
                                        <a:srgbClr val="FFFF00"/>
                                      </p:to>
                                    </p:animClr>
                                    <p:animClr clrSpc="rgb" dir="cw">
                                      <p:cBhvr>
                                        <p:cTn id="37" dur="500" fill="hold"/>
                                        <p:tgtEl>
                                          <p:spTgt spid="4">
                                            <p:txEl>
                                              <p:pRg st="2" end="2"/>
                                            </p:txEl>
                                          </p:spTgt>
                                        </p:tgtEl>
                                        <p:attrNameLst>
                                          <p:attrName>fillcolor</p:attrName>
                                        </p:attrNameLst>
                                      </p:cBhvr>
                                      <p:to>
                                        <a:srgbClr val="FFFF00"/>
                                      </p:to>
                                    </p:animClr>
                                    <p:set>
                                      <p:cBhvr>
                                        <p:cTn id="38" dur="500" fill="hold"/>
                                        <p:tgtEl>
                                          <p:spTgt spid="4">
                                            <p:txEl>
                                              <p:pRg st="2" end="2"/>
                                            </p:txEl>
                                          </p:spTgt>
                                        </p:tgtEl>
                                        <p:attrNameLst>
                                          <p:attrName>fill.type</p:attrName>
                                        </p:attrNameLst>
                                      </p:cBhvr>
                                      <p:to>
                                        <p:strVal val="solid"/>
                                      </p:to>
                                    </p:set>
                                    <p:set>
                                      <p:cBhvr>
                                        <p:cTn id="39" dur="500" fill="hold"/>
                                        <p:tgtEl>
                                          <p:spTgt spid="4">
                                            <p:txEl>
                                              <p:pRg st="2" end="2"/>
                                            </p:txEl>
                                          </p:spTgt>
                                        </p:tgtEl>
                                        <p:attrNameLst>
                                          <p:attrName>fill.on</p:attrName>
                                        </p:attrNameLst>
                                      </p:cBhvr>
                                      <p:to>
                                        <p:strVal val="true"/>
                                      </p:to>
                                    </p:set>
                                  </p:childTnLst>
                                </p:cTn>
                              </p:par>
                              <p:par>
                                <p:cTn id="40" presetID="19" presetClass="emph" presetSubtype="0" fill="hold" nodeType="withEffect">
                                  <p:stCondLst>
                                    <p:cond delay="0"/>
                                  </p:stCondLst>
                                  <p:childTnLst>
                                    <p:animClr clrSpc="rgb" dir="cw">
                                      <p:cBhvr override="childStyle">
                                        <p:cTn id="41" dur="500" fill="hold"/>
                                        <p:tgtEl>
                                          <p:spTgt spid="4">
                                            <p:txEl>
                                              <p:pRg st="3" end="3"/>
                                            </p:txEl>
                                          </p:spTgt>
                                        </p:tgtEl>
                                        <p:attrNameLst>
                                          <p:attrName>style.color</p:attrName>
                                        </p:attrNameLst>
                                      </p:cBhvr>
                                      <p:to>
                                        <a:srgbClr val="FFFF00"/>
                                      </p:to>
                                    </p:animClr>
                                    <p:animClr clrSpc="rgb" dir="cw">
                                      <p:cBhvr>
                                        <p:cTn id="42" dur="500" fill="hold"/>
                                        <p:tgtEl>
                                          <p:spTgt spid="4">
                                            <p:txEl>
                                              <p:pRg st="3" end="3"/>
                                            </p:txEl>
                                          </p:spTgt>
                                        </p:tgtEl>
                                        <p:attrNameLst>
                                          <p:attrName>fillcolor</p:attrName>
                                        </p:attrNameLst>
                                      </p:cBhvr>
                                      <p:to>
                                        <a:srgbClr val="FFFF00"/>
                                      </p:to>
                                    </p:animClr>
                                    <p:set>
                                      <p:cBhvr>
                                        <p:cTn id="43" dur="500" fill="hold"/>
                                        <p:tgtEl>
                                          <p:spTgt spid="4">
                                            <p:txEl>
                                              <p:pRg st="3" end="3"/>
                                            </p:txEl>
                                          </p:spTgt>
                                        </p:tgtEl>
                                        <p:attrNameLst>
                                          <p:attrName>fill.type</p:attrName>
                                        </p:attrNameLst>
                                      </p:cBhvr>
                                      <p:to>
                                        <p:strVal val="solid"/>
                                      </p:to>
                                    </p:set>
                                    <p:set>
                                      <p:cBhvr>
                                        <p:cTn id="44" dur="500" fill="hold"/>
                                        <p:tgtEl>
                                          <p:spTgt spid="4">
                                            <p:txEl>
                                              <p:pRg st="3" end="3"/>
                                            </p:txEl>
                                          </p:spTgt>
                                        </p:tgtEl>
                                        <p:attrNameLst>
                                          <p:attrName>fill.on</p:attrName>
                                        </p:attrNameLst>
                                      </p:cBhvr>
                                      <p:to>
                                        <p:strVal val="true"/>
                                      </p:to>
                                    </p:set>
                                  </p:childTnLst>
                                </p:cTn>
                              </p:par>
                            </p:childTnLst>
                          </p:cTn>
                        </p:par>
                        <p:par>
                          <p:cTn id="45" fill="hold">
                            <p:stCondLst>
                              <p:cond delay="500"/>
                            </p:stCondLst>
                            <p:childTnLst>
                              <p:par>
                                <p:cTn id="46" presetID="19" presetClass="emph" presetSubtype="0" fill="hold" nodeType="afterEffect">
                                  <p:stCondLst>
                                    <p:cond delay="0"/>
                                  </p:stCondLst>
                                  <p:childTnLst>
                                    <p:animClr clrSpc="rgb" dir="cw">
                                      <p:cBhvr override="childStyle">
                                        <p:cTn id="47" dur="500" fill="hold"/>
                                        <p:tgtEl>
                                          <p:spTgt spid="4">
                                            <p:txEl>
                                              <p:pRg st="1" end="1"/>
                                            </p:txEl>
                                          </p:spTgt>
                                        </p:tgtEl>
                                        <p:attrNameLst>
                                          <p:attrName>style.color</p:attrName>
                                        </p:attrNameLst>
                                      </p:cBhvr>
                                      <p:to>
                                        <a:schemeClr val="tx1"/>
                                      </p:to>
                                    </p:animClr>
                                    <p:animClr clrSpc="rgb" dir="cw">
                                      <p:cBhvr>
                                        <p:cTn id="48" dur="500" fill="hold"/>
                                        <p:tgtEl>
                                          <p:spTgt spid="4">
                                            <p:txEl>
                                              <p:pRg st="1" end="1"/>
                                            </p:txEl>
                                          </p:spTgt>
                                        </p:tgtEl>
                                        <p:attrNameLst>
                                          <p:attrName>fillcolor</p:attrName>
                                        </p:attrNameLst>
                                      </p:cBhvr>
                                      <p:to>
                                        <a:schemeClr val="tx1"/>
                                      </p:to>
                                    </p:animClr>
                                    <p:set>
                                      <p:cBhvr>
                                        <p:cTn id="49" dur="500" fill="hold"/>
                                        <p:tgtEl>
                                          <p:spTgt spid="4">
                                            <p:txEl>
                                              <p:pRg st="1" end="1"/>
                                            </p:txEl>
                                          </p:spTgt>
                                        </p:tgtEl>
                                        <p:attrNameLst>
                                          <p:attrName>fill.type</p:attrName>
                                        </p:attrNameLst>
                                      </p:cBhvr>
                                      <p:to>
                                        <p:strVal val="solid"/>
                                      </p:to>
                                    </p:set>
                                    <p:set>
                                      <p:cBhvr>
                                        <p:cTn id="50" dur="500" fill="hold"/>
                                        <p:tgtEl>
                                          <p:spTgt spid="4">
                                            <p:txEl>
                                              <p:pRg st="1" end="1"/>
                                            </p:txEl>
                                          </p:spTgt>
                                        </p:tgtEl>
                                        <p:attrNameLst>
                                          <p:attrName>fill.on</p:attrName>
                                        </p:attrNameLst>
                                      </p:cBhvr>
                                      <p:to>
                                        <p:strVal val="true"/>
                                      </p:to>
                                    </p:set>
                                  </p:childTnLst>
                                </p:cTn>
                              </p:par>
                              <p:par>
                                <p:cTn id="51" presetID="19" presetClass="emph" presetSubtype="0" fill="hold" nodeType="withEffect">
                                  <p:stCondLst>
                                    <p:cond delay="0"/>
                                  </p:stCondLst>
                                  <p:childTnLst>
                                    <p:animClr clrSpc="rgb" dir="cw">
                                      <p:cBhvr override="childStyle">
                                        <p:cTn id="52" dur="500" fill="hold"/>
                                        <p:tgtEl>
                                          <p:spTgt spid="4">
                                            <p:txEl>
                                              <p:pRg st="2" end="2"/>
                                            </p:txEl>
                                          </p:spTgt>
                                        </p:tgtEl>
                                        <p:attrNameLst>
                                          <p:attrName>style.color</p:attrName>
                                        </p:attrNameLst>
                                      </p:cBhvr>
                                      <p:to>
                                        <a:schemeClr val="tx1"/>
                                      </p:to>
                                    </p:animClr>
                                    <p:animClr clrSpc="rgb" dir="cw">
                                      <p:cBhvr>
                                        <p:cTn id="53" dur="500" fill="hold"/>
                                        <p:tgtEl>
                                          <p:spTgt spid="4">
                                            <p:txEl>
                                              <p:pRg st="2" end="2"/>
                                            </p:txEl>
                                          </p:spTgt>
                                        </p:tgtEl>
                                        <p:attrNameLst>
                                          <p:attrName>fillcolor</p:attrName>
                                        </p:attrNameLst>
                                      </p:cBhvr>
                                      <p:to>
                                        <a:schemeClr val="tx1"/>
                                      </p:to>
                                    </p:animClr>
                                    <p:set>
                                      <p:cBhvr>
                                        <p:cTn id="54" dur="500" fill="hold"/>
                                        <p:tgtEl>
                                          <p:spTgt spid="4">
                                            <p:txEl>
                                              <p:pRg st="2" end="2"/>
                                            </p:txEl>
                                          </p:spTgt>
                                        </p:tgtEl>
                                        <p:attrNameLst>
                                          <p:attrName>fill.type</p:attrName>
                                        </p:attrNameLst>
                                      </p:cBhvr>
                                      <p:to>
                                        <p:strVal val="solid"/>
                                      </p:to>
                                    </p:set>
                                    <p:set>
                                      <p:cBhvr>
                                        <p:cTn id="55" dur="500" fill="hold"/>
                                        <p:tgtEl>
                                          <p:spTgt spid="4">
                                            <p:txEl>
                                              <p:pRg st="2" end="2"/>
                                            </p:txEl>
                                          </p:spTgt>
                                        </p:tgtEl>
                                        <p:attrNameLst>
                                          <p:attrName>fill.on</p:attrName>
                                        </p:attrNameLst>
                                      </p:cBhvr>
                                      <p:to>
                                        <p:strVal val="true"/>
                                      </p:to>
                                    </p:set>
                                  </p:childTnLst>
                                </p:cTn>
                              </p:par>
                              <p:par>
                                <p:cTn id="56" presetID="19" presetClass="emph" presetSubtype="0" fill="hold" nodeType="withEffect">
                                  <p:stCondLst>
                                    <p:cond delay="0"/>
                                  </p:stCondLst>
                                  <p:childTnLst>
                                    <p:animClr clrSpc="rgb" dir="cw">
                                      <p:cBhvr override="childStyle">
                                        <p:cTn id="57" dur="500" fill="hold"/>
                                        <p:tgtEl>
                                          <p:spTgt spid="4">
                                            <p:txEl>
                                              <p:pRg st="3" end="3"/>
                                            </p:txEl>
                                          </p:spTgt>
                                        </p:tgtEl>
                                        <p:attrNameLst>
                                          <p:attrName>style.color</p:attrName>
                                        </p:attrNameLst>
                                      </p:cBhvr>
                                      <p:to>
                                        <a:schemeClr val="tx1"/>
                                      </p:to>
                                    </p:animClr>
                                    <p:animClr clrSpc="rgb" dir="cw">
                                      <p:cBhvr>
                                        <p:cTn id="58" dur="500" fill="hold"/>
                                        <p:tgtEl>
                                          <p:spTgt spid="4">
                                            <p:txEl>
                                              <p:pRg st="3" end="3"/>
                                            </p:txEl>
                                          </p:spTgt>
                                        </p:tgtEl>
                                        <p:attrNameLst>
                                          <p:attrName>fillcolor</p:attrName>
                                        </p:attrNameLst>
                                      </p:cBhvr>
                                      <p:to>
                                        <a:schemeClr val="tx1"/>
                                      </p:to>
                                    </p:animClr>
                                    <p:set>
                                      <p:cBhvr>
                                        <p:cTn id="59" dur="500" fill="hold"/>
                                        <p:tgtEl>
                                          <p:spTgt spid="4">
                                            <p:txEl>
                                              <p:pRg st="3" end="3"/>
                                            </p:txEl>
                                          </p:spTgt>
                                        </p:tgtEl>
                                        <p:attrNameLst>
                                          <p:attrName>fill.type</p:attrName>
                                        </p:attrNameLst>
                                      </p:cBhvr>
                                      <p:to>
                                        <p:strVal val="solid"/>
                                      </p:to>
                                    </p:set>
                                    <p:set>
                                      <p:cBhvr>
                                        <p:cTn id="60" dur="500" fill="hold"/>
                                        <p:tgtEl>
                                          <p:spTgt spid="4">
                                            <p:txEl>
                                              <p:pRg st="3" end="3"/>
                                            </p:txEl>
                                          </p:spTgt>
                                        </p:tgtEl>
                                        <p:attrNameLst>
                                          <p:attrName>fill.on</p:attrName>
                                        </p:attrNameLst>
                                      </p:cBhvr>
                                      <p:to>
                                        <p:strVal val="true"/>
                                      </p:to>
                                    </p:set>
                                  </p:childTnLst>
                                </p:cTn>
                              </p:par>
                            </p:childTnLst>
                          </p:cTn>
                        </p:par>
                      </p:childTnLst>
                    </p:cTn>
                  </p:par>
                  <p:par>
                    <p:cTn id="61" fill="hold">
                      <p:stCondLst>
                        <p:cond delay="indefinite"/>
                      </p:stCondLst>
                      <p:childTnLst>
                        <p:par>
                          <p:cTn id="62" fill="hold">
                            <p:stCondLst>
                              <p:cond delay="0"/>
                            </p:stCondLst>
                            <p:childTnLst>
                              <p:par>
                                <p:cTn id="63" presetID="0" presetClass="path" presetSubtype="0" accel="50000" decel="50000" fill="hold" grpId="0" nodeType="clickEffect">
                                  <p:stCondLst>
                                    <p:cond delay="0"/>
                                  </p:stCondLst>
                                  <p:childTnLst>
                                    <p:animMotion origin="layout" path="M 0 0 L 0 -0.15764 " pathEditMode="relative" ptsTypes="AA">
                                      <p:cBhvr>
                                        <p:cTn id="64" dur="500" fill="hold"/>
                                        <p:tgtEl>
                                          <p:spTgt spid="4">
                                            <p:txEl>
                                              <p:pRg st="0" end="0"/>
                                            </p:txEl>
                                          </p:spTgt>
                                        </p:tgtEl>
                                        <p:attrNameLst>
                                          <p:attrName>ppt_x</p:attrName>
                                          <p:attrName>ppt_y</p:attrName>
                                        </p:attrNameLst>
                                      </p:cBhvr>
                                    </p:animMotion>
                                  </p:childTnLst>
                                </p:cTn>
                              </p:par>
                              <p:par>
                                <p:cTn id="65" presetID="0" presetClass="path" presetSubtype="0" accel="50000" decel="50000" fill="hold" grpId="0" nodeType="withEffect">
                                  <p:stCondLst>
                                    <p:cond delay="0"/>
                                  </p:stCondLst>
                                  <p:childTnLst>
                                    <p:animMotion origin="layout" path="M 0 0 L 0 -0.15764 " pathEditMode="relative" ptsTypes="AA">
                                      <p:cBhvr>
                                        <p:cTn id="66" dur="500" fill="hold"/>
                                        <p:tgtEl>
                                          <p:spTgt spid="4">
                                            <p:txEl>
                                              <p:pRg st="1" end="1"/>
                                            </p:txEl>
                                          </p:spTgt>
                                        </p:tgtEl>
                                        <p:attrNameLst>
                                          <p:attrName>ppt_x</p:attrName>
                                          <p:attrName>ppt_y</p:attrName>
                                        </p:attrNameLst>
                                      </p:cBhvr>
                                    </p:animMotion>
                                  </p:childTnLst>
                                </p:cTn>
                              </p:par>
                              <p:par>
                                <p:cTn id="67" presetID="0" presetClass="path" presetSubtype="0" accel="50000" decel="50000" fill="hold" grpId="0" nodeType="withEffect">
                                  <p:stCondLst>
                                    <p:cond delay="0"/>
                                  </p:stCondLst>
                                  <p:childTnLst>
                                    <p:animMotion origin="layout" path="M 0 0 L 0 -0.15764 " pathEditMode="relative" ptsTypes="AA">
                                      <p:cBhvr>
                                        <p:cTn id="68" dur="500" fill="hold"/>
                                        <p:tgtEl>
                                          <p:spTgt spid="4">
                                            <p:txEl>
                                              <p:pRg st="2" end="2"/>
                                            </p:txEl>
                                          </p:spTgt>
                                        </p:tgtEl>
                                        <p:attrNameLst>
                                          <p:attrName>ppt_x</p:attrName>
                                          <p:attrName>ppt_y</p:attrName>
                                        </p:attrNameLst>
                                      </p:cBhvr>
                                    </p:animMotion>
                                  </p:childTnLst>
                                </p:cTn>
                              </p:par>
                              <p:par>
                                <p:cTn id="69" presetID="0" presetClass="path" presetSubtype="0" accel="50000" decel="50000" fill="hold" grpId="0" nodeType="withEffect">
                                  <p:stCondLst>
                                    <p:cond delay="0"/>
                                  </p:stCondLst>
                                  <p:childTnLst>
                                    <p:animMotion origin="layout" path="M 0 0 L 0 -0.15764 " pathEditMode="relative" ptsTypes="AA">
                                      <p:cBhvr>
                                        <p:cTn id="70" dur="500" fill="hold"/>
                                        <p:tgtEl>
                                          <p:spTgt spid="4">
                                            <p:txEl>
                                              <p:pRg st="3" end="3"/>
                                            </p:txEl>
                                          </p:spTgt>
                                        </p:tgtEl>
                                        <p:attrNameLst>
                                          <p:attrName>ppt_x</p:attrName>
                                          <p:attrName>ppt_y</p:attrName>
                                        </p:attrNameLst>
                                      </p:cBhvr>
                                    </p:animMotion>
                                  </p:childTnLst>
                                </p:cTn>
                              </p:par>
                              <p:par>
                                <p:cTn id="71" presetID="0" presetClass="path" presetSubtype="0" accel="50000" decel="50000" fill="hold" grpId="0" nodeType="withEffect">
                                  <p:stCondLst>
                                    <p:cond delay="0"/>
                                  </p:stCondLst>
                                  <p:childTnLst>
                                    <p:animMotion origin="layout" path="M 0 0 L 0 0.31505 " pathEditMode="relative" ptsTypes="AA">
                                      <p:cBhvr>
                                        <p:cTn id="72" dur="500" fill="hold"/>
                                        <p:tgtEl>
                                          <p:spTgt spid="3">
                                            <p:txEl>
                                              <p:pRg st="0" end="0"/>
                                            </p:txEl>
                                          </p:spTgt>
                                        </p:tgtEl>
                                        <p:attrNameLst>
                                          <p:attrName>ppt_x</p:attrName>
                                          <p:attrName>ppt_y</p:attrName>
                                        </p:attrNameLst>
                                      </p:cBhvr>
                                    </p:animMotion>
                                  </p:childTnLst>
                                </p:cTn>
                              </p:par>
                              <p:par>
                                <p:cTn id="73" presetID="0" presetClass="path" presetSubtype="0" accel="50000" decel="50000" fill="hold" grpId="0" nodeType="withEffect">
                                  <p:stCondLst>
                                    <p:cond delay="0"/>
                                  </p:stCondLst>
                                  <p:childTnLst>
                                    <p:animMotion origin="layout" path="M 0 0 L 0 0.31505 " pathEditMode="relative" ptsTypes="AA">
                                      <p:cBhvr>
                                        <p:cTn id="74" dur="500" fill="hold"/>
                                        <p:tgtEl>
                                          <p:spTgt spid="3">
                                            <p:txEl>
                                              <p:pRg st="1" end="1"/>
                                            </p:txEl>
                                          </p:spTgt>
                                        </p:tgtEl>
                                        <p:attrNameLst>
                                          <p:attrName>ppt_x</p:attrName>
                                          <p:attrName>ppt_y</p:attrName>
                                        </p:attrNameLst>
                                      </p:cBhvr>
                                    </p:animMotion>
                                  </p:childTnLst>
                                </p:cTn>
                              </p:par>
                            </p:childTnLst>
                          </p:cTn>
                        </p:par>
                      </p:childTnLst>
                    </p:cTn>
                  </p:par>
                  <p:par>
                    <p:cTn id="75" fill="hold">
                      <p:stCondLst>
                        <p:cond delay="indefinite"/>
                      </p:stCondLst>
                      <p:childTnLst>
                        <p:par>
                          <p:cTn id="76" fill="hold">
                            <p:stCondLst>
                              <p:cond delay="0"/>
                            </p:stCondLst>
                            <p:childTnLst>
                              <p:par>
                                <p:cTn id="77" presetID="19" presetClass="emph" presetSubtype="0" fill="hold" nodeType="clickEffect">
                                  <p:stCondLst>
                                    <p:cond delay="0"/>
                                  </p:stCondLst>
                                  <p:childTnLst>
                                    <p:animClr clrSpc="rgb" dir="cw">
                                      <p:cBhvr override="childStyle">
                                        <p:cTn id="78" dur="500" fill="hold"/>
                                        <p:tgtEl>
                                          <p:spTgt spid="4">
                                            <p:txEl>
                                              <p:pRg st="1" end="1"/>
                                            </p:txEl>
                                          </p:spTgt>
                                        </p:tgtEl>
                                        <p:attrNameLst>
                                          <p:attrName>style.color</p:attrName>
                                        </p:attrNameLst>
                                      </p:cBhvr>
                                      <p:to>
                                        <a:srgbClr val="FF0000"/>
                                      </p:to>
                                    </p:animClr>
                                    <p:animClr clrSpc="rgb" dir="cw">
                                      <p:cBhvr>
                                        <p:cTn id="79" dur="500" fill="hold"/>
                                        <p:tgtEl>
                                          <p:spTgt spid="4">
                                            <p:txEl>
                                              <p:pRg st="1" end="1"/>
                                            </p:txEl>
                                          </p:spTgt>
                                        </p:tgtEl>
                                        <p:attrNameLst>
                                          <p:attrName>fillcolor</p:attrName>
                                        </p:attrNameLst>
                                      </p:cBhvr>
                                      <p:to>
                                        <a:srgbClr val="FF0000"/>
                                      </p:to>
                                    </p:animClr>
                                    <p:set>
                                      <p:cBhvr>
                                        <p:cTn id="80" dur="500" fill="hold"/>
                                        <p:tgtEl>
                                          <p:spTgt spid="4">
                                            <p:txEl>
                                              <p:pRg st="1" end="1"/>
                                            </p:txEl>
                                          </p:spTgt>
                                        </p:tgtEl>
                                        <p:attrNameLst>
                                          <p:attrName>fill.type</p:attrName>
                                        </p:attrNameLst>
                                      </p:cBhvr>
                                      <p:to>
                                        <p:strVal val="solid"/>
                                      </p:to>
                                    </p:set>
                                    <p:set>
                                      <p:cBhvr>
                                        <p:cTn id="81" dur="500" fill="hold"/>
                                        <p:tgtEl>
                                          <p:spTgt spid="4">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smtClean="0"/>
              <a:t>Orphan Set</a:t>
            </a:r>
            <a:endParaRPr lang="en-US" dirty="0"/>
          </a:p>
        </p:txBody>
      </p:sp>
      <p:sp>
        <p:nvSpPr>
          <p:cNvPr id="3" name="副标题 2"/>
          <p:cNvSpPr>
            <a:spLocks noGrp="1"/>
          </p:cNvSpPr>
          <p:nvPr>
            <p:ph type="subTitle" idx="1"/>
          </p:nvPr>
        </p:nvSpPr>
        <p:spPr/>
        <p:txBody>
          <a:bodyPr>
            <a:normAutofit fontScale="92500"/>
          </a:bodyPr>
          <a:lstStyle/>
          <a:p>
            <a:r>
              <a:rPr lang="en-US" dirty="0" smtClean="0">
                <a:solidFill>
                  <a:schemeClr val="tx1">
                    <a:lumMod val="50000"/>
                  </a:schemeClr>
                </a:solidFill>
              </a:rPr>
              <a:t>Interactive Continuous Collision Detection between Deformable Models using Connectivity-Based Culling</a:t>
            </a:r>
            <a:endParaRPr lang="en-US" dirty="0">
              <a:solidFill>
                <a:schemeClr val="tx1">
                  <a:lumMod val="50000"/>
                </a:schemeClr>
              </a:solidFill>
            </a:endParaRPr>
          </a:p>
        </p:txBody>
      </p:sp>
    </p:spTree>
  </p:cSld>
  <p:clrMapOvr>
    <a:masterClrMapping/>
  </p:clrMapOvr>
  <p:transition>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5796136" y="2924944"/>
            <a:ext cx="2519897" cy="244827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899592" y="2924944"/>
            <a:ext cx="2728609" cy="2434043"/>
          </a:xfrm>
          <a:prstGeom prst="rect">
            <a:avLst/>
          </a:prstGeom>
          <a:noFill/>
          <a:ln w="9525">
            <a:noFill/>
            <a:miter lim="800000"/>
            <a:headEnd/>
            <a:tailEnd/>
          </a:ln>
        </p:spPr>
      </p:pic>
      <p:sp>
        <p:nvSpPr>
          <p:cNvPr id="7" name="TextBox 6"/>
          <p:cNvSpPr txBox="1"/>
          <p:nvPr/>
        </p:nvSpPr>
        <p:spPr>
          <a:xfrm>
            <a:off x="1763688" y="5589240"/>
            <a:ext cx="792088" cy="369332"/>
          </a:xfrm>
          <a:prstGeom prst="rect">
            <a:avLst/>
          </a:prstGeom>
          <a:noFill/>
        </p:spPr>
        <p:txBody>
          <a:bodyPr wrap="square" rtlCol="0">
            <a:spAutoFit/>
          </a:bodyPr>
          <a:lstStyle/>
          <a:p>
            <a:r>
              <a:rPr lang="en-US" dirty="0" smtClean="0"/>
              <a:t>Rigid</a:t>
            </a:r>
            <a:endParaRPr lang="en-US" dirty="0"/>
          </a:p>
        </p:txBody>
      </p:sp>
      <p:sp>
        <p:nvSpPr>
          <p:cNvPr id="8" name="TextBox 7"/>
          <p:cNvSpPr txBox="1"/>
          <p:nvPr/>
        </p:nvSpPr>
        <p:spPr>
          <a:xfrm>
            <a:off x="6444208" y="5589240"/>
            <a:ext cx="1440160" cy="369332"/>
          </a:xfrm>
          <a:prstGeom prst="rect">
            <a:avLst/>
          </a:prstGeom>
          <a:noFill/>
        </p:spPr>
        <p:txBody>
          <a:bodyPr wrap="square" rtlCol="0">
            <a:spAutoFit/>
          </a:bodyPr>
          <a:lstStyle/>
          <a:p>
            <a:r>
              <a:rPr lang="en-US" dirty="0" smtClean="0"/>
              <a:t>Deformable</a:t>
            </a:r>
            <a:endParaRPr lang="en-US" dirty="0"/>
          </a:p>
        </p:txBody>
      </p:sp>
      <p:sp>
        <p:nvSpPr>
          <p:cNvPr id="9" name="左大括号 8"/>
          <p:cNvSpPr/>
          <p:nvPr/>
        </p:nvSpPr>
        <p:spPr>
          <a:xfrm rot="5400000">
            <a:off x="4175956" y="-279412"/>
            <a:ext cx="1080120" cy="5040560"/>
          </a:xfrm>
          <a:prstGeom prst="leftBrace">
            <a:avLst/>
          </a:prstGeom>
          <a:ln w="76200">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0" name="TextBox 9"/>
          <p:cNvSpPr txBox="1"/>
          <p:nvPr/>
        </p:nvSpPr>
        <p:spPr>
          <a:xfrm>
            <a:off x="3419872" y="1052736"/>
            <a:ext cx="2952328" cy="646331"/>
          </a:xfrm>
          <a:prstGeom prst="rect">
            <a:avLst/>
          </a:prstGeom>
          <a:noFill/>
        </p:spPr>
        <p:txBody>
          <a:bodyPr wrap="square" rtlCol="0">
            <a:spAutoFit/>
          </a:bodyPr>
          <a:lstStyle/>
          <a:p>
            <a:r>
              <a:rPr lang="en-US" sz="3600" dirty="0" smtClean="0"/>
              <a:t>DIFFERENCE ?</a:t>
            </a:r>
            <a:endParaRPr lang="en-US" sz="3600" dirty="0"/>
          </a:p>
        </p:txBody>
      </p:sp>
      <p:sp>
        <p:nvSpPr>
          <p:cNvPr id="12" name="TextBox 11"/>
          <p:cNvSpPr txBox="1"/>
          <p:nvPr/>
        </p:nvSpPr>
        <p:spPr>
          <a:xfrm>
            <a:off x="5148064" y="3789040"/>
            <a:ext cx="3888432" cy="707886"/>
          </a:xfrm>
          <a:prstGeom prst="rect">
            <a:avLst/>
          </a:prstGeom>
          <a:noFill/>
        </p:spPr>
        <p:txBody>
          <a:bodyPr wrap="square" rtlCol="0">
            <a:spAutoFit/>
          </a:bodyPr>
          <a:lstStyle/>
          <a:p>
            <a:r>
              <a:rPr lang="en-US" sz="4000" dirty="0" smtClean="0">
                <a:solidFill>
                  <a:srgbClr val="FFFF00"/>
                </a:solidFill>
              </a:rPr>
              <a:t>Intra-intersection</a:t>
            </a:r>
            <a:endParaRPr lang="en-US" sz="4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fade">
                                      <p:cBhvr>
                                        <p:cTn id="18" dur="500"/>
                                        <p:tgtEl>
                                          <p:spTgt spid="10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fade">
                                      <p:cBhvr>
                                        <p:cTn id="31" dur="1000"/>
                                        <p:tgtEl>
                                          <p:spTgt spid="12">
                                            <p:txEl>
                                              <p:pRg st="0" end="0"/>
                                            </p:txEl>
                                          </p:spTgt>
                                        </p:tgtEl>
                                      </p:cBhvr>
                                    </p:animEffect>
                                    <p:anim calcmode="lin" valueType="num">
                                      <p:cBhvr>
                                        <p:cTn id="3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2">
                                            <p:txEl>
                                              <p:pRg st="0" end="0"/>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539552" y="1988840"/>
            <a:ext cx="3672408" cy="2763325"/>
          </a:xfrm>
          <a:prstGeom prst="rect">
            <a:avLst/>
          </a:prstGeom>
          <a:noFill/>
          <a:ln w="9525">
            <a:noFill/>
            <a:miter lim="800000"/>
            <a:headEnd/>
            <a:tailEnd/>
          </a:ln>
        </p:spPr>
      </p:pic>
      <p:sp>
        <p:nvSpPr>
          <p:cNvPr id="5" name="TextBox 4"/>
          <p:cNvSpPr txBox="1"/>
          <p:nvPr/>
        </p:nvSpPr>
        <p:spPr>
          <a:xfrm>
            <a:off x="5364088" y="1844824"/>
            <a:ext cx="2880320" cy="584775"/>
          </a:xfrm>
          <a:prstGeom prst="rect">
            <a:avLst/>
          </a:prstGeom>
          <a:noFill/>
        </p:spPr>
        <p:txBody>
          <a:bodyPr wrap="square" rtlCol="0">
            <a:spAutoFit/>
          </a:bodyPr>
          <a:lstStyle/>
          <a:p>
            <a:r>
              <a:rPr lang="en-US" sz="3200" dirty="0" smtClean="0"/>
              <a:t>Traditional Way</a:t>
            </a:r>
          </a:p>
        </p:txBody>
      </p:sp>
      <p:sp>
        <p:nvSpPr>
          <p:cNvPr id="6" name="TextBox 5"/>
          <p:cNvSpPr txBox="1"/>
          <p:nvPr/>
        </p:nvSpPr>
        <p:spPr>
          <a:xfrm>
            <a:off x="6444208" y="2526804"/>
            <a:ext cx="720080" cy="584775"/>
          </a:xfrm>
          <a:prstGeom prst="rect">
            <a:avLst/>
          </a:prstGeom>
          <a:noFill/>
        </p:spPr>
        <p:txBody>
          <a:bodyPr wrap="square" rtlCol="0">
            <a:spAutoFit/>
          </a:bodyPr>
          <a:lstStyle/>
          <a:p>
            <a:r>
              <a:rPr lang="en-US" sz="3200" dirty="0" smtClean="0"/>
              <a:t>15</a:t>
            </a:r>
            <a:endParaRPr lang="en-US" sz="3200" dirty="0"/>
          </a:p>
        </p:txBody>
      </p:sp>
      <p:sp>
        <p:nvSpPr>
          <p:cNvPr id="7" name="TextBox 6"/>
          <p:cNvSpPr txBox="1"/>
          <p:nvPr/>
        </p:nvSpPr>
        <p:spPr>
          <a:xfrm>
            <a:off x="5436096" y="3356992"/>
            <a:ext cx="3096344" cy="584775"/>
          </a:xfrm>
          <a:prstGeom prst="rect">
            <a:avLst/>
          </a:prstGeom>
          <a:noFill/>
        </p:spPr>
        <p:txBody>
          <a:bodyPr wrap="square" rtlCol="0">
            <a:spAutoFit/>
          </a:bodyPr>
          <a:lstStyle/>
          <a:p>
            <a:r>
              <a:rPr lang="en-US" sz="3200" dirty="0" smtClean="0"/>
              <a:t>6: vertex - face</a:t>
            </a:r>
            <a:endParaRPr lang="en-US" sz="3200" dirty="0"/>
          </a:p>
        </p:txBody>
      </p:sp>
      <p:sp>
        <p:nvSpPr>
          <p:cNvPr id="8" name="TextBox 7"/>
          <p:cNvSpPr txBox="1"/>
          <p:nvPr/>
        </p:nvSpPr>
        <p:spPr>
          <a:xfrm>
            <a:off x="5436096" y="4149080"/>
            <a:ext cx="3096344" cy="584775"/>
          </a:xfrm>
          <a:prstGeom prst="rect">
            <a:avLst/>
          </a:prstGeom>
          <a:noFill/>
        </p:spPr>
        <p:txBody>
          <a:bodyPr wrap="square" rtlCol="0">
            <a:spAutoFit/>
          </a:bodyPr>
          <a:lstStyle/>
          <a:p>
            <a:r>
              <a:rPr lang="en-US" sz="3200" dirty="0" smtClean="0"/>
              <a:t>9: edge - edge</a:t>
            </a:r>
            <a:endParaRPr lang="en-US" sz="3200" dirty="0"/>
          </a:p>
        </p:txBody>
      </p:sp>
      <p:sp>
        <p:nvSpPr>
          <p:cNvPr id="11" name="禁止符 10"/>
          <p:cNvSpPr/>
          <p:nvPr/>
        </p:nvSpPr>
        <p:spPr>
          <a:xfrm>
            <a:off x="5508104" y="2204864"/>
            <a:ext cx="2232248" cy="2232248"/>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5724128" y="1836113"/>
            <a:ext cx="1800200" cy="584775"/>
          </a:xfrm>
          <a:prstGeom prst="rect">
            <a:avLst/>
          </a:prstGeom>
          <a:noFill/>
        </p:spPr>
        <p:txBody>
          <a:bodyPr wrap="square" rtlCol="0">
            <a:spAutoFit/>
          </a:bodyPr>
          <a:lstStyle/>
          <a:p>
            <a:r>
              <a:rPr lang="en-US" sz="3200" dirty="0" smtClean="0"/>
              <a:t>New Way</a:t>
            </a:r>
            <a:endParaRPr lang="en-US" sz="3200"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1" fill="hold" grpId="1" nodeType="clickEffect">
                                  <p:stCondLst>
                                    <p:cond delay="0"/>
                                  </p:stCondLst>
                                  <p:childTnLst>
                                    <p:anim calcmode="lin" valueType="num">
                                      <p:cBhvr additive="base">
                                        <p:cTn id="32" dur="500"/>
                                        <p:tgtEl>
                                          <p:spTgt spid="5"/>
                                        </p:tgtEl>
                                        <p:attrNameLst>
                                          <p:attrName>ppt_x</p:attrName>
                                        </p:attrNameLst>
                                      </p:cBhvr>
                                      <p:tavLst>
                                        <p:tav tm="0">
                                          <p:val>
                                            <p:strVal val="ppt_x"/>
                                          </p:val>
                                        </p:tav>
                                        <p:tav tm="100000">
                                          <p:val>
                                            <p:strVal val="ppt_x"/>
                                          </p:val>
                                        </p:tav>
                                      </p:tavLst>
                                    </p:anim>
                                    <p:anim calcmode="lin" valueType="num">
                                      <p:cBhvr additive="base">
                                        <p:cTn id="33" dur="500"/>
                                        <p:tgtEl>
                                          <p:spTgt spid="5"/>
                                        </p:tgtEl>
                                        <p:attrNameLst>
                                          <p:attrName>ppt_y</p:attrName>
                                        </p:attrNameLst>
                                      </p:cBhvr>
                                      <p:tavLst>
                                        <p:tav tm="0">
                                          <p:val>
                                            <p:strVal val="ppt_y"/>
                                          </p:val>
                                        </p:tav>
                                        <p:tav tm="100000">
                                          <p:val>
                                            <p:strVal val="0-ppt_h/2"/>
                                          </p:val>
                                        </p:tav>
                                      </p:tavLst>
                                    </p:anim>
                                    <p:set>
                                      <p:cBhvr>
                                        <p:cTn id="34" dur="1" fill="hold">
                                          <p:stCondLst>
                                            <p:cond delay="499"/>
                                          </p:stCondLst>
                                        </p:cTn>
                                        <p:tgtEl>
                                          <p:spTgt spid="5"/>
                                        </p:tgtEl>
                                        <p:attrNameLst>
                                          <p:attrName>style.visibility</p:attrName>
                                        </p:attrNameLst>
                                      </p:cBhvr>
                                      <p:to>
                                        <p:strVal val="hidden"/>
                                      </p:to>
                                    </p:set>
                                  </p:childTnLst>
                                </p:cTn>
                              </p:par>
                              <p:par>
                                <p:cTn id="35" presetID="2" presetClass="exit" presetSubtype="1" fill="hold" grpId="1" nodeType="withEffect">
                                  <p:stCondLst>
                                    <p:cond delay="0"/>
                                  </p:stCondLst>
                                  <p:childTnLst>
                                    <p:anim calcmode="lin" valueType="num">
                                      <p:cBhvr additive="base">
                                        <p:cTn id="36" dur="500"/>
                                        <p:tgtEl>
                                          <p:spTgt spid="6"/>
                                        </p:tgtEl>
                                        <p:attrNameLst>
                                          <p:attrName>ppt_x</p:attrName>
                                        </p:attrNameLst>
                                      </p:cBhvr>
                                      <p:tavLst>
                                        <p:tav tm="0">
                                          <p:val>
                                            <p:strVal val="ppt_x"/>
                                          </p:val>
                                        </p:tav>
                                        <p:tav tm="100000">
                                          <p:val>
                                            <p:strVal val="ppt_x"/>
                                          </p:val>
                                        </p:tav>
                                      </p:tavLst>
                                    </p:anim>
                                    <p:anim calcmode="lin" valueType="num">
                                      <p:cBhvr additive="base">
                                        <p:cTn id="37" dur="500"/>
                                        <p:tgtEl>
                                          <p:spTgt spid="6"/>
                                        </p:tgtEl>
                                        <p:attrNameLst>
                                          <p:attrName>ppt_y</p:attrName>
                                        </p:attrNameLst>
                                      </p:cBhvr>
                                      <p:tavLst>
                                        <p:tav tm="0">
                                          <p:val>
                                            <p:strVal val="ppt_y"/>
                                          </p:val>
                                        </p:tav>
                                        <p:tav tm="100000">
                                          <p:val>
                                            <p:strVal val="0-ppt_h/2"/>
                                          </p:val>
                                        </p:tav>
                                      </p:tavLst>
                                    </p:anim>
                                    <p:set>
                                      <p:cBhvr>
                                        <p:cTn id="38" dur="1" fill="hold">
                                          <p:stCondLst>
                                            <p:cond delay="499"/>
                                          </p:stCondLst>
                                        </p:cTn>
                                        <p:tgtEl>
                                          <p:spTgt spid="6"/>
                                        </p:tgtEl>
                                        <p:attrNameLst>
                                          <p:attrName>style.visibility</p:attrName>
                                        </p:attrNameLst>
                                      </p:cBhvr>
                                      <p:to>
                                        <p:strVal val="hidden"/>
                                      </p:to>
                                    </p:set>
                                  </p:childTnLst>
                                </p:cTn>
                              </p:par>
                              <p:par>
                                <p:cTn id="39" presetID="2" presetClass="exit" presetSubtype="1" fill="hold" grpId="1" nodeType="withEffect">
                                  <p:stCondLst>
                                    <p:cond delay="0"/>
                                  </p:stCondLst>
                                  <p:childTnLst>
                                    <p:anim calcmode="lin" valueType="num">
                                      <p:cBhvr additive="base">
                                        <p:cTn id="40" dur="500"/>
                                        <p:tgtEl>
                                          <p:spTgt spid="7"/>
                                        </p:tgtEl>
                                        <p:attrNameLst>
                                          <p:attrName>ppt_x</p:attrName>
                                        </p:attrNameLst>
                                      </p:cBhvr>
                                      <p:tavLst>
                                        <p:tav tm="0">
                                          <p:val>
                                            <p:strVal val="ppt_x"/>
                                          </p:val>
                                        </p:tav>
                                        <p:tav tm="100000">
                                          <p:val>
                                            <p:strVal val="ppt_x"/>
                                          </p:val>
                                        </p:tav>
                                      </p:tavLst>
                                    </p:anim>
                                    <p:anim calcmode="lin" valueType="num">
                                      <p:cBhvr additive="base">
                                        <p:cTn id="41" dur="500"/>
                                        <p:tgtEl>
                                          <p:spTgt spid="7"/>
                                        </p:tgtEl>
                                        <p:attrNameLst>
                                          <p:attrName>ppt_y</p:attrName>
                                        </p:attrNameLst>
                                      </p:cBhvr>
                                      <p:tavLst>
                                        <p:tav tm="0">
                                          <p:val>
                                            <p:strVal val="ppt_y"/>
                                          </p:val>
                                        </p:tav>
                                        <p:tav tm="100000">
                                          <p:val>
                                            <p:strVal val="0-ppt_h/2"/>
                                          </p:val>
                                        </p:tav>
                                      </p:tavLst>
                                    </p:anim>
                                    <p:set>
                                      <p:cBhvr>
                                        <p:cTn id="42" dur="1" fill="hold">
                                          <p:stCondLst>
                                            <p:cond delay="499"/>
                                          </p:stCondLst>
                                        </p:cTn>
                                        <p:tgtEl>
                                          <p:spTgt spid="7"/>
                                        </p:tgtEl>
                                        <p:attrNameLst>
                                          <p:attrName>style.visibility</p:attrName>
                                        </p:attrNameLst>
                                      </p:cBhvr>
                                      <p:to>
                                        <p:strVal val="hidden"/>
                                      </p:to>
                                    </p:set>
                                  </p:childTnLst>
                                </p:cTn>
                              </p:par>
                              <p:par>
                                <p:cTn id="43" presetID="2" presetClass="exit" presetSubtype="1" fill="hold" grpId="1" nodeType="withEffect">
                                  <p:stCondLst>
                                    <p:cond delay="0"/>
                                  </p:stCondLst>
                                  <p:childTnLst>
                                    <p:anim calcmode="lin" valueType="num">
                                      <p:cBhvr additive="base">
                                        <p:cTn id="44" dur="500"/>
                                        <p:tgtEl>
                                          <p:spTgt spid="8"/>
                                        </p:tgtEl>
                                        <p:attrNameLst>
                                          <p:attrName>ppt_x</p:attrName>
                                        </p:attrNameLst>
                                      </p:cBhvr>
                                      <p:tavLst>
                                        <p:tav tm="0">
                                          <p:val>
                                            <p:strVal val="ppt_x"/>
                                          </p:val>
                                        </p:tav>
                                        <p:tav tm="100000">
                                          <p:val>
                                            <p:strVal val="ppt_x"/>
                                          </p:val>
                                        </p:tav>
                                      </p:tavLst>
                                    </p:anim>
                                    <p:anim calcmode="lin" valueType="num">
                                      <p:cBhvr additive="base">
                                        <p:cTn id="45" dur="500"/>
                                        <p:tgtEl>
                                          <p:spTgt spid="8"/>
                                        </p:tgtEl>
                                        <p:attrNameLst>
                                          <p:attrName>ppt_y</p:attrName>
                                        </p:attrNameLst>
                                      </p:cBhvr>
                                      <p:tavLst>
                                        <p:tav tm="0">
                                          <p:val>
                                            <p:strVal val="ppt_y"/>
                                          </p:val>
                                        </p:tav>
                                        <p:tav tm="100000">
                                          <p:val>
                                            <p:strVal val="0-ppt_h/2"/>
                                          </p:val>
                                        </p:tav>
                                      </p:tavLst>
                                    </p:anim>
                                    <p:set>
                                      <p:cBhvr>
                                        <p:cTn id="46" dur="1" fill="hold">
                                          <p:stCondLst>
                                            <p:cond delay="499"/>
                                          </p:stCondLst>
                                        </p:cTn>
                                        <p:tgtEl>
                                          <p:spTgt spid="8"/>
                                        </p:tgtEl>
                                        <p:attrNameLst>
                                          <p:attrName>style.visibility</p:attrName>
                                        </p:attrNameLst>
                                      </p:cBhvr>
                                      <p:to>
                                        <p:strVal val="hidden"/>
                                      </p:to>
                                    </p:set>
                                  </p:childTnLst>
                                </p:cTn>
                              </p:par>
                              <p:par>
                                <p:cTn id="47" presetID="2" presetClass="exit" presetSubtype="1" fill="hold" grpId="1" nodeType="withEffect">
                                  <p:stCondLst>
                                    <p:cond delay="0"/>
                                  </p:stCondLst>
                                  <p:childTnLst>
                                    <p:anim calcmode="lin" valueType="num">
                                      <p:cBhvr additive="base">
                                        <p:cTn id="48" dur="500"/>
                                        <p:tgtEl>
                                          <p:spTgt spid="11"/>
                                        </p:tgtEl>
                                        <p:attrNameLst>
                                          <p:attrName>ppt_x</p:attrName>
                                        </p:attrNameLst>
                                      </p:cBhvr>
                                      <p:tavLst>
                                        <p:tav tm="0">
                                          <p:val>
                                            <p:strVal val="ppt_x"/>
                                          </p:val>
                                        </p:tav>
                                        <p:tav tm="100000">
                                          <p:val>
                                            <p:strVal val="ppt_x"/>
                                          </p:val>
                                        </p:tav>
                                      </p:tavLst>
                                    </p:anim>
                                    <p:anim calcmode="lin" valueType="num">
                                      <p:cBhvr additive="base">
                                        <p:cTn id="49" dur="500"/>
                                        <p:tgtEl>
                                          <p:spTgt spid="11"/>
                                        </p:tgtEl>
                                        <p:attrNameLst>
                                          <p:attrName>ppt_y</p:attrName>
                                        </p:attrNameLst>
                                      </p:cBhvr>
                                      <p:tavLst>
                                        <p:tav tm="0">
                                          <p:val>
                                            <p:strVal val="ppt_y"/>
                                          </p:val>
                                        </p:tav>
                                        <p:tav tm="100000">
                                          <p:val>
                                            <p:strVal val="0-ppt_h/2"/>
                                          </p:val>
                                        </p:tav>
                                      </p:tavLst>
                                    </p:anim>
                                    <p:set>
                                      <p:cBhvr>
                                        <p:cTn id="50" dur="1" fill="hold">
                                          <p:stCondLst>
                                            <p:cond delay="499"/>
                                          </p:stCondLst>
                                        </p:cTn>
                                        <p:tgtEl>
                                          <p:spTgt spid="11"/>
                                        </p:tgtEl>
                                        <p:attrNameLst>
                                          <p:attrName>style.visibility</p:attrName>
                                        </p:attrNameLst>
                                      </p:cBhvr>
                                      <p:to>
                                        <p:strVal val="hidden"/>
                                      </p:to>
                                    </p:set>
                                  </p:childTnLst>
                                </p:cTn>
                              </p:par>
                              <p:par>
                                <p:cTn id="51" presetID="2" presetClass="entr" presetSubtype="4"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11" grpId="0" animBg="1"/>
      <p:bldP spid="11" grpId="1"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539552" y="1988840"/>
            <a:ext cx="3672408" cy="2763325"/>
          </a:xfrm>
          <a:prstGeom prst="rect">
            <a:avLst/>
          </a:prstGeom>
          <a:noFill/>
          <a:ln w="9525">
            <a:noFill/>
            <a:miter lim="800000"/>
            <a:headEnd/>
            <a:tailEnd/>
          </a:ln>
        </p:spPr>
      </p:pic>
      <p:sp>
        <p:nvSpPr>
          <p:cNvPr id="5" name="TextBox 4"/>
          <p:cNvSpPr txBox="1"/>
          <p:nvPr/>
        </p:nvSpPr>
        <p:spPr>
          <a:xfrm>
            <a:off x="5724128" y="1836113"/>
            <a:ext cx="1800200" cy="584775"/>
          </a:xfrm>
          <a:prstGeom prst="rect">
            <a:avLst/>
          </a:prstGeom>
          <a:noFill/>
        </p:spPr>
        <p:txBody>
          <a:bodyPr wrap="square" rtlCol="0">
            <a:spAutoFit/>
          </a:bodyPr>
          <a:lstStyle/>
          <a:p>
            <a:r>
              <a:rPr lang="en-US" sz="3200" dirty="0" smtClean="0"/>
              <a:t>New Way</a:t>
            </a:r>
            <a:endParaRPr lang="en-US" sz="3200" dirty="0"/>
          </a:p>
        </p:txBody>
      </p:sp>
      <p:sp>
        <p:nvSpPr>
          <p:cNvPr id="6" name="TextBox 5"/>
          <p:cNvSpPr txBox="1"/>
          <p:nvPr/>
        </p:nvSpPr>
        <p:spPr>
          <a:xfrm>
            <a:off x="5580112" y="2564904"/>
            <a:ext cx="2376264" cy="584775"/>
          </a:xfrm>
          <a:prstGeom prst="rect">
            <a:avLst/>
          </a:prstGeom>
          <a:noFill/>
        </p:spPr>
        <p:txBody>
          <a:bodyPr wrap="square" rtlCol="0">
            <a:spAutoFit/>
          </a:bodyPr>
          <a:lstStyle/>
          <a:p>
            <a:r>
              <a:rPr lang="en-US" sz="3200" dirty="0" smtClean="0"/>
              <a:t>Observation</a:t>
            </a:r>
            <a:endParaRPr lang="en-US" sz="3200" dirty="0"/>
          </a:p>
        </p:txBody>
      </p:sp>
      <p:sp>
        <p:nvSpPr>
          <p:cNvPr id="7" name="椭圆 6"/>
          <p:cNvSpPr/>
          <p:nvPr/>
        </p:nvSpPr>
        <p:spPr>
          <a:xfrm>
            <a:off x="1475656" y="2804170"/>
            <a:ext cx="268982" cy="25945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直接连接符 8"/>
          <p:cNvCxnSpPr/>
          <p:nvPr/>
        </p:nvCxnSpPr>
        <p:spPr>
          <a:xfrm flipH="1">
            <a:off x="2087435" y="2927325"/>
            <a:ext cx="504058" cy="864096"/>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555776" y="2924944"/>
            <a:ext cx="504056" cy="864096"/>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123728" y="3789040"/>
            <a:ext cx="936104"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2915816" y="3645024"/>
            <a:ext cx="268982" cy="25945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直接连接符 27"/>
          <p:cNvCxnSpPr/>
          <p:nvPr/>
        </p:nvCxnSpPr>
        <p:spPr>
          <a:xfrm>
            <a:off x="1619672" y="2924944"/>
            <a:ext cx="936104"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619672" y="2924944"/>
            <a:ext cx="504056" cy="864096"/>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046068" y="3717032"/>
            <a:ext cx="1368152" cy="584775"/>
          </a:xfrm>
          <a:prstGeom prst="rect">
            <a:avLst/>
          </a:prstGeom>
          <a:noFill/>
        </p:spPr>
        <p:txBody>
          <a:bodyPr wrap="square" rtlCol="0">
            <a:spAutoFit/>
          </a:bodyPr>
          <a:lstStyle/>
          <a:p>
            <a:r>
              <a:rPr lang="en-US" sz="3200" dirty="0" smtClean="0"/>
              <a:t>(</a:t>
            </a:r>
            <a:r>
              <a:rPr lang="en-US" sz="3200" dirty="0" err="1" smtClean="0"/>
              <a:t>V</a:t>
            </a:r>
            <a:r>
              <a:rPr lang="en-US" sz="3200" baseline="-25000" dirty="0" err="1" smtClean="0"/>
              <a:t>a</a:t>
            </a:r>
            <a:r>
              <a:rPr lang="en-US" sz="3200" dirty="0" smtClean="0"/>
              <a:t>, </a:t>
            </a:r>
            <a:r>
              <a:rPr lang="en-US" sz="3200" dirty="0" err="1" smtClean="0"/>
              <a:t>t</a:t>
            </a:r>
            <a:r>
              <a:rPr lang="en-US" sz="3200" baseline="-25000" dirty="0" err="1" smtClean="0"/>
              <a:t>b</a:t>
            </a:r>
            <a:r>
              <a:rPr lang="en-US" sz="3200" dirty="0" smtClean="0"/>
              <a:t>)</a:t>
            </a:r>
            <a:endParaRPr lang="en-US" sz="3200" dirty="0"/>
          </a:p>
        </p:txBody>
      </p:sp>
      <p:sp>
        <p:nvSpPr>
          <p:cNvPr id="34" name="TextBox 33"/>
          <p:cNvSpPr txBox="1"/>
          <p:nvPr/>
        </p:nvSpPr>
        <p:spPr>
          <a:xfrm>
            <a:off x="6046068" y="4428401"/>
            <a:ext cx="1368152" cy="584775"/>
          </a:xfrm>
          <a:prstGeom prst="rect">
            <a:avLst/>
          </a:prstGeom>
          <a:noFill/>
        </p:spPr>
        <p:txBody>
          <a:bodyPr wrap="square" rtlCol="0">
            <a:spAutoFit/>
          </a:bodyPr>
          <a:lstStyle/>
          <a:p>
            <a:r>
              <a:rPr lang="en-US" sz="3200" dirty="0" smtClean="0"/>
              <a:t>(</a:t>
            </a:r>
            <a:r>
              <a:rPr lang="en-US" sz="3200" dirty="0" err="1" smtClean="0"/>
              <a:t>V</a:t>
            </a:r>
            <a:r>
              <a:rPr lang="en-US" sz="3200" baseline="-25000" dirty="0" err="1" smtClean="0"/>
              <a:t>b</a:t>
            </a:r>
            <a:r>
              <a:rPr lang="en-US" sz="3200" dirty="0" smtClean="0"/>
              <a:t>, </a:t>
            </a:r>
            <a:r>
              <a:rPr lang="en-US" sz="3200" dirty="0" err="1" smtClean="0"/>
              <a:t>t</a:t>
            </a:r>
            <a:r>
              <a:rPr lang="en-US" sz="3200" baseline="-25000" dirty="0" err="1" smtClean="0"/>
              <a:t>a</a:t>
            </a:r>
            <a:r>
              <a:rPr lang="en-US" sz="3200" dirty="0" smtClean="0"/>
              <a:t>)</a:t>
            </a:r>
            <a:endParaRPr lang="en-US" sz="3200" dirty="0"/>
          </a:p>
        </p:txBody>
      </p:sp>
      <p:sp>
        <p:nvSpPr>
          <p:cNvPr id="35" name="TextBox 34"/>
          <p:cNvSpPr txBox="1"/>
          <p:nvPr/>
        </p:nvSpPr>
        <p:spPr>
          <a:xfrm>
            <a:off x="5902052" y="5157192"/>
            <a:ext cx="1694284" cy="584775"/>
          </a:xfrm>
          <a:prstGeom prst="rect">
            <a:avLst/>
          </a:prstGeom>
          <a:noFill/>
        </p:spPr>
        <p:txBody>
          <a:bodyPr wrap="square" rtlCol="0">
            <a:spAutoFit/>
          </a:bodyPr>
          <a:lstStyle/>
          <a:p>
            <a:r>
              <a:rPr lang="en-US" sz="3200" dirty="0" smtClean="0"/>
              <a:t>(e</a:t>
            </a:r>
            <a:r>
              <a:rPr lang="en-US" sz="3200" baseline="-25000" dirty="0" smtClean="0"/>
              <a:t>a</a:t>
            </a:r>
            <a:r>
              <a:rPr lang="en-US" sz="3200" baseline="30000" dirty="0" smtClean="0"/>
              <a:t>1</a:t>
            </a:r>
            <a:r>
              <a:rPr lang="en-US" sz="3200" dirty="0" smtClean="0"/>
              <a:t>, e</a:t>
            </a:r>
            <a:r>
              <a:rPr lang="en-US" sz="3200" baseline="-25000" dirty="0" smtClean="0"/>
              <a:t>b</a:t>
            </a:r>
            <a:r>
              <a:rPr lang="en-US" sz="3200" baseline="30000" dirty="0" smtClean="0"/>
              <a:t>1</a:t>
            </a:r>
            <a:r>
              <a:rPr lang="en-US" sz="3200" dirty="0" smtClean="0"/>
              <a:t>)</a:t>
            </a:r>
            <a:endParaRPr lang="en-US" sz="3200" dirty="0"/>
          </a:p>
        </p:txBody>
      </p:sp>
      <p:sp>
        <p:nvSpPr>
          <p:cNvPr id="36" name="TextBox 35"/>
          <p:cNvSpPr txBox="1"/>
          <p:nvPr/>
        </p:nvSpPr>
        <p:spPr>
          <a:xfrm>
            <a:off x="5902052" y="5868561"/>
            <a:ext cx="1694284" cy="584775"/>
          </a:xfrm>
          <a:prstGeom prst="rect">
            <a:avLst/>
          </a:prstGeom>
          <a:noFill/>
        </p:spPr>
        <p:txBody>
          <a:bodyPr wrap="square" rtlCol="0">
            <a:spAutoFit/>
          </a:bodyPr>
          <a:lstStyle/>
          <a:p>
            <a:r>
              <a:rPr lang="en-US" sz="3200" dirty="0" smtClean="0"/>
              <a:t>(e</a:t>
            </a:r>
            <a:r>
              <a:rPr lang="en-US" sz="3200" baseline="-25000" dirty="0" smtClean="0"/>
              <a:t>a</a:t>
            </a:r>
            <a:r>
              <a:rPr lang="en-US" sz="3200" baseline="30000" dirty="0" smtClean="0"/>
              <a:t>2</a:t>
            </a:r>
            <a:r>
              <a:rPr lang="en-US" sz="3200" dirty="0" smtClean="0"/>
              <a:t>, e</a:t>
            </a:r>
            <a:r>
              <a:rPr lang="en-US" sz="3200" baseline="-25000" dirty="0" smtClean="0"/>
              <a:t>b</a:t>
            </a:r>
            <a:r>
              <a:rPr lang="en-US" sz="3200" baseline="30000" dirty="0" smtClean="0"/>
              <a:t>2</a:t>
            </a:r>
            <a:r>
              <a:rPr lang="en-US" sz="3200" dirty="0" smtClean="0"/>
              <a:t>)</a:t>
            </a:r>
            <a:endParaRPr lang="en-US" sz="3200" dirty="0"/>
          </a:p>
        </p:txBody>
      </p:sp>
      <p:sp>
        <p:nvSpPr>
          <p:cNvPr id="37" name="TextBox 36"/>
          <p:cNvSpPr txBox="1"/>
          <p:nvPr/>
        </p:nvSpPr>
        <p:spPr>
          <a:xfrm>
            <a:off x="6444208" y="3140968"/>
            <a:ext cx="393056" cy="584775"/>
          </a:xfrm>
          <a:prstGeom prst="rect">
            <a:avLst/>
          </a:prstGeom>
          <a:noFill/>
        </p:spPr>
        <p:txBody>
          <a:bodyPr wrap="none" rtlCol="0">
            <a:spAutoFit/>
          </a:bodyPr>
          <a:lstStyle/>
          <a:p>
            <a:r>
              <a:rPr lang="en-US" sz="3200" dirty="0" smtClean="0"/>
              <a:t>4</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3"/>
                                        </p:tgtEl>
                                      </p:cBhvr>
                                    </p:animEffect>
                                    <p:set>
                                      <p:cBhvr>
                                        <p:cTn id="38" dur="1" fill="hold">
                                          <p:stCondLst>
                                            <p:cond delay="499"/>
                                          </p:stCondLst>
                                        </p:cTn>
                                        <p:tgtEl>
                                          <p:spTgt spid="13"/>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par>
                                <p:cTn id="48" presetID="10" presetClass="entr" presetSubtype="0"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2" nodeType="clickEffect">
                                  <p:stCondLst>
                                    <p:cond delay="0"/>
                                  </p:stCondLst>
                                  <p:childTnLst>
                                    <p:animEffect transition="out" filter="fade">
                                      <p:cBhvr>
                                        <p:cTn id="57" dur="500"/>
                                        <p:tgtEl>
                                          <p:spTgt spid="7"/>
                                        </p:tgtEl>
                                      </p:cBhvr>
                                    </p:animEffect>
                                    <p:set>
                                      <p:cBhvr>
                                        <p:cTn id="58" dur="1" fill="hold">
                                          <p:stCondLst>
                                            <p:cond delay="499"/>
                                          </p:stCondLst>
                                        </p:cTn>
                                        <p:tgtEl>
                                          <p:spTgt spid="7"/>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32"/>
                                        </p:tgtEl>
                                      </p:cBhvr>
                                    </p:animEffect>
                                    <p:set>
                                      <p:cBhvr>
                                        <p:cTn id="61" dur="1" fill="hold">
                                          <p:stCondLst>
                                            <p:cond delay="499"/>
                                          </p:stCondLst>
                                        </p:cTn>
                                        <p:tgtEl>
                                          <p:spTgt spid="32"/>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26"/>
                                        </p:tgtEl>
                                      </p:cBhvr>
                                    </p:animEffect>
                                    <p:set>
                                      <p:cBhvr>
                                        <p:cTn id="64" dur="1" fill="hold">
                                          <p:stCondLst>
                                            <p:cond delay="499"/>
                                          </p:stCondLst>
                                        </p:cTn>
                                        <p:tgtEl>
                                          <p:spTgt spid="26"/>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par>
                                <p:cTn id="68" presetID="10" presetClass="exit" presetSubtype="0" fill="hold" nodeType="withEffect">
                                  <p:stCondLst>
                                    <p:cond delay="0"/>
                                  </p:stCondLst>
                                  <p:childTnLst>
                                    <p:animEffect transition="out" filter="fade">
                                      <p:cBhvr>
                                        <p:cTn id="69" dur="500"/>
                                        <p:tgtEl>
                                          <p:spTgt spid="9"/>
                                        </p:tgtEl>
                                      </p:cBhvr>
                                    </p:animEffect>
                                    <p:set>
                                      <p:cBhvr>
                                        <p:cTn id="70" dur="1" fill="hold">
                                          <p:stCondLst>
                                            <p:cond delay="499"/>
                                          </p:stCondLst>
                                        </p:cTn>
                                        <p:tgtEl>
                                          <p:spTgt spid="9"/>
                                        </p:tgtEl>
                                        <p:attrNameLst>
                                          <p:attrName>style.visibility</p:attrName>
                                        </p:attrNameLst>
                                      </p:cBhvr>
                                      <p:to>
                                        <p:strVal val="hidden"/>
                                      </p:to>
                                    </p:set>
                                  </p:childTnLst>
                                </p:cTn>
                              </p:par>
                              <p:par>
                                <p:cTn id="71" presetID="10"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500"/>
                                        <p:tgtEl>
                                          <p:spTgt spid="3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8"/>
                                        </p:tgtEl>
                                      </p:cBhvr>
                                    </p:animEffect>
                                    <p:set>
                                      <p:cBhvr>
                                        <p:cTn id="78" dur="1" fill="hold">
                                          <p:stCondLst>
                                            <p:cond delay="499"/>
                                          </p:stCondLst>
                                        </p:cTn>
                                        <p:tgtEl>
                                          <p:spTgt spid="28"/>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5"/>
                                        </p:tgtEl>
                                      </p:cBhvr>
                                    </p:animEffect>
                                    <p:set>
                                      <p:cBhvr>
                                        <p:cTn id="81" dur="1" fill="hold">
                                          <p:stCondLst>
                                            <p:cond delay="499"/>
                                          </p:stCondLst>
                                        </p:cTn>
                                        <p:tgtEl>
                                          <p:spTgt spid="15"/>
                                        </p:tgtEl>
                                        <p:attrNameLst>
                                          <p:attrName>style.visibility</p:attrName>
                                        </p:attrNameLst>
                                      </p:cBhvr>
                                      <p:to>
                                        <p:strVal val="hidden"/>
                                      </p:to>
                                    </p:set>
                                  </p:childTnLst>
                                </p:cTn>
                              </p:par>
                              <p:par>
                                <p:cTn id="82" presetID="10" presetClass="entr" presetSubtype="0" fill="hold" nodeType="with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500"/>
                                        <p:tgtEl>
                                          <p:spTgt spid="13"/>
                                        </p:tgtEl>
                                      </p:cBhvr>
                                    </p:animEffect>
                                  </p:childTnLst>
                                </p:cTn>
                              </p:par>
                              <p:par>
                                <p:cTn id="85" presetID="10" presetClass="entr" presetSubtype="0" fill="hold"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500"/>
                                        <p:tgtEl>
                                          <p:spTgt spid="3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500"/>
                                        <p:tgtEl>
                                          <p:spTgt spid="36"/>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xit" presetSubtype="2" fill="hold" grpId="1" nodeType="clickEffect">
                                  <p:stCondLst>
                                    <p:cond delay="0"/>
                                  </p:stCondLst>
                                  <p:childTnLst>
                                    <p:anim calcmode="lin" valueType="num">
                                      <p:cBhvr additive="base">
                                        <p:cTn id="94" dur="500"/>
                                        <p:tgtEl>
                                          <p:spTgt spid="6"/>
                                        </p:tgtEl>
                                        <p:attrNameLst>
                                          <p:attrName>ppt_x</p:attrName>
                                        </p:attrNameLst>
                                      </p:cBhvr>
                                      <p:tavLst>
                                        <p:tav tm="0">
                                          <p:val>
                                            <p:strVal val="ppt_x"/>
                                          </p:val>
                                        </p:tav>
                                        <p:tav tm="100000">
                                          <p:val>
                                            <p:strVal val="1+ppt_w/2"/>
                                          </p:val>
                                        </p:tav>
                                      </p:tavLst>
                                    </p:anim>
                                    <p:anim calcmode="lin" valueType="num">
                                      <p:cBhvr additive="base">
                                        <p:cTn id="95" dur="500"/>
                                        <p:tgtEl>
                                          <p:spTgt spid="6"/>
                                        </p:tgtEl>
                                        <p:attrNameLst>
                                          <p:attrName>ppt_y</p:attrName>
                                        </p:attrNameLst>
                                      </p:cBhvr>
                                      <p:tavLst>
                                        <p:tav tm="0">
                                          <p:val>
                                            <p:strVal val="ppt_y"/>
                                          </p:val>
                                        </p:tav>
                                        <p:tav tm="100000">
                                          <p:val>
                                            <p:strVal val="ppt_y"/>
                                          </p:val>
                                        </p:tav>
                                      </p:tavLst>
                                    </p:anim>
                                    <p:set>
                                      <p:cBhvr>
                                        <p:cTn id="96" dur="1" fill="hold">
                                          <p:stCondLst>
                                            <p:cond delay="499"/>
                                          </p:stCondLst>
                                        </p:cTn>
                                        <p:tgtEl>
                                          <p:spTgt spid="6"/>
                                        </p:tgtEl>
                                        <p:attrNameLst>
                                          <p:attrName>style.visibility</p:attrName>
                                        </p:attrNameLst>
                                      </p:cBhvr>
                                      <p:to>
                                        <p:strVal val="hidden"/>
                                      </p:to>
                                    </p:set>
                                  </p:childTnLst>
                                </p:cTn>
                              </p:par>
                              <p:par>
                                <p:cTn id="97" presetID="2" presetClass="exit" presetSubtype="2" fill="hold" grpId="1" nodeType="withEffect">
                                  <p:stCondLst>
                                    <p:cond delay="0"/>
                                  </p:stCondLst>
                                  <p:childTnLst>
                                    <p:anim calcmode="lin" valueType="num">
                                      <p:cBhvr additive="base">
                                        <p:cTn id="98" dur="500"/>
                                        <p:tgtEl>
                                          <p:spTgt spid="33"/>
                                        </p:tgtEl>
                                        <p:attrNameLst>
                                          <p:attrName>ppt_x</p:attrName>
                                        </p:attrNameLst>
                                      </p:cBhvr>
                                      <p:tavLst>
                                        <p:tav tm="0">
                                          <p:val>
                                            <p:strVal val="ppt_x"/>
                                          </p:val>
                                        </p:tav>
                                        <p:tav tm="100000">
                                          <p:val>
                                            <p:strVal val="1+ppt_w/2"/>
                                          </p:val>
                                        </p:tav>
                                      </p:tavLst>
                                    </p:anim>
                                    <p:anim calcmode="lin" valueType="num">
                                      <p:cBhvr additive="base">
                                        <p:cTn id="99" dur="500"/>
                                        <p:tgtEl>
                                          <p:spTgt spid="33"/>
                                        </p:tgtEl>
                                        <p:attrNameLst>
                                          <p:attrName>ppt_y</p:attrName>
                                        </p:attrNameLst>
                                      </p:cBhvr>
                                      <p:tavLst>
                                        <p:tav tm="0">
                                          <p:val>
                                            <p:strVal val="ppt_y"/>
                                          </p:val>
                                        </p:tav>
                                        <p:tav tm="100000">
                                          <p:val>
                                            <p:strVal val="ppt_y"/>
                                          </p:val>
                                        </p:tav>
                                      </p:tavLst>
                                    </p:anim>
                                    <p:set>
                                      <p:cBhvr>
                                        <p:cTn id="100" dur="1" fill="hold">
                                          <p:stCondLst>
                                            <p:cond delay="499"/>
                                          </p:stCondLst>
                                        </p:cTn>
                                        <p:tgtEl>
                                          <p:spTgt spid="33"/>
                                        </p:tgtEl>
                                        <p:attrNameLst>
                                          <p:attrName>style.visibility</p:attrName>
                                        </p:attrNameLst>
                                      </p:cBhvr>
                                      <p:to>
                                        <p:strVal val="hidden"/>
                                      </p:to>
                                    </p:set>
                                  </p:childTnLst>
                                </p:cTn>
                              </p:par>
                              <p:par>
                                <p:cTn id="101" presetID="2" presetClass="exit" presetSubtype="2" fill="hold" grpId="1" nodeType="withEffect">
                                  <p:stCondLst>
                                    <p:cond delay="0"/>
                                  </p:stCondLst>
                                  <p:childTnLst>
                                    <p:anim calcmode="lin" valueType="num">
                                      <p:cBhvr additive="base">
                                        <p:cTn id="102" dur="500"/>
                                        <p:tgtEl>
                                          <p:spTgt spid="34"/>
                                        </p:tgtEl>
                                        <p:attrNameLst>
                                          <p:attrName>ppt_x</p:attrName>
                                        </p:attrNameLst>
                                      </p:cBhvr>
                                      <p:tavLst>
                                        <p:tav tm="0">
                                          <p:val>
                                            <p:strVal val="ppt_x"/>
                                          </p:val>
                                        </p:tav>
                                        <p:tav tm="100000">
                                          <p:val>
                                            <p:strVal val="1+ppt_w/2"/>
                                          </p:val>
                                        </p:tav>
                                      </p:tavLst>
                                    </p:anim>
                                    <p:anim calcmode="lin" valueType="num">
                                      <p:cBhvr additive="base">
                                        <p:cTn id="103" dur="500"/>
                                        <p:tgtEl>
                                          <p:spTgt spid="34"/>
                                        </p:tgtEl>
                                        <p:attrNameLst>
                                          <p:attrName>ppt_y</p:attrName>
                                        </p:attrNameLst>
                                      </p:cBhvr>
                                      <p:tavLst>
                                        <p:tav tm="0">
                                          <p:val>
                                            <p:strVal val="ppt_y"/>
                                          </p:val>
                                        </p:tav>
                                        <p:tav tm="100000">
                                          <p:val>
                                            <p:strVal val="ppt_y"/>
                                          </p:val>
                                        </p:tav>
                                      </p:tavLst>
                                    </p:anim>
                                    <p:set>
                                      <p:cBhvr>
                                        <p:cTn id="104" dur="1" fill="hold">
                                          <p:stCondLst>
                                            <p:cond delay="499"/>
                                          </p:stCondLst>
                                        </p:cTn>
                                        <p:tgtEl>
                                          <p:spTgt spid="34"/>
                                        </p:tgtEl>
                                        <p:attrNameLst>
                                          <p:attrName>style.visibility</p:attrName>
                                        </p:attrNameLst>
                                      </p:cBhvr>
                                      <p:to>
                                        <p:strVal val="hidden"/>
                                      </p:to>
                                    </p:set>
                                  </p:childTnLst>
                                </p:cTn>
                              </p:par>
                              <p:par>
                                <p:cTn id="105" presetID="2" presetClass="exit" presetSubtype="2" fill="hold" grpId="1" nodeType="withEffect">
                                  <p:stCondLst>
                                    <p:cond delay="0"/>
                                  </p:stCondLst>
                                  <p:childTnLst>
                                    <p:anim calcmode="lin" valueType="num">
                                      <p:cBhvr additive="base">
                                        <p:cTn id="106" dur="500"/>
                                        <p:tgtEl>
                                          <p:spTgt spid="35"/>
                                        </p:tgtEl>
                                        <p:attrNameLst>
                                          <p:attrName>ppt_x</p:attrName>
                                        </p:attrNameLst>
                                      </p:cBhvr>
                                      <p:tavLst>
                                        <p:tav tm="0">
                                          <p:val>
                                            <p:strVal val="ppt_x"/>
                                          </p:val>
                                        </p:tav>
                                        <p:tav tm="100000">
                                          <p:val>
                                            <p:strVal val="1+ppt_w/2"/>
                                          </p:val>
                                        </p:tav>
                                      </p:tavLst>
                                    </p:anim>
                                    <p:anim calcmode="lin" valueType="num">
                                      <p:cBhvr additive="base">
                                        <p:cTn id="107" dur="500"/>
                                        <p:tgtEl>
                                          <p:spTgt spid="35"/>
                                        </p:tgtEl>
                                        <p:attrNameLst>
                                          <p:attrName>ppt_y</p:attrName>
                                        </p:attrNameLst>
                                      </p:cBhvr>
                                      <p:tavLst>
                                        <p:tav tm="0">
                                          <p:val>
                                            <p:strVal val="ppt_y"/>
                                          </p:val>
                                        </p:tav>
                                        <p:tav tm="100000">
                                          <p:val>
                                            <p:strVal val="ppt_y"/>
                                          </p:val>
                                        </p:tav>
                                      </p:tavLst>
                                    </p:anim>
                                    <p:set>
                                      <p:cBhvr>
                                        <p:cTn id="108" dur="1" fill="hold">
                                          <p:stCondLst>
                                            <p:cond delay="499"/>
                                          </p:stCondLst>
                                        </p:cTn>
                                        <p:tgtEl>
                                          <p:spTgt spid="35"/>
                                        </p:tgtEl>
                                        <p:attrNameLst>
                                          <p:attrName>style.visibility</p:attrName>
                                        </p:attrNameLst>
                                      </p:cBhvr>
                                      <p:to>
                                        <p:strVal val="hidden"/>
                                      </p:to>
                                    </p:set>
                                  </p:childTnLst>
                                </p:cTn>
                              </p:par>
                              <p:par>
                                <p:cTn id="109" presetID="2" presetClass="exit" presetSubtype="2" fill="hold" grpId="1" nodeType="withEffect">
                                  <p:stCondLst>
                                    <p:cond delay="0"/>
                                  </p:stCondLst>
                                  <p:childTnLst>
                                    <p:anim calcmode="lin" valueType="num">
                                      <p:cBhvr additive="base">
                                        <p:cTn id="110" dur="500"/>
                                        <p:tgtEl>
                                          <p:spTgt spid="36"/>
                                        </p:tgtEl>
                                        <p:attrNameLst>
                                          <p:attrName>ppt_x</p:attrName>
                                        </p:attrNameLst>
                                      </p:cBhvr>
                                      <p:tavLst>
                                        <p:tav tm="0">
                                          <p:val>
                                            <p:strVal val="ppt_x"/>
                                          </p:val>
                                        </p:tav>
                                        <p:tav tm="100000">
                                          <p:val>
                                            <p:strVal val="1+ppt_w/2"/>
                                          </p:val>
                                        </p:tav>
                                      </p:tavLst>
                                    </p:anim>
                                    <p:anim calcmode="lin" valueType="num">
                                      <p:cBhvr additive="base">
                                        <p:cTn id="111" dur="500"/>
                                        <p:tgtEl>
                                          <p:spTgt spid="36"/>
                                        </p:tgtEl>
                                        <p:attrNameLst>
                                          <p:attrName>ppt_y</p:attrName>
                                        </p:attrNameLst>
                                      </p:cBhvr>
                                      <p:tavLst>
                                        <p:tav tm="0">
                                          <p:val>
                                            <p:strVal val="ppt_y"/>
                                          </p:val>
                                        </p:tav>
                                        <p:tav tm="100000">
                                          <p:val>
                                            <p:strVal val="ppt_y"/>
                                          </p:val>
                                        </p:tav>
                                      </p:tavLst>
                                    </p:anim>
                                    <p:set>
                                      <p:cBhvr>
                                        <p:cTn id="112" dur="1" fill="hold">
                                          <p:stCondLst>
                                            <p:cond delay="499"/>
                                          </p:stCondLst>
                                        </p:cTn>
                                        <p:tgtEl>
                                          <p:spTgt spid="36"/>
                                        </p:tgtEl>
                                        <p:attrNameLst>
                                          <p:attrName>style.visibility</p:attrName>
                                        </p:attrNameLst>
                                      </p:cBhvr>
                                      <p:to>
                                        <p:strVal val="hidden"/>
                                      </p:to>
                                    </p:set>
                                  </p:childTnLst>
                                </p:cTn>
                              </p:par>
                              <p:par>
                                <p:cTn id="113" presetID="2" presetClass="exit" presetSubtype="2" fill="hold" grpId="1" nodeType="withEffect">
                                  <p:stCondLst>
                                    <p:cond delay="0"/>
                                  </p:stCondLst>
                                  <p:childTnLst>
                                    <p:anim calcmode="lin" valueType="num">
                                      <p:cBhvr additive="base">
                                        <p:cTn id="114" dur="500"/>
                                        <p:tgtEl>
                                          <p:spTgt spid="37"/>
                                        </p:tgtEl>
                                        <p:attrNameLst>
                                          <p:attrName>ppt_x</p:attrName>
                                        </p:attrNameLst>
                                      </p:cBhvr>
                                      <p:tavLst>
                                        <p:tav tm="0">
                                          <p:val>
                                            <p:strVal val="ppt_x"/>
                                          </p:val>
                                        </p:tav>
                                        <p:tav tm="100000">
                                          <p:val>
                                            <p:strVal val="1+ppt_w/2"/>
                                          </p:val>
                                        </p:tav>
                                      </p:tavLst>
                                    </p:anim>
                                    <p:anim calcmode="lin" valueType="num">
                                      <p:cBhvr additive="base">
                                        <p:cTn id="115" dur="500"/>
                                        <p:tgtEl>
                                          <p:spTgt spid="37"/>
                                        </p:tgtEl>
                                        <p:attrNameLst>
                                          <p:attrName>ppt_y</p:attrName>
                                        </p:attrNameLst>
                                      </p:cBhvr>
                                      <p:tavLst>
                                        <p:tav tm="0">
                                          <p:val>
                                            <p:strVal val="ppt_y"/>
                                          </p:val>
                                        </p:tav>
                                        <p:tav tm="100000">
                                          <p:val>
                                            <p:strVal val="ppt_y"/>
                                          </p:val>
                                        </p:tav>
                                      </p:tavLst>
                                    </p:anim>
                                    <p:set>
                                      <p:cBhvr>
                                        <p:cTn id="116" dur="1" fill="hold">
                                          <p:stCondLst>
                                            <p:cond delay="499"/>
                                          </p:stCondLst>
                                        </p:cTn>
                                        <p:tgtEl>
                                          <p:spTgt spid="37"/>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32"/>
                                        </p:tgtEl>
                                      </p:cBhvr>
                                    </p:animEffect>
                                    <p:set>
                                      <p:cBhvr>
                                        <p:cTn id="119" dur="1" fill="hold">
                                          <p:stCondLst>
                                            <p:cond delay="499"/>
                                          </p:stCondLst>
                                        </p:cTn>
                                        <p:tgtEl>
                                          <p:spTgt spid="32"/>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13"/>
                                        </p:tgtEl>
                                      </p:cBhvr>
                                    </p:animEffect>
                                    <p:set>
                                      <p:cBhvr>
                                        <p:cTn id="12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animBg="1"/>
      <p:bldP spid="7" grpId="1" animBg="1"/>
      <p:bldP spid="7" grpId="2" animBg="1"/>
      <p:bldP spid="26" grpId="0" animBg="1"/>
      <p:bldP spid="26" grpId="1" animBg="1"/>
      <p:bldP spid="33" grpId="0"/>
      <p:bldP spid="33" grpId="1"/>
      <p:bldP spid="34" grpId="0"/>
      <p:bldP spid="34" grpId="1"/>
      <p:bldP spid="35" grpId="0"/>
      <p:bldP spid="35" grpId="1"/>
      <p:bldP spid="36" grpId="0"/>
      <p:bldP spid="36" grpId="1"/>
      <p:bldP spid="37" grpId="0"/>
      <p:bldP spid="3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539552" y="1988840"/>
            <a:ext cx="3672408" cy="2763325"/>
          </a:xfrm>
          <a:prstGeom prst="rect">
            <a:avLst/>
          </a:prstGeom>
          <a:noFill/>
          <a:ln w="9525">
            <a:noFill/>
            <a:miter lim="800000"/>
            <a:headEnd/>
            <a:tailEnd/>
          </a:ln>
        </p:spPr>
      </p:pic>
      <p:sp>
        <p:nvSpPr>
          <p:cNvPr id="5" name="TextBox 4"/>
          <p:cNvSpPr txBox="1"/>
          <p:nvPr/>
        </p:nvSpPr>
        <p:spPr>
          <a:xfrm>
            <a:off x="5724128" y="1836113"/>
            <a:ext cx="1800200" cy="584775"/>
          </a:xfrm>
          <a:prstGeom prst="rect">
            <a:avLst/>
          </a:prstGeom>
          <a:noFill/>
        </p:spPr>
        <p:txBody>
          <a:bodyPr wrap="square" rtlCol="0">
            <a:spAutoFit/>
          </a:bodyPr>
          <a:lstStyle/>
          <a:p>
            <a:r>
              <a:rPr lang="en-US" sz="3200" dirty="0" smtClean="0"/>
              <a:t>New Way</a:t>
            </a:r>
            <a:endParaRPr lang="en-US" sz="3200" dirty="0"/>
          </a:p>
        </p:txBody>
      </p:sp>
      <p:sp>
        <p:nvSpPr>
          <p:cNvPr id="8" name="TextBox 7"/>
          <p:cNvSpPr txBox="1"/>
          <p:nvPr/>
        </p:nvSpPr>
        <p:spPr>
          <a:xfrm>
            <a:off x="5436096" y="2780928"/>
            <a:ext cx="2520280" cy="461665"/>
          </a:xfrm>
          <a:prstGeom prst="rect">
            <a:avLst/>
          </a:prstGeom>
          <a:solidFill>
            <a:srgbClr val="FFFF00"/>
          </a:solidFill>
        </p:spPr>
        <p:txBody>
          <a:bodyPr wrap="square" rtlCol="0">
            <a:spAutoFit/>
          </a:bodyPr>
          <a:lstStyle/>
          <a:p>
            <a:r>
              <a:rPr lang="en-US" sz="2400" dirty="0" smtClean="0">
                <a:solidFill>
                  <a:schemeClr val="bg1"/>
                </a:solidFill>
              </a:rPr>
              <a:t>Non-adjacent Test</a:t>
            </a:r>
            <a:endParaRPr lang="en-US" sz="2400" dirty="0">
              <a:solidFill>
                <a:schemeClr val="bg1"/>
              </a:solidFill>
            </a:endParaRPr>
          </a:p>
        </p:txBody>
      </p:sp>
      <p:sp>
        <p:nvSpPr>
          <p:cNvPr id="9" name="TextBox 8"/>
          <p:cNvSpPr txBox="1"/>
          <p:nvPr/>
        </p:nvSpPr>
        <p:spPr>
          <a:xfrm>
            <a:off x="5738986" y="3975447"/>
            <a:ext cx="1872208" cy="461665"/>
          </a:xfrm>
          <a:prstGeom prst="rect">
            <a:avLst/>
          </a:prstGeom>
          <a:solidFill>
            <a:srgbClr val="FFFF00"/>
          </a:solidFill>
        </p:spPr>
        <p:txBody>
          <a:bodyPr wrap="square" rtlCol="0">
            <a:spAutoFit/>
          </a:bodyPr>
          <a:lstStyle/>
          <a:p>
            <a:r>
              <a:rPr lang="en-US" sz="2400" dirty="0" smtClean="0">
                <a:solidFill>
                  <a:schemeClr val="bg1"/>
                </a:solidFill>
              </a:rPr>
              <a:t>Adjacent Test</a:t>
            </a:r>
            <a:endParaRPr lang="en-US" sz="2400" dirty="0">
              <a:solidFill>
                <a:schemeClr val="bg1"/>
              </a:solidFill>
            </a:endParaRPr>
          </a:p>
        </p:txBody>
      </p:sp>
      <p:sp>
        <p:nvSpPr>
          <p:cNvPr id="10" name="下箭头 9"/>
          <p:cNvSpPr/>
          <p:nvPr/>
        </p:nvSpPr>
        <p:spPr>
          <a:xfrm>
            <a:off x="6516216" y="3356992"/>
            <a:ext cx="288032" cy="432048"/>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915816" y="5085184"/>
            <a:ext cx="3672408" cy="584775"/>
          </a:xfrm>
          <a:prstGeom prst="rect">
            <a:avLst/>
          </a:prstGeom>
          <a:noFill/>
        </p:spPr>
        <p:txBody>
          <a:bodyPr wrap="square" rtlCol="0">
            <a:spAutoFit/>
          </a:bodyPr>
          <a:lstStyle/>
          <a:p>
            <a:r>
              <a:rPr lang="en-US" sz="3200" dirty="0" smtClean="0"/>
              <a:t>Another Observation</a:t>
            </a:r>
            <a:endParaRPr lang="en-US" sz="3200" dirty="0"/>
          </a:p>
        </p:txBody>
      </p:sp>
      <p:sp>
        <p:nvSpPr>
          <p:cNvPr id="12" name="等腰三角形 11"/>
          <p:cNvSpPr/>
          <p:nvPr/>
        </p:nvSpPr>
        <p:spPr>
          <a:xfrm>
            <a:off x="621085" y="2091581"/>
            <a:ext cx="1008112" cy="864096"/>
          </a:xfrm>
          <a:prstGeom prst="triangl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等腰三角形 12"/>
          <p:cNvSpPr/>
          <p:nvPr/>
        </p:nvSpPr>
        <p:spPr>
          <a:xfrm>
            <a:off x="2068612" y="2918594"/>
            <a:ext cx="1008112" cy="864096"/>
          </a:xfrm>
          <a:prstGeom prst="triangl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椭圆 13"/>
          <p:cNvSpPr/>
          <p:nvPr/>
        </p:nvSpPr>
        <p:spPr>
          <a:xfrm>
            <a:off x="1475656" y="2780928"/>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等腰三角形 14"/>
          <p:cNvSpPr/>
          <p:nvPr/>
        </p:nvSpPr>
        <p:spPr>
          <a:xfrm rot="10800000">
            <a:off x="1594272" y="2924944"/>
            <a:ext cx="1008112" cy="864096"/>
          </a:xfrm>
          <a:prstGeom prst="triangl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等腰三角形 16"/>
          <p:cNvSpPr/>
          <p:nvPr/>
        </p:nvSpPr>
        <p:spPr>
          <a:xfrm rot="10800000">
            <a:off x="3034432" y="3757290"/>
            <a:ext cx="1008112" cy="864096"/>
          </a:xfrm>
          <a:prstGeom prst="triangl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椭圆 17"/>
          <p:cNvSpPr/>
          <p:nvPr/>
        </p:nvSpPr>
        <p:spPr>
          <a:xfrm>
            <a:off x="2915816" y="3632324"/>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等腰三角形 18"/>
          <p:cNvSpPr/>
          <p:nvPr/>
        </p:nvSpPr>
        <p:spPr>
          <a:xfrm>
            <a:off x="1594272" y="2084090"/>
            <a:ext cx="1008112" cy="864096"/>
          </a:xfrm>
          <a:prstGeom prst="triangl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等腰三角形 19"/>
          <p:cNvSpPr/>
          <p:nvPr/>
        </p:nvSpPr>
        <p:spPr>
          <a:xfrm rot="10800000">
            <a:off x="2070771" y="3755132"/>
            <a:ext cx="1008112" cy="864096"/>
          </a:xfrm>
          <a:prstGeom prst="triangl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直接连接符 21"/>
          <p:cNvCxnSpPr/>
          <p:nvPr/>
        </p:nvCxnSpPr>
        <p:spPr>
          <a:xfrm>
            <a:off x="1594272" y="2931294"/>
            <a:ext cx="10081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070770" y="3767832"/>
            <a:ext cx="10081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等腰三角形 27"/>
          <p:cNvSpPr/>
          <p:nvPr/>
        </p:nvSpPr>
        <p:spPr>
          <a:xfrm>
            <a:off x="1096566" y="2918594"/>
            <a:ext cx="1008112" cy="864096"/>
          </a:xfrm>
          <a:prstGeom prst="triangl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直接连接符 23"/>
          <p:cNvCxnSpPr>
            <a:stCxn id="15" idx="4"/>
            <a:endCxn id="15" idx="0"/>
          </p:cNvCxnSpPr>
          <p:nvPr/>
        </p:nvCxnSpPr>
        <p:spPr>
          <a:xfrm>
            <a:off x="1594272" y="2924944"/>
            <a:ext cx="504056" cy="864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等腰三角形 28"/>
          <p:cNvSpPr/>
          <p:nvPr/>
        </p:nvSpPr>
        <p:spPr>
          <a:xfrm rot="10800000">
            <a:off x="2570634" y="2912243"/>
            <a:ext cx="1008112" cy="864096"/>
          </a:xfrm>
          <a:prstGeom prst="triangl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直接连接符 26"/>
          <p:cNvCxnSpPr/>
          <p:nvPr/>
        </p:nvCxnSpPr>
        <p:spPr>
          <a:xfrm>
            <a:off x="2581176" y="2912244"/>
            <a:ext cx="504056" cy="864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900" decel="100000" fill="hold"/>
                                        <p:tgtEl>
                                          <p:spTgt spid="11"/>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7" presetClass="emph" presetSubtype="2" fill="hold" grpId="1" nodeType="withEffect">
                                  <p:stCondLst>
                                    <p:cond delay="0"/>
                                  </p:stCondLst>
                                  <p:childTnLst>
                                    <p:animClr clrSpc="rgb" dir="cw">
                                      <p:cBhvr>
                                        <p:cTn id="38" dur="1000" fill="hold"/>
                                        <p:tgtEl>
                                          <p:spTgt spid="13"/>
                                        </p:tgtEl>
                                        <p:attrNameLst>
                                          <p:attrName>stroke.color</p:attrName>
                                        </p:attrNameLst>
                                      </p:cBhvr>
                                      <p:to>
                                        <a:srgbClr val="FF0000"/>
                                      </p:to>
                                    </p:animClr>
                                    <p:set>
                                      <p:cBhvr>
                                        <p:cTn id="39" dur="1000" fill="hold"/>
                                        <p:tgtEl>
                                          <p:spTgt spid="13"/>
                                        </p:tgtEl>
                                        <p:attrNameLst>
                                          <p:attrName>stroke.on</p:attrName>
                                        </p:attrNameLst>
                                      </p:cBhvr>
                                      <p:to>
                                        <p:strVal val="true"/>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par>
                                <p:cTn id="48" presetID="10" presetClass="exit" presetSubtype="0" fill="hold" grpId="2" nodeType="withEffect">
                                  <p:stCondLst>
                                    <p:cond delay="0"/>
                                  </p:stCondLst>
                                  <p:childTnLst>
                                    <p:animEffect transition="out" filter="fade">
                                      <p:cBhvr>
                                        <p:cTn id="49" dur="500"/>
                                        <p:tgtEl>
                                          <p:spTgt spid="13"/>
                                        </p:tgtEl>
                                      </p:cBhvr>
                                    </p:animEffect>
                                    <p:set>
                                      <p:cBhvr>
                                        <p:cTn id="50" dur="1" fill="hold">
                                          <p:stCondLst>
                                            <p:cond delay="499"/>
                                          </p:stCondLst>
                                        </p:cTn>
                                        <p:tgtEl>
                                          <p:spTgt spid="13"/>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par>
                                <p:cTn id="62" presetID="7" presetClass="emph" presetSubtype="2" fill="hold" nodeType="withEffect">
                                  <p:stCondLst>
                                    <p:cond delay="0"/>
                                  </p:stCondLst>
                                  <p:childTnLst>
                                    <p:animClr clrSpc="rgb" dir="cw">
                                      <p:cBhvr>
                                        <p:cTn id="63" dur="1000" fill="hold"/>
                                        <p:tgtEl>
                                          <p:spTgt spid="15"/>
                                        </p:tgtEl>
                                        <p:attrNameLst>
                                          <p:attrName>stroke.color</p:attrName>
                                        </p:attrNameLst>
                                      </p:cBhvr>
                                      <p:to>
                                        <a:srgbClr val="FF0000"/>
                                      </p:to>
                                    </p:animClr>
                                    <p:set>
                                      <p:cBhvr>
                                        <p:cTn id="64" dur="1000" fill="hold"/>
                                        <p:tgtEl>
                                          <p:spTgt spid="15"/>
                                        </p:tgtEl>
                                        <p:attrNameLst>
                                          <p:attrName>stroke.on</p:attrName>
                                        </p:attrNameLst>
                                      </p:cBhvr>
                                      <p:to>
                                        <p:strVal val="true"/>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par>
                                <p:cTn id="73" presetID="10" presetClass="exit" presetSubtype="0" fill="hold" grpId="1" nodeType="withEffect">
                                  <p:stCondLst>
                                    <p:cond delay="0"/>
                                  </p:stCondLst>
                                  <p:childTnLst>
                                    <p:animEffect transition="out" filter="fade">
                                      <p:cBhvr>
                                        <p:cTn id="74" dur="500"/>
                                        <p:tgtEl>
                                          <p:spTgt spid="15"/>
                                        </p:tgtEl>
                                      </p:cBhvr>
                                    </p:animEffect>
                                    <p:set>
                                      <p:cBhvr>
                                        <p:cTn id="75" dur="1" fill="hold">
                                          <p:stCondLst>
                                            <p:cond delay="499"/>
                                          </p:stCondLst>
                                        </p:cTn>
                                        <p:tgtEl>
                                          <p:spTgt spid="15"/>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18"/>
                                        </p:tgtEl>
                                      </p:cBhvr>
                                    </p:animEffect>
                                    <p:set>
                                      <p:cBhvr>
                                        <p:cTn id="78" dur="1" fill="hold">
                                          <p:stCondLst>
                                            <p:cond delay="499"/>
                                          </p:stCondLst>
                                        </p:cTn>
                                        <p:tgtEl>
                                          <p:spTgt spid="18"/>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17"/>
                                        </p:tgtEl>
                                      </p:cBhvr>
                                    </p:animEffect>
                                    <p:set>
                                      <p:cBhvr>
                                        <p:cTn id="81" dur="1" fill="hold">
                                          <p:stCondLst>
                                            <p:cond delay="499"/>
                                          </p:stCondLst>
                                        </p:cTn>
                                        <p:tgtEl>
                                          <p:spTgt spid="17"/>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fade">
                                      <p:cBhvr>
                                        <p:cTn id="86" dur="500"/>
                                        <p:tgtEl>
                                          <p:spTgt spid="22"/>
                                        </p:tgtEl>
                                      </p:cBhvr>
                                    </p:animEffect>
                                  </p:childTnLst>
                                </p:cTn>
                              </p:par>
                              <p:par>
                                <p:cTn id="87" presetID="10" presetClass="entr" presetSubtype="0" fill="hold"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500"/>
                                        <p:tgtEl>
                                          <p:spTgt spid="23"/>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fade">
                                      <p:cBhvr>
                                        <p:cTn id="94" dur="500"/>
                                        <p:tgtEl>
                                          <p:spTgt spid="2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500"/>
                                        <p:tgtEl>
                                          <p:spTgt spid="28"/>
                                        </p:tgtEl>
                                      </p:cBhvr>
                                    </p:animEffect>
                                  </p:childTnLst>
                                </p:cTn>
                              </p:par>
                              <p:par>
                                <p:cTn id="98" presetID="10" presetClass="exit" presetSubtype="0" fill="hold" grpId="1" nodeType="withEffect">
                                  <p:stCondLst>
                                    <p:cond delay="0"/>
                                  </p:stCondLst>
                                  <p:childTnLst>
                                    <p:animEffect transition="out" filter="fade">
                                      <p:cBhvr>
                                        <p:cTn id="99" dur="500"/>
                                        <p:tgtEl>
                                          <p:spTgt spid="19"/>
                                        </p:tgtEl>
                                      </p:cBhvr>
                                    </p:animEffect>
                                    <p:set>
                                      <p:cBhvr>
                                        <p:cTn id="100" dur="1" fill="hold">
                                          <p:stCondLst>
                                            <p:cond delay="499"/>
                                          </p:stCondLst>
                                        </p:cTn>
                                        <p:tgtEl>
                                          <p:spTgt spid="19"/>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20"/>
                                        </p:tgtEl>
                                      </p:cBhvr>
                                    </p:animEffect>
                                    <p:set>
                                      <p:cBhvr>
                                        <p:cTn id="103" dur="1" fill="hold">
                                          <p:stCondLst>
                                            <p:cond delay="499"/>
                                          </p:stCondLst>
                                        </p:cTn>
                                        <p:tgtEl>
                                          <p:spTgt spid="20"/>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22"/>
                                        </p:tgtEl>
                                      </p:cBhvr>
                                    </p:animEffect>
                                    <p:set>
                                      <p:cBhvr>
                                        <p:cTn id="106" dur="1" fill="hold">
                                          <p:stCondLst>
                                            <p:cond delay="499"/>
                                          </p:stCondLst>
                                        </p:cTn>
                                        <p:tgtEl>
                                          <p:spTgt spid="22"/>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23"/>
                                        </p:tgtEl>
                                      </p:cBhvr>
                                    </p:animEffect>
                                    <p:set>
                                      <p:cBhvr>
                                        <p:cTn id="109" dur="1" fill="hold">
                                          <p:stCondLst>
                                            <p:cond delay="499"/>
                                          </p:stCondLst>
                                        </p:cTn>
                                        <p:tgtEl>
                                          <p:spTgt spid="23"/>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24"/>
                                        </p:tgtEl>
                                        <p:attrNameLst>
                                          <p:attrName>style.visibility</p:attrName>
                                        </p:attrNameLst>
                                      </p:cBhvr>
                                      <p:to>
                                        <p:strVal val="visible"/>
                                      </p:to>
                                    </p:set>
                                    <p:animEffect transition="in" filter="fade">
                                      <p:cBhvr>
                                        <p:cTn id="114" dur="500"/>
                                        <p:tgtEl>
                                          <p:spTgt spid="24"/>
                                        </p:tgtEl>
                                      </p:cBhvr>
                                    </p:animEffect>
                                  </p:childTnLst>
                                </p:cTn>
                              </p:par>
                              <p:par>
                                <p:cTn id="115" presetID="10" presetClass="entr" presetSubtype="0"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animBg="1"/>
      <p:bldP spid="12" grpId="1" animBg="1"/>
      <p:bldP spid="13" grpId="0" animBg="1"/>
      <p:bldP spid="13" grpId="1" animBg="1"/>
      <p:bldP spid="13" grpId="2" animBg="1"/>
      <p:bldP spid="14" grpId="0" animBg="1"/>
      <p:bldP spid="14" grpId="1" animBg="1"/>
      <p:bldP spid="15" grpId="0" animBg="1"/>
      <p:bldP spid="15" grpId="1" animBg="1"/>
      <p:bldP spid="17" grpId="0" animBg="1"/>
      <p:bldP spid="17" grpId="1" animBg="1"/>
      <p:bldP spid="18" grpId="0" animBg="1"/>
      <p:bldP spid="18" grpId="1" animBg="1"/>
      <p:bldP spid="19" grpId="0" animBg="1"/>
      <p:bldP spid="19" grpId="1" animBg="1"/>
      <p:bldP spid="20" grpId="0" animBg="1"/>
      <p:bldP spid="20" grpId="1" animBg="1"/>
      <p:bldP spid="28" grpId="0" animBg="1"/>
      <p:bldP spid="29"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2056</TotalTime>
  <Words>2312</Words>
  <Application>Microsoft Macintosh PowerPoint</Application>
  <PresentationFormat>On-screen Show (4:3)</PresentationFormat>
  <Paragraphs>223</Paragraphs>
  <Slides>28</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宋体</vt:lpstr>
      <vt:lpstr>Office 主题</vt:lpstr>
      <vt:lpstr>Collision Detection for Deformable Models</vt:lpstr>
      <vt:lpstr>Collision Detection for Deformable Models</vt:lpstr>
      <vt:lpstr>PowerPoint Presentation</vt:lpstr>
      <vt:lpstr>Culling Techniques</vt:lpstr>
      <vt:lpstr>Orphan Set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Culling Techniques</vt:lpstr>
      <vt:lpstr>Front-Based Decomposition</vt:lpstr>
      <vt:lpstr>PowerPoint Presentation</vt:lpstr>
      <vt:lpstr>PowerPoint Presentation</vt:lpstr>
      <vt:lpstr>PowerPoint Presentation</vt:lpstr>
      <vt:lpstr>PowerPoint Presentation</vt:lpstr>
      <vt:lpstr>PowerPoint Presentation</vt:lpstr>
      <vt:lpstr>Culling Techniques</vt:lpstr>
      <vt:lpstr>Thank you!</vt:lpstr>
    </vt:vector>
  </TitlesOfParts>
  <Company>THU&amp;MSRA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Collision Detection for Deformable Models</dc:title>
  <dc:creator>AMY</dc:creator>
  <cp:lastModifiedBy>Microsoft Office User</cp:lastModifiedBy>
  <cp:revision>213</cp:revision>
  <dcterms:created xsi:type="dcterms:W3CDTF">2012-10-15T03:59:43Z</dcterms:created>
  <dcterms:modified xsi:type="dcterms:W3CDTF">2016-10-14T05:11:21Z</dcterms:modified>
</cp:coreProperties>
</file>