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92942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0483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926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2103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7471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4387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9207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4628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0271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9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139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90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1789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81259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2261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9814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75182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76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94472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95962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81381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1930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547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7357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0673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3140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26273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48955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25659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9869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4539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73079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05415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2557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86775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2215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05079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7139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8075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4855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9412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55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6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3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4" Type="http://schemas.openxmlformats.org/officeDocument/2006/relationships/image" Target="../media/image30.gif"/><Relationship Id="rId5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4" Type="http://schemas.openxmlformats.org/officeDocument/2006/relationships/image" Target="../media/image3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4" Type="http://schemas.openxmlformats.org/officeDocument/2006/relationships/image" Target="../media/image35.gif"/><Relationship Id="rId5" Type="http://schemas.openxmlformats.org/officeDocument/2006/relationships/image" Target="../media/image36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Coupling of Fluids and Solids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More on Boundary Conditions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65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lvl="0" indent="0" rtl="0">
              <a:buNone/>
            </a:pPr>
            <a:r>
              <a:rPr lang="en"/>
              <a:t>Method for coupling with solids:</a:t>
            </a:r>
          </a:p>
          <a:p>
            <a:pPr marL="0" lvl="0" indent="0" rtl="0">
              <a:buNone/>
            </a:pPr>
            <a:r>
              <a:rPr lang="en"/>
              <a:t>	Tetrahedral decomposition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806502" y="3376565"/>
            <a:ext cx="4582500" cy="26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3806502" y="3376565"/>
            <a:ext cx="4582500" cy="26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/>
              <a:t>Disadvantages:</a:t>
            </a:r>
          </a:p>
          <a:p>
            <a:pPr marL="457200" lvl="0" indent="-317500" rtl="0">
              <a:buClr>
                <a:srgbClr val="000000"/>
              </a:buClr>
              <a:buSzPct val="77777"/>
              <a:buFont typeface="Arial"/>
              <a:buChar char="•"/>
            </a:pPr>
            <a:r>
              <a:rPr lang="en" sz="3000"/>
              <a:t>Must remesh each timestep</a:t>
            </a:r>
          </a:p>
          <a:p>
            <a:pPr marL="457200" lvl="0" indent="-317500" rtl="0">
              <a:buClr>
                <a:srgbClr val="000000"/>
              </a:buClr>
              <a:buSzPct val="77777"/>
              <a:buFont typeface="Arial"/>
              <a:buChar char="•"/>
            </a:pPr>
            <a:r>
              <a:rPr lang="en" sz="3000"/>
              <a:t>Mesh should capture small fluid features (turbulence)</a:t>
            </a:r>
          </a:p>
        </p:txBody>
      </p:sp>
      <p:sp>
        <p:nvSpPr>
          <p:cNvPr id="105" name="Shape 105"/>
          <p:cNvSpPr/>
          <p:nvPr/>
        </p:nvSpPr>
        <p:spPr>
          <a:xfrm>
            <a:off x="579900" y="3179687"/>
            <a:ext cx="2971800" cy="2962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Extracting Force From Fluid Sim</a:t>
            </a:r>
          </a:p>
        </p:txBody>
      </p:sp>
      <p:sp>
        <p:nvSpPr>
          <p:cNvPr id="111" name="Shape 111"/>
          <p:cNvSpPr/>
          <p:nvPr/>
        </p:nvSpPr>
        <p:spPr>
          <a:xfrm>
            <a:off x="1481088" y="2437782"/>
            <a:ext cx="6181822" cy="9967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2" name="Shape 112"/>
          <p:cNvSpPr txBox="1"/>
          <p:nvPr/>
        </p:nvSpPr>
        <p:spPr>
          <a:xfrm>
            <a:off x="457200" y="1417637"/>
            <a:ext cx="7660200" cy="577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/>
              <a:t>Rigid bodies:</a:t>
            </a:r>
          </a:p>
        </p:txBody>
      </p:sp>
      <p:sp>
        <p:nvSpPr>
          <p:cNvPr id="113" name="Shape 113"/>
          <p:cNvSpPr/>
          <p:nvPr/>
        </p:nvSpPr>
        <p:spPr>
          <a:xfrm>
            <a:off x="801000" y="4075900"/>
            <a:ext cx="7541999" cy="10412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201228" y="4165723"/>
            <a:ext cx="6738192" cy="86165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2282500" y="2219375"/>
            <a:ext cx="2324700" cy="1419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Extracting Force From Fluid Sim</a:t>
            </a:r>
          </a:p>
        </p:txBody>
      </p:sp>
      <p:sp>
        <p:nvSpPr>
          <p:cNvPr id="121" name="Shape 121"/>
          <p:cNvSpPr/>
          <p:nvPr/>
        </p:nvSpPr>
        <p:spPr>
          <a:xfrm>
            <a:off x="1481088" y="2437782"/>
            <a:ext cx="6181822" cy="9967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2" name="Shape 122"/>
          <p:cNvSpPr txBox="1"/>
          <p:nvPr/>
        </p:nvSpPr>
        <p:spPr>
          <a:xfrm>
            <a:off x="457200" y="1417637"/>
            <a:ext cx="7660200" cy="577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/>
              <a:t>Rigid bodies: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57200" y="3639275"/>
            <a:ext cx="8139600" cy="1095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/>
              <a:t>Intuitively: The net force on the solid is the sum of the fluid pressure pushing against the solid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Extracting Force From Fluid Sim</a:t>
            </a:r>
          </a:p>
        </p:txBody>
      </p:sp>
      <p:sp>
        <p:nvSpPr>
          <p:cNvPr id="129" name="Shape 129"/>
          <p:cNvSpPr/>
          <p:nvPr/>
        </p:nvSpPr>
        <p:spPr>
          <a:xfrm>
            <a:off x="1481088" y="2437782"/>
            <a:ext cx="6181822" cy="9967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0" name="Shape 130"/>
          <p:cNvSpPr txBox="1"/>
          <p:nvPr/>
        </p:nvSpPr>
        <p:spPr>
          <a:xfrm>
            <a:off x="457200" y="1417637"/>
            <a:ext cx="7660200" cy="577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000"/>
              <a:t>Rigid bodies: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57200" y="3658925"/>
            <a:ext cx="8139600" cy="1095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000"/>
              <a:t>Intuitively: The net force on the solid is the sum of the fluid pressure pushing against the solid</a:t>
            </a:r>
          </a:p>
        </p:txBody>
      </p:sp>
      <p:sp>
        <p:nvSpPr>
          <p:cNvPr id="132" name="Shape 132"/>
          <p:cNvSpPr/>
          <p:nvPr/>
        </p:nvSpPr>
        <p:spPr>
          <a:xfrm>
            <a:off x="1263587" y="4754525"/>
            <a:ext cx="6616824" cy="74449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33" name="Shape 133"/>
          <p:cNvSpPr txBox="1"/>
          <p:nvPr/>
        </p:nvSpPr>
        <p:spPr>
          <a:xfrm>
            <a:off x="457200" y="5694025"/>
            <a:ext cx="7864799" cy="650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000"/>
              <a:t>Torque is defined similarly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Simple Coupling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Advect fluid and update solid positions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Simple Coupling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Advect fluid and update solid positions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Add non-coupled forces to all velocities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Simple Coupling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Advect fluid and update solid positions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Add non-coupled forces to all velocities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Compute pressure to maintain incompressibility, use current solid velocities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Simple Coupling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Advect fluid and update solid positions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Add non-coupled forces to all velocities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Compute pressure to maintain incompressibility, use current solid velocities</a:t>
            </a:r>
          </a:p>
          <a:p>
            <a:endParaRPr lang="en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Update solid velocities from fluid forces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More advanced: IBM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Simple idea (Immersed Boundary Method):</a:t>
            </a:r>
          </a:p>
          <a:p>
            <a:pPr lvl="0" rtl="0">
              <a:buNone/>
            </a:pPr>
            <a:r>
              <a:rPr lang="en"/>
              <a:t>- Consider entire simulation domain during pressure computation</a:t>
            </a:r>
          </a:p>
          <a:p>
            <a:pPr lvl="0" rtl="0">
              <a:buNone/>
            </a:pPr>
            <a:r>
              <a:rPr lang="en"/>
              <a:t>- Use resulting grid-velocities at boundaries for solid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More advanced: IBM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Simple idea (Immersed Boundary Method):</a:t>
            </a:r>
          </a:p>
          <a:p>
            <a:pPr lvl="0" rtl="0">
              <a:buNone/>
            </a:pPr>
            <a:r>
              <a:rPr lang="en"/>
              <a:t>- Consider entire simulation domain during pressure computation</a:t>
            </a:r>
          </a:p>
          <a:p>
            <a:pPr lvl="0" rtl="0">
              <a:buNone/>
            </a:pPr>
            <a:r>
              <a:rPr lang="en"/>
              <a:t>- Use resulting grid-velocities at boundaries for solid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Problems:</a:t>
            </a:r>
          </a:p>
          <a:p>
            <a:pPr lvl="0" rtl="0">
              <a:buNone/>
            </a:pPr>
            <a:r>
              <a:rPr lang="en"/>
              <a:t>- Numerical Dissipation at interface</a:t>
            </a:r>
          </a:p>
          <a:p>
            <a:pPr>
              <a:buNone/>
            </a:pPr>
            <a:r>
              <a:rPr lang="en"/>
              <a:t>- Doesn't quite accurately handle complex boundaries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Review - Boundary Conditions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3645025"/>
            <a:ext cx="8229600" cy="1074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We calculate pressure to satisfy the N-S incompressibility condition:</a:t>
            </a:r>
          </a:p>
        </p:txBody>
      </p:sp>
      <p:sp>
        <p:nvSpPr>
          <p:cNvPr id="31" name="Shape 31"/>
          <p:cNvSpPr/>
          <p:nvPr/>
        </p:nvSpPr>
        <p:spPr>
          <a:xfrm>
            <a:off x="3362017" y="4835106"/>
            <a:ext cx="2075565" cy="40985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2" name="Shape 32"/>
          <p:cNvSpPr txBox="1"/>
          <p:nvPr/>
        </p:nvSpPr>
        <p:spPr>
          <a:xfrm>
            <a:off x="457200" y="1417637"/>
            <a:ext cx="7885200" cy="782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000"/>
              <a:t>From the divergence theorem,</a:t>
            </a:r>
          </a:p>
        </p:txBody>
      </p:sp>
      <p:sp>
        <p:nvSpPr>
          <p:cNvPr id="33" name="Shape 33"/>
          <p:cNvSpPr/>
          <p:nvPr/>
        </p:nvSpPr>
        <p:spPr>
          <a:xfrm>
            <a:off x="454050" y="5480075"/>
            <a:ext cx="8235900" cy="11148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505902" y="5516941"/>
            <a:ext cx="8132194" cy="104106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5" name="Shape 35"/>
          <p:cNvSpPr/>
          <p:nvPr/>
        </p:nvSpPr>
        <p:spPr>
          <a:xfrm>
            <a:off x="999375" y="2103675"/>
            <a:ext cx="6800850" cy="130492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Coupling Deformable Objects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General idea presented by Chentanez et al. at SIGGRAPH in 2006.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Main idea:</a:t>
            </a:r>
          </a:p>
          <a:p>
            <a:pPr>
              <a:buNone/>
            </a:pPr>
            <a:r>
              <a:rPr lang="en"/>
              <a:t>- Make sure that pressure and solid velocities each satisfy constituent equations:</a:t>
            </a:r>
          </a:p>
        </p:txBody>
      </p:sp>
      <p:sp>
        <p:nvSpPr>
          <p:cNvPr id="176" name="Shape 176"/>
          <p:cNvSpPr/>
          <p:nvPr/>
        </p:nvSpPr>
        <p:spPr>
          <a:xfrm>
            <a:off x="4493800" y="4819087"/>
            <a:ext cx="2190750" cy="4286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7" name="Shape 177"/>
          <p:cNvSpPr txBox="1"/>
          <p:nvPr/>
        </p:nvSpPr>
        <p:spPr>
          <a:xfrm>
            <a:off x="880861" y="4813175"/>
            <a:ext cx="3481500" cy="440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2400"/>
              <a:t>Fluid Incompressibility: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880861" y="5442375"/>
            <a:ext cx="2642400" cy="440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Deformable Solid:</a:t>
            </a:r>
          </a:p>
        </p:txBody>
      </p:sp>
      <p:sp>
        <p:nvSpPr>
          <p:cNvPr id="179" name="Shape 179"/>
          <p:cNvSpPr/>
          <p:nvPr/>
        </p:nvSpPr>
        <p:spPr>
          <a:xfrm>
            <a:off x="3523261" y="5436941"/>
            <a:ext cx="4737841" cy="45126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9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We want to know the node velocity     at  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2"/>
          </p:nvPr>
        </p:nvSpPr>
        <p:spPr>
          <a:xfrm>
            <a:off x="473795" y="2392200"/>
            <a:ext cx="8229600" cy="79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From constituent equation:</a:t>
            </a:r>
          </a:p>
        </p:txBody>
      </p:sp>
      <p:sp>
        <p:nvSpPr>
          <p:cNvPr id="187" name="Shape 187"/>
          <p:cNvSpPr/>
          <p:nvPr/>
        </p:nvSpPr>
        <p:spPr>
          <a:xfrm>
            <a:off x="6468825" y="1756575"/>
            <a:ext cx="295275" cy="3905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8" name="Shape 188"/>
          <p:cNvSpPr/>
          <p:nvPr/>
        </p:nvSpPr>
        <p:spPr>
          <a:xfrm>
            <a:off x="7352400" y="1758075"/>
            <a:ext cx="904875" cy="4762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89" name="Shape 189"/>
          <p:cNvSpPr/>
          <p:nvPr/>
        </p:nvSpPr>
        <p:spPr>
          <a:xfrm>
            <a:off x="613731" y="3196423"/>
            <a:ext cx="7949728" cy="46515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90" name="Shape 190"/>
          <p:cNvSpPr/>
          <p:nvPr/>
        </p:nvSpPr>
        <p:spPr>
          <a:xfrm>
            <a:off x="525925" y="4133725"/>
            <a:ext cx="8162399" cy="1619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792561" y="4281298"/>
            <a:ext cx="7558876" cy="132455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9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Using the trapezoid and euler integration:</a:t>
            </a:r>
          </a:p>
        </p:txBody>
      </p:sp>
      <p:sp>
        <p:nvSpPr>
          <p:cNvPr id="198" name="Shape 198"/>
          <p:cNvSpPr/>
          <p:nvPr/>
        </p:nvSpPr>
        <p:spPr>
          <a:xfrm>
            <a:off x="1309687" y="2392200"/>
            <a:ext cx="6524625" cy="12573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9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Using the trapezoid and euler integration: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2"/>
          </p:nvPr>
        </p:nvSpPr>
        <p:spPr>
          <a:xfrm>
            <a:off x="457200" y="3649500"/>
            <a:ext cx="8229600" cy="79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Or, in other words:</a:t>
            </a:r>
          </a:p>
        </p:txBody>
      </p:sp>
      <p:sp>
        <p:nvSpPr>
          <p:cNvPr id="206" name="Shape 206"/>
          <p:cNvSpPr/>
          <p:nvPr/>
        </p:nvSpPr>
        <p:spPr>
          <a:xfrm>
            <a:off x="1309687" y="2392200"/>
            <a:ext cx="6524625" cy="12573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7" name="Shape 207"/>
          <p:cNvSpPr/>
          <p:nvPr/>
        </p:nvSpPr>
        <p:spPr>
          <a:xfrm>
            <a:off x="1838325" y="4441500"/>
            <a:ext cx="5467350" cy="11620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9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To approximate non-linear stiffness:</a:t>
            </a:r>
          </a:p>
        </p:txBody>
      </p:sp>
      <p:sp>
        <p:nvSpPr>
          <p:cNvPr id="214" name="Shape 214"/>
          <p:cNvSpPr/>
          <p:nvPr/>
        </p:nvSpPr>
        <p:spPr>
          <a:xfrm>
            <a:off x="536432" y="2392200"/>
            <a:ext cx="8225267" cy="138184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5" name="Shape 215"/>
          <p:cNvSpPr txBox="1">
            <a:spLocks noGrp="1"/>
          </p:cNvSpPr>
          <p:nvPr>
            <p:ph type="body" idx="2"/>
          </p:nvPr>
        </p:nvSpPr>
        <p:spPr>
          <a:xfrm>
            <a:off x="536432" y="3929900"/>
            <a:ext cx="8229600" cy="79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Where      is the jacobian of the elastic force at</a:t>
            </a:r>
          </a:p>
        </p:txBody>
      </p:sp>
      <p:sp>
        <p:nvSpPr>
          <p:cNvPr id="216" name="Shape 216"/>
          <p:cNvSpPr/>
          <p:nvPr/>
        </p:nvSpPr>
        <p:spPr>
          <a:xfrm>
            <a:off x="1880575" y="4124098"/>
            <a:ext cx="403449" cy="31945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17" name="Shape 217"/>
          <p:cNvSpPr/>
          <p:nvPr/>
        </p:nvSpPr>
        <p:spPr>
          <a:xfrm>
            <a:off x="8492307" y="4077045"/>
            <a:ext cx="466342" cy="36650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23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Now we can rewrite the constituent equation in</a:t>
            </a:r>
          </a:p>
          <a:p>
            <a:pPr lvl="0" rtl="0">
              <a:buNone/>
            </a:pPr>
            <a:r>
              <a:rPr lang="en"/>
              <a:t>terms of        ,    , and     :</a:t>
            </a:r>
          </a:p>
        </p:txBody>
      </p:sp>
      <p:sp>
        <p:nvSpPr>
          <p:cNvPr id="224" name="Shape 224"/>
          <p:cNvSpPr/>
          <p:nvPr/>
        </p:nvSpPr>
        <p:spPr>
          <a:xfrm>
            <a:off x="1984779" y="2239620"/>
            <a:ext cx="812033" cy="40995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25" name="Shape 225"/>
          <p:cNvSpPr/>
          <p:nvPr/>
        </p:nvSpPr>
        <p:spPr>
          <a:xfrm>
            <a:off x="2933053" y="2335220"/>
            <a:ext cx="387261" cy="30279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6" name="Shape 226"/>
          <p:cNvSpPr/>
          <p:nvPr/>
        </p:nvSpPr>
        <p:spPr>
          <a:xfrm>
            <a:off x="4174228" y="2332571"/>
            <a:ext cx="392278" cy="30808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27" name="Shape 227"/>
          <p:cNvSpPr/>
          <p:nvPr/>
        </p:nvSpPr>
        <p:spPr>
          <a:xfrm>
            <a:off x="379542" y="3355350"/>
            <a:ext cx="8384915" cy="2623541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23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The force from the fluid is simply the pressure at the solid node points.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23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The force from the fluid is simply the pressure at the solid node points.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457200" y="3033000"/>
            <a:ext cx="8229600" cy="1160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We need to map the fluid pressure to the solid using the (sparse) matrix </a:t>
            </a:r>
            <a:r>
              <a:rPr lang="en" b="1"/>
              <a:t>J</a:t>
            </a:r>
            <a:r>
              <a:rPr lang="en"/>
              <a:t>:</a:t>
            </a:r>
          </a:p>
        </p:txBody>
      </p:sp>
      <p:sp>
        <p:nvSpPr>
          <p:cNvPr id="241" name="Shape 241"/>
          <p:cNvSpPr/>
          <p:nvPr/>
        </p:nvSpPr>
        <p:spPr>
          <a:xfrm>
            <a:off x="2957512" y="4407225"/>
            <a:ext cx="3228975" cy="7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Solid Constituency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23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Hence the final equation for maintaining our solid is:</a:t>
            </a:r>
          </a:p>
        </p:txBody>
      </p:sp>
      <p:sp>
        <p:nvSpPr>
          <p:cNvPr id="248" name="Shape 248"/>
          <p:cNvSpPr/>
          <p:nvPr/>
        </p:nvSpPr>
        <p:spPr>
          <a:xfrm>
            <a:off x="542485" y="3029325"/>
            <a:ext cx="8059028" cy="24653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28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All we need to maintain is incompressibility:</a:t>
            </a:r>
          </a:p>
        </p:txBody>
      </p:sp>
      <p:sp>
        <p:nvSpPr>
          <p:cNvPr id="255" name="Shape 255"/>
          <p:cNvSpPr/>
          <p:nvPr/>
        </p:nvSpPr>
        <p:spPr>
          <a:xfrm>
            <a:off x="3534217" y="2413445"/>
            <a:ext cx="2075565" cy="40985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Review - Boundary Conditions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647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The equation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513825" y="4267900"/>
            <a:ext cx="7980000" cy="1531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000"/>
              <a:t>intuitively means the amount of fluid moving into a domain equals the amount of fluid moving out.</a:t>
            </a:r>
          </a:p>
        </p:txBody>
      </p:sp>
      <p:sp>
        <p:nvSpPr>
          <p:cNvPr id="43" name="Shape 43"/>
          <p:cNvSpPr/>
          <p:nvPr/>
        </p:nvSpPr>
        <p:spPr>
          <a:xfrm>
            <a:off x="2817900" y="2556000"/>
            <a:ext cx="3371850" cy="13049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28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All we need to maintain is incompressibility:</a:t>
            </a:r>
          </a:p>
        </p:txBody>
      </p:sp>
      <p:sp>
        <p:nvSpPr>
          <p:cNvPr id="262" name="Shape 262"/>
          <p:cNvSpPr/>
          <p:nvPr/>
        </p:nvSpPr>
        <p:spPr>
          <a:xfrm>
            <a:off x="3534217" y="2413445"/>
            <a:ext cx="2075565" cy="40985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3" name="Shape 263"/>
          <p:cNvSpPr txBox="1">
            <a:spLocks noGrp="1"/>
          </p:cNvSpPr>
          <p:nvPr>
            <p:ph type="body" idx="2"/>
          </p:nvPr>
        </p:nvSpPr>
        <p:spPr>
          <a:xfrm>
            <a:off x="457200" y="3014800"/>
            <a:ext cx="8229600" cy="7286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Which means fluid in matches fluid out:</a:t>
            </a:r>
          </a:p>
        </p:txBody>
      </p:sp>
      <p:sp>
        <p:nvSpPr>
          <p:cNvPr id="264" name="Shape 264"/>
          <p:cNvSpPr/>
          <p:nvPr/>
        </p:nvSpPr>
        <p:spPr>
          <a:xfrm>
            <a:off x="2886075" y="3743500"/>
            <a:ext cx="3371850" cy="13049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107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From the fluid, the pressure must result in zero divergence.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107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From the fluid, the pressure must result in zero divergence.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2"/>
          </p:nvPr>
        </p:nvSpPr>
        <p:spPr>
          <a:xfrm>
            <a:off x="457200" y="2707500"/>
            <a:ext cx="8229600" cy="739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For intermediate fluid velocity     ,</a:t>
            </a:r>
          </a:p>
        </p:txBody>
      </p:sp>
      <p:sp>
        <p:nvSpPr>
          <p:cNvPr id="278" name="Shape 278"/>
          <p:cNvSpPr/>
          <p:nvPr/>
        </p:nvSpPr>
        <p:spPr>
          <a:xfrm>
            <a:off x="5589150" y="2805575"/>
            <a:ext cx="476250" cy="438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79" name="Shape 279"/>
          <p:cNvSpPr/>
          <p:nvPr/>
        </p:nvSpPr>
        <p:spPr>
          <a:xfrm>
            <a:off x="2290762" y="3446700"/>
            <a:ext cx="4562475" cy="1295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80" name="Shape 280"/>
          <p:cNvSpPr txBox="1">
            <a:spLocks noGrp="1"/>
          </p:cNvSpPr>
          <p:nvPr>
            <p:ph type="body" idx="3"/>
          </p:nvPr>
        </p:nvSpPr>
        <p:spPr>
          <a:xfrm>
            <a:off x="457200" y="4810325"/>
            <a:ext cx="8229600" cy="739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Such that</a:t>
            </a:r>
          </a:p>
        </p:txBody>
      </p:sp>
      <p:sp>
        <p:nvSpPr>
          <p:cNvPr id="281" name="Shape 281"/>
          <p:cNvSpPr/>
          <p:nvPr/>
        </p:nvSpPr>
        <p:spPr>
          <a:xfrm>
            <a:off x="3095625" y="5549525"/>
            <a:ext cx="2952750" cy="5238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6353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With a little arithmetic: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2"/>
          </p:nvPr>
        </p:nvSpPr>
        <p:spPr>
          <a:xfrm>
            <a:off x="457200" y="3804361"/>
            <a:ext cx="8229600" cy="6353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Which implies:</a:t>
            </a:r>
          </a:p>
        </p:txBody>
      </p:sp>
      <p:sp>
        <p:nvSpPr>
          <p:cNvPr id="289" name="Shape 289"/>
          <p:cNvSpPr/>
          <p:nvPr/>
        </p:nvSpPr>
        <p:spPr>
          <a:xfrm>
            <a:off x="917765" y="2235600"/>
            <a:ext cx="7308469" cy="171447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90" name="Shape 290"/>
          <p:cNvSpPr/>
          <p:nvPr/>
        </p:nvSpPr>
        <p:spPr>
          <a:xfrm>
            <a:off x="2295525" y="4439761"/>
            <a:ext cx="4552950" cy="1295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317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Using finite differences, we can map both gradient and divergence to matrices:</a:t>
            </a:r>
          </a:p>
        </p:txBody>
      </p:sp>
      <p:sp>
        <p:nvSpPr>
          <p:cNvPr id="297" name="Shape 297"/>
          <p:cNvSpPr/>
          <p:nvPr/>
        </p:nvSpPr>
        <p:spPr>
          <a:xfrm>
            <a:off x="3490912" y="3069187"/>
            <a:ext cx="2162175" cy="12858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98" name="Shape 298"/>
          <p:cNvSpPr/>
          <p:nvPr/>
        </p:nvSpPr>
        <p:spPr>
          <a:xfrm>
            <a:off x="4476460" y="5233537"/>
            <a:ext cx="713100" cy="461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5401412" y="5013450"/>
            <a:ext cx="2793612" cy="9015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00" name="Shape 300"/>
          <p:cNvSpPr/>
          <p:nvPr/>
        </p:nvSpPr>
        <p:spPr>
          <a:xfrm>
            <a:off x="803250" y="4961364"/>
            <a:ext cx="3369138" cy="100574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107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From the solid, if it doesn't occupy an area, it is replaced by fluid.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107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From the solid, if it doesn't occupy an area, it is replaced by fluid.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2"/>
          </p:nvPr>
        </p:nvSpPr>
        <p:spPr>
          <a:xfrm>
            <a:off x="457200" y="3067400"/>
            <a:ext cx="8229600" cy="1107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Hence, we can calculate the divergence from the node velocities:</a:t>
            </a:r>
          </a:p>
        </p:txBody>
      </p:sp>
      <p:sp>
        <p:nvSpPr>
          <p:cNvPr id="314" name="Shape 314"/>
          <p:cNvSpPr/>
          <p:nvPr/>
        </p:nvSpPr>
        <p:spPr>
          <a:xfrm>
            <a:off x="3252787" y="4174700"/>
            <a:ext cx="2638425" cy="5905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15" name="Shape 315"/>
          <p:cNvSpPr/>
          <p:nvPr/>
        </p:nvSpPr>
        <p:spPr>
          <a:xfrm>
            <a:off x="525925" y="5017275"/>
            <a:ext cx="8183399" cy="9888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610075" y="5089481"/>
            <a:ext cx="8023779" cy="84096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Maintaining Fluid Constituency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57200" y="1453663"/>
            <a:ext cx="8229600" cy="739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With the solid, we have:</a:t>
            </a:r>
          </a:p>
        </p:txBody>
      </p:sp>
      <p:sp>
        <p:nvSpPr>
          <p:cNvPr id="323" name="Shape 323"/>
          <p:cNvSpPr/>
          <p:nvPr/>
        </p:nvSpPr>
        <p:spPr>
          <a:xfrm>
            <a:off x="404812" y="2192863"/>
            <a:ext cx="8334375" cy="1295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24" name="Shape 324"/>
          <p:cNvSpPr txBox="1">
            <a:spLocks noGrp="1"/>
          </p:cNvSpPr>
          <p:nvPr>
            <p:ph type="body" idx="2"/>
          </p:nvPr>
        </p:nvSpPr>
        <p:spPr>
          <a:xfrm>
            <a:off x="457200" y="3488263"/>
            <a:ext cx="8229600" cy="741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We compute the divergence free velocity by:</a:t>
            </a:r>
          </a:p>
        </p:txBody>
      </p:sp>
      <p:sp>
        <p:nvSpPr>
          <p:cNvPr id="325" name="Shape 325"/>
          <p:cNvSpPr/>
          <p:nvPr/>
        </p:nvSpPr>
        <p:spPr>
          <a:xfrm>
            <a:off x="457200" y="4229863"/>
            <a:ext cx="7795367" cy="120421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Coupling Deformable Objects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41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Finally, we are given the following system:</a:t>
            </a:r>
          </a:p>
        </p:txBody>
      </p:sp>
      <p:sp>
        <p:nvSpPr>
          <p:cNvPr id="332" name="Shape 332"/>
          <p:cNvSpPr/>
          <p:nvPr/>
        </p:nvSpPr>
        <p:spPr>
          <a:xfrm>
            <a:off x="200025" y="4638625"/>
            <a:ext cx="8743950" cy="1619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33" name="Shape 333"/>
          <p:cNvSpPr/>
          <p:nvPr/>
        </p:nvSpPr>
        <p:spPr>
          <a:xfrm>
            <a:off x="562008" y="2401687"/>
            <a:ext cx="8019983" cy="135298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34" name="Shape 334"/>
          <p:cNvSpPr txBox="1">
            <a:spLocks noGrp="1"/>
          </p:cNvSpPr>
          <p:nvPr>
            <p:ph type="body" idx="2"/>
          </p:nvPr>
        </p:nvSpPr>
        <p:spPr>
          <a:xfrm>
            <a:off x="457200" y="3814225"/>
            <a:ext cx="8229600" cy="741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Where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Coupling Deformable Objects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41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Finally, we are given the following system: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2"/>
          </p:nvPr>
        </p:nvSpPr>
        <p:spPr>
          <a:xfrm>
            <a:off x="457200" y="3972000"/>
            <a:ext cx="8229600" cy="2203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Notes: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This is a (very) sparse system.</a:t>
            </a:r>
          </a:p>
        </p:txBody>
      </p:sp>
      <p:sp>
        <p:nvSpPr>
          <p:cNvPr id="342" name="Shape 342"/>
          <p:cNvSpPr/>
          <p:nvPr/>
        </p:nvSpPr>
        <p:spPr>
          <a:xfrm>
            <a:off x="562008" y="2401687"/>
            <a:ext cx="8019983" cy="13529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Review - Boundary Conditions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6579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Hence, at solid boundaries</a:t>
            </a:r>
          </a:p>
          <a:p>
            <a:endParaRPr lang="en"/>
          </a:p>
          <a:p>
            <a:endParaRPr lang="en"/>
          </a:p>
          <a:p>
            <a:pPr>
              <a:buNone/>
            </a:pPr>
            <a:r>
              <a:rPr lang="en"/>
              <a:t>The velocity of the fluid must match the velocity of the solid with respect to the normal direction to the solid</a:t>
            </a:r>
          </a:p>
        </p:txBody>
      </p:sp>
      <p:sp>
        <p:nvSpPr>
          <p:cNvPr id="50" name="Shape 50"/>
          <p:cNvSpPr/>
          <p:nvPr/>
        </p:nvSpPr>
        <p:spPr>
          <a:xfrm>
            <a:off x="2115765" y="2317862"/>
            <a:ext cx="4912469" cy="70178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Coupling Deformable Objects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41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Finally, we are given the following system: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2"/>
          </p:nvPr>
        </p:nvSpPr>
        <p:spPr>
          <a:xfrm>
            <a:off x="457200" y="3972000"/>
            <a:ext cx="8229600" cy="2203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Notes: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This is a (very) sparse system.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Chentantez et al. solve it using a bi-conjugate stabilized method with incomplete Cholesky preconditioner</a:t>
            </a:r>
          </a:p>
        </p:txBody>
      </p:sp>
      <p:sp>
        <p:nvSpPr>
          <p:cNvPr id="350" name="Shape 350"/>
          <p:cNvSpPr/>
          <p:nvPr/>
        </p:nvSpPr>
        <p:spPr>
          <a:xfrm>
            <a:off x="562008" y="2401687"/>
            <a:ext cx="8019983" cy="13529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/>
              <a:t>References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205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Fluid Simulation for Computer Graphics</a:t>
            </a:r>
          </a:p>
          <a:p>
            <a:endParaRPr lang="en"/>
          </a:p>
        </p:txBody>
      </p:sp>
      <p:sp>
        <p:nvSpPr>
          <p:cNvPr id="357" name="Shape 357"/>
          <p:cNvSpPr txBox="1"/>
          <p:nvPr/>
        </p:nvSpPr>
        <p:spPr>
          <a:xfrm>
            <a:off x="457200" y="2132050"/>
            <a:ext cx="5924700" cy="387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2400" i="1"/>
              <a:t>by Robert Bridson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457200" y="3240275"/>
            <a:ext cx="7895999" cy="1835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 lang="en" sz="2400">
                <a:solidFill>
                  <a:srgbClr val="222222"/>
                </a:solidFill>
              </a:rPr>
              <a:t>Nuttapong Chentanez, Tolga G. Goktekin, Bryan E. Feldman, and James F. O'Brien. "</a:t>
            </a:r>
            <a:r>
              <a:rPr lang="en" sz="2400" b="1">
                <a:solidFill>
                  <a:srgbClr val="222222"/>
                </a:solidFill>
              </a:rPr>
              <a:t>Simultaneous Coupling of Fluids and Deformable Bodies</a:t>
            </a:r>
            <a:r>
              <a:rPr lang="en" sz="2400">
                <a:solidFill>
                  <a:srgbClr val="222222"/>
                </a:solidFill>
              </a:rPr>
              <a:t>". In </a:t>
            </a:r>
            <a:r>
              <a:rPr lang="en" sz="2400" i="1">
                <a:solidFill>
                  <a:srgbClr val="222222"/>
                </a:solidFill>
              </a:rPr>
              <a:t>ACM SIGGRAPH/Eurographics Symposium on Computer Animation</a:t>
            </a:r>
            <a:r>
              <a:rPr lang="en" sz="2400">
                <a:solidFill>
                  <a:srgbClr val="222222"/>
                </a:solidFill>
              </a:rPr>
              <a:t>, pages 83–89, August 2006.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More on Boundary Conditions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65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Original method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Label cells as either solid or fluid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Change linear system for pressure to compensate</a:t>
            </a:r>
          </a:p>
        </p:txBody>
      </p:sp>
      <p:sp>
        <p:nvSpPr>
          <p:cNvPr id="57" name="Shape 57"/>
          <p:cNvSpPr/>
          <p:nvPr/>
        </p:nvSpPr>
        <p:spPr>
          <a:xfrm>
            <a:off x="594187" y="3189212"/>
            <a:ext cx="2943225" cy="2943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More on Boundary Conditions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65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Original method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Label cells as either solid or fluid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Change linear system for pressure to compensate</a:t>
            </a:r>
          </a:p>
        </p:txBody>
      </p:sp>
      <p:sp>
        <p:nvSpPr>
          <p:cNvPr id="64" name="Shape 64"/>
          <p:cNvSpPr/>
          <p:nvPr/>
        </p:nvSpPr>
        <p:spPr>
          <a:xfrm>
            <a:off x="594187" y="3189212"/>
            <a:ext cx="2943225" cy="2943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5" name="Shape 65"/>
          <p:cNvSpPr txBox="1"/>
          <p:nvPr/>
        </p:nvSpPr>
        <p:spPr>
          <a:xfrm>
            <a:off x="3806502" y="3376565"/>
            <a:ext cx="4582500" cy="26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/>
              <a:t>Disadvantages:</a:t>
            </a:r>
          </a:p>
          <a:p>
            <a:pPr marL="457200" lvl="0" indent="-317500" rtl="0">
              <a:buClr>
                <a:srgbClr val="000000"/>
              </a:buClr>
              <a:buSzPct val="77777"/>
              <a:buFont typeface="Arial"/>
              <a:buChar char="•"/>
            </a:pPr>
            <a:r>
              <a:rPr lang="en" sz="3000"/>
              <a:t>Blocky artifacts in simulation</a:t>
            </a:r>
          </a:p>
          <a:p>
            <a:pPr marL="457200" lvl="0" indent="-317500">
              <a:buClr>
                <a:srgbClr val="000000"/>
              </a:buClr>
              <a:buSzPct val="77777"/>
              <a:buFont typeface="Arial"/>
              <a:buChar char="•"/>
            </a:pPr>
            <a:r>
              <a:rPr lang="en" sz="3000"/>
              <a:t>Effects of fluid on solid are too coarse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More on Boundary Conditions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65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Alternate method "cut-cell"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Compute a discretized version of 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Change linear system for pressure to compensate</a:t>
            </a:r>
          </a:p>
        </p:txBody>
      </p:sp>
      <p:sp>
        <p:nvSpPr>
          <p:cNvPr id="72" name="Shape 72"/>
          <p:cNvSpPr/>
          <p:nvPr/>
        </p:nvSpPr>
        <p:spPr>
          <a:xfrm>
            <a:off x="594187" y="3189212"/>
            <a:ext cx="2943225" cy="2943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 txBox="1"/>
          <p:nvPr/>
        </p:nvSpPr>
        <p:spPr>
          <a:xfrm>
            <a:off x="3806502" y="3429165"/>
            <a:ext cx="4582500" cy="26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584662" y="3189212"/>
            <a:ext cx="2962275" cy="29432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/>
          <p:nvPr/>
        </p:nvSpPr>
        <p:spPr>
          <a:xfrm>
            <a:off x="584662" y="3189212"/>
            <a:ext cx="2962275" cy="29432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76" name="Shape 76"/>
          <p:cNvSpPr/>
          <p:nvPr/>
        </p:nvSpPr>
        <p:spPr>
          <a:xfrm>
            <a:off x="6058619" y="2029772"/>
            <a:ext cx="1562679" cy="60605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More on Boundary Conditions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65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Alternate method "cut-cell"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Compute a discretized version of 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Change linear system for pressure to compensate</a:t>
            </a:r>
          </a:p>
        </p:txBody>
      </p:sp>
      <p:sp>
        <p:nvSpPr>
          <p:cNvPr id="83" name="Shape 83"/>
          <p:cNvSpPr/>
          <p:nvPr/>
        </p:nvSpPr>
        <p:spPr>
          <a:xfrm>
            <a:off x="594187" y="3189212"/>
            <a:ext cx="2943225" cy="2943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4" name="Shape 84"/>
          <p:cNvSpPr txBox="1"/>
          <p:nvPr/>
        </p:nvSpPr>
        <p:spPr>
          <a:xfrm>
            <a:off x="3806502" y="3376565"/>
            <a:ext cx="4582500" cy="26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584662" y="3189212"/>
            <a:ext cx="2962275" cy="29432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6" name="Shape 86"/>
          <p:cNvSpPr txBox="1"/>
          <p:nvPr/>
        </p:nvSpPr>
        <p:spPr>
          <a:xfrm>
            <a:off x="3806502" y="3376565"/>
            <a:ext cx="4582500" cy="26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/>
              <a:t>Disadvantages:</a:t>
            </a:r>
          </a:p>
          <a:p>
            <a:pPr marL="457200" lvl="0" indent="-317500" rtl="0">
              <a:buClr>
                <a:srgbClr val="000000"/>
              </a:buClr>
              <a:buSzPct val="77777"/>
              <a:buFont typeface="Arial"/>
              <a:buChar char="•"/>
            </a:pPr>
            <a:r>
              <a:rPr lang="en" sz="3000"/>
              <a:t>Cannot handle really thin solids</a:t>
            </a:r>
          </a:p>
          <a:p>
            <a:pPr marL="457200" lvl="0" indent="-317500" rtl="0">
              <a:buClr>
                <a:srgbClr val="000000"/>
              </a:buClr>
              <a:buSzPct val="77777"/>
              <a:buFont typeface="Arial"/>
              <a:buChar char="•"/>
            </a:pPr>
            <a:r>
              <a:rPr lang="en" sz="3000"/>
              <a:t>Cannot handle solids less than a single grid cell</a:t>
            </a:r>
          </a:p>
        </p:txBody>
      </p:sp>
      <p:sp>
        <p:nvSpPr>
          <p:cNvPr id="87" name="Shape 87"/>
          <p:cNvSpPr/>
          <p:nvPr/>
        </p:nvSpPr>
        <p:spPr>
          <a:xfrm>
            <a:off x="584662" y="3189212"/>
            <a:ext cx="2962275" cy="29432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88" name="Shape 88"/>
          <p:cNvSpPr/>
          <p:nvPr/>
        </p:nvSpPr>
        <p:spPr>
          <a:xfrm>
            <a:off x="6058619" y="2029772"/>
            <a:ext cx="1562679" cy="60605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More on Boundary Conditions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65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lvl="0" indent="0" rtl="0">
              <a:buNone/>
            </a:pPr>
            <a:r>
              <a:rPr lang="en"/>
              <a:t>Method for coupling with solids:</a:t>
            </a:r>
          </a:p>
          <a:p>
            <a:pPr marL="0" lvl="0" indent="0" rtl="0">
              <a:buNone/>
            </a:pPr>
            <a:r>
              <a:rPr lang="en"/>
              <a:t>	Tetrahedral decomposition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3806502" y="3376565"/>
            <a:ext cx="4582500" cy="262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579900" y="3179687"/>
            <a:ext cx="2971800" cy="2962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Macintosh PowerPoint</Application>
  <PresentationFormat>On-screen Show (4:3)</PresentationFormat>
  <Paragraphs>153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Courier New</vt:lpstr>
      <vt:lpstr>Wingdings</vt:lpstr>
      <vt:lpstr>Arial</vt:lpstr>
      <vt:lpstr/>
      <vt:lpstr>Coupling of Fluids and Solids</vt:lpstr>
      <vt:lpstr>Review - Boundary Conditions</vt:lpstr>
      <vt:lpstr>Review - Boundary Conditions</vt:lpstr>
      <vt:lpstr>Review - Boundary Conditions</vt:lpstr>
      <vt:lpstr>More on Boundary Conditions</vt:lpstr>
      <vt:lpstr>More on Boundary Conditions</vt:lpstr>
      <vt:lpstr>More on Boundary Conditions</vt:lpstr>
      <vt:lpstr>More on Boundary Conditions</vt:lpstr>
      <vt:lpstr>More on Boundary Conditions</vt:lpstr>
      <vt:lpstr>More on Boundary Conditions</vt:lpstr>
      <vt:lpstr>Extracting Force From Fluid Sim</vt:lpstr>
      <vt:lpstr>Extracting Force From Fluid Sim</vt:lpstr>
      <vt:lpstr>Extracting Force From Fluid Sim</vt:lpstr>
      <vt:lpstr>Simple Coupling</vt:lpstr>
      <vt:lpstr>Simple Coupling</vt:lpstr>
      <vt:lpstr>Simple Coupling</vt:lpstr>
      <vt:lpstr>Simple Coupling</vt:lpstr>
      <vt:lpstr>More advanced: IBM</vt:lpstr>
      <vt:lpstr>More advanced: IBM</vt:lpstr>
      <vt:lpstr>Coupling Deformable Objects</vt:lpstr>
      <vt:lpstr>Maintaining Solid Constituency</vt:lpstr>
      <vt:lpstr>Maintaining Solid Constituency</vt:lpstr>
      <vt:lpstr>Maintaining Solid Constituency</vt:lpstr>
      <vt:lpstr>Maintaining Solid Constituency</vt:lpstr>
      <vt:lpstr>Maintaining Solid Constituency</vt:lpstr>
      <vt:lpstr>Maintaining Solid Constituency</vt:lpstr>
      <vt:lpstr>Maintaining Solid Constituency</vt:lpstr>
      <vt:lpstr>Maintaining Solid Constituency</vt:lpstr>
      <vt:lpstr>Maintaining Fluid Constituency</vt:lpstr>
      <vt:lpstr>Maintaining Fluid Constituency</vt:lpstr>
      <vt:lpstr>Maintaining Fluid Constituency</vt:lpstr>
      <vt:lpstr>Maintaining Fluid Constituency</vt:lpstr>
      <vt:lpstr>Maintaining Fluid Constituency</vt:lpstr>
      <vt:lpstr>Maintaining Fluid Constituency</vt:lpstr>
      <vt:lpstr>Maintaining Fluid Constituency</vt:lpstr>
      <vt:lpstr>Maintaining Fluid Constituency</vt:lpstr>
      <vt:lpstr>Maintaining Fluid Constituency</vt:lpstr>
      <vt:lpstr>Coupling Deformable Objects</vt:lpstr>
      <vt:lpstr>Coupling Deformable Objects</vt:lpstr>
      <vt:lpstr>Coupling Deformable Objects</vt:lpstr>
      <vt:lpstr>References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Coupling of Fluids and Solids</dc:title>
  <cp:lastModifiedBy>Microsoft Office User</cp:lastModifiedBy>
  <cp:revision>2</cp:revision>
  <dcterms:modified xsi:type="dcterms:W3CDTF">2019-08-26T10:25:43Z</dcterms:modified>
</cp:coreProperties>
</file>