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66" r:id="rId14"/>
    <p:sldId id="278" r:id="rId15"/>
    <p:sldId id="284" r:id="rId16"/>
    <p:sldId id="268" r:id="rId17"/>
    <p:sldId id="270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71" r:id="rId41"/>
    <p:sldId id="274" r:id="rId42"/>
    <p:sldId id="282" r:id="rId43"/>
    <p:sldId id="275" r:id="rId44"/>
    <p:sldId id="280" r:id="rId45"/>
    <p:sldId id="276" r:id="rId46"/>
    <p:sldId id="277" r:id="rId47"/>
    <p:sldId id="306" r:id="rId48"/>
    <p:sldId id="307" r:id="rId49"/>
    <p:sldId id="28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63" autoAdjust="0"/>
    <p:restoredTop sz="77174" autoAdjust="0"/>
  </p:normalViewPr>
  <p:slideViewPr>
    <p:cSldViewPr>
      <p:cViewPr varScale="1">
        <p:scale>
          <a:sx n="77" d="100"/>
          <a:sy n="77" d="100"/>
        </p:scale>
        <p:origin x="-1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CC03-E46D-4265-A77E-C07D2710B56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C820A-4D8F-48CC-A936-A91160C8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5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7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Passive</a:t>
            </a:r>
            <a:r>
              <a:rPr lang="en-US" baseline="0" dirty="0" smtClean="0"/>
              <a:t> relative orbit – maintain position constraints without open-loop control</a:t>
            </a:r>
          </a:p>
          <a:p>
            <a:r>
              <a:rPr lang="en-US" baseline="0" dirty="0" smtClean="0"/>
              <a:t>ARO  - maintain constraints WITH open-loop control</a:t>
            </a:r>
          </a:p>
          <a:p>
            <a:r>
              <a:rPr lang="en-US" baseline="0" dirty="0" smtClean="0"/>
              <a:t>Reconfiguration – search for optimal paths from ARO to PRO or ARO to 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1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Fmt</a:t>
            </a:r>
            <a:r>
              <a:rPr lang="en-US" dirty="0" smtClean="0"/>
              <a:t> Stanford</a:t>
            </a:r>
            <a:r>
              <a:rPr lang="en-US" baseline="0" dirty="0" smtClean="0"/>
              <a:t> paper]</a:t>
            </a:r>
          </a:p>
          <a:p>
            <a:r>
              <a:rPr lang="en-US" dirty="0" smtClean="0"/>
              <a:t>Few things to note.</a:t>
            </a:r>
            <a:r>
              <a:rPr lang="en-US" baseline="0" dirty="0" smtClean="0"/>
              <a:t> Tree expands outward, nodes can be connected by a distance over a neighbor radius.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for </a:t>
            </a:r>
            <a:r>
              <a:rPr lang="en-US" baseline="0" dirty="0" err="1" smtClean="0"/>
              <a:t>optimatal</a:t>
            </a:r>
            <a:r>
              <a:rPr lang="en-US" baseline="0" dirty="0" smtClean="0"/>
              <a:t> (ignore collisions), then check best, store it if no collide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4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Fmt</a:t>
            </a:r>
            <a:r>
              <a:rPr lang="en-US" dirty="0" smtClean="0"/>
              <a:t> Stanford</a:t>
            </a:r>
            <a:r>
              <a:rPr lang="en-US" baseline="0" dirty="0" smtClean="0"/>
              <a:t> paper]</a:t>
            </a:r>
          </a:p>
          <a:p>
            <a:r>
              <a:rPr lang="en-US" dirty="0" smtClean="0"/>
              <a:t>Few things to note.</a:t>
            </a:r>
            <a:r>
              <a:rPr lang="en-US" baseline="0" dirty="0" smtClean="0"/>
              <a:t> Tree expands outward, nodes can be connected by a distance over a neighbor radius.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for </a:t>
            </a:r>
            <a:r>
              <a:rPr lang="en-US" baseline="0" dirty="0" err="1" smtClean="0"/>
              <a:t>optimatal</a:t>
            </a:r>
            <a:r>
              <a:rPr lang="en-US" baseline="0" dirty="0" smtClean="0"/>
              <a:t> (ignore collisions), then check best, store it if no collide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6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planet is increasing crowded</a:t>
            </a:r>
            <a:r>
              <a:rPr lang="en-US" baseline="0" dirty="0" smtClean="0"/>
              <a:t> and decreasingly capable of sustaining life, we need to travel the starts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Space travel is REALLY expensive. Cost to LEO is $9000 per kg (averaged</a:t>
            </a:r>
            <a:r>
              <a:rPr lang="en-US" baseline="0" dirty="0" smtClean="0"/>
              <a:t> from Wikipedia)</a:t>
            </a:r>
          </a:p>
          <a:p>
            <a:r>
              <a:rPr lang="en-US" baseline="0" dirty="0" smtClean="0"/>
              <a:t>     RP-1 has a density of .81 kg/l meaning each wasted liter due to bad planning costs roughly $720</a:t>
            </a:r>
          </a:p>
          <a:p>
            <a:r>
              <a:rPr lang="en-US" baseline="0" dirty="0" smtClean="0"/>
              <a:t>     or… for liquid hydrogen $630</a:t>
            </a:r>
          </a:p>
          <a:p>
            <a:r>
              <a:rPr lang="en-US" baseline="0" dirty="0" smtClean="0"/>
              <a:t>     either way, it is very costly to mess this up, because these costs assume we can get more fuel to the ships</a:t>
            </a:r>
          </a:p>
          <a:p>
            <a:r>
              <a:rPr lang="en-US" baseline="0" dirty="0" smtClean="0"/>
              <a:t>  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1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2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cross section of a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http://eprints.gla.ac.uk/6/1/McInnes,_C._53__2004.pdf?origin=publication_detail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Continuous and discrete do not mean what they do in simulation. Discrete means boost and coast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5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“2-shot</a:t>
            </a:r>
            <a:r>
              <a:rPr lang="en-US" baseline="0" dirty="0" smtClean="0"/>
              <a:t> planner”</a:t>
            </a:r>
          </a:p>
          <a:p>
            <a:r>
              <a:rPr lang="en-US" baseline="0" dirty="0" smtClean="0"/>
              <a:t>Not unlike crowd simulation, run un a reduced complexity system, then adapt to the dynamic system once a path is computed.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take a complex satellite with reaction wheels for example, and reduce it to a spheroid, so as to simplify our computation. We can then detect and respond to errors caused by the rotational dynamics.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Exampe</a:t>
            </a:r>
            <a:r>
              <a:rPr lang="en-US" b="1" baseline="0" dirty="0" smtClean="0"/>
              <a:t> of deep space </a:t>
            </a:r>
            <a:r>
              <a:rPr lang="en-US" b="1" baseline="0" dirty="0" err="1" smtClean="0"/>
              <a:t>manoever</a:t>
            </a:r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250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 transfer</a:t>
            </a:r>
            <a:r>
              <a:rPr lang="en-US" baseline="0" dirty="0" smtClean="0"/>
              <a:t> orbit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some s</a:t>
            </a:r>
            <a:r>
              <a:rPr lang="en-US" baseline="0" dirty="0" smtClean="0"/>
              <a:t> which represents a vector of the configuration parameters (sufficient parameters to get a complete picture of the system state)</a:t>
            </a:r>
          </a:p>
          <a:p>
            <a:r>
              <a:rPr lang="en-US" baseline="0" dirty="0" smtClean="0"/>
              <a:t>Some discrete </a:t>
            </a:r>
            <a:r>
              <a:rPr lang="en-US" baseline="0" dirty="0" err="1" smtClean="0"/>
              <a:t>timestep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t_i</a:t>
            </a:r>
            <a:r>
              <a:rPr lang="en-US" baseline="0" dirty="0" smtClean="0"/>
              <a:t> and state </a:t>
            </a:r>
            <a:r>
              <a:rPr lang="en-US" baseline="0" dirty="0" err="1" smtClean="0"/>
              <a:t>s_i</a:t>
            </a:r>
            <a:endParaRPr lang="en-US" baseline="0" dirty="0" smtClean="0"/>
          </a:p>
          <a:p>
            <a:r>
              <a:rPr lang="en-US" dirty="0" smtClean="0"/>
              <a:t>   the “path” is the</a:t>
            </a:r>
            <a:r>
              <a:rPr lang="en-US" baseline="0" dirty="0" smtClean="0"/>
              <a:t> set of all intermediate states the agent / robot/ actor will pass through from t0 to 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5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Kerbal</a:t>
            </a:r>
            <a:r>
              <a:rPr lang="en-US" dirty="0" smtClean="0"/>
              <a:t> Space Program</a:t>
            </a:r>
            <a:r>
              <a:rPr lang="en-US" baseline="0" dirty="0" smtClean="0"/>
              <a:t> is a popular space 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linnear</a:t>
            </a:r>
            <a:r>
              <a:rPr lang="en-US" baseline="0" dirty="0" smtClean="0"/>
              <a:t> affine dynamics and simplified well defined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75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Kerbal</a:t>
            </a:r>
            <a:r>
              <a:rPr lang="en-US" dirty="0" smtClean="0"/>
              <a:t> Space Program</a:t>
            </a:r>
            <a:r>
              <a:rPr lang="en-US" baseline="0" dirty="0" smtClean="0"/>
              <a:t> is a popular space 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linnear</a:t>
            </a:r>
            <a:r>
              <a:rPr lang="en-US" baseline="0" dirty="0" smtClean="0"/>
              <a:t> affine dynamics and simplified well defined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will give a SHORT overview of these</a:t>
            </a:r>
            <a:r>
              <a:rPr lang="en-US" baseline="0" dirty="0" smtClean="0"/>
              <a:t> three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5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Passive</a:t>
            </a:r>
            <a:r>
              <a:rPr lang="en-US" baseline="0" dirty="0" smtClean="0"/>
              <a:t> relative orbit – maintain position constraints without open-loop control</a:t>
            </a:r>
          </a:p>
          <a:p>
            <a:r>
              <a:rPr lang="en-US" baseline="0" dirty="0" smtClean="0"/>
              <a:t>ARO  - maintain constraints WITH open-loop control</a:t>
            </a:r>
          </a:p>
          <a:p>
            <a:r>
              <a:rPr lang="en-US" baseline="0" dirty="0" smtClean="0"/>
              <a:t>Reconfiguration – search for optimal paths from ARO to PRO or ARO to 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1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[Caltech motion planning paper] - controllability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Passive</a:t>
            </a:r>
            <a:r>
              <a:rPr lang="en-US" baseline="0" dirty="0" smtClean="0"/>
              <a:t> relative orbit – maintain position constraints without open-loop control</a:t>
            </a:r>
          </a:p>
          <a:p>
            <a:r>
              <a:rPr lang="en-US" baseline="0" dirty="0" smtClean="0"/>
              <a:t>ARO  - maintain constraints WITH open-loop control</a:t>
            </a:r>
          </a:p>
          <a:p>
            <a:r>
              <a:rPr lang="en-US" baseline="0" dirty="0" smtClean="0"/>
              <a:t>Reconfiguration – search for optimal paths from ARO to PRO or ARO to 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it gets complicated, spacecraft have drift</a:t>
            </a:r>
          </a:p>
          <a:p>
            <a:endParaRPr lang="en-US" baseline="0" dirty="0" smtClean="0"/>
          </a:p>
          <a:p>
            <a:r>
              <a:rPr lang="en-US" baseline="0" dirty="0" smtClean="0"/>
              <a:t>[</a:t>
            </a:r>
            <a:r>
              <a:rPr lang="en-US" baseline="0" dirty="0" err="1" smtClean="0"/>
              <a:t>stanford</a:t>
            </a:r>
            <a:r>
              <a:rPr lang="en-US" baseline="0" dirty="0" smtClean="0"/>
              <a:t> drift paper]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3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it gets complicated, spacecraft have drift</a:t>
            </a:r>
          </a:p>
          <a:p>
            <a:r>
              <a:rPr lang="en-US" baseline="0" dirty="0" smtClean="0"/>
              <a:t>   </a:t>
            </a:r>
            <a:r>
              <a:rPr lang="en-US" baseline="0" dirty="0" err="1" smtClean="0"/>
              <a:t>schmerling</a:t>
            </a:r>
            <a:r>
              <a:rPr lang="en-US" baseline="0" dirty="0" smtClean="0"/>
              <a:t> linear affine drift dynamics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some states, it is not possible to stop v = 0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is state Dynamics</a:t>
            </a:r>
          </a:p>
          <a:p>
            <a:r>
              <a:rPr lang="en-US" baseline="0" dirty="0" smtClean="0"/>
              <a:t>B is kinematics</a:t>
            </a:r>
          </a:p>
          <a:p>
            <a:r>
              <a:rPr lang="en-US" baseline="0" dirty="0" smtClean="0"/>
              <a:t>U is control inputs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Linear-Quadratic Dynamic Motion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820A-4D8F-48CC-A936-A91160C871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3733800" cy="43434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3733800" cy="43434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81200"/>
            <a:ext cx="3733800" cy="3733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3733800" cy="3733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219200"/>
            <a:ext cx="4648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286000"/>
            <a:ext cx="2971800" cy="3429001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143000"/>
            <a:ext cx="3419856" cy="37795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6122E-1A07-4D5C-9711-AA534E1B87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3505200" cy="2444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ld_well"/>
          <p:cNvPicPr>
            <a:picLocks noChangeAspect="1" noChangeArrowheads="1"/>
          </p:cNvPicPr>
          <p:nvPr/>
        </p:nvPicPr>
        <p:blipFill>
          <a:blip r:embed="rId13">
            <a:lum bright="-36000" contrast="-70000"/>
          </a:blip>
          <a:srcRect/>
          <a:stretch>
            <a:fillRect/>
          </a:stretch>
        </p:blipFill>
        <p:spPr bwMode="auto">
          <a:xfrm>
            <a:off x="4146550" y="228600"/>
            <a:ext cx="49974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477000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416122E-1A07-4D5C-9711-AA534E1B8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0"/>
            <a:ext cx="3810000" cy="24447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24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youtube.com/watch?v=4a3eY5siRRk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youtu.be/aHlSmepxx-o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youtu.be/YXMYzTEH4cQ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h_W-KtQics" TargetMode="External"/><Relationship Id="rId3" Type="http://schemas.openxmlformats.org/officeDocument/2006/relationships/hyperlink" Target="https://www.youtube.com/watch?v=bnv5JP8gL_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Best</a:t>
            </a:r>
            <a:br>
              <a:rPr lang="en-US" dirty="0" smtClean="0"/>
            </a:br>
            <a:r>
              <a:rPr lang="en-US" dirty="0" smtClean="0"/>
              <a:t>UNC Chapel Hill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 Planning for </a:t>
            </a:r>
            <a:r>
              <a:rPr lang="en-US" dirty="0" err="1" smtClean="0"/>
              <a:t>SpaceCraft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in Space: 2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Additional POE Complications</a:t>
                </a:r>
              </a:p>
              <a:p>
                <a:pPr lvl="1"/>
                <a:r>
                  <a:rPr lang="en-US" dirty="0" smtClean="0"/>
                  <a:t>Linear thrust produces curved trajectories</a:t>
                </a:r>
              </a:p>
              <a:p>
                <a:pPr lvl="1"/>
                <a:r>
                  <a:rPr lang="en-US" dirty="0" smtClean="0"/>
                  <a:t>Thrust changes eccentricity of orbit as well as moving spacecraft along path</a:t>
                </a:r>
              </a:p>
              <a:p>
                <a:r>
                  <a:rPr lang="en-US" dirty="0" smtClean="0"/>
                  <a:t>Additional Terminology:</a:t>
                </a:r>
              </a:p>
              <a:p>
                <a:pPr lvl="1"/>
                <a:r>
                  <a:rPr lang="en-US" dirty="0" smtClean="0"/>
                  <a:t>Controllability: For any two configurations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there exists a time interval T and set of inputs to the control equations so that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the initial configuration and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the final.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3"/>
                <a:stretch>
                  <a:fillRect l="-1000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Distinction: planning in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Motion planning tends to assume no drift</a:t>
            </a:r>
          </a:p>
          <a:p>
            <a:pPr lvl="1"/>
            <a:r>
              <a:rPr lang="en-US" dirty="0" smtClean="0"/>
              <a:t>State evolution is only dependent on control inputs and kinematic</a:t>
            </a:r>
          </a:p>
          <a:p>
            <a:pPr lvl="1"/>
            <a:r>
              <a:rPr lang="en-US" dirty="0" smtClean="0"/>
              <a:t>Momentum is neglected from state to state</a:t>
            </a:r>
          </a:p>
          <a:p>
            <a:pPr lvl="1"/>
            <a:r>
              <a:rPr lang="en-US" dirty="0" smtClean="0"/>
              <a:t>Motion planning is symmetric</a:t>
            </a:r>
          </a:p>
          <a:p>
            <a:pPr lvl="2"/>
            <a:r>
              <a:rPr lang="en-US" dirty="0" smtClean="0"/>
              <a:t>Undirected graphs can be used to represent configuration spaces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Distinction: planning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371599"/>
                <a:ext cx="7924800" cy="53498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Spacecraft have drift!</a:t>
                </a:r>
              </a:p>
              <a:p>
                <a:pPr lvl="1"/>
                <a:r>
                  <a:rPr lang="en-US" dirty="0" smtClean="0"/>
                  <a:t>Three key features:</a:t>
                </a:r>
              </a:p>
              <a:p>
                <a:pPr lvl="2"/>
                <a:r>
                  <a:rPr lang="en-US" dirty="0" smtClean="0"/>
                  <a:t>Asymmetric state evolution functions</a:t>
                </a:r>
              </a:p>
              <a:p>
                <a:pPr lvl="2"/>
                <a:r>
                  <a:rPr lang="en-US" dirty="0" smtClean="0"/>
                  <a:t>Inevitable collision state sets</a:t>
                </a:r>
              </a:p>
              <a:p>
                <a:pPr lvl="2"/>
                <a:r>
                  <a:rPr lang="en-US" dirty="0" smtClean="0"/>
                  <a:t>For some states, no evolution exists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Mathematically:</a:t>
                </a:r>
              </a:p>
              <a:p>
                <a:pPr lvl="2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lvl="3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configuration space</a:t>
                </a:r>
              </a:p>
              <a:p>
                <a:pPr lvl="3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control space</a:t>
                </a:r>
              </a:p>
              <a:p>
                <a:pPr lvl="2"/>
                <a:r>
                  <a:rPr lang="en-US" dirty="0" smtClean="0"/>
                  <a:t>Called LQDMP (Linear Quadratic DMP)</a:t>
                </a:r>
                <a:endParaRPr lang="en-US" dirty="0"/>
              </a:p>
              <a:p>
                <a:pPr lvl="3"/>
                <a:endParaRPr lang="en-US" dirty="0" smtClean="0"/>
              </a:p>
              <a:p>
                <a:pPr lvl="3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371599"/>
                <a:ext cx="7924800" cy="5349875"/>
              </a:xfrm>
              <a:blipFill rotWithShape="1">
                <a:blip r:embed="rId3"/>
                <a:stretch>
                  <a:fillRect l="-1000" t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Distinction: planning in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Generally not optimizing time/path length</a:t>
            </a:r>
          </a:p>
          <a:p>
            <a:pPr lvl="1"/>
            <a:r>
              <a:rPr lang="en-US" dirty="0" smtClean="0"/>
              <a:t>Balancing a complex cost function of time + energy cost</a:t>
            </a:r>
          </a:p>
          <a:p>
            <a:pPr lvl="1"/>
            <a:r>
              <a:rPr lang="en-US" dirty="0" smtClean="0"/>
              <a:t>Additional constraints:</a:t>
            </a:r>
          </a:p>
          <a:p>
            <a:pPr lvl="2"/>
            <a:r>
              <a:rPr lang="en-US" dirty="0" smtClean="0"/>
              <a:t>Sun exposure</a:t>
            </a:r>
          </a:p>
          <a:p>
            <a:pPr lvl="2"/>
            <a:r>
              <a:rPr lang="en-US" dirty="0" smtClean="0"/>
              <a:t>Solar Pressure forces</a:t>
            </a:r>
          </a:p>
          <a:p>
            <a:pPr lvl="2"/>
            <a:r>
              <a:rPr lang="en-US" dirty="0" smtClean="0"/>
              <a:t>Plume and glint avoidance</a:t>
            </a:r>
          </a:p>
          <a:p>
            <a:r>
              <a:rPr lang="en-US" dirty="0" smtClean="0"/>
              <a:t>Not all directions are equivalent</a:t>
            </a:r>
          </a:p>
          <a:p>
            <a:pPr lvl="1"/>
            <a:r>
              <a:rPr lang="en-US" dirty="0" smtClean="0"/>
              <a:t>Cost functions for given motions vary by dynamics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Flying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Used to control multiple spacecraft performing a single mission</a:t>
            </a:r>
          </a:p>
          <a:p>
            <a:pPr lvl="1"/>
            <a:r>
              <a:rPr lang="en-US" dirty="0" smtClean="0"/>
              <a:t>Additional constraints on fuel consumption and balance</a:t>
            </a:r>
          </a:p>
          <a:p>
            <a:pPr lvl="1"/>
            <a:r>
              <a:rPr lang="en-US" dirty="0" smtClean="0"/>
              <a:t>6N DOF problem</a:t>
            </a:r>
          </a:p>
          <a:p>
            <a:pPr lvl="1"/>
            <a:r>
              <a:rPr lang="en-US" dirty="0" smtClean="0"/>
              <a:t>Generally reduced by leader-follower algorithms </a:t>
            </a:r>
          </a:p>
          <a:p>
            <a:pPr lvl="2"/>
            <a:r>
              <a:rPr lang="en-US" dirty="0" smtClean="0"/>
              <a:t>One craft is master, plans in POE frame</a:t>
            </a:r>
          </a:p>
          <a:p>
            <a:pPr lvl="2"/>
            <a:r>
              <a:rPr lang="en-US" dirty="0" smtClean="0"/>
              <a:t>Others are followers, plan in master-relative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in Space: 2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Formation Flying Passive Relative Orbit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3467" y="37338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https://</a:t>
            </a:r>
            <a:r>
              <a:rPr lang="en-US" dirty="0" smtClean="0"/>
              <a:t>www.youtube.com/watch?v=b3y_NaMIymI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FMT*</a:t>
            </a:r>
          </a:p>
          <a:p>
            <a:pPr lvl="1"/>
            <a:r>
              <a:rPr lang="en-US" dirty="0" smtClean="0"/>
              <a:t>Fast-Marching Trees</a:t>
            </a:r>
          </a:p>
          <a:p>
            <a:pPr lvl="1"/>
            <a:r>
              <a:rPr lang="en-US" dirty="0" smtClean="0"/>
              <a:t>Single-Query algorithm</a:t>
            </a:r>
          </a:p>
          <a:p>
            <a:pPr lvl="1"/>
            <a:r>
              <a:rPr lang="en-US" dirty="0" smtClean="0"/>
              <a:t>Greedy RRT based on arbitrary cost function</a:t>
            </a:r>
          </a:p>
          <a:p>
            <a:pPr lvl="1"/>
            <a:r>
              <a:rPr lang="en-US" dirty="0" smtClean="0"/>
              <a:t>Step 1:</a:t>
            </a:r>
          </a:p>
          <a:p>
            <a:pPr lvl="2"/>
            <a:r>
              <a:rPr lang="en-US" dirty="0" smtClean="0"/>
              <a:t>Optimal next node (ignore collisions)</a:t>
            </a:r>
          </a:p>
          <a:p>
            <a:pPr lvl="1"/>
            <a:r>
              <a:rPr lang="en-US" dirty="0" smtClean="0"/>
              <a:t>Step 2:</a:t>
            </a:r>
          </a:p>
          <a:p>
            <a:pPr lvl="2"/>
            <a:r>
              <a:rPr lang="en-US" dirty="0" smtClean="0"/>
              <a:t>Connect collision free neighbors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9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r>
              <a:rPr lang="en-US" dirty="0" smtClean="0"/>
              <a:t>Dynamic Fast Marching Trees</a:t>
            </a:r>
          </a:p>
          <a:p>
            <a:pPr lvl="1"/>
            <a:r>
              <a:rPr lang="en-US" dirty="0" smtClean="0"/>
              <a:t>Principal difference: neighborhood locality is now defined by differential constraints, not simply Euclidian distance</a:t>
            </a:r>
          </a:p>
          <a:p>
            <a:pPr lvl="1"/>
            <a:r>
              <a:rPr lang="en-US" dirty="0" smtClean="0"/>
              <a:t>More expensive, not </a:t>
            </a:r>
            <a:r>
              <a:rPr lang="en-US" dirty="0" err="1" smtClean="0"/>
              <a:t>realtime</a:t>
            </a:r>
            <a:r>
              <a:rPr lang="en-US" dirty="0" smtClean="0"/>
              <a:t>, but functional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18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Z:\courses\768\presentation\Base-R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1" y="1905000"/>
            <a:ext cx="7043738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3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19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Z:\courses\768\presentation\Base-RRT-Step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5" y="1190625"/>
            <a:ext cx="7875588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6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Discuss problems and concepts specific to motion planning in space</a:t>
            </a:r>
          </a:p>
          <a:p>
            <a:pPr lvl="1"/>
            <a:r>
              <a:rPr lang="en-US" dirty="0" smtClean="0"/>
              <a:t>Motion planning background</a:t>
            </a:r>
          </a:p>
          <a:p>
            <a:pPr lvl="1"/>
            <a:r>
              <a:rPr lang="en-US" dirty="0" smtClean="0"/>
              <a:t>Specific challenges to space</a:t>
            </a:r>
          </a:p>
          <a:p>
            <a:pPr lvl="1"/>
            <a:r>
              <a:rPr lang="en-US" dirty="0" smtClean="0"/>
              <a:t>Path planners</a:t>
            </a:r>
          </a:p>
          <a:p>
            <a:pPr lvl="2"/>
            <a:r>
              <a:rPr lang="en-US" dirty="0" smtClean="0"/>
              <a:t>Planetary Orbital Environment and Deep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6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20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Z:\courses\768\presentation\Base-RRT-Step1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" y="1190625"/>
            <a:ext cx="7875587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8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21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Z:\courses\768\presentation\Base-RRT-Step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3" y="1205103"/>
            <a:ext cx="7875588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2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22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Z:\courses\768\presentation\Base-RRT-Step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3" y="1205103"/>
            <a:ext cx="7875588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9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23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Z:\courses\768\presentation\Base-RRT-Step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3" y="1205103"/>
            <a:ext cx="7875587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7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24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Z:\courses\768\presentation\Base-RRT-Step3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3" y="1205103"/>
            <a:ext cx="7875587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25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Z:\courses\768\presentation\Base-RRT-Step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2" y="1919478"/>
            <a:ext cx="7043738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0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26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Z:\courses\768\presentation\Base-RRT-Step4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2" y="1904238"/>
            <a:ext cx="7043737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5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27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Z:\courses\768\presentation\Base-RRT-Step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4" y="1904238"/>
            <a:ext cx="7043737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4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28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RRT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Z:\courses\768\presentation\Base-RRT-Step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4" y="1928812"/>
            <a:ext cx="7043738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5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29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2" name="Picture 4" descr="Z:\courses\768\presentation\Base-DFM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" y="1531715"/>
            <a:ext cx="7570788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0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Space travel is the future of human civilization</a:t>
            </a:r>
          </a:p>
          <a:p>
            <a:r>
              <a:rPr lang="en-US" dirty="0" smtClean="0"/>
              <a:t>Satellite networks power critical technologies</a:t>
            </a:r>
          </a:p>
          <a:p>
            <a:r>
              <a:rPr lang="en-US" dirty="0" smtClean="0"/>
              <a:t>Long missions will require effective and trustworthy autopilot</a:t>
            </a:r>
          </a:p>
          <a:p>
            <a:r>
              <a:rPr lang="en-US" dirty="0" smtClean="0"/>
              <a:t>Motion planning in space is difficult</a:t>
            </a:r>
          </a:p>
          <a:p>
            <a:r>
              <a:rPr lang="en-US" dirty="0" smtClean="0"/>
              <a:t>Space travel is expensive</a:t>
            </a:r>
          </a:p>
          <a:p>
            <a:pPr lvl="1"/>
            <a:r>
              <a:rPr lang="en-US" dirty="0" smtClean="0"/>
              <a:t>Cost to Low Earth Orbit</a:t>
            </a:r>
            <a:br>
              <a:rPr lang="en-US" dirty="0" smtClean="0"/>
            </a:br>
            <a:r>
              <a:rPr lang="en-US" dirty="0" smtClean="0"/>
              <a:t>     ~$9000 / kg</a:t>
            </a:r>
          </a:p>
          <a:p>
            <a:pPr lvl="1"/>
            <a:r>
              <a:rPr lang="en-US" dirty="0" smtClean="0"/>
              <a:t>RP-1 .81 kg/l</a:t>
            </a:r>
          </a:p>
          <a:p>
            <a:pPr lvl="1"/>
            <a:r>
              <a:rPr lang="en-US" dirty="0" smtClean="0"/>
              <a:t>$7290 per liter waste ($630)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</a:t>
            </a:fld>
            <a:endParaRPr lang="en-US"/>
          </a:p>
        </p:txBody>
      </p:sp>
      <p:sp>
        <p:nvSpPr>
          <p:cNvPr id="5" name="AutoShape 2" descr="data:image/jpeg;base64,/9j/4AAQSkZJRgABAQAAAQABAAD/2wCEAAkGBxQTEhUUEhQWFRQUFRQUFBQVGBcVFxQXFBQXFhUUGBQYHCggGBolHBQUITEhJSksLi4uFx8zODMsNygtLiwBCgoKDg0NFBAQFywcFBwsLCwsLCwsLCwsLCwsLCwsLCwsLCwrLCwsLCwsLCwsLCwsLCwuLCw3NywsLCssLCwrN//AABEIAKgBLAMBIgACEQEDEQH/xAAcAAABBQEBAQAAAAAAAAAAAAACAAEDBAUGBwj/xABCEAABAwEEBwQFCgUEAwAAAAABAAIDEQQSIVEFEzFBYXGRBoGh8CIyUrHBFDNCU5Ki0dLh8SNDYmNyBxYXgxWTs//EABcBAQEBAQAAAAAAAAAAAAAAAAABAgP/xAAfEQEBAQADAAIDAQAAAAAAAAAAEQECEiFBUTFhgSL/2gAMAwEAAhEDEQA/APGGRpGI7NpOymOWSsjDZtQPbv2IILnVCWqd4psx85qEklABSRlu9CW+PnuQC4+eWxI+eKPzhl5ogKBgkE9UgEDFIp654k0xrVMgYpyMvFPl5KEhAyeifjv96YDzsQIDzs96ZOmQJJOfBJAyQKcnr5/RMgZJEfO9MgRKZJJAkk6ZAkkkiECTJ0igZJOmQJJJPVAySSeiDoBGoJIKYlWIbTShP78EZmYd3LvQZr8Co376CnirZOOHwUMnHup3BBDjyQgIjIheagef23IALULgjDuuWaAgoFXcee7bQ09+z3bmqnunogCByEkgERQCPP7pkV3j58+QmO7D348f2QNRMU6dAKVE91KiBgkEVPPnvSLEAFPdTu84IUDpikipv312fHJAKSSVEDJ6141SCclAyZPRORkgEp0+Iw69yYhAxCSSSBBJJJAkkkgg1r1dm/zgmLabuSiDkd7zyQTxycN/NNNETw+JHkKNpO7yFIweKCsbNTnxQ3BXJXriEsG7z5+KCu2PDKv79/7KKVnncrDoym1XPzigp80xOfnorDolHqkEbqefOKFS6pMWIAojaxO1uaMNQR6tK6pQEqII7qEtUpCEhAFE10q1FZXuFWscRmGkjqAgcwg0IocjgeiCAsQXFOQmoggLUj0/QKUtQ3EEZTFTXUixBEAnDVLcT3EEVEqKS4ldQAGhOY1Oyzk8OalFl4oKVxCWrRFkHFRusvFBRIQq0+BRFiCOmXcmopwxFq0Fi6iaxSXE4CIENUlEwRBAQKEp0qoGuIrqYOT3wrChdGonRKxVIKCqWFRliuvjC2NGdjrZaKaqzSXT9N4EbedZKVHKqDmbiINXpFm/0pnpWeaNmPqxtfMeX0QD1C17L/pxZW/OGaT/ACcGDpHQ+Km7mLHkNENRmOS90h7L2Nnq2aI03ubrD1fVaEbGswY1rf8AFob7lnuvV4IzR0zvVhld/jG8+4LZ0B2VtEjiX2aW6wVAe3VhzicBR9Lw2nDIV2r2USFNeU7r1ZMWjBDYLO11mbNanuc6VwDCYWON4Rkmt4gBjaD0cHcK8j2q7OTSPLmQPc17A8FsdDHIAWvYQ0bHFt7AUpIN4Xowk80UgeVOxHgj9B2ketZrQP8Apl991UrRZyz12uZ/mC33r6KbIjM52bVrunV823apixfQtr0bZ5fnbPC/i6NhPWlVkWzsRo9+OpLD/ae5vQE3fBXsR4iGori9Ptf+mER+ZtEjDlKxsg+0wtp31WDb/wDTy2x1LWsmH9t+NMy193wqrcSOPuIgxWrXY3xG7Kx8bsntLSeVRj3KIBVEQiqrLLOBxKka2iKiALqa6paJ7iKhuoXRqzcQlqCo5ijfDVXCxCWIKAYjDVZdGg1aI0zYlE+z0Wtqkxs1VKrIEPBLUcFstsoTmycEpGE6FCYlumycFXmsqtIxSUxWv/46u5N8hWqxGQV0/ZbsjLaQJJC6KznY6gvy02iJpwpm8+iOONOi7MdiG+jLam1r6UdnNReHty5M/p2nfkur0jo98z7jnUgo2/dwdKRsjDQKMib7O/fmccufxjecUuh9DQQAGFkbHDC80B7+RlcC4noOAWo60P3vceZA9wCytK2CXUiKyuZDVwDnbC1lCXXMD6ZN0VOZO2ij0RosWdhF5znOILnEk1psxJJO/E7a7hQDl/W2nJOd5PVVXSFE4oC1QUtK6QEETpHfRGAzccGjqsnR1rtMsWsc5jeGrJr9/eVm9r7ZrJ2WcHBhDn/5HZ0GPVdBZ6XA0bAP2C3meIp2N9pkkuh7A0Aue/Vk3WgbboNSoNIaV1dz+K9wfVoPydo9IPDdjpfVxrUE5LRit2qvMDSde5sRcBW601eTgRQVY0E8VS0vHG8vADtXHqnDYaXXuq0ObgKnbzCvgtTRysdEJJsJjEGubE03da4tBeC/AA7SKrT03oaazmnyjWOLXH0IWENu0oH1kqK3stgKz9N6eLBDUPawMiJDGg+iHY0vYE0rSuBK6YdoWhkspi1kcrQ4ABpLaxhwJ3VoT9kJxmm+Ofi0faHRiQTtDQ4Ne0xNvtBugSht/wBKOr8ThShKnseiLRIbvylrTQ0rBWpG0fObdvRdJ2bAtFlja7Bupki4uLxQk8bpb1UMELnPoz1rxIpwJNfBXcRzEEU7L7ZyC9pwutLQWYgOFdtaE8kjKeK7btbYmmOOdoH8OjH5at9BU8A66eVVwtobdcQs7+VH8oOZ6oHWt/tO+0VC5yic5XEHarS57S1zi5p3O9IHudguL0poNoN6MBpyGDeg2dy6x54qpaGVWsTXBPiINCKHJINXSWuytdge47wsySxlpx/dXUUQEQCt/J+CWoUqqtxKgVvUodUEoriMJaoKwWIC1BA6IKMxhXGQ15KZ1mag322RI2aiuApyc1lVEWfgjFmVmmSapQQfJ+CB1jCtXkieCqKRswXU9n+zojuzTNBe7GGI7qfzXjIVGHLeRTM0dMGPDzGJLuIaTdFdxJocBlRa9q7cObi+xu4va8OFBxu1AxO3NZ2/C5HQ4N2klx9Y73H4DhuTg0XI/wDIUJx+Tv8AtNPwT/8AIMX1MnVp+Kz11q46ovQFcue3kJ/lS/c/MkO3UH1cvRn51eupcdMSo3Fc7/viD6uboz86Y9tIPYm6M/OnXS4i/wBpC+6QzPL3EkuDWjE5Vrx6lacNgutAvucQKFxu1PE0AHQLPPbKD2JejPzoT2vg9iXoz86s5HjqBpBobT5PZzsJJjNSQKXsHbcT1VGy2h0T3uYI6PNbjmEtbwaL2GGGNVif7vh9iToz86id2qi9iTo38yf6Tx0NstjpHte5rPRBBZddceDsvC/tGYoidbnAN1bYY7taFkZqK7RW/wAVzR7UxexJ0b+ZCe1MfsP6N/Mk1bjo26RnHqy3cXO9EEYvNXGl7fwUIts7XBzJ3MINTdHrCtS1wJxBWAe1EfsP+7+KH/c8fsP+7+Ks1LjtJO1cxjdG5kJY8Oa4Fj9jhSnzm4UHcsGWYml7EgAE54bT7+8rHd2mZ9W77v4qJ3aNnsO8EmlaznKNxWS7tAz2HeCA6fb7DuoVmjUcoZFnnTzPYd4KN2nGew7wViJbS1QNNcCoJdMNP0T1CrNt9T6LCTkMfcFpGpqELrOjshkPrNDRzqegFPFWcclz1pmvgURhWvqq7QkIAlGSbMhNnGS2DZwhNnSjJMSHVLW1KWpCtSNEBpRCJqyzaxkonW3IqRa3AGhIztC519oJ3qJ8rs69VYldKbY1OLY3Jcy2U71ZY/ikK3TbRkE40gFhutICTZ94p3lIVpWmyQy4uYGk/Sb6J8NvesufQHsPqOIxRmV2eHAg+5GLVTenoybRo+Rm1pIzGP6hVyCNoI58cQunsUt94Djdbi57vZY0Fz3caNBKktVpErnOuijiSAcbrfot7hQdytHKgp6rfdYoztAHKo96omzxuNWersLr1ceQGxWozqp1fbo2poCeGG1a2i+yUkoqwtcO8EU21BCUc3VJbWl9APgdcfQOH0SRXptVBthNK4UOw1yQVEqLTg0Q91KCtdivw9mJXGgY6oxIoTRKOdomK65vYucgUY70vVwOPLPYVmWns69riwkXgQC3a4E1oCBs9U7cilGGShJWlBo9hdRxkrWlBG4VOV5woOZwVqOxwYhscl4AkiVzcabgIyDXfRKMEuUtns0khoxjncgSO87AtyIMHqho5NHvOPir0kjXxCpvOidsdV3oP31OT939fBSqwDowN+ceK/Vw0lfyN3BvVQN0XI8+i0sbnIRXoBXwW9rSm15zU7EVLNoGMYyEvOXqt8MfFaccDWijWho4YKqZym1xzU9VdqErypCTkpNbkpFWLyYlVTMgMyQWy9AZFTdKUOtKRKuGcJteFTL8igxSFVWHMpBgzTiMeaJGPzh+K6MpIS3Gp8MEpmNGLCTwPwUWp5pasDegY2hOx1cvH8Ug0IxHXNA7Wtz8P1Rtg/qB6oREOPVNXdU+KCQQ5lG2Me0PFD8mecbpHF3ojqaBHZLA+RwYwsc4gkBskbjRoJcaB9cACe5Ttn2s1PUNidjjKdUKey2kkp/+TeUhUcdCcD4U2bydyOw6MlkLnTF0ccLA2MGN4a7WPa69rKUqS+n/AF0yRwxMB2Esbi9zgWtqDgHXgC6mQwQPSoAxunYaYyUxyJazxPua1AfTIvbg2uHMHDwQTaXZSjXSCu03a791XCnQKi6ePcZPsN/Op4JrwG+vPFa+iO0LoPUNM+PVYAc3+59hv504/wAXnuaPiUuEbWmtNmdwe81cNhoKjdtWZHaAG3RgK171Te/+3J33R7goNa8/y+p/RW4N2y6WLC0g+rsWvZe2T2uLg4guAB2YgVp7z1XIgNA9ImuTan3rPkOJpepXDAfipuZo9Ad28tAu3X0DKhmDfRFKe7Bc1a9OSlznB5aXEkkYGpFCajfQUVCyAEUJeDyFDluKmfZR7Tvsq3MSFZracGyOeWjYQ5wI6HEK9LG1wbf1bDSkcpffLqHAG9QnnWoWa+Cn0nfZ/VHY7W+M4Vc07WuAoeO3A8VbhGvHFfJaaiUVJF2gfxaK+tvw2+97LI0OHpChq0nJrxQnnio5543RXy6UuafWAAfGNoDrhFW7aGiqaWAe0TxGpcQDtDXvNfSA3GoxHfvUirUhoSHGhBoRxG1QmZuZ5rEbbHyFznHEnHbkMcBtKL0s/vU96TBrl7fa8P1Q61uayrrjsBPJwPuTPLh6wcOdU8Gw2ZmZ6KSO6drwPErBvnikCcykHRXoRteTyB/RR6yLMjmsKpzKepzKQbbw36LlG6QZrHAOZTku9opBqGUZom2kcFj1dn7k9XZ+5INQDl0RXuQ7lWA4oqDPz1UVOSM/BOGjyFXLqbEN/ggtHDMqMz81EHI2goEXN3g9SFqaH0xHCCHWaOUGtSXPY/H+trvgsvBDULPLjnLJpmxrOlsLqnUzsJ/rbMB3uDSe8q3ofScFmk1kJN6hb/EjOwkH6LzQ4BYAIOQ7kN4Ze/8AFOs+VradpZlwsBaAWXDg71bwdT0mHeAe5U5pw8AF14DZV0fxYFmao1TuYrP2i65rdzR9uL4BCGHc1v8A7GfiqgJUocE9FlrX/V/e/AqT0/qR0J+KqAcPckMdyk0Xbr/qfuuSdZ3EfNU5Nf8AgqRaELnU2pNFiSxO+qd0cqhsTq/Mu+y5C56ZsXAKzRegszh/Kd9k/grQiP1bun4hZrG0yRVHDqpNF75P/SRzIHvCZ0Az+9H8SFnuA4dUAPFWaNaGINIIkAOf8L4SYrW0JbI4ptbKTIQKMaxzI2s21N2rwTjtXK3+KReDv60V9+x2PaDSFntBABEbbrWkP1jyS2vpC5HQYEdFhHR9lG2b7LJHH74asoPp5CWsU9+xpGx2TfJOeUcbPEyH3J2SRMBELX475Hh4+w1rQFmOm5o2SKbxv5ErrMCSa7cm0HghNlGfgiHMeCZzuXgtBhZm+14Jvk4z8EhIE5cMx4/FAIs44eCIWcZBMyTiU5PEoCEDd+PVF8nZkOpUQei1qCkJQi1yqB6V7kgta3KqcSHyVUvZpg8IL19MZVTv8SgLzn8EF3Wjj0TGccVS1hzHUKMzoL+uGaEy8VRLyiD+CC7rqob5zUDQjLVQZdxSDjmEN1OKUUEjXca9VbjICoVyTOkO5Bclfxp4oL43HwVbXnzRIvVRZaVOynkqhXikH8VFaIooHcCqt9EJzRBYIQHvTMnKcy13nwQC54z8Ama7zghf52JFuCoLWCqfW5eeiqOBCV/ioLhmPmqWu84qnrOKbWoLmu4J9eVS12OKLXDgguOkTCXOqoXlJXiguGUceiB0w4qre4/FMHjM9EFxtoGabWZHxVS/x8EgfOCBB3FA6XzRMkgbWcfBCXpJKgmvG8oHOySSUCY0lTNiSSQSFqJtKJJIh6JEeSkkqpNiPBM6HZiEkkQQbRPVJJA0ij1qSSAb5RUSSRRNHPuTimZ6BJJA97ieiXMnz3pJKIAmmwlE2VJJUSiUFQvJGzYkkgG/xHRRvx3pJIInDJDUpJKKV8p2yHJJJBJG+u3BHhn4JJIAIHFDeCdJB//Z"/>
          <p:cNvSpPr>
            <a:spLocks noChangeAspect="1" noChangeArrowheads="1"/>
          </p:cNvSpPr>
          <p:nvPr/>
        </p:nvSpPr>
        <p:spPr bwMode="auto">
          <a:xfrm>
            <a:off x="5284470" y="5668961"/>
            <a:ext cx="145210" cy="1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680" y="4279205"/>
            <a:ext cx="3717654" cy="19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30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Z:\courses\768\presentation\Base-DFMT-Step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3" y="1544129"/>
            <a:ext cx="7570787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6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31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Z:\courses\768\presentation\Base-DFMT-Step1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" y="1544128"/>
            <a:ext cx="7570787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0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32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Z:\courses\768\presentation\Base-DFMT-Step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" y="1557749"/>
            <a:ext cx="7570788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9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33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 descr="Z:\courses\768\presentation\Base-DFMT-Step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" y="1557749"/>
            <a:ext cx="7570788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5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34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Z:\courses\768\presentation\Base-DFMT-Step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5" y="1557749"/>
            <a:ext cx="7570787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35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Z:\courses\768\presentation\Base-DFMT-Step3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5" y="1557748"/>
            <a:ext cx="7570787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36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Z:\courses\768\presentation\Base-DFMT-Step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" y="1558543"/>
            <a:ext cx="7570788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9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37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Z:\courses\768\presentation\Base-DFMT-Step4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" y="1558829"/>
            <a:ext cx="7570788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8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38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 descr="Z:\courses\768\presentation\Base-DFMT-Step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" y="1558829"/>
            <a:ext cx="7570788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9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39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DFMT*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54" name="Picture 2" descr="Z:\courses\768\presentation\Base-DFMT-Step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" y="1571688"/>
            <a:ext cx="7570788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8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Wiki: process </a:t>
            </a:r>
            <a:r>
              <a:rPr lang="en-US" dirty="0"/>
              <a:t>of breaking down a desired movement task into discrete </a:t>
            </a:r>
            <a:r>
              <a:rPr lang="en-US" b="1" dirty="0"/>
              <a:t>motions</a:t>
            </a:r>
            <a:r>
              <a:rPr lang="en-US" dirty="0"/>
              <a:t> that satisfy movement constraints and possibly optimize some aspect of the </a:t>
            </a:r>
            <a:r>
              <a:rPr lang="en-US" dirty="0" smtClean="0"/>
              <a:t>movement.</a:t>
            </a:r>
          </a:p>
          <a:p>
            <a:r>
              <a:rPr lang="en-US" dirty="0" smtClean="0"/>
              <a:t>common constraints:</a:t>
            </a:r>
          </a:p>
          <a:p>
            <a:pPr lvl="1"/>
            <a:r>
              <a:rPr lang="en-US" dirty="0" smtClean="0"/>
              <a:t>Collision-free</a:t>
            </a:r>
          </a:p>
          <a:p>
            <a:pPr lvl="1"/>
            <a:r>
              <a:rPr lang="en-US" dirty="0" smtClean="0"/>
              <a:t>kinematics</a:t>
            </a:r>
          </a:p>
          <a:p>
            <a:pPr lvl="1"/>
            <a:r>
              <a:rPr lang="en-US" dirty="0" smtClean="0"/>
              <a:t>Dynamics (external system </a:t>
            </a:r>
            <a:br>
              <a:rPr lang="en-US" dirty="0" smtClean="0"/>
            </a:br>
            <a:r>
              <a:rPr lang="en-US" dirty="0" smtClean="0"/>
              <a:t>                  forces)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423" y="2857300"/>
            <a:ext cx="2895600" cy="29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7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Planner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371600"/>
                <a:ext cx="7924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Potential Field Method</a:t>
                </a:r>
              </a:p>
              <a:p>
                <a:pPr lvl="1"/>
                <a:r>
                  <a:rPr lang="en-US" dirty="0" smtClean="0"/>
                  <a:t>Like gradient decent, but using the superposition of dynamic forces as potential fields</a:t>
                </a:r>
              </a:p>
              <a:p>
                <a:pPr lvl="1"/>
                <a:r>
                  <a:rPr lang="en-US" dirty="0" smtClean="0"/>
                  <a:t>Theoretically applied in continuous and discrete control scenarios </a:t>
                </a:r>
              </a:p>
              <a:p>
                <a:pPr lvl="1"/>
                <a:r>
                  <a:rPr lang="en-US" dirty="0" smtClean="0"/>
                  <a:t>Relies on a vector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of free parameters to be arbitrarily defined reflecting the impact of the dynamic constraints</a:t>
                </a:r>
              </a:p>
              <a:p>
                <a:pPr lvl="2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371600"/>
                <a:ext cx="7924800" cy="5105400"/>
              </a:xfrm>
              <a:blipFill rotWithShape="0">
                <a:blip r:embed="rId3"/>
                <a:stretch>
                  <a:fillRect l="-1000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Planner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19400" y="3632094"/>
            <a:ext cx="6049283" cy="26925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371600"/>
            <a:ext cx="7924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Potential Field Method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Paths computed by potential field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method</a:t>
            </a:r>
          </a:p>
          <a:p>
            <a:pPr lvl="2"/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7" y="2133600"/>
            <a:ext cx="3048000" cy="22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Planner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Geometric Reduction </a:t>
            </a:r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Plans on a reduced constraint set</a:t>
            </a:r>
          </a:p>
          <a:p>
            <a:pPr lvl="1"/>
            <a:r>
              <a:rPr lang="en-US" dirty="0" smtClean="0"/>
              <a:t>Adapts computed path to dynamically feasible path</a:t>
            </a:r>
            <a:endParaRPr lang="en-US" dirty="0"/>
          </a:p>
          <a:p>
            <a:pPr lvl="1"/>
            <a:r>
              <a:rPr lang="en-US" dirty="0" smtClean="0"/>
              <a:t>Can be run in real-time</a:t>
            </a:r>
          </a:p>
          <a:p>
            <a:pPr lvl="2"/>
            <a:r>
              <a:rPr lang="en-US" dirty="0" smtClean="0"/>
              <a:t>Caveat: Paths computed in reduced set are not always dynamically feasible</a:t>
            </a:r>
          </a:p>
          <a:p>
            <a:pPr lvl="1"/>
            <a:r>
              <a:rPr lang="en-US" dirty="0" smtClean="0"/>
              <a:t>Provably sub-optimal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167481"/>
            <a:ext cx="2133600" cy="1668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233987"/>
            <a:ext cx="1699986" cy="14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 motion Planning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20574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www.youtube.com/watch?v=4a3eY5siRRk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11:00 -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6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Rendezvous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https://www.youtube.com/watch?v=2C_GHIHbUyQ</a:t>
            </a:r>
          </a:p>
        </p:txBody>
      </p:sp>
    </p:spTree>
    <p:extLst>
      <p:ext uri="{BB962C8B-B14F-4D97-AF65-F5344CB8AC3E}">
        <p14:creationId xmlns:p14="http://schemas.microsoft.com/office/powerpoint/2010/main" val="319869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Motion planning for spacecraft uses algorithms and techniques common to many dynamical systems</a:t>
            </a:r>
          </a:p>
          <a:p>
            <a:pPr lvl="1"/>
            <a:r>
              <a:rPr lang="en-US" dirty="0" smtClean="0"/>
              <a:t>Straightforward to compute plans, if you can accurately describe the dynamics (which we have a very limited capacity to do)</a:t>
            </a:r>
          </a:p>
          <a:p>
            <a:pPr lvl="1"/>
            <a:r>
              <a:rPr lang="en-US" dirty="0" smtClean="0"/>
              <a:t>Few real-time methods exist, but work is continuing in this area by preprocessing</a:t>
            </a:r>
          </a:p>
          <a:p>
            <a:pPr lvl="1"/>
            <a:r>
              <a:rPr lang="en-US" dirty="0" smtClean="0"/>
              <a:t>Deep space motion planning is much easier that Planetary Orbital Environment, but only theoretical presently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Motion planning for extended constraints</a:t>
            </a:r>
          </a:p>
          <a:p>
            <a:pPr lvl="1"/>
            <a:r>
              <a:rPr lang="en-US" dirty="0" smtClean="0"/>
              <a:t>Solar Pressure</a:t>
            </a:r>
          </a:p>
          <a:p>
            <a:pPr lvl="1"/>
            <a:r>
              <a:rPr lang="en-US" dirty="0" smtClean="0"/>
              <a:t>Sun exposure optimization</a:t>
            </a:r>
          </a:p>
          <a:p>
            <a:pPr lvl="1"/>
            <a:r>
              <a:rPr lang="en-US" dirty="0" smtClean="0"/>
              <a:t>Formation Flying Guidance optimization</a:t>
            </a:r>
          </a:p>
          <a:p>
            <a:r>
              <a:rPr lang="en-US" dirty="0" smtClean="0"/>
              <a:t>Real-time methods</a:t>
            </a:r>
          </a:p>
          <a:p>
            <a:r>
              <a:rPr lang="en-US" dirty="0" smtClean="0"/>
              <a:t>Better dynamics approximation / understanding</a:t>
            </a:r>
          </a:p>
          <a:p>
            <a:r>
              <a:rPr lang="en-US" dirty="0" smtClean="0"/>
              <a:t>Hardware tests of formation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KSP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Rendezvous and docking in KSP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3"/>
              </a:rPr>
              <a:t>http://youtu.be/aHlSmepxx-o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KSP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Rondezvous</a:t>
            </a:r>
            <a:r>
              <a:rPr lang="en-US" dirty="0" smtClean="0"/>
              <a:t> and docking in KSP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http://youtu.be/YXMYzTEH4cQ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9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Manipulators</a:t>
            </a:r>
          </a:p>
          <a:p>
            <a:r>
              <a:rPr lang="en-US" dirty="0" smtClean="0"/>
              <a:t>N-rotors (4,8,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Roomba</a:t>
            </a:r>
          </a:p>
          <a:p>
            <a:r>
              <a:rPr lang="en-US" dirty="0" smtClean="0"/>
              <a:t>Surgical Robots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55686"/>
            <a:ext cx="1924382" cy="2290014"/>
          </a:xfrm>
          <a:prstGeom prst="rect">
            <a:avLst/>
          </a:prstGeom>
        </p:spPr>
      </p:pic>
      <p:pic>
        <p:nvPicPr>
          <p:cNvPr id="3078" name="Picture 6" descr="http://www.iqmetrix.com/sites/iqmetrix.com/files/field/image/amazon-prime-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78" y="4445269"/>
            <a:ext cx="3185703" cy="18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444" y="3208130"/>
            <a:ext cx="1342892" cy="12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Planning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Bipeds</a:t>
            </a:r>
          </a:p>
          <a:p>
            <a:r>
              <a:rPr lang="en-US" dirty="0" smtClean="0"/>
              <a:t>Autonomous Cars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1338" y="1371600"/>
            <a:ext cx="4495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www.youtube.com/watch?v=8h_W-KtQics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18:00 – 23:00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06738" y="4182533"/>
            <a:ext cx="4495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4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www.youtube.com/watch?v=bnv5JP8gL_k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07:00 – 13:00</a:t>
            </a:r>
          </a:p>
        </p:txBody>
      </p:sp>
    </p:spTree>
    <p:extLst>
      <p:ext uri="{BB962C8B-B14F-4D97-AF65-F5344CB8AC3E}">
        <p14:creationId xmlns:p14="http://schemas.microsoft.com/office/powerpoint/2010/main" val="266350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Abstraction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i="1" dirty="0" smtClean="0">
                    <a:latin typeface="Cambria Math" panose="02040503050406030204" pitchFamily="18" charset="0"/>
                  </a:rPr>
                  <a:t>s = 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)  configuration of robot in the world</a:t>
                </a:r>
              </a:p>
              <a:p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set of all states,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timestep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state at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Kinematics: state evolution given control inputs</a:t>
                </a:r>
              </a:p>
              <a:p>
                <a:r>
                  <a:rPr lang="en-US" dirty="0" smtClean="0"/>
                  <a:t>Path is set of all intermediate states between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3"/>
                <a:stretch>
                  <a:fillRect l="-1000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Compute a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PRM – </a:t>
            </a:r>
            <a:r>
              <a:rPr lang="en-US" dirty="0" err="1" smtClean="0"/>
              <a:t>Probabilstic</a:t>
            </a:r>
            <a:r>
              <a:rPr lang="en-US" dirty="0" smtClean="0"/>
              <a:t> Roadmap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Gradient Decent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RRT – Randomly-Exploring</a:t>
            </a:r>
            <a:br>
              <a:rPr lang="en-US" dirty="0" smtClean="0"/>
            </a:br>
            <a:r>
              <a:rPr lang="en-US" dirty="0" smtClean="0"/>
              <a:t>           Rapid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37" y="1456172"/>
            <a:ext cx="3569417" cy="1099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59652"/>
            <a:ext cx="4197676" cy="87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2dnor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7067" y="4409632"/>
            <a:ext cx="2633663" cy="21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in Space: 2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Planning in space divided into two environments</a:t>
            </a:r>
          </a:p>
          <a:p>
            <a:pPr lvl="1"/>
            <a:r>
              <a:rPr lang="en-US" dirty="0" smtClean="0"/>
              <a:t>Deep-Space</a:t>
            </a:r>
          </a:p>
          <a:p>
            <a:pPr lvl="2"/>
            <a:r>
              <a:rPr lang="en-US" dirty="0" smtClean="0"/>
              <a:t>No state- dependent forces in open loop</a:t>
            </a:r>
          </a:p>
          <a:p>
            <a:pPr lvl="2"/>
            <a:r>
              <a:rPr lang="en-US" dirty="0" smtClean="0"/>
              <a:t>Reduces to double integrator control problem</a:t>
            </a:r>
          </a:p>
          <a:p>
            <a:pPr lvl="3"/>
            <a:r>
              <a:rPr lang="en-US" dirty="0" smtClean="0"/>
              <a:t>ODE like our ballistics</a:t>
            </a:r>
          </a:p>
          <a:p>
            <a:pPr lvl="1"/>
            <a:r>
              <a:rPr lang="en-US" dirty="0" smtClean="0"/>
              <a:t>Planetary Orbital Environment POE</a:t>
            </a:r>
          </a:p>
          <a:p>
            <a:pPr lvl="2"/>
            <a:r>
              <a:rPr lang="en-US" dirty="0" smtClean="0"/>
              <a:t>Strong dynamic forces</a:t>
            </a:r>
          </a:p>
          <a:p>
            <a:pPr lvl="2"/>
            <a:r>
              <a:rPr lang="en-US" dirty="0" smtClean="0"/>
              <a:t>Search For Passive Relative Orbits,</a:t>
            </a:r>
            <a:br>
              <a:rPr lang="en-US" dirty="0" smtClean="0"/>
            </a:br>
            <a:r>
              <a:rPr lang="en-US" dirty="0" smtClean="0"/>
              <a:t> Active Relative Orbits, or reconfigurations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16122E-1A07-4D5C-9711-AA534E1B87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7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Basi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rch2014.pptx" id="{5C644AB1-10D8-484F-BB8E-0049C6673566}" vid="{B0FB0A12-4DE8-450E-BB82-9ABF002720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1708</TotalTime>
  <Words>1842</Words>
  <Application>Microsoft Macintosh PowerPoint</Application>
  <PresentationFormat>On-screen Show (4:3)</PresentationFormat>
  <Paragraphs>395</Paragraphs>
  <Slides>49</Slides>
  <Notes>41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blackTheme</vt:lpstr>
      <vt:lpstr>Motion Planning for SpaceCraft</vt:lpstr>
      <vt:lpstr>Introduction</vt:lpstr>
      <vt:lpstr>Motivation</vt:lpstr>
      <vt:lpstr>Motion Planning</vt:lpstr>
      <vt:lpstr>Motion Planning problems</vt:lpstr>
      <vt:lpstr>Motion Planning problems</vt:lpstr>
      <vt:lpstr>General Abstraction</vt:lpstr>
      <vt:lpstr>Methods to Compute a Path</vt:lpstr>
      <vt:lpstr>Planning in Space: 2 cases</vt:lpstr>
      <vt:lpstr>Planning in Space: 2 cases</vt:lpstr>
      <vt:lpstr>Distinction: planning in space</vt:lpstr>
      <vt:lpstr>Distinction: planning in space</vt:lpstr>
      <vt:lpstr>Distinction: planning in space</vt:lpstr>
      <vt:lpstr>Formation Flying</vt:lpstr>
      <vt:lpstr>Planning in Space: 2 cases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Motion Planner examples</vt:lpstr>
      <vt:lpstr>DS motion Planning DEMO</vt:lpstr>
      <vt:lpstr>Rendezvous Demo</vt:lpstr>
      <vt:lpstr>Conclusions</vt:lpstr>
      <vt:lpstr>Future Work</vt:lpstr>
      <vt:lpstr>KSP Demo</vt:lpstr>
      <vt:lpstr>KSP Demo</vt:lpstr>
      <vt:lpstr>Thank you</vt:lpstr>
    </vt:vector>
  </TitlesOfParts>
  <Company>Computer Science, UNC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SpaceCraft</dc:title>
  <dc:creator>andrew best</dc:creator>
  <cp:lastModifiedBy>Dinesh Manocha</cp:lastModifiedBy>
  <cp:revision>46</cp:revision>
  <dcterms:created xsi:type="dcterms:W3CDTF">2014-11-04T19:16:16Z</dcterms:created>
  <dcterms:modified xsi:type="dcterms:W3CDTF">2014-11-24T19:29:52Z</dcterms:modified>
</cp:coreProperties>
</file>