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0" r:id="rId2"/>
    <p:sldId id="35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60" r:id="rId12"/>
    <p:sldId id="313" r:id="rId13"/>
    <p:sldId id="314" r:id="rId14"/>
    <p:sldId id="361" r:id="rId15"/>
    <p:sldId id="315" r:id="rId16"/>
    <p:sldId id="362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2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6" y="1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601F96E-77FA-4358-985A-0EBAD8B61AD9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58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36E641D-93B2-436A-B5D2-C3C22FD7A216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73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19334A9-076A-4332-ADDC-D412344441B4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61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F71B986-274F-4475-A74A-9B0E42CE9C80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86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736F61F-9E80-4CA0-B081-672CA673B937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70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13B32FA-9A19-4254-9E33-A9564C0C62B3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0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D98587B-2790-4CE6-9B17-4C9D602E1630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88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0B707AB-FF36-439E-940D-9BD222D8F7AE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03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ED47E3A-05FB-42AD-9191-4D24251892D4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52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94F6D1C-FF4A-4DDF-8BDF-9DC3951D7353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5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7D31692-25E2-411E-9BA1-279982472A45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997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665F18E-110A-4E0F-A9CD-9DE165DA91EE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95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2E528F9-37E9-45C6-8DB3-AC2143F19E3B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49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A533469-5EB6-4FDE-AF5B-5B200160E748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0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8CDE2B3-925E-4FEE-B4D7-52D69F1959F1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8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B66B828-E61B-4F95-96B0-E0B3E1DD1090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7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4200CB3-0E15-45C6-8853-7D3B21DB256B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40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A38100C-A0BD-4FAF-BDE1-D6903DBDECC6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1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FFCE8F0-F919-45BD-BCBF-0A6B8F99ADB5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8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C4ACE5B-3464-4396-89A4-A7637B678E59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9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203D4D2-176F-4E63-833A-BD9F684DC617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4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2019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4584" y="2960688"/>
            <a:ext cx="11480800" cy="201612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8126"/>
            <a:ext cx="3617384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Silberschatz, Galvin and Gagne ©2018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984" y="6613526"/>
            <a:ext cx="273023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Operating System Concepts – 10</a:t>
            </a:r>
            <a:r>
              <a:rPr lang="en-US" altLang="en-US" sz="1000" b="1" baseline="30000" dirty="0">
                <a:solidFill>
                  <a:srgbClr val="336699"/>
                </a:solidFill>
                <a:latin typeface="Helvetica" pitchFamily="-84" charset="0"/>
              </a:rPr>
              <a:t>th</a:t>
            </a: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984" y="4157663"/>
            <a:ext cx="2749549" cy="1593850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8951" y="4006850"/>
            <a:ext cx="3115733" cy="1887538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946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>
          <a:xfrm>
            <a:off x="4975226" y="920750"/>
            <a:ext cx="2445976" cy="694466"/>
          </a:xfrm>
        </p:spPr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type="body" idx="1"/>
          </p:nvPr>
        </p:nvSpPr>
        <p:spPr>
          <a:xfrm>
            <a:off x="2762251" y="1725614"/>
            <a:ext cx="7026275" cy="1943131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</a:t>
            </a:r>
            <a:r>
              <a:rPr lang="en-US" sz="3300" dirty="0" err="1">
                <a:solidFill>
                  <a:schemeClr val="tx2"/>
                </a:solidFill>
              </a:rPr>
              <a:t>Agrawala</a:t>
            </a:r>
            <a:endParaRPr lang="en-US" sz="3300" dirty="0">
              <a:solidFill>
                <a:schemeClr val="tx2"/>
              </a:solidFill>
            </a:endParaRP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Set 5 Virtual Memory II</a:t>
            </a:r>
          </a:p>
        </p:txBody>
      </p:sp>
      <p:sp>
        <p:nvSpPr>
          <p:cNvPr id="4100" name="Shape 3"/>
          <p:cNvSpPr>
            <a:spLocks noGrp="1"/>
          </p:cNvSpPr>
          <p:nvPr>
            <p:ph type="dt" sz="quarter" idx="10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First-In-First-Out (FIFO)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Reference string: </a:t>
            </a:r>
            <a:r>
              <a:rPr lang="en-US" altLang="en-US" b="1" dirty="0">
                <a:solidFill>
                  <a:srgbClr val="FF0000"/>
                </a:solidFill>
              </a:rPr>
              <a:t>7,0,1,2,0,3,0,4,2,3,0,3,0,3,2,1,2,0,1,7,0,1</a:t>
            </a:r>
            <a:endParaRPr lang="en-US" altLang="en-US" dirty="0"/>
          </a:p>
          <a:p>
            <a:r>
              <a:rPr lang="en-US" altLang="en-US" dirty="0"/>
              <a:t>3 frames (3 pages can be in memory at a time per process)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pPr>
              <a:buFont typeface="Monotype Sorts" pitchFamily="-84" charset="2"/>
              <a:buNone/>
            </a:pPr>
            <a:br>
              <a:rPr lang="en-US" altLang="en-US" dirty="0"/>
            </a:br>
            <a:endParaRPr lang="en-US" altLang="en-US" dirty="0"/>
          </a:p>
          <a:p>
            <a:pPr>
              <a:buFont typeface="Monotype Sorts" pitchFamily="-84" charset="2"/>
              <a:buNone/>
            </a:pPr>
            <a:endParaRPr lang="en-US" altLang="en-US" sz="800" dirty="0"/>
          </a:p>
          <a:p>
            <a:pPr>
              <a:buFont typeface="Monotype Sorts" pitchFamily="-84" charset="2"/>
              <a:buNone/>
            </a:pPr>
            <a:endParaRPr lang="en-US" altLang="en-US" sz="800" dirty="0"/>
          </a:p>
          <a:p>
            <a:pPr>
              <a:buFont typeface="Monotype Sorts" pitchFamily="-84" charset="2"/>
              <a:buNone/>
            </a:pPr>
            <a:endParaRPr lang="en-US" altLang="en-US" dirty="0"/>
          </a:p>
        </p:txBody>
      </p:sp>
      <p:sp>
        <p:nvSpPr>
          <p:cNvPr id="35844" name="Text Box 16"/>
          <p:cNvSpPr txBox="1">
            <a:spLocks noChangeArrowheads="1"/>
          </p:cNvSpPr>
          <p:nvPr/>
        </p:nvSpPr>
        <p:spPr bwMode="auto">
          <a:xfrm>
            <a:off x="320835" y="3383698"/>
            <a:ext cx="1646596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Helvetica" panose="020B0604020202020204" pitchFamily="34" charset="0"/>
              </a:rPr>
              <a:t>15 page-faults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7F3461F-D21E-4ACD-B4DA-93F581ECD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91616"/>
              </p:ext>
            </p:extLst>
          </p:nvPr>
        </p:nvGraphicFramePr>
        <p:xfrm>
          <a:off x="2778711" y="3108781"/>
          <a:ext cx="7137400" cy="1537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30966402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9441151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117293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95408508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608093737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187706137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66153921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1287324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92387525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27616426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04509450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87156137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770274498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439271057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53096665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56902087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3494611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00186530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03855427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16513224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186809876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668307374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41936220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20489294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Refrence string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31384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Frames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781891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1999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39152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70448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54738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18711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6DDC781-0047-4DB9-B0E0-A7B49FD65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61965"/>
              </p:ext>
            </p:extLst>
          </p:nvPr>
        </p:nvGraphicFramePr>
        <p:xfrm>
          <a:off x="2778711" y="4811697"/>
          <a:ext cx="7137400" cy="1537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0">
                  <a:extLst>
                    <a:ext uri="{9D8B030D-6E8A-4147-A177-3AD203B41FA5}">
                      <a16:colId xmlns:a16="http://schemas.microsoft.com/office/drawing/2014/main" val="20808249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0429944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653490714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4970484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80693151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838076819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618790767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194470790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35711206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821342028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28205034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256585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28628993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02274755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99284152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25130433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261593389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77718821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765288932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82741737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568038585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3876571381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235861587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60011825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Refrence string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706698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Frames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08217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57964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321914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3473795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24719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2680095"/>
                  </a:ext>
                </a:extLst>
              </a:tr>
            </a:tbl>
          </a:graphicData>
        </a:graphic>
      </p:graphicFrame>
      <p:sp>
        <p:nvSpPr>
          <p:cNvPr id="12" name="Text Box 16">
            <a:extLst>
              <a:ext uri="{FF2B5EF4-FFF2-40B4-BE49-F238E27FC236}">
                <a16:creationId xmlns:a16="http://schemas.microsoft.com/office/drawing/2014/main" id="{D325642E-06AA-48A6-A903-84B482370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835" y="5446036"/>
            <a:ext cx="1646596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Helvetica" panose="020B0604020202020204" pitchFamily="34" charset="0"/>
              </a:rPr>
              <a:t>10 page-faults</a:t>
            </a:r>
          </a:p>
        </p:txBody>
      </p:sp>
    </p:spTree>
    <p:extLst>
      <p:ext uri="{BB962C8B-B14F-4D97-AF65-F5344CB8AC3E}">
        <p14:creationId xmlns:p14="http://schemas.microsoft.com/office/powerpoint/2010/main" val="292456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2DAC7-4F12-432D-9E98-02D1D225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First-In-First-Out (FIFO) Algorithm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D197-27B2-48CA-886B-F5461961F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39384"/>
            <a:ext cx="10515600" cy="2119868"/>
          </a:xfrm>
        </p:spPr>
        <p:txBody>
          <a:bodyPr/>
          <a:lstStyle/>
          <a:p>
            <a:pPr lvl="1"/>
            <a:r>
              <a:rPr lang="en-US" altLang="en-US" dirty="0" err="1"/>
              <a:t>CanAdding</a:t>
            </a:r>
            <a:r>
              <a:rPr lang="en-US" altLang="en-US" dirty="0"/>
              <a:t> more frames can cause more page faults!</a:t>
            </a:r>
          </a:p>
          <a:p>
            <a:pPr lvl="2"/>
            <a:r>
              <a:rPr lang="en-US" altLang="en-US" b="1" dirty="0" err="1">
                <a:solidFill>
                  <a:srgbClr val="3366FF"/>
                </a:solidFill>
              </a:rPr>
              <a:t>Belady</a:t>
            </a:r>
            <a:r>
              <a:rPr lang="ja-JP" altLang="en-US" b="1" dirty="0">
                <a:solidFill>
                  <a:srgbClr val="3366FF"/>
                </a:solidFill>
              </a:rPr>
              <a:t>’</a:t>
            </a:r>
            <a:r>
              <a:rPr lang="en-US" altLang="ja-JP" b="1" dirty="0">
                <a:solidFill>
                  <a:srgbClr val="3366FF"/>
                </a:solidFill>
              </a:rPr>
              <a:t>s Anomaly</a:t>
            </a:r>
            <a:endParaRPr lang="en-US" altLang="en-US" sz="800" dirty="0"/>
          </a:p>
          <a:p>
            <a:r>
              <a:rPr lang="en-US" altLang="en-US" dirty="0"/>
              <a:t>How to track ages of pages? </a:t>
            </a:r>
          </a:p>
          <a:p>
            <a:pPr lvl="1"/>
            <a:r>
              <a:rPr lang="en-US" altLang="en-US" dirty="0"/>
              <a:t>Just use a FIFO queue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5E6C8-4D1F-49FB-A675-F9387899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FFDE6-A4C3-4810-908A-CA3626B3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CE03B-6C85-400D-A4B7-FA08E555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8EA3A6-4E0E-4D43-A72E-4626973AF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65648"/>
              </p:ext>
            </p:extLst>
          </p:nvPr>
        </p:nvGraphicFramePr>
        <p:xfrm>
          <a:off x="2783630" y="1362903"/>
          <a:ext cx="5214474" cy="252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858519614"/>
                    </a:ext>
                  </a:extLst>
                </a:gridCol>
                <a:gridCol w="440873">
                  <a:extLst>
                    <a:ext uri="{9D8B030D-6E8A-4147-A177-3AD203B41FA5}">
                      <a16:colId xmlns:a16="http://schemas.microsoft.com/office/drawing/2014/main" val="4257235370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3337895166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3443470963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3242281048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3367899285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830425364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1469738730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2181231215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4033716792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3892488196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1375604102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735320795"/>
                    </a:ext>
                  </a:extLst>
                </a:gridCol>
                <a:gridCol w="304051">
                  <a:extLst>
                    <a:ext uri="{9D8B030D-6E8A-4147-A177-3AD203B41FA5}">
                      <a16:colId xmlns:a16="http://schemas.microsoft.com/office/drawing/2014/main" val="423039617"/>
                    </a:ext>
                  </a:extLst>
                </a:gridCol>
              </a:tblGrid>
              <a:tr h="241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Ref string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047577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Frames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9168625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5261773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9522309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9083400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Fault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64437191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2869909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Frames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5098152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0988090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1617173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1157657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78351210"/>
                  </a:ext>
                </a:extLst>
              </a:tr>
              <a:tr h="189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Page Fault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7700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FIFO Illustrating Belady</a:t>
            </a:r>
            <a:r>
              <a:rPr lang="ja-JP" altLang="en-US"/>
              <a:t>’</a:t>
            </a:r>
            <a:r>
              <a:rPr lang="en-US" altLang="ja-JP"/>
              <a:t>s Anomaly</a:t>
            </a:r>
            <a:endParaRPr lang="en-US" altLang="en-US"/>
          </a:p>
        </p:txBody>
      </p:sp>
      <p:pic>
        <p:nvPicPr>
          <p:cNvPr id="36867" name="Picture 1" descr="9_1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8" y="1690687"/>
            <a:ext cx="7129462" cy="510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8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Optimal Algorithm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21030" y="1690688"/>
            <a:ext cx="10515600" cy="4351338"/>
          </a:xfrm>
        </p:spPr>
        <p:txBody>
          <a:bodyPr/>
          <a:lstStyle/>
          <a:p>
            <a:pPr>
              <a:tabLst>
                <a:tab pos="1889125" algn="l"/>
              </a:tabLst>
            </a:pPr>
            <a:r>
              <a:rPr lang="en-US" altLang="en-US" dirty="0"/>
              <a:t>Replace page that will not be used for longest period of time</a:t>
            </a:r>
          </a:p>
          <a:p>
            <a:pPr lvl="1">
              <a:tabLst>
                <a:tab pos="1889125" algn="l"/>
              </a:tabLst>
            </a:pPr>
            <a:r>
              <a:rPr lang="en-US" altLang="en-US" dirty="0"/>
              <a:t>9 is optimal for the example when using 3 Page Frames</a:t>
            </a:r>
          </a:p>
          <a:p>
            <a:pPr>
              <a:tabLst>
                <a:tab pos="1889125" algn="l"/>
              </a:tabLst>
            </a:pPr>
            <a:r>
              <a:rPr lang="en-US" altLang="en-US" dirty="0"/>
              <a:t>How do you know this?</a:t>
            </a:r>
          </a:p>
          <a:p>
            <a:pPr lvl="1">
              <a:tabLst>
                <a:tab pos="1889125" algn="l"/>
              </a:tabLst>
            </a:pPr>
            <a:r>
              <a:rPr lang="en-US" altLang="en-US" dirty="0"/>
              <a:t>Can</a:t>
            </a:r>
            <a:r>
              <a:rPr lang="ja-JP" altLang="en-US" dirty="0"/>
              <a:t>’</a:t>
            </a:r>
            <a:r>
              <a:rPr lang="en-US" altLang="ja-JP" dirty="0"/>
              <a:t>t read the future</a:t>
            </a:r>
            <a:endParaRPr lang="en-US" altLang="en-US" dirty="0"/>
          </a:p>
          <a:p>
            <a:pPr>
              <a:tabLst>
                <a:tab pos="1889125" algn="l"/>
              </a:tabLst>
            </a:pPr>
            <a:r>
              <a:rPr lang="en-US" altLang="en-US" dirty="0"/>
              <a:t>Used for measuring how well your algorithm performs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467B68-1A68-4A53-B177-63D2DC263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74122"/>
              </p:ext>
            </p:extLst>
          </p:nvPr>
        </p:nvGraphicFramePr>
        <p:xfrm>
          <a:off x="1790699" y="4406318"/>
          <a:ext cx="7816278" cy="163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075">
                  <a:extLst>
                    <a:ext uri="{9D8B030D-6E8A-4147-A177-3AD203B41FA5}">
                      <a16:colId xmlns:a16="http://schemas.microsoft.com/office/drawing/2014/main" val="1681410246"/>
                    </a:ext>
                  </a:extLst>
                </a:gridCol>
                <a:gridCol w="360096">
                  <a:extLst>
                    <a:ext uri="{9D8B030D-6E8A-4147-A177-3AD203B41FA5}">
                      <a16:colId xmlns:a16="http://schemas.microsoft.com/office/drawing/2014/main" val="2590605623"/>
                    </a:ext>
                  </a:extLst>
                </a:gridCol>
                <a:gridCol w="357567">
                  <a:extLst>
                    <a:ext uri="{9D8B030D-6E8A-4147-A177-3AD203B41FA5}">
                      <a16:colId xmlns:a16="http://schemas.microsoft.com/office/drawing/2014/main" val="116644890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16970407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11265938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612392757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4120008577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1424399446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108381050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116062275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323076228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1492107451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018007746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012900843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699843728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861518236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628640105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4282180805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960609871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613065180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4252649656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129277975"/>
                    </a:ext>
                  </a:extLst>
                </a:gridCol>
                <a:gridCol w="312027">
                  <a:extLst>
                    <a:ext uri="{9D8B030D-6E8A-4147-A177-3AD203B41FA5}">
                      <a16:colId xmlns:a16="http://schemas.microsoft.com/office/drawing/2014/main" val="287709276"/>
                    </a:ext>
                  </a:extLst>
                </a:gridCol>
              </a:tblGrid>
              <a:tr h="272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Ref Str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7897973"/>
                  </a:ext>
                </a:extLst>
              </a:tr>
              <a:tr h="272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6197859"/>
                  </a:ext>
                </a:extLst>
              </a:tr>
              <a:tr h="27261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78742535"/>
                  </a:ext>
                </a:extLst>
              </a:tr>
              <a:tr h="27261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4106986"/>
                  </a:ext>
                </a:extLst>
              </a:tr>
              <a:tr h="27261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5096362"/>
                  </a:ext>
                </a:extLst>
              </a:tr>
              <a:tr h="272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3393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48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D8232-7FC0-4B40-97A7-7728BDE0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Algorithm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9A043-7F8B-4C4B-9503-A085E9D8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8E840-0320-45B3-ACD0-8FEB7713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BA849-A6F0-4634-97F4-DB58B974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42C4498-51D9-4675-8205-0D4CC5429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48005"/>
              </p:ext>
            </p:extLst>
          </p:nvPr>
        </p:nvGraphicFramePr>
        <p:xfrm>
          <a:off x="2403423" y="1484468"/>
          <a:ext cx="6845513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503">
                  <a:extLst>
                    <a:ext uri="{9D8B030D-6E8A-4147-A177-3AD203B41FA5}">
                      <a16:colId xmlns:a16="http://schemas.microsoft.com/office/drawing/2014/main" val="2701895121"/>
                    </a:ext>
                  </a:extLst>
                </a:gridCol>
                <a:gridCol w="355256">
                  <a:extLst>
                    <a:ext uri="{9D8B030D-6E8A-4147-A177-3AD203B41FA5}">
                      <a16:colId xmlns:a16="http://schemas.microsoft.com/office/drawing/2014/main" val="2740941870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715567584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613067898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810051389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024264626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0532102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648037639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869317610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3712123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35134374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11178978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2557988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71154536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955759095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58530812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05239865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07405663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841002069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937220746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327298605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63383686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665292663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Ref Str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109373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326138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3367575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743489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225509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983201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712F40A-8292-4F35-8869-4E4C1AC57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87800"/>
              </p:ext>
            </p:extLst>
          </p:nvPr>
        </p:nvGraphicFramePr>
        <p:xfrm>
          <a:off x="2403423" y="4017172"/>
          <a:ext cx="6845513" cy="1377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503">
                  <a:extLst>
                    <a:ext uri="{9D8B030D-6E8A-4147-A177-3AD203B41FA5}">
                      <a16:colId xmlns:a16="http://schemas.microsoft.com/office/drawing/2014/main" val="2641389009"/>
                    </a:ext>
                  </a:extLst>
                </a:gridCol>
                <a:gridCol w="355256">
                  <a:extLst>
                    <a:ext uri="{9D8B030D-6E8A-4147-A177-3AD203B41FA5}">
                      <a16:colId xmlns:a16="http://schemas.microsoft.com/office/drawing/2014/main" val="1606144168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976533416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94202804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86587859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36670369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609325238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738212794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426795811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850394068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632399195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4015728927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52996534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91276114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558431152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805142449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2610058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733265687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199976720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424424756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586700181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4113743653"/>
                    </a:ext>
                  </a:extLst>
                </a:gridCol>
                <a:gridCol w="273274">
                  <a:extLst>
                    <a:ext uri="{9D8B030D-6E8A-4147-A177-3AD203B41FA5}">
                      <a16:colId xmlns:a16="http://schemas.microsoft.com/office/drawing/2014/main" val="3255909864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Ref Str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898331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159791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394813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310689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26345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357348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256558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BBB0E5A-7701-4CB2-9DB7-6586698E99F8}"/>
              </a:ext>
            </a:extLst>
          </p:cNvPr>
          <p:cNvSpPr txBox="1"/>
          <p:nvPr/>
        </p:nvSpPr>
        <p:spPr>
          <a:xfrm>
            <a:off x="838200" y="1890352"/>
            <a:ext cx="153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Page Frames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E6EC68-5058-4307-8E46-8C381F34EEF4}"/>
              </a:ext>
            </a:extLst>
          </p:cNvPr>
          <p:cNvSpPr txBox="1"/>
          <p:nvPr/>
        </p:nvSpPr>
        <p:spPr>
          <a:xfrm>
            <a:off x="838199" y="4521481"/>
            <a:ext cx="153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Page Frames</a:t>
            </a:r>
          </a:p>
        </p:txBody>
      </p:sp>
    </p:spTree>
    <p:extLst>
      <p:ext uri="{BB962C8B-B14F-4D97-AF65-F5344CB8AC3E}">
        <p14:creationId xmlns:p14="http://schemas.microsoft.com/office/powerpoint/2010/main" val="299164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Least Recently Used (LRU)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Monotype Sorts" pitchFamily="-84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Use past knowledge rather than future</a:t>
            </a:r>
          </a:p>
          <a:p>
            <a:pPr>
              <a:defRPr/>
            </a:pPr>
            <a:r>
              <a:rPr lang="en-US" altLang="en-US" dirty="0"/>
              <a:t>Replace page that has not been used in the most amount of time</a:t>
            </a:r>
          </a:p>
          <a:p>
            <a:pPr>
              <a:defRPr/>
            </a:pPr>
            <a:r>
              <a:rPr lang="en-US" altLang="en-US" dirty="0"/>
              <a:t>Associate time of last use with each page</a:t>
            </a:r>
          </a:p>
          <a:p>
            <a:pPr>
              <a:buFont typeface="Monotype Sorts" pitchFamily="-84" charset="2"/>
              <a:buNone/>
              <a:defRPr/>
            </a:pPr>
            <a:endParaRPr lang="en-US" altLang="en-US" dirty="0"/>
          </a:p>
          <a:p>
            <a:pPr>
              <a:buFont typeface="Monotype Sorts" pitchFamily="-84" charset="2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11 faults – better than FIFO but worse than OPT</a:t>
            </a:r>
          </a:p>
          <a:p>
            <a:pPr>
              <a:defRPr/>
            </a:pPr>
            <a:r>
              <a:rPr lang="en-US" altLang="en-US" dirty="0"/>
              <a:t>Generally good algorithm and frequently used</a:t>
            </a:r>
          </a:p>
          <a:p>
            <a:pPr>
              <a:defRPr/>
            </a:pPr>
            <a:r>
              <a:rPr lang="en-US" altLang="en-US" dirty="0"/>
              <a:t>But how to implement?</a:t>
            </a:r>
          </a:p>
          <a:p>
            <a:pPr>
              <a:buFont typeface="Monotype Sorts" pitchFamily="-84" charset="2"/>
              <a:buNone/>
              <a:defRPr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06AECD-EF64-4BD7-ADD7-D3CA85453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15471"/>
              </p:ext>
            </p:extLst>
          </p:nvPr>
        </p:nvGraphicFramePr>
        <p:xfrm>
          <a:off x="2084722" y="3128121"/>
          <a:ext cx="7006811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211">
                  <a:extLst>
                    <a:ext uri="{9D8B030D-6E8A-4147-A177-3AD203B41FA5}">
                      <a16:colId xmlns:a16="http://schemas.microsoft.com/office/drawing/2014/main" val="586955190"/>
                    </a:ext>
                  </a:extLst>
                </a:gridCol>
                <a:gridCol w="363627">
                  <a:extLst>
                    <a:ext uri="{9D8B030D-6E8A-4147-A177-3AD203B41FA5}">
                      <a16:colId xmlns:a16="http://schemas.microsoft.com/office/drawing/2014/main" val="2593235433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4157689655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466182073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669798250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621411888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980968900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873548892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352376178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4082825498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630696274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680117268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816297170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099560644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867874465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1728389939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1699041933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0150752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661439255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838241667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1521315845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2559669841"/>
                    </a:ext>
                  </a:extLst>
                </a:gridCol>
                <a:gridCol w="279713">
                  <a:extLst>
                    <a:ext uri="{9D8B030D-6E8A-4147-A177-3AD203B41FA5}">
                      <a16:colId xmlns:a16="http://schemas.microsoft.com/office/drawing/2014/main" val="3646444187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 Str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097212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394637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020051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673676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2630840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358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9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52BA0-92DF-4563-AFE8-C410948E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Least Recently Used (LRU) Algorithm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473E-F9F6-4109-83CD-18A58B16B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1C8C-7806-4345-B5FD-D59F967B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1B0BE-F435-4080-8A37-9394C1CE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E8146A-B6AF-4460-8C06-507DD59FF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89427"/>
              </p:ext>
            </p:extLst>
          </p:nvPr>
        </p:nvGraphicFramePr>
        <p:xfrm>
          <a:off x="2892872" y="1690688"/>
          <a:ext cx="6671566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407">
                  <a:extLst>
                    <a:ext uri="{9D8B030D-6E8A-4147-A177-3AD203B41FA5}">
                      <a16:colId xmlns:a16="http://schemas.microsoft.com/office/drawing/2014/main" val="3483922292"/>
                    </a:ext>
                  </a:extLst>
                </a:gridCol>
                <a:gridCol w="346229">
                  <a:extLst>
                    <a:ext uri="{9D8B030D-6E8A-4147-A177-3AD203B41FA5}">
                      <a16:colId xmlns:a16="http://schemas.microsoft.com/office/drawing/2014/main" val="2728278477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192689366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427126975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770582757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236301886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99888334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89579906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568153912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063705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4084350264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62912440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994185154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839938797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231467609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047766732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17741050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266341774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302807016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29136238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118370829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45130764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819576438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 Str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922558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9536136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868566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99091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676581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87704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463ABE-4F2E-4B9B-916A-EF979813D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00573"/>
              </p:ext>
            </p:extLst>
          </p:nvPr>
        </p:nvGraphicFramePr>
        <p:xfrm>
          <a:off x="2892872" y="3979343"/>
          <a:ext cx="6671566" cy="1377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2407">
                  <a:extLst>
                    <a:ext uri="{9D8B030D-6E8A-4147-A177-3AD203B41FA5}">
                      <a16:colId xmlns:a16="http://schemas.microsoft.com/office/drawing/2014/main" val="4118746936"/>
                    </a:ext>
                  </a:extLst>
                </a:gridCol>
                <a:gridCol w="346229">
                  <a:extLst>
                    <a:ext uri="{9D8B030D-6E8A-4147-A177-3AD203B41FA5}">
                      <a16:colId xmlns:a16="http://schemas.microsoft.com/office/drawing/2014/main" val="1532452873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404045209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6897266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57665234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873057159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416166565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091171655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296986055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10143955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4072135703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740629008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113457322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450941867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87792096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3722475963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04600589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2727989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381968993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166035255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725287881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814676170"/>
                    </a:ext>
                  </a:extLst>
                </a:gridCol>
                <a:gridCol w="266330">
                  <a:extLst>
                    <a:ext uri="{9D8B030D-6E8A-4147-A177-3AD203B41FA5}">
                      <a16:colId xmlns:a16="http://schemas.microsoft.com/office/drawing/2014/main" val="2909924510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 Str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5097884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PageFrame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500123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67011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22668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506787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2574449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*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6340675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5E04D67-AF88-4442-9773-21344B4C815C}"/>
              </a:ext>
            </a:extLst>
          </p:cNvPr>
          <p:cNvSpPr txBox="1"/>
          <p:nvPr/>
        </p:nvSpPr>
        <p:spPr>
          <a:xfrm>
            <a:off x="838200" y="1890352"/>
            <a:ext cx="153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Page Frames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578C4D-1C2D-4ACA-B297-2B3609C5F941}"/>
              </a:ext>
            </a:extLst>
          </p:cNvPr>
          <p:cNvSpPr txBox="1"/>
          <p:nvPr/>
        </p:nvSpPr>
        <p:spPr>
          <a:xfrm>
            <a:off x="838199" y="4521481"/>
            <a:ext cx="153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Page Frames</a:t>
            </a:r>
          </a:p>
        </p:txBody>
      </p:sp>
    </p:spTree>
    <p:extLst>
      <p:ext uri="{BB962C8B-B14F-4D97-AF65-F5344CB8AC3E}">
        <p14:creationId xmlns:p14="http://schemas.microsoft.com/office/powerpoint/2010/main" val="186389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LRU Algorithm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Counter implementation</a:t>
            </a:r>
          </a:p>
          <a:p>
            <a:pPr lvl="1"/>
            <a:r>
              <a:rPr lang="en-US" altLang="en-US"/>
              <a:t>Every page entry has a counter; every time page is referenced through this entry, copy the clock into the counter</a:t>
            </a:r>
          </a:p>
          <a:p>
            <a:pPr lvl="1"/>
            <a:r>
              <a:rPr lang="en-US" altLang="en-US"/>
              <a:t>When a page needs to be changed, look at the counters to find smallest value</a:t>
            </a:r>
          </a:p>
          <a:p>
            <a:pPr lvl="2"/>
            <a:r>
              <a:rPr lang="en-US" altLang="en-US"/>
              <a:t>Search through table needed</a:t>
            </a:r>
          </a:p>
          <a:p>
            <a:r>
              <a:rPr lang="en-US" altLang="en-US"/>
              <a:t>Stack implementation</a:t>
            </a:r>
          </a:p>
          <a:p>
            <a:pPr lvl="1"/>
            <a:r>
              <a:rPr lang="en-US" altLang="en-US"/>
              <a:t>Keep a stack of page numbers in a double link form:</a:t>
            </a:r>
          </a:p>
          <a:p>
            <a:pPr lvl="1"/>
            <a:r>
              <a:rPr lang="en-US" altLang="en-US"/>
              <a:t>Page referenced:</a:t>
            </a:r>
          </a:p>
          <a:p>
            <a:pPr lvl="2"/>
            <a:r>
              <a:rPr lang="en-US" altLang="en-US"/>
              <a:t>move it to the top</a:t>
            </a:r>
          </a:p>
          <a:p>
            <a:pPr lvl="2"/>
            <a:r>
              <a:rPr lang="en-US" altLang="en-US"/>
              <a:t>requires 6 pointers to be changed</a:t>
            </a:r>
          </a:p>
          <a:p>
            <a:pPr lvl="1"/>
            <a:r>
              <a:rPr lang="en-US" altLang="en-US"/>
              <a:t>But each update more expensive</a:t>
            </a:r>
          </a:p>
          <a:p>
            <a:pPr lvl="1"/>
            <a:r>
              <a:rPr lang="en-US" altLang="en-US"/>
              <a:t>No search for replacement</a:t>
            </a:r>
          </a:p>
          <a:p>
            <a:r>
              <a:rPr lang="en-US" altLang="en-US"/>
              <a:t>LRU and OPT are cases of </a:t>
            </a:r>
            <a:r>
              <a:rPr lang="en-US" altLang="en-US" b="1">
                <a:solidFill>
                  <a:srgbClr val="3366FF"/>
                </a:solidFill>
              </a:rPr>
              <a:t>stack algorithms </a:t>
            </a:r>
            <a:r>
              <a:rPr lang="en-US" altLang="en-US"/>
              <a:t>that don</a:t>
            </a:r>
            <a:r>
              <a:rPr lang="ja-JP" altLang="en-US"/>
              <a:t>’</a:t>
            </a:r>
            <a:r>
              <a:rPr lang="en-US" altLang="ja-JP"/>
              <a:t>t have Belady</a:t>
            </a:r>
            <a:r>
              <a:rPr lang="ja-JP" altLang="en-US"/>
              <a:t>’</a:t>
            </a:r>
            <a:r>
              <a:rPr lang="en-US" altLang="ja-JP"/>
              <a:t>s Anomaly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7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Use Of A Stack to Record Most Recent Page References</a:t>
            </a:r>
          </a:p>
        </p:txBody>
      </p:sp>
      <p:pic>
        <p:nvPicPr>
          <p:cNvPr id="40963" name="Picture 1" descr="9_1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799" y="1450024"/>
            <a:ext cx="6707821" cy="524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50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LRU Approximation Algorithms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LRU needs special hardware and still slow</a:t>
            </a:r>
          </a:p>
          <a:p>
            <a:r>
              <a:rPr lang="en-US" altLang="en-US" b="1">
                <a:solidFill>
                  <a:srgbClr val="3366FF"/>
                </a:solidFill>
              </a:rPr>
              <a:t>Reference bit</a:t>
            </a:r>
          </a:p>
          <a:p>
            <a:pPr lvl="1"/>
            <a:r>
              <a:rPr lang="en-US" altLang="en-US"/>
              <a:t>With each page associate a bit, initially = 0</a:t>
            </a:r>
          </a:p>
          <a:p>
            <a:pPr lvl="1"/>
            <a:r>
              <a:rPr lang="en-US" altLang="en-US"/>
              <a:t>When page is referenced bit set to 1</a:t>
            </a:r>
          </a:p>
          <a:p>
            <a:pPr lvl="1"/>
            <a:r>
              <a:rPr lang="en-US" altLang="en-US"/>
              <a:t>Replace any with reference bit = 0 (if one exists)</a:t>
            </a:r>
          </a:p>
          <a:p>
            <a:pPr lvl="2"/>
            <a:r>
              <a:rPr lang="en-US" altLang="en-US"/>
              <a:t>We do not know the order, however</a:t>
            </a:r>
            <a:endParaRPr lang="en-US" altLang="en-US" sz="800"/>
          </a:p>
          <a:p>
            <a:r>
              <a:rPr lang="en-US" altLang="en-US" b="1">
                <a:solidFill>
                  <a:srgbClr val="3366FF"/>
                </a:solidFill>
              </a:rPr>
              <a:t>Second-chance algorithm</a:t>
            </a:r>
          </a:p>
          <a:p>
            <a:pPr lvl="1"/>
            <a:r>
              <a:rPr lang="en-US" altLang="en-US"/>
              <a:t>Generally FIFO, plus hardware-provided reference bit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Clock</a:t>
            </a:r>
            <a:r>
              <a:rPr lang="en-US" altLang="en-US"/>
              <a:t> replacement</a:t>
            </a:r>
          </a:p>
          <a:p>
            <a:pPr lvl="1"/>
            <a:r>
              <a:rPr lang="en-US" altLang="en-US"/>
              <a:t>If page to be replaced has </a:t>
            </a:r>
          </a:p>
          <a:p>
            <a:pPr lvl="2"/>
            <a:r>
              <a:rPr lang="en-US" altLang="en-US"/>
              <a:t>Reference bit = 0 -&gt; replace it</a:t>
            </a:r>
          </a:p>
          <a:p>
            <a:pPr lvl="2"/>
            <a:r>
              <a:rPr lang="en-US" altLang="en-US"/>
              <a:t>reference bit = 1 then:</a:t>
            </a:r>
          </a:p>
          <a:p>
            <a:pPr lvl="3"/>
            <a:r>
              <a:rPr lang="en-US" altLang="en-US"/>
              <a:t>set reference bit 0, leave page in memory</a:t>
            </a:r>
          </a:p>
          <a:p>
            <a:pPr lvl="3"/>
            <a:r>
              <a:rPr lang="en-US" altLang="en-US"/>
              <a:t>replace next page, subject to same rules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5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15F7-3BFF-490E-8BED-2D30D48F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090CC-BC96-48FB-9A79-C0F01B3EF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Paging</a:t>
            </a:r>
          </a:p>
          <a:p>
            <a:pPr lvl="1"/>
            <a:r>
              <a:rPr lang="en-US" dirty="0"/>
              <a:t>How paging works</a:t>
            </a:r>
          </a:p>
          <a:p>
            <a:pPr lvl="1"/>
            <a:r>
              <a:rPr lang="en-US" dirty="0"/>
              <a:t>Page Fault and its handling</a:t>
            </a:r>
          </a:p>
          <a:p>
            <a:pPr lvl="1"/>
            <a:r>
              <a:rPr lang="en-US" dirty="0"/>
              <a:t>Demand paging</a:t>
            </a:r>
          </a:p>
          <a:p>
            <a:pPr lvl="1"/>
            <a:r>
              <a:rPr lang="en-US" dirty="0"/>
              <a:t>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2791-7A06-4AB7-A958-175743B3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A7632-C7EC-4D3A-BA00-3ED48C30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E064F-F44A-4F51-BFAC-95FC65AC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2D389-1E87-4ECE-A6D6-350E1E9597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96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Second-Chance (clock) Page-Replacement Algorithm</a:t>
            </a:r>
          </a:p>
        </p:txBody>
      </p:sp>
      <p:pic>
        <p:nvPicPr>
          <p:cNvPr id="43011" name="Picture 1" descr="9_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044" y="1377951"/>
            <a:ext cx="5211445" cy="52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71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Enhanced Second-Chance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Improve algorithm by using reference bit and modify bit (if available) in concert</a:t>
            </a:r>
          </a:p>
          <a:p>
            <a:r>
              <a:rPr lang="en-US" altLang="en-US"/>
              <a:t>Take ordered pair (reference, modify)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(0, 0) neither recently used not modified – best page to replace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(0, 1) not recently used but modified – not quite as good, must write out before replacement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(1, 0) recently used but clean – probably will be used again soon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(1, 1) recently used and modified – probably will be used again soon and need to write out before replacement</a:t>
            </a:r>
          </a:p>
          <a:p>
            <a:r>
              <a:rPr lang="en-US" altLang="en-US"/>
              <a:t>When page replacement called for, use the clock scheme  but use the four classes replace page in lowest non-empty class</a:t>
            </a:r>
          </a:p>
          <a:p>
            <a:pPr lvl="1"/>
            <a:r>
              <a:rPr lang="en-US" altLang="en-US"/>
              <a:t>Might need to search circular queue several times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75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Counting Algorithms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Keep a counter of the number of references that have been made to each page</a:t>
            </a:r>
          </a:p>
          <a:p>
            <a:pPr lvl="1"/>
            <a:r>
              <a:rPr lang="en-US" altLang="en-US"/>
              <a:t>Not common</a:t>
            </a:r>
            <a:br>
              <a:rPr lang="en-US" altLang="en-US"/>
            </a:br>
            <a:endParaRPr lang="en-US" altLang="en-US"/>
          </a:p>
          <a:p>
            <a:r>
              <a:rPr lang="en-US" altLang="en-US" b="1">
                <a:solidFill>
                  <a:srgbClr val="3366FF"/>
                </a:solidFill>
              </a:rPr>
              <a:t>Lease Frequently Used </a:t>
            </a:r>
            <a:r>
              <a:rPr lang="en-US" altLang="en-US"/>
              <a:t>(</a:t>
            </a:r>
            <a:r>
              <a:rPr lang="en-US" altLang="en-US" b="1">
                <a:solidFill>
                  <a:srgbClr val="3366FF"/>
                </a:solidFill>
              </a:rPr>
              <a:t>LFU</a:t>
            </a:r>
            <a:r>
              <a:rPr lang="en-US" altLang="en-US"/>
              <a:t>)</a:t>
            </a:r>
            <a:r>
              <a:rPr lang="en-US" altLang="en-US" b="1">
                <a:solidFill>
                  <a:srgbClr val="3366FF"/>
                </a:solidFill>
              </a:rPr>
              <a:t> Algorithm</a:t>
            </a:r>
            <a:r>
              <a:rPr lang="en-US" altLang="en-US"/>
              <a:t>:  replaces page with smallest count</a:t>
            </a:r>
            <a:br>
              <a:rPr lang="en-US" altLang="en-US"/>
            </a:br>
            <a:endParaRPr lang="en-US" altLang="en-US"/>
          </a:p>
          <a:p>
            <a:r>
              <a:rPr lang="en-US" altLang="en-US" b="1">
                <a:solidFill>
                  <a:srgbClr val="3366FF"/>
                </a:solidFill>
              </a:rPr>
              <a:t>Most Frequently Used </a:t>
            </a:r>
            <a:r>
              <a:rPr lang="en-US" altLang="en-US"/>
              <a:t>(</a:t>
            </a:r>
            <a:r>
              <a:rPr lang="en-US" altLang="en-US" b="1">
                <a:solidFill>
                  <a:srgbClr val="3366FF"/>
                </a:solidFill>
              </a:rPr>
              <a:t>MFU</a:t>
            </a:r>
            <a:r>
              <a:rPr lang="en-US" altLang="en-US"/>
              <a:t>)</a:t>
            </a:r>
            <a:r>
              <a:rPr lang="en-US" altLang="en-US" b="1">
                <a:solidFill>
                  <a:srgbClr val="3366FF"/>
                </a:solidFill>
              </a:rPr>
              <a:t> Algorithm</a:t>
            </a:r>
            <a:r>
              <a:rPr lang="en-US" altLang="en-US"/>
              <a:t>: based on the argument that the page with the smallest count was probably just brought in and has yet to be used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9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Page-Buffering Algorithms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Keep a pool of free frames, always</a:t>
            </a:r>
          </a:p>
          <a:p>
            <a:pPr lvl="1"/>
            <a:r>
              <a:rPr lang="en-US" altLang="en-US"/>
              <a:t>Then frame available when needed, not found at fault time</a:t>
            </a:r>
          </a:p>
          <a:p>
            <a:pPr lvl="1"/>
            <a:r>
              <a:rPr lang="en-US" altLang="en-US"/>
              <a:t>Read page into free frame and select victim to evict and add to free pool</a:t>
            </a:r>
          </a:p>
          <a:p>
            <a:pPr lvl="1"/>
            <a:r>
              <a:rPr lang="en-US" altLang="en-US"/>
              <a:t>When convenient, evict victim</a:t>
            </a:r>
          </a:p>
          <a:p>
            <a:r>
              <a:rPr lang="en-US" altLang="en-US"/>
              <a:t>Possibly, keep list of modified pages</a:t>
            </a:r>
          </a:p>
          <a:p>
            <a:pPr lvl="1"/>
            <a:r>
              <a:rPr lang="en-US" altLang="en-US"/>
              <a:t>When backing store otherwise idle, write pages there and set to non-dirty</a:t>
            </a:r>
          </a:p>
          <a:p>
            <a:r>
              <a:rPr lang="en-US" altLang="en-US"/>
              <a:t>Possibly, keep free frame contents intact and note what is in them</a:t>
            </a:r>
          </a:p>
          <a:p>
            <a:pPr lvl="1"/>
            <a:r>
              <a:rPr lang="en-US" altLang="en-US"/>
              <a:t>If referenced again before reused, no need to load contents again from disk</a:t>
            </a:r>
          </a:p>
          <a:p>
            <a:pPr lvl="1"/>
            <a:r>
              <a:rPr lang="en-US" altLang="en-US"/>
              <a:t>Generally useful to reduce penalty if wrong victim frame selected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4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Applications and Page Replacement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All of these algorithms have OS guessing about future page access</a:t>
            </a:r>
          </a:p>
          <a:p>
            <a:r>
              <a:rPr lang="en-US" altLang="en-US"/>
              <a:t>Some applications have better knowledge – i.e. databases</a:t>
            </a:r>
          </a:p>
          <a:p>
            <a:r>
              <a:rPr lang="en-US" altLang="en-US"/>
              <a:t>Memory intensive applications can cause double buffering</a:t>
            </a:r>
          </a:p>
          <a:p>
            <a:pPr lvl="1"/>
            <a:r>
              <a:rPr lang="en-US" altLang="en-US"/>
              <a:t>OS keeps copy of page in memory as I/O buffer</a:t>
            </a:r>
          </a:p>
          <a:p>
            <a:pPr lvl="1"/>
            <a:r>
              <a:rPr lang="en-US" altLang="en-US"/>
              <a:t>Application keeps page in memory for its own work</a:t>
            </a:r>
          </a:p>
          <a:p>
            <a:r>
              <a:rPr lang="en-US" altLang="en-US"/>
              <a:t>Operating system can given direct access to the disk, getting out of the way of the applications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Raw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3366FF"/>
                </a:solidFill>
              </a:rPr>
              <a:t>disk</a:t>
            </a:r>
            <a:r>
              <a:rPr lang="en-US" altLang="en-US" b="1"/>
              <a:t> </a:t>
            </a:r>
            <a:r>
              <a:rPr lang="en-US" altLang="en-US"/>
              <a:t>mode</a:t>
            </a:r>
          </a:p>
          <a:p>
            <a:r>
              <a:rPr lang="en-US" altLang="en-US"/>
              <a:t>Bypasses buffering, locking, etc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9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Allocation of Frames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Each process needs </a:t>
            </a:r>
            <a:r>
              <a:rPr lang="en-US" altLang="en-US" b="1" i="1"/>
              <a:t>minimum</a:t>
            </a:r>
            <a:r>
              <a:rPr lang="en-US" altLang="en-US"/>
              <a:t> number of frames</a:t>
            </a:r>
          </a:p>
          <a:p>
            <a:r>
              <a:rPr lang="en-US" altLang="en-US"/>
              <a:t>Example:  IBM 370 – 6 pages to handle SS MOVE instruction:</a:t>
            </a:r>
          </a:p>
          <a:p>
            <a:pPr lvl="1"/>
            <a:r>
              <a:rPr lang="en-US" altLang="en-US"/>
              <a:t>instruction is 6 bytes, might span 2 pages</a:t>
            </a:r>
          </a:p>
          <a:p>
            <a:pPr lvl="1"/>
            <a:r>
              <a:rPr lang="en-US" altLang="en-US"/>
              <a:t>2 pages to handle </a:t>
            </a:r>
            <a:r>
              <a:rPr lang="en-US" altLang="en-US" i="1"/>
              <a:t>from</a:t>
            </a:r>
          </a:p>
          <a:p>
            <a:pPr lvl="1"/>
            <a:r>
              <a:rPr lang="en-US" altLang="en-US"/>
              <a:t>2 pages to handle </a:t>
            </a:r>
            <a:r>
              <a:rPr lang="en-US" altLang="en-US" i="1"/>
              <a:t>to</a:t>
            </a:r>
          </a:p>
          <a:p>
            <a:r>
              <a:rPr lang="en-US" altLang="en-US" b="1" i="1"/>
              <a:t>Maximum</a:t>
            </a:r>
            <a:r>
              <a:rPr lang="en-US" altLang="en-US" i="1"/>
              <a:t> </a:t>
            </a:r>
            <a:r>
              <a:rPr lang="en-US" altLang="en-US"/>
              <a:t>of course is total frames in the system</a:t>
            </a:r>
          </a:p>
          <a:p>
            <a:r>
              <a:rPr lang="en-US" altLang="en-US"/>
              <a:t>Two major allocation schemes</a:t>
            </a:r>
          </a:p>
          <a:p>
            <a:pPr lvl="1"/>
            <a:r>
              <a:rPr lang="en-US" altLang="en-US"/>
              <a:t>fixed allocation</a:t>
            </a:r>
          </a:p>
          <a:p>
            <a:pPr lvl="1"/>
            <a:r>
              <a:rPr lang="en-US" altLang="en-US"/>
              <a:t>priority allocation</a:t>
            </a:r>
          </a:p>
          <a:p>
            <a:r>
              <a:rPr lang="en-US" altLang="en-US"/>
              <a:t>Many variations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57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Fixed Allocation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Equal allocation – For example, if there are 100 frames (after allocating frames for the OS) and 5 processes, give each process 20 frames</a:t>
            </a:r>
          </a:p>
          <a:p>
            <a:pPr lvl="1"/>
            <a:r>
              <a:rPr lang="en-US" altLang="en-US" dirty="0"/>
              <a:t>Keep some as free frame buffer pool</a:t>
            </a:r>
          </a:p>
          <a:p>
            <a:endParaRPr lang="en-US" altLang="en-US" sz="800" dirty="0"/>
          </a:p>
          <a:p>
            <a:r>
              <a:rPr lang="en-US" altLang="en-US" dirty="0"/>
              <a:t>Proportional allocation – Allocate according to the size of process</a:t>
            </a:r>
          </a:p>
          <a:p>
            <a:pPr lvl="1"/>
            <a:r>
              <a:rPr lang="en-US" altLang="en-US" dirty="0"/>
              <a:t>Dynamic as degree of multiprogramming, process sizes change</a:t>
            </a:r>
          </a:p>
          <a:p>
            <a:pPr lvl="1">
              <a:buFont typeface="Monotype Sorts" pitchFamily="-84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010287"/>
              </p:ext>
            </p:extLst>
          </p:nvPr>
        </p:nvGraphicFramePr>
        <p:xfrm>
          <a:off x="3123248" y="4729163"/>
          <a:ext cx="285750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4" imgW="2857500" imgH="1612900" progId="Equation.3">
                  <p:embed/>
                </p:oleObj>
              </mc:Choice>
              <mc:Fallback>
                <p:oleObj name="Equation" r:id="rId4" imgW="2857500" imgH="16129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248" y="4729163"/>
                        <a:ext cx="2857500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306763" y="37925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306763" y="4129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3306763" y="49895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3300413" y="44561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116389"/>
              </p:ext>
            </p:extLst>
          </p:nvPr>
        </p:nvGraphicFramePr>
        <p:xfrm>
          <a:off x="7629209" y="4572794"/>
          <a:ext cx="1506537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6" imgW="1143000" imgH="1460500" progId="Equation.3">
                  <p:embed/>
                </p:oleObj>
              </mc:Choice>
              <mc:Fallback>
                <p:oleObj name="Equation" r:id="rId6" imgW="1143000" imgH="14605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209" y="4572794"/>
                        <a:ext cx="1506537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47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Priority Allocation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 a proportional allocation scheme using priorities rather than size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If process </a:t>
            </a:r>
            <a:r>
              <a:rPr lang="en-US" altLang="en-US" b="1" i="1"/>
              <a:t>P</a:t>
            </a:r>
            <a:r>
              <a:rPr lang="en-US" altLang="en-US" b="1" i="1" baseline="-25000"/>
              <a:t>i</a:t>
            </a:r>
            <a:r>
              <a:rPr lang="en-US" altLang="en-US"/>
              <a:t> generates a page fault,</a:t>
            </a:r>
          </a:p>
          <a:p>
            <a:pPr lvl="1"/>
            <a:r>
              <a:rPr lang="en-US" altLang="en-US"/>
              <a:t>select for replacement one of its frames</a:t>
            </a:r>
          </a:p>
          <a:p>
            <a:pPr lvl="1"/>
            <a:r>
              <a:rPr lang="en-US" altLang="en-US"/>
              <a:t>select for replacement a frame from a process with lower priority number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79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Global vs. Local Allocation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>
                <a:solidFill>
                  <a:srgbClr val="3366FF"/>
                </a:solidFill>
              </a:rPr>
              <a:t>Global replacement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process selects a replacement frame from the set of all frames; one process can take a frame from another</a:t>
            </a:r>
          </a:p>
          <a:p>
            <a:pPr lvl="1"/>
            <a:r>
              <a:rPr lang="en-US" altLang="en-US"/>
              <a:t>But then process execution time can vary greatly</a:t>
            </a:r>
          </a:p>
          <a:p>
            <a:pPr lvl="1"/>
            <a:r>
              <a:rPr lang="en-US" altLang="en-US"/>
              <a:t>But greater throughput so more common</a:t>
            </a:r>
          </a:p>
          <a:p>
            <a:pPr>
              <a:buFont typeface="Monotype Sorts" pitchFamily="-84" charset="2"/>
              <a:buNone/>
            </a:pPr>
            <a:endParaRPr lang="en-US" altLang="en-US"/>
          </a:p>
          <a:p>
            <a:r>
              <a:rPr lang="en-US" altLang="en-US" b="1">
                <a:solidFill>
                  <a:srgbClr val="3366FF"/>
                </a:solidFill>
              </a:rPr>
              <a:t>Local replacement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each process selects from only its own set of allocated frames</a:t>
            </a:r>
          </a:p>
          <a:p>
            <a:pPr lvl="1"/>
            <a:r>
              <a:rPr lang="en-US" altLang="en-US"/>
              <a:t>More consistent per-process performance</a:t>
            </a:r>
          </a:p>
          <a:p>
            <a:pPr lvl="1"/>
            <a:r>
              <a:rPr lang="en-US" altLang="en-US"/>
              <a:t>But possibly underutilized memory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17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Non-Uniform Memory Access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So far all memory accessed equally</a:t>
            </a:r>
          </a:p>
          <a:p>
            <a:r>
              <a:rPr lang="en-US" altLang="en-US"/>
              <a:t>Many systems are </a:t>
            </a:r>
            <a:r>
              <a:rPr lang="en-US" altLang="en-US" b="1">
                <a:solidFill>
                  <a:srgbClr val="3366FF"/>
                </a:solidFill>
              </a:rPr>
              <a:t>NUMA</a:t>
            </a:r>
            <a:r>
              <a:rPr lang="en-US" altLang="en-US"/>
              <a:t> – speed of access to memory varies</a:t>
            </a:r>
          </a:p>
          <a:p>
            <a:pPr lvl="1"/>
            <a:r>
              <a:rPr lang="en-US" altLang="en-US"/>
              <a:t>Consider system boards containing CPUs and memory, interconnected over a system bus</a:t>
            </a:r>
          </a:p>
          <a:p>
            <a:r>
              <a:rPr lang="en-US" altLang="en-US"/>
              <a:t>Optimal performance comes from allocating memory </a:t>
            </a:r>
            <a:r>
              <a:rPr lang="ja-JP" altLang="en-US"/>
              <a:t>“</a:t>
            </a:r>
            <a:r>
              <a:rPr lang="en-US" altLang="ja-JP"/>
              <a:t>close to</a:t>
            </a:r>
            <a:r>
              <a:rPr lang="ja-JP" altLang="en-US"/>
              <a:t>”</a:t>
            </a:r>
            <a:r>
              <a:rPr lang="en-US" altLang="ja-JP"/>
              <a:t> the CPU on which the thread is scheduled</a:t>
            </a:r>
          </a:p>
          <a:p>
            <a:pPr lvl="1"/>
            <a:r>
              <a:rPr lang="en-US" altLang="en-US"/>
              <a:t>And modifying the scheduler to schedule the thread on the same system board when possible</a:t>
            </a:r>
          </a:p>
          <a:p>
            <a:pPr lvl="1"/>
            <a:r>
              <a:rPr lang="en-US" altLang="en-US"/>
              <a:t>Solved by Solaris by creating </a:t>
            </a:r>
            <a:r>
              <a:rPr lang="en-US" altLang="en-US" b="1">
                <a:solidFill>
                  <a:srgbClr val="3366FF"/>
                </a:solidFill>
              </a:rPr>
              <a:t>lgroups </a:t>
            </a:r>
          </a:p>
          <a:p>
            <a:pPr lvl="2"/>
            <a:r>
              <a:rPr lang="en-US" altLang="en-US"/>
              <a:t>Structure to track CPU / Memory low latency groups</a:t>
            </a:r>
          </a:p>
          <a:p>
            <a:pPr lvl="2"/>
            <a:r>
              <a:rPr lang="en-US" altLang="en-US"/>
              <a:t>Used my schedule and pager</a:t>
            </a:r>
          </a:p>
          <a:p>
            <a:pPr lvl="2"/>
            <a:r>
              <a:rPr lang="en-US" altLang="en-US"/>
              <a:t>When possible schedule all threads of a process and allocate all memory for that process within the lgroup</a:t>
            </a:r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1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What Happens if There is no Free Frame?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Used up by process pages</a:t>
            </a:r>
          </a:p>
          <a:p>
            <a:r>
              <a:rPr lang="en-US" altLang="en-US" dirty="0"/>
              <a:t>Also in demand from the kernel, I/O buffers, </a:t>
            </a:r>
            <a:r>
              <a:rPr lang="en-US" altLang="en-US" dirty="0" err="1"/>
              <a:t>etc</a:t>
            </a:r>
            <a:endParaRPr lang="en-US" altLang="en-US" dirty="0"/>
          </a:p>
          <a:p>
            <a:r>
              <a:rPr lang="en-US" altLang="en-US" dirty="0"/>
              <a:t>How much to allocate to each?</a:t>
            </a:r>
          </a:p>
          <a:p>
            <a:endParaRPr lang="en-US" altLang="en-US" dirty="0"/>
          </a:p>
          <a:p>
            <a:r>
              <a:rPr lang="en-US" altLang="en-US" dirty="0"/>
              <a:t>Page replacement – find some page in memory, but not really in use, page it out</a:t>
            </a:r>
          </a:p>
          <a:p>
            <a:pPr lvl="1"/>
            <a:r>
              <a:rPr lang="en-US" altLang="en-US" dirty="0"/>
              <a:t>Algorithm – terminate? swap out? replace the page?</a:t>
            </a:r>
          </a:p>
          <a:p>
            <a:pPr lvl="1"/>
            <a:r>
              <a:rPr lang="en-US" altLang="en-US" dirty="0"/>
              <a:t>Performance – want an algorithm which will result in minimum number of page faults</a:t>
            </a:r>
          </a:p>
          <a:p>
            <a:r>
              <a:rPr lang="en-US" altLang="en-US" dirty="0"/>
              <a:t>Same page may be brought into memory several times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0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Page Replacement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</a:t>
            </a:r>
            <a:r>
              <a:rPr lang="en-US" altLang="en-US" b="1" dirty="0">
                <a:solidFill>
                  <a:srgbClr val="3366FF"/>
                </a:solidFill>
              </a:rPr>
              <a:t>modify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3366FF"/>
                </a:solidFill>
              </a:rPr>
              <a:t>dirty</a:t>
            </a:r>
            <a:r>
              <a:rPr lang="en-US" altLang="en-US" dirty="0"/>
              <a:t>)</a:t>
            </a:r>
            <a:r>
              <a:rPr lang="en-US" altLang="en-US" b="1" dirty="0">
                <a:solidFill>
                  <a:srgbClr val="3366FF"/>
                </a:solidFill>
              </a:rPr>
              <a:t> bit </a:t>
            </a:r>
            <a:r>
              <a:rPr lang="en-US" altLang="en-US" dirty="0"/>
              <a:t>to reduce overhead of page transfers – only modified pages are written to disk</a:t>
            </a:r>
          </a:p>
          <a:p>
            <a:r>
              <a:rPr lang="en-US" altLang="en-US" dirty="0"/>
              <a:t>Page replacement completes separation between logical memory and physical memory – large virtual memory can be provided on a smaller physical memory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Need For Page Replacement</a:t>
            </a:r>
          </a:p>
        </p:txBody>
      </p:sp>
      <p:pic>
        <p:nvPicPr>
          <p:cNvPr id="30723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1363664"/>
            <a:ext cx="7355840" cy="535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Basic Page Replacement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79413" indent="-379413">
              <a:buFont typeface="Monotype Sorts" pitchFamily="-84" charset="2"/>
              <a:buAutoNum type="arabicPeriod"/>
            </a:pPr>
            <a:r>
              <a:rPr lang="en-US" altLang="en-US" dirty="0"/>
              <a:t>Find the location of the desired page on disk</a:t>
            </a:r>
            <a:br>
              <a:rPr lang="en-US" altLang="en-US" dirty="0"/>
            </a:br>
            <a:endParaRPr lang="en-US" altLang="en-US" dirty="0"/>
          </a:p>
          <a:p>
            <a:pPr marL="379413" indent="-379413">
              <a:buFont typeface="Monotype Sorts" pitchFamily="-84" charset="2"/>
              <a:buAutoNum type="arabicPeriod"/>
            </a:pPr>
            <a:r>
              <a:rPr lang="en-US" altLang="en-US" dirty="0"/>
              <a:t>Find a free frame:</a:t>
            </a:r>
            <a:br>
              <a:rPr lang="en-US" altLang="en-US" dirty="0"/>
            </a:br>
            <a:r>
              <a:rPr lang="en-US" altLang="en-US" dirty="0"/>
              <a:t>   -  If there is a free frame, use it</a:t>
            </a:r>
            <a:br>
              <a:rPr lang="en-US" altLang="en-US" dirty="0"/>
            </a:br>
            <a:r>
              <a:rPr lang="en-US" altLang="en-US" dirty="0"/>
              <a:t>   -  If there is no free frame, </a:t>
            </a:r>
          </a:p>
          <a:p>
            <a:pPr lvl="2"/>
            <a:r>
              <a:rPr lang="en-US" altLang="en-US" dirty="0"/>
              <a:t>use a page replacement algorithm to select a </a:t>
            </a:r>
            <a:r>
              <a:rPr lang="en-US" altLang="en-US" b="1" dirty="0">
                <a:solidFill>
                  <a:srgbClr val="3366FF"/>
                </a:solidFill>
              </a:rPr>
              <a:t>victim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3366FF"/>
                </a:solidFill>
              </a:rPr>
              <a:t>frame</a:t>
            </a:r>
            <a:br>
              <a:rPr lang="en-US" altLang="en-US" b="1" dirty="0">
                <a:solidFill>
                  <a:srgbClr val="3366FF"/>
                </a:solidFill>
              </a:rPr>
            </a:br>
            <a:r>
              <a:rPr lang="en-US" altLang="en-US" b="1" dirty="0">
                <a:solidFill>
                  <a:srgbClr val="3366FF"/>
                </a:solidFill>
              </a:rPr>
              <a:t>	- </a:t>
            </a:r>
            <a:r>
              <a:rPr lang="en-US" altLang="en-US" dirty="0"/>
              <a:t>Write victim frame to disk </a:t>
            </a:r>
            <a:r>
              <a:rPr lang="en-US" altLang="en-US" dirty="0">
                <a:solidFill>
                  <a:srgbClr val="FF0000"/>
                </a:solidFill>
              </a:rPr>
              <a:t>if dirty</a:t>
            </a:r>
            <a:br>
              <a:rPr lang="en-US" altLang="en-US" dirty="0"/>
            </a:br>
            <a:endParaRPr lang="en-US" altLang="en-US" dirty="0"/>
          </a:p>
          <a:p>
            <a:pPr marL="379413" indent="-379413">
              <a:buFont typeface="Monotype Sorts" pitchFamily="-84" charset="2"/>
              <a:buAutoNum type="arabicPeriod"/>
            </a:pPr>
            <a:r>
              <a:rPr lang="en-US" altLang="en-US" dirty="0"/>
              <a:t>Bring  the desired page into the (newly) free frame; update the page and frame tables</a:t>
            </a:r>
            <a:br>
              <a:rPr lang="en-US" altLang="en-US" dirty="0"/>
            </a:br>
            <a:endParaRPr lang="en-US" altLang="en-US" dirty="0"/>
          </a:p>
          <a:p>
            <a:pPr marL="379413" indent="-379413">
              <a:buFont typeface="Monotype Sorts" pitchFamily="-84" charset="2"/>
              <a:buAutoNum type="arabicPeriod"/>
            </a:pPr>
            <a:r>
              <a:rPr lang="en-US" altLang="en-US" dirty="0"/>
              <a:t>Continue the process by restarting the instruction that caused the trap</a:t>
            </a:r>
          </a:p>
          <a:p>
            <a:pPr marL="379413" indent="-379413">
              <a:buFont typeface="Monotype Sorts" pitchFamily="-84" charset="2"/>
              <a:buAutoNum type="arabicPeriod"/>
            </a:pPr>
            <a:endParaRPr lang="en-US" altLang="en-US" dirty="0"/>
          </a:p>
          <a:p>
            <a:pPr marL="379413" indent="-379413">
              <a:buNone/>
            </a:pPr>
            <a:r>
              <a:rPr lang="en-US" altLang="en-US" dirty="0"/>
              <a:t>Note now potentially 2 page transfers for page fault – increasing EAT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6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Page Replacement</a:t>
            </a:r>
          </a:p>
        </p:txBody>
      </p:sp>
      <p:pic>
        <p:nvPicPr>
          <p:cNvPr id="32771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580" y="1326834"/>
            <a:ext cx="7195820" cy="530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Page and Frame Replacement Algorithms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3144838" algn="ctr"/>
              </a:tabLst>
            </a:pPr>
            <a:r>
              <a:rPr lang="en-US" altLang="en-US" b="1" dirty="0">
                <a:solidFill>
                  <a:srgbClr val="3366FF"/>
                </a:solidFill>
              </a:rPr>
              <a:t>Frame-allocation algorithm </a:t>
            </a:r>
            <a:r>
              <a:rPr lang="en-US" altLang="en-US" dirty="0"/>
              <a:t>determines 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How many frames to give each process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Which frames to replace</a:t>
            </a:r>
          </a:p>
          <a:p>
            <a:pPr>
              <a:tabLst>
                <a:tab pos="3144838" algn="ctr"/>
              </a:tabLst>
            </a:pPr>
            <a:r>
              <a:rPr lang="en-US" altLang="en-US" b="1" dirty="0">
                <a:solidFill>
                  <a:srgbClr val="3366FF"/>
                </a:solidFill>
              </a:rPr>
              <a:t>Page-replacement algorithm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Want lowest page-fault rate on both first access and re-access</a:t>
            </a:r>
          </a:p>
          <a:p>
            <a:pPr>
              <a:tabLst>
                <a:tab pos="3144838" algn="ctr"/>
              </a:tabLst>
            </a:pPr>
            <a:r>
              <a:rPr lang="en-US" altLang="en-US" dirty="0"/>
              <a:t>Evaluate algorithm by running it on a string of memory references (reference string) and computing the number of page faults on that string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String is just page numbers, not full addresses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Repeated access to the same page does not cause a page fault</a:t>
            </a:r>
          </a:p>
          <a:p>
            <a:pPr lvl="1">
              <a:tabLst>
                <a:tab pos="3144838" algn="ctr"/>
              </a:tabLst>
            </a:pPr>
            <a:r>
              <a:rPr lang="en-US" altLang="en-US" dirty="0"/>
              <a:t>Results depend on number of frames available</a:t>
            </a:r>
          </a:p>
          <a:p>
            <a:pPr>
              <a:tabLst>
                <a:tab pos="3144838" algn="ctr"/>
              </a:tabLst>
            </a:pPr>
            <a:r>
              <a:rPr lang="en-US" altLang="en-US" dirty="0"/>
              <a:t>In all our examples, the </a:t>
            </a:r>
            <a:r>
              <a:rPr lang="en-US" altLang="en-US" b="1" dirty="0">
                <a:solidFill>
                  <a:srgbClr val="3366FF"/>
                </a:solidFill>
              </a:rPr>
              <a:t>reference string </a:t>
            </a:r>
            <a:r>
              <a:rPr lang="en-US" altLang="en-US" dirty="0"/>
              <a:t>of referenced page numbers is </a:t>
            </a:r>
          </a:p>
          <a:p>
            <a:pPr>
              <a:buNone/>
              <a:tabLst>
                <a:tab pos="3144838" algn="ctr"/>
              </a:tabLst>
            </a:pPr>
            <a:r>
              <a:rPr lang="en-US" altLang="en-US" dirty="0"/>
              <a:t>	               </a:t>
            </a:r>
            <a:r>
              <a:rPr lang="en-US" altLang="en-US" b="1" dirty="0">
                <a:solidFill>
                  <a:srgbClr val="FF0000"/>
                </a:solidFill>
              </a:rPr>
              <a:t>7,0,1,2,0,3,0,4,2,3,0,3,0,3,2,1,2,0,1,7,0,1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5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Graph of Page Faults Versus The Number of Frames</a:t>
            </a: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" y="1690687"/>
            <a:ext cx="8354060" cy="491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3128</Words>
  <Application>Microsoft Office PowerPoint</Application>
  <PresentationFormat>Widescreen</PresentationFormat>
  <Paragraphs>1633</Paragraphs>
  <Slides>29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Helvetica</vt:lpstr>
      <vt:lpstr>Monotype Sorts</vt:lpstr>
      <vt:lpstr>Times New Roman</vt:lpstr>
      <vt:lpstr>Verdana</vt:lpstr>
      <vt:lpstr>Office Theme</vt:lpstr>
      <vt:lpstr>Equation</vt:lpstr>
      <vt:lpstr>CSMC 412</vt:lpstr>
      <vt:lpstr>Virtual Memory</vt:lpstr>
      <vt:lpstr>What Happens if There is no Free Frame?</vt:lpstr>
      <vt:lpstr>Page Replacement</vt:lpstr>
      <vt:lpstr>Need For Page Replacement</vt:lpstr>
      <vt:lpstr>Basic Page Replacement</vt:lpstr>
      <vt:lpstr>Page Replacement</vt:lpstr>
      <vt:lpstr>Page and Frame Replacement Algorithms</vt:lpstr>
      <vt:lpstr>Graph of Page Faults Versus The Number of Frames</vt:lpstr>
      <vt:lpstr>First-In-First-Out (FIFO) Algorithm</vt:lpstr>
      <vt:lpstr>First-In-First-Out (FIFO) Algorithm</vt:lpstr>
      <vt:lpstr>FIFO Illustrating Belady’s Anomaly</vt:lpstr>
      <vt:lpstr>Optimal Algorithm</vt:lpstr>
      <vt:lpstr>Optimal Algorithm</vt:lpstr>
      <vt:lpstr>Least Recently Used (LRU) Algorithm</vt:lpstr>
      <vt:lpstr>Least Recently Used (LRU) Algorithm</vt:lpstr>
      <vt:lpstr>LRU Algorithm (Cont.)</vt:lpstr>
      <vt:lpstr>Use Of A Stack to Record Most Recent Page References</vt:lpstr>
      <vt:lpstr>LRU Approximation Algorithms</vt:lpstr>
      <vt:lpstr>Second-Chance (clock) Page-Replacement Algorithm</vt:lpstr>
      <vt:lpstr>Enhanced Second-Chance Algorithm</vt:lpstr>
      <vt:lpstr>Counting Algorithms</vt:lpstr>
      <vt:lpstr>Page-Buffering Algorithms</vt:lpstr>
      <vt:lpstr>Applications and Page Replacement</vt:lpstr>
      <vt:lpstr>Allocation of Frames</vt:lpstr>
      <vt:lpstr>Fixed Allocation</vt:lpstr>
      <vt:lpstr>Priority Allocation</vt:lpstr>
      <vt:lpstr>Global vs. Local Allocation</vt:lpstr>
      <vt:lpstr>Non-Uniform Memory Access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46</cp:revision>
  <cp:lastPrinted>2019-03-11T14:41:40Z</cp:lastPrinted>
  <dcterms:created xsi:type="dcterms:W3CDTF">2019-02-25T14:10:39Z</dcterms:created>
  <dcterms:modified xsi:type="dcterms:W3CDTF">2020-04-08T22:07:35Z</dcterms:modified>
</cp:coreProperties>
</file>