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0" r:id="rId2"/>
    <p:sldId id="297" r:id="rId3"/>
    <p:sldId id="298" r:id="rId4"/>
    <p:sldId id="329" r:id="rId5"/>
    <p:sldId id="330"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28"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117" d="100"/>
          <a:sy n="117" d="100"/>
        </p:scale>
        <p:origin x="88" y="9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4DE503-13AD-4A9E-9518-2C98A0B1200B}" type="datetimeFigureOut">
              <a:rPr lang="en-US" smtClean="0"/>
              <a:t>4/14/2020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A131B9-6A16-4C52-BDE0-596E93E68FC5}" type="slidenum">
              <a:rPr lang="en-US" smtClean="0"/>
              <a:t>‹#›</a:t>
            </a:fld>
            <a:endParaRPr lang="en-US"/>
          </a:p>
        </p:txBody>
      </p:sp>
    </p:spTree>
    <p:extLst>
      <p:ext uri="{BB962C8B-B14F-4D97-AF65-F5344CB8AC3E}">
        <p14:creationId xmlns:p14="http://schemas.microsoft.com/office/powerpoint/2010/main" val="350069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05C094-F264-4568-957A-418E841D9D3A}"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0146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95D9B3-D942-47DF-B0CF-ABF2CBFB9C77}"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98650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D6F42B-518B-43D2-8B0C-8A3D55C3DF89}"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4426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B970A5-0F73-4EA4-B2E6-6ED35419A969}"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57121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F9B626-6B33-486F-85BF-73A52EF667CE}"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827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A2253B-69D7-47AF-BBB6-F43560177F42}"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36657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4F0882-E49F-491F-BB44-B7D4068ECA41}"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492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AB36FC-62EA-4B89-AFEA-879F293AFA90}"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42390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539C02-5707-47A3-96BB-D854460F1559}"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32278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C71C9F-ADF1-4489-BB3C-1219CE07A572}"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157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EACC71-1C47-4926-AB22-DB074CB11CA1}"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56054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BB91AA-20F3-4CAE-A9EB-00F134A834E0}" type="slidenum">
              <a:rPr lang="en-US" altLang="en-US">
                <a:latin typeface="Times New Roman" panose="02020603050405020304" pitchFamily="18" charset="0"/>
              </a:rPr>
              <a:pPr/>
              <a:t>23</a:t>
            </a:fld>
            <a:endParaRPr lang="en-US" altLang="en-US">
              <a:latin typeface="Times New Roman" panose="02020603050405020304"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4369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5CB0993-E134-48CE-AEDD-6F8A97C46793}"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8506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D5C4B8-9394-4080-9990-2650536286F2}" type="slidenum">
              <a:rPr lang="en-US" altLang="en-US">
                <a:latin typeface="Times New Roman" panose="02020603050405020304" pitchFamily="18" charset="0"/>
              </a:rPr>
              <a:pPr/>
              <a:t>25</a:t>
            </a:fld>
            <a:endParaRPr lang="en-US" altLang="en-US">
              <a:latin typeface="Times New Roman" panose="02020603050405020304"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2808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75981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0683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52930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7969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C23645-604F-4960-A26A-3FCC2EA2F6B0}"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11200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1DF5D9-92D5-4E3E-96A7-C215C4F4404A}"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5054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162F1A-504A-4D14-833A-E009D51FB5EA}"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8066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CC3823-AB27-4942-88DE-9924EA6B61B5}"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7083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17C63C-1ED8-492F-B8B1-E691E48FEB0A}" type="slidenum">
              <a:rPr lang="en-US" altLang="en-US">
                <a:latin typeface="Times New Roman" panose="02020603050405020304" pitchFamily="18" charset="0"/>
              </a:rPr>
              <a:pPr/>
              <a:t>7</a:t>
            </a:fld>
            <a:endParaRPr lang="en-US" altLang="en-US">
              <a:latin typeface="Times New Roman" panose="02020603050405020304"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3846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F01A7E-8324-439A-871B-9699B98B5BCD}" type="slidenum">
              <a:rPr lang="en-US" altLang="en-US">
                <a:latin typeface="Times New Roman" panose="02020603050405020304" pitchFamily="18" charset="0"/>
              </a:rPr>
              <a:pPr/>
              <a:t>8</a:t>
            </a:fld>
            <a:endParaRPr lang="en-US" altLang="en-US">
              <a:latin typeface="Times New Roman" panose="02020603050405020304" pitchFamily="18"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5320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1F881DB-9807-46D6-AC51-644CF0CF9A7D}"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95058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717D10-948E-4125-8249-5632D04E5435}" type="slidenum">
              <a:rPr lang="en-US" altLang="en-US">
                <a:latin typeface="Times New Roman" panose="02020603050405020304" pitchFamily="18" charset="0"/>
              </a:rPr>
              <a:pPr/>
              <a:t>10</a:t>
            </a:fld>
            <a:endParaRPr lang="en-US" altLang="en-US">
              <a:latin typeface="Times New Roman" panose="02020603050405020304"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64344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694">
              <a:defRPr>
                <a:solidFill>
                  <a:schemeClr val="tx1"/>
                </a:solidFill>
                <a:latin typeface="Verdana" panose="020B0604030504040204" pitchFamily="34" charset="0"/>
                <a:ea typeface="MS PGothic" panose="020B0600070205080204" pitchFamily="34" charset="-128"/>
              </a:defRPr>
            </a:lvl1pPr>
            <a:lvl2pPr marL="751271" indent="-288950" defTabSz="940694">
              <a:defRPr>
                <a:solidFill>
                  <a:schemeClr val="tx1"/>
                </a:solidFill>
                <a:latin typeface="Verdana" panose="020B0604030504040204" pitchFamily="34" charset="0"/>
                <a:ea typeface="MS PGothic" panose="020B0600070205080204" pitchFamily="34" charset="-128"/>
              </a:defRPr>
            </a:lvl2pPr>
            <a:lvl3pPr marL="1155802" indent="-231160" defTabSz="940694">
              <a:defRPr>
                <a:solidFill>
                  <a:schemeClr val="tx1"/>
                </a:solidFill>
                <a:latin typeface="Verdana" panose="020B0604030504040204" pitchFamily="34" charset="0"/>
                <a:ea typeface="MS PGothic" panose="020B0600070205080204" pitchFamily="34" charset="-128"/>
              </a:defRPr>
            </a:lvl3pPr>
            <a:lvl4pPr marL="1618122" indent="-231160" defTabSz="940694">
              <a:defRPr>
                <a:solidFill>
                  <a:schemeClr val="tx1"/>
                </a:solidFill>
                <a:latin typeface="Verdana" panose="020B0604030504040204" pitchFamily="34" charset="0"/>
                <a:ea typeface="MS PGothic" panose="020B0600070205080204" pitchFamily="34" charset="-128"/>
              </a:defRPr>
            </a:lvl4pPr>
            <a:lvl5pPr marL="2080443" indent="-231160" defTabSz="940694">
              <a:defRPr>
                <a:solidFill>
                  <a:schemeClr val="tx1"/>
                </a:solidFill>
                <a:latin typeface="Verdana" panose="020B0604030504040204" pitchFamily="34" charset="0"/>
                <a:ea typeface="MS PGothic" panose="020B0600070205080204" pitchFamily="34" charset="-128"/>
              </a:defRPr>
            </a:lvl5pPr>
            <a:lvl6pPr marL="254276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5084"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740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9725" indent="-231160" defTabSz="940694"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9865FC5-81F0-4DD8-A37F-D322E03EEFBC}" type="slidenum">
              <a:rPr lang="en-US" altLang="en-US">
                <a:latin typeface="Times New Roman" panose="02020603050405020304" pitchFamily="18" charset="0"/>
              </a:rPr>
              <a:pPr/>
              <a:t>11</a:t>
            </a:fld>
            <a:endParaRPr lang="en-US" altLang="en-US">
              <a:latin typeface="Times New Roman" panose="02020603050405020304" pitchFamily="18"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72540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93652-FEE7-4FF8-B910-7D34CE0C87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AD105-A1AB-4ABF-8BE5-5352D2EBB5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E8DAE0-17A4-417C-A967-A7A4B87A66D2}"/>
              </a:ext>
            </a:extLst>
          </p:cNvPr>
          <p:cNvSpPr>
            <a:spLocks noGrp="1"/>
          </p:cNvSpPr>
          <p:nvPr>
            <p:ph type="dt" sz="half" idx="10"/>
          </p:nvPr>
        </p:nvSpPr>
        <p:spPr/>
        <p:txBody>
          <a:bodyPr/>
          <a:lstStyle/>
          <a:p>
            <a:r>
              <a:rPr lang="en-US"/>
              <a:t>April 2020</a:t>
            </a:r>
          </a:p>
        </p:txBody>
      </p:sp>
      <p:sp>
        <p:nvSpPr>
          <p:cNvPr id="5" name="Footer Placeholder 4">
            <a:extLst>
              <a:ext uri="{FF2B5EF4-FFF2-40B4-BE49-F238E27FC236}">
                <a16:creationId xmlns:a16="http://schemas.microsoft.com/office/drawing/2014/main" id="{679EDCDE-30EC-430D-9EDA-EDCA68AF4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6A202-52E6-4C16-BB67-03AEA6CCEF39}"/>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271103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F3259-587F-437B-A44F-EEE165ED82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1AC004-8585-46A9-B5F6-5BF65D330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8D8DC-F523-4728-B8E0-986599364281}"/>
              </a:ext>
            </a:extLst>
          </p:cNvPr>
          <p:cNvSpPr>
            <a:spLocks noGrp="1"/>
          </p:cNvSpPr>
          <p:nvPr>
            <p:ph type="dt" sz="half" idx="10"/>
          </p:nvPr>
        </p:nvSpPr>
        <p:spPr/>
        <p:txBody>
          <a:bodyPr/>
          <a:lstStyle/>
          <a:p>
            <a:r>
              <a:rPr lang="en-US"/>
              <a:t>April 2020</a:t>
            </a:r>
          </a:p>
        </p:txBody>
      </p:sp>
      <p:sp>
        <p:nvSpPr>
          <p:cNvPr id="5" name="Footer Placeholder 4">
            <a:extLst>
              <a:ext uri="{FF2B5EF4-FFF2-40B4-BE49-F238E27FC236}">
                <a16:creationId xmlns:a16="http://schemas.microsoft.com/office/drawing/2014/main" id="{9D1BCA67-BFBD-404E-A467-45233C3CC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95EBF-6C59-455A-B3E6-EEB882CCD728}"/>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3937450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63FF3-9C32-4A48-A537-67CB4533EB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9092B7-96D9-4256-AADD-614AC24DFE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B15C5-B135-41CB-9C24-0B201FBF82F9}"/>
              </a:ext>
            </a:extLst>
          </p:cNvPr>
          <p:cNvSpPr>
            <a:spLocks noGrp="1"/>
          </p:cNvSpPr>
          <p:nvPr>
            <p:ph type="dt" sz="half" idx="10"/>
          </p:nvPr>
        </p:nvSpPr>
        <p:spPr/>
        <p:txBody>
          <a:bodyPr/>
          <a:lstStyle/>
          <a:p>
            <a:r>
              <a:rPr lang="en-US"/>
              <a:t>April 2020</a:t>
            </a:r>
          </a:p>
        </p:txBody>
      </p:sp>
      <p:sp>
        <p:nvSpPr>
          <p:cNvPr id="5" name="Footer Placeholder 4">
            <a:extLst>
              <a:ext uri="{FF2B5EF4-FFF2-40B4-BE49-F238E27FC236}">
                <a16:creationId xmlns:a16="http://schemas.microsoft.com/office/drawing/2014/main" id="{29218D83-A4FE-4047-B88B-703D375D5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5F0EF-1C12-49A8-8DCA-4A59F354D180}"/>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71199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27FA-21DF-4105-AB92-96EFCE55F2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99033-1A72-4C1A-89F0-9C8FD23DB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D6984-B567-401C-9043-E656DD229703}"/>
              </a:ext>
            </a:extLst>
          </p:cNvPr>
          <p:cNvSpPr>
            <a:spLocks noGrp="1"/>
          </p:cNvSpPr>
          <p:nvPr>
            <p:ph type="dt" sz="half" idx="10"/>
          </p:nvPr>
        </p:nvSpPr>
        <p:spPr/>
        <p:txBody>
          <a:bodyPr/>
          <a:lstStyle/>
          <a:p>
            <a:r>
              <a:rPr lang="en-US"/>
              <a:t>April 2020</a:t>
            </a:r>
          </a:p>
        </p:txBody>
      </p:sp>
      <p:sp>
        <p:nvSpPr>
          <p:cNvPr id="5" name="Footer Placeholder 4">
            <a:extLst>
              <a:ext uri="{FF2B5EF4-FFF2-40B4-BE49-F238E27FC236}">
                <a16:creationId xmlns:a16="http://schemas.microsoft.com/office/drawing/2014/main" id="{A7123BDB-A814-416E-8996-3F1F58AE7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F2064-BC99-488D-9D76-023F5DDF4E41}"/>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312081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D18CE-AE82-466B-B15E-E2E9D74D98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A01B53-D245-4E50-8DE8-541CA2E5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664C29-1AB4-4204-A470-F60322C0EF90}"/>
              </a:ext>
            </a:extLst>
          </p:cNvPr>
          <p:cNvSpPr>
            <a:spLocks noGrp="1"/>
          </p:cNvSpPr>
          <p:nvPr>
            <p:ph type="dt" sz="half" idx="10"/>
          </p:nvPr>
        </p:nvSpPr>
        <p:spPr/>
        <p:txBody>
          <a:bodyPr/>
          <a:lstStyle/>
          <a:p>
            <a:r>
              <a:rPr lang="en-US"/>
              <a:t>April 2020</a:t>
            </a:r>
          </a:p>
        </p:txBody>
      </p:sp>
      <p:sp>
        <p:nvSpPr>
          <p:cNvPr id="5" name="Footer Placeholder 4">
            <a:extLst>
              <a:ext uri="{FF2B5EF4-FFF2-40B4-BE49-F238E27FC236}">
                <a16:creationId xmlns:a16="http://schemas.microsoft.com/office/drawing/2014/main" id="{DDE07210-8F30-4845-8DFB-625730DC5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53935-51A5-4371-92AC-90FF90FC5B46}"/>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3394384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4676E-A266-466E-BC45-DD2662E03D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CA560-7182-424D-B949-1A882FCAAC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AF2B0B-6DA4-48D2-AE06-0433002817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A2037-4BDC-4EEB-AF1E-BECCCA1B7117}"/>
              </a:ext>
            </a:extLst>
          </p:cNvPr>
          <p:cNvSpPr>
            <a:spLocks noGrp="1"/>
          </p:cNvSpPr>
          <p:nvPr>
            <p:ph type="dt" sz="half" idx="10"/>
          </p:nvPr>
        </p:nvSpPr>
        <p:spPr/>
        <p:txBody>
          <a:bodyPr/>
          <a:lstStyle/>
          <a:p>
            <a:r>
              <a:rPr lang="en-US"/>
              <a:t>April 2020</a:t>
            </a:r>
          </a:p>
        </p:txBody>
      </p:sp>
      <p:sp>
        <p:nvSpPr>
          <p:cNvPr id="6" name="Footer Placeholder 5">
            <a:extLst>
              <a:ext uri="{FF2B5EF4-FFF2-40B4-BE49-F238E27FC236}">
                <a16:creationId xmlns:a16="http://schemas.microsoft.com/office/drawing/2014/main" id="{83803970-BD34-45D3-8216-712DECE8A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B9C1F-B43E-4B0C-8A9B-C7DEDBAC6B9F}"/>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2932348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A3EF-794B-4024-8FC2-AA8E76A119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EECBC-B995-466B-AC24-3DE7F9015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207DC8-5852-45BE-BCA4-34835A9B2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CF27EF-B07E-4B1A-85FE-49F40C219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046F43-CE92-4634-86F7-7886FBB2C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08EFF-4FE0-479D-B535-8150798D4E96}"/>
              </a:ext>
            </a:extLst>
          </p:cNvPr>
          <p:cNvSpPr>
            <a:spLocks noGrp="1"/>
          </p:cNvSpPr>
          <p:nvPr>
            <p:ph type="dt" sz="half" idx="10"/>
          </p:nvPr>
        </p:nvSpPr>
        <p:spPr/>
        <p:txBody>
          <a:bodyPr/>
          <a:lstStyle/>
          <a:p>
            <a:r>
              <a:rPr lang="en-US"/>
              <a:t>April 2020</a:t>
            </a:r>
          </a:p>
        </p:txBody>
      </p:sp>
      <p:sp>
        <p:nvSpPr>
          <p:cNvPr id="8" name="Footer Placeholder 7">
            <a:extLst>
              <a:ext uri="{FF2B5EF4-FFF2-40B4-BE49-F238E27FC236}">
                <a16:creationId xmlns:a16="http://schemas.microsoft.com/office/drawing/2014/main" id="{C8E66C1F-AB16-4B82-B909-8364B61546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62D99A-D7B3-4450-A71C-C47681FA5AA5}"/>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3271591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A88C-65B9-4030-B267-41E2A08E138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C329F5-CB59-49DC-B936-BCBB6F50EAF0}"/>
              </a:ext>
            </a:extLst>
          </p:cNvPr>
          <p:cNvSpPr>
            <a:spLocks noGrp="1"/>
          </p:cNvSpPr>
          <p:nvPr>
            <p:ph type="dt" sz="half" idx="10"/>
          </p:nvPr>
        </p:nvSpPr>
        <p:spPr/>
        <p:txBody>
          <a:bodyPr/>
          <a:lstStyle/>
          <a:p>
            <a:r>
              <a:rPr lang="en-US"/>
              <a:t>April 2020</a:t>
            </a:r>
          </a:p>
        </p:txBody>
      </p:sp>
      <p:sp>
        <p:nvSpPr>
          <p:cNvPr id="4" name="Footer Placeholder 3">
            <a:extLst>
              <a:ext uri="{FF2B5EF4-FFF2-40B4-BE49-F238E27FC236}">
                <a16:creationId xmlns:a16="http://schemas.microsoft.com/office/drawing/2014/main" id="{01D3A24C-104A-4E39-B3CA-1CCA59F8D2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D6F72-98B3-49A4-A9D0-910FE69CDB20}"/>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174326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2CC9EA-C7B4-4769-AFE5-3E01BAEB2DDA}"/>
              </a:ext>
            </a:extLst>
          </p:cNvPr>
          <p:cNvSpPr>
            <a:spLocks noGrp="1"/>
          </p:cNvSpPr>
          <p:nvPr>
            <p:ph type="dt" sz="half" idx="10"/>
          </p:nvPr>
        </p:nvSpPr>
        <p:spPr/>
        <p:txBody>
          <a:bodyPr/>
          <a:lstStyle/>
          <a:p>
            <a:r>
              <a:rPr lang="en-US"/>
              <a:t>April 2020</a:t>
            </a:r>
          </a:p>
        </p:txBody>
      </p:sp>
      <p:sp>
        <p:nvSpPr>
          <p:cNvPr id="3" name="Footer Placeholder 2">
            <a:extLst>
              <a:ext uri="{FF2B5EF4-FFF2-40B4-BE49-F238E27FC236}">
                <a16:creationId xmlns:a16="http://schemas.microsoft.com/office/drawing/2014/main" id="{72FA7DF3-9EB8-466F-BB14-B4C4AF3DAE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B76A84-2F11-4FDA-A1E8-F4FC520CDEB8}"/>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130663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DAE7-607F-4793-9716-8E772A2039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0F52A7-4636-401F-B621-6C8600992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03460-0466-4D44-890C-64C050B60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007501-AE40-4583-8E34-F8F9C1852C24}"/>
              </a:ext>
            </a:extLst>
          </p:cNvPr>
          <p:cNvSpPr>
            <a:spLocks noGrp="1"/>
          </p:cNvSpPr>
          <p:nvPr>
            <p:ph type="dt" sz="half" idx="10"/>
          </p:nvPr>
        </p:nvSpPr>
        <p:spPr/>
        <p:txBody>
          <a:bodyPr/>
          <a:lstStyle/>
          <a:p>
            <a:r>
              <a:rPr lang="en-US"/>
              <a:t>April 2020</a:t>
            </a:r>
          </a:p>
        </p:txBody>
      </p:sp>
      <p:sp>
        <p:nvSpPr>
          <p:cNvPr id="6" name="Footer Placeholder 5">
            <a:extLst>
              <a:ext uri="{FF2B5EF4-FFF2-40B4-BE49-F238E27FC236}">
                <a16:creationId xmlns:a16="http://schemas.microsoft.com/office/drawing/2014/main" id="{4F649086-1756-443D-A2B9-735FED080A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5E45B-2D3C-48AF-BF22-A708143BD50A}"/>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163992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8D3C-511D-45BB-9C60-35DC5F4AE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80A05-5D1B-4863-A77C-9749F6DC20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6F77D8-C888-4247-B685-621AD6CCF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AA4DD-C4FB-4620-B330-C57402529C35}"/>
              </a:ext>
            </a:extLst>
          </p:cNvPr>
          <p:cNvSpPr>
            <a:spLocks noGrp="1"/>
          </p:cNvSpPr>
          <p:nvPr>
            <p:ph type="dt" sz="half" idx="10"/>
          </p:nvPr>
        </p:nvSpPr>
        <p:spPr/>
        <p:txBody>
          <a:bodyPr/>
          <a:lstStyle/>
          <a:p>
            <a:r>
              <a:rPr lang="en-US"/>
              <a:t>April 2020</a:t>
            </a:r>
          </a:p>
        </p:txBody>
      </p:sp>
      <p:sp>
        <p:nvSpPr>
          <p:cNvPr id="6" name="Footer Placeholder 5">
            <a:extLst>
              <a:ext uri="{FF2B5EF4-FFF2-40B4-BE49-F238E27FC236}">
                <a16:creationId xmlns:a16="http://schemas.microsoft.com/office/drawing/2014/main" id="{E4CCC9B8-CB7B-4B52-8C03-B15423EDBF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F04170-6DD7-44E5-8A3B-95479473E6F3}"/>
              </a:ext>
            </a:extLst>
          </p:cNvPr>
          <p:cNvSpPr>
            <a:spLocks noGrp="1"/>
          </p:cNvSpPr>
          <p:nvPr>
            <p:ph type="sldNum" sz="quarter" idx="12"/>
          </p:nvPr>
        </p:nvSpPr>
        <p:spPr/>
        <p:txBody>
          <a:bodyPr/>
          <a:lstStyle/>
          <a:p>
            <a:fld id="{2F653973-7540-43B9-A41E-9E2BCCE023A9}" type="slidenum">
              <a:rPr lang="en-US" smtClean="0"/>
              <a:t>‹#›</a:t>
            </a:fld>
            <a:endParaRPr lang="en-US"/>
          </a:p>
        </p:txBody>
      </p:sp>
    </p:spTree>
    <p:extLst>
      <p:ext uri="{BB962C8B-B14F-4D97-AF65-F5344CB8AC3E}">
        <p14:creationId xmlns:p14="http://schemas.microsoft.com/office/powerpoint/2010/main" val="283087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F5A73B-08A4-47A9-A408-CD2269CC3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F6D1A2-A309-48C2-8A70-DC010A882A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82FA2-6AD1-4321-B9DC-1D08545F36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April 2020</a:t>
            </a:r>
          </a:p>
        </p:txBody>
      </p:sp>
      <p:sp>
        <p:nvSpPr>
          <p:cNvPr id="5" name="Footer Placeholder 4">
            <a:extLst>
              <a:ext uri="{FF2B5EF4-FFF2-40B4-BE49-F238E27FC236}">
                <a16:creationId xmlns:a16="http://schemas.microsoft.com/office/drawing/2014/main" id="{876A69BB-11E8-4343-B804-F944702FF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477591-13B4-4CA5-A124-E277EAB2B0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53973-7540-43B9-A41E-9E2BCCE023A9}" type="slidenum">
              <a:rPr lang="en-US" smtClean="0"/>
              <a:t>‹#›</a:t>
            </a:fld>
            <a:endParaRPr lang="en-US"/>
          </a:p>
        </p:txBody>
      </p:sp>
    </p:spTree>
    <p:extLst>
      <p:ext uri="{BB962C8B-B14F-4D97-AF65-F5344CB8AC3E}">
        <p14:creationId xmlns:p14="http://schemas.microsoft.com/office/powerpoint/2010/main" val="13606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dirty="0"/>
              <a:t>CSMC 412</a:t>
            </a:r>
          </a:p>
        </p:txBody>
      </p:sp>
      <p:sp>
        <p:nvSpPr>
          <p:cNvPr id="4099" name="Shape 54274"/>
          <p:cNvSpPr>
            <a:spLocks noGrp="1" noChangeArrowheads="1"/>
          </p:cNvSpPr>
          <p:nvPr>
            <p:ph idx="1"/>
          </p:nvPr>
        </p:nvSpPr>
        <p:spPr>
          <a:xfrm>
            <a:off x="838200" y="1825625"/>
            <a:ext cx="10515600" cy="2337406"/>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 2020  Ashok Agrawala</a:t>
            </a:r>
          </a:p>
          <a:p>
            <a:pPr marL="387350" indent="-387350" algn="ctr" defTabSz="1033463">
              <a:lnSpc>
                <a:spcPct val="94000"/>
              </a:lnSpc>
              <a:spcBef>
                <a:spcPct val="28000"/>
              </a:spcBef>
              <a:buNone/>
            </a:pPr>
            <a:r>
              <a:rPr lang="en-US" sz="2100" dirty="0">
                <a:solidFill>
                  <a:srgbClr val="000000"/>
                </a:solidFill>
              </a:rPr>
              <a:t>Set 8 Disk Scheduling</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
        <p:nvSpPr>
          <p:cNvPr id="2" name="Date Placeholder 1">
            <a:extLst>
              <a:ext uri="{FF2B5EF4-FFF2-40B4-BE49-F238E27FC236}">
                <a16:creationId xmlns:a16="http://schemas.microsoft.com/office/drawing/2014/main" id="{DC93EC47-DE72-47C3-909E-A76BBFC14124}"/>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pPr eaLnBrk="1" hangingPunct="1"/>
            <a:r>
              <a:rPr lang="en-US" altLang="en-US"/>
              <a:t>SCAN (Cont.)</a:t>
            </a:r>
          </a:p>
        </p:txBody>
      </p:sp>
      <p:pic>
        <p:nvPicPr>
          <p:cNvPr id="44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565" y="1844675"/>
            <a:ext cx="59817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BBC81EE5-5083-4276-9A72-AA4A3E5BEBB8}"/>
              </a:ext>
            </a:extLst>
          </p:cNvPr>
          <p:cNvSpPr>
            <a:spLocks noGrp="1"/>
          </p:cNvSpPr>
          <p:nvPr>
            <p:ph type="sldNum" sz="quarter" idx="12"/>
          </p:nvPr>
        </p:nvSpPr>
        <p:spPr/>
        <p:txBody>
          <a:bodyPr/>
          <a:lstStyle/>
          <a:p>
            <a:fld id="{B8FA9E9B-7639-41A7-8B5F-FEFEB094FBAA}" type="slidenum">
              <a:rPr lang="en-US" smtClean="0"/>
              <a:t>10</a:t>
            </a:fld>
            <a:endParaRPr lang="en-US"/>
          </a:p>
        </p:txBody>
      </p:sp>
      <p:sp>
        <p:nvSpPr>
          <p:cNvPr id="2" name="Date Placeholder 1">
            <a:extLst>
              <a:ext uri="{FF2B5EF4-FFF2-40B4-BE49-F238E27FC236}">
                <a16:creationId xmlns:a16="http://schemas.microsoft.com/office/drawing/2014/main" id="{602D8CFC-4472-4F54-B540-93B9F059E79C}"/>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816790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eaLnBrk="1" hangingPunct="1"/>
            <a:r>
              <a:rPr lang="en-US" altLang="en-US"/>
              <a:t>C-SCAN</a:t>
            </a:r>
          </a:p>
        </p:txBody>
      </p:sp>
      <p:sp>
        <p:nvSpPr>
          <p:cNvPr id="46082" name="Rectangle 3"/>
          <p:cNvSpPr>
            <a:spLocks noGrp="1" noChangeArrowheads="1"/>
          </p:cNvSpPr>
          <p:nvPr>
            <p:ph idx="1"/>
          </p:nvPr>
        </p:nvSpPr>
        <p:spPr/>
        <p:txBody>
          <a:bodyPr/>
          <a:lstStyle/>
          <a:p>
            <a:r>
              <a:rPr lang="en-US" altLang="en-US"/>
              <a:t>Provides a more uniform wait time than SCAN</a:t>
            </a:r>
          </a:p>
          <a:p>
            <a:r>
              <a:rPr lang="en-US" altLang="en-US"/>
              <a:t>The head moves from one end of the disk to the other, servicing requests as it goes</a:t>
            </a:r>
          </a:p>
          <a:p>
            <a:pPr lvl="1"/>
            <a:r>
              <a:rPr lang="en-US" altLang="en-US"/>
              <a:t>When it reaches the other end, however, it immediately returns to the beginning of the disk, without servicing any requests on the return trip</a:t>
            </a:r>
          </a:p>
          <a:p>
            <a:r>
              <a:rPr lang="en-US" altLang="en-US"/>
              <a:t>Treats the cylinders as a circular list that wraps around from the last cylinder to the first one</a:t>
            </a:r>
          </a:p>
          <a:p>
            <a:r>
              <a:rPr lang="en-US" altLang="en-US"/>
              <a:t>Total number of cylinders?</a:t>
            </a:r>
          </a:p>
        </p:txBody>
      </p:sp>
      <p:sp>
        <p:nvSpPr>
          <p:cNvPr id="2" name="Slide Number Placeholder 1">
            <a:extLst>
              <a:ext uri="{FF2B5EF4-FFF2-40B4-BE49-F238E27FC236}">
                <a16:creationId xmlns:a16="http://schemas.microsoft.com/office/drawing/2014/main" id="{F447D7A3-F696-47BD-9578-7A9AF188AADA}"/>
              </a:ext>
            </a:extLst>
          </p:cNvPr>
          <p:cNvSpPr>
            <a:spLocks noGrp="1"/>
          </p:cNvSpPr>
          <p:nvPr>
            <p:ph type="sldNum" sz="quarter" idx="12"/>
          </p:nvPr>
        </p:nvSpPr>
        <p:spPr/>
        <p:txBody>
          <a:bodyPr/>
          <a:lstStyle/>
          <a:p>
            <a:fld id="{B8FA9E9B-7639-41A7-8B5F-FEFEB094FBAA}" type="slidenum">
              <a:rPr lang="en-US" smtClean="0"/>
              <a:t>11</a:t>
            </a:fld>
            <a:endParaRPr lang="en-US"/>
          </a:p>
        </p:txBody>
      </p:sp>
      <p:sp>
        <p:nvSpPr>
          <p:cNvPr id="3" name="Date Placeholder 2">
            <a:extLst>
              <a:ext uri="{FF2B5EF4-FFF2-40B4-BE49-F238E27FC236}">
                <a16:creationId xmlns:a16="http://schemas.microsoft.com/office/drawing/2014/main" id="{D07BF7D7-918B-4572-A190-5E44F490FF81}"/>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5776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eaLnBrk="1" hangingPunct="1"/>
            <a:r>
              <a:rPr lang="en-US" altLang="en-US"/>
              <a:t>C-SCAN (Cont.)</a:t>
            </a:r>
          </a:p>
        </p:txBody>
      </p:sp>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l="706" t="3731" r="925" b="3731"/>
          <a:stretch>
            <a:fillRect/>
          </a:stretch>
        </p:blipFill>
        <p:spPr bwMode="auto">
          <a:xfrm>
            <a:off x="2955473" y="1975644"/>
            <a:ext cx="58023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A9C1EDA-1D65-4D07-AC06-C5ECFCA3E98D}"/>
              </a:ext>
            </a:extLst>
          </p:cNvPr>
          <p:cNvSpPr>
            <a:spLocks noGrp="1"/>
          </p:cNvSpPr>
          <p:nvPr>
            <p:ph type="sldNum" sz="quarter" idx="12"/>
          </p:nvPr>
        </p:nvSpPr>
        <p:spPr/>
        <p:txBody>
          <a:bodyPr/>
          <a:lstStyle/>
          <a:p>
            <a:fld id="{B8FA9E9B-7639-41A7-8B5F-FEFEB094FBAA}" type="slidenum">
              <a:rPr lang="en-US" smtClean="0"/>
              <a:t>12</a:t>
            </a:fld>
            <a:endParaRPr lang="en-US"/>
          </a:p>
        </p:txBody>
      </p:sp>
      <p:sp>
        <p:nvSpPr>
          <p:cNvPr id="2" name="Date Placeholder 1">
            <a:extLst>
              <a:ext uri="{FF2B5EF4-FFF2-40B4-BE49-F238E27FC236}">
                <a16:creationId xmlns:a16="http://schemas.microsoft.com/office/drawing/2014/main" id="{2A643BF4-541D-4408-B8FA-00273ACCD957}"/>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38610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a:bodyPr>
          <a:lstStyle/>
          <a:p>
            <a:pPr eaLnBrk="1" hangingPunct="1"/>
            <a:r>
              <a:rPr lang="en-US" altLang="en-US"/>
              <a:t>C-LOOK</a:t>
            </a:r>
          </a:p>
        </p:txBody>
      </p:sp>
      <p:sp>
        <p:nvSpPr>
          <p:cNvPr id="50178" name="Rectangle 3"/>
          <p:cNvSpPr>
            <a:spLocks noGrp="1" noChangeArrowheads="1"/>
          </p:cNvSpPr>
          <p:nvPr>
            <p:ph idx="1"/>
          </p:nvPr>
        </p:nvSpPr>
        <p:spPr/>
        <p:txBody>
          <a:bodyPr/>
          <a:lstStyle/>
          <a:p>
            <a:r>
              <a:rPr lang="en-US" altLang="en-US"/>
              <a:t>LOOK a version of SCAN, C-LOOK a version of C-SCAN</a:t>
            </a:r>
          </a:p>
          <a:p>
            <a:r>
              <a:rPr lang="en-US" altLang="en-US"/>
              <a:t>Arm only goes as far as the last request in each direction, then reverses direction immediately, without first going all the way to the end of the disk </a:t>
            </a:r>
          </a:p>
          <a:p>
            <a:r>
              <a:rPr lang="en-US" altLang="en-US"/>
              <a:t>Total number of cylinders?</a:t>
            </a:r>
          </a:p>
        </p:txBody>
      </p:sp>
      <p:sp>
        <p:nvSpPr>
          <p:cNvPr id="2" name="Slide Number Placeholder 1">
            <a:extLst>
              <a:ext uri="{FF2B5EF4-FFF2-40B4-BE49-F238E27FC236}">
                <a16:creationId xmlns:a16="http://schemas.microsoft.com/office/drawing/2014/main" id="{1402CFE0-B7FE-4313-9966-DCD67CB13CC1}"/>
              </a:ext>
            </a:extLst>
          </p:cNvPr>
          <p:cNvSpPr>
            <a:spLocks noGrp="1"/>
          </p:cNvSpPr>
          <p:nvPr>
            <p:ph type="sldNum" sz="quarter" idx="12"/>
          </p:nvPr>
        </p:nvSpPr>
        <p:spPr/>
        <p:txBody>
          <a:bodyPr/>
          <a:lstStyle/>
          <a:p>
            <a:fld id="{B8FA9E9B-7639-41A7-8B5F-FEFEB094FBAA}" type="slidenum">
              <a:rPr lang="en-US" smtClean="0"/>
              <a:t>13</a:t>
            </a:fld>
            <a:endParaRPr lang="en-US"/>
          </a:p>
        </p:txBody>
      </p:sp>
      <p:sp>
        <p:nvSpPr>
          <p:cNvPr id="3" name="Date Placeholder 2">
            <a:extLst>
              <a:ext uri="{FF2B5EF4-FFF2-40B4-BE49-F238E27FC236}">
                <a16:creationId xmlns:a16="http://schemas.microsoft.com/office/drawing/2014/main" id="{B29A276C-53A9-4FFF-9BAF-27C3F4E6100C}"/>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18968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a:bodyPr>
          <a:lstStyle/>
          <a:p>
            <a:pPr eaLnBrk="1" hangingPunct="1"/>
            <a:r>
              <a:rPr lang="en-US" altLang="en-US"/>
              <a:t>C-LOOK (Cont.)</a:t>
            </a:r>
          </a:p>
        </p:txBody>
      </p:sp>
      <p:pic>
        <p:nvPicPr>
          <p:cNvPr id="52226"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524" y="1581150"/>
            <a:ext cx="73120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8D66036-A1E8-416E-9D93-6A3986BB836E}"/>
              </a:ext>
            </a:extLst>
          </p:cNvPr>
          <p:cNvSpPr>
            <a:spLocks noGrp="1"/>
          </p:cNvSpPr>
          <p:nvPr>
            <p:ph type="sldNum" sz="quarter" idx="12"/>
          </p:nvPr>
        </p:nvSpPr>
        <p:spPr/>
        <p:txBody>
          <a:bodyPr/>
          <a:lstStyle/>
          <a:p>
            <a:fld id="{B8FA9E9B-7639-41A7-8B5F-FEFEB094FBAA}" type="slidenum">
              <a:rPr lang="en-US" smtClean="0"/>
              <a:t>14</a:t>
            </a:fld>
            <a:endParaRPr lang="en-US"/>
          </a:p>
        </p:txBody>
      </p:sp>
      <p:sp>
        <p:nvSpPr>
          <p:cNvPr id="2" name="Date Placeholder 1">
            <a:extLst>
              <a:ext uri="{FF2B5EF4-FFF2-40B4-BE49-F238E27FC236}">
                <a16:creationId xmlns:a16="http://schemas.microsoft.com/office/drawing/2014/main" id="{5D60D2F4-7DBF-44D9-BCAC-C5AB7432676F}"/>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967387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sz="3000"/>
              <a:t>Selecting a Disk-Scheduling Algorithm</a:t>
            </a:r>
          </a:p>
        </p:txBody>
      </p:sp>
      <p:sp>
        <p:nvSpPr>
          <p:cNvPr id="54274" name="Rectangle 3"/>
          <p:cNvSpPr>
            <a:spLocks noGrp="1" noChangeArrowheads="1"/>
          </p:cNvSpPr>
          <p:nvPr>
            <p:ph idx="1"/>
          </p:nvPr>
        </p:nvSpPr>
        <p:spPr/>
        <p:txBody>
          <a:bodyPr/>
          <a:lstStyle/>
          <a:p>
            <a:r>
              <a:rPr lang="en-US" altLang="en-US" sz="1600"/>
              <a:t>SSTF is common and has a natural appeal</a:t>
            </a:r>
          </a:p>
          <a:p>
            <a:r>
              <a:rPr lang="en-US" altLang="en-US" sz="1600"/>
              <a:t>SCAN and C-SCAN perform better for systems that place a heavy load on the disk</a:t>
            </a:r>
          </a:p>
          <a:p>
            <a:pPr lvl="1"/>
            <a:r>
              <a:rPr lang="en-US" altLang="en-US" sz="1600"/>
              <a:t>Less starvation</a:t>
            </a:r>
          </a:p>
          <a:p>
            <a:r>
              <a:rPr lang="en-US" altLang="en-US" sz="1600"/>
              <a:t>Performance depends on the number and types of requests</a:t>
            </a:r>
          </a:p>
          <a:p>
            <a:r>
              <a:rPr lang="en-US" altLang="en-US" sz="1600"/>
              <a:t>Requests for disk service can be influenced by the file-allocation method</a:t>
            </a:r>
          </a:p>
          <a:p>
            <a:pPr lvl="1"/>
            <a:r>
              <a:rPr lang="en-US" altLang="en-US" sz="1600"/>
              <a:t>And metadata layout</a:t>
            </a:r>
          </a:p>
          <a:p>
            <a:r>
              <a:rPr lang="en-US" altLang="en-US" sz="1600"/>
              <a:t>The disk-scheduling algorithm should be written as a separate module of the operating system, allowing it to be replaced with a different algorithm if necessary</a:t>
            </a:r>
          </a:p>
          <a:p>
            <a:r>
              <a:rPr lang="en-US" altLang="en-US" sz="1600"/>
              <a:t>Either SSTF or LOOK is a reasonable choice for the default algorithm</a:t>
            </a:r>
          </a:p>
          <a:p>
            <a:r>
              <a:rPr lang="en-US" altLang="en-US" sz="1600"/>
              <a:t>What about rotational latency?</a:t>
            </a:r>
          </a:p>
          <a:p>
            <a:pPr lvl="1"/>
            <a:r>
              <a:rPr lang="en-US" altLang="en-US" sz="1600"/>
              <a:t>Difficult for OS to calculate</a:t>
            </a:r>
          </a:p>
          <a:p>
            <a:r>
              <a:rPr lang="en-US" altLang="en-US" sz="1600"/>
              <a:t>How does disk-based queueing effect OS queue ordering efforts?</a:t>
            </a:r>
          </a:p>
          <a:p>
            <a:endParaRPr lang="en-US" altLang="en-US"/>
          </a:p>
        </p:txBody>
      </p:sp>
      <p:sp>
        <p:nvSpPr>
          <p:cNvPr id="2" name="Slide Number Placeholder 1">
            <a:extLst>
              <a:ext uri="{FF2B5EF4-FFF2-40B4-BE49-F238E27FC236}">
                <a16:creationId xmlns:a16="http://schemas.microsoft.com/office/drawing/2014/main" id="{B86E340B-7663-49A1-B627-0B27A470A0D5}"/>
              </a:ext>
            </a:extLst>
          </p:cNvPr>
          <p:cNvSpPr>
            <a:spLocks noGrp="1"/>
          </p:cNvSpPr>
          <p:nvPr>
            <p:ph type="sldNum" sz="quarter" idx="12"/>
          </p:nvPr>
        </p:nvSpPr>
        <p:spPr/>
        <p:txBody>
          <a:bodyPr/>
          <a:lstStyle/>
          <a:p>
            <a:fld id="{B8FA9E9B-7639-41A7-8B5F-FEFEB094FBAA}" type="slidenum">
              <a:rPr lang="en-US" smtClean="0"/>
              <a:t>15</a:t>
            </a:fld>
            <a:endParaRPr lang="en-US"/>
          </a:p>
        </p:txBody>
      </p:sp>
      <p:sp>
        <p:nvSpPr>
          <p:cNvPr id="3" name="Date Placeholder 2">
            <a:extLst>
              <a:ext uri="{FF2B5EF4-FFF2-40B4-BE49-F238E27FC236}">
                <a16:creationId xmlns:a16="http://schemas.microsoft.com/office/drawing/2014/main" id="{20E13A9A-18A3-43A0-8C1F-A595A8516C73}"/>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080901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pPr eaLnBrk="1" hangingPunct="1"/>
            <a:r>
              <a:rPr lang="en-US" altLang="en-US"/>
              <a:t>Disk Management</a:t>
            </a:r>
          </a:p>
        </p:txBody>
      </p:sp>
      <p:sp>
        <p:nvSpPr>
          <p:cNvPr id="56322" name="Rectangle 3"/>
          <p:cNvSpPr>
            <a:spLocks noGrp="1" noChangeArrowheads="1"/>
          </p:cNvSpPr>
          <p:nvPr>
            <p:ph idx="1"/>
          </p:nvPr>
        </p:nvSpPr>
        <p:spPr>
          <a:xfrm>
            <a:off x="838200" y="1847850"/>
            <a:ext cx="10515600" cy="4351338"/>
          </a:xfrm>
        </p:spPr>
        <p:txBody>
          <a:bodyPr>
            <a:normAutofit fontScale="92500"/>
          </a:bodyPr>
          <a:lstStyle/>
          <a:p>
            <a:r>
              <a:rPr lang="en-US" altLang="en-US" sz="2400" b="1" dirty="0">
                <a:solidFill>
                  <a:srgbClr val="3366FF"/>
                </a:solidFill>
              </a:rPr>
              <a:t>Low-level formatting</a:t>
            </a:r>
            <a:r>
              <a:rPr lang="en-US" altLang="en-US" sz="2400" dirty="0"/>
              <a:t>, or </a:t>
            </a:r>
            <a:r>
              <a:rPr lang="en-US" altLang="en-US" sz="2400" b="1" dirty="0">
                <a:solidFill>
                  <a:srgbClr val="3366FF"/>
                </a:solidFill>
              </a:rPr>
              <a:t>physical formatting</a:t>
            </a:r>
            <a:r>
              <a:rPr lang="en-US" altLang="en-US" sz="2400" dirty="0">
                <a:solidFill>
                  <a:srgbClr val="3366FF"/>
                </a:solidFill>
              </a:rPr>
              <a:t> </a:t>
            </a:r>
            <a:r>
              <a:rPr lang="en-US" altLang="en-US" sz="2400" dirty="0"/>
              <a:t>— Dividing a disk into sectors that the disk controller can read and write</a:t>
            </a:r>
          </a:p>
          <a:p>
            <a:pPr lvl="1"/>
            <a:r>
              <a:rPr lang="en-US" altLang="en-US" dirty="0"/>
              <a:t>Each sector can hold header information, plus data, plus error correction code (</a:t>
            </a:r>
            <a:r>
              <a:rPr lang="en-US" altLang="en-US" b="1" dirty="0">
                <a:solidFill>
                  <a:srgbClr val="3366FF"/>
                </a:solidFill>
              </a:rPr>
              <a:t>ECC</a:t>
            </a:r>
            <a:r>
              <a:rPr lang="en-US" altLang="en-US" dirty="0"/>
              <a:t>)</a:t>
            </a:r>
          </a:p>
          <a:p>
            <a:pPr lvl="1"/>
            <a:r>
              <a:rPr lang="en-US" altLang="en-US" dirty="0"/>
              <a:t>Usually 512 bytes of data but can be selectable</a:t>
            </a:r>
          </a:p>
          <a:p>
            <a:r>
              <a:rPr lang="en-US" altLang="en-US" sz="2400" dirty="0"/>
              <a:t>To use a disk to hold files, the operating system still needs to record its own data structures on the disk</a:t>
            </a:r>
          </a:p>
          <a:p>
            <a:pPr lvl="1"/>
            <a:r>
              <a:rPr lang="en-US" altLang="en-US" b="1" dirty="0">
                <a:solidFill>
                  <a:srgbClr val="3366FF"/>
                </a:solidFill>
              </a:rPr>
              <a:t>Partition</a:t>
            </a:r>
            <a:r>
              <a:rPr lang="en-US" altLang="en-US" dirty="0"/>
              <a:t> the disk into one or more groups of cylinders, each treated as a logical disk</a:t>
            </a:r>
          </a:p>
          <a:p>
            <a:pPr lvl="1"/>
            <a:r>
              <a:rPr lang="en-US" altLang="en-US" b="1" dirty="0">
                <a:solidFill>
                  <a:srgbClr val="3366FF"/>
                </a:solidFill>
              </a:rPr>
              <a:t>Logical formatting</a:t>
            </a:r>
            <a:r>
              <a:rPr lang="en-US" altLang="en-US" dirty="0">
                <a:solidFill>
                  <a:srgbClr val="3366FF"/>
                </a:solidFill>
              </a:rPr>
              <a:t> </a:t>
            </a:r>
            <a:r>
              <a:rPr lang="en-US" altLang="en-US" dirty="0"/>
              <a:t>or </a:t>
            </a:r>
            <a:r>
              <a:rPr lang="ja-JP" altLang="en-US" dirty="0"/>
              <a:t>“</a:t>
            </a:r>
            <a:r>
              <a:rPr lang="en-US" altLang="ja-JP" dirty="0"/>
              <a:t>making a file system</a:t>
            </a:r>
            <a:r>
              <a:rPr lang="ja-JP" altLang="en-US" dirty="0"/>
              <a:t>”</a:t>
            </a:r>
            <a:endParaRPr lang="en-US" altLang="ja-JP" dirty="0"/>
          </a:p>
          <a:p>
            <a:pPr lvl="1"/>
            <a:r>
              <a:rPr lang="en-US" altLang="en-US" dirty="0"/>
              <a:t>To increase efficiency most file systems group blocks into </a:t>
            </a:r>
            <a:r>
              <a:rPr lang="en-US" altLang="en-US" b="1" dirty="0">
                <a:solidFill>
                  <a:srgbClr val="3366FF"/>
                </a:solidFill>
              </a:rPr>
              <a:t>clusters</a:t>
            </a:r>
          </a:p>
          <a:p>
            <a:pPr lvl="2"/>
            <a:r>
              <a:rPr lang="en-US" altLang="en-US" sz="2400" dirty="0"/>
              <a:t>Disk I/O done in blocks</a:t>
            </a:r>
          </a:p>
          <a:p>
            <a:pPr lvl="2"/>
            <a:r>
              <a:rPr lang="en-US" altLang="en-US" sz="2400" dirty="0"/>
              <a:t>File I/O done in clusters</a:t>
            </a:r>
          </a:p>
        </p:txBody>
      </p:sp>
      <p:sp>
        <p:nvSpPr>
          <p:cNvPr id="2" name="Slide Number Placeholder 1">
            <a:extLst>
              <a:ext uri="{FF2B5EF4-FFF2-40B4-BE49-F238E27FC236}">
                <a16:creationId xmlns:a16="http://schemas.microsoft.com/office/drawing/2014/main" id="{93981EE9-564B-4424-BF08-EA067D644AF2}"/>
              </a:ext>
            </a:extLst>
          </p:cNvPr>
          <p:cNvSpPr>
            <a:spLocks noGrp="1"/>
          </p:cNvSpPr>
          <p:nvPr>
            <p:ph type="sldNum" sz="quarter" idx="12"/>
          </p:nvPr>
        </p:nvSpPr>
        <p:spPr/>
        <p:txBody>
          <a:bodyPr/>
          <a:lstStyle/>
          <a:p>
            <a:fld id="{B8FA9E9B-7639-41A7-8B5F-FEFEB094FBAA}" type="slidenum">
              <a:rPr lang="en-US" smtClean="0"/>
              <a:t>16</a:t>
            </a:fld>
            <a:endParaRPr lang="en-US"/>
          </a:p>
        </p:txBody>
      </p:sp>
      <p:sp>
        <p:nvSpPr>
          <p:cNvPr id="3" name="Date Placeholder 2">
            <a:extLst>
              <a:ext uri="{FF2B5EF4-FFF2-40B4-BE49-F238E27FC236}">
                <a16:creationId xmlns:a16="http://schemas.microsoft.com/office/drawing/2014/main" id="{6B4B4D33-591C-46C5-B3F6-2A06C003D6D8}"/>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32988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eaLnBrk="1" hangingPunct="1"/>
            <a:r>
              <a:rPr lang="en-US" altLang="en-US"/>
              <a:t>Disk Management (Cont.)</a:t>
            </a:r>
          </a:p>
        </p:txBody>
      </p:sp>
      <p:sp>
        <p:nvSpPr>
          <p:cNvPr id="58370" name="Rectangle 3"/>
          <p:cNvSpPr>
            <a:spLocks noGrp="1" noChangeArrowheads="1"/>
          </p:cNvSpPr>
          <p:nvPr>
            <p:ph idx="1"/>
          </p:nvPr>
        </p:nvSpPr>
        <p:spPr/>
        <p:txBody>
          <a:bodyPr/>
          <a:lstStyle/>
          <a:p>
            <a:endParaRPr lang="en-US" altLang="en-US" sz="1400"/>
          </a:p>
          <a:p>
            <a:r>
              <a:rPr lang="en-US" altLang="en-US"/>
              <a:t>Raw disk access for apps that want to do their own block management, keep OS out of the way (databases for example)</a:t>
            </a:r>
          </a:p>
          <a:p>
            <a:r>
              <a:rPr lang="en-US" altLang="en-US"/>
              <a:t>Boot block initializes system</a:t>
            </a:r>
          </a:p>
          <a:p>
            <a:pPr lvl="1"/>
            <a:r>
              <a:rPr lang="en-US" altLang="en-US"/>
              <a:t>The bootstrap is stored in ROM</a:t>
            </a:r>
          </a:p>
          <a:p>
            <a:pPr lvl="1"/>
            <a:r>
              <a:rPr lang="en-US" altLang="en-US" b="1">
                <a:solidFill>
                  <a:srgbClr val="3366FF"/>
                </a:solidFill>
              </a:rPr>
              <a:t>Bootstrap loader</a:t>
            </a:r>
            <a:r>
              <a:rPr lang="en-US" altLang="en-US">
                <a:solidFill>
                  <a:srgbClr val="3366FF"/>
                </a:solidFill>
              </a:rPr>
              <a:t> </a:t>
            </a:r>
            <a:r>
              <a:rPr lang="en-US" altLang="en-US"/>
              <a:t>program stored in boot blocks of boot partition</a:t>
            </a:r>
          </a:p>
          <a:p>
            <a:r>
              <a:rPr lang="en-US" altLang="en-US"/>
              <a:t>Methods such as </a:t>
            </a:r>
            <a:r>
              <a:rPr lang="en-US" altLang="en-US" b="1">
                <a:solidFill>
                  <a:srgbClr val="3366FF"/>
                </a:solidFill>
              </a:rPr>
              <a:t>sector sparing</a:t>
            </a:r>
            <a:r>
              <a:rPr lang="en-US" altLang="en-US">
                <a:solidFill>
                  <a:srgbClr val="3366FF"/>
                </a:solidFill>
              </a:rPr>
              <a:t> </a:t>
            </a:r>
            <a:r>
              <a:rPr lang="en-US" altLang="en-US"/>
              <a:t>used to handle bad blocks</a:t>
            </a:r>
          </a:p>
        </p:txBody>
      </p:sp>
      <p:sp>
        <p:nvSpPr>
          <p:cNvPr id="2" name="Slide Number Placeholder 1">
            <a:extLst>
              <a:ext uri="{FF2B5EF4-FFF2-40B4-BE49-F238E27FC236}">
                <a16:creationId xmlns:a16="http://schemas.microsoft.com/office/drawing/2014/main" id="{CFEB0147-68F2-42DD-A6D6-D158E43C1430}"/>
              </a:ext>
            </a:extLst>
          </p:cNvPr>
          <p:cNvSpPr>
            <a:spLocks noGrp="1"/>
          </p:cNvSpPr>
          <p:nvPr>
            <p:ph type="sldNum" sz="quarter" idx="12"/>
          </p:nvPr>
        </p:nvSpPr>
        <p:spPr/>
        <p:txBody>
          <a:bodyPr/>
          <a:lstStyle/>
          <a:p>
            <a:fld id="{B8FA9E9B-7639-41A7-8B5F-FEFEB094FBAA}" type="slidenum">
              <a:rPr lang="en-US" smtClean="0"/>
              <a:t>17</a:t>
            </a:fld>
            <a:endParaRPr lang="en-US"/>
          </a:p>
        </p:txBody>
      </p:sp>
      <p:sp>
        <p:nvSpPr>
          <p:cNvPr id="3" name="Date Placeholder 2">
            <a:extLst>
              <a:ext uri="{FF2B5EF4-FFF2-40B4-BE49-F238E27FC236}">
                <a16:creationId xmlns:a16="http://schemas.microsoft.com/office/drawing/2014/main" id="{A780ABBB-F32E-49B4-8426-9F8139D5F621}"/>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97775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eaLnBrk="1" hangingPunct="1"/>
            <a:r>
              <a:rPr lang="en-US" altLang="en-US"/>
              <a:t>Booting from a Disk in Windows</a:t>
            </a:r>
            <a:endParaRPr lang="en-US" altLang="en-US" sz="2400"/>
          </a:p>
        </p:txBody>
      </p:sp>
      <p:pic>
        <p:nvPicPr>
          <p:cNvPr id="604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485" y="2027237"/>
            <a:ext cx="57785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AF9F232-719D-4B10-B957-09DB2668B206}"/>
              </a:ext>
            </a:extLst>
          </p:cNvPr>
          <p:cNvSpPr>
            <a:spLocks noGrp="1"/>
          </p:cNvSpPr>
          <p:nvPr>
            <p:ph type="sldNum" sz="quarter" idx="12"/>
          </p:nvPr>
        </p:nvSpPr>
        <p:spPr/>
        <p:txBody>
          <a:bodyPr/>
          <a:lstStyle/>
          <a:p>
            <a:fld id="{B8FA9E9B-7639-41A7-8B5F-FEFEB094FBAA}" type="slidenum">
              <a:rPr lang="en-US" smtClean="0"/>
              <a:t>18</a:t>
            </a:fld>
            <a:endParaRPr lang="en-US"/>
          </a:p>
        </p:txBody>
      </p:sp>
      <p:sp>
        <p:nvSpPr>
          <p:cNvPr id="2" name="Date Placeholder 1">
            <a:extLst>
              <a:ext uri="{FF2B5EF4-FFF2-40B4-BE49-F238E27FC236}">
                <a16:creationId xmlns:a16="http://schemas.microsoft.com/office/drawing/2014/main" id="{1D492F5C-D85C-406F-BC10-A31383E8A1A5}"/>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519491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1DFDD-F462-4C61-9032-C0757552111D}"/>
              </a:ext>
            </a:extLst>
          </p:cNvPr>
          <p:cNvSpPr>
            <a:spLocks noGrp="1"/>
          </p:cNvSpPr>
          <p:nvPr>
            <p:ph type="title"/>
          </p:nvPr>
        </p:nvSpPr>
        <p:spPr/>
        <p:txBody>
          <a:bodyPr/>
          <a:lstStyle/>
          <a:p>
            <a:r>
              <a:rPr lang="en-US" dirty="0"/>
              <a:t>Master Boot Record</a:t>
            </a:r>
          </a:p>
        </p:txBody>
      </p:sp>
      <p:pic>
        <p:nvPicPr>
          <p:cNvPr id="5" name="Content Placeholder 4">
            <a:extLst>
              <a:ext uri="{FF2B5EF4-FFF2-40B4-BE49-F238E27FC236}">
                <a16:creationId xmlns:a16="http://schemas.microsoft.com/office/drawing/2014/main" id="{E3FE4847-BB02-4AF1-BC5B-8F5A92A7AC8F}"/>
              </a:ext>
            </a:extLst>
          </p:cNvPr>
          <p:cNvPicPr>
            <a:picLocks noGrp="1" noChangeAspect="1"/>
          </p:cNvPicPr>
          <p:nvPr>
            <p:ph idx="1"/>
          </p:nvPr>
        </p:nvPicPr>
        <p:blipFill>
          <a:blip r:embed="rId2"/>
          <a:stretch>
            <a:fillRect/>
          </a:stretch>
        </p:blipFill>
        <p:spPr>
          <a:xfrm>
            <a:off x="6197600" y="1064626"/>
            <a:ext cx="4826000" cy="5656849"/>
          </a:xfrm>
          <a:prstGeom prst="rect">
            <a:avLst/>
          </a:prstGeom>
        </p:spPr>
      </p:pic>
      <p:sp>
        <p:nvSpPr>
          <p:cNvPr id="4" name="Slide Number Placeholder 3">
            <a:extLst>
              <a:ext uri="{FF2B5EF4-FFF2-40B4-BE49-F238E27FC236}">
                <a16:creationId xmlns:a16="http://schemas.microsoft.com/office/drawing/2014/main" id="{E30E0D29-3850-4D6E-B56D-684CA1A7AE68}"/>
              </a:ext>
            </a:extLst>
          </p:cNvPr>
          <p:cNvSpPr>
            <a:spLocks noGrp="1"/>
          </p:cNvSpPr>
          <p:nvPr>
            <p:ph type="sldNum" sz="quarter" idx="12"/>
          </p:nvPr>
        </p:nvSpPr>
        <p:spPr/>
        <p:txBody>
          <a:bodyPr/>
          <a:lstStyle/>
          <a:p>
            <a:fld id="{B8FA9E9B-7639-41A7-8B5F-FEFEB094FBAA}" type="slidenum">
              <a:rPr lang="en-US" smtClean="0"/>
              <a:t>19</a:t>
            </a:fld>
            <a:endParaRPr lang="en-US"/>
          </a:p>
        </p:txBody>
      </p:sp>
      <p:sp>
        <p:nvSpPr>
          <p:cNvPr id="3" name="Date Placeholder 2">
            <a:extLst>
              <a:ext uri="{FF2B5EF4-FFF2-40B4-BE49-F238E27FC236}">
                <a16:creationId xmlns:a16="http://schemas.microsoft.com/office/drawing/2014/main" id="{257BC11D-0719-4FD2-A45C-B3311A0DDE08}"/>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303367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lang="en-US" altLang="en-US"/>
              <a:t>Disk Scheduling</a:t>
            </a:r>
          </a:p>
        </p:txBody>
      </p:sp>
      <p:sp>
        <p:nvSpPr>
          <p:cNvPr id="31746" name="Rectangle 3"/>
          <p:cNvSpPr>
            <a:spLocks noGrp="1" noChangeArrowheads="1"/>
          </p:cNvSpPr>
          <p:nvPr>
            <p:ph idx="1"/>
          </p:nvPr>
        </p:nvSpPr>
        <p:spPr/>
        <p:txBody>
          <a:bodyPr>
            <a:normAutofit/>
          </a:bodyPr>
          <a:lstStyle/>
          <a:p>
            <a:r>
              <a:rPr lang="en-US" altLang="en-US" dirty="0"/>
              <a:t>The operating system is responsible for using hardware efficiently — for the disk drives, this means having a fast access time and disk bandwidth</a:t>
            </a:r>
          </a:p>
          <a:p>
            <a:r>
              <a:rPr lang="en-US" altLang="en-US" dirty="0"/>
              <a:t>What should we optimize?</a:t>
            </a:r>
          </a:p>
          <a:p>
            <a:pPr lvl="1"/>
            <a:r>
              <a:rPr lang="en-US" altLang="en-US" dirty="0"/>
              <a:t>Fast response</a:t>
            </a:r>
          </a:p>
          <a:p>
            <a:pPr lvl="2"/>
            <a:r>
              <a:rPr lang="en-US" altLang="en-US" dirty="0"/>
              <a:t>Seek time + Rotational delay + Transfer time</a:t>
            </a:r>
          </a:p>
          <a:p>
            <a:r>
              <a:rPr lang="en-US" altLang="en-US" dirty="0">
                <a:sym typeface="Symbol" panose="05050102010706020507" pitchFamily="18" charset="2"/>
              </a:rPr>
              <a:t>Disk </a:t>
            </a:r>
            <a:r>
              <a:rPr lang="en-US" altLang="en-US" b="1" dirty="0">
                <a:solidFill>
                  <a:srgbClr val="3366FF"/>
                </a:solidFill>
                <a:sym typeface="Symbol" panose="05050102010706020507" pitchFamily="18" charset="2"/>
              </a:rPr>
              <a:t>bandwidth</a:t>
            </a:r>
            <a:r>
              <a:rPr lang="en-US" altLang="en-US" dirty="0">
                <a:solidFill>
                  <a:srgbClr val="3366FF"/>
                </a:solidFill>
                <a:sym typeface="Symbol" panose="05050102010706020507" pitchFamily="18" charset="2"/>
              </a:rPr>
              <a:t> </a:t>
            </a:r>
            <a:r>
              <a:rPr lang="en-US" altLang="en-US" dirty="0">
                <a:sym typeface="Symbol" panose="05050102010706020507" pitchFamily="18" charset="2"/>
              </a:rPr>
              <a:t>is the total number of bytes transferred, divided by the total time between the first request for service and the completion of the last transfer</a:t>
            </a:r>
            <a:endParaRPr lang="en-US" altLang="en-US" dirty="0"/>
          </a:p>
        </p:txBody>
      </p:sp>
      <p:sp>
        <p:nvSpPr>
          <p:cNvPr id="2" name="Slide Number Placeholder 1">
            <a:extLst>
              <a:ext uri="{FF2B5EF4-FFF2-40B4-BE49-F238E27FC236}">
                <a16:creationId xmlns:a16="http://schemas.microsoft.com/office/drawing/2014/main" id="{3E3CDCF2-0202-4F01-AC2A-C16EB6880456}"/>
              </a:ext>
            </a:extLst>
          </p:cNvPr>
          <p:cNvSpPr>
            <a:spLocks noGrp="1"/>
          </p:cNvSpPr>
          <p:nvPr>
            <p:ph type="sldNum" sz="quarter" idx="12"/>
          </p:nvPr>
        </p:nvSpPr>
        <p:spPr/>
        <p:txBody>
          <a:bodyPr/>
          <a:lstStyle/>
          <a:p>
            <a:fld id="{B8FA9E9B-7639-41A7-8B5F-FEFEB094FBAA}" type="slidenum">
              <a:rPr lang="en-US" smtClean="0"/>
              <a:t>2</a:t>
            </a:fld>
            <a:endParaRPr lang="en-US"/>
          </a:p>
        </p:txBody>
      </p:sp>
      <p:sp>
        <p:nvSpPr>
          <p:cNvPr id="3" name="Date Placeholder 2">
            <a:extLst>
              <a:ext uri="{FF2B5EF4-FFF2-40B4-BE49-F238E27FC236}">
                <a16:creationId xmlns:a16="http://schemas.microsoft.com/office/drawing/2014/main" id="{09F511E6-4A8B-45BA-8746-127E5F7F0154}"/>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24607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pPr eaLnBrk="1" hangingPunct="1"/>
            <a:r>
              <a:rPr lang="en-US" altLang="en-US"/>
              <a:t>Swap-Space Management</a:t>
            </a:r>
          </a:p>
        </p:txBody>
      </p:sp>
      <p:sp>
        <p:nvSpPr>
          <p:cNvPr id="62466" name="Rectangle 3"/>
          <p:cNvSpPr>
            <a:spLocks noGrp="1" noChangeArrowheads="1"/>
          </p:cNvSpPr>
          <p:nvPr>
            <p:ph idx="1"/>
          </p:nvPr>
        </p:nvSpPr>
        <p:spPr>
          <a:xfrm>
            <a:off x="838200" y="1825625"/>
            <a:ext cx="10515600" cy="4895850"/>
          </a:xfrm>
        </p:spPr>
        <p:txBody>
          <a:bodyPr>
            <a:normAutofit/>
          </a:bodyPr>
          <a:lstStyle/>
          <a:p>
            <a:r>
              <a:rPr lang="en-US" altLang="en-US" sz="1800" dirty="0"/>
              <a:t>Swap-space — Virtual memory uses disk space as an extension of main memory</a:t>
            </a:r>
          </a:p>
          <a:p>
            <a:pPr lvl="1"/>
            <a:r>
              <a:rPr lang="en-US" altLang="en-US" sz="1800" dirty="0"/>
              <a:t>Less common now due to memory capacity increases</a:t>
            </a:r>
          </a:p>
          <a:p>
            <a:r>
              <a:rPr lang="en-US" altLang="en-US" sz="1800" dirty="0"/>
              <a:t>Swap-space can be carved out of the normal file system, or, more commonly, it can be in a separate disk partition (raw)</a:t>
            </a:r>
          </a:p>
          <a:p>
            <a:r>
              <a:rPr lang="en-US" altLang="en-US" sz="1800" dirty="0"/>
              <a:t>Swap-space management</a:t>
            </a:r>
          </a:p>
          <a:p>
            <a:pPr lvl="1"/>
            <a:r>
              <a:rPr lang="en-US" altLang="en-US" sz="1800" dirty="0"/>
              <a:t>4.3BSD allocates swap space when process starts; holds text segment (the program) and data segment</a:t>
            </a:r>
          </a:p>
          <a:p>
            <a:pPr lvl="1"/>
            <a:r>
              <a:rPr lang="en-US" altLang="en-US" sz="1800" dirty="0"/>
              <a:t>Kernel uses </a:t>
            </a:r>
            <a:r>
              <a:rPr lang="en-US" altLang="en-US" sz="1800" b="1" dirty="0">
                <a:solidFill>
                  <a:srgbClr val="3366FF"/>
                </a:solidFill>
              </a:rPr>
              <a:t>swap maps</a:t>
            </a:r>
            <a:r>
              <a:rPr lang="en-US" altLang="en-US" sz="1800" dirty="0">
                <a:solidFill>
                  <a:srgbClr val="3366FF"/>
                </a:solidFill>
              </a:rPr>
              <a:t> </a:t>
            </a:r>
            <a:r>
              <a:rPr lang="en-US" altLang="en-US" sz="1800" dirty="0"/>
              <a:t>to track swap-space use</a:t>
            </a:r>
          </a:p>
          <a:p>
            <a:pPr lvl="1"/>
            <a:r>
              <a:rPr lang="en-US" altLang="en-US" sz="1800" dirty="0"/>
              <a:t>Solaris 2 allocates swap space only when a dirty page is forced out of physical memory, not when the virtual memory page is first created</a:t>
            </a:r>
          </a:p>
          <a:p>
            <a:pPr lvl="2"/>
            <a:r>
              <a:rPr lang="en-US" altLang="en-US" sz="1800" dirty="0"/>
              <a:t>File data written to swap space until write to file system requested</a:t>
            </a:r>
          </a:p>
          <a:p>
            <a:pPr lvl="2"/>
            <a:r>
              <a:rPr lang="en-US" altLang="en-US" sz="1800" dirty="0"/>
              <a:t>Other dirty pages go to swap space due to no other home</a:t>
            </a:r>
          </a:p>
          <a:p>
            <a:pPr lvl="2"/>
            <a:r>
              <a:rPr lang="en-US" altLang="en-US" sz="1800" dirty="0"/>
              <a:t>Text segment pages thrown out and reread from the file system as needed</a:t>
            </a:r>
          </a:p>
          <a:p>
            <a:r>
              <a:rPr lang="en-US" altLang="en-US" sz="1800" dirty="0"/>
              <a:t>What if a system runs out of swap space?</a:t>
            </a:r>
          </a:p>
          <a:p>
            <a:r>
              <a:rPr lang="en-US" altLang="en-US" sz="1800" dirty="0"/>
              <a:t>Some systems allow multiple swap spaces</a:t>
            </a:r>
          </a:p>
          <a:p>
            <a:endParaRPr lang="en-US" altLang="en-US" sz="1800" dirty="0"/>
          </a:p>
          <a:p>
            <a:endParaRPr lang="en-US" altLang="en-US" sz="3600" dirty="0"/>
          </a:p>
        </p:txBody>
      </p:sp>
      <p:sp>
        <p:nvSpPr>
          <p:cNvPr id="2" name="Slide Number Placeholder 1">
            <a:extLst>
              <a:ext uri="{FF2B5EF4-FFF2-40B4-BE49-F238E27FC236}">
                <a16:creationId xmlns:a16="http://schemas.microsoft.com/office/drawing/2014/main" id="{EC295D36-DD56-4BCE-B81A-B55F5B27F9F9}"/>
              </a:ext>
            </a:extLst>
          </p:cNvPr>
          <p:cNvSpPr>
            <a:spLocks noGrp="1"/>
          </p:cNvSpPr>
          <p:nvPr>
            <p:ph type="sldNum" sz="quarter" idx="12"/>
          </p:nvPr>
        </p:nvSpPr>
        <p:spPr/>
        <p:txBody>
          <a:bodyPr/>
          <a:lstStyle/>
          <a:p>
            <a:fld id="{B8FA9E9B-7639-41A7-8B5F-FEFEB094FBAA}" type="slidenum">
              <a:rPr lang="en-US" smtClean="0"/>
              <a:t>20</a:t>
            </a:fld>
            <a:endParaRPr lang="en-US"/>
          </a:p>
        </p:txBody>
      </p:sp>
      <p:sp>
        <p:nvSpPr>
          <p:cNvPr id="3" name="Date Placeholder 2">
            <a:extLst>
              <a:ext uri="{FF2B5EF4-FFF2-40B4-BE49-F238E27FC236}">
                <a16:creationId xmlns:a16="http://schemas.microsoft.com/office/drawing/2014/main" id="{CE6E4E5E-ACF8-4232-B2F2-168E9FAEC0E5}"/>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960641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tLang="en-US" sz="2400"/>
              <a:t>Data Structures for Swapping on Linux Systems</a:t>
            </a:r>
          </a:p>
        </p:txBody>
      </p:sp>
      <p:pic>
        <p:nvPicPr>
          <p:cNvPr id="64514" name="Picture 1" descr="10_10.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386" y="3092904"/>
            <a:ext cx="6326188"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D22A369-909F-4DEF-8995-35D97555179E}"/>
              </a:ext>
            </a:extLst>
          </p:cNvPr>
          <p:cNvSpPr>
            <a:spLocks noGrp="1"/>
          </p:cNvSpPr>
          <p:nvPr>
            <p:ph type="sldNum" sz="quarter" idx="12"/>
          </p:nvPr>
        </p:nvSpPr>
        <p:spPr/>
        <p:txBody>
          <a:bodyPr/>
          <a:lstStyle/>
          <a:p>
            <a:fld id="{B8FA9E9B-7639-41A7-8B5F-FEFEB094FBAA}" type="slidenum">
              <a:rPr lang="en-US" smtClean="0"/>
              <a:t>21</a:t>
            </a:fld>
            <a:endParaRPr lang="en-US"/>
          </a:p>
        </p:txBody>
      </p:sp>
      <p:sp>
        <p:nvSpPr>
          <p:cNvPr id="2" name="Date Placeholder 1">
            <a:extLst>
              <a:ext uri="{FF2B5EF4-FFF2-40B4-BE49-F238E27FC236}">
                <a16:creationId xmlns:a16="http://schemas.microsoft.com/office/drawing/2014/main" id="{DF3A43A4-7BEA-4728-A77F-5E08704B2089}"/>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370333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eaLnBrk="1" hangingPunct="1"/>
            <a:r>
              <a:rPr lang="en-US" altLang="en-US"/>
              <a:t>RAID Structure</a:t>
            </a:r>
          </a:p>
        </p:txBody>
      </p:sp>
      <p:sp>
        <p:nvSpPr>
          <p:cNvPr id="66562" name="Rectangle 3"/>
          <p:cNvSpPr>
            <a:spLocks noGrp="1" noChangeArrowheads="1"/>
          </p:cNvSpPr>
          <p:nvPr>
            <p:ph idx="1"/>
          </p:nvPr>
        </p:nvSpPr>
        <p:spPr/>
        <p:txBody>
          <a:bodyPr>
            <a:normAutofit fontScale="92500" lnSpcReduction="20000"/>
          </a:bodyPr>
          <a:lstStyle/>
          <a:p>
            <a:r>
              <a:rPr lang="en-US" altLang="en-US"/>
              <a:t>RAID – redundant array of inexpensive disks</a:t>
            </a:r>
          </a:p>
          <a:p>
            <a:pPr lvl="1"/>
            <a:r>
              <a:rPr lang="en-US" altLang="en-US"/>
              <a:t>multiple disk drives provides reliability via </a:t>
            </a:r>
            <a:r>
              <a:rPr lang="en-US" altLang="en-US" b="1">
                <a:solidFill>
                  <a:srgbClr val="3366FF"/>
                </a:solidFill>
              </a:rPr>
              <a:t>redundancy</a:t>
            </a:r>
            <a:endParaRPr lang="en-US" altLang="en-US" b="1"/>
          </a:p>
          <a:p>
            <a:r>
              <a:rPr lang="en-US" altLang="en-US"/>
              <a:t>Increases the </a:t>
            </a:r>
            <a:r>
              <a:rPr lang="en-US" altLang="en-US" b="1">
                <a:solidFill>
                  <a:srgbClr val="3366FF"/>
                </a:solidFill>
              </a:rPr>
              <a:t>mean time to failure</a:t>
            </a:r>
          </a:p>
          <a:p>
            <a:r>
              <a:rPr lang="en-US" altLang="en-US" b="1">
                <a:solidFill>
                  <a:srgbClr val="3366FF"/>
                </a:solidFill>
              </a:rPr>
              <a:t>Mean time to repair – </a:t>
            </a:r>
            <a:r>
              <a:rPr lang="en-US" altLang="en-US"/>
              <a:t>exposure time when another failure could cause data loss</a:t>
            </a:r>
          </a:p>
          <a:p>
            <a:r>
              <a:rPr lang="en-US" altLang="en-US" b="1">
                <a:solidFill>
                  <a:srgbClr val="3366FF"/>
                </a:solidFill>
              </a:rPr>
              <a:t>Mean time to data loss </a:t>
            </a:r>
            <a:r>
              <a:rPr lang="en-US" altLang="en-US"/>
              <a:t>based on above factors</a:t>
            </a:r>
          </a:p>
          <a:p>
            <a:r>
              <a:rPr lang="en-US" altLang="en-US"/>
              <a:t>If mirrored disks fail independently, consider disk with 1300,000 mean time to failure and 10 hour mean time to repair</a:t>
            </a:r>
          </a:p>
          <a:p>
            <a:pPr lvl="1"/>
            <a:r>
              <a:rPr lang="en-US" altLang="en-US"/>
              <a:t>Mean time to data loss is 100, 000</a:t>
            </a:r>
            <a:r>
              <a:rPr lang="en-US" altLang="en-US" baseline="30000"/>
              <a:t>2</a:t>
            </a:r>
            <a:r>
              <a:rPr lang="en-US" altLang="en-US"/>
              <a:t> / (2 ∗ 10) = 500 ∗ 10</a:t>
            </a:r>
            <a:r>
              <a:rPr lang="en-US" altLang="en-US" baseline="30000"/>
              <a:t>6</a:t>
            </a:r>
            <a:r>
              <a:rPr lang="en-US" altLang="en-US"/>
              <a:t> hours, or 57,000 years! </a:t>
            </a:r>
          </a:p>
          <a:p>
            <a:r>
              <a:rPr lang="en-US" altLang="en-US"/>
              <a:t>Frequently combined with </a:t>
            </a:r>
            <a:r>
              <a:rPr lang="en-US" altLang="en-US" b="1">
                <a:solidFill>
                  <a:srgbClr val="3366FF"/>
                </a:solidFill>
              </a:rPr>
              <a:t>NVRAM</a:t>
            </a:r>
            <a:r>
              <a:rPr lang="en-US" altLang="en-US">
                <a:solidFill>
                  <a:srgbClr val="3366FF"/>
                </a:solidFill>
              </a:rPr>
              <a:t> </a:t>
            </a:r>
            <a:r>
              <a:rPr lang="en-US" altLang="en-US"/>
              <a:t>to improve write performance</a:t>
            </a:r>
          </a:p>
          <a:p>
            <a:r>
              <a:rPr lang="en-US" altLang="en-US"/>
              <a:t>Several improvements in disk-use techniques involve the use of multiple disks working cooperatively</a:t>
            </a:r>
            <a:endParaRPr lang="en-US" altLang="en-US" sz="800"/>
          </a:p>
        </p:txBody>
      </p:sp>
      <p:sp>
        <p:nvSpPr>
          <p:cNvPr id="2" name="Slide Number Placeholder 1">
            <a:extLst>
              <a:ext uri="{FF2B5EF4-FFF2-40B4-BE49-F238E27FC236}">
                <a16:creationId xmlns:a16="http://schemas.microsoft.com/office/drawing/2014/main" id="{3AA4BB13-1DEC-4EDC-81F1-561154C0A8B5}"/>
              </a:ext>
            </a:extLst>
          </p:cNvPr>
          <p:cNvSpPr>
            <a:spLocks noGrp="1"/>
          </p:cNvSpPr>
          <p:nvPr>
            <p:ph type="sldNum" sz="quarter" idx="12"/>
          </p:nvPr>
        </p:nvSpPr>
        <p:spPr/>
        <p:txBody>
          <a:bodyPr/>
          <a:lstStyle/>
          <a:p>
            <a:fld id="{B8FA9E9B-7639-41A7-8B5F-FEFEB094FBAA}" type="slidenum">
              <a:rPr lang="en-US" smtClean="0"/>
              <a:t>22</a:t>
            </a:fld>
            <a:endParaRPr lang="en-US"/>
          </a:p>
        </p:txBody>
      </p:sp>
      <p:sp>
        <p:nvSpPr>
          <p:cNvPr id="3" name="Date Placeholder 2">
            <a:extLst>
              <a:ext uri="{FF2B5EF4-FFF2-40B4-BE49-F238E27FC236}">
                <a16:creationId xmlns:a16="http://schemas.microsoft.com/office/drawing/2014/main" id="{8EF6158A-B8C9-44C0-9D68-FFA588888FF9}"/>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9869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a:bodyPr>
          <a:lstStyle/>
          <a:p>
            <a:pPr eaLnBrk="1" hangingPunct="1"/>
            <a:r>
              <a:rPr lang="en-US" altLang="en-US"/>
              <a:t>RAID (Cont.)</a:t>
            </a:r>
          </a:p>
        </p:txBody>
      </p:sp>
      <p:sp>
        <p:nvSpPr>
          <p:cNvPr id="68610" name="Rectangle 3"/>
          <p:cNvSpPr>
            <a:spLocks noGrp="1" noChangeArrowheads="1"/>
          </p:cNvSpPr>
          <p:nvPr>
            <p:ph idx="1"/>
          </p:nvPr>
        </p:nvSpPr>
        <p:spPr/>
        <p:txBody>
          <a:bodyPr>
            <a:normAutofit fontScale="92500" lnSpcReduction="20000"/>
          </a:bodyPr>
          <a:lstStyle/>
          <a:p>
            <a:pPr>
              <a:buFont typeface="Monotype Sorts" pitchFamily="-84" charset="2"/>
              <a:buNone/>
            </a:pPr>
            <a:endParaRPr lang="en-US" altLang="en-US" sz="800"/>
          </a:p>
          <a:p>
            <a:r>
              <a:rPr lang="en-US" altLang="en-US"/>
              <a:t>Disk </a:t>
            </a:r>
            <a:r>
              <a:rPr lang="en-US" altLang="en-US" b="1">
                <a:solidFill>
                  <a:srgbClr val="3366FF"/>
                </a:solidFill>
              </a:rPr>
              <a:t>striping</a:t>
            </a:r>
            <a:r>
              <a:rPr lang="en-US" altLang="en-US">
                <a:solidFill>
                  <a:srgbClr val="3366FF"/>
                </a:solidFill>
              </a:rPr>
              <a:t> </a:t>
            </a:r>
            <a:r>
              <a:rPr lang="en-US" altLang="en-US"/>
              <a:t>uses a group of disks as one storage unit</a:t>
            </a:r>
          </a:p>
          <a:p>
            <a:r>
              <a:rPr lang="en-US" altLang="en-US"/>
              <a:t>RAID is arranged into six different levels</a:t>
            </a:r>
            <a:endParaRPr lang="en-US" altLang="en-US" sz="800"/>
          </a:p>
          <a:p>
            <a:r>
              <a:rPr lang="en-US" altLang="en-US"/>
              <a:t>RAID schemes improve performance and improve the reliability of the storage system by storing redundant data</a:t>
            </a:r>
          </a:p>
          <a:p>
            <a:pPr lvl="1"/>
            <a:r>
              <a:rPr lang="en-US" altLang="en-US" b="1">
                <a:solidFill>
                  <a:srgbClr val="3366FF"/>
                </a:solidFill>
              </a:rPr>
              <a:t>Mirroring </a:t>
            </a:r>
            <a:r>
              <a:rPr lang="en-US" altLang="en-US"/>
              <a:t>or </a:t>
            </a:r>
            <a:r>
              <a:rPr lang="en-US" altLang="en-US" b="1">
                <a:solidFill>
                  <a:srgbClr val="3366FF"/>
                </a:solidFill>
              </a:rPr>
              <a:t>shadowing</a:t>
            </a:r>
            <a:r>
              <a:rPr lang="en-US" altLang="en-US">
                <a:solidFill>
                  <a:srgbClr val="3366FF"/>
                </a:solidFill>
              </a:rPr>
              <a:t> </a:t>
            </a:r>
            <a:r>
              <a:rPr lang="en-US" altLang="en-US"/>
              <a:t>(</a:t>
            </a:r>
            <a:r>
              <a:rPr lang="en-US" altLang="en-US" b="1">
                <a:solidFill>
                  <a:srgbClr val="3366FF"/>
                </a:solidFill>
              </a:rPr>
              <a:t>RAID 1</a:t>
            </a:r>
            <a:r>
              <a:rPr lang="en-US" altLang="en-US">
                <a:solidFill>
                  <a:srgbClr val="000000"/>
                </a:solidFill>
              </a:rPr>
              <a:t>)</a:t>
            </a:r>
            <a:r>
              <a:rPr lang="en-US" altLang="en-US">
                <a:solidFill>
                  <a:srgbClr val="3366FF"/>
                </a:solidFill>
              </a:rPr>
              <a:t> </a:t>
            </a:r>
            <a:r>
              <a:rPr lang="en-US" altLang="en-US"/>
              <a:t>keeps duplicate of each disk</a:t>
            </a:r>
          </a:p>
          <a:p>
            <a:pPr lvl="1"/>
            <a:r>
              <a:rPr lang="en-US" altLang="en-US"/>
              <a:t>Striped mirrors (</a:t>
            </a:r>
            <a:r>
              <a:rPr lang="en-US" altLang="en-US" b="1">
                <a:solidFill>
                  <a:srgbClr val="3366FF"/>
                </a:solidFill>
              </a:rPr>
              <a:t>RAID 1+0</a:t>
            </a:r>
            <a:r>
              <a:rPr lang="en-US" altLang="en-US"/>
              <a:t>) or mirrored stripes (</a:t>
            </a:r>
            <a:r>
              <a:rPr lang="en-US" altLang="en-US" b="1">
                <a:solidFill>
                  <a:srgbClr val="3366FF"/>
                </a:solidFill>
              </a:rPr>
              <a:t>RAID 0+1</a:t>
            </a:r>
            <a:r>
              <a:rPr lang="en-US" altLang="en-US"/>
              <a:t>) provides high performance and high reliability</a:t>
            </a:r>
          </a:p>
          <a:p>
            <a:pPr lvl="1"/>
            <a:r>
              <a:rPr lang="en-US" altLang="en-US" b="1">
                <a:solidFill>
                  <a:srgbClr val="3366FF"/>
                </a:solidFill>
              </a:rPr>
              <a:t>Block interleaved parity</a:t>
            </a:r>
            <a:r>
              <a:rPr lang="en-US" altLang="en-US">
                <a:solidFill>
                  <a:srgbClr val="3366FF"/>
                </a:solidFill>
              </a:rPr>
              <a:t> </a:t>
            </a:r>
            <a:r>
              <a:rPr lang="en-US" altLang="en-US">
                <a:solidFill>
                  <a:srgbClr val="000000"/>
                </a:solidFill>
              </a:rPr>
              <a:t>(</a:t>
            </a:r>
            <a:r>
              <a:rPr lang="en-US" altLang="en-US" b="1">
                <a:solidFill>
                  <a:srgbClr val="3366FF"/>
                </a:solidFill>
              </a:rPr>
              <a:t>RAID 4, 5, 6</a:t>
            </a:r>
            <a:r>
              <a:rPr lang="en-US" altLang="en-US">
                <a:solidFill>
                  <a:srgbClr val="000000"/>
                </a:solidFill>
              </a:rPr>
              <a:t>)</a:t>
            </a:r>
            <a:r>
              <a:rPr lang="en-US" altLang="en-US">
                <a:solidFill>
                  <a:srgbClr val="3366FF"/>
                </a:solidFill>
              </a:rPr>
              <a:t> </a:t>
            </a:r>
            <a:r>
              <a:rPr lang="en-US" altLang="en-US"/>
              <a:t>uses much less redundancy</a:t>
            </a:r>
          </a:p>
          <a:p>
            <a:r>
              <a:rPr lang="en-US" altLang="en-US"/>
              <a:t>RAID within a storage array can still fail if the array fails, so automatic   </a:t>
            </a:r>
            <a:r>
              <a:rPr lang="en-US" altLang="en-US" b="1">
                <a:solidFill>
                  <a:srgbClr val="3366FF"/>
                </a:solidFill>
              </a:rPr>
              <a:t>replication</a:t>
            </a:r>
            <a:r>
              <a:rPr lang="en-US" altLang="en-US">
                <a:solidFill>
                  <a:srgbClr val="3366FF"/>
                </a:solidFill>
              </a:rPr>
              <a:t> </a:t>
            </a:r>
            <a:r>
              <a:rPr lang="en-US" altLang="en-US"/>
              <a:t>of the data between arrays is common</a:t>
            </a:r>
          </a:p>
          <a:p>
            <a:r>
              <a:rPr lang="en-US" altLang="en-US"/>
              <a:t>Frequently, a small number of </a:t>
            </a:r>
            <a:r>
              <a:rPr lang="en-US" altLang="en-US" b="1">
                <a:solidFill>
                  <a:srgbClr val="3366FF"/>
                </a:solidFill>
              </a:rPr>
              <a:t>hot-spare</a:t>
            </a:r>
            <a:r>
              <a:rPr lang="en-US" altLang="en-US">
                <a:solidFill>
                  <a:srgbClr val="3366FF"/>
                </a:solidFill>
              </a:rPr>
              <a:t> </a:t>
            </a:r>
            <a:r>
              <a:rPr lang="en-US" altLang="en-US"/>
              <a:t>disks are left unallocated, automatically replacing a failed disk and having data rebuilt onto them</a:t>
            </a:r>
          </a:p>
        </p:txBody>
      </p:sp>
      <p:sp>
        <p:nvSpPr>
          <p:cNvPr id="2" name="Slide Number Placeholder 1">
            <a:extLst>
              <a:ext uri="{FF2B5EF4-FFF2-40B4-BE49-F238E27FC236}">
                <a16:creationId xmlns:a16="http://schemas.microsoft.com/office/drawing/2014/main" id="{D6FB5857-2574-449D-AD6D-DB39745E8A9F}"/>
              </a:ext>
            </a:extLst>
          </p:cNvPr>
          <p:cNvSpPr>
            <a:spLocks noGrp="1"/>
          </p:cNvSpPr>
          <p:nvPr>
            <p:ph type="sldNum" sz="quarter" idx="12"/>
          </p:nvPr>
        </p:nvSpPr>
        <p:spPr/>
        <p:txBody>
          <a:bodyPr/>
          <a:lstStyle/>
          <a:p>
            <a:fld id="{B8FA9E9B-7639-41A7-8B5F-FEFEB094FBAA}" type="slidenum">
              <a:rPr lang="en-US" smtClean="0"/>
              <a:t>23</a:t>
            </a:fld>
            <a:endParaRPr lang="en-US"/>
          </a:p>
        </p:txBody>
      </p:sp>
      <p:sp>
        <p:nvSpPr>
          <p:cNvPr id="3" name="Date Placeholder 2">
            <a:extLst>
              <a:ext uri="{FF2B5EF4-FFF2-40B4-BE49-F238E27FC236}">
                <a16:creationId xmlns:a16="http://schemas.microsoft.com/office/drawing/2014/main" id="{29A39E0E-6669-4561-9D34-FA0294F3237B}"/>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288446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a:t>RAID Levels</a:t>
            </a:r>
            <a:endParaRPr lang="en-US" altLang="en-US" sz="2400"/>
          </a:p>
        </p:txBody>
      </p:sp>
      <p:pic>
        <p:nvPicPr>
          <p:cNvPr id="70658" name="Picture 1" descr="10_1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4" y="1089026"/>
            <a:ext cx="27717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9B98C3E2-FC04-44FA-96E2-5E47C65EE313}"/>
              </a:ext>
            </a:extLst>
          </p:cNvPr>
          <p:cNvSpPr>
            <a:spLocks noGrp="1"/>
          </p:cNvSpPr>
          <p:nvPr>
            <p:ph type="sldNum" sz="quarter" idx="12"/>
          </p:nvPr>
        </p:nvSpPr>
        <p:spPr/>
        <p:txBody>
          <a:bodyPr/>
          <a:lstStyle/>
          <a:p>
            <a:fld id="{B8FA9E9B-7639-41A7-8B5F-FEFEB094FBAA}" type="slidenum">
              <a:rPr lang="en-US" smtClean="0"/>
              <a:t>24</a:t>
            </a:fld>
            <a:endParaRPr lang="en-US"/>
          </a:p>
        </p:txBody>
      </p:sp>
      <p:sp>
        <p:nvSpPr>
          <p:cNvPr id="2" name="Date Placeholder 1">
            <a:extLst>
              <a:ext uri="{FF2B5EF4-FFF2-40B4-BE49-F238E27FC236}">
                <a16:creationId xmlns:a16="http://schemas.microsoft.com/office/drawing/2014/main" id="{FF0D2F77-1092-4043-92E4-F9FC0607615A}"/>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912604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a:t>RAID (0 + 1) and (1 + 0)</a:t>
            </a:r>
            <a:endParaRPr lang="en-US" altLang="en-US" sz="2400"/>
          </a:p>
        </p:txBody>
      </p:sp>
      <p:pic>
        <p:nvPicPr>
          <p:cNvPr id="72706" name="Picture 1" descr="10_1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2266" y="1690688"/>
            <a:ext cx="3713162"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F70E268-B45A-4E28-AD01-D577797FFE6E}"/>
              </a:ext>
            </a:extLst>
          </p:cNvPr>
          <p:cNvSpPr>
            <a:spLocks noGrp="1"/>
          </p:cNvSpPr>
          <p:nvPr>
            <p:ph type="sldNum" sz="quarter" idx="12"/>
          </p:nvPr>
        </p:nvSpPr>
        <p:spPr/>
        <p:txBody>
          <a:bodyPr/>
          <a:lstStyle/>
          <a:p>
            <a:fld id="{B8FA9E9B-7639-41A7-8B5F-FEFEB094FBAA}" type="slidenum">
              <a:rPr lang="en-US" smtClean="0"/>
              <a:t>25</a:t>
            </a:fld>
            <a:endParaRPr lang="en-US"/>
          </a:p>
        </p:txBody>
      </p:sp>
      <p:sp>
        <p:nvSpPr>
          <p:cNvPr id="2" name="Date Placeholder 1">
            <a:extLst>
              <a:ext uri="{FF2B5EF4-FFF2-40B4-BE49-F238E27FC236}">
                <a16:creationId xmlns:a16="http://schemas.microsoft.com/office/drawing/2014/main" id="{09A5992E-0F06-4C19-A0B8-FBFA8E46798C}"/>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659265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pPr eaLnBrk="1" hangingPunct="1"/>
            <a:r>
              <a:rPr lang="en-US" altLang="en-US"/>
              <a:t>Other Features</a:t>
            </a:r>
          </a:p>
        </p:txBody>
      </p:sp>
      <p:sp>
        <p:nvSpPr>
          <p:cNvPr id="74754" name="Content Placeholder 2"/>
          <p:cNvSpPr>
            <a:spLocks noGrp="1"/>
          </p:cNvSpPr>
          <p:nvPr>
            <p:ph idx="1"/>
          </p:nvPr>
        </p:nvSpPr>
        <p:spPr/>
        <p:txBody>
          <a:bodyPr>
            <a:normAutofit fontScale="92500" lnSpcReduction="10000"/>
          </a:bodyPr>
          <a:lstStyle/>
          <a:p>
            <a:r>
              <a:rPr lang="en-US" altLang="en-US"/>
              <a:t>Regardless of where RAID implemented, other useful features can be added</a:t>
            </a:r>
          </a:p>
          <a:p>
            <a:r>
              <a:rPr lang="en-US" altLang="en-US" b="1">
                <a:solidFill>
                  <a:srgbClr val="3366FF"/>
                </a:solidFill>
              </a:rPr>
              <a:t>Snapshot</a:t>
            </a:r>
            <a:r>
              <a:rPr lang="en-US" altLang="en-US"/>
              <a:t> is a view of file system before a set of changes take place (i.e. at a point in time)</a:t>
            </a:r>
          </a:p>
          <a:p>
            <a:pPr lvl="1"/>
            <a:r>
              <a:rPr lang="en-US" altLang="en-US"/>
              <a:t>More in Ch 12</a:t>
            </a:r>
          </a:p>
          <a:p>
            <a:r>
              <a:rPr lang="en-US" altLang="en-US"/>
              <a:t>Replication is automatic duplication of writes between separate sites</a:t>
            </a:r>
          </a:p>
          <a:p>
            <a:pPr lvl="1"/>
            <a:r>
              <a:rPr lang="en-US" altLang="en-US"/>
              <a:t>For redundancy and disaster recovery</a:t>
            </a:r>
          </a:p>
          <a:p>
            <a:pPr lvl="1"/>
            <a:r>
              <a:rPr lang="en-US" altLang="en-US"/>
              <a:t>Can be synchronous or asynchronous</a:t>
            </a:r>
          </a:p>
          <a:p>
            <a:r>
              <a:rPr lang="en-US" altLang="en-US"/>
              <a:t>Hot spare disk is unused, automatically used by RAID production if a disk fails to replace the failed disk and rebuild the RAID set if possible</a:t>
            </a:r>
          </a:p>
          <a:p>
            <a:pPr lvl="1"/>
            <a:r>
              <a:rPr lang="en-US" altLang="en-US"/>
              <a:t>Decreases mean time to repair</a:t>
            </a:r>
          </a:p>
          <a:p>
            <a:endParaRPr lang="en-US" altLang="en-US"/>
          </a:p>
          <a:p>
            <a:pPr>
              <a:buFont typeface="Monotype Sorts" pitchFamily="-84" charset="2"/>
              <a:buNone/>
            </a:pPr>
            <a:endParaRPr lang="en-US" altLang="en-US"/>
          </a:p>
        </p:txBody>
      </p:sp>
      <p:sp>
        <p:nvSpPr>
          <p:cNvPr id="2" name="Slide Number Placeholder 1">
            <a:extLst>
              <a:ext uri="{FF2B5EF4-FFF2-40B4-BE49-F238E27FC236}">
                <a16:creationId xmlns:a16="http://schemas.microsoft.com/office/drawing/2014/main" id="{9542C174-2B05-46DC-ACEF-202B908BB3EB}"/>
              </a:ext>
            </a:extLst>
          </p:cNvPr>
          <p:cNvSpPr>
            <a:spLocks noGrp="1"/>
          </p:cNvSpPr>
          <p:nvPr>
            <p:ph type="sldNum" sz="quarter" idx="12"/>
          </p:nvPr>
        </p:nvSpPr>
        <p:spPr/>
        <p:txBody>
          <a:bodyPr/>
          <a:lstStyle/>
          <a:p>
            <a:fld id="{B8FA9E9B-7639-41A7-8B5F-FEFEB094FBAA}" type="slidenum">
              <a:rPr lang="en-US" smtClean="0"/>
              <a:t>26</a:t>
            </a:fld>
            <a:endParaRPr lang="en-US"/>
          </a:p>
        </p:txBody>
      </p:sp>
      <p:sp>
        <p:nvSpPr>
          <p:cNvPr id="3" name="Date Placeholder 2">
            <a:extLst>
              <a:ext uri="{FF2B5EF4-FFF2-40B4-BE49-F238E27FC236}">
                <a16:creationId xmlns:a16="http://schemas.microsoft.com/office/drawing/2014/main" id="{2E6F5E07-30E3-45F3-A78A-136FA3BE26A0}"/>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46255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a:bodyPr>
          <a:lstStyle/>
          <a:p>
            <a:pPr eaLnBrk="1" hangingPunct="1"/>
            <a:r>
              <a:rPr lang="en-US" altLang="en-US"/>
              <a:t>Extensions</a:t>
            </a:r>
          </a:p>
        </p:txBody>
      </p:sp>
      <p:sp>
        <p:nvSpPr>
          <p:cNvPr id="76802" name="Content Placeholder 2"/>
          <p:cNvSpPr>
            <a:spLocks noGrp="1"/>
          </p:cNvSpPr>
          <p:nvPr>
            <p:ph idx="1"/>
          </p:nvPr>
        </p:nvSpPr>
        <p:spPr/>
        <p:txBody>
          <a:bodyPr>
            <a:normAutofit lnSpcReduction="10000"/>
          </a:bodyPr>
          <a:lstStyle/>
          <a:p>
            <a:r>
              <a:rPr lang="en-US" altLang="en-US"/>
              <a:t>RAID alone does not prevent or detect data corruption or other errors, just disk failures</a:t>
            </a:r>
          </a:p>
          <a:p>
            <a:r>
              <a:rPr lang="en-US" altLang="en-US"/>
              <a:t>Solaris ZFS adds </a:t>
            </a:r>
            <a:r>
              <a:rPr lang="en-US" altLang="en-US" b="1">
                <a:solidFill>
                  <a:srgbClr val="3366FF"/>
                </a:solidFill>
              </a:rPr>
              <a:t>checksums</a:t>
            </a:r>
            <a:r>
              <a:rPr lang="en-US" altLang="en-US">
                <a:solidFill>
                  <a:srgbClr val="3366FF"/>
                </a:solidFill>
              </a:rPr>
              <a:t> </a:t>
            </a:r>
            <a:r>
              <a:rPr lang="en-US" altLang="en-US"/>
              <a:t>of all data and metadata</a:t>
            </a:r>
          </a:p>
          <a:p>
            <a:r>
              <a:rPr lang="en-US" altLang="en-US"/>
              <a:t>Checksums kept with pointer to object, to detect if object is the right one and whether it changed</a:t>
            </a:r>
          </a:p>
          <a:p>
            <a:r>
              <a:rPr lang="en-US" altLang="en-US"/>
              <a:t>Can detect and correct data and metadata corruption</a:t>
            </a:r>
          </a:p>
          <a:p>
            <a:r>
              <a:rPr lang="en-US" altLang="en-US"/>
              <a:t>ZFS also removes volumes, partitions</a:t>
            </a:r>
          </a:p>
          <a:p>
            <a:pPr lvl="1"/>
            <a:r>
              <a:rPr lang="en-US" altLang="en-US"/>
              <a:t>Disks allocated in </a:t>
            </a:r>
            <a:r>
              <a:rPr lang="en-US" altLang="en-US" b="1">
                <a:solidFill>
                  <a:srgbClr val="3366FF"/>
                </a:solidFill>
              </a:rPr>
              <a:t>pools</a:t>
            </a:r>
          </a:p>
          <a:p>
            <a:pPr lvl="1"/>
            <a:r>
              <a:rPr lang="en-US" altLang="en-US"/>
              <a:t>Filesystems with a pool share that pool, use and release space like </a:t>
            </a:r>
            <a:r>
              <a:rPr lang="en-US" altLang="ja-JP" b="1">
                <a:latin typeface="Courier New" panose="02070309020205020404" pitchFamily="49" charset="0"/>
              </a:rPr>
              <a:t>malloc()</a:t>
            </a:r>
            <a:r>
              <a:rPr lang="en-US" altLang="ja-JP"/>
              <a:t> and </a:t>
            </a:r>
            <a:r>
              <a:rPr lang="en-US" altLang="ja-JP" b="1">
                <a:latin typeface="Courier New" panose="02070309020205020404" pitchFamily="49" charset="0"/>
              </a:rPr>
              <a:t>free()</a:t>
            </a:r>
            <a:r>
              <a:rPr lang="en-US" altLang="ja-JP"/>
              <a:t> memory allocate / release calls</a:t>
            </a:r>
          </a:p>
          <a:p>
            <a:pPr lvl="1">
              <a:buFont typeface="Monotype Sorts" pitchFamily="-84" charset="2"/>
              <a:buNone/>
            </a:pPr>
            <a:endParaRPr lang="en-US" altLang="en-US"/>
          </a:p>
          <a:p>
            <a:pPr>
              <a:buFont typeface="Monotype Sorts" pitchFamily="-84" charset="2"/>
              <a:buNone/>
            </a:pPr>
            <a:endParaRPr lang="en-US" altLang="en-US"/>
          </a:p>
        </p:txBody>
      </p:sp>
      <p:sp>
        <p:nvSpPr>
          <p:cNvPr id="2" name="Slide Number Placeholder 1">
            <a:extLst>
              <a:ext uri="{FF2B5EF4-FFF2-40B4-BE49-F238E27FC236}">
                <a16:creationId xmlns:a16="http://schemas.microsoft.com/office/drawing/2014/main" id="{040D9F3F-F7F0-43A7-A459-AE3367745072}"/>
              </a:ext>
            </a:extLst>
          </p:cNvPr>
          <p:cNvSpPr>
            <a:spLocks noGrp="1"/>
          </p:cNvSpPr>
          <p:nvPr>
            <p:ph type="sldNum" sz="quarter" idx="12"/>
          </p:nvPr>
        </p:nvSpPr>
        <p:spPr/>
        <p:txBody>
          <a:bodyPr/>
          <a:lstStyle/>
          <a:p>
            <a:fld id="{B8FA9E9B-7639-41A7-8B5F-FEFEB094FBAA}" type="slidenum">
              <a:rPr lang="en-US" smtClean="0"/>
              <a:t>27</a:t>
            </a:fld>
            <a:endParaRPr lang="en-US"/>
          </a:p>
        </p:txBody>
      </p:sp>
      <p:sp>
        <p:nvSpPr>
          <p:cNvPr id="3" name="Date Placeholder 2">
            <a:extLst>
              <a:ext uri="{FF2B5EF4-FFF2-40B4-BE49-F238E27FC236}">
                <a16:creationId xmlns:a16="http://schemas.microsoft.com/office/drawing/2014/main" id="{CAAA11CC-7941-4140-98D6-2AE3BEBD0AF1}"/>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747796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ltLang="en-US" sz="2800"/>
              <a:t>ZFS Checksums All Metadata and Data</a:t>
            </a:r>
          </a:p>
        </p:txBody>
      </p:sp>
      <p:pic>
        <p:nvPicPr>
          <p:cNvPr id="78850" name="Picture 1" descr="10_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1764" y="1458913"/>
            <a:ext cx="41751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90879EF-E0F4-49B1-BAAC-A4C62737916F}"/>
              </a:ext>
            </a:extLst>
          </p:cNvPr>
          <p:cNvSpPr>
            <a:spLocks noGrp="1"/>
          </p:cNvSpPr>
          <p:nvPr>
            <p:ph type="sldNum" sz="quarter" idx="12"/>
          </p:nvPr>
        </p:nvSpPr>
        <p:spPr/>
        <p:txBody>
          <a:bodyPr/>
          <a:lstStyle/>
          <a:p>
            <a:fld id="{B8FA9E9B-7639-41A7-8B5F-FEFEB094FBAA}" type="slidenum">
              <a:rPr lang="en-US" smtClean="0"/>
              <a:t>28</a:t>
            </a:fld>
            <a:endParaRPr lang="en-US"/>
          </a:p>
        </p:txBody>
      </p:sp>
      <p:sp>
        <p:nvSpPr>
          <p:cNvPr id="2" name="Date Placeholder 1">
            <a:extLst>
              <a:ext uri="{FF2B5EF4-FFF2-40B4-BE49-F238E27FC236}">
                <a16:creationId xmlns:a16="http://schemas.microsoft.com/office/drawing/2014/main" id="{2B288D31-4830-40B3-871D-F92A1B3231CC}"/>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3663757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altLang="en-US"/>
              <a:t>Traditional and Pooled Storage</a:t>
            </a:r>
          </a:p>
        </p:txBody>
      </p:sp>
      <p:pic>
        <p:nvPicPr>
          <p:cNvPr id="80898" name="Picture 1" descr="10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599" y="1690688"/>
            <a:ext cx="29908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9169290-B67C-4F04-8E01-F35FD9BE56C7}"/>
              </a:ext>
            </a:extLst>
          </p:cNvPr>
          <p:cNvSpPr>
            <a:spLocks noGrp="1"/>
          </p:cNvSpPr>
          <p:nvPr>
            <p:ph type="sldNum" sz="quarter" idx="12"/>
          </p:nvPr>
        </p:nvSpPr>
        <p:spPr/>
        <p:txBody>
          <a:bodyPr/>
          <a:lstStyle/>
          <a:p>
            <a:fld id="{B8FA9E9B-7639-41A7-8B5F-FEFEB094FBAA}" type="slidenum">
              <a:rPr lang="en-US" smtClean="0"/>
              <a:t>29</a:t>
            </a:fld>
            <a:endParaRPr lang="en-US"/>
          </a:p>
        </p:txBody>
      </p:sp>
      <p:sp>
        <p:nvSpPr>
          <p:cNvPr id="2" name="Date Placeholder 1">
            <a:extLst>
              <a:ext uri="{FF2B5EF4-FFF2-40B4-BE49-F238E27FC236}">
                <a16:creationId xmlns:a16="http://schemas.microsoft.com/office/drawing/2014/main" id="{3D4B3B9D-8CE5-4BDE-BB36-798375B63950}"/>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593553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en-US" altLang="en-US" dirty="0"/>
              <a:t>Disk Scheduling (Cont.)</a:t>
            </a:r>
          </a:p>
        </p:txBody>
      </p:sp>
      <p:sp>
        <p:nvSpPr>
          <p:cNvPr id="33794" name="Rectangle 3"/>
          <p:cNvSpPr>
            <a:spLocks noGrp="1" noChangeArrowheads="1"/>
          </p:cNvSpPr>
          <p:nvPr>
            <p:ph idx="1"/>
          </p:nvPr>
        </p:nvSpPr>
        <p:spPr/>
        <p:txBody>
          <a:bodyPr>
            <a:normAutofit/>
          </a:bodyPr>
          <a:lstStyle/>
          <a:p>
            <a:pPr>
              <a:tabLst>
                <a:tab pos="1708150" algn="l"/>
              </a:tabLst>
            </a:pPr>
            <a:r>
              <a:rPr lang="en-US" altLang="en-US"/>
              <a:t>There are many sources of disk I/O request</a:t>
            </a:r>
          </a:p>
          <a:p>
            <a:pPr lvl="1">
              <a:tabLst>
                <a:tab pos="1708150" algn="l"/>
              </a:tabLst>
            </a:pPr>
            <a:r>
              <a:rPr lang="en-US" altLang="en-US"/>
              <a:t>OS</a:t>
            </a:r>
          </a:p>
          <a:p>
            <a:pPr lvl="1">
              <a:tabLst>
                <a:tab pos="1708150" algn="l"/>
              </a:tabLst>
            </a:pPr>
            <a:r>
              <a:rPr lang="en-US" altLang="en-US"/>
              <a:t>System processes</a:t>
            </a:r>
          </a:p>
          <a:p>
            <a:pPr lvl="1">
              <a:tabLst>
                <a:tab pos="1708150" algn="l"/>
              </a:tabLst>
            </a:pPr>
            <a:r>
              <a:rPr lang="en-US" altLang="en-US"/>
              <a:t>Users processes</a:t>
            </a:r>
          </a:p>
          <a:p>
            <a:pPr>
              <a:tabLst>
                <a:tab pos="1708150" algn="l"/>
              </a:tabLst>
            </a:pPr>
            <a:r>
              <a:rPr lang="en-US" altLang="en-US"/>
              <a:t>I/O request includes input or output mode, disk address, memory address, number of sectors to transfer</a:t>
            </a:r>
          </a:p>
          <a:p>
            <a:pPr>
              <a:tabLst>
                <a:tab pos="1708150" algn="l"/>
              </a:tabLst>
            </a:pPr>
            <a:r>
              <a:rPr lang="en-US" altLang="en-US"/>
              <a:t>OS maintains queue of requests, per disk or device</a:t>
            </a:r>
          </a:p>
          <a:p>
            <a:pPr>
              <a:tabLst>
                <a:tab pos="1708150" algn="l"/>
              </a:tabLst>
            </a:pPr>
            <a:r>
              <a:rPr lang="en-US" altLang="en-US"/>
              <a:t>Idle disk can immediately work on I/O request, busy disk means work must queue</a:t>
            </a:r>
          </a:p>
          <a:p>
            <a:pPr lvl="1">
              <a:tabLst>
                <a:tab pos="1708150" algn="l"/>
              </a:tabLst>
            </a:pPr>
            <a:r>
              <a:rPr lang="en-US" altLang="en-US"/>
              <a:t>Optimization algorithms only make sense when a queue exists</a:t>
            </a:r>
          </a:p>
        </p:txBody>
      </p:sp>
      <p:sp>
        <p:nvSpPr>
          <p:cNvPr id="2" name="Slide Number Placeholder 1">
            <a:extLst>
              <a:ext uri="{FF2B5EF4-FFF2-40B4-BE49-F238E27FC236}">
                <a16:creationId xmlns:a16="http://schemas.microsoft.com/office/drawing/2014/main" id="{F8C8D858-1A7A-430A-91DC-5EA3BA97D0A8}"/>
              </a:ext>
            </a:extLst>
          </p:cNvPr>
          <p:cNvSpPr>
            <a:spLocks noGrp="1"/>
          </p:cNvSpPr>
          <p:nvPr>
            <p:ph type="sldNum" sz="quarter" idx="12"/>
          </p:nvPr>
        </p:nvSpPr>
        <p:spPr/>
        <p:txBody>
          <a:bodyPr/>
          <a:lstStyle/>
          <a:p>
            <a:fld id="{B8FA9E9B-7639-41A7-8B5F-FEFEB094FBAA}" type="slidenum">
              <a:rPr lang="en-US" smtClean="0"/>
              <a:t>3</a:t>
            </a:fld>
            <a:endParaRPr lang="en-US"/>
          </a:p>
        </p:txBody>
      </p:sp>
      <p:sp>
        <p:nvSpPr>
          <p:cNvPr id="3" name="Date Placeholder 2">
            <a:extLst>
              <a:ext uri="{FF2B5EF4-FFF2-40B4-BE49-F238E27FC236}">
                <a16:creationId xmlns:a16="http://schemas.microsoft.com/office/drawing/2014/main" id="{478E6208-677B-41C8-B67F-E7E0BFB133CD}"/>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475268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en-US" sz="2800"/>
              <a:t>Stable-Storage Implementation</a:t>
            </a:r>
          </a:p>
        </p:txBody>
      </p:sp>
      <p:sp>
        <p:nvSpPr>
          <p:cNvPr id="82946" name="Rectangle 3"/>
          <p:cNvSpPr>
            <a:spLocks noGrp="1" noChangeArrowheads="1"/>
          </p:cNvSpPr>
          <p:nvPr>
            <p:ph idx="1"/>
          </p:nvPr>
        </p:nvSpPr>
        <p:spPr>
          <a:xfrm>
            <a:off x="838200" y="1825625"/>
            <a:ext cx="10515600" cy="4667250"/>
          </a:xfrm>
        </p:spPr>
        <p:txBody>
          <a:bodyPr>
            <a:normAutofit/>
          </a:bodyPr>
          <a:lstStyle/>
          <a:p>
            <a:r>
              <a:rPr lang="en-US" altLang="en-US" sz="2000" dirty="0"/>
              <a:t>Write-ahead log scheme requires stable storage</a:t>
            </a:r>
          </a:p>
          <a:p>
            <a:r>
              <a:rPr lang="en-US" altLang="en-US" sz="2000" dirty="0"/>
              <a:t>Stable storage means data is never lost (due to failure, </a:t>
            </a:r>
            <a:r>
              <a:rPr lang="en-US" altLang="en-US" sz="2000" dirty="0" err="1"/>
              <a:t>etc</a:t>
            </a:r>
            <a:r>
              <a:rPr lang="en-US" altLang="en-US" sz="2000" dirty="0"/>
              <a:t>)</a:t>
            </a:r>
          </a:p>
          <a:p>
            <a:r>
              <a:rPr lang="en-US" altLang="en-US" sz="2000" dirty="0"/>
              <a:t>To implement stable storage:</a:t>
            </a:r>
          </a:p>
          <a:p>
            <a:pPr lvl="1"/>
            <a:r>
              <a:rPr lang="en-US" altLang="en-US" sz="2000" dirty="0"/>
              <a:t>Replicate information on more than one nonvolatile storage media with independent failure modes</a:t>
            </a:r>
          </a:p>
          <a:p>
            <a:pPr lvl="1"/>
            <a:r>
              <a:rPr lang="en-US" altLang="en-US" sz="2000" dirty="0"/>
              <a:t>Update information in a controlled manner to ensure that we can recover the stable data after any failure during data transfer or recovery</a:t>
            </a:r>
          </a:p>
          <a:p>
            <a:r>
              <a:rPr lang="en-US" altLang="en-US" sz="2000" dirty="0"/>
              <a:t>Disk write has 1 of 3 outcomes</a:t>
            </a:r>
          </a:p>
          <a:p>
            <a:pPr lvl="1">
              <a:buFont typeface="Arial" panose="020B0604020202020204" pitchFamily="34" charset="0"/>
              <a:buAutoNum type="arabicPeriod"/>
            </a:pPr>
            <a:r>
              <a:rPr lang="en-US" altLang="en-US" sz="2000" b="1" dirty="0"/>
              <a:t>Successful completion - </a:t>
            </a:r>
            <a:r>
              <a:rPr lang="en-US" altLang="en-US" sz="2000" dirty="0"/>
              <a:t>The data were written correctly on disk</a:t>
            </a:r>
            <a:r>
              <a:rPr lang="en-US" altLang="en-US" sz="2000" b="1" dirty="0"/>
              <a:t> </a:t>
            </a:r>
          </a:p>
          <a:p>
            <a:pPr lvl="1">
              <a:buFont typeface="Arial" panose="020B0604020202020204" pitchFamily="34" charset="0"/>
              <a:buAutoNum type="arabicPeriod"/>
            </a:pPr>
            <a:r>
              <a:rPr lang="en-US" altLang="en-US" sz="2000" b="1" dirty="0"/>
              <a:t>Partial failure - </a:t>
            </a:r>
            <a:r>
              <a:rPr lang="en-US" altLang="en-US" sz="2000" dirty="0"/>
              <a:t>A failure occurred in the midst of transfer, so only some of the sectors were written with the new data, and the sector being written during the failure may have been corrupted</a:t>
            </a:r>
          </a:p>
          <a:p>
            <a:pPr lvl="1">
              <a:buFont typeface="Arial" panose="020B0604020202020204" pitchFamily="34" charset="0"/>
              <a:buAutoNum type="arabicPeriod"/>
            </a:pPr>
            <a:r>
              <a:rPr lang="en-US" altLang="en-US" sz="2000" b="1" dirty="0"/>
              <a:t>Total failure - </a:t>
            </a:r>
            <a:r>
              <a:rPr lang="en-US" altLang="en-US" sz="2000" dirty="0"/>
              <a:t>The failure occurred before the disk write started, so the previous data values on the disk remain intact</a:t>
            </a:r>
          </a:p>
        </p:txBody>
      </p:sp>
      <p:sp>
        <p:nvSpPr>
          <p:cNvPr id="2" name="Slide Number Placeholder 1">
            <a:extLst>
              <a:ext uri="{FF2B5EF4-FFF2-40B4-BE49-F238E27FC236}">
                <a16:creationId xmlns:a16="http://schemas.microsoft.com/office/drawing/2014/main" id="{5E8AF94B-4CC4-4979-BA11-E054B721DB91}"/>
              </a:ext>
            </a:extLst>
          </p:cNvPr>
          <p:cNvSpPr>
            <a:spLocks noGrp="1"/>
          </p:cNvSpPr>
          <p:nvPr>
            <p:ph type="sldNum" sz="quarter" idx="12"/>
          </p:nvPr>
        </p:nvSpPr>
        <p:spPr/>
        <p:txBody>
          <a:bodyPr/>
          <a:lstStyle/>
          <a:p>
            <a:fld id="{B8FA9E9B-7639-41A7-8B5F-FEFEB094FBAA}" type="slidenum">
              <a:rPr lang="en-US" smtClean="0"/>
              <a:t>30</a:t>
            </a:fld>
            <a:endParaRPr lang="en-US"/>
          </a:p>
        </p:txBody>
      </p:sp>
      <p:sp>
        <p:nvSpPr>
          <p:cNvPr id="3" name="Date Placeholder 2">
            <a:extLst>
              <a:ext uri="{FF2B5EF4-FFF2-40B4-BE49-F238E27FC236}">
                <a16:creationId xmlns:a16="http://schemas.microsoft.com/office/drawing/2014/main" id="{9FDFAE42-8745-4E60-81A9-75AD4D0C8749}"/>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427638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altLang="en-US" sz="2800"/>
              <a:t>Stable-Storage Implementation (Cont.)</a:t>
            </a:r>
          </a:p>
        </p:txBody>
      </p:sp>
      <p:sp>
        <p:nvSpPr>
          <p:cNvPr id="84994" name="Rectangle 3"/>
          <p:cNvSpPr>
            <a:spLocks noGrp="1" noChangeArrowheads="1"/>
          </p:cNvSpPr>
          <p:nvPr>
            <p:ph idx="1"/>
          </p:nvPr>
        </p:nvSpPr>
        <p:spPr/>
        <p:txBody>
          <a:bodyPr>
            <a:normAutofit/>
          </a:bodyPr>
          <a:lstStyle/>
          <a:p>
            <a:r>
              <a:rPr lang="en-US" altLang="en-US" sz="2400" dirty="0"/>
              <a:t>If failure occurs during block write, recovery procedure restores block to consistent state</a:t>
            </a:r>
          </a:p>
          <a:p>
            <a:pPr lvl="1"/>
            <a:r>
              <a:rPr lang="en-US" altLang="en-US" dirty="0"/>
              <a:t>System maintains 2 physical blocks per logical block and does the following:</a:t>
            </a:r>
          </a:p>
          <a:p>
            <a:pPr lvl="2">
              <a:buFont typeface="Arial" panose="020B0604020202020204" pitchFamily="34" charset="0"/>
              <a:buAutoNum type="arabicPeriod"/>
            </a:pPr>
            <a:r>
              <a:rPr lang="en-US" altLang="en-US" sz="2400" dirty="0"/>
              <a:t>Write to 1</a:t>
            </a:r>
            <a:r>
              <a:rPr lang="en-US" altLang="en-US" sz="2400" baseline="30000" dirty="0"/>
              <a:t>st</a:t>
            </a:r>
            <a:r>
              <a:rPr lang="en-US" altLang="en-US" sz="2400" dirty="0"/>
              <a:t> physical</a:t>
            </a:r>
          </a:p>
          <a:p>
            <a:pPr lvl="2">
              <a:buFont typeface="Arial" panose="020B0604020202020204" pitchFamily="34" charset="0"/>
              <a:buAutoNum type="arabicPeriod"/>
            </a:pPr>
            <a:r>
              <a:rPr lang="en-US" altLang="en-US" sz="2400" dirty="0"/>
              <a:t>When successful, write to 2</a:t>
            </a:r>
            <a:r>
              <a:rPr lang="en-US" altLang="en-US" sz="2400" baseline="30000" dirty="0"/>
              <a:t>nd</a:t>
            </a:r>
            <a:r>
              <a:rPr lang="en-US" altLang="en-US" sz="2400" dirty="0"/>
              <a:t> physical</a:t>
            </a:r>
          </a:p>
          <a:p>
            <a:pPr lvl="2">
              <a:buFont typeface="Arial" panose="020B0604020202020204" pitchFamily="34" charset="0"/>
              <a:buAutoNum type="arabicPeriod"/>
            </a:pPr>
            <a:r>
              <a:rPr lang="en-US" altLang="en-US" sz="2400" dirty="0"/>
              <a:t>Declare complete only after second write completes successfully</a:t>
            </a:r>
          </a:p>
          <a:p>
            <a:pPr lvl="1">
              <a:buFont typeface="Monotype Sorts" pitchFamily="-84" charset="2"/>
              <a:buNone/>
            </a:pPr>
            <a:r>
              <a:rPr lang="en-US" altLang="en-US" dirty="0"/>
              <a:t>Systems frequently use NVRAM as one physical to accelerate</a:t>
            </a:r>
          </a:p>
          <a:p>
            <a:pPr lvl="1">
              <a:buFont typeface="Monotype Sorts" pitchFamily="-84" charset="2"/>
              <a:buNone/>
            </a:pPr>
            <a:endParaRPr lang="en-US" altLang="en-US" dirty="0"/>
          </a:p>
        </p:txBody>
      </p:sp>
      <p:sp>
        <p:nvSpPr>
          <p:cNvPr id="2" name="Slide Number Placeholder 1">
            <a:extLst>
              <a:ext uri="{FF2B5EF4-FFF2-40B4-BE49-F238E27FC236}">
                <a16:creationId xmlns:a16="http://schemas.microsoft.com/office/drawing/2014/main" id="{636FA082-DF8B-4CEB-9013-E620710C188B}"/>
              </a:ext>
            </a:extLst>
          </p:cNvPr>
          <p:cNvSpPr>
            <a:spLocks noGrp="1"/>
          </p:cNvSpPr>
          <p:nvPr>
            <p:ph type="sldNum" sz="quarter" idx="12"/>
          </p:nvPr>
        </p:nvSpPr>
        <p:spPr/>
        <p:txBody>
          <a:bodyPr/>
          <a:lstStyle/>
          <a:p>
            <a:fld id="{B8FA9E9B-7639-41A7-8B5F-FEFEB094FBAA}" type="slidenum">
              <a:rPr lang="en-US" smtClean="0"/>
              <a:t>31</a:t>
            </a:fld>
            <a:endParaRPr lang="en-US"/>
          </a:p>
        </p:txBody>
      </p:sp>
      <p:sp>
        <p:nvSpPr>
          <p:cNvPr id="3" name="Date Placeholder 2">
            <a:extLst>
              <a:ext uri="{FF2B5EF4-FFF2-40B4-BE49-F238E27FC236}">
                <a16:creationId xmlns:a16="http://schemas.microsoft.com/office/drawing/2014/main" id="{8B6A777B-D66F-432D-852B-B8D7B6501C3A}"/>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22998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2EA8-992D-4691-A23E-0149231C91B9}"/>
              </a:ext>
            </a:extLst>
          </p:cNvPr>
          <p:cNvSpPr>
            <a:spLocks noGrp="1"/>
          </p:cNvSpPr>
          <p:nvPr>
            <p:ph type="title"/>
          </p:nvPr>
        </p:nvSpPr>
        <p:spPr/>
        <p:txBody>
          <a:bodyPr/>
          <a:lstStyle/>
          <a:p>
            <a:r>
              <a:rPr lang="en-US" dirty="0"/>
              <a:t>Rotational Delay</a:t>
            </a:r>
          </a:p>
        </p:txBody>
      </p:sp>
      <p:sp>
        <p:nvSpPr>
          <p:cNvPr id="3" name="Content Placeholder 2">
            <a:extLst>
              <a:ext uri="{FF2B5EF4-FFF2-40B4-BE49-F238E27FC236}">
                <a16:creationId xmlns:a16="http://schemas.microsoft.com/office/drawing/2014/main" id="{9B1EEA9A-6ED0-4DD3-B8F1-73853A796118}"/>
              </a:ext>
            </a:extLst>
          </p:cNvPr>
          <p:cNvSpPr>
            <a:spLocks noGrp="1"/>
          </p:cNvSpPr>
          <p:nvPr>
            <p:ph idx="1"/>
          </p:nvPr>
        </p:nvSpPr>
        <p:spPr>
          <a:xfrm>
            <a:off x="838200" y="1825625"/>
            <a:ext cx="7133555" cy="4351338"/>
          </a:xfrm>
        </p:spPr>
        <p:txBody>
          <a:bodyPr>
            <a:normAutofit fontScale="92500" lnSpcReduction="20000"/>
          </a:bodyPr>
          <a:lstStyle/>
          <a:p>
            <a:r>
              <a:rPr lang="en-US" dirty="0"/>
              <a:t>Track is circular – with N sectors</a:t>
            </a:r>
          </a:p>
          <a:p>
            <a:r>
              <a:rPr lang="en-US" dirty="0"/>
              <a:t>Initially head is over Sector A and wants to access sector B</a:t>
            </a:r>
          </a:p>
          <a:p>
            <a:r>
              <a:rPr lang="en-US" dirty="0"/>
              <a:t>Disk rotates in one direction</a:t>
            </a:r>
          </a:p>
          <a:p>
            <a:r>
              <a:rPr lang="en-US" dirty="0"/>
              <a:t>Total delay is proportional to the number of sectors between A and B</a:t>
            </a:r>
          </a:p>
          <a:p>
            <a:r>
              <a:rPr lang="en-US" dirty="0"/>
              <a:t>Minimum 1, Maximum N-1</a:t>
            </a:r>
          </a:p>
          <a:p>
            <a:r>
              <a:rPr lang="en-US" dirty="0"/>
              <a:t>Assuming random selection of the destination</a:t>
            </a:r>
          </a:p>
          <a:p>
            <a:r>
              <a:rPr lang="en-US" dirty="0"/>
              <a:t>Average No of Sectors traversed = N/2</a:t>
            </a:r>
          </a:p>
          <a:p>
            <a:r>
              <a:rPr lang="en-US" dirty="0"/>
              <a:t>Average Rotational Delay is ½ revolution of the disk</a:t>
            </a:r>
          </a:p>
        </p:txBody>
      </p:sp>
      <p:sp>
        <p:nvSpPr>
          <p:cNvPr id="4" name="Oval 3">
            <a:extLst>
              <a:ext uri="{FF2B5EF4-FFF2-40B4-BE49-F238E27FC236}">
                <a16:creationId xmlns:a16="http://schemas.microsoft.com/office/drawing/2014/main" id="{7CE63AD2-4287-4163-8A64-240E730753D9}"/>
              </a:ext>
            </a:extLst>
          </p:cNvPr>
          <p:cNvSpPr/>
          <p:nvPr/>
        </p:nvSpPr>
        <p:spPr>
          <a:xfrm>
            <a:off x="8730343" y="3102429"/>
            <a:ext cx="2193471" cy="206284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16732223-2411-4D1A-AB4F-2B08D29C1F69}"/>
              </a:ext>
            </a:extLst>
          </p:cNvPr>
          <p:cNvCxnSpPr>
            <a:endCxn id="4" idx="1"/>
          </p:cNvCxnSpPr>
          <p:nvPr/>
        </p:nvCxnSpPr>
        <p:spPr>
          <a:xfrm>
            <a:off x="8675914" y="3102429"/>
            <a:ext cx="375655" cy="30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EE13A0A-976E-42A5-94D6-298FEDF1D6FB}"/>
              </a:ext>
            </a:extLst>
          </p:cNvPr>
          <p:cNvCxnSpPr>
            <a:stCxn id="4" idx="6"/>
          </p:cNvCxnSpPr>
          <p:nvPr/>
        </p:nvCxnSpPr>
        <p:spPr>
          <a:xfrm>
            <a:off x="10923814" y="4133850"/>
            <a:ext cx="484415" cy="13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B32BD00-7681-4A76-825E-98ECFE2379E5}"/>
              </a:ext>
            </a:extLst>
          </p:cNvPr>
          <p:cNvSpPr/>
          <p:nvPr/>
        </p:nvSpPr>
        <p:spPr>
          <a:xfrm>
            <a:off x="10880271" y="4125686"/>
            <a:ext cx="87086" cy="48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895BAA8-B38B-4F53-AF62-7AAC4DCE0EF7}"/>
              </a:ext>
            </a:extLst>
          </p:cNvPr>
          <p:cNvSpPr/>
          <p:nvPr/>
        </p:nvSpPr>
        <p:spPr>
          <a:xfrm rot="18945133">
            <a:off x="9018912" y="3380014"/>
            <a:ext cx="87086" cy="489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B2D429-A6E6-4A53-B983-7A05B4A54D81}"/>
              </a:ext>
            </a:extLst>
          </p:cNvPr>
          <p:cNvSpPr txBox="1"/>
          <p:nvPr/>
        </p:nvSpPr>
        <p:spPr>
          <a:xfrm>
            <a:off x="8412627" y="2884145"/>
            <a:ext cx="317716" cy="369332"/>
          </a:xfrm>
          <a:prstGeom prst="rect">
            <a:avLst/>
          </a:prstGeom>
          <a:noFill/>
        </p:spPr>
        <p:txBody>
          <a:bodyPr wrap="none" rtlCol="0">
            <a:spAutoFit/>
          </a:bodyPr>
          <a:lstStyle/>
          <a:p>
            <a:r>
              <a:rPr lang="en-US" dirty="0"/>
              <a:t>A</a:t>
            </a:r>
          </a:p>
        </p:txBody>
      </p:sp>
      <p:sp>
        <p:nvSpPr>
          <p:cNvPr id="16" name="TextBox 15">
            <a:extLst>
              <a:ext uri="{FF2B5EF4-FFF2-40B4-BE49-F238E27FC236}">
                <a16:creationId xmlns:a16="http://schemas.microsoft.com/office/drawing/2014/main" id="{A66381C9-A939-4964-87A7-E36576A46F26}"/>
              </a:ext>
            </a:extLst>
          </p:cNvPr>
          <p:cNvSpPr txBox="1"/>
          <p:nvPr/>
        </p:nvSpPr>
        <p:spPr>
          <a:xfrm>
            <a:off x="11408229" y="3962791"/>
            <a:ext cx="309700" cy="369332"/>
          </a:xfrm>
          <a:prstGeom prst="rect">
            <a:avLst/>
          </a:prstGeom>
          <a:noFill/>
        </p:spPr>
        <p:txBody>
          <a:bodyPr wrap="none" rtlCol="0">
            <a:spAutoFit/>
          </a:bodyPr>
          <a:lstStyle/>
          <a:p>
            <a:r>
              <a:rPr lang="en-US" dirty="0"/>
              <a:t>B</a:t>
            </a:r>
          </a:p>
        </p:txBody>
      </p:sp>
      <p:sp>
        <p:nvSpPr>
          <p:cNvPr id="18" name="Arrow: Right 17">
            <a:extLst>
              <a:ext uri="{FF2B5EF4-FFF2-40B4-BE49-F238E27FC236}">
                <a16:creationId xmlns:a16="http://schemas.microsoft.com/office/drawing/2014/main" id="{F7E6FD85-F931-44F6-B182-1DC6187C7B2F}"/>
              </a:ext>
            </a:extLst>
          </p:cNvPr>
          <p:cNvSpPr/>
          <p:nvPr/>
        </p:nvSpPr>
        <p:spPr>
          <a:xfrm>
            <a:off x="9476014" y="2786743"/>
            <a:ext cx="658586" cy="136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18">
            <a:extLst>
              <a:ext uri="{FF2B5EF4-FFF2-40B4-BE49-F238E27FC236}">
                <a16:creationId xmlns:a16="http://schemas.microsoft.com/office/drawing/2014/main" id="{013D4035-14A9-4DD0-BC8A-DD0831E8D3D6}"/>
              </a:ext>
            </a:extLst>
          </p:cNvPr>
          <p:cNvSpPr>
            <a:spLocks noGrp="1"/>
          </p:cNvSpPr>
          <p:nvPr>
            <p:ph type="dt" sz="half" idx="10"/>
          </p:nvPr>
        </p:nvSpPr>
        <p:spPr/>
        <p:txBody>
          <a:bodyPr/>
          <a:lstStyle/>
          <a:p>
            <a:r>
              <a:rPr lang="en-US"/>
              <a:t>April 2020</a:t>
            </a:r>
          </a:p>
        </p:txBody>
      </p:sp>
      <p:sp>
        <p:nvSpPr>
          <p:cNvPr id="20" name="Slide Number Placeholder 19">
            <a:extLst>
              <a:ext uri="{FF2B5EF4-FFF2-40B4-BE49-F238E27FC236}">
                <a16:creationId xmlns:a16="http://schemas.microsoft.com/office/drawing/2014/main" id="{7765CC89-A10B-4D0D-9C45-C2F58F5A6576}"/>
              </a:ext>
            </a:extLst>
          </p:cNvPr>
          <p:cNvSpPr>
            <a:spLocks noGrp="1"/>
          </p:cNvSpPr>
          <p:nvPr>
            <p:ph type="sldNum" sz="quarter" idx="12"/>
          </p:nvPr>
        </p:nvSpPr>
        <p:spPr/>
        <p:txBody>
          <a:bodyPr/>
          <a:lstStyle/>
          <a:p>
            <a:fld id="{2F653973-7540-43B9-A41E-9E2BCCE023A9}" type="slidenum">
              <a:rPr lang="en-US" smtClean="0"/>
              <a:t>4</a:t>
            </a:fld>
            <a:endParaRPr lang="en-US"/>
          </a:p>
        </p:txBody>
      </p:sp>
    </p:spTree>
    <p:extLst>
      <p:ext uri="{BB962C8B-B14F-4D97-AF65-F5344CB8AC3E}">
        <p14:creationId xmlns:p14="http://schemas.microsoft.com/office/powerpoint/2010/main" val="3418151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16DFD-2782-4D06-928A-E61C6561868D}"/>
              </a:ext>
            </a:extLst>
          </p:cNvPr>
          <p:cNvSpPr>
            <a:spLocks noGrp="1"/>
          </p:cNvSpPr>
          <p:nvPr>
            <p:ph type="title"/>
          </p:nvPr>
        </p:nvSpPr>
        <p:spPr/>
        <p:txBody>
          <a:bodyPr/>
          <a:lstStyle/>
          <a:p>
            <a:r>
              <a:rPr lang="en-US" dirty="0"/>
              <a:t>Seek Time</a:t>
            </a:r>
          </a:p>
        </p:txBody>
      </p:sp>
      <p:sp>
        <p:nvSpPr>
          <p:cNvPr id="3" name="Content Placeholder 2">
            <a:extLst>
              <a:ext uri="{FF2B5EF4-FFF2-40B4-BE49-F238E27FC236}">
                <a16:creationId xmlns:a16="http://schemas.microsoft.com/office/drawing/2014/main" id="{DC02744C-D777-4413-AA65-4F843FDA1B49}"/>
              </a:ext>
            </a:extLst>
          </p:cNvPr>
          <p:cNvSpPr>
            <a:spLocks noGrp="1"/>
          </p:cNvSpPr>
          <p:nvPr>
            <p:ph idx="1"/>
          </p:nvPr>
        </p:nvSpPr>
        <p:spPr>
          <a:xfrm>
            <a:off x="838200" y="1825625"/>
            <a:ext cx="6525986" cy="4351338"/>
          </a:xfrm>
        </p:spPr>
        <p:txBody>
          <a:bodyPr>
            <a:normAutofit fontScale="92500" lnSpcReduction="20000"/>
          </a:bodyPr>
          <a:lstStyle/>
          <a:p>
            <a:r>
              <a:rPr lang="en-US" dirty="0"/>
              <a:t>Tracks are </a:t>
            </a:r>
            <a:r>
              <a:rPr lang="en-US" dirty="0" err="1"/>
              <a:t>equispaced</a:t>
            </a:r>
            <a:r>
              <a:rPr lang="en-US" dirty="0"/>
              <a:t> – say T tracks </a:t>
            </a:r>
          </a:p>
          <a:p>
            <a:r>
              <a:rPr lang="en-US" dirty="0"/>
              <a:t>Head assembly moves from current track, C, to the destination track, D</a:t>
            </a:r>
          </a:p>
          <a:p>
            <a:r>
              <a:rPr lang="en-US" dirty="0"/>
              <a:t>Seek time  - proportional to S=|C-D|</a:t>
            </a:r>
          </a:p>
          <a:p>
            <a:r>
              <a:rPr lang="en-US" dirty="0"/>
              <a:t>If C and D are random variables uniformly distributed between 0 and T-1, what is the Distribution of S??</a:t>
            </a:r>
          </a:p>
          <a:p>
            <a:pPr lvl="1"/>
            <a:r>
              <a:rPr lang="en-US" dirty="0"/>
              <a:t>Triangular</a:t>
            </a:r>
          </a:p>
          <a:p>
            <a:r>
              <a:rPr lang="en-US" dirty="0"/>
              <a:t>What is average S = 1/3 T</a:t>
            </a:r>
          </a:p>
          <a:p>
            <a:pPr marL="0" indent="0">
              <a:buNone/>
            </a:pPr>
            <a:endParaRPr lang="en-US" dirty="0"/>
          </a:p>
          <a:p>
            <a:pPr marL="0" indent="0">
              <a:buNone/>
            </a:pPr>
            <a:r>
              <a:rPr lang="en-US" dirty="0"/>
              <a:t> </a:t>
            </a:r>
          </a:p>
        </p:txBody>
      </p:sp>
      <p:grpSp>
        <p:nvGrpSpPr>
          <p:cNvPr id="13" name="Group 12">
            <a:extLst>
              <a:ext uri="{FF2B5EF4-FFF2-40B4-BE49-F238E27FC236}">
                <a16:creationId xmlns:a16="http://schemas.microsoft.com/office/drawing/2014/main" id="{A0E50FF3-C662-4E3C-A9DE-75CD242002DD}"/>
              </a:ext>
            </a:extLst>
          </p:cNvPr>
          <p:cNvGrpSpPr/>
          <p:nvPr/>
        </p:nvGrpSpPr>
        <p:grpSpPr>
          <a:xfrm>
            <a:off x="8334571" y="5186829"/>
            <a:ext cx="3441057" cy="903752"/>
            <a:chOff x="8334571" y="1561862"/>
            <a:chExt cx="3441057" cy="903752"/>
          </a:xfrm>
        </p:grpSpPr>
        <p:sp>
          <p:nvSpPr>
            <p:cNvPr id="4" name="Rectangle 3">
              <a:extLst>
                <a:ext uri="{FF2B5EF4-FFF2-40B4-BE49-F238E27FC236}">
                  <a16:creationId xmlns:a16="http://schemas.microsoft.com/office/drawing/2014/main" id="{6D2DE324-EA2D-41AC-86CD-CA628A261C36}"/>
                </a:ext>
              </a:extLst>
            </p:cNvPr>
            <p:cNvSpPr/>
            <p:nvPr/>
          </p:nvSpPr>
          <p:spPr>
            <a:xfrm>
              <a:off x="8485414" y="2171700"/>
              <a:ext cx="3048000" cy="2939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5A06BFB-27AF-4D4D-8119-4A47958068CB}"/>
                </a:ext>
              </a:extLst>
            </p:cNvPr>
            <p:cNvSpPr txBox="1"/>
            <p:nvPr/>
          </p:nvSpPr>
          <p:spPr>
            <a:xfrm>
              <a:off x="8334571" y="1746528"/>
              <a:ext cx="301686" cy="369332"/>
            </a:xfrm>
            <a:prstGeom prst="rect">
              <a:avLst/>
            </a:prstGeom>
            <a:noFill/>
          </p:spPr>
          <p:txBody>
            <a:bodyPr wrap="none" rtlCol="0">
              <a:spAutoFit/>
            </a:bodyPr>
            <a:lstStyle/>
            <a:p>
              <a:r>
                <a:rPr lang="en-US" dirty="0"/>
                <a:t>0</a:t>
              </a:r>
            </a:p>
          </p:txBody>
        </p:sp>
        <p:sp>
          <p:nvSpPr>
            <p:cNvPr id="6" name="TextBox 5">
              <a:extLst>
                <a:ext uri="{FF2B5EF4-FFF2-40B4-BE49-F238E27FC236}">
                  <a16:creationId xmlns:a16="http://schemas.microsoft.com/office/drawing/2014/main" id="{43EEC599-2197-4872-99DC-01ACF7E1D27A}"/>
                </a:ext>
              </a:extLst>
            </p:cNvPr>
            <p:cNvSpPr txBox="1"/>
            <p:nvPr/>
          </p:nvSpPr>
          <p:spPr>
            <a:xfrm>
              <a:off x="11291200" y="1785648"/>
              <a:ext cx="484428" cy="369332"/>
            </a:xfrm>
            <a:prstGeom prst="rect">
              <a:avLst/>
            </a:prstGeom>
            <a:noFill/>
          </p:spPr>
          <p:txBody>
            <a:bodyPr wrap="none" rtlCol="0">
              <a:spAutoFit/>
            </a:bodyPr>
            <a:lstStyle/>
            <a:p>
              <a:r>
                <a:rPr lang="en-US" dirty="0"/>
                <a:t>T-1</a:t>
              </a:r>
            </a:p>
          </p:txBody>
        </p:sp>
        <p:sp>
          <p:nvSpPr>
            <p:cNvPr id="8" name="Arrow: Down 7">
              <a:extLst>
                <a:ext uri="{FF2B5EF4-FFF2-40B4-BE49-F238E27FC236}">
                  <a16:creationId xmlns:a16="http://schemas.microsoft.com/office/drawing/2014/main" id="{6B866D5E-BC1A-4C3D-8D7D-619188D2B9FC}"/>
                </a:ext>
              </a:extLst>
            </p:cNvPr>
            <p:cNvSpPr/>
            <p:nvPr/>
          </p:nvSpPr>
          <p:spPr>
            <a:xfrm>
              <a:off x="9307287" y="1904609"/>
              <a:ext cx="87085" cy="250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2E42880-8C6B-4E4A-9889-D3D9AB467554}"/>
                </a:ext>
              </a:extLst>
            </p:cNvPr>
            <p:cNvSpPr/>
            <p:nvPr/>
          </p:nvSpPr>
          <p:spPr>
            <a:xfrm>
              <a:off x="10299243" y="1904609"/>
              <a:ext cx="87085" cy="250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0607274-BC2C-45DC-8401-44D2ECD95379}"/>
                </a:ext>
              </a:extLst>
            </p:cNvPr>
            <p:cNvSpPr txBox="1"/>
            <p:nvPr/>
          </p:nvSpPr>
          <p:spPr>
            <a:xfrm>
              <a:off x="9177721" y="1573491"/>
              <a:ext cx="308098" cy="369332"/>
            </a:xfrm>
            <a:prstGeom prst="rect">
              <a:avLst/>
            </a:prstGeom>
            <a:noFill/>
          </p:spPr>
          <p:txBody>
            <a:bodyPr wrap="none" rtlCol="0">
              <a:spAutoFit/>
            </a:bodyPr>
            <a:lstStyle/>
            <a:p>
              <a:r>
                <a:rPr lang="en-US" dirty="0"/>
                <a:t>C</a:t>
              </a:r>
            </a:p>
          </p:txBody>
        </p:sp>
        <p:sp>
          <p:nvSpPr>
            <p:cNvPr id="12" name="TextBox 11">
              <a:extLst>
                <a:ext uri="{FF2B5EF4-FFF2-40B4-BE49-F238E27FC236}">
                  <a16:creationId xmlns:a16="http://schemas.microsoft.com/office/drawing/2014/main" id="{E68F317A-3380-4363-A5C1-0B1782BA0EDB}"/>
                </a:ext>
              </a:extLst>
            </p:cNvPr>
            <p:cNvSpPr txBox="1"/>
            <p:nvPr/>
          </p:nvSpPr>
          <p:spPr>
            <a:xfrm>
              <a:off x="10179118" y="1561862"/>
              <a:ext cx="327334" cy="369332"/>
            </a:xfrm>
            <a:prstGeom prst="rect">
              <a:avLst/>
            </a:prstGeom>
            <a:noFill/>
          </p:spPr>
          <p:txBody>
            <a:bodyPr wrap="none" rtlCol="0">
              <a:spAutoFit/>
            </a:bodyPr>
            <a:lstStyle/>
            <a:p>
              <a:r>
                <a:rPr lang="en-US" dirty="0"/>
                <a:t>D</a:t>
              </a:r>
            </a:p>
          </p:txBody>
        </p:sp>
      </p:grpSp>
      <p:cxnSp>
        <p:nvCxnSpPr>
          <p:cNvPr id="15" name="Straight Connector 14">
            <a:extLst>
              <a:ext uri="{FF2B5EF4-FFF2-40B4-BE49-F238E27FC236}">
                <a16:creationId xmlns:a16="http://schemas.microsoft.com/office/drawing/2014/main" id="{E465D065-865A-4FC5-9362-1DB913D5EBE2}"/>
              </a:ext>
            </a:extLst>
          </p:cNvPr>
          <p:cNvCxnSpPr/>
          <p:nvPr/>
        </p:nvCxnSpPr>
        <p:spPr>
          <a:xfrm>
            <a:off x="8376557" y="3222171"/>
            <a:ext cx="304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9236ACC-566E-47CB-A7FE-BE72244B693C}"/>
              </a:ext>
            </a:extLst>
          </p:cNvPr>
          <p:cNvCxnSpPr/>
          <p:nvPr/>
        </p:nvCxnSpPr>
        <p:spPr>
          <a:xfrm>
            <a:off x="8387439" y="1371600"/>
            <a:ext cx="0" cy="185601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07F34AC-E858-4BCB-9933-777E36F3ACF8}"/>
              </a:ext>
            </a:extLst>
          </p:cNvPr>
          <p:cNvSpPr txBox="1"/>
          <p:nvPr/>
        </p:nvSpPr>
        <p:spPr>
          <a:xfrm>
            <a:off x="9307287" y="3554186"/>
            <a:ext cx="1508362" cy="369332"/>
          </a:xfrm>
          <a:prstGeom prst="rect">
            <a:avLst/>
          </a:prstGeom>
          <a:noFill/>
        </p:spPr>
        <p:txBody>
          <a:bodyPr wrap="none" rtlCol="0">
            <a:spAutoFit/>
          </a:bodyPr>
          <a:lstStyle/>
          <a:p>
            <a:r>
              <a:rPr lang="en-US" dirty="0"/>
              <a:t>Tracks moved </a:t>
            </a:r>
          </a:p>
        </p:txBody>
      </p:sp>
      <p:sp>
        <p:nvSpPr>
          <p:cNvPr id="19" name="TextBox 18">
            <a:extLst>
              <a:ext uri="{FF2B5EF4-FFF2-40B4-BE49-F238E27FC236}">
                <a16:creationId xmlns:a16="http://schemas.microsoft.com/office/drawing/2014/main" id="{6B15B68E-8ABF-4B92-8ABF-D388158AD795}"/>
              </a:ext>
            </a:extLst>
          </p:cNvPr>
          <p:cNvSpPr txBox="1"/>
          <p:nvPr/>
        </p:nvSpPr>
        <p:spPr>
          <a:xfrm>
            <a:off x="9406356" y="6342491"/>
            <a:ext cx="670568" cy="369332"/>
          </a:xfrm>
          <a:prstGeom prst="rect">
            <a:avLst/>
          </a:prstGeom>
          <a:noFill/>
        </p:spPr>
        <p:txBody>
          <a:bodyPr wrap="none" rtlCol="0">
            <a:spAutoFit/>
          </a:bodyPr>
          <a:lstStyle/>
          <a:p>
            <a:r>
              <a:rPr lang="en-US" dirty="0"/>
              <a:t>Track</a:t>
            </a:r>
          </a:p>
        </p:txBody>
      </p:sp>
      <p:sp>
        <p:nvSpPr>
          <p:cNvPr id="20" name="TextBox 19">
            <a:extLst>
              <a:ext uri="{FF2B5EF4-FFF2-40B4-BE49-F238E27FC236}">
                <a16:creationId xmlns:a16="http://schemas.microsoft.com/office/drawing/2014/main" id="{A20B77EA-EA56-4073-ABB1-82AB35D27B9B}"/>
              </a:ext>
            </a:extLst>
          </p:cNvPr>
          <p:cNvSpPr txBox="1"/>
          <p:nvPr/>
        </p:nvSpPr>
        <p:spPr>
          <a:xfrm rot="16200000">
            <a:off x="7641635" y="2177142"/>
            <a:ext cx="649537" cy="369332"/>
          </a:xfrm>
          <a:prstGeom prst="rect">
            <a:avLst/>
          </a:prstGeom>
          <a:noFill/>
        </p:spPr>
        <p:txBody>
          <a:bodyPr wrap="none" rtlCol="0">
            <a:spAutoFit/>
          </a:bodyPr>
          <a:lstStyle/>
          <a:p>
            <a:r>
              <a:rPr lang="en-US" dirty="0"/>
              <a:t>Time</a:t>
            </a:r>
          </a:p>
        </p:txBody>
      </p:sp>
      <p:cxnSp>
        <p:nvCxnSpPr>
          <p:cNvPr id="32" name="Straight Connector 31">
            <a:extLst>
              <a:ext uri="{FF2B5EF4-FFF2-40B4-BE49-F238E27FC236}">
                <a16:creationId xmlns:a16="http://schemas.microsoft.com/office/drawing/2014/main" id="{69EBE78E-55C7-4206-B563-FA1F3D3AF047}"/>
              </a:ext>
            </a:extLst>
          </p:cNvPr>
          <p:cNvCxnSpPr>
            <a:cxnSpLocks/>
          </p:cNvCxnSpPr>
          <p:nvPr/>
        </p:nvCxnSpPr>
        <p:spPr>
          <a:xfrm flipV="1">
            <a:off x="8398322" y="1658397"/>
            <a:ext cx="3016707" cy="1558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4418C9D-66C6-460B-A62D-0CF3CB76F59E}"/>
              </a:ext>
            </a:extLst>
          </p:cNvPr>
          <p:cNvCxnSpPr>
            <a:cxnSpLocks/>
          </p:cNvCxnSpPr>
          <p:nvPr/>
        </p:nvCxnSpPr>
        <p:spPr>
          <a:xfrm>
            <a:off x="11415029" y="1682328"/>
            <a:ext cx="9528" cy="1556563"/>
          </a:xfrm>
          <a:prstGeom prst="line">
            <a:avLst/>
          </a:prstGeom>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2095C566-55DD-466F-978E-452848F94FA1}"/>
              </a:ext>
            </a:extLst>
          </p:cNvPr>
          <p:cNvSpPr/>
          <p:nvPr/>
        </p:nvSpPr>
        <p:spPr>
          <a:xfrm>
            <a:off x="8391870" y="1812472"/>
            <a:ext cx="3054216" cy="1415142"/>
          </a:xfrm>
          <a:custGeom>
            <a:avLst/>
            <a:gdLst>
              <a:gd name="connsiteX0" fmla="*/ 6459 w 3054216"/>
              <a:gd name="connsiteY0" fmla="*/ 1415142 h 1415142"/>
              <a:gd name="connsiteX1" fmla="*/ 71773 w 3054216"/>
              <a:gd name="connsiteY1" fmla="*/ 1142999 h 1415142"/>
              <a:gd name="connsiteX2" fmla="*/ 518087 w 3054216"/>
              <a:gd name="connsiteY2" fmla="*/ 930728 h 1415142"/>
              <a:gd name="connsiteX3" fmla="*/ 2542830 w 3054216"/>
              <a:gd name="connsiteY3" fmla="*/ 206828 h 1415142"/>
              <a:gd name="connsiteX4" fmla="*/ 3010916 w 3054216"/>
              <a:gd name="connsiteY4" fmla="*/ 21771 h 1415142"/>
              <a:gd name="connsiteX5" fmla="*/ 3005473 w 3054216"/>
              <a:gd name="connsiteY5" fmla="*/ 10885 h 141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4216" h="1415142">
                <a:moveTo>
                  <a:pt x="6459" y="1415142"/>
                </a:moveTo>
                <a:cubicBezTo>
                  <a:pt x="-3520" y="1319438"/>
                  <a:pt x="-13498" y="1223735"/>
                  <a:pt x="71773" y="1142999"/>
                </a:cubicBezTo>
                <a:cubicBezTo>
                  <a:pt x="157044" y="1062263"/>
                  <a:pt x="106244" y="1086757"/>
                  <a:pt x="518087" y="930728"/>
                </a:cubicBezTo>
                <a:cubicBezTo>
                  <a:pt x="929930" y="774699"/>
                  <a:pt x="2127358" y="358321"/>
                  <a:pt x="2542830" y="206828"/>
                </a:cubicBezTo>
                <a:cubicBezTo>
                  <a:pt x="2958302" y="55335"/>
                  <a:pt x="2933809" y="54428"/>
                  <a:pt x="3010916" y="21771"/>
                </a:cubicBezTo>
                <a:cubicBezTo>
                  <a:pt x="3088023" y="-10886"/>
                  <a:pt x="3046748" y="-1"/>
                  <a:pt x="3005473" y="1088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ate Placeholder 41">
            <a:extLst>
              <a:ext uri="{FF2B5EF4-FFF2-40B4-BE49-F238E27FC236}">
                <a16:creationId xmlns:a16="http://schemas.microsoft.com/office/drawing/2014/main" id="{7D9C3549-56FE-48A0-BAAC-EADFCE6E962D}"/>
              </a:ext>
            </a:extLst>
          </p:cNvPr>
          <p:cNvSpPr>
            <a:spLocks noGrp="1"/>
          </p:cNvSpPr>
          <p:nvPr>
            <p:ph type="dt" sz="half" idx="10"/>
          </p:nvPr>
        </p:nvSpPr>
        <p:spPr/>
        <p:txBody>
          <a:bodyPr/>
          <a:lstStyle/>
          <a:p>
            <a:r>
              <a:rPr lang="en-US"/>
              <a:t>April 2020</a:t>
            </a:r>
          </a:p>
        </p:txBody>
      </p:sp>
      <p:sp>
        <p:nvSpPr>
          <p:cNvPr id="43" name="Slide Number Placeholder 42">
            <a:extLst>
              <a:ext uri="{FF2B5EF4-FFF2-40B4-BE49-F238E27FC236}">
                <a16:creationId xmlns:a16="http://schemas.microsoft.com/office/drawing/2014/main" id="{EA77D350-5A3D-4C90-8224-56EE2283C60F}"/>
              </a:ext>
            </a:extLst>
          </p:cNvPr>
          <p:cNvSpPr>
            <a:spLocks noGrp="1"/>
          </p:cNvSpPr>
          <p:nvPr>
            <p:ph type="sldNum" sz="quarter" idx="12"/>
          </p:nvPr>
        </p:nvSpPr>
        <p:spPr/>
        <p:txBody>
          <a:bodyPr/>
          <a:lstStyle/>
          <a:p>
            <a:fld id="{2F653973-7540-43B9-A41E-9E2BCCE023A9}" type="slidenum">
              <a:rPr lang="en-US" smtClean="0"/>
              <a:t>5</a:t>
            </a:fld>
            <a:endParaRPr lang="en-US"/>
          </a:p>
        </p:txBody>
      </p:sp>
    </p:spTree>
    <p:extLst>
      <p:ext uri="{BB962C8B-B14F-4D97-AF65-F5344CB8AC3E}">
        <p14:creationId xmlns:p14="http://schemas.microsoft.com/office/powerpoint/2010/main" val="231434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eaLnBrk="1" hangingPunct="1"/>
            <a:r>
              <a:rPr lang="en-US" altLang="en-US"/>
              <a:t>Disk Scheduling (Cont.)</a:t>
            </a:r>
          </a:p>
        </p:txBody>
      </p:sp>
      <p:sp>
        <p:nvSpPr>
          <p:cNvPr id="35842" name="Rectangle 3"/>
          <p:cNvSpPr>
            <a:spLocks noGrp="1" noChangeArrowheads="1"/>
          </p:cNvSpPr>
          <p:nvPr>
            <p:ph idx="1"/>
          </p:nvPr>
        </p:nvSpPr>
        <p:spPr/>
        <p:txBody>
          <a:bodyPr>
            <a:normAutofit/>
          </a:bodyPr>
          <a:lstStyle/>
          <a:p>
            <a:pPr>
              <a:tabLst>
                <a:tab pos="1708150" algn="l"/>
              </a:tabLst>
            </a:pPr>
            <a:r>
              <a:rPr lang="en-US" altLang="en-US"/>
              <a:t>Note that drive controllers have small buffers and can manage a queue of I/O requests (of varying </a:t>
            </a:r>
            <a:r>
              <a:rPr lang="ja-JP" altLang="en-US"/>
              <a:t>“</a:t>
            </a:r>
            <a:r>
              <a:rPr lang="en-US" altLang="ja-JP"/>
              <a:t>depth</a:t>
            </a:r>
            <a:r>
              <a:rPr lang="ja-JP" altLang="en-US"/>
              <a:t>”</a:t>
            </a:r>
            <a:r>
              <a:rPr lang="en-US" altLang="ja-JP"/>
              <a:t>)</a:t>
            </a:r>
            <a:endParaRPr lang="en-US" altLang="en-US"/>
          </a:p>
          <a:p>
            <a:pPr>
              <a:tabLst>
                <a:tab pos="1708150" algn="l"/>
              </a:tabLst>
            </a:pPr>
            <a:r>
              <a:rPr lang="en-US" altLang="en-US"/>
              <a:t>Several algorithms exist to schedule the servicing of disk I/O requests</a:t>
            </a:r>
          </a:p>
          <a:p>
            <a:pPr>
              <a:tabLst>
                <a:tab pos="1708150" algn="l"/>
              </a:tabLst>
            </a:pPr>
            <a:r>
              <a:rPr lang="en-US" altLang="en-US"/>
              <a:t>The analysis is true for one or many platters</a:t>
            </a:r>
          </a:p>
          <a:p>
            <a:pPr>
              <a:tabLst>
                <a:tab pos="1708150" algn="l"/>
              </a:tabLst>
            </a:pPr>
            <a:r>
              <a:rPr lang="en-US" altLang="en-US"/>
              <a:t>We illustrate scheduling algorithms with a request queue (0-199)</a:t>
            </a:r>
          </a:p>
          <a:p>
            <a:pPr>
              <a:buNone/>
              <a:tabLst>
                <a:tab pos="1708150" algn="l"/>
              </a:tabLst>
            </a:pPr>
            <a:r>
              <a:rPr lang="en-US" altLang="en-US"/>
              <a:t>		</a:t>
            </a:r>
            <a:br>
              <a:rPr lang="en-US" altLang="en-US"/>
            </a:br>
            <a:r>
              <a:rPr lang="en-US" altLang="en-US"/>
              <a:t>	98, 183, 37, 122, 14, 124, 65, 67</a:t>
            </a:r>
          </a:p>
          <a:p>
            <a:pPr>
              <a:buNone/>
              <a:tabLst>
                <a:tab pos="1708150" algn="l"/>
              </a:tabLst>
            </a:pPr>
            <a:r>
              <a:rPr lang="en-US" altLang="en-US"/>
              <a:t>	Head pointer 53</a:t>
            </a:r>
          </a:p>
        </p:txBody>
      </p:sp>
      <p:sp>
        <p:nvSpPr>
          <p:cNvPr id="2" name="Slide Number Placeholder 1">
            <a:extLst>
              <a:ext uri="{FF2B5EF4-FFF2-40B4-BE49-F238E27FC236}">
                <a16:creationId xmlns:a16="http://schemas.microsoft.com/office/drawing/2014/main" id="{575FA6CF-047C-4FDD-AC44-FF2DB5CEBE5E}"/>
              </a:ext>
            </a:extLst>
          </p:cNvPr>
          <p:cNvSpPr>
            <a:spLocks noGrp="1"/>
          </p:cNvSpPr>
          <p:nvPr>
            <p:ph type="sldNum" sz="quarter" idx="12"/>
          </p:nvPr>
        </p:nvSpPr>
        <p:spPr/>
        <p:txBody>
          <a:bodyPr/>
          <a:lstStyle/>
          <a:p>
            <a:fld id="{B8FA9E9B-7639-41A7-8B5F-FEFEB094FBAA}" type="slidenum">
              <a:rPr lang="en-US" smtClean="0"/>
              <a:t>6</a:t>
            </a:fld>
            <a:endParaRPr lang="en-US"/>
          </a:p>
        </p:txBody>
      </p:sp>
      <p:sp>
        <p:nvSpPr>
          <p:cNvPr id="3" name="Date Placeholder 2">
            <a:extLst>
              <a:ext uri="{FF2B5EF4-FFF2-40B4-BE49-F238E27FC236}">
                <a16:creationId xmlns:a16="http://schemas.microsoft.com/office/drawing/2014/main" id="{5BB791B9-4D44-4239-AE07-2E981CDF2A30}"/>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782099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a:bodyPr>
          <a:lstStyle/>
          <a:p>
            <a:pPr eaLnBrk="1" hangingPunct="1"/>
            <a:r>
              <a:rPr lang="en-US" altLang="en-US"/>
              <a:t>FCFS</a:t>
            </a:r>
          </a:p>
        </p:txBody>
      </p:sp>
      <p:sp>
        <p:nvSpPr>
          <p:cNvPr id="37890" name="Text Box 4"/>
          <p:cNvSpPr txBox="1">
            <a:spLocks noChangeArrowheads="1"/>
          </p:cNvSpPr>
          <p:nvPr/>
        </p:nvSpPr>
        <p:spPr bwMode="auto">
          <a:xfrm>
            <a:off x="2667001" y="1103314"/>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Illustration shows total head movement of 640 cylinders</a:t>
            </a:r>
          </a:p>
        </p:txBody>
      </p:sp>
      <p:pic>
        <p:nvPicPr>
          <p:cNvPr id="378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633539"/>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471B895-8FB1-40EC-A97D-0AD211AC0803}"/>
              </a:ext>
            </a:extLst>
          </p:cNvPr>
          <p:cNvSpPr>
            <a:spLocks noGrp="1"/>
          </p:cNvSpPr>
          <p:nvPr>
            <p:ph type="sldNum" sz="quarter" idx="12"/>
          </p:nvPr>
        </p:nvSpPr>
        <p:spPr/>
        <p:txBody>
          <a:bodyPr/>
          <a:lstStyle/>
          <a:p>
            <a:fld id="{B8FA9E9B-7639-41A7-8B5F-FEFEB094FBAA}" type="slidenum">
              <a:rPr lang="en-US" smtClean="0"/>
              <a:t>7</a:t>
            </a:fld>
            <a:endParaRPr lang="en-US"/>
          </a:p>
        </p:txBody>
      </p:sp>
      <p:sp>
        <p:nvSpPr>
          <p:cNvPr id="2" name="Date Placeholder 1">
            <a:extLst>
              <a:ext uri="{FF2B5EF4-FFF2-40B4-BE49-F238E27FC236}">
                <a16:creationId xmlns:a16="http://schemas.microsoft.com/office/drawing/2014/main" id="{A7921A02-C437-40D1-9785-8443F9CDEC6B}"/>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1096540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eaLnBrk="1" hangingPunct="1"/>
            <a:r>
              <a:rPr lang="en-US" altLang="en-US"/>
              <a:t>SSTF</a:t>
            </a:r>
          </a:p>
        </p:txBody>
      </p:sp>
      <p:sp>
        <p:nvSpPr>
          <p:cNvPr id="39938" name="Rectangle 3"/>
          <p:cNvSpPr>
            <a:spLocks noGrp="1" noChangeArrowheads="1"/>
          </p:cNvSpPr>
          <p:nvPr>
            <p:ph idx="1"/>
          </p:nvPr>
        </p:nvSpPr>
        <p:spPr>
          <a:xfrm>
            <a:off x="762000" y="1379311"/>
            <a:ext cx="10515600" cy="4351338"/>
          </a:xfrm>
        </p:spPr>
        <p:txBody>
          <a:bodyPr>
            <a:normAutofit/>
          </a:bodyPr>
          <a:lstStyle/>
          <a:p>
            <a:r>
              <a:rPr lang="en-US" altLang="en-US" sz="2400" dirty="0"/>
              <a:t>Shortest Seek Time First selects the request with the minimum seek time from the current head position</a:t>
            </a:r>
          </a:p>
          <a:p>
            <a:r>
              <a:rPr lang="en-US" altLang="en-US" sz="2400" dirty="0"/>
              <a:t>SSTF scheduling is a form of SJF scheduling; may cause starvation of some requests</a:t>
            </a:r>
          </a:p>
          <a:p>
            <a:r>
              <a:rPr lang="en-US" altLang="en-US" sz="2400" dirty="0"/>
              <a:t>Illustration shows total head movement of 236 cylinders</a:t>
            </a:r>
          </a:p>
        </p:txBody>
      </p:sp>
      <p:pic>
        <p:nvPicPr>
          <p:cNvPr id="39939"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390" y="3525613"/>
            <a:ext cx="48117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8E0DEB2-E466-4289-A009-50B830069327}"/>
              </a:ext>
            </a:extLst>
          </p:cNvPr>
          <p:cNvSpPr>
            <a:spLocks noGrp="1"/>
          </p:cNvSpPr>
          <p:nvPr>
            <p:ph type="sldNum" sz="quarter" idx="12"/>
          </p:nvPr>
        </p:nvSpPr>
        <p:spPr/>
        <p:txBody>
          <a:bodyPr/>
          <a:lstStyle/>
          <a:p>
            <a:fld id="{B8FA9E9B-7639-41A7-8B5F-FEFEB094FBAA}" type="slidenum">
              <a:rPr lang="en-US" smtClean="0"/>
              <a:t>8</a:t>
            </a:fld>
            <a:endParaRPr lang="en-US"/>
          </a:p>
        </p:txBody>
      </p:sp>
      <p:sp>
        <p:nvSpPr>
          <p:cNvPr id="3" name="Date Placeholder 2">
            <a:extLst>
              <a:ext uri="{FF2B5EF4-FFF2-40B4-BE49-F238E27FC236}">
                <a16:creationId xmlns:a16="http://schemas.microsoft.com/office/drawing/2014/main" id="{CC59C3F6-0651-46C9-82DD-892E26BCB14F}"/>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4030179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en-US" altLang="en-US"/>
              <a:t>SCAN</a:t>
            </a:r>
          </a:p>
        </p:txBody>
      </p:sp>
      <p:sp>
        <p:nvSpPr>
          <p:cNvPr id="41986" name="Rectangle 3"/>
          <p:cNvSpPr>
            <a:spLocks noGrp="1" noChangeArrowheads="1"/>
          </p:cNvSpPr>
          <p:nvPr>
            <p:ph idx="1"/>
          </p:nvPr>
        </p:nvSpPr>
        <p:spPr/>
        <p:txBody>
          <a:bodyPr>
            <a:normAutofit/>
          </a:bodyPr>
          <a:lstStyle/>
          <a:p>
            <a:r>
              <a:rPr lang="en-US" altLang="en-US"/>
              <a:t>The disk arm starts at one end of the disk, and moves toward the other end, servicing requests until it gets to the other end of the disk, where the head movement is reversed and servicing continues.</a:t>
            </a:r>
          </a:p>
          <a:p>
            <a:r>
              <a:rPr lang="en-US" altLang="en-US" b="1">
                <a:solidFill>
                  <a:srgbClr val="3366FF"/>
                </a:solidFill>
              </a:rPr>
              <a:t>SCAN algorithm</a:t>
            </a:r>
            <a:r>
              <a:rPr lang="en-US" altLang="en-US">
                <a:solidFill>
                  <a:srgbClr val="3366FF"/>
                </a:solidFill>
              </a:rPr>
              <a:t> </a:t>
            </a:r>
            <a:r>
              <a:rPr lang="en-US" altLang="en-US"/>
              <a:t>Sometimes called the </a:t>
            </a:r>
            <a:r>
              <a:rPr lang="en-US" altLang="en-US" b="1">
                <a:solidFill>
                  <a:srgbClr val="3366FF"/>
                </a:solidFill>
              </a:rPr>
              <a:t>elevator algorithm</a:t>
            </a:r>
          </a:p>
          <a:p>
            <a:r>
              <a:rPr lang="en-US" altLang="en-US"/>
              <a:t>Illustration shows total head movement of 236 cylinders</a:t>
            </a:r>
          </a:p>
          <a:p>
            <a:r>
              <a:rPr lang="en-US" altLang="en-US"/>
              <a:t>But note that if requests are uniformly dense, largest density at other end of disk and those wait the longest</a:t>
            </a:r>
          </a:p>
        </p:txBody>
      </p:sp>
      <p:sp>
        <p:nvSpPr>
          <p:cNvPr id="2" name="Slide Number Placeholder 1">
            <a:extLst>
              <a:ext uri="{FF2B5EF4-FFF2-40B4-BE49-F238E27FC236}">
                <a16:creationId xmlns:a16="http://schemas.microsoft.com/office/drawing/2014/main" id="{F4D1B917-2014-4F65-87E6-8F286F212A79}"/>
              </a:ext>
            </a:extLst>
          </p:cNvPr>
          <p:cNvSpPr>
            <a:spLocks noGrp="1"/>
          </p:cNvSpPr>
          <p:nvPr>
            <p:ph type="sldNum" sz="quarter" idx="12"/>
          </p:nvPr>
        </p:nvSpPr>
        <p:spPr/>
        <p:txBody>
          <a:bodyPr/>
          <a:lstStyle/>
          <a:p>
            <a:fld id="{B8FA9E9B-7639-41A7-8B5F-FEFEB094FBAA}" type="slidenum">
              <a:rPr lang="en-US" smtClean="0"/>
              <a:t>9</a:t>
            </a:fld>
            <a:endParaRPr lang="en-US"/>
          </a:p>
        </p:txBody>
      </p:sp>
      <p:sp>
        <p:nvSpPr>
          <p:cNvPr id="3" name="Date Placeholder 2">
            <a:extLst>
              <a:ext uri="{FF2B5EF4-FFF2-40B4-BE49-F238E27FC236}">
                <a16:creationId xmlns:a16="http://schemas.microsoft.com/office/drawing/2014/main" id="{9AEC837F-1E6C-4D32-B089-8417D2399D1A}"/>
              </a:ext>
            </a:extLst>
          </p:cNvPr>
          <p:cNvSpPr>
            <a:spLocks noGrp="1"/>
          </p:cNvSpPr>
          <p:nvPr>
            <p:ph type="dt" sz="half" idx="10"/>
          </p:nvPr>
        </p:nvSpPr>
        <p:spPr/>
        <p:txBody>
          <a:bodyPr/>
          <a:lstStyle/>
          <a:p>
            <a:r>
              <a:rPr lang="en-US"/>
              <a:t>April 2020</a:t>
            </a:r>
          </a:p>
        </p:txBody>
      </p:sp>
    </p:spTree>
    <p:extLst>
      <p:ext uri="{BB962C8B-B14F-4D97-AF65-F5344CB8AC3E}">
        <p14:creationId xmlns:p14="http://schemas.microsoft.com/office/powerpoint/2010/main" val="4080028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1879</Words>
  <Application>Microsoft Office PowerPoint</Application>
  <PresentationFormat>Widescreen</PresentationFormat>
  <Paragraphs>268</Paragraphs>
  <Slides>31</Slides>
  <Notes>28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Helvetica</vt:lpstr>
      <vt:lpstr>Monotype Sorts</vt:lpstr>
      <vt:lpstr>Times New Roman</vt:lpstr>
      <vt:lpstr>Office Theme</vt:lpstr>
      <vt:lpstr>CSMC 412</vt:lpstr>
      <vt:lpstr>Disk Scheduling</vt:lpstr>
      <vt:lpstr>Disk Scheduling (Cont.)</vt:lpstr>
      <vt:lpstr>Rotational Delay</vt:lpstr>
      <vt:lpstr>Seek Time</vt:lpstr>
      <vt:lpstr>Disk Scheduling (Cont.)</vt:lpstr>
      <vt:lpstr>FCFS</vt:lpstr>
      <vt:lpstr>SSTF</vt:lpstr>
      <vt:lpstr>SCAN</vt:lpstr>
      <vt:lpstr>SCAN (Cont.)</vt:lpstr>
      <vt:lpstr>C-SCAN</vt:lpstr>
      <vt:lpstr>C-SCAN (Cont.)</vt:lpstr>
      <vt:lpstr>C-LOOK</vt:lpstr>
      <vt:lpstr>C-LOOK (Cont.)</vt:lpstr>
      <vt:lpstr>Selecting a Disk-Scheduling Algorithm</vt:lpstr>
      <vt:lpstr>Disk Management</vt:lpstr>
      <vt:lpstr>Disk Management (Cont.)</vt:lpstr>
      <vt:lpstr>Booting from a Disk in Windows</vt:lpstr>
      <vt:lpstr>Master Boot Record</vt:lpstr>
      <vt:lpstr>Swap-Space Management</vt:lpstr>
      <vt:lpstr>Data Structures for Swapping on Linux Systems</vt:lpstr>
      <vt:lpstr>RAID Structure</vt:lpstr>
      <vt:lpstr>RAID (Cont.)</vt:lpstr>
      <vt:lpstr>RAID Levels</vt:lpstr>
      <vt:lpstr>RAID (0 + 1) and (1 + 0)</vt:lpstr>
      <vt:lpstr>Other Features</vt:lpstr>
      <vt:lpstr>Extensions</vt:lpstr>
      <vt:lpstr>ZFS Checksums All Metadata and Data</vt:lpstr>
      <vt:lpstr>Traditional and Pooled Storage</vt:lpstr>
      <vt:lpstr>Stable-Storage Implementation</vt:lpstr>
      <vt:lpstr>Stable-Storage Implementation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Ashok Agrawala</dc:creator>
  <cp:lastModifiedBy>Ashok Agrawala</cp:lastModifiedBy>
  <cp:revision>7</cp:revision>
  <dcterms:created xsi:type="dcterms:W3CDTF">2020-04-14T23:33:24Z</dcterms:created>
  <dcterms:modified xsi:type="dcterms:W3CDTF">2020-04-16T23:16:59Z</dcterms:modified>
</cp:coreProperties>
</file>