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sldIdLst>
    <p:sldId id="1467" r:id="rId2"/>
    <p:sldId id="1619" r:id="rId3"/>
    <p:sldId id="1618" r:id="rId4"/>
    <p:sldId id="1617" r:id="rId5"/>
    <p:sldId id="1620" r:id="rId6"/>
    <p:sldId id="1621" r:id="rId7"/>
    <p:sldId id="1511" r:id="rId8"/>
    <p:sldId id="1517" r:id="rId9"/>
    <p:sldId id="1523" r:id="rId10"/>
    <p:sldId id="1601" r:id="rId11"/>
    <p:sldId id="1528" r:id="rId12"/>
    <p:sldId id="1600" r:id="rId13"/>
    <p:sldId id="1529" r:id="rId14"/>
    <p:sldId id="1531" r:id="rId15"/>
    <p:sldId id="1532" r:id="rId16"/>
    <p:sldId id="1533" r:id="rId17"/>
    <p:sldId id="1534" r:id="rId18"/>
    <p:sldId id="1530" r:id="rId19"/>
    <p:sldId id="1536" r:id="rId20"/>
    <p:sldId id="1622" r:id="rId21"/>
    <p:sldId id="1538" r:id="rId22"/>
    <p:sldId id="1540" r:id="rId23"/>
    <p:sldId id="1541" r:id="rId24"/>
    <p:sldId id="1545" r:id="rId25"/>
    <p:sldId id="1546" r:id="rId26"/>
    <p:sldId id="1548" r:id="rId27"/>
    <p:sldId id="1549" r:id="rId28"/>
    <p:sldId id="1550" r:id="rId29"/>
    <p:sldId id="1551" r:id="rId30"/>
    <p:sldId id="1547" r:id="rId31"/>
    <p:sldId id="1554" r:id="rId32"/>
    <p:sldId id="1555" r:id="rId33"/>
    <p:sldId id="1552" r:id="rId34"/>
    <p:sldId id="1556" r:id="rId35"/>
    <p:sldId id="1557" r:id="rId36"/>
    <p:sldId id="1558" r:id="rId37"/>
    <p:sldId id="1559" r:id="rId38"/>
    <p:sldId id="1560" r:id="rId39"/>
    <p:sldId id="1561" r:id="rId40"/>
    <p:sldId id="1562" r:id="rId41"/>
    <p:sldId id="1615" r:id="rId42"/>
    <p:sldId id="1565" r:id="rId43"/>
    <p:sldId id="1566" r:id="rId44"/>
    <p:sldId id="1564" r:id="rId45"/>
    <p:sldId id="1567" r:id="rId46"/>
    <p:sldId id="1568" r:id="rId47"/>
    <p:sldId id="1569" r:id="rId48"/>
    <p:sldId id="1570" r:id="rId49"/>
    <p:sldId id="1563" r:id="rId50"/>
    <p:sldId id="1571" r:id="rId51"/>
    <p:sldId id="1623" r:id="rId52"/>
    <p:sldId id="1602" r:id="rId53"/>
    <p:sldId id="1575" r:id="rId54"/>
    <p:sldId id="1587" r:id="rId55"/>
    <p:sldId id="1577" r:id="rId56"/>
    <p:sldId id="1578" r:id="rId57"/>
    <p:sldId id="1580" r:id="rId58"/>
    <p:sldId id="1590" r:id="rId59"/>
    <p:sldId id="1582" r:id="rId60"/>
    <p:sldId id="1591" r:id="rId61"/>
    <p:sldId id="1584" r:id="rId62"/>
    <p:sldId id="1599" r:id="rId63"/>
    <p:sldId id="1593" r:id="rId64"/>
    <p:sldId id="1594" r:id="rId65"/>
    <p:sldId id="1595" r:id="rId66"/>
    <p:sldId id="1598" r:id="rId67"/>
    <p:sldId id="1597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5493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014"/>
    <p:restoredTop sz="96000"/>
  </p:normalViewPr>
  <p:slideViewPr>
    <p:cSldViewPr snapToGrid="0" snapToObjects="1">
      <p:cViewPr varScale="1">
        <p:scale>
          <a:sx n="120" d="100"/>
          <a:sy n="120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50.png"/><Relationship Id="rId7" Type="http://schemas.openxmlformats.org/officeDocument/2006/relationships/image" Target="../media/image10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40.png"/><Relationship Id="rId4" Type="http://schemas.openxmlformats.org/officeDocument/2006/relationships/image" Target="../media/image160.png"/><Relationship Id="rId9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9.png"/><Relationship Id="rId7" Type="http://schemas.openxmlformats.org/officeDocument/2006/relationships/image" Target="../media/image27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9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0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9.png"/><Relationship Id="rId4" Type="http://schemas.openxmlformats.org/officeDocument/2006/relationships/image" Target="../media/image160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12" Type="http://schemas.openxmlformats.org/officeDocument/2006/relationships/image" Target="../media/image4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image" Target="../media/image44.png"/><Relationship Id="rId5" Type="http://schemas.openxmlformats.org/officeDocument/2006/relationships/image" Target="../media/image380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Fall 2020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1.3: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Mathematical Foundations 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for Signal Analysis (Part 2)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Calculating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Discrete Fourier Transform (DFT)</a:t>
            </a:r>
          </a:p>
        </p:txBody>
      </p:sp>
    </p:spTree>
    <p:extLst>
      <p:ext uri="{BB962C8B-B14F-4D97-AF65-F5344CB8AC3E}">
        <p14:creationId xmlns:p14="http://schemas.microsoft.com/office/powerpoint/2010/main" val="1793523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50F0F11-75CE-5B49-BA21-41820520E7FD}"/>
              </a:ext>
            </a:extLst>
          </p:cNvPr>
          <p:cNvGrpSpPr/>
          <p:nvPr/>
        </p:nvGrpSpPr>
        <p:grpSpPr>
          <a:xfrm>
            <a:off x="1169649" y="1054100"/>
            <a:ext cx="5308648" cy="1185225"/>
            <a:chOff x="1169649" y="1054100"/>
            <a:chExt cx="5308648" cy="11852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8BBD1B-E368-5A45-931B-DC0FAB8AE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49" y="1620693"/>
              <a:ext cx="0" cy="60593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DED1F7F-122A-FD45-9C50-8AEDEB431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3208" y="1778000"/>
              <a:ext cx="0" cy="44862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1956186-0584-2C44-8CB6-EF542F9A3D12}"/>
                </a:ext>
              </a:extLst>
            </p:cNvPr>
            <p:cNvCxnSpPr>
              <a:cxnSpLocks/>
              <a:endCxn id="54" idx="3"/>
            </p:cNvCxnSpPr>
            <p:nvPr/>
          </p:nvCxnSpPr>
          <p:spPr>
            <a:xfrm flipV="1">
              <a:off x="2516236" y="1054100"/>
              <a:ext cx="4923" cy="117252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BA9DBEF-9D88-5446-AB5B-10FD316CF7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264" y="1790635"/>
              <a:ext cx="3839" cy="40688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07D0F1C-22D3-6D47-9C63-A9886928B9FB}"/>
                </a:ext>
              </a:extLst>
            </p:cNvPr>
            <p:cNvCxnSpPr>
              <a:cxnSpLocks/>
            </p:cNvCxnSpPr>
            <p:nvPr/>
          </p:nvCxnSpPr>
          <p:spPr>
            <a:xfrm>
              <a:off x="3842291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92BB808-ADA7-194B-851C-0943645ED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5318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5E5ADB9-FCB0-EA45-B285-0F45E6CDA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3459" y="1790635"/>
              <a:ext cx="0" cy="42581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F2965B-8014-C542-B9E0-E074E6445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8676" y="1578868"/>
              <a:ext cx="0" cy="66045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1F0F5B5-3126-474E-BE33-7DB69C2454A1}"/>
                </a:ext>
              </a:extLst>
            </p:cNvPr>
            <p:cNvCxnSpPr>
              <a:cxnSpLocks/>
              <a:endCxn id="54" idx="11"/>
            </p:cNvCxnSpPr>
            <p:nvPr/>
          </p:nvCxnSpPr>
          <p:spPr>
            <a:xfrm flipV="1">
              <a:off x="6478297" y="1968500"/>
              <a:ext cx="0" cy="23796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8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2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3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Arc 79">
            <a:extLst>
              <a:ext uri="{FF2B5EF4-FFF2-40B4-BE49-F238E27FC236}">
                <a16:creationId xmlns:a16="http://schemas.microsoft.com/office/drawing/2014/main" id="{70B29EAB-F6D6-8343-B00A-639BEDB633F3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6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>
            <a:extLst>
              <a:ext uri="{FF2B5EF4-FFF2-40B4-BE49-F238E27FC236}">
                <a16:creationId xmlns:a16="http://schemas.microsoft.com/office/drawing/2014/main" id="{A3851157-312A-E549-9226-1D7F89032D0E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5" grpId="0" animBg="1"/>
      <p:bldP spid="53" grpId="0"/>
      <p:bldP spid="68" grpId="0"/>
      <p:bldP spid="69" grpId="0"/>
      <p:bldP spid="78" grpId="0"/>
      <p:bldP spid="80" grpId="0" animBg="1"/>
      <p:bldP spid="81" grpId="0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6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8" grpId="0" animBg="1"/>
      <p:bldP spid="52" grpId="0"/>
      <p:bldP spid="53" grpId="0"/>
      <p:bldP spid="55" grpId="0"/>
      <p:bldP spid="56" grpId="0" animBg="1"/>
      <p:bldP spid="57" grpId="0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C3B0F75-E566-6043-A70D-FB9E81AF0A39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D23B81-5A35-CC44-B048-B69AD6165F01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93D583-D10C-2241-A688-267E251F2974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BC0BBED-8CB7-274B-8927-6CB03266CE1B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/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blipFill>
                  <a:blip r:embed="rId7"/>
                  <a:stretch>
                    <a:fillRect l="-6667" r="-18667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/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blipFill>
                  <a:blip r:embed="rId8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0F89921-5F0F-AB47-87F8-DF336BCE37DD}"/>
                </a:ext>
              </a:extLst>
            </p:cNvPr>
            <p:cNvSpPr txBox="1"/>
            <p:nvPr/>
          </p:nvSpPr>
          <p:spPr>
            <a:xfrm>
              <a:off x="4802550" y="293182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31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MINIMUM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1035250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837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5D23CE62-A5B3-334F-86E4-4055B07A1266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D8F205-8D35-4D4D-BAB6-A4DAB84CFF38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0CEDA4-5C0F-154C-9F36-63A7475F9B8B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8476A9-98B3-F94B-84A4-0C9C914AB9A6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/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/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blipFill>
                  <a:blip r:embed="rId4"/>
                  <a:stretch>
                    <a:fillRect l="-15385" t="-16129" r="-35897" b="-451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/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blipFill>
                  <a:blip r:embed="rId5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/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blipFill>
                  <a:blip r:embed="rId6"/>
                  <a:stretch>
                    <a:fillRect r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7FD8F5-461A-7448-A271-806CEAFF267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66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25D52-8FF9-204A-BC1A-C75220FCC5A8}"/>
              </a:ext>
            </a:extLst>
          </p:cNvPr>
          <p:cNvSpPr txBox="1"/>
          <p:nvPr/>
        </p:nvSpPr>
        <p:spPr>
          <a:xfrm>
            <a:off x="149901" y="3167390"/>
            <a:ext cx="8844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Zoom session is being recorded.</a:t>
            </a:r>
          </a:p>
        </p:txBody>
      </p:sp>
    </p:spTree>
    <p:extLst>
      <p:ext uri="{BB962C8B-B14F-4D97-AF65-F5344CB8AC3E}">
        <p14:creationId xmlns:p14="http://schemas.microsoft.com/office/powerpoint/2010/main" val="1423453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67059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53684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02462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53684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53684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53684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53684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53684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53684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53684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53684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48039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64133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77" r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84801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307953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775920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1" y="5537695"/>
            <a:ext cx="1052359" cy="202060"/>
            <a:chOff x="3774338" y="4893120"/>
            <a:chExt cx="1052360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930895"/>
            <a:ext cx="789734" cy="1407338"/>
            <a:chOff x="3798612" y="4286321"/>
            <a:chExt cx="789734" cy="140733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5031926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644801"/>
            <a:ext cx="212162" cy="1066954"/>
            <a:chOff x="3736210" y="4000226"/>
            <a:chExt cx="212162" cy="106695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948088"/>
            <a:ext cx="776460" cy="745571"/>
            <a:chOff x="3113891" y="4303513"/>
            <a:chExt cx="776462" cy="74557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5588191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972354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t="-1852" r="-588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4688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4486611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30"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6102054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05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MAXIMUM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990375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E0C58E2-AFEB-D646-99F5-F6005EF240CE}"/>
              </a:ext>
            </a:extLst>
          </p:cNvPr>
          <p:cNvSpPr txBox="1"/>
          <p:nvPr/>
        </p:nvSpPr>
        <p:spPr>
          <a:xfrm>
            <a:off x="513051" y="3193701"/>
            <a:ext cx="430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happens when the ball rotates exactly N times?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1F671-FC3E-014C-B145-161C3BFA3D36}"/>
              </a:ext>
            </a:extLst>
          </p:cNvPr>
          <p:cNvSpPr txBox="1"/>
          <p:nvPr/>
        </p:nvSpPr>
        <p:spPr>
          <a:xfrm>
            <a:off x="0" y="6043358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We can uniquely observe up to (N-1) number of cycles.</a:t>
            </a:r>
          </a:p>
        </p:txBody>
      </p:sp>
    </p:spTree>
    <p:extLst>
      <p:ext uri="{BB962C8B-B14F-4D97-AF65-F5344CB8AC3E}">
        <p14:creationId xmlns:p14="http://schemas.microsoft.com/office/powerpoint/2010/main" val="20190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0E6CD0-878A-4D45-A987-A1476190AEEA}"/>
              </a:ext>
            </a:extLst>
          </p:cNvPr>
          <p:cNvSpPr txBox="1"/>
          <p:nvPr/>
        </p:nvSpPr>
        <p:spPr>
          <a:xfrm>
            <a:off x="1031554" y="1171583"/>
            <a:ext cx="900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Freq</a:t>
            </a:r>
            <a:r>
              <a:rPr lang="en-US" sz="2000" dirty="0">
                <a:latin typeface="Lucida Bright" panose="02040602050505020304" pitchFamily="18" charset="77"/>
              </a:rPr>
              <a:t> f</a:t>
            </a:r>
            <a:r>
              <a:rPr lang="en-US" sz="2000" baseline="-25000" dirty="0">
                <a:latin typeface="Lucida Bright" panose="02040602050505020304" pitchFamily="18" charset="77"/>
              </a:rPr>
              <a:t>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836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605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/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eft Bracket 31">
            <a:extLst>
              <a:ext uri="{FF2B5EF4-FFF2-40B4-BE49-F238E27FC236}">
                <a16:creationId xmlns:a16="http://schemas.microsoft.com/office/drawing/2014/main" id="{8A6F4CAB-0CE5-9544-8BBA-684E5DF3ADA9}"/>
              </a:ext>
            </a:extLst>
          </p:cNvPr>
          <p:cNvSpPr/>
          <p:nvPr/>
        </p:nvSpPr>
        <p:spPr>
          <a:xfrm>
            <a:off x="2222681" y="1801262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91533EF9-4C90-544D-B285-C04B4D6E0B0C}"/>
              </a:ext>
            </a:extLst>
          </p:cNvPr>
          <p:cNvSpPr/>
          <p:nvPr/>
        </p:nvSpPr>
        <p:spPr>
          <a:xfrm flipH="1">
            <a:off x="3658512" y="1811127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/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/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blipFill>
                <a:blip r:embed="rId6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/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blipFill>
                <a:blip r:embed="rId7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390A3C2-54F9-D44D-AA50-BCD7C54A7C80}"/>
              </a:ext>
            </a:extLst>
          </p:cNvPr>
          <p:cNvSpPr txBox="1"/>
          <p:nvPr/>
        </p:nvSpPr>
        <p:spPr>
          <a:xfrm rot="5400000">
            <a:off x="2595547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01262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83265" y="1811127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1563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625228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6558133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01934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141563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721513" y="256469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66A322-5CC8-0142-A047-469A17243553}"/>
              </a:ext>
            </a:extLst>
          </p:cNvPr>
          <p:cNvSpPr txBox="1"/>
          <p:nvPr/>
        </p:nvSpPr>
        <p:spPr>
          <a:xfrm>
            <a:off x="5992388" y="2560115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0050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9679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6454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40A755-C243-094F-884D-7EB1972F2EF7}"/>
              </a:ext>
            </a:extLst>
          </p:cNvPr>
          <p:cNvCxnSpPr>
            <a:cxnSpLocks/>
          </p:cNvCxnSpPr>
          <p:nvPr/>
        </p:nvCxnSpPr>
        <p:spPr>
          <a:xfrm>
            <a:off x="2099531" y="5823339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951134-48AF-464F-959A-A6627969B4A8}"/>
              </a:ext>
            </a:extLst>
          </p:cNvPr>
          <p:cNvGrpSpPr/>
          <p:nvPr/>
        </p:nvGrpSpPr>
        <p:grpSpPr>
          <a:xfrm>
            <a:off x="3290812" y="5689596"/>
            <a:ext cx="315804" cy="573687"/>
            <a:chOff x="7225127" y="3524912"/>
            <a:chExt cx="315804" cy="57368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29B57CE-AD29-E343-BE24-A5BC41DC159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6C5EB1E-19CB-4F4F-A673-D4CDFD042C3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22212BC-26B7-4A4E-A8F8-3BC5259046BE}"/>
              </a:ext>
            </a:extLst>
          </p:cNvPr>
          <p:cNvSpPr txBox="1"/>
          <p:nvPr/>
        </p:nvSpPr>
        <p:spPr>
          <a:xfrm>
            <a:off x="6292349" y="6177368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84E15AB-DF5E-5D48-8E87-579F0E693301}"/>
              </a:ext>
            </a:extLst>
          </p:cNvPr>
          <p:cNvGrpSpPr/>
          <p:nvPr/>
        </p:nvGrpSpPr>
        <p:grpSpPr>
          <a:xfrm>
            <a:off x="3953840" y="5689596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AA0051-9EEE-0A47-BA58-7C6093AF28F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FD0181-384D-3D44-AFDF-1676E46D5E8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B31DA6-988F-1D47-BE90-36652127FD8C}"/>
              </a:ext>
            </a:extLst>
          </p:cNvPr>
          <p:cNvGrpSpPr/>
          <p:nvPr/>
        </p:nvGrpSpPr>
        <p:grpSpPr>
          <a:xfrm>
            <a:off x="4616868" y="5689596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DD7A45-9CF5-4444-979A-108ED12B84C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ED8468F-6677-5F46-8162-40983D10257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64AAA2-9CC3-974B-9FD8-80667893A63C}"/>
              </a:ext>
            </a:extLst>
          </p:cNvPr>
          <p:cNvGrpSpPr/>
          <p:nvPr/>
        </p:nvGrpSpPr>
        <p:grpSpPr>
          <a:xfrm>
            <a:off x="2627784" y="5689596"/>
            <a:ext cx="315804" cy="573687"/>
            <a:chOff x="7225127" y="3524912"/>
            <a:chExt cx="315804" cy="57368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2B3342-F630-EF4A-A1D3-12BB3F1A09E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5887D86-B8D8-BB4B-82A9-49CE1782CD7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A6679F-BD8D-FD49-A9A4-77DE23B7785C}"/>
              </a:ext>
            </a:extLst>
          </p:cNvPr>
          <p:cNvGrpSpPr/>
          <p:nvPr/>
        </p:nvGrpSpPr>
        <p:grpSpPr>
          <a:xfrm>
            <a:off x="5942924" y="5689596"/>
            <a:ext cx="315804" cy="573687"/>
            <a:chOff x="7225127" y="3524912"/>
            <a:chExt cx="315804" cy="57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E03FD3-B225-1842-9F2D-99A5C984327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55D187-A091-9642-B8DF-78F4810F476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8EB199D-1C53-CB43-AF37-7B3F0EA80C3F}"/>
              </a:ext>
            </a:extLst>
          </p:cNvPr>
          <p:cNvCxnSpPr/>
          <p:nvPr/>
        </p:nvCxnSpPr>
        <p:spPr>
          <a:xfrm>
            <a:off x="6772287" y="5689596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573AA79-9543-284A-8B68-1D3EE475F0A1}"/>
              </a:ext>
            </a:extLst>
          </p:cNvPr>
          <p:cNvGrpSpPr/>
          <p:nvPr/>
        </p:nvGrpSpPr>
        <p:grpSpPr>
          <a:xfrm>
            <a:off x="7205478" y="5689596"/>
            <a:ext cx="593931" cy="573687"/>
            <a:chOff x="7161626" y="3524912"/>
            <a:chExt cx="593931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2FAA193-90F1-9042-B5B4-2543312343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8EA251D-6221-9948-855B-C9946CA778F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CDDFED0-8C16-B642-A7DA-495FA257922F}"/>
              </a:ext>
            </a:extLst>
          </p:cNvPr>
          <p:cNvGrpSpPr/>
          <p:nvPr/>
        </p:nvGrpSpPr>
        <p:grpSpPr>
          <a:xfrm>
            <a:off x="5279896" y="568959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076FF3D-C74D-BB45-AE90-24C718157C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EAF0E33-4D20-8A47-913F-F05F875152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A09ACC-FAFA-7948-BAED-FB33748F4553}"/>
              </a:ext>
            </a:extLst>
          </p:cNvPr>
          <p:cNvGrpSpPr/>
          <p:nvPr/>
        </p:nvGrpSpPr>
        <p:grpSpPr>
          <a:xfrm>
            <a:off x="1941984" y="5689596"/>
            <a:ext cx="315804" cy="573687"/>
            <a:chOff x="7225127" y="3524912"/>
            <a:chExt cx="315804" cy="57368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2CF02D-19E6-634D-A7A8-92EF3810608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ADBB13C-60AD-5B43-9C61-D4359CE5831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8F64549-646A-804A-A826-D2AE6C70D6E4}"/>
              </a:ext>
            </a:extLst>
          </p:cNvPr>
          <p:cNvSpPr txBox="1"/>
          <p:nvPr/>
        </p:nvSpPr>
        <p:spPr>
          <a:xfrm>
            <a:off x="6483041" y="5633142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4E03E00-29C1-364D-90F6-A62546F5EF4F}"/>
              </a:ext>
            </a:extLst>
          </p:cNvPr>
          <p:cNvSpPr/>
          <p:nvPr/>
        </p:nvSpPr>
        <p:spPr>
          <a:xfrm>
            <a:off x="2109311" y="4650587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D242D35-E22C-7D46-8782-CDA7F3A0D0A0}"/>
              </a:ext>
            </a:extLst>
          </p:cNvPr>
          <p:cNvCxnSpPr>
            <a:cxnSpLocks/>
          </p:cNvCxnSpPr>
          <p:nvPr/>
        </p:nvCxnSpPr>
        <p:spPr>
          <a:xfrm flipV="1">
            <a:off x="2110560" y="5216894"/>
            <a:ext cx="0" cy="6059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447F4E3-9AC2-2A4D-BD03-5352AF0A1CEE}"/>
              </a:ext>
            </a:extLst>
          </p:cNvPr>
          <p:cNvCxnSpPr>
            <a:cxnSpLocks/>
          </p:cNvCxnSpPr>
          <p:nvPr/>
        </p:nvCxnSpPr>
        <p:spPr>
          <a:xfrm flipV="1">
            <a:off x="2794119" y="5374201"/>
            <a:ext cx="0" cy="44862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  <a:endCxn id="92" idx="3"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D43E2B-05CA-6E44-BBF5-E0FF8855E7DE}"/>
              </a:ext>
            </a:extLst>
          </p:cNvPr>
          <p:cNvCxnSpPr>
            <a:cxnSpLocks/>
          </p:cNvCxnSpPr>
          <p:nvPr/>
        </p:nvCxnSpPr>
        <p:spPr>
          <a:xfrm flipV="1">
            <a:off x="4120175" y="5386836"/>
            <a:ext cx="3839" cy="40688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873B5A2-D4C2-F349-A255-6FA8FEBC0F66}"/>
              </a:ext>
            </a:extLst>
          </p:cNvPr>
          <p:cNvCxnSpPr>
            <a:cxnSpLocks/>
          </p:cNvCxnSpPr>
          <p:nvPr/>
        </p:nvCxnSpPr>
        <p:spPr>
          <a:xfrm>
            <a:off x="4783202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DA8C89-78DC-2542-B634-1E907D34ECD1}"/>
              </a:ext>
            </a:extLst>
          </p:cNvPr>
          <p:cNvCxnSpPr>
            <a:cxnSpLocks/>
          </p:cNvCxnSpPr>
          <p:nvPr/>
        </p:nvCxnSpPr>
        <p:spPr>
          <a:xfrm flipV="1">
            <a:off x="5446229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50C25C-A2C5-F542-A61B-EED8D43D41F9}"/>
              </a:ext>
            </a:extLst>
          </p:cNvPr>
          <p:cNvCxnSpPr>
            <a:cxnSpLocks/>
          </p:cNvCxnSpPr>
          <p:nvPr/>
        </p:nvCxnSpPr>
        <p:spPr>
          <a:xfrm flipV="1">
            <a:off x="6104370" y="5386836"/>
            <a:ext cx="0" cy="42581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E81D635-4A35-514B-914F-9921E6B0B03F}"/>
              </a:ext>
            </a:extLst>
          </p:cNvPr>
          <p:cNvCxnSpPr>
            <a:cxnSpLocks/>
          </p:cNvCxnSpPr>
          <p:nvPr/>
        </p:nvCxnSpPr>
        <p:spPr>
          <a:xfrm flipV="1">
            <a:off x="6759587" y="5175069"/>
            <a:ext cx="0" cy="66045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  <a:endCxn id="92" idx="11"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EFB65C-2875-DB46-A9F8-88581EEE5A37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F275D49-304E-BD42-9B11-DA850FAAB18E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09" name="Left Bracket 108">
              <a:extLst>
                <a:ext uri="{FF2B5EF4-FFF2-40B4-BE49-F238E27FC236}">
                  <a16:creationId xmlns:a16="http://schemas.microsoft.com/office/drawing/2014/main" id="{DAE46F64-D91A-9D4D-8027-FA6718570636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Left Bracket 109">
              <a:extLst>
                <a:ext uri="{FF2B5EF4-FFF2-40B4-BE49-F238E27FC236}">
                  <a16:creationId xmlns:a16="http://schemas.microsoft.com/office/drawing/2014/main" id="{1F181FB8-7F0D-2F4B-981A-15520CC2213F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3AE52BE-D006-1343-9F4E-423E9F142EF0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Left Bracket 112">
              <a:extLst>
                <a:ext uri="{FF2B5EF4-FFF2-40B4-BE49-F238E27FC236}">
                  <a16:creationId xmlns:a16="http://schemas.microsoft.com/office/drawing/2014/main" id="{D85BDC10-0243-E147-9F12-103CEBC2E28D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Left Bracket 113">
              <a:extLst>
                <a:ext uri="{FF2B5EF4-FFF2-40B4-BE49-F238E27FC236}">
                  <a16:creationId xmlns:a16="http://schemas.microsoft.com/office/drawing/2014/main" id="{504006F1-DB8D-5A4B-AC99-E23F89C03FB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94E3685-3A56-584E-BEB7-05DDE9312757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Left Bracket 119">
            <a:extLst>
              <a:ext uri="{FF2B5EF4-FFF2-40B4-BE49-F238E27FC236}">
                <a16:creationId xmlns:a16="http://schemas.microsoft.com/office/drawing/2014/main" id="{25EF84B1-4F1D-F041-B5BC-4BC766FA9654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eft Bracket 120">
            <a:extLst>
              <a:ext uri="{FF2B5EF4-FFF2-40B4-BE49-F238E27FC236}">
                <a16:creationId xmlns:a16="http://schemas.microsoft.com/office/drawing/2014/main" id="{31DB19A6-0D7A-1C45-9A30-001CFE299D22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67C1B9D3-9167-8748-9B68-3A485DEC7251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Left Bracket 126">
            <a:extLst>
              <a:ext uri="{FF2B5EF4-FFF2-40B4-BE49-F238E27FC236}">
                <a16:creationId xmlns:a16="http://schemas.microsoft.com/office/drawing/2014/main" id="{77FBB7DB-28F9-1748-BAEE-937585344F92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Left Bracket 127">
            <a:extLst>
              <a:ext uri="{FF2B5EF4-FFF2-40B4-BE49-F238E27FC236}">
                <a16:creationId xmlns:a16="http://schemas.microsoft.com/office/drawing/2014/main" id="{793798DD-677F-F749-BD21-F4D2CAA35770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DEE7E7B6-59D9-6045-9FA3-154E59DF6965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8E36BF3-ECD1-2E4E-B818-B0D7E7832B6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D89DA43-AE78-F34B-993D-81DA9E3AF990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C58C9A3-643A-9942-BCA7-EAEB349EB85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C417601-31F9-FA47-9083-D85A31F8E0C1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0A73D6A-EE4D-584D-9F21-E94E2B2542A5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59563F9-2A40-FB42-861F-87907656F77A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8633EB7-6903-AA4E-9244-BE1282E9694F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625818-DE5E-D94F-AEE5-69E816FC6939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58950F7-8969-844A-80A1-471E075396A3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6187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4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DD92F-D070-A540-A54D-4CC2658D89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learn about Frequency domain?</a:t>
            </a:r>
          </a:p>
        </p:txBody>
      </p:sp>
      <p:pic>
        <p:nvPicPr>
          <p:cNvPr id="2050" name="Picture 2" descr="Speech Recognition — GMM, HMM. Before the Deep Learning (DL) era for… | by  Jonathan Hui | Medium">
            <a:extLst>
              <a:ext uri="{FF2B5EF4-FFF2-40B4-BE49-F238E27FC236}">
                <a16:creationId xmlns:a16="http://schemas.microsoft.com/office/drawing/2014/main" id="{EE9D3143-0FAF-C148-9B92-29BD10F5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792510"/>
            <a:ext cx="8312727" cy="575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7D447C-FCD9-034D-8DAA-B9CF0BD144C0}"/>
              </a:ext>
            </a:extLst>
          </p:cNvPr>
          <p:cNvSpPr/>
          <p:nvPr/>
        </p:nvSpPr>
        <p:spPr>
          <a:xfrm>
            <a:off x="3028013" y="792510"/>
            <a:ext cx="3028013" cy="362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omparison of four feature extraction methods MFCC, IMFCC, LFCC, and... |  Download Scientific Diagram">
            <a:extLst>
              <a:ext uri="{FF2B5EF4-FFF2-40B4-BE49-F238E27FC236}">
                <a16:creationId xmlns:a16="http://schemas.microsoft.com/office/drawing/2014/main" id="{C4214F5D-2900-4A4C-A7A5-ABD8E9EF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24" y="875821"/>
            <a:ext cx="4522407" cy="5667768"/>
          </a:xfrm>
          <a:prstGeom prst="rect">
            <a:avLst/>
          </a:prstGeom>
          <a:noFill/>
          <a:ln w="69850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5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8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7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1A12C-2F83-4D4B-88B1-14132ED1F9BC}"/>
              </a:ext>
            </a:extLst>
          </p:cNvPr>
          <p:cNvSpPr txBox="1"/>
          <p:nvPr/>
        </p:nvSpPr>
        <p:spPr>
          <a:xfrm>
            <a:off x="6388238" y="4003361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X</a:t>
            </a:r>
            <a:r>
              <a:rPr lang="en-US" sz="2800" dirty="0">
                <a:latin typeface="Lucida Bright" panose="02040602050505020304" pitchFamily="18" charset="77"/>
              </a:rPr>
              <a:t>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05A9D-46E8-7C47-8590-ACEC7BD0B3C7}"/>
              </a:ext>
            </a:extLst>
          </p:cNvPr>
          <p:cNvSpPr txBox="1"/>
          <p:nvPr/>
        </p:nvSpPr>
        <p:spPr>
          <a:xfrm>
            <a:off x="7454329" y="389040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660429-2773-2941-A7CA-9C3F3F04D0A6}"/>
              </a:ext>
            </a:extLst>
          </p:cNvPr>
          <p:cNvSpPr txBox="1"/>
          <p:nvPr/>
        </p:nvSpPr>
        <p:spPr>
          <a:xfrm>
            <a:off x="7454329" y="42742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1FBA58-C638-D741-B25E-5590AFEE5D72}"/>
              </a:ext>
            </a:extLst>
          </p:cNvPr>
          <p:cNvSpPr txBox="1"/>
          <p:nvPr/>
        </p:nvSpPr>
        <p:spPr>
          <a:xfrm>
            <a:off x="7454329" y="46703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5EB3BE-F40D-5D49-A2C0-15C65C7B2197}"/>
              </a:ext>
            </a:extLst>
          </p:cNvPr>
          <p:cNvSpPr txBox="1"/>
          <p:nvPr/>
        </p:nvSpPr>
        <p:spPr>
          <a:xfrm>
            <a:off x="7429945" y="548657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21688-3F2D-5D43-B33A-6455059A4E4B}"/>
              </a:ext>
            </a:extLst>
          </p:cNvPr>
          <p:cNvSpPr txBox="1"/>
          <p:nvPr/>
        </p:nvSpPr>
        <p:spPr>
          <a:xfrm rot="5400000">
            <a:off x="7596319" y="501633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656D8C6-5CB7-6E44-A2F1-AD22F9C62543}"/>
              </a:ext>
            </a:extLst>
          </p:cNvPr>
          <p:cNvSpPr/>
          <p:nvPr/>
        </p:nvSpPr>
        <p:spPr>
          <a:xfrm>
            <a:off x="7276548" y="388952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287BB53-1E1B-8F4E-B96B-A90FFEC73531}"/>
              </a:ext>
            </a:extLst>
          </p:cNvPr>
          <p:cNvSpPr/>
          <p:nvPr/>
        </p:nvSpPr>
        <p:spPr>
          <a:xfrm flipH="1">
            <a:off x="8272667" y="388782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65A45-4D36-2142-AF8F-41E68ED8A856}"/>
              </a:ext>
            </a:extLst>
          </p:cNvPr>
          <p:cNvSpPr txBox="1"/>
          <p:nvPr/>
        </p:nvSpPr>
        <p:spPr>
          <a:xfrm>
            <a:off x="4780582" y="407247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Time series,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874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E32F3E-2067-0044-9872-3C87D67AE8E3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636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7A6AA7-48E0-D34A-8269-CB45A27A991F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47270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E5DD8-9910-C74E-99F4-D6D50CFD128C}"/>
              </a:ext>
            </a:extLst>
          </p:cNvPr>
          <p:cNvGrpSpPr/>
          <p:nvPr/>
        </p:nvGrpSpPr>
        <p:grpSpPr>
          <a:xfrm>
            <a:off x="2760778" y="4207946"/>
            <a:ext cx="758228" cy="1884474"/>
            <a:chOff x="3467263" y="3833705"/>
            <a:chExt cx="758228" cy="18844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BA20F3-37F5-7B45-A634-E0EA665AC8C0}"/>
                </a:ext>
              </a:extLst>
            </p:cNvPr>
            <p:cNvSpPr txBox="1"/>
            <p:nvPr/>
          </p:nvSpPr>
          <p:spPr>
            <a:xfrm>
              <a:off x="3585982" y="3833705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553C11-B370-B042-AB73-87FCADAD1006}"/>
                </a:ext>
              </a:extLst>
            </p:cNvPr>
            <p:cNvSpPr txBox="1"/>
            <p:nvPr/>
          </p:nvSpPr>
          <p:spPr>
            <a:xfrm>
              <a:off x="3585982" y="4158331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271A83-FB12-B343-B39C-47DFBE5E1252}"/>
                </a:ext>
              </a:extLst>
            </p:cNvPr>
            <p:cNvSpPr txBox="1"/>
            <p:nvPr/>
          </p:nvSpPr>
          <p:spPr>
            <a:xfrm>
              <a:off x="3582592" y="4750269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b="1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3D1D9-9138-F345-9254-E9FEA450D83B}"/>
                </a:ext>
              </a:extLst>
            </p:cNvPr>
            <p:cNvSpPr txBox="1"/>
            <p:nvPr/>
          </p:nvSpPr>
          <p:spPr>
            <a:xfrm>
              <a:off x="3570400" y="5348847"/>
              <a:ext cx="655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B0123D-A030-A042-B665-EBC18B38B649}"/>
                </a:ext>
              </a:extLst>
            </p:cNvPr>
            <p:cNvSpPr txBox="1"/>
            <p:nvPr/>
          </p:nvSpPr>
          <p:spPr>
            <a:xfrm rot="16200000">
              <a:off x="3429512" y="44027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D9C273-7D3F-CA43-B574-CC4705D7283F}"/>
                </a:ext>
              </a:extLst>
            </p:cNvPr>
            <p:cNvSpPr txBox="1"/>
            <p:nvPr/>
          </p:nvSpPr>
          <p:spPr>
            <a:xfrm rot="16200000">
              <a:off x="3429176" y="4997185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47DE363C-1AEA-DD45-B641-AD9D22B82A6C}"/>
                </a:ext>
              </a:extLst>
            </p:cNvPr>
            <p:cNvSpPr/>
            <p:nvPr/>
          </p:nvSpPr>
          <p:spPr>
            <a:xfrm>
              <a:off x="3484776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F2F539D3-FA55-C74A-81F2-3B1B9D6FF058}"/>
                </a:ext>
              </a:extLst>
            </p:cNvPr>
            <p:cNvSpPr/>
            <p:nvPr/>
          </p:nvSpPr>
          <p:spPr>
            <a:xfrm flipH="1">
              <a:off x="3976472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AB0E53-6E73-1A46-89BD-CE5D1718E7C9}"/>
              </a:ext>
            </a:extLst>
          </p:cNvPr>
          <p:cNvGrpSpPr/>
          <p:nvPr/>
        </p:nvGrpSpPr>
        <p:grpSpPr>
          <a:xfrm>
            <a:off x="7240127" y="4150755"/>
            <a:ext cx="1124672" cy="2000553"/>
            <a:chOff x="7124295" y="1512036"/>
            <a:chExt cx="1124672" cy="20005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3D2839-95F7-A049-BA3C-26874D57C5EB}"/>
                </a:ext>
              </a:extLst>
            </p:cNvPr>
            <p:cNvSpPr txBox="1"/>
            <p:nvPr/>
          </p:nvSpPr>
          <p:spPr>
            <a:xfrm>
              <a:off x="7302076" y="1514621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5764B5-C3B0-0F4A-8CE3-752B9AE4E381}"/>
                </a:ext>
              </a:extLst>
            </p:cNvPr>
            <p:cNvSpPr txBox="1"/>
            <p:nvPr/>
          </p:nvSpPr>
          <p:spPr>
            <a:xfrm>
              <a:off x="7302076" y="189847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DD9CF7-88AF-8B45-B88C-6F9D19BA970F}"/>
                </a:ext>
              </a:extLst>
            </p:cNvPr>
            <p:cNvSpPr txBox="1"/>
            <p:nvPr/>
          </p:nvSpPr>
          <p:spPr>
            <a:xfrm>
              <a:off x="7302076" y="229452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x[2]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5FC82A-C0A4-D446-9612-8B4CC358739E}"/>
                </a:ext>
              </a:extLst>
            </p:cNvPr>
            <p:cNvSpPr txBox="1"/>
            <p:nvPr/>
          </p:nvSpPr>
          <p:spPr>
            <a:xfrm>
              <a:off x="7277692" y="3110783"/>
              <a:ext cx="922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561B2D-1A5D-2C49-8298-FCD46B7D20D4}"/>
                </a:ext>
              </a:extLst>
            </p:cNvPr>
            <p:cNvSpPr txBox="1"/>
            <p:nvPr/>
          </p:nvSpPr>
          <p:spPr>
            <a:xfrm rot="5400000">
              <a:off x="7444066" y="264054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7BEEAE8D-9035-B54E-AC7A-13F993CC8045}"/>
                </a:ext>
              </a:extLst>
            </p:cNvPr>
            <p:cNvSpPr/>
            <p:nvPr/>
          </p:nvSpPr>
          <p:spPr>
            <a:xfrm>
              <a:off x="7124295" y="1513732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CD9398F2-5901-1B45-9B4C-987FA6EEDB28}"/>
                </a:ext>
              </a:extLst>
            </p:cNvPr>
            <p:cNvSpPr/>
            <p:nvPr/>
          </p:nvSpPr>
          <p:spPr>
            <a:xfrm flipH="1">
              <a:off x="8120414" y="1512036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BDAE9A5-567D-9642-A6EC-E5C76E2577EF}"/>
              </a:ext>
            </a:extLst>
          </p:cNvPr>
          <p:cNvSpPr txBox="1"/>
          <p:nvPr/>
        </p:nvSpPr>
        <p:spPr>
          <a:xfrm>
            <a:off x="3761989" y="4779952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BA9A1F-35FC-874A-AC54-689B0728D555}"/>
              </a:ext>
            </a:extLst>
          </p:cNvPr>
          <p:cNvGrpSpPr/>
          <p:nvPr/>
        </p:nvGrpSpPr>
        <p:grpSpPr>
          <a:xfrm>
            <a:off x="5542176" y="2450004"/>
            <a:ext cx="1959843" cy="623777"/>
            <a:chOff x="3109298" y="5179872"/>
            <a:chExt cx="1959843" cy="623777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BB5EA5-DD27-CE43-A118-F5726D752BB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8C2ECC-92A1-2C4B-82C3-2AB0A9D0F408}"/>
                </a:ext>
              </a:extLst>
            </p:cNvPr>
            <p:cNvSpPr txBox="1"/>
            <p:nvPr/>
          </p:nvSpPr>
          <p:spPr>
            <a:xfrm>
              <a:off x="4403574" y="5341984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DFT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55D8E2-E8C5-8E42-97AD-6EEB19286C82}"/>
              </a:ext>
            </a:extLst>
          </p:cNvPr>
          <p:cNvGrpSpPr/>
          <p:nvPr/>
        </p:nvGrpSpPr>
        <p:grpSpPr>
          <a:xfrm>
            <a:off x="5186403" y="1588586"/>
            <a:ext cx="2036787" cy="623777"/>
            <a:chOff x="3109298" y="5179872"/>
            <a:chExt cx="2036787" cy="623777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1CE4D0D-C46E-2548-A9FA-D7527D28CEC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ADF7-B5AD-2240-B163-63BCAF0CB80B}"/>
                </a:ext>
              </a:extLst>
            </p:cNvPr>
            <p:cNvSpPr txBox="1"/>
            <p:nvPr/>
          </p:nvSpPr>
          <p:spPr>
            <a:xfrm>
              <a:off x="4403574" y="534198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IDFT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95CC1A-4483-004C-AD3A-024F14D3C2EB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7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4921647" cy="1038811"/>
            <a:chOff x="516336" y="3171204"/>
            <a:chExt cx="4921647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946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7157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388090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2703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8A6A52-6CB1-B647-9D8A-4FF92DDBD7E1}"/>
              </a:ext>
            </a:extLst>
          </p:cNvPr>
          <p:cNvGrpSpPr/>
          <p:nvPr/>
        </p:nvGrpSpPr>
        <p:grpSpPr>
          <a:xfrm>
            <a:off x="3460769" y="2086307"/>
            <a:ext cx="2744959" cy="680058"/>
            <a:chOff x="4266600" y="3061667"/>
            <a:chExt cx="2744959" cy="680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9F90D9-B88C-8143-B924-9D849D131355}"/>
                </a:ext>
              </a:extLst>
            </p:cNvPr>
            <p:cNvSpPr txBox="1"/>
            <p:nvPr/>
          </p:nvSpPr>
          <p:spPr>
            <a:xfrm>
              <a:off x="5485946" y="3218505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DEB132-7799-0A4B-9C0C-CB88229BCDA7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 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3C8D9-3F87-CD47-B4A1-297A645DC783}"/>
                </a:ext>
              </a:extLst>
            </p:cNvPr>
            <p:cNvSpPr txBox="1"/>
            <p:nvPr/>
          </p:nvSpPr>
          <p:spPr>
            <a:xfrm>
              <a:off x="4891440" y="3066554"/>
              <a:ext cx="712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F509A1-0480-9F4D-8EBB-EDE1E41D0855}"/>
                </a:ext>
              </a:extLst>
            </p:cNvPr>
            <p:cNvSpPr txBox="1"/>
            <p:nvPr/>
          </p:nvSpPr>
          <p:spPr>
            <a:xfrm>
              <a:off x="5774437" y="3061667"/>
              <a:ext cx="1237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   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67B6A4-8AD3-9043-AB1F-B19FEC161914}"/>
              </a:ext>
            </a:extLst>
          </p:cNvPr>
          <p:cNvSpPr txBox="1"/>
          <p:nvPr/>
        </p:nvSpPr>
        <p:spPr>
          <a:xfrm>
            <a:off x="4019868" y="195075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>
                <a:latin typeface="Lucida Bright" panose="02040602050505020304" pitchFamily="18" charset="77"/>
              </a:rPr>
              <a:t>*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637050-FFB8-1A4B-9D41-8074C2FE28FC}"/>
              </a:ext>
            </a:extLst>
          </p:cNvPr>
          <p:cNvGrpSpPr/>
          <p:nvPr/>
        </p:nvGrpSpPr>
        <p:grpSpPr>
          <a:xfrm>
            <a:off x="3460769" y="2832807"/>
            <a:ext cx="2744959" cy="815607"/>
            <a:chOff x="3460769" y="2832807"/>
            <a:chExt cx="2744959" cy="8156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699E9F-29B5-834A-A6B3-5A658FA61F44}"/>
                </a:ext>
              </a:extLst>
            </p:cNvPr>
            <p:cNvGrpSpPr/>
            <p:nvPr/>
          </p:nvGrpSpPr>
          <p:grpSpPr>
            <a:xfrm>
              <a:off x="3460769" y="2968356"/>
              <a:ext cx="2744959" cy="680058"/>
              <a:chOff x="4266600" y="3061667"/>
              <a:chExt cx="2744959" cy="68005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4946D1-CD22-1E4C-9DE9-96249D192C2D}"/>
                  </a:ext>
                </a:extLst>
              </p:cNvPr>
              <p:cNvSpPr txBox="1"/>
              <p:nvPr/>
            </p:nvSpPr>
            <p:spPr>
              <a:xfrm>
                <a:off x="5485946" y="3218505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95027-4892-6341-9758-3F8057650AE1}"/>
                  </a:ext>
                </a:extLst>
              </p:cNvPr>
              <p:cNvSpPr txBox="1"/>
              <p:nvPr/>
            </p:nvSpPr>
            <p:spPr>
              <a:xfrm>
                <a:off x="4266600" y="3066555"/>
                <a:ext cx="10963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 F</a:t>
                </a:r>
                <a:endParaRPr lang="en-US" sz="3600" baseline="30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612270-CC77-9549-99E8-2B390E4AB700}"/>
                  </a:ext>
                </a:extLst>
              </p:cNvPr>
              <p:cNvSpPr txBox="1"/>
              <p:nvPr/>
            </p:nvSpPr>
            <p:spPr>
              <a:xfrm>
                <a:off x="4891440" y="3066554"/>
                <a:ext cx="712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X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A7FE78-626A-D048-9B15-995A416161D9}"/>
                  </a:ext>
                </a:extLst>
              </p:cNvPr>
              <p:cNvSpPr txBox="1"/>
              <p:nvPr/>
            </p:nvSpPr>
            <p:spPr>
              <a:xfrm>
                <a:off x="5774437" y="3061667"/>
                <a:ext cx="12371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</a:t>
                </a:r>
                <a:r>
                  <a:rPr lang="en-US" sz="3600" baseline="-25000" dirty="0">
                    <a:latin typeface="Lucida Bright" panose="02040602050505020304" pitchFamily="18" charset="77"/>
                  </a:rPr>
                  <a:t>N.</a:t>
                </a:r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9C295-CFD2-C444-B96D-ADD96425C561}"/>
                </a:ext>
              </a:extLst>
            </p:cNvPr>
            <p:cNvSpPr txBox="1"/>
            <p:nvPr/>
          </p:nvSpPr>
          <p:spPr>
            <a:xfrm>
              <a:off x="4019868" y="2832807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9707FC-34EF-1842-9F26-17A5B6A3842B}"/>
              </a:ext>
            </a:extLst>
          </p:cNvPr>
          <p:cNvGrpSpPr/>
          <p:nvPr/>
        </p:nvGrpSpPr>
        <p:grpSpPr>
          <a:xfrm>
            <a:off x="1052784" y="4007243"/>
            <a:ext cx="6083970" cy="2203774"/>
            <a:chOff x="1052784" y="4007243"/>
            <a:chExt cx="6083970" cy="22037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F67079-FBB7-B94A-8464-0A5377AEC59E}"/>
                </a:ext>
              </a:extLst>
            </p:cNvPr>
            <p:cNvSpPr txBox="1"/>
            <p:nvPr/>
          </p:nvSpPr>
          <p:spPr>
            <a:xfrm>
              <a:off x="1052784" y="4901337"/>
              <a:ext cx="1775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DFT matrix,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747BDB-8DA6-9E44-A708-BFC1070EBDE1}"/>
                </a:ext>
              </a:extLst>
            </p:cNvPr>
            <p:cNvSpPr txBox="1"/>
            <p:nvPr/>
          </p:nvSpPr>
          <p:spPr>
            <a:xfrm>
              <a:off x="2724000" y="4633333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D0F6D8-C463-2A48-B7EE-873CE51B0249}"/>
                </a:ext>
              </a:extLst>
            </p:cNvPr>
            <p:cNvSpPr txBox="1"/>
            <p:nvPr/>
          </p:nvSpPr>
          <p:spPr>
            <a:xfrm>
              <a:off x="3050136" y="4890411"/>
              <a:ext cx="509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=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8" name="Left Bracket 37">
              <a:extLst>
                <a:ext uri="{FF2B5EF4-FFF2-40B4-BE49-F238E27FC236}">
                  <a16:creationId xmlns:a16="http://schemas.microsoft.com/office/drawing/2014/main" id="{2B2F2B20-ECCC-4D48-989C-55962000B01A}"/>
                </a:ext>
              </a:extLst>
            </p:cNvPr>
            <p:cNvSpPr/>
            <p:nvPr/>
          </p:nvSpPr>
          <p:spPr>
            <a:xfrm>
              <a:off x="4030593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C7DEDC-894F-074B-853B-FC6DBDA686F4}"/>
                </a:ext>
              </a:extLst>
            </p:cNvPr>
            <p:cNvSpPr txBox="1"/>
            <p:nvPr/>
          </p:nvSpPr>
          <p:spPr>
            <a:xfrm>
              <a:off x="4305825" y="485963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136C8B-68F4-6847-96A4-7745CCC1DF53}"/>
                </a:ext>
              </a:extLst>
            </p:cNvPr>
            <p:cNvSpPr txBox="1"/>
            <p:nvPr/>
          </p:nvSpPr>
          <p:spPr>
            <a:xfrm>
              <a:off x="4790335" y="4858367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F0FAEB-3FE3-A949-9138-BCD4952802D4}"/>
                </a:ext>
              </a:extLst>
            </p:cNvPr>
            <p:cNvSpPr txBox="1"/>
            <p:nvPr/>
          </p:nvSpPr>
          <p:spPr>
            <a:xfrm>
              <a:off x="5640605" y="48571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444B7C-3B8A-E944-B22C-F1702882BF90}"/>
                </a:ext>
              </a:extLst>
            </p:cNvPr>
            <p:cNvSpPr txBox="1"/>
            <p:nvPr/>
          </p:nvSpPr>
          <p:spPr>
            <a:xfrm>
              <a:off x="6405531" y="4855835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16134A-9F74-A14F-9D62-5173BD0A68C7}"/>
                </a:ext>
              </a:extLst>
            </p:cNvPr>
            <p:cNvSpPr txBox="1"/>
            <p:nvPr/>
          </p:nvSpPr>
          <p:spPr>
            <a:xfrm>
              <a:off x="5181399" y="478973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EF010A-0F36-904B-8799-4E151BF07124}"/>
                </a:ext>
              </a:extLst>
            </p:cNvPr>
            <p:cNvSpPr txBox="1"/>
            <p:nvPr/>
          </p:nvSpPr>
          <p:spPr>
            <a:xfrm>
              <a:off x="5953860" y="475644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93FAE8-52CD-D742-9252-DFA7A23924FB}"/>
                </a:ext>
              </a:extLst>
            </p:cNvPr>
            <p:cNvCxnSpPr/>
            <p:nvPr/>
          </p:nvCxnSpPr>
          <p:spPr>
            <a:xfrm>
              <a:off x="4474464" y="4107998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6A37DF-75AB-1B41-9436-9ABB66DB541E}"/>
                </a:ext>
              </a:extLst>
            </p:cNvPr>
            <p:cNvCxnSpPr/>
            <p:nvPr/>
          </p:nvCxnSpPr>
          <p:spPr>
            <a:xfrm>
              <a:off x="4943856" y="4107998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21609B-4586-C149-937E-CC64DFF18A99}"/>
                </a:ext>
              </a:extLst>
            </p:cNvPr>
            <p:cNvCxnSpPr/>
            <p:nvPr/>
          </p:nvCxnSpPr>
          <p:spPr>
            <a:xfrm>
              <a:off x="5803392" y="410799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42C889D-3EA9-1A48-B94E-15FA70AB3634}"/>
                </a:ext>
              </a:extLst>
            </p:cNvPr>
            <p:cNvCxnSpPr/>
            <p:nvPr/>
          </p:nvCxnSpPr>
          <p:spPr>
            <a:xfrm>
              <a:off x="6553200" y="4107998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0103EA9-6631-8041-B570-7B96BC0066B1}"/>
                </a:ext>
              </a:extLst>
            </p:cNvPr>
            <p:cNvCxnSpPr/>
            <p:nvPr/>
          </p:nvCxnSpPr>
          <p:spPr>
            <a:xfrm>
              <a:off x="4459224" y="5285471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3BB238C-3416-474E-A10C-EDD6917A5CE7}"/>
                </a:ext>
              </a:extLst>
            </p:cNvPr>
            <p:cNvCxnSpPr/>
            <p:nvPr/>
          </p:nvCxnSpPr>
          <p:spPr>
            <a:xfrm>
              <a:off x="4928616" y="5285471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2741E7-ACF9-CE4E-97EF-C23E8B035647}"/>
                </a:ext>
              </a:extLst>
            </p:cNvPr>
            <p:cNvCxnSpPr/>
            <p:nvPr/>
          </p:nvCxnSpPr>
          <p:spPr>
            <a:xfrm>
              <a:off x="5788152" y="5285471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E1D3B7-DC43-4542-AA95-5EFC9B2F4710}"/>
                </a:ext>
              </a:extLst>
            </p:cNvPr>
            <p:cNvCxnSpPr/>
            <p:nvPr/>
          </p:nvCxnSpPr>
          <p:spPr>
            <a:xfrm>
              <a:off x="6537960" y="5285471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B9834FF2-CD93-AE41-BD9D-0740ED888C1C}"/>
                </a:ext>
              </a:extLst>
            </p:cNvPr>
            <p:cNvSpPr/>
            <p:nvPr/>
          </p:nvSpPr>
          <p:spPr>
            <a:xfrm flipH="1">
              <a:off x="6973307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/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blipFill>
                  <a:blip r:embed="rId2"/>
                  <a:stretch>
                    <a:fillRect t="-1667" r="-100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790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2D21C-F006-484E-A7BD-C321547EF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73" y="1183185"/>
            <a:ext cx="6965030" cy="4491628"/>
          </a:xfrm>
          <a:prstGeom prst="rect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D737A-7767-294F-A177-94DBE66A20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learn about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3279137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26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5445903" cy="1038811"/>
            <a:chOff x="516336" y="3171204"/>
            <a:chExt cx="5445903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405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/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blipFill>
                <a:blip r:embed="rId4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/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blipFill>
                <a:blip r:embed="rId5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319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Plotting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DFT spectrum</a:t>
            </a:r>
          </a:p>
        </p:txBody>
      </p:sp>
    </p:spTree>
    <p:extLst>
      <p:ext uri="{BB962C8B-B14F-4D97-AF65-F5344CB8AC3E}">
        <p14:creationId xmlns:p14="http://schemas.microsoft.com/office/powerpoint/2010/main" val="2726538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66B372-0A3C-EE4F-AD36-E3549C4B232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596978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F4953-48E7-3C47-A3E0-D9351C34A95F}"/>
              </a:ext>
            </a:extLst>
          </p:cNvPr>
          <p:cNvCxnSpPr>
            <a:cxnSpLocks/>
          </p:cNvCxnSpPr>
          <p:nvPr/>
        </p:nvCxnSpPr>
        <p:spPr>
          <a:xfrm>
            <a:off x="1729015" y="5930253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EEDFFC-21DA-924F-82CF-FBBEC00B4103}"/>
              </a:ext>
            </a:extLst>
          </p:cNvPr>
          <p:cNvCxnSpPr/>
          <p:nvPr/>
        </p:nvCxnSpPr>
        <p:spPr>
          <a:xfrm flipV="1">
            <a:off x="1731711" y="3686213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4AA3C-9B11-AA4F-956A-419E98227B43}"/>
              </a:ext>
            </a:extLst>
          </p:cNvPr>
          <p:cNvSpPr txBox="1"/>
          <p:nvPr/>
        </p:nvSpPr>
        <p:spPr>
          <a:xfrm>
            <a:off x="375952" y="4629307"/>
            <a:ext cx="132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26066B-8D96-674C-85B7-8B42BE2303D6}"/>
              </a:ext>
            </a:extLst>
          </p:cNvPr>
          <p:cNvGrpSpPr/>
          <p:nvPr/>
        </p:nvGrpSpPr>
        <p:grpSpPr>
          <a:xfrm>
            <a:off x="2919639" y="5803644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1B90AA-6D19-3140-87A9-0AD093429A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3B1FB2-D79E-C94F-8D9B-24C129A4C54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19222A-2ADE-174D-BE5E-25B515739D43}"/>
              </a:ext>
            </a:extLst>
          </p:cNvPr>
          <p:cNvSpPr txBox="1"/>
          <p:nvPr/>
        </p:nvSpPr>
        <p:spPr>
          <a:xfrm>
            <a:off x="1207915" y="6000865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511F-F7C8-A441-956A-A814D4610CE9}"/>
              </a:ext>
            </a:extLst>
          </p:cNvPr>
          <p:cNvGrpSpPr/>
          <p:nvPr/>
        </p:nvGrpSpPr>
        <p:grpSpPr>
          <a:xfrm>
            <a:off x="3613508" y="5796510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C5A82F-C53B-9347-AFB0-F1826025EA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F80E13-E092-124D-B06E-0E64A9E06FB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E68AE1-9F2C-9840-BA30-76B489461A67}"/>
              </a:ext>
            </a:extLst>
          </p:cNvPr>
          <p:cNvGrpSpPr/>
          <p:nvPr/>
        </p:nvGrpSpPr>
        <p:grpSpPr>
          <a:xfrm>
            <a:off x="4265280" y="5803644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DDC41B-7AB0-A148-B364-F23515D33A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4E5576-45E5-9049-BA56-4EC73899A1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D8CC-D630-764C-8F7B-F484376F23A8}"/>
              </a:ext>
            </a:extLst>
          </p:cNvPr>
          <p:cNvGrpSpPr/>
          <p:nvPr/>
        </p:nvGrpSpPr>
        <p:grpSpPr>
          <a:xfrm>
            <a:off x="2257268" y="5796510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E34B00-B658-B042-BA75-2A5B654DB8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F516AC-7E4F-FD43-B52B-28FE7833D2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8B9EB-4FA5-924A-AA26-841D138750BE}"/>
              </a:ext>
            </a:extLst>
          </p:cNvPr>
          <p:cNvCxnSpPr/>
          <p:nvPr/>
        </p:nvCxnSpPr>
        <p:spPr>
          <a:xfrm>
            <a:off x="5725594" y="582237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E0B449-9786-6E4C-A950-2AB59039EADF}"/>
              </a:ext>
            </a:extLst>
          </p:cNvPr>
          <p:cNvCxnSpPr/>
          <p:nvPr/>
        </p:nvCxnSpPr>
        <p:spPr>
          <a:xfrm>
            <a:off x="641946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EE44B7-BAB7-6B41-84FB-5C1DA9A95E73}"/>
              </a:ext>
            </a:extLst>
          </p:cNvPr>
          <p:cNvGrpSpPr/>
          <p:nvPr/>
        </p:nvGrpSpPr>
        <p:grpSpPr>
          <a:xfrm>
            <a:off x="6812135" y="5822374"/>
            <a:ext cx="578409" cy="573687"/>
            <a:chOff x="7132362" y="3524912"/>
            <a:chExt cx="578409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ED74CAC-8D0A-174C-B3BA-96D2E510AD2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A0CA73-C589-A949-893E-26B5939D391D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7105BB-4426-8146-986E-6E01D5BEC898}"/>
              </a:ext>
            </a:extLst>
          </p:cNvPr>
          <p:cNvCxnSpPr/>
          <p:nvPr/>
        </p:nvCxnSpPr>
        <p:spPr>
          <a:xfrm>
            <a:off x="506322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C9AE3E-F3DB-A145-8A0A-6932F68B49DD}"/>
              </a:ext>
            </a:extLst>
          </p:cNvPr>
          <p:cNvSpPr txBox="1"/>
          <p:nvPr/>
        </p:nvSpPr>
        <p:spPr>
          <a:xfrm>
            <a:off x="6160363" y="6029256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54017D-C785-1D46-93C5-4BF4A493D09A}"/>
              </a:ext>
            </a:extLst>
          </p:cNvPr>
          <p:cNvSpPr txBox="1"/>
          <p:nvPr/>
        </p:nvSpPr>
        <p:spPr>
          <a:xfrm>
            <a:off x="5147909" y="5882172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7A4159-6587-084F-813C-017B4870D0E0}"/>
              </a:ext>
            </a:extLst>
          </p:cNvPr>
          <p:cNvCxnSpPr>
            <a:cxnSpLocks/>
          </p:cNvCxnSpPr>
          <p:nvPr/>
        </p:nvCxnSpPr>
        <p:spPr>
          <a:xfrm flipV="1">
            <a:off x="2406699" y="5634629"/>
            <a:ext cx="0" cy="27158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27B856-9D63-A944-A694-34A203E9D2EA}"/>
              </a:ext>
            </a:extLst>
          </p:cNvPr>
          <p:cNvCxnSpPr>
            <a:cxnSpLocks/>
          </p:cNvCxnSpPr>
          <p:nvPr/>
        </p:nvCxnSpPr>
        <p:spPr>
          <a:xfrm flipV="1">
            <a:off x="1738099" y="5634629"/>
            <a:ext cx="0" cy="30244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949DE7-EF0C-084A-93D2-06DE65A97412}"/>
              </a:ext>
            </a:extLst>
          </p:cNvPr>
          <p:cNvCxnSpPr>
            <a:cxnSpLocks/>
          </p:cNvCxnSpPr>
          <p:nvPr/>
        </p:nvCxnSpPr>
        <p:spPr>
          <a:xfrm flipV="1">
            <a:off x="3075832" y="4876800"/>
            <a:ext cx="0" cy="99594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CC22E-F22C-7644-AE91-30B89276BE0D}"/>
              </a:ext>
            </a:extLst>
          </p:cNvPr>
          <p:cNvCxnSpPr>
            <a:cxnSpLocks/>
          </p:cNvCxnSpPr>
          <p:nvPr/>
        </p:nvCxnSpPr>
        <p:spPr>
          <a:xfrm flipV="1">
            <a:off x="5061991" y="5393635"/>
            <a:ext cx="1232" cy="5652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3DFDB-BF1D-9940-AF7C-47EFD29C8FE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207CD-FB32-394D-83D2-D56A04299337}"/>
              </a:ext>
            </a:extLst>
          </p:cNvPr>
          <p:cNvSpPr txBox="1"/>
          <p:nvPr/>
        </p:nvSpPr>
        <p:spPr>
          <a:xfrm>
            <a:off x="7330336" y="6005360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240888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>
            <a:extLst>
              <a:ext uri="{FF2B5EF4-FFF2-40B4-BE49-F238E27FC236}">
                <a16:creationId xmlns:a16="http://schemas.microsoft.com/office/drawing/2014/main" id="{33D0C532-A65F-1B4F-BBD1-0ABC9683309A}"/>
              </a:ext>
            </a:extLst>
          </p:cNvPr>
          <p:cNvSpPr/>
          <p:nvPr/>
        </p:nvSpPr>
        <p:spPr>
          <a:xfrm rot="8527027">
            <a:off x="505808" y="850410"/>
            <a:ext cx="2326744" cy="2326712"/>
          </a:xfrm>
          <a:prstGeom prst="arc">
            <a:avLst>
              <a:gd name="adj1" fmla="val 10651232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F8DBBF-5997-AC49-B18D-58676A6C5C68}"/>
              </a:ext>
            </a:extLst>
          </p:cNvPr>
          <p:cNvGrpSpPr/>
          <p:nvPr/>
        </p:nvGrpSpPr>
        <p:grpSpPr>
          <a:xfrm>
            <a:off x="795122" y="1082918"/>
            <a:ext cx="2444793" cy="1748118"/>
            <a:chOff x="795122" y="1082918"/>
            <a:chExt cx="2444793" cy="174811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D2E7A4F-0C95-DC44-94AF-7E6E64A9F09C}"/>
                </a:ext>
              </a:extLst>
            </p:cNvPr>
            <p:cNvSpPr/>
            <p:nvPr/>
          </p:nvSpPr>
          <p:spPr>
            <a:xfrm>
              <a:off x="795122" y="1082918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C9B80B-C9DF-D545-B95F-716A83F2468A}"/>
                </a:ext>
              </a:extLst>
            </p:cNvPr>
            <p:cNvGrpSpPr/>
            <p:nvPr/>
          </p:nvGrpSpPr>
          <p:grpSpPr>
            <a:xfrm>
              <a:off x="1583936" y="1855947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2DAA20E-C16B-E64B-BB3D-31E9D70CFAE0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68DCEA6-1786-EC42-945F-D5CCD8C4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B7C8D29-671E-D54A-BF85-8F8AB8EAF229}"/>
                </a:ext>
              </a:extLst>
            </p:cNvPr>
            <p:cNvSpPr/>
            <p:nvPr/>
          </p:nvSpPr>
          <p:spPr>
            <a:xfrm>
              <a:off x="1597661" y="1906443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/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blipFill>
                  <a:blip r:embed="rId2"/>
                  <a:stretch>
                    <a:fillRect l="-15385" t="-2381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81F98F2-48EF-3D4C-BAC3-3BEAA9CD6467}"/>
                </a:ext>
              </a:extLst>
            </p:cNvPr>
            <p:cNvGrpSpPr/>
            <p:nvPr/>
          </p:nvGrpSpPr>
          <p:grpSpPr>
            <a:xfrm>
              <a:off x="1620004" y="1225494"/>
              <a:ext cx="789734" cy="762764"/>
              <a:chOff x="3798612" y="4286321"/>
              <a:chExt cx="789734" cy="76276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92F0C76-4C2C-3148-9DF4-419C24465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3139DE-BEB4-FE4F-9EF1-EDB69EA0124F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5C5637-BAF7-A941-929D-3633B5D0039A}"/>
              </a:ext>
            </a:extLst>
          </p:cNvPr>
          <p:cNvGrpSpPr/>
          <p:nvPr/>
        </p:nvGrpSpPr>
        <p:grpSpPr>
          <a:xfrm>
            <a:off x="532351" y="2976371"/>
            <a:ext cx="2326712" cy="2827852"/>
            <a:chOff x="532351" y="2976371"/>
            <a:chExt cx="2326712" cy="282785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DD53669-B8C7-014E-87D9-800C0DAF7CF6}"/>
                </a:ext>
              </a:extLst>
            </p:cNvPr>
            <p:cNvSpPr/>
            <p:nvPr/>
          </p:nvSpPr>
          <p:spPr>
            <a:xfrm>
              <a:off x="787813" y="3692286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2172918-DADC-094A-919E-898DA404817A}"/>
                </a:ext>
              </a:extLst>
            </p:cNvPr>
            <p:cNvSpPr/>
            <p:nvPr/>
          </p:nvSpPr>
          <p:spPr>
            <a:xfrm>
              <a:off x="1590352" y="4515811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5E12F9-77B2-294B-9092-CDFAD33CC9BF}"/>
                </a:ext>
              </a:extLst>
            </p:cNvPr>
            <p:cNvGrpSpPr/>
            <p:nvPr/>
          </p:nvGrpSpPr>
          <p:grpSpPr>
            <a:xfrm rot="18614143">
              <a:off x="1235830" y="3738207"/>
              <a:ext cx="789734" cy="762764"/>
              <a:chOff x="3798612" y="4286321"/>
              <a:chExt cx="789734" cy="76276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FDB7E49-3527-9E42-94BC-E2748F292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BA217D7-E060-1D49-A66F-FBF2CE200366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58D75C-4612-AB49-B4FF-23C666384BD6}"/>
                </a:ext>
              </a:extLst>
            </p:cNvPr>
            <p:cNvGrpSpPr/>
            <p:nvPr/>
          </p:nvGrpSpPr>
          <p:grpSpPr>
            <a:xfrm>
              <a:off x="1620849" y="3842587"/>
              <a:ext cx="789734" cy="762764"/>
              <a:chOff x="3798612" y="4286321"/>
              <a:chExt cx="789734" cy="76276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9D7FBF4-F081-144F-AE57-C6757DA749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8DB7BA6-31A8-E14A-A6E7-8E1E6806004B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39E9172B-49C6-C34D-BD1E-F1712096E436}"/>
                </a:ext>
              </a:extLst>
            </p:cNvPr>
            <p:cNvSpPr/>
            <p:nvPr/>
          </p:nvSpPr>
          <p:spPr>
            <a:xfrm rot="5400000">
              <a:off x="532335" y="3477495"/>
              <a:ext cx="2326744" cy="2326712"/>
            </a:xfrm>
            <a:prstGeom prst="arc">
              <a:avLst>
                <a:gd name="adj1" fmla="val 10651232"/>
                <a:gd name="adj2" fmla="val 13037842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/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blipFill>
                  <a:blip r:embed="rId3"/>
                  <a:stretch>
                    <a:fillRect l="-14815" t="-2381" r="-370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B161A4-1B75-CB45-9A3D-4351D2FD8BCA}"/>
              </a:ext>
            </a:extLst>
          </p:cNvPr>
          <p:cNvGrpSpPr/>
          <p:nvPr/>
        </p:nvGrpSpPr>
        <p:grpSpPr>
          <a:xfrm>
            <a:off x="5105866" y="630887"/>
            <a:ext cx="4001524" cy="2484068"/>
            <a:chOff x="5105866" y="630887"/>
            <a:chExt cx="4001524" cy="2484068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70B29EAB-F6D6-8343-B00A-639BEDB633F3}"/>
                </a:ext>
              </a:extLst>
            </p:cNvPr>
            <p:cNvSpPr/>
            <p:nvPr/>
          </p:nvSpPr>
          <p:spPr>
            <a:xfrm>
              <a:off x="5105866" y="788243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B3AC32E-0873-EF46-BE2E-ABA204CB52FC}"/>
                </a:ext>
              </a:extLst>
            </p:cNvPr>
            <p:cNvSpPr/>
            <p:nvPr/>
          </p:nvSpPr>
          <p:spPr>
            <a:xfrm>
              <a:off x="5398513" y="1065300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84D8F02-E8BB-8443-9A94-DB5CF3126BF9}"/>
                </a:ext>
              </a:extLst>
            </p:cNvPr>
            <p:cNvGrpSpPr/>
            <p:nvPr/>
          </p:nvGrpSpPr>
          <p:grpSpPr>
            <a:xfrm>
              <a:off x="6187327" y="1838329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29599F0-04BD-2C4A-B23D-203FB0AC76AE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5879B66-AD3B-434C-A58C-2E38E9989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5EADBE5-4860-264B-9544-93559A9AA5A5}"/>
                </a:ext>
              </a:extLst>
            </p:cNvPr>
            <p:cNvSpPr/>
            <p:nvPr/>
          </p:nvSpPr>
          <p:spPr>
            <a:xfrm>
              <a:off x="6201052" y="1888825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/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blipFill>
                  <a:blip r:embed="rId4"/>
                  <a:stretch>
                    <a:fillRect l="-2857" t="-4762" r="-171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581ED74-F9F7-774C-B66A-1B73D721DD61}"/>
                </a:ext>
              </a:extLst>
            </p:cNvPr>
            <p:cNvGrpSpPr/>
            <p:nvPr/>
          </p:nvGrpSpPr>
          <p:grpSpPr>
            <a:xfrm rot="5400000">
              <a:off x="6216217" y="1910585"/>
              <a:ext cx="789734" cy="762764"/>
              <a:chOff x="3798612" y="4286321"/>
              <a:chExt cx="789734" cy="762762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62C0ABB-9A77-494E-8BF5-374BEB1805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07F8DA16-2962-BB4E-A81A-12716C535149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61F234-7162-5944-8D99-707C1FBE60C1}"/>
              </a:ext>
            </a:extLst>
          </p:cNvPr>
          <p:cNvGrpSpPr/>
          <p:nvPr/>
        </p:nvGrpSpPr>
        <p:grpSpPr>
          <a:xfrm>
            <a:off x="5012827" y="3322914"/>
            <a:ext cx="4001508" cy="2484084"/>
            <a:chOff x="5012827" y="3322914"/>
            <a:chExt cx="4001508" cy="2484084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227A16D-8FFD-DD4C-9437-93C93D9EF2ED}"/>
                </a:ext>
              </a:extLst>
            </p:cNvPr>
            <p:cNvSpPr/>
            <p:nvPr/>
          </p:nvSpPr>
          <p:spPr>
            <a:xfrm rot="2812373">
              <a:off x="5012811" y="3480270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0F3DCD4-D003-FE46-89A7-8C55A3106165}"/>
                </a:ext>
              </a:extLst>
            </p:cNvPr>
            <p:cNvGrpSpPr/>
            <p:nvPr/>
          </p:nvGrpSpPr>
          <p:grpSpPr>
            <a:xfrm>
              <a:off x="5305458" y="3322914"/>
              <a:ext cx="3708877" cy="2203000"/>
              <a:chOff x="5305458" y="3322914"/>
              <a:chExt cx="3708877" cy="2203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B52E81F-B3B6-3D43-8031-7D4F048A63AC}"/>
                  </a:ext>
                </a:extLst>
              </p:cNvPr>
              <p:cNvSpPr/>
              <p:nvPr/>
            </p:nvSpPr>
            <p:spPr>
              <a:xfrm>
                <a:off x="5305458" y="3757327"/>
                <a:ext cx="1748117" cy="1748118"/>
              </a:xfrm>
              <a:prstGeom prst="ellipse">
                <a:avLst/>
              </a:prstGeom>
              <a:noFill/>
              <a:ln>
                <a:solidFill>
                  <a:srgbClr val="FF0F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D71A79B-A053-CD4F-8682-9F5DA16E4C76}"/>
                  </a:ext>
                </a:extLst>
              </p:cNvPr>
              <p:cNvGrpSpPr/>
              <p:nvPr/>
            </p:nvGrpSpPr>
            <p:grpSpPr>
              <a:xfrm rot="2798684">
                <a:off x="5985872" y="4856512"/>
                <a:ext cx="1052358" cy="202060"/>
                <a:chOff x="3774339" y="4893120"/>
                <a:chExt cx="1052359" cy="202060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F0DDC39-965B-684B-994E-B929CD714B16}"/>
                    </a:ext>
                  </a:extLst>
                </p:cNvPr>
                <p:cNvSpPr/>
                <p:nvPr/>
              </p:nvSpPr>
              <p:spPr>
                <a:xfrm>
                  <a:off x="4614536" y="4893120"/>
                  <a:ext cx="212162" cy="202060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D1CFAFB-A69B-194D-8614-309D7011C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4338" y="5005398"/>
                  <a:ext cx="942012" cy="6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A818214-C13A-9B4D-8BCF-4EB3E63F2FDC}"/>
                  </a:ext>
                </a:extLst>
              </p:cNvPr>
              <p:cNvSpPr/>
              <p:nvPr/>
            </p:nvSpPr>
            <p:spPr>
              <a:xfrm>
                <a:off x="6107997" y="4580852"/>
                <a:ext cx="135920" cy="123564"/>
              </a:xfrm>
              <a:prstGeom prst="ellipse">
                <a:avLst/>
              </a:prstGeom>
              <a:solidFill>
                <a:srgbClr val="FF0F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29" t="-4762" r="-1714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E22A2D-65A4-6C47-A869-E14E8DF36530}"/>
                  </a:ext>
                </a:extLst>
              </p:cNvPr>
              <p:cNvGrpSpPr/>
              <p:nvPr/>
            </p:nvGrpSpPr>
            <p:grpSpPr>
              <a:xfrm rot="8093336">
                <a:off x="5783607" y="4749665"/>
                <a:ext cx="789734" cy="762764"/>
                <a:chOff x="3798612" y="4286321"/>
                <a:chExt cx="789734" cy="762762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FC9A1BE-EE31-AF4F-99C2-DCC0F4F70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612" y="4387352"/>
                  <a:ext cx="661732" cy="661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FBA2DA3-499C-804D-9F56-6C07AABD0437}"/>
                    </a:ext>
                  </a:extLst>
                </p:cNvPr>
                <p:cNvSpPr/>
                <p:nvPr/>
              </p:nvSpPr>
              <p:spPr>
                <a:xfrm>
                  <a:off x="4376184" y="4286321"/>
                  <a:ext cx="212162" cy="2020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/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Positive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blipFill>
                <a:blip r:embed="rId6"/>
                <a:stretch>
                  <a:fillRect l="-38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/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Negative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blipFill>
                <a:blip r:embed="rId7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EFCE148-2FF1-E444-8F7A-7F403968AB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28832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6330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99017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Spoon" descr="smartSpoon">
            <a:hlinkClick r:id="" action="ppaction://media"/>
            <a:extLst>
              <a:ext uri="{FF2B5EF4-FFF2-40B4-BE49-F238E27FC236}">
                <a16:creationId xmlns:a16="http://schemas.microsoft.com/office/drawing/2014/main" id="{27AFCB19-B2FE-5A41-92F6-C3D3B6F2A7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7014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81F11-FE7E-DA40-A345-DCE002639A2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learn about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288824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minimum observable frequency difference = 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Magnitude/Phase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if the actual frequency falls in between two frequency bins?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F3DCD2-4826-E047-A4F6-812F2F2F08FB}"/>
              </a:ext>
            </a:extLst>
          </p:cNvPr>
          <p:cNvSpPr txBox="1"/>
          <p:nvPr/>
        </p:nvSpPr>
        <p:spPr>
          <a:xfrm>
            <a:off x="0" y="310583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Extras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05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EDC1D5-5796-D447-B55F-8CB0F4E69942}"/>
              </a:ext>
            </a:extLst>
          </p:cNvPr>
          <p:cNvSpPr txBox="1"/>
          <p:nvPr/>
        </p:nvSpPr>
        <p:spPr>
          <a:xfrm>
            <a:off x="0" y="3105834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 quick (and incomplete) review of </a:t>
            </a:r>
          </a:p>
          <a:p>
            <a:pPr algn="ctr"/>
            <a:r>
              <a:rPr lang="en-US" sz="3600" dirty="0"/>
              <a:t>Linear Algebra Basics for reference</a:t>
            </a:r>
          </a:p>
          <a:p>
            <a:pPr algn="ctr"/>
            <a:endParaRPr lang="en-US" sz="3600" dirty="0"/>
          </a:p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(Not covered in class)</a:t>
            </a:r>
          </a:p>
        </p:txBody>
      </p:sp>
    </p:spTree>
    <p:extLst>
      <p:ext uri="{BB962C8B-B14F-4D97-AF65-F5344CB8AC3E}">
        <p14:creationId xmlns:p14="http://schemas.microsoft.com/office/powerpoint/2010/main" val="3962096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E7080C-5D17-C24B-A8A5-A793C96281B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Properties of a linear function f(x)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B9CB6E0-0601-964D-865C-2AC70E67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17" y="1110573"/>
            <a:ext cx="6883359" cy="14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E025E26-F86F-5E4A-9EC5-15EC7E490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06"/>
          <a:stretch/>
        </p:blipFill>
        <p:spPr bwMode="auto">
          <a:xfrm>
            <a:off x="1612165" y="3670578"/>
            <a:ext cx="5919669" cy="61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DFD5BD-AA44-BE43-A675-9A2E1A4D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41" y="1272576"/>
            <a:ext cx="5381517" cy="21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B8FA9E0A-2F9D-AD4F-B005-6D93333FC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7" y="3973742"/>
            <a:ext cx="3036973" cy="12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E7080C-5D17-C24B-A8A5-A793C96281B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System of linear equation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1CDDD7-9EED-CD43-A762-8A39871A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74" y="3973742"/>
            <a:ext cx="2081825" cy="130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BBC993F-BD3C-4C43-BF5A-377646C76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97" y="3973742"/>
            <a:ext cx="2307356" cy="14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36BB2E-2AD4-4F40-B86C-07F028D275E3}"/>
              </a:ext>
            </a:extLst>
          </p:cNvPr>
          <p:cNvGrpSpPr/>
          <p:nvPr/>
        </p:nvGrpSpPr>
        <p:grpSpPr>
          <a:xfrm>
            <a:off x="2517912" y="5711687"/>
            <a:ext cx="4598504" cy="1106280"/>
            <a:chOff x="2517912" y="5711687"/>
            <a:chExt cx="4598504" cy="110628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F4B347F6-A1BD-AB40-9641-78F5C26E8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957" y="5808870"/>
              <a:ext cx="4051405" cy="860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0726F1-2EB1-6949-80BA-9F3F2BDEA465}"/>
                </a:ext>
              </a:extLst>
            </p:cNvPr>
            <p:cNvSpPr/>
            <p:nvPr/>
          </p:nvSpPr>
          <p:spPr>
            <a:xfrm>
              <a:off x="2517912" y="5711687"/>
              <a:ext cx="4598504" cy="1106280"/>
            </a:xfrm>
            <a:prstGeom prst="rect">
              <a:avLst/>
            </a:prstGeom>
            <a:noFill/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87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B2C2A05-5BE5-264F-BE74-3A3E1646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71" y="3259241"/>
            <a:ext cx="4446432" cy="29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68829-D9CD-3142-ABE0-5338EC721B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Row view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7CBF98A-D982-9240-9018-D37493B0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50" y="1201606"/>
            <a:ext cx="2267107" cy="109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4CFA2AD-01E4-CB49-B510-F7435355F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80" y="1116147"/>
            <a:ext cx="2966600" cy="13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D9E342-689A-5242-933A-EC44684C4022}"/>
              </a:ext>
            </a:extLst>
          </p:cNvPr>
          <p:cNvGrpSpPr/>
          <p:nvPr/>
        </p:nvGrpSpPr>
        <p:grpSpPr>
          <a:xfrm>
            <a:off x="3180521" y="4276539"/>
            <a:ext cx="4558749" cy="760392"/>
            <a:chOff x="3180521" y="4276539"/>
            <a:chExt cx="4558749" cy="76039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702AF4-613A-0B4A-B3CD-C397E078C268}"/>
                </a:ext>
              </a:extLst>
            </p:cNvPr>
            <p:cNvSpPr/>
            <p:nvPr/>
          </p:nvSpPr>
          <p:spPr>
            <a:xfrm>
              <a:off x="3180521" y="4599609"/>
              <a:ext cx="437322" cy="437322"/>
            </a:xfrm>
            <a:prstGeom prst="ellipse">
              <a:avLst/>
            </a:prstGeom>
            <a:noFill/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FD2C397-EB19-3949-B68D-D0B1E7F7F90B}"/>
                </a:ext>
              </a:extLst>
            </p:cNvPr>
            <p:cNvSpPr/>
            <p:nvPr/>
          </p:nvSpPr>
          <p:spPr>
            <a:xfrm>
              <a:off x="3670852" y="4567030"/>
              <a:ext cx="1099931" cy="361711"/>
            </a:xfrm>
            <a:custGeom>
              <a:avLst/>
              <a:gdLst>
                <a:gd name="connsiteX0" fmla="*/ 0 w 1099931"/>
                <a:gd name="connsiteY0" fmla="*/ 278295 h 361711"/>
                <a:gd name="connsiteX1" fmla="*/ 477078 w 1099931"/>
                <a:gd name="connsiteY1" fmla="*/ 344556 h 361711"/>
                <a:gd name="connsiteX2" fmla="*/ 1099931 w 1099931"/>
                <a:gd name="connsiteY2" fmla="*/ 0 h 36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931" h="361711">
                  <a:moveTo>
                    <a:pt x="0" y="278295"/>
                  </a:moveTo>
                  <a:cubicBezTo>
                    <a:pt x="146878" y="334617"/>
                    <a:pt x="293756" y="390939"/>
                    <a:pt x="477078" y="344556"/>
                  </a:cubicBezTo>
                  <a:cubicBezTo>
                    <a:pt x="660400" y="298174"/>
                    <a:pt x="880165" y="149087"/>
                    <a:pt x="1099931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5A49F0-29DD-944C-BFCF-F72B260DDEE9}"/>
                </a:ext>
              </a:extLst>
            </p:cNvPr>
            <p:cNvSpPr txBox="1"/>
            <p:nvPr/>
          </p:nvSpPr>
          <p:spPr>
            <a:xfrm>
              <a:off x="4770783" y="4276539"/>
              <a:ext cx="2968487" cy="461665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  <a:latin typeface="Lucida Bright" panose="02040602050505020304" pitchFamily="18" charset="77"/>
                </a:rPr>
                <a:t>Solution, x=1, y=2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7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FF9C5A2A-4248-EB44-967F-0F7F0C174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55" y="1543548"/>
            <a:ext cx="3589586" cy="15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8C7E3FC9-5C64-C045-BE3C-5E3A52D05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49" y="3976995"/>
            <a:ext cx="4576198" cy="144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705EC-E4E5-1A46-A27D-64A52526EC1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Column view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FEA1AC-1024-5548-8834-FAF4B1C6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41" y="1202673"/>
            <a:ext cx="5381517" cy="21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6D6903F-B9B8-CA4E-B1D4-39B5F642E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91" y="1630017"/>
            <a:ext cx="4952220" cy="43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6675E-750B-9D47-80EE-4EC8F2BF03C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Column view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9CB4BCF-4608-EA4B-9E34-65DCD544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20" y="4973526"/>
            <a:ext cx="3125605" cy="98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8D57EC39-6C85-3141-ADA7-BF781288C827}"/>
              </a:ext>
            </a:extLst>
          </p:cNvPr>
          <p:cNvSpPr/>
          <p:nvPr/>
        </p:nvSpPr>
        <p:spPr>
          <a:xfrm>
            <a:off x="4369699" y="1950181"/>
            <a:ext cx="2330506" cy="1699327"/>
          </a:xfrm>
          <a:custGeom>
            <a:avLst/>
            <a:gdLst>
              <a:gd name="connsiteX0" fmla="*/ 1205713 w 2330506"/>
              <a:gd name="connsiteY0" fmla="*/ 72828 h 1699327"/>
              <a:gd name="connsiteX1" fmla="*/ 1205713 w 2330506"/>
              <a:gd name="connsiteY1" fmla="*/ 72828 h 1699327"/>
              <a:gd name="connsiteX2" fmla="*/ 1132885 w 2330506"/>
              <a:gd name="connsiteY2" fmla="*/ 97104 h 1699327"/>
              <a:gd name="connsiteX3" fmla="*/ 1092425 w 2330506"/>
              <a:gd name="connsiteY3" fmla="*/ 105196 h 1699327"/>
              <a:gd name="connsiteX4" fmla="*/ 1003413 w 2330506"/>
              <a:gd name="connsiteY4" fmla="*/ 145656 h 1699327"/>
              <a:gd name="connsiteX5" fmla="*/ 979136 w 2330506"/>
              <a:gd name="connsiteY5" fmla="*/ 161840 h 1699327"/>
              <a:gd name="connsiteX6" fmla="*/ 930584 w 2330506"/>
              <a:gd name="connsiteY6" fmla="*/ 178024 h 1699327"/>
              <a:gd name="connsiteX7" fmla="*/ 890124 w 2330506"/>
              <a:gd name="connsiteY7" fmla="*/ 202300 h 1699327"/>
              <a:gd name="connsiteX8" fmla="*/ 841572 w 2330506"/>
              <a:gd name="connsiteY8" fmla="*/ 234669 h 1699327"/>
              <a:gd name="connsiteX9" fmla="*/ 809204 w 2330506"/>
              <a:gd name="connsiteY9" fmla="*/ 283221 h 1699327"/>
              <a:gd name="connsiteX10" fmla="*/ 793020 w 2330506"/>
              <a:gd name="connsiteY10" fmla="*/ 356049 h 1699327"/>
              <a:gd name="connsiteX11" fmla="*/ 768743 w 2330506"/>
              <a:gd name="connsiteY11" fmla="*/ 501706 h 1699327"/>
              <a:gd name="connsiteX12" fmla="*/ 752559 w 2330506"/>
              <a:gd name="connsiteY12" fmla="*/ 550258 h 1699327"/>
              <a:gd name="connsiteX13" fmla="*/ 744467 w 2330506"/>
              <a:gd name="connsiteY13" fmla="*/ 574534 h 1699327"/>
              <a:gd name="connsiteX14" fmla="*/ 728283 w 2330506"/>
              <a:gd name="connsiteY14" fmla="*/ 598810 h 1699327"/>
              <a:gd name="connsiteX15" fmla="*/ 720191 w 2330506"/>
              <a:gd name="connsiteY15" fmla="*/ 623086 h 1699327"/>
              <a:gd name="connsiteX16" fmla="*/ 695915 w 2330506"/>
              <a:gd name="connsiteY16" fmla="*/ 631178 h 1699327"/>
              <a:gd name="connsiteX17" fmla="*/ 671639 w 2330506"/>
              <a:gd name="connsiteY17" fmla="*/ 647362 h 1699327"/>
              <a:gd name="connsiteX18" fmla="*/ 623087 w 2330506"/>
              <a:gd name="connsiteY18" fmla="*/ 663546 h 1699327"/>
              <a:gd name="connsiteX19" fmla="*/ 574535 w 2330506"/>
              <a:gd name="connsiteY19" fmla="*/ 728283 h 1699327"/>
              <a:gd name="connsiteX20" fmla="*/ 558351 w 2330506"/>
              <a:gd name="connsiteY20" fmla="*/ 760651 h 1699327"/>
              <a:gd name="connsiteX21" fmla="*/ 525982 w 2330506"/>
              <a:gd name="connsiteY21" fmla="*/ 809203 h 1699327"/>
              <a:gd name="connsiteX22" fmla="*/ 509798 w 2330506"/>
              <a:gd name="connsiteY22" fmla="*/ 833479 h 1699327"/>
              <a:gd name="connsiteX23" fmla="*/ 493614 w 2330506"/>
              <a:gd name="connsiteY23" fmla="*/ 857755 h 1699327"/>
              <a:gd name="connsiteX24" fmla="*/ 477430 w 2330506"/>
              <a:gd name="connsiteY24" fmla="*/ 882031 h 1699327"/>
              <a:gd name="connsiteX25" fmla="*/ 420786 w 2330506"/>
              <a:gd name="connsiteY25" fmla="*/ 954860 h 1699327"/>
              <a:gd name="connsiteX26" fmla="*/ 404602 w 2330506"/>
              <a:gd name="connsiteY26" fmla="*/ 979136 h 1699327"/>
              <a:gd name="connsiteX27" fmla="*/ 372234 w 2330506"/>
              <a:gd name="connsiteY27" fmla="*/ 1035780 h 1699327"/>
              <a:gd name="connsiteX28" fmla="*/ 323682 w 2330506"/>
              <a:gd name="connsiteY28" fmla="*/ 1100516 h 1699327"/>
              <a:gd name="connsiteX29" fmla="*/ 291313 w 2330506"/>
              <a:gd name="connsiteY29" fmla="*/ 1173345 h 1699327"/>
              <a:gd name="connsiteX30" fmla="*/ 283221 w 2330506"/>
              <a:gd name="connsiteY30" fmla="*/ 1197621 h 1699327"/>
              <a:gd name="connsiteX31" fmla="*/ 250853 w 2330506"/>
              <a:gd name="connsiteY31" fmla="*/ 1254265 h 1699327"/>
              <a:gd name="connsiteX32" fmla="*/ 234669 w 2330506"/>
              <a:gd name="connsiteY32" fmla="*/ 1286633 h 1699327"/>
              <a:gd name="connsiteX33" fmla="*/ 210393 w 2330506"/>
              <a:gd name="connsiteY33" fmla="*/ 1310909 h 1699327"/>
              <a:gd name="connsiteX34" fmla="*/ 178025 w 2330506"/>
              <a:gd name="connsiteY34" fmla="*/ 1359461 h 1699327"/>
              <a:gd name="connsiteX35" fmla="*/ 145657 w 2330506"/>
              <a:gd name="connsiteY35" fmla="*/ 1399922 h 1699327"/>
              <a:gd name="connsiteX36" fmla="*/ 97105 w 2330506"/>
              <a:gd name="connsiteY36" fmla="*/ 1440382 h 1699327"/>
              <a:gd name="connsiteX37" fmla="*/ 89013 w 2330506"/>
              <a:gd name="connsiteY37" fmla="*/ 1464658 h 1699327"/>
              <a:gd name="connsiteX38" fmla="*/ 72828 w 2330506"/>
              <a:gd name="connsiteY38" fmla="*/ 1480842 h 1699327"/>
              <a:gd name="connsiteX39" fmla="*/ 56644 w 2330506"/>
              <a:gd name="connsiteY39" fmla="*/ 1529394 h 1699327"/>
              <a:gd name="connsiteX40" fmla="*/ 48552 w 2330506"/>
              <a:gd name="connsiteY40" fmla="*/ 1553670 h 1699327"/>
              <a:gd name="connsiteX41" fmla="*/ 32368 w 2330506"/>
              <a:gd name="connsiteY41" fmla="*/ 1577946 h 1699327"/>
              <a:gd name="connsiteX42" fmla="*/ 8092 w 2330506"/>
              <a:gd name="connsiteY42" fmla="*/ 1650775 h 1699327"/>
              <a:gd name="connsiteX43" fmla="*/ 0 w 2330506"/>
              <a:gd name="connsiteY43" fmla="*/ 1675051 h 1699327"/>
              <a:gd name="connsiteX44" fmla="*/ 48552 w 2330506"/>
              <a:gd name="connsiteY44" fmla="*/ 1699327 h 1699327"/>
              <a:gd name="connsiteX45" fmla="*/ 72828 w 2330506"/>
              <a:gd name="connsiteY45" fmla="*/ 1691235 h 1699327"/>
              <a:gd name="connsiteX46" fmla="*/ 137565 w 2330506"/>
              <a:gd name="connsiteY46" fmla="*/ 1675051 h 1699327"/>
              <a:gd name="connsiteX47" fmla="*/ 161841 w 2330506"/>
              <a:gd name="connsiteY47" fmla="*/ 1666959 h 1699327"/>
              <a:gd name="connsiteX48" fmla="*/ 250853 w 2330506"/>
              <a:gd name="connsiteY48" fmla="*/ 1650775 h 1699327"/>
              <a:gd name="connsiteX49" fmla="*/ 299405 w 2330506"/>
              <a:gd name="connsiteY49" fmla="*/ 1634591 h 1699327"/>
              <a:gd name="connsiteX50" fmla="*/ 323682 w 2330506"/>
              <a:gd name="connsiteY50" fmla="*/ 1626499 h 1699327"/>
              <a:gd name="connsiteX51" fmla="*/ 372234 w 2330506"/>
              <a:gd name="connsiteY51" fmla="*/ 1602223 h 1699327"/>
              <a:gd name="connsiteX52" fmla="*/ 404602 w 2330506"/>
              <a:gd name="connsiteY52" fmla="*/ 1586038 h 1699327"/>
              <a:gd name="connsiteX53" fmla="*/ 436970 w 2330506"/>
              <a:gd name="connsiteY53" fmla="*/ 1577946 h 1699327"/>
              <a:gd name="connsiteX54" fmla="*/ 493614 w 2330506"/>
              <a:gd name="connsiteY54" fmla="*/ 1545578 h 1699327"/>
              <a:gd name="connsiteX55" fmla="*/ 534074 w 2330506"/>
              <a:gd name="connsiteY55" fmla="*/ 1529394 h 1699327"/>
              <a:gd name="connsiteX56" fmla="*/ 558351 w 2330506"/>
              <a:gd name="connsiteY56" fmla="*/ 1513210 h 1699327"/>
              <a:gd name="connsiteX57" fmla="*/ 614995 w 2330506"/>
              <a:gd name="connsiteY57" fmla="*/ 1488934 h 1699327"/>
              <a:gd name="connsiteX58" fmla="*/ 655455 w 2330506"/>
              <a:gd name="connsiteY58" fmla="*/ 1456566 h 1699327"/>
              <a:gd name="connsiteX59" fmla="*/ 679731 w 2330506"/>
              <a:gd name="connsiteY59" fmla="*/ 1440382 h 1699327"/>
              <a:gd name="connsiteX60" fmla="*/ 744467 w 2330506"/>
              <a:gd name="connsiteY60" fmla="*/ 1383738 h 1699327"/>
              <a:gd name="connsiteX61" fmla="*/ 760651 w 2330506"/>
              <a:gd name="connsiteY61" fmla="*/ 1359461 h 1699327"/>
              <a:gd name="connsiteX62" fmla="*/ 841572 w 2330506"/>
              <a:gd name="connsiteY62" fmla="*/ 1294725 h 1699327"/>
              <a:gd name="connsiteX63" fmla="*/ 873940 w 2330506"/>
              <a:gd name="connsiteY63" fmla="*/ 1270449 h 1699327"/>
              <a:gd name="connsiteX64" fmla="*/ 914400 w 2330506"/>
              <a:gd name="connsiteY64" fmla="*/ 1246173 h 1699327"/>
              <a:gd name="connsiteX65" fmla="*/ 938676 w 2330506"/>
              <a:gd name="connsiteY65" fmla="*/ 1221897 h 1699327"/>
              <a:gd name="connsiteX66" fmla="*/ 1019597 w 2330506"/>
              <a:gd name="connsiteY66" fmla="*/ 1173345 h 1699327"/>
              <a:gd name="connsiteX67" fmla="*/ 1068149 w 2330506"/>
              <a:gd name="connsiteY67" fmla="*/ 1140977 h 1699327"/>
              <a:gd name="connsiteX68" fmla="*/ 1092425 w 2330506"/>
              <a:gd name="connsiteY68" fmla="*/ 1124792 h 1699327"/>
              <a:gd name="connsiteX69" fmla="*/ 1124793 w 2330506"/>
              <a:gd name="connsiteY69" fmla="*/ 1116700 h 1699327"/>
              <a:gd name="connsiteX70" fmla="*/ 1181437 w 2330506"/>
              <a:gd name="connsiteY70" fmla="*/ 1076240 h 1699327"/>
              <a:gd name="connsiteX71" fmla="*/ 1213805 w 2330506"/>
              <a:gd name="connsiteY71" fmla="*/ 1060056 h 1699327"/>
              <a:gd name="connsiteX72" fmla="*/ 1286634 w 2330506"/>
              <a:gd name="connsiteY72" fmla="*/ 1003412 h 1699327"/>
              <a:gd name="connsiteX73" fmla="*/ 1335186 w 2330506"/>
              <a:gd name="connsiteY73" fmla="*/ 979136 h 1699327"/>
              <a:gd name="connsiteX74" fmla="*/ 1375646 w 2330506"/>
              <a:gd name="connsiteY74" fmla="*/ 930584 h 1699327"/>
              <a:gd name="connsiteX75" fmla="*/ 1399922 w 2330506"/>
              <a:gd name="connsiteY75" fmla="*/ 898215 h 1699327"/>
              <a:gd name="connsiteX76" fmla="*/ 1432290 w 2330506"/>
              <a:gd name="connsiteY76" fmla="*/ 873939 h 1699327"/>
              <a:gd name="connsiteX77" fmla="*/ 1464659 w 2330506"/>
              <a:gd name="connsiteY77" fmla="*/ 841571 h 1699327"/>
              <a:gd name="connsiteX78" fmla="*/ 1545579 w 2330506"/>
              <a:gd name="connsiteY78" fmla="*/ 776835 h 1699327"/>
              <a:gd name="connsiteX79" fmla="*/ 1626499 w 2330506"/>
              <a:gd name="connsiteY79" fmla="*/ 712099 h 1699327"/>
              <a:gd name="connsiteX80" fmla="*/ 1869260 w 2330506"/>
              <a:gd name="connsiteY80" fmla="*/ 550258 h 1699327"/>
              <a:gd name="connsiteX81" fmla="*/ 1909720 w 2330506"/>
              <a:gd name="connsiteY81" fmla="*/ 534074 h 1699327"/>
              <a:gd name="connsiteX82" fmla="*/ 1974457 w 2330506"/>
              <a:gd name="connsiteY82" fmla="*/ 493614 h 1699327"/>
              <a:gd name="connsiteX83" fmla="*/ 2039193 w 2330506"/>
              <a:gd name="connsiteY83" fmla="*/ 461246 h 1699327"/>
              <a:gd name="connsiteX84" fmla="*/ 2095837 w 2330506"/>
              <a:gd name="connsiteY84" fmla="*/ 436969 h 1699327"/>
              <a:gd name="connsiteX85" fmla="*/ 2144389 w 2330506"/>
              <a:gd name="connsiteY85" fmla="*/ 404601 h 1699327"/>
              <a:gd name="connsiteX86" fmla="*/ 2249586 w 2330506"/>
              <a:gd name="connsiteY86" fmla="*/ 339865 h 1699327"/>
              <a:gd name="connsiteX87" fmla="*/ 2265770 w 2330506"/>
              <a:gd name="connsiteY87" fmla="*/ 315589 h 1699327"/>
              <a:gd name="connsiteX88" fmla="*/ 2290046 w 2330506"/>
              <a:gd name="connsiteY88" fmla="*/ 291313 h 1699327"/>
              <a:gd name="connsiteX89" fmla="*/ 2314322 w 2330506"/>
              <a:gd name="connsiteY89" fmla="*/ 234669 h 1699327"/>
              <a:gd name="connsiteX90" fmla="*/ 2330506 w 2330506"/>
              <a:gd name="connsiteY90" fmla="*/ 169932 h 1699327"/>
              <a:gd name="connsiteX91" fmla="*/ 2306230 w 2330506"/>
              <a:gd name="connsiteY91" fmla="*/ 80920 h 1699327"/>
              <a:gd name="connsiteX92" fmla="*/ 2273862 w 2330506"/>
              <a:gd name="connsiteY92" fmla="*/ 40460 h 1699327"/>
              <a:gd name="connsiteX93" fmla="*/ 2201034 w 2330506"/>
              <a:gd name="connsiteY93" fmla="*/ 16184 h 1699327"/>
              <a:gd name="connsiteX94" fmla="*/ 2152482 w 2330506"/>
              <a:gd name="connsiteY94" fmla="*/ 0 h 1699327"/>
              <a:gd name="connsiteX95" fmla="*/ 1464659 w 2330506"/>
              <a:gd name="connsiteY95" fmla="*/ 8092 h 1699327"/>
              <a:gd name="connsiteX96" fmla="*/ 1335186 w 2330506"/>
              <a:gd name="connsiteY96" fmla="*/ 24276 h 1699327"/>
              <a:gd name="connsiteX97" fmla="*/ 1238082 w 2330506"/>
              <a:gd name="connsiteY97" fmla="*/ 56644 h 1699327"/>
              <a:gd name="connsiteX98" fmla="*/ 1213805 w 2330506"/>
              <a:gd name="connsiteY98" fmla="*/ 64736 h 1699327"/>
              <a:gd name="connsiteX99" fmla="*/ 1205713 w 2330506"/>
              <a:gd name="connsiteY99" fmla="*/ 72828 h 16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330506" h="1699327">
                <a:moveTo>
                  <a:pt x="1205713" y="72828"/>
                </a:moveTo>
                <a:lnTo>
                  <a:pt x="1205713" y="72828"/>
                </a:lnTo>
                <a:cubicBezTo>
                  <a:pt x="1181437" y="80920"/>
                  <a:pt x="1157490" y="90074"/>
                  <a:pt x="1132885" y="97104"/>
                </a:cubicBezTo>
                <a:cubicBezTo>
                  <a:pt x="1119660" y="100882"/>
                  <a:pt x="1105599" y="101244"/>
                  <a:pt x="1092425" y="105196"/>
                </a:cubicBezTo>
                <a:cubicBezTo>
                  <a:pt x="1068311" y="112430"/>
                  <a:pt x="1023668" y="134404"/>
                  <a:pt x="1003413" y="145656"/>
                </a:cubicBezTo>
                <a:cubicBezTo>
                  <a:pt x="994911" y="150379"/>
                  <a:pt x="988023" y="157890"/>
                  <a:pt x="979136" y="161840"/>
                </a:cubicBezTo>
                <a:cubicBezTo>
                  <a:pt x="963547" y="168768"/>
                  <a:pt x="946114" y="170965"/>
                  <a:pt x="930584" y="178024"/>
                </a:cubicBezTo>
                <a:cubicBezTo>
                  <a:pt x="916266" y="184532"/>
                  <a:pt x="903393" y="193856"/>
                  <a:pt x="890124" y="202300"/>
                </a:cubicBezTo>
                <a:cubicBezTo>
                  <a:pt x="873714" y="212743"/>
                  <a:pt x="841572" y="234669"/>
                  <a:pt x="841572" y="234669"/>
                </a:cubicBezTo>
                <a:cubicBezTo>
                  <a:pt x="830783" y="250853"/>
                  <a:pt x="813921" y="264351"/>
                  <a:pt x="809204" y="283221"/>
                </a:cubicBezTo>
                <a:cubicBezTo>
                  <a:pt x="802760" y="308996"/>
                  <a:pt x="797129" y="329339"/>
                  <a:pt x="793020" y="356049"/>
                </a:cubicBezTo>
                <a:cubicBezTo>
                  <a:pt x="785823" y="402830"/>
                  <a:pt x="783745" y="456699"/>
                  <a:pt x="768743" y="501706"/>
                </a:cubicBezTo>
                <a:lnTo>
                  <a:pt x="752559" y="550258"/>
                </a:lnTo>
                <a:cubicBezTo>
                  <a:pt x="749862" y="558350"/>
                  <a:pt x="749198" y="567437"/>
                  <a:pt x="744467" y="574534"/>
                </a:cubicBezTo>
                <a:cubicBezTo>
                  <a:pt x="739072" y="582626"/>
                  <a:pt x="732632" y="590111"/>
                  <a:pt x="728283" y="598810"/>
                </a:cubicBezTo>
                <a:cubicBezTo>
                  <a:pt x="724468" y="606439"/>
                  <a:pt x="726222" y="617055"/>
                  <a:pt x="720191" y="623086"/>
                </a:cubicBezTo>
                <a:cubicBezTo>
                  <a:pt x="714160" y="629117"/>
                  <a:pt x="703544" y="627363"/>
                  <a:pt x="695915" y="631178"/>
                </a:cubicBezTo>
                <a:cubicBezTo>
                  <a:pt x="687216" y="635527"/>
                  <a:pt x="680526" y="643412"/>
                  <a:pt x="671639" y="647362"/>
                </a:cubicBezTo>
                <a:cubicBezTo>
                  <a:pt x="656050" y="654290"/>
                  <a:pt x="623087" y="663546"/>
                  <a:pt x="623087" y="663546"/>
                </a:cubicBezTo>
                <a:cubicBezTo>
                  <a:pt x="600328" y="686306"/>
                  <a:pt x="592834" y="691685"/>
                  <a:pt x="574535" y="728283"/>
                </a:cubicBezTo>
                <a:cubicBezTo>
                  <a:pt x="569140" y="739072"/>
                  <a:pt x="564557" y="750307"/>
                  <a:pt x="558351" y="760651"/>
                </a:cubicBezTo>
                <a:cubicBezTo>
                  <a:pt x="548343" y="777330"/>
                  <a:pt x="536772" y="793019"/>
                  <a:pt x="525982" y="809203"/>
                </a:cubicBezTo>
                <a:lnTo>
                  <a:pt x="509798" y="833479"/>
                </a:lnTo>
                <a:lnTo>
                  <a:pt x="493614" y="857755"/>
                </a:lnTo>
                <a:cubicBezTo>
                  <a:pt x="488219" y="865847"/>
                  <a:pt x="484307" y="875154"/>
                  <a:pt x="477430" y="882031"/>
                </a:cubicBezTo>
                <a:cubicBezTo>
                  <a:pt x="439400" y="920061"/>
                  <a:pt x="459503" y="896784"/>
                  <a:pt x="420786" y="954860"/>
                </a:cubicBezTo>
                <a:cubicBezTo>
                  <a:pt x="415391" y="962952"/>
                  <a:pt x="408951" y="970437"/>
                  <a:pt x="404602" y="979136"/>
                </a:cubicBezTo>
                <a:cubicBezTo>
                  <a:pt x="389743" y="1008853"/>
                  <a:pt x="390534" y="1010617"/>
                  <a:pt x="372234" y="1035780"/>
                </a:cubicBezTo>
                <a:cubicBezTo>
                  <a:pt x="356369" y="1057594"/>
                  <a:pt x="323682" y="1100516"/>
                  <a:pt x="323682" y="1100516"/>
                </a:cubicBezTo>
                <a:cubicBezTo>
                  <a:pt x="281924" y="1225784"/>
                  <a:pt x="329785" y="1096401"/>
                  <a:pt x="291313" y="1173345"/>
                </a:cubicBezTo>
                <a:cubicBezTo>
                  <a:pt x="287498" y="1180974"/>
                  <a:pt x="286581" y="1189781"/>
                  <a:pt x="283221" y="1197621"/>
                </a:cubicBezTo>
                <a:cubicBezTo>
                  <a:pt x="262261" y="1246528"/>
                  <a:pt x="274072" y="1213631"/>
                  <a:pt x="250853" y="1254265"/>
                </a:cubicBezTo>
                <a:cubicBezTo>
                  <a:pt x="244868" y="1264738"/>
                  <a:pt x="241680" y="1276817"/>
                  <a:pt x="234669" y="1286633"/>
                </a:cubicBezTo>
                <a:cubicBezTo>
                  <a:pt x="228017" y="1295945"/>
                  <a:pt x="217419" y="1301876"/>
                  <a:pt x="210393" y="1310909"/>
                </a:cubicBezTo>
                <a:cubicBezTo>
                  <a:pt x="198451" y="1326262"/>
                  <a:pt x="191778" y="1345707"/>
                  <a:pt x="178025" y="1359461"/>
                </a:cubicBezTo>
                <a:cubicBezTo>
                  <a:pt x="130933" y="1406556"/>
                  <a:pt x="196707" y="1338662"/>
                  <a:pt x="145657" y="1399922"/>
                </a:cubicBezTo>
                <a:cubicBezTo>
                  <a:pt x="126186" y="1423287"/>
                  <a:pt x="120975" y="1424469"/>
                  <a:pt x="97105" y="1440382"/>
                </a:cubicBezTo>
                <a:cubicBezTo>
                  <a:pt x="94408" y="1448474"/>
                  <a:pt x="93402" y="1457344"/>
                  <a:pt x="89013" y="1464658"/>
                </a:cubicBezTo>
                <a:cubicBezTo>
                  <a:pt x="85088" y="1471200"/>
                  <a:pt x="76240" y="1474018"/>
                  <a:pt x="72828" y="1480842"/>
                </a:cubicBezTo>
                <a:cubicBezTo>
                  <a:pt x="65199" y="1496100"/>
                  <a:pt x="62039" y="1513210"/>
                  <a:pt x="56644" y="1529394"/>
                </a:cubicBezTo>
                <a:cubicBezTo>
                  <a:pt x="53947" y="1537486"/>
                  <a:pt x="53283" y="1546573"/>
                  <a:pt x="48552" y="1553670"/>
                </a:cubicBezTo>
                <a:lnTo>
                  <a:pt x="32368" y="1577946"/>
                </a:lnTo>
                <a:lnTo>
                  <a:pt x="8092" y="1650775"/>
                </a:lnTo>
                <a:lnTo>
                  <a:pt x="0" y="1675051"/>
                </a:lnTo>
                <a:cubicBezTo>
                  <a:pt x="12274" y="1683234"/>
                  <a:pt x="31801" y="1699327"/>
                  <a:pt x="48552" y="1699327"/>
                </a:cubicBezTo>
                <a:cubicBezTo>
                  <a:pt x="57082" y="1699327"/>
                  <a:pt x="64599" y="1693479"/>
                  <a:pt x="72828" y="1691235"/>
                </a:cubicBezTo>
                <a:cubicBezTo>
                  <a:pt x="94287" y="1685383"/>
                  <a:pt x="116463" y="1682085"/>
                  <a:pt x="137565" y="1675051"/>
                </a:cubicBezTo>
                <a:cubicBezTo>
                  <a:pt x="145657" y="1672354"/>
                  <a:pt x="153639" y="1669302"/>
                  <a:pt x="161841" y="1666959"/>
                </a:cubicBezTo>
                <a:cubicBezTo>
                  <a:pt x="199995" y="1656058"/>
                  <a:pt x="205010" y="1657324"/>
                  <a:pt x="250853" y="1650775"/>
                </a:cubicBezTo>
                <a:lnTo>
                  <a:pt x="299405" y="1634591"/>
                </a:lnTo>
                <a:lnTo>
                  <a:pt x="323682" y="1626499"/>
                </a:lnTo>
                <a:cubicBezTo>
                  <a:pt x="370339" y="1595395"/>
                  <a:pt x="325327" y="1622327"/>
                  <a:pt x="372234" y="1602223"/>
                </a:cubicBezTo>
                <a:cubicBezTo>
                  <a:pt x="383322" y="1597471"/>
                  <a:pt x="393307" y="1590274"/>
                  <a:pt x="404602" y="1586038"/>
                </a:cubicBezTo>
                <a:cubicBezTo>
                  <a:pt x="415015" y="1582133"/>
                  <a:pt x="426557" y="1581851"/>
                  <a:pt x="436970" y="1577946"/>
                </a:cubicBezTo>
                <a:cubicBezTo>
                  <a:pt x="493717" y="1556666"/>
                  <a:pt x="446660" y="1569055"/>
                  <a:pt x="493614" y="1545578"/>
                </a:cubicBezTo>
                <a:cubicBezTo>
                  <a:pt x="506606" y="1539082"/>
                  <a:pt x="521082" y="1535890"/>
                  <a:pt x="534074" y="1529394"/>
                </a:cubicBezTo>
                <a:cubicBezTo>
                  <a:pt x="542773" y="1525045"/>
                  <a:pt x="549652" y="1517559"/>
                  <a:pt x="558351" y="1513210"/>
                </a:cubicBezTo>
                <a:cubicBezTo>
                  <a:pt x="601506" y="1491633"/>
                  <a:pt x="564483" y="1522608"/>
                  <a:pt x="614995" y="1488934"/>
                </a:cubicBezTo>
                <a:cubicBezTo>
                  <a:pt x="629366" y="1479354"/>
                  <a:pt x="641638" y="1466929"/>
                  <a:pt x="655455" y="1456566"/>
                </a:cubicBezTo>
                <a:cubicBezTo>
                  <a:pt x="663235" y="1450731"/>
                  <a:pt x="672347" y="1446711"/>
                  <a:pt x="679731" y="1440382"/>
                </a:cubicBezTo>
                <a:cubicBezTo>
                  <a:pt x="777508" y="1356573"/>
                  <a:pt x="650507" y="1454208"/>
                  <a:pt x="744467" y="1383738"/>
                </a:cubicBezTo>
                <a:cubicBezTo>
                  <a:pt x="749862" y="1375646"/>
                  <a:pt x="754575" y="1367055"/>
                  <a:pt x="760651" y="1359461"/>
                </a:cubicBezTo>
                <a:cubicBezTo>
                  <a:pt x="778276" y="1337430"/>
                  <a:pt x="833074" y="1301099"/>
                  <a:pt x="841572" y="1294725"/>
                </a:cubicBezTo>
                <a:cubicBezTo>
                  <a:pt x="852361" y="1286633"/>
                  <a:pt x="862375" y="1277388"/>
                  <a:pt x="873940" y="1270449"/>
                </a:cubicBezTo>
                <a:cubicBezTo>
                  <a:pt x="887427" y="1262357"/>
                  <a:pt x="901818" y="1255610"/>
                  <a:pt x="914400" y="1246173"/>
                </a:cubicBezTo>
                <a:cubicBezTo>
                  <a:pt x="923555" y="1239307"/>
                  <a:pt x="929267" y="1228411"/>
                  <a:pt x="938676" y="1221897"/>
                </a:cubicBezTo>
                <a:cubicBezTo>
                  <a:pt x="964539" y="1203992"/>
                  <a:pt x="993424" y="1190794"/>
                  <a:pt x="1019597" y="1173345"/>
                </a:cubicBezTo>
                <a:lnTo>
                  <a:pt x="1068149" y="1140977"/>
                </a:lnTo>
                <a:cubicBezTo>
                  <a:pt x="1076241" y="1135582"/>
                  <a:pt x="1082990" y="1127151"/>
                  <a:pt x="1092425" y="1124792"/>
                </a:cubicBezTo>
                <a:lnTo>
                  <a:pt x="1124793" y="1116700"/>
                </a:lnTo>
                <a:cubicBezTo>
                  <a:pt x="1138687" y="1106279"/>
                  <a:pt x="1164871" y="1085706"/>
                  <a:pt x="1181437" y="1076240"/>
                </a:cubicBezTo>
                <a:cubicBezTo>
                  <a:pt x="1191910" y="1070255"/>
                  <a:pt x="1203887" y="1066922"/>
                  <a:pt x="1213805" y="1060056"/>
                </a:cubicBezTo>
                <a:cubicBezTo>
                  <a:pt x="1239091" y="1042550"/>
                  <a:pt x="1257458" y="1013137"/>
                  <a:pt x="1286634" y="1003412"/>
                </a:cubicBezTo>
                <a:cubicBezTo>
                  <a:pt x="1320136" y="992245"/>
                  <a:pt x="1303813" y="1000051"/>
                  <a:pt x="1335186" y="979136"/>
                </a:cubicBezTo>
                <a:cubicBezTo>
                  <a:pt x="1369907" y="909694"/>
                  <a:pt x="1329895" y="976336"/>
                  <a:pt x="1375646" y="930584"/>
                </a:cubicBezTo>
                <a:cubicBezTo>
                  <a:pt x="1385183" y="921047"/>
                  <a:pt x="1390385" y="907752"/>
                  <a:pt x="1399922" y="898215"/>
                </a:cubicBezTo>
                <a:cubicBezTo>
                  <a:pt x="1409458" y="888678"/>
                  <a:pt x="1422140" y="882820"/>
                  <a:pt x="1432290" y="873939"/>
                </a:cubicBezTo>
                <a:cubicBezTo>
                  <a:pt x="1443773" y="863891"/>
                  <a:pt x="1453074" y="851501"/>
                  <a:pt x="1464659" y="841571"/>
                </a:cubicBezTo>
                <a:cubicBezTo>
                  <a:pt x="1490886" y="819091"/>
                  <a:pt x="1518606" y="798414"/>
                  <a:pt x="1545579" y="776835"/>
                </a:cubicBezTo>
                <a:cubicBezTo>
                  <a:pt x="1572552" y="755256"/>
                  <a:pt x="1598390" y="732177"/>
                  <a:pt x="1626499" y="712099"/>
                </a:cubicBezTo>
                <a:cubicBezTo>
                  <a:pt x="1723474" y="642831"/>
                  <a:pt x="1763743" y="610553"/>
                  <a:pt x="1869260" y="550258"/>
                </a:cubicBezTo>
                <a:cubicBezTo>
                  <a:pt x="1881872" y="543051"/>
                  <a:pt x="1896931" y="540961"/>
                  <a:pt x="1909720" y="534074"/>
                </a:cubicBezTo>
                <a:cubicBezTo>
                  <a:pt x="1932125" y="522010"/>
                  <a:pt x="1952278" y="506090"/>
                  <a:pt x="1974457" y="493614"/>
                </a:cubicBezTo>
                <a:cubicBezTo>
                  <a:pt x="1995484" y="481786"/>
                  <a:pt x="2017331" y="471449"/>
                  <a:pt x="2039193" y="461246"/>
                </a:cubicBezTo>
                <a:cubicBezTo>
                  <a:pt x="2057808" y="452559"/>
                  <a:pt x="2077750" y="446708"/>
                  <a:pt x="2095837" y="436969"/>
                </a:cubicBezTo>
                <a:cubicBezTo>
                  <a:pt x="2112963" y="427747"/>
                  <a:pt x="2127710" y="414608"/>
                  <a:pt x="2144389" y="404601"/>
                </a:cubicBezTo>
                <a:cubicBezTo>
                  <a:pt x="2168162" y="390337"/>
                  <a:pt x="2224550" y="364901"/>
                  <a:pt x="2249586" y="339865"/>
                </a:cubicBezTo>
                <a:cubicBezTo>
                  <a:pt x="2256463" y="332988"/>
                  <a:pt x="2259544" y="323060"/>
                  <a:pt x="2265770" y="315589"/>
                </a:cubicBezTo>
                <a:cubicBezTo>
                  <a:pt x="2273096" y="306798"/>
                  <a:pt x="2283394" y="300625"/>
                  <a:pt x="2290046" y="291313"/>
                </a:cubicBezTo>
                <a:cubicBezTo>
                  <a:pt x="2299798" y="277660"/>
                  <a:pt x="2309661" y="251761"/>
                  <a:pt x="2314322" y="234669"/>
                </a:cubicBezTo>
                <a:cubicBezTo>
                  <a:pt x="2320174" y="213210"/>
                  <a:pt x="2330506" y="169932"/>
                  <a:pt x="2330506" y="169932"/>
                </a:cubicBezTo>
                <a:cubicBezTo>
                  <a:pt x="2315944" y="53438"/>
                  <a:pt x="2336831" y="142121"/>
                  <a:pt x="2306230" y="80920"/>
                </a:cubicBezTo>
                <a:cubicBezTo>
                  <a:pt x="2289080" y="46620"/>
                  <a:pt x="2312057" y="62285"/>
                  <a:pt x="2273862" y="40460"/>
                </a:cubicBezTo>
                <a:cubicBezTo>
                  <a:pt x="2228708" y="14658"/>
                  <a:pt x="2253874" y="30595"/>
                  <a:pt x="2201034" y="16184"/>
                </a:cubicBezTo>
                <a:cubicBezTo>
                  <a:pt x="2184576" y="11695"/>
                  <a:pt x="2152482" y="0"/>
                  <a:pt x="2152482" y="0"/>
                </a:cubicBezTo>
                <a:lnTo>
                  <a:pt x="1464659" y="8092"/>
                </a:lnTo>
                <a:cubicBezTo>
                  <a:pt x="1440692" y="8602"/>
                  <a:pt x="1363054" y="20295"/>
                  <a:pt x="1335186" y="24276"/>
                </a:cubicBezTo>
                <a:lnTo>
                  <a:pt x="1238082" y="56644"/>
                </a:lnTo>
                <a:lnTo>
                  <a:pt x="1213805" y="64736"/>
                </a:lnTo>
                <a:cubicBezTo>
                  <a:pt x="1186970" y="73681"/>
                  <a:pt x="1207062" y="71479"/>
                  <a:pt x="1205713" y="7282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B2648017-4066-9C45-8858-BB5ABCC92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90" y="584775"/>
            <a:ext cx="4952220" cy="53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8F26E33-3193-3F44-8916-64BF80A63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89" y="584775"/>
            <a:ext cx="4952220" cy="53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64904-CA49-2C4F-9831-4ABDD3DFD9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Column view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76CFB1F-4719-B14E-AAB1-24D402AC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20" y="4973526"/>
            <a:ext cx="3125605" cy="98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BD330E-57D5-494F-BC28-2C50CEA030DA}"/>
              </a:ext>
            </a:extLst>
          </p:cNvPr>
          <p:cNvGrpSpPr/>
          <p:nvPr/>
        </p:nvGrpSpPr>
        <p:grpSpPr>
          <a:xfrm>
            <a:off x="545458" y="4132226"/>
            <a:ext cx="3377047" cy="1790841"/>
            <a:chOff x="545458" y="4132226"/>
            <a:chExt cx="3377047" cy="1790841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0CB81D9-881C-F545-933D-03D526581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58" y="4132226"/>
              <a:ext cx="3377047" cy="168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18DAA2-4367-824F-902B-9C4EBBBB71F0}"/>
                </a:ext>
              </a:extLst>
            </p:cNvPr>
            <p:cNvSpPr/>
            <p:nvPr/>
          </p:nvSpPr>
          <p:spPr>
            <a:xfrm>
              <a:off x="992414" y="5369927"/>
              <a:ext cx="1644768" cy="553140"/>
            </a:xfrm>
            <a:prstGeom prst="rect">
              <a:avLst/>
            </a:prstGeom>
            <a:noFill/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E59F7A7-7856-F748-B00A-B97E8A6EEEB8}"/>
              </a:ext>
            </a:extLst>
          </p:cNvPr>
          <p:cNvSpPr txBox="1"/>
          <p:nvPr/>
        </p:nvSpPr>
        <p:spPr>
          <a:xfrm>
            <a:off x="0" y="2716696"/>
            <a:ext cx="9144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is the solution space or the set of all candidate solutions?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667DE-E196-8344-A564-014B23DC6172}"/>
              </a:ext>
            </a:extLst>
          </p:cNvPr>
          <p:cNvSpPr txBox="1"/>
          <p:nvPr/>
        </p:nvSpPr>
        <p:spPr>
          <a:xfrm>
            <a:off x="0" y="3608485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Ans: All linear combinations of the columns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of the matrix </a:t>
            </a:r>
            <a:r>
              <a:rPr lang="en-US" sz="4000" dirty="0">
                <a:solidFill>
                  <a:schemeClr val="bg1"/>
                </a:solidFill>
                <a:latin typeface="Lucida Bright" panose="02040602050505020304" pitchFamily="18" charset="77"/>
              </a:rPr>
              <a:t>A</a:t>
            </a:r>
            <a:r>
              <a:rPr lang="en-US" sz="4000" baseline="-25000" dirty="0">
                <a:solidFill>
                  <a:schemeClr val="bg1"/>
                </a:solidFill>
                <a:latin typeface="Lucida Bright" panose="02040602050505020304" pitchFamily="18" charset="77"/>
              </a:rPr>
              <a:t>(m x n)</a:t>
            </a:r>
          </a:p>
        </p:txBody>
      </p:sp>
    </p:spTree>
    <p:extLst>
      <p:ext uri="{BB962C8B-B14F-4D97-AF65-F5344CB8AC3E}">
        <p14:creationId xmlns:p14="http://schemas.microsoft.com/office/powerpoint/2010/main" val="297764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80E78DB-5842-E046-8AC3-C771C7DF5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39" y="1655849"/>
            <a:ext cx="4546920" cy="354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D0BEECD-5EA4-0444-B206-A42FA70AC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657" y="-2692400"/>
            <a:ext cx="69748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59BAE9-4D84-674C-A3E9-138F8C6A8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000" y="0"/>
            <a:ext cx="1990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74F437-DF9C-7E41-B7E6-517C80EF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1" y="896522"/>
            <a:ext cx="3097498" cy="14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2ACD1-38CD-8C42-9322-15F3306D1DF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Column space</a:t>
            </a:r>
          </a:p>
        </p:txBody>
      </p:sp>
    </p:spTree>
    <p:extLst>
      <p:ext uri="{BB962C8B-B14F-4D97-AF65-F5344CB8AC3E}">
        <p14:creationId xmlns:p14="http://schemas.microsoft.com/office/powerpoint/2010/main" val="397429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2D21C-F006-484E-A7BD-C321547EF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1" y="584775"/>
            <a:ext cx="5756223" cy="3712089"/>
          </a:xfrm>
          <a:prstGeom prst="rect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</p:pic>
      <p:pic>
        <p:nvPicPr>
          <p:cNvPr id="1026" name="Picture 2" descr="Smart Spoon, New Apps Help People with Parkinson's, Essential Tremors |  Medgadget">
            <a:extLst>
              <a:ext uri="{FF2B5EF4-FFF2-40B4-BE49-F238E27FC236}">
                <a16:creationId xmlns:a16="http://schemas.microsoft.com/office/drawing/2014/main" id="{F5B994B0-53BB-9945-A725-B0AA7699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87" y="3617189"/>
            <a:ext cx="4652010" cy="3101340"/>
          </a:xfrm>
          <a:prstGeom prst="rect">
            <a:avLst/>
          </a:prstGeom>
          <a:ln w="412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D737A-7767-294F-A177-94DBE66A20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learn about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12085801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1F21402-6E94-164B-B6C3-1FA3790AD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21" y="1602840"/>
            <a:ext cx="4758242" cy="35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A3DA7C1-1363-8642-A0CB-C23900D0D54A}"/>
              </a:ext>
            </a:extLst>
          </p:cNvPr>
          <p:cNvGrpSpPr/>
          <p:nvPr/>
        </p:nvGrpSpPr>
        <p:grpSpPr>
          <a:xfrm>
            <a:off x="4077675" y="4274411"/>
            <a:ext cx="4883271" cy="2308324"/>
            <a:chOff x="4077675" y="4274411"/>
            <a:chExt cx="4883271" cy="230832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C52A0E-274C-184B-B8D3-B7FFC4C36EA3}"/>
                </a:ext>
              </a:extLst>
            </p:cNvPr>
            <p:cNvSpPr/>
            <p:nvPr/>
          </p:nvSpPr>
          <p:spPr>
            <a:xfrm rot="1995514">
              <a:off x="4077675" y="4834999"/>
              <a:ext cx="1850041" cy="788660"/>
            </a:xfrm>
            <a:custGeom>
              <a:avLst/>
              <a:gdLst>
                <a:gd name="connsiteX0" fmla="*/ 0 w 1099931"/>
                <a:gd name="connsiteY0" fmla="*/ 278295 h 361711"/>
                <a:gd name="connsiteX1" fmla="*/ 477078 w 1099931"/>
                <a:gd name="connsiteY1" fmla="*/ 344556 h 361711"/>
                <a:gd name="connsiteX2" fmla="*/ 1099931 w 1099931"/>
                <a:gd name="connsiteY2" fmla="*/ 0 h 36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931" h="361711">
                  <a:moveTo>
                    <a:pt x="0" y="278295"/>
                  </a:moveTo>
                  <a:cubicBezTo>
                    <a:pt x="146878" y="334617"/>
                    <a:pt x="293756" y="390939"/>
                    <a:pt x="477078" y="344556"/>
                  </a:cubicBezTo>
                  <a:cubicBezTo>
                    <a:pt x="660400" y="298174"/>
                    <a:pt x="880165" y="149087"/>
                    <a:pt x="1099931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498E50-2D50-4F4E-BCC2-924720FABE4F}"/>
                </a:ext>
              </a:extLst>
            </p:cNvPr>
            <p:cNvSpPr txBox="1"/>
            <p:nvPr/>
          </p:nvSpPr>
          <p:spPr>
            <a:xfrm>
              <a:off x="5992459" y="4274411"/>
              <a:ext cx="2968487" cy="2308324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  <a:latin typeface="Lucida Bright" panose="02040602050505020304" pitchFamily="18" charset="77"/>
                </a:rPr>
                <a:t>Solution space, spanned by the columns of the matrix A</a:t>
              </a:r>
            </a:p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  <a:latin typeface="Lucida Bright" panose="02040602050505020304" pitchFamily="18" charset="77"/>
                </a:rPr>
                <a:t>( b vector should lie in this space 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35F8424-2F4D-544F-BCC2-FCA9AFCC6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1" y="896522"/>
            <a:ext cx="3097498" cy="14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CB3F4E-669D-884F-BE6B-C2D73217278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Column space</a:t>
            </a:r>
          </a:p>
        </p:txBody>
      </p:sp>
    </p:spTree>
    <p:extLst>
      <p:ext uri="{BB962C8B-B14F-4D97-AF65-F5344CB8AC3E}">
        <p14:creationId xmlns:p14="http://schemas.microsoft.com/office/powerpoint/2010/main" val="333963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D0802EF7-AFCA-8646-9264-02F3F95E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57" y="737297"/>
            <a:ext cx="5089861" cy="288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610543E2-30B8-FF4E-8467-2292EEABF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57" y="5032388"/>
            <a:ext cx="4042211" cy="171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5DFF6-C86E-684C-B855-8C018BCFB8F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if the vectors are aligned?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6066E2-9B39-D547-A9AD-221C9FD09B95}"/>
              </a:ext>
            </a:extLst>
          </p:cNvPr>
          <p:cNvGrpSpPr/>
          <p:nvPr/>
        </p:nvGrpSpPr>
        <p:grpSpPr>
          <a:xfrm>
            <a:off x="4386718" y="3463402"/>
            <a:ext cx="4545247" cy="1569660"/>
            <a:chOff x="4386718" y="3463402"/>
            <a:chExt cx="4545247" cy="156966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B7CF677-5674-1D4C-BB36-CDA7816BAB4B}"/>
                </a:ext>
              </a:extLst>
            </p:cNvPr>
            <p:cNvSpPr/>
            <p:nvPr/>
          </p:nvSpPr>
          <p:spPr>
            <a:xfrm rot="19504440" flipV="1">
              <a:off x="4386718" y="4336503"/>
              <a:ext cx="1850041" cy="562123"/>
            </a:xfrm>
            <a:custGeom>
              <a:avLst/>
              <a:gdLst>
                <a:gd name="connsiteX0" fmla="*/ 0 w 1099931"/>
                <a:gd name="connsiteY0" fmla="*/ 278295 h 361711"/>
                <a:gd name="connsiteX1" fmla="*/ 477078 w 1099931"/>
                <a:gd name="connsiteY1" fmla="*/ 344556 h 361711"/>
                <a:gd name="connsiteX2" fmla="*/ 1099931 w 1099931"/>
                <a:gd name="connsiteY2" fmla="*/ 0 h 36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931" h="361711">
                  <a:moveTo>
                    <a:pt x="0" y="278295"/>
                  </a:moveTo>
                  <a:cubicBezTo>
                    <a:pt x="146878" y="334617"/>
                    <a:pt x="293756" y="390939"/>
                    <a:pt x="477078" y="344556"/>
                  </a:cubicBezTo>
                  <a:cubicBezTo>
                    <a:pt x="660400" y="298174"/>
                    <a:pt x="880165" y="149087"/>
                    <a:pt x="1099931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C4B0F2-3FFF-244E-8718-AC1C7CE6BACA}"/>
                </a:ext>
              </a:extLst>
            </p:cNvPr>
            <p:cNvSpPr txBox="1"/>
            <p:nvPr/>
          </p:nvSpPr>
          <p:spPr>
            <a:xfrm>
              <a:off x="6231068" y="3463402"/>
              <a:ext cx="2700897" cy="1569660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  <a:latin typeface="Lucida Bright" panose="02040602050505020304" pitchFamily="18" charset="77"/>
                </a:rPr>
                <a:t>A column is a linear combination of other columns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9970C-97EF-A749-8A7B-968E2A61B455}"/>
              </a:ext>
            </a:extLst>
          </p:cNvPr>
          <p:cNvSpPr txBox="1"/>
          <p:nvPr/>
        </p:nvSpPr>
        <p:spPr>
          <a:xfrm>
            <a:off x="6231068" y="5106647"/>
            <a:ext cx="2700897" cy="1200329"/>
          </a:xfrm>
          <a:prstGeom prst="rect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Lucida Bright" panose="02040602050505020304" pitchFamily="18" charset="77"/>
              </a:rPr>
              <a:t>i.e., the columns are not independent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DAC37-5ABF-6642-940A-3F20DF50A389}"/>
              </a:ext>
            </a:extLst>
          </p:cNvPr>
          <p:cNvSpPr txBox="1"/>
          <p:nvPr/>
        </p:nvSpPr>
        <p:spPr>
          <a:xfrm>
            <a:off x="0" y="2459330"/>
            <a:ext cx="9144000" cy="14489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is column rank of the matrix?</a:t>
            </a:r>
          </a:p>
        </p:txBody>
      </p:sp>
    </p:spTree>
    <p:extLst>
      <p:ext uri="{BB962C8B-B14F-4D97-AF65-F5344CB8AC3E}">
        <p14:creationId xmlns:p14="http://schemas.microsoft.com/office/powerpoint/2010/main" val="221325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977A8-81CB-D945-8591-E30485E04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57" y="737297"/>
            <a:ext cx="5089861" cy="288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E02749-EEE8-BD4B-89C1-3E3E76F4B0A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Approximate solution</a:t>
            </a:r>
          </a:p>
        </p:txBody>
      </p:sp>
    </p:spTree>
    <p:extLst>
      <p:ext uri="{BB962C8B-B14F-4D97-AF65-F5344CB8AC3E}">
        <p14:creationId xmlns:p14="http://schemas.microsoft.com/office/powerpoint/2010/main" val="13388869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0A771E5-45DB-E446-9725-D82A4CCA3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41" y="1529800"/>
            <a:ext cx="4679354" cy="308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8D15DB-E674-B448-BBD4-480ABEA70B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Approximate solution</a:t>
            </a:r>
          </a:p>
        </p:txBody>
      </p:sp>
    </p:spTree>
    <p:extLst>
      <p:ext uri="{BB962C8B-B14F-4D97-AF65-F5344CB8AC3E}">
        <p14:creationId xmlns:p14="http://schemas.microsoft.com/office/powerpoint/2010/main" val="2428707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2700D531-D7DF-4C4B-B9FC-78B2692E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42" y="1529798"/>
            <a:ext cx="4679354" cy="30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F5533B-E321-A546-81AF-B83436FB7A6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Approximate solution</a:t>
            </a:r>
          </a:p>
        </p:txBody>
      </p:sp>
    </p:spTree>
    <p:extLst>
      <p:ext uri="{BB962C8B-B14F-4D97-AF65-F5344CB8AC3E}">
        <p14:creationId xmlns:p14="http://schemas.microsoft.com/office/powerpoint/2010/main" val="2725588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7998B139-5E58-8D42-8B08-E0C295F6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42" y="1529798"/>
            <a:ext cx="4679354" cy="30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5D54CB-27A6-5441-A404-CFCAF554450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Approximate solution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A0321C-C078-634E-ABBB-DB4B27795A93}"/>
              </a:ext>
            </a:extLst>
          </p:cNvPr>
          <p:cNvGrpSpPr/>
          <p:nvPr/>
        </p:nvGrpSpPr>
        <p:grpSpPr>
          <a:xfrm>
            <a:off x="4810927" y="3634412"/>
            <a:ext cx="4169590" cy="1469949"/>
            <a:chOff x="4815384" y="4124742"/>
            <a:chExt cx="4169590" cy="146994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CBD7743-2BE8-584F-8216-0202FE6EF7BE}"/>
                </a:ext>
              </a:extLst>
            </p:cNvPr>
            <p:cNvSpPr/>
            <p:nvPr/>
          </p:nvSpPr>
          <p:spPr>
            <a:xfrm rot="1995514">
              <a:off x="4815384" y="4124742"/>
              <a:ext cx="1372994" cy="363157"/>
            </a:xfrm>
            <a:custGeom>
              <a:avLst/>
              <a:gdLst>
                <a:gd name="connsiteX0" fmla="*/ 0 w 1099931"/>
                <a:gd name="connsiteY0" fmla="*/ 278295 h 361711"/>
                <a:gd name="connsiteX1" fmla="*/ 477078 w 1099931"/>
                <a:gd name="connsiteY1" fmla="*/ 344556 h 361711"/>
                <a:gd name="connsiteX2" fmla="*/ 1099931 w 1099931"/>
                <a:gd name="connsiteY2" fmla="*/ 0 h 36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931" h="361711">
                  <a:moveTo>
                    <a:pt x="0" y="278295"/>
                  </a:moveTo>
                  <a:cubicBezTo>
                    <a:pt x="146878" y="334617"/>
                    <a:pt x="293756" y="390939"/>
                    <a:pt x="477078" y="344556"/>
                  </a:cubicBezTo>
                  <a:cubicBezTo>
                    <a:pt x="660400" y="298174"/>
                    <a:pt x="880165" y="149087"/>
                    <a:pt x="1099931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B6D184-6EAF-5747-9E15-314C817C40D1}"/>
                </a:ext>
              </a:extLst>
            </p:cNvPr>
            <p:cNvSpPr txBox="1"/>
            <p:nvPr/>
          </p:nvSpPr>
          <p:spPr>
            <a:xfrm>
              <a:off x="6162261" y="4394362"/>
              <a:ext cx="2822713" cy="1200329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  <a:latin typeface="Lucida Bright" panose="02040602050505020304" pitchFamily="18" charset="77"/>
                </a:rPr>
                <a:t>Projection of the vector b on the solution plane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979DBC-579C-D143-8679-D8AD9482BC82}"/>
              </a:ext>
            </a:extLst>
          </p:cNvPr>
          <p:cNvGrpSpPr/>
          <p:nvPr/>
        </p:nvGrpSpPr>
        <p:grpSpPr>
          <a:xfrm>
            <a:off x="5772082" y="673681"/>
            <a:ext cx="3268354" cy="1904428"/>
            <a:chOff x="5729873" y="4121103"/>
            <a:chExt cx="3268354" cy="190442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6B2ED6E-EF12-1043-B862-EDEF04F049F1}"/>
                </a:ext>
              </a:extLst>
            </p:cNvPr>
            <p:cNvSpPr/>
            <p:nvPr/>
          </p:nvSpPr>
          <p:spPr>
            <a:xfrm rot="16848263" flipV="1">
              <a:off x="5309241" y="5266802"/>
              <a:ext cx="1179361" cy="338098"/>
            </a:xfrm>
            <a:custGeom>
              <a:avLst/>
              <a:gdLst>
                <a:gd name="connsiteX0" fmla="*/ 0 w 1099931"/>
                <a:gd name="connsiteY0" fmla="*/ 278295 h 361711"/>
                <a:gd name="connsiteX1" fmla="*/ 477078 w 1099931"/>
                <a:gd name="connsiteY1" fmla="*/ 344556 h 361711"/>
                <a:gd name="connsiteX2" fmla="*/ 1099931 w 1099931"/>
                <a:gd name="connsiteY2" fmla="*/ 0 h 36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931" h="361711">
                  <a:moveTo>
                    <a:pt x="0" y="278295"/>
                  </a:moveTo>
                  <a:cubicBezTo>
                    <a:pt x="146878" y="334617"/>
                    <a:pt x="293756" y="390939"/>
                    <a:pt x="477078" y="344556"/>
                  </a:cubicBezTo>
                  <a:cubicBezTo>
                    <a:pt x="660400" y="298174"/>
                    <a:pt x="880165" y="149087"/>
                    <a:pt x="1099931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36121A-B216-EA47-938B-1318E27BA435}"/>
                </a:ext>
              </a:extLst>
            </p:cNvPr>
            <p:cNvSpPr txBox="1"/>
            <p:nvPr/>
          </p:nvSpPr>
          <p:spPr>
            <a:xfrm>
              <a:off x="6175514" y="4121103"/>
              <a:ext cx="2822713" cy="1569660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  <a:latin typeface="Lucida Bright" panose="02040602050505020304" pitchFamily="18" charset="77"/>
                </a:rPr>
                <a:t>Error e is orthogonal to the plane for optimal solution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A1CF4F0-15CB-D64F-B262-96AABAFD60DF}"/>
              </a:ext>
            </a:extLst>
          </p:cNvPr>
          <p:cNvSpPr txBox="1"/>
          <p:nvPr/>
        </p:nvSpPr>
        <p:spPr>
          <a:xfrm>
            <a:off x="0" y="5418168"/>
            <a:ext cx="9144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Two vectors a &amp; b are orthogonal when their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dot product (</a:t>
            </a:r>
            <a:r>
              <a:rPr lang="en-US" sz="24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a</a:t>
            </a:r>
            <a:r>
              <a:rPr lang="en-US" sz="2400" baseline="300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T</a:t>
            </a:r>
            <a:r>
              <a:rPr lang="en-US" sz="2400" baseline="30000" dirty="0">
                <a:solidFill>
                  <a:schemeClr val="bg1"/>
                </a:solidFill>
                <a:latin typeface="Lucida Bright" panose="02040602050505020304" pitchFamily="18" charset="77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b) is zero.</a:t>
            </a:r>
          </a:p>
        </p:txBody>
      </p:sp>
    </p:spTree>
    <p:extLst>
      <p:ext uri="{BB962C8B-B14F-4D97-AF65-F5344CB8AC3E}">
        <p14:creationId xmlns:p14="http://schemas.microsoft.com/office/powerpoint/2010/main" val="192170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7998B139-5E58-8D42-8B08-E0C295F6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42" y="1529798"/>
            <a:ext cx="4679354" cy="30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CB6336A-EA4D-0348-91F0-8770BC07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87" y="4846887"/>
            <a:ext cx="1917431" cy="61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3A3CABB-0953-0441-A60D-B10E716AB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07" y="5695201"/>
            <a:ext cx="3059270" cy="68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FBABF2A-3B7A-6240-9B4B-0A03AD89B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970" y="5692263"/>
            <a:ext cx="2918253" cy="69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76138D-70B0-4D43-87C5-640196372FC6}"/>
              </a:ext>
            </a:extLst>
          </p:cNvPr>
          <p:cNvGrpSpPr/>
          <p:nvPr/>
        </p:nvGrpSpPr>
        <p:grpSpPr>
          <a:xfrm>
            <a:off x="4147931" y="4753847"/>
            <a:ext cx="4178943" cy="1342153"/>
            <a:chOff x="4147931" y="4753847"/>
            <a:chExt cx="4178943" cy="134215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CC13EFC-341F-744F-A2CB-62DD75AA9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442" y="4753847"/>
              <a:ext cx="2796432" cy="63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4F86A9D2-0F7B-1A42-A97E-F2E66FDD362E}"/>
                </a:ext>
              </a:extLst>
            </p:cNvPr>
            <p:cNvSpPr/>
            <p:nvPr/>
          </p:nvSpPr>
          <p:spPr>
            <a:xfrm>
              <a:off x="4147931" y="5181600"/>
              <a:ext cx="1166192" cy="914400"/>
            </a:xfrm>
            <a:custGeom>
              <a:avLst/>
              <a:gdLst>
                <a:gd name="connsiteX0" fmla="*/ 0 w 1298713"/>
                <a:gd name="connsiteY0" fmla="*/ 1099930 h 1099930"/>
                <a:gd name="connsiteX1" fmla="*/ 583096 w 1298713"/>
                <a:gd name="connsiteY1" fmla="*/ 675860 h 1099930"/>
                <a:gd name="connsiteX2" fmla="*/ 861392 w 1298713"/>
                <a:gd name="connsiteY2" fmla="*/ 225287 h 1099930"/>
                <a:gd name="connsiteX3" fmla="*/ 1298713 w 1298713"/>
                <a:gd name="connsiteY3" fmla="*/ 0 h 109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713" h="1099930">
                  <a:moveTo>
                    <a:pt x="0" y="1099930"/>
                  </a:moveTo>
                  <a:cubicBezTo>
                    <a:pt x="219765" y="960782"/>
                    <a:pt x="439531" y="821634"/>
                    <a:pt x="583096" y="675860"/>
                  </a:cubicBezTo>
                  <a:cubicBezTo>
                    <a:pt x="726661" y="530086"/>
                    <a:pt x="742123" y="337930"/>
                    <a:pt x="861392" y="225287"/>
                  </a:cubicBezTo>
                  <a:cubicBezTo>
                    <a:pt x="980661" y="112644"/>
                    <a:pt x="1139687" y="56322"/>
                    <a:pt x="1298713" y="0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33A654-58F8-CA49-8ED7-AE58463373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Approximate solution</a:t>
            </a:r>
          </a:p>
        </p:txBody>
      </p:sp>
    </p:spTree>
    <p:extLst>
      <p:ext uri="{BB962C8B-B14F-4D97-AF65-F5344CB8AC3E}">
        <p14:creationId xmlns:p14="http://schemas.microsoft.com/office/powerpoint/2010/main" val="41745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C784A91B-9F62-1547-BD3D-F794EF5F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48" y="2230710"/>
            <a:ext cx="2098508" cy="6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AAC6D4BE-7B32-064B-BCF3-D183FC2B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40" y="3070123"/>
            <a:ext cx="3727786" cy="66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0ACB21-A323-1844-837E-06B777DABDFC}"/>
              </a:ext>
            </a:extLst>
          </p:cNvPr>
          <p:cNvGrpSpPr/>
          <p:nvPr/>
        </p:nvGrpSpPr>
        <p:grpSpPr>
          <a:xfrm>
            <a:off x="3578088" y="2988136"/>
            <a:ext cx="5190703" cy="2608065"/>
            <a:chOff x="3578088" y="2988136"/>
            <a:chExt cx="5190703" cy="26080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2B03B40-B2EA-6943-8779-82C88927FF5A}"/>
                </a:ext>
              </a:extLst>
            </p:cNvPr>
            <p:cNvSpPr/>
            <p:nvPr/>
          </p:nvSpPr>
          <p:spPr>
            <a:xfrm rot="3196727">
              <a:off x="4753537" y="4224638"/>
              <a:ext cx="1850041" cy="788660"/>
            </a:xfrm>
            <a:custGeom>
              <a:avLst/>
              <a:gdLst>
                <a:gd name="connsiteX0" fmla="*/ 0 w 1099931"/>
                <a:gd name="connsiteY0" fmla="*/ 278295 h 361711"/>
                <a:gd name="connsiteX1" fmla="*/ 477078 w 1099931"/>
                <a:gd name="connsiteY1" fmla="*/ 344556 h 361711"/>
                <a:gd name="connsiteX2" fmla="*/ 1099931 w 1099931"/>
                <a:gd name="connsiteY2" fmla="*/ 0 h 36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931" h="361711">
                  <a:moveTo>
                    <a:pt x="0" y="278295"/>
                  </a:moveTo>
                  <a:cubicBezTo>
                    <a:pt x="146878" y="334617"/>
                    <a:pt x="293756" y="390939"/>
                    <a:pt x="477078" y="344556"/>
                  </a:cubicBezTo>
                  <a:cubicBezTo>
                    <a:pt x="660400" y="298174"/>
                    <a:pt x="880165" y="149087"/>
                    <a:pt x="1099931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C87723-31D8-8146-A77F-03282A44CF97}"/>
                </a:ext>
              </a:extLst>
            </p:cNvPr>
            <p:cNvSpPr txBox="1"/>
            <p:nvPr/>
          </p:nvSpPr>
          <p:spPr>
            <a:xfrm>
              <a:off x="5800304" y="5134536"/>
              <a:ext cx="2968487" cy="461665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  <a:latin typeface="Lucida Bright" panose="02040602050505020304" pitchFamily="18" charset="77"/>
                </a:rPr>
                <a:t>Projection matrix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ADAF52A-C920-C14D-9A0C-B2EC635DBAE2}"/>
                </a:ext>
              </a:extLst>
            </p:cNvPr>
            <p:cNvSpPr/>
            <p:nvPr/>
          </p:nvSpPr>
          <p:spPr>
            <a:xfrm>
              <a:off x="3578088" y="2988136"/>
              <a:ext cx="2584174" cy="989623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>
                <a:solidFill>
                  <a:schemeClr val="accent4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00FCA54D-9E0D-F446-8FC2-87E0BEABB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48" y="1252422"/>
            <a:ext cx="3884195" cy="92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0377F6-DBB9-4A4E-B04B-C4D081DF24E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Approximate solution</a:t>
            </a:r>
          </a:p>
        </p:txBody>
      </p:sp>
    </p:spTree>
    <p:extLst>
      <p:ext uri="{BB962C8B-B14F-4D97-AF65-F5344CB8AC3E}">
        <p14:creationId xmlns:p14="http://schemas.microsoft.com/office/powerpoint/2010/main" val="32250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60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4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t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39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π</m:t>
                              </m:r>
                              <m: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_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27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function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fft_test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200;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1000;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0:1/sampleRate:1;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sin(2*pi*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	exp(j*2*pi*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Matlab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3400407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11365</TotalTime>
  <Words>1729</Words>
  <Application>Microsoft Macintosh PowerPoint</Application>
  <PresentationFormat>On-screen Show (4:3)</PresentationFormat>
  <Paragraphs>804</Paragraphs>
  <Slides>67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Courier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586</cp:revision>
  <dcterms:created xsi:type="dcterms:W3CDTF">2019-02-02T17:19:18Z</dcterms:created>
  <dcterms:modified xsi:type="dcterms:W3CDTF">2020-09-14T19:44:33Z</dcterms:modified>
</cp:coreProperties>
</file>