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73" r:id="rId2"/>
    <p:sldId id="375" r:id="rId3"/>
    <p:sldId id="376" r:id="rId4"/>
    <p:sldId id="361" r:id="rId5"/>
    <p:sldId id="365" r:id="rId6"/>
    <p:sldId id="377" r:id="rId7"/>
    <p:sldId id="368" r:id="rId8"/>
    <p:sldId id="367" r:id="rId9"/>
    <p:sldId id="342" r:id="rId10"/>
    <p:sldId id="262" r:id="rId11"/>
    <p:sldId id="264" r:id="rId12"/>
    <p:sldId id="265" r:id="rId13"/>
    <p:sldId id="266" r:id="rId14"/>
    <p:sldId id="267" r:id="rId15"/>
    <p:sldId id="343" r:id="rId16"/>
    <p:sldId id="346" r:id="rId17"/>
    <p:sldId id="269" r:id="rId18"/>
    <p:sldId id="344" r:id="rId19"/>
    <p:sldId id="378" r:id="rId20"/>
    <p:sldId id="379" r:id="rId21"/>
    <p:sldId id="380" r:id="rId22"/>
    <p:sldId id="283" r:id="rId23"/>
    <p:sldId id="345" r:id="rId24"/>
    <p:sldId id="284" r:id="rId25"/>
    <p:sldId id="287" r:id="rId26"/>
    <p:sldId id="348" r:id="rId27"/>
    <p:sldId id="349" r:id="rId28"/>
    <p:sldId id="292" r:id="rId29"/>
    <p:sldId id="303" r:id="rId30"/>
    <p:sldId id="304" r:id="rId31"/>
    <p:sldId id="305" r:id="rId32"/>
    <p:sldId id="317" r:id="rId33"/>
    <p:sldId id="307" r:id="rId34"/>
    <p:sldId id="319" r:id="rId35"/>
    <p:sldId id="321" r:id="rId36"/>
    <p:sldId id="322" r:id="rId37"/>
    <p:sldId id="357" r:id="rId38"/>
    <p:sldId id="358" r:id="rId39"/>
    <p:sldId id="312" r:id="rId40"/>
    <p:sldId id="274" r:id="rId41"/>
    <p:sldId id="327" r:id="rId42"/>
    <p:sldId id="32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39933"/>
    <a:srgbClr val="000000"/>
    <a:srgbClr val="E7E6E6"/>
    <a:srgbClr val="006C31"/>
    <a:srgbClr val="D9D9D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7" autoAdjust="0"/>
    <p:restoredTop sz="79916" autoAdjust="0"/>
  </p:normalViewPr>
  <p:slideViewPr>
    <p:cSldViewPr snapToGrid="0">
      <p:cViewPr varScale="1">
        <p:scale>
          <a:sx n="93" d="100"/>
          <a:sy n="93" d="100"/>
        </p:scale>
        <p:origin x="166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4C15A-56AA-40AB-9A87-0959BE024EDB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4516-24E1-4504-93F9-3127DA5B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2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86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7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0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02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1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8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2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29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06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1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05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6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9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1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56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66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0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36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2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306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4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17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33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1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7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25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1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02935"/>
            <a:ext cx="7772400" cy="158205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25141"/>
            <a:ext cx="6858000" cy="1131209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4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7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3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145"/>
          </a:xfrm>
          <a:solidFill>
            <a:srgbClr val="0070C0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8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5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7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4528-7A44-4B75-8B5D-28C11E171FEA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30.png"/><Relationship Id="rId5" Type="http://schemas.microsoft.com/office/2007/relationships/media" Target="../media/media6.mp4"/><Relationship Id="rId15" Type="http://schemas.openxmlformats.org/officeDocument/2006/relationships/image" Target="../media/image37.wmf"/><Relationship Id="rId10" Type="http://schemas.openxmlformats.org/officeDocument/2006/relationships/notesSlide" Target="../notesSlides/notesSlide19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10" Type="http://schemas.openxmlformats.org/officeDocument/2006/relationships/image" Target="../media/image380.png"/><Relationship Id="rId4" Type="http://schemas.microsoft.com/office/2007/relationships/hdphoto" Target="../media/hdphoto2.wdp"/><Relationship Id="rId9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3" Type="http://schemas.openxmlformats.org/officeDocument/2006/relationships/image" Target="../media/image38.png"/><Relationship Id="rId17" Type="http://schemas.openxmlformats.org/officeDocument/2006/relationships/image" Target="../media/image42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80.png"/><Relationship Id="rId10" Type="http://schemas.openxmlformats.org/officeDocument/2006/relationships/image" Target="../media/image430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430.png"/><Relationship Id="rId19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10" Type="http://schemas.openxmlformats.org/officeDocument/2006/relationships/image" Target="../media/image430.png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56.pn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58.png"/><Relationship Id="rId10" Type="http://schemas.openxmlformats.org/officeDocument/2006/relationships/image" Target="../media/image37.wmf"/><Relationship Id="rId4" Type="http://schemas.openxmlformats.org/officeDocument/2006/relationships/image" Target="../media/image57.png"/><Relationship Id="rId9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610.pn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image" Target="../media/image45.emf"/><Relationship Id="rId4" Type="http://schemas.openxmlformats.org/officeDocument/2006/relationships/image" Target="../media/image44.png"/><Relationship Id="rId9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I am a Smartwatch and I can</a:t>
            </a:r>
            <a:br>
              <a:rPr lang="en-US" sz="44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Track my User’s Arm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71D0C-A169-B84E-A26B-4440367C1C78}"/>
              </a:ext>
            </a:extLst>
          </p:cNvPr>
          <p:cNvSpPr txBox="1"/>
          <p:nvPr/>
        </p:nvSpPr>
        <p:spPr>
          <a:xfrm>
            <a:off x="2483164" y="4189776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Fall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39045-7B91-1042-8FE8-C0F72CD9417A}"/>
              </a:ext>
            </a:extLst>
          </p:cNvPr>
          <p:cNvSpPr txBox="1"/>
          <p:nvPr/>
        </p:nvSpPr>
        <p:spPr>
          <a:xfrm>
            <a:off x="3446531" y="4681894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53D7FA-E6C6-DD41-929E-8E647E0FD7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6" y="4971732"/>
            <a:ext cx="2189001" cy="7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7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693" y="5063670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</a:t>
            </a:r>
            <a:r>
              <a:rPr lang="en-US" sz="2400" dirty="0">
                <a:solidFill>
                  <a:srgbClr val="C00000"/>
                </a:solidFill>
              </a:rPr>
              <a:t>Elbow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Wrist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Wrist Rotation </a:t>
            </a:r>
            <a:r>
              <a:rPr lang="en-US" sz="2400" dirty="0"/>
              <a:t>&gt;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/>
      <p:bldP spid="11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98677" y="1882133"/>
            <a:ext cx="3918745" cy="391874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5400000"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7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971700" y="2153641"/>
            <a:ext cx="3356640" cy="3356639"/>
            <a:chOff x="-2453737" y="2043358"/>
            <a:chExt cx="3356640" cy="3356639"/>
          </a:xfrm>
        </p:grpSpPr>
        <p:sp>
          <p:nvSpPr>
            <p:cNvPr id="26" name="Oval 25"/>
            <p:cNvSpPr/>
            <p:nvPr/>
          </p:nvSpPr>
          <p:spPr>
            <a:xfrm>
              <a:off x="-2453736" y="2043358"/>
              <a:ext cx="3356639" cy="335663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 rot="8220000">
              <a:off x="-2453736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 rot="2580000">
              <a:off x="-2453737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</a:t>
            </a:r>
            <a:r>
              <a:rPr lang="en-US" dirty="0"/>
              <a:t> with a smartwatch alone?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20243" y="50113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Wrist Rotation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416" y="5404478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1D Angle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4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09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5506">
            <a:off x="-178785" y="201987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>
          <a:xfrm>
            <a:off x="1980438" y="1909160"/>
            <a:ext cx="466725" cy="1736352"/>
          </a:xfrm>
          <a:prstGeom prst="leftBrac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09648" y="1689980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0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5" y="1616330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09649" y="253419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648" y="3370135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24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6" y="249445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74185" y="3295799"/>
            <a:ext cx="599140" cy="599140"/>
            <a:chOff x="4931798" y="5002995"/>
            <a:chExt cx="599140" cy="599140"/>
          </a:xfrm>
        </p:grpSpPr>
        <p:pic>
          <p:nvPicPr>
            <p:cNvPr id="28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49930" y="348832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74" y="34062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7880549" y="5058143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24850" y="50370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43824" y="5186729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33" name="Oval 32"/>
          <p:cNvSpPr/>
          <p:nvPr/>
        </p:nvSpPr>
        <p:spPr>
          <a:xfrm>
            <a:off x="6624130" y="3886764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7137" y="3486654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35" name="Oval 34"/>
          <p:cNvSpPr/>
          <p:nvPr/>
        </p:nvSpPr>
        <p:spPr>
          <a:xfrm>
            <a:off x="5886649" y="5058143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ular Arrow 35"/>
          <p:cNvSpPr/>
          <p:nvPr/>
        </p:nvSpPr>
        <p:spPr>
          <a:xfrm rot="19530307" flipV="1">
            <a:off x="6629465" y="4011989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9049798">
            <a:off x="5125531" y="3004886"/>
            <a:ext cx="434454" cy="81414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8135" y="4103637"/>
            <a:ext cx="16483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422" y="1053569"/>
            <a:ext cx="702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Smartwatch = &lt; Accelerometer, Gyroscope, Compass&gt;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41517" y="6305882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</p:spTree>
    <p:extLst>
      <p:ext uri="{BB962C8B-B14F-4D97-AF65-F5344CB8AC3E}">
        <p14:creationId xmlns:p14="http://schemas.microsoft.com/office/powerpoint/2010/main" val="164629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 animBg="1"/>
      <p:bldP spid="34" grpId="0"/>
      <p:bldP spid="35" grpId="0" animBg="1"/>
      <p:bldP spid="36" grpId="0" animBg="1"/>
      <p:bldP spid="7" grpId="0" animBg="1"/>
      <p:bldP spid="8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8962">
            <a:off x="5489537" y="494635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7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37" name="文本框 42"/>
          <p:cNvSpPr txBox="1"/>
          <p:nvPr/>
        </p:nvSpPr>
        <p:spPr>
          <a:xfrm>
            <a:off x="5122231" y="4188797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Y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49" name="直接箭头连接符 20"/>
          <p:cNvCxnSpPr/>
          <p:nvPr/>
        </p:nvCxnSpPr>
        <p:spPr>
          <a:xfrm>
            <a:off x="6603474" y="3961437"/>
            <a:ext cx="6099" cy="1325399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641716">
            <a:off x="5523378" y="4596286"/>
            <a:ext cx="886338" cy="638008"/>
            <a:chOff x="5501520" y="4698395"/>
            <a:chExt cx="886338" cy="638008"/>
          </a:xfrm>
        </p:grpSpPr>
        <p:cxnSp>
          <p:nvCxnSpPr>
            <p:cNvPr id="47" name="直接箭头连接符 11"/>
            <p:cNvCxnSpPr/>
            <p:nvPr/>
          </p:nvCxnSpPr>
          <p:spPr>
            <a:xfrm>
              <a:off x="5501520" y="4698395"/>
              <a:ext cx="886338" cy="638008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任意多边形 30"/>
            <p:cNvSpPr/>
            <p:nvPr/>
          </p:nvSpPr>
          <p:spPr>
            <a:xfrm>
              <a:off x="5751377" y="4782288"/>
              <a:ext cx="313166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" name="任意多边形 31"/>
          <p:cNvSpPr/>
          <p:nvPr/>
        </p:nvSpPr>
        <p:spPr>
          <a:xfrm rot="17750464" flipV="1">
            <a:off x="6446891" y="4381683"/>
            <a:ext cx="313166" cy="498208"/>
          </a:xfrm>
          <a:custGeom>
            <a:avLst/>
            <a:gdLst>
              <a:gd name="connsiteX0" fmla="*/ 335025 w 344378"/>
              <a:gd name="connsiteY0" fmla="*/ 243415 h 586912"/>
              <a:gd name="connsiteX1" fmla="*/ 339788 w 344378"/>
              <a:gd name="connsiteY1" fmla="*/ 88634 h 586912"/>
              <a:gd name="connsiteX2" fmla="*/ 277875 w 344378"/>
              <a:gd name="connsiteY2" fmla="*/ 7672 h 586912"/>
              <a:gd name="connsiteX3" fmla="*/ 161194 w 344378"/>
              <a:gd name="connsiteY3" fmla="*/ 21959 h 586912"/>
              <a:gd name="connsiteX4" fmla="*/ 44513 w 344378"/>
              <a:gd name="connsiteY4" fmla="*/ 171978 h 586912"/>
              <a:gd name="connsiteX5" fmla="*/ 1650 w 344378"/>
              <a:gd name="connsiteY5" fmla="*/ 469634 h 586912"/>
              <a:gd name="connsiteX6" fmla="*/ 94519 w 344378"/>
              <a:gd name="connsiteY6" fmla="*/ 586315 h 586912"/>
              <a:gd name="connsiteX7" fmla="*/ 194532 w 344378"/>
              <a:gd name="connsiteY7" fmla="*/ 510115 h 586912"/>
              <a:gd name="connsiteX8" fmla="*/ 256444 w 344378"/>
              <a:gd name="connsiteY8" fmla="*/ 400578 h 5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378" h="586912">
                <a:moveTo>
                  <a:pt x="335025" y="243415"/>
                </a:moveTo>
                <a:cubicBezTo>
                  <a:pt x="342169" y="185669"/>
                  <a:pt x="349313" y="127924"/>
                  <a:pt x="339788" y="88634"/>
                </a:cubicBezTo>
                <a:cubicBezTo>
                  <a:pt x="330263" y="49344"/>
                  <a:pt x="307641" y="18784"/>
                  <a:pt x="277875" y="7672"/>
                </a:cubicBezTo>
                <a:cubicBezTo>
                  <a:pt x="248109" y="-3440"/>
                  <a:pt x="200088" y="-5425"/>
                  <a:pt x="161194" y="21959"/>
                </a:cubicBezTo>
                <a:cubicBezTo>
                  <a:pt x="122300" y="49343"/>
                  <a:pt x="71104" y="97365"/>
                  <a:pt x="44513" y="171978"/>
                </a:cubicBezTo>
                <a:cubicBezTo>
                  <a:pt x="17922" y="246591"/>
                  <a:pt x="-6684" y="400578"/>
                  <a:pt x="1650" y="469634"/>
                </a:cubicBezTo>
                <a:cubicBezTo>
                  <a:pt x="9984" y="538690"/>
                  <a:pt x="62372" y="579568"/>
                  <a:pt x="94519" y="586315"/>
                </a:cubicBezTo>
                <a:cubicBezTo>
                  <a:pt x="126666" y="593062"/>
                  <a:pt x="167545" y="541071"/>
                  <a:pt x="194532" y="510115"/>
                </a:cubicBezTo>
                <a:cubicBezTo>
                  <a:pt x="221519" y="479159"/>
                  <a:pt x="245331" y="415262"/>
                  <a:pt x="256444" y="40057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21026275">
            <a:off x="6670723" y="4903230"/>
            <a:ext cx="994992" cy="498208"/>
            <a:chOff x="6806122" y="5012658"/>
            <a:chExt cx="994992" cy="498208"/>
          </a:xfrm>
        </p:grpSpPr>
        <p:cxnSp>
          <p:nvCxnSpPr>
            <p:cNvPr id="48" name="直接箭头连接符 16"/>
            <p:cNvCxnSpPr/>
            <p:nvPr/>
          </p:nvCxnSpPr>
          <p:spPr>
            <a:xfrm flipH="1">
              <a:off x="6806122" y="5038440"/>
              <a:ext cx="994992" cy="44350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任意多边形 33"/>
            <p:cNvSpPr/>
            <p:nvPr/>
          </p:nvSpPr>
          <p:spPr>
            <a:xfrm rot="20734889" flipH="1">
              <a:off x="7180587" y="5012658"/>
              <a:ext cx="320334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3" name="文本框 34"/>
          <p:cNvSpPr txBox="1"/>
          <p:nvPr/>
        </p:nvSpPr>
        <p:spPr>
          <a:xfrm>
            <a:off x="4803193" y="4931201"/>
            <a:ext cx="82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Roll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4" name="文本框 40"/>
          <p:cNvSpPr txBox="1"/>
          <p:nvPr/>
        </p:nvSpPr>
        <p:spPr>
          <a:xfrm>
            <a:off x="6421867" y="3510265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Z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5" name="文本框 35"/>
          <p:cNvSpPr txBox="1"/>
          <p:nvPr/>
        </p:nvSpPr>
        <p:spPr>
          <a:xfrm>
            <a:off x="6832387" y="4092671"/>
            <a:ext cx="88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Yaw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6" name="文本框 36"/>
          <p:cNvSpPr txBox="1"/>
          <p:nvPr/>
        </p:nvSpPr>
        <p:spPr>
          <a:xfrm>
            <a:off x="7715770" y="5481909"/>
            <a:ext cx="110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Pitch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7" name="文本框 41"/>
          <p:cNvSpPr txBox="1"/>
          <p:nvPr/>
        </p:nvSpPr>
        <p:spPr>
          <a:xfrm>
            <a:off x="7790069" y="4687489"/>
            <a:ext cx="44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X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2" grpId="0"/>
      <p:bldP spid="14" grpId="0"/>
      <p:bldP spid="24" grpId="0"/>
      <p:bldP spid="27" grpId="0"/>
      <p:bldP spid="44" grpId="0"/>
      <p:bldP spid="37" grpId="0"/>
      <p:bldP spid="51" grpId="0" animBg="1"/>
      <p:bldP spid="53" grpId="0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Experiment: Double Integration (Dead Reckoning)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433" y="4082999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2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6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5969" y="5968650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9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3" y="53210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938848" y="5665918"/>
            <a:ext cx="242851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Global Acceleration</a:t>
            </a:r>
            <a:endParaRPr lang="en-US" sz="22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36342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69938" y="5470013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12147" y="5654679"/>
            <a:ext cx="237728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Linear Acceleration</a:t>
            </a:r>
            <a:endParaRPr lang="en-US" sz="22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395724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04550" y="5167055"/>
            <a:ext cx="158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Gravity Removal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7241300" y="4476374"/>
            <a:ext cx="11268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Velocity</a:t>
            </a:r>
            <a:endParaRPr lang="en-US" sz="22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284492" y="469671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blipFill>
                <a:blip r:embed="rId7"/>
                <a:stretch>
                  <a:fillRect l="-84694" t="-142353" r="-106122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 flipH="1">
            <a:off x="4459837" y="447637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blipFill>
                <a:blip r:embed="rId8"/>
                <a:stretch>
                  <a:fillRect l="-82828" t="-142353" r="-105051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V="1">
            <a:off x="7940113" y="4997123"/>
            <a:ext cx="0" cy="624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106514" y="4709791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6" name="Straight Arrow Connector 45"/>
          <p:cNvCxnSpPr>
            <a:endCxn id="33" idx="0"/>
          </p:cNvCxnSpPr>
          <p:nvPr/>
        </p:nvCxnSpPr>
        <p:spPr>
          <a:xfrm flipH="1">
            <a:off x="2226637" y="5157905"/>
            <a:ext cx="7878" cy="312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0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Experiment: Double Integration (Dead Reckoning)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6154053" y="395289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1518545" y="395289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835836"/>
            <a:ext cx="4181626" cy="27906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8640" y="4707223"/>
            <a:ext cx="455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orientation error is okay…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838785"/>
            <a:ext cx="4181626" cy="2790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" y="5229253"/>
            <a:ext cx="539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location error goes unbounded!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1849" y="5986531"/>
            <a:ext cx="69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Double integration won’t work in unconstrained space</a:t>
            </a:r>
          </a:p>
        </p:txBody>
      </p:sp>
    </p:spTree>
    <p:extLst>
      <p:ext uri="{BB962C8B-B14F-4D97-AF65-F5344CB8AC3E}">
        <p14:creationId xmlns:p14="http://schemas.microsoft.com/office/powerpoint/2010/main" val="10526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Experiment: State Estimation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934" y="858530"/>
            <a:ext cx="830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Posture space is indeed constrained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934" y="2439716"/>
            <a:ext cx="59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Why not estimate 5 unknowns directly?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7766" y="4621375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7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03" y="4547725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impleicon.com/wp-content/uploads/compass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7" y="303039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28611" y="382076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8610" y="3099134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11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8" y="378102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3218" y="3184432"/>
            <a:ext cx="1051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200" dirty="0"/>
                            <m:t>Posture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200" dirty="0"/>
                        <m:t>Posture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4139713" y="4830954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20557" y="406014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20557" y="3390683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Double Bracket 17"/>
          <p:cNvSpPr/>
          <p:nvPr/>
        </p:nvSpPr>
        <p:spPr>
          <a:xfrm>
            <a:off x="1670063" y="3329967"/>
            <a:ext cx="2286095" cy="1722295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2813" y="5161530"/>
            <a:ext cx="290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sz="2400" dirty="0">
                <a:solidFill>
                  <a:srgbClr val="0070C0"/>
                </a:solidFill>
              </a:rPr>
              <a:t>imension: 5+5+5=15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76123" y="1364606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241" y="1820236"/>
            <a:ext cx="826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DoF</a:t>
            </a:r>
            <a:r>
              <a:rPr lang="en-US" sz="2400" dirty="0"/>
              <a:t>:       5       =                 2            +               2          +              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3425" y="564637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search space is too large for efficient state estimation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3425" y="609990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Need to find a way to reduce search space!</a:t>
            </a:r>
          </a:p>
        </p:txBody>
      </p:sp>
    </p:spTree>
    <p:extLst>
      <p:ext uri="{BB962C8B-B14F-4D97-AF65-F5344CB8AC3E}">
        <p14:creationId xmlns:p14="http://schemas.microsoft.com/office/powerpoint/2010/main" val="16275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3" grpId="0"/>
      <p:bldP spid="14" grpId="0"/>
      <p:bldP spid="18" grpId="0" animBg="1"/>
      <p:bldP spid="19" grpId="0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orearm_moving_parall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285" y="-392999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</p:spTree>
    <p:extLst>
      <p:ext uri="{BB962C8B-B14F-4D97-AF65-F5344CB8AC3E}">
        <p14:creationId xmlns:p14="http://schemas.microsoft.com/office/powerpoint/2010/main" val="14173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Understanding human arm motion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486722" y="3389531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8478" y="3387040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bow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539" y="-394587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2" name="Oval 11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</p:spTree>
    <p:extLst>
      <p:ext uri="{BB962C8B-B14F-4D97-AF65-F5344CB8AC3E}">
        <p14:creationId xmlns:p14="http://schemas.microsoft.com/office/powerpoint/2010/main" val="34452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rist_pointcloud_grow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024" y="-393192"/>
            <a:ext cx="5285232" cy="729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6866" y="4025172"/>
            <a:ext cx="348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Wrist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shift of elbow point cloud, along forearm direction</a:t>
            </a:r>
          </a:p>
        </p:txBody>
      </p:sp>
    </p:spTree>
    <p:extLst>
      <p:ext uri="{BB962C8B-B14F-4D97-AF65-F5344CB8AC3E}">
        <p14:creationId xmlns:p14="http://schemas.microsoft.com/office/powerpoint/2010/main" val="4670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lbow_wrist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1412" t="31318" r="16280" b="13686"/>
          <a:stretch>
            <a:fillRect/>
          </a:stretch>
        </p:blipFill>
        <p:spPr>
          <a:xfrm>
            <a:off x="4879848" y="827878"/>
            <a:ext cx="1819431" cy="2673451"/>
          </a:xfrm>
          <a:prstGeom prst="rect">
            <a:avLst/>
          </a:prstGeom>
        </p:spPr>
      </p:pic>
      <p:pic>
        <p:nvPicPr>
          <p:cNvPr id="25" name="elbow_wrist_pointcloud_gr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5444" t="33930" r="27001" b="18457"/>
          <a:stretch>
            <a:fillRect/>
          </a:stretch>
        </p:blipFill>
        <p:spPr>
          <a:xfrm>
            <a:off x="6699279" y="686409"/>
            <a:ext cx="1802703" cy="3004505"/>
          </a:xfrm>
          <a:prstGeom prst="rect">
            <a:avLst/>
          </a:prstGeom>
        </p:spPr>
      </p:pic>
      <p:pic>
        <p:nvPicPr>
          <p:cNvPr id="26" name="elbow_wrist_pointcloud_grow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3504" t="28537" r="23728" b="21035"/>
          <a:stretch>
            <a:fillRect/>
          </a:stretch>
        </p:blipFill>
        <p:spPr>
          <a:xfrm>
            <a:off x="4941002" y="3581062"/>
            <a:ext cx="1697121" cy="2699965"/>
          </a:xfrm>
          <a:prstGeom prst="rect">
            <a:avLst/>
          </a:prstGeom>
        </p:spPr>
      </p:pic>
      <p:pic>
        <p:nvPicPr>
          <p:cNvPr id="27" name="elbow_wrist_pointcloud_grow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20284" t="23443" r="22503" b="12507"/>
          <a:stretch>
            <a:fillRect/>
          </a:stretch>
        </p:blipFill>
        <p:spPr>
          <a:xfrm>
            <a:off x="7378580" y="3288833"/>
            <a:ext cx="1706259" cy="3179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</p:spTree>
    <p:extLst>
      <p:ext uri="{BB962C8B-B14F-4D97-AF65-F5344CB8AC3E}">
        <p14:creationId xmlns:p14="http://schemas.microsoft.com/office/powerpoint/2010/main" val="36737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9618" y="2206748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For a fixed </a:t>
            </a:r>
            <a:r>
              <a:rPr lang="en-US" sz="2400" u="sng" dirty="0">
                <a:solidFill>
                  <a:srgbClr val="0070C0"/>
                </a:solidFill>
              </a:rPr>
              <a:t>wrist orientation</a:t>
            </a:r>
            <a:r>
              <a:rPr lang="en-US" sz="2400" dirty="0">
                <a:solidFill>
                  <a:srgbClr val="0070C0"/>
                </a:solidFill>
              </a:rPr>
              <a:t>, arm posture space is small!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9617" y="3037745"/>
            <a:ext cx="4710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promising, as we already estimate </a:t>
            </a:r>
            <a:r>
              <a:rPr lang="en-US" sz="2400" u="sng" dirty="0"/>
              <a:t>wrist orientation</a:t>
            </a:r>
            <a:r>
              <a:rPr lang="en-US" sz="2400" dirty="0"/>
              <a:t> reasonably well…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9616" y="4238074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how can we derive this point cloud for each </a:t>
            </a:r>
            <a:r>
              <a:rPr lang="en-US" sz="2400" u="sng" dirty="0">
                <a:solidFill>
                  <a:srgbClr val="FF0000"/>
                </a:solidFill>
              </a:rPr>
              <a:t>wrist orientation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38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56" name="Can 55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7" name="Circular Arrow 56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59" name="Group 58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60" name="Can 59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1" name="Circular Arrow 60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4" name="Can 63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5" name="Circular Arrow 64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8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9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11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2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1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1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: [0° ~ 150°]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blipFill>
                <a:blip r:embed="rId16"/>
                <a:stretch>
                  <a:fillRect t="-9231" r="-332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/>
                  <a:t>: [0° ~ 180°]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blipFill>
                <a:blip r:embed="rId1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308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6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8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9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1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1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3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4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4162531" y="5336638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62531" y="4407606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157793" y="2364611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rved Down Arrow 43"/>
          <p:cNvSpPr/>
          <p:nvPr/>
        </p:nvSpPr>
        <p:spPr>
          <a:xfrm rot="16200000">
            <a:off x="2042457" y="3738380"/>
            <a:ext cx="3160034" cy="6103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Down Arrow 44"/>
          <p:cNvSpPr/>
          <p:nvPr/>
        </p:nvSpPr>
        <p:spPr>
          <a:xfrm rot="16200000">
            <a:off x="3223447" y="4890071"/>
            <a:ext cx="1040023" cy="3683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6737" y="6074953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1-N Mapping for each orientation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6927094" y="2445875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107" y="2415360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564818" y="2445874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Orientation – Location Mapping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5946" y="2518416"/>
            <a:ext cx="17347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b="0" dirty="0">
                <a:solidFill>
                  <a:srgbClr val="C00000"/>
                </a:solidFill>
              </a:rPr>
              <a:t>Elbow Location</a:t>
            </a:r>
            <a:endParaRPr lang="en-US" sz="2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blipFill>
                <a:blip r:embed="rId3"/>
                <a:stretch>
                  <a:fillRect l="-322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599284" y="2517016"/>
            <a:ext cx="198522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/>
              <a:t>Wrist</a:t>
            </a:r>
            <a:r>
              <a:rPr lang="en-US" sz="2200" b="0" dirty="0"/>
              <a:t> Orientation</a:t>
            </a:r>
            <a:endParaRPr lang="en-US" sz="2200" dirty="0"/>
          </a:p>
        </p:txBody>
      </p:sp>
      <p:sp>
        <p:nvSpPr>
          <p:cNvPr id="6" name="Curved Down Arrow 5"/>
          <p:cNvSpPr/>
          <p:nvPr/>
        </p:nvSpPr>
        <p:spPr>
          <a:xfrm>
            <a:off x="1486711" y="1806771"/>
            <a:ext cx="6476245" cy="4784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urved Down Arrow 52"/>
          <p:cNvSpPr/>
          <p:nvPr/>
        </p:nvSpPr>
        <p:spPr>
          <a:xfrm>
            <a:off x="1516026" y="1997271"/>
            <a:ext cx="3970431" cy="2879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blipFill>
                <a:blip r:embed="rId4"/>
                <a:stretch>
                  <a:fillRect l="-269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blipFill>
                <a:blip r:embed="rId5"/>
                <a:stretch>
                  <a:fillRect l="-8152" b="-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6962203" y="2519627"/>
            <a:ext cx="164269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>
                <a:solidFill>
                  <a:srgbClr val="00B050"/>
                </a:solidFill>
              </a:rPr>
              <a:t>Wrist</a:t>
            </a:r>
            <a:r>
              <a:rPr lang="en-US" sz="2200" b="0" dirty="0">
                <a:solidFill>
                  <a:srgbClr val="00B050"/>
                </a:solidFill>
              </a:rPr>
              <a:t> Location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4507" y="1279568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1-N Mapping for each orientation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91" y="3822554"/>
            <a:ext cx="1123938" cy="1744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2" y="3822554"/>
            <a:ext cx="1053399" cy="17433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94" y="3822553"/>
            <a:ext cx="1213294" cy="17433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53" y="3822554"/>
            <a:ext cx="924850" cy="1743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83" y="3822554"/>
            <a:ext cx="721186" cy="17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Point Cloud Tracking</a:t>
            </a:r>
          </a:p>
        </p:txBody>
      </p:sp>
      <p:pic>
        <p:nvPicPr>
          <p:cNvPr id="5" name="demo_pointclou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0558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310" y="5905949"/>
            <a:ext cx="1447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RGB Video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6863" y="5907809"/>
            <a:ext cx="24469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Kinect </a:t>
            </a:r>
            <a:r>
              <a:rPr lang="en-US" sz="2200" dirty="0" err="1"/>
              <a:t>Groundtruth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731840" y="5905948"/>
            <a:ext cx="3084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Elbow/Wrist Point Clouds</a:t>
            </a:r>
          </a:p>
        </p:txBody>
      </p:sp>
    </p:spTree>
    <p:extLst>
      <p:ext uri="{BB962C8B-B14F-4D97-AF65-F5344CB8AC3E}">
        <p14:creationId xmlns:p14="http://schemas.microsoft.com/office/powerpoint/2010/main" val="8718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</p:spTree>
    <p:extLst>
      <p:ext uri="{BB962C8B-B14F-4D97-AF65-F5344CB8AC3E}">
        <p14:creationId xmlns:p14="http://schemas.microsoft.com/office/powerpoint/2010/main" val="25681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Fraction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Sphere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blipFill>
                <a:blip r:embed="rId3"/>
                <a:stretch>
                  <a:fillRect l="-6726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0" y="4615453"/>
            <a:ext cx="1474741" cy="147474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302307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88538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36" y="1152372"/>
            <a:ext cx="1123938" cy="174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" y="1152373"/>
            <a:ext cx="1053399" cy="1743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29" y="1152372"/>
            <a:ext cx="1213294" cy="17433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88" y="1152373"/>
            <a:ext cx="924850" cy="1743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18" y="1152373"/>
            <a:ext cx="721186" cy="17433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7068" y="3488802"/>
            <a:ext cx="3861899" cy="3332917"/>
          </a:xfrm>
          <a:prstGeom prst="rect">
            <a:avLst/>
          </a:prstGeom>
        </p:spPr>
      </p:pic>
      <p:sp>
        <p:nvSpPr>
          <p:cNvPr id="22" name="Line Callout 2 (No Border) 21"/>
          <p:cNvSpPr/>
          <p:nvPr/>
        </p:nvSpPr>
        <p:spPr>
          <a:xfrm flipV="1">
            <a:off x="7408184" y="5052939"/>
            <a:ext cx="1555556" cy="439210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10331"/>
              <a:gd name="adj6" fmla="val -39319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88017" y="5087878"/>
            <a:ext cx="15773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Median: 8.3%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62497" y="5501614"/>
            <a:ext cx="334025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0" y="3005124"/>
            <a:ext cx="6969376" cy="3488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sp>
        <p:nvSpPr>
          <p:cNvPr id="9" name="Line Callout 2 (No Border) 8"/>
          <p:cNvSpPr/>
          <p:nvPr/>
        </p:nvSpPr>
        <p:spPr>
          <a:xfrm flipV="1">
            <a:off x="4573085" y="4627926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2246" y="4655983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(12.0cm, 13.3cm)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496628" y="4590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1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pic>
        <p:nvPicPr>
          <p:cNvPr id="1026" name="Picture 2" descr="http://www.welovekungfu.com/wp-content/uploads/2015/05/karate-punch-icon-e14321265474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60" y="2752100"/>
            <a:ext cx="3289740" cy="328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1838" y="3981472"/>
            <a:ext cx="448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What happens if wrist orientation doesn’t change?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5415921" y="3257572"/>
            <a:ext cx="755650" cy="241300"/>
          </a:xfrm>
          <a:prstGeom prst="left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3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73" y="1099360"/>
            <a:ext cx="1219048" cy="12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68" y="1099360"/>
            <a:ext cx="1219048" cy="121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58" y="1099360"/>
            <a:ext cx="1219048" cy="12190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9048" cy="121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9048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0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7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71876" y="4016227"/>
            <a:ext cx="6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115388" y="6157897"/>
            <a:ext cx="1866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35" y="55832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386906" y="5477666"/>
            <a:ext cx="169323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 Acceleration</a:t>
            </a:r>
            <a:endParaRPr lang="en-US" sz="2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807909" y="5889684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41505" y="5474198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377408" y="5897611"/>
            <a:ext cx="209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Gravity Removal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04100" y="432268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" name="Elbow Connector 3"/>
          <p:cNvCxnSpPr>
            <a:stCxn id="45" idx="2"/>
            <a:endCxn id="31" idx="0"/>
          </p:cNvCxnSpPr>
          <p:nvPr/>
        </p:nvCxnSpPr>
        <p:spPr>
          <a:xfrm rot="16200000" flipH="1">
            <a:off x="1500900" y="4476893"/>
            <a:ext cx="720627" cy="127398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837869" y="3166800"/>
            <a:ext cx="19481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Wrist-to-Elbow Acceleration</a:t>
            </a:r>
            <a:endParaRPr lang="en-US" sz="2200" dirty="0"/>
          </a:p>
        </p:txBody>
      </p:sp>
      <p:sp>
        <p:nvSpPr>
          <p:cNvPr id="55" name="TextBox 54"/>
          <p:cNvSpPr txBox="1"/>
          <p:nvPr/>
        </p:nvSpPr>
        <p:spPr>
          <a:xfrm>
            <a:off x="417398" y="3176964"/>
            <a:ext cx="161364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Forearm Rotation</a:t>
            </a:r>
            <a:endParaRPr lang="en-US" sz="2200" dirty="0"/>
          </a:p>
        </p:txBody>
      </p:sp>
      <p:cxnSp>
        <p:nvCxnSpPr>
          <p:cNvPr id="10" name="Straight Arrow Connector 9"/>
          <p:cNvCxnSpPr>
            <a:stCxn id="45" idx="0"/>
            <a:endCxn id="55" idx="2"/>
          </p:cNvCxnSpPr>
          <p:nvPr/>
        </p:nvCxnSpPr>
        <p:spPr>
          <a:xfrm flipV="1">
            <a:off x="1224222" y="3946405"/>
            <a:ext cx="0" cy="3762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5" idx="3"/>
            <a:endCxn id="54" idx="1"/>
          </p:cNvCxnSpPr>
          <p:nvPr/>
        </p:nvCxnSpPr>
        <p:spPr>
          <a:xfrm flipV="1">
            <a:off x="2031045" y="3551521"/>
            <a:ext cx="806824" cy="10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208109" y="3359158"/>
            <a:ext cx="384721" cy="384721"/>
            <a:chOff x="-1896533" y="2924341"/>
            <a:chExt cx="679236" cy="679236"/>
          </a:xfrm>
        </p:grpSpPr>
        <p:sp>
          <p:nvSpPr>
            <p:cNvPr id="60" name="Oval 59"/>
            <p:cNvSpPr/>
            <p:nvPr/>
          </p:nvSpPr>
          <p:spPr>
            <a:xfrm>
              <a:off x="-1896533" y="2924341"/>
              <a:ext cx="679236" cy="6792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-1758352" y="3263960"/>
              <a:ext cx="441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>
            <a:stCxn id="54" idx="3"/>
          </p:cNvCxnSpPr>
          <p:nvPr/>
        </p:nvCxnSpPr>
        <p:spPr>
          <a:xfrm>
            <a:off x="4786006" y="3551521"/>
            <a:ext cx="3742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6" idx="1"/>
          </p:cNvCxnSpPr>
          <p:nvPr/>
        </p:nvCxnSpPr>
        <p:spPr>
          <a:xfrm>
            <a:off x="5671096" y="3551520"/>
            <a:ext cx="2328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29" idx="3"/>
          </p:cNvCxnSpPr>
          <p:nvPr/>
        </p:nvCxnSpPr>
        <p:spPr>
          <a:xfrm flipV="1">
            <a:off x="5080141" y="3806825"/>
            <a:ext cx="326687" cy="205556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99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998822" y="4271842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0065" y="6355093"/>
            <a:ext cx="1066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1</a:t>
            </a:r>
          </a:p>
        </p:txBody>
      </p:sp>
    </p:spTree>
    <p:extLst>
      <p:ext uri="{BB962C8B-B14F-4D97-AF65-F5344CB8AC3E}">
        <p14:creationId xmlns:p14="http://schemas.microsoft.com/office/powerpoint/2010/main" val="986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52" grpId="0" animBg="1"/>
      <p:bldP spid="53" grpId="0" animBg="1"/>
      <p:bldP spid="59" grpId="0" animBg="1"/>
      <p:bldP spid="61" grpId="0" animBg="1"/>
      <p:bldP spid="74" grpId="0"/>
      <p:bldP spid="75" grpId="0"/>
      <p:bldP spid="77" grpId="0"/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204374" y="434600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5618" y="6429256"/>
            <a:ext cx="1154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2</a:t>
            </a:r>
          </a:p>
        </p:txBody>
      </p:sp>
    </p:spTree>
    <p:extLst>
      <p:ext uri="{BB962C8B-B14F-4D97-AF65-F5344CB8AC3E}">
        <p14:creationId xmlns:p14="http://schemas.microsoft.com/office/powerpoint/2010/main" val="9464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611129" y="333151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21202" y="2802893"/>
            <a:ext cx="2209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Transition 1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5303" y="6016632"/>
            <a:ext cx="497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HMM &amp; Viterbi gives optimal solution! </a:t>
            </a:r>
          </a:p>
        </p:txBody>
      </p:sp>
    </p:spTree>
    <p:extLst>
      <p:ext uri="{BB962C8B-B14F-4D97-AF65-F5344CB8AC3E}">
        <p14:creationId xmlns:p14="http://schemas.microsoft.com/office/powerpoint/2010/main" val="2142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0356"/>
            <a:ext cx="9145719" cy="4577644"/>
          </a:xfrm>
          <a:prstGeom prst="rect">
            <a:avLst/>
          </a:prstGeom>
        </p:spPr>
      </p:pic>
      <p:sp>
        <p:nvSpPr>
          <p:cNvPr id="5" name="Line Callout 2 (No Border) 4"/>
          <p:cNvSpPr/>
          <p:nvPr/>
        </p:nvSpPr>
        <p:spPr>
          <a:xfrm flipV="1">
            <a:off x="3697666" y="4402501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6827" y="4430558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(7.9cm, 9.2cm)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91753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27708" y="1207812"/>
            <a:ext cx="3117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Elbow: 12.0cm </a:t>
            </a:r>
            <a:r>
              <a:rPr lang="en-US" sz="2200" dirty="0">
                <a:solidFill>
                  <a:srgbClr val="C00000"/>
                </a:solidFill>
                <a:sym typeface="Wingdings" panose="05000000000000000000" pitchFamily="2" charset="2"/>
              </a:rPr>
              <a:t> 7.9cm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5472" y="1667479"/>
            <a:ext cx="2882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sym typeface="Wingdings" panose="05000000000000000000" pitchFamily="2" charset="2"/>
              </a:rPr>
              <a:t>Wrist: 13.3cm  9.2cm</a:t>
            </a:r>
            <a:endParaRPr lang="en-US" sz="2200" dirty="0">
              <a:solidFill>
                <a:srgbClr val="00B05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45472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4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</p:spTree>
    <p:extLst>
      <p:ext uri="{BB962C8B-B14F-4D97-AF65-F5344CB8AC3E}">
        <p14:creationId xmlns:p14="http://schemas.microsoft.com/office/powerpoint/2010/main" val="4704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Write in the Air</a:t>
            </a:r>
          </a:p>
        </p:txBody>
      </p:sp>
      <p:pic>
        <p:nvPicPr>
          <p:cNvPr id="5" name="tracking_abc_highframerate_fasterframer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4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Facing direction</a:t>
            </a:r>
            <a:br>
              <a:rPr lang="en-US" dirty="0"/>
            </a:br>
            <a:r>
              <a:rPr lang="en-US" dirty="0"/>
              <a:t> - Need to express arm posture in torso coordinate </a:t>
            </a:r>
            <a:br>
              <a:rPr lang="en-US" dirty="0"/>
            </a:br>
            <a:r>
              <a:rPr lang="en-US" dirty="0"/>
              <a:t>    system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Tracking on the move </a:t>
            </a:r>
            <a:br>
              <a:rPr lang="en-US" dirty="0"/>
            </a:br>
            <a:r>
              <a:rPr lang="en-US" dirty="0"/>
              <a:t> - Body motion will pollute accelerometer signal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Speed</a:t>
            </a:r>
            <a:br>
              <a:rPr lang="en-US" dirty="0"/>
            </a:br>
            <a:r>
              <a:rPr lang="en-US" dirty="0"/>
              <a:t> - Need improvement</a:t>
            </a:r>
          </a:p>
        </p:txBody>
      </p:sp>
    </p:spTree>
    <p:extLst>
      <p:ext uri="{BB962C8B-B14F-4D97-AF65-F5344CB8AC3E}">
        <p14:creationId xmlns:p14="http://schemas.microsoft.com/office/powerpoint/2010/main" val="1732546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arm postures using motion sensors on a smartwatch alone </a:t>
            </a:r>
          </a:p>
          <a:p>
            <a:endParaRPr lang="en-US" dirty="0"/>
          </a:p>
          <a:p>
            <a:r>
              <a:rPr lang="en-US" dirty="0"/>
              <a:t>Fusing observations from human kinematics and IMU sensors into a HMM</a:t>
            </a:r>
          </a:p>
          <a:p>
            <a:endParaRPr lang="en-US" dirty="0"/>
          </a:p>
          <a:p>
            <a:r>
              <a:rPr lang="en-US" dirty="0"/>
              <a:t>&lt;7.9cm, 9.2cm&gt; tracking error for &lt;elbow, wrist&gt;</a:t>
            </a:r>
          </a:p>
        </p:txBody>
      </p:sp>
    </p:spTree>
    <p:extLst>
      <p:ext uri="{BB962C8B-B14F-4D97-AF65-F5344CB8AC3E}">
        <p14:creationId xmlns:p14="http://schemas.microsoft.com/office/powerpoint/2010/main" val="228979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4076" y="2627453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7642134" y="3099445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7200693" y="4910492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57647" y="5215385"/>
            <a:ext cx="113816" cy="3432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47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91475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665" y="2850430"/>
            <a:ext cx="326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Posture Tracking</a:t>
            </a:r>
          </a:p>
        </p:txBody>
      </p:sp>
    </p:spTree>
    <p:extLst>
      <p:ext uri="{BB962C8B-B14F-4D97-AF65-F5344CB8AC3E}">
        <p14:creationId xmlns:p14="http://schemas.microsoft.com/office/powerpoint/2010/main" val="38342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8517" r="20778" b="4068"/>
          <a:stretch/>
        </p:blipFill>
        <p:spPr>
          <a:xfrm>
            <a:off x="208344" y="312517"/>
            <a:ext cx="2280214" cy="269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31049" r="25063" b="1537"/>
          <a:stretch/>
        </p:blipFill>
        <p:spPr>
          <a:xfrm>
            <a:off x="3431893" y="312516"/>
            <a:ext cx="2280214" cy="2696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9963" r="27378" b="12623"/>
          <a:stretch/>
        </p:blipFill>
        <p:spPr>
          <a:xfrm>
            <a:off x="6655442" y="312516"/>
            <a:ext cx="2280214" cy="2696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9838" r="21501" b="22748"/>
          <a:stretch/>
        </p:blipFill>
        <p:spPr>
          <a:xfrm>
            <a:off x="6655442" y="3802283"/>
            <a:ext cx="2280214" cy="2696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7" t="27957" r="2315" b="4629"/>
          <a:stretch/>
        </p:blipFill>
        <p:spPr>
          <a:xfrm>
            <a:off x="3431893" y="3802283"/>
            <a:ext cx="2280214" cy="2696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2" t="27379" b="5207"/>
          <a:stretch/>
        </p:blipFill>
        <p:spPr>
          <a:xfrm>
            <a:off x="208344" y="3802283"/>
            <a:ext cx="2280214" cy="2696902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624559" y="1516283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5848108" y="1516282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H="1">
            <a:off x="2624559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flipH="1">
            <a:off x="5848108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6200000" flipH="1">
            <a:off x="7514863" y="3266958"/>
            <a:ext cx="561375" cy="289364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0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Posture Tracking - Applications</a:t>
            </a:r>
          </a:p>
        </p:txBody>
      </p:sp>
      <p:pic>
        <p:nvPicPr>
          <p:cNvPr id="8" name="Picture 8" descr="http://www.homehealthofmontana.com/wp-content/uploads/2015/07/PhysicalTherapy-1024x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4" y="4559707"/>
            <a:ext cx="3409970" cy="19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amingunion.net/newsimg/motion-control-can-be-the-fut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r="3211"/>
          <a:stretch/>
        </p:blipFill>
        <p:spPr bwMode="auto">
          <a:xfrm>
            <a:off x="668724" y="4559703"/>
            <a:ext cx="3226722" cy="19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8196" y="3987494"/>
            <a:ext cx="2195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Motion </a:t>
            </a:r>
            <a:r>
              <a:rPr lang="en-US" altLang="zh-CN" sz="2200" dirty="0"/>
              <a:t>Gaming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09608" y="3987494"/>
            <a:ext cx="2645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Healthcare</a:t>
            </a:r>
          </a:p>
        </p:txBody>
      </p:sp>
      <p:pic>
        <p:nvPicPr>
          <p:cNvPr id="12" name="Picture 2" descr="http://www.richstoner.com/wp-content/uploads/2014/07/shutterstock_52649824-e1418935346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09" y="1122310"/>
            <a:ext cx="2816772" cy="18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1834" y="3142952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Sports Analytics</a:t>
            </a:r>
          </a:p>
        </p:txBody>
      </p:sp>
      <p:pic>
        <p:nvPicPr>
          <p:cNvPr id="14" name="Picture 2" descr="http://www.blogcdn.com/www.engadget.com/media/2013/03/microsoft-connect-hand-control-3-6-13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4" y="1118148"/>
            <a:ext cx="3434576" cy="18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1480" y="3131509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Natural User Interface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439" y="3488279"/>
            <a:ext cx="914843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</a:rPr>
              <a:t>Can we track arm postures with a smartwatch alone?</a:t>
            </a:r>
          </a:p>
        </p:txBody>
      </p:sp>
    </p:spTree>
    <p:extLst>
      <p:ext uri="{BB962C8B-B14F-4D97-AF65-F5344CB8AC3E}">
        <p14:creationId xmlns:p14="http://schemas.microsoft.com/office/powerpoint/2010/main" val="33264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arm postures with a </a:t>
            </a:r>
            <a:r>
              <a:rPr lang="en-US" b="1" dirty="0"/>
              <a:t>smartwatch</a:t>
            </a:r>
            <a:r>
              <a:rPr lang="en-US" dirty="0"/>
              <a:t> alone?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693" y="1413694"/>
            <a:ext cx="422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is inside a smartwatch?</a:t>
            </a:r>
            <a:endParaRPr lang="en-US" sz="2400" dirty="0">
              <a:solidFill>
                <a:schemeClr val="accent5"/>
              </a:solidFill>
            </a:endParaRPr>
          </a:p>
        </p:txBody>
      </p:sp>
      <p:pic>
        <p:nvPicPr>
          <p:cNvPr id="9218" name="Picture 2" descr="http://4.bp.blogspot.com/-23gT2U3Pf1Y/TeRamaf53zI/AAAAAAAAAdo/7QF2gArigXw/s1600/Gyro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74" y="3119760"/>
            <a:ext cx="1673317" cy="19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t1.gstatic.com/images?q=tbn:ANd9GcSxSoRYR9JcDrBQYB1diok22zV07Rs9vnaFYaHVhinTdZ6BYR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6" y="3029126"/>
            <a:ext cx="2024466" cy="214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ages.clipartpanda.com/compass-clip-art-rosedesvent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03" y="3192578"/>
            <a:ext cx="1981738" cy="19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26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855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5997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Compass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540" y="5510031"/>
            <a:ext cx="1877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Acceleration along 3 axes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3963" y="5510031"/>
            <a:ext cx="213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Rotation speed around 3 axes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1221" y="5510030"/>
            <a:ext cx="251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North vector</a:t>
            </a:r>
            <a:br>
              <a:rPr lang="en-US" sz="2200" dirty="0"/>
            </a:br>
            <a:r>
              <a:rPr lang="en-US" sz="2200" dirty="0"/>
              <a:t> projected to 3 axes</a:t>
            </a:r>
          </a:p>
        </p:txBody>
      </p:sp>
      <p:pic>
        <p:nvPicPr>
          <p:cNvPr id="9224" name="Picture 8" descr="http://api.sonymobile.com/files/SmartWatch-3-SWR50-black-1240x840-79054d32a0d13a97bedae3d0b12f62af-79054d32a0d13a97bedae3d0b12f62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60" y="921701"/>
            <a:ext cx="2021265" cy="13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7093426" y="1516000"/>
            <a:ext cx="293993" cy="46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093426" y="1150240"/>
            <a:ext cx="0" cy="3657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59600" y="1530822"/>
            <a:ext cx="133826" cy="1966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47372" y="1361505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8572" y="78796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7713" y="157279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9052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4340</TotalTime>
  <Words>1132</Words>
  <Application>Microsoft Macintosh PowerPoint</Application>
  <PresentationFormat>On-screen Show (4:3)</PresentationFormat>
  <Paragraphs>304</Paragraphs>
  <Slides>42</Slides>
  <Notes>37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Gesture Recognition</vt:lpstr>
      <vt:lpstr>Gesture Recognition</vt:lpstr>
      <vt:lpstr>PowerPoint Presentation</vt:lpstr>
      <vt:lpstr>PowerPoint Presentation</vt:lpstr>
      <vt:lpstr>Arm Posture Tracking - Applications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Experiment 1: Double Integration (Dead Reckoning)</vt:lpstr>
      <vt:lpstr>Experiment: Double Integration (Dead Reckoning)</vt:lpstr>
      <vt:lpstr>Experiment: Double Integration (Dead Reckoning)</vt:lpstr>
      <vt:lpstr>Experiment: State Estimation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Human Arm Model</vt:lpstr>
      <vt:lpstr>Human Arm Model</vt:lpstr>
      <vt:lpstr>Human Arm Model</vt:lpstr>
      <vt:lpstr>Human Arm Model</vt:lpstr>
      <vt:lpstr>Orientation – Location Mapping</vt:lpstr>
      <vt:lpstr>Video: Point Cloud Tracking</vt:lpstr>
      <vt:lpstr>How large are the point clouds?</vt:lpstr>
      <vt:lpstr>How large are the point clouds?</vt:lpstr>
      <vt:lpstr>How large are the point clouds?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Evaluation</vt:lpstr>
      <vt:lpstr>Video: Write in the Air</vt:lpstr>
      <vt:lpstr>Limitation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Sheng Shen</dc:creator>
  <cp:lastModifiedBy>Nirupam Roy</cp:lastModifiedBy>
  <cp:revision>593</cp:revision>
  <dcterms:created xsi:type="dcterms:W3CDTF">2016-04-27T06:26:31Z</dcterms:created>
  <dcterms:modified xsi:type="dcterms:W3CDTF">2020-10-15T04:58:16Z</dcterms:modified>
</cp:coreProperties>
</file>