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5" r:id="rId2"/>
  </p:sldMasterIdLst>
  <p:notesMasterIdLst>
    <p:notesMasterId r:id="rId32"/>
  </p:notesMasterIdLst>
  <p:sldIdLst>
    <p:sldId id="1467" r:id="rId3"/>
    <p:sldId id="259" r:id="rId4"/>
    <p:sldId id="260" r:id="rId5"/>
    <p:sldId id="261" r:id="rId6"/>
    <p:sldId id="294" r:id="rId7"/>
    <p:sldId id="296" r:id="rId8"/>
    <p:sldId id="1469" r:id="rId9"/>
    <p:sldId id="297" r:id="rId10"/>
    <p:sldId id="298" r:id="rId11"/>
    <p:sldId id="299" r:id="rId12"/>
    <p:sldId id="753" r:id="rId13"/>
    <p:sldId id="300" r:id="rId14"/>
    <p:sldId id="301" r:id="rId15"/>
    <p:sldId id="295" r:id="rId16"/>
    <p:sldId id="293" r:id="rId17"/>
    <p:sldId id="262" r:id="rId18"/>
    <p:sldId id="263" r:id="rId19"/>
    <p:sldId id="264" r:id="rId20"/>
    <p:sldId id="1470" r:id="rId21"/>
    <p:sldId id="1471" r:id="rId22"/>
    <p:sldId id="1473" r:id="rId23"/>
    <p:sldId id="1474" r:id="rId24"/>
    <p:sldId id="400" r:id="rId25"/>
    <p:sldId id="1475" r:id="rId26"/>
    <p:sldId id="1477" r:id="rId27"/>
    <p:sldId id="1479" r:id="rId28"/>
    <p:sldId id="1478" r:id="rId29"/>
    <p:sldId id="1480" r:id="rId30"/>
    <p:sldId id="1481"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70"/>
    <p:restoredTop sz="94803"/>
  </p:normalViewPr>
  <p:slideViewPr>
    <p:cSldViewPr snapToGrid="0" snapToObjects="1">
      <p:cViewPr varScale="1">
        <p:scale>
          <a:sx n="113" d="100"/>
          <a:sy n="113" d="100"/>
        </p:scale>
        <p:origin x="864" y="16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787100-4194-2B40-BA5C-E716D4F55263}" type="datetimeFigureOut">
              <a:rPr lang="en-US"/>
              <a:pPr/>
              <a:t>10/22/20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204927-E1B5-5549-9106-D0423A5464B7}" type="slidenum">
              <a:rPr/>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natural is why not just use outdoor localization</a:t>
            </a:r>
            <a:r>
              <a:rPr lang="en-US" baseline="0" dirty="0"/>
              <a:t> technology. GPS is extremely successful for outdoor localization. However, when a user is at lower part of the building, GPS signal is not strong enough to penetrate all the way. Even at some places GPS signal can be sensed, since the signal bounces too much, indoor GPS localization is very difficult. </a:t>
            </a:r>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760418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r>
              <a:rPr lang="en-US" baseline="0" dirty="0"/>
              <a:t>esearchers in our </a:t>
            </a:r>
            <a:r>
              <a:rPr lang="en-US" baseline="0" dirty="0" err="1"/>
              <a:t>comm</a:t>
            </a:r>
            <a:r>
              <a:rPr lang="en-US" baseline="0" dirty="0"/>
              <a:t> have done indoor localization research for years. Using Wi-Fi signal is a popular a approach since Wi-Fi access points are readily available in many indoor environments. The most popular Wi-Fi localization method is to make use of Wi-Fi signal strength empirically. The idea was the following. Let’s assume there are several Aps in the environment. Now, A user’s smartphone can run a </a:t>
            </a:r>
            <a:r>
              <a:rPr lang="en-US" baseline="0" dirty="0" err="1"/>
              <a:t>WiFi</a:t>
            </a:r>
            <a:r>
              <a:rPr lang="en-US" baseline="0" dirty="0"/>
              <a:t> scan and get signal strength of each AP. When the user walks, the received signal strengths by the phone change. Therefore, signal strengths can be used to infer the user’s location. However, to make this happen, someone has to go to every place and record location and signal strengths mapping. That takes a lot of effort. Even worse, the mapping changes overtime and has to be refreshed to ensure good localization performance. </a:t>
            </a:r>
            <a:r>
              <a:rPr lang="en-US" dirty="0">
                <a:latin typeface="+mn-lt"/>
                <a:ea typeface="+mn-ea"/>
                <a:cs typeface="+mn-cs"/>
              </a:rPr>
              <a:t>periodic calibration.</a:t>
            </a:r>
          </a:p>
          <a:p>
            <a:endParaRPr lang="en-US" dirty="0">
              <a:latin typeface="+mn-lt"/>
              <a:ea typeface="+mn-ea"/>
              <a:cs typeface="+mn-cs"/>
            </a:endParaRPr>
          </a:p>
          <a:p>
            <a:r>
              <a:rPr lang="en-US" dirty="0">
                <a:latin typeface="+mn-lt"/>
                <a:ea typeface="+mn-ea"/>
                <a:cs typeface="+mn-cs"/>
              </a:rPr>
              <a:t>Wi-Fi is not the only approach that has been considered. People have also looked at [click]</a:t>
            </a:r>
          </a:p>
          <a:p>
            <a:endParaRPr lang="en-US" dirty="0">
              <a:latin typeface="+mn-lt"/>
              <a:ea typeface="+mn-ea"/>
              <a:cs typeface="+mn-cs"/>
            </a:endParaRPr>
          </a:p>
          <a:p>
            <a:endParaRPr lang="en-US" dirty="0">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124349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Other approaches</a:t>
            </a:r>
          </a:p>
          <a:p>
            <a:endParaRPr lang="en-US" dirty="0"/>
          </a:p>
          <a:p>
            <a:endParaRPr lang="en-US" dirty="0"/>
          </a:p>
          <a:p>
            <a:endParaRPr lang="en-US" dirty="0"/>
          </a:p>
          <a:p>
            <a:r>
              <a:rPr lang="en-US" dirty="0"/>
              <a:t>Another</a:t>
            </a:r>
            <a:r>
              <a:rPr lang="en-US" baseline="0" dirty="0"/>
              <a:t> approach is deploying beacons. For example, sound beacons and Bluetooth beacons.</a:t>
            </a:r>
          </a:p>
          <a:p>
            <a:endParaRPr lang="en-US" baseline="0" dirty="0"/>
          </a:p>
          <a:p>
            <a:r>
              <a:rPr lang="en-US" altLang="zh-CN" baseline="0" dirty="0"/>
              <a:t>In sound beacons case, the system estimated the distances by looking at the signal propagation time and by getting these estimates from different beacons, people find it is possible to localize where the user is.</a:t>
            </a:r>
            <a:endParaRPr lang="en-US" dirty="0"/>
          </a:p>
          <a:p>
            <a:endParaRPr lang="en-US" dirty="0"/>
          </a:p>
          <a:p>
            <a:r>
              <a:rPr lang="en-US" dirty="0"/>
              <a:t>In </a:t>
            </a:r>
            <a:r>
              <a:rPr lang="en-US" dirty="0" err="1"/>
              <a:t>blt</a:t>
            </a:r>
            <a:r>
              <a:rPr lang="en-US" dirty="0"/>
              <a:t> beacon cases, when</a:t>
            </a:r>
            <a:r>
              <a:rPr lang="en-US" baseline="0" dirty="0"/>
              <a:t> a user pass by  the </a:t>
            </a:r>
            <a:r>
              <a:rPr lang="en-US" baseline="0" dirty="0" err="1"/>
              <a:t>blt</a:t>
            </a:r>
            <a:r>
              <a:rPr lang="en-US" baseline="0" dirty="0"/>
              <a:t> beacons, the smartphone can sense the signal and figure out where the user is.</a:t>
            </a:r>
          </a:p>
          <a:p>
            <a:endParaRPr lang="en-US" dirty="0"/>
          </a:p>
          <a:p>
            <a:r>
              <a:rPr lang="en-US" dirty="0"/>
              <a:t>Continuous localization will need large amount</a:t>
            </a:r>
            <a:r>
              <a:rPr lang="en-US" baseline="0" dirty="0"/>
              <a:t> of beacon deployment. </a:t>
            </a:r>
          </a:p>
          <a:p>
            <a:endParaRPr lang="en-US" baseline="0" dirty="0"/>
          </a:p>
          <a:p>
            <a:r>
              <a:rPr lang="en-US" baseline="0" dirty="0"/>
              <a:t>Use </a:t>
            </a:r>
            <a:r>
              <a:rPr lang="en-US" baseline="0" dirty="0" err="1"/>
              <a:t>ble</a:t>
            </a:r>
            <a:r>
              <a:rPr lang="en-US" baseline="0" dirty="0"/>
              <a:t> as seed landmark and remove it.</a:t>
            </a:r>
          </a:p>
          <a:p>
            <a:r>
              <a:rPr lang="en-US" baseline="0" dirty="0"/>
              <a:t>The problem with Bluetooth is that if you want blue only solution, it is good to localize you to very short distance, that is the very reason why you need a lot of them. Anything that you can blank it. It is good because you need only one for the whole building, but you don’t know where you are in the building. Trade-off between </a:t>
            </a:r>
            <a:r>
              <a:rPr lang="en-US" baseline="0" dirty="0" err="1"/>
              <a:t>granarity</a:t>
            </a:r>
            <a:r>
              <a:rPr lang="en-US" baseline="0" dirty="0"/>
              <a:t> in terms of localization and deployment cost.</a:t>
            </a:r>
          </a:p>
          <a:p>
            <a:endParaRPr lang="en-US" baseline="0" dirty="0"/>
          </a:p>
          <a:p>
            <a:r>
              <a:rPr lang="en-US" baseline="0" dirty="0"/>
              <a:t>How to guarantee landmarks? I can create landmarks,  If not, add beacons, magnetics or just boxes that people cannot go that way. Locations are automatically learnt.</a:t>
            </a:r>
          </a:p>
          <a:p>
            <a:endParaRPr lang="en-US" baseline="0" dirty="0"/>
          </a:p>
          <a:p>
            <a:endParaRPr lang="en-US" baseline="0" dirty="0"/>
          </a:p>
          <a:p>
            <a:r>
              <a:rPr lang="en-US" baseline="0" dirty="0"/>
              <a:t>Later, put an umbrella and say we use </a:t>
            </a:r>
            <a:r>
              <a:rPr lang="en-US" baseline="0" dirty="0" err="1"/>
              <a:t>wifi</a:t>
            </a:r>
            <a:r>
              <a:rPr lang="en-US" baseline="0" dirty="0"/>
              <a:t>, but not war-driving, we use </a:t>
            </a:r>
            <a:r>
              <a:rPr lang="en-US" baseline="0" dirty="0" err="1"/>
              <a:t>ble</a:t>
            </a:r>
            <a:r>
              <a:rPr lang="en-US" baseline="0" dirty="0"/>
              <a:t> if necessary, but a small number.</a:t>
            </a:r>
          </a:p>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644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t>
            </a:r>
            <a:r>
              <a:rPr lang="en-US" baseline="0" dirty="0"/>
              <a:t>you want to do this. What is the first thing we need? The first thing we need is to figure out what is a landmark. In some sense, we are going to call a particular unique pattern in sensor data a landmark.</a:t>
            </a:r>
          </a:p>
          <a:p>
            <a:r>
              <a:rPr lang="en-US" baseline="0" dirty="0"/>
              <a:t> How can we figure the pattern? We don’t want to predefine the patterns.</a:t>
            </a:r>
          </a:p>
          <a:p>
            <a:r>
              <a:rPr lang="en-US" baseline="0" dirty="0"/>
              <a:t>We want our system to work in a shopping mall in Africa. We don’t know what is in that shopping mall. The shopping mall may not have a water fountain. So we cannot ask the phone to look for a particular signature in the shopping mall, because that signature may not exist. What we really want is as people walk in the shopping mall, they should automatically figure out what are the landmarks in that shopping mall. That is very important.</a:t>
            </a:r>
          </a:p>
          <a:p>
            <a:endParaRPr lang="en-US" baseline="0" dirty="0"/>
          </a:p>
          <a:p>
            <a:r>
              <a:rPr lang="en-US" baseline="0" dirty="0"/>
              <a:t>The first question we ask is “how to automatically detect sensor landmarks”</a:t>
            </a:r>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338197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We started</a:t>
            </a:r>
            <a:r>
              <a:rPr lang="en-US" baseline="0" dirty="0"/>
              <a:t> thinking can we just do localization without relying on any </a:t>
            </a:r>
            <a:r>
              <a:rPr lang="en-US" baseline="0" dirty="0" err="1"/>
              <a:t>infrasture</a:t>
            </a:r>
            <a:r>
              <a:rPr lang="en-US" baseline="0" dirty="0"/>
              <a:t>. That might be possible because around 2007, these phone started coming in. These phones have a rich set of sensors. If you can utility the sensors to understand these mobility patterns of the humans. We don’t need to rely on other </a:t>
            </a:r>
            <a:r>
              <a:rPr lang="en-US" baseline="0" dirty="0" err="1"/>
              <a:t>infrastures</a:t>
            </a:r>
            <a:r>
              <a:rPr lang="en-US" baseline="0" dirty="0"/>
              <a:t> telling us where we are. We are self </a:t>
            </a:r>
            <a:r>
              <a:rPr lang="en-US" baseline="0" dirty="0" err="1"/>
              <a:t>suffiecent</a:t>
            </a:r>
            <a:r>
              <a:rPr lang="en-US" baseline="0" dirty="0"/>
              <a:t> and we can figure it out.</a:t>
            </a:r>
          </a:p>
          <a:p>
            <a:endParaRPr lang="en-US" baseline="0" dirty="0"/>
          </a:p>
          <a:p>
            <a:r>
              <a:rPr lang="en-US" baseline="0" dirty="0"/>
              <a:t>When we started the project, we thought this should be doable. The accelerometer data bounces and gives me the number of steps that the user has walked. Done. If you know the step length, which does not vary too much, we can compute the distance. Done. Given that the compass data tells you where you are walking. I can take and compass and I can out all these together and I should be able to get the user’s actual path. We tried this and this turned out to be the estimated path. And we go back and look into literature, it turns out these algorithms are called dead reckoning and they are very difficult.</a:t>
            </a:r>
            <a:endParaRPr lang="en-US" dirty="0"/>
          </a:p>
          <a:p>
            <a:r>
              <a:rPr lang="en-US" dirty="0"/>
              <a:t>---------------------------------------</a:t>
            </a:r>
          </a:p>
          <a:p>
            <a:endParaRPr lang="en-US" dirty="0"/>
          </a:p>
          <a:p>
            <a:r>
              <a:rPr lang="en-US" dirty="0"/>
              <a:t>//In all these existing body of work,</a:t>
            </a:r>
            <a:r>
              <a:rPr lang="en-US" baseline="0" dirty="0"/>
              <a:t> people were trying to use signals from external infrastructures. </a:t>
            </a:r>
          </a:p>
          <a:p>
            <a:endParaRPr lang="en-US" baseline="0" dirty="0"/>
          </a:p>
          <a:p>
            <a:r>
              <a:rPr lang="en-US" baseline="0" dirty="0"/>
              <a:t>%At around 2007, accelerometer, compass and gyroscope, these motion sensors, started get integrated into %smartphones. people started thinking can these embedded sensors be used for localization as apposed to relying %these surrounding infrastructures. </a:t>
            </a:r>
          </a:p>
          <a:p>
            <a:endParaRPr lang="en-US" baseline="0" dirty="0"/>
          </a:p>
          <a:p>
            <a:r>
              <a:rPr lang="en-US" baseline="0" dirty="0"/>
              <a:t>Around 2007, </a:t>
            </a:r>
            <a:r>
              <a:rPr lang="en-US" baseline="0" dirty="0" err="1"/>
              <a:t>acc</a:t>
            </a:r>
            <a:r>
              <a:rPr lang="en-US" baseline="0" dirty="0"/>
              <a:t>, compass, gyroscope, these motion sensors started coming onto smartphones, then people start thinking hey, can we use these sensors to actually localize the user as opposed to using all these wireless and acoustic signals from the infrastructures. The idea was to use the phone sensors themselves to figure out where the user is. And the key idea was the following. </a:t>
            </a:r>
          </a:p>
          <a:p>
            <a:endParaRPr lang="en-US" baseline="0" dirty="0"/>
          </a:p>
          <a:p>
            <a:endParaRPr lang="en-US" baseline="0" dirty="0"/>
          </a:p>
          <a:p>
            <a:endParaRPr lang="en-US" baseline="0" dirty="0"/>
          </a:p>
          <a:p>
            <a:pPr defTabSz="914350">
              <a:defRPr/>
            </a:pPr>
            <a:r>
              <a:rPr lang="en-US" baseline="0" dirty="0"/>
              <a:t>So, when a user walks, because the phone actually bounces during walking, the accelerometer data from the phone turns out like this. If you look at this data, you should be able to count the number of steps that the user has walked. Now, let’s say, you know the user’s step length, you could multiply the step length with the number of steps. That should tell you the user’s walking distance. That is not hard to do, if you apply simple filtering techniques. Of course, distance is not enough, you also need to know the direction in which the user is walking, otherwise you won’t be able to track the user. then the compass of the phone gives you a reasonable estimate of direction, so if you now combine distance and direction together, you should be able to track this path in which the user has walked. </a:t>
            </a:r>
            <a:endParaRPr lang="en-US" dirty="0"/>
          </a:p>
          <a:p>
            <a:endParaRPr lang="en-US" dirty="0"/>
          </a:p>
          <a:p>
            <a:pPr defTabSz="914350">
              <a:defRPr/>
            </a:pPr>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37378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r>
              <a:rPr lang="en-US" baseline="0" dirty="0"/>
              <a:t>esearchers in our </a:t>
            </a:r>
            <a:r>
              <a:rPr lang="en-US" baseline="0" dirty="0" err="1"/>
              <a:t>comm</a:t>
            </a:r>
            <a:r>
              <a:rPr lang="en-US" baseline="0" dirty="0"/>
              <a:t> have done indoor localization research for years. Using Wi-Fi signal is a popular a approach since Wi-Fi access points are readily available in many indoor environments. The most popular Wi-Fi localization method is to make use of Wi-Fi signal strength empirically. The idea was the following. Let’s assume there are several Aps in the environment. Now, A user’s smartphone can run a </a:t>
            </a:r>
            <a:r>
              <a:rPr lang="en-US" baseline="0" dirty="0" err="1"/>
              <a:t>WiFi</a:t>
            </a:r>
            <a:r>
              <a:rPr lang="en-US" baseline="0" dirty="0"/>
              <a:t> scan and get signal strength of each AP. When the user walks, the received signal strengths by the phone change. Therefore, signal strengths can be used to infer the user’s location. However, to make this happen, someone has to go to every place and record location and signal strengths mapping. That takes a lot of effort. Even worse, the mapping changes overtime and has to be refreshed to ensure good localization performance. </a:t>
            </a:r>
            <a:r>
              <a:rPr lang="en-US" dirty="0">
                <a:latin typeface="+mn-lt"/>
                <a:ea typeface="+mn-ea"/>
                <a:cs typeface="+mn-cs"/>
              </a:rPr>
              <a:t>periodic calibration.</a:t>
            </a:r>
          </a:p>
          <a:p>
            <a:endParaRPr lang="en-US" dirty="0">
              <a:latin typeface="+mn-lt"/>
              <a:ea typeface="+mn-ea"/>
              <a:cs typeface="+mn-cs"/>
            </a:endParaRPr>
          </a:p>
          <a:p>
            <a:r>
              <a:rPr lang="en-US" dirty="0">
                <a:latin typeface="+mn-lt"/>
                <a:ea typeface="+mn-ea"/>
                <a:cs typeface="+mn-cs"/>
              </a:rPr>
              <a:t>Wi-Fi is not the only approach that has been considered. People have also looked at [click]</a:t>
            </a:r>
          </a:p>
          <a:p>
            <a:endParaRPr lang="en-US" dirty="0">
              <a:latin typeface="+mn-lt"/>
              <a:ea typeface="+mn-ea"/>
              <a:cs typeface="+mn-cs"/>
            </a:endParaRPr>
          </a:p>
          <a:p>
            <a:endParaRPr lang="en-US" dirty="0">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424413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reality the phone can be at any orientation or location.</a:t>
            </a:r>
          </a:p>
          <a:p>
            <a:r>
              <a:rPr lang="en-US" baseline="0" dirty="0"/>
              <a:t>The compass can give the walking direction only when it is held correctly in the direction of the walk.</a:t>
            </a:r>
          </a:p>
          <a:p>
            <a:r>
              <a:rPr lang="en-US" baseline="0" dirty="0"/>
              <a:t>But we don’t want to assume fixed orientation.</a:t>
            </a:r>
          </a:p>
          <a:p>
            <a:r>
              <a:rPr lang="en-US" baseline="0" dirty="0"/>
              <a:t>Because, there are applications that need to know the walking direction even when the user is not using the phone.</a:t>
            </a:r>
          </a:p>
          <a:p>
            <a:endParaRPr lang="en-US" baseline="0" dirty="0"/>
          </a:p>
          <a:p>
            <a:r>
              <a:rPr lang="en-US" baseline="0" dirty="0"/>
              <a:t>Our goal is to solve this problem in a stand-alone manner, so that it can be useful for a wide range of applications.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60367-DC14-8F47-8DD0-95FA804E0BB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7673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natural is why not just use outdoor localization</a:t>
            </a:r>
            <a:r>
              <a:rPr lang="en-US" baseline="0" dirty="0"/>
              <a:t> technology. GPS is extremely successful for outdoor localization. </a:t>
            </a:r>
          </a:p>
          <a:p>
            <a:r>
              <a:rPr lang="en-US" baseline="0" dirty="0"/>
              <a:t>Signals are not strong enough, even some of them come up, they bounce around a lot. Therefore, it does not indoors.</a:t>
            </a:r>
          </a:p>
          <a:p>
            <a:endParaRPr lang="en-US" baseline="0" dirty="0"/>
          </a:p>
          <a:p>
            <a:r>
              <a:rPr lang="en-US" baseline="0" dirty="0"/>
              <a:t>However, when a user is at lower part of the building, GPS signal is not strong enough to penetrate all the way. Even at some places GPS signal can be sensed, since the signal bounces too much, indoor GPS localization is very difficult. </a:t>
            </a:r>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960719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r>
              <a:rPr lang="en-US" baseline="0" dirty="0"/>
              <a:t>esearchers in our </a:t>
            </a:r>
            <a:r>
              <a:rPr lang="en-US" baseline="0" dirty="0" err="1"/>
              <a:t>comm</a:t>
            </a:r>
            <a:r>
              <a:rPr lang="en-US" baseline="0" dirty="0"/>
              <a:t> have done indoor localization research for years. Using Wi-Fi signal is a popular a approach since Wi-Fi access points are readily available in many indoor environments. The most popular Wi-Fi localization method is to make use of Wi-Fi signal strength empirically. The idea was the following. Let’s assume there are several Aps in the environment. Now, A user’s smartphone can run a </a:t>
            </a:r>
            <a:r>
              <a:rPr lang="en-US" baseline="0" dirty="0" err="1"/>
              <a:t>WiFi</a:t>
            </a:r>
            <a:r>
              <a:rPr lang="en-US" baseline="0" dirty="0"/>
              <a:t> scan and get signal strength of each AP. When the user walks, the received signal strengths by the phone change. Therefore, signal strengths can be used to infer the user’s location. However, to make this happen, someone has to go to every place and record location and signal strengths mapping. That takes a lot of effort. Even worse, the mapping changes overtime and has to be refreshed to ensure good localization performance. </a:t>
            </a:r>
            <a:r>
              <a:rPr lang="en-US" dirty="0">
                <a:latin typeface="+mn-lt"/>
                <a:ea typeface="+mn-ea"/>
                <a:cs typeface="+mn-cs"/>
              </a:rPr>
              <a:t>periodic calibration.</a:t>
            </a:r>
          </a:p>
          <a:p>
            <a:endParaRPr lang="en-US" dirty="0">
              <a:latin typeface="+mn-lt"/>
              <a:ea typeface="+mn-ea"/>
              <a:cs typeface="+mn-cs"/>
            </a:endParaRPr>
          </a:p>
          <a:p>
            <a:r>
              <a:rPr lang="en-US" dirty="0">
                <a:latin typeface="+mn-lt"/>
                <a:ea typeface="+mn-ea"/>
                <a:cs typeface="+mn-cs"/>
              </a:rPr>
              <a:t>Wi-Fi is not the only approach that has been considered. People have also looked at [click]</a:t>
            </a:r>
          </a:p>
          <a:p>
            <a:endParaRPr lang="en-US" dirty="0">
              <a:latin typeface="+mn-lt"/>
              <a:ea typeface="+mn-ea"/>
              <a:cs typeface="+mn-cs"/>
            </a:endParaRPr>
          </a:p>
          <a:p>
            <a:endParaRPr lang="en-US" dirty="0">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95654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r>
              <a:rPr lang="en-US" baseline="0" dirty="0"/>
              <a:t>esearchers in our </a:t>
            </a:r>
            <a:r>
              <a:rPr lang="en-US" baseline="0" dirty="0" err="1"/>
              <a:t>comm</a:t>
            </a:r>
            <a:r>
              <a:rPr lang="en-US" baseline="0" dirty="0"/>
              <a:t> have done indoor localization research for years. Using Wi-Fi signal is a popular a approach since Wi-Fi access points are readily available in many indoor environments. The most popular Wi-Fi localization method is to make use of Wi-Fi signal strength empirically. The idea was the following. Let’s assume there are several Aps in the environment. Now, A user’s smartphone can run a </a:t>
            </a:r>
            <a:r>
              <a:rPr lang="en-US" baseline="0" dirty="0" err="1"/>
              <a:t>WiFi</a:t>
            </a:r>
            <a:r>
              <a:rPr lang="en-US" baseline="0" dirty="0"/>
              <a:t> scan and get signal strength of each AP. When the user walks, the received signal strengths by the phone change. Therefore, signal strengths can be used to infer the user’s location. However, to make this happen, someone has to go to every place and record location and signal strengths mapping. That takes a lot of effort. Even worse, the mapping changes overtime and has to be refreshed to ensure good localization performance. </a:t>
            </a:r>
            <a:r>
              <a:rPr lang="en-US" dirty="0">
                <a:latin typeface="+mn-lt"/>
                <a:ea typeface="+mn-ea"/>
                <a:cs typeface="+mn-cs"/>
              </a:rPr>
              <a:t>periodic calibration.</a:t>
            </a:r>
          </a:p>
          <a:p>
            <a:endParaRPr lang="en-US" dirty="0">
              <a:latin typeface="+mn-lt"/>
              <a:ea typeface="+mn-ea"/>
              <a:cs typeface="+mn-cs"/>
            </a:endParaRPr>
          </a:p>
          <a:p>
            <a:r>
              <a:rPr lang="en-US" dirty="0">
                <a:latin typeface="+mn-lt"/>
                <a:ea typeface="+mn-ea"/>
                <a:cs typeface="+mn-cs"/>
              </a:rPr>
              <a:t>Wi-Fi is not the only approach that has been considered. People have also looked at [click]</a:t>
            </a:r>
          </a:p>
          <a:p>
            <a:endParaRPr lang="en-US" dirty="0">
              <a:latin typeface="+mn-lt"/>
              <a:ea typeface="+mn-ea"/>
              <a:cs typeface="+mn-cs"/>
            </a:endParaRPr>
          </a:p>
          <a:p>
            <a:endParaRPr lang="en-US" dirty="0">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14535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r>
              <a:rPr lang="en-US" baseline="0" dirty="0"/>
              <a:t>esearchers in our </a:t>
            </a:r>
            <a:r>
              <a:rPr lang="en-US" baseline="0" dirty="0" err="1"/>
              <a:t>comm</a:t>
            </a:r>
            <a:r>
              <a:rPr lang="en-US" baseline="0" dirty="0"/>
              <a:t> have done indoor localization research for years. Using Wi-Fi signal is a popular a approach since Wi-Fi access points are readily available in many indoor environments. The most popular Wi-Fi localization method is to make use of Wi-Fi signal strength empirically. The idea was the following. Let’s assume there are several Aps in the environment. Now, A user’s smartphone can run a </a:t>
            </a:r>
            <a:r>
              <a:rPr lang="en-US" baseline="0" dirty="0" err="1"/>
              <a:t>WiFi</a:t>
            </a:r>
            <a:r>
              <a:rPr lang="en-US" baseline="0" dirty="0"/>
              <a:t> scan and get signal strength of each AP. When the user walks, the received signal strengths by the phone change. Therefore, signal strengths can be used to infer the user’s location. However, to make this happen, someone has to go to every place and record location and signal strengths mapping. That takes a lot of effort. Even worse, the mapping changes overtime and has to be refreshed to ensure good localization performance. </a:t>
            </a:r>
            <a:r>
              <a:rPr lang="en-US" dirty="0">
                <a:latin typeface="+mn-lt"/>
                <a:ea typeface="+mn-ea"/>
                <a:cs typeface="+mn-cs"/>
              </a:rPr>
              <a:t>periodic calibration.</a:t>
            </a:r>
          </a:p>
          <a:p>
            <a:endParaRPr lang="en-US" dirty="0">
              <a:latin typeface="+mn-lt"/>
              <a:ea typeface="+mn-ea"/>
              <a:cs typeface="+mn-cs"/>
            </a:endParaRPr>
          </a:p>
          <a:p>
            <a:r>
              <a:rPr lang="en-US" dirty="0">
                <a:latin typeface="+mn-lt"/>
                <a:ea typeface="+mn-ea"/>
                <a:cs typeface="+mn-cs"/>
              </a:rPr>
              <a:t>Wi-Fi is not the only approach that has been considered. People have also looked at [click]</a:t>
            </a:r>
          </a:p>
          <a:p>
            <a:endParaRPr lang="en-US" dirty="0">
              <a:latin typeface="+mn-lt"/>
              <a:ea typeface="+mn-ea"/>
              <a:cs typeface="+mn-cs"/>
            </a:endParaRPr>
          </a:p>
          <a:p>
            <a:endParaRPr lang="en-US" dirty="0">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2975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r>
              <a:rPr lang="en-US" baseline="0" dirty="0"/>
              <a:t>esearchers in our </a:t>
            </a:r>
            <a:r>
              <a:rPr lang="en-US" baseline="0" dirty="0" err="1"/>
              <a:t>comm</a:t>
            </a:r>
            <a:r>
              <a:rPr lang="en-US" baseline="0" dirty="0"/>
              <a:t> have done indoor localization research for years. Using Wi-Fi signal is a popular a approach since Wi-Fi access points are readily available in many indoor environments. The most popular Wi-Fi localization method is to make use of Wi-Fi signal strength empirically. The idea was the following. Let’s assume there are several Aps in the environment. Now, A user’s smartphone can run a </a:t>
            </a:r>
            <a:r>
              <a:rPr lang="en-US" baseline="0" dirty="0" err="1"/>
              <a:t>WiFi</a:t>
            </a:r>
            <a:r>
              <a:rPr lang="en-US" baseline="0" dirty="0"/>
              <a:t> scan and get signal strength of each AP. When the user walks, the received signal strengths by the phone change. Therefore, signal strengths can be used to infer the user’s location. However, to make this happen, someone has to go to every place and record location and signal strengths mapping. That takes a lot of effort. Even worse, the mapping changes overtime and has to be refreshed to ensure good localization performance. </a:t>
            </a:r>
            <a:r>
              <a:rPr lang="en-US" dirty="0">
                <a:latin typeface="+mn-lt"/>
                <a:ea typeface="+mn-ea"/>
                <a:cs typeface="+mn-cs"/>
              </a:rPr>
              <a:t>periodic calibration.</a:t>
            </a:r>
          </a:p>
          <a:p>
            <a:endParaRPr lang="en-US" dirty="0">
              <a:latin typeface="+mn-lt"/>
              <a:ea typeface="+mn-ea"/>
              <a:cs typeface="+mn-cs"/>
            </a:endParaRPr>
          </a:p>
          <a:p>
            <a:r>
              <a:rPr lang="en-US" dirty="0">
                <a:latin typeface="+mn-lt"/>
                <a:ea typeface="+mn-ea"/>
                <a:cs typeface="+mn-cs"/>
              </a:rPr>
              <a:t>Wi-Fi is not the only approach that has been considered. People have also looked at [click]</a:t>
            </a:r>
          </a:p>
          <a:p>
            <a:endParaRPr lang="en-US" dirty="0">
              <a:latin typeface="+mn-lt"/>
              <a:ea typeface="+mn-ea"/>
              <a:cs typeface="+mn-cs"/>
            </a:endParaRPr>
          </a:p>
          <a:p>
            <a:endParaRPr lang="en-US" dirty="0">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45630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r>
              <a:rPr lang="en-US" baseline="0" dirty="0"/>
              <a:t>esearchers in our </a:t>
            </a:r>
            <a:r>
              <a:rPr lang="en-US" baseline="0" dirty="0" err="1"/>
              <a:t>comm</a:t>
            </a:r>
            <a:r>
              <a:rPr lang="en-US" baseline="0" dirty="0"/>
              <a:t> have done indoor localization research for years. Using Wi-Fi signal is a popular a approach since Wi-Fi access points are readily available in many indoor environments. The most popular Wi-Fi localization method is to make use of Wi-Fi signal strength empirically. The idea was the following. Let’s assume there are several Aps in the environment. Now, A user’s smartphone can run a </a:t>
            </a:r>
            <a:r>
              <a:rPr lang="en-US" baseline="0" dirty="0" err="1"/>
              <a:t>WiFi</a:t>
            </a:r>
            <a:r>
              <a:rPr lang="en-US" baseline="0" dirty="0"/>
              <a:t> scan and get signal strength of each AP. When the user walks, the received signal strengths by the phone change. Therefore, signal strengths can be used to infer the user’s location. However, to make this happen, someone has to go to every place and record location and signal strengths mapping. That takes a lot of effort. Even worse, the mapping changes overtime and has to be refreshed to ensure good localization performance. </a:t>
            </a:r>
            <a:r>
              <a:rPr lang="en-US" dirty="0">
                <a:latin typeface="+mn-lt"/>
                <a:ea typeface="+mn-ea"/>
                <a:cs typeface="+mn-cs"/>
              </a:rPr>
              <a:t>periodic calibration.</a:t>
            </a:r>
          </a:p>
          <a:p>
            <a:endParaRPr lang="en-US" dirty="0">
              <a:latin typeface="+mn-lt"/>
              <a:ea typeface="+mn-ea"/>
              <a:cs typeface="+mn-cs"/>
            </a:endParaRPr>
          </a:p>
          <a:p>
            <a:r>
              <a:rPr lang="en-US" dirty="0">
                <a:latin typeface="+mn-lt"/>
                <a:ea typeface="+mn-ea"/>
                <a:cs typeface="+mn-cs"/>
              </a:rPr>
              <a:t>Wi-Fi is not the only approach that has been considered. People have also looked at [click]</a:t>
            </a:r>
          </a:p>
          <a:p>
            <a:endParaRPr lang="en-US" dirty="0">
              <a:latin typeface="+mn-lt"/>
              <a:ea typeface="+mn-ea"/>
              <a:cs typeface="+mn-cs"/>
            </a:endParaRPr>
          </a:p>
          <a:p>
            <a:endParaRPr lang="en-US" dirty="0">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979848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r>
              <a:rPr lang="en-US" baseline="0" dirty="0"/>
              <a:t>esearchers in our </a:t>
            </a:r>
            <a:r>
              <a:rPr lang="en-US" baseline="0" dirty="0" err="1"/>
              <a:t>comm</a:t>
            </a:r>
            <a:r>
              <a:rPr lang="en-US" baseline="0" dirty="0"/>
              <a:t> have done indoor localization research for years. Using Wi-Fi signal is a popular a approach since Wi-Fi access points are readily available in many indoor environments. The most popular Wi-Fi localization method is to make use of Wi-Fi signal strength empirically. The idea was the following. Let’s assume there are several Aps in the environment. Now, A user’s smartphone can run a </a:t>
            </a:r>
            <a:r>
              <a:rPr lang="en-US" baseline="0" dirty="0" err="1"/>
              <a:t>WiFi</a:t>
            </a:r>
            <a:r>
              <a:rPr lang="en-US" baseline="0" dirty="0"/>
              <a:t> scan and get signal strength of each AP. When the user walks, the received signal strengths by the phone change. Therefore, signal strengths can be used to infer the user’s location. However, to make this happen, someone has to go to every place and record location and signal strengths mapping. That takes a lot of effort. Even worse, the mapping changes overtime and has to be refreshed to ensure good localization performance. </a:t>
            </a:r>
            <a:r>
              <a:rPr lang="en-US" dirty="0">
                <a:latin typeface="+mn-lt"/>
                <a:ea typeface="+mn-ea"/>
                <a:cs typeface="+mn-cs"/>
              </a:rPr>
              <a:t>periodic calibration.</a:t>
            </a:r>
          </a:p>
          <a:p>
            <a:endParaRPr lang="en-US" dirty="0">
              <a:latin typeface="+mn-lt"/>
              <a:ea typeface="+mn-ea"/>
              <a:cs typeface="+mn-cs"/>
            </a:endParaRPr>
          </a:p>
          <a:p>
            <a:r>
              <a:rPr lang="en-US" dirty="0">
                <a:latin typeface="+mn-lt"/>
                <a:ea typeface="+mn-ea"/>
                <a:cs typeface="+mn-cs"/>
              </a:rPr>
              <a:t>Wi-Fi is not the only approach that has been considered. People have also looked at [click]</a:t>
            </a:r>
          </a:p>
          <a:p>
            <a:endParaRPr lang="en-US" dirty="0">
              <a:latin typeface="+mn-lt"/>
              <a:ea typeface="+mn-ea"/>
              <a:cs typeface="+mn-cs"/>
            </a:endParaRPr>
          </a:p>
          <a:p>
            <a:endParaRPr lang="en-US" dirty="0">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939623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r>
              <a:rPr lang="en-US" baseline="0" dirty="0"/>
              <a:t>esearchers in our </a:t>
            </a:r>
            <a:r>
              <a:rPr lang="en-US" baseline="0" dirty="0" err="1"/>
              <a:t>comm</a:t>
            </a:r>
            <a:r>
              <a:rPr lang="en-US" baseline="0" dirty="0"/>
              <a:t> have done indoor localization research for years. Using Wi-Fi signal is a popular a approach since Wi-Fi access points are readily available in many indoor environments. The most popular Wi-Fi localization method is to make use of Wi-Fi signal strength empirically. The idea was the following. Let’s assume there are several Aps in the environment. Now, A user’s smartphone can run a </a:t>
            </a:r>
            <a:r>
              <a:rPr lang="en-US" baseline="0" dirty="0" err="1"/>
              <a:t>WiFi</a:t>
            </a:r>
            <a:r>
              <a:rPr lang="en-US" baseline="0" dirty="0"/>
              <a:t> scan and get signal strength of each AP. When the user walks, the received signal strengths by the phone change. Therefore, signal strengths can be used to infer the user’s location. However, to make this happen, someone has to go to every place and record location and signal strengths mapping. That takes a lot of effort. Even worse, the mapping changes overtime and has to be refreshed to ensure good localization performance. </a:t>
            </a:r>
            <a:r>
              <a:rPr lang="en-US" dirty="0">
                <a:latin typeface="+mn-lt"/>
                <a:ea typeface="+mn-ea"/>
                <a:cs typeface="+mn-cs"/>
              </a:rPr>
              <a:t>periodic calibration.</a:t>
            </a:r>
          </a:p>
          <a:p>
            <a:endParaRPr lang="en-US" dirty="0">
              <a:latin typeface="+mn-lt"/>
              <a:ea typeface="+mn-ea"/>
              <a:cs typeface="+mn-cs"/>
            </a:endParaRPr>
          </a:p>
          <a:p>
            <a:r>
              <a:rPr lang="en-US" dirty="0">
                <a:latin typeface="+mn-lt"/>
                <a:ea typeface="+mn-ea"/>
                <a:cs typeface="+mn-cs"/>
              </a:rPr>
              <a:t>Wi-Fi is not the only approach that has been considered. People have also looked at [click]</a:t>
            </a:r>
          </a:p>
          <a:p>
            <a:endParaRPr lang="en-US" dirty="0">
              <a:latin typeface="+mn-lt"/>
              <a:ea typeface="+mn-ea"/>
              <a:cs typeface="+mn-cs"/>
            </a:endParaRPr>
          </a:p>
          <a:p>
            <a:endParaRPr lang="en-US" dirty="0">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A72896-7C48-47DF-8067-6655FDA5653D}"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929607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BAFEF2-1D55-2147-B618-BB9344B2B421}" type="datetime1">
              <a:rPr lang="en-US" smtClean="0">
                <a:solidFill>
                  <a:prstClr val="black">
                    <a:tint val="75000"/>
                  </a:prstClr>
                </a:solidFill>
              </a:rPr>
              <a:t>10/22/20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121D26-3776-4CAD-941E-DCE84D7DF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24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9CB38C-98B0-AD44-9227-4CEF3374FA8B}" type="datetime1">
              <a:rPr lang="en-US" smtClean="0"/>
              <a:t>10/22/20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EC1500-998D-864B-88E2-D66FD55DDA02}" type="slidenum">
              <a:rPr lang="en-US" smtClean="0"/>
              <a:t>‹#›</a:t>
            </a:fld>
            <a:endParaRPr lang="en-US"/>
          </a:p>
        </p:txBody>
      </p:sp>
    </p:spTree>
    <p:extLst>
      <p:ext uri="{BB962C8B-B14F-4D97-AF65-F5344CB8AC3E}">
        <p14:creationId xmlns:p14="http://schemas.microsoft.com/office/powerpoint/2010/main" val="2282422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CEC5DA-28C7-A54D-BC9A-F1239973707F}" type="datetime1">
              <a:rPr lang="en-US" smtClean="0"/>
              <a:t>10/22/20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EC1500-998D-864B-88E2-D66FD55DDA02}" type="slidenum">
              <a:rPr lang="en-US" smtClean="0"/>
              <a:t>‹#›</a:t>
            </a:fld>
            <a:endParaRPr lang="en-US"/>
          </a:p>
        </p:txBody>
      </p:sp>
    </p:spTree>
    <p:extLst>
      <p:ext uri="{BB962C8B-B14F-4D97-AF65-F5344CB8AC3E}">
        <p14:creationId xmlns:p14="http://schemas.microsoft.com/office/powerpoint/2010/main" val="2114566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91DAAE-27C6-E54E-85D3-64DEFBE38CA7}" type="datetime1">
              <a:rPr lang="en-US" smtClean="0"/>
              <a:t>10/22/20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C1500-998D-864B-88E2-D66FD55DDA02}" type="slidenum">
              <a:rPr lang="en-US" smtClean="0"/>
              <a:t>‹#›</a:t>
            </a:fld>
            <a:endParaRPr lang="en-US"/>
          </a:p>
        </p:txBody>
      </p:sp>
    </p:spTree>
    <p:extLst>
      <p:ext uri="{BB962C8B-B14F-4D97-AF65-F5344CB8AC3E}">
        <p14:creationId xmlns:p14="http://schemas.microsoft.com/office/powerpoint/2010/main" val="2089495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81AC70-328C-D74F-9338-AC78B52C95E2}" type="datetime1">
              <a:rPr lang="en-US" smtClean="0"/>
              <a:t>10/22/20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C1500-998D-864B-88E2-D66FD55DDA02}" type="slidenum">
              <a:rPr lang="en-US" smtClean="0"/>
              <a:t>‹#›</a:t>
            </a:fld>
            <a:endParaRPr lang="en-US"/>
          </a:p>
        </p:txBody>
      </p:sp>
    </p:spTree>
    <p:extLst>
      <p:ext uri="{BB962C8B-B14F-4D97-AF65-F5344CB8AC3E}">
        <p14:creationId xmlns:p14="http://schemas.microsoft.com/office/powerpoint/2010/main" val="1963987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61119C-CB83-FC48-AD45-0C5272EC3ECC}" type="datetime1">
              <a:rPr lang="en-US" smtClean="0">
                <a:solidFill>
                  <a:prstClr val="black">
                    <a:tint val="75000"/>
                  </a:prstClr>
                </a:solidFill>
              </a:rPr>
              <a:t>10/22/20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8121D26-3776-4CAD-941E-DCE84D7DF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955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88AFE0-DDCE-2A4C-B61C-B546210D13C1}" type="datetime1">
              <a:rPr lang="en-US" smtClean="0"/>
              <a:t>10/22/20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C1500-998D-864B-88E2-D66FD55DDA02}" type="slidenum">
              <a:rPr lang="en-US" smtClean="0"/>
              <a:t>‹#›</a:t>
            </a:fld>
            <a:endParaRPr lang="en-US"/>
          </a:p>
        </p:txBody>
      </p:sp>
    </p:spTree>
    <p:extLst>
      <p:ext uri="{BB962C8B-B14F-4D97-AF65-F5344CB8AC3E}">
        <p14:creationId xmlns:p14="http://schemas.microsoft.com/office/powerpoint/2010/main" val="3435215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80BD8B-5585-AC4A-A720-4D2D603528CA}" type="datetime1">
              <a:rPr lang="en-US" smtClean="0"/>
              <a:t>10/22/20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C1500-998D-864B-88E2-D66FD55DDA02}" type="slidenum">
              <a:rPr lang="en-US" smtClean="0"/>
              <a:t>‹#›</a:t>
            </a:fld>
            <a:endParaRPr lang="en-US"/>
          </a:p>
        </p:txBody>
      </p:sp>
    </p:spTree>
    <p:extLst>
      <p:ext uri="{BB962C8B-B14F-4D97-AF65-F5344CB8AC3E}">
        <p14:creationId xmlns:p14="http://schemas.microsoft.com/office/powerpoint/2010/main" val="392471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C98A32-EE7C-A544-A00D-B9579F6D6684}" type="datetime1">
              <a:rPr lang="en-US" smtClean="0"/>
              <a:t>10/22/20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C1500-998D-864B-88E2-D66FD55DDA02}" type="slidenum">
              <a:rPr lang="en-US" smtClean="0"/>
              <a:t>‹#›</a:t>
            </a:fld>
            <a:endParaRPr lang="en-US"/>
          </a:p>
        </p:txBody>
      </p:sp>
    </p:spTree>
    <p:extLst>
      <p:ext uri="{BB962C8B-B14F-4D97-AF65-F5344CB8AC3E}">
        <p14:creationId xmlns:p14="http://schemas.microsoft.com/office/powerpoint/2010/main" val="3150372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504F08-CF6E-CD49-970D-48B9AB575C69}" type="datetime1">
              <a:rPr lang="en-US" smtClean="0"/>
              <a:t>10/22/20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EC1500-998D-864B-88E2-D66FD55DDA02}" type="slidenum">
              <a:rPr lang="en-US" smtClean="0"/>
              <a:t>‹#›</a:t>
            </a:fld>
            <a:endParaRPr lang="en-US"/>
          </a:p>
        </p:txBody>
      </p:sp>
    </p:spTree>
    <p:extLst>
      <p:ext uri="{BB962C8B-B14F-4D97-AF65-F5344CB8AC3E}">
        <p14:creationId xmlns:p14="http://schemas.microsoft.com/office/powerpoint/2010/main" val="1118883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1939C2-BDCF-DE47-99F6-81C399F0AB47}" type="datetime1">
              <a:rPr lang="en-US" smtClean="0"/>
              <a:t>10/22/20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EC1500-998D-864B-88E2-D66FD55DDA02}" type="slidenum">
              <a:rPr lang="en-US" smtClean="0"/>
              <a:t>‹#›</a:t>
            </a:fld>
            <a:endParaRPr lang="en-US"/>
          </a:p>
        </p:txBody>
      </p:sp>
    </p:spTree>
    <p:extLst>
      <p:ext uri="{BB962C8B-B14F-4D97-AF65-F5344CB8AC3E}">
        <p14:creationId xmlns:p14="http://schemas.microsoft.com/office/powerpoint/2010/main" val="51454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778A0-EDCC-8D4E-A526-CE9129FA2AEA}" type="datetime1">
              <a:rPr lang="en-US" smtClean="0"/>
              <a:t>10/22/20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EC1500-998D-864B-88E2-D66FD55DDA02}" type="slidenum">
              <a:rPr lang="en-US" smtClean="0"/>
              <a:t>‹#›</a:t>
            </a:fld>
            <a:endParaRPr lang="en-US"/>
          </a:p>
        </p:txBody>
      </p:sp>
    </p:spTree>
    <p:extLst>
      <p:ext uri="{BB962C8B-B14F-4D97-AF65-F5344CB8AC3E}">
        <p14:creationId xmlns:p14="http://schemas.microsoft.com/office/powerpoint/2010/main" val="3401363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B17DF-7E2D-634C-9D19-47DCCAABF6D7}" type="datetime1">
              <a:rPr lang="en-US" smtClean="0"/>
              <a:t>10/22/20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EC1500-998D-864B-88E2-D66FD55DDA02}" type="slidenum">
              <a:rPr lang="en-US" smtClean="0"/>
              <a:t>‹#›</a:t>
            </a:fld>
            <a:endParaRPr lang="en-US"/>
          </a:p>
        </p:txBody>
      </p:sp>
    </p:spTree>
    <p:extLst>
      <p:ext uri="{BB962C8B-B14F-4D97-AF65-F5344CB8AC3E}">
        <p14:creationId xmlns:p14="http://schemas.microsoft.com/office/powerpoint/2010/main" val="5664123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F49AAD0-8F0B-ED4F-9D4C-3D56461C1795}" type="datetime1">
              <a:rPr lang="en-US" smtClean="0">
                <a:solidFill>
                  <a:prstClr val="black">
                    <a:tint val="75000"/>
                  </a:prstClr>
                </a:solidFill>
                <a:ea typeface="Gungsuh" pitchFamily="18" charset="-127"/>
              </a:rPr>
              <a:t>10/22/20</a:t>
            </a:fld>
            <a:endParaRPr lang="en-US">
              <a:solidFill>
                <a:prstClr val="black">
                  <a:tint val="75000"/>
                </a:prstClr>
              </a:solidFill>
              <a:ea typeface="Gungsuh" pitchFamily="18" charset="-127"/>
              <a:cs typeface="Gungsuh" pitchFamily="18" charset="-127"/>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a typeface="Gungsuh" pitchFamily="18" charset="-127"/>
              <a:cs typeface="Gungsuh" pitchFamily="18" charset="-127"/>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8121D26-3776-4CAD-941E-DCE84D7DFAC2}" type="slidenum">
              <a:rPr lang="en-US" smtClean="0">
                <a:solidFill>
                  <a:prstClr val="black">
                    <a:tint val="75000"/>
                  </a:prstClr>
                </a:solidFill>
                <a:ea typeface="Gungsuh" pitchFamily="18" charset="-127"/>
                <a:cs typeface="Gungsuh" pitchFamily="18" charset="-127"/>
              </a:rPr>
              <a:pPr defTabSz="914400"/>
              <a:t>‹#›</a:t>
            </a:fld>
            <a:endParaRPr lang="en-US">
              <a:solidFill>
                <a:prstClr val="black">
                  <a:tint val="75000"/>
                </a:prstClr>
              </a:solidFill>
              <a:ea typeface="Gungsuh" pitchFamily="18" charset="-127"/>
              <a:cs typeface="Gungsuh" pitchFamily="18" charset="-127"/>
            </a:endParaRPr>
          </a:p>
        </p:txBody>
      </p:sp>
    </p:spTree>
    <p:extLst>
      <p:ext uri="{BB962C8B-B14F-4D97-AF65-F5344CB8AC3E}">
        <p14:creationId xmlns:p14="http://schemas.microsoft.com/office/powerpoint/2010/main" val="1736405430"/>
      </p:ext>
    </p:extLst>
  </p:cSld>
  <p:clrMap bg1="lt1" tx1="dk1" bg2="lt2" tx2="dk2" accent1="accent1" accent2="accent2" accent3="accent3" accent4="accent4" accent5="accent5" accent6="accent6" hlink="hlink" folHlink="folHlink"/>
  <p:sldLayoutIdLst>
    <p:sldLayoutId id="2147483663" r:id="rId1"/>
    <p:sldLayoutId id="214748366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BEFD8-E23E-3346-9F46-6C69A0CE9993}" type="datetime1">
              <a:rPr lang="en-US" smtClean="0"/>
              <a:t>10/22/20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C1500-998D-864B-88E2-D66FD55DDA02}" type="slidenum">
              <a:rPr lang="en-US" smtClean="0"/>
              <a:t>‹#›</a:t>
            </a:fld>
            <a:endParaRPr lang="en-US"/>
          </a:p>
        </p:txBody>
      </p:sp>
    </p:spTree>
    <p:extLst>
      <p:ext uri="{BB962C8B-B14F-4D97-AF65-F5344CB8AC3E}">
        <p14:creationId xmlns:p14="http://schemas.microsoft.com/office/powerpoint/2010/main" val="8701445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4.tiff"/><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4.tiff"/><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3.xml"/><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4.tif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4.tif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4.tif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3E69D-A04A-E246-A3C0-46ACBE637F13}"/>
              </a:ext>
            </a:extLst>
          </p:cNvPr>
          <p:cNvSpPr txBox="1"/>
          <p:nvPr/>
        </p:nvSpPr>
        <p:spPr>
          <a:xfrm>
            <a:off x="0" y="1407876"/>
            <a:ext cx="9144000" cy="1200329"/>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Wireless and Mobile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for the IoT</a:t>
            </a:r>
          </a:p>
        </p:txBody>
      </p:sp>
      <p:pic>
        <p:nvPicPr>
          <p:cNvPr id="4" name="Picture 3">
            <a:extLst>
              <a:ext uri="{FF2B5EF4-FFF2-40B4-BE49-F238E27FC236}">
                <a16:creationId xmlns:a16="http://schemas.microsoft.com/office/drawing/2014/main" id="{7989A777-E05F-7845-9662-C68BAC3FB03B}"/>
              </a:ext>
            </a:extLst>
          </p:cNvPr>
          <p:cNvPicPr>
            <a:picLocks noChangeAspect="1"/>
          </p:cNvPicPr>
          <p:nvPr/>
        </p:nvPicPr>
        <p:blipFill>
          <a:blip r:embed="rId2">
            <a:alphaModFix amt="30000"/>
          </a:blip>
          <a:stretch>
            <a:fillRect/>
          </a:stretch>
        </p:blipFill>
        <p:spPr>
          <a:xfrm flipH="1">
            <a:off x="5384" y="0"/>
            <a:ext cx="1996901" cy="1343708"/>
          </a:xfrm>
          <a:prstGeom prst="rect">
            <a:avLst/>
          </a:prstGeom>
        </p:spPr>
      </p:pic>
      <p:pic>
        <p:nvPicPr>
          <p:cNvPr id="5" name="Picture 4">
            <a:extLst>
              <a:ext uri="{FF2B5EF4-FFF2-40B4-BE49-F238E27FC236}">
                <a16:creationId xmlns:a16="http://schemas.microsoft.com/office/drawing/2014/main" id="{5553C1DA-861C-2241-9F85-B898F7543377}"/>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99569" y="0"/>
            <a:ext cx="2025254" cy="1343574"/>
          </a:xfrm>
          <a:prstGeom prst="rect">
            <a:avLst/>
          </a:prstGeom>
        </p:spPr>
      </p:pic>
      <p:pic>
        <p:nvPicPr>
          <p:cNvPr id="6" name="Picture 5">
            <a:extLst>
              <a:ext uri="{FF2B5EF4-FFF2-40B4-BE49-F238E27FC236}">
                <a16:creationId xmlns:a16="http://schemas.microsoft.com/office/drawing/2014/main" id="{E87993C2-906B-BD4B-88DC-A2BAB6517D3D}"/>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283814" y="0"/>
            <a:ext cx="2034226" cy="1343708"/>
          </a:xfrm>
          <a:prstGeom prst="rect">
            <a:avLst/>
          </a:prstGeom>
        </p:spPr>
      </p:pic>
      <p:pic>
        <p:nvPicPr>
          <p:cNvPr id="7" name="Picture 6">
            <a:extLst>
              <a:ext uri="{FF2B5EF4-FFF2-40B4-BE49-F238E27FC236}">
                <a16:creationId xmlns:a16="http://schemas.microsoft.com/office/drawing/2014/main" id="{0ACEA7FB-EFFD-3B44-A86A-C7A6164C5673}"/>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flipH="1">
            <a:off x="7328635" y="5504228"/>
            <a:ext cx="1815365" cy="1352032"/>
          </a:xfrm>
          <a:prstGeom prst="rect">
            <a:avLst/>
          </a:prstGeom>
        </p:spPr>
      </p:pic>
      <p:pic>
        <p:nvPicPr>
          <p:cNvPr id="8" name="Picture 7">
            <a:extLst>
              <a:ext uri="{FF2B5EF4-FFF2-40B4-BE49-F238E27FC236}">
                <a16:creationId xmlns:a16="http://schemas.microsoft.com/office/drawing/2014/main" id="{4CA88B0C-5D03-394B-847E-434533560049}"/>
              </a:ext>
            </a:extLst>
          </p:cNvPr>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5384" y="5508662"/>
            <a:ext cx="1996901" cy="1347598"/>
          </a:xfrm>
          <a:prstGeom prst="rect">
            <a:avLst/>
          </a:prstGeom>
        </p:spPr>
      </p:pic>
      <p:pic>
        <p:nvPicPr>
          <p:cNvPr id="9" name="Picture 8">
            <a:extLst>
              <a:ext uri="{FF2B5EF4-FFF2-40B4-BE49-F238E27FC236}">
                <a16:creationId xmlns:a16="http://schemas.microsoft.com/office/drawing/2014/main" id="{392AA96E-EE2B-D34B-A660-D55D6C8AEC25}"/>
              </a:ext>
            </a:extLst>
          </p:cNvPr>
          <p:cNvPicPr>
            <a:picLocks noChangeAspect="1"/>
          </p:cNvPicPr>
          <p:nvPr/>
        </p:nvPicPr>
        <p:blipFill rotWithShape="1">
          <a:blip r:embed="rId7">
            <a:alphaModFix amt="30000"/>
          </a:blip>
          <a:srcRect l="14066" r="9796"/>
          <a:stretch/>
        </p:blipFill>
        <p:spPr>
          <a:xfrm>
            <a:off x="2393114" y="5504805"/>
            <a:ext cx="2040047" cy="1351455"/>
          </a:xfrm>
          <a:prstGeom prst="rect">
            <a:avLst/>
          </a:prstGeom>
        </p:spPr>
      </p:pic>
      <p:sp>
        <p:nvSpPr>
          <p:cNvPr id="10" name="TextBox 9">
            <a:extLst>
              <a:ext uri="{FF2B5EF4-FFF2-40B4-BE49-F238E27FC236}">
                <a16:creationId xmlns:a16="http://schemas.microsoft.com/office/drawing/2014/main" id="{DC7A88D3-319C-0044-946E-22EE76012E8F}"/>
              </a:ext>
            </a:extLst>
          </p:cNvPr>
          <p:cNvSpPr txBox="1"/>
          <p:nvPr/>
        </p:nvSpPr>
        <p:spPr>
          <a:xfrm>
            <a:off x="150222" y="4407636"/>
            <a:ext cx="88435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pic>
        <p:nvPicPr>
          <p:cNvPr id="12" name="Picture 11">
            <a:extLst>
              <a:ext uri="{FF2B5EF4-FFF2-40B4-BE49-F238E27FC236}">
                <a16:creationId xmlns:a16="http://schemas.microsoft.com/office/drawing/2014/main" id="{CF9E4994-D17B-DE4F-B6E9-C809FAE2AB67}"/>
              </a:ext>
            </a:extLst>
          </p:cNvPr>
          <p:cNvPicPr>
            <a:picLocks noChangeAspect="1"/>
          </p:cNvPicPr>
          <p:nvPr/>
        </p:nvPicPr>
        <p:blipFill>
          <a:blip r:embed="rId8">
            <a:alphaModFix amt="30000"/>
          </a:blip>
          <a:stretch>
            <a:fillRect/>
          </a:stretch>
        </p:blipFill>
        <p:spPr>
          <a:xfrm>
            <a:off x="4823990" y="5494159"/>
            <a:ext cx="2113815" cy="1362101"/>
          </a:xfrm>
          <a:prstGeom prst="rect">
            <a:avLst/>
          </a:prstGeom>
        </p:spPr>
      </p:pic>
      <p:pic>
        <p:nvPicPr>
          <p:cNvPr id="13" name="Picture 12">
            <a:extLst>
              <a:ext uri="{FF2B5EF4-FFF2-40B4-BE49-F238E27FC236}">
                <a16:creationId xmlns:a16="http://schemas.microsoft.com/office/drawing/2014/main" id="{3C7C3A76-2BF2-5445-A080-643468C5D893}"/>
              </a:ext>
            </a:extLst>
          </p:cNvPr>
          <p:cNvPicPr>
            <a:picLocks noChangeAspect="1"/>
          </p:cNvPicPr>
          <p:nvPr/>
        </p:nvPicPr>
        <p:blipFill>
          <a:blip r:embed="rId9">
            <a:alphaModFix amt="30000"/>
          </a:blip>
          <a:stretch>
            <a:fillRect/>
          </a:stretch>
        </p:blipFill>
        <p:spPr>
          <a:xfrm flipH="1">
            <a:off x="6906351" y="0"/>
            <a:ext cx="2237649" cy="1363837"/>
          </a:xfrm>
          <a:prstGeom prst="rect">
            <a:avLst/>
          </a:prstGeom>
        </p:spPr>
      </p:pic>
      <p:sp>
        <p:nvSpPr>
          <p:cNvPr id="14" name="TextBox 13">
            <a:extLst>
              <a:ext uri="{FF2B5EF4-FFF2-40B4-BE49-F238E27FC236}">
                <a16:creationId xmlns:a16="http://schemas.microsoft.com/office/drawing/2014/main" id="{B62A5218-ECBB-384E-A052-6B47A9781DD5}"/>
              </a:ext>
            </a:extLst>
          </p:cNvPr>
          <p:cNvSpPr txBox="1"/>
          <p:nvPr/>
        </p:nvSpPr>
        <p:spPr>
          <a:xfrm>
            <a:off x="3381405" y="4827447"/>
            <a:ext cx="240161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M-W 2:00-3:15pm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Online</a:t>
            </a:r>
          </a:p>
        </p:txBody>
      </p:sp>
      <p:pic>
        <p:nvPicPr>
          <p:cNvPr id="15" name="Picture 14">
            <a:extLst>
              <a:ext uri="{FF2B5EF4-FFF2-40B4-BE49-F238E27FC236}">
                <a16:creationId xmlns:a16="http://schemas.microsoft.com/office/drawing/2014/main" id="{9287E29F-DE24-354C-A014-C78EAA487504}"/>
              </a:ext>
            </a:extLst>
          </p:cNvPr>
          <p:cNvPicPr>
            <a:picLocks noChangeAspect="1"/>
          </p:cNvPicPr>
          <p:nvPr/>
        </p:nvPicPr>
        <p:blipFill>
          <a:blip r:embed="rId10"/>
          <a:stretch>
            <a:fillRect/>
          </a:stretch>
        </p:blipFill>
        <p:spPr>
          <a:xfrm>
            <a:off x="37622" y="4664614"/>
            <a:ext cx="2189001" cy="760351"/>
          </a:xfrm>
          <a:prstGeom prst="rect">
            <a:avLst/>
          </a:prstGeom>
        </p:spPr>
      </p:pic>
      <p:sp>
        <p:nvSpPr>
          <p:cNvPr id="16" name="TextBox 15">
            <a:extLst>
              <a:ext uri="{FF2B5EF4-FFF2-40B4-BE49-F238E27FC236}">
                <a16:creationId xmlns:a16="http://schemas.microsoft.com/office/drawing/2014/main" id="{7B6BF136-A7BB-C241-B057-D88B7C55BFF6}"/>
              </a:ext>
            </a:extLst>
          </p:cNvPr>
          <p:cNvSpPr txBox="1"/>
          <p:nvPr/>
        </p:nvSpPr>
        <p:spPr>
          <a:xfrm>
            <a:off x="2719137" y="2592390"/>
            <a:ext cx="373050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CMSC 818W : Fall 2020</a:t>
            </a:r>
          </a:p>
        </p:txBody>
      </p:sp>
      <p:sp>
        <p:nvSpPr>
          <p:cNvPr id="17" name="TextBox 16">
            <a:extLst>
              <a:ext uri="{FF2B5EF4-FFF2-40B4-BE49-F238E27FC236}">
                <a16:creationId xmlns:a16="http://schemas.microsoft.com/office/drawing/2014/main" id="{722F55EA-EA03-B44F-B899-34BF229DA4B8}"/>
              </a:ext>
            </a:extLst>
          </p:cNvPr>
          <p:cNvSpPr txBox="1"/>
          <p:nvPr/>
        </p:nvSpPr>
        <p:spPr>
          <a:xfrm>
            <a:off x="0" y="3508293"/>
            <a:ext cx="9144000" cy="830997"/>
          </a:xfrm>
          <a:prstGeom prst="rect">
            <a:avLst/>
          </a:prstGeom>
          <a:noFill/>
        </p:spPr>
        <p:txBody>
          <a:bodyPr wrap="square" rtlCol="0">
            <a:spAutoFit/>
          </a:bodyPr>
          <a:lstStyle/>
          <a:p>
            <a:pPr algn="ct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Lecture 4</a:t>
            </a:r>
            <a:r>
              <a:rPr lang="en-US" sz="2400" b="1" dirty="0">
                <a:solidFill>
                  <a:srgbClr val="4472C4">
                    <a:lumMod val="75000"/>
                  </a:srgbClr>
                </a:solidFill>
                <a:latin typeface="Lucida Bright" panose="02040602050505020304" pitchFamily="18" charset="77"/>
              </a:rPr>
              <a:t>.1:</a:t>
            </a:r>
          </a:p>
          <a:p>
            <a:pPr algn="ctr"/>
            <a:r>
              <a:rPr lang="en-US" sz="2400" b="1" dirty="0">
                <a:solidFill>
                  <a:srgbClr val="4472C4">
                    <a:lumMod val="75000"/>
                  </a:srgbClr>
                </a:solidFill>
                <a:latin typeface="Lucida Bright" panose="02040602050505020304" pitchFamily="18" charset="77"/>
              </a:rPr>
              <a:t>Indoor Localization - I</a:t>
            </a:r>
          </a:p>
        </p:txBody>
      </p:sp>
      <p:sp>
        <p:nvSpPr>
          <p:cNvPr id="18" name="TextBox 17">
            <a:extLst>
              <a:ext uri="{FF2B5EF4-FFF2-40B4-BE49-F238E27FC236}">
                <a16:creationId xmlns:a16="http://schemas.microsoft.com/office/drawing/2014/main" id="{B3960D64-3C39-2C44-B7B6-9F81B1596C47}"/>
              </a:ext>
            </a:extLst>
          </p:cNvPr>
          <p:cNvSpPr txBox="1"/>
          <p:nvPr/>
        </p:nvSpPr>
        <p:spPr>
          <a:xfrm>
            <a:off x="0" y="6402514"/>
            <a:ext cx="9144000" cy="461665"/>
          </a:xfrm>
          <a:prstGeom prst="rect">
            <a:avLst/>
          </a:prstGeom>
          <a:solidFill>
            <a:schemeClr val="bg1">
              <a:lumMod val="85000"/>
            </a:schemeClr>
          </a:solidFill>
        </p:spPr>
        <p:txBody>
          <a:bodyPr wrap="square" rtlCol="0">
            <a:spAutoFit/>
          </a:bodyPr>
          <a:lstStyle/>
          <a:p>
            <a:pPr algn="ctr"/>
            <a:r>
              <a:rPr lang="en-US" sz="2400" dirty="0"/>
              <a:t>This zoom session is being recorded.</a:t>
            </a:r>
          </a:p>
        </p:txBody>
      </p:sp>
    </p:spTree>
    <p:extLst>
      <p:ext uri="{BB962C8B-B14F-4D97-AF65-F5344CB8AC3E}">
        <p14:creationId xmlns:p14="http://schemas.microsoft.com/office/powerpoint/2010/main" val="2769097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319082-0B7E-5E43-9AFD-7B508431FD32}"/>
              </a:ext>
            </a:extLst>
          </p:cNvPr>
          <p:cNvSpPr/>
          <p:nvPr/>
        </p:nvSpPr>
        <p:spPr>
          <a:xfrm>
            <a:off x="3626" y="0"/>
            <a:ext cx="9140374" cy="645261"/>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Indoor Location Sensing Using Geo-Magnetism </a:t>
            </a:r>
          </a:p>
        </p:txBody>
      </p:sp>
      <p:pic>
        <p:nvPicPr>
          <p:cNvPr id="6" name="Picture 5">
            <a:extLst>
              <a:ext uri="{FF2B5EF4-FFF2-40B4-BE49-F238E27FC236}">
                <a16:creationId xmlns:a16="http://schemas.microsoft.com/office/drawing/2014/main" id="{170BEB34-2028-B644-BFC9-54853AE066B5}"/>
              </a:ext>
            </a:extLst>
          </p:cNvPr>
          <p:cNvPicPr>
            <a:picLocks noChangeAspect="1"/>
          </p:cNvPicPr>
          <p:nvPr/>
        </p:nvPicPr>
        <p:blipFill>
          <a:blip r:embed="rId2"/>
          <a:stretch>
            <a:fillRect/>
          </a:stretch>
        </p:blipFill>
        <p:spPr>
          <a:xfrm>
            <a:off x="1942069" y="645261"/>
            <a:ext cx="5259861" cy="5152516"/>
          </a:xfrm>
          <a:prstGeom prst="rect">
            <a:avLst/>
          </a:prstGeom>
        </p:spPr>
      </p:pic>
      <p:sp>
        <p:nvSpPr>
          <p:cNvPr id="7" name="TextBox 6">
            <a:extLst>
              <a:ext uri="{FF2B5EF4-FFF2-40B4-BE49-F238E27FC236}">
                <a16:creationId xmlns:a16="http://schemas.microsoft.com/office/drawing/2014/main" id="{3CF46B06-2C07-714C-A79D-50D39ECDEE83}"/>
              </a:ext>
            </a:extLst>
          </p:cNvPr>
          <p:cNvSpPr txBox="1"/>
          <p:nvPr/>
        </p:nvSpPr>
        <p:spPr>
          <a:xfrm>
            <a:off x="2047096" y="5780606"/>
            <a:ext cx="5049808" cy="646331"/>
          </a:xfrm>
          <a:prstGeom prst="rect">
            <a:avLst/>
          </a:prstGeom>
          <a:solidFill>
            <a:schemeClr val="bg1"/>
          </a:solidFill>
          <a:ln>
            <a:noFill/>
          </a:ln>
        </p:spPr>
        <p:txBody>
          <a:bodyPr wrap="square" rtlCol="0">
            <a:spAutoFit/>
          </a:bodyPr>
          <a:lstStyle/>
          <a:p>
            <a:pPr algn="ctr"/>
            <a:r>
              <a:rPr lang="en-US" dirty="0">
                <a:latin typeface="Arial" panose="020B0604020202020204" pitchFamily="34" charset="0"/>
                <a:cs typeface="Arial" panose="020B0604020202020204" pitchFamily="34" charset="0"/>
              </a:rPr>
              <a:t>The client device for detecting magnetic signatures </a:t>
            </a:r>
          </a:p>
        </p:txBody>
      </p:sp>
      <p:sp>
        <p:nvSpPr>
          <p:cNvPr id="8" name="Slide Number Placeholder 7">
            <a:extLst>
              <a:ext uri="{FF2B5EF4-FFF2-40B4-BE49-F238E27FC236}">
                <a16:creationId xmlns:a16="http://schemas.microsoft.com/office/drawing/2014/main" id="{D13903BC-DD82-D04B-AC91-6F419AE2B24C}"/>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1041907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319082-0B7E-5E43-9AFD-7B508431FD32}"/>
              </a:ext>
            </a:extLst>
          </p:cNvPr>
          <p:cNvSpPr/>
          <p:nvPr/>
        </p:nvSpPr>
        <p:spPr>
          <a:xfrm>
            <a:off x="3626" y="0"/>
            <a:ext cx="9140374" cy="645261"/>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Indoor Location Sensing Using Geo-Magnetism </a:t>
            </a:r>
          </a:p>
        </p:txBody>
      </p:sp>
      <p:sp>
        <p:nvSpPr>
          <p:cNvPr id="7" name="TextBox 6">
            <a:extLst>
              <a:ext uri="{FF2B5EF4-FFF2-40B4-BE49-F238E27FC236}">
                <a16:creationId xmlns:a16="http://schemas.microsoft.com/office/drawing/2014/main" id="{3CF46B06-2C07-714C-A79D-50D39ECDEE83}"/>
              </a:ext>
            </a:extLst>
          </p:cNvPr>
          <p:cNvSpPr txBox="1"/>
          <p:nvPr/>
        </p:nvSpPr>
        <p:spPr>
          <a:xfrm>
            <a:off x="281796" y="1297506"/>
            <a:ext cx="7160404" cy="369332"/>
          </a:xfrm>
          <a:prstGeom prst="rect">
            <a:avLst/>
          </a:prstGeom>
          <a:solidFill>
            <a:schemeClr val="bg1"/>
          </a:solidFill>
          <a:ln>
            <a:noFill/>
          </a:ln>
        </p:spPr>
        <p:txBody>
          <a:bodyPr wrap="square" rtlCol="0">
            <a:spAutoFit/>
          </a:bodyPr>
          <a:lstStyle/>
          <a:p>
            <a:r>
              <a:rPr lang="en-US" dirty="0">
                <a:latin typeface="Arial" panose="020B0604020202020204" pitchFamily="34" charset="0"/>
                <a:cs typeface="Arial" panose="020B0604020202020204" pitchFamily="34" charset="0"/>
              </a:rPr>
              <a:t>Database: &lt;</a:t>
            </a:r>
            <a:r>
              <a:rPr lang="en-US" dirty="0" err="1">
                <a:latin typeface="Arial" panose="020B0604020202020204" pitchFamily="34" charset="0"/>
                <a:cs typeface="Arial" panose="020B0604020202020204" pitchFamily="34" charset="0"/>
              </a:rPr>
              <a:t>mag_x_i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mag_y_i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mag_z_i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Location_i</a:t>
            </a:r>
            <a:r>
              <a:rPr lang="en-US" dirty="0">
                <a:latin typeface="Arial" panose="020B0604020202020204" pitchFamily="34" charset="0"/>
                <a:cs typeface="Arial" panose="020B0604020202020204" pitchFamily="34" charset="0"/>
              </a:rPr>
              <a:t>&gt;</a:t>
            </a:r>
          </a:p>
        </p:txBody>
      </p:sp>
      <p:sp>
        <p:nvSpPr>
          <p:cNvPr id="8" name="Slide Number Placeholder 7">
            <a:extLst>
              <a:ext uri="{FF2B5EF4-FFF2-40B4-BE49-F238E27FC236}">
                <a16:creationId xmlns:a16="http://schemas.microsoft.com/office/drawing/2014/main" id="{D13903BC-DD82-D04B-AC91-6F419AE2B24C}"/>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11</a:t>
            </a:fld>
            <a:endParaRPr lang="en-US">
              <a:solidFill>
                <a:prstClr val="black">
                  <a:tint val="75000"/>
                </a:prstClr>
              </a:solidFill>
            </a:endParaRPr>
          </a:p>
        </p:txBody>
      </p:sp>
      <p:sp>
        <p:nvSpPr>
          <p:cNvPr id="9" name="TextBox 8">
            <a:extLst>
              <a:ext uri="{FF2B5EF4-FFF2-40B4-BE49-F238E27FC236}">
                <a16:creationId xmlns:a16="http://schemas.microsoft.com/office/drawing/2014/main" id="{AE7D7C6B-B03A-5743-B8C9-13D300D367FD}"/>
              </a:ext>
            </a:extLst>
          </p:cNvPr>
          <p:cNvSpPr txBox="1"/>
          <p:nvPr/>
        </p:nvSpPr>
        <p:spPr>
          <a:xfrm>
            <a:off x="326246" y="2319083"/>
            <a:ext cx="7160404" cy="369332"/>
          </a:xfrm>
          <a:prstGeom prst="rect">
            <a:avLst/>
          </a:prstGeom>
          <a:solidFill>
            <a:schemeClr val="bg1"/>
          </a:solidFill>
          <a:ln>
            <a:noFill/>
          </a:ln>
        </p:spPr>
        <p:txBody>
          <a:bodyPr wrap="square" rtlCol="0">
            <a:spAutoFit/>
          </a:bodyPr>
          <a:lstStyle/>
          <a:p>
            <a:r>
              <a:rPr lang="en-US" dirty="0">
                <a:latin typeface="Arial" panose="020B0604020202020204" pitchFamily="34" charset="0"/>
                <a:cs typeface="Arial" panose="020B0604020202020204" pitchFamily="34" charset="0"/>
              </a:rPr>
              <a:t>Observation: &lt;</a:t>
            </a:r>
            <a:r>
              <a:rPr lang="en-US" dirty="0" err="1">
                <a:latin typeface="Arial" panose="020B0604020202020204" pitchFamily="34" charset="0"/>
                <a:cs typeface="Arial" panose="020B0604020202020204" pitchFamily="34" charset="0"/>
              </a:rPr>
              <a:t>mag_x</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mag_y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mag_z</a:t>
            </a:r>
            <a:r>
              <a:rPr lang="en-US" dirty="0">
                <a:latin typeface="Arial" panose="020B0604020202020204" pitchFamily="34" charset="0"/>
                <a:cs typeface="Arial" panose="020B0604020202020204" pitchFamily="34" charset="0"/>
              </a:rPr>
              <a:t>&gt;</a:t>
            </a:r>
          </a:p>
        </p:txBody>
      </p:sp>
      <p:sp>
        <p:nvSpPr>
          <p:cNvPr id="10" name="TextBox 9">
            <a:extLst>
              <a:ext uri="{FF2B5EF4-FFF2-40B4-BE49-F238E27FC236}">
                <a16:creationId xmlns:a16="http://schemas.microsoft.com/office/drawing/2014/main" id="{574C5ADD-5775-894E-A22D-21AFC03A5F7E}"/>
              </a:ext>
            </a:extLst>
          </p:cNvPr>
          <p:cNvSpPr txBox="1"/>
          <p:nvPr/>
        </p:nvSpPr>
        <p:spPr>
          <a:xfrm>
            <a:off x="0" y="3429000"/>
            <a:ext cx="9144000" cy="830997"/>
          </a:xfrm>
          <a:prstGeom prst="rect">
            <a:avLst/>
          </a:prstGeom>
          <a:solidFill>
            <a:schemeClr val="bg1"/>
          </a:solidFill>
          <a:ln>
            <a:noFill/>
          </a:ln>
        </p:spPr>
        <p:txBody>
          <a:bodyPr wrap="square" rtlCol="0">
            <a:spAutoFit/>
          </a:bodyPr>
          <a:lstStyle/>
          <a:p>
            <a:pPr algn="ctr"/>
            <a:r>
              <a:rPr lang="en-US" sz="2400" dirty="0">
                <a:latin typeface="Arial" panose="020B0604020202020204" pitchFamily="34" charset="0"/>
                <a:cs typeface="Arial" panose="020B0604020202020204" pitchFamily="34" charset="0"/>
              </a:rPr>
              <a:t>Find the ‘</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(or a sequence) for which RMS difference between the observation and the stored magnetic value is minimum.</a:t>
            </a:r>
          </a:p>
        </p:txBody>
      </p:sp>
    </p:spTree>
    <p:extLst>
      <p:ext uri="{BB962C8B-B14F-4D97-AF65-F5344CB8AC3E}">
        <p14:creationId xmlns:p14="http://schemas.microsoft.com/office/powerpoint/2010/main" val="83170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319082-0B7E-5E43-9AFD-7B508431FD32}"/>
              </a:ext>
            </a:extLst>
          </p:cNvPr>
          <p:cNvSpPr/>
          <p:nvPr/>
        </p:nvSpPr>
        <p:spPr>
          <a:xfrm>
            <a:off x="3626" y="0"/>
            <a:ext cx="9140374" cy="645261"/>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Indoor Location Sensing Using Geo-Magnetism </a:t>
            </a:r>
          </a:p>
        </p:txBody>
      </p:sp>
      <p:pic>
        <p:nvPicPr>
          <p:cNvPr id="6" name="Picture 5">
            <a:extLst>
              <a:ext uri="{FF2B5EF4-FFF2-40B4-BE49-F238E27FC236}">
                <a16:creationId xmlns:a16="http://schemas.microsoft.com/office/drawing/2014/main" id="{7AD6A0D6-A85C-FF47-920D-EE5EA1C0B430}"/>
              </a:ext>
            </a:extLst>
          </p:cNvPr>
          <p:cNvPicPr>
            <a:picLocks noChangeAspect="1"/>
          </p:cNvPicPr>
          <p:nvPr/>
        </p:nvPicPr>
        <p:blipFill>
          <a:blip r:embed="rId2"/>
          <a:stretch>
            <a:fillRect/>
          </a:stretch>
        </p:blipFill>
        <p:spPr>
          <a:xfrm>
            <a:off x="2047096" y="870881"/>
            <a:ext cx="5049808" cy="4684105"/>
          </a:xfrm>
          <a:prstGeom prst="rect">
            <a:avLst/>
          </a:prstGeom>
        </p:spPr>
      </p:pic>
      <p:sp>
        <p:nvSpPr>
          <p:cNvPr id="7" name="TextBox 6">
            <a:extLst>
              <a:ext uri="{FF2B5EF4-FFF2-40B4-BE49-F238E27FC236}">
                <a16:creationId xmlns:a16="http://schemas.microsoft.com/office/drawing/2014/main" id="{1D7FC0C4-71B0-A04C-81D8-5D9FC8B2420A}"/>
              </a:ext>
            </a:extLst>
          </p:cNvPr>
          <p:cNvSpPr txBox="1"/>
          <p:nvPr/>
        </p:nvSpPr>
        <p:spPr>
          <a:xfrm>
            <a:off x="2047096" y="5780606"/>
            <a:ext cx="5049808" cy="646331"/>
          </a:xfrm>
          <a:prstGeom prst="rect">
            <a:avLst/>
          </a:prstGeom>
          <a:solidFill>
            <a:schemeClr val="bg1"/>
          </a:solidFill>
          <a:ln>
            <a:noFill/>
          </a:ln>
        </p:spPr>
        <p:txBody>
          <a:bodyPr wrap="square" rtlCol="0">
            <a:spAutoFit/>
          </a:bodyPr>
          <a:lstStyle/>
          <a:p>
            <a:pPr algn="ctr"/>
            <a:r>
              <a:rPr lang="en-US" dirty="0">
                <a:latin typeface="Arial" panose="020B0604020202020204" pitchFamily="34" charset="0"/>
                <a:cs typeface="Arial" panose="020B0604020202020204" pitchFamily="34" charset="0"/>
              </a:rPr>
              <a:t>Wearable device for detecting fingerprints</a:t>
            </a:r>
          </a:p>
          <a:p>
            <a:pPr algn="ctr"/>
            <a:endParaRPr lang="en-US" dirty="0">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5C5AB942-BCD8-ED4F-A919-8AD45A7BEBB2}"/>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2691463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06" y="1297407"/>
            <a:ext cx="8615135" cy="5572761"/>
          </a:xfrm>
          <a:prstGeom prst="rect">
            <a:avLst/>
          </a:prstGeom>
        </p:spPr>
      </p:pic>
      <p:sp>
        <p:nvSpPr>
          <p:cNvPr id="4" name="Rectangle 3"/>
          <p:cNvSpPr/>
          <p:nvPr/>
        </p:nvSpPr>
        <p:spPr>
          <a:xfrm>
            <a:off x="240082" y="1318654"/>
            <a:ext cx="8642659" cy="559208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9" name="Rectangle 38"/>
          <p:cNvSpPr/>
          <p:nvPr/>
        </p:nvSpPr>
        <p:spPr>
          <a:xfrm>
            <a:off x="3626" y="-37691"/>
            <a:ext cx="2861732" cy="717575"/>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Fingerprint</a:t>
            </a:r>
          </a:p>
        </p:txBody>
      </p:sp>
      <p:pic>
        <p:nvPicPr>
          <p:cNvPr id="31" name="Picture 30">
            <a:extLst>
              <a:ext uri="{FF2B5EF4-FFF2-40B4-BE49-F238E27FC236}">
                <a16:creationId xmlns:a16="http://schemas.microsoft.com/office/drawing/2014/main" id="{1981F88F-5338-8B44-9ABC-5EE30C855716}"/>
              </a:ext>
            </a:extLst>
          </p:cNvPr>
          <p:cNvPicPr>
            <a:picLocks noChangeAspect="1"/>
          </p:cNvPicPr>
          <p:nvPr/>
        </p:nvPicPr>
        <p:blipFill rotWithShape="1">
          <a:blip r:embed="rId5"/>
          <a:srcRect l="20970" t="7595" r="21308" b="7314"/>
          <a:stretch/>
        </p:blipFill>
        <p:spPr>
          <a:xfrm rot="21236268">
            <a:off x="3834134" y="3451869"/>
            <a:ext cx="647254" cy="954150"/>
          </a:xfrm>
          <a:prstGeom prst="rect">
            <a:avLst/>
          </a:prstGeom>
        </p:spPr>
      </p:pic>
      <p:sp>
        <p:nvSpPr>
          <p:cNvPr id="40" name="TextBox 39">
            <a:extLst>
              <a:ext uri="{FF2B5EF4-FFF2-40B4-BE49-F238E27FC236}">
                <a16:creationId xmlns:a16="http://schemas.microsoft.com/office/drawing/2014/main" id="{4A3215A8-4129-1744-8BAB-34D40B96C6FC}"/>
              </a:ext>
            </a:extLst>
          </p:cNvPr>
          <p:cNvSpPr txBox="1"/>
          <p:nvPr/>
        </p:nvSpPr>
        <p:spPr>
          <a:xfrm>
            <a:off x="2644154" y="2456455"/>
            <a:ext cx="1763613" cy="923330"/>
          </a:xfrm>
          <a:prstGeom prst="rect">
            <a:avLst/>
          </a:prstGeom>
          <a:solidFill>
            <a:schemeClr val="bg1"/>
          </a:solidFill>
          <a:ln>
            <a:solidFill>
              <a:schemeClr val="tx1"/>
            </a:solidFill>
          </a:ln>
        </p:spPr>
        <p:txBody>
          <a:bodyPr wrap="square" rtlCol="0">
            <a:spAutoFit/>
          </a:bodyPr>
          <a:lstStyle/>
          <a:p>
            <a:pPr algn="ctr"/>
            <a:r>
              <a:rPr lang="en-US" dirty="0">
                <a:latin typeface="Arial" panose="020B0604020202020204" pitchFamily="34" charset="0"/>
                <a:cs typeface="Arial" panose="020B0604020202020204" pitchFamily="34" charset="0"/>
              </a:rPr>
              <a:t>Unique features of signals</a:t>
            </a:r>
          </a:p>
        </p:txBody>
      </p:sp>
      <p:sp>
        <p:nvSpPr>
          <p:cNvPr id="2" name="Slide Number Placeholder 1">
            <a:extLst>
              <a:ext uri="{FF2B5EF4-FFF2-40B4-BE49-F238E27FC236}">
                <a16:creationId xmlns:a16="http://schemas.microsoft.com/office/drawing/2014/main" id="{AEDCE7DE-B46C-6643-91F4-D7FDA245E3C1}"/>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13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601338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06" y="1297407"/>
            <a:ext cx="8615135" cy="5572761"/>
          </a:xfrm>
          <a:prstGeom prst="rect">
            <a:avLst/>
          </a:prstGeom>
        </p:spPr>
      </p:pic>
      <p:sp>
        <p:nvSpPr>
          <p:cNvPr id="4" name="Rectangle 3"/>
          <p:cNvSpPr/>
          <p:nvPr/>
        </p:nvSpPr>
        <p:spPr>
          <a:xfrm>
            <a:off x="240082" y="1318654"/>
            <a:ext cx="8642659" cy="559208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9" name="Rectangle 38"/>
          <p:cNvSpPr/>
          <p:nvPr/>
        </p:nvSpPr>
        <p:spPr>
          <a:xfrm>
            <a:off x="3626" y="-37691"/>
            <a:ext cx="2861732" cy="717575"/>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Fingerprint</a:t>
            </a:r>
          </a:p>
        </p:txBody>
      </p:sp>
      <p:grpSp>
        <p:nvGrpSpPr>
          <p:cNvPr id="14" name="Group 20">
            <a:extLst>
              <a:ext uri="{FF2B5EF4-FFF2-40B4-BE49-F238E27FC236}">
                <a16:creationId xmlns:a16="http://schemas.microsoft.com/office/drawing/2014/main" id="{09BC2210-39C4-3F41-8669-6CE15ED811E8}"/>
              </a:ext>
            </a:extLst>
          </p:cNvPr>
          <p:cNvGrpSpPr/>
          <p:nvPr/>
        </p:nvGrpSpPr>
        <p:grpSpPr>
          <a:xfrm>
            <a:off x="724890" y="3016199"/>
            <a:ext cx="693543" cy="746692"/>
            <a:chOff x="2829583" y="1283520"/>
            <a:chExt cx="693543" cy="746692"/>
          </a:xfrm>
        </p:grpSpPr>
        <p:pic>
          <p:nvPicPr>
            <p:cNvPr id="15" name="Picture 14" descr="ap.png">
              <a:extLst>
                <a:ext uri="{FF2B5EF4-FFF2-40B4-BE49-F238E27FC236}">
                  <a16:creationId xmlns:a16="http://schemas.microsoft.com/office/drawing/2014/main" id="{926D2795-D257-8D4C-98DD-A865B650E77B}"/>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829583" y="1448080"/>
              <a:ext cx="693543" cy="582132"/>
            </a:xfrm>
            <a:prstGeom prst="rect">
              <a:avLst/>
            </a:prstGeom>
          </p:spPr>
        </p:pic>
        <p:pic>
          <p:nvPicPr>
            <p:cNvPr id="16" name="Picture 15" descr="wireless-icon-red.png">
              <a:extLst>
                <a:ext uri="{FF2B5EF4-FFF2-40B4-BE49-F238E27FC236}">
                  <a16:creationId xmlns:a16="http://schemas.microsoft.com/office/drawing/2014/main" id="{8D6C8729-B812-094A-9924-6635BEC886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230866">
              <a:off x="2837994" y="1305948"/>
              <a:ext cx="410105" cy="365250"/>
            </a:xfrm>
            <a:prstGeom prst="rect">
              <a:avLst/>
            </a:prstGeom>
          </p:spPr>
        </p:pic>
      </p:grpSp>
      <p:sp>
        <p:nvSpPr>
          <p:cNvPr id="17" name="Rectangle 16">
            <a:extLst>
              <a:ext uri="{FF2B5EF4-FFF2-40B4-BE49-F238E27FC236}">
                <a16:creationId xmlns:a16="http://schemas.microsoft.com/office/drawing/2014/main" id="{4FC99D87-993A-4048-99AD-12E576A7995D}"/>
              </a:ext>
            </a:extLst>
          </p:cNvPr>
          <p:cNvSpPr/>
          <p:nvPr/>
        </p:nvSpPr>
        <p:spPr>
          <a:xfrm>
            <a:off x="276030" y="3629661"/>
            <a:ext cx="581020" cy="2400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a:solidFill>
                  <a:prstClr val="white"/>
                </a:solidFill>
                <a:latin typeface="Arial" panose="020B0604020202020204" pitchFamily="34" charset="0"/>
                <a:cs typeface="Arial" panose="020B0604020202020204" pitchFamily="34" charset="0"/>
              </a:rPr>
              <a:t>AP 2</a:t>
            </a:r>
          </a:p>
        </p:txBody>
      </p:sp>
      <p:grpSp>
        <p:nvGrpSpPr>
          <p:cNvPr id="18" name="Group 23">
            <a:extLst>
              <a:ext uri="{FF2B5EF4-FFF2-40B4-BE49-F238E27FC236}">
                <a16:creationId xmlns:a16="http://schemas.microsoft.com/office/drawing/2014/main" id="{F80DA3F2-430C-2F4A-A8CB-48E3B69284B9}"/>
              </a:ext>
            </a:extLst>
          </p:cNvPr>
          <p:cNvGrpSpPr/>
          <p:nvPr/>
        </p:nvGrpSpPr>
        <p:grpSpPr>
          <a:xfrm>
            <a:off x="2011367" y="4403183"/>
            <a:ext cx="693543" cy="746692"/>
            <a:chOff x="2829583" y="1283520"/>
            <a:chExt cx="693543" cy="746692"/>
          </a:xfrm>
        </p:grpSpPr>
        <p:pic>
          <p:nvPicPr>
            <p:cNvPr id="19" name="Picture 18" descr="ap.png">
              <a:extLst>
                <a:ext uri="{FF2B5EF4-FFF2-40B4-BE49-F238E27FC236}">
                  <a16:creationId xmlns:a16="http://schemas.microsoft.com/office/drawing/2014/main" id="{3862CDA9-160E-DB44-B81F-15BF5BA8C6E8}"/>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829583" y="1448080"/>
              <a:ext cx="693543" cy="582132"/>
            </a:xfrm>
            <a:prstGeom prst="rect">
              <a:avLst/>
            </a:prstGeom>
          </p:spPr>
        </p:pic>
        <p:pic>
          <p:nvPicPr>
            <p:cNvPr id="21" name="Picture 20" descr="wireless-icon-red.png">
              <a:extLst>
                <a:ext uri="{FF2B5EF4-FFF2-40B4-BE49-F238E27FC236}">
                  <a16:creationId xmlns:a16="http://schemas.microsoft.com/office/drawing/2014/main" id="{6B5464AF-D16C-F448-AD73-98FB2ADD84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230866">
              <a:off x="2837994" y="1305948"/>
              <a:ext cx="410105" cy="365250"/>
            </a:xfrm>
            <a:prstGeom prst="rect">
              <a:avLst/>
            </a:prstGeom>
          </p:spPr>
        </p:pic>
      </p:grpSp>
      <p:sp>
        <p:nvSpPr>
          <p:cNvPr id="22" name="Rectangle 21">
            <a:extLst>
              <a:ext uri="{FF2B5EF4-FFF2-40B4-BE49-F238E27FC236}">
                <a16:creationId xmlns:a16="http://schemas.microsoft.com/office/drawing/2014/main" id="{2F953532-0151-E640-B848-6361A418A0A9}"/>
              </a:ext>
            </a:extLst>
          </p:cNvPr>
          <p:cNvSpPr/>
          <p:nvPr/>
        </p:nvSpPr>
        <p:spPr>
          <a:xfrm>
            <a:off x="2011367" y="5147556"/>
            <a:ext cx="581020" cy="2400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a:solidFill>
                  <a:prstClr val="white"/>
                </a:solidFill>
                <a:latin typeface="Arial" panose="020B0604020202020204" pitchFamily="34" charset="0"/>
                <a:cs typeface="Arial" panose="020B0604020202020204" pitchFamily="34" charset="0"/>
              </a:rPr>
              <a:t>AP 1</a:t>
            </a:r>
          </a:p>
        </p:txBody>
      </p:sp>
      <p:grpSp>
        <p:nvGrpSpPr>
          <p:cNvPr id="23" name="Group 32">
            <a:extLst>
              <a:ext uri="{FF2B5EF4-FFF2-40B4-BE49-F238E27FC236}">
                <a16:creationId xmlns:a16="http://schemas.microsoft.com/office/drawing/2014/main" id="{A071B2D9-BC12-314E-82DE-B20923CD5E9E}"/>
              </a:ext>
            </a:extLst>
          </p:cNvPr>
          <p:cNvGrpSpPr/>
          <p:nvPr/>
        </p:nvGrpSpPr>
        <p:grpSpPr>
          <a:xfrm>
            <a:off x="7016886" y="3639106"/>
            <a:ext cx="693543" cy="746692"/>
            <a:chOff x="2829583" y="1283520"/>
            <a:chExt cx="693543" cy="746692"/>
          </a:xfrm>
        </p:grpSpPr>
        <p:pic>
          <p:nvPicPr>
            <p:cNvPr id="24" name="Picture 23" descr="ap.png">
              <a:extLst>
                <a:ext uri="{FF2B5EF4-FFF2-40B4-BE49-F238E27FC236}">
                  <a16:creationId xmlns:a16="http://schemas.microsoft.com/office/drawing/2014/main" id="{18FBF387-0E3B-564A-A485-CBD09AA2EBC7}"/>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829583" y="1448080"/>
              <a:ext cx="693543" cy="582132"/>
            </a:xfrm>
            <a:prstGeom prst="rect">
              <a:avLst/>
            </a:prstGeom>
          </p:spPr>
        </p:pic>
        <p:pic>
          <p:nvPicPr>
            <p:cNvPr id="25" name="Picture 24" descr="wireless-icon-red.png">
              <a:extLst>
                <a:ext uri="{FF2B5EF4-FFF2-40B4-BE49-F238E27FC236}">
                  <a16:creationId xmlns:a16="http://schemas.microsoft.com/office/drawing/2014/main" id="{B7892D36-8672-0D4E-9C23-99BA839C9F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230866">
              <a:off x="2837994" y="1305948"/>
              <a:ext cx="410105" cy="365250"/>
            </a:xfrm>
            <a:prstGeom prst="rect">
              <a:avLst/>
            </a:prstGeom>
          </p:spPr>
        </p:pic>
      </p:grpSp>
      <p:sp>
        <p:nvSpPr>
          <p:cNvPr id="26" name="Rectangle 25">
            <a:extLst>
              <a:ext uri="{FF2B5EF4-FFF2-40B4-BE49-F238E27FC236}">
                <a16:creationId xmlns:a16="http://schemas.microsoft.com/office/drawing/2014/main" id="{E81118DB-B72D-D949-82C0-5F342EFC5A08}"/>
              </a:ext>
            </a:extLst>
          </p:cNvPr>
          <p:cNvSpPr/>
          <p:nvPr/>
        </p:nvSpPr>
        <p:spPr>
          <a:xfrm>
            <a:off x="7282909" y="4363008"/>
            <a:ext cx="581020" cy="2400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a:solidFill>
                  <a:prstClr val="white"/>
                </a:solidFill>
                <a:latin typeface="Arial" panose="020B0604020202020204" pitchFamily="34" charset="0"/>
                <a:cs typeface="Arial" panose="020B0604020202020204" pitchFamily="34" charset="0"/>
              </a:rPr>
              <a:t>AP 4</a:t>
            </a:r>
          </a:p>
        </p:txBody>
      </p:sp>
      <p:grpSp>
        <p:nvGrpSpPr>
          <p:cNvPr id="27" name="Group 29">
            <a:extLst>
              <a:ext uri="{FF2B5EF4-FFF2-40B4-BE49-F238E27FC236}">
                <a16:creationId xmlns:a16="http://schemas.microsoft.com/office/drawing/2014/main" id="{33BCE697-32CB-404D-82D2-3BFD3300FDA7}"/>
              </a:ext>
            </a:extLst>
          </p:cNvPr>
          <p:cNvGrpSpPr/>
          <p:nvPr/>
        </p:nvGrpSpPr>
        <p:grpSpPr>
          <a:xfrm>
            <a:off x="6140325" y="1005130"/>
            <a:ext cx="693543" cy="746692"/>
            <a:chOff x="2829583" y="1283520"/>
            <a:chExt cx="693543" cy="746692"/>
          </a:xfrm>
        </p:grpSpPr>
        <p:pic>
          <p:nvPicPr>
            <p:cNvPr id="28" name="Picture 27" descr="ap.png">
              <a:extLst>
                <a:ext uri="{FF2B5EF4-FFF2-40B4-BE49-F238E27FC236}">
                  <a16:creationId xmlns:a16="http://schemas.microsoft.com/office/drawing/2014/main" id="{DC11D471-B0D2-B745-9304-120C2378185A}"/>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829583" y="1448080"/>
              <a:ext cx="693543" cy="582132"/>
            </a:xfrm>
            <a:prstGeom prst="rect">
              <a:avLst/>
            </a:prstGeom>
          </p:spPr>
        </p:pic>
        <p:pic>
          <p:nvPicPr>
            <p:cNvPr id="29" name="Picture 28" descr="wireless-icon-red.png">
              <a:extLst>
                <a:ext uri="{FF2B5EF4-FFF2-40B4-BE49-F238E27FC236}">
                  <a16:creationId xmlns:a16="http://schemas.microsoft.com/office/drawing/2014/main" id="{1B1794BE-87A8-5841-A2D5-96DD74DD6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230866">
              <a:off x="2837994" y="1305948"/>
              <a:ext cx="410105" cy="365250"/>
            </a:xfrm>
            <a:prstGeom prst="rect">
              <a:avLst/>
            </a:prstGeom>
          </p:spPr>
        </p:pic>
      </p:grpSp>
      <p:sp>
        <p:nvSpPr>
          <p:cNvPr id="30" name="Rectangle 29">
            <a:extLst>
              <a:ext uri="{FF2B5EF4-FFF2-40B4-BE49-F238E27FC236}">
                <a16:creationId xmlns:a16="http://schemas.microsoft.com/office/drawing/2014/main" id="{4AEA722B-AE8D-7347-8981-6F41F2724A2C}"/>
              </a:ext>
            </a:extLst>
          </p:cNvPr>
          <p:cNvSpPr/>
          <p:nvPr/>
        </p:nvSpPr>
        <p:spPr>
          <a:xfrm>
            <a:off x="6619339" y="1104942"/>
            <a:ext cx="581020" cy="2400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a:solidFill>
                  <a:prstClr val="white"/>
                </a:solidFill>
                <a:latin typeface="Arial" panose="020B0604020202020204" pitchFamily="34" charset="0"/>
                <a:cs typeface="Arial" panose="020B0604020202020204" pitchFamily="34" charset="0"/>
              </a:rPr>
              <a:t>AP 3</a:t>
            </a:r>
          </a:p>
        </p:txBody>
      </p:sp>
      <p:pic>
        <p:nvPicPr>
          <p:cNvPr id="31" name="Picture 30">
            <a:extLst>
              <a:ext uri="{FF2B5EF4-FFF2-40B4-BE49-F238E27FC236}">
                <a16:creationId xmlns:a16="http://schemas.microsoft.com/office/drawing/2014/main" id="{1981F88F-5338-8B44-9ABC-5EE30C855716}"/>
              </a:ext>
            </a:extLst>
          </p:cNvPr>
          <p:cNvPicPr>
            <a:picLocks noChangeAspect="1"/>
          </p:cNvPicPr>
          <p:nvPr/>
        </p:nvPicPr>
        <p:blipFill rotWithShape="1">
          <a:blip r:embed="rId7"/>
          <a:srcRect l="20970" t="7595" r="21308" b="7314"/>
          <a:stretch/>
        </p:blipFill>
        <p:spPr>
          <a:xfrm rot="21236268">
            <a:off x="3834134" y="3451869"/>
            <a:ext cx="647254" cy="954150"/>
          </a:xfrm>
          <a:prstGeom prst="rect">
            <a:avLst/>
          </a:prstGeom>
        </p:spPr>
      </p:pic>
      <p:cxnSp>
        <p:nvCxnSpPr>
          <p:cNvPr id="3" name="Straight Arrow Connector 2">
            <a:extLst>
              <a:ext uri="{FF2B5EF4-FFF2-40B4-BE49-F238E27FC236}">
                <a16:creationId xmlns:a16="http://schemas.microsoft.com/office/drawing/2014/main" id="{B66A3AF0-A9C9-F947-B269-B59C9BB2B493}"/>
              </a:ext>
            </a:extLst>
          </p:cNvPr>
          <p:cNvCxnSpPr/>
          <p:nvPr/>
        </p:nvCxnSpPr>
        <p:spPr>
          <a:xfrm>
            <a:off x="1418433" y="3333509"/>
            <a:ext cx="2262316" cy="429382"/>
          </a:xfrm>
          <a:prstGeom prst="straightConnector1">
            <a:avLst/>
          </a:prstGeom>
          <a:ln w="3492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6A868F4-B226-F948-8B3C-702A0362C17C}"/>
              </a:ext>
            </a:extLst>
          </p:cNvPr>
          <p:cNvCxnSpPr>
            <a:cxnSpLocks/>
          </p:cNvCxnSpPr>
          <p:nvPr/>
        </p:nvCxnSpPr>
        <p:spPr>
          <a:xfrm flipV="1">
            <a:off x="2791557" y="4259174"/>
            <a:ext cx="967791" cy="687766"/>
          </a:xfrm>
          <a:prstGeom prst="straightConnector1">
            <a:avLst/>
          </a:prstGeom>
          <a:ln w="3492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C17204C-AE33-534C-9194-737C6C901F70}"/>
              </a:ext>
            </a:extLst>
          </p:cNvPr>
          <p:cNvCxnSpPr>
            <a:cxnSpLocks/>
          </p:cNvCxnSpPr>
          <p:nvPr/>
        </p:nvCxnSpPr>
        <p:spPr>
          <a:xfrm flipH="1" flipV="1">
            <a:off x="4556930" y="4005951"/>
            <a:ext cx="2193340" cy="181019"/>
          </a:xfrm>
          <a:prstGeom prst="straightConnector1">
            <a:avLst/>
          </a:prstGeom>
          <a:ln w="3492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6B68E02-66FE-C84F-9DAA-3191718E2D8E}"/>
              </a:ext>
            </a:extLst>
          </p:cNvPr>
          <p:cNvSpPr txBox="1"/>
          <p:nvPr/>
        </p:nvSpPr>
        <p:spPr>
          <a:xfrm>
            <a:off x="2644154" y="2456455"/>
            <a:ext cx="1763613" cy="923330"/>
          </a:xfrm>
          <a:prstGeom prst="rect">
            <a:avLst/>
          </a:prstGeom>
          <a:solidFill>
            <a:schemeClr val="bg1"/>
          </a:solidFill>
          <a:ln>
            <a:solidFill>
              <a:schemeClr val="tx1"/>
            </a:solidFill>
          </a:ln>
        </p:spPr>
        <p:txBody>
          <a:bodyPr wrap="square" rtlCol="0">
            <a:spAutoFit/>
          </a:bodyPr>
          <a:lstStyle/>
          <a:p>
            <a:pPr algn="ctr"/>
            <a:r>
              <a:rPr lang="en-US" dirty="0">
                <a:latin typeface="Arial" panose="020B0604020202020204" pitchFamily="34" charset="0"/>
                <a:cs typeface="Arial" panose="020B0604020202020204" pitchFamily="34" charset="0"/>
              </a:rPr>
              <a:t>Unique features of signals</a:t>
            </a:r>
          </a:p>
        </p:txBody>
      </p:sp>
      <p:cxnSp>
        <p:nvCxnSpPr>
          <p:cNvPr id="34" name="Straight Arrow Connector 33">
            <a:extLst>
              <a:ext uri="{FF2B5EF4-FFF2-40B4-BE49-F238E27FC236}">
                <a16:creationId xmlns:a16="http://schemas.microsoft.com/office/drawing/2014/main" id="{1783E578-B2E3-7144-9692-81933A36ADC0}"/>
              </a:ext>
            </a:extLst>
          </p:cNvPr>
          <p:cNvCxnSpPr>
            <a:cxnSpLocks/>
          </p:cNvCxnSpPr>
          <p:nvPr/>
        </p:nvCxnSpPr>
        <p:spPr>
          <a:xfrm flipH="1">
            <a:off x="4421529" y="1833113"/>
            <a:ext cx="1985089" cy="1715087"/>
          </a:xfrm>
          <a:prstGeom prst="straightConnector1">
            <a:avLst/>
          </a:prstGeom>
          <a:ln w="3492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6FBD2BC-13F7-944D-B2AB-7D8C134FF440}"/>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14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17378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06" y="1297407"/>
            <a:ext cx="8615135" cy="5572761"/>
          </a:xfrm>
          <a:prstGeom prst="rect">
            <a:avLst/>
          </a:prstGeom>
        </p:spPr>
      </p:pic>
      <p:sp>
        <p:nvSpPr>
          <p:cNvPr id="4" name="Rectangle 3"/>
          <p:cNvSpPr/>
          <p:nvPr/>
        </p:nvSpPr>
        <p:spPr>
          <a:xfrm>
            <a:off x="240082" y="1318654"/>
            <a:ext cx="8642659" cy="559208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8" name="Group 20"/>
          <p:cNvGrpSpPr/>
          <p:nvPr/>
        </p:nvGrpSpPr>
        <p:grpSpPr>
          <a:xfrm>
            <a:off x="724890" y="3016199"/>
            <a:ext cx="693543" cy="746692"/>
            <a:chOff x="2829583" y="1283520"/>
            <a:chExt cx="693543" cy="746692"/>
          </a:xfrm>
        </p:grpSpPr>
        <p:pic>
          <p:nvPicPr>
            <p:cNvPr id="22" name="Picture 21" descr="ap.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829583" y="1448080"/>
              <a:ext cx="693543" cy="582132"/>
            </a:xfrm>
            <a:prstGeom prst="rect">
              <a:avLst/>
            </a:prstGeom>
          </p:spPr>
        </p:pic>
        <p:pic>
          <p:nvPicPr>
            <p:cNvPr id="23" name="Picture 22" descr="wireless-icon-re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230866">
              <a:off x="2837994" y="1305948"/>
              <a:ext cx="410105" cy="365250"/>
            </a:xfrm>
            <a:prstGeom prst="rect">
              <a:avLst/>
            </a:prstGeom>
          </p:spPr>
        </p:pic>
      </p:grpSp>
      <p:grpSp>
        <p:nvGrpSpPr>
          <p:cNvPr id="9" name="Group 23"/>
          <p:cNvGrpSpPr/>
          <p:nvPr/>
        </p:nvGrpSpPr>
        <p:grpSpPr>
          <a:xfrm>
            <a:off x="2011367" y="4403183"/>
            <a:ext cx="693543" cy="746692"/>
            <a:chOff x="2829583" y="1283520"/>
            <a:chExt cx="693543" cy="746692"/>
          </a:xfrm>
        </p:grpSpPr>
        <p:pic>
          <p:nvPicPr>
            <p:cNvPr id="25" name="Picture 24" descr="ap.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829583" y="1448080"/>
              <a:ext cx="693543" cy="582132"/>
            </a:xfrm>
            <a:prstGeom prst="rect">
              <a:avLst/>
            </a:prstGeom>
          </p:spPr>
        </p:pic>
        <p:pic>
          <p:nvPicPr>
            <p:cNvPr id="26" name="Picture 25" descr="wireless-icon-re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230866">
              <a:off x="2837994" y="1305948"/>
              <a:ext cx="410105" cy="365250"/>
            </a:xfrm>
            <a:prstGeom prst="rect">
              <a:avLst/>
            </a:prstGeom>
          </p:spPr>
        </p:pic>
      </p:grpSp>
      <p:grpSp>
        <p:nvGrpSpPr>
          <p:cNvPr id="10" name="Group 29"/>
          <p:cNvGrpSpPr/>
          <p:nvPr/>
        </p:nvGrpSpPr>
        <p:grpSpPr>
          <a:xfrm>
            <a:off x="6140325" y="1005130"/>
            <a:ext cx="693543" cy="746692"/>
            <a:chOff x="2829583" y="1283520"/>
            <a:chExt cx="693543" cy="746692"/>
          </a:xfrm>
        </p:grpSpPr>
        <p:pic>
          <p:nvPicPr>
            <p:cNvPr id="31" name="Picture 30" descr="ap.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829583" y="1448080"/>
              <a:ext cx="693543" cy="582132"/>
            </a:xfrm>
            <a:prstGeom prst="rect">
              <a:avLst/>
            </a:prstGeom>
          </p:spPr>
        </p:pic>
        <p:pic>
          <p:nvPicPr>
            <p:cNvPr id="32" name="Picture 31" descr="wireless-icon-re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230866">
              <a:off x="2837994" y="1305948"/>
              <a:ext cx="410105" cy="365250"/>
            </a:xfrm>
            <a:prstGeom prst="rect">
              <a:avLst/>
            </a:prstGeom>
          </p:spPr>
        </p:pic>
      </p:grpSp>
      <p:grpSp>
        <p:nvGrpSpPr>
          <p:cNvPr id="11" name="Group 32"/>
          <p:cNvGrpSpPr/>
          <p:nvPr/>
        </p:nvGrpSpPr>
        <p:grpSpPr>
          <a:xfrm>
            <a:off x="7016886" y="3639106"/>
            <a:ext cx="693543" cy="746692"/>
            <a:chOff x="2829583" y="1283520"/>
            <a:chExt cx="693543" cy="746692"/>
          </a:xfrm>
        </p:grpSpPr>
        <p:pic>
          <p:nvPicPr>
            <p:cNvPr id="34" name="Picture 33" descr="ap.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829583" y="1448080"/>
              <a:ext cx="693543" cy="582132"/>
            </a:xfrm>
            <a:prstGeom prst="rect">
              <a:avLst/>
            </a:prstGeom>
          </p:spPr>
        </p:pic>
        <p:pic>
          <p:nvPicPr>
            <p:cNvPr id="35" name="Picture 34" descr="wireless-icon-re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230866">
              <a:off x="2837994" y="1305948"/>
              <a:ext cx="410105" cy="365250"/>
            </a:xfrm>
            <a:prstGeom prst="rect">
              <a:avLst/>
            </a:prstGeom>
          </p:spPr>
        </p:pic>
      </p:grpSp>
      <p:sp>
        <p:nvSpPr>
          <p:cNvPr id="3" name="Rectangle 2"/>
          <p:cNvSpPr/>
          <p:nvPr/>
        </p:nvSpPr>
        <p:spPr>
          <a:xfrm>
            <a:off x="2099752" y="3235589"/>
            <a:ext cx="992733" cy="987552"/>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500" dirty="0">
                <a:solidFill>
                  <a:prstClr val="white"/>
                </a:solidFill>
                <a:latin typeface="Arial" panose="020B0604020202020204" pitchFamily="34" charset="0"/>
                <a:cs typeface="Arial" panose="020B0604020202020204" pitchFamily="34" charset="0"/>
              </a:rPr>
              <a:t>AP 1: -65</a:t>
            </a:r>
          </a:p>
          <a:p>
            <a:pPr algn="ctr" defTabSz="914400"/>
            <a:r>
              <a:rPr lang="en-US" sz="1500" dirty="0">
                <a:solidFill>
                  <a:prstClr val="white"/>
                </a:solidFill>
                <a:latin typeface="Arial" panose="020B0604020202020204" pitchFamily="34" charset="0"/>
                <a:cs typeface="Arial" panose="020B0604020202020204" pitchFamily="34" charset="0"/>
              </a:rPr>
              <a:t>AP 2: -50</a:t>
            </a:r>
          </a:p>
          <a:p>
            <a:pPr algn="ctr" defTabSz="914400"/>
            <a:r>
              <a:rPr lang="en-US" sz="1500" dirty="0">
                <a:solidFill>
                  <a:prstClr val="white"/>
                </a:solidFill>
                <a:latin typeface="Arial" panose="020B0604020202020204" pitchFamily="34" charset="0"/>
                <a:cs typeface="Arial" panose="020B0604020202020204" pitchFamily="34" charset="0"/>
              </a:rPr>
              <a:t>AP 3: -80</a:t>
            </a:r>
          </a:p>
          <a:p>
            <a:pPr algn="ctr" defTabSz="914400"/>
            <a:r>
              <a:rPr lang="en-US" sz="1500" dirty="0">
                <a:solidFill>
                  <a:prstClr val="white"/>
                </a:solidFill>
                <a:latin typeface="Arial" panose="020B0604020202020204" pitchFamily="34" charset="0"/>
                <a:cs typeface="Arial" panose="020B0604020202020204" pitchFamily="34" charset="0"/>
              </a:rPr>
              <a:t>AP 4: -85</a:t>
            </a:r>
          </a:p>
        </p:txBody>
      </p:sp>
      <p:sp>
        <p:nvSpPr>
          <p:cNvPr id="43" name="Rectangle 42"/>
          <p:cNvSpPr/>
          <p:nvPr/>
        </p:nvSpPr>
        <p:spPr>
          <a:xfrm>
            <a:off x="6619339" y="1104942"/>
            <a:ext cx="581020" cy="2400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a:solidFill>
                  <a:prstClr val="white"/>
                </a:solidFill>
                <a:latin typeface="Arial" panose="020B0604020202020204" pitchFamily="34" charset="0"/>
                <a:cs typeface="Arial" panose="020B0604020202020204" pitchFamily="34" charset="0"/>
              </a:rPr>
              <a:t>AP 3</a:t>
            </a:r>
          </a:p>
        </p:txBody>
      </p:sp>
      <p:sp>
        <p:nvSpPr>
          <p:cNvPr id="47" name="Rectangle 46"/>
          <p:cNvSpPr/>
          <p:nvPr/>
        </p:nvSpPr>
        <p:spPr>
          <a:xfrm>
            <a:off x="4303939" y="3244702"/>
            <a:ext cx="992733" cy="987552"/>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500" dirty="0">
                <a:solidFill>
                  <a:prstClr val="white"/>
                </a:solidFill>
                <a:latin typeface="Arial" panose="020B0604020202020204" pitchFamily="34" charset="0"/>
                <a:cs typeface="Arial" panose="020B0604020202020204" pitchFamily="34" charset="0"/>
              </a:rPr>
              <a:t>AP 1: -60</a:t>
            </a:r>
          </a:p>
          <a:p>
            <a:pPr algn="ctr" defTabSz="914400"/>
            <a:r>
              <a:rPr lang="en-US" sz="1500" dirty="0">
                <a:solidFill>
                  <a:prstClr val="white"/>
                </a:solidFill>
                <a:latin typeface="Arial" panose="020B0604020202020204" pitchFamily="34" charset="0"/>
                <a:cs typeface="Arial" panose="020B0604020202020204" pitchFamily="34" charset="0"/>
              </a:rPr>
              <a:t>AP 2: -62</a:t>
            </a:r>
          </a:p>
          <a:p>
            <a:pPr algn="ctr" defTabSz="914400"/>
            <a:r>
              <a:rPr lang="en-US" sz="1500" dirty="0">
                <a:solidFill>
                  <a:prstClr val="white"/>
                </a:solidFill>
                <a:latin typeface="Arial" panose="020B0604020202020204" pitchFamily="34" charset="0"/>
                <a:cs typeface="Arial" panose="020B0604020202020204" pitchFamily="34" charset="0"/>
              </a:rPr>
              <a:t>AP 3: -55</a:t>
            </a:r>
          </a:p>
          <a:p>
            <a:pPr algn="ctr" defTabSz="914400"/>
            <a:r>
              <a:rPr lang="en-US" sz="1500" dirty="0">
                <a:solidFill>
                  <a:prstClr val="white"/>
                </a:solidFill>
                <a:latin typeface="Arial" panose="020B0604020202020204" pitchFamily="34" charset="0"/>
                <a:cs typeface="Arial" panose="020B0604020202020204" pitchFamily="34" charset="0"/>
              </a:rPr>
              <a:t>AP 4: -50</a:t>
            </a:r>
          </a:p>
        </p:txBody>
      </p:sp>
      <p:sp>
        <p:nvSpPr>
          <p:cNvPr id="49" name="Rectangle 48"/>
          <p:cNvSpPr/>
          <p:nvPr/>
        </p:nvSpPr>
        <p:spPr>
          <a:xfrm>
            <a:off x="7282909" y="4363008"/>
            <a:ext cx="581020" cy="2400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a:solidFill>
                  <a:prstClr val="white"/>
                </a:solidFill>
                <a:latin typeface="Arial" panose="020B0604020202020204" pitchFamily="34" charset="0"/>
                <a:cs typeface="Arial" panose="020B0604020202020204" pitchFamily="34" charset="0"/>
              </a:rPr>
              <a:t>AP 4</a:t>
            </a:r>
          </a:p>
        </p:txBody>
      </p:sp>
      <p:sp>
        <p:nvSpPr>
          <p:cNvPr id="50" name="Rectangle 49"/>
          <p:cNvSpPr/>
          <p:nvPr/>
        </p:nvSpPr>
        <p:spPr>
          <a:xfrm>
            <a:off x="276030" y="3629661"/>
            <a:ext cx="581020" cy="2400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a:solidFill>
                  <a:prstClr val="white"/>
                </a:solidFill>
                <a:latin typeface="Arial" panose="020B0604020202020204" pitchFamily="34" charset="0"/>
                <a:cs typeface="Arial" panose="020B0604020202020204" pitchFamily="34" charset="0"/>
              </a:rPr>
              <a:t>AP 2</a:t>
            </a:r>
          </a:p>
        </p:txBody>
      </p:sp>
      <p:sp>
        <p:nvSpPr>
          <p:cNvPr id="51" name="Rectangle 50"/>
          <p:cNvSpPr/>
          <p:nvPr/>
        </p:nvSpPr>
        <p:spPr>
          <a:xfrm>
            <a:off x="2011367" y="5147556"/>
            <a:ext cx="581020" cy="2400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a:solidFill>
                  <a:prstClr val="white"/>
                </a:solidFill>
                <a:latin typeface="Arial" panose="020B0604020202020204" pitchFamily="34" charset="0"/>
                <a:cs typeface="Arial" panose="020B0604020202020204" pitchFamily="34" charset="0"/>
              </a:rPr>
              <a:t>AP 1</a:t>
            </a:r>
          </a:p>
        </p:txBody>
      </p:sp>
      <p:sp>
        <p:nvSpPr>
          <p:cNvPr id="54" name="Rectangle 53"/>
          <p:cNvSpPr/>
          <p:nvPr/>
        </p:nvSpPr>
        <p:spPr>
          <a:xfrm>
            <a:off x="5717286" y="2160348"/>
            <a:ext cx="992733" cy="985941"/>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500" dirty="0">
                <a:solidFill>
                  <a:prstClr val="white"/>
                </a:solidFill>
                <a:latin typeface="Arial" panose="020B0604020202020204" pitchFamily="34" charset="0"/>
                <a:cs typeface="Arial" panose="020B0604020202020204" pitchFamily="34" charset="0"/>
              </a:rPr>
              <a:t>AP 1: -90</a:t>
            </a:r>
          </a:p>
          <a:p>
            <a:pPr algn="ctr" defTabSz="914400"/>
            <a:r>
              <a:rPr lang="en-US" sz="1500" dirty="0">
                <a:solidFill>
                  <a:prstClr val="white"/>
                </a:solidFill>
                <a:latin typeface="Arial" panose="020B0604020202020204" pitchFamily="34" charset="0"/>
                <a:cs typeface="Arial" panose="020B0604020202020204" pitchFamily="34" charset="0"/>
              </a:rPr>
              <a:t>AP 2: -90</a:t>
            </a:r>
          </a:p>
          <a:p>
            <a:pPr algn="ctr" defTabSz="914400"/>
            <a:r>
              <a:rPr lang="en-US" sz="1500" dirty="0">
                <a:solidFill>
                  <a:prstClr val="white"/>
                </a:solidFill>
                <a:latin typeface="Arial" panose="020B0604020202020204" pitchFamily="34" charset="0"/>
                <a:cs typeface="Arial" panose="020B0604020202020204" pitchFamily="34" charset="0"/>
              </a:rPr>
              <a:t>AP 3: -53</a:t>
            </a:r>
          </a:p>
          <a:p>
            <a:pPr algn="ctr" defTabSz="914400"/>
            <a:r>
              <a:rPr lang="en-US" sz="1500" dirty="0">
                <a:solidFill>
                  <a:prstClr val="white"/>
                </a:solidFill>
                <a:latin typeface="Arial" panose="020B0604020202020204" pitchFamily="34" charset="0"/>
                <a:cs typeface="Arial" panose="020B0604020202020204" pitchFamily="34" charset="0"/>
              </a:rPr>
              <a:t>AP 4: -50</a:t>
            </a:r>
          </a:p>
        </p:txBody>
      </p:sp>
      <p:sp>
        <p:nvSpPr>
          <p:cNvPr id="5" name="Rectangle 4"/>
          <p:cNvSpPr/>
          <p:nvPr/>
        </p:nvSpPr>
        <p:spPr>
          <a:xfrm>
            <a:off x="176163" y="934747"/>
            <a:ext cx="992733" cy="3027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500" dirty="0">
                <a:solidFill>
                  <a:sysClr val="windowText" lastClr="000000"/>
                </a:solidFill>
                <a:latin typeface="Arial" panose="020B0604020202020204" pitchFamily="34" charset="0"/>
                <a:cs typeface="Arial" panose="020B0604020202020204" pitchFamily="34" charset="0"/>
              </a:rPr>
              <a:t>(x1,y1)</a:t>
            </a:r>
          </a:p>
        </p:txBody>
      </p:sp>
      <p:sp>
        <p:nvSpPr>
          <p:cNvPr id="59" name="Rectangle 58"/>
          <p:cNvSpPr/>
          <p:nvPr/>
        </p:nvSpPr>
        <p:spPr>
          <a:xfrm>
            <a:off x="1272577" y="934747"/>
            <a:ext cx="992733" cy="3027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500" dirty="0">
                <a:solidFill>
                  <a:sysClr val="windowText" lastClr="000000"/>
                </a:solidFill>
                <a:latin typeface="Arial" panose="020B0604020202020204" pitchFamily="34" charset="0"/>
                <a:cs typeface="Arial" panose="020B0604020202020204" pitchFamily="34" charset="0"/>
              </a:rPr>
              <a:t>(x2,y2)</a:t>
            </a:r>
            <a:endParaRPr lang="en-US" sz="1500" dirty="0">
              <a:solidFill>
                <a:prstClr val="white"/>
              </a:solidFill>
            </a:endParaRPr>
          </a:p>
        </p:txBody>
      </p:sp>
      <p:sp>
        <p:nvSpPr>
          <p:cNvPr id="61" name="Rectangle 60"/>
          <p:cNvSpPr/>
          <p:nvPr/>
        </p:nvSpPr>
        <p:spPr>
          <a:xfrm>
            <a:off x="2368990" y="934747"/>
            <a:ext cx="992733" cy="3027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500" dirty="0">
                <a:solidFill>
                  <a:sysClr val="windowText" lastClr="000000"/>
                </a:solidFill>
                <a:latin typeface="Arial" panose="020B0604020202020204" pitchFamily="34" charset="0"/>
                <a:cs typeface="Arial" panose="020B0604020202020204" pitchFamily="34" charset="0"/>
              </a:rPr>
              <a:t>(x3,y3)</a:t>
            </a:r>
            <a:endParaRPr lang="en-US" sz="1500" dirty="0">
              <a:solidFill>
                <a:prstClr val="white"/>
              </a:solidFill>
            </a:endParaRPr>
          </a:p>
        </p:txBody>
      </p:sp>
      <p:sp>
        <p:nvSpPr>
          <p:cNvPr id="62" name="Rectangle 61"/>
          <p:cNvSpPr/>
          <p:nvPr/>
        </p:nvSpPr>
        <p:spPr>
          <a:xfrm>
            <a:off x="176162" y="1235190"/>
            <a:ext cx="992733" cy="987552"/>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500" dirty="0">
                <a:solidFill>
                  <a:prstClr val="white"/>
                </a:solidFill>
                <a:latin typeface="Arial" panose="020B0604020202020204" pitchFamily="34" charset="0"/>
                <a:cs typeface="Arial" panose="020B0604020202020204" pitchFamily="34" charset="0"/>
              </a:rPr>
              <a:t>AP 1: -65</a:t>
            </a:r>
          </a:p>
          <a:p>
            <a:pPr algn="ctr" defTabSz="914400"/>
            <a:r>
              <a:rPr lang="en-US" sz="1500" dirty="0">
                <a:solidFill>
                  <a:prstClr val="white"/>
                </a:solidFill>
                <a:latin typeface="Arial" panose="020B0604020202020204" pitchFamily="34" charset="0"/>
                <a:cs typeface="Arial" panose="020B0604020202020204" pitchFamily="34" charset="0"/>
              </a:rPr>
              <a:t>AP 2: -50</a:t>
            </a:r>
          </a:p>
          <a:p>
            <a:pPr algn="ctr" defTabSz="914400"/>
            <a:r>
              <a:rPr lang="en-US" sz="1500" dirty="0">
                <a:solidFill>
                  <a:prstClr val="white"/>
                </a:solidFill>
                <a:latin typeface="Arial" panose="020B0604020202020204" pitchFamily="34" charset="0"/>
                <a:cs typeface="Arial" panose="020B0604020202020204" pitchFamily="34" charset="0"/>
              </a:rPr>
              <a:t>AP 3: -80</a:t>
            </a:r>
          </a:p>
          <a:p>
            <a:pPr algn="ctr" defTabSz="914400"/>
            <a:r>
              <a:rPr lang="en-US" sz="1500" dirty="0">
                <a:solidFill>
                  <a:prstClr val="white"/>
                </a:solidFill>
                <a:latin typeface="Arial" panose="020B0604020202020204" pitchFamily="34" charset="0"/>
                <a:cs typeface="Arial" panose="020B0604020202020204" pitchFamily="34" charset="0"/>
              </a:rPr>
              <a:t>AP 4: -85</a:t>
            </a:r>
          </a:p>
        </p:txBody>
      </p:sp>
      <p:sp>
        <p:nvSpPr>
          <p:cNvPr id="63" name="Rectangle 62"/>
          <p:cNvSpPr/>
          <p:nvPr/>
        </p:nvSpPr>
        <p:spPr>
          <a:xfrm>
            <a:off x="1272577" y="1235190"/>
            <a:ext cx="992733" cy="987552"/>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500" dirty="0">
                <a:solidFill>
                  <a:prstClr val="white"/>
                </a:solidFill>
                <a:latin typeface="Arial" panose="020B0604020202020204" pitchFamily="34" charset="0"/>
                <a:cs typeface="Arial" panose="020B0604020202020204" pitchFamily="34" charset="0"/>
              </a:rPr>
              <a:t>AP 1: -60</a:t>
            </a:r>
          </a:p>
          <a:p>
            <a:pPr algn="ctr" defTabSz="914400"/>
            <a:r>
              <a:rPr lang="en-US" sz="1500" dirty="0">
                <a:solidFill>
                  <a:prstClr val="white"/>
                </a:solidFill>
                <a:latin typeface="Arial" panose="020B0604020202020204" pitchFamily="34" charset="0"/>
                <a:cs typeface="Arial" panose="020B0604020202020204" pitchFamily="34" charset="0"/>
              </a:rPr>
              <a:t>AP 2: -62</a:t>
            </a:r>
          </a:p>
          <a:p>
            <a:pPr algn="ctr" defTabSz="914400"/>
            <a:r>
              <a:rPr lang="en-US" sz="1500" dirty="0">
                <a:solidFill>
                  <a:prstClr val="white"/>
                </a:solidFill>
                <a:latin typeface="Arial" panose="020B0604020202020204" pitchFamily="34" charset="0"/>
                <a:cs typeface="Arial" panose="020B0604020202020204" pitchFamily="34" charset="0"/>
              </a:rPr>
              <a:t>AP 3: -55</a:t>
            </a:r>
          </a:p>
          <a:p>
            <a:pPr algn="ctr" defTabSz="914400"/>
            <a:r>
              <a:rPr lang="en-US" sz="1500" dirty="0">
                <a:solidFill>
                  <a:prstClr val="white"/>
                </a:solidFill>
                <a:latin typeface="Arial" panose="020B0604020202020204" pitchFamily="34" charset="0"/>
                <a:cs typeface="Arial" panose="020B0604020202020204" pitchFamily="34" charset="0"/>
              </a:rPr>
              <a:t>AP 4: -50</a:t>
            </a:r>
          </a:p>
        </p:txBody>
      </p:sp>
      <p:sp>
        <p:nvSpPr>
          <p:cNvPr id="64" name="Rectangle 63"/>
          <p:cNvSpPr/>
          <p:nvPr/>
        </p:nvSpPr>
        <p:spPr>
          <a:xfrm>
            <a:off x="2368991" y="1235996"/>
            <a:ext cx="992733" cy="985941"/>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500" dirty="0">
                <a:solidFill>
                  <a:prstClr val="white"/>
                </a:solidFill>
                <a:latin typeface="Arial" panose="020B0604020202020204" pitchFamily="34" charset="0"/>
                <a:cs typeface="Arial" panose="020B0604020202020204" pitchFamily="34" charset="0"/>
              </a:rPr>
              <a:t>AP 1: -90</a:t>
            </a:r>
          </a:p>
          <a:p>
            <a:pPr algn="ctr" defTabSz="914400"/>
            <a:r>
              <a:rPr lang="en-US" sz="1500" dirty="0">
                <a:solidFill>
                  <a:prstClr val="white"/>
                </a:solidFill>
                <a:latin typeface="Arial" panose="020B0604020202020204" pitchFamily="34" charset="0"/>
                <a:cs typeface="Arial" panose="020B0604020202020204" pitchFamily="34" charset="0"/>
              </a:rPr>
              <a:t>AP 2: -90</a:t>
            </a:r>
          </a:p>
          <a:p>
            <a:pPr algn="ctr" defTabSz="914400"/>
            <a:r>
              <a:rPr lang="en-US" sz="1500" dirty="0">
                <a:solidFill>
                  <a:prstClr val="white"/>
                </a:solidFill>
                <a:latin typeface="Arial" panose="020B0604020202020204" pitchFamily="34" charset="0"/>
                <a:cs typeface="Arial" panose="020B0604020202020204" pitchFamily="34" charset="0"/>
              </a:rPr>
              <a:t>AP 3: -53</a:t>
            </a:r>
          </a:p>
          <a:p>
            <a:pPr algn="ctr" defTabSz="914400"/>
            <a:r>
              <a:rPr lang="en-US" sz="1500" dirty="0">
                <a:solidFill>
                  <a:prstClr val="white"/>
                </a:solidFill>
                <a:latin typeface="Arial" panose="020B0604020202020204" pitchFamily="34" charset="0"/>
                <a:cs typeface="Arial" panose="020B0604020202020204" pitchFamily="34" charset="0"/>
              </a:rPr>
              <a:t>AP 4: -50</a:t>
            </a:r>
          </a:p>
        </p:txBody>
      </p:sp>
      <p:sp>
        <p:nvSpPr>
          <p:cNvPr id="2" name="Oval 1"/>
          <p:cNvSpPr/>
          <p:nvPr/>
        </p:nvSpPr>
        <p:spPr>
          <a:xfrm>
            <a:off x="3541765" y="154975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4" name="Oval 43"/>
          <p:cNvSpPr/>
          <p:nvPr/>
        </p:nvSpPr>
        <p:spPr>
          <a:xfrm>
            <a:off x="3797340" y="154975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5" name="Oval 44"/>
          <p:cNvSpPr/>
          <p:nvPr/>
        </p:nvSpPr>
        <p:spPr>
          <a:xfrm>
            <a:off x="4052915" y="1549757"/>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49095" y="3535211"/>
            <a:ext cx="517470" cy="795073"/>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3974" y="2460397"/>
            <a:ext cx="517470" cy="795073"/>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9657" y="3486162"/>
            <a:ext cx="517470" cy="795073"/>
          </a:xfrm>
          <a:prstGeom prst="rect">
            <a:avLst/>
          </a:prstGeom>
        </p:spPr>
      </p:pic>
      <p:sp>
        <p:nvSpPr>
          <p:cNvPr id="46" name="Rectangle 45"/>
          <p:cNvSpPr/>
          <p:nvPr/>
        </p:nvSpPr>
        <p:spPr>
          <a:xfrm>
            <a:off x="-156039" y="5567254"/>
            <a:ext cx="9434900" cy="717575"/>
          </a:xfrm>
          <a:prstGeom prst="rect">
            <a:avLst/>
          </a:prstGeom>
          <a:solidFill>
            <a:schemeClr val="accent2">
              <a:lumMod val="60000"/>
              <a:lumOff val="40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200" dirty="0">
                <a:solidFill>
                  <a:prstClr val="black"/>
                </a:solidFill>
                <a:latin typeface="Arial" panose="020B0604020202020204" pitchFamily="34" charset="0"/>
                <a:cs typeface="Arial" panose="020B0604020202020204" pitchFamily="34" charset="0"/>
              </a:rPr>
              <a:t>Periodic calibration needed</a:t>
            </a:r>
            <a:endParaRPr lang="en-US" sz="3200" dirty="0">
              <a:solidFill>
                <a:prstClr val="white"/>
              </a:solidFill>
              <a:latin typeface="Arial" panose="020B0604020202020204" pitchFamily="34" charset="0"/>
              <a:cs typeface="Arial" panose="020B0604020202020204" pitchFamily="34" charset="0"/>
            </a:endParaRPr>
          </a:p>
        </p:txBody>
      </p:sp>
      <p:sp>
        <p:nvSpPr>
          <p:cNvPr id="39" name="Rectangle 38"/>
          <p:cNvSpPr/>
          <p:nvPr/>
        </p:nvSpPr>
        <p:spPr>
          <a:xfrm>
            <a:off x="3626" y="-37691"/>
            <a:ext cx="2861732" cy="717575"/>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Wi-Fi</a:t>
            </a:r>
          </a:p>
        </p:txBody>
      </p:sp>
      <p:sp>
        <p:nvSpPr>
          <p:cNvPr id="12" name="Slide Number Placeholder 11">
            <a:extLst>
              <a:ext uri="{FF2B5EF4-FFF2-40B4-BE49-F238E27FC236}">
                <a16:creationId xmlns:a16="http://schemas.microsoft.com/office/drawing/2014/main" id="{BC6E8A13-ED80-F64C-A0C8-535D99F1D029}"/>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15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12459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7" grpId="0" animBg="1"/>
      <p:bldP spid="47" grpId="1" animBg="1"/>
      <p:bldP spid="54" grpId="0" animBg="1"/>
      <p:bldP spid="5" grpId="0" animBg="1"/>
      <p:bldP spid="59" grpId="0" animBg="1"/>
      <p:bldP spid="61" grpId="0" animBg="1"/>
      <p:bldP spid="62" grpId="0" animBg="1"/>
      <p:bldP spid="63" grpId="0" animBg="1"/>
      <p:bldP spid="64" grpId="0" animBg="1"/>
      <p:bldP spid="2" grpId="0" animBg="1"/>
      <p:bldP spid="44" grpId="0" animBg="1"/>
      <p:bldP spid="45"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06" y="1297407"/>
            <a:ext cx="8615135" cy="5572761"/>
          </a:xfrm>
          <a:prstGeom prst="rect">
            <a:avLst/>
          </a:prstGeom>
        </p:spPr>
      </p:pic>
      <p:sp>
        <p:nvSpPr>
          <p:cNvPr id="32" name="Rectangle 31"/>
          <p:cNvSpPr/>
          <p:nvPr/>
        </p:nvSpPr>
        <p:spPr>
          <a:xfrm>
            <a:off x="240082" y="1318654"/>
            <a:ext cx="8642659" cy="559208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21" name="Straight Connector 20"/>
          <p:cNvCxnSpPr/>
          <p:nvPr/>
        </p:nvCxnSpPr>
        <p:spPr>
          <a:xfrm>
            <a:off x="2262151" y="2874324"/>
            <a:ext cx="1056514" cy="805023"/>
          </a:xfrm>
          <a:prstGeom prst="line">
            <a:avLst/>
          </a:prstGeom>
          <a:ln w="38100">
            <a:solidFill>
              <a:srgbClr val="FF0000">
                <a:alpha val="84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125346" y="3717279"/>
            <a:ext cx="193319" cy="744168"/>
          </a:xfrm>
          <a:prstGeom prst="line">
            <a:avLst/>
          </a:prstGeom>
          <a:ln w="38100">
            <a:solidFill>
              <a:srgbClr val="FF0000">
                <a:alpha val="84000"/>
              </a:srgbClr>
            </a:solidFill>
            <a:prstDash val="dash"/>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3641287" y="899807"/>
            <a:ext cx="274320" cy="274320"/>
          </a:xfrm>
          <a:prstGeom prst="ellipse">
            <a:avLst/>
          </a:prstGeom>
          <a:solidFill>
            <a:srgbClr val="C25D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0" name="TextBox 59"/>
          <p:cNvSpPr txBox="1"/>
          <p:nvPr/>
        </p:nvSpPr>
        <p:spPr>
          <a:xfrm>
            <a:off x="4077799" y="365978"/>
            <a:ext cx="1795684" cy="400110"/>
          </a:xfrm>
          <a:prstGeom prst="rect">
            <a:avLst/>
          </a:prstGeom>
          <a:noFill/>
        </p:spPr>
        <p:txBody>
          <a:bodyPr wrap="none" rtlCol="0">
            <a:spAutoFit/>
          </a:bodyPr>
          <a:lstStyle/>
          <a:p>
            <a:pPr defTabSz="914400"/>
            <a:r>
              <a:rPr lang="en-US" sz="2000" dirty="0">
                <a:solidFill>
                  <a:prstClr val="black"/>
                </a:solidFill>
                <a:latin typeface="Arial" panose="020B0604020202020204" pitchFamily="34" charset="0"/>
                <a:ea typeface="Gungsuh" pitchFamily="18" charset="-127"/>
                <a:cs typeface="Arial" panose="020B0604020202020204" pitchFamily="34" charset="0"/>
              </a:rPr>
              <a:t>sound beacon</a:t>
            </a:r>
          </a:p>
        </p:txBody>
      </p:sp>
      <p:sp>
        <p:nvSpPr>
          <p:cNvPr id="61" name="TextBox 60"/>
          <p:cNvSpPr txBox="1"/>
          <p:nvPr/>
        </p:nvSpPr>
        <p:spPr>
          <a:xfrm>
            <a:off x="4077799" y="840875"/>
            <a:ext cx="1011815" cy="400110"/>
          </a:xfrm>
          <a:prstGeom prst="rect">
            <a:avLst/>
          </a:prstGeom>
          <a:noFill/>
        </p:spPr>
        <p:txBody>
          <a:bodyPr wrap="none" rtlCol="0">
            <a:spAutoFit/>
          </a:bodyPr>
          <a:lstStyle/>
          <a:p>
            <a:pPr defTabSz="914400"/>
            <a:r>
              <a:rPr lang="en-US" sz="2000" dirty="0">
                <a:solidFill>
                  <a:prstClr val="black"/>
                </a:solidFill>
                <a:latin typeface="Arial" panose="020B0604020202020204" pitchFamily="34" charset="0"/>
                <a:ea typeface="Gungsuh" pitchFamily="18" charset="-127"/>
                <a:cs typeface="Arial" panose="020B0604020202020204" pitchFamily="34" charset="0"/>
              </a:rPr>
              <a:t>listener</a:t>
            </a:r>
          </a:p>
        </p:txBody>
      </p:sp>
      <p:sp>
        <p:nvSpPr>
          <p:cNvPr id="46" name="Oval 45"/>
          <p:cNvSpPr/>
          <p:nvPr/>
        </p:nvSpPr>
        <p:spPr>
          <a:xfrm>
            <a:off x="3222005" y="3547779"/>
            <a:ext cx="274320" cy="274320"/>
          </a:xfrm>
          <a:prstGeom prst="ellipse">
            <a:avLst/>
          </a:prstGeom>
          <a:solidFill>
            <a:srgbClr val="C25D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2" name="Picture 1"/>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521681">
            <a:off x="1896070" y="2540866"/>
            <a:ext cx="572606" cy="572606"/>
          </a:xfrm>
          <a:prstGeom prst="rect">
            <a:avLst/>
          </a:prstGeom>
        </p:spPr>
      </p:pic>
      <p:pic>
        <p:nvPicPr>
          <p:cNvPr id="19" name="Picture 18"/>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7408371">
            <a:off x="2871478" y="4066498"/>
            <a:ext cx="572606" cy="572606"/>
          </a:xfrm>
          <a:prstGeom prst="rect">
            <a:avLst/>
          </a:prstGeom>
        </p:spPr>
      </p:pic>
      <p:pic>
        <p:nvPicPr>
          <p:cNvPr id="24" name="Picture 23"/>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92144" y="252087"/>
            <a:ext cx="572606" cy="572606"/>
          </a:xfrm>
          <a:prstGeom prst="rect">
            <a:avLst/>
          </a:prstGeom>
        </p:spPr>
      </p:pic>
      <p:sp>
        <p:nvSpPr>
          <p:cNvPr id="25" name="TextBox 24"/>
          <p:cNvSpPr txBox="1"/>
          <p:nvPr/>
        </p:nvSpPr>
        <p:spPr>
          <a:xfrm>
            <a:off x="6916777" y="365978"/>
            <a:ext cx="2180405" cy="400110"/>
          </a:xfrm>
          <a:prstGeom prst="rect">
            <a:avLst/>
          </a:prstGeom>
          <a:noFill/>
        </p:spPr>
        <p:txBody>
          <a:bodyPr wrap="none" rtlCol="0">
            <a:spAutoFit/>
          </a:bodyPr>
          <a:lstStyle/>
          <a:p>
            <a:pPr defTabSz="914400"/>
            <a:r>
              <a:rPr lang="en-US" sz="2000" dirty="0">
                <a:solidFill>
                  <a:prstClr val="black"/>
                </a:solidFill>
                <a:latin typeface="Arial" panose="020B0604020202020204" pitchFamily="34" charset="0"/>
                <a:ea typeface="Gungsuh" pitchFamily="18" charset="-127"/>
                <a:cs typeface="Arial" panose="020B0604020202020204" pitchFamily="34" charset="0"/>
              </a:rPr>
              <a:t>Bluetooth beacon</a:t>
            </a:r>
          </a:p>
        </p:txBody>
      </p:sp>
      <p:pic>
        <p:nvPicPr>
          <p:cNvPr id="27" name="Picture 26"/>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281050" y="86203"/>
            <a:ext cx="838200" cy="838200"/>
          </a:xfrm>
          <a:prstGeom prst="rect">
            <a:avLst/>
          </a:prstGeom>
        </p:spPr>
      </p:pic>
      <p:pic>
        <p:nvPicPr>
          <p:cNvPr id="29" name="Picture 28"/>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038850" y="3130645"/>
            <a:ext cx="838200" cy="838200"/>
          </a:xfrm>
          <a:prstGeom prst="rect">
            <a:avLst/>
          </a:prstGeom>
        </p:spPr>
      </p:pic>
      <p:sp>
        <p:nvSpPr>
          <p:cNvPr id="30" name="Rectangle 29"/>
          <p:cNvSpPr/>
          <p:nvPr/>
        </p:nvSpPr>
        <p:spPr>
          <a:xfrm>
            <a:off x="-142277" y="5555915"/>
            <a:ext cx="9434900" cy="717575"/>
          </a:xfrm>
          <a:prstGeom prst="rect">
            <a:avLst/>
          </a:prstGeom>
          <a:solidFill>
            <a:schemeClr val="accent2">
              <a:lumMod val="60000"/>
              <a:lumOff val="40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200" dirty="0">
                <a:solidFill>
                  <a:prstClr val="black"/>
                </a:solidFill>
                <a:latin typeface="Arial" panose="020B0604020202020204" pitchFamily="34" charset="0"/>
                <a:cs typeface="Arial" panose="020B0604020202020204" pitchFamily="34" charset="0"/>
              </a:rPr>
              <a:t>Installation and maintenance costs</a:t>
            </a: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7858" y="3050608"/>
            <a:ext cx="517470" cy="795073"/>
          </a:xfrm>
          <a:prstGeom prst="rect">
            <a:avLst/>
          </a:prstGeom>
        </p:spPr>
      </p:pic>
      <p:cxnSp>
        <p:nvCxnSpPr>
          <p:cNvPr id="26" name="Straight Connector 25"/>
          <p:cNvCxnSpPr/>
          <p:nvPr/>
        </p:nvCxnSpPr>
        <p:spPr>
          <a:xfrm flipV="1">
            <a:off x="3482623" y="3416211"/>
            <a:ext cx="1343529" cy="263136"/>
          </a:xfrm>
          <a:prstGeom prst="line">
            <a:avLst/>
          </a:prstGeom>
          <a:ln w="38100">
            <a:solidFill>
              <a:srgbClr val="FF0000">
                <a:alpha val="84000"/>
              </a:srgbClr>
            </a:solidFill>
            <a:prstDash val="dash"/>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0100968">
            <a:off x="4539845" y="3109587"/>
            <a:ext cx="572606" cy="572606"/>
          </a:xfrm>
          <a:prstGeom prst="rect">
            <a:avLst/>
          </a:prstGeom>
        </p:spPr>
      </p:pic>
      <p:cxnSp>
        <p:nvCxnSpPr>
          <p:cNvPr id="28" name="Straight Connector 27"/>
          <p:cNvCxnSpPr/>
          <p:nvPr/>
        </p:nvCxnSpPr>
        <p:spPr>
          <a:xfrm flipH="1">
            <a:off x="3318665" y="2489031"/>
            <a:ext cx="651845" cy="1178286"/>
          </a:xfrm>
          <a:prstGeom prst="line">
            <a:avLst/>
          </a:prstGeom>
          <a:ln w="38100">
            <a:solidFill>
              <a:srgbClr val="FF0000">
                <a:alpha val="84000"/>
              </a:srgbClr>
            </a:solidFill>
            <a:prstDash val="dash"/>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6870371">
            <a:off x="3739025" y="2080160"/>
            <a:ext cx="572606" cy="572606"/>
          </a:xfrm>
          <a:prstGeom prst="rect">
            <a:avLst/>
          </a:prstGeom>
        </p:spPr>
      </p:pic>
      <p:sp>
        <p:nvSpPr>
          <p:cNvPr id="34" name="Rectangle 33"/>
          <p:cNvSpPr/>
          <p:nvPr/>
        </p:nvSpPr>
        <p:spPr>
          <a:xfrm>
            <a:off x="3626" y="-37691"/>
            <a:ext cx="2861732" cy="717575"/>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Beacon</a:t>
            </a:r>
          </a:p>
        </p:txBody>
      </p:sp>
      <p:sp>
        <p:nvSpPr>
          <p:cNvPr id="4" name="Slide Number Placeholder 3">
            <a:extLst>
              <a:ext uri="{FF2B5EF4-FFF2-40B4-BE49-F238E27FC236}">
                <a16:creationId xmlns:a16="http://schemas.microsoft.com/office/drawing/2014/main" id="{E39CD4EB-E96F-5B41-904D-E294E29A2FE0}"/>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16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61775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6980" y="2274163"/>
            <a:ext cx="8825795" cy="22137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000" dirty="0">
                <a:solidFill>
                  <a:prstClr val="black"/>
                </a:solidFill>
                <a:latin typeface="Arial" panose="020B0604020202020204" pitchFamily="34" charset="0"/>
                <a:cs typeface="Arial" panose="020B0604020202020204" pitchFamily="34" charset="0"/>
              </a:rPr>
              <a:t>We do not want to rely on infrastructure</a:t>
            </a:r>
          </a:p>
          <a:p>
            <a:pPr algn="ctr"/>
            <a:endParaRPr lang="en-US" sz="3000" dirty="0">
              <a:solidFill>
                <a:prstClr val="black"/>
              </a:solidFill>
              <a:latin typeface="Arial" panose="020B0604020202020204" pitchFamily="34" charset="0"/>
              <a:cs typeface="Arial" panose="020B0604020202020204" pitchFamily="34" charset="0"/>
            </a:endParaRPr>
          </a:p>
          <a:p>
            <a:pPr algn="ctr"/>
            <a:r>
              <a:rPr lang="en-US" sz="3000" dirty="0">
                <a:solidFill>
                  <a:prstClr val="black"/>
                </a:solidFill>
                <a:latin typeface="Arial" panose="020B0604020202020204" pitchFamily="34" charset="0"/>
                <a:cs typeface="Arial" panose="020B0604020202020204" pitchFamily="34" charset="0"/>
              </a:rPr>
              <a:t>We want a </a:t>
            </a:r>
            <a:r>
              <a:rPr lang="en-US" sz="3000" b="1" i="1" dirty="0">
                <a:solidFill>
                  <a:srgbClr val="FF0000"/>
                </a:solidFill>
                <a:latin typeface="Arial" panose="020B0604020202020204" pitchFamily="34" charset="0"/>
                <a:cs typeface="Arial" panose="020B0604020202020204" pitchFamily="34" charset="0"/>
              </a:rPr>
              <a:t>scalable software solution</a:t>
            </a:r>
          </a:p>
        </p:txBody>
      </p:sp>
      <p:sp>
        <p:nvSpPr>
          <p:cNvPr id="2" name="Slide Number Placeholder 1">
            <a:extLst>
              <a:ext uri="{FF2B5EF4-FFF2-40B4-BE49-F238E27FC236}">
                <a16:creationId xmlns:a16="http://schemas.microsoft.com/office/drawing/2014/main" id="{2C48DEF0-51F5-314E-A897-787EF222FF7D}"/>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1908935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06" y="1297407"/>
            <a:ext cx="8615135" cy="5572761"/>
          </a:xfrm>
          <a:prstGeom prst="rect">
            <a:avLst/>
          </a:prstGeom>
        </p:spPr>
      </p:pic>
      <p:sp>
        <p:nvSpPr>
          <p:cNvPr id="26" name="Rectangle 25"/>
          <p:cNvSpPr/>
          <p:nvPr/>
        </p:nvSpPr>
        <p:spPr>
          <a:xfrm>
            <a:off x="-84546" y="409706"/>
            <a:ext cx="9091386" cy="64482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3" name="Straight Connector 2"/>
          <p:cNvCxnSpPr/>
          <p:nvPr/>
        </p:nvCxnSpPr>
        <p:spPr>
          <a:xfrm flipV="1">
            <a:off x="3730618" y="3903346"/>
            <a:ext cx="2464442" cy="1306973"/>
          </a:xfrm>
          <a:prstGeom prst="line">
            <a:avLst/>
          </a:prstGeom>
          <a:ln w="38100"/>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2090723" y="3572572"/>
            <a:ext cx="1376377" cy="1599035"/>
          </a:xfrm>
          <a:prstGeom prst="line">
            <a:avLst/>
          </a:prstGeom>
          <a:ln w="38100"/>
        </p:spPr>
        <p:style>
          <a:lnRef idx="3">
            <a:schemeClr val="dk1"/>
          </a:lnRef>
          <a:fillRef idx="0">
            <a:schemeClr val="dk1"/>
          </a:fillRef>
          <a:effectRef idx="2">
            <a:schemeClr val="dk1"/>
          </a:effectRef>
          <a:fontRef idx="minor">
            <a:schemeClr val="tx1"/>
          </a:fontRef>
        </p:style>
      </p:cxnSp>
      <p:sp>
        <p:nvSpPr>
          <p:cNvPr id="16" name="Arc 15"/>
          <p:cNvSpPr/>
          <p:nvPr/>
        </p:nvSpPr>
        <p:spPr>
          <a:xfrm rot="8493266">
            <a:off x="3397311" y="4782402"/>
            <a:ext cx="489396" cy="446744"/>
          </a:xfrm>
          <a:prstGeom prst="arc">
            <a:avLst>
              <a:gd name="adj1" fmla="val 16982602"/>
              <a:gd name="adj2" fmla="val 33361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19" name="TextBox 18"/>
          <p:cNvSpPr txBox="1"/>
          <p:nvPr/>
        </p:nvSpPr>
        <p:spPr>
          <a:xfrm>
            <a:off x="1481052" y="1047893"/>
            <a:ext cx="1808508" cy="400110"/>
          </a:xfrm>
          <a:prstGeom prst="rect">
            <a:avLst/>
          </a:prstGeom>
          <a:noFill/>
        </p:spPr>
        <p:txBody>
          <a:bodyPr wrap="none" rtlCol="0">
            <a:spAutoFit/>
          </a:bodyPr>
          <a:lstStyle/>
          <a:p>
            <a:pPr defTabSz="914400"/>
            <a:r>
              <a:rPr lang="en-US" sz="2000" dirty="0">
                <a:solidFill>
                  <a:prstClr val="black"/>
                </a:solidFill>
                <a:latin typeface="Arial" panose="020B0604020202020204" pitchFamily="34" charset="0"/>
                <a:ea typeface="Gungsuh" pitchFamily="18" charset="-127"/>
                <a:cs typeface="Arial" panose="020B0604020202020204" pitchFamily="34" charset="0"/>
              </a:rPr>
              <a:t>accelerometer</a:t>
            </a:r>
          </a:p>
        </p:txBody>
      </p:sp>
      <p:sp>
        <p:nvSpPr>
          <p:cNvPr id="20" name="TextBox 19"/>
          <p:cNvSpPr txBox="1"/>
          <p:nvPr/>
        </p:nvSpPr>
        <p:spPr>
          <a:xfrm>
            <a:off x="1481052" y="1973715"/>
            <a:ext cx="1367682" cy="400110"/>
          </a:xfrm>
          <a:prstGeom prst="rect">
            <a:avLst/>
          </a:prstGeom>
          <a:noFill/>
        </p:spPr>
        <p:txBody>
          <a:bodyPr wrap="none" rtlCol="0">
            <a:spAutoFit/>
          </a:bodyPr>
          <a:lstStyle/>
          <a:p>
            <a:pPr defTabSz="914400"/>
            <a:r>
              <a:rPr lang="en-US" sz="2000" dirty="0">
                <a:solidFill>
                  <a:prstClr val="black"/>
                </a:solidFill>
                <a:latin typeface="Arial" panose="020B0604020202020204" pitchFamily="34" charset="0"/>
                <a:ea typeface="Gungsuh" pitchFamily="18" charset="-127"/>
                <a:cs typeface="Arial" panose="020B0604020202020204" pitchFamily="34" charset="0"/>
              </a:rPr>
              <a:t>gyroscope</a:t>
            </a:r>
          </a:p>
        </p:txBody>
      </p:sp>
      <p:sp>
        <p:nvSpPr>
          <p:cNvPr id="21" name="TextBox 20"/>
          <p:cNvSpPr txBox="1"/>
          <p:nvPr/>
        </p:nvSpPr>
        <p:spPr>
          <a:xfrm>
            <a:off x="1481052" y="1510804"/>
            <a:ext cx="1210588" cy="400110"/>
          </a:xfrm>
          <a:prstGeom prst="rect">
            <a:avLst/>
          </a:prstGeom>
          <a:noFill/>
        </p:spPr>
        <p:txBody>
          <a:bodyPr wrap="none" rtlCol="0">
            <a:spAutoFit/>
          </a:bodyPr>
          <a:lstStyle/>
          <a:p>
            <a:pPr defTabSz="914400"/>
            <a:r>
              <a:rPr lang="en-US" sz="2000" dirty="0">
                <a:solidFill>
                  <a:prstClr val="black"/>
                </a:solidFill>
                <a:latin typeface="Arial" panose="020B0604020202020204" pitchFamily="34" charset="0"/>
                <a:ea typeface="Gungsuh" pitchFamily="18" charset="-127"/>
                <a:cs typeface="Arial" panose="020B0604020202020204" pitchFamily="34" charset="0"/>
              </a:rPr>
              <a:t>compass</a:t>
            </a:r>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r="8604" b="16629"/>
          <a:stretch/>
        </p:blipFill>
        <p:spPr>
          <a:xfrm>
            <a:off x="201847" y="1009793"/>
            <a:ext cx="1236428" cy="2228707"/>
          </a:xfrm>
          <a:prstGeom prst="rect">
            <a:avLst/>
          </a:prstGeom>
        </p:spPr>
      </p:pic>
      <p:sp>
        <p:nvSpPr>
          <p:cNvPr id="31" name="Rectangle 30"/>
          <p:cNvSpPr/>
          <p:nvPr/>
        </p:nvSpPr>
        <p:spPr>
          <a:xfrm>
            <a:off x="4237811" y="1071101"/>
            <a:ext cx="4644930" cy="209934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4736" y="1205666"/>
            <a:ext cx="4359213" cy="1836448"/>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4736" y="1205666"/>
            <a:ext cx="4359213" cy="1836448"/>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0495" y="3107753"/>
            <a:ext cx="517470" cy="795073"/>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9314" y="4608237"/>
            <a:ext cx="517470" cy="795073"/>
          </a:xfrm>
          <a:prstGeom prst="rect">
            <a:avLst/>
          </a:prstGeom>
        </p:spPr>
      </p:pic>
      <p:sp>
        <p:nvSpPr>
          <p:cNvPr id="25" name="Rectangle 24"/>
          <p:cNvSpPr/>
          <p:nvPr/>
        </p:nvSpPr>
        <p:spPr>
          <a:xfrm>
            <a:off x="3625" y="-37691"/>
            <a:ext cx="5531761" cy="717575"/>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Infrastructure-less Localization</a:t>
            </a:r>
          </a:p>
        </p:txBody>
      </p:sp>
      <p:sp>
        <p:nvSpPr>
          <p:cNvPr id="4" name="Slide Number Placeholder 3">
            <a:extLst>
              <a:ext uri="{FF2B5EF4-FFF2-40B4-BE49-F238E27FC236}">
                <a16:creationId xmlns:a16="http://schemas.microsoft.com/office/drawing/2014/main" id="{91079E49-052A-784B-A192-7295D5D3924F}"/>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18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7287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1.11111E-6 L 0.15521 0.21875 " pathEditMode="relative" rAng="0" ptsTypes="AA">
                                      <p:cBhvr>
                                        <p:cTn id="18" dur="1000" fill="hold"/>
                                        <p:tgtEl>
                                          <p:spTgt spid="27"/>
                                        </p:tgtEl>
                                        <p:attrNameLst>
                                          <p:attrName>ppt_x</p:attrName>
                                          <p:attrName>ppt_y</p:attrName>
                                        </p:attrNameLst>
                                      </p:cBhvr>
                                      <p:rCtr x="7431" y="10741"/>
                                    </p:animMotion>
                                  </p:childTnLst>
                                </p:cTn>
                              </p:par>
                              <p:par>
                                <p:cTn id="19" presetID="22" presetClass="entr" presetSubtype="1" fill="hold" nodeType="withEffect">
                                  <p:stCondLst>
                                    <p:cond delay="25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750"/>
                                        <p:tgtEl>
                                          <p:spTgt spid="17"/>
                                        </p:tgtEl>
                                      </p:cBhvr>
                                    </p:animEffect>
                                  </p:childTnLst>
                                </p:cTn>
                              </p:par>
                            </p:childTnLst>
                          </p:cTn>
                        </p:par>
                        <p:par>
                          <p:cTn id="22" fill="hold">
                            <p:stCondLst>
                              <p:cond delay="1000"/>
                            </p:stCondLst>
                            <p:childTnLst>
                              <p:par>
                                <p:cTn id="23" presetID="1" presetClass="exit" presetSubtype="0" fill="hold" nodeType="afterEffect">
                                  <p:stCondLst>
                                    <p:cond delay="0"/>
                                  </p:stCondLst>
                                  <p:childTnLst>
                                    <p:set>
                                      <p:cBhvr>
                                        <p:cTn id="24" dur="1" fill="hold">
                                          <p:stCondLst>
                                            <p:cond delay="0"/>
                                          </p:stCondLst>
                                        </p:cTn>
                                        <p:tgtEl>
                                          <p:spTgt spid="27"/>
                                        </p:tgtEl>
                                        <p:attrNameLst>
                                          <p:attrName>style.visibility</p:attrName>
                                        </p:attrNameLst>
                                      </p:cBhvr>
                                      <p:to>
                                        <p:strVal val="hidden"/>
                                      </p:to>
                                    </p:set>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1"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par>
                          <p:cTn id="30" fill="hold">
                            <p:stCondLst>
                              <p:cond delay="1500"/>
                            </p:stCondLst>
                            <p:childTnLst>
                              <p:par>
                                <p:cTn id="31" presetID="42" presetClass="path" presetSubtype="0" accel="50000" decel="50000" fill="hold" nodeType="afterEffect">
                                  <p:stCondLst>
                                    <p:cond delay="0"/>
                                  </p:stCondLst>
                                  <p:childTnLst>
                                    <p:animMotion origin="layout" path="M 1.66667E-6 -1.11111E-6 L 0.26076 -0.18125 " pathEditMode="relative" rAng="0" ptsTypes="AA">
                                      <p:cBhvr>
                                        <p:cTn id="32" dur="1000" fill="hold"/>
                                        <p:tgtEl>
                                          <p:spTgt spid="23"/>
                                        </p:tgtEl>
                                        <p:attrNameLst>
                                          <p:attrName>ppt_x</p:attrName>
                                          <p:attrName>ppt_y</p:attrName>
                                        </p:attrNameLst>
                                      </p:cBhvr>
                                      <p:rCtr x="13038" y="-9074"/>
                                    </p:animMotion>
                                  </p:childTnLst>
                                </p:cTn>
                              </p:par>
                              <p:par>
                                <p:cTn id="33" presetID="22" presetClass="entr" presetSubtype="8" fill="hold" nodeType="withEffect">
                                  <p:stCondLst>
                                    <p:cond delay="30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7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0" grpId="0"/>
      <p:bldP spid="21" grpId="0"/>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626" y="2824576"/>
            <a:ext cx="9140374" cy="1208848"/>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(2) Pedestrian Dead Reckoning-based</a:t>
            </a:r>
          </a:p>
          <a:p>
            <a:pPr algn="ctr" defTabSz="914400"/>
            <a:r>
              <a:rPr lang="en-US" sz="3000" dirty="0">
                <a:solidFill>
                  <a:prstClr val="black"/>
                </a:solidFill>
                <a:latin typeface="Arial" panose="020B0604020202020204" pitchFamily="34" charset="0"/>
                <a:cs typeface="Arial" panose="020B0604020202020204" pitchFamily="34" charset="0"/>
              </a:rPr>
              <a:t>Indoor Localization</a:t>
            </a:r>
            <a:endParaRPr lang="en-US" sz="2000" dirty="0"/>
          </a:p>
        </p:txBody>
      </p:sp>
      <p:sp>
        <p:nvSpPr>
          <p:cNvPr id="2" name="Slide Number Placeholder 1">
            <a:extLst>
              <a:ext uri="{FF2B5EF4-FFF2-40B4-BE49-F238E27FC236}">
                <a16:creationId xmlns:a16="http://schemas.microsoft.com/office/drawing/2014/main" id="{A6819889-F840-134C-A723-29553E480C1E}"/>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19</a:t>
            </a:fld>
            <a:endParaRPr lang="en-US">
              <a:solidFill>
                <a:prstClr val="black">
                  <a:tint val="75000"/>
                </a:prstClr>
              </a:solidFill>
            </a:endParaRPr>
          </a:p>
        </p:txBody>
      </p:sp>
      <p:sp>
        <p:nvSpPr>
          <p:cNvPr id="3" name="TextBox 2">
            <a:extLst>
              <a:ext uri="{FF2B5EF4-FFF2-40B4-BE49-F238E27FC236}">
                <a16:creationId xmlns:a16="http://schemas.microsoft.com/office/drawing/2014/main" id="{50F4B64D-3819-114E-BAE2-442847947290}"/>
              </a:ext>
            </a:extLst>
          </p:cNvPr>
          <p:cNvSpPr txBox="1"/>
          <p:nvPr/>
        </p:nvSpPr>
        <p:spPr>
          <a:xfrm>
            <a:off x="282075" y="6164109"/>
            <a:ext cx="7122463" cy="523220"/>
          </a:xfrm>
          <a:prstGeom prst="rect">
            <a:avLst/>
          </a:prstGeom>
          <a:noFill/>
        </p:spPr>
        <p:txBody>
          <a:bodyPr wrap="none" rtlCol="0">
            <a:spAutoFit/>
          </a:bodyPr>
          <a:lstStyle/>
          <a:p>
            <a:r>
              <a:rPr lang="en-US" sz="1400" dirty="0"/>
              <a:t>Ref: Improved Pedestrian Dead Reckoning Based on a Robust Adaptive Kalman Filter for Indoor </a:t>
            </a:r>
          </a:p>
          <a:p>
            <a:r>
              <a:rPr lang="en-US" sz="1400" dirty="0"/>
              <a:t>Inertial Location System. </a:t>
            </a:r>
            <a:r>
              <a:rPr lang="en-US" sz="1400" dirty="0" err="1"/>
              <a:t>Qigao</a:t>
            </a:r>
            <a:r>
              <a:rPr lang="en-US" sz="1400" dirty="0"/>
              <a:t> Fan </a:t>
            </a:r>
            <a:r>
              <a:rPr lang="en-US" sz="1400" dirty="0" err="1"/>
              <a:t>et.al</a:t>
            </a:r>
            <a:r>
              <a:rPr lang="en-US" sz="1400" dirty="0"/>
              <a:t>.</a:t>
            </a:r>
          </a:p>
        </p:txBody>
      </p:sp>
    </p:spTree>
    <p:custDataLst>
      <p:tags r:id="rId1"/>
    </p:custDataLst>
    <p:extLst>
      <p:ext uri="{BB962C8B-B14F-4D97-AF65-F5344CB8AC3E}">
        <p14:creationId xmlns:p14="http://schemas.microsoft.com/office/powerpoint/2010/main" val="1400130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06" y="1297407"/>
            <a:ext cx="8615135" cy="5572761"/>
          </a:xfrm>
          <a:prstGeom prst="rect">
            <a:avLst/>
          </a:prstGeom>
        </p:spPr>
      </p:pic>
      <p:pic>
        <p:nvPicPr>
          <p:cNvPr id="13" name="Picture 12"/>
          <p:cNvPicPr>
            <a:picLocks noChangeAspect="1"/>
          </p:cNvPicPr>
          <p:nvPr/>
        </p:nvPicPr>
        <p:blipFill>
          <a:blip r:embed="rId5"/>
          <a:stretch>
            <a:fillRect/>
          </a:stretch>
        </p:blipFill>
        <p:spPr>
          <a:xfrm>
            <a:off x="0" y="802771"/>
            <a:ext cx="1959406" cy="1737340"/>
          </a:xfrm>
          <a:prstGeom prst="rect">
            <a:avLst/>
          </a:prstGeom>
        </p:spPr>
      </p:pic>
      <p:sp>
        <p:nvSpPr>
          <p:cNvPr id="6" name="Rectangle 5"/>
          <p:cNvSpPr/>
          <p:nvPr/>
        </p:nvSpPr>
        <p:spPr>
          <a:xfrm>
            <a:off x="0" y="0"/>
            <a:ext cx="9144000" cy="717575"/>
          </a:xfrm>
          <a:prstGeom prst="rect">
            <a:avLst/>
          </a:prstGeom>
          <a:solidFill>
            <a:srgbClr val="F49A22">
              <a:alpha val="9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200" dirty="0">
                <a:solidFill>
                  <a:prstClr val="black"/>
                </a:solidFill>
                <a:latin typeface="Arial" panose="020B0604020202020204" pitchFamily="34" charset="0"/>
                <a:cs typeface="Arial" panose="020B0604020202020204" pitchFamily="34" charset="0"/>
              </a:rPr>
              <a:t>Where am I in a hotel, mall, office, cruise ship?</a:t>
            </a:r>
          </a:p>
        </p:txBody>
      </p:sp>
      <p:sp>
        <p:nvSpPr>
          <p:cNvPr id="3" name="Slide Number Placeholder 2">
            <a:extLst>
              <a:ext uri="{FF2B5EF4-FFF2-40B4-BE49-F238E27FC236}">
                <a16:creationId xmlns:a16="http://schemas.microsoft.com/office/drawing/2014/main" id="{D8C9023C-1AE4-DF4A-9B82-B453D4FD6DC1}"/>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88775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5E3C20-0A5E-A443-BFC6-20DA8DA716B3}"/>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20</a:t>
            </a:fld>
            <a:endParaRPr lang="en-US">
              <a:solidFill>
                <a:prstClr val="black">
                  <a:tint val="75000"/>
                </a:prstClr>
              </a:solidFill>
            </a:endParaRPr>
          </a:p>
        </p:txBody>
      </p:sp>
      <p:pic>
        <p:nvPicPr>
          <p:cNvPr id="3" name="Picture 2">
            <a:extLst>
              <a:ext uri="{FF2B5EF4-FFF2-40B4-BE49-F238E27FC236}">
                <a16:creationId xmlns:a16="http://schemas.microsoft.com/office/drawing/2014/main" id="{8D759BAF-5680-714F-A639-97EAC37DFE82}"/>
              </a:ext>
            </a:extLst>
          </p:cNvPr>
          <p:cNvPicPr>
            <a:picLocks noChangeAspect="1"/>
          </p:cNvPicPr>
          <p:nvPr/>
        </p:nvPicPr>
        <p:blipFill>
          <a:blip r:embed="rId2"/>
          <a:stretch>
            <a:fillRect/>
          </a:stretch>
        </p:blipFill>
        <p:spPr>
          <a:xfrm>
            <a:off x="1454727" y="544666"/>
            <a:ext cx="6234545" cy="4481735"/>
          </a:xfrm>
          <a:prstGeom prst="rect">
            <a:avLst/>
          </a:prstGeom>
        </p:spPr>
      </p:pic>
      <p:pic>
        <p:nvPicPr>
          <p:cNvPr id="4" name="Picture 3">
            <a:extLst>
              <a:ext uri="{FF2B5EF4-FFF2-40B4-BE49-F238E27FC236}">
                <a16:creationId xmlns:a16="http://schemas.microsoft.com/office/drawing/2014/main" id="{1ECB2F30-1811-7544-A384-0B4DA4A312FC}"/>
              </a:ext>
            </a:extLst>
          </p:cNvPr>
          <p:cNvPicPr>
            <a:picLocks noChangeAspect="1"/>
          </p:cNvPicPr>
          <p:nvPr/>
        </p:nvPicPr>
        <p:blipFill>
          <a:blip r:embed="rId3"/>
          <a:stretch>
            <a:fillRect/>
          </a:stretch>
        </p:blipFill>
        <p:spPr>
          <a:xfrm>
            <a:off x="2686051" y="5187951"/>
            <a:ext cx="3975100" cy="1168400"/>
          </a:xfrm>
          <a:prstGeom prst="rect">
            <a:avLst/>
          </a:prstGeom>
        </p:spPr>
      </p:pic>
    </p:spTree>
    <p:extLst>
      <p:ext uri="{BB962C8B-B14F-4D97-AF65-F5344CB8AC3E}">
        <p14:creationId xmlns:p14="http://schemas.microsoft.com/office/powerpoint/2010/main" val="174392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5E3C20-0A5E-A443-BFC6-20DA8DA716B3}"/>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21</a:t>
            </a:fld>
            <a:endParaRPr lang="en-US">
              <a:solidFill>
                <a:prstClr val="black">
                  <a:tint val="75000"/>
                </a:prstClr>
              </a:solidFill>
            </a:endParaRPr>
          </a:p>
        </p:txBody>
      </p:sp>
      <p:pic>
        <p:nvPicPr>
          <p:cNvPr id="3" name="Picture 2">
            <a:extLst>
              <a:ext uri="{FF2B5EF4-FFF2-40B4-BE49-F238E27FC236}">
                <a16:creationId xmlns:a16="http://schemas.microsoft.com/office/drawing/2014/main" id="{8D759BAF-5680-714F-A639-97EAC37DFE82}"/>
              </a:ext>
            </a:extLst>
          </p:cNvPr>
          <p:cNvPicPr>
            <a:picLocks noChangeAspect="1"/>
          </p:cNvPicPr>
          <p:nvPr/>
        </p:nvPicPr>
        <p:blipFill>
          <a:blip r:embed="rId2"/>
          <a:stretch>
            <a:fillRect/>
          </a:stretch>
        </p:blipFill>
        <p:spPr>
          <a:xfrm>
            <a:off x="2442861" y="555082"/>
            <a:ext cx="4258277" cy="3061086"/>
          </a:xfrm>
          <a:prstGeom prst="rect">
            <a:avLst/>
          </a:prstGeom>
        </p:spPr>
      </p:pic>
      <p:sp>
        <p:nvSpPr>
          <p:cNvPr id="5" name="Title 1">
            <a:extLst>
              <a:ext uri="{FF2B5EF4-FFF2-40B4-BE49-F238E27FC236}">
                <a16:creationId xmlns:a16="http://schemas.microsoft.com/office/drawing/2014/main" id="{7200F0DF-585D-B345-B754-0E538D92B01C}"/>
              </a:ext>
            </a:extLst>
          </p:cNvPr>
          <p:cNvSpPr txBox="1">
            <a:spLocks/>
          </p:cNvSpPr>
          <p:nvPr/>
        </p:nvSpPr>
        <p:spPr>
          <a:xfrm>
            <a:off x="0" y="3854606"/>
            <a:ext cx="8825795" cy="491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dirty="0">
                <a:solidFill>
                  <a:prstClr val="black"/>
                </a:solidFill>
                <a:latin typeface="Arial" panose="020B0604020202020204" pitchFamily="34" charset="0"/>
                <a:cs typeface="Arial" panose="020B0604020202020204" pitchFamily="34" charset="0"/>
              </a:rPr>
              <a:t>  (1) Step detection</a:t>
            </a:r>
            <a:endParaRPr lang="en-US" sz="3000" b="1" i="1" dirty="0">
              <a:solidFill>
                <a:srgbClr val="FF0000"/>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A6576833-36ED-9B44-AEF9-1F42B4D19E6A}"/>
              </a:ext>
            </a:extLst>
          </p:cNvPr>
          <p:cNvSpPr txBox="1">
            <a:spLocks/>
          </p:cNvSpPr>
          <p:nvPr/>
        </p:nvSpPr>
        <p:spPr>
          <a:xfrm>
            <a:off x="-1" y="0"/>
            <a:ext cx="8825795" cy="491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dirty="0">
                <a:solidFill>
                  <a:prstClr val="black"/>
                </a:solidFill>
                <a:latin typeface="Arial" panose="020B0604020202020204" pitchFamily="34" charset="0"/>
                <a:cs typeface="Arial" panose="020B0604020202020204" pitchFamily="34" charset="0"/>
              </a:rPr>
              <a:t>Method overview</a:t>
            </a:r>
            <a:endParaRPr lang="en-US" sz="3000" b="1" i="1"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5006C35-8028-3744-B26D-8B41FABE3B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0603" y="3679635"/>
            <a:ext cx="4359213" cy="1836448"/>
          </a:xfrm>
          <a:prstGeom prst="rect">
            <a:avLst/>
          </a:prstGeom>
        </p:spPr>
      </p:pic>
    </p:spTree>
    <p:extLst>
      <p:ext uri="{BB962C8B-B14F-4D97-AF65-F5344CB8AC3E}">
        <p14:creationId xmlns:p14="http://schemas.microsoft.com/office/powerpoint/2010/main" val="414724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5E3C20-0A5E-A443-BFC6-20DA8DA716B3}"/>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22</a:t>
            </a:fld>
            <a:endParaRPr lang="en-US">
              <a:solidFill>
                <a:prstClr val="black">
                  <a:tint val="75000"/>
                </a:prstClr>
              </a:solidFill>
            </a:endParaRPr>
          </a:p>
        </p:txBody>
      </p:sp>
      <p:pic>
        <p:nvPicPr>
          <p:cNvPr id="3" name="Picture 2">
            <a:extLst>
              <a:ext uri="{FF2B5EF4-FFF2-40B4-BE49-F238E27FC236}">
                <a16:creationId xmlns:a16="http://schemas.microsoft.com/office/drawing/2014/main" id="{8D759BAF-5680-714F-A639-97EAC37DFE82}"/>
              </a:ext>
            </a:extLst>
          </p:cNvPr>
          <p:cNvPicPr>
            <a:picLocks noChangeAspect="1"/>
          </p:cNvPicPr>
          <p:nvPr/>
        </p:nvPicPr>
        <p:blipFill>
          <a:blip r:embed="rId2"/>
          <a:stretch>
            <a:fillRect/>
          </a:stretch>
        </p:blipFill>
        <p:spPr>
          <a:xfrm>
            <a:off x="2442861" y="555082"/>
            <a:ext cx="4258277" cy="3061086"/>
          </a:xfrm>
          <a:prstGeom prst="rect">
            <a:avLst/>
          </a:prstGeom>
        </p:spPr>
      </p:pic>
      <p:sp>
        <p:nvSpPr>
          <p:cNvPr id="5" name="Title 1">
            <a:extLst>
              <a:ext uri="{FF2B5EF4-FFF2-40B4-BE49-F238E27FC236}">
                <a16:creationId xmlns:a16="http://schemas.microsoft.com/office/drawing/2014/main" id="{7200F0DF-585D-B345-B754-0E538D92B01C}"/>
              </a:ext>
            </a:extLst>
          </p:cNvPr>
          <p:cNvSpPr txBox="1">
            <a:spLocks/>
          </p:cNvSpPr>
          <p:nvPr/>
        </p:nvSpPr>
        <p:spPr>
          <a:xfrm>
            <a:off x="0" y="3854606"/>
            <a:ext cx="8825795" cy="491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dirty="0">
                <a:solidFill>
                  <a:prstClr val="black"/>
                </a:solidFill>
                <a:latin typeface="Arial" panose="020B0604020202020204" pitchFamily="34" charset="0"/>
                <a:cs typeface="Arial" panose="020B0604020202020204" pitchFamily="34" charset="0"/>
              </a:rPr>
              <a:t>  (1) Step detection</a:t>
            </a:r>
            <a:endParaRPr lang="en-US" sz="3000" b="1" i="1" dirty="0">
              <a:solidFill>
                <a:srgbClr val="FF0000"/>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A6576833-36ED-9B44-AEF9-1F42B4D19E6A}"/>
              </a:ext>
            </a:extLst>
          </p:cNvPr>
          <p:cNvSpPr txBox="1">
            <a:spLocks/>
          </p:cNvSpPr>
          <p:nvPr/>
        </p:nvSpPr>
        <p:spPr>
          <a:xfrm>
            <a:off x="-1" y="0"/>
            <a:ext cx="8825795" cy="491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dirty="0">
                <a:solidFill>
                  <a:prstClr val="black"/>
                </a:solidFill>
                <a:latin typeface="Arial" panose="020B0604020202020204" pitchFamily="34" charset="0"/>
                <a:cs typeface="Arial" panose="020B0604020202020204" pitchFamily="34" charset="0"/>
              </a:rPr>
              <a:t>Method overview</a:t>
            </a:r>
            <a:endParaRPr lang="en-US" sz="3000" b="1" i="1" dirty="0">
              <a:solidFill>
                <a:srgbClr val="FF0000"/>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EA4AE0E8-5DFE-E944-A9DD-809B10787C65}"/>
              </a:ext>
            </a:extLst>
          </p:cNvPr>
          <p:cNvSpPr txBox="1">
            <a:spLocks/>
          </p:cNvSpPr>
          <p:nvPr/>
        </p:nvSpPr>
        <p:spPr>
          <a:xfrm>
            <a:off x="-2" y="4338851"/>
            <a:ext cx="8825795" cy="491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dirty="0">
                <a:solidFill>
                  <a:prstClr val="black"/>
                </a:solidFill>
                <a:latin typeface="Arial" panose="020B0604020202020204" pitchFamily="34" charset="0"/>
                <a:cs typeface="Arial" panose="020B0604020202020204" pitchFamily="34" charset="0"/>
              </a:rPr>
              <a:t>  (2) Heading direction estimation</a:t>
            </a:r>
            <a:endParaRPr lang="en-US" sz="3000" b="1" i="1" dirty="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C947E05-B3FF-C344-ABC5-A6A598BFF4C7}"/>
              </a:ext>
            </a:extLst>
          </p:cNvPr>
          <p:cNvPicPr>
            <a:picLocks noChangeAspect="1"/>
          </p:cNvPicPr>
          <p:nvPr/>
        </p:nvPicPr>
        <p:blipFill>
          <a:blip r:embed="rId3"/>
          <a:stretch>
            <a:fillRect/>
          </a:stretch>
        </p:blipFill>
        <p:spPr>
          <a:xfrm>
            <a:off x="677935" y="4851112"/>
            <a:ext cx="2944091" cy="1870364"/>
          </a:xfrm>
          <a:prstGeom prst="rect">
            <a:avLst/>
          </a:prstGeom>
        </p:spPr>
      </p:pic>
    </p:spTree>
    <p:extLst>
      <p:ext uri="{BB962C8B-B14F-4D97-AF65-F5344CB8AC3E}">
        <p14:creationId xmlns:p14="http://schemas.microsoft.com/office/powerpoint/2010/main" val="3251282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lking_girl_handup_6.jpg"/>
          <p:cNvPicPr>
            <a:picLocks noChangeAspect="1"/>
          </p:cNvPicPr>
          <p:nvPr/>
        </p:nvPicPr>
        <p:blipFill rotWithShape="1">
          <a:blip r:embed="rId3">
            <a:extLst>
              <a:ext uri="{28A0092B-C50C-407E-A947-70E740481C1C}">
                <a14:useLocalDpi xmlns:a14="http://schemas.microsoft.com/office/drawing/2010/main" val="0"/>
              </a:ext>
            </a:extLst>
          </a:blip>
          <a:srcRect l="18334" t="5462" r="14507" b="5339"/>
          <a:stretch/>
        </p:blipFill>
        <p:spPr>
          <a:xfrm>
            <a:off x="3646731" y="1253366"/>
            <a:ext cx="2769525" cy="5057758"/>
          </a:xfrm>
          <a:prstGeom prst="rect">
            <a:avLst/>
          </a:prstGeom>
        </p:spPr>
      </p:pic>
      <p:pic>
        <p:nvPicPr>
          <p:cNvPr id="4" name="Picture 3" descr="pocketPhone_6.png"/>
          <p:cNvPicPr>
            <a:picLocks noChangeAspect="1"/>
          </p:cNvPicPr>
          <p:nvPr/>
        </p:nvPicPr>
        <p:blipFill rotWithShape="1">
          <a:blip r:embed="rId4">
            <a:extLst>
              <a:ext uri="{28A0092B-C50C-407E-A947-70E740481C1C}">
                <a14:useLocalDpi xmlns:a14="http://schemas.microsoft.com/office/drawing/2010/main" val="0"/>
              </a:ext>
            </a:extLst>
          </a:blip>
          <a:srcRect l="28106" t="3886" r="14421" b="6379"/>
          <a:stretch/>
        </p:blipFill>
        <p:spPr>
          <a:xfrm>
            <a:off x="601524" y="1253365"/>
            <a:ext cx="2289134" cy="4914387"/>
          </a:xfrm>
          <a:prstGeom prst="rect">
            <a:avLst/>
          </a:prstGeom>
        </p:spPr>
      </p:pic>
      <p:pic>
        <p:nvPicPr>
          <p:cNvPr id="5" name="Picture 4" descr="walkingGirl_BackpakPhone_6.jpg"/>
          <p:cNvPicPr>
            <a:picLocks noChangeAspect="1"/>
          </p:cNvPicPr>
          <p:nvPr/>
        </p:nvPicPr>
        <p:blipFill rotWithShape="1">
          <a:blip r:embed="rId5">
            <a:extLst>
              <a:ext uri="{28A0092B-C50C-407E-A947-70E740481C1C}">
                <a14:useLocalDpi xmlns:a14="http://schemas.microsoft.com/office/drawing/2010/main" val="0"/>
              </a:ext>
            </a:extLst>
          </a:blip>
          <a:srcRect l="25881" t="3560" r="21060" b="8636"/>
          <a:stretch/>
        </p:blipFill>
        <p:spPr>
          <a:xfrm>
            <a:off x="6516510" y="1253366"/>
            <a:ext cx="2289133" cy="5057758"/>
          </a:xfrm>
          <a:prstGeom prst="rect">
            <a:avLst/>
          </a:prstGeom>
        </p:spPr>
      </p:pic>
      <p:sp>
        <p:nvSpPr>
          <p:cNvPr id="14" name="Right Arrow 13"/>
          <p:cNvSpPr/>
          <p:nvPr/>
        </p:nvSpPr>
        <p:spPr>
          <a:xfrm rot="10800000">
            <a:off x="2589895" y="2346266"/>
            <a:ext cx="1021268" cy="518704"/>
          </a:xfrm>
          <a:prstGeom prst="rightArrow">
            <a:avLst/>
          </a:prstGeom>
          <a:gradFill flip="none" rotWithShape="1">
            <a:gsLst>
              <a:gs pos="10000">
                <a:schemeClr val="accent1"/>
              </a:gs>
              <a:gs pos="1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descr="axes_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230455" flipV="1">
            <a:off x="1371788" y="2802838"/>
            <a:ext cx="1682844" cy="1339927"/>
          </a:xfrm>
          <a:prstGeom prst="rect">
            <a:avLst/>
          </a:prstGeom>
        </p:spPr>
      </p:pic>
      <p:pic>
        <p:nvPicPr>
          <p:cNvPr id="20" name="Picture 19" descr="axes_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3621" flipH="1">
            <a:off x="3017051" y="1620760"/>
            <a:ext cx="1664923" cy="1364415"/>
          </a:xfrm>
          <a:prstGeom prst="rect">
            <a:avLst/>
          </a:prstGeom>
        </p:spPr>
      </p:pic>
      <p:sp>
        <p:nvSpPr>
          <p:cNvPr id="21" name="Right Arrow 20"/>
          <p:cNvSpPr/>
          <p:nvPr/>
        </p:nvSpPr>
        <p:spPr>
          <a:xfrm rot="10800000">
            <a:off x="317515" y="3356215"/>
            <a:ext cx="1021268" cy="518704"/>
          </a:xfrm>
          <a:prstGeom prst="rightArrow">
            <a:avLst/>
          </a:prstGeom>
          <a:gradFill flip="none" rotWithShape="1">
            <a:gsLst>
              <a:gs pos="10000">
                <a:schemeClr val="accent1"/>
              </a:gs>
              <a:gs pos="1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ight Arrow 21"/>
          <p:cNvSpPr/>
          <p:nvPr/>
        </p:nvSpPr>
        <p:spPr>
          <a:xfrm rot="10800000">
            <a:off x="6516510" y="2848259"/>
            <a:ext cx="1669632" cy="518704"/>
          </a:xfrm>
          <a:prstGeom prst="rightArrow">
            <a:avLst/>
          </a:prstGeom>
          <a:gradFill flip="none" rotWithShape="1">
            <a:gsLst>
              <a:gs pos="10000">
                <a:schemeClr val="accent1"/>
              </a:gs>
              <a:gs pos="1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descr="axes_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669060" flipH="1">
            <a:off x="7255710" y="2603547"/>
            <a:ext cx="1627072" cy="1364414"/>
          </a:xfrm>
          <a:prstGeom prst="rect">
            <a:avLst/>
          </a:prstGeom>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EC1500-998D-864B-88E2-D66FD55DD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TextBox 12"/>
          <p:cNvSpPr txBox="1"/>
          <p:nvPr/>
        </p:nvSpPr>
        <p:spPr>
          <a:xfrm>
            <a:off x="461101" y="4184524"/>
            <a:ext cx="8290678" cy="646331"/>
          </a:xfrm>
          <a:prstGeom prst="rect">
            <a:avLst/>
          </a:prstGeom>
          <a:solidFill>
            <a:schemeClr val="bg1"/>
          </a:solidFill>
          <a:ln w="28575" cmpd="sng">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65000"/>
                    <a:lumOff val="35000"/>
                  </a:prstClr>
                </a:solidFill>
                <a:effectLst/>
                <a:uLnTx/>
                <a:uFillTx/>
                <a:latin typeface="Abel"/>
                <a:ea typeface="+mn-ea"/>
                <a:cs typeface="Abel"/>
              </a:rPr>
              <a:t>Compass Direction </a:t>
            </a:r>
            <a:r>
              <a:rPr kumimoji="0" lang="en-US" sz="3600" b="0" i="0" u="none" strike="noStrike" kern="1200" cap="none" spc="0" normalizeH="0" baseline="0" noProof="0" dirty="0">
                <a:ln>
                  <a:noFill/>
                </a:ln>
                <a:solidFill>
                  <a:prstClr val="black">
                    <a:lumMod val="65000"/>
                    <a:lumOff val="35000"/>
                  </a:prstClr>
                </a:solidFill>
                <a:effectLst/>
                <a:uLnTx/>
                <a:uFillTx/>
                <a:latin typeface="ＭＳ ゴシック"/>
                <a:ea typeface="ＭＳ ゴシック"/>
                <a:cs typeface="ＭＳ ゴシック"/>
              </a:rPr>
              <a:t>≠ </a:t>
            </a:r>
            <a:r>
              <a:rPr kumimoji="0" lang="en-US" sz="3600" b="0" i="0" u="none" strike="noStrike" kern="1200" cap="none" spc="0" normalizeH="0" baseline="0" noProof="0" dirty="0">
                <a:ln>
                  <a:noFill/>
                </a:ln>
                <a:solidFill>
                  <a:prstClr val="black">
                    <a:lumMod val="65000"/>
                    <a:lumOff val="35000"/>
                  </a:prstClr>
                </a:solidFill>
                <a:effectLst/>
                <a:uLnTx/>
                <a:uFillTx/>
                <a:latin typeface="Abel"/>
                <a:ea typeface="+mn-ea"/>
                <a:cs typeface="Abel"/>
              </a:rPr>
              <a:t>Walking Direction</a:t>
            </a:r>
          </a:p>
        </p:txBody>
      </p:sp>
      <p:sp>
        <p:nvSpPr>
          <p:cNvPr id="15" name="TextBox 14"/>
          <p:cNvSpPr txBox="1"/>
          <p:nvPr/>
        </p:nvSpPr>
        <p:spPr>
          <a:xfrm>
            <a:off x="299875" y="35285"/>
            <a:ext cx="829067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65000"/>
                    <a:lumOff val="35000"/>
                  </a:prstClr>
                </a:solidFill>
                <a:effectLst/>
                <a:uLnTx/>
                <a:uFillTx/>
                <a:latin typeface="Abel"/>
                <a:ea typeface="+mn-ea"/>
                <a:cs typeface="Abel"/>
              </a:rPr>
              <a:t>WalkCompass</a:t>
            </a:r>
            <a:r>
              <a:rPr kumimoji="0" lang="en-US" sz="4000" b="0" i="0" u="none" strike="noStrike" kern="1200" cap="none" spc="0" normalizeH="0" baseline="0" noProof="0" dirty="0">
                <a:ln>
                  <a:noFill/>
                </a:ln>
                <a:solidFill>
                  <a:prstClr val="black">
                    <a:lumMod val="65000"/>
                    <a:lumOff val="35000"/>
                  </a:prstClr>
                </a:solidFill>
                <a:effectLst/>
                <a:uLnTx/>
                <a:uFillTx/>
                <a:latin typeface="Abel"/>
                <a:ea typeface="+mn-ea"/>
                <a:cs typeface="Abel"/>
              </a:rPr>
              <a:t>: Heading direction</a:t>
            </a:r>
          </a:p>
        </p:txBody>
      </p:sp>
    </p:spTree>
    <p:extLst>
      <p:ext uri="{BB962C8B-B14F-4D97-AF65-F5344CB8AC3E}">
        <p14:creationId xmlns:p14="http://schemas.microsoft.com/office/powerpoint/2010/main" val="373522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5E3C20-0A5E-A443-BFC6-20DA8DA716B3}"/>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24</a:t>
            </a:fld>
            <a:endParaRPr lang="en-US">
              <a:solidFill>
                <a:prstClr val="black">
                  <a:tint val="75000"/>
                </a:prstClr>
              </a:solidFill>
            </a:endParaRPr>
          </a:p>
        </p:txBody>
      </p:sp>
      <p:pic>
        <p:nvPicPr>
          <p:cNvPr id="3" name="Picture 2">
            <a:extLst>
              <a:ext uri="{FF2B5EF4-FFF2-40B4-BE49-F238E27FC236}">
                <a16:creationId xmlns:a16="http://schemas.microsoft.com/office/drawing/2014/main" id="{8D759BAF-5680-714F-A639-97EAC37DFE82}"/>
              </a:ext>
            </a:extLst>
          </p:cNvPr>
          <p:cNvPicPr>
            <a:picLocks noChangeAspect="1"/>
          </p:cNvPicPr>
          <p:nvPr/>
        </p:nvPicPr>
        <p:blipFill>
          <a:blip r:embed="rId2"/>
          <a:stretch>
            <a:fillRect/>
          </a:stretch>
        </p:blipFill>
        <p:spPr>
          <a:xfrm>
            <a:off x="2442861" y="555082"/>
            <a:ext cx="4258277" cy="3061086"/>
          </a:xfrm>
          <a:prstGeom prst="rect">
            <a:avLst/>
          </a:prstGeom>
        </p:spPr>
      </p:pic>
      <p:sp>
        <p:nvSpPr>
          <p:cNvPr id="5" name="Title 1">
            <a:extLst>
              <a:ext uri="{FF2B5EF4-FFF2-40B4-BE49-F238E27FC236}">
                <a16:creationId xmlns:a16="http://schemas.microsoft.com/office/drawing/2014/main" id="{7200F0DF-585D-B345-B754-0E538D92B01C}"/>
              </a:ext>
            </a:extLst>
          </p:cNvPr>
          <p:cNvSpPr txBox="1">
            <a:spLocks/>
          </p:cNvSpPr>
          <p:nvPr/>
        </p:nvSpPr>
        <p:spPr>
          <a:xfrm>
            <a:off x="0" y="3854606"/>
            <a:ext cx="8825795" cy="491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dirty="0">
                <a:solidFill>
                  <a:prstClr val="black"/>
                </a:solidFill>
                <a:latin typeface="Arial" panose="020B0604020202020204" pitchFamily="34" charset="0"/>
                <a:cs typeface="Arial" panose="020B0604020202020204" pitchFamily="34" charset="0"/>
              </a:rPr>
              <a:t>  (1) Step detection</a:t>
            </a:r>
            <a:endParaRPr lang="en-US" sz="3000" b="1" i="1" dirty="0">
              <a:solidFill>
                <a:srgbClr val="FF0000"/>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A6576833-36ED-9B44-AEF9-1F42B4D19E6A}"/>
              </a:ext>
            </a:extLst>
          </p:cNvPr>
          <p:cNvSpPr txBox="1">
            <a:spLocks/>
          </p:cNvSpPr>
          <p:nvPr/>
        </p:nvSpPr>
        <p:spPr>
          <a:xfrm>
            <a:off x="-1" y="0"/>
            <a:ext cx="8825795" cy="491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dirty="0">
                <a:solidFill>
                  <a:prstClr val="black"/>
                </a:solidFill>
                <a:latin typeface="Arial" panose="020B0604020202020204" pitchFamily="34" charset="0"/>
                <a:cs typeface="Arial" panose="020B0604020202020204" pitchFamily="34" charset="0"/>
              </a:rPr>
              <a:t>Method overview</a:t>
            </a:r>
            <a:endParaRPr lang="en-US" sz="3000" b="1" i="1" dirty="0">
              <a:solidFill>
                <a:srgbClr val="FF0000"/>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EA4AE0E8-5DFE-E944-A9DD-809B10787C65}"/>
              </a:ext>
            </a:extLst>
          </p:cNvPr>
          <p:cNvSpPr txBox="1">
            <a:spLocks/>
          </p:cNvSpPr>
          <p:nvPr/>
        </p:nvSpPr>
        <p:spPr>
          <a:xfrm>
            <a:off x="-2" y="4338851"/>
            <a:ext cx="8825795" cy="491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dirty="0">
                <a:solidFill>
                  <a:prstClr val="black"/>
                </a:solidFill>
                <a:latin typeface="Arial" panose="020B0604020202020204" pitchFamily="34" charset="0"/>
                <a:cs typeface="Arial" panose="020B0604020202020204" pitchFamily="34" charset="0"/>
              </a:rPr>
              <a:t>  (2) Heading direction estimation</a:t>
            </a:r>
            <a:endParaRPr lang="en-US" sz="3000" b="1" i="1" dirty="0">
              <a:solidFill>
                <a:srgbClr val="FF0000"/>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2B5D573A-EEFC-264C-ACD9-E956AA25E7B8}"/>
              </a:ext>
            </a:extLst>
          </p:cNvPr>
          <p:cNvSpPr txBox="1">
            <a:spLocks/>
          </p:cNvSpPr>
          <p:nvPr/>
        </p:nvSpPr>
        <p:spPr>
          <a:xfrm>
            <a:off x="0" y="4823096"/>
            <a:ext cx="8825795" cy="491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dirty="0">
                <a:solidFill>
                  <a:prstClr val="black"/>
                </a:solidFill>
                <a:latin typeface="Arial" panose="020B0604020202020204" pitchFamily="34" charset="0"/>
                <a:cs typeface="Arial" panose="020B0604020202020204" pitchFamily="34" charset="0"/>
              </a:rPr>
              <a:t>  (3) Step length or stride length</a:t>
            </a:r>
            <a:endParaRPr lang="en-US" sz="30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101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B586E2-72B3-B343-A3C5-E44F5BCED8ED}"/>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25</a:t>
            </a:fld>
            <a:endParaRPr lang="en-US">
              <a:solidFill>
                <a:prstClr val="black">
                  <a:tint val="75000"/>
                </a:prstClr>
              </a:solidFill>
            </a:endParaRPr>
          </a:p>
        </p:txBody>
      </p:sp>
      <p:pic>
        <p:nvPicPr>
          <p:cNvPr id="2050" name="Picture 2" descr="Balance and gait in the elderly: A contemporary review - Osoba - 2019 -  Laryngoscope Investigative Otolaryngology - Wiley Online Library">
            <a:extLst>
              <a:ext uri="{FF2B5EF4-FFF2-40B4-BE49-F238E27FC236}">
                <a16:creationId xmlns:a16="http://schemas.microsoft.com/office/drawing/2014/main" id="{AF8C616B-B199-0A42-B9E5-A9AFB70FF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58" y="285834"/>
            <a:ext cx="3499060" cy="56677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able 2. Stride length, stride length/height r | O&amp;P Digital Resource  Library">
            <a:extLst>
              <a:ext uri="{FF2B5EF4-FFF2-40B4-BE49-F238E27FC236}">
                <a16:creationId xmlns:a16="http://schemas.microsoft.com/office/drawing/2014/main" id="{0E5F08A0-A409-F149-BEA9-C5671413B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957" y="1204222"/>
            <a:ext cx="5373885" cy="3830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21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E0E927-2855-624E-9AEC-B9DE758DF98E}"/>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26</a:t>
            </a:fld>
            <a:endParaRPr lang="en-US">
              <a:solidFill>
                <a:prstClr val="black">
                  <a:tint val="75000"/>
                </a:prstClr>
              </a:solidFill>
            </a:endParaRPr>
          </a:p>
        </p:txBody>
      </p:sp>
      <p:sp>
        <p:nvSpPr>
          <p:cNvPr id="4" name="Title 1">
            <a:extLst>
              <a:ext uri="{FF2B5EF4-FFF2-40B4-BE49-F238E27FC236}">
                <a16:creationId xmlns:a16="http://schemas.microsoft.com/office/drawing/2014/main" id="{11C1808C-9EF1-0B40-A272-21096402D54D}"/>
              </a:ext>
            </a:extLst>
          </p:cNvPr>
          <p:cNvSpPr txBox="1">
            <a:spLocks/>
          </p:cNvSpPr>
          <p:nvPr/>
        </p:nvSpPr>
        <p:spPr>
          <a:xfrm>
            <a:off x="-1" y="0"/>
            <a:ext cx="8825795" cy="491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dirty="0">
                <a:solidFill>
                  <a:prstClr val="black"/>
                </a:solidFill>
                <a:latin typeface="Arial" panose="020B0604020202020204" pitchFamily="34" charset="0"/>
                <a:cs typeface="Arial" panose="020B0604020202020204" pitchFamily="34" charset="0"/>
              </a:rPr>
              <a:t>Dynamic stride length measurement techniques</a:t>
            </a:r>
            <a:endParaRPr lang="en-US" sz="3000" b="1" i="1" dirty="0">
              <a:solidFill>
                <a:srgbClr val="FF0000"/>
              </a:solidFill>
              <a:latin typeface="Arial" panose="020B0604020202020204" pitchFamily="34" charset="0"/>
              <a:cs typeface="Arial" panose="020B0604020202020204" pitchFamily="34" charset="0"/>
            </a:endParaRPr>
          </a:p>
        </p:txBody>
      </p:sp>
      <p:pic>
        <p:nvPicPr>
          <p:cNvPr id="3076" name="Picture 4" descr="Inverted pendulum gait model for stride length estimation. | Download  Scientific Diagram">
            <a:extLst>
              <a:ext uri="{FF2B5EF4-FFF2-40B4-BE49-F238E27FC236}">
                <a16:creationId xmlns:a16="http://schemas.microsoft.com/office/drawing/2014/main" id="{4182DDD8-7CF7-8942-88FA-7645D5085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040" y="688583"/>
            <a:ext cx="6449711" cy="56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319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E0E927-2855-624E-9AEC-B9DE758DF98E}"/>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27</a:t>
            </a:fld>
            <a:endParaRPr lang="en-US">
              <a:solidFill>
                <a:prstClr val="black">
                  <a:tint val="75000"/>
                </a:prstClr>
              </a:solidFill>
            </a:endParaRPr>
          </a:p>
        </p:txBody>
      </p:sp>
      <p:pic>
        <p:nvPicPr>
          <p:cNvPr id="3074" name="Picture 2" descr="Mobile Stride Length Estimation with Deep Convolutional Neural Networks –  EMBS">
            <a:extLst>
              <a:ext uri="{FF2B5EF4-FFF2-40B4-BE49-F238E27FC236}">
                <a16:creationId xmlns:a16="http://schemas.microsoft.com/office/drawing/2014/main" id="{38BD8D01-51D8-0A4C-A089-7A79F4DF3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100898"/>
            <a:ext cx="10058401" cy="46293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1C1808C-9EF1-0B40-A272-21096402D54D}"/>
              </a:ext>
            </a:extLst>
          </p:cNvPr>
          <p:cNvSpPr txBox="1">
            <a:spLocks/>
          </p:cNvSpPr>
          <p:nvPr/>
        </p:nvSpPr>
        <p:spPr>
          <a:xfrm>
            <a:off x="-1" y="0"/>
            <a:ext cx="8825795" cy="491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dirty="0">
                <a:solidFill>
                  <a:prstClr val="black"/>
                </a:solidFill>
                <a:latin typeface="Arial" panose="020B0604020202020204" pitchFamily="34" charset="0"/>
                <a:cs typeface="Arial" panose="020B0604020202020204" pitchFamily="34" charset="0"/>
              </a:rPr>
              <a:t>Dynamic stride length measurement techniques</a:t>
            </a:r>
            <a:endParaRPr lang="en-US" sz="30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910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5E3C20-0A5E-A443-BFC6-20DA8DA716B3}"/>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28</a:t>
            </a:fld>
            <a:endParaRPr lang="en-US">
              <a:solidFill>
                <a:prstClr val="black">
                  <a:tint val="75000"/>
                </a:prstClr>
              </a:solidFill>
            </a:endParaRPr>
          </a:p>
        </p:txBody>
      </p:sp>
      <p:pic>
        <p:nvPicPr>
          <p:cNvPr id="3" name="Picture 2">
            <a:extLst>
              <a:ext uri="{FF2B5EF4-FFF2-40B4-BE49-F238E27FC236}">
                <a16:creationId xmlns:a16="http://schemas.microsoft.com/office/drawing/2014/main" id="{8D759BAF-5680-714F-A639-97EAC37DFE82}"/>
              </a:ext>
            </a:extLst>
          </p:cNvPr>
          <p:cNvPicPr>
            <a:picLocks noChangeAspect="1"/>
          </p:cNvPicPr>
          <p:nvPr/>
        </p:nvPicPr>
        <p:blipFill>
          <a:blip r:embed="rId2"/>
          <a:stretch>
            <a:fillRect/>
          </a:stretch>
        </p:blipFill>
        <p:spPr>
          <a:xfrm>
            <a:off x="2442861" y="555082"/>
            <a:ext cx="4258277" cy="3061086"/>
          </a:xfrm>
          <a:prstGeom prst="rect">
            <a:avLst/>
          </a:prstGeom>
        </p:spPr>
      </p:pic>
      <p:sp>
        <p:nvSpPr>
          <p:cNvPr id="6" name="Title 1">
            <a:extLst>
              <a:ext uri="{FF2B5EF4-FFF2-40B4-BE49-F238E27FC236}">
                <a16:creationId xmlns:a16="http://schemas.microsoft.com/office/drawing/2014/main" id="{A6576833-36ED-9B44-AEF9-1F42B4D19E6A}"/>
              </a:ext>
            </a:extLst>
          </p:cNvPr>
          <p:cNvSpPr txBox="1">
            <a:spLocks/>
          </p:cNvSpPr>
          <p:nvPr/>
        </p:nvSpPr>
        <p:spPr>
          <a:xfrm>
            <a:off x="-1" y="0"/>
            <a:ext cx="8825795" cy="491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dirty="0">
                <a:solidFill>
                  <a:prstClr val="black"/>
                </a:solidFill>
                <a:latin typeface="Arial" panose="020B0604020202020204" pitchFamily="34" charset="0"/>
                <a:cs typeface="Arial" panose="020B0604020202020204" pitchFamily="34" charset="0"/>
              </a:rPr>
              <a:t>Method overview</a:t>
            </a:r>
            <a:endParaRPr lang="en-US" sz="3000" b="1" i="1"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DCCD2B5-B676-734C-9BDD-C14101FAA594}"/>
              </a:ext>
            </a:extLst>
          </p:cNvPr>
          <p:cNvPicPr>
            <a:picLocks noChangeAspect="1"/>
          </p:cNvPicPr>
          <p:nvPr/>
        </p:nvPicPr>
        <p:blipFill>
          <a:blip r:embed="rId3"/>
          <a:stretch>
            <a:fillRect/>
          </a:stretch>
        </p:blipFill>
        <p:spPr>
          <a:xfrm>
            <a:off x="0" y="3679635"/>
            <a:ext cx="9144000" cy="2001941"/>
          </a:xfrm>
          <a:prstGeom prst="rect">
            <a:avLst/>
          </a:prstGeom>
        </p:spPr>
      </p:pic>
    </p:spTree>
    <p:extLst>
      <p:ext uri="{BB962C8B-B14F-4D97-AF65-F5344CB8AC3E}">
        <p14:creationId xmlns:p14="http://schemas.microsoft.com/office/powerpoint/2010/main" val="3162344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B4123-625E-1447-9BE1-FF9BF358EBD3}"/>
              </a:ext>
            </a:extLst>
          </p:cNvPr>
          <p:cNvSpPr>
            <a:spLocks noGrp="1"/>
          </p:cNvSpPr>
          <p:nvPr>
            <p:ph type="sldNum" sz="quarter" idx="12"/>
          </p:nvPr>
        </p:nvSpPr>
        <p:spPr/>
        <p:txBody>
          <a:bodyPr/>
          <a:lstStyle/>
          <a:p>
            <a:fld id="{4BEC1500-998D-864B-88E2-D66FD55DDA02}" type="slidenum">
              <a:rPr lang="en-US" smtClean="0"/>
              <a:t>29</a:t>
            </a:fld>
            <a:endParaRPr lang="en-US"/>
          </a:p>
        </p:txBody>
      </p:sp>
      <p:pic>
        <p:nvPicPr>
          <p:cNvPr id="3" name="Picture 2">
            <a:extLst>
              <a:ext uri="{FF2B5EF4-FFF2-40B4-BE49-F238E27FC236}">
                <a16:creationId xmlns:a16="http://schemas.microsoft.com/office/drawing/2014/main" id="{FD9D01ED-C9CD-EC4C-A3C5-97E58FA30D1C}"/>
              </a:ext>
            </a:extLst>
          </p:cNvPr>
          <p:cNvPicPr>
            <a:picLocks noChangeAspect="1"/>
          </p:cNvPicPr>
          <p:nvPr/>
        </p:nvPicPr>
        <p:blipFill>
          <a:blip r:embed="rId2"/>
          <a:stretch>
            <a:fillRect/>
          </a:stretch>
        </p:blipFill>
        <p:spPr>
          <a:xfrm>
            <a:off x="1212850" y="366889"/>
            <a:ext cx="6718300" cy="3505200"/>
          </a:xfrm>
          <a:prstGeom prst="rect">
            <a:avLst/>
          </a:prstGeom>
        </p:spPr>
      </p:pic>
      <p:sp>
        <p:nvSpPr>
          <p:cNvPr id="4" name="Title 1">
            <a:extLst>
              <a:ext uri="{FF2B5EF4-FFF2-40B4-BE49-F238E27FC236}">
                <a16:creationId xmlns:a16="http://schemas.microsoft.com/office/drawing/2014/main" id="{A2F1BB49-1C18-3549-AD2D-4ABE9F7ABC47}"/>
              </a:ext>
            </a:extLst>
          </p:cNvPr>
          <p:cNvSpPr txBox="1">
            <a:spLocks/>
          </p:cNvSpPr>
          <p:nvPr/>
        </p:nvSpPr>
        <p:spPr>
          <a:xfrm>
            <a:off x="-1" y="0"/>
            <a:ext cx="8825795" cy="491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000" dirty="0">
                <a:solidFill>
                  <a:prstClr val="black"/>
                </a:solidFill>
                <a:latin typeface="Arial" panose="020B0604020202020204" pitchFamily="34" charset="0"/>
                <a:cs typeface="Arial" panose="020B0604020202020204" pitchFamily="34" charset="0"/>
              </a:rPr>
              <a:t>Results</a:t>
            </a:r>
            <a:endParaRPr lang="en-US" sz="3000" b="1" i="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F5841B4-91ED-904E-B025-DDE8136C0B62}"/>
              </a:ext>
            </a:extLst>
          </p:cNvPr>
          <p:cNvPicPr>
            <a:picLocks noChangeAspect="1"/>
          </p:cNvPicPr>
          <p:nvPr/>
        </p:nvPicPr>
        <p:blipFill>
          <a:blip r:embed="rId3"/>
          <a:stretch>
            <a:fillRect/>
          </a:stretch>
        </p:blipFill>
        <p:spPr>
          <a:xfrm>
            <a:off x="73379" y="3690156"/>
            <a:ext cx="4055222" cy="3167844"/>
          </a:xfrm>
          <a:prstGeom prst="rect">
            <a:avLst/>
          </a:prstGeom>
        </p:spPr>
      </p:pic>
      <p:pic>
        <p:nvPicPr>
          <p:cNvPr id="6" name="Picture 5">
            <a:extLst>
              <a:ext uri="{FF2B5EF4-FFF2-40B4-BE49-F238E27FC236}">
                <a16:creationId xmlns:a16="http://schemas.microsoft.com/office/drawing/2014/main" id="{C6F63520-9CBD-9C48-B20D-9077360FD68A}"/>
              </a:ext>
            </a:extLst>
          </p:cNvPr>
          <p:cNvPicPr>
            <a:picLocks noChangeAspect="1"/>
          </p:cNvPicPr>
          <p:nvPr/>
        </p:nvPicPr>
        <p:blipFill>
          <a:blip r:embed="rId4"/>
          <a:stretch>
            <a:fillRect/>
          </a:stretch>
        </p:blipFill>
        <p:spPr>
          <a:xfrm>
            <a:off x="4412896" y="3699698"/>
            <a:ext cx="3921638" cy="3158302"/>
          </a:xfrm>
          <a:prstGeom prst="rect">
            <a:avLst/>
          </a:prstGeom>
        </p:spPr>
      </p:pic>
    </p:spTree>
    <p:extLst>
      <p:ext uri="{BB962C8B-B14F-4D97-AF65-F5344CB8AC3E}">
        <p14:creationId xmlns:p14="http://schemas.microsoft.com/office/powerpoint/2010/main" val="197378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06" y="1297407"/>
            <a:ext cx="8615135" cy="557276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626" y="417761"/>
            <a:ext cx="1867112" cy="1788343"/>
          </a:xfrm>
          <a:prstGeom prst="rect">
            <a:avLst/>
          </a:prstGeom>
        </p:spPr>
      </p:pic>
      <p:sp>
        <p:nvSpPr>
          <p:cNvPr id="8" name="TextBox 7"/>
          <p:cNvSpPr txBox="1"/>
          <p:nvPr/>
        </p:nvSpPr>
        <p:spPr>
          <a:xfrm>
            <a:off x="156561" y="1821984"/>
            <a:ext cx="1888659" cy="446276"/>
          </a:xfrm>
          <a:prstGeom prst="rect">
            <a:avLst/>
          </a:prstGeom>
          <a:noFill/>
        </p:spPr>
        <p:txBody>
          <a:bodyPr wrap="square" rtlCol="0">
            <a:spAutoFit/>
          </a:bodyPr>
          <a:lstStyle/>
          <a:p>
            <a:pPr defTabSz="914400"/>
            <a:r>
              <a:rPr lang="en-US" sz="2300" dirty="0">
                <a:solidFill>
                  <a:prstClr val="black"/>
                </a:solidFill>
                <a:latin typeface="Arial" panose="020B0604020202020204" pitchFamily="34" charset="0"/>
                <a:ea typeface="Gungsuh" pitchFamily="18" charset="-127"/>
                <a:cs typeface="Arial" panose="020B0604020202020204" pitchFamily="34" charset="0"/>
              </a:rPr>
              <a:t>GPS satellite</a:t>
            </a:r>
          </a:p>
        </p:txBody>
      </p:sp>
      <p:sp>
        <p:nvSpPr>
          <p:cNvPr id="20" name="Freeform 19"/>
          <p:cNvSpPr/>
          <p:nvPr/>
        </p:nvSpPr>
        <p:spPr>
          <a:xfrm>
            <a:off x="498020" y="1385085"/>
            <a:ext cx="8287656" cy="5212080"/>
          </a:xfrm>
          <a:custGeom>
            <a:avLst/>
            <a:gdLst>
              <a:gd name="connsiteX0" fmla="*/ 0 w 7886700"/>
              <a:gd name="connsiteY0" fmla="*/ 1574800 h 4876800"/>
              <a:gd name="connsiteX1" fmla="*/ 2197100 w 7886700"/>
              <a:gd name="connsiteY1" fmla="*/ 4876800 h 4876800"/>
              <a:gd name="connsiteX2" fmla="*/ 4953000 w 7886700"/>
              <a:gd name="connsiteY2" fmla="*/ 3276600 h 4876800"/>
              <a:gd name="connsiteX3" fmla="*/ 5384800 w 7886700"/>
              <a:gd name="connsiteY3" fmla="*/ 3606800 h 4876800"/>
              <a:gd name="connsiteX4" fmla="*/ 7429500 w 7886700"/>
              <a:gd name="connsiteY4" fmla="*/ 2336800 h 4876800"/>
              <a:gd name="connsiteX5" fmla="*/ 7010400 w 7886700"/>
              <a:gd name="connsiteY5" fmla="*/ 2070100 h 4876800"/>
              <a:gd name="connsiteX6" fmla="*/ 7886700 w 7886700"/>
              <a:gd name="connsiteY6" fmla="*/ 1536700 h 4876800"/>
              <a:gd name="connsiteX7" fmla="*/ 4800600 w 7886700"/>
              <a:gd name="connsiteY7" fmla="*/ 0 h 4876800"/>
              <a:gd name="connsiteX8" fmla="*/ 0 w 7886700"/>
              <a:gd name="connsiteY8" fmla="*/ 1574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6700" h="4876800">
                <a:moveTo>
                  <a:pt x="0" y="1574800"/>
                </a:moveTo>
                <a:lnTo>
                  <a:pt x="2197100" y="4876800"/>
                </a:lnTo>
                <a:lnTo>
                  <a:pt x="4953000" y="3276600"/>
                </a:lnTo>
                <a:lnTo>
                  <a:pt x="5384800" y="3606800"/>
                </a:lnTo>
                <a:lnTo>
                  <a:pt x="7429500" y="2336800"/>
                </a:lnTo>
                <a:lnTo>
                  <a:pt x="7010400" y="2070100"/>
                </a:lnTo>
                <a:lnTo>
                  <a:pt x="7886700" y="1536700"/>
                </a:lnTo>
                <a:lnTo>
                  <a:pt x="4800600" y="0"/>
                </a:lnTo>
                <a:lnTo>
                  <a:pt x="0" y="1574800"/>
                </a:lnTo>
                <a:close/>
              </a:path>
            </a:pathLst>
          </a:custGeom>
          <a:solidFill>
            <a:schemeClr val="bg2">
              <a:lumMod val="9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27" name="Straight Arrow Connector 26"/>
          <p:cNvCxnSpPr/>
          <p:nvPr/>
        </p:nvCxnSpPr>
        <p:spPr>
          <a:xfrm>
            <a:off x="2156265" y="1821984"/>
            <a:ext cx="1482286" cy="162606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3626" y="-37691"/>
            <a:ext cx="2861732" cy="717575"/>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GPS</a:t>
            </a:r>
          </a:p>
        </p:txBody>
      </p:sp>
      <p:sp>
        <p:nvSpPr>
          <p:cNvPr id="11" name="Rectangle 10"/>
          <p:cNvSpPr/>
          <p:nvPr/>
        </p:nvSpPr>
        <p:spPr>
          <a:xfrm>
            <a:off x="-152740" y="4459242"/>
            <a:ext cx="9434900" cy="717575"/>
          </a:xfrm>
          <a:prstGeom prst="rect">
            <a:avLst/>
          </a:prstGeom>
          <a:solidFill>
            <a:schemeClr val="accent2">
              <a:lumMod val="60000"/>
              <a:lumOff val="40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Why not outdoor localization technology?</a:t>
            </a:r>
          </a:p>
        </p:txBody>
      </p:sp>
      <p:sp>
        <p:nvSpPr>
          <p:cNvPr id="3" name="Slide Number Placeholder 2">
            <a:extLst>
              <a:ext uri="{FF2B5EF4-FFF2-40B4-BE49-F238E27FC236}">
                <a16:creationId xmlns:a16="http://schemas.microsoft.com/office/drawing/2014/main" id="{1FAB95C0-7953-0F43-81D7-4E595E2DA253}"/>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00429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06" y="1297407"/>
            <a:ext cx="8615135" cy="5572761"/>
          </a:xfrm>
          <a:prstGeom prst="rect">
            <a:avLst/>
          </a:prstGeom>
        </p:spPr>
      </p:pic>
      <p:sp>
        <p:nvSpPr>
          <p:cNvPr id="4" name="Rectangle 3"/>
          <p:cNvSpPr/>
          <p:nvPr/>
        </p:nvSpPr>
        <p:spPr>
          <a:xfrm>
            <a:off x="240082" y="1318654"/>
            <a:ext cx="8642659" cy="559208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9" name="Rectangle 38"/>
          <p:cNvSpPr/>
          <p:nvPr/>
        </p:nvSpPr>
        <p:spPr>
          <a:xfrm>
            <a:off x="3626" y="-37691"/>
            <a:ext cx="2861732" cy="717575"/>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Fingerprint</a:t>
            </a:r>
          </a:p>
        </p:txBody>
      </p:sp>
      <p:pic>
        <p:nvPicPr>
          <p:cNvPr id="12" name="Picture 11">
            <a:extLst>
              <a:ext uri="{FF2B5EF4-FFF2-40B4-BE49-F238E27FC236}">
                <a16:creationId xmlns:a16="http://schemas.microsoft.com/office/drawing/2014/main" id="{AEE84A3B-062E-1B4A-AC05-47A4DEF8AEE6}"/>
              </a:ext>
            </a:extLst>
          </p:cNvPr>
          <p:cNvPicPr>
            <a:picLocks noChangeAspect="1"/>
          </p:cNvPicPr>
          <p:nvPr/>
        </p:nvPicPr>
        <p:blipFill rotWithShape="1">
          <a:blip r:embed="rId5"/>
          <a:srcRect l="20970" t="7595" r="21308" b="7314"/>
          <a:stretch/>
        </p:blipFill>
        <p:spPr>
          <a:xfrm rot="21236268">
            <a:off x="1483065" y="2868936"/>
            <a:ext cx="647254" cy="954150"/>
          </a:xfrm>
          <a:prstGeom prst="rect">
            <a:avLst/>
          </a:prstGeom>
        </p:spPr>
      </p:pic>
      <p:grpSp>
        <p:nvGrpSpPr>
          <p:cNvPr id="13" name="Group 12">
            <a:extLst>
              <a:ext uri="{FF2B5EF4-FFF2-40B4-BE49-F238E27FC236}">
                <a16:creationId xmlns:a16="http://schemas.microsoft.com/office/drawing/2014/main" id="{6A4688DA-A533-4342-B74B-9972837B8BCE}"/>
              </a:ext>
            </a:extLst>
          </p:cNvPr>
          <p:cNvGrpSpPr/>
          <p:nvPr/>
        </p:nvGrpSpPr>
        <p:grpSpPr>
          <a:xfrm>
            <a:off x="2913932" y="2108864"/>
            <a:ext cx="3655945" cy="3640988"/>
            <a:chOff x="2913932" y="2108864"/>
            <a:chExt cx="3655945" cy="3640988"/>
          </a:xfrm>
        </p:grpSpPr>
        <p:pic>
          <p:nvPicPr>
            <p:cNvPr id="41" name="Picture 40">
              <a:extLst>
                <a:ext uri="{FF2B5EF4-FFF2-40B4-BE49-F238E27FC236}">
                  <a16:creationId xmlns:a16="http://schemas.microsoft.com/office/drawing/2014/main" id="{4665FD38-8D72-504D-AA0F-73F76D9A4511}"/>
                </a:ext>
              </a:extLst>
            </p:cNvPr>
            <p:cNvPicPr>
              <a:picLocks noChangeAspect="1"/>
            </p:cNvPicPr>
            <p:nvPr/>
          </p:nvPicPr>
          <p:blipFill rotWithShape="1">
            <a:blip r:embed="rId5"/>
            <a:srcRect l="20970" t="7595" r="21308" b="7314"/>
            <a:stretch/>
          </p:blipFill>
          <p:spPr>
            <a:xfrm rot="21236268">
              <a:off x="2913932" y="2234257"/>
              <a:ext cx="647254" cy="954150"/>
            </a:xfrm>
            <a:prstGeom prst="rect">
              <a:avLst/>
            </a:prstGeom>
          </p:spPr>
        </p:pic>
        <p:pic>
          <p:nvPicPr>
            <p:cNvPr id="42" name="Picture 41">
              <a:extLst>
                <a:ext uri="{FF2B5EF4-FFF2-40B4-BE49-F238E27FC236}">
                  <a16:creationId xmlns:a16="http://schemas.microsoft.com/office/drawing/2014/main" id="{55C8ACB7-4598-B74E-B1C9-DA801B4263C4}"/>
                </a:ext>
              </a:extLst>
            </p:cNvPr>
            <p:cNvPicPr>
              <a:picLocks noChangeAspect="1"/>
            </p:cNvPicPr>
            <p:nvPr/>
          </p:nvPicPr>
          <p:blipFill rotWithShape="1">
            <a:blip r:embed="rId5"/>
            <a:srcRect l="20970" t="7595" r="21308" b="7314"/>
            <a:stretch/>
          </p:blipFill>
          <p:spPr>
            <a:xfrm rot="21236268">
              <a:off x="4491758" y="2108864"/>
              <a:ext cx="647254" cy="954150"/>
            </a:xfrm>
            <a:prstGeom prst="rect">
              <a:avLst/>
            </a:prstGeom>
          </p:spPr>
        </p:pic>
        <p:pic>
          <p:nvPicPr>
            <p:cNvPr id="48" name="Picture 47">
              <a:extLst>
                <a:ext uri="{FF2B5EF4-FFF2-40B4-BE49-F238E27FC236}">
                  <a16:creationId xmlns:a16="http://schemas.microsoft.com/office/drawing/2014/main" id="{133D3924-85C8-B048-81A3-64C919DE240D}"/>
                </a:ext>
              </a:extLst>
            </p:cNvPr>
            <p:cNvPicPr>
              <a:picLocks noChangeAspect="1"/>
            </p:cNvPicPr>
            <p:nvPr/>
          </p:nvPicPr>
          <p:blipFill rotWithShape="1">
            <a:blip r:embed="rId5"/>
            <a:srcRect l="20970" t="7595" r="21308" b="7314"/>
            <a:stretch/>
          </p:blipFill>
          <p:spPr>
            <a:xfrm rot="21236268">
              <a:off x="5922623" y="2617449"/>
              <a:ext cx="647254" cy="954150"/>
            </a:xfrm>
            <a:prstGeom prst="rect">
              <a:avLst/>
            </a:prstGeom>
          </p:spPr>
        </p:pic>
        <p:pic>
          <p:nvPicPr>
            <p:cNvPr id="52" name="Picture 51">
              <a:extLst>
                <a:ext uri="{FF2B5EF4-FFF2-40B4-BE49-F238E27FC236}">
                  <a16:creationId xmlns:a16="http://schemas.microsoft.com/office/drawing/2014/main" id="{521F2F92-539D-0E49-86C2-F8E5CA5C1CEF}"/>
                </a:ext>
              </a:extLst>
            </p:cNvPr>
            <p:cNvPicPr>
              <a:picLocks noChangeAspect="1"/>
            </p:cNvPicPr>
            <p:nvPr/>
          </p:nvPicPr>
          <p:blipFill rotWithShape="1">
            <a:blip r:embed="rId5"/>
            <a:srcRect l="20970" t="7595" r="21308" b="7314"/>
            <a:stretch/>
          </p:blipFill>
          <p:spPr>
            <a:xfrm rot="21236268">
              <a:off x="3834134" y="3451869"/>
              <a:ext cx="647254" cy="954150"/>
            </a:xfrm>
            <a:prstGeom prst="rect">
              <a:avLst/>
            </a:prstGeom>
          </p:spPr>
        </p:pic>
        <p:pic>
          <p:nvPicPr>
            <p:cNvPr id="53" name="Picture 52">
              <a:extLst>
                <a:ext uri="{FF2B5EF4-FFF2-40B4-BE49-F238E27FC236}">
                  <a16:creationId xmlns:a16="http://schemas.microsoft.com/office/drawing/2014/main" id="{3E8AF400-9CB4-5645-8A23-27745A075C45}"/>
                </a:ext>
              </a:extLst>
            </p:cNvPr>
            <p:cNvPicPr>
              <a:picLocks noChangeAspect="1"/>
            </p:cNvPicPr>
            <p:nvPr/>
          </p:nvPicPr>
          <p:blipFill rotWithShape="1">
            <a:blip r:embed="rId5"/>
            <a:srcRect l="20970" t="7595" r="21308" b="7314"/>
            <a:stretch/>
          </p:blipFill>
          <p:spPr>
            <a:xfrm rot="21236268">
              <a:off x="2997359" y="4795702"/>
              <a:ext cx="647254" cy="954150"/>
            </a:xfrm>
            <a:prstGeom prst="rect">
              <a:avLst/>
            </a:prstGeom>
          </p:spPr>
        </p:pic>
      </p:grpSp>
      <p:sp>
        <p:nvSpPr>
          <p:cNvPr id="14" name="Slide Number Placeholder 13">
            <a:extLst>
              <a:ext uri="{FF2B5EF4-FFF2-40B4-BE49-F238E27FC236}">
                <a16:creationId xmlns:a16="http://schemas.microsoft.com/office/drawing/2014/main" id="{8DC93388-93C2-024D-9AD1-FE2132B8192F}"/>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01682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06" y="1297407"/>
            <a:ext cx="8615135" cy="5572761"/>
          </a:xfrm>
          <a:prstGeom prst="rect">
            <a:avLst/>
          </a:prstGeom>
        </p:spPr>
      </p:pic>
      <p:sp>
        <p:nvSpPr>
          <p:cNvPr id="4" name="Rectangle 3"/>
          <p:cNvSpPr/>
          <p:nvPr/>
        </p:nvSpPr>
        <p:spPr>
          <a:xfrm>
            <a:off x="240082" y="1318654"/>
            <a:ext cx="8642659" cy="559208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9" name="Rectangle 38"/>
          <p:cNvSpPr/>
          <p:nvPr/>
        </p:nvSpPr>
        <p:spPr>
          <a:xfrm>
            <a:off x="3626" y="-37691"/>
            <a:ext cx="2861732" cy="717575"/>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Fingerprint</a:t>
            </a:r>
          </a:p>
        </p:txBody>
      </p:sp>
      <p:pic>
        <p:nvPicPr>
          <p:cNvPr id="31" name="Picture 30">
            <a:extLst>
              <a:ext uri="{FF2B5EF4-FFF2-40B4-BE49-F238E27FC236}">
                <a16:creationId xmlns:a16="http://schemas.microsoft.com/office/drawing/2014/main" id="{1981F88F-5338-8B44-9ABC-5EE30C855716}"/>
              </a:ext>
            </a:extLst>
          </p:cNvPr>
          <p:cNvPicPr>
            <a:picLocks noChangeAspect="1"/>
          </p:cNvPicPr>
          <p:nvPr/>
        </p:nvPicPr>
        <p:blipFill rotWithShape="1">
          <a:blip r:embed="rId5"/>
          <a:srcRect l="20970" t="7595" r="21308" b="7314"/>
          <a:stretch/>
        </p:blipFill>
        <p:spPr>
          <a:xfrm rot="21236268">
            <a:off x="3834134" y="3451869"/>
            <a:ext cx="647254" cy="954150"/>
          </a:xfrm>
          <a:prstGeom prst="rect">
            <a:avLst/>
          </a:prstGeom>
        </p:spPr>
      </p:pic>
      <p:sp>
        <p:nvSpPr>
          <p:cNvPr id="40" name="TextBox 39">
            <a:extLst>
              <a:ext uri="{FF2B5EF4-FFF2-40B4-BE49-F238E27FC236}">
                <a16:creationId xmlns:a16="http://schemas.microsoft.com/office/drawing/2014/main" id="{4A3215A8-4129-1744-8BAB-34D40B96C6FC}"/>
              </a:ext>
            </a:extLst>
          </p:cNvPr>
          <p:cNvSpPr txBox="1"/>
          <p:nvPr/>
        </p:nvSpPr>
        <p:spPr>
          <a:xfrm>
            <a:off x="2644154" y="2456455"/>
            <a:ext cx="1763613" cy="923330"/>
          </a:xfrm>
          <a:prstGeom prst="rect">
            <a:avLst/>
          </a:prstGeom>
          <a:solidFill>
            <a:schemeClr val="bg1"/>
          </a:solidFill>
          <a:ln>
            <a:solidFill>
              <a:schemeClr val="tx1"/>
            </a:solidFill>
          </a:ln>
        </p:spPr>
        <p:txBody>
          <a:bodyPr wrap="square" rtlCol="0">
            <a:spAutoFit/>
          </a:bodyPr>
          <a:lstStyle/>
          <a:p>
            <a:pPr algn="ctr"/>
            <a:r>
              <a:rPr lang="en-US" dirty="0">
                <a:latin typeface="Arial" panose="020B0604020202020204" pitchFamily="34" charset="0"/>
                <a:cs typeface="Arial" panose="020B0604020202020204" pitchFamily="34" charset="0"/>
              </a:rPr>
              <a:t>Unique features of signals</a:t>
            </a:r>
          </a:p>
        </p:txBody>
      </p:sp>
      <p:sp>
        <p:nvSpPr>
          <p:cNvPr id="10" name="Slide Number Placeholder 9">
            <a:extLst>
              <a:ext uri="{FF2B5EF4-FFF2-40B4-BE49-F238E27FC236}">
                <a16:creationId xmlns:a16="http://schemas.microsoft.com/office/drawing/2014/main" id="{85983233-EE60-9D48-A940-6EDE212F94D4}"/>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87058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06" y="1297407"/>
            <a:ext cx="8615135" cy="5572761"/>
          </a:xfrm>
          <a:prstGeom prst="rect">
            <a:avLst/>
          </a:prstGeom>
        </p:spPr>
      </p:pic>
      <p:sp>
        <p:nvSpPr>
          <p:cNvPr id="4" name="Rectangle 3"/>
          <p:cNvSpPr/>
          <p:nvPr/>
        </p:nvSpPr>
        <p:spPr>
          <a:xfrm>
            <a:off x="240082" y="1318654"/>
            <a:ext cx="8642659" cy="559208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9" name="Rectangle 38"/>
          <p:cNvSpPr/>
          <p:nvPr/>
        </p:nvSpPr>
        <p:spPr>
          <a:xfrm>
            <a:off x="3626" y="-37691"/>
            <a:ext cx="2861732" cy="717575"/>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Fingerprint</a:t>
            </a:r>
          </a:p>
        </p:txBody>
      </p:sp>
      <p:pic>
        <p:nvPicPr>
          <p:cNvPr id="31" name="Picture 30">
            <a:extLst>
              <a:ext uri="{FF2B5EF4-FFF2-40B4-BE49-F238E27FC236}">
                <a16:creationId xmlns:a16="http://schemas.microsoft.com/office/drawing/2014/main" id="{1981F88F-5338-8B44-9ABC-5EE30C855716}"/>
              </a:ext>
            </a:extLst>
          </p:cNvPr>
          <p:cNvPicPr>
            <a:picLocks noChangeAspect="1"/>
          </p:cNvPicPr>
          <p:nvPr/>
        </p:nvPicPr>
        <p:blipFill rotWithShape="1">
          <a:blip r:embed="rId5"/>
          <a:srcRect l="20970" t="7595" r="21308" b="7314"/>
          <a:stretch/>
        </p:blipFill>
        <p:spPr>
          <a:xfrm rot="21236268">
            <a:off x="3834134" y="3451869"/>
            <a:ext cx="647254" cy="954150"/>
          </a:xfrm>
          <a:prstGeom prst="rect">
            <a:avLst/>
          </a:prstGeom>
        </p:spPr>
      </p:pic>
      <p:sp>
        <p:nvSpPr>
          <p:cNvPr id="40" name="TextBox 39">
            <a:extLst>
              <a:ext uri="{FF2B5EF4-FFF2-40B4-BE49-F238E27FC236}">
                <a16:creationId xmlns:a16="http://schemas.microsoft.com/office/drawing/2014/main" id="{4A3215A8-4129-1744-8BAB-34D40B96C6FC}"/>
              </a:ext>
            </a:extLst>
          </p:cNvPr>
          <p:cNvSpPr txBox="1"/>
          <p:nvPr/>
        </p:nvSpPr>
        <p:spPr>
          <a:xfrm>
            <a:off x="2644154" y="2456455"/>
            <a:ext cx="1763613" cy="923330"/>
          </a:xfrm>
          <a:prstGeom prst="rect">
            <a:avLst/>
          </a:prstGeom>
          <a:solidFill>
            <a:schemeClr val="bg1"/>
          </a:solidFill>
          <a:ln>
            <a:solidFill>
              <a:schemeClr val="tx1"/>
            </a:solidFill>
          </a:ln>
        </p:spPr>
        <p:txBody>
          <a:bodyPr wrap="square" rtlCol="0">
            <a:spAutoFit/>
          </a:bodyPr>
          <a:lstStyle/>
          <a:p>
            <a:pPr algn="ctr"/>
            <a:r>
              <a:rPr lang="en-US" dirty="0">
                <a:latin typeface="Arial" panose="020B0604020202020204" pitchFamily="34" charset="0"/>
                <a:cs typeface="Arial" panose="020B0604020202020204" pitchFamily="34" charset="0"/>
              </a:rPr>
              <a:t>Unique features of signals</a:t>
            </a:r>
          </a:p>
        </p:txBody>
      </p:sp>
      <p:sp>
        <p:nvSpPr>
          <p:cNvPr id="8" name="TextBox 7">
            <a:extLst>
              <a:ext uri="{FF2B5EF4-FFF2-40B4-BE49-F238E27FC236}">
                <a16:creationId xmlns:a16="http://schemas.microsoft.com/office/drawing/2014/main" id="{AC891162-B77A-A14D-BE9B-41D007975F30}"/>
              </a:ext>
            </a:extLst>
          </p:cNvPr>
          <p:cNvSpPr txBox="1"/>
          <p:nvPr/>
        </p:nvSpPr>
        <p:spPr>
          <a:xfrm>
            <a:off x="4736235" y="2733454"/>
            <a:ext cx="3180881" cy="646331"/>
          </a:xfrm>
          <a:prstGeom prst="rect">
            <a:avLst/>
          </a:prstGeom>
          <a:solidFill>
            <a:schemeClr val="accent5">
              <a:lumMod val="75000"/>
            </a:schemeClr>
          </a:solidFill>
          <a:ln>
            <a:solidFill>
              <a:schemeClr val="tx1"/>
            </a:solidFill>
          </a:ln>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Unique fluctuation of the magnetic field</a:t>
            </a:r>
          </a:p>
        </p:txBody>
      </p:sp>
      <p:sp>
        <p:nvSpPr>
          <p:cNvPr id="2" name="Slide Number Placeholder 1">
            <a:extLst>
              <a:ext uri="{FF2B5EF4-FFF2-40B4-BE49-F238E27FC236}">
                <a16:creationId xmlns:a16="http://schemas.microsoft.com/office/drawing/2014/main" id="{D36E470D-64BA-1D44-A9B7-21EEC825674D}"/>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066397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626" y="2824576"/>
            <a:ext cx="9140374" cy="1208848"/>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(1) Fingerprinting-based Indoor Localization</a:t>
            </a:r>
            <a:endParaRPr lang="en-US" sz="2000" dirty="0"/>
          </a:p>
        </p:txBody>
      </p:sp>
      <p:sp>
        <p:nvSpPr>
          <p:cNvPr id="2" name="Slide Number Placeholder 1">
            <a:extLst>
              <a:ext uri="{FF2B5EF4-FFF2-40B4-BE49-F238E27FC236}">
                <a16:creationId xmlns:a16="http://schemas.microsoft.com/office/drawing/2014/main" id="{A6819889-F840-134C-A723-29553E480C1E}"/>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564924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626" y="2132663"/>
            <a:ext cx="9140374" cy="2288866"/>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Indoor Location Sensing Using Geo-Magnetism </a:t>
            </a:r>
          </a:p>
          <a:p>
            <a:pPr algn="ctr" defTabSz="914400"/>
            <a:endParaRPr lang="en-US" sz="2000" dirty="0">
              <a:solidFill>
                <a:prstClr val="black"/>
              </a:solidFill>
              <a:latin typeface="Arial" panose="020B0604020202020204" pitchFamily="34" charset="0"/>
              <a:cs typeface="Arial" panose="020B0604020202020204" pitchFamily="34" charset="0"/>
            </a:endParaRPr>
          </a:p>
          <a:p>
            <a:pPr algn="ctr" defTabSz="914400"/>
            <a:r>
              <a:rPr lang="en-US" sz="2000" dirty="0" err="1">
                <a:solidFill>
                  <a:prstClr val="black"/>
                </a:solidFill>
                <a:latin typeface="Arial" panose="020B0604020202020204" pitchFamily="34" charset="0"/>
                <a:cs typeface="Arial" panose="020B0604020202020204" pitchFamily="34" charset="0"/>
              </a:rPr>
              <a:t>Jaewoo</a:t>
            </a:r>
            <a:r>
              <a:rPr lang="en-US" sz="2000" dirty="0">
                <a:solidFill>
                  <a:prstClr val="black"/>
                </a:solidFill>
                <a:latin typeface="Arial" panose="020B0604020202020204" pitchFamily="34" charset="0"/>
                <a:cs typeface="Arial" panose="020B0604020202020204" pitchFamily="34" charset="0"/>
              </a:rPr>
              <a:t> Chung et al, MIT Media Lab</a:t>
            </a:r>
          </a:p>
          <a:p>
            <a:pPr algn="ctr" defTabSz="914400"/>
            <a:r>
              <a:rPr lang="en-US" sz="2000" dirty="0" err="1">
                <a:solidFill>
                  <a:prstClr val="black"/>
                </a:solidFill>
                <a:latin typeface="Arial" panose="020B0604020202020204" pitchFamily="34" charset="0"/>
                <a:cs typeface="Arial" panose="020B0604020202020204" pitchFamily="34" charset="0"/>
              </a:rPr>
              <a:t>MobiSys</a:t>
            </a:r>
            <a:r>
              <a:rPr lang="en-US" sz="2000" dirty="0">
                <a:solidFill>
                  <a:prstClr val="black"/>
                </a:solidFill>
                <a:latin typeface="Arial" panose="020B0604020202020204" pitchFamily="34" charset="0"/>
                <a:cs typeface="Arial" panose="020B0604020202020204" pitchFamily="34" charset="0"/>
              </a:rPr>
              <a:t> 2011</a:t>
            </a:r>
            <a:endParaRPr lang="en-US" sz="2000" dirty="0"/>
          </a:p>
        </p:txBody>
      </p:sp>
      <p:sp>
        <p:nvSpPr>
          <p:cNvPr id="2" name="Slide Number Placeholder 1">
            <a:extLst>
              <a:ext uri="{FF2B5EF4-FFF2-40B4-BE49-F238E27FC236}">
                <a16:creationId xmlns:a16="http://schemas.microsoft.com/office/drawing/2014/main" id="{A6819889-F840-134C-A723-29553E480C1E}"/>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562329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C09D7B-BF6F-9840-A39F-204170D3EF07}"/>
              </a:ext>
            </a:extLst>
          </p:cNvPr>
          <p:cNvPicPr>
            <a:picLocks noChangeAspect="1"/>
          </p:cNvPicPr>
          <p:nvPr/>
        </p:nvPicPr>
        <p:blipFill>
          <a:blip r:embed="rId2"/>
          <a:stretch>
            <a:fillRect/>
          </a:stretch>
        </p:blipFill>
        <p:spPr>
          <a:xfrm>
            <a:off x="1613853" y="986416"/>
            <a:ext cx="5916295" cy="4885169"/>
          </a:xfrm>
          <a:prstGeom prst="rect">
            <a:avLst/>
          </a:prstGeom>
        </p:spPr>
      </p:pic>
      <p:sp>
        <p:nvSpPr>
          <p:cNvPr id="4" name="Rectangle 3">
            <a:extLst>
              <a:ext uri="{FF2B5EF4-FFF2-40B4-BE49-F238E27FC236}">
                <a16:creationId xmlns:a16="http://schemas.microsoft.com/office/drawing/2014/main" id="{6C319082-0B7E-5E43-9AFD-7B508431FD32}"/>
              </a:ext>
            </a:extLst>
          </p:cNvPr>
          <p:cNvSpPr/>
          <p:nvPr/>
        </p:nvSpPr>
        <p:spPr>
          <a:xfrm>
            <a:off x="3626" y="0"/>
            <a:ext cx="9140374" cy="645261"/>
          </a:xfrm>
          <a:prstGeom prst="rect">
            <a:avLst/>
          </a:prstGeom>
          <a:solidFill>
            <a:schemeClr val="bg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3000" dirty="0">
                <a:solidFill>
                  <a:prstClr val="black"/>
                </a:solidFill>
                <a:latin typeface="Arial" panose="020B0604020202020204" pitchFamily="34" charset="0"/>
                <a:cs typeface="Arial" panose="020B0604020202020204" pitchFamily="34" charset="0"/>
              </a:rPr>
              <a:t>Indoor Location Sensing Using Geo-Magnetism </a:t>
            </a:r>
          </a:p>
        </p:txBody>
      </p:sp>
      <p:sp>
        <p:nvSpPr>
          <p:cNvPr id="5" name="Slide Number Placeholder 4">
            <a:extLst>
              <a:ext uri="{FF2B5EF4-FFF2-40B4-BE49-F238E27FC236}">
                <a16:creationId xmlns:a16="http://schemas.microsoft.com/office/drawing/2014/main" id="{23B81A9C-CBC9-804A-AE05-7A9810B55E65}"/>
              </a:ext>
            </a:extLst>
          </p:cNvPr>
          <p:cNvSpPr>
            <a:spLocks noGrp="1"/>
          </p:cNvSpPr>
          <p:nvPr>
            <p:ph type="sldNum" sz="quarter" idx="12"/>
          </p:nvPr>
        </p:nvSpPr>
        <p:spPr/>
        <p:txBody>
          <a:bodyPr/>
          <a:lstStyle/>
          <a:p>
            <a:fld id="{08121D26-3776-4CAD-941E-DCE84D7DFAC2}"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17726597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9.3"/>
</p:tagLst>
</file>

<file path=ppt/tags/tag10.xml><?xml version="1.0" encoding="utf-8"?>
<p:tagLst xmlns:a="http://schemas.openxmlformats.org/drawingml/2006/main" xmlns:r="http://schemas.openxmlformats.org/officeDocument/2006/relationships" xmlns:p="http://schemas.openxmlformats.org/presentationml/2006/main">
  <p:tag name="TIMING" val="|29|6.2|1.7|22.7|5.6"/>
</p:tagLst>
</file>

<file path=ppt/tags/tag11.xml><?xml version="1.0" encoding="utf-8"?>
<p:tagLst xmlns:a="http://schemas.openxmlformats.org/drawingml/2006/main" xmlns:r="http://schemas.openxmlformats.org/officeDocument/2006/relationships" xmlns:p="http://schemas.openxmlformats.org/presentationml/2006/main">
  <p:tag name="TIMING" val="|31.6"/>
</p:tagLst>
</file>

<file path=ppt/tags/tag12.xml><?xml version="1.0" encoding="utf-8"?>
<p:tagLst xmlns:a="http://schemas.openxmlformats.org/drawingml/2006/main" xmlns:r="http://schemas.openxmlformats.org/officeDocument/2006/relationships" xmlns:p="http://schemas.openxmlformats.org/presentationml/2006/main">
  <p:tag name="TIMING" val="|35.2|4.4|27.4"/>
</p:tagLst>
</file>

<file path=ppt/tags/tag13.xml><?xml version="1.0" encoding="utf-8"?>
<p:tagLst xmlns:a="http://schemas.openxmlformats.org/drawingml/2006/main" xmlns:r="http://schemas.openxmlformats.org/officeDocument/2006/relationships" xmlns:p="http://schemas.openxmlformats.org/presentationml/2006/main">
  <p:tag name="TIMING" val="|29|6.2|1.7|22.7|5.6"/>
</p:tagLst>
</file>

<file path=ppt/tags/tag2.xml><?xml version="1.0" encoding="utf-8"?>
<p:tagLst xmlns:a="http://schemas.openxmlformats.org/drawingml/2006/main" xmlns:r="http://schemas.openxmlformats.org/officeDocument/2006/relationships" xmlns:p="http://schemas.openxmlformats.org/presentationml/2006/main">
  <p:tag name="TIMING" val="|29.3"/>
</p:tagLst>
</file>

<file path=ppt/tags/tag3.xml><?xml version="1.0" encoding="utf-8"?>
<p:tagLst xmlns:a="http://schemas.openxmlformats.org/drawingml/2006/main" xmlns:r="http://schemas.openxmlformats.org/officeDocument/2006/relationships" xmlns:p="http://schemas.openxmlformats.org/presentationml/2006/main">
  <p:tag name="TIMING" val="|29|6.2|1.7|22.7|5.6"/>
</p:tagLst>
</file>

<file path=ppt/tags/tag4.xml><?xml version="1.0" encoding="utf-8"?>
<p:tagLst xmlns:a="http://schemas.openxmlformats.org/drawingml/2006/main" xmlns:r="http://schemas.openxmlformats.org/officeDocument/2006/relationships" xmlns:p="http://schemas.openxmlformats.org/presentationml/2006/main">
  <p:tag name="TIMING" val="|29|6.2|1.7|22.7|5.6"/>
</p:tagLst>
</file>

<file path=ppt/tags/tag5.xml><?xml version="1.0" encoding="utf-8"?>
<p:tagLst xmlns:a="http://schemas.openxmlformats.org/drawingml/2006/main" xmlns:r="http://schemas.openxmlformats.org/officeDocument/2006/relationships" xmlns:p="http://schemas.openxmlformats.org/presentationml/2006/main">
  <p:tag name="TIMING" val="|29|6.2|1.7|22.7|5.6"/>
</p:tagLst>
</file>

<file path=ppt/tags/tag6.xml><?xml version="1.0" encoding="utf-8"?>
<p:tagLst xmlns:a="http://schemas.openxmlformats.org/drawingml/2006/main" xmlns:r="http://schemas.openxmlformats.org/officeDocument/2006/relationships" xmlns:p="http://schemas.openxmlformats.org/presentationml/2006/main">
  <p:tag name="TIMING" val="|29|6.2|1.7|22.7|5.6"/>
</p:tagLst>
</file>

<file path=ppt/tags/tag7.xml><?xml version="1.0" encoding="utf-8"?>
<p:tagLst xmlns:a="http://schemas.openxmlformats.org/drawingml/2006/main" xmlns:r="http://schemas.openxmlformats.org/officeDocument/2006/relationships" xmlns:p="http://schemas.openxmlformats.org/presentationml/2006/main">
  <p:tag name="TIMING" val="|29|6.2|1.7|22.7|5.6"/>
</p:tagLst>
</file>

<file path=ppt/tags/tag8.xml><?xml version="1.0" encoding="utf-8"?>
<p:tagLst xmlns:a="http://schemas.openxmlformats.org/drawingml/2006/main" xmlns:r="http://schemas.openxmlformats.org/officeDocument/2006/relationships" xmlns:p="http://schemas.openxmlformats.org/presentationml/2006/main">
  <p:tag name="TIMING" val="|29|6.2|1.7|22.7|5.6"/>
</p:tagLst>
</file>

<file path=ppt/tags/tag9.xml><?xml version="1.0" encoding="utf-8"?>
<p:tagLst xmlns:a="http://schemas.openxmlformats.org/drawingml/2006/main" xmlns:r="http://schemas.openxmlformats.org/officeDocument/2006/relationships" xmlns:p="http://schemas.openxmlformats.org/presentationml/2006/main">
  <p:tag name="TIMING" val="|29|6.2|1.7|22.7|5.6"/>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1919</TotalTime>
  <Words>3292</Words>
  <Application>Microsoft Macintosh PowerPoint</Application>
  <PresentationFormat>On-screen Show (4:3)</PresentationFormat>
  <Paragraphs>233</Paragraphs>
  <Slides>29</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ＭＳ ゴシック</vt:lpstr>
      <vt:lpstr>Abel</vt:lpstr>
      <vt:lpstr>Arial</vt:lpstr>
      <vt:lpstr>Calibri</vt:lpstr>
      <vt:lpstr>Calibri Light</vt:lpstr>
      <vt:lpstr>Lucida Bright</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Duke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Paper Weaknesses</dc:title>
  <dc:creator>romit roy choudhury</dc:creator>
  <cp:lastModifiedBy>Nirupam Roy</cp:lastModifiedBy>
  <cp:revision>105</cp:revision>
  <dcterms:created xsi:type="dcterms:W3CDTF">2016-03-07T20:52:48Z</dcterms:created>
  <dcterms:modified xsi:type="dcterms:W3CDTF">2020-10-23T03:58:49Z</dcterms:modified>
</cp:coreProperties>
</file>