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85"/>
  </p:notesMasterIdLst>
  <p:sldIdLst>
    <p:sldId id="1498" r:id="rId3"/>
    <p:sldId id="1499" r:id="rId4"/>
    <p:sldId id="840" r:id="rId5"/>
    <p:sldId id="846" r:id="rId6"/>
    <p:sldId id="1494" r:id="rId7"/>
    <p:sldId id="852" r:id="rId8"/>
    <p:sldId id="1496" r:id="rId9"/>
    <p:sldId id="1495" r:id="rId10"/>
    <p:sldId id="1493" r:id="rId11"/>
    <p:sldId id="848" r:id="rId12"/>
    <p:sldId id="857" r:id="rId13"/>
    <p:sldId id="858" r:id="rId14"/>
    <p:sldId id="851" r:id="rId15"/>
    <p:sldId id="859" r:id="rId16"/>
    <p:sldId id="850" r:id="rId17"/>
    <p:sldId id="1497" r:id="rId18"/>
    <p:sldId id="849" r:id="rId19"/>
    <p:sldId id="814" r:id="rId20"/>
    <p:sldId id="823" r:id="rId21"/>
    <p:sldId id="817" r:id="rId22"/>
    <p:sldId id="819" r:id="rId23"/>
    <p:sldId id="822" r:id="rId24"/>
    <p:sldId id="820" r:id="rId25"/>
    <p:sldId id="821" r:id="rId26"/>
    <p:sldId id="816" r:id="rId27"/>
    <p:sldId id="824" r:id="rId28"/>
    <p:sldId id="825" r:id="rId29"/>
    <p:sldId id="827" r:id="rId30"/>
    <p:sldId id="826" r:id="rId31"/>
    <p:sldId id="1469" r:id="rId32"/>
    <p:sldId id="1468" r:id="rId33"/>
    <p:sldId id="1470" r:id="rId34"/>
    <p:sldId id="1471" r:id="rId35"/>
    <p:sldId id="1472" r:id="rId36"/>
    <p:sldId id="1473" r:id="rId37"/>
    <p:sldId id="1474" r:id="rId38"/>
    <p:sldId id="1475" r:id="rId39"/>
    <p:sldId id="1476" r:id="rId40"/>
    <p:sldId id="257" r:id="rId41"/>
    <p:sldId id="259" r:id="rId42"/>
    <p:sldId id="357" r:id="rId43"/>
    <p:sldId id="358" r:id="rId44"/>
    <p:sldId id="375" r:id="rId45"/>
    <p:sldId id="380" r:id="rId46"/>
    <p:sldId id="389" r:id="rId47"/>
    <p:sldId id="385" r:id="rId48"/>
    <p:sldId id="365" r:id="rId49"/>
    <p:sldId id="366" r:id="rId50"/>
    <p:sldId id="273" r:id="rId51"/>
    <p:sldId id="394" r:id="rId52"/>
    <p:sldId id="277" r:id="rId53"/>
    <p:sldId id="278" r:id="rId54"/>
    <p:sldId id="280" r:id="rId55"/>
    <p:sldId id="279" r:id="rId56"/>
    <p:sldId id="329" r:id="rId57"/>
    <p:sldId id="281" r:id="rId58"/>
    <p:sldId id="303" r:id="rId59"/>
    <p:sldId id="395" r:id="rId60"/>
    <p:sldId id="396" r:id="rId61"/>
    <p:sldId id="284" r:id="rId62"/>
    <p:sldId id="283" r:id="rId63"/>
    <p:sldId id="393" r:id="rId64"/>
    <p:sldId id="288" r:id="rId65"/>
    <p:sldId id="287" r:id="rId66"/>
    <p:sldId id="310" r:id="rId67"/>
    <p:sldId id="308" r:id="rId68"/>
    <p:sldId id="289" r:id="rId69"/>
    <p:sldId id="314" r:id="rId70"/>
    <p:sldId id="313" r:id="rId71"/>
    <p:sldId id="312" r:id="rId72"/>
    <p:sldId id="315" r:id="rId73"/>
    <p:sldId id="294" r:id="rId74"/>
    <p:sldId id="293" r:id="rId75"/>
    <p:sldId id="295" r:id="rId76"/>
    <p:sldId id="305" r:id="rId77"/>
    <p:sldId id="306" r:id="rId78"/>
    <p:sldId id="307" r:id="rId79"/>
    <p:sldId id="265" r:id="rId80"/>
    <p:sldId id="266" r:id="rId81"/>
    <p:sldId id="324" r:id="rId82"/>
    <p:sldId id="323" r:id="rId83"/>
    <p:sldId id="32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75"/>
    <p:restoredTop sz="81320"/>
  </p:normalViewPr>
  <p:slideViewPr>
    <p:cSldViewPr snapToGrid="0" snapToObjects="1" showGuides="1">
      <p:cViewPr varScale="1">
        <p:scale>
          <a:sx n="95" d="100"/>
          <a:sy n="95" d="100"/>
        </p:scale>
        <p:origin x="1560" y="176"/>
      </p:cViewPr>
      <p:guideLst>
        <p:guide orient="horz" pos="213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00936195710e62fd/Documents/FinalTalk/pi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00936195710e62fd/Documents/FinalTalk/pi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Location</a:t>
            </a:r>
            <a:r>
              <a:rPr lang="en-US" baseline="0"/>
              <a:t> Estimation Error</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Sheet4!$J$3</c:f>
              <c:strCache>
                <c:ptCount val="1"/>
                <c:pt idx="0">
                  <c:v>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Sheet4!$K$3</c:f>
              <c:numCache>
                <c:formatCode>General</c:formatCode>
                <c:ptCount val="1"/>
                <c:pt idx="0">
                  <c:v>7.7</c:v>
                </c:pt>
              </c:numCache>
            </c:numRef>
          </c:val>
          <c:extLst>
            <c:ext xmlns:c16="http://schemas.microsoft.com/office/drawing/2014/chart" uri="{C3380CC4-5D6E-409C-BE32-E72D297353CC}">
              <c16:uniqueId val="{00000000-CBEC-E545-B49A-1EA38B349844}"/>
            </c:ext>
          </c:extLst>
        </c:ser>
        <c:ser>
          <c:idx val="1"/>
          <c:order val="1"/>
          <c:tx>
            <c:strRef>
              <c:f>Sheet4!$J$4</c:f>
              <c:strCache>
                <c:ptCount val="1"/>
                <c:pt idx="0">
                  <c:v>B</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Sheet4!$K$4</c:f>
              <c:numCache>
                <c:formatCode>General</c:formatCode>
                <c:ptCount val="1"/>
                <c:pt idx="0">
                  <c:v>6</c:v>
                </c:pt>
              </c:numCache>
            </c:numRef>
          </c:val>
          <c:extLst>
            <c:ext xmlns:c16="http://schemas.microsoft.com/office/drawing/2014/chart" uri="{C3380CC4-5D6E-409C-BE32-E72D297353CC}">
              <c16:uniqueId val="{00000001-CBEC-E545-B49A-1EA38B349844}"/>
            </c:ext>
          </c:extLst>
        </c:ser>
        <c:ser>
          <c:idx val="2"/>
          <c:order val="2"/>
          <c:tx>
            <c:strRef>
              <c:f>Sheet4!$J$5</c:f>
              <c:strCache>
                <c:ptCount val="1"/>
                <c:pt idx="0">
                  <c:v>C</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Sheet4!$K$5</c:f>
              <c:numCache>
                <c:formatCode>General</c:formatCode>
                <c:ptCount val="1"/>
                <c:pt idx="0">
                  <c:v>32.5</c:v>
                </c:pt>
              </c:numCache>
            </c:numRef>
          </c:val>
          <c:extLst>
            <c:ext xmlns:c16="http://schemas.microsoft.com/office/drawing/2014/chart" uri="{C3380CC4-5D6E-409C-BE32-E72D297353CC}">
              <c16:uniqueId val="{00000002-CBEC-E545-B49A-1EA38B349844}"/>
            </c:ext>
          </c:extLst>
        </c:ser>
        <c:ser>
          <c:idx val="3"/>
          <c:order val="3"/>
          <c:tx>
            <c:strRef>
              <c:f>Sheet4!$J$6</c:f>
              <c:strCache>
                <c:ptCount val="1"/>
                <c:pt idx="0">
                  <c:v>D</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Sheet4!$K$6</c:f>
              <c:numCache>
                <c:formatCode>General</c:formatCode>
                <c:ptCount val="1"/>
                <c:pt idx="0">
                  <c:v>3.7</c:v>
                </c:pt>
              </c:numCache>
            </c:numRef>
          </c:val>
          <c:extLst>
            <c:ext xmlns:c16="http://schemas.microsoft.com/office/drawing/2014/chart" uri="{C3380CC4-5D6E-409C-BE32-E72D297353CC}">
              <c16:uniqueId val="{00000003-CBEC-E545-B49A-1EA38B349844}"/>
            </c:ext>
          </c:extLst>
        </c:ser>
        <c:ser>
          <c:idx val="4"/>
          <c:order val="4"/>
          <c:tx>
            <c:strRef>
              <c:f>Sheet4!$J$7</c:f>
              <c:strCache>
                <c:ptCount val="1"/>
                <c:pt idx="0">
                  <c:v>Avg.</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Sheet4!$K$7</c:f>
              <c:numCache>
                <c:formatCode>General</c:formatCode>
                <c:ptCount val="1"/>
                <c:pt idx="0">
                  <c:v>12.475</c:v>
                </c:pt>
              </c:numCache>
            </c:numRef>
          </c:val>
          <c:extLst>
            <c:ext xmlns:c16="http://schemas.microsoft.com/office/drawing/2014/chart" uri="{C3380CC4-5D6E-409C-BE32-E72D297353CC}">
              <c16:uniqueId val="{00000004-CBEC-E545-B49A-1EA38B349844}"/>
            </c:ext>
          </c:extLst>
        </c:ser>
        <c:dLbls>
          <c:dLblPos val="outEnd"/>
          <c:showLegendKey val="0"/>
          <c:showVal val="1"/>
          <c:showCatName val="0"/>
          <c:showSerName val="0"/>
          <c:showPercent val="0"/>
          <c:showBubbleSize val="0"/>
        </c:dLbls>
        <c:gapWidth val="100"/>
        <c:overlap val="-24"/>
        <c:axId val="333362304"/>
        <c:axId val="-59761424"/>
      </c:barChart>
      <c:catAx>
        <c:axId val="333362304"/>
        <c:scaling>
          <c:orientation val="minMax"/>
        </c:scaling>
        <c:delete val="1"/>
        <c:axPos val="b"/>
        <c:numFmt formatCode="General" sourceLinked="1"/>
        <c:majorTickMark val="none"/>
        <c:minorTickMark val="none"/>
        <c:tickLblPos val="nextTo"/>
        <c:crossAx val="-59761424"/>
        <c:crosses val="autoZero"/>
        <c:auto val="1"/>
        <c:lblAlgn val="ctr"/>
        <c:lblOffset val="100"/>
        <c:noMultiLvlLbl val="0"/>
      </c:catAx>
      <c:valAx>
        <c:axId val="-59761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3362304"/>
        <c:crosses val="autoZero"/>
        <c:crossBetween val="between"/>
      </c:valAx>
      <c:spPr>
        <a:noFill/>
        <a:ln>
          <a:noFill/>
        </a:ln>
        <a:effectLst/>
      </c:spPr>
    </c:plotArea>
    <c:legend>
      <c:legendPos val="b"/>
      <c:layout>
        <c:manualLayout>
          <c:xMode val="edge"/>
          <c:yMode val="edge"/>
          <c:x val="0.11192474110194101"/>
          <c:y val="0.74624149871091805"/>
          <c:w val="0.88382897297723795"/>
          <c:h val="0.1688778883218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Location</a:t>
            </a:r>
            <a:r>
              <a:rPr lang="en-US" baseline="0"/>
              <a:t> Estimation Error</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Sheet5!$I$2</c:f>
              <c:strCache>
                <c:ptCount val="1"/>
                <c:pt idx="0">
                  <c:v>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Sheet5!$J$2</c:f>
              <c:numCache>
                <c:formatCode>General</c:formatCode>
                <c:ptCount val="1"/>
                <c:pt idx="0">
                  <c:v>1.7</c:v>
                </c:pt>
              </c:numCache>
            </c:numRef>
          </c:val>
          <c:extLst>
            <c:ext xmlns:c16="http://schemas.microsoft.com/office/drawing/2014/chart" uri="{C3380CC4-5D6E-409C-BE32-E72D297353CC}">
              <c16:uniqueId val="{00000000-596E-7240-9C06-B6DA531493F7}"/>
            </c:ext>
          </c:extLst>
        </c:ser>
        <c:ser>
          <c:idx val="1"/>
          <c:order val="1"/>
          <c:tx>
            <c:strRef>
              <c:f>Sheet5!$I$3</c:f>
              <c:strCache>
                <c:ptCount val="1"/>
                <c:pt idx="0">
                  <c:v>B</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Sheet5!$J$3</c:f>
              <c:numCache>
                <c:formatCode>General</c:formatCode>
                <c:ptCount val="1"/>
                <c:pt idx="0">
                  <c:v>7.1</c:v>
                </c:pt>
              </c:numCache>
            </c:numRef>
          </c:val>
          <c:extLst>
            <c:ext xmlns:c16="http://schemas.microsoft.com/office/drawing/2014/chart" uri="{C3380CC4-5D6E-409C-BE32-E72D297353CC}">
              <c16:uniqueId val="{00000001-596E-7240-9C06-B6DA531493F7}"/>
            </c:ext>
          </c:extLst>
        </c:ser>
        <c:ser>
          <c:idx val="2"/>
          <c:order val="2"/>
          <c:tx>
            <c:strRef>
              <c:f>Sheet5!$I$4</c:f>
              <c:strCache>
                <c:ptCount val="1"/>
                <c:pt idx="0">
                  <c:v>Avg.</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Sheet5!$J$4</c:f>
              <c:numCache>
                <c:formatCode>General</c:formatCode>
                <c:ptCount val="1"/>
                <c:pt idx="0">
                  <c:v>4.3999999999999986</c:v>
                </c:pt>
              </c:numCache>
            </c:numRef>
          </c:val>
          <c:extLst>
            <c:ext xmlns:c16="http://schemas.microsoft.com/office/drawing/2014/chart" uri="{C3380CC4-5D6E-409C-BE32-E72D297353CC}">
              <c16:uniqueId val="{00000002-596E-7240-9C06-B6DA531493F7}"/>
            </c:ext>
          </c:extLst>
        </c:ser>
        <c:dLbls>
          <c:dLblPos val="outEnd"/>
          <c:showLegendKey val="0"/>
          <c:showVal val="1"/>
          <c:showCatName val="0"/>
          <c:showSerName val="0"/>
          <c:showPercent val="0"/>
          <c:showBubbleSize val="0"/>
        </c:dLbls>
        <c:gapWidth val="100"/>
        <c:overlap val="-24"/>
        <c:axId val="-60278064"/>
        <c:axId val="-60241168"/>
      </c:barChart>
      <c:catAx>
        <c:axId val="-60278064"/>
        <c:scaling>
          <c:orientation val="minMax"/>
        </c:scaling>
        <c:delete val="1"/>
        <c:axPos val="b"/>
        <c:numFmt formatCode="General" sourceLinked="1"/>
        <c:majorTickMark val="none"/>
        <c:minorTickMark val="none"/>
        <c:tickLblPos val="nextTo"/>
        <c:crossAx val="-60241168"/>
        <c:crosses val="autoZero"/>
        <c:auto val="1"/>
        <c:lblAlgn val="ctr"/>
        <c:lblOffset val="100"/>
        <c:noMultiLvlLbl val="0"/>
      </c:catAx>
      <c:valAx>
        <c:axId val="-60241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78064"/>
        <c:crosses val="autoZero"/>
        <c:crossBetween val="between"/>
      </c:valAx>
      <c:spPr>
        <a:noFill/>
        <a:ln>
          <a:noFill/>
        </a:ln>
        <a:effectLst/>
      </c:spPr>
    </c:plotArea>
    <c:legend>
      <c:legendPos val="b"/>
      <c:layout>
        <c:manualLayout>
          <c:xMode val="edge"/>
          <c:yMode val="edge"/>
          <c:x val="9.6385214538174599E-2"/>
          <c:y val="0.77542711565934297"/>
          <c:w val="0.90361478546182505"/>
          <c:h val="0.127896177844540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04FE-524B-1740-88E7-08E54D6B9F9A}" type="datetimeFigureOut">
              <a:rPr lang="en-US" smtClean="0"/>
              <a:t>11/4/20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AF78-9C63-2C46-9D2F-C9E877191EAD}" type="slidenum">
              <a:rPr lang="en-US" smtClean="0"/>
              <a:t>‹#›</a:t>
            </a:fld>
            <a:endParaRPr lang="en-US"/>
          </a:p>
        </p:txBody>
      </p:sp>
    </p:spTree>
    <p:extLst>
      <p:ext uri="{BB962C8B-B14F-4D97-AF65-F5344CB8AC3E}">
        <p14:creationId xmlns:p14="http://schemas.microsoft.com/office/powerpoint/2010/main" val="1606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1 =1.575 GHz towards the Earth. The bit-rate of data packets is a mere 50 bps, but the bits are modulated with a higher frequency (1MHz) signal for detecting propagation delays. </a:t>
            </a:r>
            <a:endParaRPr lang="en-US" dirty="0"/>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7</a:t>
            </a:fld>
            <a:endParaRPr lang="en-US"/>
          </a:p>
        </p:txBody>
      </p:sp>
    </p:spTree>
    <p:extLst>
      <p:ext uri="{BB962C8B-B14F-4D97-AF65-F5344CB8AC3E}">
        <p14:creationId xmlns:p14="http://schemas.microsoft.com/office/powerpoint/2010/main" val="1866727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34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1371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80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967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29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913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087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02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910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109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Thus, the C/A code repeats every millisecond, resulting in 20 repetitions of the C/A code for each data bit sent. The purpose of the C/A code is to allow a receiver to identify the sending satellite and to estimate how long it took the signal to propagate from that satellite to the receiver. Typically, the GPS signals take from 64 to 89 milliseconds to travel from a satellite to the Earth’s surface. Since light travels at 300 km/</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in order to obtain an accurate distance measurement, the receiver must estimate the signal </a:t>
            </a:r>
            <a:r>
              <a:rPr lang="en-US" sz="1200" kern="1200" dirty="0" err="1">
                <a:solidFill>
                  <a:schemeClr val="tx1"/>
                </a:solidFill>
                <a:effectLst/>
                <a:latin typeface="+mn-lt"/>
                <a:ea typeface="+mn-ea"/>
                <a:cs typeface="+mn-cs"/>
              </a:rPr>
              <a:t>propaga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delay to the microsecond level. The millisecond (NMS) and sub-millisecond (</a:t>
            </a:r>
            <a:r>
              <a:rPr lang="en-US" sz="1200" kern="1200" dirty="0" err="1">
                <a:solidFill>
                  <a:schemeClr val="tx1"/>
                </a:solidFill>
                <a:effectLst/>
                <a:latin typeface="+mn-lt"/>
                <a:ea typeface="+mn-ea"/>
                <a:cs typeface="+mn-cs"/>
              </a:rPr>
              <a:t>subMS</a:t>
            </a:r>
            <a:r>
              <a:rPr lang="en-US" sz="1200" kern="1200" dirty="0">
                <a:solidFill>
                  <a:schemeClr val="tx1"/>
                </a:solidFill>
                <a:effectLst/>
                <a:latin typeface="+mn-lt"/>
                <a:ea typeface="+mn-ea"/>
                <a:cs typeface="+mn-cs"/>
              </a:rPr>
              <a:t>) parts of the propagation time are derived very differently: the NMS is decoded from the packet frames, while the </a:t>
            </a:r>
            <a:r>
              <a:rPr lang="en-US" sz="1200" kern="1200" dirty="0" err="1">
                <a:solidFill>
                  <a:schemeClr val="tx1"/>
                </a:solidFill>
                <a:effectLst/>
                <a:latin typeface="+mn-lt"/>
                <a:ea typeface="+mn-ea"/>
                <a:cs typeface="+mn-cs"/>
              </a:rPr>
              <a:t>subMS</a:t>
            </a:r>
            <a:r>
              <a:rPr lang="en-US" sz="1200" kern="1200" dirty="0">
                <a:solidFill>
                  <a:schemeClr val="tx1"/>
                </a:solidFill>
                <a:effectLst/>
                <a:latin typeface="+mn-lt"/>
                <a:ea typeface="+mn-ea"/>
                <a:cs typeface="+mn-cs"/>
              </a:rPr>
              <a:t> propagation time is detected at the C/A code level using correlations. </a:t>
            </a:r>
            <a:endParaRPr lang="en-US" dirty="0"/>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9</a:t>
            </a:fld>
            <a:endParaRPr lang="en-US"/>
          </a:p>
        </p:txBody>
      </p:sp>
    </p:spTree>
    <p:extLst>
      <p:ext uri="{BB962C8B-B14F-4D97-AF65-F5344CB8AC3E}">
        <p14:creationId xmlns:p14="http://schemas.microsoft.com/office/powerpoint/2010/main" val="1278553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71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135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248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9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MSC = Mobile Switching Center</a:t>
            </a:r>
          </a:p>
        </p:txBody>
      </p:sp>
      <p:sp>
        <p:nvSpPr>
          <p:cNvPr id="4" name="Slide Number Placeholder 3"/>
          <p:cNvSpPr>
            <a:spLocks noGrp="1"/>
          </p:cNvSpPr>
          <p:nvPr>
            <p:ph type="sldNum" sz="quarter" idx="5"/>
          </p:nvPr>
        </p:nvSpPr>
        <p:spPr/>
        <p:txBody>
          <a:bodyPr/>
          <a:lstStyle/>
          <a:p>
            <a:fld id="{D711AF78-9C63-2C46-9D2F-C9E877191EAD}" type="slidenum">
              <a:rPr lang="en-US" smtClean="0"/>
              <a:t>15</a:t>
            </a:fld>
            <a:endParaRPr lang="en-US"/>
          </a:p>
        </p:txBody>
      </p:sp>
    </p:spTree>
    <p:extLst>
      <p:ext uri="{BB962C8B-B14F-4D97-AF65-F5344CB8AC3E}">
        <p14:creationId xmlns:p14="http://schemas.microsoft.com/office/powerpoint/2010/main" val="65889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86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65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881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Atto</a:t>
            </a:r>
            <a:r>
              <a:rPr lang="en-US" dirty="0"/>
              <a:t> = 10^-18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024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7902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24684-126A-48E9-9852-EE795FD05E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5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E73D7D-EF92-DB4C-9476-0183972D4019}"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357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453E7-A6A3-7B4C-86DC-B08C60799C20}"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99958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F6B3D-9170-7643-A36B-9BB12C21D0FE}"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21880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A6515E-E8C5-7249-9A72-0523F02F7F92}"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1610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77692E-0C1E-8047-8D6E-4FBC819332B6}"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9979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F2046D-95A5-AA4A-8D52-121B2FC056A8}"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38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9CB173-6945-BA40-99A6-C18D9CE48CC6}"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601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70716F-C4CB-8E47-BE72-314D315790E2}" type="datetime1">
              <a:rPr lang="en-US" smtClean="0"/>
              <a:t>11/4/20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8018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D7229-0201-BB4C-9C96-3C9DAC17F3F0}" type="datetime1">
              <a:rPr lang="en-US" smtClean="0"/>
              <a:t>11/4/20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9099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13408-119A-EF48-8F82-1E1BB66988C0}" type="datetime1">
              <a:rPr lang="en-US" smtClean="0"/>
              <a:t>11/4/20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0395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FDD09-467B-F142-8F49-FEB5C3DE0767}"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28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BF908C-9AFF-9A45-9A98-EC0EBAAD6510}"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777666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DA979F-6143-DF4B-B33A-C0B07FC69673}"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246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3EB90-C91F-8F4E-936F-402AAA5B91E0}"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112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F84A08-B064-3C4D-A2E2-394DD5D08E21}"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797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114E6E-3DE5-9042-9608-957E2ECBEFD1}"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55781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3BC19-8642-D24A-A40E-64D10BDCAB05}"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8324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59B450-73C6-EE4E-940C-DDDDFB552A23}" type="datetime1">
              <a:rPr lang="en-US" smtClean="0"/>
              <a:t>11/4/20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43215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6A1D7-1E2D-7D4A-95F0-ACB56FFFB0E5}" type="datetime1">
              <a:rPr lang="en-US" smtClean="0"/>
              <a:t>11/4/20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2480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C116F-2D7E-C245-B9B1-C55F8FC9408A}" type="datetime1">
              <a:rPr lang="en-US" smtClean="0"/>
              <a:t>11/4/20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22424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A02B71-3B03-8F40-92EF-4F6E186E405D}"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4690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097AD7-CE4B-C54B-9DC7-9F52CE1F4FE0}"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342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FE29-48CE-534F-9932-0D396B1C51EC}" type="datetime1">
              <a:rPr lang="en-US" smtClean="0"/>
              <a:t>11/4/20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8DE9A-9F1E-E241-AE61-67432D23D3F3}" type="slidenum">
              <a:rPr lang="en-US" smtClean="0"/>
              <a:t>‹#›</a:t>
            </a:fld>
            <a:endParaRPr lang="en-US"/>
          </a:p>
        </p:txBody>
      </p:sp>
    </p:spTree>
    <p:extLst>
      <p:ext uri="{BB962C8B-B14F-4D97-AF65-F5344CB8AC3E}">
        <p14:creationId xmlns:p14="http://schemas.microsoft.com/office/powerpoint/2010/main" val="21620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F1E48-5F0C-E247-8112-8DB4B90A2F2D}" type="datetime1">
              <a:rPr lang="en-US" smtClean="0"/>
              <a:t>11/4/20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94733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4.jpg"/><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6.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4" Type="http://schemas.openxmlformats.org/officeDocument/2006/relationships/image" Target="../media/image6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70.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74.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8" Type="http://schemas.openxmlformats.org/officeDocument/2006/relationships/image" Target="../media/image680.png"/><Relationship Id="rId3" Type="http://schemas.openxmlformats.org/officeDocument/2006/relationships/image" Target="../media/image73.png"/><Relationship Id="rId7" Type="http://schemas.openxmlformats.org/officeDocument/2006/relationships/image" Target="../media/image670.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4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Online</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7305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818W : Fall 2020</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4</a:t>
            </a:r>
            <a:r>
              <a:rPr lang="en-US" sz="2400" b="1" dirty="0">
                <a:solidFill>
                  <a:srgbClr val="4472C4">
                    <a:lumMod val="75000"/>
                  </a:srgbClr>
                </a:solidFill>
                <a:latin typeface="Lucida Bright" panose="02040602050505020304" pitchFamily="18" charset="77"/>
              </a:rPr>
              <a:t>.4:   GPS - II</a:t>
            </a:r>
          </a:p>
        </p:txBody>
      </p:sp>
      <p:sp>
        <p:nvSpPr>
          <p:cNvPr id="18" name="TextBox 17">
            <a:extLst>
              <a:ext uri="{FF2B5EF4-FFF2-40B4-BE49-F238E27FC236}">
                <a16:creationId xmlns:a16="http://schemas.microsoft.com/office/drawing/2014/main" id="{85223FAC-3F6D-774B-A812-560E9A358FE1}"/>
              </a:ext>
            </a:extLst>
          </p:cNvPr>
          <p:cNvSpPr txBox="1"/>
          <p:nvPr/>
        </p:nvSpPr>
        <p:spPr>
          <a:xfrm>
            <a:off x="0" y="6402514"/>
            <a:ext cx="9144000" cy="461665"/>
          </a:xfrm>
          <a:prstGeom prst="rect">
            <a:avLst/>
          </a:prstGeom>
          <a:solidFill>
            <a:schemeClr val="bg1">
              <a:lumMod val="85000"/>
            </a:schemeClr>
          </a:solidFill>
        </p:spPr>
        <p:txBody>
          <a:bodyPr wrap="square" rtlCol="0">
            <a:spAutoFit/>
          </a:bodyPr>
          <a:lstStyle/>
          <a:p>
            <a:pPr algn="ctr"/>
            <a:r>
              <a:rPr lang="en-US" sz="2400" dirty="0"/>
              <a:t>This zoom session is being recorded.</a:t>
            </a:r>
          </a:p>
        </p:txBody>
      </p:sp>
    </p:spTree>
    <p:extLst>
      <p:ext uri="{BB962C8B-B14F-4D97-AF65-F5344CB8AC3E}">
        <p14:creationId xmlns:p14="http://schemas.microsoft.com/office/powerpoint/2010/main" val="217286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3" name="Slide Number Placeholder 2">
            <a:extLst>
              <a:ext uri="{FF2B5EF4-FFF2-40B4-BE49-F238E27FC236}">
                <a16:creationId xmlns:a16="http://schemas.microsoft.com/office/drawing/2014/main" id="{D5115BB4-1591-3045-9815-29FF6326B745}"/>
              </a:ext>
            </a:extLst>
          </p:cNvPr>
          <p:cNvSpPr>
            <a:spLocks noGrp="1"/>
          </p:cNvSpPr>
          <p:nvPr>
            <p:ph type="sldNum" sz="quarter" idx="12"/>
          </p:nvPr>
        </p:nvSpPr>
        <p:spPr/>
        <p:txBody>
          <a:bodyPr/>
          <a:lstStyle/>
          <a:p>
            <a:fld id="{3908DE9A-9F1E-E241-AE61-67432D23D3F3}" type="slidenum">
              <a:rPr lang="en-US" smtClean="0"/>
              <a:t>10</a:t>
            </a:fld>
            <a:endParaRPr lang="en-US"/>
          </a:p>
        </p:txBody>
      </p:sp>
    </p:spTree>
    <p:extLst>
      <p:ext uri="{BB962C8B-B14F-4D97-AF65-F5344CB8AC3E}">
        <p14:creationId xmlns:p14="http://schemas.microsoft.com/office/powerpoint/2010/main" val="5898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8492424" cy="2246769"/>
          </a:xfrm>
          <a:prstGeom prst="rect">
            <a:avLst/>
          </a:prstGeom>
          <a:noFill/>
        </p:spPr>
        <p:txBody>
          <a:bodyPr wrap="square" rtlCol="0">
            <a:spAutoFit/>
          </a:bodyPr>
          <a:lstStyle/>
          <a:p>
            <a:r>
              <a:rPr lang="en-US" sz="2800" dirty="0">
                <a:solidFill>
                  <a:schemeClr val="accent2">
                    <a:lumMod val="75000"/>
                  </a:schemeClr>
                </a:solidFill>
              </a:rPr>
              <a:t>1. Satellite Acquisition</a:t>
            </a:r>
          </a:p>
          <a:p>
            <a:r>
              <a:rPr lang="en-US" sz="2800" dirty="0"/>
              <a:t>Search with all satellites PRN codes (Coarse/Acquisition or C/A code) to find which satellites are visible at that time. Once found need to decode ephemeris and timing information. Need to adjust for unknown Doppler shifts.</a:t>
            </a:r>
          </a:p>
        </p:txBody>
      </p:sp>
      <p:sp>
        <p:nvSpPr>
          <p:cNvPr id="3" name="Slide Number Placeholder 2">
            <a:extLst>
              <a:ext uri="{FF2B5EF4-FFF2-40B4-BE49-F238E27FC236}">
                <a16:creationId xmlns:a16="http://schemas.microsoft.com/office/drawing/2014/main" id="{C4D7712D-0304-6C4C-B528-F6B14CC508D8}"/>
              </a:ext>
            </a:extLst>
          </p:cNvPr>
          <p:cNvSpPr>
            <a:spLocks noGrp="1"/>
          </p:cNvSpPr>
          <p:nvPr>
            <p:ph type="sldNum" sz="quarter" idx="12"/>
          </p:nvPr>
        </p:nvSpPr>
        <p:spPr/>
        <p:txBody>
          <a:bodyPr/>
          <a:lstStyle/>
          <a:p>
            <a:fld id="{3908DE9A-9F1E-E241-AE61-67432D23D3F3}" type="slidenum">
              <a:rPr lang="en-US" smtClean="0"/>
              <a:t>11</a:t>
            </a:fld>
            <a:endParaRPr lang="en-US"/>
          </a:p>
        </p:txBody>
      </p:sp>
    </p:spTree>
    <p:extLst>
      <p:ext uri="{BB962C8B-B14F-4D97-AF65-F5344CB8AC3E}">
        <p14:creationId xmlns:p14="http://schemas.microsoft.com/office/powerpoint/2010/main" val="2213419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8492424" cy="2246769"/>
          </a:xfrm>
          <a:prstGeom prst="rect">
            <a:avLst/>
          </a:prstGeom>
          <a:noFill/>
        </p:spPr>
        <p:txBody>
          <a:bodyPr wrap="square" rtlCol="0">
            <a:spAutoFit/>
          </a:bodyPr>
          <a:lstStyle/>
          <a:p>
            <a:r>
              <a:rPr lang="en-US" sz="2800" dirty="0">
                <a:solidFill>
                  <a:schemeClr val="accent2">
                    <a:lumMod val="75000"/>
                  </a:schemeClr>
                </a:solidFill>
              </a:rPr>
              <a:t>1. Satellite Acquisition</a:t>
            </a:r>
          </a:p>
          <a:p>
            <a:r>
              <a:rPr lang="en-US" sz="2800" dirty="0"/>
              <a:t>Search with all satellites PRN codes (Coarse/Acquisition or C/A code) to find which satellites are visible at that time. Once found need to decode ephemeris and timing information. Need to adjust for unknown Doppler shifts.</a:t>
            </a:r>
          </a:p>
        </p:txBody>
      </p:sp>
      <p:sp>
        <p:nvSpPr>
          <p:cNvPr id="7" name="TextBox 6">
            <a:extLst>
              <a:ext uri="{FF2B5EF4-FFF2-40B4-BE49-F238E27FC236}">
                <a16:creationId xmlns:a16="http://schemas.microsoft.com/office/drawing/2014/main" id="{E7C1DBEA-98D6-B84C-A595-1727E42A3AEF}"/>
              </a:ext>
            </a:extLst>
          </p:cNvPr>
          <p:cNvSpPr txBox="1"/>
          <p:nvPr/>
        </p:nvSpPr>
        <p:spPr>
          <a:xfrm>
            <a:off x="344838" y="4072835"/>
            <a:ext cx="8492424" cy="1384995"/>
          </a:xfrm>
          <a:prstGeom prst="rect">
            <a:avLst/>
          </a:prstGeom>
          <a:noFill/>
        </p:spPr>
        <p:txBody>
          <a:bodyPr wrap="square" rtlCol="0">
            <a:spAutoFit/>
          </a:bodyPr>
          <a:lstStyle/>
          <a:p>
            <a:r>
              <a:rPr lang="en-US" sz="2800" dirty="0">
                <a:solidFill>
                  <a:schemeClr val="accent2">
                    <a:lumMod val="75000"/>
                  </a:schemeClr>
                </a:solidFill>
              </a:rPr>
              <a:t>2. Location estimation</a:t>
            </a:r>
          </a:p>
          <a:p>
            <a:r>
              <a:rPr lang="en-US" sz="2800" dirty="0"/>
              <a:t>Finding propagation delay and solve the set of equations for location.</a:t>
            </a:r>
          </a:p>
        </p:txBody>
      </p:sp>
      <p:sp>
        <p:nvSpPr>
          <p:cNvPr id="3" name="Slide Number Placeholder 2">
            <a:extLst>
              <a:ext uri="{FF2B5EF4-FFF2-40B4-BE49-F238E27FC236}">
                <a16:creationId xmlns:a16="http://schemas.microsoft.com/office/drawing/2014/main" id="{70602CF1-89BC-9A47-A2B4-7B34DFEA9F4E}"/>
              </a:ext>
            </a:extLst>
          </p:cNvPr>
          <p:cNvSpPr>
            <a:spLocks noGrp="1"/>
          </p:cNvSpPr>
          <p:nvPr>
            <p:ph type="sldNum" sz="quarter" idx="12"/>
          </p:nvPr>
        </p:nvSpPr>
        <p:spPr/>
        <p:txBody>
          <a:bodyPr/>
          <a:lstStyle/>
          <a:p>
            <a:fld id="{3908DE9A-9F1E-E241-AE61-67432D23D3F3}" type="slidenum">
              <a:rPr lang="en-US" smtClean="0"/>
              <a:t>12</a:t>
            </a:fld>
            <a:endParaRPr lang="en-US"/>
          </a:p>
        </p:txBody>
      </p:sp>
    </p:spTree>
    <p:extLst>
      <p:ext uri="{BB962C8B-B14F-4D97-AF65-F5344CB8AC3E}">
        <p14:creationId xmlns:p14="http://schemas.microsoft.com/office/powerpoint/2010/main" val="253722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C3DF0-5469-C044-B7F1-4920123AFA68}"/>
              </a:ext>
            </a:extLst>
          </p:cNvPr>
          <p:cNvPicPr>
            <a:picLocks noChangeAspect="1"/>
          </p:cNvPicPr>
          <p:nvPr/>
        </p:nvPicPr>
        <p:blipFill>
          <a:blip r:embed="rId2"/>
          <a:stretch>
            <a:fillRect/>
          </a:stretch>
        </p:blipFill>
        <p:spPr>
          <a:xfrm>
            <a:off x="2097809" y="1070263"/>
            <a:ext cx="4872182" cy="4641273"/>
          </a:xfrm>
          <a:prstGeom prst="rect">
            <a:avLst/>
          </a:prstGeom>
        </p:spPr>
      </p:pic>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3517792" cy="523220"/>
          </a:xfrm>
          <a:prstGeom prst="rect">
            <a:avLst/>
          </a:prstGeom>
          <a:solidFill>
            <a:schemeClr val="bg1"/>
          </a:solidFill>
        </p:spPr>
        <p:txBody>
          <a:bodyPr wrap="square" rtlCol="0">
            <a:spAutoFit/>
          </a:bodyPr>
          <a:lstStyle/>
          <a:p>
            <a:r>
              <a:rPr lang="en-US" sz="2800" dirty="0">
                <a:solidFill>
                  <a:schemeClr val="accent2">
                    <a:lumMod val="75000"/>
                  </a:schemeClr>
                </a:solidFill>
              </a:rPr>
              <a:t>1. Satellite Acquisition</a:t>
            </a:r>
          </a:p>
        </p:txBody>
      </p:sp>
      <p:sp>
        <p:nvSpPr>
          <p:cNvPr id="8" name="TextBox 7">
            <a:extLst>
              <a:ext uri="{FF2B5EF4-FFF2-40B4-BE49-F238E27FC236}">
                <a16:creationId xmlns:a16="http://schemas.microsoft.com/office/drawing/2014/main" id="{953FE874-5F91-6643-A159-44E3F5DD64BB}"/>
              </a:ext>
            </a:extLst>
          </p:cNvPr>
          <p:cNvSpPr txBox="1"/>
          <p:nvPr/>
        </p:nvSpPr>
        <p:spPr>
          <a:xfrm>
            <a:off x="287688" y="5473005"/>
            <a:ext cx="8492424" cy="1384995"/>
          </a:xfrm>
          <a:prstGeom prst="rect">
            <a:avLst/>
          </a:prstGeom>
          <a:noFill/>
        </p:spPr>
        <p:txBody>
          <a:bodyPr wrap="square" rtlCol="0">
            <a:spAutoFit/>
          </a:bodyPr>
          <a:lstStyle/>
          <a:p>
            <a:r>
              <a:rPr lang="en-US" sz="2800" dirty="0">
                <a:solidFill>
                  <a:schemeClr val="accent2">
                    <a:lumMod val="75000"/>
                  </a:schemeClr>
                </a:solidFill>
              </a:rPr>
              <a:t>Satellite Acquisition</a:t>
            </a:r>
            <a:r>
              <a:rPr lang="en-US" sz="2800" dirty="0"/>
              <a:t> is a computationally intensive process due to the large code phase and Doppler search space. It may take more than 5 minutes.</a:t>
            </a:r>
          </a:p>
        </p:txBody>
      </p:sp>
      <p:sp>
        <p:nvSpPr>
          <p:cNvPr id="9" name="TextBox 8">
            <a:extLst>
              <a:ext uri="{FF2B5EF4-FFF2-40B4-BE49-F238E27FC236}">
                <a16:creationId xmlns:a16="http://schemas.microsoft.com/office/drawing/2014/main" id="{A906101A-DF5E-0E48-9A8E-1AB73BBD2FF9}"/>
              </a:ext>
            </a:extLst>
          </p:cNvPr>
          <p:cNvSpPr txBox="1"/>
          <p:nvPr/>
        </p:nvSpPr>
        <p:spPr>
          <a:xfrm rot="1566667">
            <a:off x="1744529" y="4613915"/>
            <a:ext cx="1913071" cy="461665"/>
          </a:xfrm>
          <a:prstGeom prst="rect">
            <a:avLst/>
          </a:prstGeom>
          <a:solidFill>
            <a:schemeClr val="bg1"/>
          </a:solidFill>
        </p:spPr>
        <p:txBody>
          <a:bodyPr wrap="square" rtlCol="0">
            <a:spAutoFit/>
          </a:bodyPr>
          <a:lstStyle/>
          <a:p>
            <a:r>
              <a:rPr lang="en-US" sz="2400" dirty="0"/>
              <a:t>Doppler freq.</a:t>
            </a:r>
          </a:p>
        </p:txBody>
      </p:sp>
      <p:sp>
        <p:nvSpPr>
          <p:cNvPr id="11" name="TextBox 10">
            <a:extLst>
              <a:ext uri="{FF2B5EF4-FFF2-40B4-BE49-F238E27FC236}">
                <a16:creationId xmlns:a16="http://schemas.microsoft.com/office/drawing/2014/main" id="{993B6CF5-94E0-9949-A00F-C2739825547E}"/>
              </a:ext>
            </a:extLst>
          </p:cNvPr>
          <p:cNvSpPr txBox="1"/>
          <p:nvPr/>
        </p:nvSpPr>
        <p:spPr>
          <a:xfrm rot="20265249">
            <a:off x="5687879" y="4699518"/>
            <a:ext cx="1913071" cy="461665"/>
          </a:xfrm>
          <a:prstGeom prst="rect">
            <a:avLst/>
          </a:prstGeom>
          <a:solidFill>
            <a:schemeClr val="bg1"/>
          </a:solidFill>
        </p:spPr>
        <p:txBody>
          <a:bodyPr wrap="square" rtlCol="0">
            <a:spAutoFit/>
          </a:bodyPr>
          <a:lstStyle/>
          <a:p>
            <a:r>
              <a:rPr lang="en-US" sz="2400" dirty="0"/>
              <a:t>Code delay</a:t>
            </a:r>
          </a:p>
        </p:txBody>
      </p:sp>
      <p:sp>
        <p:nvSpPr>
          <p:cNvPr id="3" name="Slide Number Placeholder 2">
            <a:extLst>
              <a:ext uri="{FF2B5EF4-FFF2-40B4-BE49-F238E27FC236}">
                <a16:creationId xmlns:a16="http://schemas.microsoft.com/office/drawing/2014/main" id="{65755726-C1E7-DE4D-807E-675297D57D36}"/>
              </a:ext>
            </a:extLst>
          </p:cNvPr>
          <p:cNvSpPr>
            <a:spLocks noGrp="1"/>
          </p:cNvSpPr>
          <p:nvPr>
            <p:ph type="sldNum" sz="quarter" idx="12"/>
          </p:nvPr>
        </p:nvSpPr>
        <p:spPr/>
        <p:txBody>
          <a:bodyPr/>
          <a:lstStyle/>
          <a:p>
            <a:fld id="{3908DE9A-9F1E-E241-AE61-67432D23D3F3}" type="slidenum">
              <a:rPr lang="en-US" smtClean="0"/>
              <a:t>13</a:t>
            </a:fld>
            <a:endParaRPr lang="en-US"/>
          </a:p>
        </p:txBody>
      </p:sp>
    </p:spTree>
    <p:extLst>
      <p:ext uri="{BB962C8B-B14F-4D97-AF65-F5344CB8AC3E}">
        <p14:creationId xmlns:p14="http://schemas.microsoft.com/office/powerpoint/2010/main" val="162377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Assisted GPS (A-GPS or </a:t>
            </a:r>
            <a:r>
              <a:rPr lang="en-US" sz="3200" dirty="0" err="1">
                <a:solidFill>
                  <a:schemeClr val="bg1"/>
                </a:solidFill>
              </a:rPr>
              <a:t>aGPS</a:t>
            </a:r>
            <a:r>
              <a:rPr lang="en-US" sz="3200" dirty="0">
                <a:solidFill>
                  <a:schemeClr val="bg1"/>
                </a:solidFill>
              </a:rPr>
              <a:t>)</a:t>
            </a:r>
          </a:p>
        </p:txBody>
      </p:sp>
      <p:sp>
        <p:nvSpPr>
          <p:cNvPr id="2" name="Slide Number Placeholder 1">
            <a:extLst>
              <a:ext uri="{FF2B5EF4-FFF2-40B4-BE49-F238E27FC236}">
                <a16:creationId xmlns:a16="http://schemas.microsoft.com/office/drawing/2014/main" id="{072A44B8-530B-004F-B408-C3F34DF92363}"/>
              </a:ext>
            </a:extLst>
          </p:cNvPr>
          <p:cNvSpPr>
            <a:spLocks noGrp="1"/>
          </p:cNvSpPr>
          <p:nvPr>
            <p:ph type="sldNum" sz="quarter" idx="12"/>
          </p:nvPr>
        </p:nvSpPr>
        <p:spPr/>
        <p:txBody>
          <a:bodyPr/>
          <a:lstStyle/>
          <a:p>
            <a:fld id="{3908DE9A-9F1E-E241-AE61-67432D23D3F3}" type="slidenum">
              <a:rPr lang="en-US" smtClean="0"/>
              <a:t>14</a:t>
            </a:fld>
            <a:endParaRPr lang="en-US"/>
          </a:p>
        </p:txBody>
      </p:sp>
    </p:spTree>
    <p:extLst>
      <p:ext uri="{BB962C8B-B14F-4D97-AF65-F5344CB8AC3E}">
        <p14:creationId xmlns:p14="http://schemas.microsoft.com/office/powerpoint/2010/main" val="1547437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FF339-062F-B745-990B-FB7332774662}"/>
              </a:ext>
            </a:extLst>
          </p:cNvPr>
          <p:cNvPicPr>
            <a:picLocks noChangeAspect="1"/>
          </p:cNvPicPr>
          <p:nvPr/>
        </p:nvPicPr>
        <p:blipFill>
          <a:blip r:embed="rId3"/>
          <a:stretch>
            <a:fillRect/>
          </a:stretch>
        </p:blipFill>
        <p:spPr>
          <a:xfrm>
            <a:off x="797822" y="991252"/>
            <a:ext cx="7548356" cy="4875496"/>
          </a:xfrm>
          <a:prstGeom prst="rect">
            <a:avLst/>
          </a:prstGeom>
        </p:spPr>
      </p:pic>
      <p:sp>
        <p:nvSpPr>
          <p:cNvPr id="3" name="Slide Number Placeholder 2">
            <a:extLst>
              <a:ext uri="{FF2B5EF4-FFF2-40B4-BE49-F238E27FC236}">
                <a16:creationId xmlns:a16="http://schemas.microsoft.com/office/drawing/2014/main" id="{E9847A3D-7C89-9A40-8DD0-901E14EFA949}"/>
              </a:ext>
            </a:extLst>
          </p:cNvPr>
          <p:cNvSpPr>
            <a:spLocks noGrp="1"/>
          </p:cNvSpPr>
          <p:nvPr>
            <p:ph type="sldNum" sz="quarter" idx="12"/>
          </p:nvPr>
        </p:nvSpPr>
        <p:spPr/>
        <p:txBody>
          <a:bodyPr/>
          <a:lstStyle/>
          <a:p>
            <a:fld id="{3908DE9A-9F1E-E241-AE61-67432D23D3F3}" type="slidenum">
              <a:rPr lang="en-US" smtClean="0"/>
              <a:t>15</a:t>
            </a:fld>
            <a:endParaRPr lang="en-US"/>
          </a:p>
        </p:txBody>
      </p:sp>
    </p:spTree>
    <p:extLst>
      <p:ext uri="{BB962C8B-B14F-4D97-AF65-F5344CB8AC3E}">
        <p14:creationId xmlns:p14="http://schemas.microsoft.com/office/powerpoint/2010/main" val="985496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7A40A2-B868-1B41-B57A-31124750ED82}"/>
              </a:ext>
            </a:extLst>
          </p:cNvPr>
          <p:cNvSpPr>
            <a:spLocks noGrp="1"/>
          </p:cNvSpPr>
          <p:nvPr>
            <p:ph type="sldNum" sz="quarter" idx="12"/>
          </p:nvPr>
        </p:nvSpPr>
        <p:spPr/>
        <p:txBody>
          <a:bodyPr/>
          <a:lstStyle/>
          <a:p>
            <a:fld id="{3908DE9A-9F1E-E241-AE61-67432D23D3F3}" type="slidenum">
              <a:rPr lang="en-US" smtClean="0"/>
              <a:t>16</a:t>
            </a:fld>
            <a:endParaRPr lang="en-US"/>
          </a:p>
        </p:txBody>
      </p:sp>
      <p:sp>
        <p:nvSpPr>
          <p:cNvPr id="3" name="TextBox 2">
            <a:extLst>
              <a:ext uri="{FF2B5EF4-FFF2-40B4-BE49-F238E27FC236}">
                <a16:creationId xmlns:a16="http://schemas.microsoft.com/office/drawing/2014/main" id="{9E6D785C-F4AF-6747-8A8D-3F7656253668}"/>
              </a:ext>
            </a:extLst>
          </p:cNvPr>
          <p:cNvSpPr txBox="1"/>
          <p:nvPr/>
        </p:nvSpPr>
        <p:spPr>
          <a:xfrm>
            <a:off x="0" y="0"/>
            <a:ext cx="9144000" cy="584775"/>
          </a:xfrm>
          <a:prstGeom prst="rect">
            <a:avLst/>
          </a:prstGeom>
          <a:solidFill>
            <a:schemeClr val="tx1">
              <a:lumMod val="50000"/>
              <a:lumOff val="50000"/>
            </a:schemeClr>
          </a:solidFill>
        </p:spPr>
        <p:txBody>
          <a:bodyPr wrap="square" rtlCol="0">
            <a:spAutoFit/>
          </a:bodyPr>
          <a:lstStyle/>
          <a:p>
            <a:r>
              <a:rPr lang="en-US" sz="3200" dirty="0">
                <a:solidFill>
                  <a:schemeClr val="bg1"/>
                </a:solidFill>
              </a:rPr>
              <a:t>Assisted GPS (A-GPS or </a:t>
            </a:r>
            <a:r>
              <a:rPr lang="en-US" sz="3200" dirty="0" err="1">
                <a:solidFill>
                  <a:schemeClr val="bg1"/>
                </a:solidFill>
              </a:rPr>
              <a:t>aGPS</a:t>
            </a:r>
            <a:r>
              <a:rPr lang="en-US" sz="3200" dirty="0">
                <a:solidFill>
                  <a:schemeClr val="bg1"/>
                </a:solidFill>
              </a:rPr>
              <a:t>)</a:t>
            </a:r>
          </a:p>
        </p:txBody>
      </p:sp>
      <p:sp>
        <p:nvSpPr>
          <p:cNvPr id="4" name="TextBox 3">
            <a:extLst>
              <a:ext uri="{FF2B5EF4-FFF2-40B4-BE49-F238E27FC236}">
                <a16:creationId xmlns:a16="http://schemas.microsoft.com/office/drawing/2014/main" id="{772DC2D8-4186-6444-BD29-31A2B7CAEAE8}"/>
              </a:ext>
            </a:extLst>
          </p:cNvPr>
          <p:cNvSpPr txBox="1"/>
          <p:nvPr/>
        </p:nvSpPr>
        <p:spPr>
          <a:xfrm>
            <a:off x="325788" y="1404155"/>
            <a:ext cx="8492424" cy="1815882"/>
          </a:xfrm>
          <a:prstGeom prst="rect">
            <a:avLst/>
          </a:prstGeom>
          <a:noFill/>
        </p:spPr>
        <p:txBody>
          <a:bodyPr wrap="square" rtlCol="0">
            <a:spAutoFit/>
          </a:bodyPr>
          <a:lstStyle/>
          <a:p>
            <a:pPr marL="514350" indent="-514350">
              <a:buAutoNum type="arabicParenR"/>
            </a:pPr>
            <a:r>
              <a:rPr lang="en-US" sz="2800" b="1" dirty="0">
                <a:solidFill>
                  <a:schemeClr val="accent2">
                    <a:lumMod val="75000"/>
                  </a:schemeClr>
                </a:solidFill>
              </a:rPr>
              <a:t>Mobile Station Based (MSB):</a:t>
            </a:r>
          </a:p>
          <a:p>
            <a:pPr marL="457200" indent="-457200">
              <a:buFont typeface="Arial" panose="020B0604020202020204" pitchFamily="34" charset="0"/>
              <a:buChar char="•"/>
            </a:pPr>
            <a:r>
              <a:rPr lang="en-US" sz="2800" dirty="0">
                <a:solidFill>
                  <a:schemeClr val="accent2">
                    <a:lumMod val="75000"/>
                  </a:schemeClr>
                </a:solidFill>
              </a:rPr>
              <a:t>Server at the station provides information (network time, almanac etc.) to the device for faster TTFF.</a:t>
            </a:r>
          </a:p>
          <a:p>
            <a:endParaRPr lang="en-US" sz="2800" b="1" dirty="0">
              <a:solidFill>
                <a:schemeClr val="accent2">
                  <a:lumMod val="75000"/>
                </a:schemeClr>
              </a:solidFill>
            </a:endParaRPr>
          </a:p>
        </p:txBody>
      </p:sp>
      <p:sp>
        <p:nvSpPr>
          <p:cNvPr id="5" name="TextBox 4">
            <a:extLst>
              <a:ext uri="{FF2B5EF4-FFF2-40B4-BE49-F238E27FC236}">
                <a16:creationId xmlns:a16="http://schemas.microsoft.com/office/drawing/2014/main" id="{C8BAB589-4D5E-1246-845A-C95728C71343}"/>
              </a:ext>
            </a:extLst>
          </p:cNvPr>
          <p:cNvSpPr txBox="1"/>
          <p:nvPr/>
        </p:nvSpPr>
        <p:spPr>
          <a:xfrm>
            <a:off x="325788" y="3777292"/>
            <a:ext cx="8492424" cy="1384995"/>
          </a:xfrm>
          <a:prstGeom prst="rect">
            <a:avLst/>
          </a:prstGeom>
          <a:noFill/>
        </p:spPr>
        <p:txBody>
          <a:bodyPr wrap="square" rtlCol="0">
            <a:spAutoFit/>
          </a:bodyPr>
          <a:lstStyle/>
          <a:p>
            <a:r>
              <a:rPr lang="en-US" sz="2800" b="1" dirty="0">
                <a:solidFill>
                  <a:schemeClr val="accent1">
                    <a:lumMod val="75000"/>
                  </a:schemeClr>
                </a:solidFill>
              </a:rPr>
              <a:t>2) Mobile Station Assisted (MSA):</a:t>
            </a:r>
          </a:p>
          <a:p>
            <a:pPr marL="457200" indent="-457200">
              <a:buFont typeface="Arial" panose="020B0604020202020204" pitchFamily="34" charset="0"/>
              <a:buChar char="•"/>
            </a:pPr>
            <a:r>
              <a:rPr lang="en-US" sz="2800" dirty="0">
                <a:solidFill>
                  <a:schemeClr val="accent1">
                    <a:lumMod val="75000"/>
                  </a:schemeClr>
                </a:solidFill>
              </a:rPr>
              <a:t>Server at the station calculates the location for the device.</a:t>
            </a:r>
          </a:p>
        </p:txBody>
      </p:sp>
    </p:spTree>
    <p:extLst>
      <p:ext uri="{BB962C8B-B14F-4D97-AF65-F5344CB8AC3E}">
        <p14:creationId xmlns:p14="http://schemas.microsoft.com/office/powerpoint/2010/main" val="256334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Differential GPS</a:t>
            </a:r>
          </a:p>
        </p:txBody>
      </p:sp>
      <p:sp>
        <p:nvSpPr>
          <p:cNvPr id="2" name="Slide Number Placeholder 1">
            <a:extLst>
              <a:ext uri="{FF2B5EF4-FFF2-40B4-BE49-F238E27FC236}">
                <a16:creationId xmlns:a16="http://schemas.microsoft.com/office/drawing/2014/main" id="{1D6B629B-C08C-1E47-8586-8471A158C486}"/>
              </a:ext>
            </a:extLst>
          </p:cNvPr>
          <p:cNvSpPr>
            <a:spLocks noGrp="1"/>
          </p:cNvSpPr>
          <p:nvPr>
            <p:ph type="sldNum" sz="quarter" idx="12"/>
          </p:nvPr>
        </p:nvSpPr>
        <p:spPr/>
        <p:txBody>
          <a:bodyPr/>
          <a:lstStyle/>
          <a:p>
            <a:fld id="{3908DE9A-9F1E-E241-AE61-67432D23D3F3}" type="slidenum">
              <a:rPr lang="en-US" smtClean="0"/>
              <a:t>17</a:t>
            </a:fld>
            <a:endParaRPr lang="en-US"/>
          </a:p>
        </p:txBody>
      </p:sp>
    </p:spTree>
    <p:extLst>
      <p:ext uri="{BB962C8B-B14F-4D97-AF65-F5344CB8AC3E}">
        <p14:creationId xmlns:p14="http://schemas.microsoft.com/office/powerpoint/2010/main" val="436065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ranging error</a:t>
            </a:r>
          </a:p>
        </p:txBody>
      </p:sp>
      <p:pic>
        <p:nvPicPr>
          <p:cNvPr id="15" name="Picture 14">
            <a:extLst>
              <a:ext uri="{FF2B5EF4-FFF2-40B4-BE49-F238E27FC236}">
                <a16:creationId xmlns:a16="http://schemas.microsoft.com/office/drawing/2014/main" id="{C2490C25-A592-4449-8ECE-FD03D20D87AA}"/>
              </a:ext>
            </a:extLst>
          </p:cNvPr>
          <p:cNvPicPr>
            <a:picLocks noChangeAspect="1"/>
          </p:cNvPicPr>
          <p:nvPr/>
        </p:nvPicPr>
        <p:blipFill rotWithShape="1">
          <a:blip r:embed="rId2"/>
          <a:srcRect b="12405"/>
          <a:stretch/>
        </p:blipFill>
        <p:spPr>
          <a:xfrm>
            <a:off x="1106168" y="736570"/>
            <a:ext cx="6931663" cy="5707486"/>
          </a:xfrm>
          <a:prstGeom prst="rect">
            <a:avLst/>
          </a:prstGeom>
        </p:spPr>
      </p:pic>
      <p:sp>
        <p:nvSpPr>
          <p:cNvPr id="2" name="Slide Number Placeholder 1">
            <a:extLst>
              <a:ext uri="{FF2B5EF4-FFF2-40B4-BE49-F238E27FC236}">
                <a16:creationId xmlns:a16="http://schemas.microsoft.com/office/drawing/2014/main" id="{DFFCE9FE-A8F4-A04A-BF19-528537B2F24B}"/>
              </a:ext>
            </a:extLst>
          </p:cNvPr>
          <p:cNvSpPr>
            <a:spLocks noGrp="1"/>
          </p:cNvSpPr>
          <p:nvPr>
            <p:ph type="sldNum" sz="quarter" idx="12"/>
          </p:nvPr>
        </p:nvSpPr>
        <p:spPr/>
        <p:txBody>
          <a:bodyPr/>
          <a:lstStyle/>
          <a:p>
            <a:fld id="{3908DE9A-9F1E-E241-AE61-67432D23D3F3}" type="slidenum">
              <a:rPr lang="en-US" smtClean="0"/>
              <a:t>18</a:t>
            </a:fld>
            <a:endParaRPr lang="en-US"/>
          </a:p>
        </p:txBody>
      </p:sp>
    </p:spTree>
    <p:extLst>
      <p:ext uri="{BB962C8B-B14F-4D97-AF65-F5344CB8AC3E}">
        <p14:creationId xmlns:p14="http://schemas.microsoft.com/office/powerpoint/2010/main" val="659771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ranging error</a:t>
            </a:r>
          </a:p>
        </p:txBody>
      </p:sp>
      <p:pic>
        <p:nvPicPr>
          <p:cNvPr id="5" name="Picture 4">
            <a:extLst>
              <a:ext uri="{FF2B5EF4-FFF2-40B4-BE49-F238E27FC236}">
                <a16:creationId xmlns:a16="http://schemas.microsoft.com/office/drawing/2014/main" id="{1467089A-7656-B24B-98E7-8D738916651F}"/>
              </a:ext>
            </a:extLst>
          </p:cNvPr>
          <p:cNvPicPr>
            <a:picLocks noChangeAspect="1"/>
          </p:cNvPicPr>
          <p:nvPr/>
        </p:nvPicPr>
        <p:blipFill>
          <a:blip r:embed="rId2"/>
          <a:stretch>
            <a:fillRect/>
          </a:stretch>
        </p:blipFill>
        <p:spPr>
          <a:xfrm>
            <a:off x="-272806" y="656035"/>
            <a:ext cx="6001728" cy="5142975"/>
          </a:xfrm>
          <a:prstGeom prst="rect">
            <a:avLst/>
          </a:prstGeom>
        </p:spPr>
      </p:pic>
      <p:sp>
        <p:nvSpPr>
          <p:cNvPr id="6" name="Rectangle 5">
            <a:extLst>
              <a:ext uri="{FF2B5EF4-FFF2-40B4-BE49-F238E27FC236}">
                <a16:creationId xmlns:a16="http://schemas.microsoft.com/office/drawing/2014/main" id="{8EC994D0-B394-814C-964D-81AD43FA294B}"/>
              </a:ext>
            </a:extLst>
          </p:cNvPr>
          <p:cNvSpPr/>
          <p:nvPr/>
        </p:nvSpPr>
        <p:spPr>
          <a:xfrm>
            <a:off x="2882684" y="1766807"/>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5B5A33-365B-994A-B5D0-2502AEDA8CC8}"/>
              </a:ext>
            </a:extLst>
          </p:cNvPr>
          <p:cNvSpPr/>
          <p:nvPr/>
        </p:nvSpPr>
        <p:spPr>
          <a:xfrm>
            <a:off x="3781586" y="3688596"/>
            <a:ext cx="790414" cy="28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D7E1E2-EC76-2C43-8E30-B201D8BCA7DF}"/>
              </a:ext>
            </a:extLst>
          </p:cNvPr>
          <p:cNvSpPr/>
          <p:nvPr/>
        </p:nvSpPr>
        <p:spPr>
          <a:xfrm>
            <a:off x="1547247" y="3538963"/>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4CA3EBC9-7DE2-724D-A6C4-AFA3BA20E4E1}"/>
              </a:ext>
            </a:extLst>
          </p:cNvPr>
          <p:cNvSpPr/>
          <p:nvPr/>
        </p:nvSpPr>
        <p:spPr>
          <a:xfrm rot="16587655" flipH="1" flipV="1">
            <a:off x="4928657" y="-23496"/>
            <a:ext cx="954551" cy="2365893"/>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D8603F13-DD75-A948-9346-07CFB87A8E60}"/>
              </a:ext>
            </a:extLst>
          </p:cNvPr>
          <p:cNvSpPr/>
          <p:nvPr/>
        </p:nvSpPr>
        <p:spPr>
          <a:xfrm rot="12788543" flipV="1">
            <a:off x="5795415" y="1915646"/>
            <a:ext cx="489809" cy="1938699"/>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Box 10">
            <a:extLst>
              <a:ext uri="{FF2B5EF4-FFF2-40B4-BE49-F238E27FC236}">
                <a16:creationId xmlns:a16="http://schemas.microsoft.com/office/drawing/2014/main" id="{80E18396-3091-1144-8B11-554A45DD2342}"/>
              </a:ext>
            </a:extLst>
          </p:cNvPr>
          <p:cNvSpPr txBox="1"/>
          <p:nvPr/>
        </p:nvSpPr>
        <p:spPr>
          <a:xfrm>
            <a:off x="5434686" y="1342706"/>
            <a:ext cx="2849795" cy="1384995"/>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Error due to unpredictable signal delay</a:t>
            </a:r>
          </a:p>
        </p:txBody>
      </p:sp>
      <p:sp>
        <p:nvSpPr>
          <p:cNvPr id="2" name="Oval 1">
            <a:extLst>
              <a:ext uri="{FF2B5EF4-FFF2-40B4-BE49-F238E27FC236}">
                <a16:creationId xmlns:a16="http://schemas.microsoft.com/office/drawing/2014/main" id="{4455E369-B903-4740-9AD7-F3310C59AECF}"/>
              </a:ext>
            </a:extLst>
          </p:cNvPr>
          <p:cNvSpPr/>
          <p:nvPr/>
        </p:nvSpPr>
        <p:spPr>
          <a:xfrm>
            <a:off x="2728058" y="2869646"/>
            <a:ext cx="898902" cy="960895"/>
          </a:xfrm>
          <a:prstGeom prst="ellipse">
            <a:avLst/>
          </a:prstGeom>
          <a:solidFill>
            <a:srgbClr val="FF40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2604929-D3E0-D449-8627-BBB1B302F494}"/>
              </a:ext>
            </a:extLst>
          </p:cNvPr>
          <p:cNvSpPr>
            <a:spLocks noGrp="1"/>
          </p:cNvSpPr>
          <p:nvPr>
            <p:ph type="sldNum" sz="quarter" idx="12"/>
          </p:nvPr>
        </p:nvSpPr>
        <p:spPr/>
        <p:txBody>
          <a:bodyPr/>
          <a:lstStyle/>
          <a:p>
            <a:fld id="{3908DE9A-9F1E-E241-AE61-67432D23D3F3}" type="slidenum">
              <a:rPr lang="en-US" smtClean="0"/>
              <a:t>19</a:t>
            </a:fld>
            <a:endParaRPr lang="en-US"/>
          </a:p>
        </p:txBody>
      </p:sp>
    </p:spTree>
    <p:extLst>
      <p:ext uri="{BB962C8B-B14F-4D97-AF65-F5344CB8AC3E}">
        <p14:creationId xmlns:p14="http://schemas.microsoft.com/office/powerpoint/2010/main" val="8208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DF2A56-6258-7449-86FB-3F9539BED2B9}"/>
              </a:ext>
            </a:extLst>
          </p:cNvPr>
          <p:cNvSpPr>
            <a:spLocks noGrp="1"/>
          </p:cNvSpPr>
          <p:nvPr>
            <p:ph type="sldNum" sz="quarter" idx="12"/>
          </p:nvPr>
        </p:nvSpPr>
        <p:spPr/>
        <p:txBody>
          <a:bodyPr/>
          <a:lstStyle/>
          <a:p>
            <a:fld id="{3908DE9A-9F1E-E241-AE61-67432D23D3F3}" type="slidenum">
              <a:rPr lang="en-US" smtClean="0"/>
              <a:t>2</a:t>
            </a:fld>
            <a:endParaRPr lang="en-US"/>
          </a:p>
        </p:txBody>
      </p:sp>
      <p:sp>
        <p:nvSpPr>
          <p:cNvPr id="3" name="TextBox 2">
            <a:extLst>
              <a:ext uri="{FF2B5EF4-FFF2-40B4-BE49-F238E27FC236}">
                <a16:creationId xmlns:a16="http://schemas.microsoft.com/office/drawing/2014/main" id="{EF5C5278-F31B-374B-9337-DCEBDD7C6A12}"/>
              </a:ext>
            </a:extLst>
          </p:cNvPr>
          <p:cNvSpPr txBox="1"/>
          <p:nvPr/>
        </p:nvSpPr>
        <p:spPr>
          <a:xfrm>
            <a:off x="2271252" y="2736502"/>
            <a:ext cx="6135329"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accent2">
                    <a:lumMod val="75000"/>
                  </a:schemeClr>
                </a:solidFill>
              </a:rPr>
              <a:t>Midterm</a:t>
            </a:r>
          </a:p>
          <a:p>
            <a:pPr marL="457200" indent="-457200">
              <a:buFont typeface="Arial" panose="020B0604020202020204" pitchFamily="34" charset="0"/>
              <a:buChar char="•"/>
            </a:pPr>
            <a:r>
              <a:rPr lang="en-US" sz="2800" dirty="0">
                <a:solidFill>
                  <a:schemeClr val="accent2">
                    <a:lumMod val="75000"/>
                  </a:schemeClr>
                </a:solidFill>
              </a:rPr>
              <a:t>Class Projects</a:t>
            </a:r>
          </a:p>
          <a:p>
            <a:pPr marL="457200" indent="-457200">
              <a:buFont typeface="Arial" panose="020B0604020202020204" pitchFamily="34" charset="0"/>
              <a:buChar char="•"/>
            </a:pPr>
            <a:r>
              <a:rPr lang="en-US" sz="2800" dirty="0">
                <a:solidFill>
                  <a:schemeClr val="accent2">
                    <a:lumMod val="75000"/>
                  </a:schemeClr>
                </a:solidFill>
              </a:rPr>
              <a:t>The course after the midterm</a:t>
            </a:r>
          </a:p>
        </p:txBody>
      </p:sp>
    </p:spTree>
    <p:extLst>
      <p:ext uri="{BB962C8B-B14F-4D97-AF65-F5344CB8AC3E}">
        <p14:creationId xmlns:p14="http://schemas.microsoft.com/office/powerpoint/2010/main" val="1827263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a:blip r:embed="rId2"/>
          <a:stretch>
            <a:fillRect/>
          </a:stretch>
        </p:blipFill>
        <p:spPr>
          <a:xfrm>
            <a:off x="653415" y="948674"/>
            <a:ext cx="7837170" cy="5301615"/>
          </a:xfrm>
          <a:prstGeom prst="rect">
            <a:avLst/>
          </a:prstGeom>
        </p:spPr>
      </p:pic>
      <p:sp>
        <p:nvSpPr>
          <p:cNvPr id="2" name="Slide Number Placeholder 1">
            <a:extLst>
              <a:ext uri="{FF2B5EF4-FFF2-40B4-BE49-F238E27FC236}">
                <a16:creationId xmlns:a16="http://schemas.microsoft.com/office/drawing/2014/main" id="{B56F7C60-545C-E44C-844C-757D11A518FC}"/>
              </a:ext>
            </a:extLst>
          </p:cNvPr>
          <p:cNvSpPr>
            <a:spLocks noGrp="1"/>
          </p:cNvSpPr>
          <p:nvPr>
            <p:ph type="sldNum" sz="quarter" idx="12"/>
          </p:nvPr>
        </p:nvSpPr>
        <p:spPr/>
        <p:txBody>
          <a:bodyPr/>
          <a:lstStyle/>
          <a:p>
            <a:fld id="{3908DE9A-9F1E-E241-AE61-67432D23D3F3}" type="slidenum">
              <a:rPr lang="en-US" smtClean="0"/>
              <a:t>20</a:t>
            </a:fld>
            <a:endParaRPr lang="en-US"/>
          </a:p>
        </p:txBody>
      </p:sp>
    </p:spTree>
    <p:extLst>
      <p:ext uri="{BB962C8B-B14F-4D97-AF65-F5344CB8AC3E}">
        <p14:creationId xmlns:p14="http://schemas.microsoft.com/office/powerpoint/2010/main" val="3463318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74775"/>
          <a:stretch/>
        </p:blipFill>
        <p:spPr>
          <a:xfrm>
            <a:off x="653415" y="4912963"/>
            <a:ext cx="7837170" cy="1337326"/>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5083444" y="4788976"/>
            <a:ext cx="588936" cy="43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19D1A6-E64A-3F43-9F38-D7D25CA426FA}"/>
              </a:ext>
            </a:extLst>
          </p:cNvPr>
          <p:cNvSpPr txBox="1"/>
          <p:nvPr/>
        </p:nvSpPr>
        <p:spPr>
          <a:xfrm>
            <a:off x="646311" y="3083660"/>
            <a:ext cx="5483247" cy="954107"/>
          </a:xfrm>
          <a:prstGeom prst="rect">
            <a:avLst/>
          </a:prstGeom>
          <a:noFill/>
          <a:ln>
            <a:noFill/>
          </a:ln>
        </p:spPr>
        <p:txBody>
          <a:bodyPr wrap="square" rtlCol="0">
            <a:spAutoFit/>
          </a:bodyPr>
          <a:lstStyle/>
          <a:p>
            <a:r>
              <a:rPr lang="en-US" sz="2800" dirty="0">
                <a:solidFill>
                  <a:schemeClr val="accent2">
                    <a:lumMod val="75000"/>
                  </a:schemeClr>
                </a:solidFill>
              </a:rPr>
              <a:t>e.g., long term average of GPS location</a:t>
            </a:r>
          </a:p>
        </p:txBody>
      </p:sp>
      <p:sp>
        <p:nvSpPr>
          <p:cNvPr id="7" name="TextBox 6">
            <a:extLst>
              <a:ext uri="{FF2B5EF4-FFF2-40B4-BE49-F238E27FC236}">
                <a16:creationId xmlns:a16="http://schemas.microsoft.com/office/drawing/2014/main" id="{431991CB-1A10-8547-A700-2EC2796B0180}"/>
              </a:ext>
            </a:extLst>
          </p:cNvPr>
          <p:cNvSpPr txBox="1"/>
          <p:nvPr/>
        </p:nvSpPr>
        <p:spPr>
          <a:xfrm>
            <a:off x="646312" y="2030277"/>
            <a:ext cx="5483247"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(1) Estimate the correct location of the reference</a:t>
            </a:r>
          </a:p>
        </p:txBody>
      </p:sp>
      <p:sp>
        <p:nvSpPr>
          <p:cNvPr id="8" name="Freeform 7">
            <a:extLst>
              <a:ext uri="{FF2B5EF4-FFF2-40B4-BE49-F238E27FC236}">
                <a16:creationId xmlns:a16="http://schemas.microsoft.com/office/drawing/2014/main" id="{35F32745-F809-8945-B0EE-A71838AF4506}"/>
              </a:ext>
            </a:extLst>
          </p:cNvPr>
          <p:cNvSpPr/>
          <p:nvPr/>
        </p:nvSpPr>
        <p:spPr>
          <a:xfrm rot="20164467" flipH="1">
            <a:off x="6016207" y="2568165"/>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0" name="Group 9">
            <a:extLst>
              <a:ext uri="{FF2B5EF4-FFF2-40B4-BE49-F238E27FC236}">
                <a16:creationId xmlns:a16="http://schemas.microsoft.com/office/drawing/2014/main" id="{E9A69008-1B4D-134C-84E5-DCEC924BC572}"/>
              </a:ext>
            </a:extLst>
          </p:cNvPr>
          <p:cNvGrpSpPr/>
          <p:nvPr/>
        </p:nvGrpSpPr>
        <p:grpSpPr>
          <a:xfrm>
            <a:off x="1850370" y="698702"/>
            <a:ext cx="6187178" cy="6049661"/>
            <a:chOff x="1850370" y="698702"/>
            <a:chExt cx="6187178" cy="6049661"/>
          </a:xfrm>
        </p:grpSpPr>
        <p:pic>
          <p:nvPicPr>
            <p:cNvPr id="4" name="Picture 3">
              <a:extLst>
                <a:ext uri="{FF2B5EF4-FFF2-40B4-BE49-F238E27FC236}">
                  <a16:creationId xmlns:a16="http://schemas.microsoft.com/office/drawing/2014/main" id="{606CA513-6654-2B4A-A645-3BC7E969193C}"/>
                </a:ext>
              </a:extLst>
            </p:cNvPr>
            <p:cNvPicPr>
              <a:picLocks noChangeAspect="1"/>
            </p:cNvPicPr>
            <p:nvPr/>
          </p:nvPicPr>
          <p:blipFill>
            <a:blip r:embed="rId3"/>
            <a:stretch>
              <a:fillRect/>
            </a:stretch>
          </p:blipFill>
          <p:spPr>
            <a:xfrm>
              <a:off x="1850370" y="698702"/>
              <a:ext cx="6187178" cy="5815948"/>
            </a:xfrm>
            <a:prstGeom prst="rect">
              <a:avLst/>
            </a:prstGeom>
          </p:spPr>
        </p:pic>
        <p:sp>
          <p:nvSpPr>
            <p:cNvPr id="9" name="TextBox 8">
              <a:extLst>
                <a:ext uri="{FF2B5EF4-FFF2-40B4-BE49-F238E27FC236}">
                  <a16:creationId xmlns:a16="http://schemas.microsoft.com/office/drawing/2014/main" id="{8C7F4191-146F-3A45-BBA0-910BAF4662D6}"/>
                </a:ext>
              </a:extLst>
            </p:cNvPr>
            <p:cNvSpPr txBox="1"/>
            <p:nvPr/>
          </p:nvSpPr>
          <p:spPr>
            <a:xfrm>
              <a:off x="3388304" y="6040477"/>
              <a:ext cx="3560664" cy="707886"/>
            </a:xfrm>
            <a:prstGeom prst="rect">
              <a:avLst/>
            </a:prstGeom>
            <a:solidFill>
              <a:schemeClr val="tx1">
                <a:lumMod val="50000"/>
                <a:lumOff val="50000"/>
              </a:schemeClr>
            </a:solidFill>
            <a:ln>
              <a:noFill/>
            </a:ln>
          </p:spPr>
          <p:txBody>
            <a:bodyPr wrap="square" rtlCol="0">
              <a:spAutoFit/>
            </a:bodyPr>
            <a:lstStyle/>
            <a:p>
              <a:pPr algn="ctr"/>
              <a:r>
                <a:rPr lang="en-US" sz="2000" b="1" dirty="0">
                  <a:solidFill>
                    <a:schemeClr val="bg1"/>
                  </a:solidFill>
                </a:rPr>
                <a:t>24 hour estimated location scatter plot</a:t>
              </a:r>
            </a:p>
          </p:txBody>
        </p:sp>
      </p:grpSp>
      <p:sp>
        <p:nvSpPr>
          <p:cNvPr id="11" name="Slide Number Placeholder 10">
            <a:extLst>
              <a:ext uri="{FF2B5EF4-FFF2-40B4-BE49-F238E27FC236}">
                <a16:creationId xmlns:a16="http://schemas.microsoft.com/office/drawing/2014/main" id="{0BAFFBCD-AABA-544B-88CF-D92D82CAC39E}"/>
              </a:ext>
            </a:extLst>
          </p:cNvPr>
          <p:cNvSpPr>
            <a:spLocks noGrp="1"/>
          </p:cNvSpPr>
          <p:nvPr>
            <p:ph type="sldNum" sz="quarter" idx="12"/>
          </p:nvPr>
        </p:nvSpPr>
        <p:spPr/>
        <p:txBody>
          <a:bodyPr/>
          <a:lstStyle/>
          <a:p>
            <a:fld id="{3908DE9A-9F1E-E241-AE61-67432D23D3F3}" type="slidenum">
              <a:rPr lang="en-US" smtClean="0"/>
              <a:t>21</a:t>
            </a:fld>
            <a:endParaRPr lang="en-US"/>
          </a:p>
        </p:txBody>
      </p:sp>
    </p:spTree>
    <p:extLst>
      <p:ext uri="{BB962C8B-B14F-4D97-AF65-F5344CB8AC3E}">
        <p14:creationId xmlns:p14="http://schemas.microsoft.com/office/powerpoint/2010/main" val="23795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74775"/>
          <a:stretch/>
        </p:blipFill>
        <p:spPr>
          <a:xfrm>
            <a:off x="653415" y="4912963"/>
            <a:ext cx="7837170" cy="1337326"/>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5083444" y="4788976"/>
            <a:ext cx="588936" cy="43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19D1A6-E64A-3F43-9F38-D7D25CA426FA}"/>
              </a:ext>
            </a:extLst>
          </p:cNvPr>
          <p:cNvSpPr txBox="1"/>
          <p:nvPr/>
        </p:nvSpPr>
        <p:spPr>
          <a:xfrm>
            <a:off x="646311" y="3083660"/>
            <a:ext cx="5483247" cy="954107"/>
          </a:xfrm>
          <a:prstGeom prst="rect">
            <a:avLst/>
          </a:prstGeom>
          <a:noFill/>
          <a:ln>
            <a:noFill/>
          </a:ln>
        </p:spPr>
        <p:txBody>
          <a:bodyPr wrap="square" rtlCol="0">
            <a:spAutoFit/>
          </a:bodyPr>
          <a:lstStyle/>
          <a:p>
            <a:r>
              <a:rPr lang="en-US" sz="2800" dirty="0">
                <a:solidFill>
                  <a:schemeClr val="accent2">
                    <a:lumMod val="75000"/>
                  </a:schemeClr>
                </a:solidFill>
              </a:rPr>
              <a:t>e.g., long term average of GPS location</a:t>
            </a:r>
          </a:p>
        </p:txBody>
      </p:sp>
      <p:sp>
        <p:nvSpPr>
          <p:cNvPr id="7" name="TextBox 6">
            <a:extLst>
              <a:ext uri="{FF2B5EF4-FFF2-40B4-BE49-F238E27FC236}">
                <a16:creationId xmlns:a16="http://schemas.microsoft.com/office/drawing/2014/main" id="{431991CB-1A10-8547-A700-2EC2796B0180}"/>
              </a:ext>
            </a:extLst>
          </p:cNvPr>
          <p:cNvSpPr txBox="1"/>
          <p:nvPr/>
        </p:nvSpPr>
        <p:spPr>
          <a:xfrm>
            <a:off x="646312" y="2030277"/>
            <a:ext cx="5483247"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(1) Estimate the correct location of the reference</a:t>
            </a:r>
          </a:p>
        </p:txBody>
      </p:sp>
      <p:sp>
        <p:nvSpPr>
          <p:cNvPr id="8" name="Freeform 7">
            <a:extLst>
              <a:ext uri="{FF2B5EF4-FFF2-40B4-BE49-F238E27FC236}">
                <a16:creationId xmlns:a16="http://schemas.microsoft.com/office/drawing/2014/main" id="{35F32745-F809-8945-B0EE-A71838AF4506}"/>
              </a:ext>
            </a:extLst>
          </p:cNvPr>
          <p:cNvSpPr/>
          <p:nvPr/>
        </p:nvSpPr>
        <p:spPr>
          <a:xfrm rot="20164467" flipH="1">
            <a:off x="6016207" y="2568165"/>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F5AAE881-673B-1049-AC82-7B885FDE7903}"/>
              </a:ext>
            </a:extLst>
          </p:cNvPr>
          <p:cNvSpPr>
            <a:spLocks noGrp="1"/>
          </p:cNvSpPr>
          <p:nvPr>
            <p:ph type="sldNum" sz="quarter" idx="12"/>
          </p:nvPr>
        </p:nvSpPr>
        <p:spPr/>
        <p:txBody>
          <a:bodyPr/>
          <a:lstStyle/>
          <a:p>
            <a:fld id="{3908DE9A-9F1E-E241-AE61-67432D23D3F3}" type="slidenum">
              <a:rPr lang="en-US" smtClean="0"/>
              <a:t>22</a:t>
            </a:fld>
            <a:endParaRPr lang="en-US"/>
          </a:p>
        </p:txBody>
      </p:sp>
    </p:spTree>
    <p:extLst>
      <p:ext uri="{BB962C8B-B14F-4D97-AF65-F5344CB8AC3E}">
        <p14:creationId xmlns:p14="http://schemas.microsoft.com/office/powerpoint/2010/main" val="106888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1689" b="2"/>
          <a:stretch/>
        </p:blipFill>
        <p:spPr>
          <a:xfrm>
            <a:off x="653415" y="1038386"/>
            <a:ext cx="7837170" cy="5211903"/>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2231756" y="3333696"/>
            <a:ext cx="3440624" cy="188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8B4912-7A3E-C14A-BF95-3B3834E12218}"/>
              </a:ext>
            </a:extLst>
          </p:cNvPr>
          <p:cNvSpPr/>
          <p:nvPr/>
        </p:nvSpPr>
        <p:spPr>
          <a:xfrm>
            <a:off x="2231756" y="1530420"/>
            <a:ext cx="3440624" cy="188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5F32745-F809-8945-B0EE-A71838AF4506}"/>
              </a:ext>
            </a:extLst>
          </p:cNvPr>
          <p:cNvSpPr/>
          <p:nvPr/>
        </p:nvSpPr>
        <p:spPr>
          <a:xfrm rot="13377202" flipH="1">
            <a:off x="4026693" y="513536"/>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34157470-01E4-3A4D-BA66-4706FEFE5A87}"/>
              </a:ext>
            </a:extLst>
          </p:cNvPr>
          <p:cNvSpPr/>
          <p:nvPr/>
        </p:nvSpPr>
        <p:spPr>
          <a:xfrm>
            <a:off x="5672379" y="1679387"/>
            <a:ext cx="1394847" cy="32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991CB-1A10-8547-A700-2EC2796B0180}"/>
              </a:ext>
            </a:extLst>
          </p:cNvPr>
          <p:cNvSpPr txBox="1"/>
          <p:nvPr/>
        </p:nvSpPr>
        <p:spPr>
          <a:xfrm>
            <a:off x="189133" y="1987661"/>
            <a:ext cx="5483247" cy="1815882"/>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(2) Estimate the error in received GPS signal using the location of the base station and location of the satellite.</a:t>
            </a:r>
          </a:p>
        </p:txBody>
      </p:sp>
      <p:cxnSp>
        <p:nvCxnSpPr>
          <p:cNvPr id="11" name="Straight Connector 10">
            <a:extLst>
              <a:ext uri="{FF2B5EF4-FFF2-40B4-BE49-F238E27FC236}">
                <a16:creationId xmlns:a16="http://schemas.microsoft.com/office/drawing/2014/main" id="{C2417DD5-0173-6A4E-BEB9-A05B8B0DBD44}"/>
              </a:ext>
            </a:extLst>
          </p:cNvPr>
          <p:cNvCxnSpPr>
            <a:cxnSpLocks/>
          </p:cNvCxnSpPr>
          <p:nvPr/>
        </p:nvCxnSpPr>
        <p:spPr>
          <a:xfrm>
            <a:off x="5859788" y="1740266"/>
            <a:ext cx="366524" cy="3034490"/>
          </a:xfrm>
          <a:prstGeom prst="line">
            <a:avLst/>
          </a:prstGeom>
          <a:ln w="44450">
            <a:solidFill>
              <a:schemeClr val="accent6">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3C129A-DFB2-D94E-943B-FEBE7E240D6B}"/>
              </a:ext>
            </a:extLst>
          </p:cNvPr>
          <p:cNvCxnSpPr>
            <a:cxnSpLocks/>
          </p:cNvCxnSpPr>
          <p:nvPr/>
        </p:nvCxnSpPr>
        <p:spPr>
          <a:xfrm>
            <a:off x="6100992" y="1740266"/>
            <a:ext cx="1212320" cy="3099672"/>
          </a:xfrm>
          <a:prstGeom prst="line">
            <a:avLst/>
          </a:prstGeom>
          <a:ln w="44450">
            <a:solidFill>
              <a:srgbClr val="C0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C042F-5207-CA46-B58D-E07C38F2DB64}"/>
              </a:ext>
            </a:extLst>
          </p:cNvPr>
          <p:cNvCxnSpPr>
            <a:cxnSpLocks/>
          </p:cNvCxnSpPr>
          <p:nvPr/>
        </p:nvCxnSpPr>
        <p:spPr>
          <a:xfrm>
            <a:off x="6289320" y="4752464"/>
            <a:ext cx="893640" cy="19548"/>
          </a:xfrm>
          <a:prstGeom prst="line">
            <a:avLst/>
          </a:prstGeom>
          <a:ln w="44450">
            <a:solidFill>
              <a:schemeClr val="tx1">
                <a:lumMod val="50000"/>
                <a:lumOff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6F80D83-11AF-F843-BA2B-81C3CD4AB5B6}"/>
              </a:ext>
            </a:extLst>
          </p:cNvPr>
          <p:cNvGrpSpPr/>
          <p:nvPr/>
        </p:nvGrpSpPr>
        <p:grpSpPr>
          <a:xfrm>
            <a:off x="3985550" y="4082677"/>
            <a:ext cx="2602988" cy="1454228"/>
            <a:chOff x="3985550" y="4082677"/>
            <a:chExt cx="2602988" cy="1454228"/>
          </a:xfrm>
        </p:grpSpPr>
        <p:sp>
          <p:nvSpPr>
            <p:cNvPr id="19" name="Freeform 18">
              <a:extLst>
                <a:ext uri="{FF2B5EF4-FFF2-40B4-BE49-F238E27FC236}">
                  <a16:creationId xmlns:a16="http://schemas.microsoft.com/office/drawing/2014/main" id="{7BB555CE-57CB-9746-A39A-3F4EA9F42779}"/>
                </a:ext>
              </a:extLst>
            </p:cNvPr>
            <p:cNvSpPr/>
            <p:nvPr/>
          </p:nvSpPr>
          <p:spPr>
            <a:xfrm rot="15154856" flipH="1">
              <a:off x="5271182" y="3540236"/>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40E4CEE9-B119-214C-AE6F-7508C53C58C0}"/>
                </a:ext>
              </a:extLst>
            </p:cNvPr>
            <p:cNvSpPr txBox="1"/>
            <p:nvPr/>
          </p:nvSpPr>
          <p:spPr>
            <a:xfrm>
              <a:off x="3985550" y="5013685"/>
              <a:ext cx="1084387" cy="523220"/>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Error</a:t>
              </a:r>
            </a:p>
          </p:txBody>
        </p:sp>
      </p:grpSp>
      <p:sp>
        <p:nvSpPr>
          <p:cNvPr id="22" name="TextBox 21">
            <a:extLst>
              <a:ext uri="{FF2B5EF4-FFF2-40B4-BE49-F238E27FC236}">
                <a16:creationId xmlns:a16="http://schemas.microsoft.com/office/drawing/2014/main" id="{C0DD6FF0-184D-4B47-9E0B-F58D700F8F1C}"/>
              </a:ext>
            </a:extLst>
          </p:cNvPr>
          <p:cNvSpPr txBox="1"/>
          <p:nvPr/>
        </p:nvSpPr>
        <p:spPr>
          <a:xfrm>
            <a:off x="188624" y="3860658"/>
            <a:ext cx="4673837" cy="523220"/>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Repeat for all visible satellites</a:t>
            </a:r>
          </a:p>
        </p:txBody>
      </p:sp>
      <p:sp>
        <p:nvSpPr>
          <p:cNvPr id="4" name="Slide Number Placeholder 3">
            <a:extLst>
              <a:ext uri="{FF2B5EF4-FFF2-40B4-BE49-F238E27FC236}">
                <a16:creationId xmlns:a16="http://schemas.microsoft.com/office/drawing/2014/main" id="{6BE3443D-12FC-E947-81DB-83DB15992E76}"/>
              </a:ext>
            </a:extLst>
          </p:cNvPr>
          <p:cNvSpPr>
            <a:spLocks noGrp="1"/>
          </p:cNvSpPr>
          <p:nvPr>
            <p:ph type="sldNum" sz="quarter" idx="12"/>
          </p:nvPr>
        </p:nvSpPr>
        <p:spPr/>
        <p:txBody>
          <a:bodyPr/>
          <a:lstStyle/>
          <a:p>
            <a:fld id="{3908DE9A-9F1E-E241-AE61-67432D23D3F3}" type="slidenum">
              <a:rPr lang="en-US" smtClean="0"/>
              <a:t>23</a:t>
            </a:fld>
            <a:endParaRPr lang="en-US"/>
          </a:p>
        </p:txBody>
      </p:sp>
    </p:spTree>
    <p:extLst>
      <p:ext uri="{BB962C8B-B14F-4D97-AF65-F5344CB8AC3E}">
        <p14:creationId xmlns:p14="http://schemas.microsoft.com/office/powerpoint/2010/main" val="427580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1689" b="2"/>
          <a:stretch/>
        </p:blipFill>
        <p:spPr>
          <a:xfrm>
            <a:off x="653415" y="1038386"/>
            <a:ext cx="7837170" cy="5211903"/>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3491595" y="4202329"/>
            <a:ext cx="2237841" cy="169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8B4912-7A3E-C14A-BF95-3B3834E12218}"/>
              </a:ext>
            </a:extLst>
          </p:cNvPr>
          <p:cNvSpPr/>
          <p:nvPr/>
        </p:nvSpPr>
        <p:spPr>
          <a:xfrm>
            <a:off x="2231756" y="1530420"/>
            <a:ext cx="3440624" cy="2218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5F32745-F809-8945-B0EE-A71838AF4506}"/>
              </a:ext>
            </a:extLst>
          </p:cNvPr>
          <p:cNvSpPr/>
          <p:nvPr/>
        </p:nvSpPr>
        <p:spPr>
          <a:xfrm rot="10290732" flipH="1" flipV="1">
            <a:off x="1623459" y="2342941"/>
            <a:ext cx="792473" cy="1652803"/>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34157470-01E4-3A4D-BA66-4706FEFE5A87}"/>
              </a:ext>
            </a:extLst>
          </p:cNvPr>
          <p:cNvSpPr/>
          <p:nvPr/>
        </p:nvSpPr>
        <p:spPr>
          <a:xfrm>
            <a:off x="5672379" y="1679387"/>
            <a:ext cx="1394847" cy="32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991CB-1A10-8547-A700-2EC2796B0180}"/>
              </a:ext>
            </a:extLst>
          </p:cNvPr>
          <p:cNvSpPr txBox="1"/>
          <p:nvPr/>
        </p:nvSpPr>
        <p:spPr>
          <a:xfrm>
            <a:off x="125522" y="672263"/>
            <a:ext cx="2647773" cy="2246769"/>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(3) Apply adjustment to the received GPS signal to reduce error</a:t>
            </a:r>
          </a:p>
        </p:txBody>
      </p:sp>
      <p:cxnSp>
        <p:nvCxnSpPr>
          <p:cNvPr id="12" name="Straight Connector 11">
            <a:extLst>
              <a:ext uri="{FF2B5EF4-FFF2-40B4-BE49-F238E27FC236}">
                <a16:creationId xmlns:a16="http://schemas.microsoft.com/office/drawing/2014/main" id="{AB3C129A-DFB2-D94E-943B-FEBE7E240D6B}"/>
              </a:ext>
            </a:extLst>
          </p:cNvPr>
          <p:cNvCxnSpPr>
            <a:cxnSpLocks/>
          </p:cNvCxnSpPr>
          <p:nvPr/>
        </p:nvCxnSpPr>
        <p:spPr>
          <a:xfrm flipH="1">
            <a:off x="4341500" y="1530420"/>
            <a:ext cx="1299489" cy="2314855"/>
          </a:xfrm>
          <a:prstGeom prst="line">
            <a:avLst/>
          </a:prstGeom>
          <a:ln w="44450">
            <a:solidFill>
              <a:srgbClr val="C0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D2A483C-6399-FC4D-99EC-90B534D854C3}"/>
              </a:ext>
            </a:extLst>
          </p:cNvPr>
          <p:cNvGrpSpPr/>
          <p:nvPr/>
        </p:nvGrpSpPr>
        <p:grpSpPr>
          <a:xfrm>
            <a:off x="3125448" y="1423613"/>
            <a:ext cx="2347974" cy="2421662"/>
            <a:chOff x="3125448" y="1423613"/>
            <a:chExt cx="2347974" cy="2421662"/>
          </a:xfrm>
        </p:grpSpPr>
        <p:cxnSp>
          <p:nvCxnSpPr>
            <p:cNvPr id="11" name="Straight Connector 10">
              <a:extLst>
                <a:ext uri="{FF2B5EF4-FFF2-40B4-BE49-F238E27FC236}">
                  <a16:creationId xmlns:a16="http://schemas.microsoft.com/office/drawing/2014/main" id="{C2417DD5-0173-6A4E-BEB9-A05B8B0DBD44}"/>
                </a:ext>
              </a:extLst>
            </p:cNvPr>
            <p:cNvCxnSpPr>
              <a:cxnSpLocks/>
            </p:cNvCxnSpPr>
            <p:nvPr/>
          </p:nvCxnSpPr>
          <p:spPr>
            <a:xfrm flipH="1">
              <a:off x="3125448" y="1423613"/>
              <a:ext cx="2347974" cy="2421662"/>
            </a:xfrm>
            <a:prstGeom prst="line">
              <a:avLst/>
            </a:prstGeom>
            <a:ln w="44450">
              <a:solidFill>
                <a:schemeClr val="accent6">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C042F-5207-CA46-B58D-E07C38F2DB64}"/>
                </a:ext>
              </a:extLst>
            </p:cNvPr>
            <p:cNvCxnSpPr>
              <a:cxnSpLocks/>
            </p:cNvCxnSpPr>
            <p:nvPr/>
          </p:nvCxnSpPr>
          <p:spPr>
            <a:xfrm>
              <a:off x="3375022" y="3766208"/>
              <a:ext cx="893640" cy="19548"/>
            </a:xfrm>
            <a:prstGeom prst="line">
              <a:avLst/>
            </a:prstGeom>
            <a:ln w="44450">
              <a:solidFill>
                <a:schemeClr val="tx1">
                  <a:lumMod val="50000"/>
                  <a:lumOff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ACA919F-C135-A649-81F4-3A51DDB27192}"/>
              </a:ext>
            </a:extLst>
          </p:cNvPr>
          <p:cNvGrpSpPr/>
          <p:nvPr/>
        </p:nvGrpSpPr>
        <p:grpSpPr>
          <a:xfrm>
            <a:off x="2018726" y="4849029"/>
            <a:ext cx="3405569" cy="674276"/>
            <a:chOff x="2018726" y="4849029"/>
            <a:chExt cx="3405569" cy="674276"/>
          </a:xfrm>
        </p:grpSpPr>
        <p:sp>
          <p:nvSpPr>
            <p:cNvPr id="18" name="Freeform 17">
              <a:extLst>
                <a:ext uri="{FF2B5EF4-FFF2-40B4-BE49-F238E27FC236}">
                  <a16:creationId xmlns:a16="http://schemas.microsoft.com/office/drawing/2014/main" id="{0BCA63F9-18E9-7B42-AB2D-43BE19825A92}"/>
                </a:ext>
              </a:extLst>
            </p:cNvPr>
            <p:cNvSpPr/>
            <p:nvPr/>
          </p:nvSpPr>
          <p:spPr>
            <a:xfrm rot="7404964" flipH="1">
              <a:off x="3901615" y="4000625"/>
              <a:ext cx="643724" cy="2401636"/>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lumMod val="50000"/>
                  <a:lumOff val="50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40E4CEE9-B119-214C-AE6F-7508C53C58C0}"/>
                </a:ext>
              </a:extLst>
            </p:cNvPr>
            <p:cNvSpPr txBox="1"/>
            <p:nvPr/>
          </p:nvSpPr>
          <p:spPr>
            <a:xfrm>
              <a:off x="2018726" y="4849029"/>
              <a:ext cx="3114987" cy="400110"/>
            </a:xfrm>
            <a:prstGeom prst="rect">
              <a:avLst/>
            </a:prstGeom>
            <a:solidFill>
              <a:schemeClr val="tx1">
                <a:lumMod val="50000"/>
                <a:lumOff val="50000"/>
              </a:schemeClr>
            </a:solidFill>
            <a:ln>
              <a:noFill/>
            </a:ln>
          </p:spPr>
          <p:txBody>
            <a:bodyPr wrap="square" rtlCol="0">
              <a:spAutoFit/>
            </a:bodyPr>
            <a:lstStyle/>
            <a:p>
              <a:r>
                <a:rPr lang="en-US" sz="2000" b="1" dirty="0">
                  <a:solidFill>
                    <a:schemeClr val="bg1"/>
                  </a:solidFill>
                </a:rPr>
                <a:t>Send the adjustment info.</a:t>
              </a:r>
            </a:p>
          </p:txBody>
        </p:sp>
      </p:grpSp>
      <p:sp>
        <p:nvSpPr>
          <p:cNvPr id="4" name="Slide Number Placeholder 3">
            <a:extLst>
              <a:ext uri="{FF2B5EF4-FFF2-40B4-BE49-F238E27FC236}">
                <a16:creationId xmlns:a16="http://schemas.microsoft.com/office/drawing/2014/main" id="{D036BA71-9BEA-4A44-91D0-9ECF46711A42}"/>
              </a:ext>
            </a:extLst>
          </p:cNvPr>
          <p:cNvSpPr>
            <a:spLocks noGrp="1"/>
          </p:cNvSpPr>
          <p:nvPr>
            <p:ph type="sldNum" sz="quarter" idx="12"/>
          </p:nvPr>
        </p:nvSpPr>
        <p:spPr/>
        <p:txBody>
          <a:bodyPr/>
          <a:lstStyle/>
          <a:p>
            <a:fld id="{3908DE9A-9F1E-E241-AE61-67432D23D3F3}" type="slidenum">
              <a:rPr lang="en-US" smtClean="0"/>
              <a:t>24</a:t>
            </a:fld>
            <a:endParaRPr lang="en-US"/>
          </a:p>
        </p:txBody>
      </p:sp>
    </p:spTree>
    <p:extLst>
      <p:ext uri="{BB962C8B-B14F-4D97-AF65-F5344CB8AC3E}">
        <p14:creationId xmlns:p14="http://schemas.microsoft.com/office/powerpoint/2010/main" val="23853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sp>
        <p:nvSpPr>
          <p:cNvPr id="5" name="TextBox 4">
            <a:extLst>
              <a:ext uri="{FF2B5EF4-FFF2-40B4-BE49-F238E27FC236}">
                <a16:creationId xmlns:a16="http://schemas.microsoft.com/office/drawing/2014/main" id="{4AD003AF-0AB4-B04F-B206-D54BAE652172}"/>
              </a:ext>
            </a:extLst>
          </p:cNvPr>
          <p:cNvSpPr txBox="1"/>
          <p:nvPr/>
        </p:nvSpPr>
        <p:spPr>
          <a:xfrm>
            <a:off x="1346436" y="6012362"/>
            <a:ext cx="3560664" cy="707886"/>
          </a:xfrm>
          <a:prstGeom prst="rect">
            <a:avLst/>
          </a:prstGeom>
          <a:solidFill>
            <a:schemeClr val="tx1">
              <a:lumMod val="50000"/>
              <a:lumOff val="50000"/>
            </a:schemeClr>
          </a:solidFill>
          <a:ln>
            <a:noFill/>
          </a:ln>
        </p:spPr>
        <p:txBody>
          <a:bodyPr wrap="square" rtlCol="0">
            <a:spAutoFit/>
          </a:bodyPr>
          <a:lstStyle/>
          <a:p>
            <a:pPr algn="ctr"/>
            <a:r>
              <a:rPr lang="en-US" sz="2000" b="1" dirty="0">
                <a:solidFill>
                  <a:schemeClr val="bg1"/>
                </a:solidFill>
              </a:rPr>
              <a:t>24 hour estimated location scatter plot</a:t>
            </a:r>
          </a:p>
        </p:txBody>
      </p:sp>
      <p:grpSp>
        <p:nvGrpSpPr>
          <p:cNvPr id="8" name="Group 7">
            <a:extLst>
              <a:ext uri="{FF2B5EF4-FFF2-40B4-BE49-F238E27FC236}">
                <a16:creationId xmlns:a16="http://schemas.microsoft.com/office/drawing/2014/main" id="{D0742CA7-D4A5-874A-9B77-FABAA7BDA661}"/>
              </a:ext>
            </a:extLst>
          </p:cNvPr>
          <p:cNvGrpSpPr/>
          <p:nvPr/>
        </p:nvGrpSpPr>
        <p:grpSpPr>
          <a:xfrm>
            <a:off x="134435" y="706156"/>
            <a:ext cx="5278011" cy="5287860"/>
            <a:chOff x="1730760" y="706156"/>
            <a:chExt cx="5278011" cy="5287860"/>
          </a:xfrm>
        </p:grpSpPr>
        <p:pic>
          <p:nvPicPr>
            <p:cNvPr id="4" name="Picture 3">
              <a:extLst>
                <a:ext uri="{FF2B5EF4-FFF2-40B4-BE49-F238E27FC236}">
                  <a16:creationId xmlns:a16="http://schemas.microsoft.com/office/drawing/2014/main" id="{2513BD89-BB7D-5840-9C5B-E0FD0364779A}"/>
                </a:ext>
              </a:extLst>
            </p:cNvPr>
            <p:cNvPicPr>
              <a:picLocks noChangeAspect="1"/>
            </p:cNvPicPr>
            <p:nvPr/>
          </p:nvPicPr>
          <p:blipFill>
            <a:blip r:embed="rId2"/>
            <a:stretch>
              <a:fillRect/>
            </a:stretch>
          </p:blipFill>
          <p:spPr>
            <a:xfrm>
              <a:off x="2059029" y="706156"/>
              <a:ext cx="4949742" cy="4949742"/>
            </a:xfrm>
            <a:prstGeom prst="rect">
              <a:avLst/>
            </a:prstGeom>
          </p:spPr>
        </p:pic>
        <p:sp>
          <p:nvSpPr>
            <p:cNvPr id="6" name="TextBox 5">
              <a:extLst>
                <a:ext uri="{FF2B5EF4-FFF2-40B4-BE49-F238E27FC236}">
                  <a16:creationId xmlns:a16="http://schemas.microsoft.com/office/drawing/2014/main" id="{D3325B1B-E320-7F46-8B35-D79AF3BDB147}"/>
                </a:ext>
              </a:extLst>
            </p:cNvPr>
            <p:cNvSpPr txBox="1"/>
            <p:nvPr/>
          </p:nvSpPr>
          <p:spPr>
            <a:xfrm>
              <a:off x="3165600" y="5593906"/>
              <a:ext cx="3114987" cy="400110"/>
            </a:xfrm>
            <a:prstGeom prst="rect">
              <a:avLst/>
            </a:prstGeom>
            <a:solidFill>
              <a:schemeClr val="bg1"/>
            </a:solidFill>
            <a:ln>
              <a:noFill/>
            </a:ln>
          </p:spPr>
          <p:txBody>
            <a:bodyPr wrap="square" rtlCol="0">
              <a:spAutoFit/>
            </a:bodyPr>
            <a:lstStyle/>
            <a:p>
              <a:pPr algn="ctr"/>
              <a:r>
                <a:rPr lang="en-US" sz="2000" b="1" dirty="0"/>
                <a:t>meter</a:t>
              </a:r>
            </a:p>
          </p:txBody>
        </p:sp>
        <p:sp>
          <p:nvSpPr>
            <p:cNvPr id="7" name="TextBox 6">
              <a:extLst>
                <a:ext uri="{FF2B5EF4-FFF2-40B4-BE49-F238E27FC236}">
                  <a16:creationId xmlns:a16="http://schemas.microsoft.com/office/drawing/2014/main" id="{67BAD7F6-37B5-2D45-9675-6574D3EC99F6}"/>
                </a:ext>
              </a:extLst>
            </p:cNvPr>
            <p:cNvSpPr txBox="1"/>
            <p:nvPr/>
          </p:nvSpPr>
          <p:spPr>
            <a:xfrm rot="16200000">
              <a:off x="373321" y="3166953"/>
              <a:ext cx="3114987" cy="400110"/>
            </a:xfrm>
            <a:prstGeom prst="rect">
              <a:avLst/>
            </a:prstGeom>
            <a:solidFill>
              <a:schemeClr val="bg1"/>
            </a:solidFill>
            <a:ln>
              <a:noFill/>
            </a:ln>
          </p:spPr>
          <p:txBody>
            <a:bodyPr wrap="square" rtlCol="0">
              <a:spAutoFit/>
            </a:bodyPr>
            <a:lstStyle/>
            <a:p>
              <a:pPr algn="ctr"/>
              <a:r>
                <a:rPr lang="en-US" sz="2000" b="1" dirty="0"/>
                <a:t>meter</a:t>
              </a:r>
            </a:p>
          </p:txBody>
        </p:sp>
      </p:grpSp>
      <p:grpSp>
        <p:nvGrpSpPr>
          <p:cNvPr id="16" name="Group 15">
            <a:extLst>
              <a:ext uri="{FF2B5EF4-FFF2-40B4-BE49-F238E27FC236}">
                <a16:creationId xmlns:a16="http://schemas.microsoft.com/office/drawing/2014/main" id="{652EDD94-35EE-AE47-96DD-E159F5AFA305}"/>
              </a:ext>
            </a:extLst>
          </p:cNvPr>
          <p:cNvGrpSpPr/>
          <p:nvPr/>
        </p:nvGrpSpPr>
        <p:grpSpPr>
          <a:xfrm>
            <a:off x="4045518" y="1632756"/>
            <a:ext cx="4638584" cy="1129625"/>
            <a:chOff x="4045518" y="1632756"/>
            <a:chExt cx="4638584" cy="1129625"/>
          </a:xfrm>
        </p:grpSpPr>
        <p:sp>
          <p:nvSpPr>
            <p:cNvPr id="10" name="Freeform 9">
              <a:extLst>
                <a:ext uri="{FF2B5EF4-FFF2-40B4-BE49-F238E27FC236}">
                  <a16:creationId xmlns:a16="http://schemas.microsoft.com/office/drawing/2014/main" id="{AF3B3435-DCF9-D54E-A17B-4E1F1751EFE2}"/>
                </a:ext>
              </a:extLst>
            </p:cNvPr>
            <p:cNvSpPr/>
            <p:nvPr/>
          </p:nvSpPr>
          <p:spPr>
            <a:xfrm rot="16200000" flipH="1" flipV="1">
              <a:off x="4806863" y="871411"/>
              <a:ext cx="560238" cy="2082928"/>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Box 10">
              <a:extLst>
                <a:ext uri="{FF2B5EF4-FFF2-40B4-BE49-F238E27FC236}">
                  <a16:creationId xmlns:a16="http://schemas.microsoft.com/office/drawing/2014/main" id="{CFAB268C-4D1B-DD47-B1CE-57B0905FB3AD}"/>
                </a:ext>
              </a:extLst>
            </p:cNvPr>
            <p:cNvSpPr txBox="1"/>
            <p:nvPr/>
          </p:nvSpPr>
          <p:spPr>
            <a:xfrm>
              <a:off x="5824473" y="1931384"/>
              <a:ext cx="2859629" cy="830997"/>
            </a:xfrm>
            <a:prstGeom prst="rect">
              <a:avLst/>
            </a:prstGeom>
            <a:solidFill>
              <a:schemeClr val="bg1"/>
            </a:solidFill>
            <a:ln>
              <a:noFill/>
            </a:ln>
          </p:spPr>
          <p:txBody>
            <a:bodyPr wrap="square" rtlCol="0">
              <a:spAutoFit/>
            </a:bodyPr>
            <a:lstStyle/>
            <a:p>
              <a:r>
                <a:rPr lang="en-US" sz="2400" b="1" dirty="0"/>
                <a:t>Regular GPS estimate (red)</a:t>
              </a:r>
            </a:p>
          </p:txBody>
        </p:sp>
      </p:grpSp>
      <p:grpSp>
        <p:nvGrpSpPr>
          <p:cNvPr id="17" name="Group 16">
            <a:extLst>
              <a:ext uri="{FF2B5EF4-FFF2-40B4-BE49-F238E27FC236}">
                <a16:creationId xmlns:a16="http://schemas.microsoft.com/office/drawing/2014/main" id="{1F57B6A1-182E-8748-ACFF-D36BB205F19F}"/>
              </a:ext>
            </a:extLst>
          </p:cNvPr>
          <p:cNvGrpSpPr/>
          <p:nvPr/>
        </p:nvGrpSpPr>
        <p:grpSpPr>
          <a:xfrm>
            <a:off x="3211136" y="2779647"/>
            <a:ext cx="5671860" cy="1421468"/>
            <a:chOff x="3211136" y="2779647"/>
            <a:chExt cx="5671860" cy="1421468"/>
          </a:xfrm>
        </p:grpSpPr>
        <p:sp>
          <p:nvSpPr>
            <p:cNvPr id="12" name="Freeform 11">
              <a:extLst>
                <a:ext uri="{FF2B5EF4-FFF2-40B4-BE49-F238E27FC236}">
                  <a16:creationId xmlns:a16="http://schemas.microsoft.com/office/drawing/2014/main" id="{019AC1DF-927B-2942-B696-6978E99ACCD5}"/>
                </a:ext>
              </a:extLst>
            </p:cNvPr>
            <p:cNvSpPr/>
            <p:nvPr/>
          </p:nvSpPr>
          <p:spPr>
            <a:xfrm rot="16200000" flipH="1" flipV="1">
              <a:off x="4455759" y="1535024"/>
              <a:ext cx="370383" cy="2859630"/>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TextBox 12">
              <a:extLst>
                <a:ext uri="{FF2B5EF4-FFF2-40B4-BE49-F238E27FC236}">
                  <a16:creationId xmlns:a16="http://schemas.microsoft.com/office/drawing/2014/main" id="{8038A128-A5FE-B642-8BF1-0026D3F34CCD}"/>
                </a:ext>
              </a:extLst>
            </p:cNvPr>
            <p:cNvSpPr txBox="1"/>
            <p:nvPr/>
          </p:nvSpPr>
          <p:spPr>
            <a:xfrm>
              <a:off x="6023367" y="3000786"/>
              <a:ext cx="2859629" cy="1200329"/>
            </a:xfrm>
            <a:prstGeom prst="rect">
              <a:avLst/>
            </a:prstGeom>
            <a:solidFill>
              <a:schemeClr val="bg1"/>
            </a:solidFill>
            <a:ln>
              <a:noFill/>
            </a:ln>
          </p:spPr>
          <p:txBody>
            <a:bodyPr wrap="square" rtlCol="0">
              <a:spAutoFit/>
            </a:bodyPr>
            <a:lstStyle/>
            <a:p>
              <a:r>
                <a:rPr lang="en-US" sz="2400" b="1" dirty="0"/>
                <a:t>Differential GPS</a:t>
              </a:r>
            </a:p>
            <a:p>
              <a:r>
                <a:rPr lang="en-US" sz="2400" b="1" dirty="0"/>
                <a:t>with geo-stationary satellite (green)</a:t>
              </a:r>
            </a:p>
          </p:txBody>
        </p:sp>
      </p:grpSp>
      <p:grpSp>
        <p:nvGrpSpPr>
          <p:cNvPr id="18" name="Group 17">
            <a:extLst>
              <a:ext uri="{FF2B5EF4-FFF2-40B4-BE49-F238E27FC236}">
                <a16:creationId xmlns:a16="http://schemas.microsoft.com/office/drawing/2014/main" id="{8268248D-2204-3A41-8847-06A6E2390761}"/>
              </a:ext>
            </a:extLst>
          </p:cNvPr>
          <p:cNvGrpSpPr/>
          <p:nvPr/>
        </p:nvGrpSpPr>
        <p:grpSpPr>
          <a:xfrm>
            <a:off x="2598778" y="4061159"/>
            <a:ext cx="6079556" cy="1597371"/>
            <a:chOff x="2598778" y="4061159"/>
            <a:chExt cx="6079556" cy="1597371"/>
          </a:xfrm>
        </p:grpSpPr>
        <p:sp>
          <p:nvSpPr>
            <p:cNvPr id="14" name="Freeform 13">
              <a:extLst>
                <a:ext uri="{FF2B5EF4-FFF2-40B4-BE49-F238E27FC236}">
                  <a16:creationId xmlns:a16="http://schemas.microsoft.com/office/drawing/2014/main" id="{F7F191FF-32D4-0844-BA0D-3CB02FABC7CF}"/>
                </a:ext>
              </a:extLst>
            </p:cNvPr>
            <p:cNvSpPr/>
            <p:nvPr/>
          </p:nvSpPr>
          <p:spPr>
            <a:xfrm rot="17996741" flipV="1">
              <a:off x="3919243" y="2740694"/>
              <a:ext cx="714284" cy="3355214"/>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TextBox 14">
              <a:extLst>
                <a:ext uri="{FF2B5EF4-FFF2-40B4-BE49-F238E27FC236}">
                  <a16:creationId xmlns:a16="http://schemas.microsoft.com/office/drawing/2014/main" id="{05443EC4-3BF3-A644-877A-34FA39FC558D}"/>
                </a:ext>
              </a:extLst>
            </p:cNvPr>
            <p:cNvSpPr txBox="1"/>
            <p:nvPr/>
          </p:nvSpPr>
          <p:spPr>
            <a:xfrm>
              <a:off x="5818705" y="4458201"/>
              <a:ext cx="2859629" cy="1200329"/>
            </a:xfrm>
            <a:prstGeom prst="rect">
              <a:avLst/>
            </a:prstGeom>
            <a:solidFill>
              <a:schemeClr val="bg1"/>
            </a:solidFill>
            <a:ln>
              <a:noFill/>
            </a:ln>
          </p:spPr>
          <p:txBody>
            <a:bodyPr wrap="square" rtlCol="0">
              <a:spAutoFit/>
            </a:bodyPr>
            <a:lstStyle/>
            <a:p>
              <a:r>
                <a:rPr lang="en-US" sz="2400" b="1" dirty="0"/>
                <a:t>Differential GPS</a:t>
              </a:r>
            </a:p>
            <a:p>
              <a:r>
                <a:rPr lang="en-US" sz="2400" b="1" dirty="0"/>
                <a:t>with static base station (purple)</a:t>
              </a:r>
            </a:p>
          </p:txBody>
        </p:sp>
      </p:grpSp>
      <p:sp>
        <p:nvSpPr>
          <p:cNvPr id="2" name="Slide Number Placeholder 1">
            <a:extLst>
              <a:ext uri="{FF2B5EF4-FFF2-40B4-BE49-F238E27FC236}">
                <a16:creationId xmlns:a16="http://schemas.microsoft.com/office/drawing/2014/main" id="{1964AD74-86D0-2B45-B973-5D13D01DF39B}"/>
              </a:ext>
            </a:extLst>
          </p:cNvPr>
          <p:cNvSpPr>
            <a:spLocks noGrp="1"/>
          </p:cNvSpPr>
          <p:nvPr>
            <p:ph type="sldNum" sz="quarter" idx="12"/>
          </p:nvPr>
        </p:nvSpPr>
        <p:spPr/>
        <p:txBody>
          <a:bodyPr/>
          <a:lstStyle/>
          <a:p>
            <a:fld id="{3908DE9A-9F1E-E241-AE61-67432D23D3F3}" type="slidenum">
              <a:rPr lang="en-US" smtClean="0"/>
              <a:t>25</a:t>
            </a:fld>
            <a:endParaRPr lang="en-US"/>
          </a:p>
        </p:txBody>
      </p:sp>
    </p:spTree>
    <p:extLst>
      <p:ext uri="{BB962C8B-B14F-4D97-AF65-F5344CB8AC3E}">
        <p14:creationId xmlns:p14="http://schemas.microsoft.com/office/powerpoint/2010/main" val="210857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Inertial Sensor (IMU) Integrated GPS</a:t>
            </a:r>
          </a:p>
        </p:txBody>
      </p:sp>
      <p:sp>
        <p:nvSpPr>
          <p:cNvPr id="2" name="Slide Number Placeholder 1">
            <a:extLst>
              <a:ext uri="{FF2B5EF4-FFF2-40B4-BE49-F238E27FC236}">
                <a16:creationId xmlns:a16="http://schemas.microsoft.com/office/drawing/2014/main" id="{A746CD3C-8607-4C40-A1F9-DA61A2C8354F}"/>
              </a:ext>
            </a:extLst>
          </p:cNvPr>
          <p:cNvSpPr>
            <a:spLocks noGrp="1"/>
          </p:cNvSpPr>
          <p:nvPr>
            <p:ph type="sldNum" sz="quarter" idx="12"/>
          </p:nvPr>
        </p:nvSpPr>
        <p:spPr/>
        <p:txBody>
          <a:bodyPr/>
          <a:lstStyle/>
          <a:p>
            <a:fld id="{3908DE9A-9F1E-E241-AE61-67432D23D3F3}" type="slidenum">
              <a:rPr lang="en-US" smtClean="0"/>
              <a:t>26</a:t>
            </a:fld>
            <a:endParaRPr lang="en-US"/>
          </a:p>
        </p:txBody>
      </p:sp>
    </p:spTree>
    <p:extLst>
      <p:ext uri="{BB962C8B-B14F-4D97-AF65-F5344CB8AC3E}">
        <p14:creationId xmlns:p14="http://schemas.microsoft.com/office/powerpoint/2010/main" val="1372084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blockage and multipath in cities</a:t>
            </a:r>
          </a:p>
        </p:txBody>
      </p:sp>
      <p:pic>
        <p:nvPicPr>
          <p:cNvPr id="2" name="Picture 1">
            <a:extLst>
              <a:ext uri="{FF2B5EF4-FFF2-40B4-BE49-F238E27FC236}">
                <a16:creationId xmlns:a16="http://schemas.microsoft.com/office/drawing/2014/main" id="{8FBBD4CC-90BC-3A4F-8C46-ACD4917DACA6}"/>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Slide Number Placeholder 3">
            <a:extLst>
              <a:ext uri="{FF2B5EF4-FFF2-40B4-BE49-F238E27FC236}">
                <a16:creationId xmlns:a16="http://schemas.microsoft.com/office/drawing/2014/main" id="{3AD7B95D-0EEB-5742-B793-24A581EF8D5B}"/>
              </a:ext>
            </a:extLst>
          </p:cNvPr>
          <p:cNvSpPr>
            <a:spLocks noGrp="1"/>
          </p:cNvSpPr>
          <p:nvPr>
            <p:ph type="sldNum" sz="quarter" idx="12"/>
          </p:nvPr>
        </p:nvSpPr>
        <p:spPr/>
        <p:txBody>
          <a:bodyPr/>
          <a:lstStyle/>
          <a:p>
            <a:fld id="{3908DE9A-9F1E-E241-AE61-67432D23D3F3}" type="slidenum">
              <a:rPr lang="en-US" smtClean="0"/>
              <a:t>27</a:t>
            </a:fld>
            <a:endParaRPr lang="en-US"/>
          </a:p>
        </p:txBody>
      </p:sp>
    </p:spTree>
    <p:extLst>
      <p:ext uri="{BB962C8B-B14F-4D97-AF65-F5344CB8AC3E}">
        <p14:creationId xmlns:p14="http://schemas.microsoft.com/office/powerpoint/2010/main" val="780863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blockage and multipath in cities</a:t>
            </a:r>
          </a:p>
        </p:txBody>
      </p:sp>
      <p:pic>
        <p:nvPicPr>
          <p:cNvPr id="4" name="Picture 3">
            <a:extLst>
              <a:ext uri="{FF2B5EF4-FFF2-40B4-BE49-F238E27FC236}">
                <a16:creationId xmlns:a16="http://schemas.microsoft.com/office/drawing/2014/main" id="{ECE8F7AD-DE77-F54B-B315-C1E84A62D2F5}"/>
              </a:ext>
            </a:extLst>
          </p:cNvPr>
          <p:cNvPicPr>
            <a:picLocks noChangeAspect="1"/>
          </p:cNvPicPr>
          <p:nvPr/>
        </p:nvPicPr>
        <p:blipFill>
          <a:blip r:embed="rId2"/>
          <a:stretch>
            <a:fillRect/>
          </a:stretch>
        </p:blipFill>
        <p:spPr>
          <a:xfrm>
            <a:off x="0" y="835926"/>
            <a:ext cx="9144000" cy="4442227"/>
          </a:xfrm>
          <a:prstGeom prst="rect">
            <a:avLst/>
          </a:prstGeom>
        </p:spPr>
      </p:pic>
      <p:sp>
        <p:nvSpPr>
          <p:cNvPr id="6" name="Rectangle 5">
            <a:extLst>
              <a:ext uri="{FF2B5EF4-FFF2-40B4-BE49-F238E27FC236}">
                <a16:creationId xmlns:a16="http://schemas.microsoft.com/office/drawing/2014/main" id="{F588EA35-121C-1B40-B51E-DB780C29039A}"/>
              </a:ext>
            </a:extLst>
          </p:cNvPr>
          <p:cNvSpPr/>
          <p:nvPr/>
        </p:nvSpPr>
        <p:spPr>
          <a:xfrm>
            <a:off x="573438" y="1332854"/>
            <a:ext cx="8198603" cy="3440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E7D35674-2B5B-7449-84ED-0A6F636760DF}"/>
              </a:ext>
            </a:extLst>
          </p:cNvPr>
          <p:cNvSpPr/>
          <p:nvPr/>
        </p:nvSpPr>
        <p:spPr>
          <a:xfrm>
            <a:off x="1146875" y="1952786"/>
            <a:ext cx="6664271" cy="2169763"/>
          </a:xfrm>
          <a:custGeom>
            <a:avLst/>
            <a:gdLst>
              <a:gd name="connsiteX0" fmla="*/ 0 w 6664271"/>
              <a:gd name="connsiteY0" fmla="*/ 2169763 h 2169763"/>
              <a:gd name="connsiteX1" fmla="*/ 1394847 w 6664271"/>
              <a:gd name="connsiteY1" fmla="*/ 976394 h 2169763"/>
              <a:gd name="connsiteX2" fmla="*/ 3471620 w 6664271"/>
              <a:gd name="connsiteY2" fmla="*/ 1906292 h 2169763"/>
              <a:gd name="connsiteX3" fmla="*/ 5114440 w 6664271"/>
              <a:gd name="connsiteY3" fmla="*/ 1131377 h 2169763"/>
              <a:gd name="connsiteX4" fmla="*/ 6664271 w 6664271"/>
              <a:gd name="connsiteY4" fmla="*/ 0 h 216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271" h="2169763">
                <a:moveTo>
                  <a:pt x="0" y="2169763"/>
                </a:moveTo>
                <a:lnTo>
                  <a:pt x="1394847" y="976394"/>
                </a:lnTo>
                <a:lnTo>
                  <a:pt x="3471620" y="1906292"/>
                </a:lnTo>
                <a:lnTo>
                  <a:pt x="5114440" y="1131377"/>
                </a:lnTo>
                <a:lnTo>
                  <a:pt x="6664271" y="0"/>
                </a:lnTo>
              </a:path>
            </a:pathLst>
          </a:custGeom>
          <a:noFill/>
          <a:ln w="476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686AD7-E9FC-9C4F-8CC1-22FF31D4B80C}"/>
              </a:ext>
            </a:extLst>
          </p:cNvPr>
          <p:cNvPicPr>
            <a:picLocks noChangeAspect="1"/>
          </p:cNvPicPr>
          <p:nvPr/>
        </p:nvPicPr>
        <p:blipFill rotWithShape="1">
          <a:blip r:embed="rId2"/>
          <a:srcRect l="83757" t="21362" r="3362" b="66776"/>
          <a:stretch/>
        </p:blipFill>
        <p:spPr>
          <a:xfrm>
            <a:off x="7656163" y="1791037"/>
            <a:ext cx="1177871" cy="526943"/>
          </a:xfrm>
          <a:prstGeom prst="rect">
            <a:avLst/>
          </a:prstGeom>
        </p:spPr>
      </p:pic>
      <p:sp>
        <p:nvSpPr>
          <p:cNvPr id="9" name="Oval 8">
            <a:extLst>
              <a:ext uri="{FF2B5EF4-FFF2-40B4-BE49-F238E27FC236}">
                <a16:creationId xmlns:a16="http://schemas.microsoft.com/office/drawing/2014/main" id="{8C9A3C44-BFBA-D742-8D3A-0BDDDBFFC746}"/>
              </a:ext>
            </a:extLst>
          </p:cNvPr>
          <p:cNvSpPr/>
          <p:nvPr/>
        </p:nvSpPr>
        <p:spPr>
          <a:xfrm>
            <a:off x="1332854" y="2991173"/>
            <a:ext cx="1255363" cy="871779"/>
          </a:xfrm>
          <a:prstGeom prst="ellipse">
            <a:avLst/>
          </a:prstGeom>
          <a:solidFill>
            <a:schemeClr val="accent3">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C889A8-A2E8-7F42-8177-6FD9DB30AC8E}"/>
              </a:ext>
            </a:extLst>
          </p:cNvPr>
          <p:cNvSpPr/>
          <p:nvPr/>
        </p:nvSpPr>
        <p:spPr>
          <a:xfrm>
            <a:off x="4572000" y="2533327"/>
            <a:ext cx="1908875" cy="1329625"/>
          </a:xfrm>
          <a:prstGeom prst="ellipse">
            <a:avLst/>
          </a:prstGeom>
          <a:solidFill>
            <a:schemeClr val="accent3">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5873C5-24B8-0940-8EAC-C0C0B94BEAC9}"/>
              </a:ext>
            </a:extLst>
          </p:cNvPr>
          <p:cNvSpPr txBox="1"/>
          <p:nvPr/>
        </p:nvSpPr>
        <p:spPr>
          <a:xfrm>
            <a:off x="2666808" y="1027348"/>
            <a:ext cx="2859629" cy="830997"/>
          </a:xfrm>
          <a:prstGeom prst="rect">
            <a:avLst/>
          </a:prstGeom>
          <a:solidFill>
            <a:schemeClr val="bg1"/>
          </a:solidFill>
          <a:ln>
            <a:noFill/>
          </a:ln>
        </p:spPr>
        <p:txBody>
          <a:bodyPr wrap="square" rtlCol="0">
            <a:spAutoFit/>
          </a:bodyPr>
          <a:lstStyle/>
          <a:p>
            <a:r>
              <a:rPr lang="en-US" sz="2400" b="1" dirty="0"/>
              <a:t>Regions of unreliable GPS location</a:t>
            </a:r>
          </a:p>
        </p:txBody>
      </p:sp>
      <p:cxnSp>
        <p:nvCxnSpPr>
          <p:cNvPr id="16" name="Straight Arrow Connector 15">
            <a:extLst>
              <a:ext uri="{FF2B5EF4-FFF2-40B4-BE49-F238E27FC236}">
                <a16:creationId xmlns:a16="http://schemas.microsoft.com/office/drawing/2014/main" id="{F6D433A3-AB6A-A840-AE3D-E61E09752D62}"/>
              </a:ext>
            </a:extLst>
          </p:cNvPr>
          <p:cNvCxnSpPr>
            <a:cxnSpLocks/>
          </p:cNvCxnSpPr>
          <p:nvPr/>
        </p:nvCxnSpPr>
        <p:spPr>
          <a:xfrm flipH="1">
            <a:off x="2010797" y="1917075"/>
            <a:ext cx="1258725" cy="983772"/>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A83762-7528-F74D-88D1-30DC98881830}"/>
              </a:ext>
            </a:extLst>
          </p:cNvPr>
          <p:cNvCxnSpPr>
            <a:cxnSpLocks/>
          </p:cNvCxnSpPr>
          <p:nvPr/>
        </p:nvCxnSpPr>
        <p:spPr>
          <a:xfrm>
            <a:off x="4230417" y="1947522"/>
            <a:ext cx="873973" cy="563539"/>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B5D472B-DBF6-CB44-86D0-1B59431DF59C}"/>
              </a:ext>
            </a:extLst>
          </p:cNvPr>
          <p:cNvSpPr>
            <a:spLocks noGrp="1"/>
          </p:cNvSpPr>
          <p:nvPr>
            <p:ph type="sldNum" sz="quarter" idx="12"/>
          </p:nvPr>
        </p:nvSpPr>
        <p:spPr/>
        <p:txBody>
          <a:bodyPr/>
          <a:lstStyle/>
          <a:p>
            <a:fld id="{3908DE9A-9F1E-E241-AE61-67432D23D3F3}" type="slidenum">
              <a:rPr lang="en-US" smtClean="0"/>
              <a:t>28</a:t>
            </a:fld>
            <a:endParaRPr lang="en-US"/>
          </a:p>
        </p:txBody>
      </p:sp>
    </p:spTree>
    <p:extLst>
      <p:ext uri="{BB962C8B-B14F-4D97-AF65-F5344CB8AC3E}">
        <p14:creationId xmlns:p14="http://schemas.microsoft.com/office/powerpoint/2010/main" val="2616164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Dead reckoning</a:t>
            </a:r>
          </a:p>
        </p:txBody>
      </p:sp>
      <p:pic>
        <p:nvPicPr>
          <p:cNvPr id="2" name="Picture 1">
            <a:extLst>
              <a:ext uri="{FF2B5EF4-FFF2-40B4-BE49-F238E27FC236}">
                <a16:creationId xmlns:a16="http://schemas.microsoft.com/office/drawing/2014/main" id="{947781BD-D2AD-EB4F-B330-3CEE009D452F}"/>
              </a:ext>
            </a:extLst>
          </p:cNvPr>
          <p:cNvPicPr>
            <a:picLocks noChangeAspect="1"/>
          </p:cNvPicPr>
          <p:nvPr/>
        </p:nvPicPr>
        <p:blipFill>
          <a:blip r:embed="rId2"/>
          <a:stretch>
            <a:fillRect/>
          </a:stretch>
        </p:blipFill>
        <p:spPr>
          <a:xfrm>
            <a:off x="0" y="835926"/>
            <a:ext cx="9144000" cy="4442227"/>
          </a:xfrm>
          <a:prstGeom prst="rect">
            <a:avLst/>
          </a:prstGeom>
        </p:spPr>
      </p:pic>
      <p:sp>
        <p:nvSpPr>
          <p:cNvPr id="4" name="TextBox 3">
            <a:extLst>
              <a:ext uri="{FF2B5EF4-FFF2-40B4-BE49-F238E27FC236}">
                <a16:creationId xmlns:a16="http://schemas.microsoft.com/office/drawing/2014/main" id="{E35C363C-47CF-304C-B97A-4A0949885F1C}"/>
              </a:ext>
            </a:extLst>
          </p:cNvPr>
          <p:cNvSpPr txBox="1"/>
          <p:nvPr/>
        </p:nvSpPr>
        <p:spPr>
          <a:xfrm>
            <a:off x="1208555" y="5791241"/>
            <a:ext cx="6650689" cy="461665"/>
          </a:xfrm>
          <a:prstGeom prst="rect">
            <a:avLst/>
          </a:prstGeom>
          <a:solidFill>
            <a:schemeClr val="tx1">
              <a:lumMod val="50000"/>
              <a:lumOff val="50000"/>
            </a:schemeClr>
          </a:solidFill>
          <a:ln>
            <a:noFill/>
          </a:ln>
        </p:spPr>
        <p:txBody>
          <a:bodyPr wrap="square" rtlCol="0">
            <a:spAutoFit/>
          </a:bodyPr>
          <a:lstStyle/>
          <a:p>
            <a:pPr algn="ctr"/>
            <a:r>
              <a:rPr lang="en-US" sz="2400" b="1" dirty="0">
                <a:solidFill>
                  <a:schemeClr val="bg1"/>
                </a:solidFill>
              </a:rPr>
              <a:t>Track movements with inertial sensors</a:t>
            </a:r>
          </a:p>
        </p:txBody>
      </p:sp>
      <p:sp>
        <p:nvSpPr>
          <p:cNvPr id="7" name="Freeform 6">
            <a:extLst>
              <a:ext uri="{FF2B5EF4-FFF2-40B4-BE49-F238E27FC236}">
                <a16:creationId xmlns:a16="http://schemas.microsoft.com/office/drawing/2014/main" id="{048E30C8-DC9F-1843-B007-FF5DD9A40A6F}"/>
              </a:ext>
            </a:extLst>
          </p:cNvPr>
          <p:cNvSpPr/>
          <p:nvPr/>
        </p:nvSpPr>
        <p:spPr>
          <a:xfrm rot="21311791">
            <a:off x="1201764" y="1361242"/>
            <a:ext cx="6664271" cy="2169763"/>
          </a:xfrm>
          <a:custGeom>
            <a:avLst/>
            <a:gdLst>
              <a:gd name="connsiteX0" fmla="*/ 0 w 6664271"/>
              <a:gd name="connsiteY0" fmla="*/ 2169763 h 2169763"/>
              <a:gd name="connsiteX1" fmla="*/ 1394847 w 6664271"/>
              <a:gd name="connsiteY1" fmla="*/ 976394 h 2169763"/>
              <a:gd name="connsiteX2" fmla="*/ 3471620 w 6664271"/>
              <a:gd name="connsiteY2" fmla="*/ 1906292 h 2169763"/>
              <a:gd name="connsiteX3" fmla="*/ 5114440 w 6664271"/>
              <a:gd name="connsiteY3" fmla="*/ 1131377 h 2169763"/>
              <a:gd name="connsiteX4" fmla="*/ 6664271 w 6664271"/>
              <a:gd name="connsiteY4" fmla="*/ 0 h 216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271" h="2169763">
                <a:moveTo>
                  <a:pt x="0" y="2169763"/>
                </a:moveTo>
                <a:lnTo>
                  <a:pt x="1394847" y="976394"/>
                </a:lnTo>
                <a:lnTo>
                  <a:pt x="3471620" y="1906292"/>
                </a:lnTo>
                <a:lnTo>
                  <a:pt x="5114440" y="1131377"/>
                </a:lnTo>
                <a:lnTo>
                  <a:pt x="6664271"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A3C8DB-3DF7-EE41-B7A0-E97629D3A79D}"/>
              </a:ext>
            </a:extLst>
          </p:cNvPr>
          <p:cNvSpPr txBox="1"/>
          <p:nvPr/>
        </p:nvSpPr>
        <p:spPr>
          <a:xfrm>
            <a:off x="3728024" y="1086024"/>
            <a:ext cx="3211044" cy="461665"/>
          </a:xfrm>
          <a:prstGeom prst="rect">
            <a:avLst/>
          </a:prstGeom>
          <a:solidFill>
            <a:srgbClr val="FF0000"/>
          </a:solidFill>
          <a:ln>
            <a:noFill/>
          </a:ln>
        </p:spPr>
        <p:txBody>
          <a:bodyPr wrap="square" rtlCol="0">
            <a:spAutoFit/>
          </a:bodyPr>
          <a:lstStyle/>
          <a:p>
            <a:pPr algn="ctr"/>
            <a:r>
              <a:rPr lang="en-US" sz="2400" b="1" dirty="0">
                <a:solidFill>
                  <a:schemeClr val="bg1"/>
                </a:solidFill>
              </a:rPr>
              <a:t>Location estimate drifts</a:t>
            </a:r>
          </a:p>
        </p:txBody>
      </p:sp>
      <p:sp>
        <p:nvSpPr>
          <p:cNvPr id="9" name="TextBox 8">
            <a:extLst>
              <a:ext uri="{FF2B5EF4-FFF2-40B4-BE49-F238E27FC236}">
                <a16:creationId xmlns:a16="http://schemas.microsoft.com/office/drawing/2014/main" id="{ED1EC088-B8C6-6741-82EF-69A54A60CEDF}"/>
              </a:ext>
            </a:extLst>
          </p:cNvPr>
          <p:cNvSpPr txBox="1"/>
          <p:nvPr/>
        </p:nvSpPr>
        <p:spPr>
          <a:xfrm>
            <a:off x="0" y="3093621"/>
            <a:ext cx="9144000" cy="1077218"/>
          </a:xfrm>
          <a:prstGeom prst="rect">
            <a:avLst/>
          </a:prstGeom>
          <a:solidFill>
            <a:schemeClr val="accent2">
              <a:lumMod val="75000"/>
            </a:schemeClr>
          </a:solidFill>
        </p:spPr>
        <p:txBody>
          <a:bodyPr wrap="square" rtlCol="0">
            <a:spAutoFit/>
          </a:bodyPr>
          <a:lstStyle/>
          <a:p>
            <a:pPr algn="ctr"/>
            <a:r>
              <a:rPr lang="en-US" sz="3200" dirty="0">
                <a:solidFill>
                  <a:schemeClr val="bg1"/>
                </a:solidFill>
              </a:rPr>
              <a:t>-- Use reliable GPS estimates to correct inertial drift</a:t>
            </a:r>
          </a:p>
          <a:p>
            <a:pPr algn="ctr"/>
            <a:r>
              <a:rPr lang="en-US" sz="3200" dirty="0">
                <a:solidFill>
                  <a:schemeClr val="bg1"/>
                </a:solidFill>
              </a:rPr>
              <a:t>-- Use inertial dead-reckoning in GPS regions</a:t>
            </a:r>
          </a:p>
        </p:txBody>
      </p:sp>
      <p:sp>
        <p:nvSpPr>
          <p:cNvPr id="5" name="Slide Number Placeholder 4">
            <a:extLst>
              <a:ext uri="{FF2B5EF4-FFF2-40B4-BE49-F238E27FC236}">
                <a16:creationId xmlns:a16="http://schemas.microsoft.com/office/drawing/2014/main" id="{C6B443BC-780A-C94D-9ABD-35518F98F407}"/>
              </a:ext>
            </a:extLst>
          </p:cNvPr>
          <p:cNvSpPr>
            <a:spLocks noGrp="1"/>
          </p:cNvSpPr>
          <p:nvPr>
            <p:ph type="sldNum" sz="quarter" idx="12"/>
          </p:nvPr>
        </p:nvSpPr>
        <p:spPr/>
        <p:txBody>
          <a:bodyPr/>
          <a:lstStyle/>
          <a:p>
            <a:fld id="{3908DE9A-9F1E-E241-AE61-67432D23D3F3}" type="slidenum">
              <a:rPr lang="en-US" smtClean="0"/>
              <a:t>29</a:t>
            </a:fld>
            <a:endParaRPr lang="en-US"/>
          </a:p>
        </p:txBody>
      </p:sp>
    </p:spTree>
    <p:extLst>
      <p:ext uri="{BB962C8B-B14F-4D97-AF65-F5344CB8AC3E}">
        <p14:creationId xmlns:p14="http://schemas.microsoft.com/office/powerpoint/2010/main" val="22163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a:blip r:embed="rId2"/>
          <a:stretch>
            <a:fillRect/>
          </a:stretch>
        </p:blipFill>
        <p:spPr>
          <a:xfrm>
            <a:off x="573437" y="2942843"/>
            <a:ext cx="7557025" cy="3918088"/>
          </a:xfrm>
          <a:prstGeom prst="rect">
            <a:avLst/>
          </a:prstGeom>
        </p:spPr>
      </p:pic>
      <p:sp>
        <p:nvSpPr>
          <p:cNvPr id="3" name="Slide Number Placeholder 2">
            <a:extLst>
              <a:ext uri="{FF2B5EF4-FFF2-40B4-BE49-F238E27FC236}">
                <a16:creationId xmlns:a16="http://schemas.microsoft.com/office/drawing/2014/main" id="{D3CBAE7E-9B78-424E-90CE-1939429B62DE}"/>
              </a:ext>
            </a:extLst>
          </p:cNvPr>
          <p:cNvSpPr>
            <a:spLocks noGrp="1"/>
          </p:cNvSpPr>
          <p:nvPr>
            <p:ph type="sldNum" sz="quarter" idx="12"/>
          </p:nvPr>
        </p:nvSpPr>
        <p:spPr/>
        <p:txBody>
          <a:bodyPr/>
          <a:lstStyle/>
          <a:p>
            <a:fld id="{3908DE9A-9F1E-E241-AE61-67432D23D3F3}" type="slidenum">
              <a:rPr lang="en-US" smtClean="0"/>
              <a:t>3</a:t>
            </a:fld>
            <a:endParaRPr lang="en-US"/>
          </a:p>
        </p:txBody>
      </p:sp>
    </p:spTree>
    <p:extLst>
      <p:ext uri="{BB962C8B-B14F-4D97-AF65-F5344CB8AC3E}">
        <p14:creationId xmlns:p14="http://schemas.microsoft.com/office/powerpoint/2010/main" val="2469939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20AF6-C971-964C-A608-14B5589AF763}"/>
              </a:ext>
            </a:extLst>
          </p:cNvPr>
          <p:cNvSpPr>
            <a:spLocks noGrp="1"/>
          </p:cNvSpPr>
          <p:nvPr>
            <p:ph type="sldNum" sz="quarter" idx="12"/>
          </p:nvPr>
        </p:nvSpPr>
        <p:spPr/>
        <p:txBody>
          <a:bodyPr/>
          <a:lstStyle/>
          <a:p>
            <a:fld id="{3908DE9A-9F1E-E241-AE61-67432D23D3F3}" type="slidenum">
              <a:rPr lang="en-US" smtClean="0"/>
              <a:t>30</a:t>
            </a:fld>
            <a:endParaRPr lang="en-US"/>
          </a:p>
        </p:txBody>
      </p:sp>
      <p:sp>
        <p:nvSpPr>
          <p:cNvPr id="3" name="TextBox 2">
            <a:extLst>
              <a:ext uri="{FF2B5EF4-FFF2-40B4-BE49-F238E27FC236}">
                <a16:creationId xmlns:a16="http://schemas.microsoft.com/office/drawing/2014/main" id="{C22ABDD8-26C4-234A-9B47-850E648B2B6C}"/>
              </a:ext>
            </a:extLst>
          </p:cNvPr>
          <p:cNvSpPr txBox="1"/>
          <p:nvPr/>
        </p:nvSpPr>
        <p:spPr>
          <a:xfrm>
            <a:off x="0" y="3098512"/>
            <a:ext cx="9144000" cy="584775"/>
          </a:xfrm>
          <a:prstGeom prst="rect">
            <a:avLst/>
          </a:prstGeom>
          <a:solidFill>
            <a:schemeClr val="bg1">
              <a:lumMod val="50000"/>
            </a:schemeClr>
          </a:solidFill>
        </p:spPr>
        <p:txBody>
          <a:bodyPr wrap="square" rtlCol="0">
            <a:spAutoFit/>
          </a:bodyPr>
          <a:lstStyle/>
          <a:p>
            <a:pPr algn="ctr"/>
            <a:r>
              <a:rPr lang="en-US" sz="3200" dirty="0">
                <a:solidFill>
                  <a:schemeClr val="bg1"/>
                </a:solidFill>
              </a:rPr>
              <a:t>Summary of localization techniques</a:t>
            </a:r>
          </a:p>
        </p:txBody>
      </p:sp>
    </p:spTree>
    <p:extLst>
      <p:ext uri="{BB962C8B-B14F-4D97-AF65-F5344CB8AC3E}">
        <p14:creationId xmlns:p14="http://schemas.microsoft.com/office/powerpoint/2010/main" val="2641203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658C8E-82F0-E949-A3FC-00983EAAB863}"/>
              </a:ext>
            </a:extLst>
          </p:cNvPr>
          <p:cNvSpPr>
            <a:spLocks noGrp="1"/>
          </p:cNvSpPr>
          <p:nvPr>
            <p:ph type="sldNum" sz="quarter" idx="12"/>
          </p:nvPr>
        </p:nvSpPr>
        <p:spPr/>
        <p:txBody>
          <a:bodyPr/>
          <a:lstStyle/>
          <a:p>
            <a:fld id="{3908DE9A-9F1E-E241-AE61-67432D23D3F3}" type="slidenum">
              <a:rPr lang="en-US" smtClean="0"/>
              <a:t>31</a:t>
            </a:fld>
            <a:endParaRPr lang="en-US"/>
          </a:p>
        </p:txBody>
      </p:sp>
      <p:sp>
        <p:nvSpPr>
          <p:cNvPr id="3" name="TextBox 2">
            <a:extLst>
              <a:ext uri="{FF2B5EF4-FFF2-40B4-BE49-F238E27FC236}">
                <a16:creationId xmlns:a16="http://schemas.microsoft.com/office/drawing/2014/main" id="{C4E7711D-A6BB-4845-B668-50D2EB469167}"/>
              </a:ext>
            </a:extLst>
          </p:cNvPr>
          <p:cNvSpPr txBox="1"/>
          <p:nvPr/>
        </p:nvSpPr>
        <p:spPr>
          <a:xfrm>
            <a:off x="14282" y="6456367"/>
            <a:ext cx="7215187" cy="369332"/>
          </a:xfrm>
          <a:prstGeom prst="rect">
            <a:avLst/>
          </a:prstGeom>
          <a:noFill/>
        </p:spPr>
        <p:txBody>
          <a:bodyPr wrap="square" rtlCol="0">
            <a:spAutoFit/>
          </a:bodyPr>
          <a:lstStyle/>
          <a:p>
            <a:r>
              <a:rPr lang="en-US" dirty="0"/>
              <a:t>[Ref] http://</a:t>
            </a:r>
            <a:r>
              <a:rPr lang="en-US" dirty="0" err="1"/>
              <a:t>downloads.hindawi.com</a:t>
            </a:r>
            <a:r>
              <a:rPr lang="en-US" dirty="0"/>
              <a:t>/journals/</a:t>
            </a:r>
            <a:r>
              <a:rPr lang="en-US" dirty="0" err="1"/>
              <a:t>jcnc</a:t>
            </a:r>
            <a:r>
              <a:rPr lang="en-US" dirty="0"/>
              <a:t>/2013/185138.pdf</a:t>
            </a:r>
          </a:p>
        </p:txBody>
      </p:sp>
      <p:pic>
        <p:nvPicPr>
          <p:cNvPr id="4" name="Picture 3">
            <a:extLst>
              <a:ext uri="{FF2B5EF4-FFF2-40B4-BE49-F238E27FC236}">
                <a16:creationId xmlns:a16="http://schemas.microsoft.com/office/drawing/2014/main" id="{E4C44A86-5590-F147-9DAF-99F44D85906C}"/>
              </a:ext>
            </a:extLst>
          </p:cNvPr>
          <p:cNvPicPr>
            <a:picLocks noChangeAspect="1"/>
          </p:cNvPicPr>
          <p:nvPr/>
        </p:nvPicPr>
        <p:blipFill>
          <a:blip r:embed="rId2"/>
          <a:stretch>
            <a:fillRect/>
          </a:stretch>
        </p:blipFill>
        <p:spPr>
          <a:xfrm>
            <a:off x="1252682" y="818359"/>
            <a:ext cx="6638636" cy="5588000"/>
          </a:xfrm>
          <a:prstGeom prst="rect">
            <a:avLst/>
          </a:prstGeom>
        </p:spPr>
      </p:pic>
      <p:sp>
        <p:nvSpPr>
          <p:cNvPr id="5" name="TextBox 4">
            <a:extLst>
              <a:ext uri="{FF2B5EF4-FFF2-40B4-BE49-F238E27FC236}">
                <a16:creationId xmlns:a16="http://schemas.microsoft.com/office/drawing/2014/main" id="{4AA6C3B1-4F88-0946-82DD-E323863A688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a:t>
            </a:r>
          </a:p>
        </p:txBody>
      </p:sp>
      <p:sp>
        <p:nvSpPr>
          <p:cNvPr id="6" name="Rectangle 5">
            <a:extLst>
              <a:ext uri="{FF2B5EF4-FFF2-40B4-BE49-F238E27FC236}">
                <a16:creationId xmlns:a16="http://schemas.microsoft.com/office/drawing/2014/main" id="{D8430E0C-BF4C-9D4D-A279-F0487D04AAB4}"/>
              </a:ext>
            </a:extLst>
          </p:cNvPr>
          <p:cNvSpPr/>
          <p:nvPr/>
        </p:nvSpPr>
        <p:spPr>
          <a:xfrm>
            <a:off x="1114425" y="2000252"/>
            <a:ext cx="7215188" cy="147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FFBCAF-494B-8B49-9EC9-D013470F064B}"/>
              </a:ext>
            </a:extLst>
          </p:cNvPr>
          <p:cNvSpPr/>
          <p:nvPr/>
        </p:nvSpPr>
        <p:spPr>
          <a:xfrm>
            <a:off x="1114425" y="3469262"/>
            <a:ext cx="7215188" cy="1361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D234F8B-1FD2-4240-B70C-BD5500605107}"/>
              </a:ext>
            </a:extLst>
          </p:cNvPr>
          <p:cNvGrpSpPr/>
          <p:nvPr/>
        </p:nvGrpSpPr>
        <p:grpSpPr>
          <a:xfrm>
            <a:off x="1114425" y="4074453"/>
            <a:ext cx="7215188" cy="2228365"/>
            <a:chOff x="1114425" y="4074453"/>
            <a:chExt cx="7215188" cy="2228365"/>
          </a:xfrm>
          <a:solidFill>
            <a:schemeClr val="bg1"/>
          </a:solidFill>
        </p:grpSpPr>
        <p:sp>
          <p:nvSpPr>
            <p:cNvPr id="9" name="Rectangle 8">
              <a:extLst>
                <a:ext uri="{FF2B5EF4-FFF2-40B4-BE49-F238E27FC236}">
                  <a16:creationId xmlns:a16="http://schemas.microsoft.com/office/drawing/2014/main" id="{31DA35AC-714F-DF4F-9CED-A72F80E0F061}"/>
                </a:ext>
              </a:extLst>
            </p:cNvPr>
            <p:cNvSpPr/>
            <p:nvPr/>
          </p:nvSpPr>
          <p:spPr>
            <a:xfrm>
              <a:off x="1114425" y="4831206"/>
              <a:ext cx="7215188" cy="14716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8287ED-1E82-3D4E-B786-2CF8085C67E8}"/>
                </a:ext>
              </a:extLst>
            </p:cNvPr>
            <p:cNvSpPr/>
            <p:nvPr/>
          </p:nvSpPr>
          <p:spPr>
            <a:xfrm>
              <a:off x="1114426" y="4074453"/>
              <a:ext cx="1757362" cy="1913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74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32</a:t>
            </a:fld>
            <a:endParaRPr lang="en-US"/>
          </a:p>
        </p:txBody>
      </p:sp>
      <p:pic>
        <p:nvPicPr>
          <p:cNvPr id="5" name="Picture 4">
            <a:extLst>
              <a:ext uri="{FF2B5EF4-FFF2-40B4-BE49-F238E27FC236}">
                <a16:creationId xmlns:a16="http://schemas.microsoft.com/office/drawing/2014/main" id="{676B5656-D1E1-B941-BAA5-EEBA51903028}"/>
              </a:ext>
            </a:extLst>
          </p:cNvPr>
          <p:cNvPicPr>
            <a:picLocks noChangeAspect="1"/>
          </p:cNvPicPr>
          <p:nvPr/>
        </p:nvPicPr>
        <p:blipFill>
          <a:blip r:embed="rId2"/>
          <a:stretch>
            <a:fillRect/>
          </a:stretch>
        </p:blipFill>
        <p:spPr>
          <a:xfrm>
            <a:off x="0" y="950913"/>
            <a:ext cx="6638636" cy="5588000"/>
          </a:xfrm>
          <a:prstGeom prst="rect">
            <a:avLst/>
          </a:prstGeom>
        </p:spPr>
      </p:pic>
      <p:grpSp>
        <p:nvGrpSpPr>
          <p:cNvPr id="8" name="Group 7">
            <a:extLst>
              <a:ext uri="{FF2B5EF4-FFF2-40B4-BE49-F238E27FC236}">
                <a16:creationId xmlns:a16="http://schemas.microsoft.com/office/drawing/2014/main" id="{2C0A808B-02DC-5D4A-BE09-0EC743D55926}"/>
              </a:ext>
            </a:extLst>
          </p:cNvPr>
          <p:cNvGrpSpPr/>
          <p:nvPr/>
        </p:nvGrpSpPr>
        <p:grpSpPr>
          <a:xfrm>
            <a:off x="6757987" y="2657477"/>
            <a:ext cx="2200275" cy="957263"/>
            <a:chOff x="6757987" y="2657477"/>
            <a:chExt cx="2200275" cy="957263"/>
          </a:xfrm>
        </p:grpSpPr>
        <p:sp>
          <p:nvSpPr>
            <p:cNvPr id="6" name="Rounded Rectangle 5">
              <a:extLst>
                <a:ext uri="{FF2B5EF4-FFF2-40B4-BE49-F238E27FC236}">
                  <a16:creationId xmlns:a16="http://schemas.microsoft.com/office/drawing/2014/main" id="{A957994B-03C8-F44D-AC44-3696F114E248}"/>
                </a:ext>
              </a:extLst>
            </p:cNvPr>
            <p:cNvSpPr/>
            <p:nvPr/>
          </p:nvSpPr>
          <p:spPr>
            <a:xfrm>
              <a:off x="6757987" y="2657477"/>
              <a:ext cx="2200275" cy="957263"/>
            </a:xfrm>
            <a:prstGeom prst="roundRect">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024C16-FE10-514D-BDB2-AA5CFBEA0C68}"/>
                </a:ext>
              </a:extLst>
            </p:cNvPr>
            <p:cNvSpPr txBox="1"/>
            <p:nvPr/>
          </p:nvSpPr>
          <p:spPr>
            <a:xfrm>
              <a:off x="6757987" y="2971803"/>
              <a:ext cx="2200275" cy="369332"/>
            </a:xfrm>
            <a:prstGeom prst="rect">
              <a:avLst/>
            </a:prstGeom>
            <a:noFill/>
          </p:spPr>
          <p:txBody>
            <a:bodyPr wrap="square" rtlCol="0">
              <a:spAutoFit/>
            </a:bodyPr>
            <a:lstStyle/>
            <a:p>
              <a:pPr algn="ctr"/>
              <a:r>
                <a:rPr lang="en-US" dirty="0"/>
                <a:t>Inertial tracking</a:t>
              </a:r>
            </a:p>
          </p:txBody>
        </p:sp>
      </p:grpSp>
      <p:sp>
        <p:nvSpPr>
          <p:cNvPr id="9" name="TextBox 8">
            <a:extLst>
              <a:ext uri="{FF2B5EF4-FFF2-40B4-BE49-F238E27FC236}">
                <a16:creationId xmlns:a16="http://schemas.microsoft.com/office/drawing/2014/main" id="{4AB629F6-72B7-6F49-905B-077194D6D84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a:t>
            </a:r>
          </a:p>
        </p:txBody>
      </p:sp>
    </p:spTree>
    <p:extLst>
      <p:ext uri="{BB962C8B-B14F-4D97-AF65-F5344CB8AC3E}">
        <p14:creationId xmlns:p14="http://schemas.microsoft.com/office/powerpoint/2010/main" val="1978640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33</a:t>
            </a:fld>
            <a:endParaRPr lang="en-US"/>
          </a:p>
        </p:txBody>
      </p:sp>
      <p:pic>
        <p:nvPicPr>
          <p:cNvPr id="3" name="Picture 2">
            <a:extLst>
              <a:ext uri="{FF2B5EF4-FFF2-40B4-BE49-F238E27FC236}">
                <a16:creationId xmlns:a16="http://schemas.microsoft.com/office/drawing/2014/main" id="{92EE93EA-CDDC-F340-965E-7A804925D215}"/>
              </a:ext>
            </a:extLst>
          </p:cNvPr>
          <p:cNvPicPr>
            <a:picLocks noChangeAspect="1"/>
          </p:cNvPicPr>
          <p:nvPr/>
        </p:nvPicPr>
        <p:blipFill>
          <a:blip r:embed="rId2"/>
          <a:stretch>
            <a:fillRect/>
          </a:stretch>
        </p:blipFill>
        <p:spPr>
          <a:xfrm>
            <a:off x="0" y="1502664"/>
            <a:ext cx="9144001" cy="3852672"/>
          </a:xfrm>
          <a:prstGeom prst="rect">
            <a:avLst/>
          </a:prstGeom>
        </p:spPr>
      </p:pic>
      <p:sp>
        <p:nvSpPr>
          <p:cNvPr id="6" name="TextBox 5">
            <a:extLst>
              <a:ext uri="{FF2B5EF4-FFF2-40B4-BE49-F238E27FC236}">
                <a16:creationId xmlns:a16="http://schemas.microsoft.com/office/drawing/2014/main" id="{A3AA0DBE-6785-DF42-B9C2-2CD11CDA6DB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Proximity</a:t>
            </a:r>
          </a:p>
        </p:txBody>
      </p:sp>
    </p:spTree>
    <p:extLst>
      <p:ext uri="{BB962C8B-B14F-4D97-AF65-F5344CB8AC3E}">
        <p14:creationId xmlns:p14="http://schemas.microsoft.com/office/powerpoint/2010/main" val="4259034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34</a:t>
            </a:fld>
            <a:endParaRPr lang="en-US"/>
          </a:p>
        </p:txBody>
      </p:sp>
      <p:sp>
        <p:nvSpPr>
          <p:cNvPr id="6" name="TextBox 5">
            <a:extLst>
              <a:ext uri="{FF2B5EF4-FFF2-40B4-BE49-F238E27FC236}">
                <a16:creationId xmlns:a16="http://schemas.microsoft.com/office/drawing/2014/main" id="{A3AA0DBE-6785-DF42-B9C2-2CD11CDA6DB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Scene analysis</a:t>
            </a:r>
          </a:p>
        </p:txBody>
      </p:sp>
      <p:pic>
        <p:nvPicPr>
          <p:cNvPr id="4" name="Picture 3">
            <a:extLst>
              <a:ext uri="{FF2B5EF4-FFF2-40B4-BE49-F238E27FC236}">
                <a16:creationId xmlns:a16="http://schemas.microsoft.com/office/drawing/2014/main" id="{852267ED-FF11-FB4A-B1EE-1F94AD4D264B}"/>
              </a:ext>
            </a:extLst>
          </p:cNvPr>
          <p:cNvPicPr>
            <a:picLocks noChangeAspect="1"/>
          </p:cNvPicPr>
          <p:nvPr/>
        </p:nvPicPr>
        <p:blipFill>
          <a:blip r:embed="rId2"/>
          <a:stretch>
            <a:fillRect/>
          </a:stretch>
        </p:blipFill>
        <p:spPr>
          <a:xfrm>
            <a:off x="0" y="2200243"/>
            <a:ext cx="9144000" cy="2457514"/>
          </a:xfrm>
          <a:prstGeom prst="rect">
            <a:avLst/>
          </a:prstGeom>
        </p:spPr>
      </p:pic>
    </p:spTree>
    <p:extLst>
      <p:ext uri="{BB962C8B-B14F-4D97-AF65-F5344CB8AC3E}">
        <p14:creationId xmlns:p14="http://schemas.microsoft.com/office/powerpoint/2010/main" val="1069356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35</a:t>
            </a:fld>
            <a:endParaRPr lang="en-US"/>
          </a:p>
        </p:txBody>
      </p:sp>
      <p:sp>
        <p:nvSpPr>
          <p:cNvPr id="6" name="TextBox 5">
            <a:extLst>
              <a:ext uri="{FF2B5EF4-FFF2-40B4-BE49-F238E27FC236}">
                <a16:creationId xmlns:a16="http://schemas.microsoft.com/office/drawing/2014/main" id="{A3AA0DBE-6785-DF42-B9C2-2CD11CDA6DB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Scene analysis</a:t>
            </a:r>
          </a:p>
        </p:txBody>
      </p:sp>
      <p:pic>
        <p:nvPicPr>
          <p:cNvPr id="3" name="Picture 2">
            <a:extLst>
              <a:ext uri="{FF2B5EF4-FFF2-40B4-BE49-F238E27FC236}">
                <a16:creationId xmlns:a16="http://schemas.microsoft.com/office/drawing/2014/main" id="{76E000D0-02C3-B64B-B1F6-1B61D3F36A4E}"/>
              </a:ext>
            </a:extLst>
          </p:cNvPr>
          <p:cNvPicPr>
            <a:picLocks noChangeAspect="1"/>
          </p:cNvPicPr>
          <p:nvPr/>
        </p:nvPicPr>
        <p:blipFill>
          <a:blip r:embed="rId2"/>
          <a:stretch>
            <a:fillRect/>
          </a:stretch>
        </p:blipFill>
        <p:spPr>
          <a:xfrm>
            <a:off x="202394" y="1814697"/>
            <a:ext cx="8739213" cy="3228607"/>
          </a:xfrm>
          <a:prstGeom prst="rect">
            <a:avLst/>
          </a:prstGeom>
        </p:spPr>
      </p:pic>
    </p:spTree>
    <p:extLst>
      <p:ext uri="{BB962C8B-B14F-4D97-AF65-F5344CB8AC3E}">
        <p14:creationId xmlns:p14="http://schemas.microsoft.com/office/powerpoint/2010/main" val="1371909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9C5A0F-EC58-6645-B739-BB67C3536BEF}"/>
              </a:ext>
            </a:extLst>
          </p:cNvPr>
          <p:cNvSpPr>
            <a:spLocks noGrp="1"/>
          </p:cNvSpPr>
          <p:nvPr>
            <p:ph type="sldNum" sz="quarter" idx="12"/>
          </p:nvPr>
        </p:nvSpPr>
        <p:spPr/>
        <p:txBody>
          <a:bodyPr/>
          <a:lstStyle/>
          <a:p>
            <a:fld id="{3908DE9A-9F1E-E241-AE61-67432D23D3F3}" type="slidenum">
              <a:rPr lang="en-US" smtClean="0"/>
              <a:t>36</a:t>
            </a:fld>
            <a:endParaRPr lang="en-US"/>
          </a:p>
        </p:txBody>
      </p:sp>
      <p:pic>
        <p:nvPicPr>
          <p:cNvPr id="3" name="Picture 2">
            <a:extLst>
              <a:ext uri="{FF2B5EF4-FFF2-40B4-BE49-F238E27FC236}">
                <a16:creationId xmlns:a16="http://schemas.microsoft.com/office/drawing/2014/main" id="{5B78637D-4A28-E044-BC12-CF177F2A403B}"/>
              </a:ext>
            </a:extLst>
          </p:cNvPr>
          <p:cNvPicPr>
            <a:picLocks noChangeAspect="1"/>
          </p:cNvPicPr>
          <p:nvPr/>
        </p:nvPicPr>
        <p:blipFill>
          <a:blip r:embed="rId2"/>
          <a:stretch>
            <a:fillRect/>
          </a:stretch>
        </p:blipFill>
        <p:spPr>
          <a:xfrm>
            <a:off x="28747" y="1675607"/>
            <a:ext cx="4505153" cy="3427412"/>
          </a:xfrm>
          <a:prstGeom prst="rect">
            <a:avLst/>
          </a:prstGeom>
        </p:spPr>
      </p:pic>
      <p:pic>
        <p:nvPicPr>
          <p:cNvPr id="4" name="Picture 3">
            <a:extLst>
              <a:ext uri="{FF2B5EF4-FFF2-40B4-BE49-F238E27FC236}">
                <a16:creationId xmlns:a16="http://schemas.microsoft.com/office/drawing/2014/main" id="{B7B0FFC3-F9B4-3A46-B3BE-0FEECE65ADC3}"/>
              </a:ext>
            </a:extLst>
          </p:cNvPr>
          <p:cNvPicPr>
            <a:picLocks noChangeAspect="1"/>
          </p:cNvPicPr>
          <p:nvPr/>
        </p:nvPicPr>
        <p:blipFill>
          <a:blip r:embed="rId3"/>
          <a:stretch>
            <a:fillRect/>
          </a:stretch>
        </p:blipFill>
        <p:spPr>
          <a:xfrm>
            <a:off x="4158818" y="1575593"/>
            <a:ext cx="4985182" cy="3630613"/>
          </a:xfrm>
          <a:prstGeom prst="rect">
            <a:avLst/>
          </a:prstGeom>
        </p:spPr>
      </p:pic>
      <p:sp>
        <p:nvSpPr>
          <p:cNvPr id="5" name="TextBox 4">
            <a:extLst>
              <a:ext uri="{FF2B5EF4-FFF2-40B4-BE49-F238E27FC236}">
                <a16:creationId xmlns:a16="http://schemas.microsoft.com/office/drawing/2014/main" id="{421AF12E-3FF0-7045-A827-7CE005DE61B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Scene analysis</a:t>
            </a:r>
          </a:p>
        </p:txBody>
      </p:sp>
    </p:spTree>
    <p:extLst>
      <p:ext uri="{BB962C8B-B14F-4D97-AF65-F5344CB8AC3E}">
        <p14:creationId xmlns:p14="http://schemas.microsoft.com/office/powerpoint/2010/main" val="16830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9C5A0F-EC58-6645-B739-BB67C3536BEF}"/>
              </a:ext>
            </a:extLst>
          </p:cNvPr>
          <p:cNvSpPr>
            <a:spLocks noGrp="1"/>
          </p:cNvSpPr>
          <p:nvPr>
            <p:ph type="sldNum" sz="quarter" idx="12"/>
          </p:nvPr>
        </p:nvSpPr>
        <p:spPr/>
        <p:txBody>
          <a:bodyPr/>
          <a:lstStyle/>
          <a:p>
            <a:fld id="{3908DE9A-9F1E-E241-AE61-67432D23D3F3}" type="slidenum">
              <a:rPr lang="en-US" smtClean="0"/>
              <a:t>37</a:t>
            </a:fld>
            <a:endParaRPr lang="en-US"/>
          </a:p>
        </p:txBody>
      </p:sp>
      <p:sp>
        <p:nvSpPr>
          <p:cNvPr id="5" name="TextBox 4">
            <a:extLst>
              <a:ext uri="{FF2B5EF4-FFF2-40B4-BE49-F238E27FC236}">
                <a16:creationId xmlns:a16="http://schemas.microsoft.com/office/drawing/2014/main" id="{421AF12E-3FF0-7045-A827-7CE005DE61B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Scene analysis</a:t>
            </a:r>
          </a:p>
        </p:txBody>
      </p:sp>
      <p:pic>
        <p:nvPicPr>
          <p:cNvPr id="6" name="Picture 5">
            <a:extLst>
              <a:ext uri="{FF2B5EF4-FFF2-40B4-BE49-F238E27FC236}">
                <a16:creationId xmlns:a16="http://schemas.microsoft.com/office/drawing/2014/main" id="{307CC03A-E96A-7347-A81C-216DEA1ADAE4}"/>
              </a:ext>
            </a:extLst>
          </p:cNvPr>
          <p:cNvPicPr>
            <a:picLocks noChangeAspect="1"/>
          </p:cNvPicPr>
          <p:nvPr/>
        </p:nvPicPr>
        <p:blipFill>
          <a:blip r:embed="rId2"/>
          <a:stretch>
            <a:fillRect/>
          </a:stretch>
        </p:blipFill>
        <p:spPr>
          <a:xfrm>
            <a:off x="415637" y="1172225"/>
            <a:ext cx="8312727" cy="4513551"/>
          </a:xfrm>
          <a:prstGeom prst="rect">
            <a:avLst/>
          </a:prstGeom>
        </p:spPr>
      </p:pic>
    </p:spTree>
    <p:extLst>
      <p:ext uri="{BB962C8B-B14F-4D97-AF65-F5344CB8AC3E}">
        <p14:creationId xmlns:p14="http://schemas.microsoft.com/office/powerpoint/2010/main" val="1010617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38</a:t>
            </a:fld>
            <a:endParaRPr lang="en-US"/>
          </a:p>
        </p:txBody>
      </p:sp>
      <p:pic>
        <p:nvPicPr>
          <p:cNvPr id="5" name="Picture 4">
            <a:extLst>
              <a:ext uri="{FF2B5EF4-FFF2-40B4-BE49-F238E27FC236}">
                <a16:creationId xmlns:a16="http://schemas.microsoft.com/office/drawing/2014/main" id="{676B5656-D1E1-B941-BAA5-EEBA51903028}"/>
              </a:ext>
            </a:extLst>
          </p:cNvPr>
          <p:cNvPicPr>
            <a:picLocks noChangeAspect="1"/>
          </p:cNvPicPr>
          <p:nvPr/>
        </p:nvPicPr>
        <p:blipFill>
          <a:blip r:embed="rId2"/>
          <a:stretch>
            <a:fillRect/>
          </a:stretch>
        </p:blipFill>
        <p:spPr>
          <a:xfrm>
            <a:off x="0" y="950913"/>
            <a:ext cx="6638636" cy="5588000"/>
          </a:xfrm>
          <a:prstGeom prst="rect">
            <a:avLst/>
          </a:prstGeom>
        </p:spPr>
      </p:pic>
      <p:grpSp>
        <p:nvGrpSpPr>
          <p:cNvPr id="8" name="Group 7">
            <a:extLst>
              <a:ext uri="{FF2B5EF4-FFF2-40B4-BE49-F238E27FC236}">
                <a16:creationId xmlns:a16="http://schemas.microsoft.com/office/drawing/2014/main" id="{2C0A808B-02DC-5D4A-BE09-0EC743D55926}"/>
              </a:ext>
            </a:extLst>
          </p:cNvPr>
          <p:cNvGrpSpPr/>
          <p:nvPr/>
        </p:nvGrpSpPr>
        <p:grpSpPr>
          <a:xfrm>
            <a:off x="6757987" y="2657477"/>
            <a:ext cx="2200275" cy="957263"/>
            <a:chOff x="6757987" y="2657477"/>
            <a:chExt cx="2200275" cy="957263"/>
          </a:xfrm>
        </p:grpSpPr>
        <p:sp>
          <p:nvSpPr>
            <p:cNvPr id="6" name="Rounded Rectangle 5">
              <a:extLst>
                <a:ext uri="{FF2B5EF4-FFF2-40B4-BE49-F238E27FC236}">
                  <a16:creationId xmlns:a16="http://schemas.microsoft.com/office/drawing/2014/main" id="{A957994B-03C8-F44D-AC44-3696F114E248}"/>
                </a:ext>
              </a:extLst>
            </p:cNvPr>
            <p:cNvSpPr/>
            <p:nvPr/>
          </p:nvSpPr>
          <p:spPr>
            <a:xfrm>
              <a:off x="6757987" y="2657477"/>
              <a:ext cx="2200275" cy="957263"/>
            </a:xfrm>
            <a:prstGeom prst="roundRect">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024C16-FE10-514D-BDB2-AA5CFBEA0C68}"/>
                </a:ext>
              </a:extLst>
            </p:cNvPr>
            <p:cNvSpPr txBox="1"/>
            <p:nvPr/>
          </p:nvSpPr>
          <p:spPr>
            <a:xfrm>
              <a:off x="6757987" y="2971803"/>
              <a:ext cx="2200275" cy="369332"/>
            </a:xfrm>
            <a:prstGeom prst="rect">
              <a:avLst/>
            </a:prstGeom>
            <a:noFill/>
          </p:spPr>
          <p:txBody>
            <a:bodyPr wrap="square" rtlCol="0">
              <a:spAutoFit/>
            </a:bodyPr>
            <a:lstStyle/>
            <a:p>
              <a:pPr algn="ctr"/>
              <a:r>
                <a:rPr lang="en-US" dirty="0"/>
                <a:t>Inertial tracking</a:t>
              </a:r>
            </a:p>
          </p:txBody>
        </p:sp>
      </p:grpSp>
      <p:sp>
        <p:nvSpPr>
          <p:cNvPr id="9" name="TextBox 8">
            <a:extLst>
              <a:ext uri="{FF2B5EF4-FFF2-40B4-BE49-F238E27FC236}">
                <a16:creationId xmlns:a16="http://schemas.microsoft.com/office/drawing/2014/main" id="{4AB629F6-72B7-6F49-905B-077194D6D84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a:t>
            </a:r>
          </a:p>
        </p:txBody>
      </p:sp>
    </p:spTree>
    <p:extLst>
      <p:ext uri="{BB962C8B-B14F-4D97-AF65-F5344CB8AC3E}">
        <p14:creationId xmlns:p14="http://schemas.microsoft.com/office/powerpoint/2010/main" val="3002691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8704"/>
            <a:ext cx="7772400" cy="1470025"/>
          </a:xfrm>
        </p:spPr>
        <p:txBody>
          <a:bodyPr>
            <a:normAutofit/>
          </a:bodyPr>
          <a:lstStyle/>
          <a:p>
            <a:r>
              <a:rPr lang="en-US" sz="4000" b="1" dirty="0">
                <a:solidFill>
                  <a:srgbClr val="002060"/>
                </a:solidFill>
                <a:latin typeface="Calibri Light" panose="020F0302020204030204" pitchFamily="34" charset="0"/>
              </a:rPr>
              <a:t>COIN-GPS: Indoor Localization from Direct GPS Receiving</a:t>
            </a:r>
          </a:p>
        </p:txBody>
      </p:sp>
      <p:sp>
        <p:nvSpPr>
          <p:cNvPr id="3" name="Subtitle 2"/>
          <p:cNvSpPr>
            <a:spLocks noGrp="1"/>
          </p:cNvSpPr>
          <p:nvPr>
            <p:ph type="subTitle" idx="1"/>
          </p:nvPr>
        </p:nvSpPr>
        <p:spPr>
          <a:xfrm>
            <a:off x="1333500" y="3086637"/>
            <a:ext cx="6477000" cy="2362200"/>
          </a:xfrm>
        </p:spPr>
        <p:txBody>
          <a:bodyPr>
            <a:normAutofit fontScale="77500" lnSpcReduction="20000"/>
          </a:bodyPr>
          <a:lstStyle/>
          <a:p>
            <a:r>
              <a:rPr lang="en-US" sz="4700" b="1" dirty="0">
                <a:solidFill>
                  <a:schemeClr val="tx1"/>
                </a:solidFill>
                <a:latin typeface="Calibri Light" panose="020F0302020204030204" pitchFamily="34" charset="0"/>
              </a:rPr>
              <a:t>Shahriar Nirjon </a:t>
            </a:r>
          </a:p>
          <a:p>
            <a:r>
              <a:rPr lang="en-US" sz="2600" dirty="0">
                <a:solidFill>
                  <a:schemeClr val="tx1"/>
                </a:solidFill>
                <a:latin typeface="Calibri Light" panose="020F0302020204030204" pitchFamily="34" charset="0"/>
              </a:rPr>
              <a:t>University of Virginia</a:t>
            </a:r>
          </a:p>
          <a:p>
            <a:endParaRPr lang="en-US" sz="2600" dirty="0">
              <a:solidFill>
                <a:schemeClr val="tx1"/>
              </a:solidFill>
              <a:latin typeface="Calibri Light" panose="020F0302020204030204" pitchFamily="34" charset="0"/>
            </a:endParaRPr>
          </a:p>
          <a:p>
            <a:r>
              <a:rPr lang="en-US" b="1" dirty="0" err="1">
                <a:solidFill>
                  <a:schemeClr val="tx1"/>
                </a:solidFill>
                <a:latin typeface="Calibri Light" panose="020F0302020204030204" pitchFamily="34" charset="0"/>
              </a:rPr>
              <a:t>Jie</a:t>
            </a:r>
            <a:r>
              <a:rPr lang="en-US" b="1" dirty="0">
                <a:solidFill>
                  <a:schemeClr val="tx1"/>
                </a:solidFill>
                <a:latin typeface="Calibri Light" panose="020F0302020204030204" pitchFamily="34" charset="0"/>
              </a:rPr>
              <a:t> Liu, Gerald DeJean, Bodhi </a:t>
            </a:r>
            <a:r>
              <a:rPr lang="en-US" b="1" dirty="0" err="1">
                <a:solidFill>
                  <a:schemeClr val="tx1"/>
                </a:solidFill>
                <a:latin typeface="Calibri Light" panose="020F0302020204030204" pitchFamily="34" charset="0"/>
              </a:rPr>
              <a:t>Priyantha</a:t>
            </a:r>
            <a:r>
              <a:rPr lang="en-US" b="1" dirty="0">
                <a:solidFill>
                  <a:schemeClr val="tx1"/>
                </a:solidFill>
                <a:latin typeface="Calibri Light" panose="020F0302020204030204" pitchFamily="34" charset="0"/>
              </a:rPr>
              <a:t>, </a:t>
            </a:r>
          </a:p>
          <a:p>
            <a:r>
              <a:rPr lang="en-US" b="1" dirty="0" err="1">
                <a:solidFill>
                  <a:schemeClr val="tx1"/>
                </a:solidFill>
                <a:latin typeface="Calibri Light" panose="020F0302020204030204" pitchFamily="34" charset="0"/>
              </a:rPr>
              <a:t>Yuzhe</a:t>
            </a:r>
            <a:r>
              <a:rPr lang="en-US" b="1" dirty="0">
                <a:solidFill>
                  <a:schemeClr val="tx1"/>
                </a:solidFill>
                <a:latin typeface="Calibri Light" panose="020F0302020204030204" pitchFamily="34" charset="0"/>
              </a:rPr>
              <a:t> Jin, and Ted Hart</a:t>
            </a:r>
          </a:p>
          <a:p>
            <a:r>
              <a:rPr lang="en-US" sz="2600" dirty="0">
                <a:solidFill>
                  <a:schemeClr val="tx1"/>
                </a:solidFill>
                <a:latin typeface="Calibri Light" panose="020F0302020204030204" pitchFamily="34" charset="0"/>
              </a:rPr>
              <a:t>Microsoft Research, Redmond </a:t>
            </a:r>
          </a:p>
          <a:p>
            <a:endParaRPr lang="en-US" dirty="0">
              <a:solidFill>
                <a:schemeClr val="tx1"/>
              </a:solidFill>
              <a:latin typeface="Calibri Light" panose="020F0302020204030204" pitchFamily="34" charset="0"/>
            </a:endParaRPr>
          </a:p>
          <a:p>
            <a:endParaRPr lang="en-US" dirty="0">
              <a:solidFill>
                <a:schemeClr val="tx1"/>
              </a:solidFill>
            </a:endParaRPr>
          </a:p>
        </p:txBody>
      </p:sp>
      <p:cxnSp>
        <p:nvCxnSpPr>
          <p:cNvPr id="4" name="Straight Connector 3"/>
          <p:cNvCxnSpPr/>
          <p:nvPr/>
        </p:nvCxnSpPr>
        <p:spPr>
          <a:xfrm>
            <a:off x="571500" y="269061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4C25BB30-3140-494E-A8B4-121F9F4ECEC2}"/>
              </a:ext>
            </a:extLst>
          </p:cNvPr>
          <p:cNvSpPr txBox="1"/>
          <p:nvPr/>
        </p:nvSpPr>
        <p:spPr>
          <a:xfrm>
            <a:off x="0" y="472048"/>
            <a:ext cx="9144000" cy="584775"/>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Case Study</a:t>
            </a:r>
          </a:p>
        </p:txBody>
      </p:sp>
    </p:spTree>
    <p:extLst>
      <p:ext uri="{BB962C8B-B14F-4D97-AF65-F5344CB8AC3E}">
        <p14:creationId xmlns:p14="http://schemas.microsoft.com/office/powerpoint/2010/main" val="201160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848341"/>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How to find the satellite’s location</a:t>
            </a:r>
          </a:p>
        </p:txBody>
      </p:sp>
      <p:sp>
        <p:nvSpPr>
          <p:cNvPr id="3" name="TextBox 2">
            <a:extLst>
              <a:ext uri="{FF2B5EF4-FFF2-40B4-BE49-F238E27FC236}">
                <a16:creationId xmlns:a16="http://schemas.microsoft.com/office/drawing/2014/main" id="{9715A076-AB12-4D42-92E8-C995420C5FBB}"/>
              </a:ext>
            </a:extLst>
          </p:cNvPr>
          <p:cNvSpPr txBox="1"/>
          <p:nvPr/>
        </p:nvSpPr>
        <p:spPr>
          <a:xfrm>
            <a:off x="543088" y="1947010"/>
            <a:ext cx="4417015" cy="584775"/>
          </a:xfrm>
          <a:prstGeom prst="rect">
            <a:avLst/>
          </a:prstGeom>
          <a:noFill/>
          <a:ln>
            <a:solidFill>
              <a:schemeClr val="tx1"/>
            </a:solidFill>
          </a:ln>
        </p:spPr>
        <p:txBody>
          <a:bodyPr wrap="square" rtlCol="0">
            <a:spAutoFit/>
          </a:bodyPr>
          <a:lstStyle/>
          <a:p>
            <a:pPr algn="ctr"/>
            <a:r>
              <a:rPr lang="en-US" sz="3200" dirty="0"/>
              <a:t>Ephemeris and Almanac</a:t>
            </a:r>
          </a:p>
        </p:txBody>
      </p:sp>
      <p:sp>
        <p:nvSpPr>
          <p:cNvPr id="4" name="TextBox 3">
            <a:extLst>
              <a:ext uri="{FF2B5EF4-FFF2-40B4-BE49-F238E27FC236}">
                <a16:creationId xmlns:a16="http://schemas.microsoft.com/office/drawing/2014/main" id="{56B58C62-148B-274A-8ABE-CAED17B36CBC}"/>
              </a:ext>
            </a:extLst>
          </p:cNvPr>
          <p:cNvSpPr txBox="1"/>
          <p:nvPr/>
        </p:nvSpPr>
        <p:spPr>
          <a:xfrm>
            <a:off x="543088" y="2779758"/>
            <a:ext cx="8492424" cy="954107"/>
          </a:xfrm>
          <a:prstGeom prst="rect">
            <a:avLst/>
          </a:prstGeom>
          <a:noFill/>
        </p:spPr>
        <p:txBody>
          <a:bodyPr wrap="square" rtlCol="0">
            <a:spAutoFit/>
          </a:bodyPr>
          <a:lstStyle/>
          <a:p>
            <a:r>
              <a:rPr lang="en-US" sz="2800" dirty="0"/>
              <a:t>Information about the satellite’s precise location and trajectory are embedded in the transmitted data.</a:t>
            </a:r>
          </a:p>
        </p:txBody>
      </p:sp>
      <p:sp>
        <p:nvSpPr>
          <p:cNvPr id="5" name="Slide Number Placeholder 4">
            <a:extLst>
              <a:ext uri="{FF2B5EF4-FFF2-40B4-BE49-F238E27FC236}">
                <a16:creationId xmlns:a16="http://schemas.microsoft.com/office/drawing/2014/main" id="{F74DC318-409C-3846-AB88-1A0F0AF95423}"/>
              </a:ext>
            </a:extLst>
          </p:cNvPr>
          <p:cNvSpPr>
            <a:spLocks noGrp="1"/>
          </p:cNvSpPr>
          <p:nvPr>
            <p:ph type="sldNum" sz="quarter" idx="12"/>
          </p:nvPr>
        </p:nvSpPr>
        <p:spPr/>
        <p:txBody>
          <a:bodyPr/>
          <a:lstStyle/>
          <a:p>
            <a:fld id="{3908DE9A-9F1E-E241-AE61-67432D23D3F3}" type="slidenum">
              <a:rPr lang="en-US" smtClean="0"/>
              <a:t>4</a:t>
            </a:fld>
            <a:endParaRPr lang="en-US"/>
          </a:p>
        </p:txBody>
      </p:sp>
      <p:sp>
        <p:nvSpPr>
          <p:cNvPr id="6" name="TextBox 5">
            <a:extLst>
              <a:ext uri="{FF2B5EF4-FFF2-40B4-BE49-F238E27FC236}">
                <a16:creationId xmlns:a16="http://schemas.microsoft.com/office/drawing/2014/main" id="{E82F56B5-25C4-374D-9499-B799846D99B5}"/>
              </a:ext>
            </a:extLst>
          </p:cNvPr>
          <p:cNvSpPr txBox="1"/>
          <p:nvPr/>
        </p:nvSpPr>
        <p:spPr>
          <a:xfrm>
            <a:off x="543088" y="4091000"/>
            <a:ext cx="8492424" cy="2246769"/>
          </a:xfrm>
          <a:prstGeom prst="rect">
            <a:avLst/>
          </a:prstGeom>
          <a:noFill/>
        </p:spPr>
        <p:txBody>
          <a:bodyPr wrap="square" rtlCol="0">
            <a:spAutoFit/>
          </a:bodyPr>
          <a:lstStyle/>
          <a:p>
            <a:r>
              <a:rPr lang="en-US" sz="2800" b="1" dirty="0">
                <a:solidFill>
                  <a:schemeClr val="accent2">
                    <a:lumMod val="75000"/>
                  </a:schemeClr>
                </a:solidFill>
              </a:rPr>
              <a:t>Almanac:</a:t>
            </a:r>
          </a:p>
          <a:p>
            <a:pPr marL="457200" indent="-457200">
              <a:buFont typeface="Arial" panose="020B0604020202020204" pitchFamily="34" charset="0"/>
              <a:buChar char="•"/>
            </a:pPr>
            <a:r>
              <a:rPr lang="en-US" sz="2800" dirty="0">
                <a:solidFill>
                  <a:schemeClr val="accent2">
                    <a:lumMod val="75000"/>
                  </a:schemeClr>
                </a:solidFill>
              </a:rPr>
              <a:t>Long term orbit course of the satellite.</a:t>
            </a:r>
          </a:p>
          <a:p>
            <a:pPr marL="457200" indent="-457200">
              <a:buFont typeface="Arial" panose="020B0604020202020204" pitchFamily="34" charset="0"/>
              <a:buChar char="•"/>
            </a:pPr>
            <a:r>
              <a:rPr lang="en-US" sz="2800" dirty="0">
                <a:solidFill>
                  <a:schemeClr val="accent2">
                    <a:lumMod val="75000"/>
                  </a:schemeClr>
                </a:solidFill>
              </a:rPr>
              <a:t>Used determine which satellites are visible.</a:t>
            </a:r>
          </a:p>
          <a:p>
            <a:pPr marL="457200" indent="-457200">
              <a:buFont typeface="Arial" panose="020B0604020202020204" pitchFamily="34" charset="0"/>
              <a:buChar char="•"/>
            </a:pPr>
            <a:r>
              <a:rPr lang="en-US" sz="2800" dirty="0">
                <a:solidFill>
                  <a:schemeClr val="accent2">
                    <a:lumMod val="75000"/>
                  </a:schemeClr>
                </a:solidFill>
              </a:rPr>
              <a:t>Every satellite broadcasts this data for every satellites.</a:t>
            </a:r>
          </a:p>
          <a:p>
            <a:pPr marL="457200" indent="-457200">
              <a:buFont typeface="Arial" panose="020B0604020202020204" pitchFamily="34" charset="0"/>
              <a:buChar char="•"/>
            </a:pPr>
            <a:r>
              <a:rPr lang="en-US" sz="2800" dirty="0">
                <a:solidFill>
                  <a:schemeClr val="accent2">
                    <a:lumMod val="75000"/>
                  </a:schemeClr>
                </a:solidFill>
              </a:rPr>
              <a:t>Valid for months.</a:t>
            </a:r>
          </a:p>
        </p:txBody>
      </p:sp>
    </p:spTree>
    <p:extLst>
      <p:ext uri="{BB962C8B-B14F-4D97-AF65-F5344CB8AC3E}">
        <p14:creationId xmlns:p14="http://schemas.microsoft.com/office/powerpoint/2010/main" val="3190178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a:solidFill>
                  <a:srgbClr val="002060"/>
                </a:solidFill>
                <a:latin typeface="Calibri Light" panose="020F0302020204030204" pitchFamily="34" charset="0"/>
              </a:rPr>
              <a:t>‘GPS does not work indoors’ - Everyone</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140" y="3022132"/>
            <a:ext cx="4026706" cy="2496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0"/>
            <a:ext cx="3941894" cy="2365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p:cNvSpPr txBox="1"/>
          <p:nvPr/>
        </p:nvSpPr>
        <p:spPr>
          <a:xfrm>
            <a:off x="3908857" y="5988554"/>
            <a:ext cx="12500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Why?</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36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GPS Signal-Strength </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7" name="Group 16"/>
          <p:cNvGrpSpPr/>
          <p:nvPr/>
        </p:nvGrpSpPr>
        <p:grpSpPr>
          <a:xfrm>
            <a:off x="1246876" y="1470263"/>
            <a:ext cx="6574048" cy="4930536"/>
            <a:chOff x="1246876" y="1383999"/>
            <a:chExt cx="6574048" cy="493053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876" y="1383999"/>
              <a:ext cx="6574048" cy="4930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88029" y="1863306"/>
              <a:ext cx="12682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500 W</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5048056" y="4608326"/>
              <a:ext cx="23070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1.4 x 10</a:t>
              </a:r>
              <a:r>
                <a:rPr kumimoji="0" lang="en-US" sz="3200" b="0" i="0" u="none" strike="noStrike" kern="1200" cap="none" spc="0" normalizeH="0" baseline="30000" noProof="0" dirty="0">
                  <a:ln>
                    <a:noFill/>
                  </a:ln>
                  <a:solidFill>
                    <a:prstClr val="white"/>
                  </a:solidFill>
                  <a:effectLst/>
                  <a:uLnTx/>
                  <a:uFillTx/>
                  <a:latin typeface="Calibri"/>
                  <a:ea typeface="+mn-ea"/>
                  <a:cs typeface="+mn-cs"/>
                </a:rPr>
                <a:t>-16</a:t>
              </a:r>
              <a:r>
                <a:rPr kumimoji="0" lang="en-US" sz="3200" b="0" i="0" u="none" strike="noStrike" kern="1200" cap="none" spc="0" normalizeH="0" baseline="0" noProof="0" dirty="0">
                  <a:ln>
                    <a:noFill/>
                  </a:ln>
                  <a:solidFill>
                    <a:prstClr val="white"/>
                  </a:solidFill>
                  <a:effectLst/>
                  <a:uLnTx/>
                  <a:uFillTx/>
                  <a:latin typeface="Calibri"/>
                  <a:ea typeface="+mn-ea"/>
                  <a:cs typeface="+mn-cs"/>
                </a:rPr>
                <a:t> W</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21024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835537" y="1927573"/>
            <a:ext cx="3689969" cy="2743200"/>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5856634" y="1404353"/>
            <a:ext cx="26688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1 to 10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attowatts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1927573"/>
            <a:ext cx="3653389" cy="2743200"/>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533400" y="1404353"/>
            <a:ext cx="21995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100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attowatts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2"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GPS Signal-Strength Indoors </a:t>
            </a:r>
          </a:p>
        </p:txBody>
      </p:sp>
      <p:cxnSp>
        <p:nvCxnSpPr>
          <p:cNvPr id="33" name="Straight Connector 32"/>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3400" y="5106837"/>
            <a:ext cx="79921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 </a:t>
            </a:r>
            <a:r>
              <a:rPr kumimoji="0" lang="en-US" sz="3200" b="1" i="0" u="none" strike="noStrike" kern="1200" cap="none" spc="0" normalizeH="0" baseline="0" noProof="0" dirty="0">
                <a:ln>
                  <a:noFill/>
                </a:ln>
                <a:solidFill>
                  <a:srgbClr val="FF0000"/>
                </a:solidFill>
                <a:effectLst/>
                <a:uLnTx/>
                <a:uFillTx/>
                <a:latin typeface="Calibri"/>
                <a:ea typeface="+mn-ea"/>
                <a:cs typeface="+mn-cs"/>
              </a:rPr>
              <a:t>cannot decode packets</a:t>
            </a:r>
            <a:r>
              <a:rPr kumimoji="0" lang="en-US" sz="3200" b="0" i="0" u="none" strike="noStrike" kern="1200" cap="none" spc="0" normalizeH="0" baseline="0" noProof="0" dirty="0">
                <a:ln>
                  <a:noFill/>
                </a:ln>
                <a:solidFill>
                  <a:prstClr val="black"/>
                </a:solidFill>
                <a:effectLst/>
                <a:uLnTx/>
                <a:uFillTx/>
                <a:latin typeface="Calibri"/>
                <a:ea typeface="+mn-ea"/>
                <a:cs typeface="+mn-cs"/>
              </a:rPr>
              <a:t> (e.g. time stamps, navigational data)</a:t>
            </a:r>
          </a:p>
        </p:txBody>
      </p:sp>
    </p:spTree>
    <p:extLst>
      <p:ext uri="{BB962C8B-B14F-4D97-AF65-F5344CB8AC3E}">
        <p14:creationId xmlns:p14="http://schemas.microsoft.com/office/powerpoint/2010/main" val="11295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2"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Heterogeneous Building Materials</a:t>
            </a:r>
          </a:p>
        </p:txBody>
      </p:sp>
      <p:cxnSp>
        <p:nvCxnSpPr>
          <p:cNvPr id="33" name="Straight Connector 32"/>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94"/>
          <a:stretch/>
        </p:blipFill>
        <p:spPr bwMode="auto">
          <a:xfrm>
            <a:off x="533400" y="1606038"/>
            <a:ext cx="5100910" cy="3766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72838" y="3771902"/>
            <a:ext cx="131055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Concrete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Glass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Steel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02" t="2593" r="3264" b="4073"/>
          <a:stretch/>
        </p:blipFill>
        <p:spPr bwMode="auto">
          <a:xfrm>
            <a:off x="5823857" y="1611075"/>
            <a:ext cx="2794016" cy="2095512"/>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2547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GPS Signals Thorough Building Materials </a:t>
            </a:r>
          </a:p>
        </p:txBody>
      </p:sp>
      <p:cxnSp>
        <p:nvCxnSpPr>
          <p:cNvPr id="7" name="Straight Connector 6"/>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127" y="2426091"/>
            <a:ext cx="4462016" cy="353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350517" y="5848203"/>
            <a:ext cx="428123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oudy Old Style" pitchFamily="18" charset="0"/>
                <a:ea typeface="+mn-ea"/>
                <a:cs typeface="+mn-cs"/>
              </a:rPr>
              <a:t>2D electric field plots of a GPS signal propagating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oudy Old Style" pitchFamily="18" charset="0"/>
                <a:ea typeface="+mn-ea"/>
                <a:cs typeface="+mn-cs"/>
              </a:rPr>
              <a:t>through different materials</a:t>
            </a:r>
          </a:p>
        </p:txBody>
      </p:sp>
      <p:sp>
        <p:nvSpPr>
          <p:cNvPr id="2" name="TextBox 1"/>
          <p:cNvSpPr txBox="1"/>
          <p:nvPr/>
        </p:nvSpPr>
        <p:spPr>
          <a:xfrm>
            <a:off x="1583040" y="5226601"/>
            <a:ext cx="6607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Bad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1395788" y="2390707"/>
            <a:ext cx="864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Good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Cube 2"/>
          <p:cNvSpPr/>
          <p:nvPr/>
        </p:nvSpPr>
        <p:spPr>
          <a:xfrm>
            <a:off x="2932332" y="1534886"/>
            <a:ext cx="2873829" cy="489857"/>
          </a:xfrm>
          <a:prstGeom prst="cub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0" name="Straight Arrow Connector 9"/>
          <p:cNvCxnSpPr/>
          <p:nvPr/>
        </p:nvCxnSpPr>
        <p:spPr>
          <a:xfrm>
            <a:off x="2368775" y="1796142"/>
            <a:ext cx="56355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06161" y="1779814"/>
            <a:ext cx="56355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36845" y="1567544"/>
            <a:ext cx="4379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a:t>
            </a:r>
            <a:r>
              <a:rPr kumimoji="0" lang="en-US" sz="2400" b="0" i="0" u="none" strike="noStrike" kern="1200" cap="none" spc="0" normalizeH="0" baseline="30000" noProof="0" dirty="0">
                <a:ln>
                  <a:noFill/>
                </a:ln>
                <a:solidFill>
                  <a:prstClr val="black"/>
                </a:solidFill>
                <a:effectLst/>
                <a:uLnTx/>
                <a:uFillTx/>
                <a:latin typeface="Calibri"/>
                <a:ea typeface="+mn-ea"/>
                <a:cs typeface="+mn-cs"/>
              </a:rPr>
              <a:t>+</a:t>
            </a:r>
          </a:p>
        </p:txBody>
      </p:sp>
      <p:sp>
        <p:nvSpPr>
          <p:cNvPr id="14" name="TextBox 13"/>
          <p:cNvSpPr txBox="1"/>
          <p:nvPr/>
        </p:nvSpPr>
        <p:spPr>
          <a:xfrm>
            <a:off x="6381285" y="1563078"/>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a:t>
            </a:r>
            <a:r>
              <a:rPr kumimoji="0" lang="en-US" sz="2400" b="0" i="0" u="none" strike="noStrike" kern="1200" cap="none" spc="0" normalizeH="0" baseline="3000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19748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2"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Strategy and Leverages</a:t>
            </a:r>
          </a:p>
        </p:txBody>
      </p:sp>
      <p:cxnSp>
        <p:nvCxnSpPr>
          <p:cNvPr id="33" name="Straight Connector 32"/>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003601" y="1404249"/>
            <a:ext cx="4530799" cy="2351313"/>
          </a:xfrm>
          <a:prstGeom prst="rect">
            <a:avLst/>
          </a:prstGeom>
          <a:noFill/>
          <a:ln w="127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02" t="2593" r="3264" b="4073"/>
          <a:stretch/>
        </p:blipFill>
        <p:spPr bwMode="auto">
          <a:xfrm>
            <a:off x="533400" y="3962387"/>
            <a:ext cx="3135084" cy="235131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4003601" y="3962387"/>
            <a:ext cx="4530799" cy="2351313"/>
          </a:xfrm>
          <a:prstGeom prst="rect">
            <a:avLst/>
          </a:prstGeom>
          <a:noFill/>
          <a:ln w="127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04248"/>
            <a:ext cx="3135084" cy="235131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rot="17266006">
            <a:off x="1714494" y="2432944"/>
            <a:ext cx="554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GPS</a:t>
            </a:r>
          </a:p>
        </p:txBody>
      </p:sp>
      <p:sp>
        <p:nvSpPr>
          <p:cNvPr id="5" name="TextBox 4"/>
          <p:cNvSpPr txBox="1"/>
          <p:nvPr/>
        </p:nvSpPr>
        <p:spPr>
          <a:xfrm>
            <a:off x="4159892" y="1874245"/>
            <a:ext cx="421821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Use </a:t>
            </a:r>
            <a:r>
              <a:rPr kumimoji="0" lang="en-US" sz="4000" b="0" i="0" u="none" strike="noStrike" kern="1200" cap="none" spc="0" normalizeH="0" baseline="0" noProof="0" dirty="0">
                <a:ln>
                  <a:noFill/>
                </a:ln>
                <a:solidFill>
                  <a:srgbClr val="FF0000"/>
                </a:solidFill>
                <a:effectLst/>
                <a:uLnTx/>
                <a:uFillTx/>
                <a:latin typeface="Calibri"/>
                <a:ea typeface="+mn-ea"/>
                <a:cs typeface="+mn-cs"/>
              </a:rPr>
              <a:t>no data </a:t>
            </a:r>
            <a:r>
              <a:rPr kumimoji="0" lang="en-US" sz="4000" b="0" i="0" u="none" strike="noStrike" kern="1200" cap="none" spc="0" normalizeH="0" baseline="0" noProof="0" dirty="0">
                <a:ln>
                  <a:noFill/>
                </a:ln>
                <a:solidFill>
                  <a:prstClr val="black"/>
                </a:solidFill>
                <a:effectLst/>
                <a:uLnTx/>
                <a:uFillTx/>
                <a:latin typeface="Calibri"/>
                <a:ea typeface="+mn-ea"/>
                <a:cs typeface="+mn-cs"/>
              </a:rPr>
              <a:t>from the GPS packets.</a:t>
            </a:r>
          </a:p>
        </p:txBody>
      </p:sp>
      <p:sp>
        <p:nvSpPr>
          <p:cNvPr id="12" name="TextBox 11"/>
          <p:cNvSpPr txBox="1"/>
          <p:nvPr/>
        </p:nvSpPr>
        <p:spPr>
          <a:xfrm>
            <a:off x="4159892" y="4195564"/>
            <a:ext cx="42182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Opportunistically sample signals from multiple directions.</a:t>
            </a:r>
          </a:p>
        </p:txBody>
      </p:sp>
    </p:spTree>
    <p:extLst>
      <p:ext uri="{BB962C8B-B14F-4D97-AF65-F5344CB8AC3E}">
        <p14:creationId xmlns:p14="http://schemas.microsoft.com/office/powerpoint/2010/main" val="42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4" grpId="0"/>
      <p:bldP spid="5"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2"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Strategy and Leverages</a:t>
            </a:r>
          </a:p>
        </p:txBody>
      </p:sp>
      <p:cxnSp>
        <p:nvCxnSpPr>
          <p:cNvPr id="33" name="Straight Connector 32"/>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500" b="4167"/>
          <a:stretch/>
        </p:blipFill>
        <p:spPr bwMode="auto">
          <a:xfrm>
            <a:off x="536803" y="1404249"/>
            <a:ext cx="3316066" cy="235131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003601" y="1404249"/>
            <a:ext cx="4530799" cy="2351313"/>
          </a:xfrm>
          <a:prstGeom prst="rect">
            <a:avLst/>
          </a:prstGeom>
          <a:noFill/>
          <a:ln w="127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p:cNvSpPr/>
          <p:nvPr/>
        </p:nvSpPr>
        <p:spPr>
          <a:xfrm>
            <a:off x="4003601" y="3962387"/>
            <a:ext cx="4530799" cy="2351313"/>
          </a:xfrm>
          <a:prstGeom prst="rect">
            <a:avLst/>
          </a:prstGeom>
          <a:noFill/>
          <a:ln w="127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67202"/>
            <a:ext cx="30099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36803" y="3962387"/>
            <a:ext cx="3316066" cy="2351313"/>
          </a:xfrm>
          <a:prstGeom prst="rect">
            <a:avLst/>
          </a:prstGeom>
          <a:noFill/>
          <a:ln w="127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p:cNvSpPr txBox="1"/>
          <p:nvPr/>
        </p:nvSpPr>
        <p:spPr>
          <a:xfrm>
            <a:off x="4190998" y="1697101"/>
            <a:ext cx="42182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Leverage the slow movement of indoor receivers</a:t>
            </a:r>
          </a:p>
        </p:txBody>
      </p:sp>
      <p:sp>
        <p:nvSpPr>
          <p:cNvPr id="17" name="TextBox 16"/>
          <p:cNvSpPr txBox="1"/>
          <p:nvPr/>
        </p:nvSpPr>
        <p:spPr>
          <a:xfrm>
            <a:off x="4159892" y="4424274"/>
            <a:ext cx="42182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Leverage the power of cloud computing</a:t>
            </a:r>
          </a:p>
        </p:txBody>
      </p:sp>
    </p:spTree>
    <p:extLst>
      <p:ext uri="{BB962C8B-B14F-4D97-AF65-F5344CB8AC3E}">
        <p14:creationId xmlns:p14="http://schemas.microsoft.com/office/powerpoint/2010/main" val="256749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COIN-GPS: Cloud Offloaded Indoor GPS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1916" y="5864322"/>
            <a:ext cx="4503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We mechanically steer the antenna with a PC and collect GPS samples for offline processing</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1157288"/>
            <a:ext cx="6510337" cy="454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513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6"/>
            <a:ext cx="8229600" cy="1118286"/>
          </a:xfrm>
        </p:spPr>
        <p:txBody>
          <a:bodyPr>
            <a:normAutofit/>
          </a:bodyPr>
          <a:lstStyle/>
          <a:p>
            <a:r>
              <a:rPr lang="en-US" sz="2800" dirty="0"/>
              <a:t>We use a </a:t>
            </a:r>
            <a:r>
              <a:rPr lang="en-US" sz="2800" b="1" dirty="0"/>
              <a:t>high-gain</a:t>
            </a:r>
            <a:r>
              <a:rPr lang="en-US" sz="2800" dirty="0"/>
              <a:t>, </a:t>
            </a:r>
            <a:r>
              <a:rPr lang="en-US" sz="2800" b="1" dirty="0"/>
              <a:t>directional</a:t>
            </a:r>
            <a:r>
              <a:rPr lang="en-US" sz="2800" dirty="0"/>
              <a:t> antenna to get GPS signals from a certain direction.</a:t>
            </a:r>
          </a:p>
        </p:txBody>
      </p:sp>
      <p:pic>
        <p:nvPicPr>
          <p:cNvPr id="4" name="Picture 3"/>
          <p:cNvPicPr>
            <a:picLocks noChangeAspect="1"/>
          </p:cNvPicPr>
          <p:nvPr/>
        </p:nvPicPr>
        <p:blipFill>
          <a:blip r:embed="rId3"/>
          <a:stretch>
            <a:fillRect/>
          </a:stretch>
        </p:blipFill>
        <p:spPr>
          <a:xfrm>
            <a:off x="1870276" y="4519775"/>
            <a:ext cx="18288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533900" y="4519775"/>
            <a:ext cx="3550204"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oudy Old Style" pitchFamily="18" charset="0"/>
                <a:ea typeface="+mn-ea"/>
                <a:cs typeface="+mn-cs"/>
              </a:rPr>
              <a:t>Properties: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oudy Old Style" pitchFamily="18" charset="0"/>
                <a:ea typeface="+mn-ea"/>
                <a:cs typeface="+mn-cs"/>
              </a:rPr>
              <a:t>10 x 10 Sq. Inch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oudy Old Style" pitchFamily="18" charset="0"/>
                <a:ea typeface="+mn-ea"/>
                <a:cs typeface="+mn-cs"/>
              </a:rPr>
              <a:t>1575.42 MHz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oudy Old Style" pitchFamily="18" charset="0"/>
                <a:ea typeface="+mn-ea"/>
                <a:cs typeface="+mn-cs"/>
              </a:rPr>
              <a:t>12.3 </a:t>
            </a:r>
            <a:r>
              <a:rPr kumimoji="0" lang="en-US" sz="1800" b="0" i="0" u="none" strike="noStrike" kern="1200" cap="none" spc="0" normalizeH="0" baseline="0" noProof="0" dirty="0" err="1">
                <a:ln>
                  <a:noFill/>
                </a:ln>
                <a:solidFill>
                  <a:prstClr val="black"/>
                </a:solidFill>
                <a:effectLst/>
                <a:uLnTx/>
                <a:uFillTx/>
                <a:latin typeface="Goudy Old Style" pitchFamily="18" charset="0"/>
                <a:ea typeface="+mn-ea"/>
                <a:cs typeface="+mn-cs"/>
              </a:rPr>
              <a:t>dBi</a:t>
            </a:r>
            <a:r>
              <a:rPr kumimoji="0" lang="en-US" sz="1800" b="0" i="0" u="none" strike="noStrike" kern="1200" cap="none" spc="0" normalizeH="0" baseline="0" noProof="0" dirty="0">
                <a:ln>
                  <a:noFill/>
                </a:ln>
                <a:solidFill>
                  <a:prstClr val="black"/>
                </a:solidFill>
                <a:effectLst/>
                <a:uLnTx/>
                <a:uFillTx/>
                <a:latin typeface="Goudy Old Style" pitchFamily="18" charset="0"/>
                <a:ea typeface="+mn-ea"/>
                <a:cs typeface="+mn-cs"/>
              </a:rPr>
              <a:t> gain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oudy Old Style" pitchFamily="18" charset="0"/>
                <a:ea typeface="+mn-ea"/>
                <a:cs typeface="+mn-cs"/>
              </a:rPr>
              <a:t>Half power beam width: 35</a:t>
            </a:r>
            <a:r>
              <a:rPr kumimoji="0" lang="en-US" sz="1800" b="0" i="0" u="none" strike="noStrike" kern="1200" cap="none" spc="0" normalizeH="0" baseline="0" noProof="0" dirty="0">
                <a:ln>
                  <a:noFill/>
                </a:ln>
                <a:solidFill>
                  <a:prstClr val="black"/>
                </a:solidFill>
                <a:effectLst/>
                <a:uLnTx/>
                <a:uFillTx/>
                <a:latin typeface="Goudy Old Style" pitchFamily="18" charset="0"/>
                <a:ea typeface="+mn-ea"/>
                <a:cs typeface="Arial"/>
              </a:rPr>
              <a:t>°</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1. The Front End</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1766" t="1478" r="23527" b="1478"/>
          <a:stretch/>
        </p:blipFill>
        <p:spPr>
          <a:xfrm>
            <a:off x="1870276" y="2343165"/>
            <a:ext cx="18288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1769" t="7739" r="23526" b="-4784"/>
          <a:stretch/>
        </p:blipFill>
        <p:spPr>
          <a:xfrm>
            <a:off x="4533900" y="2343165"/>
            <a:ext cx="18288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9504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2. The Back-End Processing</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006784" y="2362200"/>
            <a:ext cx="2202288" cy="2640169"/>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4831896" y="2362199"/>
            <a:ext cx="2202288" cy="264016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p:cNvSpPr/>
          <p:nvPr/>
        </p:nvSpPr>
        <p:spPr>
          <a:xfrm>
            <a:off x="2226949" y="2628030"/>
            <a:ext cx="1761957"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Satellite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Acquisition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Weak Signals</a:t>
            </a:r>
          </a:p>
        </p:txBody>
      </p:sp>
      <p:sp>
        <p:nvSpPr>
          <p:cNvPr id="12" name="Rectangle 11"/>
          <p:cNvSpPr/>
          <p:nvPr/>
        </p:nvSpPr>
        <p:spPr>
          <a:xfrm>
            <a:off x="5168273" y="2584025"/>
            <a:ext cx="163256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Location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Estimation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Inadequate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Satellites</a:t>
            </a:r>
          </a:p>
        </p:txBody>
      </p:sp>
      <p:sp>
        <p:nvSpPr>
          <p:cNvPr id="7" name="Down Arrow 6"/>
          <p:cNvSpPr/>
          <p:nvPr/>
        </p:nvSpPr>
        <p:spPr>
          <a:xfrm>
            <a:off x="2837471" y="1559583"/>
            <a:ext cx="540912" cy="669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11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848341"/>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How to find the satellite’s location</a:t>
            </a:r>
          </a:p>
        </p:txBody>
      </p:sp>
      <p:sp>
        <p:nvSpPr>
          <p:cNvPr id="3" name="TextBox 2">
            <a:extLst>
              <a:ext uri="{FF2B5EF4-FFF2-40B4-BE49-F238E27FC236}">
                <a16:creationId xmlns:a16="http://schemas.microsoft.com/office/drawing/2014/main" id="{9715A076-AB12-4D42-92E8-C995420C5FBB}"/>
              </a:ext>
            </a:extLst>
          </p:cNvPr>
          <p:cNvSpPr txBox="1"/>
          <p:nvPr/>
        </p:nvSpPr>
        <p:spPr>
          <a:xfrm>
            <a:off x="543088" y="1947010"/>
            <a:ext cx="4417015" cy="584775"/>
          </a:xfrm>
          <a:prstGeom prst="rect">
            <a:avLst/>
          </a:prstGeom>
          <a:noFill/>
          <a:ln>
            <a:solidFill>
              <a:schemeClr val="tx1"/>
            </a:solidFill>
          </a:ln>
        </p:spPr>
        <p:txBody>
          <a:bodyPr wrap="square" rtlCol="0">
            <a:spAutoFit/>
          </a:bodyPr>
          <a:lstStyle/>
          <a:p>
            <a:pPr algn="ctr"/>
            <a:r>
              <a:rPr lang="en-US" sz="3200" dirty="0"/>
              <a:t>Ephemeris and Almanac</a:t>
            </a:r>
          </a:p>
        </p:txBody>
      </p:sp>
      <p:sp>
        <p:nvSpPr>
          <p:cNvPr id="4" name="TextBox 3">
            <a:extLst>
              <a:ext uri="{FF2B5EF4-FFF2-40B4-BE49-F238E27FC236}">
                <a16:creationId xmlns:a16="http://schemas.microsoft.com/office/drawing/2014/main" id="{56B58C62-148B-274A-8ABE-CAED17B36CBC}"/>
              </a:ext>
            </a:extLst>
          </p:cNvPr>
          <p:cNvSpPr txBox="1"/>
          <p:nvPr/>
        </p:nvSpPr>
        <p:spPr>
          <a:xfrm>
            <a:off x="543088" y="2779758"/>
            <a:ext cx="8492424" cy="954107"/>
          </a:xfrm>
          <a:prstGeom prst="rect">
            <a:avLst/>
          </a:prstGeom>
          <a:noFill/>
        </p:spPr>
        <p:txBody>
          <a:bodyPr wrap="square" rtlCol="0">
            <a:spAutoFit/>
          </a:bodyPr>
          <a:lstStyle/>
          <a:p>
            <a:r>
              <a:rPr lang="en-US" sz="2800" dirty="0"/>
              <a:t>Information about the satellite’s precise location and trajectory are embedded in the transmitted data.</a:t>
            </a:r>
          </a:p>
        </p:txBody>
      </p:sp>
      <p:sp>
        <p:nvSpPr>
          <p:cNvPr id="5" name="Slide Number Placeholder 4">
            <a:extLst>
              <a:ext uri="{FF2B5EF4-FFF2-40B4-BE49-F238E27FC236}">
                <a16:creationId xmlns:a16="http://schemas.microsoft.com/office/drawing/2014/main" id="{F74DC318-409C-3846-AB88-1A0F0AF95423}"/>
              </a:ext>
            </a:extLst>
          </p:cNvPr>
          <p:cNvSpPr>
            <a:spLocks noGrp="1"/>
          </p:cNvSpPr>
          <p:nvPr>
            <p:ph type="sldNum" sz="quarter" idx="12"/>
          </p:nvPr>
        </p:nvSpPr>
        <p:spPr/>
        <p:txBody>
          <a:bodyPr/>
          <a:lstStyle/>
          <a:p>
            <a:fld id="{3908DE9A-9F1E-E241-AE61-67432D23D3F3}" type="slidenum">
              <a:rPr lang="en-US" smtClean="0"/>
              <a:t>5</a:t>
            </a:fld>
            <a:endParaRPr lang="en-US"/>
          </a:p>
        </p:txBody>
      </p:sp>
      <p:sp>
        <p:nvSpPr>
          <p:cNvPr id="6" name="TextBox 5">
            <a:extLst>
              <a:ext uri="{FF2B5EF4-FFF2-40B4-BE49-F238E27FC236}">
                <a16:creationId xmlns:a16="http://schemas.microsoft.com/office/drawing/2014/main" id="{E82F56B5-25C4-374D-9499-B799846D99B5}"/>
              </a:ext>
            </a:extLst>
          </p:cNvPr>
          <p:cNvSpPr txBox="1"/>
          <p:nvPr/>
        </p:nvSpPr>
        <p:spPr>
          <a:xfrm>
            <a:off x="543088" y="4091000"/>
            <a:ext cx="8492424" cy="2246769"/>
          </a:xfrm>
          <a:prstGeom prst="rect">
            <a:avLst/>
          </a:prstGeom>
          <a:noFill/>
        </p:spPr>
        <p:txBody>
          <a:bodyPr wrap="square" rtlCol="0">
            <a:spAutoFit/>
          </a:bodyPr>
          <a:lstStyle/>
          <a:p>
            <a:r>
              <a:rPr lang="en-US" sz="2800" b="1" dirty="0">
                <a:solidFill>
                  <a:schemeClr val="accent1">
                    <a:lumMod val="75000"/>
                  </a:schemeClr>
                </a:solidFill>
              </a:rPr>
              <a:t>Ephemeris:</a:t>
            </a:r>
          </a:p>
          <a:p>
            <a:pPr marL="457200" indent="-457200">
              <a:buFont typeface="Arial" panose="020B0604020202020204" pitchFamily="34" charset="0"/>
              <a:buChar char="•"/>
            </a:pPr>
            <a:r>
              <a:rPr lang="en-US" sz="2800" dirty="0">
                <a:solidFill>
                  <a:schemeClr val="accent1">
                    <a:lumMod val="75000"/>
                  </a:schemeClr>
                </a:solidFill>
              </a:rPr>
              <a:t>Short term location of a satellite at a time of the day.</a:t>
            </a:r>
          </a:p>
          <a:p>
            <a:pPr marL="457200" indent="-457200">
              <a:buFont typeface="Arial" panose="020B0604020202020204" pitchFamily="34" charset="0"/>
              <a:buChar char="•"/>
            </a:pPr>
            <a:r>
              <a:rPr lang="en-US" sz="2800" dirty="0">
                <a:solidFill>
                  <a:schemeClr val="accent1">
                    <a:lumMod val="75000"/>
                  </a:schemeClr>
                </a:solidFill>
              </a:rPr>
              <a:t>Used determine the location of a satellite.</a:t>
            </a:r>
          </a:p>
          <a:p>
            <a:pPr marL="457200" indent="-457200">
              <a:buFont typeface="Arial" panose="020B0604020202020204" pitchFamily="34" charset="0"/>
              <a:buChar char="•"/>
            </a:pPr>
            <a:r>
              <a:rPr lang="en-US" sz="2800" dirty="0">
                <a:solidFill>
                  <a:schemeClr val="accent1">
                    <a:lumMod val="75000"/>
                  </a:schemeClr>
                </a:solidFill>
              </a:rPr>
              <a:t>Every satellite broadcasts its own data.</a:t>
            </a:r>
          </a:p>
          <a:p>
            <a:pPr marL="457200" indent="-457200">
              <a:buFont typeface="Arial" panose="020B0604020202020204" pitchFamily="34" charset="0"/>
              <a:buChar char="•"/>
            </a:pPr>
            <a:r>
              <a:rPr lang="en-US" sz="2800" dirty="0">
                <a:solidFill>
                  <a:schemeClr val="accent1">
                    <a:lumMod val="75000"/>
                  </a:schemeClr>
                </a:solidFill>
              </a:rPr>
              <a:t>Valid for 2-4 hours.</a:t>
            </a:r>
          </a:p>
        </p:txBody>
      </p:sp>
    </p:spTree>
    <p:extLst>
      <p:ext uri="{BB962C8B-B14F-4D97-AF65-F5344CB8AC3E}">
        <p14:creationId xmlns:p14="http://schemas.microsoft.com/office/powerpoint/2010/main" val="2727934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1913" y="2597708"/>
            <a:ext cx="8229600" cy="1143000"/>
          </a:xfrm>
        </p:spPr>
        <p:txBody>
          <a:bodyPr>
            <a:noAutofit/>
          </a:bodyPr>
          <a:lstStyle/>
          <a:p>
            <a:r>
              <a:rPr lang="en-US" sz="3600" b="1" dirty="0">
                <a:solidFill>
                  <a:srgbClr val="002060"/>
                </a:solidFill>
                <a:latin typeface="Calibri Light" panose="020F0302020204030204" pitchFamily="34" charset="0"/>
              </a:rPr>
              <a:t>Detecting Satellites Indoor</a:t>
            </a:r>
          </a:p>
        </p:txBody>
      </p:sp>
      <p:sp>
        <p:nvSpPr>
          <p:cNvPr id="2" name="Slide Number Placeholder 1">
            <a:extLst>
              <a:ext uri="{FF2B5EF4-FFF2-40B4-BE49-F238E27FC236}">
                <a16:creationId xmlns:a16="http://schemas.microsoft.com/office/drawing/2014/main" id="{278F8AA0-D8B4-A243-9163-204CD0823B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7300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dirty="0"/>
              <a:t>The </a:t>
            </a:r>
            <a:r>
              <a:rPr lang="en-US" sz="2800" b="1" dirty="0"/>
              <a:t>standard acquisition </a:t>
            </a:r>
            <a:r>
              <a:rPr lang="en-US" sz="2800" dirty="0"/>
              <a:t>process:</a:t>
            </a:r>
          </a:p>
        </p:txBody>
      </p:sp>
      <p:sp>
        <p:nvSpPr>
          <p:cNvPr id="9" name="Title 1"/>
          <p:cNvSpPr>
            <a:spLocks noGrp="1"/>
          </p:cNvSpPr>
          <p:nvPr>
            <p:ph type="title"/>
          </p:nvPr>
        </p:nvSpPr>
        <p:spPr>
          <a:xfrm>
            <a:off x="457200" y="274638"/>
            <a:ext cx="8229600" cy="1143000"/>
          </a:xfrm>
        </p:spPr>
        <p:txBody>
          <a:bodyPr>
            <a:noAutofit/>
          </a:bodyPr>
          <a:lstStyle/>
          <a:p>
            <a:pPr algn="l"/>
            <a:r>
              <a:rPr lang="en-US" sz="3600" b="1" dirty="0">
                <a:solidFill>
                  <a:srgbClr val="002060"/>
                </a:solidFill>
                <a:latin typeface="Calibri Light" panose="020F0302020204030204" pitchFamily="34" charset="0"/>
              </a:rPr>
              <a:t>Detecting Satellites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2000"/>
                    </a14:imgEffect>
                  </a14:imgLayer>
                </a14:imgProps>
              </a:ext>
            </a:extLst>
          </a:blip>
          <a:stretch>
            <a:fillRect/>
          </a:stretch>
        </p:blipFill>
        <p:spPr>
          <a:xfrm>
            <a:off x="4775266" y="2526975"/>
            <a:ext cx="3690168" cy="2424587"/>
          </a:xfrm>
          <a:prstGeom prst="rect">
            <a:avLst/>
          </a:prstGeom>
        </p:spPr>
      </p:pic>
      <p:sp>
        <p:nvSpPr>
          <p:cNvPr id="7" name="TextBox 6"/>
          <p:cNvSpPr txBox="1"/>
          <p:nvPr/>
        </p:nvSpPr>
        <p:spPr>
          <a:xfrm>
            <a:off x="2071195" y="2088632"/>
            <a:ext cx="1258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Sender</a:t>
            </a:r>
          </a:p>
        </p:txBody>
      </p:sp>
      <p:pic>
        <p:nvPicPr>
          <p:cNvPr id="2050" name="Picture 2" descr="http://www.novatel.com/assets/Intro-to-GNSS/Figures/Figure2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169" y="2473710"/>
            <a:ext cx="3666731" cy="2750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0659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Arrow Connector 54"/>
          <p:cNvCxnSpPr/>
          <p:nvPr/>
        </p:nvCxnSpPr>
        <p:spPr>
          <a:xfrm>
            <a:off x="4833477" y="2998745"/>
            <a:ext cx="2476" cy="914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4781035" y="2762250"/>
            <a:ext cx="515" cy="21027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457200" y="274638"/>
            <a:ext cx="8229600" cy="1143000"/>
          </a:xfrm>
        </p:spPr>
        <p:txBody>
          <a:bodyPr>
            <a:noAutofit/>
          </a:bodyPr>
          <a:lstStyle/>
          <a:p>
            <a:pPr algn="l"/>
            <a:r>
              <a:rPr lang="en-US" sz="3600" b="1" dirty="0">
                <a:solidFill>
                  <a:srgbClr val="002060"/>
                </a:solidFill>
                <a:latin typeface="Calibri Light" panose="020F0302020204030204" pitchFamily="34" charset="0"/>
              </a:rPr>
              <a:t>Detecting Satellites (Instant GPS)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63651" y="1905858"/>
            <a:ext cx="14038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Receiver</a:t>
            </a:r>
          </a:p>
        </p:txBody>
      </p:sp>
      <p:sp>
        <p:nvSpPr>
          <p:cNvPr id="8" name="Rectangle 7"/>
          <p:cNvSpPr/>
          <p:nvPr/>
        </p:nvSpPr>
        <p:spPr>
          <a:xfrm>
            <a:off x="4736753" y="2685794"/>
            <a:ext cx="148281" cy="42013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Connector 11"/>
          <p:cNvCxnSpPr/>
          <p:nvPr/>
        </p:nvCxnSpPr>
        <p:spPr>
          <a:xfrm flipV="1">
            <a:off x="4736753" y="2463372"/>
            <a:ext cx="0" cy="650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49145" y="2677555"/>
            <a:ext cx="5232829" cy="43711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Straight Connector 13"/>
          <p:cNvCxnSpPr/>
          <p:nvPr/>
        </p:nvCxnSpPr>
        <p:spPr>
          <a:xfrm flipV="1">
            <a:off x="4889153" y="2467488"/>
            <a:ext cx="0" cy="650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99002" y="2504561"/>
            <a:ext cx="3377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893271" y="2504561"/>
            <a:ext cx="3459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63758" y="2109145"/>
            <a:ext cx="5790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6620329" y="2446213"/>
            <a:ext cx="15616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demodulated GPS signals</a:t>
            </a:r>
          </a:p>
        </p:txBody>
      </p:sp>
      <p:sp>
        <p:nvSpPr>
          <p:cNvPr id="30" name="TextBox 29"/>
          <p:cNvSpPr txBox="1"/>
          <p:nvPr/>
        </p:nvSpPr>
        <p:spPr>
          <a:xfrm>
            <a:off x="1272743" y="5556017"/>
            <a:ext cx="14853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Local C/A codes</a:t>
            </a:r>
          </a:p>
        </p:txBody>
      </p:sp>
      <p:sp>
        <p:nvSpPr>
          <p:cNvPr id="44" name="TextBox 43"/>
          <p:cNvSpPr txBox="1"/>
          <p:nvPr/>
        </p:nvSpPr>
        <p:spPr>
          <a:xfrm>
            <a:off x="1754660" y="4362449"/>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5" name="Rectangle 44"/>
          <p:cNvSpPr/>
          <p:nvPr/>
        </p:nvSpPr>
        <p:spPr>
          <a:xfrm>
            <a:off x="1186249" y="3831111"/>
            <a:ext cx="1631092" cy="162671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p:cNvSpPr/>
          <p:nvPr/>
        </p:nvSpPr>
        <p:spPr>
          <a:xfrm>
            <a:off x="4625545" y="4852602"/>
            <a:ext cx="403654" cy="41189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2" name="Straight Arrow Connector 51"/>
          <p:cNvCxnSpPr>
            <a:endCxn id="47" idx="2"/>
          </p:cNvCxnSpPr>
          <p:nvPr/>
        </p:nvCxnSpPr>
        <p:spPr>
          <a:xfrm>
            <a:off x="2817341" y="4123553"/>
            <a:ext cx="18040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813222" y="5058547"/>
            <a:ext cx="18040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621426" y="3917607"/>
            <a:ext cx="403654" cy="41189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47"/>
          <p:cNvSpPr txBox="1"/>
          <p:nvPr/>
        </p:nvSpPr>
        <p:spPr>
          <a:xfrm>
            <a:off x="4651803" y="3928934"/>
            <a:ext cx="247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66" name="Straight Arrow Connector 65"/>
          <p:cNvCxnSpPr/>
          <p:nvPr/>
        </p:nvCxnSpPr>
        <p:spPr>
          <a:xfrm>
            <a:off x="5020963" y="4102958"/>
            <a:ext cx="1371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019418" y="5062666"/>
            <a:ext cx="1371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23489" y="3981450"/>
            <a:ext cx="7628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Sat 01</a:t>
            </a:r>
          </a:p>
        </p:txBody>
      </p:sp>
      <p:sp>
        <p:nvSpPr>
          <p:cNvPr id="76" name="Rectangle 75"/>
          <p:cNvSpPr/>
          <p:nvPr/>
        </p:nvSpPr>
        <p:spPr>
          <a:xfrm>
            <a:off x="6397196" y="3715780"/>
            <a:ext cx="1775254" cy="770495"/>
          </a:xfrm>
          <a:prstGeom prst="rect">
            <a:avLst/>
          </a:prstGeom>
          <a:pattFill prst="lgGrid">
            <a:fgClr>
              <a:schemeClr val="bg1">
                <a:lumMod val="75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p:cNvSpPr/>
          <p:nvPr/>
        </p:nvSpPr>
        <p:spPr>
          <a:xfrm>
            <a:off x="6406721" y="4687330"/>
            <a:ext cx="1775254" cy="770495"/>
          </a:xfrm>
          <a:prstGeom prst="rect">
            <a:avLst/>
          </a:prstGeom>
          <a:pattFill prst="lgGrid">
            <a:fgClr>
              <a:schemeClr val="bg1">
                <a:lumMod val="75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TextBox 77"/>
          <p:cNvSpPr txBox="1"/>
          <p:nvPr/>
        </p:nvSpPr>
        <p:spPr>
          <a:xfrm>
            <a:off x="4651803" y="4862384"/>
            <a:ext cx="247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785" y="2346100"/>
            <a:ext cx="1843137" cy="130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423489" y="4819650"/>
            <a:ext cx="7628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Sat 32</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275" y="5265182"/>
            <a:ext cx="15906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Connector 37"/>
          <p:cNvCxnSpPr/>
          <p:nvPr/>
        </p:nvCxnSpPr>
        <p:spPr>
          <a:xfrm flipV="1">
            <a:off x="6395691" y="3346244"/>
            <a:ext cx="0" cy="365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088634" y="333766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061116" y="3489033"/>
            <a:ext cx="3377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090371" y="3489033"/>
            <a:ext cx="3459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8898" y="3679097"/>
            <a:ext cx="671003" cy="650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9681" y="4773828"/>
            <a:ext cx="569438" cy="56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6" name="Table 45"/>
          <p:cNvGraphicFramePr>
            <a:graphicFrameLocks noGrp="1"/>
          </p:cNvGraphicFramePr>
          <p:nvPr/>
        </p:nvGraphicFramePr>
        <p:xfrm>
          <a:off x="1322392" y="3999864"/>
          <a:ext cx="1435694" cy="274320"/>
        </p:xfrm>
        <a:graphic>
          <a:graphicData uri="http://schemas.openxmlformats.org/drawingml/2006/table">
            <a:tbl>
              <a:tblPr firstRow="1" bandRow="1">
                <a:tableStyleId>{5940675A-B579-460E-94D1-54222C63F5DA}</a:tableStyleId>
              </a:tblPr>
              <a:tblGrid>
                <a:gridCol w="110438">
                  <a:extLst>
                    <a:ext uri="{9D8B030D-6E8A-4147-A177-3AD203B41FA5}">
                      <a16:colId xmlns:a16="http://schemas.microsoft.com/office/drawing/2014/main" val="20000"/>
                    </a:ext>
                  </a:extLst>
                </a:gridCol>
                <a:gridCol w="110438">
                  <a:extLst>
                    <a:ext uri="{9D8B030D-6E8A-4147-A177-3AD203B41FA5}">
                      <a16:colId xmlns:a16="http://schemas.microsoft.com/office/drawing/2014/main" val="20001"/>
                    </a:ext>
                  </a:extLst>
                </a:gridCol>
                <a:gridCol w="110438">
                  <a:extLst>
                    <a:ext uri="{9D8B030D-6E8A-4147-A177-3AD203B41FA5}">
                      <a16:colId xmlns:a16="http://schemas.microsoft.com/office/drawing/2014/main" val="20002"/>
                    </a:ext>
                  </a:extLst>
                </a:gridCol>
                <a:gridCol w="110438">
                  <a:extLst>
                    <a:ext uri="{9D8B030D-6E8A-4147-A177-3AD203B41FA5}">
                      <a16:colId xmlns:a16="http://schemas.microsoft.com/office/drawing/2014/main" val="20003"/>
                    </a:ext>
                  </a:extLst>
                </a:gridCol>
                <a:gridCol w="110438">
                  <a:extLst>
                    <a:ext uri="{9D8B030D-6E8A-4147-A177-3AD203B41FA5}">
                      <a16:colId xmlns:a16="http://schemas.microsoft.com/office/drawing/2014/main" val="20004"/>
                    </a:ext>
                  </a:extLst>
                </a:gridCol>
                <a:gridCol w="110438">
                  <a:extLst>
                    <a:ext uri="{9D8B030D-6E8A-4147-A177-3AD203B41FA5}">
                      <a16:colId xmlns:a16="http://schemas.microsoft.com/office/drawing/2014/main" val="20005"/>
                    </a:ext>
                  </a:extLst>
                </a:gridCol>
                <a:gridCol w="110438">
                  <a:extLst>
                    <a:ext uri="{9D8B030D-6E8A-4147-A177-3AD203B41FA5}">
                      <a16:colId xmlns:a16="http://schemas.microsoft.com/office/drawing/2014/main" val="20006"/>
                    </a:ext>
                  </a:extLst>
                </a:gridCol>
                <a:gridCol w="110438">
                  <a:extLst>
                    <a:ext uri="{9D8B030D-6E8A-4147-A177-3AD203B41FA5}">
                      <a16:colId xmlns:a16="http://schemas.microsoft.com/office/drawing/2014/main" val="20007"/>
                    </a:ext>
                  </a:extLst>
                </a:gridCol>
                <a:gridCol w="110438">
                  <a:extLst>
                    <a:ext uri="{9D8B030D-6E8A-4147-A177-3AD203B41FA5}">
                      <a16:colId xmlns:a16="http://schemas.microsoft.com/office/drawing/2014/main" val="20008"/>
                    </a:ext>
                  </a:extLst>
                </a:gridCol>
                <a:gridCol w="110438">
                  <a:extLst>
                    <a:ext uri="{9D8B030D-6E8A-4147-A177-3AD203B41FA5}">
                      <a16:colId xmlns:a16="http://schemas.microsoft.com/office/drawing/2014/main" val="20009"/>
                    </a:ext>
                  </a:extLst>
                </a:gridCol>
                <a:gridCol w="110438">
                  <a:extLst>
                    <a:ext uri="{9D8B030D-6E8A-4147-A177-3AD203B41FA5}">
                      <a16:colId xmlns:a16="http://schemas.microsoft.com/office/drawing/2014/main" val="20010"/>
                    </a:ext>
                  </a:extLst>
                </a:gridCol>
                <a:gridCol w="110438">
                  <a:extLst>
                    <a:ext uri="{9D8B030D-6E8A-4147-A177-3AD203B41FA5}">
                      <a16:colId xmlns:a16="http://schemas.microsoft.com/office/drawing/2014/main" val="20011"/>
                    </a:ext>
                  </a:extLst>
                </a:gridCol>
                <a:gridCol w="110438">
                  <a:extLst>
                    <a:ext uri="{9D8B030D-6E8A-4147-A177-3AD203B41FA5}">
                      <a16:colId xmlns:a16="http://schemas.microsoft.com/office/drawing/2014/main" val="20012"/>
                    </a:ext>
                  </a:extLst>
                </a:gridCol>
              </a:tblGrid>
              <a:tr h="274320">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51" name="Table 50"/>
          <p:cNvGraphicFramePr>
            <a:graphicFrameLocks noGrp="1"/>
          </p:cNvGraphicFramePr>
          <p:nvPr/>
        </p:nvGraphicFramePr>
        <p:xfrm>
          <a:off x="1297567" y="4921387"/>
          <a:ext cx="1435694" cy="274320"/>
        </p:xfrm>
        <a:graphic>
          <a:graphicData uri="http://schemas.openxmlformats.org/drawingml/2006/table">
            <a:tbl>
              <a:tblPr firstRow="1" bandRow="1">
                <a:tableStyleId>{5940675A-B579-460E-94D1-54222C63F5DA}</a:tableStyleId>
              </a:tblPr>
              <a:tblGrid>
                <a:gridCol w="110438">
                  <a:extLst>
                    <a:ext uri="{9D8B030D-6E8A-4147-A177-3AD203B41FA5}">
                      <a16:colId xmlns:a16="http://schemas.microsoft.com/office/drawing/2014/main" val="20000"/>
                    </a:ext>
                  </a:extLst>
                </a:gridCol>
                <a:gridCol w="110438">
                  <a:extLst>
                    <a:ext uri="{9D8B030D-6E8A-4147-A177-3AD203B41FA5}">
                      <a16:colId xmlns:a16="http://schemas.microsoft.com/office/drawing/2014/main" val="20001"/>
                    </a:ext>
                  </a:extLst>
                </a:gridCol>
                <a:gridCol w="110438">
                  <a:extLst>
                    <a:ext uri="{9D8B030D-6E8A-4147-A177-3AD203B41FA5}">
                      <a16:colId xmlns:a16="http://schemas.microsoft.com/office/drawing/2014/main" val="20002"/>
                    </a:ext>
                  </a:extLst>
                </a:gridCol>
                <a:gridCol w="110438">
                  <a:extLst>
                    <a:ext uri="{9D8B030D-6E8A-4147-A177-3AD203B41FA5}">
                      <a16:colId xmlns:a16="http://schemas.microsoft.com/office/drawing/2014/main" val="20003"/>
                    </a:ext>
                  </a:extLst>
                </a:gridCol>
                <a:gridCol w="110438">
                  <a:extLst>
                    <a:ext uri="{9D8B030D-6E8A-4147-A177-3AD203B41FA5}">
                      <a16:colId xmlns:a16="http://schemas.microsoft.com/office/drawing/2014/main" val="20004"/>
                    </a:ext>
                  </a:extLst>
                </a:gridCol>
                <a:gridCol w="110438">
                  <a:extLst>
                    <a:ext uri="{9D8B030D-6E8A-4147-A177-3AD203B41FA5}">
                      <a16:colId xmlns:a16="http://schemas.microsoft.com/office/drawing/2014/main" val="20005"/>
                    </a:ext>
                  </a:extLst>
                </a:gridCol>
                <a:gridCol w="110438">
                  <a:extLst>
                    <a:ext uri="{9D8B030D-6E8A-4147-A177-3AD203B41FA5}">
                      <a16:colId xmlns:a16="http://schemas.microsoft.com/office/drawing/2014/main" val="20006"/>
                    </a:ext>
                  </a:extLst>
                </a:gridCol>
                <a:gridCol w="110438">
                  <a:extLst>
                    <a:ext uri="{9D8B030D-6E8A-4147-A177-3AD203B41FA5}">
                      <a16:colId xmlns:a16="http://schemas.microsoft.com/office/drawing/2014/main" val="20007"/>
                    </a:ext>
                  </a:extLst>
                </a:gridCol>
                <a:gridCol w="110438">
                  <a:extLst>
                    <a:ext uri="{9D8B030D-6E8A-4147-A177-3AD203B41FA5}">
                      <a16:colId xmlns:a16="http://schemas.microsoft.com/office/drawing/2014/main" val="20008"/>
                    </a:ext>
                  </a:extLst>
                </a:gridCol>
                <a:gridCol w="110438">
                  <a:extLst>
                    <a:ext uri="{9D8B030D-6E8A-4147-A177-3AD203B41FA5}">
                      <a16:colId xmlns:a16="http://schemas.microsoft.com/office/drawing/2014/main" val="20009"/>
                    </a:ext>
                  </a:extLst>
                </a:gridCol>
                <a:gridCol w="110438">
                  <a:extLst>
                    <a:ext uri="{9D8B030D-6E8A-4147-A177-3AD203B41FA5}">
                      <a16:colId xmlns:a16="http://schemas.microsoft.com/office/drawing/2014/main" val="20010"/>
                    </a:ext>
                  </a:extLst>
                </a:gridCol>
                <a:gridCol w="110438">
                  <a:extLst>
                    <a:ext uri="{9D8B030D-6E8A-4147-A177-3AD203B41FA5}">
                      <a16:colId xmlns:a16="http://schemas.microsoft.com/office/drawing/2014/main" val="20011"/>
                    </a:ext>
                  </a:extLst>
                </a:gridCol>
                <a:gridCol w="110438">
                  <a:extLst>
                    <a:ext uri="{9D8B030D-6E8A-4147-A177-3AD203B41FA5}">
                      <a16:colId xmlns:a16="http://schemas.microsoft.com/office/drawing/2014/main" val="20012"/>
                    </a:ext>
                  </a:extLst>
                </a:gridCol>
              </a:tblGrid>
              <a:tr h="274320">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190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900" dirty="0"/>
                    </a:p>
                  </a:txBody>
                  <a:tcPr marL="42519" marR="42519" marT="21260" marB="2126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53" name="TextBox 52"/>
          <p:cNvSpPr txBox="1"/>
          <p:nvPr/>
        </p:nvSpPr>
        <p:spPr>
          <a:xfrm>
            <a:off x="6345281" y="3348018"/>
            <a:ext cx="81945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Code Phase</a:t>
            </a:r>
          </a:p>
        </p:txBody>
      </p:sp>
      <p:sp>
        <p:nvSpPr>
          <p:cNvPr id="57" name="Content Placeholder 2"/>
          <p:cNvSpPr>
            <a:spLocks noGrp="1"/>
          </p:cNvSpPr>
          <p:nvPr>
            <p:ph idx="1"/>
          </p:nvPr>
        </p:nvSpPr>
        <p:spPr>
          <a:xfrm>
            <a:off x="457200" y="1237735"/>
            <a:ext cx="8229600" cy="5212491"/>
          </a:xfrm>
        </p:spPr>
        <p:txBody>
          <a:bodyPr>
            <a:normAutofit/>
          </a:bodyPr>
          <a:lstStyle/>
          <a:p>
            <a:r>
              <a:rPr lang="en-US" sz="2800" dirty="0"/>
              <a:t>The </a:t>
            </a:r>
            <a:r>
              <a:rPr lang="en-US" sz="2800" b="1" dirty="0"/>
              <a:t>standard acquisition </a:t>
            </a:r>
            <a:r>
              <a:rPr lang="en-US" sz="2800" dirty="0"/>
              <a:t>process: (Instant GPS)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5250" y="3789363"/>
            <a:ext cx="16891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67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Autofit/>
          </a:bodyPr>
          <a:lstStyle/>
          <a:p>
            <a:pPr algn="l"/>
            <a:r>
              <a:rPr lang="en-US" sz="3600" b="1" dirty="0">
                <a:solidFill>
                  <a:srgbClr val="002060"/>
                </a:solidFill>
                <a:latin typeface="Calibri Light" panose="020F0302020204030204" pitchFamily="34" charset="0"/>
              </a:rPr>
              <a:t>Satellite Acquisition from Weak Signals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Content Placeholder 2"/>
          <p:cNvSpPr>
            <a:spLocks noGrp="1"/>
          </p:cNvSpPr>
          <p:nvPr>
            <p:ph idx="1"/>
          </p:nvPr>
        </p:nvSpPr>
        <p:spPr>
          <a:xfrm>
            <a:off x="457200" y="1237735"/>
            <a:ext cx="8229600" cy="5212491"/>
          </a:xfrm>
        </p:spPr>
        <p:txBody>
          <a:bodyPr>
            <a:normAutofit/>
          </a:bodyPr>
          <a:lstStyle/>
          <a:p>
            <a:r>
              <a:rPr lang="en-US" sz="2800" dirty="0"/>
              <a:t>The correlation plot in reality:</a:t>
            </a:r>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71" y="1843442"/>
            <a:ext cx="3740662"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611019" y="2012270"/>
            <a:ext cx="6431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 = 1</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ight Arrow 7"/>
          <p:cNvSpPr/>
          <p:nvPr/>
        </p:nvSpPr>
        <p:spPr>
          <a:xfrm>
            <a:off x="1742537" y="2196938"/>
            <a:ext cx="365760" cy="274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4872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Autofit/>
          </a:bodyPr>
          <a:lstStyle/>
          <a:p>
            <a:pPr algn="l"/>
            <a:r>
              <a:rPr lang="en-US" sz="3600" b="1" dirty="0">
                <a:solidFill>
                  <a:srgbClr val="002060"/>
                </a:solidFill>
                <a:latin typeface="Calibri Light" panose="020F0302020204030204" pitchFamily="34" charset="0"/>
              </a:rPr>
              <a:t>Satellite Acquisition from Weak Signals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Content Placeholder 2"/>
          <p:cNvSpPr>
            <a:spLocks noGrp="1"/>
          </p:cNvSpPr>
          <p:nvPr>
            <p:ph idx="1"/>
          </p:nvPr>
        </p:nvSpPr>
        <p:spPr>
          <a:xfrm>
            <a:off x="457200" y="1237735"/>
            <a:ext cx="8229600" cy="5212491"/>
          </a:xfrm>
        </p:spPr>
        <p:txBody>
          <a:bodyPr>
            <a:normAutofit/>
          </a:bodyPr>
          <a:lstStyle/>
          <a:p>
            <a:r>
              <a:rPr lang="en-US" sz="2800" dirty="0"/>
              <a:t>The correlation plot (integrated over multiple </a:t>
            </a:r>
            <a:r>
              <a:rPr lang="en-US" sz="2800" dirty="0" err="1"/>
              <a:t>ms</a:t>
            </a:r>
            <a:r>
              <a:rPr lang="en-US" sz="2800" dirty="0"/>
              <a:t>)</a:t>
            </a: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71" y="1843442"/>
            <a:ext cx="3740662"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990" y="1843442"/>
            <a:ext cx="3740664"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69" y="4021731"/>
            <a:ext cx="3740664"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990" y="4021731"/>
            <a:ext cx="3740664"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11019" y="2012270"/>
            <a:ext cx="6431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 = 1</a:t>
            </a:r>
          </a:p>
        </p:txBody>
      </p:sp>
      <p:sp>
        <p:nvSpPr>
          <p:cNvPr id="56" name="TextBox 55"/>
          <p:cNvSpPr txBox="1"/>
          <p:nvPr/>
        </p:nvSpPr>
        <p:spPr>
          <a:xfrm>
            <a:off x="7017259" y="2012272"/>
            <a:ext cx="6431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 = 2</a:t>
            </a:r>
          </a:p>
        </p:txBody>
      </p:sp>
      <p:sp>
        <p:nvSpPr>
          <p:cNvPr id="59" name="TextBox 58"/>
          <p:cNvSpPr txBox="1"/>
          <p:nvPr/>
        </p:nvSpPr>
        <p:spPr>
          <a:xfrm>
            <a:off x="3611019" y="4185454"/>
            <a:ext cx="6431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 = 4</a:t>
            </a:r>
          </a:p>
        </p:txBody>
      </p:sp>
      <p:sp>
        <p:nvSpPr>
          <p:cNvPr id="60" name="TextBox 59"/>
          <p:cNvSpPr txBox="1"/>
          <p:nvPr/>
        </p:nvSpPr>
        <p:spPr>
          <a:xfrm>
            <a:off x="7017258" y="4185454"/>
            <a:ext cx="6431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 = 8</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ight Arrow 3"/>
          <p:cNvSpPr/>
          <p:nvPr/>
        </p:nvSpPr>
        <p:spPr>
          <a:xfrm>
            <a:off x="1742537" y="2196938"/>
            <a:ext cx="365760" cy="274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ight Arrow 5"/>
          <p:cNvSpPr/>
          <p:nvPr/>
        </p:nvSpPr>
        <p:spPr>
          <a:xfrm flipH="1">
            <a:off x="6748113" y="4574682"/>
            <a:ext cx="365760" cy="27432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809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2. The Back-End Processing </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006784" y="2362200"/>
            <a:ext cx="2202288" cy="2640169"/>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4831896" y="2362199"/>
            <a:ext cx="2202288" cy="264016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p:cNvSpPr/>
          <p:nvPr/>
        </p:nvSpPr>
        <p:spPr>
          <a:xfrm>
            <a:off x="2226949" y="2628030"/>
            <a:ext cx="1761957"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Satellite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Acquisition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Weak Signals</a:t>
            </a:r>
          </a:p>
        </p:txBody>
      </p:sp>
      <p:sp>
        <p:nvSpPr>
          <p:cNvPr id="12" name="Rectangle 11"/>
          <p:cNvSpPr/>
          <p:nvPr/>
        </p:nvSpPr>
        <p:spPr>
          <a:xfrm>
            <a:off x="5168273" y="2584025"/>
            <a:ext cx="163256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Location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Estimation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Inadequate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Satellites</a:t>
            </a:r>
          </a:p>
        </p:txBody>
      </p:sp>
      <p:sp>
        <p:nvSpPr>
          <p:cNvPr id="7" name="Down Arrow 6"/>
          <p:cNvSpPr/>
          <p:nvPr/>
        </p:nvSpPr>
        <p:spPr>
          <a:xfrm>
            <a:off x="5662584" y="1581584"/>
            <a:ext cx="540912" cy="669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9973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need?</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Required Satellites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3256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need?</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Required Satellites (in Various Techniques)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874814" y="2100214"/>
          <a:ext cx="3079669" cy="3282214"/>
        </p:xfrm>
        <a:graphic>
          <a:graphicData uri="http://schemas.openxmlformats.org/drawingml/2006/table">
            <a:tbl>
              <a:tblPr firstRow="1" bandRow="1">
                <a:tableStyleId>{69012ECD-51FC-41F1-AA8D-1B2483CD663E}</a:tableStyleId>
              </a:tblPr>
              <a:tblGrid>
                <a:gridCol w="918360">
                  <a:extLst>
                    <a:ext uri="{9D8B030D-6E8A-4147-A177-3AD203B41FA5}">
                      <a16:colId xmlns:a16="http://schemas.microsoft.com/office/drawing/2014/main" val="20000"/>
                    </a:ext>
                  </a:extLst>
                </a:gridCol>
                <a:gridCol w="926275">
                  <a:extLst>
                    <a:ext uri="{9D8B030D-6E8A-4147-A177-3AD203B41FA5}">
                      <a16:colId xmlns:a16="http://schemas.microsoft.com/office/drawing/2014/main" val="20001"/>
                    </a:ext>
                  </a:extLst>
                </a:gridCol>
                <a:gridCol w="1235034">
                  <a:extLst>
                    <a:ext uri="{9D8B030D-6E8A-4147-A177-3AD203B41FA5}">
                      <a16:colId xmlns:a16="http://schemas.microsoft.com/office/drawing/2014/main" val="20002"/>
                    </a:ext>
                  </a:extLst>
                </a:gridCol>
              </a:tblGrid>
              <a:tr h="642986">
                <a:tc>
                  <a:txBody>
                    <a:bodyPr/>
                    <a:lstStyle/>
                    <a:p>
                      <a:pPr algn="ctr"/>
                      <a:r>
                        <a:rPr lang="en-US"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How</a:t>
                      </a:r>
                      <a:r>
                        <a:rPr lang="en-US" baseline="0" dirty="0"/>
                        <a:t> Fast?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Unknowns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59807">
                <a:tc>
                  <a:txBody>
                    <a:bodyPr/>
                    <a:lstStyle/>
                    <a:p>
                      <a:r>
                        <a:rPr lang="en-US" dirty="0"/>
                        <a:t>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 sec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9807">
                <a:tc>
                  <a:txBody>
                    <a:bodyPr/>
                    <a:lstStyle/>
                    <a:p>
                      <a:r>
                        <a:rPr lang="en-US" dirty="0"/>
                        <a:t>COIN-GPS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 </a:t>
                      </a:r>
                      <a:r>
                        <a:rPr lang="en-US" dirty="0" err="1"/>
                        <a:t>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3048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Required Satellites (in Various Techniques)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890C9E0-8ABD-4B45-A086-1F6EA5D70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9144000" cy="5017361"/>
          </a:xfrm>
          <a:prstGeom prst="rect">
            <a:avLst/>
          </a:prstGeom>
        </p:spPr>
      </p:pic>
    </p:spTree>
    <p:extLst>
      <p:ext uri="{BB962C8B-B14F-4D97-AF65-F5344CB8AC3E}">
        <p14:creationId xmlns:p14="http://schemas.microsoft.com/office/powerpoint/2010/main" val="3681659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Required Satellites (in Various Techniques)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775A3C8-A2C8-8548-AE7D-156CDF0E4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9144000" cy="4634487"/>
          </a:xfrm>
          <a:prstGeom prst="rect">
            <a:avLst/>
          </a:prstGeom>
        </p:spPr>
      </p:pic>
    </p:spTree>
    <p:extLst>
      <p:ext uri="{BB962C8B-B14F-4D97-AF65-F5344CB8AC3E}">
        <p14:creationId xmlns:p14="http://schemas.microsoft.com/office/powerpoint/2010/main" val="12547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108440"/>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GPS signal modulation</a:t>
            </a:r>
          </a:p>
        </p:txBody>
      </p:sp>
      <p:pic>
        <p:nvPicPr>
          <p:cNvPr id="5" name="Picture 4">
            <a:extLst>
              <a:ext uri="{FF2B5EF4-FFF2-40B4-BE49-F238E27FC236}">
                <a16:creationId xmlns:a16="http://schemas.microsoft.com/office/drawing/2014/main" id="{D102DECD-9A06-0B4E-B367-6DF67A799FBB}"/>
              </a:ext>
            </a:extLst>
          </p:cNvPr>
          <p:cNvPicPr>
            <a:picLocks noChangeAspect="1"/>
          </p:cNvPicPr>
          <p:nvPr/>
        </p:nvPicPr>
        <p:blipFill>
          <a:blip r:embed="rId2"/>
          <a:stretch>
            <a:fillRect/>
          </a:stretch>
        </p:blipFill>
        <p:spPr>
          <a:xfrm>
            <a:off x="789331" y="1191243"/>
            <a:ext cx="7179171" cy="4847475"/>
          </a:xfrm>
          <a:prstGeom prst="rect">
            <a:avLst/>
          </a:prstGeom>
        </p:spPr>
      </p:pic>
      <p:sp>
        <p:nvSpPr>
          <p:cNvPr id="3" name="Slide Number Placeholder 2">
            <a:extLst>
              <a:ext uri="{FF2B5EF4-FFF2-40B4-BE49-F238E27FC236}">
                <a16:creationId xmlns:a16="http://schemas.microsoft.com/office/drawing/2014/main" id="{0E0CE4D6-60C5-604D-8D36-4244868D3174}"/>
              </a:ext>
            </a:extLst>
          </p:cNvPr>
          <p:cNvSpPr>
            <a:spLocks noGrp="1"/>
          </p:cNvSpPr>
          <p:nvPr>
            <p:ph type="sldNum" sz="quarter" idx="12"/>
          </p:nvPr>
        </p:nvSpPr>
        <p:spPr/>
        <p:txBody>
          <a:bodyPr/>
          <a:lstStyle/>
          <a:p>
            <a:fld id="{3908DE9A-9F1E-E241-AE61-67432D23D3F3}" type="slidenum">
              <a:rPr lang="en-US" smtClean="0"/>
              <a:t>6</a:t>
            </a:fld>
            <a:endParaRPr lang="en-US"/>
          </a:p>
        </p:txBody>
      </p:sp>
    </p:spTree>
    <p:extLst>
      <p:ext uri="{BB962C8B-B14F-4D97-AF65-F5344CB8AC3E}">
        <p14:creationId xmlns:p14="http://schemas.microsoft.com/office/powerpoint/2010/main" val="3271357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need?</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Required Satellites (in Various Techniques)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874814" y="2100214"/>
          <a:ext cx="3079669" cy="3282214"/>
        </p:xfrm>
        <a:graphic>
          <a:graphicData uri="http://schemas.openxmlformats.org/drawingml/2006/table">
            <a:tbl>
              <a:tblPr firstRow="1" bandRow="1">
                <a:tableStyleId>{69012ECD-51FC-41F1-AA8D-1B2483CD663E}</a:tableStyleId>
              </a:tblPr>
              <a:tblGrid>
                <a:gridCol w="918360">
                  <a:extLst>
                    <a:ext uri="{9D8B030D-6E8A-4147-A177-3AD203B41FA5}">
                      <a16:colId xmlns:a16="http://schemas.microsoft.com/office/drawing/2014/main" val="20000"/>
                    </a:ext>
                  </a:extLst>
                </a:gridCol>
                <a:gridCol w="926275">
                  <a:extLst>
                    <a:ext uri="{9D8B030D-6E8A-4147-A177-3AD203B41FA5}">
                      <a16:colId xmlns:a16="http://schemas.microsoft.com/office/drawing/2014/main" val="20001"/>
                    </a:ext>
                  </a:extLst>
                </a:gridCol>
                <a:gridCol w="1235034">
                  <a:extLst>
                    <a:ext uri="{9D8B030D-6E8A-4147-A177-3AD203B41FA5}">
                      <a16:colId xmlns:a16="http://schemas.microsoft.com/office/drawing/2014/main" val="20002"/>
                    </a:ext>
                  </a:extLst>
                </a:gridCol>
              </a:tblGrid>
              <a:tr h="642986">
                <a:tc>
                  <a:txBody>
                    <a:bodyPr/>
                    <a:lstStyle/>
                    <a:p>
                      <a:pPr algn="ctr"/>
                      <a:r>
                        <a:rPr lang="en-US"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How</a:t>
                      </a:r>
                      <a:r>
                        <a:rPr lang="en-US" baseline="0" dirty="0"/>
                        <a:t> Fast?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Unknowns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59807">
                <a:tc>
                  <a:txBody>
                    <a:bodyPr/>
                    <a:lstStyle/>
                    <a:p>
                      <a:r>
                        <a:rPr lang="en-US" dirty="0"/>
                        <a:t>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 sec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X, Y, Z, B</a:t>
                      </a:r>
                      <a:r>
                        <a:rPr lang="en-US">
                          <a:solidFill>
                            <a:schemeClr val="bg1"/>
                          </a:solidFill>
                        </a:rPr>
                        <a:t>, C</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9807">
                <a:tc>
                  <a:txBody>
                    <a:bodyPr/>
                    <a:lstStyle/>
                    <a:p>
                      <a:r>
                        <a:rPr lang="en-US" dirty="0"/>
                        <a:t>COIN-GPS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 </a:t>
                      </a:r>
                      <a:r>
                        <a:rPr lang="en-US" dirty="0" err="1"/>
                        <a:t>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2"/>
          <p:cNvGrpSpPr>
            <a:grpSpLocks noChangeAspect="1"/>
          </p:cNvGrpSpPr>
          <p:nvPr/>
        </p:nvGrpSpPr>
        <p:grpSpPr>
          <a:xfrm>
            <a:off x="4632344" y="2683431"/>
            <a:ext cx="3611322" cy="1168154"/>
            <a:chOff x="4621271" y="1963017"/>
            <a:chExt cx="3782196" cy="1269425"/>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664071">
              <a:off x="4471270" y="2187056"/>
              <a:ext cx="1195387" cy="89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19038">
              <a:off x="7517398" y="2325977"/>
              <a:ext cx="1036019" cy="73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C:\Users\anwica\AppData\Local\Microsoft\Windows\Temporary Internet Files\Content.IE5\MJS1SWZB\MC90043260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7396" y="2418024"/>
              <a:ext cx="552023" cy="5520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anwica\AppData\Local\Microsoft\Windows\Temporary Internet Files\Content.IE5\MJS1SWZB\MC90043260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2454" y="2418023"/>
              <a:ext cx="552023" cy="55202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2054" idx="3"/>
              <a:endCxn id="21" idx="1"/>
            </p:cNvCxnSpPr>
            <p:nvPr/>
          </p:nvCxnSpPr>
          <p:spPr>
            <a:xfrm flipV="1">
              <a:off x="5979419" y="2694035"/>
              <a:ext cx="1203035" cy="1"/>
            </a:xfrm>
            <a:prstGeom prst="straightConnector1">
              <a:avLst/>
            </a:prstGeom>
            <a:ln>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8694" y="1963017"/>
              <a:ext cx="890587"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a:xfrm>
            <a:off x="5567491" y="3912466"/>
            <a:ext cx="16441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Fig. Common bias error</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9216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need?</a:t>
            </a:r>
          </a:p>
        </p:txBody>
      </p:sp>
      <p:sp>
        <p:nvSpPr>
          <p:cNvPr id="9" name="Title 1"/>
          <p:cNvSpPr>
            <a:spLocks noGrp="1"/>
          </p:cNvSpPr>
          <p:nvPr>
            <p:ph type="title"/>
          </p:nvPr>
        </p:nvSpPr>
        <p:spPr>
          <a:xfrm>
            <a:off x="457200" y="274638"/>
            <a:ext cx="8229600" cy="1143000"/>
          </a:xfrm>
        </p:spPr>
        <p:txBody>
          <a:bodyPr>
            <a:normAutofit fontScale="90000"/>
          </a:bodyPr>
          <a:lstStyle/>
          <a:p>
            <a:pPr algn="l"/>
            <a:r>
              <a:rPr lang="en-US" sz="4000" b="1" dirty="0">
                <a:solidFill>
                  <a:srgbClr val="002060"/>
                </a:solidFill>
                <a:latin typeface="Calibri Light" panose="020F0302020204030204" pitchFamily="34" charset="0"/>
              </a:rPr>
              <a:t>Required Satellites (in Various Techniques)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874814" y="2100214"/>
          <a:ext cx="3079669" cy="3282214"/>
        </p:xfrm>
        <a:graphic>
          <a:graphicData uri="http://schemas.openxmlformats.org/drawingml/2006/table">
            <a:tbl>
              <a:tblPr firstRow="1" bandRow="1">
                <a:tableStyleId>{69012ECD-51FC-41F1-AA8D-1B2483CD663E}</a:tableStyleId>
              </a:tblPr>
              <a:tblGrid>
                <a:gridCol w="918360">
                  <a:extLst>
                    <a:ext uri="{9D8B030D-6E8A-4147-A177-3AD203B41FA5}">
                      <a16:colId xmlns:a16="http://schemas.microsoft.com/office/drawing/2014/main" val="20000"/>
                    </a:ext>
                  </a:extLst>
                </a:gridCol>
                <a:gridCol w="926275">
                  <a:extLst>
                    <a:ext uri="{9D8B030D-6E8A-4147-A177-3AD203B41FA5}">
                      <a16:colId xmlns:a16="http://schemas.microsoft.com/office/drawing/2014/main" val="20001"/>
                    </a:ext>
                  </a:extLst>
                </a:gridCol>
                <a:gridCol w="1235034">
                  <a:extLst>
                    <a:ext uri="{9D8B030D-6E8A-4147-A177-3AD203B41FA5}">
                      <a16:colId xmlns:a16="http://schemas.microsoft.com/office/drawing/2014/main" val="20002"/>
                    </a:ext>
                  </a:extLst>
                </a:gridCol>
              </a:tblGrid>
              <a:tr h="642986">
                <a:tc>
                  <a:txBody>
                    <a:bodyPr/>
                    <a:lstStyle/>
                    <a:p>
                      <a:pPr algn="ctr"/>
                      <a:r>
                        <a:rPr lang="en-US"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How</a:t>
                      </a:r>
                      <a:r>
                        <a:rPr lang="en-US" baseline="0" dirty="0"/>
                        <a:t> Fast?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Unknowns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59807">
                <a:tc>
                  <a:txBody>
                    <a:bodyPr/>
                    <a:lstStyle/>
                    <a:p>
                      <a:r>
                        <a:rPr lang="en-US" dirty="0"/>
                        <a:t>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 sec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X, Y, Z, B</a:t>
                      </a:r>
                      <a:r>
                        <a:rPr lang="en-US" dirty="0">
                          <a:solidFill>
                            <a:schemeClr val="bg1"/>
                          </a:solidFill>
                        </a:rPr>
                        <a:t>,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9807">
                <a:tc>
                  <a:txBody>
                    <a:bodyPr/>
                    <a:lstStyle/>
                    <a:p>
                      <a:r>
                        <a:rPr lang="en-US" dirty="0"/>
                        <a:t>COIN-GPS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 </a:t>
                      </a:r>
                      <a:r>
                        <a:rPr lang="en-US" dirty="0" err="1"/>
                        <a:t>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72" name="Group 2071"/>
          <p:cNvGrpSpPr/>
          <p:nvPr/>
        </p:nvGrpSpPr>
        <p:grpSpPr>
          <a:xfrm>
            <a:off x="4609095" y="2237067"/>
            <a:ext cx="3934470" cy="2548104"/>
            <a:chOff x="4306381" y="3156377"/>
            <a:chExt cx="3934470" cy="2548104"/>
          </a:xfrm>
        </p:grpSpPr>
        <p:sp>
          <p:nvSpPr>
            <p:cNvPr id="35" name="TextBox 34"/>
            <p:cNvSpPr txBox="1"/>
            <p:nvPr/>
          </p:nvSpPr>
          <p:spPr>
            <a:xfrm>
              <a:off x="5863384" y="4670944"/>
              <a:ext cx="4940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dt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70" name="Group 2069"/>
            <p:cNvGrpSpPr/>
            <p:nvPr/>
          </p:nvGrpSpPr>
          <p:grpSpPr>
            <a:xfrm>
              <a:off x="4306381" y="3156377"/>
              <a:ext cx="3934470" cy="2548104"/>
              <a:chOff x="4254815" y="3175802"/>
              <a:chExt cx="4996358" cy="3115217"/>
            </a:xfrm>
          </p:grpSpPr>
          <p:pic>
            <p:nvPicPr>
              <p:cNvPr id="5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664071">
                <a:off x="7936706" y="3325804"/>
                <a:ext cx="1195387" cy="89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815" y="4767019"/>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219038">
                <a:off x="7657923" y="5174002"/>
                <a:ext cx="1036019" cy="73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descr="C:\Users\anwica\AppData\Local\Microsoft\Windows\Temporary Internet Files\Content.IE5\MJS1SWZB\MC900432602[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6671" y="5266049"/>
                <a:ext cx="552023" cy="5520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Users\anwica\AppData\Local\Microsoft\Windows\Temporary Internet Files\Content.IE5\MJS1SWZB\MC900432602[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2979" y="5266048"/>
                <a:ext cx="552023" cy="552023"/>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p:cNvCxnSpPr>
                <a:stCxn id="32" idx="3"/>
                <a:endCxn id="33" idx="1"/>
              </p:cNvCxnSpPr>
              <p:nvPr/>
            </p:nvCxnSpPr>
            <p:spPr>
              <a:xfrm flipV="1">
                <a:off x="6048694" y="5542060"/>
                <a:ext cx="1274285" cy="1"/>
              </a:xfrm>
              <a:prstGeom prst="straightConnector1">
                <a:avLst/>
              </a:prstGeom>
              <a:ln>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pic>
            <p:nvPicPr>
              <p:cNvPr id="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664071">
                <a:off x="5916432" y="3325803"/>
                <a:ext cx="1195387" cy="89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48" name="Straight Connector 2047"/>
              <p:cNvCxnSpPr>
                <a:endCxn id="2062" idx="0"/>
              </p:cNvCxnSpPr>
              <p:nvPr/>
            </p:nvCxnSpPr>
            <p:spPr>
              <a:xfrm flipH="1" flipV="1">
                <a:off x="6656291" y="3890574"/>
                <a:ext cx="942699" cy="13754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2062" idx="2"/>
              </p:cNvCxnSpPr>
              <p:nvPr/>
            </p:nvCxnSpPr>
            <p:spPr>
              <a:xfrm flipV="1">
                <a:off x="7610865" y="3874858"/>
                <a:ext cx="926474" cy="13748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62" name="Arc 2061"/>
              <p:cNvSpPr/>
              <p:nvPr/>
            </p:nvSpPr>
            <p:spPr>
              <a:xfrm>
                <a:off x="5970557" y="3645759"/>
                <a:ext cx="3280616" cy="2621510"/>
              </a:xfrm>
              <a:prstGeom prst="arc">
                <a:avLst>
                  <a:gd name="adj1" fmla="val 13689288"/>
                  <a:gd name="adj2" fmla="val 18634869"/>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66" name="Straight Connector 2065"/>
              <p:cNvCxnSpPr/>
              <p:nvPr/>
            </p:nvCxnSpPr>
            <p:spPr>
              <a:xfrm>
                <a:off x="6685836" y="3890574"/>
                <a:ext cx="1282507" cy="78830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68" name="Right Brace 2067"/>
              <p:cNvSpPr/>
              <p:nvPr/>
            </p:nvSpPr>
            <p:spPr>
              <a:xfrm rot="1946307">
                <a:off x="8320426" y="3930094"/>
                <a:ext cx="258092" cy="993522"/>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71" name="TextBox 2070"/>
            <p:cNvSpPr txBox="1"/>
            <p:nvPr/>
          </p:nvSpPr>
          <p:spPr>
            <a:xfrm>
              <a:off x="7716604" y="4018931"/>
              <a:ext cx="4042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2073" name="TextBox 2072"/>
          <p:cNvSpPr txBox="1"/>
          <p:nvPr/>
        </p:nvSpPr>
        <p:spPr>
          <a:xfrm>
            <a:off x="5999339" y="1891791"/>
            <a:ext cx="777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Actual</a:t>
            </a:r>
          </a:p>
        </p:txBody>
      </p:sp>
      <p:sp>
        <p:nvSpPr>
          <p:cNvPr id="65" name="TextBox 64"/>
          <p:cNvSpPr txBox="1"/>
          <p:nvPr/>
        </p:nvSpPr>
        <p:spPr>
          <a:xfrm>
            <a:off x="7649348" y="1891791"/>
            <a:ext cx="8122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Wrong</a:t>
            </a:r>
          </a:p>
        </p:txBody>
      </p:sp>
      <p:sp>
        <p:nvSpPr>
          <p:cNvPr id="68" name="TextBox 67"/>
          <p:cNvSpPr txBox="1"/>
          <p:nvPr/>
        </p:nvSpPr>
        <p:spPr>
          <a:xfrm>
            <a:off x="5655357" y="4856055"/>
            <a:ext cx="15340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Fig. Coarse time error</a:t>
            </a:r>
          </a:p>
        </p:txBody>
      </p:sp>
      <p:sp>
        <p:nvSpPr>
          <p:cNvPr id="2075" name="TextBox 2074"/>
          <p:cNvSpPr txBox="1"/>
          <p:nvPr/>
        </p:nvSpPr>
        <p:spPr>
          <a:xfrm>
            <a:off x="8215967" y="2874833"/>
            <a:ext cx="8620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800 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reeform 4"/>
          <p:cNvSpPr/>
          <p:nvPr/>
        </p:nvSpPr>
        <p:spPr>
          <a:xfrm>
            <a:off x="4053423" y="4274854"/>
            <a:ext cx="878981" cy="219046"/>
          </a:xfrm>
          <a:custGeom>
            <a:avLst/>
            <a:gdLst>
              <a:gd name="connsiteX0" fmla="*/ 0 w 617838"/>
              <a:gd name="connsiteY0" fmla="*/ 284206 h 321344"/>
              <a:gd name="connsiteX1" fmla="*/ 222422 w 617838"/>
              <a:gd name="connsiteY1" fmla="*/ 296563 h 321344"/>
              <a:gd name="connsiteX2" fmla="*/ 617838 w 617838"/>
              <a:gd name="connsiteY2" fmla="*/ 0 h 321344"/>
            </a:gdLst>
            <a:ahLst/>
            <a:cxnLst>
              <a:cxn ang="0">
                <a:pos x="connsiteX0" y="connsiteY0"/>
              </a:cxn>
              <a:cxn ang="0">
                <a:pos x="connsiteX1" y="connsiteY1"/>
              </a:cxn>
              <a:cxn ang="0">
                <a:pos x="connsiteX2" y="connsiteY2"/>
              </a:cxn>
            </a:cxnLst>
            <a:rect l="l" t="t" r="r" b="b"/>
            <a:pathLst>
              <a:path w="617838" h="321344">
                <a:moveTo>
                  <a:pt x="0" y="284206"/>
                </a:moveTo>
                <a:cubicBezTo>
                  <a:pt x="59724" y="314068"/>
                  <a:pt x="119449" y="343931"/>
                  <a:pt x="222422" y="296563"/>
                </a:cubicBezTo>
                <a:cubicBezTo>
                  <a:pt x="325395" y="249195"/>
                  <a:pt x="617838" y="0"/>
                  <a:pt x="617838"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72138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need?</a:t>
            </a:r>
          </a:p>
        </p:txBody>
      </p:sp>
      <p:sp>
        <p:nvSpPr>
          <p:cNvPr id="9" name="Title 1"/>
          <p:cNvSpPr>
            <a:spLocks noGrp="1"/>
          </p:cNvSpPr>
          <p:nvPr>
            <p:ph type="title"/>
          </p:nvPr>
        </p:nvSpPr>
        <p:spPr>
          <a:xfrm>
            <a:off x="457200" y="274638"/>
            <a:ext cx="8229600" cy="1143000"/>
          </a:xfrm>
        </p:spPr>
        <p:txBody>
          <a:bodyPr>
            <a:normAutofit fontScale="90000"/>
          </a:bodyPr>
          <a:lstStyle/>
          <a:p>
            <a:pPr algn="l"/>
            <a:r>
              <a:rPr lang="en-US" sz="4000" b="1" dirty="0">
                <a:solidFill>
                  <a:srgbClr val="002060"/>
                </a:solidFill>
                <a:latin typeface="Calibri Light" panose="020F0302020204030204" pitchFamily="34" charset="0"/>
              </a:rPr>
              <a:t>Required Satellites (in Various Techniques)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874814" y="2100214"/>
          <a:ext cx="3079669" cy="3282214"/>
        </p:xfrm>
        <a:graphic>
          <a:graphicData uri="http://schemas.openxmlformats.org/drawingml/2006/table">
            <a:tbl>
              <a:tblPr firstRow="1" bandRow="1">
                <a:tableStyleId>{69012ECD-51FC-41F1-AA8D-1B2483CD663E}</a:tableStyleId>
              </a:tblPr>
              <a:tblGrid>
                <a:gridCol w="918360">
                  <a:extLst>
                    <a:ext uri="{9D8B030D-6E8A-4147-A177-3AD203B41FA5}">
                      <a16:colId xmlns:a16="http://schemas.microsoft.com/office/drawing/2014/main" val="20000"/>
                    </a:ext>
                  </a:extLst>
                </a:gridCol>
                <a:gridCol w="926275">
                  <a:extLst>
                    <a:ext uri="{9D8B030D-6E8A-4147-A177-3AD203B41FA5}">
                      <a16:colId xmlns:a16="http://schemas.microsoft.com/office/drawing/2014/main" val="20001"/>
                    </a:ext>
                  </a:extLst>
                </a:gridCol>
                <a:gridCol w="1235034">
                  <a:extLst>
                    <a:ext uri="{9D8B030D-6E8A-4147-A177-3AD203B41FA5}">
                      <a16:colId xmlns:a16="http://schemas.microsoft.com/office/drawing/2014/main" val="20002"/>
                    </a:ext>
                  </a:extLst>
                </a:gridCol>
              </a:tblGrid>
              <a:tr h="642986">
                <a:tc>
                  <a:txBody>
                    <a:bodyPr/>
                    <a:lstStyle/>
                    <a:p>
                      <a:pPr algn="ctr"/>
                      <a:r>
                        <a:rPr lang="en-US"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How</a:t>
                      </a:r>
                      <a:r>
                        <a:rPr lang="en-US" baseline="0" dirty="0"/>
                        <a:t> Fast?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Unknowns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59807">
                <a:tc>
                  <a:txBody>
                    <a:bodyPr/>
                    <a:lstStyle/>
                    <a:p>
                      <a:r>
                        <a:rPr lang="en-US" dirty="0"/>
                        <a:t>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 sec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X, Y, Z, B</a:t>
                      </a:r>
                      <a:r>
                        <a:rPr lang="en-US" dirty="0">
                          <a:solidFill>
                            <a:schemeClr val="bg1"/>
                          </a:solidFill>
                        </a:rPr>
                        <a:t>,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9807">
                <a:tc>
                  <a:txBody>
                    <a:bodyPr/>
                    <a:lstStyle/>
                    <a:p>
                      <a:r>
                        <a:rPr lang="en-US" dirty="0"/>
                        <a:t>COIN-GPS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 </a:t>
                      </a:r>
                      <a:r>
                        <a:rPr lang="en-US" dirty="0" err="1"/>
                        <a:t>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X, Y, Z, B,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72" name="Group 2071"/>
          <p:cNvGrpSpPr/>
          <p:nvPr/>
        </p:nvGrpSpPr>
        <p:grpSpPr>
          <a:xfrm>
            <a:off x="4609095" y="2237067"/>
            <a:ext cx="3934470" cy="2548104"/>
            <a:chOff x="4306381" y="3156377"/>
            <a:chExt cx="3934470" cy="2548104"/>
          </a:xfrm>
        </p:grpSpPr>
        <p:sp>
          <p:nvSpPr>
            <p:cNvPr id="35" name="TextBox 34"/>
            <p:cNvSpPr txBox="1"/>
            <p:nvPr/>
          </p:nvSpPr>
          <p:spPr>
            <a:xfrm>
              <a:off x="5863384" y="4670944"/>
              <a:ext cx="4940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dt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70" name="Group 2069"/>
            <p:cNvGrpSpPr/>
            <p:nvPr/>
          </p:nvGrpSpPr>
          <p:grpSpPr>
            <a:xfrm>
              <a:off x="4306381" y="3156377"/>
              <a:ext cx="3934470" cy="2548104"/>
              <a:chOff x="4254815" y="3175802"/>
              <a:chExt cx="4996358" cy="3115217"/>
            </a:xfrm>
          </p:grpSpPr>
          <p:pic>
            <p:nvPicPr>
              <p:cNvPr id="5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664071">
                <a:off x="7936706" y="3325804"/>
                <a:ext cx="1195387" cy="89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815" y="4767019"/>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219038">
                <a:off x="7657923" y="5174002"/>
                <a:ext cx="1036019" cy="73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descr="C:\Users\anwica\AppData\Local\Microsoft\Windows\Temporary Internet Files\Content.IE5\MJS1SWZB\MC900432602[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6671" y="5266049"/>
                <a:ext cx="552023" cy="5520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Users\anwica\AppData\Local\Microsoft\Windows\Temporary Internet Files\Content.IE5\MJS1SWZB\MC900432602[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2979" y="5266048"/>
                <a:ext cx="552023" cy="552023"/>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p:cNvCxnSpPr>
                <a:stCxn id="32" idx="3"/>
                <a:endCxn id="33" idx="1"/>
              </p:cNvCxnSpPr>
              <p:nvPr/>
            </p:nvCxnSpPr>
            <p:spPr>
              <a:xfrm flipV="1">
                <a:off x="6048694" y="5542060"/>
                <a:ext cx="1274285" cy="1"/>
              </a:xfrm>
              <a:prstGeom prst="straightConnector1">
                <a:avLst/>
              </a:prstGeom>
              <a:ln>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pic>
            <p:nvPicPr>
              <p:cNvPr id="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664071">
                <a:off x="5916432" y="3325803"/>
                <a:ext cx="1195387" cy="89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48" name="Straight Connector 2047"/>
              <p:cNvCxnSpPr>
                <a:endCxn id="2062" idx="0"/>
              </p:cNvCxnSpPr>
              <p:nvPr/>
            </p:nvCxnSpPr>
            <p:spPr>
              <a:xfrm flipH="1" flipV="1">
                <a:off x="6656291" y="3890574"/>
                <a:ext cx="942699" cy="13754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2062" idx="2"/>
              </p:cNvCxnSpPr>
              <p:nvPr/>
            </p:nvCxnSpPr>
            <p:spPr>
              <a:xfrm flipV="1">
                <a:off x="7610865" y="3874858"/>
                <a:ext cx="926474" cy="13748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62" name="Arc 2061"/>
              <p:cNvSpPr/>
              <p:nvPr/>
            </p:nvSpPr>
            <p:spPr>
              <a:xfrm>
                <a:off x="5970557" y="3645759"/>
                <a:ext cx="3280616" cy="2621510"/>
              </a:xfrm>
              <a:prstGeom prst="arc">
                <a:avLst>
                  <a:gd name="adj1" fmla="val 13689288"/>
                  <a:gd name="adj2" fmla="val 18634869"/>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66" name="Straight Connector 2065"/>
              <p:cNvCxnSpPr/>
              <p:nvPr/>
            </p:nvCxnSpPr>
            <p:spPr>
              <a:xfrm>
                <a:off x="6685836" y="3890574"/>
                <a:ext cx="1282507" cy="78830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68" name="Right Brace 2067"/>
              <p:cNvSpPr/>
              <p:nvPr/>
            </p:nvSpPr>
            <p:spPr>
              <a:xfrm rot="1946307">
                <a:off x="8320426" y="3930094"/>
                <a:ext cx="258092" cy="993522"/>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71" name="TextBox 2070"/>
            <p:cNvSpPr txBox="1"/>
            <p:nvPr/>
          </p:nvSpPr>
          <p:spPr>
            <a:xfrm>
              <a:off x="7716604" y="4018931"/>
              <a:ext cx="4042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2073" name="TextBox 2072"/>
          <p:cNvSpPr txBox="1"/>
          <p:nvPr/>
        </p:nvSpPr>
        <p:spPr>
          <a:xfrm>
            <a:off x="5999339" y="1891791"/>
            <a:ext cx="777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Actual</a:t>
            </a:r>
          </a:p>
        </p:txBody>
      </p:sp>
      <p:sp>
        <p:nvSpPr>
          <p:cNvPr id="65" name="TextBox 64"/>
          <p:cNvSpPr txBox="1"/>
          <p:nvPr/>
        </p:nvSpPr>
        <p:spPr>
          <a:xfrm>
            <a:off x="7649348" y="1891791"/>
            <a:ext cx="8122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Wrong</a:t>
            </a:r>
          </a:p>
        </p:txBody>
      </p:sp>
      <p:sp>
        <p:nvSpPr>
          <p:cNvPr id="68" name="TextBox 67"/>
          <p:cNvSpPr txBox="1"/>
          <p:nvPr/>
        </p:nvSpPr>
        <p:spPr>
          <a:xfrm>
            <a:off x="5655357" y="4856055"/>
            <a:ext cx="15340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Fig. Coarse time error</a:t>
            </a:r>
          </a:p>
        </p:txBody>
      </p:sp>
      <p:sp>
        <p:nvSpPr>
          <p:cNvPr id="2075" name="TextBox 2074"/>
          <p:cNvSpPr txBox="1"/>
          <p:nvPr/>
        </p:nvSpPr>
        <p:spPr>
          <a:xfrm>
            <a:off x="8215967" y="2874833"/>
            <a:ext cx="8620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800 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Freeform 28"/>
          <p:cNvSpPr/>
          <p:nvPr/>
        </p:nvSpPr>
        <p:spPr>
          <a:xfrm>
            <a:off x="4053423" y="4274854"/>
            <a:ext cx="878981" cy="219046"/>
          </a:xfrm>
          <a:custGeom>
            <a:avLst/>
            <a:gdLst>
              <a:gd name="connsiteX0" fmla="*/ 0 w 617838"/>
              <a:gd name="connsiteY0" fmla="*/ 284206 h 321344"/>
              <a:gd name="connsiteX1" fmla="*/ 222422 w 617838"/>
              <a:gd name="connsiteY1" fmla="*/ 296563 h 321344"/>
              <a:gd name="connsiteX2" fmla="*/ 617838 w 617838"/>
              <a:gd name="connsiteY2" fmla="*/ 0 h 321344"/>
            </a:gdLst>
            <a:ahLst/>
            <a:cxnLst>
              <a:cxn ang="0">
                <a:pos x="connsiteX0" y="connsiteY0"/>
              </a:cxn>
              <a:cxn ang="0">
                <a:pos x="connsiteX1" y="connsiteY1"/>
              </a:cxn>
              <a:cxn ang="0">
                <a:pos x="connsiteX2" y="connsiteY2"/>
              </a:cxn>
            </a:cxnLst>
            <a:rect l="l" t="t" r="r" b="b"/>
            <a:pathLst>
              <a:path w="617838" h="321344">
                <a:moveTo>
                  <a:pt x="0" y="284206"/>
                </a:moveTo>
                <a:cubicBezTo>
                  <a:pt x="59724" y="314068"/>
                  <a:pt x="119449" y="343931"/>
                  <a:pt x="222422" y="296563"/>
                </a:cubicBezTo>
                <a:cubicBezTo>
                  <a:pt x="325395" y="249195"/>
                  <a:pt x="617838" y="0"/>
                  <a:pt x="617838"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000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need?</a:t>
            </a:r>
          </a:p>
        </p:txBody>
      </p:sp>
      <p:sp>
        <p:nvSpPr>
          <p:cNvPr id="9" name="Title 1"/>
          <p:cNvSpPr>
            <a:spLocks noGrp="1"/>
          </p:cNvSpPr>
          <p:nvPr>
            <p:ph type="title"/>
          </p:nvPr>
        </p:nvSpPr>
        <p:spPr>
          <a:xfrm>
            <a:off x="457200" y="274638"/>
            <a:ext cx="8229600" cy="1143000"/>
          </a:xfrm>
        </p:spPr>
        <p:txBody>
          <a:bodyPr>
            <a:normAutofit fontScale="90000"/>
          </a:bodyPr>
          <a:lstStyle/>
          <a:p>
            <a:pPr algn="l"/>
            <a:r>
              <a:rPr lang="en-US" sz="4000" b="1" dirty="0">
                <a:solidFill>
                  <a:srgbClr val="002060"/>
                </a:solidFill>
                <a:latin typeface="Calibri Light" panose="020F0302020204030204" pitchFamily="34" charset="0"/>
              </a:rPr>
              <a:t>Required Satellites (in Various Techniques)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874814" y="2100214"/>
          <a:ext cx="3079669" cy="3282214"/>
        </p:xfrm>
        <a:graphic>
          <a:graphicData uri="http://schemas.openxmlformats.org/drawingml/2006/table">
            <a:tbl>
              <a:tblPr firstRow="1" bandRow="1">
                <a:tableStyleId>{69012ECD-51FC-41F1-AA8D-1B2483CD663E}</a:tableStyleId>
              </a:tblPr>
              <a:tblGrid>
                <a:gridCol w="918360">
                  <a:extLst>
                    <a:ext uri="{9D8B030D-6E8A-4147-A177-3AD203B41FA5}">
                      <a16:colId xmlns:a16="http://schemas.microsoft.com/office/drawing/2014/main" val="20000"/>
                    </a:ext>
                  </a:extLst>
                </a:gridCol>
                <a:gridCol w="926275">
                  <a:extLst>
                    <a:ext uri="{9D8B030D-6E8A-4147-A177-3AD203B41FA5}">
                      <a16:colId xmlns:a16="http://schemas.microsoft.com/office/drawing/2014/main" val="20001"/>
                    </a:ext>
                  </a:extLst>
                </a:gridCol>
                <a:gridCol w="1235034">
                  <a:extLst>
                    <a:ext uri="{9D8B030D-6E8A-4147-A177-3AD203B41FA5}">
                      <a16:colId xmlns:a16="http://schemas.microsoft.com/office/drawing/2014/main" val="20002"/>
                    </a:ext>
                  </a:extLst>
                </a:gridCol>
              </a:tblGrid>
              <a:tr h="642986">
                <a:tc>
                  <a:txBody>
                    <a:bodyPr/>
                    <a:lstStyle/>
                    <a:p>
                      <a:pPr algn="ctr"/>
                      <a:r>
                        <a:rPr lang="en-US"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How</a:t>
                      </a:r>
                      <a:r>
                        <a:rPr lang="en-US" baseline="0" dirty="0"/>
                        <a:t> Fast?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Unknowns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59807">
                <a:tc>
                  <a:txBody>
                    <a:bodyPr/>
                    <a:lstStyle/>
                    <a:p>
                      <a:r>
                        <a:rPr lang="en-US" dirty="0"/>
                        <a:t>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 sec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X, Y, Z, B</a:t>
                      </a:r>
                      <a:r>
                        <a:rPr lang="en-US" dirty="0">
                          <a:solidFill>
                            <a:schemeClr val="bg1"/>
                          </a:solidFill>
                        </a:rPr>
                        <a:t>,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9807">
                <a:tc>
                  <a:txBody>
                    <a:bodyPr/>
                    <a:lstStyle/>
                    <a:p>
                      <a:r>
                        <a:rPr lang="en-US" dirty="0"/>
                        <a:t>COIN-GPS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 </a:t>
                      </a:r>
                      <a:r>
                        <a:rPr lang="en-US" dirty="0" err="1"/>
                        <a:t>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X, Y, Z, B,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980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72" name="Group 2071"/>
          <p:cNvGrpSpPr/>
          <p:nvPr/>
        </p:nvGrpSpPr>
        <p:grpSpPr>
          <a:xfrm>
            <a:off x="4609095" y="2237067"/>
            <a:ext cx="3934470" cy="2548104"/>
            <a:chOff x="4306381" y="3156377"/>
            <a:chExt cx="3934470" cy="2548104"/>
          </a:xfrm>
        </p:grpSpPr>
        <p:sp>
          <p:nvSpPr>
            <p:cNvPr id="35" name="TextBox 34"/>
            <p:cNvSpPr txBox="1"/>
            <p:nvPr/>
          </p:nvSpPr>
          <p:spPr>
            <a:xfrm>
              <a:off x="5863384" y="4670944"/>
              <a:ext cx="4940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dt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70" name="Group 2069"/>
            <p:cNvGrpSpPr/>
            <p:nvPr/>
          </p:nvGrpSpPr>
          <p:grpSpPr>
            <a:xfrm>
              <a:off x="4306381" y="3156377"/>
              <a:ext cx="3934470" cy="2548104"/>
              <a:chOff x="4254815" y="3175802"/>
              <a:chExt cx="4996358" cy="3115217"/>
            </a:xfrm>
          </p:grpSpPr>
          <p:pic>
            <p:nvPicPr>
              <p:cNvPr id="5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664071">
                <a:off x="7936706" y="3325804"/>
                <a:ext cx="1195387" cy="89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815" y="4767019"/>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19038">
                <a:off x="7657923" y="5174002"/>
                <a:ext cx="1036019" cy="73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descr="C:\Users\anwica\AppData\Local\Microsoft\Windows\Temporary Internet Files\Content.IE5\MJS1SWZB\MC90043260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6671" y="5266049"/>
                <a:ext cx="552023" cy="5520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Users\anwica\AppData\Local\Microsoft\Windows\Temporary Internet Files\Content.IE5\MJS1SWZB\MC90043260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2979" y="5266048"/>
                <a:ext cx="552023" cy="552023"/>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p:cNvCxnSpPr>
                <a:stCxn id="32" idx="3"/>
                <a:endCxn id="33" idx="1"/>
              </p:cNvCxnSpPr>
              <p:nvPr/>
            </p:nvCxnSpPr>
            <p:spPr>
              <a:xfrm flipV="1">
                <a:off x="6048694" y="5542060"/>
                <a:ext cx="1274285" cy="1"/>
              </a:xfrm>
              <a:prstGeom prst="straightConnector1">
                <a:avLst/>
              </a:prstGeom>
              <a:ln>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pic>
            <p:nvPicPr>
              <p:cNvPr id="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664071">
                <a:off x="5916432" y="3325803"/>
                <a:ext cx="1195387" cy="89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48" name="Straight Connector 2047"/>
              <p:cNvCxnSpPr>
                <a:endCxn id="2062" idx="0"/>
              </p:cNvCxnSpPr>
              <p:nvPr/>
            </p:nvCxnSpPr>
            <p:spPr>
              <a:xfrm flipH="1" flipV="1">
                <a:off x="6656291" y="3890574"/>
                <a:ext cx="942699" cy="13754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2062" idx="2"/>
              </p:cNvCxnSpPr>
              <p:nvPr/>
            </p:nvCxnSpPr>
            <p:spPr>
              <a:xfrm flipV="1">
                <a:off x="7610865" y="3874858"/>
                <a:ext cx="926474" cy="13748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62" name="Arc 2061"/>
              <p:cNvSpPr/>
              <p:nvPr/>
            </p:nvSpPr>
            <p:spPr>
              <a:xfrm>
                <a:off x="5970557" y="3645759"/>
                <a:ext cx="3280616" cy="2621510"/>
              </a:xfrm>
              <a:prstGeom prst="arc">
                <a:avLst>
                  <a:gd name="adj1" fmla="val 13689288"/>
                  <a:gd name="adj2" fmla="val 18634869"/>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66" name="Straight Connector 2065"/>
              <p:cNvCxnSpPr/>
              <p:nvPr/>
            </p:nvCxnSpPr>
            <p:spPr>
              <a:xfrm>
                <a:off x="6685836" y="3890574"/>
                <a:ext cx="1282507" cy="78830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68" name="Right Brace 2067"/>
              <p:cNvSpPr/>
              <p:nvPr/>
            </p:nvSpPr>
            <p:spPr>
              <a:xfrm rot="1946307">
                <a:off x="8320426" y="3930094"/>
                <a:ext cx="258092" cy="993522"/>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71" name="TextBox 2070"/>
            <p:cNvSpPr txBox="1"/>
            <p:nvPr/>
          </p:nvSpPr>
          <p:spPr>
            <a:xfrm>
              <a:off x="7716604" y="4018931"/>
              <a:ext cx="4042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2073" name="TextBox 2072"/>
          <p:cNvSpPr txBox="1"/>
          <p:nvPr/>
        </p:nvSpPr>
        <p:spPr>
          <a:xfrm>
            <a:off x="5999339" y="1891791"/>
            <a:ext cx="777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Actual</a:t>
            </a:r>
          </a:p>
        </p:txBody>
      </p:sp>
      <p:sp>
        <p:nvSpPr>
          <p:cNvPr id="65" name="TextBox 64"/>
          <p:cNvSpPr txBox="1"/>
          <p:nvPr/>
        </p:nvSpPr>
        <p:spPr>
          <a:xfrm>
            <a:off x="7649348" y="1891791"/>
            <a:ext cx="8122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Wrong</a:t>
            </a:r>
          </a:p>
        </p:txBody>
      </p:sp>
      <p:sp>
        <p:nvSpPr>
          <p:cNvPr id="68" name="TextBox 67"/>
          <p:cNvSpPr txBox="1"/>
          <p:nvPr/>
        </p:nvSpPr>
        <p:spPr>
          <a:xfrm>
            <a:off x="5655357" y="4856055"/>
            <a:ext cx="15340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Fig. Coarse time error</a:t>
            </a:r>
          </a:p>
        </p:txBody>
      </p:sp>
      <p:sp>
        <p:nvSpPr>
          <p:cNvPr id="2075" name="TextBox 2074"/>
          <p:cNvSpPr txBox="1"/>
          <p:nvPr/>
        </p:nvSpPr>
        <p:spPr>
          <a:xfrm>
            <a:off x="8215967" y="2874833"/>
            <a:ext cx="8620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800 m/s</a:t>
            </a:r>
          </a:p>
        </p:txBody>
      </p:sp>
      <p:sp>
        <p:nvSpPr>
          <p:cNvPr id="4" name="TextBox 3"/>
          <p:cNvSpPr txBox="1"/>
          <p:nvPr/>
        </p:nvSpPr>
        <p:spPr>
          <a:xfrm>
            <a:off x="860920" y="5355780"/>
            <a:ext cx="732303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So… for instant GPS, we need </a:t>
            </a:r>
            <a:r>
              <a:rPr kumimoji="0" lang="en-US" sz="5400" b="1" i="0" u="none" strike="noStrike" kern="1200" cap="none" spc="0" normalizeH="0" baseline="0" noProof="0" dirty="0">
                <a:ln>
                  <a:noFill/>
                </a:ln>
                <a:solidFill>
                  <a:prstClr val="black"/>
                </a:solidFill>
                <a:effectLst/>
                <a:uLnTx/>
                <a:uFillTx/>
                <a:latin typeface="Calibri"/>
                <a:ea typeface="+mn-ea"/>
                <a:cs typeface="+mn-cs"/>
              </a:rPr>
              <a:t>5</a:t>
            </a:r>
            <a:r>
              <a:rPr kumimoji="0" lang="en-US" sz="2800" b="0" i="0" u="none" strike="noStrike" kern="1200" cap="none" spc="0" normalizeH="0" baseline="0" noProof="0" dirty="0">
                <a:ln>
                  <a:noFill/>
                </a:ln>
                <a:solidFill>
                  <a:prstClr val="black"/>
                </a:solidFill>
                <a:effectLst/>
                <a:uLnTx/>
                <a:uFillTx/>
                <a:latin typeface="Calibri"/>
                <a:ea typeface="+mn-ea"/>
                <a:cs typeface="+mn-cs"/>
              </a:rPr>
              <a:t> visible satellites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095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see </a:t>
            </a:r>
            <a:r>
              <a:rPr lang="en-US" sz="4000" b="1" dirty="0"/>
              <a:t>indoors</a:t>
            </a:r>
            <a:r>
              <a:rPr lang="en-US" sz="2800" b="1" dirty="0"/>
              <a:t>?</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Acquired Satellites (Indoors)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5439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see </a:t>
            </a:r>
            <a:r>
              <a:rPr lang="en-US" sz="4000" b="1" dirty="0"/>
              <a:t>indoors</a:t>
            </a:r>
            <a:r>
              <a:rPr lang="en-US" sz="2800" b="1" dirty="0"/>
              <a:t>?</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Acquired Satellites (Indoors)</a:t>
            </a: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365" y="4251215"/>
            <a:ext cx="2545230" cy="1908923"/>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364" y="2045315"/>
            <a:ext cx="2545231" cy="1908923"/>
          </a:xfrm>
          <a:prstGeom prst="rect">
            <a:avLst/>
          </a:prstGeom>
        </p:spPr>
      </p:pic>
      <p:sp>
        <p:nvSpPr>
          <p:cNvPr id="39" name="TextBox 38"/>
          <p:cNvSpPr txBox="1"/>
          <p:nvPr/>
        </p:nvSpPr>
        <p:spPr>
          <a:xfrm rot="16200000">
            <a:off x="-213378" y="2815110"/>
            <a:ext cx="1908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Garmin Antenna</a:t>
            </a:r>
          </a:p>
        </p:txBody>
      </p:sp>
      <p:sp>
        <p:nvSpPr>
          <p:cNvPr id="40" name="TextBox 39"/>
          <p:cNvSpPr txBox="1"/>
          <p:nvPr/>
        </p:nvSpPr>
        <p:spPr>
          <a:xfrm rot="16200000">
            <a:off x="-199073" y="5038700"/>
            <a:ext cx="18735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Our Antenna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4055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How many satellites do we see </a:t>
            </a:r>
            <a:r>
              <a:rPr lang="en-US" sz="4000" b="1" dirty="0"/>
              <a:t>indoors</a:t>
            </a:r>
            <a:r>
              <a:rPr lang="en-US" sz="2800" b="1" dirty="0"/>
              <a:t>?</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Acquired Satellites (Indoors)</a:t>
            </a:r>
            <a:endParaRPr lang="en-US" sz="34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365" y="4251215"/>
            <a:ext cx="2545230" cy="1908923"/>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364" y="2045315"/>
            <a:ext cx="2545231" cy="1908923"/>
          </a:xfrm>
          <a:prstGeom prst="rect">
            <a:avLst/>
          </a:prstGeom>
        </p:spPr>
      </p:pic>
      <p:sp>
        <p:nvSpPr>
          <p:cNvPr id="39" name="TextBox 38"/>
          <p:cNvSpPr txBox="1"/>
          <p:nvPr/>
        </p:nvSpPr>
        <p:spPr>
          <a:xfrm rot="16200000">
            <a:off x="-213378" y="2815110"/>
            <a:ext cx="1908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Garmin Antenna</a:t>
            </a:r>
          </a:p>
        </p:txBody>
      </p:sp>
      <p:sp>
        <p:nvSpPr>
          <p:cNvPr id="40" name="TextBox 39"/>
          <p:cNvSpPr txBox="1"/>
          <p:nvPr/>
        </p:nvSpPr>
        <p:spPr>
          <a:xfrm rot="16200000">
            <a:off x="-199073" y="5038700"/>
            <a:ext cx="18735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Our Antenna</a:t>
            </a:r>
          </a:p>
        </p:txBody>
      </p:sp>
      <p:grpSp>
        <p:nvGrpSpPr>
          <p:cNvPr id="7" name="Group 6"/>
          <p:cNvGrpSpPr/>
          <p:nvPr/>
        </p:nvGrpSpPr>
        <p:grpSpPr>
          <a:xfrm>
            <a:off x="3971964" y="2128440"/>
            <a:ext cx="4627059" cy="3043655"/>
            <a:chOff x="3971964" y="2128440"/>
            <a:chExt cx="4627059" cy="3043655"/>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65" t="2991" r="42192" b="43269"/>
            <a:stretch/>
          </p:blipFill>
          <p:spPr bwMode="auto">
            <a:xfrm>
              <a:off x="4222858" y="2128440"/>
              <a:ext cx="4376165" cy="2674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37014" y="4802763"/>
              <a:ext cx="2662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or more visible satellites</a:t>
              </a:r>
            </a:p>
          </p:txBody>
        </p:sp>
        <p:sp>
          <p:nvSpPr>
            <p:cNvPr id="6" name="TextBox 5"/>
            <p:cNvSpPr txBox="1"/>
            <p:nvPr/>
          </p:nvSpPr>
          <p:spPr>
            <a:xfrm>
              <a:off x="3971964" y="3152298"/>
              <a:ext cx="3497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11" name="Right Arrow 10"/>
          <p:cNvSpPr/>
          <p:nvPr/>
        </p:nvSpPr>
        <p:spPr>
          <a:xfrm>
            <a:off x="5444835" y="3055819"/>
            <a:ext cx="368136" cy="314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ight Arrow 16"/>
          <p:cNvSpPr/>
          <p:nvPr/>
        </p:nvSpPr>
        <p:spPr>
          <a:xfrm rot="3755269">
            <a:off x="5630881" y="4044765"/>
            <a:ext cx="368136" cy="314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Box 7"/>
          <p:cNvSpPr txBox="1"/>
          <p:nvPr/>
        </p:nvSpPr>
        <p:spPr>
          <a:xfrm>
            <a:off x="5163643" y="5350014"/>
            <a:ext cx="249459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But … 3 &lt; 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7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Our Approach: </a:t>
            </a:r>
            <a:r>
              <a:rPr lang="en-US" sz="2800" dirty="0"/>
              <a:t>Receive, Wait and Receive again </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Handling Inadequate Satellites Problem</a:t>
            </a:r>
            <a:endParaRPr lang="en-US" sz="34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4482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Our Approach: </a:t>
            </a:r>
            <a:r>
              <a:rPr lang="en-US" sz="2800" dirty="0"/>
              <a:t>Receive, Wait and Receive again </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Handling Inadequate Satellites Problem</a:t>
            </a:r>
            <a:endParaRPr lang="en-US" sz="36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878" y="2647268"/>
            <a:ext cx="1992086" cy="2988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48878" y="5639588"/>
            <a:ext cx="1992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10:30.000 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173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Our Approach: </a:t>
            </a:r>
            <a:r>
              <a:rPr lang="en-US" sz="2800" dirty="0"/>
              <a:t>Receive, Wait and Receive again </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Handling Inadequate Satellites Problem</a:t>
            </a:r>
            <a:endParaRPr lang="en-US" sz="36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878" y="2647268"/>
            <a:ext cx="1992086" cy="2988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952" y="1925024"/>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628" y="3129410"/>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025" y="2231323"/>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48878" y="5639588"/>
            <a:ext cx="1992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10:30.000 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991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1C0CE-9C21-4B48-9453-F401A0699F8C}"/>
              </a:ext>
            </a:extLst>
          </p:cNvPr>
          <p:cNvPicPr>
            <a:picLocks noChangeAspect="1"/>
          </p:cNvPicPr>
          <p:nvPr/>
        </p:nvPicPr>
        <p:blipFill>
          <a:blip r:embed="rId3"/>
          <a:stretch>
            <a:fillRect/>
          </a:stretch>
        </p:blipFill>
        <p:spPr>
          <a:xfrm>
            <a:off x="820379" y="1079401"/>
            <a:ext cx="7462562" cy="4513223"/>
          </a:xfrm>
          <a:prstGeom prst="rect">
            <a:avLst/>
          </a:prstGeom>
        </p:spPr>
      </p:pic>
      <p:sp>
        <p:nvSpPr>
          <p:cNvPr id="2" name="Slide Number Placeholder 1">
            <a:extLst>
              <a:ext uri="{FF2B5EF4-FFF2-40B4-BE49-F238E27FC236}">
                <a16:creationId xmlns:a16="http://schemas.microsoft.com/office/drawing/2014/main" id="{04DDBBFD-EFC3-5D45-BB72-C92CCB80AAA1}"/>
              </a:ext>
            </a:extLst>
          </p:cNvPr>
          <p:cNvSpPr>
            <a:spLocks noGrp="1"/>
          </p:cNvSpPr>
          <p:nvPr>
            <p:ph type="sldNum" sz="quarter" idx="12"/>
          </p:nvPr>
        </p:nvSpPr>
        <p:spPr/>
        <p:txBody>
          <a:bodyPr/>
          <a:lstStyle/>
          <a:p>
            <a:fld id="{3908DE9A-9F1E-E241-AE61-67432D23D3F3}" type="slidenum">
              <a:rPr lang="en-US" smtClean="0"/>
              <a:t>7</a:t>
            </a:fld>
            <a:endParaRPr lang="en-US"/>
          </a:p>
        </p:txBody>
      </p:sp>
      <p:sp>
        <p:nvSpPr>
          <p:cNvPr id="7" name="TextBox 6">
            <a:extLst>
              <a:ext uri="{FF2B5EF4-FFF2-40B4-BE49-F238E27FC236}">
                <a16:creationId xmlns:a16="http://schemas.microsoft.com/office/drawing/2014/main" id="{D06A3794-3D83-D441-A481-762E24E62D03}"/>
              </a:ext>
            </a:extLst>
          </p:cNvPr>
          <p:cNvSpPr txBox="1"/>
          <p:nvPr/>
        </p:nvSpPr>
        <p:spPr>
          <a:xfrm>
            <a:off x="520161" y="5895123"/>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An illustration of GPS signal modulation scheme</a:t>
            </a:r>
          </a:p>
        </p:txBody>
      </p:sp>
    </p:spTree>
    <p:extLst>
      <p:ext uri="{BB962C8B-B14F-4D97-AF65-F5344CB8AC3E}">
        <p14:creationId xmlns:p14="http://schemas.microsoft.com/office/powerpoint/2010/main" val="3533145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Our Approach: </a:t>
            </a:r>
            <a:r>
              <a:rPr lang="en-US" sz="2800" dirty="0"/>
              <a:t>Receive, Wait and Receive again </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Handling Inadequate Satellites Problem</a:t>
            </a:r>
            <a:endParaRPr lang="en-US" sz="36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878" y="2647268"/>
            <a:ext cx="1992086" cy="2988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571" y="2659515"/>
            <a:ext cx="1975757" cy="2963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9952" y="1925024"/>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628" y="3129410"/>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025" y="2231323"/>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48878" y="5639588"/>
            <a:ext cx="1992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10:30.000 AM</a:t>
            </a:r>
          </a:p>
        </p:txBody>
      </p:sp>
      <p:sp>
        <p:nvSpPr>
          <p:cNvPr id="20" name="TextBox 19"/>
          <p:cNvSpPr txBox="1"/>
          <p:nvPr/>
        </p:nvSpPr>
        <p:spPr>
          <a:xfrm>
            <a:off x="5419503" y="5639588"/>
            <a:ext cx="1992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10:30.500 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40770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Our Approach: </a:t>
            </a:r>
            <a:r>
              <a:rPr lang="en-US" sz="2800" dirty="0"/>
              <a:t>Receive, Wait and Receive again </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Handling Inadequate Satellites Problem</a:t>
            </a:r>
            <a:endParaRPr lang="en-US" sz="36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878" y="2647268"/>
            <a:ext cx="1992086" cy="2988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571" y="2659515"/>
            <a:ext cx="1975757" cy="2963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9952" y="1925024"/>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628" y="3129410"/>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025" y="2231323"/>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48878" y="5639588"/>
            <a:ext cx="1992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10:30.000 AM</a:t>
            </a:r>
          </a:p>
        </p:txBody>
      </p:sp>
      <p:sp>
        <p:nvSpPr>
          <p:cNvPr id="20" name="TextBox 19"/>
          <p:cNvSpPr txBox="1"/>
          <p:nvPr/>
        </p:nvSpPr>
        <p:spPr>
          <a:xfrm>
            <a:off x="5419503" y="5639588"/>
            <a:ext cx="1992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10:30.500 AM</a:t>
            </a:r>
          </a:p>
        </p:txBody>
      </p:sp>
      <p:pic>
        <p:nvPicPr>
          <p:cNvPr id="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0476" y="1969307"/>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2571" y="2034669"/>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5427" y="2231322"/>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298" y="2991823"/>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028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Our Approach: </a:t>
            </a:r>
            <a:r>
              <a:rPr lang="en-US" sz="2800" dirty="0"/>
              <a:t>Receive, Wait and Receive again </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Handling Inadequate Satellites Problem</a:t>
            </a:r>
            <a:endParaRPr lang="en-US" sz="36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p:cNvGrpSpPr>
            <a:grpSpLocks noChangeAspect="1"/>
          </p:cNvGrpSpPr>
          <p:nvPr/>
        </p:nvGrpSpPr>
        <p:grpSpPr>
          <a:xfrm>
            <a:off x="854035" y="1925024"/>
            <a:ext cx="1585916" cy="1737360"/>
            <a:chOff x="854025" y="1925024"/>
            <a:chExt cx="3386939" cy="3710374"/>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8878" y="2647268"/>
              <a:ext cx="1992086" cy="2988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952" y="1925024"/>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628" y="3129410"/>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025" y="2231323"/>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a:off x="980850" y="3668282"/>
            <a:ext cx="19920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10:30.000 AM</a:t>
            </a:r>
          </a:p>
        </p:txBody>
      </p:sp>
      <p:sp>
        <p:nvSpPr>
          <p:cNvPr id="20" name="TextBox 19"/>
          <p:cNvSpPr txBox="1"/>
          <p:nvPr/>
        </p:nvSpPr>
        <p:spPr>
          <a:xfrm>
            <a:off x="992725" y="5877797"/>
            <a:ext cx="19920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10:30.500 AM</a:t>
            </a:r>
          </a:p>
        </p:txBody>
      </p:sp>
      <p:grpSp>
        <p:nvGrpSpPr>
          <p:cNvPr id="6" name="Group 5"/>
          <p:cNvGrpSpPr>
            <a:grpSpLocks noChangeAspect="1"/>
          </p:cNvGrpSpPr>
          <p:nvPr/>
        </p:nvGrpSpPr>
        <p:grpSpPr>
          <a:xfrm>
            <a:off x="1507167" y="4146619"/>
            <a:ext cx="1417296" cy="1737360"/>
            <a:chOff x="5422571" y="1969307"/>
            <a:chExt cx="2980707" cy="3653844"/>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571" y="2659515"/>
              <a:ext cx="1975757" cy="296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0476" y="1969307"/>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2571" y="2034669"/>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5427" y="2231322"/>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8298" y="2991823"/>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mc:AlternateContent xmlns:mc="http://schemas.openxmlformats.org/markup-compatibility/2006" xmlns:a14="http://schemas.microsoft.com/office/drawing/2010/main">
        <mc:Choice Requires="a14">
          <p:sp>
            <p:nvSpPr>
              <p:cNvPr id="11" name="TextBox 10"/>
              <p:cNvSpPr txBox="1"/>
              <p:nvPr/>
            </p:nvSpPr>
            <p:spPr>
              <a:xfrm>
                <a:off x="3191501" y="2263210"/>
                <a:ext cx="2009460" cy="1414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eqArr>
                            <m:eqArr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eqArr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1</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2</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3</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e>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e>
                          </m:eqArr>
                        </m:e>
                      </m: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191501" y="2263210"/>
                <a:ext cx="2009460" cy="141481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191501" y="4403555"/>
                <a:ext cx="2009460" cy="143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eqArr>
                            <m:eqArr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eqArr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4</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5</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6</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7</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e>
                          </m:eqArr>
                        </m:e>
                      </m: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191501" y="4403555"/>
                <a:ext cx="2009460" cy="1431610"/>
              </a:xfrm>
              <a:prstGeom prst="rect">
                <a:avLst/>
              </a:prstGeom>
              <a:blipFill rotWithShape="1">
                <a:blip r:embed="rId7"/>
                <a:stretch>
                  <a:fillRect/>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492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Our Approach: </a:t>
            </a:r>
            <a:r>
              <a:rPr lang="en-US" sz="2800" dirty="0"/>
              <a:t>Receive, Wait and Receive again </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Handling Inadequate Satellites Problem</a:t>
            </a:r>
            <a:endParaRPr lang="en-US" sz="36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p:cNvGrpSpPr>
            <a:grpSpLocks noChangeAspect="1"/>
          </p:cNvGrpSpPr>
          <p:nvPr/>
        </p:nvGrpSpPr>
        <p:grpSpPr>
          <a:xfrm>
            <a:off x="854035" y="1925024"/>
            <a:ext cx="1585916" cy="1737360"/>
            <a:chOff x="854025" y="1925024"/>
            <a:chExt cx="3386939" cy="3710374"/>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8878" y="2647268"/>
              <a:ext cx="1992086" cy="2988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952" y="1925024"/>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628" y="3129410"/>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025" y="2231323"/>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a:off x="980850" y="3668282"/>
            <a:ext cx="19920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10:30.000 AM</a:t>
            </a:r>
          </a:p>
        </p:txBody>
      </p:sp>
      <p:sp>
        <p:nvSpPr>
          <p:cNvPr id="20" name="TextBox 19"/>
          <p:cNvSpPr txBox="1"/>
          <p:nvPr/>
        </p:nvSpPr>
        <p:spPr>
          <a:xfrm>
            <a:off x="992725" y="5877797"/>
            <a:ext cx="19920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10:30.500 AM</a:t>
            </a:r>
          </a:p>
        </p:txBody>
      </p:sp>
      <p:grpSp>
        <p:nvGrpSpPr>
          <p:cNvPr id="6" name="Group 5"/>
          <p:cNvGrpSpPr>
            <a:grpSpLocks noChangeAspect="1"/>
          </p:cNvGrpSpPr>
          <p:nvPr/>
        </p:nvGrpSpPr>
        <p:grpSpPr>
          <a:xfrm>
            <a:off x="1507167" y="4146619"/>
            <a:ext cx="1417296" cy="1737360"/>
            <a:chOff x="5422571" y="1969307"/>
            <a:chExt cx="2980707" cy="3653844"/>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571" y="2659515"/>
              <a:ext cx="1975757" cy="296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0476" y="1969307"/>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2571" y="2034669"/>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5427" y="2231322"/>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8298" y="2991823"/>
              <a:ext cx="817851" cy="61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mc:AlternateContent xmlns:mc="http://schemas.openxmlformats.org/markup-compatibility/2006" xmlns:a14="http://schemas.microsoft.com/office/drawing/2010/main">
        <mc:Choice Requires="a14">
          <p:sp>
            <p:nvSpPr>
              <p:cNvPr id="11" name="TextBox 10"/>
              <p:cNvSpPr txBox="1"/>
              <p:nvPr/>
            </p:nvSpPr>
            <p:spPr>
              <a:xfrm>
                <a:off x="3191501" y="2263210"/>
                <a:ext cx="2009460" cy="1414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eqArr>
                            <m:eqArr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eqArr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1</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2</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3</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e>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e>
                          </m:eqArr>
                        </m:e>
                      </m: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191501" y="2263210"/>
                <a:ext cx="2009460" cy="141481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191501" y="4403555"/>
                <a:ext cx="2009460" cy="143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eqArr>
                            <m:eqArr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eqArr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4</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5</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6</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7</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e>
                          </m:eqArr>
                        </m:e>
                      </m: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191501" y="4403555"/>
                <a:ext cx="2009460" cy="143161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944602" y="3018115"/>
                <a:ext cx="2653419" cy="20646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eqArr>
                            <m:eqArr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eqArr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1</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smtClean="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2</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3</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4</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5</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6</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7</m:t>
                                  </m:r>
                                </m:sub>
                              </m:sSub>
                              <m:r>
                                <m:rPr>
                                  <m:brk m:alnAt="7"/>
                                </m:rP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𝑥</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𝑦</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𝑧</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 </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1</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𝑏</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mn-ea"/>
                                  <a:cs typeface="+mn-cs"/>
                                </a:rPr>
                                <m:t>𝑐</m:t>
                              </m:r>
                              <m:r>
                                <a:rPr kumimoji="0" lang="en-US" sz="1800" b="0" i="1" u="none" strike="noStrike" kern="1200" cap="none" spc="0" normalizeH="0" baseline="-25000" noProof="0">
                                  <a:ln>
                                    <a:noFill/>
                                  </a:ln>
                                  <a:solidFill>
                                    <a:prstClr val="black"/>
                                  </a:solidFill>
                                  <a:effectLst/>
                                  <a:uLnTx/>
                                  <a:uFillTx/>
                                  <a:latin typeface="Cambria Math"/>
                                  <a:ea typeface="+mn-ea"/>
                                  <a:cs typeface="+mn-cs"/>
                                </a:rPr>
                                <m:t>2</m:t>
                              </m:r>
                              <m:r>
                                <a:rPr kumimoji="0" lang="en-US" sz="1800" b="0" i="1" u="none" strike="noStrike" kern="1200" cap="none" spc="0" normalizeH="0" baseline="0" noProof="0">
                                  <a:ln>
                                    <a:noFill/>
                                  </a:ln>
                                  <a:solidFill>
                                    <a:prstClr val="black"/>
                                  </a:solidFill>
                                  <a:effectLst/>
                                  <a:uLnTx/>
                                  <a:uFillTx/>
                                  <a:latin typeface="Cambria Math"/>
                                  <a:ea typeface="+mn-ea"/>
                                  <a:cs typeface="+mn-cs"/>
                                </a:rPr>
                                <m:t>)</m:t>
                              </m:r>
                            </m:e>
                          </m:eqArr>
                        </m:e>
                      </m: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944602" y="3018115"/>
                <a:ext cx="2653419" cy="2064668"/>
              </a:xfrm>
              <a:prstGeom prst="rect">
                <a:avLst/>
              </a:prstGeom>
              <a:blipFill rotWithShape="1">
                <a:blip r:embed="rId8"/>
                <a:stretch>
                  <a:fillRect/>
                </a:stretch>
              </a:blipFill>
            </p:spPr>
            <p:txBody>
              <a:bodyPr/>
              <a:lstStyle/>
              <a:p>
                <a:r>
                  <a:rPr lang="en-US">
                    <a:noFill/>
                  </a:rPr>
                  <a:t> </a:t>
                </a:r>
              </a:p>
            </p:txBody>
          </p:sp>
        </mc:Fallback>
      </mc:AlternateContent>
      <p:sp>
        <p:nvSpPr>
          <p:cNvPr id="27" name="Left Brace 26"/>
          <p:cNvSpPr/>
          <p:nvPr/>
        </p:nvSpPr>
        <p:spPr>
          <a:xfrm flipH="1" flipV="1">
            <a:off x="5349813" y="2775815"/>
            <a:ext cx="225425" cy="2484175"/>
          </a:xfrm>
          <a:prstGeom prst="leftBrac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8"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5809" y="2263210"/>
            <a:ext cx="671003" cy="650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0150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7735"/>
            <a:ext cx="8229600" cy="5212491"/>
          </a:xfrm>
        </p:spPr>
        <p:txBody>
          <a:bodyPr>
            <a:normAutofit/>
          </a:bodyPr>
          <a:lstStyle/>
          <a:p>
            <a:r>
              <a:rPr lang="en-US" sz="2800" b="1" dirty="0"/>
              <a:t>The COIN-GPS formula: </a:t>
            </a:r>
            <a:r>
              <a:rPr lang="en-US" sz="2800" dirty="0"/>
              <a:t> </a:t>
            </a:r>
          </a:p>
        </p:txBody>
      </p:sp>
      <p:sp>
        <p:nvSpPr>
          <p:cNvPr id="9"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Handling Inadequate Satellites Problem</a:t>
            </a:r>
            <a:endParaRPr lang="en-US" sz="3600" b="1" dirty="0">
              <a:solidFill>
                <a:srgbClr val="002060"/>
              </a:solidFill>
            </a:endParaRPr>
          </a:p>
        </p:txBody>
      </p:sp>
      <p:cxnSp>
        <p:nvCxnSpPr>
          <p:cNvPr id="10" name="Straight Connector 9"/>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hQSERUTERMUFRUVFxcUFxMTFxUSFhkYFBYVGBQVFRIZHiYfFxslGhQXHy8gIygpLSwsGB8xNTAqNSgsLCkBCQoKDgwOGg8PGiklHyQpLCwrLjQqLCwwMCwsLCwsKSwvNCwsNCwsMCksKSkpLCwqLCwsKSwsLCwsLCwsLCwtLP/AABEIAMIBAwMBIgACEQEDEQH/xAAcAAEAAgMBAQEAAAAAAAAAAAAABgcDBAUIAgH/xABFEAACAQIEAwYDBAgEBQMFAAABAgADEQQSITEFBkETIlFhcYEHMpEjQlJyFENTYpKhscEzgtHwJGNzg6JU0uEVFhc0RP/EABkBAQADAQEAAAAAAAAAAAAAAAABAgMEBf/EAC4RAQACAQMDAgQEBwAAAAAAAAABAhEDITEEEkFRcRNhsdEikeHwBRQjMlKBof/aAAwDAQACEQMRAD8AvGIiAiIgIiICIiAiIgIiICIiAiIgIiICIiAiIgIiICIiAiIgIiICIiAiIgIiICIiAiIgIke5s53o4AKKi1KlRgStKkFLkDS9mI0vp4+WkrLivx8rvcYXD06Y2zVGas48zSTKB9TL1pNuETOF3TmcW5nwuGv+kYilTIF8rOA3snzH2E858S+IePrn7XFPlOmRSKVJh4FKYzA+9/ScdcMHayd1jr2dRgt/OnXa5Pobf5ptGh6yjuX6PjPw81QitVZDoa4pkUh6k2b6LJng8bTrIKlJ1dG1DoQyn0InlulwOurXalUv1OWze+b5h6Cdfg3FcXgm7TDs9O/zaM1JvJ1fQeoHpLW0I8Hc9KRIDyt8WKVeyYtOwf8Aad40D/3SO576ecniOGAIIIIuCNQQdiDOa1Zrys+oiJUIiICIiAiIgIiICIiAiIgIiICIiAiIgIiICIiAiIgcPmnk/D4+nkrrZlvkqrpUQn8LdR4qbgykeZuS6nD6v/GUzVoE2XFUrpvtnF9G8m36NPRUx4jDrUUpUVWVhZlYBlIO4IO4kbxOaziU+6gMLylhKq56TtlOhKnKPR6YFwZhxnKOFoavX7IHXK5VQfyk94+0mnMXwleizVuGVCgIObDljax3CNvbyMrtuVAlTJiA9Bm/aDtKbHyqN8p/3eb6fV1m3Zfafr7InTnGY4bWB5oSgclJ6ldB9xl7PL+Ss/e9rW8usYjmTE1mPY5cvXsUzVl/6gcn6rp5zJ/+PtdKt7bK4LOPynb2n23J1QG4qAkbMSVdbbd1Z2M3DrpUY3fMx8WzVR7rss6/LnOuKwBApP3P2FUl6Z/Jb5D6Ee8kGA/SF0xAWov7VbKf89P73rofWbGPrUaQHammoba9greifMT5AXkTjG4mfLPxSwuKIp1D+j1zoKVYgZj+4+x9DY+UmU878U4lhrWGHFvGoDSHsoBqn3VR5yffCfjFYs+Hd89IIHpk37uoGRCzM1rXNidLCwAnn3vp5xSc/v1axWcbrKicrjHMCUCEAL1CMwQECw2zOx0Rb6XO9ja9pXPHPiVXp1LP2JXa1NyaYP4WYAFm8r+0rNojkiMrTrY9FuCbkbqveI9QNh5mwkb4rz/Rp3AZb+C2qt/4kIP4z6SA0+ZUxVxXqVso1FCiERSfTQD1ykz8HMAp/wD61ClS/fYdvV/jfQewElCVf/dePrLehSFOn+2r5QP4mCrb0BnTwPPtJcqYmrSZybF6Ac01/Mzf1ErHGY+pVOarUdz4uxb6X2mOlQZvlUn0EC/kcEAggg6gjUEHqDPqUthMNi0QNSFUdmb5kBUjNZbZh83Tum48pY3KfML1R2OJBXEKuYhlKZlBALAf5l2/ENBqJSb4tET54TjMZSOIiXQREQEREBERAREQEREBESL8yc+0sK/ZqpqVBuAQqrfYM2uvkB9IEoiV9hPimS32lEBfFWLfXT+gMk3DObaNYaHYXJHeA82FgyjzZQPOB24nyjggEEEHUEagjxBn1ATQ4lwenWUq6KwO6uAVP+h85vwTM9XSpq17bxmExMxvCt+J8nVKFzhb1KY3wztaog/5NU/MP3G08CJEMZzOUYotJ84Nhn+wsfwtmBckdQqn1lyY7i1EA65svVLWX1qGyL6EyqOOcIw9fHtiXrVahbKFw+HAI7qhRmrMNdr90H1mOj/M6M9ndmviZ5j5fP3WntneURxfNNd2KjMh2Kopo6+BY3qN7ZJ0uHcn4yoM7KuHVt6tc9iWHverU97yb4fAVKfeCUcELWzv38RbyJu49gomnieK4amSQKmKqdXqMUS/oCWP1E1tpzec3mZTF8cQ0eH8jYNSBUavjH/Z0Q1Cl6EjvsJv8Q4RTptmJo4Mj5UV6jODbT7OmSw9ys5eM5oruCoYUkP6uiOyX3tq3uTOZSpMxsoLE9FBJ+gl4rERiFJmZ5cziPFqi1AKprNmbuvnJD28gt0HuW9d5wMZjEZ8lTOGFyFpscRvrmRqmp8bBjt47WjgPh/iq3zUgqn9sSo/hBzf0nKHw/ZMWTiKlNUvYKiBDmFhbKulj12GzX6l54EOXLQQVTWuTcoiA5rgj5zpk321YeA3k+5Pw9HiLKKrmlVN75QLVCPC/wAr236G199+JzFyOqg1cJTApsTnWodEqbZlBsoDA2K69fATicCxNWhlckimKlkrC4GbeyG2rDQ+oldq7zPKeeF/YDkPCUv1ec+NQ5v5bfymxxLiWEwq/aGmnggALH0QaytuKfEfFVRlUikLWPZ7k9TmO2vhI09UsSWJJO5JuT6maKp5xn4nMwKYamEXbO+p9kGg/nODyPXrVeN0qjO7k0K3aFiW7q5ct/AZnWcES0vhnwBKdH9K3qVgVv8AhRHIyj1IufRfCRIm0REkIiICIiAiIgIiICIiBq8UxvY0alX9mjPbxyqSB/KefK9F3LVHbM7Es3mTqf5y8Odz/wABXt+C31ZQZTaUPAwOZhMSA2mpG66qfpvJNw1mFq1G5y77hh7ix9xOLieHrU+a4YbMujD0M2+E8WqYJwuIGak/y11FgfUdD4j6eYTTg3NbUzfNdd2zaWv+1VRtf9cg8M6nST7h3ElrLddCNGQ2zKSLgG2hBGoIuCNQSJXGO4UKifpGHPeAzd3Zh1YDx8R1F5i5d46VYZCFZTkAJ7ouf8Jj+yY/Kf1bnwOoWsTINxLE1MSxY1alOlqEpUyEJXo9RrEkncAWsCOt5I8XxVXwdSqt/kYFbd8NYqUK/jvpbxtK45j/AErs/tKmHw27dmuKSnXy/dHeS1/HK3pMNbqKaOO7mVq1m3D74pwlUAAxC6ainiGTX8r6EH1v6iYF5oZEtSVaXQiiMn8VTVz9ZXFcMGuhBLHRjaozX8HN76+npJFy/QroS1QBlI79Jjqw8iPlPgehkV6ik87L/Ct4bWJxzue8fb/Xxm/wblfEYk/ZUzl/aN3U+vX2vJxybynhGpLXF6xJP+Jay+ANMaXtbe++kmqqALAWA6CdDJC+EfDGiljiGNVvwjuJ/qfqJLMFw2lRFqVNEH7oA+p6zHxLjFHDrmrVFQeZ1Pou5kI418U91wtP/uVP7IP7wJ/XxKopZ2CgbliAPqZTnxW4ph6706uHxHZvSuKlUq7UyvSyqO+wOguLa6kWnJ4pxqtiDetUZ/Inuj0UaCcyvSzqy9CCD7yJ4EZ4nzJVrG1TEVaqsDlHyXKbHchSbbC/znXrMRxTuyF2a+UAKSxKqALDUkqN9Pe01aI7PKDlSz2sNSb20vqRt4iZ8GoZVuGB0sTpp3tW18xYW67mVnGN4TCT/pGVFZtLgfW02aTXF5qVcL/g20yAn3N7f2nUpnMNRe27Dcev+/pLoflNSSABcnQAbknYCXvwDh3YYalSO6IA35jq3/kTK15RoYej/wATVLPUU/Z0spUA9HLHQ+XhvrpadcG5wp1tKo7F9rMbqfR7DXyIEt2WmM4EgiIlQiIgIiICIiAiIgIiIHK5rw+fBYhRv2TkeqjMP6SlaekvyrTDKVOxBB9DoZQbY0JUelUXKUZkJ3F1JU3+kDLkzWtvJavDEqUeyqKGUixU/wC9D5yPcOw16q223kqrVimVUXPVqHLTTa56lj0RRqx8PMgSJnAiVPE1eGVTh+1P6PVy2qWzvQWoSL22DWVst97XtpadXmDgiYd6bULGlVAVNbqSw0Rm6h9r+JB85M6PLNL9HejWHa9rc1nYWLuQLt+7awCgfKFFtpX3E8DWoUMRw6qGqU1Q18PWteyqdQx6WvY+BIOxiI8ymXVxXFqyYRqlFtTlVyRmbuEGnVynQVQAUJOhKqbGUtj8U+IqOVVnZicxsXdtddTc2v7nqTLl4PiO3wq19xWGSqPCqFuH9Hy5vzAjrK24vg2wuLL03KKwLAi2/wB4fzB9/KR2xnPkanC6VXD3NeizUGFqiMCNCQMyuPkcGxBGtwN9pIOb2anRoVMPVZ6FRcjMbCoKtMfaJUI0v94W3BvqNTBcXzZiiGR6xZTcEELYg+2kzU+M1DSCZz2bsudOhZAQj+RysV06KPCcWtof1I1Ktq6k9swsn4ac7nCsRUu1MizKNT1KML9Qbj0YeAkk4z8Ta1S60AKS+PzP9dh7SoeD1srj6fXb+0lai4vO6JzGWDJiMQzsWdizHdmJJ+pmNaZOwn7pBqGSPv8ARwPmI9Lzm1azPWNNGCqqhibZr3OwGngZsPOjyvyk+OrFEY0wFJesBmyDpYdSTsPInpIwIPxDg9YOqhMzO7MvYpmBJsFVLDunc2te3SSTg/IlRcoqA9q1smGSz1PzVcuiDr4+nSf8x8ivhafaUHeooABW32h01sFADDc26D6yFY/4jYugopUKFKnROnb0FCl7dajiwU+Kmx8ZNK91u2JOIylGG5Op0jmxtTvf+mokM/kHqbL6DXzn7xfjtZKZTB4dBh7d6lT0qG25ZjrV9tfLrIIvxEK/Ogq/voTYE+N9WP08iZvr8QaehrKbfuWJH5h9331nbXSiFcsmG+IFFjlCOzfhI1B65Ruff6Tfoc4YZ9O0udsp0I8r9fQTjcVxGBxqZqh7MnaugsxP74/W+/sRIrj+DvSuUy1aY/8A6aZ1UbDP+y9/QMZqqungnOppWC1VdB+qY6j06r/vQydcH5mo4gDKcrH7jWBP5T972nk5atvlJqH8a3BB/Lu3vN6lx2tT7zVWc/unvA9M/wDp/MTO+lWyYl65iUx8PPiDxE2OJVamF/aPdKmmwp/j9W0/els8M4zSxAvTa56qdGHqP77TltpzVbLeiImaSIiAiIgIiICUd8TOF9jxB2A7tYCqPU91/wDyUn/NLxkE+LfBe1wq11HeoNc/9N7BvoQp9AYEH5bxa0lZ6jCwAyKNWJNwVVdyb2FvMSRcP48uHBxFejXapUsulMqqKT3KNNqmXMb6kj5jrsBaP8ho1SpbKz5LvSS+RAx7r1HbcWGnUi+guxtZfD+X0Ru1qWeqdM9soUHdaS/dHnqT1JmcT3TsvjEbuJiOY8bVH/DYVUv1q1EL/wCWmt7H1lfcz8yVu0KOGp1UuHzMXe5FiNlVVIJFgNQZd4pyMcc5EoYnEvia5LXVR2a9xe4trs2526WmmFFdcocwPhy2VFenVTK1Mt1XXNa3Q6+Vz4zS5qwv6RhmYDvJ3hby3+oM6tI5cLhcQi5aN2pOuhAqZQhqjwzAC4/dmGnoWHS23lcf2MCqqmBzG+YDT1M3MDgcwZAbWGcX8V6e95LsJ8KcZWa61MNTpuSUao7BilzYhQpubdJu8V5do0Wp4PAE4quoY4ismozNawLA5UAAOl9L663nFrdRWbfDrvb6e7WlfMo7hKQDGwufEyTmna1tbgH69J2OAckDDq1fFMGZVZgg1VSAdSfvH+V/Gc0ZiVRASbBQFF2J8BbX6To0qzFd1bzEzswET9pUWdgqKWY6BVBYn0A3ky4D8M61WzYk9im+UWNQ+2y+9z5Sw+D8v0MKtqNMKerbufVzqfTaaqK+4D8LqlSz4puyXfs1sah9Tsv8z6SxuFcIpYamKdFAq7+JJ8WY6k+s3IgYMXQLAWtcG4vtsRby33kL5k5HpYksVAo1mHeuoanVtrapT+WoPMd4b7ydz4q0gwswBHnOLqOk+JaNSlprePP3XrbGzzLzHyJWwz2RRRdrixa9Opffsq7bC33GsfNtpFCoRsoUrVBsQ62W/h2ZF7/m+k9Y8S4OHQo6CtTO9N7FvYnRvex8zKw5q+GYdWbDXqoNDSPdxFID7tOo2rL/AMt/bxl9H+JX0pjT6uMelvE/YnTid6qcdLMe0JWptlGx8mb7voL+0yU6zghsxoaXGW4Ujbur1va1zodiZt8Q4K+HBOXtkHdLFSppn8L0zqjfm7p6Zp8f/TggzYliRuMP+vPgTf8Awlt1Nzt3SJ7cWiYzDHGGXA4c4lxTo0zSqkf4lMdxh1apbSkviV7vTL1n1xDB/oL5aiXr7iqy/YDzpodKv5j3emU7z5w/G61iMORTpL3jTGgHS7MdXbzvfwAGk2l5uqMOzVRWB3Sqt2LHT7O2qnwZbN4ZdpKH5T5pxFM5q1Q3tcAWN/zfgFvf93rOrg/iJXUh6gCKDpUS4Fxa+UDUna/rrI2uGpk3om1S+uGqkFfQVdA/5dD5sZqmkbnPemRp2bi17fdVT8vvYD10ki6OXfjstwmKptl/arYkDxbpb6e8tDg3H6GLp9phqqVU8UNyD4Mu6nyIE8jKSxKpamNCUY9zyLMdz6+OnhNnhnGKmFqB8JUejV2zg/NrfKF/Dtob3/lMb6MTwtEvYESn+VPjsoy0eKLkfbt6QzJ0tnUXsfNLjyHS2sHjUrItSk6uji6uhDKR4gjeclqTXlbLNERKhERA0ON8YXC0WrOrsq7hBc+pvYKPEkgCVPx/4i1Mf9jSpM1EMGqU6ANXMoO1auO6F62QNewBMuHGYNKtNqdQZkcFWXUXBFiLjXafGA4dSoIEo00poPuoAo9dNz5zG9LXnGcQvW0V3UfwnH/ovEQ2cPTWoaedflNJtL2G1gQbdCJY788YdKjUqhZGRipuNNOoI6dZz/ivyp2yLiqSZnpd2oALlqd9Dpr3ST7MfCV9xXDIUo1aYKB0ykAkd+mcpNttRlb3l4iaxjZEzndcWG5hoP8ALVU+8x8e4mtPDVXzDuo536hSR/SUkquPlqfxAH+YtPrG8TrdkyMbh7U9GO7/ALpHgG6y3cjCx+WOBitwRKLDV0Zh+YsxX+gkAw1QlSG+ZSabeq9fcWM7XCOdHooqWIVQABbYDzE4uLrg4p2X5aoL2/eU6/yYfSO6JMStfkEJiOH9lVVXVXZCrgMOjA2P5ps1OVTSFsOtPJvk0okfwrlP0HvOX8J2+yrj/mKfqv8A8SeSUILW5SxWJISqadCje7BGNWo9thewVR9ZJuDctUMKPsUAbq7d5z6sf6CwnUiAiIgIiICIiAmti+HrU1Nww2ddGHlfqPI3HlNmJW1YtHbaMwmJwhXMXK4c9pUBV1FlxdAWcDwqp1X1uPNZUPM/IBpMajWW/eWrTJ7CqSdMzb0GO+t1PQqNZ6TnI4hy8jgmnZC18ykZqb33z0/PxFvO846aOr0s56edv8Z4/wBT4+jTurfa/wCbyljMO+fLXXsctrNayC+xAHzXHUXJ3ud5hepsoU6/rF1ZvI20t5Dx1Jly80/DsEZVQLqbUHP2ZJ3OGr/qybfKd+q2lZcT5erUCyUVcj79Jh9r/mUfMt+qaeNp6nT9bp634eLek8/qzvpTXfx6uQ4CfPaoejqbqvr+M+W3rNoYosoOKvVp7KwIFYAbBG1so8GBXewvNWnlTVCC/Wm1mQf2f02/N0/KdPMS7NkPgfvnYhf9ToLb7CdrJtPg2qITRIq0UuxX5Wpjq1Rbkj8wLDpfpNYVABlpd8HQ5h3/AETqBfw1PXwmTDZ6lRVohqbgjLkJXUDVidwbalth+6NJYHJ3JVXF1AaSoKiEitjgpFNDpdaVPRXreYAtfWx+bLU1I0+fyTEZR7lnk2pWqLTWmatVhm7BtFpjbtMQ+yKPDcnSx+Q+i+UOXjgsMtFqhqNcuzWyrmb7qJ91BYAD36zNy7yzQwVLs6C2vq7t3qlRvx1H6n+Q2AA0nVnFa02nNlyIiQEREBERA/CJCObuU6bo1gVKhnUpsbasCm1/OTiaPGuFDEUmplmQnVXUkFW6HTceI6iBQWJwppkdQRdWGzDxH+nSalXvOg6IM5/M2ij2XX/NJHXwxwtRsLjEOS97jUqTtVpHqptqOtuhE5vEOENRN7h0cllqrqrA+Hhba3S0DAJjxH6pvCpl9nUj+oi8zmlekD/zEP8ACdf6wLS+FNC2Hqt+Krb+FF/90m84nJnDDQwdJGFmIzsPNzmsfQED2nbgIiICIiAiIgIiICIiAiIgY69BXUq6hlOhVgCD6gyI8xciiot6YzgahGbLUTzo1zqPyvceYkyiZamjTU/uj2nzHsvW814edOP8irmY2IddScpRlJ2OIoDW2/fTQ796RQcuYh6hWuLIACcQSOzVF0BV9mAA0UHS1u7Y29T8W4HSxKgVVuR8rqSroT1RxqPTY9byMYH4YUhX7TEVDXRTmSiUVEzDUPWVdKrDpoF65by+nq6+n+GZ7o8TPMe/r/wt2TvGyE8hfDQ4hFZs9LCb527lfE9e6d6VH+Z6WuXNy4HA06NNaVJFREGVUUBVAHQATPEn5zyoRESQiIgIiICIiAiIgcfmXliljaeWpowvkqD5lP8AceI/odZXFTlethVNGvdldzkFMFwxUbjwuDtvp5S35+OgIsQCDuDqPpAobiHCBTsuoqE3IJ0VfDT72t7bj3kk5L5U/SKiu6/YUyDr99hrlHiL7n29J8/KOELZjQQn3t/De1vK061OmFACgADQACwA8ABtA+oiICIiAiIgIiICIiAiIgIiICIiAiIgIiICIiAiIgIiICIiAiIgIiICIiAiIgIiICIiAiIgIiICIiAiIgIiICIiAiIgIiICIiAiIgIiICIiAiIgIiICIiAiIgIiICIiAiIgIiICIiAiIgIiICIiAiIgIiICIiAiIgIiICIiAiIgIiICIiAiIgIiICIiAiIgIiICIiAiIgIiICIiA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899647" y="1994457"/>
            <a:ext cx="7353703" cy="21031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1187532" y="2226301"/>
            <a:ext cx="6768935"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a stationary receiver, the required total number of visible GPS satellites for COIN-GPS is </a:t>
            </a:r>
            <a:r>
              <a:rPr kumimoji="0" lang="en-US" sz="2400" b="0" i="1" u="none" strike="noStrike" kern="1200" cap="none" spc="0" normalizeH="0" baseline="0" noProof="0" dirty="0">
                <a:ln>
                  <a:noFill/>
                </a:ln>
                <a:solidFill>
                  <a:prstClr val="black"/>
                </a:solidFill>
                <a:effectLst/>
                <a:uLnTx/>
                <a:uFillTx/>
                <a:latin typeface="Calibri"/>
                <a:ea typeface="+mn-ea"/>
                <a:cs typeface="+mn-cs"/>
              </a:rPr>
              <a:t>2n + 3</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where n is the number of independent readings and the same satellite acquired in different readings is considered different.</a:t>
            </a:r>
          </a:p>
        </p:txBody>
      </p:sp>
      <p:graphicFrame>
        <p:nvGraphicFramePr>
          <p:cNvPr id="30" name="Table 29"/>
          <p:cNvGraphicFramePr>
            <a:graphicFrameLocks noGrp="1"/>
          </p:cNvGraphicFramePr>
          <p:nvPr/>
        </p:nvGraphicFramePr>
        <p:xfrm>
          <a:off x="3464174" y="4334493"/>
          <a:ext cx="1844635" cy="1852551"/>
        </p:xfrm>
        <a:graphic>
          <a:graphicData uri="http://schemas.openxmlformats.org/drawingml/2006/table">
            <a:tbl>
              <a:tblPr firstRow="1" bandRow="1">
                <a:tableStyleId>{69012ECD-51FC-41F1-AA8D-1B2483CD663E}</a:tableStyleId>
              </a:tblPr>
              <a:tblGrid>
                <a:gridCol w="918360">
                  <a:extLst>
                    <a:ext uri="{9D8B030D-6E8A-4147-A177-3AD203B41FA5}">
                      <a16:colId xmlns:a16="http://schemas.microsoft.com/office/drawing/2014/main" val="20000"/>
                    </a:ext>
                  </a:extLst>
                </a:gridCol>
                <a:gridCol w="926275">
                  <a:extLst>
                    <a:ext uri="{9D8B030D-6E8A-4147-A177-3AD203B41FA5}">
                      <a16:colId xmlns:a16="http://schemas.microsoft.com/office/drawing/2014/main" val="20001"/>
                    </a:ext>
                  </a:extLst>
                </a:gridCol>
              </a:tblGrid>
              <a:tr h="380010">
                <a:tc>
                  <a:txBody>
                    <a:bodyPr/>
                    <a:lstStyle/>
                    <a:p>
                      <a:pPr algn="ctr"/>
                      <a:r>
                        <a:rPr lang="en-US" b="0" i="1"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i="1" dirty="0"/>
                        <a:t>2n+3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4385">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8635">
                <a:tc>
                  <a:txBody>
                    <a:bodyPr/>
                    <a:lstStyle/>
                    <a:p>
                      <a:pPr algn="ct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7260">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5261">
                <a:tc>
                  <a:txBody>
                    <a:bodyPr/>
                    <a:lstStyle/>
                    <a:p>
                      <a:pPr algn="ctr"/>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94115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3950"/>
            <a:ext cx="3497283" cy="4525963"/>
          </a:xfrm>
        </p:spPr>
        <p:txBody>
          <a:bodyPr>
            <a:normAutofit/>
          </a:bodyPr>
          <a:lstStyle/>
          <a:p>
            <a:r>
              <a:rPr lang="en-US" sz="2800" dirty="0"/>
              <a:t>5 places</a:t>
            </a:r>
          </a:p>
          <a:p>
            <a:r>
              <a:rPr lang="en-US" sz="2800" dirty="0"/>
              <a:t>35 indoor locations</a:t>
            </a:r>
          </a:p>
          <a:p>
            <a:r>
              <a:rPr lang="en-US" sz="2800" dirty="0"/>
              <a:t>8 – 10 directions</a:t>
            </a:r>
          </a:p>
        </p:txBody>
      </p:sp>
      <p:sp>
        <p:nvSpPr>
          <p:cNvPr id="4"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Experimental Setup</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574" b="19002"/>
          <a:stretch/>
        </p:blipFill>
        <p:spPr bwMode="auto">
          <a:xfrm>
            <a:off x="4717906" y="2927634"/>
            <a:ext cx="1800719" cy="128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data:image/jpeg;base64,/9j/4AAQSkZJRgABAQAAAQABAAD/2wCEAAkGBxQTEhUUExQVFBUUFBUVFBYYFhUWFBQVFRcWFhUUFxUYHCggGBolHBQUITEhJSkrLi4uGB8zODMsNygtLisBCgoKDg0OGhAQGiwkHyQsLCwsLCwsLCwsLCwsLCwsLCwsLCwsLCwsLCwsLCwsLCwsLCwsLCwsLCwsLCw1LCw0LP/AABEIAL0BCwMBIgACEQEDEQH/xAAcAAABBQEBAQAAAAAAAAAAAAAEAQIDBQYABwj/xABDEAABAwIDBAcFBQUHBQEAAAABAAIRAyEEEjEFQVFxBhMiYYGRsTKhwdHwFCNCUuEHM2JyshVDgpLC0vEWU4OTolT/xAAZAQADAQEBAAAAAAAAAAAAAAAAAQIDBAX/xAAlEQACAgICAgICAwEAAAAAAAAAAQIRAyESMRNBUWEEMnGRoSL/2gAMAwEAAhEDEQA/APTkoSJQvRPNFTk1OSYzkoSJUihEoXJUAclCRPa1SAtJkmFaOpAiEBTcAZhG08QCscl2b4qWgN2APEIY0j4cVc5woagaRBRHLL2OWKPoq8ie2lKsWgJlVo5KvIR4yKjR03xqjmFV9OqQjG1Qs5pmmNpEy5IHJVka2cuSSocQ+yaVg2kPrGxVc8p/2kqOq8Fbwi0c05pkVQKIhSvUZW6MWMSFPhNKokaU2E9NIVCGkJITikTENKanlJCYBC4BFVcE5veO5F0ME3LcSVzvLFKzdYpN0VYTgFanAs4e9S0aWUQs3mXotYH7KYJUbjcMB2h5IICVpGSasiUXF0cuXLlRJwTgUiR7wASbAaqQHyulDUsax2h+vBSis06EealNMppolzlL1ijldKqkK2StqEaLnPUSVLig5MfK4OTEidBYS2upW4pASllS8aZSyNBlXFId1SVHKQFNQSE5Njki5cVRIiaU6F0JgMhSU8KXCQlZTlH0nACOCic2uiowTeypewjVNhWdR4cCELTpynHJrYpQp6BS1JCNrUoGnzUdPCudcCypTVWS4O6BS1NhGYjDFut1BkVqSfRLi1pmjUT2ncubUTw5ed0ej2ML0gqSnVRI0UTcP3wqVEu+iHEuzW4IanIKsHYUcUgwY4laKcUqMnjk3ZXVDdNCl2k0UWOqOcAxokk8Fhh03hzpY6AToWkxusQI8zzV+SKRCxSbNqs/tvEF7zT0Y03/AI3f7R7+WolLpzRAl4cz+ZvxY5yjqbcw1RxeKzG5jMOzN3De8BZZMiapGmPE07Y80wbkDyunBp3OcP8AE6PImFzXtN2uDgdCCCDyIT1ibisrPGjz4gf6YU7NoVBwPiR6yh4XAJ8mhOKYezazt7T7o9Qfcpm7YZvtzkeoCrMOQ4+1A/MfZPjv8LIj7ITo5juTo/qhWskiHjgWdPaFN2jvj6SpuvbxHmqN+z372E8hm9FAaGX8ze6XN9yryyJeGL6NLK6VnGvcNHH3KVmMqD8U+fxlWs6+CXgfpl8lVK3azxq2eUfMeimZtlu8EefxEe9UssWR4pFqFyDpbTpu0dfz9JRlFwdo5vmB7lXOPyTwl8HJQ2Ufh8IL5gDwU7KLRoFm8q9Giwtlcyi6LA3RHUHLvngjVyzeRs0WJIDw+HcLlOOEvIMeiKSSlzZXjiQOw86me5c2jGnkiEhS5MfFFXiqp4aIOVdVqUgiEA/BOnT3roxzjRzZMcrAT0hYNGud7kx/SZ34aYHMz6KgCUBczdnUlRbP6Q1jplbyE+qFqbbxAPt+79UIAoK8ZkhluzpNWGuU+70CIp9LHfiYDy/UrNFUe1OlFGlIZ967g09gHvfp5SpbLjBydI03TDbhrimwAtaC4uHEjLlPhcxxhYx4udNTHhKD2Xth+Je9zyLABobOVol08zpfuRLYky4uvaQIGvzTTFKLi6YrXRYeO74Je7y4Lo1ObwMR4f8AKY2/4gYPHS8RATEarYv7pvL4lWCB2SPum8kcFIhZTKgkQbp6RADQ8p2dD4zEtpMc95hrRJ9AAN5JWNxvS6qT92G027pGZx5k2Hl4pOSRtiwTyfqb1laNJHJTN2g8fjd5z6rB7D6SVqlVlN2RwcYJiCBBJILbaA7lqq2IY32ntbzcG+pTUicmGWN0yxOPJMZaZ4lzRPhlgnxhPbUZvZ4hxHrKrmOBEggjiDI80/MnZlQfFI73t8Gu+ST7O06VG/4g5vzQIeUvWIsAt2zy7cx3JzT7iVEcG4bniOGYDyFkMLm9+enlopmYgjQkciq0GySliKjPZqOH13QjKW3K7fxB3O3wPqhhj3bzP8wDvUJrsW2O0xh5BwP/AMlLQFrT6TvHtU55W+J9EZS6TUj7Qc3np74WcdUYRZjmnd2gR6fFRBAG/wAPiA9oc24Oh9ycSgNgu+4ZyP8AUVYSmISUhKdKQlMDs67rE0vCj6wJ0JswvguypXOgEkgAak6DxWd2r0wpU5FL713EWpj/ABfi8PNRddm0Mcpuoo0RETJAHHu4rMbW6UUmEin967uMUxzfv8J5rGbX6R1K4c59Qua38DezTHIfi5mVQ44ueMzXZmcNMvMb1DlejoX46grlv6Rcba6UvqSHPzD8jezTHP8AN4ys7Xxbn6mBw0AHfxQ5ICjfU4XVcTKeaTVLS+jb9DR2D3kfr6hXhq909zcs7u8cVR9Dv3Q858vkVd1WnjHA2tp3whEZOxGP7iD3/opM8RNp95lJSzbwJjWIldSbE2jx5Jk0a7Zg+7b/ACj0RiF2f7Df5R6BFhSISF0JVyAMx07nqWRp1t+eV2X/AFKi6KPotrzWyjs9gujIHyLmdDEwT8ltNs16DaeXEODWVOzfNci9iBYixlYytsWkT9zi8O4bg94a73TPkFLhJu0jv/HzY/G8cnRoukONosZ1lPq3Vmfuy3KSzP2C4xuhxgHfCzGxdjvxRe4vjLGZxBc5zju1vprKu9kdGh1VVr6lNxqBgaabs2UtJdOg35bcAVXM2TjcM53VB1/xMyuDhu7Jv5hJ37RpilBRcYSV+mwSlVqYPEFmacrgHgey9pANxxykciiMdt2tVqlravUszENvkAAkAvcBM296mwOwK7nmtXa4xLy0kGpWcLhtjaTGvkgNpY0PDusoBlYm7wXMvM9qkRBMWmynZolCUuk3W3otvtmNpUi4kVBms4AVBka2XOzt/DdtzexUNLpfW3spu5BzT6lNwdOpSwVYuBaKzmMY02mZzug6S2R3wi+iWFcKOIe32nAsZza0ke948lW7MpRgoycknugvG9KKdN2UNLyLOykBoO8AnWD3I7B7ZpVKRqkljQ7Kc8C8AwIJnVY/ozUoNqE1wIy9nM3M0GbyIN4TukT2ZmijaiWl7QAQ0uLnMe4A3j7sDwtqnydWTL8aHLgk/wCTX4bbVCo7K2qJ3AhzZ5ZgJVgQsT0i2RRpU6bqbyXOP5gQ9sE5xGl48wtTsKo5+HpucZcWwTvMEtBPeQAU09nPlxRUVKPX2WAK6UkLlZzkOE6ZOpSwssxzha5Nzut6q0odOaZ9oOb4H0bmWFxX7yoP4zy0Bud2qhJtqND3BNSZLij2nrymOrFD0Hyxp4tafMApy6VFHM5McXpspEiuiW2fO+2ulFSr7Ti4bh7NMchv5mSqCviHPuTr5AclN/ZztbO8VBWwlbc0R3Ob8156o9efmarjS+ESMIFB5mZcB6IahXc3tNB7+B8EScO8YfLlOYvmAJtxtyQjn1I9hw3ewfkmqJyco8Wvgmq0W1Rmp2dqWfEKvcDMafNcHEGRII8CjRXbVs6A/cdx5o6FSyfUv8ZsuitqA5fBWDGuvmJPIkcPxCO/cgej4ik3jB8dY/p9VZsIM3vv4+I8ELoif7MrWY+mQ4PrBjszh1ZDzYG2+862VlhTI3RAiJtYb55oR2BaT36zAn0hF5YuJtbcAYEzEgFNmdG0wA7Df5R6IoIXB+yOQ9ESEgFXLlyAKvb+Dq1GtFIkEOJMVXUjEWu1pnkVQVdkYnfTe/8A8uGqjyq0wtmEpK0jkaVEuKZ59V2PU34d3hhcO7/6ovafJMOGcy2R7OdPHU/eyo4e5ehrgVfmZPjRgDteu3PDnlrHsrPdL4FM5Gmm3rADGaobED2e5FjbeJY6k5xc4VG1a7qQayW0b9WJiQBlLtZgraOuo30Wn2mtMgtuAeydW33dyXkj8BwfyYkdIKtSmc7MO7qmCpU60Ht5icoptnXKR4nvhWGD2+G0K1RlBrWUjSysByy6oWh82gRPC6vK2yaDsuajTOUAN7DbAaAd3chsR0bwzy5xp9pxJcQ+oJJMkxmjW6OWN+h1Oqsz9c4avUpzSe2pW7R6urTykF5Zm7VnGQSQ0TrO9E4l+DqUXMzPDcLA6yJMOfkkR7bS4cArTEdHKb8svrdmMs1JgiYd2ge0JQdTokzKWsqvaCxrCCA8dl+ed0drdpc8UqxFrNmVb6K7D7Aodd1Tq5LrdgMLSQW54zGQOzfitixgaA1oAAAAA0AFgFUYDYtRmINZ9UVC4AO7BYTDMggNdl8we6FclS4xXRUss8n7nArikXKSTKbQtWqWntDQifZbxQwfeJIsefd9QitqkCs8kx7J1jdHwQ2cGN44g2Pdr+iaBnrGy35qFE8aVP8AoCJKoeh22KVaiKTTFSi0Mew+0ABAcOLYi6viuuL0ckk06YiROSQqJPkjqnDuTml/5iPEqVIQuE7k2hW1qg/vD6+q5uNq/nPkPkmkKMIpFLLNdN/2FDaFTeQfBIcYTq1p8EOEqOKK82T5N50fdNBltxsO/wCKsqrHboje2SDzBk+irtgtAoUybdkEmYAt5Kxp1W7jLjcdppO/TdxTIbvbOYwA6nxJk/UqSoDFonvlu47wDKa2pI398y3huIUZqtBid9hB0vwQI22EHZHJEBYLD/tIogAGjVHJzD6kI2n+0bCnVlYf4WH0elQjYylBWWp9P8GdXVG86ZP9JKIb01wR/viOdOr/ALUAaBcSqVnSrBnTEU/HM3+oBSjpJhP/ANVD/wBrB6lIC0XIGntjDu9mvRPKrTPo5ENxTDo9h5OB+KAJlyaHTpB5J2VACSuSwkQB0pMyVNCAFlcSkXJgcuXLkgMrttv37v5WHhvcqXC1X53tewuEywhwho3DLBzX4lX23Wff86Y9zj81WVHCQbRxMeWqpAyhx20qmGxPW0iWljvaGo7DDpEEXMgiLr17oX0xp45gaYZXAlzNzwNX0+I4jUe9eN7fpu6wwAZLXWIFsobvP8KrcFUrUagfTa5pBDhDmggj8TTNiiM+OzeePyJJr0qZ9PhqmyBec9Gf2hGq0U61MdaBMiweBq6PwniNOHAaD/qtv/bP+YLXyJ+zklhlB00fNxCRSli7IsDQhIUSKcyygypgNXJ2VdCYG+2GCKFLT2GxxuBrZWL76nLx/TSNEDs1sUqfc1n9ICLoUs7rC8WzOIb36nKga2IarIIDgYuRLT7vJcwiCQC0nuLZ5oobLe24ytDrxmGU8gDHBCgwHE99gCeO7RA2eYhLKYynbwCeEEnJZSLkAPDjxXdYeJTQmwUAS9YeK7Ny8go2pyAHB/cPIKZmLeNHEciR8VAuCQBY2lVGlR4/xv8Ampqe3sS3SvWH/lqf7lXFNTAuG9LMWNK9X/OT6qZnTXGj+/d4hh9WrOuN0oQBqGdO8Z/3ZPDq6R/0KVv7RMWNch50x8IWSTkAa9v7ScV+WiebHfB4RVL9o2I30aJ5dYP9ZWGhWFCmOCANtg9tuxT8zmBhDYAaZETqZvvRjzEcddCRzk6Ki6NjtWM2M+7ervNlnhqe6fRAGN6W3rjeTRbun8VQBbXoX0Wp1MOx+Sk5xYx5zAOeM7QRMzAnMBEC2kysrtzEiniqVUgu+7IIsdHOy301K7Y3Smph30X02Xp0mUXgu7NRrSTBAFtbHcku9g+tdm26I7MdmxbGgfd4qoLbgSYA7rK+OzKnD1WQ6OdKqrauJqNpsH2io2oWkuOU9oQCCOKvD00qb6NOebh7pVJRoJybdo8mMcR5hcGgmBfldBwjtjN+8N47B74uFNAJWokNJIIHEggeaDJHELQ7bMYYiSR2YtH42oPDN9mCfZad8aDcq4israQEidJvw81I7JNzAm5vYTc/FSbOpgsGifjKY6t/8rvQqWjSGTj6NjQdDLHQNA3WGm6yudjiXuzVHU2dWZczs1GnPTiHX1NojQqowokAQYgfmG/9Arvo5WbTqFxcWDqyA45iJJYYiDuaqXZD6Njs54FNoD3vAA7bnS51jckASV5y5/ag5RIMCWzEfl9qL8luzt2lf75s7rO4fyrAV65DHEBwGV0nsk2HPRVk9EQvZh8ds+AHGs2pMCx3Bogm9rQPBBGkZ7PrCApce5aChhWQLmSJN228ItqszVyTXQEKLrSOd/1T3Yb9NVYHAiJB17x6RJTXYMRqZjcR7kySjq1jLgLaNMd0Sb6Els24kWFlE/EOJJ4kmwAAngBYDuTsSIc4cHHnvUJQBM7EGSRaZtrHmpcO8umeKHyd6lpWaeY+KACsq4NV10MaOuc6oTkFJ4MayHMcLR3KHpTWacVlp+yWtBm5zCQ657xMbpSArMiRzEWcHAJk2QbH8QTyRQELm3+u9MJO4dydUeZTqVyBxM+JMWTAaAdw+rn4KWmNxFwpGkdoQRla4+DUyo4g6Rp5RbkgB+RWNFvAcJlVRrHirfC3IiNO7XvCVAXuxW9sWG/dPeL2hb3C4YOpts0yz8jZFiJzZdZBWD2S2Ht3G9rcCtlgtqU2tZmkFrCCMrifacRpbeN6qPZMjz3pi6XUSN7X+rdfMqjoz8le9LgPuoJ/GLiI9iLRoqSmUii92AbuB/KNeYsD4q4FMcSFSbEdDzwym173Cuc7hpPgLeqQGGTqVUtMtMGIJS9V9QUhZG73FMQuIxj3NyueSLWgRbkErce8bm2AGm4W4qOo22iicyBKA0WezB2B4+qmxVOWEcRGsa2+Ki2cewPreocU/tEBzuOp7iIS6KjHk6RuMOJ3zp+VTAjn3EyosM4jyEbh704VwbZtNf8AlMBXNh07j3b7xcW9yGxz2upPluaGu01BidRojZmRrPiPFAYlxyVBeBTfy9mePuhAHmzmxp7pV3hdqNAAdYARvJ5929MwlCm6oJyhv4pIHHQeSF2mwMJaCCNQQQbSY0JSTvRc8birLCptMGAwm5trqVIDVPuMdnes7SdpzC1IdT/MyOGWwiVSMzL1qkvceJnzv8Ur6dhAv4Jj7OP15KahV4mIFrEz3WISAhdFgdQpaQi8SPqD7kM83lFU325+o0+PmgTNL0Ex1Klic9R2Rgp1MxObKJADTAGslotKZ00xdKrjab6JDmOpU7tBALg54dqAdQVV7Oq/vNP3Tue46+CFxFQZqViMjcskzMve+dBveR4JJewss3vgGx52+aCwtQAXm4tbvnenV6gLHdoExxugqDuKYyTqS42EpQxzXN3aT/mRuzMY1mebTljdOvd3hQ7Trh1TM24hunEC+5AhW1Dme3i2pbX2Q6EGzTSLqfrxJOS5Dr5vzSDu71Hh7Eam8oY0rYoZx3X33/RXeFdAF4MDv3c0Hj6/WAAMg6AzbxsjMJSdAlu4DdwSW0VOPF0Wuzyc7dDfS4PNXYq3jh4DuVFgKJDm237iDuVx1cD9Wg27/wBUySm6YN7NM/xu53A/2rO0itTt/AvrMaGAWdmIzNB0INp5XlUFTZr6cZ7eR9CgLDdj+2NLg6n0WgY2158/0VFsxgDwSToZ7I0yng66dW2e4uJbMEkj7wDXfBomPM800hWgHpLs1tB7OrLoe0kgnQgxaOKp+tdxPmtztvZZq1GkiwbGoO8n4oAdH2oYkZV1Vx1JTDK2I6NNO/0Th0YG4z5fNIDIUXGQJIEganeVtcHsKg6CQ6Z1zE6cz8VD/wBMcArjA4Sow3BIvPHwvdA+uiSnQEAfeGdZDDu1nMuq4doJs6w1hh8pKmFOoWxlM23tHxSfZqkmRFoHab80xWRigBaCdbnIAoquHLmubkN2kTmZoRFvPuRdSi4jUA8wfihuoqT2nCPruQFsoW9FGE2dUbPewj+lZTFtkjkPivTHO1uNfd5LPs6NtjVJrZan/wAtMxnUHglFDuW1/wCn2pzdgN7/ACQSYnqDwXfZzwW4/sFnelGwGbpQBhvsx4Lvs3ct4Ngt/L5z8k4bFH5J5SfggDGbOoGXwCYpVQY76bo9AmuwbyM2V0ccpi/fC3bNkAaUkQcIT7VNx5vn3FLk+go87+yngU5uDPAr0T7Dwp+cfBObhHb2sHiPki0B54zBng5PGz3H8JXoQ2eTuHgf0Tv7L+voIsDAN2S8/h9/6J39i1dzB5j5LfDZYTm7OjiixrRhqexK0g5RY8VY0tn1R+ERzHxhar7EOB+uScMGO/3oscnZRYHDvDgXMIA72n4q0yHSPe35osYULjhjuj0RZFADcOf4R4j4KDFbJbUjO6IuMpM+9qtKlIjcY42+aQYef+d3H0VbDorMPsNjSCHu5GCOWiZV6NUnEuNWsCTJh8CeQFlZVcDuMoQ7Gafzf5igRZmg3ifrwTeqHepDUKTOU2hjeob9Fd1A4E+Kf1h4pQe9IBnVDvHipKbeE+Y+S42Tm80UMnbTTTQ7velSooCB+G/h96aML3DzU7kwJUFkYw8aALup7h5KYJQEUOyIURwHkPknigPoBOIXAo4hYnVhcGDinSm1EUFi5Bx96QtHFNzpZRSCxbJwP1dMCUhADikhNXEICx8Ls6YFxCBWSCr3Lus7lGVyKAca3ckNZMKbKdASZvqEoIUJKUOToTCWkfXyXODeH14IfMntKYh4YDIvb3jcfh4JhojvXOfEHvA8CY+R8E81EC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260" y="2927634"/>
            <a:ext cx="1812904" cy="1283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722" y="1381551"/>
            <a:ext cx="1812904" cy="1357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2260" y="1381550"/>
            <a:ext cx="1812904" cy="1357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2809" t="4567" r="3277" b="3037"/>
          <a:stretch/>
        </p:blipFill>
        <p:spPr bwMode="auto">
          <a:xfrm>
            <a:off x="5157113" y="4377243"/>
            <a:ext cx="3090293" cy="2297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16226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3950"/>
            <a:ext cx="3497283" cy="4525963"/>
          </a:xfrm>
        </p:spPr>
        <p:txBody>
          <a:bodyPr>
            <a:normAutofit/>
          </a:bodyPr>
          <a:lstStyle/>
          <a:p>
            <a:r>
              <a:rPr lang="en-US" sz="2800" dirty="0"/>
              <a:t>5 places</a:t>
            </a:r>
          </a:p>
          <a:p>
            <a:r>
              <a:rPr lang="en-US" sz="2800" dirty="0"/>
              <a:t>35 indoor locations</a:t>
            </a:r>
          </a:p>
          <a:p>
            <a:r>
              <a:rPr lang="en-US" sz="2800" dirty="0"/>
              <a:t>8 – 10 directions</a:t>
            </a:r>
          </a:p>
          <a:p>
            <a:r>
              <a:rPr lang="en-US" sz="2800" b="1" dirty="0"/>
              <a:t>Ground truth:</a:t>
            </a:r>
          </a:p>
          <a:p>
            <a:pPr lvl="1">
              <a:buFont typeface="Courier New" pitchFamily="49" charset="0"/>
              <a:buChar char="o"/>
            </a:pPr>
            <a:r>
              <a:rPr lang="en-US" sz="2400" dirty="0"/>
              <a:t>Floor map</a:t>
            </a:r>
          </a:p>
          <a:p>
            <a:pPr lvl="1">
              <a:buFont typeface="Courier New" pitchFamily="49" charset="0"/>
              <a:buChar char="o"/>
            </a:pPr>
            <a:r>
              <a:rPr lang="en-US" sz="2400" dirty="0"/>
              <a:t>Bing maps</a:t>
            </a:r>
          </a:p>
          <a:p>
            <a:pPr lvl="1">
              <a:buFont typeface="Courier New" pitchFamily="49" charset="0"/>
              <a:buChar char="o"/>
            </a:pPr>
            <a:r>
              <a:rPr lang="en-US" sz="2400" dirty="0"/>
              <a:t>Laser pointer</a:t>
            </a:r>
          </a:p>
        </p:txBody>
      </p:sp>
      <p:sp>
        <p:nvSpPr>
          <p:cNvPr id="4"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Experimental Setup</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xQTEhUUExQVFBUUFBUVFBYYFhUWFBQVFRcWFhUUFxUYHCggGBolHBQUITEhJSkrLi4uGB8zODMsNygtLisBCgoKDg0OGhAQGiwkHyQsLCwsLCwsLCwsLCwsLCwsLCwsLCwsLCwsLCwsLCwsLCwsLCwsLCwsLCwsLCw1LCw0LP/AABEIAL0BCwMBIgACEQEDEQH/xAAcAAABBQEBAQAAAAAAAAAAAAAEAQIDBQYABwj/xABDEAABAwIDBAcFBQUHBQEAAAABAAIRAyEEEjEFQVFxBhMiYYGRsTKhwdHwFCNCUuEHM2JyshVDgpLC0vEWU4OTolT/xAAZAQADAQEBAAAAAAAAAAAAAAAAAQIDBAX/xAAlEQACAgICAgICAwEAAAAAAAAAAQIRAyESMRNBUWEEMnGRoSL/2gAMAwEAAhEDEQA/APTkoSJQvRPNFTk1OSYzkoSJUihEoXJUAclCRPa1SAtJkmFaOpAiEBTcAZhG08QCscl2b4qWgN2APEIY0j4cVc5woagaRBRHLL2OWKPoq8ie2lKsWgJlVo5KvIR4yKjR03xqjmFV9OqQjG1Qs5pmmNpEy5IHJVka2cuSSocQ+yaVg2kPrGxVc8p/2kqOq8Fbwi0c05pkVQKIhSvUZW6MWMSFPhNKokaU2E9NIVCGkJITikTENKanlJCYBC4BFVcE5veO5F0ME3LcSVzvLFKzdYpN0VYTgFanAs4e9S0aWUQs3mXotYH7KYJUbjcMB2h5IICVpGSasiUXF0cuXLlRJwTgUiR7wASbAaqQHyulDUsax2h+vBSis06EealNMppolzlL1ijldKqkK2StqEaLnPUSVLig5MfK4OTEidBYS2upW4pASllS8aZSyNBlXFId1SVHKQFNQSE5Njki5cVRIiaU6F0JgMhSU8KXCQlZTlH0nACOCic2uiowTeypewjVNhWdR4cCELTpynHJrYpQp6BS1JCNrUoGnzUdPCudcCypTVWS4O6BS1NhGYjDFut1BkVqSfRLi1pmjUT2ncubUTw5ed0ej2ML0gqSnVRI0UTcP3wqVEu+iHEuzW4IanIKsHYUcUgwY4laKcUqMnjk3ZXVDdNCl2k0UWOqOcAxokk8Fhh03hzpY6AToWkxusQI8zzV+SKRCxSbNqs/tvEF7zT0Y03/AI3f7R7+WolLpzRAl4cz+ZvxY5yjqbcw1RxeKzG5jMOzN3De8BZZMiapGmPE07Y80wbkDyunBp3OcP8AE6PImFzXtN2uDgdCCCDyIT1ibisrPGjz4gf6YU7NoVBwPiR6yh4XAJ8mhOKYezazt7T7o9Qfcpm7YZvtzkeoCrMOQ4+1A/MfZPjv8LIj7ITo5juTo/qhWskiHjgWdPaFN2jvj6SpuvbxHmqN+z372E8hm9FAaGX8ze6XN9yryyJeGL6NLK6VnGvcNHH3KVmMqD8U+fxlWs6+CXgfpl8lVK3azxq2eUfMeimZtlu8EefxEe9UssWR4pFqFyDpbTpu0dfz9JRlFwdo5vmB7lXOPyTwl8HJQ2Ufh8IL5gDwU7KLRoFm8q9Giwtlcyi6LA3RHUHLvngjVyzeRs0WJIDw+HcLlOOEvIMeiKSSlzZXjiQOw86me5c2jGnkiEhS5MfFFXiqp4aIOVdVqUgiEA/BOnT3roxzjRzZMcrAT0hYNGud7kx/SZ34aYHMz6KgCUBczdnUlRbP6Q1jplbyE+qFqbbxAPt+79UIAoK8ZkhluzpNWGuU+70CIp9LHfiYDy/UrNFUe1OlFGlIZ967g09gHvfp5SpbLjBydI03TDbhrimwAtaC4uHEjLlPhcxxhYx4udNTHhKD2Xth+Je9zyLABobOVol08zpfuRLYky4uvaQIGvzTTFKLi6YrXRYeO74Je7y4Lo1ObwMR4f8AKY2/4gYPHS8RATEarYv7pvL4lWCB2SPum8kcFIhZTKgkQbp6RADQ8p2dD4zEtpMc95hrRJ9AAN5JWNxvS6qT92G027pGZx5k2Hl4pOSRtiwTyfqb1laNJHJTN2g8fjd5z6rB7D6SVqlVlN2RwcYJiCBBJILbaA7lqq2IY32ntbzcG+pTUicmGWN0yxOPJMZaZ4lzRPhlgnxhPbUZvZ4hxHrKrmOBEggjiDI80/MnZlQfFI73t8Gu+ST7O06VG/4g5vzQIeUvWIsAt2zy7cx3JzT7iVEcG4bniOGYDyFkMLm9+enlopmYgjQkciq0GySliKjPZqOH13QjKW3K7fxB3O3wPqhhj3bzP8wDvUJrsW2O0xh5BwP/AMlLQFrT6TvHtU55W+J9EZS6TUj7Qc3np74WcdUYRZjmnd2gR6fFRBAG/wAPiA9oc24Oh9ycSgNgu+4ZyP8AUVYSmISUhKdKQlMDs67rE0vCj6wJ0JswvguypXOgEkgAak6DxWd2r0wpU5FL713EWpj/ABfi8PNRddm0Mcpuoo0RETJAHHu4rMbW6UUmEin967uMUxzfv8J5rGbX6R1K4c59Qua38DezTHIfi5mVQ44ueMzXZmcNMvMb1DlejoX46grlv6Rcba6UvqSHPzD8jezTHP8AN4ys7Xxbn6mBw0AHfxQ5ICjfU4XVcTKeaTVLS+jb9DR2D3kfr6hXhq909zcs7u8cVR9Dv3Q858vkVd1WnjHA2tp3whEZOxGP7iD3/opM8RNp95lJSzbwJjWIldSbE2jx5Jk0a7Zg+7b/ACj0RiF2f7Df5R6BFhSISF0JVyAMx07nqWRp1t+eV2X/AFKi6KPotrzWyjs9gujIHyLmdDEwT8ltNs16DaeXEODWVOzfNci9iBYixlYytsWkT9zi8O4bg94a73TPkFLhJu0jv/HzY/G8cnRoukONosZ1lPq3Vmfuy3KSzP2C4xuhxgHfCzGxdjvxRe4vjLGZxBc5zju1vprKu9kdGh1VVr6lNxqBgaabs2UtJdOg35bcAVXM2TjcM53VB1/xMyuDhu7Jv5hJ37RpilBRcYSV+mwSlVqYPEFmacrgHgey9pANxxykciiMdt2tVqlravUszENvkAAkAvcBM296mwOwK7nmtXa4xLy0kGpWcLhtjaTGvkgNpY0PDusoBlYm7wXMvM9qkRBMWmynZolCUuk3W3otvtmNpUi4kVBms4AVBka2XOzt/DdtzexUNLpfW3spu5BzT6lNwdOpSwVYuBaKzmMY02mZzug6S2R3wi+iWFcKOIe32nAsZza0ke948lW7MpRgoycknugvG9KKdN2UNLyLOykBoO8AnWD3I7B7ZpVKRqkljQ7Kc8C8AwIJnVY/ozUoNqE1wIy9nM3M0GbyIN4TukT2ZmijaiWl7QAQ0uLnMe4A3j7sDwtqnydWTL8aHLgk/wCTX4bbVCo7K2qJ3AhzZ5ZgJVgQsT0i2RRpU6bqbyXOP5gQ9sE5xGl48wtTsKo5+HpucZcWwTvMEtBPeQAU09nPlxRUVKPX2WAK6UkLlZzkOE6ZOpSwssxzha5Nzut6q0odOaZ9oOb4H0bmWFxX7yoP4zy0Bud2qhJtqND3BNSZLij2nrymOrFD0Hyxp4tafMApy6VFHM5McXpspEiuiW2fO+2ulFSr7Ti4bh7NMchv5mSqCviHPuTr5AclN/ZztbO8VBWwlbc0R3Ob8156o9efmarjS+ESMIFB5mZcB6IahXc3tNB7+B8EScO8YfLlOYvmAJtxtyQjn1I9hw3ewfkmqJyco8Wvgmq0W1Rmp2dqWfEKvcDMafNcHEGRII8CjRXbVs6A/cdx5o6FSyfUv8ZsuitqA5fBWDGuvmJPIkcPxCO/cgej4ik3jB8dY/p9VZsIM3vv4+I8ELoif7MrWY+mQ4PrBjszh1ZDzYG2+862VlhTI3RAiJtYb55oR2BaT36zAn0hF5YuJtbcAYEzEgFNmdG0wA7Df5R6IoIXB+yOQ9ESEgFXLlyAKvb+Dq1GtFIkEOJMVXUjEWu1pnkVQVdkYnfTe/8A8uGqjyq0wtmEpK0jkaVEuKZ59V2PU34d3hhcO7/6ovafJMOGcy2R7OdPHU/eyo4e5ehrgVfmZPjRgDteu3PDnlrHsrPdL4FM5Gmm3rADGaobED2e5FjbeJY6k5xc4VG1a7qQayW0b9WJiQBlLtZgraOuo30Wn2mtMgtuAeydW33dyXkj8BwfyYkdIKtSmc7MO7qmCpU60Ht5icoptnXKR4nvhWGD2+G0K1RlBrWUjSysByy6oWh82gRPC6vK2yaDsuajTOUAN7DbAaAd3chsR0bwzy5xp9pxJcQ+oJJMkxmjW6OWN+h1Oqsz9c4avUpzSe2pW7R6urTykF5Zm7VnGQSQ0TrO9E4l+DqUXMzPDcLA6yJMOfkkR7bS4cArTEdHKb8svrdmMs1JgiYd2ge0JQdTokzKWsqvaCxrCCA8dl+ed0drdpc8UqxFrNmVb6K7D7Aodd1Tq5LrdgMLSQW54zGQOzfitixgaA1oAAAAA0AFgFUYDYtRmINZ9UVC4AO7BYTDMggNdl8we6FclS4xXRUss8n7nArikXKSTKbQtWqWntDQifZbxQwfeJIsefd9QitqkCs8kx7J1jdHwQ2cGN44g2Pdr+iaBnrGy35qFE8aVP8AoCJKoeh22KVaiKTTFSi0Mew+0ABAcOLYi6viuuL0ckk06YiROSQqJPkjqnDuTml/5iPEqVIQuE7k2hW1qg/vD6+q5uNq/nPkPkmkKMIpFLLNdN/2FDaFTeQfBIcYTq1p8EOEqOKK82T5N50fdNBltxsO/wCKsqrHboje2SDzBk+irtgtAoUybdkEmYAt5Kxp1W7jLjcdppO/TdxTIbvbOYwA6nxJk/UqSoDFonvlu47wDKa2pI398y3huIUZqtBid9hB0vwQI22EHZHJEBYLD/tIogAGjVHJzD6kI2n+0bCnVlYf4WH0elQjYylBWWp9P8GdXVG86ZP9JKIb01wR/viOdOr/ALUAaBcSqVnSrBnTEU/HM3+oBSjpJhP/ANVD/wBrB6lIC0XIGntjDu9mvRPKrTPo5ENxTDo9h5OB+KAJlyaHTpB5J2VACSuSwkQB0pMyVNCAFlcSkXJgcuXLkgMrttv37v5WHhvcqXC1X53tewuEywhwho3DLBzX4lX23Wff86Y9zj81WVHCQbRxMeWqpAyhx20qmGxPW0iWljvaGo7DDpEEXMgiLr17oX0xp45gaYZXAlzNzwNX0+I4jUe9eN7fpu6wwAZLXWIFsobvP8KrcFUrUagfTa5pBDhDmggj8TTNiiM+OzeePyJJr0qZ9PhqmyBec9Gf2hGq0U61MdaBMiweBq6PwniNOHAaD/qtv/bP+YLXyJ+zklhlB00fNxCRSli7IsDQhIUSKcyygypgNXJ2VdCYG+2GCKFLT2GxxuBrZWL76nLx/TSNEDs1sUqfc1n9ICLoUs7rC8WzOIb36nKga2IarIIDgYuRLT7vJcwiCQC0nuLZ5oobLe24ytDrxmGU8gDHBCgwHE99gCeO7RA2eYhLKYynbwCeEEnJZSLkAPDjxXdYeJTQmwUAS9YeK7Ny8go2pyAHB/cPIKZmLeNHEciR8VAuCQBY2lVGlR4/xv8Ampqe3sS3SvWH/lqf7lXFNTAuG9LMWNK9X/OT6qZnTXGj+/d4hh9WrOuN0oQBqGdO8Z/3ZPDq6R/0KVv7RMWNch50x8IWSTkAa9v7ScV+WiebHfB4RVL9o2I30aJ5dYP9ZWGhWFCmOCANtg9tuxT8zmBhDYAaZETqZvvRjzEcddCRzk6Ki6NjtWM2M+7ervNlnhqe6fRAGN6W3rjeTRbun8VQBbXoX0Wp1MOx+Sk5xYx5zAOeM7QRMzAnMBEC2kysrtzEiniqVUgu+7IIsdHOy301K7Y3Smph30X02Xp0mUXgu7NRrSTBAFtbHcku9g+tdm26I7MdmxbGgfd4qoLbgSYA7rK+OzKnD1WQ6OdKqrauJqNpsH2io2oWkuOU9oQCCOKvD00qb6NOebh7pVJRoJybdo8mMcR5hcGgmBfldBwjtjN+8N47B74uFNAJWokNJIIHEggeaDJHELQ7bMYYiSR2YtH42oPDN9mCfZad8aDcq4israQEidJvw81I7JNzAm5vYTc/FSbOpgsGifjKY6t/8rvQqWjSGTj6NjQdDLHQNA3WGm6yudjiXuzVHU2dWZczs1GnPTiHX1NojQqowokAQYgfmG/9Arvo5WbTqFxcWDqyA45iJJYYiDuaqXZD6Njs54FNoD3vAA7bnS51jckASV5y5/ag5RIMCWzEfl9qL8luzt2lf75s7rO4fyrAV65DHEBwGV0nsk2HPRVk9EQvZh8ds+AHGs2pMCx3Bogm9rQPBBGkZ7PrCApce5aChhWQLmSJN228ItqszVyTXQEKLrSOd/1T3Yb9NVYHAiJB17x6RJTXYMRqZjcR7kySjq1jLgLaNMd0Sb6Els24kWFlE/EOJJ4kmwAAngBYDuTsSIc4cHHnvUJQBM7EGSRaZtrHmpcO8umeKHyd6lpWaeY+KACsq4NV10MaOuc6oTkFJ4MayHMcLR3KHpTWacVlp+yWtBm5zCQ657xMbpSArMiRzEWcHAJk2QbH8QTyRQELm3+u9MJO4dydUeZTqVyBxM+JMWTAaAdw+rn4KWmNxFwpGkdoQRla4+DUyo4g6Rp5RbkgB+RWNFvAcJlVRrHirfC3IiNO7XvCVAXuxW9sWG/dPeL2hb3C4YOpts0yz8jZFiJzZdZBWD2S2Ht3G9rcCtlgtqU2tZmkFrCCMrifacRpbeN6qPZMjz3pi6XUSN7X+rdfMqjoz8le9LgPuoJ/GLiI9iLRoqSmUii92AbuB/KNeYsD4q4FMcSFSbEdDzwym173Cuc7hpPgLeqQGGTqVUtMtMGIJS9V9QUhZG73FMQuIxj3NyueSLWgRbkErce8bm2AGm4W4qOo22iicyBKA0WezB2B4+qmxVOWEcRGsa2+Ki2cewPreocU/tEBzuOp7iIS6KjHk6RuMOJ3zp+VTAjn3EyosM4jyEbh704VwbZtNf8AlMBXNh07j3b7xcW9yGxz2upPluaGu01BidRojZmRrPiPFAYlxyVBeBTfy9mePuhAHmzmxp7pV3hdqNAAdYARvJ5929MwlCm6oJyhv4pIHHQeSF2mwMJaCCNQQQbSY0JSTvRc8birLCptMGAwm5trqVIDVPuMdnes7SdpzC1IdT/MyOGWwiVSMzL1qkvceJnzv8Ur6dhAv4Jj7OP15KahV4mIFrEz3WISAhdFgdQpaQi8SPqD7kM83lFU325+o0+PmgTNL0Ex1Klic9R2Rgp1MxObKJADTAGslotKZ00xdKrjab6JDmOpU7tBALg54dqAdQVV7Oq/vNP3Tue46+CFxFQZqViMjcskzMve+dBveR4JJewss3vgGx52+aCwtQAXm4tbvnenV6gLHdoExxugqDuKYyTqS42EpQxzXN3aT/mRuzMY1mebTljdOvd3hQ7Trh1TM24hunEC+5AhW1Dme3i2pbX2Q6EGzTSLqfrxJOS5Dr5vzSDu71Hh7Eam8oY0rYoZx3X33/RXeFdAF4MDv3c0Hj6/WAAMg6AzbxsjMJSdAlu4DdwSW0VOPF0Wuzyc7dDfS4PNXYq3jh4DuVFgKJDm237iDuVx1cD9Wg27/wBUySm6YN7NM/xu53A/2rO0itTt/AvrMaGAWdmIzNB0INp5XlUFTZr6cZ7eR9CgLDdj+2NLg6n0WgY2158/0VFsxgDwSToZ7I0yng66dW2e4uJbMEkj7wDXfBomPM800hWgHpLs1tB7OrLoe0kgnQgxaOKp+tdxPmtztvZZq1GkiwbGoO8n4oAdH2oYkZV1Vx1JTDK2I6NNO/0Th0YG4z5fNIDIUXGQJIEganeVtcHsKg6CQ6Z1zE6cz8VD/wBMcArjA4Sow3BIvPHwvdA+uiSnQEAfeGdZDDu1nMuq4doJs6w1hh8pKmFOoWxlM23tHxSfZqkmRFoHab80xWRigBaCdbnIAoquHLmubkN2kTmZoRFvPuRdSi4jUA8wfihuoqT2nCPruQFsoW9FGE2dUbPewj+lZTFtkjkPivTHO1uNfd5LPs6NtjVJrZan/wAtMxnUHglFDuW1/wCn2pzdgN7/ACQSYnqDwXfZzwW4/sFnelGwGbpQBhvsx4Lvs3ct4Ngt/L5z8k4bFH5J5SfggDGbOoGXwCYpVQY76bo9AmuwbyM2V0ccpi/fC3bNkAaUkQcIT7VNx5vn3FLk+go87+yngU5uDPAr0T7Dwp+cfBObhHb2sHiPki0B54zBng5PGz3H8JXoQ2eTuHgf0Tv7L+voIsDAN2S8/h9/6J39i1dzB5j5LfDZYTm7OjiixrRhqexK0g5RY8VY0tn1R+ERzHxhar7EOB+uScMGO/3oscnZRYHDvDgXMIA72n4q0yHSPe35osYULjhjuj0RZFADcOf4R4j4KDFbJbUjO6IuMpM+9qtKlIjcY42+aQYef+d3H0VbDorMPsNjSCHu5GCOWiZV6NUnEuNWsCTJh8CeQFlZVcDuMoQ7Gafzf5igRZmg3ifrwTeqHepDUKTOU2hjeob9Fd1A4E+Kf1h4pQe9IBnVDvHipKbeE+Y+S42Tm80UMnbTTTQ7velSooCB+G/h96aML3DzU7kwJUFkYw8aALup7h5KYJQEUOyIURwHkPknigPoBOIXAo4hYnVhcGDinSm1EUFi5Bx96QtHFNzpZRSCxbJwP1dMCUhADikhNXEICx8Ls6YFxCBWSCr3Lus7lGVyKAca3ckNZMKbKdASZvqEoIUJKUOToTCWkfXyXODeH14IfMntKYh4YDIvb3jcfh4JhojvXOfEHvA8CY+R8E81EC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481" y="1474054"/>
            <a:ext cx="2383030" cy="24650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4516"/>
          <a:stretch/>
        </p:blipFill>
        <p:spPr>
          <a:xfrm>
            <a:off x="6373140" y="1474054"/>
            <a:ext cx="2207595" cy="2468880"/>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411" y="4395478"/>
            <a:ext cx="23241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64799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3950"/>
            <a:ext cx="3497283" cy="5100798"/>
          </a:xfrm>
        </p:spPr>
        <p:txBody>
          <a:bodyPr>
            <a:normAutofit/>
          </a:bodyPr>
          <a:lstStyle/>
          <a:p>
            <a:r>
              <a:rPr lang="en-US" sz="2800" dirty="0"/>
              <a:t>5 places</a:t>
            </a:r>
          </a:p>
          <a:p>
            <a:r>
              <a:rPr lang="en-US" sz="2800" dirty="0"/>
              <a:t>35 indoor locations</a:t>
            </a:r>
          </a:p>
          <a:p>
            <a:r>
              <a:rPr lang="en-US" sz="2800" dirty="0"/>
              <a:t>8 – 10 directions</a:t>
            </a:r>
          </a:p>
          <a:p>
            <a:r>
              <a:rPr lang="en-US" sz="2800" b="1" dirty="0"/>
              <a:t>Ground truth:</a:t>
            </a:r>
          </a:p>
          <a:p>
            <a:pPr lvl="1">
              <a:buFont typeface="Courier New" pitchFamily="49" charset="0"/>
              <a:buChar char="o"/>
            </a:pPr>
            <a:r>
              <a:rPr lang="en-US" sz="2400" dirty="0"/>
              <a:t>Floor map</a:t>
            </a:r>
          </a:p>
          <a:p>
            <a:pPr lvl="1">
              <a:buFont typeface="Courier New" pitchFamily="49" charset="0"/>
              <a:buChar char="o"/>
            </a:pPr>
            <a:r>
              <a:rPr lang="en-US" sz="2400" dirty="0"/>
              <a:t>Bing maps</a:t>
            </a:r>
          </a:p>
          <a:p>
            <a:pPr lvl="1">
              <a:buFont typeface="Courier New" pitchFamily="49" charset="0"/>
              <a:buChar char="o"/>
            </a:pPr>
            <a:r>
              <a:rPr lang="en-US" sz="2400" dirty="0"/>
              <a:t>Laser pointer</a:t>
            </a:r>
          </a:p>
          <a:p>
            <a:r>
              <a:rPr lang="en-US" sz="2800" b="1" dirty="0"/>
              <a:t>Baseline:</a:t>
            </a:r>
          </a:p>
          <a:p>
            <a:pPr lvl="1">
              <a:buFont typeface="Courier New" pitchFamily="49" charset="0"/>
              <a:buChar char="o"/>
            </a:pPr>
            <a:r>
              <a:rPr lang="en-US" sz="2400" dirty="0"/>
              <a:t>Garmin antenna with CO-GPS.</a:t>
            </a:r>
          </a:p>
          <a:p>
            <a:pPr lvl="1">
              <a:buFont typeface="Courier New" pitchFamily="49" charset="0"/>
              <a:buChar char="o"/>
            </a:pPr>
            <a:endParaRPr lang="en-US" sz="2400" dirty="0"/>
          </a:p>
          <a:p>
            <a:pPr marL="0" indent="0">
              <a:buNone/>
            </a:pPr>
            <a:endParaRPr lang="en-US" dirty="0"/>
          </a:p>
          <a:p>
            <a:pPr marL="0" indent="0">
              <a:buNone/>
            </a:pPr>
            <a:endParaRPr lang="en-US" dirty="0"/>
          </a:p>
        </p:txBody>
      </p:sp>
      <p:sp>
        <p:nvSpPr>
          <p:cNvPr id="4"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Experimental Setup</a:t>
            </a:r>
            <a:endParaRPr lang="en-US" sz="3600" b="1" dirty="0">
              <a:solidFill>
                <a:srgbClr val="002060"/>
              </a:solidFill>
            </a:endParaRP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xQTEhUUExQVFBUUFBUVFBYYFhUWFBQVFRcWFhUUFxUYHCggGBolHBQUITEhJSkrLi4uGB8zODMsNygtLisBCgoKDg0OGhAQGiwkHyQsLCwsLCwsLCwsLCwsLCwsLCwsLCwsLCwsLCwsLCwsLCwsLCwsLCwsLCwsLCw1LCw0LP/AABEIAL0BCwMBIgACEQEDEQH/xAAcAAABBQEBAQAAAAAAAAAAAAAEAQIDBQYABwj/xABDEAABAwIDBAcFBQUHBQEAAAABAAIRAyEEEjEFQVFxBhMiYYGRsTKhwdHwFCNCUuEHM2JyshVDgpLC0vEWU4OTolT/xAAZAQADAQEBAAAAAAAAAAAAAAAAAQIDBAX/xAAlEQACAgICAgICAwEAAAAAAAAAAQIRAyESMRNBUWEEMnGRoSL/2gAMAwEAAhEDEQA/APTkoSJQvRPNFTk1OSYzkoSJUihEoXJUAclCRPa1SAtJkmFaOpAiEBTcAZhG08QCscl2b4qWgN2APEIY0j4cVc5woagaRBRHLL2OWKPoq8ie2lKsWgJlVo5KvIR4yKjR03xqjmFV9OqQjG1Qs5pmmNpEy5IHJVka2cuSSocQ+yaVg2kPrGxVc8p/2kqOq8Fbwi0c05pkVQKIhSvUZW6MWMSFPhNKokaU2E9NIVCGkJITikTENKanlJCYBC4BFVcE5veO5F0ME3LcSVzvLFKzdYpN0VYTgFanAs4e9S0aWUQs3mXotYH7KYJUbjcMB2h5IICVpGSasiUXF0cuXLlRJwTgUiR7wASbAaqQHyulDUsax2h+vBSis06EealNMppolzlL1ijldKqkK2StqEaLnPUSVLig5MfK4OTEidBYS2upW4pASllS8aZSyNBlXFId1SVHKQFNQSE5Njki5cVRIiaU6F0JgMhSU8KXCQlZTlH0nACOCic2uiowTeypewjVNhWdR4cCELTpynHJrYpQp6BS1JCNrUoGnzUdPCudcCypTVWS4O6BS1NhGYjDFut1BkVqSfRLi1pmjUT2ncubUTw5ed0ej2ML0gqSnVRI0UTcP3wqVEu+iHEuzW4IanIKsHYUcUgwY4laKcUqMnjk3ZXVDdNCl2k0UWOqOcAxokk8Fhh03hzpY6AToWkxusQI8zzV+SKRCxSbNqs/tvEF7zT0Y03/AI3f7R7+WolLpzRAl4cz+ZvxY5yjqbcw1RxeKzG5jMOzN3De8BZZMiapGmPE07Y80wbkDyunBp3OcP8AE6PImFzXtN2uDgdCCCDyIT1ibisrPGjz4gf6YU7NoVBwPiR6yh4XAJ8mhOKYezazt7T7o9Qfcpm7YZvtzkeoCrMOQ4+1A/MfZPjv8LIj7ITo5juTo/qhWskiHjgWdPaFN2jvj6SpuvbxHmqN+z372E8hm9FAaGX8ze6XN9yryyJeGL6NLK6VnGvcNHH3KVmMqD8U+fxlWs6+CXgfpl8lVK3azxq2eUfMeimZtlu8EefxEe9UssWR4pFqFyDpbTpu0dfz9JRlFwdo5vmB7lXOPyTwl8HJQ2Ufh8IL5gDwU7KLRoFm8q9Giwtlcyi6LA3RHUHLvngjVyzeRs0WJIDw+HcLlOOEvIMeiKSSlzZXjiQOw86me5c2jGnkiEhS5MfFFXiqp4aIOVdVqUgiEA/BOnT3roxzjRzZMcrAT0hYNGud7kx/SZ34aYHMz6KgCUBczdnUlRbP6Q1jplbyE+qFqbbxAPt+79UIAoK8ZkhluzpNWGuU+70CIp9LHfiYDy/UrNFUe1OlFGlIZ967g09gHvfp5SpbLjBydI03TDbhrimwAtaC4uHEjLlPhcxxhYx4udNTHhKD2Xth+Je9zyLABobOVol08zpfuRLYky4uvaQIGvzTTFKLi6YrXRYeO74Je7y4Lo1ObwMR4f8AKY2/4gYPHS8RATEarYv7pvL4lWCB2SPum8kcFIhZTKgkQbp6RADQ8p2dD4zEtpMc95hrRJ9AAN5JWNxvS6qT92G027pGZx5k2Hl4pOSRtiwTyfqb1laNJHJTN2g8fjd5z6rB7D6SVqlVlN2RwcYJiCBBJILbaA7lqq2IY32ntbzcG+pTUicmGWN0yxOPJMZaZ4lzRPhlgnxhPbUZvZ4hxHrKrmOBEggjiDI80/MnZlQfFI73t8Gu+ST7O06VG/4g5vzQIeUvWIsAt2zy7cx3JzT7iVEcG4bniOGYDyFkMLm9+enlopmYgjQkciq0GySliKjPZqOH13QjKW3K7fxB3O3wPqhhj3bzP8wDvUJrsW2O0xh5BwP/AMlLQFrT6TvHtU55W+J9EZS6TUj7Qc3np74WcdUYRZjmnd2gR6fFRBAG/wAPiA9oc24Oh9ycSgNgu+4ZyP8AUVYSmISUhKdKQlMDs67rE0vCj6wJ0JswvguypXOgEkgAak6DxWd2r0wpU5FL713EWpj/ABfi8PNRddm0Mcpuoo0RETJAHHu4rMbW6UUmEin967uMUxzfv8J5rGbX6R1K4c59Qua38DezTHIfi5mVQ44ueMzXZmcNMvMb1DlejoX46grlv6Rcba6UvqSHPzD8jezTHP8AN4ys7Xxbn6mBw0AHfxQ5ICjfU4XVcTKeaTVLS+jb9DR2D3kfr6hXhq909zcs7u8cVR9Dv3Q858vkVd1WnjHA2tp3whEZOxGP7iD3/opM8RNp95lJSzbwJjWIldSbE2jx5Jk0a7Zg+7b/ACj0RiF2f7Df5R6BFhSISF0JVyAMx07nqWRp1t+eV2X/AFKi6KPotrzWyjs9gujIHyLmdDEwT8ltNs16DaeXEODWVOzfNci9iBYixlYytsWkT9zi8O4bg94a73TPkFLhJu0jv/HzY/G8cnRoukONosZ1lPq3Vmfuy3KSzP2C4xuhxgHfCzGxdjvxRe4vjLGZxBc5zju1vprKu9kdGh1VVr6lNxqBgaabs2UtJdOg35bcAVXM2TjcM53VB1/xMyuDhu7Jv5hJ37RpilBRcYSV+mwSlVqYPEFmacrgHgey9pANxxykciiMdt2tVqlravUszENvkAAkAvcBM296mwOwK7nmtXa4xLy0kGpWcLhtjaTGvkgNpY0PDusoBlYm7wXMvM9qkRBMWmynZolCUuk3W3otvtmNpUi4kVBms4AVBka2XOzt/DdtzexUNLpfW3spu5BzT6lNwdOpSwVYuBaKzmMY02mZzug6S2R3wi+iWFcKOIe32nAsZza0ke948lW7MpRgoycknugvG9KKdN2UNLyLOykBoO8AnWD3I7B7ZpVKRqkljQ7Kc8C8AwIJnVY/ozUoNqE1wIy9nM3M0GbyIN4TukT2ZmijaiWl7QAQ0uLnMe4A3j7sDwtqnydWTL8aHLgk/wCTX4bbVCo7K2qJ3AhzZ5ZgJVgQsT0i2RRpU6bqbyXOP5gQ9sE5xGl48wtTsKo5+HpucZcWwTvMEtBPeQAU09nPlxRUVKPX2WAK6UkLlZzkOE6ZOpSwssxzha5Nzut6q0odOaZ9oOb4H0bmWFxX7yoP4zy0Bud2qhJtqND3BNSZLij2nrymOrFD0Hyxp4tafMApy6VFHM5McXpspEiuiW2fO+2ulFSr7Ti4bh7NMchv5mSqCviHPuTr5AclN/ZztbO8VBWwlbc0R3Ob8156o9efmarjS+ESMIFB5mZcB6IahXc3tNB7+B8EScO8YfLlOYvmAJtxtyQjn1I9hw3ewfkmqJyco8Wvgmq0W1Rmp2dqWfEKvcDMafNcHEGRII8CjRXbVs6A/cdx5o6FSyfUv8ZsuitqA5fBWDGuvmJPIkcPxCO/cgej4ik3jB8dY/p9VZsIM3vv4+I8ELoif7MrWY+mQ4PrBjszh1ZDzYG2+862VlhTI3RAiJtYb55oR2BaT36zAn0hF5YuJtbcAYEzEgFNmdG0wA7Df5R6IoIXB+yOQ9ESEgFXLlyAKvb+Dq1GtFIkEOJMVXUjEWu1pnkVQVdkYnfTe/8A8uGqjyq0wtmEpK0jkaVEuKZ59V2PU34d3hhcO7/6ovafJMOGcy2R7OdPHU/eyo4e5ehrgVfmZPjRgDteu3PDnlrHsrPdL4FM5Gmm3rADGaobED2e5FjbeJY6k5xc4VG1a7qQayW0b9WJiQBlLtZgraOuo30Wn2mtMgtuAeydW33dyXkj8BwfyYkdIKtSmc7MO7qmCpU60Ht5icoptnXKR4nvhWGD2+G0K1RlBrWUjSysByy6oWh82gRPC6vK2yaDsuajTOUAN7DbAaAd3chsR0bwzy5xp9pxJcQ+oJJMkxmjW6OWN+h1Oqsz9c4avUpzSe2pW7R6urTykF5Zm7VnGQSQ0TrO9E4l+DqUXMzPDcLA6yJMOfkkR7bS4cArTEdHKb8svrdmMs1JgiYd2ge0JQdTokzKWsqvaCxrCCA8dl+ed0drdpc8UqxFrNmVb6K7D7Aodd1Tq5LrdgMLSQW54zGQOzfitixgaA1oAAAAA0AFgFUYDYtRmINZ9UVC4AO7BYTDMggNdl8we6FclS4xXRUss8n7nArikXKSTKbQtWqWntDQifZbxQwfeJIsefd9QitqkCs8kx7J1jdHwQ2cGN44g2Pdr+iaBnrGy35qFE8aVP8AoCJKoeh22KVaiKTTFSi0Mew+0ABAcOLYi6viuuL0ckk06YiROSQqJPkjqnDuTml/5iPEqVIQuE7k2hW1qg/vD6+q5uNq/nPkPkmkKMIpFLLNdN/2FDaFTeQfBIcYTq1p8EOEqOKK82T5N50fdNBltxsO/wCKsqrHboje2SDzBk+irtgtAoUybdkEmYAt5Kxp1W7jLjcdppO/TdxTIbvbOYwA6nxJk/UqSoDFonvlu47wDKa2pI398y3huIUZqtBid9hB0vwQI22EHZHJEBYLD/tIogAGjVHJzD6kI2n+0bCnVlYf4WH0elQjYylBWWp9P8GdXVG86ZP9JKIb01wR/viOdOr/ALUAaBcSqVnSrBnTEU/HM3+oBSjpJhP/ANVD/wBrB6lIC0XIGntjDu9mvRPKrTPo5ENxTDo9h5OB+KAJlyaHTpB5J2VACSuSwkQB0pMyVNCAFlcSkXJgcuXLkgMrttv37v5WHhvcqXC1X53tewuEywhwho3DLBzX4lX23Wff86Y9zj81WVHCQbRxMeWqpAyhx20qmGxPW0iWljvaGo7DDpEEXMgiLr17oX0xp45gaYZXAlzNzwNX0+I4jUe9eN7fpu6wwAZLXWIFsobvP8KrcFUrUagfTa5pBDhDmggj8TTNiiM+OzeePyJJr0qZ9PhqmyBec9Gf2hGq0U61MdaBMiweBq6PwniNOHAaD/qtv/bP+YLXyJ+zklhlB00fNxCRSli7IsDQhIUSKcyygypgNXJ2VdCYG+2GCKFLT2GxxuBrZWL76nLx/TSNEDs1sUqfc1n9ICLoUs7rC8WzOIb36nKga2IarIIDgYuRLT7vJcwiCQC0nuLZ5oobLe24ytDrxmGU8gDHBCgwHE99gCeO7RA2eYhLKYynbwCeEEnJZSLkAPDjxXdYeJTQmwUAS9YeK7Ny8go2pyAHB/cPIKZmLeNHEciR8VAuCQBY2lVGlR4/xv8Ampqe3sS3SvWH/lqf7lXFNTAuG9LMWNK9X/OT6qZnTXGj+/d4hh9WrOuN0oQBqGdO8Z/3ZPDq6R/0KVv7RMWNch50x8IWSTkAa9v7ScV+WiebHfB4RVL9o2I30aJ5dYP9ZWGhWFCmOCANtg9tuxT8zmBhDYAaZETqZvvRjzEcddCRzk6Ki6NjtWM2M+7ervNlnhqe6fRAGN6W3rjeTRbun8VQBbXoX0Wp1MOx+Sk5xYx5zAOeM7QRMzAnMBEC2kysrtzEiniqVUgu+7IIsdHOy301K7Y3Smph30X02Xp0mUXgu7NRrSTBAFtbHcku9g+tdm26I7MdmxbGgfd4qoLbgSYA7rK+OzKnD1WQ6OdKqrauJqNpsH2io2oWkuOU9oQCCOKvD00qb6NOebh7pVJRoJybdo8mMcR5hcGgmBfldBwjtjN+8N47B74uFNAJWokNJIIHEggeaDJHELQ7bMYYiSR2YtH42oPDN9mCfZad8aDcq4israQEidJvw81I7JNzAm5vYTc/FSbOpgsGifjKY6t/8rvQqWjSGTj6NjQdDLHQNA3WGm6yudjiXuzVHU2dWZczs1GnPTiHX1NojQqowokAQYgfmG/9Arvo5WbTqFxcWDqyA45iJJYYiDuaqXZD6Njs54FNoD3vAA7bnS51jckASV5y5/ag5RIMCWzEfl9qL8luzt2lf75s7rO4fyrAV65DHEBwGV0nsk2HPRVk9EQvZh8ds+AHGs2pMCx3Bogm9rQPBBGkZ7PrCApce5aChhWQLmSJN228ItqszVyTXQEKLrSOd/1T3Yb9NVYHAiJB17x6RJTXYMRqZjcR7kySjq1jLgLaNMd0Sb6Els24kWFlE/EOJJ4kmwAAngBYDuTsSIc4cHHnvUJQBM7EGSRaZtrHmpcO8umeKHyd6lpWaeY+KACsq4NV10MaOuc6oTkFJ4MayHMcLR3KHpTWacVlp+yWtBm5zCQ657xMbpSArMiRzEWcHAJk2QbH8QTyRQELm3+u9MJO4dydUeZTqVyBxM+JMWTAaAdw+rn4KWmNxFwpGkdoQRla4+DUyo4g6Rp5RbkgB+RWNFvAcJlVRrHirfC3IiNO7XvCVAXuxW9sWG/dPeL2hb3C4YOpts0yz8jZFiJzZdZBWD2S2Ht3G9rcCtlgtqU2tZmkFrCCMrifacRpbeN6qPZMjz3pi6XUSN7X+rdfMqjoz8le9LgPuoJ/GLiI9iLRoqSmUii92AbuB/KNeYsD4q4FMcSFSbEdDzwym173Cuc7hpPgLeqQGGTqVUtMtMGIJS9V9QUhZG73FMQuIxj3NyueSLWgRbkErce8bm2AGm4W4qOo22iicyBKA0WezB2B4+qmxVOWEcRGsa2+Ki2cewPreocU/tEBzuOp7iIS6KjHk6RuMOJ3zp+VTAjn3EyosM4jyEbh704VwbZtNf8AlMBXNh07j3b7xcW9yGxz2upPluaGu01BidRojZmRrPiPFAYlxyVBeBTfy9mePuhAHmzmxp7pV3hdqNAAdYARvJ5929MwlCm6oJyhv4pIHHQeSF2mwMJaCCNQQQbSY0JSTvRc8birLCptMGAwm5trqVIDVPuMdnes7SdpzC1IdT/MyOGWwiVSMzL1qkvceJnzv8Ur6dhAv4Jj7OP15KahV4mIFrEz3WISAhdFgdQpaQi8SPqD7kM83lFU325+o0+PmgTNL0Ex1Klic9R2Rgp1MxObKJADTAGslotKZ00xdKrjab6JDmOpU7tBALg54dqAdQVV7Oq/vNP3Tue46+CFxFQZqViMjcskzMve+dBveR4JJewss3vgGx52+aCwtQAXm4tbvnenV6gLHdoExxugqDuKYyTqS42EpQxzXN3aT/mRuzMY1mebTljdOvd3hQ7Trh1TM24hunEC+5AhW1Dme3i2pbX2Q6EGzTSLqfrxJOS5Dr5vzSDu71Hh7Eam8oY0rYoZx3X33/RXeFdAF4MDv3c0Hj6/WAAMg6AzbxsjMJSdAlu4DdwSW0VOPF0Wuzyc7dDfS4PNXYq3jh4DuVFgKJDm237iDuVx1cD9Wg27/wBUySm6YN7NM/xu53A/2rO0itTt/AvrMaGAWdmIzNB0INp5XlUFTZr6cZ7eR9CgLDdj+2NLg6n0WgY2158/0VFsxgDwSToZ7I0yng66dW2e4uJbMEkj7wDXfBomPM800hWgHpLs1tB7OrLoe0kgnQgxaOKp+tdxPmtztvZZq1GkiwbGoO8n4oAdH2oYkZV1Vx1JTDK2I6NNO/0Th0YG4z5fNIDIUXGQJIEganeVtcHsKg6CQ6Z1zE6cz8VD/wBMcArjA4Sow3BIvPHwvdA+uiSnQEAfeGdZDDu1nMuq4doJs6w1hh8pKmFOoWxlM23tHxSfZqkmRFoHab80xWRigBaCdbnIAoquHLmubkN2kTmZoRFvPuRdSi4jUA8wfihuoqT2nCPruQFsoW9FGE2dUbPewj+lZTFtkjkPivTHO1uNfd5LPs6NtjVJrZan/wAtMxnUHglFDuW1/wCn2pzdgN7/ACQSYnqDwXfZzwW4/sFnelGwGbpQBhvsx4Lvs3ct4Ngt/L5z8k4bFH5J5SfggDGbOoGXwCYpVQY76bo9AmuwbyM2V0ccpi/fC3bNkAaUkQcIT7VNx5vn3FLk+go87+yngU5uDPAr0T7Dwp+cfBObhHb2sHiPki0B54zBng5PGz3H8JXoQ2eTuHgf0Tv7L+voIsDAN2S8/h9/6J39i1dzB5j5LfDZYTm7OjiixrRhqexK0g5RY8VY0tn1R+ERzHxhar7EOB+uScMGO/3oscnZRYHDvDgXMIA72n4q0yHSPe35osYULjhjuj0RZFADcOf4R4j4KDFbJbUjO6IuMpM+9qtKlIjcY42+aQYef+d3H0VbDorMPsNjSCHu5GCOWiZV6NUnEuNWsCTJh8CeQFlZVcDuMoQ7Gafzf5igRZmg3ifrwTeqHepDUKTOU2hjeob9Fd1A4E+Kf1h4pQe9IBnVDvHipKbeE+Y+S42Tm80UMnbTTTQ7velSooCB+G/h96aML3DzU7kwJUFkYw8aALup7h5KYJQEUOyIURwHkPknigPoBOIXAo4hYnVhcGDinSm1EUFi5Bx96QtHFNzpZRSCxbJwP1dMCUhADikhNXEICx8Ls6YFxCBWSCr3Lus7lGVyKAca3ckNZMKbKdASZvqEoIUJKUOToTCWkfXyXODeH14IfMntKYh4YDIvb3jcfh4JhojvXOfEHvA8CY+R8E81EC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481" y="1474054"/>
            <a:ext cx="2383030" cy="246504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 b="24516"/>
          <a:stretch/>
        </p:blipFill>
        <p:spPr>
          <a:xfrm>
            <a:off x="6373140" y="1474054"/>
            <a:ext cx="2207595" cy="2468880"/>
          </a:xfrm>
          <a:prstGeom prst="rect">
            <a:avLst/>
          </a:prstGeom>
          <a:ln>
            <a:no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411" y="4395478"/>
            <a:ext cx="23241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610" y="421450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036752" y="6165416"/>
            <a:ext cx="8803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Garmin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715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a:solidFill>
                  <a:srgbClr val="002060"/>
                </a:solidFill>
                <a:latin typeface="Calibri Light" panose="020F0302020204030204" pitchFamily="34" charset="0"/>
              </a:rPr>
              <a:t>Results: Home Depot</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a:graphicFrameLocks/>
          </p:cNvGraphicFramePr>
          <p:nvPr/>
        </p:nvGraphicFramePr>
        <p:xfrm>
          <a:off x="4726379" y="3467595"/>
          <a:ext cx="3396343" cy="2018805"/>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p:nvPr/>
        </p:nvGrpSpPr>
        <p:grpSpPr>
          <a:xfrm>
            <a:off x="990600" y="1417638"/>
            <a:ext cx="3044641" cy="5257800"/>
            <a:chOff x="830738" y="1234348"/>
            <a:chExt cx="3197041" cy="543121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738" y="1234348"/>
              <a:ext cx="3197041" cy="5431210"/>
            </a:xfrm>
            <a:prstGeom prst="rect">
              <a:avLst/>
            </a:prstGeom>
            <a:ln>
              <a:noFill/>
            </a:ln>
            <a:effectLst>
              <a:outerShdw blurRad="190500" algn="tl" rotWithShape="0">
                <a:srgbClr val="000000">
                  <a:alpha val="70000"/>
                </a:srgbClr>
              </a:outerShdw>
            </a:effectLst>
          </p:spPr>
        </p:pic>
        <p:sp>
          <p:nvSpPr>
            <p:cNvPr id="11" name="Down Arrow 10"/>
            <p:cNvSpPr/>
            <p:nvPr/>
          </p:nvSpPr>
          <p:spPr>
            <a:xfrm>
              <a:off x="2599718" y="1629298"/>
              <a:ext cx="191217" cy="246430"/>
            </a:xfrm>
            <a:prstGeom prst="downArrow">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own Arrow 11"/>
            <p:cNvSpPr/>
            <p:nvPr/>
          </p:nvSpPr>
          <p:spPr>
            <a:xfrm>
              <a:off x="2780556" y="1815282"/>
              <a:ext cx="191217" cy="246430"/>
            </a:xfrm>
            <a:prstGeom prst="down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Down Arrow 13"/>
            <p:cNvSpPr/>
            <p:nvPr/>
          </p:nvSpPr>
          <p:spPr>
            <a:xfrm>
              <a:off x="2589339" y="4106376"/>
              <a:ext cx="191217" cy="246430"/>
            </a:xfrm>
            <a:prstGeom prst="downArrow">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Down Arrow 15"/>
            <p:cNvSpPr/>
            <p:nvPr/>
          </p:nvSpPr>
          <p:spPr>
            <a:xfrm>
              <a:off x="2356388" y="4106376"/>
              <a:ext cx="191217" cy="246430"/>
            </a:xfrm>
            <a:prstGeom prst="down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671935" y="1262412"/>
              <a:ext cx="532134" cy="625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A</a:t>
              </a:r>
            </a:p>
          </p:txBody>
        </p:sp>
        <p:sp>
          <p:nvSpPr>
            <p:cNvPr id="18" name="TextBox 17"/>
            <p:cNvSpPr txBox="1"/>
            <p:nvPr/>
          </p:nvSpPr>
          <p:spPr>
            <a:xfrm>
              <a:off x="2365696" y="3603935"/>
              <a:ext cx="510469" cy="625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B</a:t>
              </a:r>
            </a:p>
          </p:txBody>
        </p:sp>
        <p:sp>
          <p:nvSpPr>
            <p:cNvPr id="20" name="Down Arrow 19"/>
            <p:cNvSpPr/>
            <p:nvPr/>
          </p:nvSpPr>
          <p:spPr>
            <a:xfrm>
              <a:off x="2622369" y="5850552"/>
              <a:ext cx="191217" cy="246430"/>
            </a:xfrm>
            <a:prstGeom prst="downArrow">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429259" y="6080783"/>
              <a:ext cx="4026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C</a:t>
              </a:r>
            </a:p>
          </p:txBody>
        </p:sp>
        <p:sp>
          <p:nvSpPr>
            <p:cNvPr id="22" name="Down Arrow 21"/>
            <p:cNvSpPr/>
            <p:nvPr/>
          </p:nvSpPr>
          <p:spPr>
            <a:xfrm>
              <a:off x="3622175" y="6249955"/>
              <a:ext cx="191217" cy="246430"/>
            </a:xfrm>
            <a:prstGeom prst="down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Down Arrow 22"/>
            <p:cNvSpPr/>
            <p:nvPr/>
          </p:nvSpPr>
          <p:spPr>
            <a:xfrm>
              <a:off x="1851452" y="5047776"/>
              <a:ext cx="191217" cy="246430"/>
            </a:xfrm>
            <a:prstGeom prst="downArrow">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682588" y="4471261"/>
              <a:ext cx="4427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D</a:t>
              </a:r>
            </a:p>
          </p:txBody>
        </p:sp>
        <p:sp>
          <p:nvSpPr>
            <p:cNvPr id="25" name="Down Arrow 24"/>
            <p:cNvSpPr/>
            <p:nvPr/>
          </p:nvSpPr>
          <p:spPr>
            <a:xfrm>
              <a:off x="1752600" y="5007496"/>
              <a:ext cx="191217" cy="246430"/>
            </a:xfrm>
            <a:prstGeom prst="down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26" name="Straight Arrow Connector 25"/>
          <p:cNvCxnSpPr/>
          <p:nvPr/>
        </p:nvCxnSpPr>
        <p:spPr>
          <a:xfrm>
            <a:off x="2780595" y="6139291"/>
            <a:ext cx="959428" cy="133814"/>
          </a:xfrm>
          <a:prstGeom prst="straightConnector1">
            <a:avLst/>
          </a:prstGeom>
          <a:ln w="1270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766305" y="2050486"/>
            <a:ext cx="172218" cy="168100"/>
          </a:xfrm>
          <a:prstGeom prst="straightConnector1">
            <a:avLst/>
          </a:prstGeom>
          <a:ln w="1270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4" idx="2"/>
          </p:cNvCxnSpPr>
          <p:nvPr/>
        </p:nvCxnSpPr>
        <p:spPr>
          <a:xfrm>
            <a:off x="2539517" y="4436529"/>
            <a:ext cx="216904" cy="0"/>
          </a:xfrm>
          <a:prstGeom prst="straightConnector1">
            <a:avLst/>
          </a:prstGeom>
          <a:ln w="1270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945257" y="5300683"/>
            <a:ext cx="108452" cy="47188"/>
          </a:xfrm>
          <a:prstGeom prst="straightConnector1">
            <a:avLst/>
          </a:prstGeom>
          <a:ln w="1270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30" name="Table 29"/>
          <p:cNvGraphicFramePr>
            <a:graphicFrameLocks noGrp="1"/>
          </p:cNvGraphicFramePr>
          <p:nvPr/>
        </p:nvGraphicFramePr>
        <p:xfrm>
          <a:off x="4726379" y="1828800"/>
          <a:ext cx="3384467" cy="1221180"/>
        </p:xfrm>
        <a:graphic>
          <a:graphicData uri="http://schemas.openxmlformats.org/drawingml/2006/table">
            <a:tbl>
              <a:tblPr firstRow="1" bandRow="1">
                <a:tableStyleId>{69012ECD-51FC-41F1-AA8D-1B2483CD663E}</a:tableStyleId>
              </a:tblPr>
              <a:tblGrid>
                <a:gridCol w="1092530">
                  <a:extLst>
                    <a:ext uri="{9D8B030D-6E8A-4147-A177-3AD203B41FA5}">
                      <a16:colId xmlns:a16="http://schemas.microsoft.com/office/drawing/2014/main" val="20000"/>
                    </a:ext>
                  </a:extLst>
                </a:gridCol>
                <a:gridCol w="1160559">
                  <a:extLst>
                    <a:ext uri="{9D8B030D-6E8A-4147-A177-3AD203B41FA5}">
                      <a16:colId xmlns:a16="http://schemas.microsoft.com/office/drawing/2014/main" val="20001"/>
                    </a:ext>
                  </a:extLst>
                </a:gridCol>
                <a:gridCol w="1131378">
                  <a:extLst>
                    <a:ext uri="{9D8B030D-6E8A-4147-A177-3AD203B41FA5}">
                      <a16:colId xmlns:a16="http://schemas.microsoft.com/office/drawing/2014/main" val="20002"/>
                    </a:ext>
                  </a:extLst>
                </a:gridCol>
              </a:tblGrid>
              <a:tr h="380010">
                <a:tc>
                  <a:txBody>
                    <a:bodyPr/>
                    <a:lstStyle/>
                    <a:p>
                      <a:pPr algn="ctr"/>
                      <a:r>
                        <a:rPr lang="en-US" sz="1400" b="1" i="0" dirty="0">
                          <a:latin typeface="+mn-lt"/>
                        </a:rPr>
                        <a:t>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dirty="0">
                          <a:latin typeface="+mn-lt"/>
                        </a:rPr>
                        <a:t>Total</a:t>
                      </a:r>
                    </a:p>
                    <a:p>
                      <a:pPr algn="ctr"/>
                      <a:r>
                        <a:rPr lang="en-US" sz="1400" b="1" i="0" dirty="0">
                          <a:latin typeface="+mn-lt"/>
                        </a:rPr>
                        <a:t>Locations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dirty="0">
                          <a:latin typeface="+mn-lt"/>
                        </a:rPr>
                        <a:t>Got</a:t>
                      </a:r>
                    </a:p>
                    <a:p>
                      <a:pPr algn="ctr"/>
                      <a:r>
                        <a:rPr lang="en-US" sz="1400" b="1" i="0" dirty="0">
                          <a:latin typeface="+mn-lt"/>
                        </a:rPr>
                        <a:t>Estimates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4385">
                <a:tc>
                  <a:txBody>
                    <a:bodyPr/>
                    <a:lstStyle/>
                    <a:p>
                      <a:pPr algn="ctr"/>
                      <a:r>
                        <a:rPr lang="en-US" sz="1400" i="0" dirty="0">
                          <a:latin typeface="+mn-lt"/>
                        </a:rPr>
                        <a:t>Garmin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i="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i="0" dirty="0">
                          <a:latin typeface="+mn-lt"/>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8635">
                <a:tc>
                  <a:txBody>
                    <a:bodyPr/>
                    <a:lstStyle/>
                    <a:p>
                      <a:pPr algn="ctr"/>
                      <a:r>
                        <a:rPr lang="en-US" sz="1400" i="0" dirty="0">
                          <a:latin typeface="+mn-lt"/>
                        </a:rPr>
                        <a:t>Proposed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i="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i="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62528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a:solidFill>
                  <a:srgbClr val="002060"/>
                </a:solidFill>
                <a:latin typeface="Calibri Light" panose="020F0302020204030204" pitchFamily="34" charset="0"/>
              </a:rPr>
              <a:t>Results: Starbucks</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98874" y="1814283"/>
            <a:ext cx="3650271" cy="3637280"/>
            <a:chOff x="914400" y="2158281"/>
            <a:chExt cx="3650271" cy="363728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158281"/>
              <a:ext cx="3650271" cy="3637280"/>
            </a:xfrm>
            <a:prstGeom prst="rect">
              <a:avLst/>
            </a:prstGeom>
            <a:ln>
              <a:noFill/>
            </a:ln>
            <a:effectLst>
              <a:outerShdw blurRad="292100" dist="139700" dir="2700000" algn="tl" rotWithShape="0">
                <a:srgbClr val="333333">
                  <a:alpha val="65000"/>
                </a:srgbClr>
              </a:outerShdw>
            </a:effectLst>
          </p:spPr>
        </p:pic>
        <p:sp>
          <p:nvSpPr>
            <p:cNvPr id="11" name="Down Arrow 10"/>
            <p:cNvSpPr/>
            <p:nvPr/>
          </p:nvSpPr>
          <p:spPr>
            <a:xfrm>
              <a:off x="2056049" y="4106079"/>
              <a:ext cx="191217" cy="246430"/>
            </a:xfrm>
            <a:prstGeom prst="downArrow">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own Arrow 11"/>
            <p:cNvSpPr/>
            <p:nvPr/>
          </p:nvSpPr>
          <p:spPr>
            <a:xfrm>
              <a:off x="2087556" y="4969937"/>
              <a:ext cx="191217" cy="246430"/>
            </a:xfrm>
            <a:prstGeom prst="down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Down Arrow 13"/>
            <p:cNvSpPr/>
            <p:nvPr/>
          </p:nvSpPr>
          <p:spPr>
            <a:xfrm>
              <a:off x="2673710" y="3386493"/>
              <a:ext cx="191217" cy="246430"/>
            </a:xfrm>
            <a:prstGeom prst="downArrow">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Down Arrow 15"/>
            <p:cNvSpPr/>
            <p:nvPr/>
          </p:nvSpPr>
          <p:spPr>
            <a:xfrm>
              <a:off x="2910052" y="3263278"/>
              <a:ext cx="191217" cy="246430"/>
            </a:xfrm>
            <a:prstGeom prst="down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524010" y="2903507"/>
              <a:ext cx="532134" cy="625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A</a:t>
              </a:r>
            </a:p>
          </p:txBody>
        </p:sp>
        <p:sp>
          <p:nvSpPr>
            <p:cNvPr id="18" name="TextBox 17"/>
            <p:cNvSpPr txBox="1"/>
            <p:nvPr/>
          </p:nvSpPr>
          <p:spPr>
            <a:xfrm>
              <a:off x="1851731" y="3603638"/>
              <a:ext cx="510469" cy="625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B</a:t>
              </a:r>
            </a:p>
          </p:txBody>
        </p:sp>
      </p:grpSp>
      <p:graphicFrame>
        <p:nvGraphicFramePr>
          <p:cNvPr id="13" name="Chart 12"/>
          <p:cNvGraphicFramePr>
            <a:graphicFrameLocks/>
          </p:cNvGraphicFramePr>
          <p:nvPr/>
        </p:nvGraphicFramePr>
        <p:xfrm>
          <a:off x="5377178" y="3639979"/>
          <a:ext cx="2905124" cy="1576388"/>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Arrow Connector 14"/>
          <p:cNvCxnSpPr/>
          <p:nvPr/>
        </p:nvCxnSpPr>
        <p:spPr>
          <a:xfrm flipV="1">
            <a:off x="2540968" y="3123557"/>
            <a:ext cx="249166" cy="123215"/>
          </a:xfrm>
          <a:prstGeom prst="straightConnector1">
            <a:avLst/>
          </a:prstGeom>
          <a:ln w="1270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36131" y="3973227"/>
            <a:ext cx="31507" cy="863858"/>
          </a:xfrm>
          <a:prstGeom prst="straightConnector1">
            <a:avLst/>
          </a:prstGeom>
          <a:ln w="1270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5066805" y="2067745"/>
          <a:ext cx="3384467" cy="1221180"/>
        </p:xfrm>
        <a:graphic>
          <a:graphicData uri="http://schemas.openxmlformats.org/drawingml/2006/table">
            <a:tbl>
              <a:tblPr firstRow="1" bandRow="1">
                <a:tableStyleId>{69012ECD-51FC-41F1-AA8D-1B2483CD663E}</a:tableStyleId>
              </a:tblPr>
              <a:tblGrid>
                <a:gridCol w="1092530">
                  <a:extLst>
                    <a:ext uri="{9D8B030D-6E8A-4147-A177-3AD203B41FA5}">
                      <a16:colId xmlns:a16="http://schemas.microsoft.com/office/drawing/2014/main" val="20000"/>
                    </a:ext>
                  </a:extLst>
                </a:gridCol>
                <a:gridCol w="1160559">
                  <a:extLst>
                    <a:ext uri="{9D8B030D-6E8A-4147-A177-3AD203B41FA5}">
                      <a16:colId xmlns:a16="http://schemas.microsoft.com/office/drawing/2014/main" val="20001"/>
                    </a:ext>
                  </a:extLst>
                </a:gridCol>
                <a:gridCol w="1131378">
                  <a:extLst>
                    <a:ext uri="{9D8B030D-6E8A-4147-A177-3AD203B41FA5}">
                      <a16:colId xmlns:a16="http://schemas.microsoft.com/office/drawing/2014/main" val="20002"/>
                    </a:ext>
                  </a:extLst>
                </a:gridCol>
              </a:tblGrid>
              <a:tr h="380010">
                <a:tc>
                  <a:txBody>
                    <a:bodyPr/>
                    <a:lstStyle/>
                    <a:p>
                      <a:pPr algn="ctr"/>
                      <a:r>
                        <a:rPr lang="en-US" sz="1400" b="1" i="0" dirty="0">
                          <a:latin typeface="+mn-lt"/>
                        </a:rPr>
                        <a:t>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dirty="0">
                          <a:latin typeface="+mn-lt"/>
                        </a:rPr>
                        <a:t>Total</a:t>
                      </a:r>
                    </a:p>
                    <a:p>
                      <a:pPr algn="ctr"/>
                      <a:r>
                        <a:rPr lang="en-US" sz="1400" b="1" i="0" dirty="0">
                          <a:latin typeface="+mn-lt"/>
                        </a:rPr>
                        <a:t>Locations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dirty="0">
                          <a:latin typeface="+mn-lt"/>
                        </a:rPr>
                        <a:t>Got</a:t>
                      </a:r>
                    </a:p>
                    <a:p>
                      <a:pPr algn="ctr"/>
                      <a:r>
                        <a:rPr lang="en-US" sz="1400" b="1" i="0" dirty="0">
                          <a:latin typeface="+mn-lt"/>
                        </a:rPr>
                        <a:t>Estimates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4385">
                <a:tc>
                  <a:txBody>
                    <a:bodyPr/>
                    <a:lstStyle/>
                    <a:p>
                      <a:pPr algn="ctr"/>
                      <a:r>
                        <a:rPr lang="en-US" sz="1400" i="0" dirty="0">
                          <a:latin typeface="+mn-lt"/>
                        </a:rPr>
                        <a:t>Garmin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i="0" dirty="0">
                          <a:latin typeface="+mn-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i="0" dirty="0">
                          <a:latin typeface="+mn-lt"/>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8635">
                <a:tc>
                  <a:txBody>
                    <a:bodyPr/>
                    <a:lstStyle/>
                    <a:p>
                      <a:pPr algn="ctr"/>
                      <a:r>
                        <a:rPr lang="en-US" sz="1400" i="0" dirty="0">
                          <a:latin typeface="+mn-lt"/>
                        </a:rPr>
                        <a:t>Proposed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i="0" dirty="0">
                          <a:latin typeface="+mn-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i="0" dirty="0">
                          <a:latin typeface="+mn-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6537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108440"/>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GPS signal modulation</a:t>
            </a:r>
          </a:p>
        </p:txBody>
      </p:sp>
      <p:pic>
        <p:nvPicPr>
          <p:cNvPr id="5" name="Picture 4">
            <a:extLst>
              <a:ext uri="{FF2B5EF4-FFF2-40B4-BE49-F238E27FC236}">
                <a16:creationId xmlns:a16="http://schemas.microsoft.com/office/drawing/2014/main" id="{D102DECD-9A06-0B4E-B367-6DF67A799FBB}"/>
              </a:ext>
            </a:extLst>
          </p:cNvPr>
          <p:cNvPicPr>
            <a:picLocks noChangeAspect="1"/>
          </p:cNvPicPr>
          <p:nvPr/>
        </p:nvPicPr>
        <p:blipFill>
          <a:blip r:embed="rId2"/>
          <a:stretch>
            <a:fillRect/>
          </a:stretch>
        </p:blipFill>
        <p:spPr>
          <a:xfrm>
            <a:off x="325788" y="693215"/>
            <a:ext cx="4052455" cy="2736273"/>
          </a:xfrm>
          <a:prstGeom prst="rect">
            <a:avLst/>
          </a:prstGeom>
        </p:spPr>
      </p:pic>
      <p:sp>
        <p:nvSpPr>
          <p:cNvPr id="3" name="Slide Number Placeholder 2">
            <a:extLst>
              <a:ext uri="{FF2B5EF4-FFF2-40B4-BE49-F238E27FC236}">
                <a16:creationId xmlns:a16="http://schemas.microsoft.com/office/drawing/2014/main" id="{0E0CE4D6-60C5-604D-8D36-4244868D3174}"/>
              </a:ext>
            </a:extLst>
          </p:cNvPr>
          <p:cNvSpPr>
            <a:spLocks noGrp="1"/>
          </p:cNvSpPr>
          <p:nvPr>
            <p:ph type="sldNum" sz="quarter" idx="12"/>
          </p:nvPr>
        </p:nvSpPr>
        <p:spPr/>
        <p:txBody>
          <a:bodyPr/>
          <a:lstStyle/>
          <a:p>
            <a:fld id="{3908DE9A-9F1E-E241-AE61-67432D23D3F3}" type="slidenum">
              <a:rPr lang="en-US" smtClean="0"/>
              <a:t>8</a:t>
            </a:fld>
            <a:endParaRPr lang="en-US"/>
          </a:p>
        </p:txBody>
      </p:sp>
      <p:sp>
        <p:nvSpPr>
          <p:cNvPr id="6" name="TextBox 5">
            <a:extLst>
              <a:ext uri="{FF2B5EF4-FFF2-40B4-BE49-F238E27FC236}">
                <a16:creationId xmlns:a16="http://schemas.microsoft.com/office/drawing/2014/main" id="{1B1C4402-964E-5645-BB24-9FB66A57FA8F}"/>
              </a:ext>
            </a:extLst>
          </p:cNvPr>
          <p:cNvSpPr txBox="1"/>
          <p:nvPr/>
        </p:nvSpPr>
        <p:spPr>
          <a:xfrm>
            <a:off x="325788" y="3483677"/>
            <a:ext cx="8492424" cy="1384995"/>
          </a:xfrm>
          <a:prstGeom prst="rect">
            <a:avLst/>
          </a:prstGeom>
          <a:noFill/>
        </p:spPr>
        <p:txBody>
          <a:bodyPr wrap="square" rtlCol="0">
            <a:spAutoFit/>
          </a:bodyPr>
          <a:lstStyle/>
          <a:p>
            <a:r>
              <a:rPr lang="en-US" sz="2800" b="1" dirty="0">
                <a:solidFill>
                  <a:schemeClr val="accent2">
                    <a:lumMod val="75000"/>
                  </a:schemeClr>
                </a:solidFill>
              </a:rPr>
              <a:t>C/A code:</a:t>
            </a:r>
          </a:p>
          <a:p>
            <a:pPr marL="457200" indent="-457200">
              <a:buFont typeface="Arial" panose="020B0604020202020204" pitchFamily="34" charset="0"/>
              <a:buChar char="•"/>
            </a:pPr>
            <a:r>
              <a:rPr lang="en-US" sz="2800" dirty="0">
                <a:solidFill>
                  <a:schemeClr val="accent2">
                    <a:lumMod val="75000"/>
                  </a:schemeClr>
                </a:solidFill>
              </a:rPr>
              <a:t>1023 bits long</a:t>
            </a:r>
          </a:p>
          <a:p>
            <a:pPr marL="457200" indent="-457200">
              <a:buFont typeface="Arial" panose="020B0604020202020204" pitchFamily="34" charset="0"/>
              <a:buChar char="•"/>
            </a:pPr>
            <a:r>
              <a:rPr lang="en-US" sz="2800" dirty="0">
                <a:solidFill>
                  <a:schemeClr val="accent2">
                    <a:lumMod val="75000"/>
                  </a:schemeClr>
                </a:solidFill>
              </a:rPr>
              <a:t>Repeats every millisecond</a:t>
            </a:r>
          </a:p>
        </p:txBody>
      </p:sp>
      <p:sp>
        <p:nvSpPr>
          <p:cNvPr id="7" name="TextBox 6">
            <a:extLst>
              <a:ext uri="{FF2B5EF4-FFF2-40B4-BE49-F238E27FC236}">
                <a16:creationId xmlns:a16="http://schemas.microsoft.com/office/drawing/2014/main" id="{01D6C704-B01A-384E-BFB6-C4C23B84A654}"/>
              </a:ext>
            </a:extLst>
          </p:cNvPr>
          <p:cNvSpPr txBox="1"/>
          <p:nvPr/>
        </p:nvSpPr>
        <p:spPr>
          <a:xfrm>
            <a:off x="344838" y="4868672"/>
            <a:ext cx="8492424" cy="1815882"/>
          </a:xfrm>
          <a:prstGeom prst="rect">
            <a:avLst/>
          </a:prstGeom>
          <a:noFill/>
        </p:spPr>
        <p:txBody>
          <a:bodyPr wrap="square" rtlCol="0">
            <a:spAutoFit/>
          </a:bodyPr>
          <a:lstStyle/>
          <a:p>
            <a:r>
              <a:rPr lang="en-US" sz="2800" b="1" dirty="0">
                <a:solidFill>
                  <a:schemeClr val="accent1">
                    <a:lumMod val="75000"/>
                  </a:schemeClr>
                </a:solidFill>
              </a:rPr>
              <a:t>P code:</a:t>
            </a:r>
          </a:p>
          <a:p>
            <a:pPr marL="457200" indent="-457200">
              <a:buFont typeface="Arial" panose="020B0604020202020204" pitchFamily="34" charset="0"/>
              <a:buChar char="•"/>
            </a:pPr>
            <a:r>
              <a:rPr lang="en-US" sz="2800" dirty="0">
                <a:solidFill>
                  <a:schemeClr val="accent1">
                    <a:lumMod val="75000"/>
                  </a:schemeClr>
                </a:solidFill>
              </a:rPr>
              <a:t>6.1871 X 10</a:t>
            </a:r>
            <a:r>
              <a:rPr lang="en-US" sz="2800" baseline="30000" dirty="0">
                <a:solidFill>
                  <a:schemeClr val="accent1">
                    <a:lumMod val="75000"/>
                  </a:schemeClr>
                </a:solidFill>
              </a:rPr>
              <a:t>12</a:t>
            </a:r>
            <a:r>
              <a:rPr lang="en-US" sz="2800" dirty="0">
                <a:solidFill>
                  <a:schemeClr val="accent1">
                    <a:lumMod val="75000"/>
                  </a:schemeClr>
                </a:solidFill>
              </a:rPr>
              <a:t> bits long</a:t>
            </a:r>
          </a:p>
          <a:p>
            <a:pPr marL="457200" indent="-457200">
              <a:buFont typeface="Arial" panose="020B0604020202020204" pitchFamily="34" charset="0"/>
              <a:buChar char="•"/>
            </a:pPr>
            <a:r>
              <a:rPr lang="en-US" sz="2800" dirty="0">
                <a:solidFill>
                  <a:schemeClr val="accent1">
                    <a:lumMod val="75000"/>
                  </a:schemeClr>
                </a:solidFill>
              </a:rPr>
              <a:t>Repeats every week</a:t>
            </a:r>
          </a:p>
          <a:p>
            <a:pPr marL="457200" indent="-457200">
              <a:buFont typeface="Arial" panose="020B0604020202020204" pitchFamily="34" charset="0"/>
              <a:buChar char="•"/>
            </a:pPr>
            <a:r>
              <a:rPr lang="en-US" sz="2800" dirty="0">
                <a:solidFill>
                  <a:schemeClr val="accent1">
                    <a:lumMod val="75000"/>
                  </a:schemeClr>
                </a:solidFill>
              </a:rPr>
              <a:t>Encoded for anti-spoofing</a:t>
            </a:r>
          </a:p>
        </p:txBody>
      </p:sp>
    </p:spTree>
    <p:extLst>
      <p:ext uri="{BB962C8B-B14F-4D97-AF65-F5344CB8AC3E}">
        <p14:creationId xmlns:p14="http://schemas.microsoft.com/office/powerpoint/2010/main" val="114558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325"/>
            <a:ext cx="8229600" cy="5204353"/>
          </a:xfrm>
        </p:spPr>
        <p:txBody>
          <a:bodyPr>
            <a:normAutofit/>
          </a:bodyPr>
          <a:lstStyle/>
          <a:p>
            <a:r>
              <a:rPr lang="en-US" sz="2800" dirty="0"/>
              <a:t>If not for consumers, how about </a:t>
            </a:r>
            <a:r>
              <a:rPr lang="en-US" sz="2800" b="1" dirty="0"/>
              <a:t>indoor profiling</a:t>
            </a:r>
            <a:r>
              <a:rPr lang="en-US" sz="2800" dirty="0"/>
              <a:t>?</a:t>
            </a:r>
          </a:p>
          <a:p>
            <a:endParaRPr lang="en-US" sz="2800" dirty="0"/>
          </a:p>
          <a:p>
            <a:pPr marL="457200" lvl="1" indent="0">
              <a:buNone/>
            </a:pPr>
            <a:endParaRPr lang="en-US" sz="2400" dirty="0"/>
          </a:p>
          <a:p>
            <a:pPr lvl="1"/>
            <a:endParaRPr lang="en-US" sz="2000" b="1" dirty="0"/>
          </a:p>
        </p:txBody>
      </p:sp>
      <p:sp>
        <p:nvSpPr>
          <p:cNvPr id="4"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Concluding Remarks</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25" y="2183823"/>
            <a:ext cx="2690528" cy="2007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4343" y="3032321"/>
            <a:ext cx="5285181" cy="321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5444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325"/>
            <a:ext cx="8229600" cy="4525963"/>
          </a:xfrm>
        </p:spPr>
        <p:txBody>
          <a:bodyPr>
            <a:normAutofit/>
          </a:bodyPr>
          <a:lstStyle/>
          <a:p>
            <a:r>
              <a:rPr lang="en-US" sz="2800" dirty="0"/>
              <a:t>Size does matter, if not phones – how about </a:t>
            </a:r>
            <a:r>
              <a:rPr lang="en-US" sz="2800" b="1" dirty="0"/>
              <a:t>tabs</a:t>
            </a:r>
            <a:r>
              <a:rPr lang="en-US" sz="2800" dirty="0"/>
              <a:t>?</a:t>
            </a:r>
          </a:p>
          <a:p>
            <a:endParaRPr lang="en-US" sz="2800" dirty="0"/>
          </a:p>
          <a:p>
            <a:pPr marL="457200" lvl="1" indent="0">
              <a:buNone/>
            </a:pPr>
            <a:endParaRPr lang="en-US" sz="2400" dirty="0"/>
          </a:p>
          <a:p>
            <a:pPr lvl="1"/>
            <a:endParaRPr lang="en-US" sz="2000" b="1" dirty="0"/>
          </a:p>
        </p:txBody>
      </p:sp>
      <p:sp>
        <p:nvSpPr>
          <p:cNvPr id="4" name="Title 1"/>
          <p:cNvSpPr>
            <a:spLocks noGrp="1"/>
          </p:cNvSpPr>
          <p:nvPr>
            <p:ph type="title"/>
          </p:nvPr>
        </p:nvSpPr>
        <p:spPr>
          <a:xfrm>
            <a:off x="457200" y="274638"/>
            <a:ext cx="8229600" cy="1143000"/>
          </a:xfrm>
        </p:spPr>
        <p:txBody>
          <a:bodyPr>
            <a:normAutofit/>
          </a:bodyPr>
          <a:lstStyle/>
          <a:p>
            <a:pPr algn="l"/>
            <a:r>
              <a:rPr lang="en-US" sz="3600" b="1" dirty="0">
                <a:solidFill>
                  <a:srgbClr val="002060"/>
                </a:solidFill>
                <a:latin typeface="Calibri Light" panose="020F0302020204030204" pitchFamily="34" charset="0"/>
              </a:rPr>
              <a:t>Concluding Remarks</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20" y="1824724"/>
            <a:ext cx="3347625" cy="425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256445" y="2455672"/>
            <a:ext cx="4133673" cy="2180546"/>
            <a:chOff x="3789157" y="2455672"/>
            <a:chExt cx="4133673" cy="2180546"/>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157" y="2455672"/>
              <a:ext cx="4133673" cy="2180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855993" y="3738535"/>
              <a:ext cx="261258" cy="230472"/>
            </a:xfrm>
            <a:prstGeom prst="rect">
              <a:avLst/>
            </a:prstGeom>
            <a:solidFill>
              <a:schemeClr val="accent6"/>
            </a:solidFill>
            <a:ln>
              <a:solidFill>
                <a:srgbClr val="FFC000"/>
              </a:solidFill>
            </a:ln>
            <a:scene3d>
              <a:camera prst="orthographicFront">
                <a:rot lat="0" lon="0"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197879" y="3684213"/>
              <a:ext cx="261258" cy="230472"/>
            </a:xfrm>
            <a:prstGeom prst="rect">
              <a:avLst/>
            </a:prstGeom>
            <a:solidFill>
              <a:schemeClr val="accent6"/>
            </a:solidFill>
            <a:ln>
              <a:solidFill>
                <a:srgbClr val="FFC000"/>
              </a:solidFill>
            </a:ln>
            <a:scene3d>
              <a:camera prst="orthographicFront">
                <a:rot lat="0" lon="0"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5912349" y="4110201"/>
              <a:ext cx="261258" cy="230472"/>
            </a:xfrm>
            <a:prstGeom prst="rect">
              <a:avLst/>
            </a:prstGeom>
            <a:solidFill>
              <a:schemeClr val="accent6"/>
            </a:solidFill>
            <a:ln>
              <a:solidFill>
                <a:srgbClr val="FFC000"/>
              </a:solidFill>
            </a:ln>
            <a:scene3d>
              <a:camera prst="orthographicFront">
                <a:rot lat="0" lon="0"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267569" y="4036114"/>
              <a:ext cx="261258" cy="230472"/>
            </a:xfrm>
            <a:prstGeom prst="rect">
              <a:avLst/>
            </a:prstGeom>
            <a:solidFill>
              <a:schemeClr val="accent6"/>
            </a:solidFill>
            <a:ln>
              <a:solidFill>
                <a:srgbClr val="FFC000"/>
              </a:solidFill>
            </a:ln>
            <a:scene3d>
              <a:camera prst="orthographicFront">
                <a:rot lat="0" lon="0"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887167" y="3540385"/>
              <a:ext cx="261258" cy="230472"/>
            </a:xfrm>
            <a:prstGeom prst="rect">
              <a:avLst/>
            </a:prstGeom>
            <a:solidFill>
              <a:schemeClr val="accent6"/>
            </a:solidFill>
            <a:ln>
              <a:solidFill>
                <a:srgbClr val="FFC000"/>
              </a:solidFill>
            </a:ln>
            <a:scene3d>
              <a:camera prst="orthographicFront">
                <a:rot lat="0" lon="0"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229053" y="3486063"/>
              <a:ext cx="261258" cy="230472"/>
            </a:xfrm>
            <a:prstGeom prst="rect">
              <a:avLst/>
            </a:prstGeom>
            <a:solidFill>
              <a:schemeClr val="accent6"/>
            </a:solidFill>
            <a:ln>
              <a:solidFill>
                <a:srgbClr val="FFC000"/>
              </a:solidFill>
            </a:ln>
            <a:scene3d>
              <a:camera prst="orthographicFront">
                <a:rot lat="0" lon="0"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943523" y="3912051"/>
              <a:ext cx="261258" cy="230472"/>
            </a:xfrm>
            <a:prstGeom prst="rect">
              <a:avLst/>
            </a:prstGeom>
            <a:solidFill>
              <a:schemeClr val="accent6"/>
            </a:solidFill>
            <a:ln>
              <a:solidFill>
                <a:srgbClr val="FFC000"/>
              </a:solidFill>
            </a:ln>
            <a:scene3d>
              <a:camera prst="orthographicFront">
                <a:rot lat="0" lon="0"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298743" y="3837964"/>
              <a:ext cx="261258" cy="230472"/>
            </a:xfrm>
            <a:prstGeom prst="rect">
              <a:avLst/>
            </a:prstGeom>
            <a:solidFill>
              <a:schemeClr val="accent6"/>
            </a:solidFill>
            <a:ln>
              <a:solidFill>
                <a:srgbClr val="FFC000"/>
              </a:solidFill>
            </a:ln>
            <a:scene3d>
              <a:camera prst="orthographicFront">
                <a:rot lat="0" lon="0"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Parallelogram 6"/>
            <p:cNvSpPr/>
            <p:nvPr/>
          </p:nvSpPr>
          <p:spPr>
            <a:xfrm>
              <a:off x="7298743" y="2771138"/>
              <a:ext cx="333028" cy="154379"/>
            </a:xfrm>
            <a:prstGeom prst="parallelogram">
              <a:avLst>
                <a:gd name="adj" fmla="val 51923"/>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Parallelogram 22"/>
            <p:cNvSpPr/>
            <p:nvPr/>
          </p:nvSpPr>
          <p:spPr>
            <a:xfrm>
              <a:off x="6964268" y="2781038"/>
              <a:ext cx="333028" cy="154379"/>
            </a:xfrm>
            <a:prstGeom prst="parallelogram">
              <a:avLst>
                <a:gd name="adj" fmla="val 51923"/>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Parallelogram 23"/>
            <p:cNvSpPr/>
            <p:nvPr/>
          </p:nvSpPr>
          <p:spPr>
            <a:xfrm>
              <a:off x="7201768" y="3006663"/>
              <a:ext cx="333028" cy="154379"/>
            </a:xfrm>
            <a:prstGeom prst="parallelogram">
              <a:avLst>
                <a:gd name="adj" fmla="val 51923"/>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Parallelogram 24"/>
            <p:cNvSpPr/>
            <p:nvPr/>
          </p:nvSpPr>
          <p:spPr>
            <a:xfrm>
              <a:off x="6867293" y="3016563"/>
              <a:ext cx="333028" cy="154379"/>
            </a:xfrm>
            <a:prstGeom prst="parallelogram">
              <a:avLst>
                <a:gd name="adj" fmla="val 51923"/>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Parallelogram 25"/>
            <p:cNvSpPr/>
            <p:nvPr/>
          </p:nvSpPr>
          <p:spPr>
            <a:xfrm>
              <a:off x="6156768" y="2840413"/>
              <a:ext cx="333028" cy="154379"/>
            </a:xfrm>
            <a:prstGeom prst="parallelogram">
              <a:avLst>
                <a:gd name="adj" fmla="val 51923"/>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Parallelogram 26"/>
            <p:cNvSpPr/>
            <p:nvPr/>
          </p:nvSpPr>
          <p:spPr>
            <a:xfrm>
              <a:off x="5822293" y="2850313"/>
              <a:ext cx="333028" cy="154379"/>
            </a:xfrm>
            <a:prstGeom prst="parallelogram">
              <a:avLst>
                <a:gd name="adj" fmla="val 51923"/>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Parallelogram 27"/>
            <p:cNvSpPr/>
            <p:nvPr/>
          </p:nvSpPr>
          <p:spPr>
            <a:xfrm>
              <a:off x="6059793" y="3075938"/>
              <a:ext cx="333028" cy="154379"/>
            </a:xfrm>
            <a:prstGeom prst="parallelogram">
              <a:avLst>
                <a:gd name="adj" fmla="val 51923"/>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Parallelogram 28"/>
            <p:cNvSpPr/>
            <p:nvPr/>
          </p:nvSpPr>
          <p:spPr>
            <a:xfrm>
              <a:off x="5725318" y="3085838"/>
              <a:ext cx="333028" cy="154379"/>
            </a:xfrm>
            <a:prstGeom prst="parallelogram">
              <a:avLst>
                <a:gd name="adj" fmla="val 51923"/>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p:cNvSpPr txBox="1"/>
          <p:nvPr/>
        </p:nvSpPr>
        <p:spPr>
          <a:xfrm>
            <a:off x="5974754" y="4843936"/>
            <a:ext cx="1903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Surface Pro Next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0615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325"/>
            <a:ext cx="8229600" cy="5204353"/>
          </a:xfrm>
        </p:spPr>
        <p:txBody>
          <a:bodyPr>
            <a:normAutofit/>
          </a:bodyPr>
          <a:lstStyle/>
          <a:p>
            <a:pPr marL="457200" lvl="1" indent="0">
              <a:buNone/>
            </a:pPr>
            <a:endParaRPr lang="en-US" sz="2400" dirty="0"/>
          </a:p>
          <a:p>
            <a:pPr lvl="1"/>
            <a:endParaRPr lang="en-US" sz="2000" b="1" dirty="0"/>
          </a:p>
        </p:txBody>
      </p:sp>
      <p:sp>
        <p:nvSpPr>
          <p:cNvPr id="4" name="Title 1"/>
          <p:cNvSpPr>
            <a:spLocks noGrp="1"/>
          </p:cNvSpPr>
          <p:nvPr>
            <p:ph type="title"/>
          </p:nvPr>
        </p:nvSpPr>
        <p:spPr>
          <a:xfrm>
            <a:off x="457200" y="274638"/>
            <a:ext cx="8229600" cy="1143000"/>
          </a:xfrm>
        </p:spPr>
        <p:txBody>
          <a:bodyPr>
            <a:normAutofit/>
          </a:bodyPr>
          <a:lstStyle/>
          <a:p>
            <a:r>
              <a:rPr lang="en-US" sz="3600" b="1" dirty="0">
                <a:solidFill>
                  <a:srgbClr val="002060"/>
                </a:solidFill>
                <a:latin typeface="Calibri Light" panose="020F0302020204030204" pitchFamily="34" charset="0"/>
              </a:rPr>
              <a:t>Thank You</a:t>
            </a:r>
          </a:p>
        </p:txBody>
      </p:sp>
      <p:cxnSp>
        <p:nvCxnSpPr>
          <p:cNvPr id="5" name="Straight Connector 4"/>
          <p:cNvCxnSpPr/>
          <p:nvPr/>
        </p:nvCxnSpPr>
        <p:spPr>
          <a:xfrm>
            <a:off x="533400" y="1219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5828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D07A9-EF81-F642-9DAE-3E0E8913EF93}"/>
              </a:ext>
            </a:extLst>
          </p:cNvPr>
          <p:cNvPicPr>
            <a:picLocks noChangeAspect="1"/>
          </p:cNvPicPr>
          <p:nvPr/>
        </p:nvPicPr>
        <p:blipFill>
          <a:blip r:embed="rId3"/>
          <a:stretch>
            <a:fillRect/>
          </a:stretch>
        </p:blipFill>
        <p:spPr>
          <a:xfrm>
            <a:off x="406031" y="1281013"/>
            <a:ext cx="7557025" cy="4419958"/>
          </a:xfrm>
          <a:prstGeom prst="rect">
            <a:avLst/>
          </a:prstGeom>
        </p:spPr>
      </p:pic>
      <p:sp>
        <p:nvSpPr>
          <p:cNvPr id="9" name="Slide Number Placeholder 8">
            <a:extLst>
              <a:ext uri="{FF2B5EF4-FFF2-40B4-BE49-F238E27FC236}">
                <a16:creationId xmlns:a16="http://schemas.microsoft.com/office/drawing/2014/main" id="{7FE88841-87E9-4248-8D12-74CF0453531C}"/>
              </a:ext>
            </a:extLst>
          </p:cNvPr>
          <p:cNvSpPr>
            <a:spLocks noGrp="1"/>
          </p:cNvSpPr>
          <p:nvPr>
            <p:ph type="sldNum" sz="quarter" idx="12"/>
          </p:nvPr>
        </p:nvSpPr>
        <p:spPr/>
        <p:txBody>
          <a:bodyPr/>
          <a:lstStyle/>
          <a:p>
            <a:fld id="{3908DE9A-9F1E-E241-AE61-67432D23D3F3}" type="slidenum">
              <a:rPr lang="en-US" smtClean="0"/>
              <a:t>9</a:t>
            </a:fld>
            <a:endParaRPr lang="en-US"/>
          </a:p>
        </p:txBody>
      </p:sp>
      <p:sp>
        <p:nvSpPr>
          <p:cNvPr id="10" name="TextBox 9">
            <a:extLst>
              <a:ext uri="{FF2B5EF4-FFF2-40B4-BE49-F238E27FC236}">
                <a16:creationId xmlns:a16="http://schemas.microsoft.com/office/drawing/2014/main" id="{05258EAB-36A4-514A-B283-B2583D60A654}"/>
              </a:ext>
            </a:extLst>
          </p:cNvPr>
          <p:cNvSpPr txBox="1"/>
          <p:nvPr/>
        </p:nvSpPr>
        <p:spPr>
          <a:xfrm>
            <a:off x="520161" y="5833131"/>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The frame content of a GPS packet of length 1500 bits </a:t>
            </a:r>
          </a:p>
        </p:txBody>
      </p:sp>
    </p:spTree>
    <p:extLst>
      <p:ext uri="{BB962C8B-B14F-4D97-AF65-F5344CB8AC3E}">
        <p14:creationId xmlns:p14="http://schemas.microsoft.com/office/powerpoint/2010/main" val="27369202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8290</TotalTime>
  <Words>2045</Words>
  <Application>Microsoft Macintosh PowerPoint</Application>
  <PresentationFormat>On-screen Show (4:3)</PresentationFormat>
  <Paragraphs>509</Paragraphs>
  <Slides>82</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82</vt:i4>
      </vt:variant>
    </vt:vector>
  </HeadingPairs>
  <TitlesOfParts>
    <vt:vector size="91" baseType="lpstr">
      <vt:lpstr>Arial</vt:lpstr>
      <vt:lpstr>Calibri</vt:lpstr>
      <vt:lpstr>Calibri Light</vt:lpstr>
      <vt:lpstr>Cambria Math</vt:lpstr>
      <vt:lpstr>Courier New</vt:lpstr>
      <vt:lpstr>Goudy Old Style</vt:lpstr>
      <vt:lpstr>Lucida Bright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COIN-GPS: Indoor Localization from Direct GPS Receiving</vt:lpstr>
      <vt:lpstr>‘GPS does not work indoors’ - Everyone</vt:lpstr>
      <vt:lpstr>GPS Signal-Strength </vt:lpstr>
      <vt:lpstr>GPS Signal-Strength Indoors </vt:lpstr>
      <vt:lpstr>Heterogeneous Building Materials</vt:lpstr>
      <vt:lpstr>GPS Signals Thorough Building Materials </vt:lpstr>
      <vt:lpstr>Strategy and Leverages</vt:lpstr>
      <vt:lpstr>Strategy and Leverages</vt:lpstr>
      <vt:lpstr>COIN-GPS: Cloud Offloaded Indoor GPS</vt:lpstr>
      <vt:lpstr>1. The Front End</vt:lpstr>
      <vt:lpstr>2. The Back-End Processing</vt:lpstr>
      <vt:lpstr>Detecting Satellites Indoor</vt:lpstr>
      <vt:lpstr>Detecting Satellites</vt:lpstr>
      <vt:lpstr>Detecting Satellites (Instant GPS)</vt:lpstr>
      <vt:lpstr>Satellite Acquisition from Weak Signals</vt:lpstr>
      <vt:lpstr>Satellite Acquisition from Weak Signals</vt:lpstr>
      <vt:lpstr>2. The Back-End Processing </vt:lpstr>
      <vt:lpstr>Required Satellites</vt:lpstr>
      <vt:lpstr>Required Satellites (in Various Techniques)</vt:lpstr>
      <vt:lpstr>Required Satellites (in Various Techniques)</vt:lpstr>
      <vt:lpstr>Required Satellites (in Various Techniques)</vt:lpstr>
      <vt:lpstr>Required Satellites (in Various Techniques)</vt:lpstr>
      <vt:lpstr>Required Satellites (in Various Techniques)</vt:lpstr>
      <vt:lpstr>Required Satellites (in Various Techniques)</vt:lpstr>
      <vt:lpstr>Required Satellites (in Various Techniques)</vt:lpstr>
      <vt:lpstr>Acquired Satellites (Indoors)</vt:lpstr>
      <vt:lpstr>Acquired Satellites (Indoors)</vt:lpstr>
      <vt:lpstr>Acquired Satellites (Indoors)</vt:lpstr>
      <vt:lpstr>Handling Inadequate Satellites Problem</vt:lpstr>
      <vt:lpstr>Handling Inadequate Satellites Problem</vt:lpstr>
      <vt:lpstr>Handling Inadequate Satellites Problem</vt:lpstr>
      <vt:lpstr>Handling Inadequate Satellites Problem</vt:lpstr>
      <vt:lpstr>Handling Inadequate Satellites Problem</vt:lpstr>
      <vt:lpstr>Handling Inadequate Satellites Problem</vt:lpstr>
      <vt:lpstr>Handling Inadequate Satellites Problem</vt:lpstr>
      <vt:lpstr>Handling Inadequate Satellites Problem</vt:lpstr>
      <vt:lpstr>Experimental Setup</vt:lpstr>
      <vt:lpstr>Experimental Setup</vt:lpstr>
      <vt:lpstr>Experimental Setup</vt:lpstr>
      <vt:lpstr>Results: Home Depot</vt:lpstr>
      <vt:lpstr>Results: Starbucks</vt:lpstr>
      <vt:lpstr>Concluding Remarks</vt:lpstr>
      <vt:lpstr>Concluding Remarks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690</cp:revision>
  <dcterms:created xsi:type="dcterms:W3CDTF">2019-02-13T16:19:48Z</dcterms:created>
  <dcterms:modified xsi:type="dcterms:W3CDTF">2020-11-05T02:23:32Z</dcterms:modified>
</cp:coreProperties>
</file>