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2f28354f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2f28354f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2f28354f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2f28354f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2f28354f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2f28354f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2f28354f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2f28354f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e98f80b3e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e98f80b3e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e98f80b3e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e98f80b3e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e98f80b3e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e98f80b3e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e98f80b3e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e98f80b3e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e98f80b3e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e98f80b3e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e98f80b3e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e98f80b3e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30884e8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30884e8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2f28354f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2f28354f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e98f80b3e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e98f80b3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58d213fb4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58d213fb4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58d213fb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58d213fb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58d213fb4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a58d213fb4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58d213fb4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58d213fb4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58d213fb4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a58d213fb4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30884e8d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30884e8d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30884e8d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30884e8d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30884e8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30884e8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2f28354f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2f28354f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the overall power distribution over the audible frequency range often show some uniformity and linearity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30884e8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30884e8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general, low quality loudspeakers are designed to achieve high sensitivity and volume but at the cost of compromising audio fidelity and adding unwanted distortions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30884e8d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30884e8d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Because high-quality standalone loudspeakers boost power across a wide range of frequencies to reduce non-linear distortions, the linear decay patterns described above may not be sufficient against such loudspeakers.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though they show similar exponential decay patterns overall the power over the same frequency range is more concentrated with less fluctuations in loud speakers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2f28354f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2f28354f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888" y="676974"/>
            <a:ext cx="7968224" cy="24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4500" y="3808475"/>
            <a:ext cx="84399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5029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Sai Yerramreddy,  </a:t>
            </a:r>
            <a:r>
              <a:rPr lang="en" sz="1800"/>
              <a:t>Anvitha Bhat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Some of the slides are adapted from 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https://www.usenix.org/conference/usenixsecurity20/presentation/ahmed-muhammad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Collection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Void Dataset</a:t>
            </a:r>
            <a:endParaRPr b="1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120 participants recruited for data collecti</a:t>
            </a:r>
            <a:r>
              <a:rPr lang="en" sz="1400">
                <a:solidFill>
                  <a:srgbClr val="000000"/>
                </a:solidFill>
              </a:rPr>
              <a:t>on. 53% of the participants were male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50 commands from a prepared list of real-world voice assistant commands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Participants were in the 40-49 (13%), 30-39 (62%), and 20-29 (25%) age groups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ASV spoof 2017 dataset</a:t>
            </a:r>
            <a:endParaRPr b="1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Dataset contain three sets (training, development, and evaluation)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Voice sample were collected from numerous environments such as balcony, bedroom, canteen, home, office, and lab space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13" name="Google Shape;113;p22"/>
          <p:cNvPicPr preferRelativeResize="0"/>
          <p:nvPr/>
        </p:nvPicPr>
        <p:blipFill rotWithShape="1">
          <a:blip r:embed="rId3">
            <a:alphaModFix/>
          </a:blip>
          <a:srcRect b="16534" l="0" r="1185" t="0"/>
          <a:stretch/>
        </p:blipFill>
        <p:spPr>
          <a:xfrm>
            <a:off x="882525" y="1738725"/>
            <a:ext cx="7563425" cy="252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overview of  Void</a:t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 rotWithShape="1">
          <a:blip r:embed="rId3">
            <a:alphaModFix/>
          </a:blip>
          <a:srcRect b="0" l="2252" r="3885" t="6305"/>
          <a:stretch/>
        </p:blipFill>
        <p:spPr>
          <a:xfrm>
            <a:off x="311700" y="1323425"/>
            <a:ext cx="85206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Void Algorithm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Feature Set</a:t>
            </a:r>
            <a:endParaRPr b="1" sz="16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Total number of features is 97</a:t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Classification and Regression Trees used to analyze 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the relative importance of individual classification features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0075" y="1209475"/>
            <a:ext cx="3822225" cy="32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800" y="2441250"/>
            <a:ext cx="3822225" cy="24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</a:t>
            </a:r>
            <a:r>
              <a:rPr lang="en"/>
              <a:t>- </a:t>
            </a:r>
            <a:r>
              <a:rPr lang="en" sz="2150"/>
              <a:t>Experimental Setup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Metrics</a:t>
            </a:r>
            <a:endParaRPr b="1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False acceptance rates (FAR), False rejection rates (FRR), Equal error rates (EERs), Receiver operating characteristic (ROC) curve and Area under the curve (AUC)</a:t>
            </a:r>
            <a:br>
              <a:rPr lang="en" sz="1400">
                <a:solidFill>
                  <a:schemeClr val="dk1"/>
                </a:solidFill>
              </a:rPr>
            </a:br>
            <a:br>
              <a:rPr lang="en" sz="1400">
                <a:solidFill>
                  <a:schemeClr val="dk1"/>
                </a:solidFill>
              </a:rPr>
            </a:br>
            <a:br>
              <a:rPr lang="en" sz="1400">
                <a:solidFill>
                  <a:schemeClr val="dk1"/>
                </a:solidFill>
              </a:rPr>
            </a:br>
            <a:br>
              <a:rPr lang="en" sz="1400">
                <a:solidFill>
                  <a:schemeClr val="dk1"/>
                </a:solidFill>
              </a:rPr>
            </a:br>
            <a:br>
              <a:rPr lang="en" sz="1400">
                <a:solidFill>
                  <a:schemeClr val="dk1"/>
                </a:solidFill>
              </a:rPr>
            </a:b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Setup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Server with two Intel Xeon E5 (2.10GHz) CPUs, 260 GB RAM and NVIDIA 1080Ti GPU, running  64-bit Ubuntu 16.04 LTS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0918" y="2372250"/>
            <a:ext cx="3682182" cy="12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- </a:t>
            </a:r>
            <a:r>
              <a:rPr lang="en" sz="2150"/>
              <a:t> Overall Performance</a:t>
            </a:r>
            <a:endParaRPr/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950" y="1596775"/>
            <a:ext cx="3614625" cy="194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7573" y="1341438"/>
            <a:ext cx="4579675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- </a:t>
            </a:r>
            <a:r>
              <a:rPr lang="en" sz="2150"/>
              <a:t> </a:t>
            </a:r>
            <a:r>
              <a:rPr lang="en" sz="2150"/>
              <a:t>Lightweight nature of Void</a:t>
            </a: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588" y="1483600"/>
            <a:ext cx="5828825" cy="288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- </a:t>
            </a:r>
            <a:r>
              <a:rPr lang="en" sz="2150"/>
              <a:t> </a:t>
            </a:r>
            <a:r>
              <a:rPr lang="en" sz="2150"/>
              <a:t>Void as an ensemble solution</a:t>
            </a:r>
            <a:endParaRPr/>
          </a:p>
        </p:txBody>
      </p:sp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099" y="1248725"/>
            <a:ext cx="7639799" cy="34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- </a:t>
            </a:r>
            <a:r>
              <a:rPr lang="en" sz="2150"/>
              <a:t>Effects of variances</a:t>
            </a:r>
            <a:endParaRPr/>
          </a:p>
        </p:txBody>
      </p:sp>
      <p:pic>
        <p:nvPicPr>
          <p:cNvPr id="159" name="Google Shape;159;p29"/>
          <p:cNvPicPr preferRelativeResize="0"/>
          <p:nvPr/>
        </p:nvPicPr>
        <p:blipFill rotWithShape="1">
          <a:blip r:embed="rId3">
            <a:alphaModFix/>
          </a:blip>
          <a:srcRect b="0" l="1514" r="2035" t="0"/>
          <a:stretch/>
        </p:blipFill>
        <p:spPr>
          <a:xfrm>
            <a:off x="311700" y="1513800"/>
            <a:ext cx="4333300" cy="16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 rotWithShape="1">
          <a:blip r:embed="rId4">
            <a:alphaModFix/>
          </a:blip>
          <a:srcRect b="0" l="1667" r="2491" t="0"/>
          <a:stretch/>
        </p:blipFill>
        <p:spPr>
          <a:xfrm>
            <a:off x="4735675" y="1553000"/>
            <a:ext cx="4019675" cy="210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311700" y="1111350"/>
            <a:ext cx="8520600" cy="36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Attack source distances, Gender and Loudspeaker types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r>
              <a:rPr b="1" lang="en">
                <a:solidFill>
                  <a:schemeClr val="dk1"/>
                </a:solidFill>
              </a:rPr>
              <a:t> Replay attacks in unseen conditions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Installed the speakers and recording devices in an office building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119,996 replay attack samples recorded with a huge variety of background noises and situations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Void was able to correctly detect 96.2% of the attacks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Robustness against adversarial attacks</a:t>
            </a:r>
            <a:endParaRPr/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Hidden voice command</a:t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Hidden voice commands refer to commands that can not be interpreted by human ears but can be interpreted and processed by voice assistant services.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Inaudible voice command (Dolphin attack)</a:t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Inaudible voice command attacks involve playing an ultrasound signal with spectrum above 20kHz, which would be inaudible to human ears.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Voice synthesis attack</a:t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Open source voice modeling tools called “Tacotron” and “Deepvoice2” to train a user voice model with 13,100 publicly available voice samples.</a:t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They then used the trained model to generate 1,300 synthesis voice attack samples by feeding in commands as text inputs.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Robustness against adversarial attacks</a:t>
            </a:r>
            <a:endParaRPr/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EQ manipulation attacks</a:t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EQ manipulation is a process commonly used for altering the frequency response of  an audio system by leveraging linear filters</a:t>
            </a:r>
            <a:r>
              <a:rPr lang="en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By leveraging audio equalization, an attacker could intentionally manipulate the power of  certain frequencies to mimic spectrum patterns observed in live-human voices.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Combining replay attacks with live-human voices</a:t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To evade detection by Void, attacker can try to simply combine replay attacks with live human voices.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650" y="1530963"/>
            <a:ext cx="5600700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Voice Assistants in day to day life</a:t>
            </a:r>
            <a:endParaRPr sz="2100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659500"/>
            <a:ext cx="8520600" cy="29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●"/>
            </a:pP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</a:rPr>
              <a:t>Consumers will interact with </a:t>
            </a:r>
            <a:r>
              <a:rPr b="1" lang="en" sz="1200">
                <a:solidFill>
                  <a:srgbClr val="202124"/>
                </a:solidFill>
                <a:highlight>
                  <a:srgbClr val="FFFFFF"/>
                </a:highlight>
              </a:rPr>
              <a:t>voice assistants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</a:rPr>
              <a:t> on 8.4 billion devices by 2024 </a:t>
            </a:r>
            <a:endParaRPr sz="12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●"/>
            </a:pPr>
            <a:r>
              <a:rPr b="1" lang="en" sz="1200">
                <a:solidFill>
                  <a:srgbClr val="202124"/>
                </a:solidFill>
                <a:highlight>
                  <a:schemeClr val="lt1"/>
                </a:highlight>
              </a:rPr>
              <a:t>growth</a:t>
            </a:r>
            <a:r>
              <a:rPr lang="en" sz="1200">
                <a:solidFill>
                  <a:srgbClr val="202124"/>
                </a:solidFill>
                <a:highlight>
                  <a:schemeClr val="lt1"/>
                </a:highlight>
              </a:rPr>
              <a:t> of 113% compared to the 4.2 billion devices expected to be in use by the end of this year </a:t>
            </a:r>
            <a:endParaRPr sz="1200"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-304800" lvl="0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-"/>
            </a:pPr>
            <a:r>
              <a:rPr lang="en" sz="1200">
                <a:solidFill>
                  <a:srgbClr val="202124"/>
                </a:solidFill>
                <a:highlight>
                  <a:schemeClr val="lt1"/>
                </a:highlight>
              </a:rPr>
              <a:t>A study by Juniper Research</a:t>
            </a:r>
            <a:endParaRPr sz="1200"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highlight>
                  <a:schemeClr val="lt1"/>
                </a:highlight>
              </a:rPr>
              <a:t> </a:t>
            </a:r>
            <a:endParaRPr sz="1200"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</a:rPr>
              <a:t>.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000" y="2443400"/>
            <a:ext cx="6412700" cy="25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type="title"/>
          </p:nvPr>
        </p:nvSpPr>
        <p:spPr>
          <a:xfrm>
            <a:off x="311700" y="105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80" name="Google Shape;180;p32"/>
          <p:cNvSpPr txBox="1"/>
          <p:nvPr>
            <p:ph idx="1" type="body"/>
          </p:nvPr>
        </p:nvSpPr>
        <p:spPr>
          <a:xfrm>
            <a:off x="311700" y="760550"/>
            <a:ext cx="8520600" cy="38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Lightweight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Void runs on single efficient classification model with 97 features and does not require addiction hardware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On average Void took 35 milliseconds to classify a voice sample and just 1.98MB memory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Void is 8 times faster and 153 times lighter than top performing solution of  ASVspoof competition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Efficient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Their evaluation on two large datasets, Void achieves 0.3% and 11.6% EER, respectively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Ensemble solution achieves 8.7% EER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Void is also resilient against various adversarial attacks</a:t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311700" y="152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86" name="Google Shape;186;p33"/>
          <p:cNvSpPr txBox="1"/>
          <p:nvPr>
            <p:ph idx="1" type="body"/>
          </p:nvPr>
        </p:nvSpPr>
        <p:spPr>
          <a:xfrm>
            <a:off x="311700" y="585750"/>
            <a:ext cx="8520600" cy="42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Limitations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Void performance against high-quality speakers may degrade</a:t>
            </a:r>
            <a:endParaRPr sz="14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400">
                <a:solidFill>
                  <a:schemeClr val="dk1"/>
                </a:solidFill>
              </a:rPr>
              <a:t>EQ attack results show that carefully crafted voice samples can bypass Void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Our view 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The good: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Impressive results for adversarial attacks mentioned - robust model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Variety of experimentation and different combination of devices used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The bad: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Comparison of models was not convincing enough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Interpretability : Accuracy or EER rate values weren’t explained (why the model works better with their dataset than ASVspoof )</a:t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Void Algorithms</a:t>
            </a:r>
            <a:endParaRPr/>
          </a:p>
        </p:txBody>
      </p:sp>
      <p:pic>
        <p:nvPicPr>
          <p:cNvPr id="198" name="Google Shape;19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375" y="1188100"/>
            <a:ext cx="3822225" cy="32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8125" y="1190650"/>
            <a:ext cx="3822225" cy="12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8125" y="2496575"/>
            <a:ext cx="3822226" cy="207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Stage 1: Signal Transformation</a:t>
            </a:r>
            <a:endParaRPr/>
          </a:p>
        </p:txBody>
      </p:sp>
      <p:sp>
        <p:nvSpPr>
          <p:cNvPr id="206" name="Google Shape;206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Signal is divided into short chunks of 1024</a:t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STFT computed on each chunk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Hamming window length is 1024 and hop length is 256</a:t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NFFT is set to 4096</a:t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Spectrogram contains frequencies and power over time</a:t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Cumulative spectral power per frequency (S</a:t>
            </a:r>
            <a:r>
              <a:rPr baseline="-25000" lang="en" sz="1100">
                <a:solidFill>
                  <a:schemeClr val="dk1"/>
                </a:solidFill>
              </a:rPr>
              <a:t>pow</a:t>
            </a:r>
            <a:r>
              <a:rPr lang="en" sz="1100">
                <a:solidFill>
                  <a:schemeClr val="dk1"/>
                </a:solidFill>
              </a:rPr>
              <a:t>) is computed from STFT</a:t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S</a:t>
            </a:r>
            <a:r>
              <a:rPr baseline="-25000" lang="en" sz="1100">
                <a:solidFill>
                  <a:schemeClr val="dk1"/>
                </a:solidFill>
              </a:rPr>
              <a:t>pow</a:t>
            </a:r>
            <a:r>
              <a:rPr lang="en" sz="1100">
                <a:solidFill>
                  <a:schemeClr val="dk1"/>
                </a:solidFill>
              </a:rPr>
              <a:t> contains the total accumulated power for each frequency over the full duration of Voice</a:t>
            </a:r>
            <a:r>
              <a:rPr baseline="-25000" lang="en" sz="1100">
                <a:solidFill>
                  <a:schemeClr val="dk1"/>
                </a:solidFill>
              </a:rPr>
              <a:t>in </a:t>
            </a:r>
            <a:endParaRPr baseline="-25000" sz="1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S</a:t>
            </a:r>
            <a:r>
              <a:rPr baseline="-25000" lang="en" sz="1100">
                <a:solidFill>
                  <a:schemeClr val="dk1"/>
                </a:solidFill>
              </a:rPr>
              <a:t>pow</a:t>
            </a:r>
            <a:r>
              <a:rPr lang="en" sz="1100">
                <a:solidFill>
                  <a:schemeClr val="dk1"/>
                </a:solidFill>
              </a:rPr>
              <a:t> obtained from STFT is a vector of size 1,500</a:t>
            </a:r>
            <a:endParaRPr baseline="-25000" sz="1100">
              <a:solidFill>
                <a:schemeClr val="dk1"/>
              </a:solidFill>
            </a:endParaRPr>
          </a:p>
        </p:txBody>
      </p:sp>
      <p:pic>
        <p:nvPicPr>
          <p:cNvPr id="207" name="Google Shape;207;p36"/>
          <p:cNvPicPr preferRelativeResize="0"/>
          <p:nvPr/>
        </p:nvPicPr>
        <p:blipFill rotWithShape="1">
          <a:blip r:embed="rId3">
            <a:alphaModFix/>
          </a:blip>
          <a:srcRect b="65481" l="0" r="0" t="0"/>
          <a:stretch/>
        </p:blipFill>
        <p:spPr>
          <a:xfrm>
            <a:off x="5010075" y="1209475"/>
            <a:ext cx="3822225" cy="11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Stage 2:  Feature extraction</a:t>
            </a:r>
            <a:endParaRPr/>
          </a:p>
        </p:txBody>
      </p:sp>
      <p:sp>
        <p:nvSpPr>
          <p:cNvPr id="213" name="Google Shape;213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Low frequencies power features (FV</a:t>
            </a:r>
            <a:r>
              <a:rPr b="1" baseline="-25000" lang="en" sz="1600">
                <a:solidFill>
                  <a:schemeClr val="dk1"/>
                </a:solidFill>
              </a:rPr>
              <a:t>LFP</a:t>
            </a:r>
            <a:r>
              <a:rPr b="1" lang="en" sz="1600">
                <a:solidFill>
                  <a:schemeClr val="dk1"/>
                </a:solidFill>
              </a:rPr>
              <a:t>)</a:t>
            </a:r>
            <a:endParaRPr b="1" sz="16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W set to 10, chosen empirically</a:t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If size of S</a:t>
            </a:r>
            <a:r>
              <a:rPr baseline="-25000" lang="en" sz="1100">
                <a:solidFill>
                  <a:schemeClr val="dk1"/>
                </a:solidFill>
              </a:rPr>
              <a:t>pow </a:t>
            </a:r>
            <a:r>
              <a:rPr lang="en" sz="1100">
                <a:solidFill>
                  <a:schemeClr val="dk1"/>
                </a:solidFill>
              </a:rPr>
              <a:t>cannot be divided by W, omit the last segments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214" name="Google Shape;214;p37"/>
          <p:cNvPicPr preferRelativeResize="0"/>
          <p:nvPr/>
        </p:nvPicPr>
        <p:blipFill rotWithShape="1">
          <a:blip r:embed="rId3">
            <a:alphaModFix/>
          </a:blip>
          <a:srcRect b="36248" l="0" r="0" t="0"/>
          <a:stretch/>
        </p:blipFill>
        <p:spPr>
          <a:xfrm>
            <a:off x="5010075" y="1209475"/>
            <a:ext cx="3822225" cy="20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7"/>
          <p:cNvPicPr preferRelativeResize="0"/>
          <p:nvPr/>
        </p:nvPicPr>
        <p:blipFill rotWithShape="1">
          <a:blip r:embed="rId3">
            <a:alphaModFix/>
          </a:blip>
          <a:srcRect b="31665" l="0" r="0" t="0"/>
          <a:stretch/>
        </p:blipFill>
        <p:spPr>
          <a:xfrm>
            <a:off x="5010075" y="1209475"/>
            <a:ext cx="3822225" cy="223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0075" y="3632625"/>
            <a:ext cx="3822225" cy="124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Signal power linearity degree features (FV</a:t>
            </a:r>
            <a:r>
              <a:rPr b="1" baseline="-25000" lang="en" sz="1600">
                <a:solidFill>
                  <a:schemeClr val="dk1"/>
                </a:solidFill>
              </a:rPr>
              <a:t>LDF</a:t>
            </a:r>
            <a:r>
              <a:rPr b="1" lang="en" sz="1600">
                <a:solidFill>
                  <a:schemeClr val="dk1"/>
                </a:solidFill>
              </a:rPr>
              <a:t>)</a:t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Correlation coefficients (ρ)</a:t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Quadratic curve fitting coefficients (q)</a:t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ρ not sensitive for identifying the distinguishable growth</a:t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So we add quadratic curve fitting coefficients as another metric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Stage 2:  Feature extraction</a:t>
            </a:r>
            <a:endParaRPr/>
          </a:p>
        </p:txBody>
      </p:sp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High power frequency features (FV</a:t>
            </a:r>
            <a:r>
              <a:rPr b="1" baseline="-25000" lang="en" sz="1600">
                <a:solidFill>
                  <a:schemeClr val="dk1"/>
                </a:solidFill>
              </a:rPr>
              <a:t>HPF</a:t>
            </a:r>
            <a:r>
              <a:rPr b="1" lang="en" sz="1600">
                <a:solidFill>
                  <a:schemeClr val="dk1"/>
                </a:solidFill>
              </a:rPr>
              <a:t>)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224" name="Google Shape;224;p38"/>
          <p:cNvPicPr preferRelativeResize="0"/>
          <p:nvPr/>
        </p:nvPicPr>
        <p:blipFill rotWithShape="1">
          <a:blip r:embed="rId3">
            <a:alphaModFix/>
          </a:blip>
          <a:srcRect b="27087" l="0" r="0" t="0"/>
          <a:stretch/>
        </p:blipFill>
        <p:spPr>
          <a:xfrm>
            <a:off x="5010075" y="1209475"/>
            <a:ext cx="3822225" cy="2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950" y="1608025"/>
            <a:ext cx="3822226" cy="207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8"/>
          <p:cNvPicPr preferRelativeResize="0"/>
          <p:nvPr/>
        </p:nvPicPr>
        <p:blipFill rotWithShape="1">
          <a:blip r:embed="rId3">
            <a:alphaModFix/>
          </a:blip>
          <a:srcRect b="22069" l="0" r="0" t="0"/>
          <a:stretch/>
        </p:blipFill>
        <p:spPr>
          <a:xfrm>
            <a:off x="5010075" y="1209475"/>
            <a:ext cx="3822225" cy="254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LPCC features (FV</a:t>
            </a:r>
            <a:r>
              <a:rPr b="1" baseline="-25000" lang="en" sz="1600">
                <a:solidFill>
                  <a:schemeClr val="dk1"/>
                </a:solidFill>
              </a:rPr>
              <a:t>LPC</a:t>
            </a:r>
            <a:r>
              <a:rPr b="1" lang="en" sz="1600">
                <a:solidFill>
                  <a:schemeClr val="dk1"/>
                </a:solidFill>
              </a:rPr>
              <a:t>)</a:t>
            </a:r>
            <a:endParaRPr b="1" sz="16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100">
                <a:solidFill>
                  <a:schemeClr val="dk1"/>
                </a:solidFill>
              </a:rPr>
              <a:t>12 LPCC coefficients are stored in the feature vector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250" y="872550"/>
            <a:ext cx="5865250" cy="39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582700" y="128350"/>
            <a:ext cx="80316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Problem - Voice Presentation Attacks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Voice Liveness Detection System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4250" y="1152475"/>
            <a:ext cx="5147025" cy="357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Challenges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Latency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Processing delay must be &lt; 100 milliseconds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Model Size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On device implementation without the need to contact remote servers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Detection Accuracy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EER rate around 10% or less to be considered as a usable solution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Most loud speakers inherently add distortions to original sounds while replaying them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With human voices, the sum of power observed across lower frequencies is relatively higher than the sum observed across higher frequencies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224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classification Features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en" sz="2000"/>
              <a:t>Decay Patterns in Spectral Power (FV</a:t>
            </a:r>
            <a:r>
              <a:rPr b="1" baseline="-25000" lang="en" sz="2000"/>
              <a:t>LFP</a:t>
            </a:r>
            <a:r>
              <a:rPr b="1" lang="en" sz="2000"/>
              <a:t> and FV</a:t>
            </a:r>
            <a:r>
              <a:rPr b="1" baseline="-25000" lang="en" sz="2000"/>
              <a:t>LDF</a:t>
            </a:r>
            <a:r>
              <a:rPr b="1" lang="en" sz="2000"/>
              <a:t>)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875" y="1353825"/>
            <a:ext cx="4307351" cy="298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7700" y="1160975"/>
            <a:ext cx="4057675" cy="328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9"/>
          <p:cNvCxnSpPr/>
          <p:nvPr/>
        </p:nvCxnSpPr>
        <p:spPr>
          <a:xfrm>
            <a:off x="4579150" y="1239950"/>
            <a:ext cx="55200" cy="3582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2. Peak Patterns in Spectral Power (FV</a:t>
            </a:r>
            <a:r>
              <a:rPr b="1" baseline="-25000" lang="en" sz="2000"/>
              <a:t>HPF</a:t>
            </a:r>
            <a:r>
              <a:rPr b="1" lang="en" sz="2000"/>
              <a:t>)</a:t>
            </a:r>
            <a:endParaRPr b="1" sz="2000"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00" y="1229301"/>
            <a:ext cx="8559951" cy="307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3. Linear Prediction Cepstrum Coefficients (LPCC) (FV</a:t>
            </a:r>
            <a:r>
              <a:rPr b="1" baseline="-25000" lang="en" sz="2000"/>
              <a:t>LPC</a:t>
            </a:r>
            <a:r>
              <a:rPr b="1" lang="en" sz="2000"/>
              <a:t>)</a:t>
            </a:r>
            <a:endParaRPr b="1" sz="2000"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1 and 2 look for specific frequency ranges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General inspection over a wider range of frequencies can be done with LPCC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key idea behind LPCC is that a speech sample can be approximated as a linear combination of previous samples.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LPCC for a voice sample is computed by minimizing the sum of squared differences between the voice sample and linearly predicted ones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