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eb21952c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eb21952c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eb21952c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eb21952c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eb21950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eb21950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e79b9ba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e79b9ba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e79b9ba5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e79b9ba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eb21950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eb21950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linearization of sensor data, white balancing, demosaicing [6] and gamma calibration [7]. Gamma calibration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SVD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eb219507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eb219507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77ff515d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77ff515d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77ff515d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77ff515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77ff515d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77ff515d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eb21952c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eb21952c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eb219507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eb219507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77ff515d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77ff515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Samsung S10 which runs Android 9, 1280x960 and 30 fps, </a:t>
            </a:r>
            <a:r>
              <a:rPr lang="en"/>
              <a:t>30 volunteers 18-60, 3 weeks, 4900 videos under different lights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EER: False accept rate = false reject rate (equal error rate)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77ff515d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77ff515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77ff515d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77ff515d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eb219507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eb219507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eb219507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eb219507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eb219507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eb219507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eb219507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eb219507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eb219507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eb219507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77ff515d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77ff515d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eb21952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eb21952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e79b9ba5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e79b9ba5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eb21952c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eb21952c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eb21952c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eb21952c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eb21952c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eb21952c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eb21952c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eb21952c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eb21952c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eb21952c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eb21952c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eb21952c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eb21952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eb21952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28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FaceRevelio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68600" y="2418225"/>
            <a:ext cx="80637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 Face Liveness Detection System for Smartphones with a Single Front Camera</a:t>
            </a:r>
            <a:endParaRPr sz="3100"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asic Idea: Photometric stereo</a:t>
            </a:r>
            <a:endParaRPr/>
          </a:p>
        </p:txBody>
      </p:sp>
      <p:sp>
        <p:nvSpPr>
          <p:cNvPr id="118" name="Google Shape;118;p22"/>
          <p:cNvSpPr txBox="1"/>
          <p:nvPr>
            <p:ph idx="4294967295" type="title"/>
          </p:nvPr>
        </p:nvSpPr>
        <p:spPr>
          <a:xfrm>
            <a:off x="311700" y="1273150"/>
            <a:ext cx="8520600" cy="33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 technique for recovering 3D surface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Uses Multiple images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Fixed object position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Varying lighting conditions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Intuition: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light reflection amount depends on </a:t>
            </a:r>
            <a:endParaRPr sz="18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orientation of the surface with </a:t>
            </a:r>
            <a:endParaRPr sz="18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respect to the light source and the </a:t>
            </a:r>
            <a:endParaRPr sz="18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camera.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752" y="1516900"/>
            <a:ext cx="3296624" cy="23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5334950" y="3853375"/>
            <a:ext cx="38091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https://multipix.com/supportblog/imaging-software-technique-photometric-stereo-explained/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Idea: </a:t>
            </a:r>
            <a:r>
              <a:rPr lang="en"/>
              <a:t>Photometric stereo</a:t>
            </a:r>
            <a:endParaRPr/>
          </a:p>
        </p:txBody>
      </p:sp>
      <p:sp>
        <p:nvSpPr>
          <p:cNvPr id="127" name="Google Shape;127;p23"/>
          <p:cNvSpPr txBox="1"/>
          <p:nvPr>
            <p:ph idx="4294967295" type="title"/>
          </p:nvPr>
        </p:nvSpPr>
        <p:spPr>
          <a:xfrm>
            <a:off x="311700" y="1060975"/>
            <a:ext cx="8520600" cy="3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Computation of surface normal vectors 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Known Lighting Conditions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i="1" lang="en" sz="1800">
                <a:solidFill>
                  <a:schemeClr val="dk2"/>
                </a:solidFill>
              </a:rPr>
              <a:t>                                            </a:t>
            </a:r>
            <a:r>
              <a:rPr i="1" lang="en" sz="1800">
                <a:solidFill>
                  <a:schemeClr val="dk2"/>
                </a:solidFill>
              </a:rPr>
              <a:t>I</a:t>
            </a:r>
            <a:r>
              <a:rPr baseline="30000" i="1" lang="en" sz="1800">
                <a:solidFill>
                  <a:schemeClr val="dk2"/>
                </a:solidFill>
              </a:rPr>
              <a:t>T</a:t>
            </a:r>
            <a:r>
              <a:rPr i="1" lang="en" sz="1800">
                <a:solidFill>
                  <a:schemeClr val="dk2"/>
                </a:solidFill>
              </a:rPr>
              <a:t> </a:t>
            </a:r>
            <a:r>
              <a:rPr i="1" lang="en" sz="1800">
                <a:solidFill>
                  <a:schemeClr val="dk2"/>
                </a:solidFill>
              </a:rPr>
              <a:t>= L</a:t>
            </a:r>
            <a:r>
              <a:rPr baseline="30000" i="1" lang="en" sz="1800">
                <a:solidFill>
                  <a:schemeClr val="dk2"/>
                </a:solidFill>
              </a:rPr>
              <a:t>T</a:t>
            </a:r>
            <a:r>
              <a:rPr i="1" lang="en" sz="1800">
                <a:solidFill>
                  <a:schemeClr val="dk2"/>
                </a:solidFill>
              </a:rPr>
              <a:t>S</a:t>
            </a:r>
            <a:endParaRPr i="1"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I</a:t>
            </a:r>
            <a:r>
              <a:rPr lang="en" sz="1800">
                <a:solidFill>
                  <a:schemeClr val="dk2"/>
                </a:solidFill>
              </a:rPr>
              <a:t>llumination </a:t>
            </a:r>
            <a:r>
              <a:rPr i="1" lang="en" sz="1800">
                <a:solidFill>
                  <a:schemeClr val="dk2"/>
                </a:solidFill>
              </a:rPr>
              <a:t>I = </a:t>
            </a:r>
            <a:r>
              <a:rPr lang="en" sz="1800">
                <a:solidFill>
                  <a:schemeClr val="dk2"/>
                </a:solidFill>
              </a:rPr>
              <a:t>[</a:t>
            </a:r>
            <a:r>
              <a:rPr i="1" lang="en" sz="1800">
                <a:solidFill>
                  <a:schemeClr val="dk2"/>
                </a:solidFill>
              </a:rPr>
              <a:t>I</a:t>
            </a:r>
            <a:r>
              <a:rPr baseline="-25000" i="1" lang="en" sz="1800">
                <a:solidFill>
                  <a:schemeClr val="dk2"/>
                </a:solidFill>
              </a:rPr>
              <a:t>1</a:t>
            </a:r>
            <a:r>
              <a:rPr lang="en" sz="1800">
                <a:solidFill>
                  <a:schemeClr val="dk2"/>
                </a:solidFill>
              </a:rPr>
              <a:t>,</a:t>
            </a:r>
            <a:r>
              <a:rPr i="1" lang="en" sz="1800">
                <a:solidFill>
                  <a:schemeClr val="dk2"/>
                </a:solidFill>
              </a:rPr>
              <a:t>I</a:t>
            </a:r>
            <a:r>
              <a:rPr baseline="-25000" i="1" lang="en" sz="1800">
                <a:solidFill>
                  <a:schemeClr val="dk2"/>
                </a:solidFill>
              </a:rPr>
              <a:t>2</a:t>
            </a:r>
            <a:r>
              <a:rPr lang="en" sz="1800">
                <a:solidFill>
                  <a:schemeClr val="dk2"/>
                </a:solidFill>
              </a:rPr>
              <a:t>,</a:t>
            </a:r>
            <a:r>
              <a:rPr i="1" lang="en" sz="1800">
                <a:solidFill>
                  <a:schemeClr val="dk2"/>
                </a:solidFill>
              </a:rPr>
              <a:t>I</a:t>
            </a:r>
            <a:r>
              <a:rPr baseline="-25000" i="1" lang="en" sz="1800">
                <a:solidFill>
                  <a:schemeClr val="dk2"/>
                </a:solidFill>
              </a:rPr>
              <a:t>3</a:t>
            </a:r>
            <a:r>
              <a:rPr lang="en" sz="1800">
                <a:solidFill>
                  <a:schemeClr val="dk2"/>
                </a:solidFill>
              </a:rPr>
              <a:t>], lighting direction </a:t>
            </a:r>
            <a:r>
              <a:rPr i="1" lang="en" sz="1800">
                <a:solidFill>
                  <a:schemeClr val="dk2"/>
                </a:solidFill>
              </a:rPr>
              <a:t>L = </a:t>
            </a:r>
            <a:r>
              <a:rPr lang="en" sz="1800">
                <a:solidFill>
                  <a:schemeClr val="dk2"/>
                </a:solidFill>
              </a:rPr>
              <a:t>[</a:t>
            </a:r>
            <a:r>
              <a:rPr i="1" lang="en" sz="1800">
                <a:solidFill>
                  <a:schemeClr val="dk2"/>
                </a:solidFill>
              </a:rPr>
              <a:t>L</a:t>
            </a:r>
            <a:r>
              <a:rPr baseline="-25000" i="1" lang="en" sz="1800">
                <a:solidFill>
                  <a:schemeClr val="dk2"/>
                </a:solidFill>
              </a:rPr>
              <a:t>1</a:t>
            </a:r>
            <a:r>
              <a:rPr lang="en" sz="1800">
                <a:solidFill>
                  <a:schemeClr val="dk2"/>
                </a:solidFill>
              </a:rPr>
              <a:t>,</a:t>
            </a:r>
            <a:r>
              <a:rPr i="1" lang="en" sz="1800">
                <a:solidFill>
                  <a:schemeClr val="dk2"/>
                </a:solidFill>
              </a:rPr>
              <a:t>L</a:t>
            </a:r>
            <a:r>
              <a:rPr baseline="-25000" i="1" lang="en" sz="1800">
                <a:solidFill>
                  <a:schemeClr val="dk2"/>
                </a:solidFill>
              </a:rPr>
              <a:t>2</a:t>
            </a:r>
            <a:r>
              <a:rPr lang="en" sz="1800">
                <a:solidFill>
                  <a:schemeClr val="dk2"/>
                </a:solidFill>
              </a:rPr>
              <a:t>,</a:t>
            </a:r>
            <a:r>
              <a:rPr i="1" lang="en" sz="1800">
                <a:solidFill>
                  <a:schemeClr val="dk2"/>
                </a:solidFill>
              </a:rPr>
              <a:t>L</a:t>
            </a:r>
            <a:r>
              <a:rPr baseline="-25000" i="1" lang="en" sz="1800">
                <a:solidFill>
                  <a:schemeClr val="dk2"/>
                </a:solidFill>
              </a:rPr>
              <a:t>3</a:t>
            </a:r>
            <a:r>
              <a:rPr lang="en" sz="1800">
                <a:solidFill>
                  <a:schemeClr val="dk2"/>
                </a:solidFill>
              </a:rPr>
              <a:t>]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Unknown Lighting Conditions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i="1" lang="en" sz="1800">
                <a:solidFill>
                  <a:schemeClr val="dk2"/>
                </a:solidFill>
              </a:rPr>
              <a:t>                                            M = L</a:t>
            </a:r>
            <a:r>
              <a:rPr baseline="30000" i="1" lang="en" sz="1800">
                <a:solidFill>
                  <a:schemeClr val="dk2"/>
                </a:solidFill>
              </a:rPr>
              <a:t>T</a:t>
            </a:r>
            <a:r>
              <a:rPr i="1" lang="en" sz="1800">
                <a:solidFill>
                  <a:schemeClr val="dk2"/>
                </a:solidFill>
              </a:rPr>
              <a:t>S</a:t>
            </a:r>
            <a:endParaRPr i="1"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m is the number of images and n is the number of pixels in each image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Solving by Singular Value Decomposition (SVD)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i="1" lang="en" sz="1800">
                <a:solidFill>
                  <a:schemeClr val="dk2"/>
                </a:solidFill>
              </a:rPr>
              <a:t>                        M = UΣV</a:t>
            </a:r>
            <a:r>
              <a:rPr baseline="30000" i="1" lang="en" sz="1800">
                <a:solidFill>
                  <a:schemeClr val="dk2"/>
                </a:solidFill>
              </a:rPr>
              <a:t>T</a:t>
            </a:r>
            <a:r>
              <a:rPr lang="en" sz="1800">
                <a:solidFill>
                  <a:schemeClr val="dk2"/>
                </a:solidFill>
              </a:rPr>
              <a:t>,  L</a:t>
            </a:r>
            <a:r>
              <a:rPr baseline="30000" i="1" lang="en" sz="1800">
                <a:solidFill>
                  <a:schemeClr val="dk2"/>
                </a:solidFill>
              </a:rPr>
              <a:t>T </a:t>
            </a:r>
            <a:r>
              <a:rPr lang="en" sz="1800">
                <a:solidFill>
                  <a:schemeClr val="dk2"/>
                </a:solidFill>
              </a:rPr>
              <a:t>= U √Σ A,  S = A</a:t>
            </a:r>
            <a:r>
              <a:rPr baseline="30000" i="1" lang="en" sz="1800">
                <a:solidFill>
                  <a:schemeClr val="dk2"/>
                </a:solidFill>
              </a:rPr>
              <a:t>-1</a:t>
            </a:r>
            <a:r>
              <a:rPr lang="en" sz="1800">
                <a:solidFill>
                  <a:schemeClr val="dk2"/>
                </a:solidFill>
              </a:rPr>
              <a:t> √Σ V</a:t>
            </a:r>
            <a:r>
              <a:rPr baseline="30000" i="1" lang="en" sz="1800">
                <a:solidFill>
                  <a:schemeClr val="dk2"/>
                </a:solidFill>
              </a:rPr>
              <a:t>T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A: 3 × 3 linear ambiguity matrix.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Practical visual examples in next section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700" y="2792050"/>
            <a:ext cx="303067" cy="1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Development</a:t>
            </a:r>
            <a:endParaRPr/>
          </a:p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000" y="943325"/>
            <a:ext cx="4194175" cy="18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</a:t>
            </a:r>
            <a:r>
              <a:rPr lang="en"/>
              <a:t>metric Stereo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00" y="1017725"/>
            <a:ext cx="5015775" cy="376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606525" y="4790100"/>
            <a:ext cx="32343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https://upload.wikimedia.org/wikipedia/commons/b/b5/Photometric_stereo.png</a:t>
            </a:r>
            <a:endParaRPr sz="100"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275" y="3044425"/>
            <a:ext cx="5306324" cy="17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passcode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“Defined as a collection of four random light patterns displayed in the four quarters”</a:t>
            </a:r>
            <a:endParaRPr/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</a:t>
            </a:r>
            <a:r>
              <a:rPr lang="en"/>
              <a:t>Overview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86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848" y="947413"/>
            <a:ext cx="4407300" cy="36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700" y="1017725"/>
            <a:ext cx="7843501" cy="37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Liveness Detection</a:t>
            </a:r>
            <a:endParaRPr/>
          </a:p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Printed Photograph Attack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25" y="1084300"/>
            <a:ext cx="4207825" cy="17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25" y="2906875"/>
            <a:ext cx="4534974" cy="16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Printed Photograph Attack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Siamese neural network - trained with depth map instead of raw images/videos (to avoid environment conditions) (less data required)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Replay Attacks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1152475"/>
            <a:ext cx="8520600" cy="27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Line - Randomness of passcode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99" y="1598849"/>
            <a:ext cx="4242200" cy="21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1700" y="3970325"/>
            <a:ext cx="85206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</a:t>
            </a:r>
            <a:r>
              <a:rPr lang="en"/>
              <a:t>Line - Same as 2D photo attack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197" name="Google Shape;19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- Overall </a:t>
            </a:r>
            <a:r>
              <a:rPr lang="en"/>
              <a:t>performance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3700825"/>
            <a:ext cx="8520600" cy="8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correlation for all the attack videos is less than 0.9. In contrast, 99.8% of the videos from real human users have a correlation higher than 0.9.</a:t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2595"/>
            <a:ext cx="4511175" cy="24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4822875" y="1098550"/>
            <a:ext cx="4011000" cy="23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Dark: 98% accept rate, 0.33% false accept rate (2% rejected trails 99.7% photo attack)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Daylight: 97.7% true accept rate (99.3% accuracy on photo attack)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EER 1.4% in both light and dark</a:t>
            </a:r>
            <a:endParaRPr/>
          </a:p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- Process time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7058025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r>
              <a:rPr lang="en"/>
              <a:t> - duration of the light passcode</a:t>
            </a:r>
            <a:endParaRPr/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25" y="1252538"/>
            <a:ext cx="65151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1700" y="3970325"/>
            <a:ext cx="85206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 = 1.44% for 1s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ERR = 0.7 for 2s and 3s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Evaluation - Distance of cell phones</a:t>
            </a: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75" y="1085100"/>
            <a:ext cx="6979500" cy="32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1700" y="4210625"/>
            <a:ext cx="85206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accept </a:t>
            </a:r>
            <a:r>
              <a:rPr lang="en"/>
              <a:t>rate drops but a</a:t>
            </a:r>
            <a:r>
              <a:rPr lang="en"/>
              <a:t>ccuracy of detecting photo attacks remains 99.3%.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Evaluation - Orientation of cell phones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829000" cy="29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235825" y="4071500"/>
            <a:ext cx="85206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accept rate drops (99.3% to ~98%) but accuracy of detecting photo attacks remains 99.3% and EER 1.44%.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Evaluation - colorful background </a:t>
            </a:r>
            <a:endParaRPr/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5920875" y="1207000"/>
            <a:ext cx="2777400" cy="18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EER = 1.15%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Accuracy of 99.4% when accept rate is 97%</a:t>
            </a:r>
            <a:endParaRPr/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325" y="1104675"/>
            <a:ext cx="6076126" cy="35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Evaluation  - power consumption</a:t>
            </a:r>
            <a:endParaRPr/>
          </a:p>
        </p:txBody>
      </p:sp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1.08mAH on average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3.4% with smartphone battery of 3500mAH, assuming unlock phone 100 times</a:t>
            </a:r>
            <a:endParaRPr/>
          </a:p>
        </p:txBody>
      </p:sp>
      <p:sp>
        <p:nvSpPr>
          <p:cNvPr id="253" name="Google Shape;25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Evaluation - comparison with others</a:t>
            </a:r>
            <a:endParaRPr/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0" y="1234475"/>
            <a:ext cx="8839199" cy="314573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Insights</a:t>
            </a:r>
            <a:endParaRPr/>
          </a:p>
        </p:txBody>
      </p:sp>
      <p:sp>
        <p:nvSpPr>
          <p:cNvPr id="266" name="Google Shape;26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phone at dark environment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More than 4 area of phone display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Suitable solution for smartphones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Great defense against machine-learning-based attacks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Cons: </a:t>
            </a:r>
            <a:r>
              <a:rPr lang="en"/>
              <a:t>Uniform albedo assumption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Effects of glasses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3D attacks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8" name="Google Shape;68;p15"/>
          <p:cNvSpPr txBox="1"/>
          <p:nvPr>
            <p:ph idx="4294967295" type="title"/>
          </p:nvPr>
        </p:nvSpPr>
        <p:spPr>
          <a:xfrm>
            <a:off x="311700" y="1273150"/>
            <a:ext cx="8520600" cy="33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Extensive use of smartphones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Needs of user authentication for security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Facial authentication as a alternative to password-based protection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But, limitations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challenges</a:t>
            </a:r>
            <a:endParaRPr/>
          </a:p>
        </p:txBody>
      </p:sp>
      <p:sp>
        <p:nvSpPr>
          <p:cNvPr id="273" name="Google Shape;27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screen refreshing rate and delay - low pass filter with threshold of 3Hz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Camera: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Using manual camera mode to keep ISO fixed.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Inverse gamma calibration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Delays - 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Habiba Farrukh, Reham Mohamed Aburas, Siyuan Cao, and He Wang. 2020. FaceRevelio: a face liveness detection system for smartphones with a single front camera. In Proceedings of the 26th Annual International Conference on Mobile Computing and Networking (MobiCom '20). Association for Computing Machinery, New York, NY, USA, Article 49, 1–13. DOI:https://doi.org/10.1145/3372224.3419206</a:t>
            </a:r>
            <a:endParaRPr/>
          </a:p>
        </p:txBody>
      </p:sp>
      <p:sp>
        <p:nvSpPr>
          <p:cNvPr id="281" name="Google Shape;28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4294967295" type="title"/>
          </p:nvPr>
        </p:nvSpPr>
        <p:spPr>
          <a:xfrm>
            <a:off x="311700" y="453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Importance of Facial Authentication</a:t>
            </a:r>
            <a:endParaRPr/>
          </a:p>
        </p:txBody>
      </p:sp>
      <p:sp>
        <p:nvSpPr>
          <p:cNvPr id="75" name="Google Shape;75;p16"/>
          <p:cNvSpPr txBox="1"/>
          <p:nvPr>
            <p:ph idx="4294967295" type="title"/>
          </p:nvPr>
        </p:nvSpPr>
        <p:spPr>
          <a:xfrm>
            <a:off x="311700" y="1273150"/>
            <a:ext cx="8520600" cy="33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Convenience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Performance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Security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4294967295" type="title"/>
          </p:nvPr>
        </p:nvSpPr>
        <p:spPr>
          <a:xfrm>
            <a:off x="311700" y="351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limitations of Existing Solutions</a:t>
            </a:r>
            <a:endParaRPr/>
          </a:p>
        </p:txBody>
      </p:sp>
      <p:sp>
        <p:nvSpPr>
          <p:cNvPr id="82" name="Google Shape;82;p17"/>
          <p:cNvSpPr txBox="1"/>
          <p:nvPr>
            <p:ph idx="4294967295" type="title"/>
          </p:nvPr>
        </p:nvSpPr>
        <p:spPr>
          <a:xfrm>
            <a:off x="311700" y="1069425"/>
            <a:ext cx="85206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2D face recognition technologies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Vulnerable to various spoofing attacks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T</a:t>
            </a:r>
            <a:r>
              <a:rPr lang="en" sz="1800">
                <a:solidFill>
                  <a:schemeClr val="dk2"/>
                </a:solidFill>
              </a:rPr>
              <a:t>extural features extraction: no ideal lighting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Challenge-response protocols: unreliable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</a:t>
            </a:r>
            <a:r>
              <a:rPr lang="en" sz="1800">
                <a:solidFill>
                  <a:schemeClr val="dk2"/>
                </a:solidFill>
              </a:rPr>
              <a:t>iveness detection via specialized hardware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Apple’s TrueDepth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Infrared dot projector, </a:t>
            </a:r>
            <a:r>
              <a:rPr lang="en" sz="1800">
                <a:solidFill>
                  <a:schemeClr val="dk2"/>
                </a:solidFill>
              </a:rPr>
              <a:t>dedicated cameras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Conflict</a:t>
            </a:r>
            <a:r>
              <a:rPr lang="en" sz="1800">
                <a:solidFill>
                  <a:schemeClr val="dk2"/>
                </a:solidFill>
              </a:rPr>
              <a:t> between extra spaces </a:t>
            </a:r>
            <a:r>
              <a:rPr lang="en" sz="1800">
                <a:solidFill>
                  <a:schemeClr val="dk2"/>
                </a:solidFill>
              </a:rPr>
              <a:t>required </a:t>
            </a:r>
            <a:r>
              <a:rPr lang="en" sz="1800">
                <a:solidFill>
                  <a:schemeClr val="dk2"/>
                </a:solidFill>
              </a:rPr>
              <a:t>and the desire to maximize screen space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Samsung S10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Higher screen-to-body ratio, No specialized hardware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Vulnerable to attacks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500" y="1982151"/>
            <a:ext cx="2934249" cy="14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Formulation</a:t>
            </a:r>
            <a:endParaRPr/>
          </a:p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Question</a:t>
            </a:r>
            <a:endParaRPr/>
          </a:p>
        </p:txBody>
      </p:sp>
      <p:sp>
        <p:nvSpPr>
          <p:cNvPr id="96" name="Google Shape;96;p19"/>
          <p:cNvSpPr txBox="1"/>
          <p:nvPr>
            <p:ph idx="4294967295" type="title"/>
          </p:nvPr>
        </p:nvSpPr>
        <p:spPr>
          <a:xfrm>
            <a:off x="870450" y="1264650"/>
            <a:ext cx="7962000" cy="3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“How can we enable liveness detection on smartphones only relying on a single front camera?”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ore Intuition &amp; </a:t>
            </a:r>
            <a:r>
              <a:rPr lang="en"/>
              <a:t>Outline</a:t>
            </a:r>
            <a:endParaRPr/>
          </a:p>
        </p:txBody>
      </p:sp>
      <p:sp>
        <p:nvSpPr>
          <p:cNvPr id="103" name="Google Shape;103;p20"/>
          <p:cNvSpPr txBox="1"/>
          <p:nvPr>
            <p:ph idx="4294967295" type="title"/>
          </p:nvPr>
        </p:nvSpPr>
        <p:spPr>
          <a:xfrm>
            <a:off x="311700" y="1273150"/>
            <a:ext cx="8520600" cy="33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</a:t>
            </a:r>
            <a:r>
              <a:rPr lang="en" sz="1800">
                <a:solidFill>
                  <a:schemeClr val="dk2"/>
                </a:solidFill>
              </a:rPr>
              <a:t>llumination via </a:t>
            </a:r>
            <a:r>
              <a:rPr lang="en" sz="1800">
                <a:solidFill>
                  <a:schemeClr val="dk2"/>
                </a:solidFill>
              </a:rPr>
              <a:t>smartphone screen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Facial images captures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Recovery of the face surface structure via photometric stereo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Integration into 3D shape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Distinguishing via f</a:t>
            </a:r>
            <a:r>
              <a:rPr lang="en" sz="1800">
                <a:solidFill>
                  <a:schemeClr val="dk2"/>
                </a:solidFill>
              </a:rPr>
              <a:t>acial depth features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Security against replay attacks via random light passcode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</a:t>
            </a:r>
            <a:r>
              <a:rPr lang="en"/>
              <a:t>ey Challenges</a:t>
            </a:r>
            <a:endParaRPr/>
          </a:p>
        </p:txBody>
      </p:sp>
      <p:sp>
        <p:nvSpPr>
          <p:cNvPr id="110" name="Google Shape;110;p21"/>
          <p:cNvSpPr txBox="1"/>
          <p:nvPr>
            <p:ph idx="4294967295" type="title"/>
          </p:nvPr>
        </p:nvSpPr>
        <p:spPr>
          <a:xfrm>
            <a:off x="311700" y="1273150"/>
            <a:ext cx="8520600" cy="33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</a:t>
            </a:r>
            <a:r>
              <a:rPr lang="en" sz="1800">
                <a:solidFill>
                  <a:schemeClr val="dk2"/>
                </a:solidFill>
              </a:rPr>
              <a:t>imple light patterns </a:t>
            </a:r>
            <a:r>
              <a:rPr lang="en" sz="1800">
                <a:solidFill>
                  <a:schemeClr val="dk2"/>
                </a:solidFill>
              </a:rPr>
              <a:t>vulnerable</a:t>
            </a:r>
            <a:r>
              <a:rPr lang="en" sz="1800">
                <a:solidFill>
                  <a:schemeClr val="dk2"/>
                </a:solidFill>
              </a:rPr>
              <a:t> to replay attacks.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Solution: light passcode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</a:t>
            </a:r>
            <a:r>
              <a:rPr lang="en" sz="1800">
                <a:solidFill>
                  <a:schemeClr val="dk2"/>
                </a:solidFill>
              </a:rPr>
              <a:t>mbient lighting in environment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Solution: </a:t>
            </a:r>
            <a:endParaRPr sz="1800">
              <a:solidFill>
                <a:schemeClr val="dk2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>
                <a:solidFill>
                  <a:schemeClr val="dk2"/>
                </a:solidFill>
              </a:rPr>
              <a:t>Carefully designed light passcodes</a:t>
            </a:r>
            <a:endParaRPr sz="1800">
              <a:solidFill>
                <a:schemeClr val="dk2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>
                <a:solidFill>
                  <a:schemeClr val="dk2"/>
                </a:solidFill>
              </a:rPr>
              <a:t>Separation of passcode from reflection mixture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Unknown lighting direction ⇒ uncertainty in the surface normal maps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Solution: general human surface normals template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525" y="2332075"/>
            <a:ext cx="1956612" cy="7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