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522" r:id="rId3"/>
    <p:sldId id="523" r:id="rId4"/>
    <p:sldId id="518" r:id="rId5"/>
    <p:sldId id="521" r:id="rId6"/>
    <p:sldId id="524" r:id="rId7"/>
    <p:sldId id="525" r:id="rId8"/>
    <p:sldId id="526" r:id="rId9"/>
    <p:sldId id="527" r:id="rId10"/>
    <p:sldId id="545" r:id="rId11"/>
    <p:sldId id="546" r:id="rId12"/>
    <p:sldId id="547" r:id="rId13"/>
    <p:sldId id="54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9" r:id="rId23"/>
    <p:sldId id="540" r:id="rId24"/>
    <p:sldId id="537" r:id="rId25"/>
    <p:sldId id="541" r:id="rId26"/>
    <p:sldId id="543" r:id="rId27"/>
    <p:sldId id="538" r:id="rId28"/>
    <p:sldId id="544" r:id="rId29"/>
    <p:sldId id="34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phant" initials="E" lastIdx="1" clrIdx="0">
    <p:extLst>
      <p:ext uri="{19B8F6BF-5375-455C-9EA6-DF929625EA0E}">
        <p15:presenceInfo xmlns:p15="http://schemas.microsoft.com/office/powerpoint/2012/main" userId="Elepha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60E4FF"/>
    <a:srgbClr val="00E2CB"/>
    <a:srgbClr val="0000FF"/>
    <a:srgbClr val="3BFFE2"/>
    <a:srgbClr val="CECECE"/>
    <a:srgbClr val="F4F4F4"/>
    <a:srgbClr val="4B4B4A"/>
    <a:srgbClr val="454645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7" autoAdjust="0"/>
    <p:restoredTop sz="91770" autoAdjust="0"/>
  </p:normalViewPr>
  <p:slideViewPr>
    <p:cSldViewPr snapToGrid="0">
      <p:cViewPr varScale="1">
        <p:scale>
          <a:sx n="116" d="100"/>
          <a:sy n="116" d="100"/>
        </p:scale>
        <p:origin x="6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4C02-5406-4A3E-B46A-E372267202C2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2408-0266-4F66-91E1-296679967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75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37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3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4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955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71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7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437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30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43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199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199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78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mutually-exclusive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66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162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245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H: human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185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518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19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1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36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7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6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5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Road</a:t>
            </a:r>
            <a:r>
              <a:rPr lang="zh-CN" altLang="en-US" dirty="0"/>
              <a:t> </a:t>
            </a:r>
            <a:r>
              <a:rPr lang="en-US" altLang="zh-CN" dirty="0"/>
              <a:t>Mask</a:t>
            </a:r>
            <a:br>
              <a:rPr lang="en-US" altLang="zh-CN" dirty="0"/>
            </a:br>
            <a:r>
              <a:rPr lang="en-US" altLang="zh-CN" dirty="0"/>
              <a:t>Speed limit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494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D2408-0266-4F66-91E1-2966799676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6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15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90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46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70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74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52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54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48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0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6E5D0-E747-4872-B634-E97F125CDD69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2B718-743F-44C6-AFA2-F2D3AD9AEA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05027"/>
            <a:ext cx="12192000" cy="214312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05286" y="2572051"/>
            <a:ext cx="818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Autonomous Driving</a:t>
            </a:r>
            <a:endParaRPr lang="zh-CN" altLang="en-US" sz="4000" b="1" dirty="0">
              <a:solidFill>
                <a:srgbClr val="4343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75328" y="4557768"/>
            <a:ext cx="101608" cy="910398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80068" y="4405254"/>
            <a:ext cx="222142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BCB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Xijun Wang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BCB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11/04/2021</a:t>
            </a:r>
            <a:endParaRPr lang="zh-CN" altLang="en-US" sz="2400" b="1" dirty="0">
              <a:solidFill>
                <a:srgbClr val="CBCB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11176" y="1561520"/>
            <a:ext cx="3243167" cy="3240000"/>
            <a:chOff x="1092116" y="1561520"/>
            <a:chExt cx="3243167" cy="3240000"/>
          </a:xfrm>
        </p:grpSpPr>
        <p:sp>
          <p:nvSpPr>
            <p:cNvPr id="13" name="椭圆 12"/>
            <p:cNvSpPr/>
            <p:nvPr/>
          </p:nvSpPr>
          <p:spPr>
            <a:xfrm>
              <a:off x="1206226" y="1696762"/>
              <a:ext cx="2880000" cy="2880000"/>
            </a:xfrm>
            <a:prstGeom prst="ellipse">
              <a:avLst/>
            </a:prstGeom>
            <a:solidFill>
              <a:srgbClr val="C9C9C9"/>
            </a:solidFill>
            <a:ln w="19050">
              <a:solidFill>
                <a:srgbClr val="40404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2621023">
              <a:off x="2462609" y="3062533"/>
              <a:ext cx="1442789" cy="1157092"/>
            </a:xfrm>
            <a:custGeom>
              <a:avLst/>
              <a:gdLst>
                <a:gd name="connsiteX0" fmla="*/ 0 w 1442789"/>
                <a:gd name="connsiteY0" fmla="*/ 0 h 1157092"/>
                <a:gd name="connsiteX1" fmla="*/ 1320483 w 1442789"/>
                <a:gd name="connsiteY1" fmla="*/ 0 h 1157092"/>
                <a:gd name="connsiteX2" fmla="*/ 1349441 w 1442789"/>
                <a:gd name="connsiteY2" fmla="*/ 66343 h 1157092"/>
                <a:gd name="connsiteX3" fmla="*/ 1324545 w 1442789"/>
                <a:gd name="connsiteY3" fmla="*/ 1149803 h 1157092"/>
                <a:gd name="connsiteX4" fmla="*/ 1320957 w 1442789"/>
                <a:gd name="connsiteY4" fmla="*/ 1157092 h 1157092"/>
                <a:gd name="connsiteX5" fmla="*/ 0 w 1442789"/>
                <a:gd name="connsiteY5" fmla="*/ 1157092 h 115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789" h="1157092">
                  <a:moveTo>
                    <a:pt x="0" y="0"/>
                  </a:moveTo>
                  <a:lnTo>
                    <a:pt x="1320483" y="0"/>
                  </a:lnTo>
                  <a:lnTo>
                    <a:pt x="1349441" y="66343"/>
                  </a:lnTo>
                  <a:cubicBezTo>
                    <a:pt x="1482029" y="416171"/>
                    <a:pt x="1473061" y="806434"/>
                    <a:pt x="1324545" y="1149803"/>
                  </a:cubicBezTo>
                  <a:lnTo>
                    <a:pt x="1320957" y="1157092"/>
                  </a:lnTo>
                  <a:lnTo>
                    <a:pt x="0" y="1157092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16" y="1561520"/>
              <a:ext cx="3243167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35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Model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sym typeface="Wingdings" pitchFamily="2" charset="2"/>
              </a:rPr>
              <a:t>CNN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MLP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Transformer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Convolutional Neural Network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Effective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and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Efficient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Well studied and have a lots of options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Unfriendly for temporal information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Model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sym typeface="Wingdings" pitchFamily="2" charset="2"/>
              </a:rPr>
              <a:t>RNN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MLP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Transformer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Recurrent Neural Network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Friendly for temporal information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Unfriendly for efficient parallel computing</a:t>
            </a:r>
            <a:r>
              <a:rPr lang="zh-CN" altLang="en-US" sz="2000" dirty="0">
                <a:solidFill>
                  <a:schemeClr val="bg1"/>
                </a:solidFill>
              </a:rPr>
              <a:t>；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altLang="zh-CN" sz="2000" dirty="0">
              <a:solidFill>
                <a:schemeClr val="bg1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Model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sym typeface="Wingdings" pitchFamily="2" charset="2"/>
              </a:rPr>
              <a:t>MLP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Transformer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Multilayer Perceptron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High capacity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Global reception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Large mount of Params and Flops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Over fitting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Model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RNN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MLP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sym typeface="Wingdings" pitchFamily="2" charset="2"/>
              </a:rPr>
              <a:t>Transformer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Transformer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High capacity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Global reception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Suitable for large model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Friendly  for multi data modality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Hard to optimize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Need big data to train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Output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Affordance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Auxiliary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Control Command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Waypoints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Simple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Well studied in imitation literature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Hard to encode prior knowledge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Lack interpretability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9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Output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Affordance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Auxiliary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Cost / Cost Map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Easy to encoder prior knowledge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Well aligned with traditional methods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No direct supervision, hard to train.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7218F5-1889-6740-AF2B-B28DDB1CD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781" y="1452659"/>
            <a:ext cx="2945767" cy="16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70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Output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Affordance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Auxiliary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Predefined continuous / discrete values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1587-4CEA-7E46-B78B-F1C5E81D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233" y="2740864"/>
            <a:ext cx="7920669" cy="25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9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Output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24BCF-9850-9D47-87A0-9FEED5FAE4AD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7F78ED-0352-D64F-80B6-9465B65B5E00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Actuation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4016364-5ABD-244B-A32D-D501E143846E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F41BBB-F0A3-1143-AF5D-AE1CD6F9DAEE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Affordance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D7AAF8-83EB-9F40-B033-010AD642E3EF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Auxiliary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87DC1-369F-3A47-B84A-C044BF14193C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56C745-E5EB-2E4F-BFBA-F42DFEA0EF5E}"/>
              </a:ext>
            </a:extLst>
          </p:cNvPr>
          <p:cNvSpPr txBox="1"/>
          <p:nvPr/>
        </p:nvSpPr>
        <p:spPr>
          <a:xfrm>
            <a:off x="4211197" y="1773716"/>
            <a:ext cx="65853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Auxiliary Outputs: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Object Detection;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Segmentation;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Depth Completion;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Optical Flow;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31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9" name="等腰三角形 18"/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29432" y="1667429"/>
            <a:ext cx="106162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End-to-End Autonomous Driving Background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Interpretable End-to-End Autonomous Driving with Differentiable Semantic Occupancy Representation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58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F3ED59-A287-CD42-A543-7469E545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210" y="1146118"/>
            <a:ext cx="3772206" cy="2325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2B527-C936-0C47-96AD-8C5B73FA2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313" y="1170858"/>
            <a:ext cx="3740450" cy="2301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9E05E-F7C7-4C4B-BB1A-69EFDE469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210" y="4002151"/>
            <a:ext cx="3772206" cy="2340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519F8-2BBC-D146-A0EF-4EC2EA34B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314" y="3986090"/>
            <a:ext cx="3779298" cy="230117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8260EA-17A3-644A-9786-AFD5563239E5}"/>
              </a:ext>
            </a:extLst>
          </p:cNvPr>
          <p:cNvCxnSpPr/>
          <p:nvPr/>
        </p:nvCxnSpPr>
        <p:spPr>
          <a:xfrm>
            <a:off x="5354198" y="2313539"/>
            <a:ext cx="528809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9B01E3-144E-1A45-8B49-99B405FBAFAA}"/>
              </a:ext>
            </a:extLst>
          </p:cNvPr>
          <p:cNvCxnSpPr/>
          <p:nvPr/>
        </p:nvCxnSpPr>
        <p:spPr>
          <a:xfrm>
            <a:off x="5354198" y="5165077"/>
            <a:ext cx="52880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2361F0-ED64-674C-9EE8-49AEB17A6603}"/>
              </a:ext>
            </a:extLst>
          </p:cNvPr>
          <p:cNvCxnSpPr>
            <a:cxnSpLocks/>
          </p:cNvCxnSpPr>
          <p:nvPr/>
        </p:nvCxnSpPr>
        <p:spPr>
          <a:xfrm>
            <a:off x="3248137" y="3569465"/>
            <a:ext cx="0" cy="38357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9" name="等腰三角形 18"/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29432" y="1667429"/>
            <a:ext cx="106162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End-to-End Autonomous Driving Background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Interpretable End-to-End Autonomous Driving with Differentiable Semantic Occupancy Representation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882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14" name="文本框 29">
            <a:extLst>
              <a:ext uri="{FF2B5EF4-FFF2-40B4-BE49-F238E27FC236}">
                <a16:creationId xmlns:a16="http://schemas.microsoft.com/office/drawing/2014/main" id="{21BDC6F2-0CA1-7547-AF89-154E1BE9E629}"/>
              </a:ext>
            </a:extLst>
          </p:cNvPr>
          <p:cNvSpPr txBox="1"/>
          <p:nvPr/>
        </p:nvSpPr>
        <p:spPr>
          <a:xfrm>
            <a:off x="1229432" y="1458944"/>
            <a:ext cx="106162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Generates scene-level occupancy representations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Uses structured cost functions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Non-parametric sematic occupancy maps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Interpretable </a:t>
            </a:r>
            <a:r>
              <a:rPr lang="en-US" altLang="zh-CN" sz="2400" b="1" dirty="0" err="1">
                <a:solidFill>
                  <a:schemeClr val="bg1"/>
                </a:solidFill>
                <a:sym typeface="Wingdings" pitchFamily="2" charset="2"/>
              </a:rPr>
              <a:t>subcosts</a:t>
            </a: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 encoding prior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6FA57-EF3A-664D-8B82-2A0AA130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1" y="3429000"/>
            <a:ext cx="9673345" cy="23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5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8FD1D-CB57-8E4D-96F5-FF4FFECA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28"/>
          <a:stretch/>
        </p:blipFill>
        <p:spPr>
          <a:xfrm>
            <a:off x="1828799" y="3077989"/>
            <a:ext cx="5205285" cy="3083158"/>
          </a:xfrm>
          <a:prstGeom prst="rect">
            <a:avLst/>
          </a:prstGeom>
        </p:spPr>
      </p:pic>
      <p:sp>
        <p:nvSpPr>
          <p:cNvPr id="10" name="文本框 29">
            <a:extLst>
              <a:ext uri="{FF2B5EF4-FFF2-40B4-BE49-F238E27FC236}">
                <a16:creationId xmlns:a16="http://schemas.microsoft.com/office/drawing/2014/main" id="{B01DBD8C-F623-4649-984F-C68A3CEEAABF}"/>
              </a:ext>
            </a:extLst>
          </p:cNvPr>
          <p:cNvSpPr txBox="1"/>
          <p:nvPr/>
        </p:nvSpPr>
        <p:spPr>
          <a:xfrm>
            <a:off x="863600" y="1239494"/>
            <a:ext cx="106162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What is Semantic Occupancy?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Predicting the future motion area (free space) of traffic participants;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capturing locations of objects of different classes (i.e., vehicles, bicyclists, and pedestrians) as well as potentially occluded ones.</a:t>
            </a:r>
          </a:p>
        </p:txBody>
      </p:sp>
    </p:spTree>
    <p:extLst>
      <p:ext uri="{BB962C8B-B14F-4D97-AF65-F5344CB8AC3E}">
        <p14:creationId xmlns:p14="http://schemas.microsoft.com/office/powerpoint/2010/main" val="333260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68FD1D-CB57-8E4D-96F5-FF4FFECA5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60"/>
          <a:stretch/>
        </p:blipFill>
        <p:spPr>
          <a:xfrm>
            <a:off x="8457649" y="1358537"/>
            <a:ext cx="2332271" cy="1390026"/>
          </a:xfrm>
          <a:prstGeom prst="rect">
            <a:avLst/>
          </a:prstGeom>
        </p:spPr>
      </p:pic>
      <p:sp>
        <p:nvSpPr>
          <p:cNvPr id="8" name="文本框 29">
            <a:extLst>
              <a:ext uri="{FF2B5EF4-FFF2-40B4-BE49-F238E27FC236}">
                <a16:creationId xmlns:a16="http://schemas.microsoft.com/office/drawing/2014/main" id="{C7688F2C-D82C-F24D-BC64-2AFD6E664694}"/>
              </a:ext>
            </a:extLst>
          </p:cNvPr>
          <p:cNvSpPr txBox="1"/>
          <p:nvPr/>
        </p:nvSpPr>
        <p:spPr>
          <a:xfrm>
            <a:off x="1229432" y="1458944"/>
            <a:ext cx="106162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 sz="2400" b="1" dirty="0">
                <a:solidFill>
                  <a:srgbClr val="FFFF00"/>
                </a:solidFill>
                <a:sym typeface="Wingdings" pitchFamily="2" charset="2"/>
              </a:rPr>
              <a:t>How to get the Semantic Occupancies?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Traditional methods: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Detection and tracking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Gaussian, mixture of Gaussians;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This incorporates strong assumptions, lacks expressivity, not stable;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The proposed Differentiable programming method: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Remove detection and tracking  efficient and effective;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End-to-end learnable, easy to optimize and more stable;</a:t>
            </a:r>
          </a:p>
        </p:txBody>
      </p:sp>
    </p:spTree>
    <p:extLst>
      <p:ext uri="{BB962C8B-B14F-4D97-AF65-F5344CB8AC3E}">
        <p14:creationId xmlns:p14="http://schemas.microsoft.com/office/powerpoint/2010/main" val="355314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10" name="文本框 29">
            <a:extLst>
              <a:ext uri="{FF2B5EF4-FFF2-40B4-BE49-F238E27FC236}">
                <a16:creationId xmlns:a16="http://schemas.microsoft.com/office/drawing/2014/main" id="{B01DBD8C-F623-4649-984F-C68A3CEEAABF}"/>
              </a:ext>
            </a:extLst>
          </p:cNvPr>
          <p:cNvSpPr txBox="1"/>
          <p:nvPr/>
        </p:nvSpPr>
        <p:spPr>
          <a:xfrm>
            <a:off x="1128311" y="1404485"/>
            <a:ext cx="1061620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Semantic Occupancy Design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Subclasses: mutually-exclusive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0FA6F-1598-8A4C-88F8-0DBCCB782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11" y="2451721"/>
            <a:ext cx="92964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  <a:solidFill>
            <a:schemeClr val="tx1"/>
          </a:solidFill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grpFill/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grpFill/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29">
                <a:extLst>
                  <a:ext uri="{FF2B5EF4-FFF2-40B4-BE49-F238E27FC236}">
                    <a16:creationId xmlns:a16="http://schemas.microsoft.com/office/drawing/2014/main" id="{6983139D-A44B-F94B-BB93-99E51D4DC7F9}"/>
                  </a:ext>
                </a:extLst>
              </p:cNvPr>
              <p:cNvSpPr txBox="1"/>
              <p:nvPr/>
            </p:nvSpPr>
            <p:spPr>
              <a:xfrm>
                <a:off x="1229432" y="1234673"/>
                <a:ext cx="10616206" cy="1893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Ø"/>
                </a:pPr>
                <a:r>
                  <a:rPr lang="en-US" altLang="zh-CN" sz="2400" b="1" dirty="0">
                    <a:sym typeface="Wingdings" pitchFamily="2" charset="2"/>
                  </a:rPr>
                  <a:t>Detail: </a:t>
                </a:r>
                <a:r>
                  <a:rPr lang="en-US" altLang="zh-CN" sz="1600" dirty="0">
                    <a:sym typeface="Wingdings" pitchFamily="2" charset="2"/>
                  </a:rPr>
                  <a:t>l: </a:t>
                </a:r>
                <a:r>
                  <a:rPr lang="en-US" sz="1600" dirty="0"/>
                  <a:t>the predicted logits, t: time, c: class,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1600" dirty="0">
                    <a:sym typeface="Wingdings" pitchFamily="2" charset="2"/>
                  </a:rPr>
                  <a:t>: neural network,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𝑜𝑐𝑐</m:t>
                        </m:r>
                      </m:sub>
                    </m:sSub>
                  </m:oMath>
                </a14:m>
                <a:r>
                  <a:rPr lang="en-US" altLang="zh-CN" sz="1600" dirty="0">
                    <a:sym typeface="Wingdings" pitchFamily="2" charset="2"/>
                  </a:rPr>
                  <a:t>: </a:t>
                </a:r>
                <a:r>
                  <a:rPr lang="en-US" sz="1600" dirty="0"/>
                  <a:t>concatenated feature, ||: feature-wise concatenation,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CN" sz="1600" dirty="0">
                    <a:sym typeface="Wingdings" pitchFamily="2" charset="2"/>
                  </a:rPr>
                  <a:t>:  2x bilinear interpolation. </a:t>
                </a: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Ø"/>
                </a:pPr>
                <a:endParaRPr lang="en-US" altLang="zh-CN" sz="1600" dirty="0">
                  <a:sym typeface="Wingdings" pitchFamily="2" charset="2"/>
                </a:endParaRP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sz="2400" dirty="0">
                    <a:sym typeface="Wingdings" pitchFamily="2" charset="2"/>
                  </a:rPr>
                  <a:t>represent the occupancy of each class,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𝑠𝑜𝑓𝑡𝑚𝑎𝑥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𝑙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𝑐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altLang="zh-CN" sz="1600" dirty="0">
                  <a:sym typeface="Wingdings" pitchFamily="2" charset="2"/>
                </a:endParaRPr>
              </a:p>
              <a:p>
                <a:pPr marL="342900" indent="-342900">
                  <a:spcBef>
                    <a:spcPts val="300"/>
                  </a:spcBef>
                  <a:spcAft>
                    <a:spcPts val="300"/>
                  </a:spcAft>
                  <a:buFont typeface="Wingdings" pitchFamily="2" charset="2"/>
                  <a:buChar char="Ø"/>
                </a:pPr>
                <a:endParaRPr lang="en-US" altLang="zh-CN" sz="16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9" name="文本框 29">
                <a:extLst>
                  <a:ext uri="{FF2B5EF4-FFF2-40B4-BE49-F238E27FC236}">
                    <a16:creationId xmlns:a16="http://schemas.microsoft.com/office/drawing/2014/main" id="{6983139D-A44B-F94B-BB93-99E51D4DC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32" y="1234673"/>
                <a:ext cx="10616206" cy="1893147"/>
              </a:xfrm>
              <a:prstGeom prst="rect">
                <a:avLst/>
              </a:prstGeom>
              <a:blipFill>
                <a:blip r:embed="rId3"/>
                <a:stretch>
                  <a:fillRect l="-717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0381C45-CCD7-4948-8DB1-957AB9D6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72" y="2944607"/>
            <a:ext cx="7684822" cy="3495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3DD3B-89C8-7E4D-A5B7-D50034B849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801"/>
          <a:stretch/>
        </p:blipFill>
        <p:spPr>
          <a:xfrm>
            <a:off x="4059289" y="1857201"/>
            <a:ext cx="4227658" cy="4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  <a:solidFill>
            <a:schemeClr val="tx1"/>
          </a:solidFill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grpFill/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highlight>
                  <a:srgbClr val="000000"/>
                </a:highlight>
              </a:endParaRPr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grpFill/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highlight>
                  <a:srgbClr val="000000"/>
                </a:highlight>
              </a:endParaRPr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id="{6983139D-A44B-F94B-BB93-99E51D4DC7F9}"/>
              </a:ext>
            </a:extLst>
          </p:cNvPr>
          <p:cNvSpPr txBox="1"/>
          <p:nvPr/>
        </p:nvSpPr>
        <p:spPr>
          <a:xfrm>
            <a:off x="1229432" y="1234673"/>
            <a:ext cx="10616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ym typeface="Wingdings" pitchFamily="2" charset="2"/>
              </a:rPr>
              <a:t>Cost function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Loss function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C89E1-21CD-6F4C-BA35-5D6C257A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666" y="2250925"/>
            <a:ext cx="34671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7493F5-586D-5C49-913D-63AEEB304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016" y="3070075"/>
            <a:ext cx="5740400" cy="698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FDF24-B613-E747-A113-5CC5B9B2F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066" y="3868827"/>
            <a:ext cx="6464300" cy="81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29">
                <a:extLst>
                  <a:ext uri="{FF2B5EF4-FFF2-40B4-BE49-F238E27FC236}">
                    <a16:creationId xmlns:a16="http://schemas.microsoft.com/office/drawing/2014/main" id="{8A5A244F-03D5-3A43-BD27-CF736087C1FF}"/>
                  </a:ext>
                </a:extLst>
              </p:cNvPr>
              <p:cNvSpPr txBox="1"/>
              <p:nvPr/>
            </p:nvSpPr>
            <p:spPr>
              <a:xfrm>
                <a:off x="1575794" y="4851637"/>
                <a:ext cx="106162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𝒯</m:t>
                    </m:r>
                  </m:oMath>
                </a14:m>
                <a:r>
                  <a:rPr lang="en-US" altLang="zh-CN" dirty="0">
                    <a:sym typeface="Wingdings" pitchFamily="2" charset="2"/>
                  </a:rPr>
                  <a:t>: trajectories, f: objective function, X: input, O: occupancy, w: parameter, t: time, c: class, v: velocity;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itchFamily="2" charset="2"/>
                  </a:rPr>
                  <a:t>: make sure the trajectory is safe with regards to the semantic occupancy forecasts;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itchFamily="2" charset="2"/>
                  </a:rPr>
                  <a:t>: related to comfort, traffic rules and progress in the route; </a:t>
                </a:r>
              </a:p>
            </p:txBody>
          </p:sp>
        </mc:Choice>
        <mc:Fallback xmlns="">
          <p:sp>
            <p:nvSpPr>
              <p:cNvPr id="11" name="文本框 29">
                <a:extLst>
                  <a:ext uri="{FF2B5EF4-FFF2-40B4-BE49-F238E27FC236}">
                    <a16:creationId xmlns:a16="http://schemas.microsoft.com/office/drawing/2014/main" id="{8A5A244F-03D5-3A43-BD27-CF736087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4" y="4851637"/>
                <a:ext cx="10616206" cy="1077218"/>
              </a:xfrm>
              <a:prstGeom prst="rect">
                <a:avLst/>
              </a:prstGeom>
              <a:blipFill>
                <a:blip r:embed="rId6"/>
                <a:stretch>
                  <a:fillRect l="-119" t="-348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543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  <a:solidFill>
            <a:schemeClr val="tx1"/>
          </a:solidFill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grpFill/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highlight>
                  <a:srgbClr val="000000"/>
                </a:highlight>
              </a:endParaRPr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grpFill/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highlight>
                  <a:srgbClr val="000000"/>
                </a:highlight>
              </a:endParaRPr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/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id="{6983139D-A44B-F94B-BB93-99E51D4DC7F9}"/>
              </a:ext>
            </a:extLst>
          </p:cNvPr>
          <p:cNvSpPr txBox="1"/>
          <p:nvPr/>
        </p:nvSpPr>
        <p:spPr>
          <a:xfrm>
            <a:off x="1229432" y="1234673"/>
            <a:ext cx="106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ym typeface="Wingdings" pitchFamily="2" charset="2"/>
              </a:rPr>
              <a:t>Loss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89F8F-7ED1-6F41-AADC-80D727863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266" y="1523929"/>
            <a:ext cx="27559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8AABE-6D23-2447-97E1-7F442E54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6" y="2083580"/>
            <a:ext cx="7213600" cy="9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7EB13-AA68-C842-A925-9E4937A5D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968" b="13268"/>
          <a:stretch/>
        </p:blipFill>
        <p:spPr>
          <a:xfrm>
            <a:off x="1852270" y="3037063"/>
            <a:ext cx="9283700" cy="7619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647-D6CB-2C43-A6DE-7E5475206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016" y="3791876"/>
            <a:ext cx="5740400" cy="698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29">
                <a:extLst>
                  <a:ext uri="{FF2B5EF4-FFF2-40B4-BE49-F238E27FC236}">
                    <a16:creationId xmlns:a16="http://schemas.microsoft.com/office/drawing/2014/main" id="{AF1765C5-7726-F843-977A-64A13876C34D}"/>
                  </a:ext>
                </a:extLst>
              </p:cNvPr>
              <p:cNvSpPr txBox="1"/>
              <p:nvPr/>
            </p:nvSpPr>
            <p:spPr>
              <a:xfrm>
                <a:off x="1575794" y="4452949"/>
                <a:ext cx="1061620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ℒ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: </a:t>
                </a:r>
                <a:r>
                  <a:rPr lang="en-US" altLang="zh-CN" b="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loss function,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: Semantic Occupancy Loss (cross entropy),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: Planning Loss (max-margin), </a:t>
                </a:r>
                <a:endParaRPr lang="en-US" altLang="zh-CN" b="0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𝒯</m:t>
                    </m:r>
                  </m:oMath>
                </a14:m>
                <a:r>
                  <a:rPr lang="en-US" altLang="zh-CN" dirty="0">
                    <a:sym typeface="Wingdings" pitchFamily="2" charset="2"/>
                  </a:rPr>
                  <a:t>: trajectories, f: objective function, X: input, O: occupancy, w: parameter, t: time, c: class, S: spatial;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itchFamily="2" charset="2"/>
                  </a:rPr>
                  <a:t>: make sure the trajectory is safe with regards to the semantic occupancy forecasts;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itchFamily="2" charset="2"/>
                  </a:rPr>
                  <a:t>: related to comfort, traffic rules and progress in the route;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𝑖𝑚</m:t>
                        </m:r>
                      </m:sub>
                    </m:sSub>
                  </m:oMath>
                </a14:m>
                <a:r>
                  <a:rPr lang="en-US" altLang="zh-CN" dirty="0">
                    <a:sym typeface="Wingdings" pitchFamily="2" charset="2"/>
                  </a:rPr>
                  <a:t>:  imitation task-loss of trajectory,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>
                    <a:sym typeface="Wingdings" pitchFamily="2" charset="2"/>
                  </a:rPr>
                  <a:t>: collisions and their severity at each trajectory step</a:t>
                </a:r>
              </a:p>
            </p:txBody>
          </p:sp>
        </mc:Choice>
        <mc:Fallback xmlns="">
          <p:sp>
            <p:nvSpPr>
              <p:cNvPr id="12" name="文本框 29">
                <a:extLst>
                  <a:ext uri="{FF2B5EF4-FFF2-40B4-BE49-F238E27FC236}">
                    <a16:creationId xmlns:a16="http://schemas.microsoft.com/office/drawing/2014/main" id="{AF1765C5-7726-F843-977A-64A13876C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4" y="4452949"/>
                <a:ext cx="10616206" cy="1785104"/>
              </a:xfrm>
              <a:prstGeom prst="rect">
                <a:avLst/>
              </a:prstGeom>
              <a:blipFill>
                <a:blip r:embed="rId7"/>
                <a:stretch>
                  <a:fillRect l="-119" t="-140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45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id="{6983139D-A44B-F94B-BB93-99E51D4DC7F9}"/>
              </a:ext>
            </a:extLst>
          </p:cNvPr>
          <p:cNvSpPr txBox="1"/>
          <p:nvPr/>
        </p:nvSpPr>
        <p:spPr>
          <a:xfrm>
            <a:off x="1152314" y="1182231"/>
            <a:ext cx="106162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Pick the minimum-cost trajectory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Cost functions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Safety (occupancy predictions)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Comfort and traffic-rules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Route following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7737A-F30F-E14B-A6D7-44A3EDEC94B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7" y="3446160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7DB7F4-FB83-1B44-A639-FC61890A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999" y="3422084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D9D56-8DFE-2A4C-89F3-8F0D64834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607" y="3446160"/>
            <a:ext cx="27432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D0230-A919-3C41-B0FA-DADEA82F2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803" y="34468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8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Differentiable Semantic Occupancy Representation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50216"/>
            <a:ext cx="1110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bg1"/>
                </a:solidFill>
              </a:rPr>
              <a:t>[1] Sadat, A., Casas, S., Ren, M., Wu, X., Dhawan, P., Urtasun, R.: Perceive, predict, and plan: Safe motion planning through interpretable semantic representations. ECCV (2020)</a:t>
            </a:r>
          </a:p>
        </p:txBody>
      </p:sp>
      <p:sp>
        <p:nvSpPr>
          <p:cNvPr id="9" name="文本框 29">
            <a:extLst>
              <a:ext uri="{FF2B5EF4-FFF2-40B4-BE49-F238E27FC236}">
                <a16:creationId xmlns:a16="http://schemas.microsoft.com/office/drawing/2014/main" id="{6983139D-A44B-F94B-BB93-99E51D4DC7F9}"/>
              </a:ext>
            </a:extLst>
          </p:cNvPr>
          <p:cNvSpPr txBox="1"/>
          <p:nvPr/>
        </p:nvSpPr>
        <p:spPr>
          <a:xfrm>
            <a:off x="1152314" y="1182231"/>
            <a:ext cx="106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Qualitative results, ego vehicle (solid black rectangle)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FFA10-F6E6-D34C-879B-F4F45E20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1683873"/>
            <a:ext cx="9080257" cy="46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0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3795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Hans" sz="9600" dirty="0">
                <a:solidFill>
                  <a:schemeClr val="bg1"/>
                </a:solidFill>
              </a:rPr>
              <a:t>Q&amp;A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ans" dirty="0">
                <a:solidFill>
                  <a:schemeClr val="bg1"/>
                </a:solidFill>
              </a:rPr>
              <a:t>THANK YOU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9" name="等腰三角形 18"/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229432" y="1667429"/>
            <a:ext cx="106162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sym typeface="Wingdings" pitchFamily="2" charset="2"/>
              </a:rPr>
              <a:t>End-to-End Autonomous Driving Background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Interpretable End-to-End Autonomous Driving with Differentiable Semantic Occupancy Representation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en-US" altLang="zh-CN" sz="2400" b="1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7202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Traditional Stack</a:t>
            </a:r>
          </a:p>
        </p:txBody>
      </p:sp>
      <p:sp>
        <p:nvSpPr>
          <p:cNvPr id="173" name="文本框 90">
            <a:extLst>
              <a:ext uri="{FF2B5EF4-FFF2-40B4-BE49-F238E27FC236}">
                <a16:creationId xmlns:a16="http://schemas.microsoft.com/office/drawing/2014/main" id="{CA78EAD4-BE35-4B43-8C24-DCE1F51A6A35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FB516-8A2F-6D44-BFB6-B086465467C7}"/>
              </a:ext>
            </a:extLst>
          </p:cNvPr>
          <p:cNvGrpSpPr/>
          <p:nvPr/>
        </p:nvGrpSpPr>
        <p:grpSpPr>
          <a:xfrm>
            <a:off x="422799" y="2860188"/>
            <a:ext cx="1185660" cy="1440588"/>
            <a:chOff x="543986" y="2860188"/>
            <a:chExt cx="1185660" cy="144058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AEA52CB-0D3E-7341-B20D-990930D8827D}"/>
                </a:ext>
              </a:extLst>
            </p:cNvPr>
            <p:cNvSpPr/>
            <p:nvPr/>
          </p:nvSpPr>
          <p:spPr>
            <a:xfrm>
              <a:off x="543986" y="2860188"/>
              <a:ext cx="1185660" cy="72029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2DED3D3-0D04-2B40-9AD1-5C63D55AE0EA}"/>
                </a:ext>
              </a:extLst>
            </p:cNvPr>
            <p:cNvSpPr/>
            <p:nvPr/>
          </p:nvSpPr>
          <p:spPr>
            <a:xfrm>
              <a:off x="543986" y="3580482"/>
              <a:ext cx="1185660" cy="72029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Sensors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13F847-6F1E-A649-AF31-A3E6535FF1FD}"/>
              </a:ext>
            </a:extLst>
          </p:cNvPr>
          <p:cNvGrpSpPr/>
          <p:nvPr/>
        </p:nvGrpSpPr>
        <p:grpSpPr>
          <a:xfrm>
            <a:off x="2338388" y="2855203"/>
            <a:ext cx="1828800" cy="1438751"/>
            <a:chOff x="2470104" y="2855203"/>
            <a:chExt cx="1828800" cy="143875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616AE2D-D1C7-8D49-8FA6-9993CA3E6483}"/>
                </a:ext>
              </a:extLst>
            </p:cNvPr>
            <p:cNvSpPr/>
            <p:nvPr/>
          </p:nvSpPr>
          <p:spPr>
            <a:xfrm>
              <a:off x="2470104" y="2855203"/>
              <a:ext cx="1828800" cy="7202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Perception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D63FC87-A28E-6C42-B4C9-6397E8881101}"/>
                </a:ext>
              </a:extLst>
            </p:cNvPr>
            <p:cNvSpPr/>
            <p:nvPr/>
          </p:nvSpPr>
          <p:spPr>
            <a:xfrm>
              <a:off x="2470104" y="3573660"/>
              <a:ext cx="890040" cy="7202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07B7DC7-E9A4-D840-B642-D1F9640AA26E}"/>
                </a:ext>
              </a:extLst>
            </p:cNvPr>
            <p:cNvSpPr/>
            <p:nvPr/>
          </p:nvSpPr>
          <p:spPr>
            <a:xfrm>
              <a:off x="3373487" y="3573660"/>
              <a:ext cx="914400" cy="7202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Track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B3A138-8A86-FB49-BEEF-58BB80F5DA3C}"/>
              </a:ext>
            </a:extLst>
          </p:cNvPr>
          <p:cNvGrpSpPr/>
          <p:nvPr/>
        </p:nvGrpSpPr>
        <p:grpSpPr>
          <a:xfrm>
            <a:off x="4897117" y="2855203"/>
            <a:ext cx="1828800" cy="1440588"/>
            <a:chOff x="5157972" y="2855203"/>
            <a:chExt cx="1828800" cy="1440588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A810D20-1A48-2A48-8BB8-061EBCCE211F}"/>
                </a:ext>
              </a:extLst>
            </p:cNvPr>
            <p:cNvSpPr/>
            <p:nvPr/>
          </p:nvSpPr>
          <p:spPr>
            <a:xfrm>
              <a:off x="5157972" y="2855203"/>
              <a:ext cx="1828800" cy="7202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Prediction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662A7320-2F82-CA4E-AC5B-C74E13A1C948}"/>
                </a:ext>
              </a:extLst>
            </p:cNvPr>
            <p:cNvSpPr/>
            <p:nvPr/>
          </p:nvSpPr>
          <p:spPr>
            <a:xfrm>
              <a:off x="5157972" y="3575497"/>
              <a:ext cx="1828800" cy="7202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Long Term Predictions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F3FD1F-61AB-1848-86EB-AB73AF620EE1}"/>
              </a:ext>
            </a:extLst>
          </p:cNvPr>
          <p:cNvGrpSpPr/>
          <p:nvPr/>
        </p:nvGrpSpPr>
        <p:grpSpPr>
          <a:xfrm>
            <a:off x="7455846" y="2855203"/>
            <a:ext cx="1828800" cy="1440588"/>
            <a:chOff x="7789169" y="2855203"/>
            <a:chExt cx="1828800" cy="1440588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6F1160E-8DBE-6346-A3AE-B4593D9210D2}"/>
                </a:ext>
              </a:extLst>
            </p:cNvPr>
            <p:cNvSpPr/>
            <p:nvPr/>
          </p:nvSpPr>
          <p:spPr>
            <a:xfrm>
              <a:off x="7789169" y="2855203"/>
              <a:ext cx="1828800" cy="7202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Planning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084C7AF-998F-3246-9544-C895ED6C07D1}"/>
                </a:ext>
              </a:extLst>
            </p:cNvPr>
            <p:cNvSpPr/>
            <p:nvPr/>
          </p:nvSpPr>
          <p:spPr>
            <a:xfrm>
              <a:off x="7789169" y="3575497"/>
              <a:ext cx="1828800" cy="7202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Motion Trajectory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5D781-3EBA-544F-826C-7BE560F02950}"/>
              </a:ext>
            </a:extLst>
          </p:cNvPr>
          <p:cNvGrpSpPr/>
          <p:nvPr/>
        </p:nvGrpSpPr>
        <p:grpSpPr>
          <a:xfrm>
            <a:off x="10014574" y="2855203"/>
            <a:ext cx="1828800" cy="1440588"/>
            <a:chOff x="10135761" y="2855203"/>
            <a:chExt cx="1828800" cy="144058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5F5E405-18D3-6146-87E7-EAA64CA268A7}"/>
                </a:ext>
              </a:extLst>
            </p:cNvPr>
            <p:cNvSpPr/>
            <p:nvPr/>
          </p:nvSpPr>
          <p:spPr>
            <a:xfrm>
              <a:off x="10135761" y="2855203"/>
              <a:ext cx="1828800" cy="720294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52BDD52-E1FB-9747-B5C7-0AEA1D396757}"/>
                </a:ext>
              </a:extLst>
            </p:cNvPr>
            <p:cNvSpPr/>
            <p:nvPr/>
          </p:nvSpPr>
          <p:spPr>
            <a:xfrm>
              <a:off x="10135761" y="3575497"/>
              <a:ext cx="1828800" cy="7202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Steering/Acceleration</a:t>
              </a:r>
            </a:p>
          </p:txBody>
        </p:sp>
      </p:grp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B0DF228-6515-8542-A54E-F61E43C3FAA4}"/>
              </a:ext>
            </a:extLst>
          </p:cNvPr>
          <p:cNvSpPr/>
          <p:nvPr/>
        </p:nvSpPr>
        <p:spPr>
          <a:xfrm>
            <a:off x="1839099" y="3505986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60F09C0-7511-2944-971B-1EFA9236C342}"/>
              </a:ext>
            </a:extLst>
          </p:cNvPr>
          <p:cNvSpPr/>
          <p:nvPr/>
        </p:nvSpPr>
        <p:spPr>
          <a:xfrm>
            <a:off x="9485404" y="3495808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2A5FF9B9-BBCF-B140-8B90-DFCB0EABC4A3}"/>
              </a:ext>
            </a:extLst>
          </p:cNvPr>
          <p:cNvSpPr/>
          <p:nvPr/>
        </p:nvSpPr>
        <p:spPr>
          <a:xfrm>
            <a:off x="6926675" y="3495809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92CD7171-B7FA-5E42-916E-06788FCFA766}"/>
              </a:ext>
            </a:extLst>
          </p:cNvPr>
          <p:cNvSpPr/>
          <p:nvPr/>
        </p:nvSpPr>
        <p:spPr>
          <a:xfrm>
            <a:off x="4367946" y="3495810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FB516-8A2F-6D44-BFB6-B086465467C7}"/>
              </a:ext>
            </a:extLst>
          </p:cNvPr>
          <p:cNvGrpSpPr/>
          <p:nvPr/>
        </p:nvGrpSpPr>
        <p:grpSpPr>
          <a:xfrm>
            <a:off x="422799" y="2860188"/>
            <a:ext cx="1185660" cy="1440588"/>
            <a:chOff x="543986" y="2860188"/>
            <a:chExt cx="1185660" cy="144058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AEA52CB-0D3E-7341-B20D-990930D8827D}"/>
                </a:ext>
              </a:extLst>
            </p:cNvPr>
            <p:cNvSpPr/>
            <p:nvPr/>
          </p:nvSpPr>
          <p:spPr>
            <a:xfrm>
              <a:off x="543986" y="2860188"/>
              <a:ext cx="1185660" cy="72029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2DED3D3-0D04-2B40-9AD1-5C63D55AE0EA}"/>
                </a:ext>
              </a:extLst>
            </p:cNvPr>
            <p:cNvSpPr/>
            <p:nvPr/>
          </p:nvSpPr>
          <p:spPr>
            <a:xfrm>
              <a:off x="543986" y="3580482"/>
              <a:ext cx="1185660" cy="720294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Sensors</a:t>
              </a:r>
            </a:p>
          </p:txBody>
        </p:sp>
      </p:grp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B0DF228-6515-8542-A54E-F61E43C3FAA4}"/>
              </a:ext>
            </a:extLst>
          </p:cNvPr>
          <p:cNvSpPr/>
          <p:nvPr/>
        </p:nvSpPr>
        <p:spPr>
          <a:xfrm>
            <a:off x="1839099" y="3505986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60F09C0-7511-2944-971B-1EFA9236C342}"/>
              </a:ext>
            </a:extLst>
          </p:cNvPr>
          <p:cNvSpPr/>
          <p:nvPr/>
        </p:nvSpPr>
        <p:spPr>
          <a:xfrm>
            <a:off x="9485404" y="3495808"/>
            <a:ext cx="328412" cy="1556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E37EEF0-4165-224B-8842-AF8F6346CE1F}"/>
              </a:ext>
            </a:extLst>
          </p:cNvPr>
          <p:cNvSpPr/>
          <p:nvPr/>
        </p:nvSpPr>
        <p:spPr>
          <a:xfrm>
            <a:off x="2398151" y="2864350"/>
            <a:ext cx="6946259" cy="14387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094F88-2407-EF49-9B9E-26508AC4400A}"/>
              </a:ext>
            </a:extLst>
          </p:cNvPr>
          <p:cNvCxnSpPr>
            <a:cxnSpLocks/>
          </p:cNvCxnSpPr>
          <p:nvPr/>
        </p:nvCxnSpPr>
        <p:spPr>
          <a:xfrm>
            <a:off x="2398151" y="2456761"/>
            <a:ext cx="69462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F50AD9D-5B18-D34B-81F0-B91CD158E7C8}"/>
              </a:ext>
            </a:extLst>
          </p:cNvPr>
          <p:cNvSpPr/>
          <p:nvPr/>
        </p:nvSpPr>
        <p:spPr>
          <a:xfrm>
            <a:off x="2398151" y="2860188"/>
            <a:ext cx="6977203" cy="144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57C801-AFF3-C646-A065-DECB5D3FB506}"/>
              </a:ext>
            </a:extLst>
          </p:cNvPr>
          <p:cNvCxnSpPr>
            <a:cxnSpLocks/>
          </p:cNvCxnSpPr>
          <p:nvPr/>
        </p:nvCxnSpPr>
        <p:spPr>
          <a:xfrm>
            <a:off x="2398151" y="4691350"/>
            <a:ext cx="69772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F2905C-1946-0C4E-AC72-9D08F9A81DCB}"/>
              </a:ext>
            </a:extLst>
          </p:cNvPr>
          <p:cNvCxnSpPr/>
          <p:nvPr/>
        </p:nvCxnSpPr>
        <p:spPr>
          <a:xfrm>
            <a:off x="5860973" y="1850834"/>
            <a:ext cx="0" cy="6059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AAFDB2-6A11-994D-AFC6-58C6921FB553}"/>
              </a:ext>
            </a:extLst>
          </p:cNvPr>
          <p:cNvSpPr txBox="1"/>
          <p:nvPr/>
        </p:nvSpPr>
        <p:spPr>
          <a:xfrm>
            <a:off x="4616070" y="1360904"/>
            <a:ext cx="294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Trainable, End to End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EC013-7D10-BC49-B0A2-59606191A25B}"/>
              </a:ext>
            </a:extLst>
          </p:cNvPr>
          <p:cNvSpPr txBox="1"/>
          <p:nvPr/>
        </p:nvSpPr>
        <p:spPr>
          <a:xfrm>
            <a:off x="9813816" y="3255433"/>
            <a:ext cx="227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Plan Trajectory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Control variables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3B103B-E02C-4A4A-9DF7-005C97EE42A0}"/>
              </a:ext>
            </a:extLst>
          </p:cNvPr>
          <p:cNvSpPr txBox="1"/>
          <p:nvPr/>
        </p:nvSpPr>
        <p:spPr>
          <a:xfrm>
            <a:off x="1320801" y="4951914"/>
            <a:ext cx="1025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Advantages: single system, low reaction time, trained end-to-end;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Disadvantages: lack of interpretability, difficult to incorporate prior knowledge (e.g., Rules of traffic);</a:t>
            </a: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</p:spTree>
    <p:extLst>
      <p:ext uri="{BB962C8B-B14F-4D97-AF65-F5344CB8AC3E}">
        <p14:creationId xmlns:p14="http://schemas.microsoft.com/office/powerpoint/2010/main" val="3046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Input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EC013-7D10-BC49-B0A2-59606191A25B}"/>
              </a:ext>
            </a:extLst>
          </p:cNvPr>
          <p:cNvSpPr txBox="1"/>
          <p:nvPr/>
        </p:nvSpPr>
        <p:spPr>
          <a:xfrm>
            <a:off x="4211197" y="1773716"/>
            <a:ext cx="658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RGB Image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Semantic Image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Cheap sensor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Suitable for 2D CNN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Affected by light conditions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Lacking accurate 3D measurements</a:t>
            </a: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1A98F6-F6B9-B44F-9E95-F6957F08741C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688BF-002B-E74D-B4E2-8BA17FF67FEF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C6A2722-8707-CA41-A690-26D5934E2A68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Lidar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3E77067-B38F-A646-80B4-4580631C5617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 Map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79A174-D2B0-E743-982E-8B04DB475873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B5945-AD7E-8249-961F-5A50D0D836FE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224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Input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EC013-7D10-BC49-B0A2-59606191A25B}"/>
              </a:ext>
            </a:extLst>
          </p:cNvPr>
          <p:cNvSpPr txBox="1"/>
          <p:nvPr/>
        </p:nvSpPr>
        <p:spPr>
          <a:xfrm>
            <a:off x="4211197" y="1773716"/>
            <a:ext cx="658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LiDAR Birds-Eye-View</a:t>
            </a:r>
          </a:p>
          <a:p>
            <a:r>
              <a:rPr lang="en-US" sz="2400" dirty="0">
                <a:solidFill>
                  <a:schemeClr val="bg1"/>
                </a:solidFill>
              </a:rPr>
              <a:t>LiDAR Visibility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Robust measurements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Accurate 3D information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Lack some semantic information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More Expensive</a:t>
            </a: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1A98F6-F6B9-B44F-9E95-F6957F08741C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688BF-002B-E74D-B4E2-8BA17FF67FEF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C6A2722-8707-CA41-A690-26D5934E2A68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LiDAR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3E77067-B38F-A646-80B4-4580631C5617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 Map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79A174-D2B0-E743-982E-8B04DB475873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B5945-AD7E-8249-961F-5A50D0D836FE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D094C-AA47-5747-BDD0-32F8661BA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83" y="1752423"/>
            <a:ext cx="2279947" cy="126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FA066-561A-7E42-AAF4-C517DF5A1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582" y="3087475"/>
            <a:ext cx="2279947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Input 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EC013-7D10-BC49-B0A2-59606191A25B}"/>
              </a:ext>
            </a:extLst>
          </p:cNvPr>
          <p:cNvSpPr txBox="1"/>
          <p:nvPr/>
        </p:nvSpPr>
        <p:spPr>
          <a:xfrm>
            <a:off x="4211197" y="1773716"/>
            <a:ext cx="658533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Rasterization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Suit for 2D CNN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Simple Pipeline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Hard to encode prior knowledge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Affordance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Strengths: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Encode prior knowledge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Weaknesses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Hand-craft features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1A98F6-F6B9-B44F-9E95-F6957F08741C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688BF-002B-E74D-B4E2-8BA17FF67FEF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C6A2722-8707-CA41-A690-26D5934E2A68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LiDAR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3E77067-B38F-A646-80B4-4580631C5617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HD Map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79A174-D2B0-E743-982E-8B04DB475873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B5945-AD7E-8249-961F-5A50D0D836FE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FACC7-2CB7-824D-BE0F-60DEA2B6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028" y="1630496"/>
            <a:ext cx="1416815" cy="1426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FE23A-E9AA-3A43-9D9E-7AF54E57A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49" y="1680591"/>
            <a:ext cx="1417350" cy="1426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CE9067-B27F-2E45-9CBE-D786C2A59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49" y="4375621"/>
            <a:ext cx="1646148" cy="1398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62EBCD-3917-024B-92EC-3066082DE0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31"/>
          <a:stretch/>
        </p:blipFill>
        <p:spPr>
          <a:xfrm>
            <a:off x="9939747" y="4375620"/>
            <a:ext cx="1381400" cy="1398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DB2CE5-9CA8-8D4C-BC6C-C2FFEDB0F8DA}"/>
              </a:ext>
            </a:extLst>
          </p:cNvPr>
          <p:cNvSpPr txBox="1"/>
          <p:nvPr/>
        </p:nvSpPr>
        <p:spPr>
          <a:xfrm>
            <a:off x="8167176" y="3128503"/>
            <a:ext cx="13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Road mask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EE5329-1BC0-FD49-9A5F-BF5E1CA3600D}"/>
              </a:ext>
            </a:extLst>
          </p:cNvPr>
          <p:cNvSpPr txBox="1"/>
          <p:nvPr/>
        </p:nvSpPr>
        <p:spPr>
          <a:xfrm>
            <a:off x="9957686" y="3128503"/>
            <a:ext cx="13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Speed limit</a:t>
            </a:r>
          </a:p>
        </p:txBody>
      </p:sp>
    </p:spTree>
    <p:extLst>
      <p:ext uri="{BB962C8B-B14F-4D97-AF65-F5344CB8AC3E}">
        <p14:creationId xmlns:p14="http://schemas.microsoft.com/office/powerpoint/2010/main" val="337283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组合 21">
            <a:extLst>
              <a:ext uri="{FF2B5EF4-FFF2-40B4-BE49-F238E27FC236}">
                <a16:creationId xmlns:a16="http://schemas.microsoft.com/office/drawing/2014/main" id="{B0572CD8-98DA-1F4A-B5AC-BBE17026B822}"/>
              </a:ext>
            </a:extLst>
          </p:cNvPr>
          <p:cNvGrpSpPr/>
          <p:nvPr/>
        </p:nvGrpSpPr>
        <p:grpSpPr>
          <a:xfrm>
            <a:off x="543491" y="563878"/>
            <a:ext cx="670631" cy="548642"/>
            <a:chOff x="1396929" y="1650998"/>
            <a:chExt cx="670631" cy="548642"/>
          </a:xfrm>
        </p:grpSpPr>
        <p:sp>
          <p:nvSpPr>
            <p:cNvPr id="167" name="等腰三角形 18">
              <a:extLst>
                <a:ext uri="{FF2B5EF4-FFF2-40B4-BE49-F238E27FC236}">
                  <a16:creationId xmlns:a16="http://schemas.microsoft.com/office/drawing/2014/main" id="{F6636201-9D50-AD49-84BC-979ECBA15E43}"/>
                </a:ext>
              </a:extLst>
            </p:cNvPr>
            <p:cNvSpPr/>
            <p:nvPr/>
          </p:nvSpPr>
          <p:spPr>
            <a:xfrm rot="5596434">
              <a:off x="1574800" y="1706880"/>
              <a:ext cx="548640" cy="436880"/>
            </a:xfrm>
            <a:prstGeom prst="triangle">
              <a:avLst/>
            </a:prstGeom>
            <a:solidFill>
              <a:srgbClr val="D0D0D0"/>
            </a:solidFill>
            <a:ln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等腰三角形 19">
              <a:extLst>
                <a:ext uri="{FF2B5EF4-FFF2-40B4-BE49-F238E27FC236}">
                  <a16:creationId xmlns:a16="http://schemas.microsoft.com/office/drawing/2014/main" id="{5221F093-32D6-2C42-873E-4360ED071192}"/>
                </a:ext>
              </a:extLst>
            </p:cNvPr>
            <p:cNvSpPr/>
            <p:nvPr/>
          </p:nvSpPr>
          <p:spPr>
            <a:xfrm rot="5596434">
              <a:off x="1341049" y="1706878"/>
              <a:ext cx="548640" cy="436880"/>
            </a:xfrm>
            <a:prstGeom prst="triangle">
              <a:avLst/>
            </a:prstGeom>
            <a:solidFill>
              <a:srgbClr val="CECECE"/>
            </a:solidFill>
            <a:ln>
              <a:solidFill>
                <a:srgbClr val="4647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2" name="文本框 22">
            <a:extLst>
              <a:ext uri="{FF2B5EF4-FFF2-40B4-BE49-F238E27FC236}">
                <a16:creationId xmlns:a16="http://schemas.microsoft.com/office/drawing/2014/main" id="{D8E77D3A-0983-7442-9541-D4CCA1D46958}"/>
              </a:ext>
            </a:extLst>
          </p:cNvPr>
          <p:cNvSpPr txBox="1"/>
          <p:nvPr/>
        </p:nvSpPr>
        <p:spPr>
          <a:xfrm>
            <a:off x="1320801" y="576588"/>
            <a:ext cx="1072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2800" b="1" dirty="0">
                <a:solidFill>
                  <a:srgbClr val="CECE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| End-to-end Stack | Input</a:t>
            </a:r>
            <a:endParaRPr lang="zh-CN" altLang="en-US" sz="2800" b="1" dirty="0">
              <a:solidFill>
                <a:srgbClr val="CECE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FEC013-7D10-BC49-B0A2-59606191A25B}"/>
              </a:ext>
            </a:extLst>
          </p:cNvPr>
          <p:cNvSpPr txBox="1"/>
          <p:nvPr/>
        </p:nvSpPr>
        <p:spPr>
          <a:xfrm>
            <a:off x="4211197" y="1773716"/>
            <a:ext cx="658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High-Level Command</a:t>
            </a:r>
          </a:p>
        </p:txBody>
      </p:sp>
      <p:sp>
        <p:nvSpPr>
          <p:cNvPr id="39" name="文本框 90">
            <a:extLst>
              <a:ext uri="{FF2B5EF4-FFF2-40B4-BE49-F238E27FC236}">
                <a16:creationId xmlns:a16="http://schemas.microsoft.com/office/drawing/2014/main" id="{28404EAA-F663-A64B-8685-06CD3DA69E41}"/>
              </a:ext>
            </a:extLst>
          </p:cNvPr>
          <p:cNvSpPr txBox="1"/>
          <p:nvPr/>
        </p:nvSpPr>
        <p:spPr>
          <a:xfrm>
            <a:off x="26196" y="6383267"/>
            <a:ext cx="11109774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</a:rPr>
              <a:t>[1] CVPR 2021 Tutorial: All About Self-Driving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1A98F6-F6B9-B44F-9E95-F6957F08741C}"/>
              </a:ext>
            </a:extLst>
          </p:cNvPr>
          <p:cNvSpPr/>
          <p:nvPr/>
        </p:nvSpPr>
        <p:spPr>
          <a:xfrm>
            <a:off x="761932" y="1630496"/>
            <a:ext cx="2620246" cy="4384714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688BF-002B-E74D-B4E2-8BA17FF67FEF}"/>
              </a:ext>
            </a:extLst>
          </p:cNvPr>
          <p:cNvSpPr/>
          <p:nvPr/>
        </p:nvSpPr>
        <p:spPr>
          <a:xfrm>
            <a:off x="1102571" y="1791257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C6A2722-8707-CA41-A690-26D5934E2A68}"/>
              </a:ext>
            </a:extLst>
          </p:cNvPr>
          <p:cNvSpPr/>
          <p:nvPr/>
        </p:nvSpPr>
        <p:spPr>
          <a:xfrm>
            <a:off x="1102571" y="2644546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LiDAR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3E77067-B38F-A646-80B4-4580631C5617}"/>
              </a:ext>
            </a:extLst>
          </p:cNvPr>
          <p:cNvSpPr/>
          <p:nvPr/>
        </p:nvSpPr>
        <p:spPr>
          <a:xfrm>
            <a:off x="1102571" y="349783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HD Map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79A174-D2B0-E743-982E-8B04DB475873}"/>
              </a:ext>
            </a:extLst>
          </p:cNvPr>
          <p:cNvSpPr/>
          <p:nvPr/>
        </p:nvSpPr>
        <p:spPr>
          <a:xfrm>
            <a:off x="1102571" y="4351125"/>
            <a:ext cx="1938968" cy="705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B5945-AD7E-8249-961F-5A50D0D836FE}"/>
              </a:ext>
            </a:extLst>
          </p:cNvPr>
          <p:cNvSpPr txBox="1"/>
          <p:nvPr/>
        </p:nvSpPr>
        <p:spPr>
          <a:xfrm rot="5400000">
            <a:off x="1773715" y="5133356"/>
            <a:ext cx="969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BEB30-1322-6E49-AFF4-BC83EA18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81" y="2644545"/>
            <a:ext cx="6432736" cy="28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68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132485</TotalTime>
  <Words>1512</Words>
  <Application>Microsoft Macintosh PowerPoint</Application>
  <PresentationFormat>Widescreen</PresentationFormat>
  <Paragraphs>311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lyk</dc:creator>
  <cp:lastModifiedBy>Xijun Wang</cp:lastModifiedBy>
  <cp:revision>1340</cp:revision>
  <dcterms:created xsi:type="dcterms:W3CDTF">2016-05-19T06:49:14Z</dcterms:created>
  <dcterms:modified xsi:type="dcterms:W3CDTF">2021-11-04T14:23:06Z</dcterms:modified>
</cp:coreProperties>
</file>