
<file path=[Content_Types].xml><?xml version="1.0" encoding="utf-8"?>
<Types xmlns="http://schemas.openxmlformats.org/package/2006/content-types">
  <Default Extension="emf" ContentType="image/x-emf"/>
  <Default Extension="gif" ContentType="image/gif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59" r:id="rId1"/>
  </p:sldMasterIdLst>
  <p:notesMasterIdLst>
    <p:notesMasterId r:id="rId8"/>
  </p:notesMasterIdLst>
  <p:sldIdLst>
    <p:sldId id="268" r:id="rId2"/>
    <p:sldId id="1754" r:id="rId3"/>
    <p:sldId id="1756" r:id="rId4"/>
    <p:sldId id="1757" r:id="rId5"/>
    <p:sldId id="1758" r:id="rId6"/>
    <p:sldId id="1759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8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71"/>
    <p:restoredTop sz="78030" autoAdjust="0"/>
  </p:normalViewPr>
  <p:slideViewPr>
    <p:cSldViewPr snapToGrid="0">
      <p:cViewPr>
        <p:scale>
          <a:sx n="112" d="100"/>
          <a:sy n="112" d="100"/>
        </p:scale>
        <p:origin x="768" y="2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57ada60f2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57ada60f2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Hello everyone, Myself Sahil. I am a second year PhD student at the University of Maryland. I will be presenting our paper titled “Second-order provable defenses against adversarial examples”. This is a joint work with my advisor Dr. Soheil </a:t>
            </a:r>
            <a:r>
              <a:rPr lang="en-US" dirty="0" err="1"/>
              <a:t>Feizi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3064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7ada60f2b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7ada60f2b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Given a binary classifier f with decision boundary f(x)=0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and an input </a:t>
            </a:r>
            <a:r>
              <a:rPr lang="en-US" dirty="0" err="1"/>
              <a:t>x_not</a:t>
            </a:r>
            <a:r>
              <a:rPr lang="en-US" dirty="0"/>
              <a:t>,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we are interested in computing the shortest l_2 distance from </a:t>
            </a:r>
            <a:r>
              <a:rPr lang="en-US" dirty="0" err="1"/>
              <a:t>x_not</a:t>
            </a:r>
            <a:r>
              <a:rPr lang="en-US" dirty="0"/>
              <a:t> to the decision boundary f(x)=0 or its lower bound.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The same distance denoted by </a:t>
            </a:r>
            <a:r>
              <a:rPr lang="en-US" dirty="0" err="1"/>
              <a:t>p_star</a:t>
            </a:r>
            <a:r>
              <a:rPr lang="en-US" dirty="0"/>
              <a:t>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can be represented in terms of the given optimization.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However this optimization is non-convex.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-  Moreover, we want to compute the derivative of </a:t>
            </a:r>
            <a:r>
              <a:rPr lang="en-US" dirty="0" err="1"/>
              <a:t>p_star</a:t>
            </a:r>
            <a:r>
              <a:rPr lang="en-US" dirty="0"/>
              <a:t> with respect to </a:t>
            </a:r>
            <a:r>
              <a:rPr lang="en-US" dirty="0" err="1"/>
              <a:t>x_not</a:t>
            </a:r>
            <a:endParaRPr lang="en-US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And the derivative with respect to the parameters of f(x) </a:t>
            </a:r>
            <a:r>
              <a:rPr lang="en-US" dirty="0" err="1"/>
              <a:t>i.e</a:t>
            </a:r>
            <a:r>
              <a:rPr lang="en-US" dirty="0"/>
              <a:t> if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F(x) is a quadratic function as given here. We want the derivatives with respect to A, b and c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898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7ada60f2b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7ada60f2b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For the same distance denoted by </a:t>
            </a:r>
            <a:r>
              <a:rPr lang="en-US" dirty="0" err="1"/>
              <a:t>p_star</a:t>
            </a:r>
            <a:r>
              <a:rPr lang="en-US" dirty="0"/>
              <a:t>, we construct its </a:t>
            </a:r>
            <a:r>
              <a:rPr lang="en-US" dirty="0" err="1"/>
              <a:t>lagrangian</a:t>
            </a:r>
            <a:r>
              <a:rPr lang="en-US" dirty="0"/>
              <a:t> and this new optimization is called the primal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-  The corresponding dual optimization simply switches between the max and min and provides a lower bound to the primal.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If we can solve the inner minimization denoted by d(eta) for certain values of eta, we can get a lower bound to the primal.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However this inner minimization is still-nonconvex.</a:t>
            </a:r>
          </a:p>
        </p:txBody>
      </p:sp>
    </p:spTree>
    <p:extLst>
      <p:ext uri="{BB962C8B-B14F-4D97-AF65-F5344CB8AC3E}">
        <p14:creationId xmlns:p14="http://schemas.microsoft.com/office/powerpoint/2010/main" val="3438583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7ada60f2b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7ada60f2b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So is there a way to solve for </a:t>
            </a:r>
            <a:r>
              <a:rPr lang="en-US" dirty="0" err="1"/>
              <a:t>d_eta</a:t>
            </a:r>
            <a:r>
              <a:rPr lang="en-US" dirty="0"/>
              <a:t>?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We show that if the curvature of the classifier lies between small m and capital M across all inputs,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Then, </a:t>
            </a:r>
            <a:r>
              <a:rPr lang="en-US" dirty="0" err="1"/>
              <a:t>d_eta</a:t>
            </a:r>
            <a:r>
              <a:rPr lang="en-US" dirty="0"/>
              <a:t> can be computed using convex optimization provided eta lies between minus 1 over capital M to minus 1 over small m.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Thus, we define a new quantity called </a:t>
            </a:r>
            <a:r>
              <a:rPr lang="en-US" dirty="0" err="1"/>
              <a:t>d_star</a:t>
            </a:r>
            <a:r>
              <a:rPr lang="en-US" dirty="0"/>
              <a:t> that computes the maximum of </a:t>
            </a:r>
            <a:r>
              <a:rPr lang="en-US" dirty="0" err="1"/>
              <a:t>d_eta</a:t>
            </a:r>
            <a:r>
              <a:rPr lang="en-US" dirty="0"/>
              <a:t> for eta in this range.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Since </a:t>
            </a:r>
            <a:r>
              <a:rPr lang="en-US" dirty="0" err="1"/>
              <a:t>d_star</a:t>
            </a:r>
            <a:r>
              <a:rPr lang="en-US" dirty="0"/>
              <a:t> provides a lower bound to the exact l2 distance of the input to the decision boundary of the classifier,</a:t>
            </a:r>
          </a:p>
        </p:txBody>
      </p:sp>
    </p:spTree>
    <p:extLst>
      <p:ext uri="{BB962C8B-B14F-4D97-AF65-F5344CB8AC3E}">
        <p14:creationId xmlns:p14="http://schemas.microsoft.com/office/powerpoint/2010/main" val="2112645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7ada60f2b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7ada60f2b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To compute the derivatives, we can use </a:t>
            </a:r>
            <a:r>
              <a:rPr lang="en-US" dirty="0" err="1"/>
              <a:t>Danskin’s</a:t>
            </a:r>
            <a:r>
              <a:rPr lang="en-US" dirty="0"/>
              <a:t> theorem: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Let </a:t>
            </a:r>
            <a:r>
              <a:rPr lang="en-US" dirty="0" err="1"/>
              <a:t>x_star</a:t>
            </a:r>
            <a:r>
              <a:rPr lang="en-US" dirty="0"/>
              <a:t> and </a:t>
            </a:r>
            <a:r>
              <a:rPr lang="en-US" dirty="0" err="1"/>
              <a:t>eta_star</a:t>
            </a:r>
            <a:r>
              <a:rPr lang="en-US" dirty="0"/>
              <a:t> be the solutions of the dual optimization so that the following holds.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Using </a:t>
            </a:r>
            <a:r>
              <a:rPr lang="en-US" dirty="0" err="1"/>
              <a:t>Danskin’s</a:t>
            </a:r>
            <a:r>
              <a:rPr lang="en-US" dirty="0"/>
              <a:t> theorem it is easy to show that derivative of </a:t>
            </a:r>
            <a:r>
              <a:rPr lang="en-US" dirty="0" err="1"/>
              <a:t>d_star</a:t>
            </a:r>
            <a:r>
              <a:rPr lang="en-US" dirty="0"/>
              <a:t> with respect to </a:t>
            </a:r>
            <a:r>
              <a:rPr lang="en-US" dirty="0" err="1"/>
              <a:t>x_star</a:t>
            </a:r>
            <a:r>
              <a:rPr lang="en-US" dirty="0"/>
              <a:t> is given by this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Char char="-"/>
              <a:tabLst/>
              <a:defRPr/>
            </a:pPr>
            <a:r>
              <a:rPr lang="en-US" dirty="0"/>
              <a:t>derivative of </a:t>
            </a:r>
            <a:r>
              <a:rPr lang="en-US" dirty="0" err="1"/>
              <a:t>d_star</a:t>
            </a:r>
            <a:r>
              <a:rPr lang="en-US" dirty="0"/>
              <a:t> with respect to A, b and c is given by these equation.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4756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7ada60f2b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7ada60f2b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2621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ame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gif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emf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11.emf"/><Relationship Id="rId4" Type="http://schemas.openxmlformats.org/officeDocument/2006/relationships/image" Target="../media/image3.png"/><Relationship Id="rId9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D4C809-7CD8-4F8D-B6CE-6FDA8FE99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89" y="367369"/>
            <a:ext cx="8901311" cy="1090482"/>
          </a:xfrm>
        </p:spPr>
        <p:txBody>
          <a:bodyPr/>
          <a:lstStyle/>
          <a:p>
            <a:pPr algn="ctr"/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Differentiable non-convex optimization layers in </a:t>
            </a:r>
            <a:b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</a:b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neural networks</a:t>
            </a:r>
            <a:endParaRPr lang="en-US" sz="2400" dirty="0"/>
          </a:p>
        </p:txBody>
      </p:sp>
      <p:sp>
        <p:nvSpPr>
          <p:cNvPr id="13" name="Google Shape;57;p13">
            <a:extLst>
              <a:ext uri="{FF2B5EF4-FFF2-40B4-BE49-F238E27FC236}">
                <a16:creationId xmlns:a16="http://schemas.microsoft.com/office/drawing/2014/main" id="{42841307-B552-4BB2-A334-3CB999A8564B}"/>
              </a:ext>
            </a:extLst>
          </p:cNvPr>
          <p:cNvSpPr txBox="1">
            <a:spLocks/>
          </p:cNvSpPr>
          <p:nvPr/>
        </p:nvSpPr>
        <p:spPr>
          <a:xfrm>
            <a:off x="633425" y="1838956"/>
            <a:ext cx="8085900" cy="1090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indent="0" algn="ctr">
              <a:buFont typeface="Proxima Nova"/>
              <a:buNone/>
            </a:pPr>
            <a:r>
              <a:rPr lang="en-US" b="1" dirty="0">
                <a:solidFill>
                  <a:srgbClr val="000000"/>
                </a:solidFill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Sahil Singla</a:t>
            </a:r>
            <a:endParaRPr lang="en-US" baseline="30000" dirty="0">
              <a:solidFill>
                <a:srgbClr val="000000"/>
              </a:solidFill>
              <a:latin typeface="Gadugi" panose="020B0502040204020203" pitchFamily="34" charset="0"/>
              <a:ea typeface="Gadugi" panose="020B0502040204020203" pitchFamily="34" charset="0"/>
              <a:cs typeface="Helvetica Neue"/>
              <a:sym typeface="Helvetica Neue"/>
            </a:endParaRPr>
          </a:p>
          <a:p>
            <a:pPr marL="0" indent="0" algn="ctr">
              <a:buFont typeface="Proxima Nova"/>
              <a:buNone/>
            </a:pPr>
            <a:r>
              <a:rPr lang="en-US" dirty="0">
                <a:solidFill>
                  <a:srgbClr val="000000"/>
                </a:solidFill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Department of Computer Science</a:t>
            </a:r>
          </a:p>
          <a:p>
            <a:pPr marL="0" indent="0" algn="ctr">
              <a:buFont typeface="Proxima Nova"/>
              <a:buNone/>
            </a:pPr>
            <a:r>
              <a:rPr lang="en-US" dirty="0">
                <a:solidFill>
                  <a:srgbClr val="000000"/>
                </a:solidFill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University of Maryland</a:t>
            </a:r>
          </a:p>
        </p:txBody>
      </p:sp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id="{567E4653-490C-B344-A58C-15C9DD421C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8339" y="3531139"/>
            <a:ext cx="1491102" cy="1491102"/>
          </a:xfrm>
          <a:prstGeom prst="rect">
            <a:avLst/>
          </a:prstGeom>
        </p:spPr>
      </p:pic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2BE83818-248F-CF4D-B61D-1022A108289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178800" y="41783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97"/>
    </mc:Choice>
    <mc:Fallback xmlns="">
      <p:transition spd="slow" advTm="158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Problem framework</a:t>
            </a:r>
            <a:endParaRPr sz="2400" b="1" dirty="0">
              <a:latin typeface="Gadugi" panose="020B0502040204020203" pitchFamily="34" charset="0"/>
              <a:ea typeface="Gadugi" panose="020B0502040204020203" pitchFamily="34" charset="0"/>
              <a:cs typeface="Helvetica Neue"/>
              <a:sym typeface="Helvetica Neue"/>
            </a:endParaRPr>
          </a:p>
        </p:txBody>
      </p:sp>
      <p:sp>
        <p:nvSpPr>
          <p:cNvPr id="91" name="Google Shape;81;p15">
            <a:extLst>
              <a:ext uri="{FF2B5EF4-FFF2-40B4-BE49-F238E27FC236}">
                <a16:creationId xmlns:a16="http://schemas.microsoft.com/office/drawing/2014/main" id="{A3D7D0AE-9A78-C34E-ACBD-AF9D6486373E}"/>
              </a:ext>
            </a:extLst>
          </p:cNvPr>
          <p:cNvSpPr/>
          <p:nvPr/>
        </p:nvSpPr>
        <p:spPr>
          <a:xfrm rot="10800000">
            <a:off x="2818184" y="1210351"/>
            <a:ext cx="2602740" cy="808292"/>
          </a:xfrm>
          <a:custGeom>
            <a:avLst/>
            <a:gdLst/>
            <a:ahLst/>
            <a:cxnLst/>
            <a:rect l="l" t="t" r="r" b="b"/>
            <a:pathLst>
              <a:path w="3419061" h="1903351" extrusionOk="0">
                <a:moveTo>
                  <a:pt x="0" y="26505"/>
                </a:moveTo>
                <a:cubicBezTo>
                  <a:pt x="197678" y="901148"/>
                  <a:pt x="395357" y="1775792"/>
                  <a:pt x="675861" y="1895061"/>
                </a:cubicBezTo>
                <a:cubicBezTo>
                  <a:pt x="956365" y="2014331"/>
                  <a:pt x="1406939" y="808383"/>
                  <a:pt x="1683026" y="742122"/>
                </a:cubicBezTo>
                <a:cubicBezTo>
                  <a:pt x="1959113" y="675861"/>
                  <a:pt x="2043044" y="1621183"/>
                  <a:pt x="2332383" y="1497496"/>
                </a:cubicBezTo>
                <a:cubicBezTo>
                  <a:pt x="2621722" y="1373809"/>
                  <a:pt x="3020391" y="686904"/>
                  <a:pt x="3419061" y="0"/>
                </a:cubicBezTo>
              </a:path>
            </a:pathLst>
          </a:custGeom>
          <a:noFill/>
          <a:ln w="38100" cap="flat" cmpd="sng">
            <a:solidFill>
              <a:srgbClr val="414141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1800"/>
              <a:buFont typeface="Palatino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Gadugi" panose="020B0502040204020203" pitchFamily="34" charset="0"/>
              <a:ea typeface="Gadugi" panose="020B0502040204020203" pitchFamily="34" charset="0"/>
              <a:cs typeface="Palatino"/>
              <a:sym typeface="Palatino"/>
            </a:endParaRPr>
          </a:p>
        </p:txBody>
      </p:sp>
      <p:pic>
        <p:nvPicPr>
          <p:cNvPr id="92" name="Picture 91" descr="A close up of a logo&#10;&#10;Description automatically generated">
            <a:extLst>
              <a:ext uri="{FF2B5EF4-FFF2-40B4-BE49-F238E27FC236}">
                <a16:creationId xmlns:a16="http://schemas.microsoft.com/office/drawing/2014/main" id="{84F8109E-D807-A94B-B3A4-244A920FE3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57" t="91228" r="85573"/>
          <a:stretch/>
        </p:blipFill>
        <p:spPr>
          <a:xfrm>
            <a:off x="3794683" y="2136057"/>
            <a:ext cx="534042" cy="352021"/>
          </a:xfrm>
          <a:prstGeom prst="rect">
            <a:avLst/>
          </a:prstGeom>
        </p:spPr>
      </p:pic>
      <p:cxnSp>
        <p:nvCxnSpPr>
          <p:cNvPr id="93" name="Google Shape;77;p15">
            <a:extLst>
              <a:ext uri="{FF2B5EF4-FFF2-40B4-BE49-F238E27FC236}">
                <a16:creationId xmlns:a16="http://schemas.microsoft.com/office/drawing/2014/main" id="{98FB5B8C-B476-DC46-8EB1-68F3364326D0}"/>
              </a:ext>
            </a:extLst>
          </p:cNvPr>
          <p:cNvCxnSpPr>
            <a:cxnSpLocks/>
          </p:cNvCxnSpPr>
          <p:nvPr/>
        </p:nvCxnSpPr>
        <p:spPr>
          <a:xfrm>
            <a:off x="3246815" y="1641573"/>
            <a:ext cx="538815" cy="589018"/>
          </a:xfrm>
          <a:prstGeom prst="straightConnector1">
            <a:avLst/>
          </a:prstGeom>
          <a:noFill/>
          <a:ln w="25400" cap="flat" cmpd="sng">
            <a:solidFill>
              <a:srgbClr val="C00000"/>
            </a:solidFill>
            <a:prstDash val="dash"/>
            <a:miter lim="400000"/>
            <a:headEnd type="none" w="sm" len="sm"/>
            <a:tailEnd type="none" w="sm" len="sm"/>
          </a:ln>
        </p:spPr>
      </p:cxnSp>
      <p:pic>
        <p:nvPicPr>
          <p:cNvPr id="97" name="Picture 96" descr="A close up of a logo&#10;&#10;Description automatically generated">
            <a:extLst>
              <a:ext uri="{FF2B5EF4-FFF2-40B4-BE49-F238E27FC236}">
                <a16:creationId xmlns:a16="http://schemas.microsoft.com/office/drawing/2014/main" id="{009E763F-D4DA-6945-ABFE-36E25DF75A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252" t="78721" r="42065" b="317"/>
          <a:stretch/>
        </p:blipFill>
        <p:spPr>
          <a:xfrm>
            <a:off x="2868230" y="1021020"/>
            <a:ext cx="1121550" cy="32563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B217DDB-4D16-EB4E-AE20-DE74B05C4F9F}"/>
              </a:ext>
            </a:extLst>
          </p:cNvPr>
          <p:cNvSpPr txBox="1"/>
          <p:nvPr/>
        </p:nvSpPr>
        <p:spPr>
          <a:xfrm>
            <a:off x="4953755" y="1884393"/>
            <a:ext cx="2850411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ts val="302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distance to decision boundary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B7636B-9322-494C-A253-04EFCCDC212B}"/>
              </a:ext>
            </a:extLst>
          </p:cNvPr>
          <p:cNvCxnSpPr>
            <a:cxnSpLocks/>
          </p:cNvCxnSpPr>
          <p:nvPr/>
        </p:nvCxnSpPr>
        <p:spPr>
          <a:xfrm>
            <a:off x="3718103" y="2146787"/>
            <a:ext cx="1183701" cy="0"/>
          </a:xfrm>
          <a:prstGeom prst="line">
            <a:avLst/>
          </a:prstGeom>
          <a:noFill/>
          <a:ln w="31750" cap="flat">
            <a:solidFill>
              <a:srgbClr val="C00000"/>
            </a:solidFill>
            <a:prstDash val="solid"/>
            <a:miter lim="400000"/>
            <a:tailEnd type="arrow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AA599422-0408-8A43-8E8A-1434B0C1D8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7761" y="1979084"/>
            <a:ext cx="228069" cy="24278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CFD3BB2-87AD-9842-B338-BBDA3A52BFF9}"/>
              </a:ext>
            </a:extLst>
          </p:cNvPr>
          <p:cNvSpPr txBox="1"/>
          <p:nvPr/>
        </p:nvSpPr>
        <p:spPr>
          <a:xfrm>
            <a:off x="311700" y="3957800"/>
            <a:ext cx="2503268" cy="5514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ts val="3520"/>
              </a:lnSpc>
            </a:pPr>
            <a:r>
              <a:rPr lang="en-US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non-convex</a:t>
            </a:r>
            <a:r>
              <a:rPr lang="en-US" dirty="0">
                <a:solidFill>
                  <a:srgbClr val="FF0000"/>
                </a:solidFill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optimization</a:t>
            </a:r>
            <a:endParaRPr kumimoji="0" lang="en-US" sz="3600" b="0" i="0" u="none" strike="noStrike" cap="none" spc="0" normalizeH="0" baseline="0" dirty="0">
              <a:ln>
                <a:noFill/>
              </a:ln>
              <a:effectLst/>
              <a:uFillTx/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  <a:sym typeface="Gill Sans Light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7C6BA5C-CE3B-6942-B3C2-980011818C44}"/>
              </a:ext>
            </a:extLst>
          </p:cNvPr>
          <p:cNvCxnSpPr>
            <a:cxnSpLocks/>
          </p:cNvCxnSpPr>
          <p:nvPr/>
        </p:nvCxnSpPr>
        <p:spPr>
          <a:xfrm flipH="1">
            <a:off x="1005097" y="3649297"/>
            <a:ext cx="331761" cy="489655"/>
          </a:xfrm>
          <a:prstGeom prst="line">
            <a:avLst/>
          </a:prstGeom>
          <a:noFill/>
          <a:ln w="31750" cap="flat">
            <a:solidFill>
              <a:srgbClr val="C00000"/>
            </a:solidFill>
            <a:prstDash val="solid"/>
            <a:miter lim="400000"/>
            <a:tailEnd type="arrow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86370C86-08D3-8046-AA95-BDC467FB029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443" r="56065" b="50155"/>
          <a:stretch/>
        </p:blipFill>
        <p:spPr>
          <a:xfrm>
            <a:off x="391886" y="2870158"/>
            <a:ext cx="2846796" cy="69352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0B3D3EE-BC0D-3944-A0B2-2BC607FCFDBA}"/>
              </a:ext>
            </a:extLst>
          </p:cNvPr>
          <p:cNvSpPr txBox="1"/>
          <p:nvPr/>
        </p:nvSpPr>
        <p:spPr>
          <a:xfrm>
            <a:off x="3619401" y="2929148"/>
            <a:ext cx="520330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92608" indent="-292608" defTabSz="584200" hangingPunct="0"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Compute derivative of       with respect to </a:t>
            </a:r>
            <a:endParaRPr lang="en-US" sz="1800" b="1" dirty="0"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</a:endParaRPr>
          </a:p>
        </p:txBody>
      </p:sp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B25F3EBF-5117-C441-A060-56A21AC172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57" t="91228" r="85573"/>
          <a:stretch/>
        </p:blipFill>
        <p:spPr>
          <a:xfrm>
            <a:off x="8159857" y="2916024"/>
            <a:ext cx="534042" cy="35202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CC47652-76E4-3948-8AF2-0B721D5C8589}"/>
              </a:ext>
            </a:extLst>
          </p:cNvPr>
          <p:cNvSpPr txBox="1"/>
          <p:nvPr/>
        </p:nvSpPr>
        <p:spPr>
          <a:xfrm>
            <a:off x="3619401" y="3325376"/>
            <a:ext cx="5203306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92608" indent="-292608" defTabSz="584200" hangingPunct="0"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Compute derivative of       with respect to parameters of           </a:t>
            </a:r>
            <a:r>
              <a:rPr lang="en-US" sz="1800" dirty="0" err="1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i.e</a:t>
            </a: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, if </a:t>
            </a:r>
            <a:endParaRPr lang="en-US" sz="1800" b="1" dirty="0"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</a:endParaRPr>
          </a:p>
        </p:txBody>
      </p:sp>
      <p:pic>
        <p:nvPicPr>
          <p:cNvPr id="53" name="Picture 52" descr="A close up of a logo&#10;&#10;Description automatically generated">
            <a:extLst>
              <a:ext uri="{FF2B5EF4-FFF2-40B4-BE49-F238E27FC236}">
                <a16:creationId xmlns:a16="http://schemas.microsoft.com/office/drawing/2014/main" id="{3132C0CD-7D5B-BF48-9311-5FF3CE1936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252" t="78721" r="49407" b="-2671"/>
          <a:stretch/>
        </p:blipFill>
        <p:spPr>
          <a:xfrm>
            <a:off x="5430752" y="3609921"/>
            <a:ext cx="560775" cy="37204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4F60DFA-5FD8-4848-AFFF-00AF189A009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443" r="95614" b="50155"/>
          <a:stretch/>
        </p:blipFill>
        <p:spPr>
          <a:xfrm>
            <a:off x="6188396" y="2806106"/>
            <a:ext cx="365678" cy="69352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F3F0709F-8EA9-0148-BBED-C0C4EA558E1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443" r="95614" b="50155"/>
          <a:stretch/>
        </p:blipFill>
        <p:spPr>
          <a:xfrm>
            <a:off x="6201439" y="3201271"/>
            <a:ext cx="365678" cy="6935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E3E65E-1298-1946-850C-B28400D300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7822"/>
          <a:stretch/>
        </p:blipFill>
        <p:spPr>
          <a:xfrm>
            <a:off x="4460725" y="3899457"/>
            <a:ext cx="3455221" cy="631806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00655A7-2B7A-0A41-925B-4372D6BE9009}"/>
              </a:ext>
            </a:extLst>
          </p:cNvPr>
          <p:cNvSpPr txBox="1"/>
          <p:nvPr/>
        </p:nvSpPr>
        <p:spPr>
          <a:xfrm>
            <a:off x="3587475" y="4480302"/>
            <a:ext cx="5203306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584200" hangingPunct="0">
              <a:buClrTx/>
            </a:pP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      derivatives of       with respect to </a:t>
            </a:r>
            <a:r>
              <a:rPr lang="en-US" sz="1800" b="1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A</a:t>
            </a: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, </a:t>
            </a:r>
            <a:r>
              <a:rPr lang="en-US" sz="1800" b="1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b</a:t>
            </a: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, </a:t>
            </a:r>
            <a:r>
              <a:rPr lang="en-US" sz="1800" i="1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c</a:t>
            </a: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.</a:t>
            </a:r>
            <a:endParaRPr lang="en-US" sz="1800" b="1" dirty="0"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C0DFC47B-9FE7-8244-ABF4-DD43801F15D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" t="7075" r="95270" b="68703"/>
          <a:stretch/>
        </p:blipFill>
        <p:spPr>
          <a:xfrm>
            <a:off x="5420925" y="4469031"/>
            <a:ext cx="294076" cy="3370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080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45"/>
    </mc:Choice>
    <mc:Fallback xmlns="">
      <p:transition spd="slow" advTm="567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4" grpId="0"/>
      <p:bldP spid="39" grpId="0"/>
      <p:bldP spid="34" grpId="0"/>
      <p:bldP spid="36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Problem framework</a:t>
            </a:r>
            <a:endParaRPr sz="2400" b="1" dirty="0">
              <a:latin typeface="Gadugi" panose="020B0502040204020203" pitchFamily="34" charset="0"/>
              <a:ea typeface="Gadugi" panose="020B0502040204020203" pitchFamily="34" charset="0"/>
              <a:cs typeface="Helvetica Neue"/>
              <a:sym typeface="Helvetica Neue"/>
            </a:endParaRPr>
          </a:p>
        </p:txBody>
      </p:sp>
      <p:sp>
        <p:nvSpPr>
          <p:cNvPr id="91" name="Google Shape;81;p15">
            <a:extLst>
              <a:ext uri="{FF2B5EF4-FFF2-40B4-BE49-F238E27FC236}">
                <a16:creationId xmlns:a16="http://schemas.microsoft.com/office/drawing/2014/main" id="{A3D7D0AE-9A78-C34E-ACBD-AF9D6486373E}"/>
              </a:ext>
            </a:extLst>
          </p:cNvPr>
          <p:cNvSpPr/>
          <p:nvPr/>
        </p:nvSpPr>
        <p:spPr>
          <a:xfrm rot="10800000">
            <a:off x="2687556" y="1243010"/>
            <a:ext cx="2602740" cy="808292"/>
          </a:xfrm>
          <a:custGeom>
            <a:avLst/>
            <a:gdLst/>
            <a:ahLst/>
            <a:cxnLst/>
            <a:rect l="l" t="t" r="r" b="b"/>
            <a:pathLst>
              <a:path w="3419061" h="1903351" extrusionOk="0">
                <a:moveTo>
                  <a:pt x="0" y="26505"/>
                </a:moveTo>
                <a:cubicBezTo>
                  <a:pt x="197678" y="901148"/>
                  <a:pt x="395357" y="1775792"/>
                  <a:pt x="675861" y="1895061"/>
                </a:cubicBezTo>
                <a:cubicBezTo>
                  <a:pt x="956365" y="2014331"/>
                  <a:pt x="1406939" y="808383"/>
                  <a:pt x="1683026" y="742122"/>
                </a:cubicBezTo>
                <a:cubicBezTo>
                  <a:pt x="1959113" y="675861"/>
                  <a:pt x="2043044" y="1621183"/>
                  <a:pt x="2332383" y="1497496"/>
                </a:cubicBezTo>
                <a:cubicBezTo>
                  <a:pt x="2621722" y="1373809"/>
                  <a:pt x="3020391" y="686904"/>
                  <a:pt x="3419061" y="0"/>
                </a:cubicBezTo>
              </a:path>
            </a:pathLst>
          </a:custGeom>
          <a:noFill/>
          <a:ln w="38100" cap="flat" cmpd="sng">
            <a:solidFill>
              <a:srgbClr val="414141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141"/>
              </a:buClr>
              <a:buSzPts val="1800"/>
              <a:buFont typeface="Palatino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Gadugi" panose="020B0502040204020203" pitchFamily="34" charset="0"/>
              <a:ea typeface="Gadugi" panose="020B0502040204020203" pitchFamily="34" charset="0"/>
              <a:cs typeface="Palatino"/>
              <a:sym typeface="Palatino"/>
            </a:endParaRPr>
          </a:p>
        </p:txBody>
      </p:sp>
      <p:pic>
        <p:nvPicPr>
          <p:cNvPr id="92" name="Picture 91" descr="A close up of a logo&#10;&#10;Description automatically generated">
            <a:extLst>
              <a:ext uri="{FF2B5EF4-FFF2-40B4-BE49-F238E27FC236}">
                <a16:creationId xmlns:a16="http://schemas.microsoft.com/office/drawing/2014/main" id="{84F8109E-D807-A94B-B3A4-244A920FE3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57" t="91228" r="85573"/>
          <a:stretch/>
        </p:blipFill>
        <p:spPr>
          <a:xfrm>
            <a:off x="3664055" y="2168716"/>
            <a:ext cx="534042" cy="352021"/>
          </a:xfrm>
          <a:prstGeom prst="rect">
            <a:avLst/>
          </a:prstGeom>
        </p:spPr>
      </p:pic>
      <p:cxnSp>
        <p:nvCxnSpPr>
          <p:cNvPr id="93" name="Google Shape;77;p15">
            <a:extLst>
              <a:ext uri="{FF2B5EF4-FFF2-40B4-BE49-F238E27FC236}">
                <a16:creationId xmlns:a16="http://schemas.microsoft.com/office/drawing/2014/main" id="{98FB5B8C-B476-DC46-8EB1-68F3364326D0}"/>
              </a:ext>
            </a:extLst>
          </p:cNvPr>
          <p:cNvCxnSpPr>
            <a:cxnSpLocks/>
          </p:cNvCxnSpPr>
          <p:nvPr/>
        </p:nvCxnSpPr>
        <p:spPr>
          <a:xfrm>
            <a:off x="3116187" y="1674232"/>
            <a:ext cx="538815" cy="589018"/>
          </a:xfrm>
          <a:prstGeom prst="straightConnector1">
            <a:avLst/>
          </a:prstGeom>
          <a:noFill/>
          <a:ln w="25400" cap="flat" cmpd="sng">
            <a:solidFill>
              <a:srgbClr val="C00000"/>
            </a:solidFill>
            <a:prstDash val="dash"/>
            <a:miter lim="400000"/>
            <a:headEnd type="none" w="sm" len="sm"/>
            <a:tailEnd type="none" w="sm" len="sm"/>
          </a:ln>
        </p:spPr>
      </p:cxnSp>
      <p:pic>
        <p:nvPicPr>
          <p:cNvPr id="97" name="Picture 96" descr="A close up of a logo&#10;&#10;Description automatically generated">
            <a:extLst>
              <a:ext uri="{FF2B5EF4-FFF2-40B4-BE49-F238E27FC236}">
                <a16:creationId xmlns:a16="http://schemas.microsoft.com/office/drawing/2014/main" id="{009E763F-D4DA-6945-ABFE-36E25DF75A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252" t="78721" r="42065" b="317"/>
          <a:stretch/>
        </p:blipFill>
        <p:spPr>
          <a:xfrm>
            <a:off x="2737602" y="1053679"/>
            <a:ext cx="1121550" cy="32563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B217DDB-4D16-EB4E-AE20-DE74B05C4F9F}"/>
              </a:ext>
            </a:extLst>
          </p:cNvPr>
          <p:cNvSpPr txBox="1"/>
          <p:nvPr/>
        </p:nvSpPr>
        <p:spPr>
          <a:xfrm>
            <a:off x="4823127" y="1917052"/>
            <a:ext cx="2850411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ts val="302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distance to decision boundary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B7636B-9322-494C-A253-04EFCCDC212B}"/>
              </a:ext>
            </a:extLst>
          </p:cNvPr>
          <p:cNvCxnSpPr>
            <a:cxnSpLocks/>
          </p:cNvCxnSpPr>
          <p:nvPr/>
        </p:nvCxnSpPr>
        <p:spPr>
          <a:xfrm>
            <a:off x="3587475" y="2179446"/>
            <a:ext cx="1183701" cy="0"/>
          </a:xfrm>
          <a:prstGeom prst="line">
            <a:avLst/>
          </a:prstGeom>
          <a:noFill/>
          <a:ln w="31750" cap="flat">
            <a:solidFill>
              <a:srgbClr val="C00000"/>
            </a:solidFill>
            <a:prstDash val="solid"/>
            <a:miter lim="400000"/>
            <a:tailEnd type="arrow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AA599422-0408-8A43-8E8A-1434B0C1D8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7133" y="2011743"/>
            <a:ext cx="228069" cy="24278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CFD3BB2-87AD-9842-B338-BBDA3A52BFF9}"/>
              </a:ext>
            </a:extLst>
          </p:cNvPr>
          <p:cNvSpPr txBox="1"/>
          <p:nvPr/>
        </p:nvSpPr>
        <p:spPr>
          <a:xfrm>
            <a:off x="311700" y="3718315"/>
            <a:ext cx="2503268" cy="5514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ts val="3520"/>
              </a:lnSpc>
            </a:pPr>
            <a:r>
              <a:rPr lang="en-US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non-convex</a:t>
            </a:r>
            <a:r>
              <a:rPr lang="en-US" dirty="0">
                <a:solidFill>
                  <a:srgbClr val="FF0000"/>
                </a:solidFill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optimization</a:t>
            </a:r>
            <a:endParaRPr kumimoji="0" lang="en-US" sz="3600" b="0" i="0" u="none" strike="noStrike" cap="none" spc="0" normalizeH="0" baseline="0" dirty="0">
              <a:ln>
                <a:noFill/>
              </a:ln>
              <a:effectLst/>
              <a:uFillTx/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  <a:sym typeface="Gill Sans Light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7027DE24-9365-F143-907B-36DCC514C94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91550"/>
          <a:stretch/>
        </p:blipFill>
        <p:spPr>
          <a:xfrm>
            <a:off x="3614635" y="2678737"/>
            <a:ext cx="468476" cy="536761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9DAFA9A-9046-9445-8441-DADDC5A1510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93514"/>
          <a:stretch/>
        </p:blipFill>
        <p:spPr>
          <a:xfrm>
            <a:off x="3610811" y="3690491"/>
            <a:ext cx="248341" cy="54914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DCF36C8-C296-DB42-8255-9B9004DD15D4}"/>
              </a:ext>
            </a:extLst>
          </p:cNvPr>
          <p:cNvSpPr txBox="1"/>
          <p:nvPr/>
        </p:nvSpPr>
        <p:spPr>
          <a:xfrm>
            <a:off x="3368947" y="3361957"/>
            <a:ext cx="642116" cy="5514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ts val="3520"/>
              </a:lnSpc>
            </a:pPr>
            <a:r>
              <a:rPr lang="en-US" sz="1000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min-max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Gadugi" panose="020B0502040204020203" pitchFamily="34" charset="0"/>
              <a:ea typeface="Gadugi" panose="020B0502040204020203" pitchFamily="34" charset="0"/>
              <a:sym typeface="Gill Sans Light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DF2AF55-EF41-C74F-9275-3C063E02E2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4915" y="3360992"/>
            <a:ext cx="367666" cy="218107"/>
          </a:xfrm>
          <a:prstGeom prst="rect">
            <a:avLst/>
          </a:prstGeom>
        </p:spPr>
      </p:pic>
      <p:sp>
        <p:nvSpPr>
          <p:cNvPr id="44" name="Left Brace 43">
            <a:extLst>
              <a:ext uri="{FF2B5EF4-FFF2-40B4-BE49-F238E27FC236}">
                <a16:creationId xmlns:a16="http://schemas.microsoft.com/office/drawing/2014/main" id="{243BB11F-44DF-CB45-87DB-A553E56B3188}"/>
              </a:ext>
            </a:extLst>
          </p:cNvPr>
          <p:cNvSpPr/>
          <p:nvPr/>
        </p:nvSpPr>
        <p:spPr>
          <a:xfrm rot="16200000" flipH="1">
            <a:off x="6200032" y="2133917"/>
            <a:ext cx="167945" cy="2906009"/>
          </a:xfrm>
          <a:prstGeom prst="leftBrace">
            <a:avLst>
              <a:gd name="adj1" fmla="val 8333"/>
              <a:gd name="adj2" fmla="val 49699"/>
            </a:avLst>
          </a:prstGeom>
          <a:noFill/>
          <a:ln w="25400" cap="flat">
            <a:solidFill>
              <a:srgbClr val="C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9FEEC63-0259-A040-9EE3-76252C90774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2295"/>
          <a:stretch/>
        </p:blipFill>
        <p:spPr>
          <a:xfrm>
            <a:off x="4272353" y="4476859"/>
            <a:ext cx="1069105" cy="373952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7C6BA5C-CE3B-6942-B3C2-980011818C44}"/>
              </a:ext>
            </a:extLst>
          </p:cNvPr>
          <p:cNvCxnSpPr>
            <a:cxnSpLocks/>
          </p:cNvCxnSpPr>
          <p:nvPr/>
        </p:nvCxnSpPr>
        <p:spPr>
          <a:xfrm flipH="1">
            <a:off x="1211925" y="3333610"/>
            <a:ext cx="331761" cy="489655"/>
          </a:xfrm>
          <a:prstGeom prst="line">
            <a:avLst/>
          </a:prstGeom>
          <a:noFill/>
          <a:ln w="31750" cap="flat">
            <a:solidFill>
              <a:srgbClr val="C00000"/>
            </a:solidFill>
            <a:prstDash val="solid"/>
            <a:miter lim="400000"/>
            <a:tailEnd type="arrow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F3D4303-796A-1E4E-9F23-93633F60515F}"/>
              </a:ext>
            </a:extLst>
          </p:cNvPr>
          <p:cNvSpPr txBox="1"/>
          <p:nvPr/>
        </p:nvSpPr>
        <p:spPr>
          <a:xfrm>
            <a:off x="6409852" y="3139879"/>
            <a:ext cx="1392357" cy="5514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ts val="3520"/>
              </a:lnSpc>
            </a:pPr>
            <a:r>
              <a:rPr lang="en-US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still non-convex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  <a:sym typeface="Gill Sans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9DB2250-33B4-774D-983C-D524D6D747D7}"/>
              </a:ext>
            </a:extLst>
          </p:cNvPr>
          <p:cNvSpPr txBox="1"/>
          <p:nvPr/>
        </p:nvSpPr>
        <p:spPr>
          <a:xfrm>
            <a:off x="3412234" y="2457462"/>
            <a:ext cx="794916" cy="487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ts val="302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000" dirty="0" err="1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</a:rPr>
              <a:t>lagrangian</a:t>
            </a:r>
            <a:endParaRPr lang="en-US" sz="1000" dirty="0">
              <a:solidFill>
                <a:srgbClr val="C00000"/>
              </a:solidFill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3DDF7EA6-EA65-354B-9576-37F3A6FB8F2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91550"/>
          <a:stretch/>
        </p:blipFill>
        <p:spPr>
          <a:xfrm>
            <a:off x="3576916" y="4343051"/>
            <a:ext cx="468476" cy="5367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5320F9-67A4-EF4A-8785-D9252B63E8E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8168" b="50155"/>
          <a:stretch/>
        </p:blipFill>
        <p:spPr>
          <a:xfrm>
            <a:off x="4259416" y="2648727"/>
            <a:ext cx="3251727" cy="6935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22D52B5-3882-5A4B-99BA-8F2E040E6FC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-1443" r="56065" b="50155"/>
          <a:stretch/>
        </p:blipFill>
        <p:spPr>
          <a:xfrm>
            <a:off x="391886" y="2598015"/>
            <a:ext cx="2846796" cy="6935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AAADCD-B877-5D45-B687-2E37432B13B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7938" t="49330"/>
          <a:stretch/>
        </p:blipFill>
        <p:spPr>
          <a:xfrm>
            <a:off x="4344673" y="3556311"/>
            <a:ext cx="3277897" cy="7075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867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45"/>
    </mc:Choice>
    <mc:Fallback xmlns="">
      <p:transition spd="slow" advTm="567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 animBg="1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Using Hessian bounds to solve optimization</a:t>
            </a:r>
            <a:endParaRPr sz="2400" b="1" dirty="0">
              <a:latin typeface="Gadugi" panose="020B0502040204020203" pitchFamily="34" charset="0"/>
              <a:ea typeface="Gadugi" panose="020B0502040204020203" pitchFamily="34" charset="0"/>
              <a:cs typeface="Helvetica Neue"/>
              <a:sym typeface="Helvetica Neue"/>
            </a:endParaRPr>
          </a:p>
        </p:txBody>
      </p:sp>
      <p:pic>
        <p:nvPicPr>
          <p:cNvPr id="79" name="Picture 78" descr="A close up of a logo&#10;&#10;Description automatically generated">
            <a:extLst>
              <a:ext uri="{FF2B5EF4-FFF2-40B4-BE49-F238E27FC236}">
                <a16:creationId xmlns:a16="http://schemas.microsoft.com/office/drawing/2014/main" id="{9E286022-CA86-AC4C-9717-5CEB463F5E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361" t="83369" r="49132" b="7885"/>
          <a:stretch/>
        </p:blipFill>
        <p:spPr>
          <a:xfrm>
            <a:off x="1526771" y="1722509"/>
            <a:ext cx="1938449" cy="4068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E39E03D-5F8E-8547-9576-5A13B576FC28}"/>
              </a:ext>
            </a:extLst>
          </p:cNvPr>
          <p:cNvSpPr txBox="1"/>
          <p:nvPr/>
        </p:nvSpPr>
        <p:spPr>
          <a:xfrm>
            <a:off x="354665" y="1224451"/>
            <a:ext cx="4697169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92608" marR="0" indent="-292608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Theorem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F60FC7F-2BBE-A748-88CC-5B7E14959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3109" y="1832719"/>
            <a:ext cx="917121" cy="19809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8D3A793-EE27-6E46-925A-032D65213366}"/>
              </a:ext>
            </a:extLst>
          </p:cNvPr>
          <p:cNvSpPr txBox="1"/>
          <p:nvPr/>
        </p:nvSpPr>
        <p:spPr>
          <a:xfrm>
            <a:off x="1571587" y="2333310"/>
            <a:ext cx="422898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1800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can be computed via 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convex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 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opt for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629C17C-7D63-E441-9D7E-09702E8EA7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1188" y="2327287"/>
            <a:ext cx="1210761" cy="41131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A48CECE-FFA9-6E49-8F86-D9873A75D0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1076" y="2412459"/>
            <a:ext cx="455696" cy="2703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CD8728B-0C3C-1D49-AE7F-AA2AE4478C67}"/>
              </a:ext>
            </a:extLst>
          </p:cNvPr>
          <p:cNvSpPr txBox="1"/>
          <p:nvPr/>
        </p:nvSpPr>
        <p:spPr>
          <a:xfrm>
            <a:off x="984303" y="1761431"/>
            <a:ext cx="40185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If</a:t>
            </a:r>
            <a:endParaRPr kumimoji="0" lang="en-US" sz="1800" i="0" u="none" strike="noStrike" cap="none" spc="0" normalizeH="0" baseline="0" dirty="0">
              <a:ln>
                <a:noFill/>
              </a:ln>
              <a:effectLst/>
              <a:uFillTx/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  <a:sym typeface="Gill Sans Ligh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307EE15-DE8A-0142-B9A4-8B885FA921F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679" t="-6765" b="-1"/>
          <a:stretch/>
        </p:blipFill>
        <p:spPr>
          <a:xfrm>
            <a:off x="3055687" y="2942563"/>
            <a:ext cx="3296475" cy="52861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4E35ECD-3926-4B4E-8612-755017BB14C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83551" b="9278"/>
          <a:stretch/>
        </p:blipFill>
        <p:spPr>
          <a:xfrm>
            <a:off x="2278487" y="2962207"/>
            <a:ext cx="658678" cy="44918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0736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47"/>
    </mc:Choice>
    <mc:Fallback xmlns="">
      <p:transition spd="slow" advTm="54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Using </a:t>
            </a:r>
            <a:r>
              <a:rPr lang="en" sz="2400" b="1" dirty="0" err="1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Danskin’s</a:t>
            </a: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 theorem to compute derivatives</a:t>
            </a:r>
            <a:endParaRPr sz="2400" b="1" dirty="0">
              <a:latin typeface="Gadugi" panose="020B0502040204020203" pitchFamily="34" charset="0"/>
              <a:ea typeface="Gadugi" panose="020B0502040204020203" pitchFamily="34" charset="0"/>
              <a:cs typeface="Helvetica Neue"/>
              <a:sym typeface="Helvetica Neue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5AF506-E20E-8244-9AB4-399076E60CA9}"/>
              </a:ext>
            </a:extLst>
          </p:cNvPr>
          <p:cNvSpPr txBox="1"/>
          <p:nvPr/>
        </p:nvSpPr>
        <p:spPr>
          <a:xfrm>
            <a:off x="588758" y="1279029"/>
            <a:ext cx="670358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1800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Let                     b</a:t>
            </a:r>
            <a:r>
              <a:rPr lang="en-US" sz="1800" dirty="0"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e the solution of the optimization so that:</a:t>
            </a:r>
            <a:endParaRPr kumimoji="0" lang="en-US" sz="1800" i="0" u="none" strike="noStrike" cap="none" spc="0" normalizeH="0" baseline="0" dirty="0">
              <a:ln>
                <a:noFill/>
              </a:ln>
              <a:effectLst/>
              <a:uFillTx/>
              <a:latin typeface="Gadugi" panose="020B0502040204020203" pitchFamily="34" charset="0"/>
              <a:ea typeface="Gadugi" panose="020B0502040204020203" pitchFamily="34" charset="0"/>
              <a:cs typeface="Calibri" panose="020F0502020204030204" pitchFamily="34" charset="0"/>
              <a:sym typeface="Gill Sans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9C9E7D-10E1-CB4C-A02C-36D26C6EF0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927"/>
          <a:stretch/>
        </p:blipFill>
        <p:spPr>
          <a:xfrm>
            <a:off x="1071881" y="1311722"/>
            <a:ext cx="1042669" cy="3142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82D7EB-E169-4941-B700-B521D52163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933"/>
          <a:stretch/>
        </p:blipFill>
        <p:spPr>
          <a:xfrm>
            <a:off x="1071881" y="1781202"/>
            <a:ext cx="6703581" cy="8461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CFFF81-AD3C-9E43-B446-70AE8739A82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8548"/>
          <a:stretch/>
        </p:blipFill>
        <p:spPr>
          <a:xfrm>
            <a:off x="892810" y="3288182"/>
            <a:ext cx="7285990" cy="572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7A59A67-3D1B-624F-AADA-F1CBB436D1C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9894" b="-3926"/>
          <a:stretch/>
        </p:blipFill>
        <p:spPr>
          <a:xfrm>
            <a:off x="892810" y="3906602"/>
            <a:ext cx="7285990" cy="88466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298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47"/>
    </mc:Choice>
    <mc:Fallback xmlns="">
      <p:transition spd="slow" advTm="54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Gadugi" panose="020B0502040204020203" pitchFamily="34" charset="0"/>
                <a:ea typeface="Gadugi" panose="020B0502040204020203" pitchFamily="34" charset="0"/>
                <a:cs typeface="Helvetica Neue"/>
                <a:sym typeface="Helvetica Neue"/>
              </a:rPr>
              <a:t>Preliminary results and Future work</a:t>
            </a:r>
            <a:endParaRPr sz="2400" b="1" dirty="0">
              <a:latin typeface="Gadugi" panose="020B0502040204020203" pitchFamily="34" charset="0"/>
              <a:ea typeface="Gadugi" panose="020B0502040204020203" pitchFamily="34" charset="0"/>
              <a:cs typeface="Helvetica Neue"/>
              <a:sym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ABF02C-C6EA-3F44-AD38-08916EB50FC0}"/>
              </a:ext>
            </a:extLst>
          </p:cNvPr>
          <p:cNvSpPr txBox="1"/>
          <p:nvPr/>
        </p:nvSpPr>
        <p:spPr>
          <a:xfrm>
            <a:off x="588758" y="1197680"/>
            <a:ext cx="770942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85750" marR="0" indent="-2857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On binary Fashion-MNIST (</a:t>
            </a:r>
            <a:r>
              <a:rPr kumimoji="0" lang="en-US" sz="1800" i="0" u="none" strike="noStrike" cap="none" spc="0" normalizeH="0" baseline="0" dirty="0" err="1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i.e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 5 categories grouped together) , we achieve </a:t>
            </a:r>
            <a:r>
              <a:rPr kumimoji="0" lang="en-US" sz="1800" b="1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accuracy of 91.3%</a:t>
            </a:r>
            <a:r>
              <a:rPr kumimoji="0" lang="en-US" sz="1800" i="0" u="none" strike="noStrike" cap="none" spc="0" normalizeH="0" baseline="0" dirty="0">
                <a:ln>
                  <a:noFill/>
                </a:ln>
                <a:effectLst/>
                <a:uFillTx/>
                <a:latin typeface="Gadugi" panose="020B0502040204020203" pitchFamily="34" charset="0"/>
                <a:ea typeface="Gadugi" panose="020B0502040204020203" pitchFamily="34" charset="0"/>
                <a:cs typeface="Calibri" panose="020F0502020204030204" pitchFamily="34" charset="0"/>
                <a:sym typeface="Gill Sans Light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C0D4A54-35AD-5B47-86F9-9CD5E7697E86}"/>
                  </a:ext>
                </a:extLst>
              </p:cNvPr>
              <p:cNvSpPr txBox="1"/>
              <p:nvPr/>
            </p:nvSpPr>
            <p:spPr>
              <a:xfrm>
                <a:off x="588758" y="2494419"/>
                <a:ext cx="7709422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285750" marR="0" indent="-285750" algn="l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kumimoji="0" lang="en-US" sz="1800" i="0" u="none" strike="noStrike" cap="none" spc="0" normalizeH="0" baseline="0" dirty="0">
                    <a:ln>
                      <a:noFill/>
                    </a:ln>
                    <a:effectLst/>
                    <a:uFillTx/>
                    <a:latin typeface="Gadugi" panose="020B0502040204020203" pitchFamily="34" charset="0"/>
                    <a:ea typeface="Gadugi" panose="020B0502040204020203" pitchFamily="34" charset="0"/>
                    <a:cs typeface="Calibri" panose="020F0502020204030204" pitchFamily="34" charset="0"/>
                    <a:sym typeface="Gill Sans Light"/>
                  </a:rPr>
                  <a:t>Extension to l</a:t>
                </a:r>
                <a:r>
                  <a:rPr kumimoji="0" lang="en-US" sz="1800" i="0" u="none" strike="noStrike" cap="none" spc="0" normalizeH="0" baseline="-25000" dirty="0">
                    <a:ln>
                      <a:noFill/>
                    </a:ln>
                    <a:effectLst/>
                    <a:uFillTx/>
                    <a:latin typeface="Gadugi" panose="020B0502040204020203" pitchFamily="34" charset="0"/>
                    <a:ea typeface="Gadugi" panose="020B0502040204020203" pitchFamily="34" charset="0"/>
                    <a:cs typeface="Calibri" panose="020F0502020204030204" pitchFamily="34" charset="0"/>
                    <a:sym typeface="Gill Sans Light"/>
                  </a:rPr>
                  <a:t>1</a:t>
                </a:r>
                <a:r>
                  <a:rPr kumimoji="0" lang="en-US" sz="1800" i="0" u="none" strike="noStrike" cap="none" spc="0" normalizeH="0" baseline="0" dirty="0">
                    <a:ln>
                      <a:noFill/>
                    </a:ln>
                    <a:effectLst/>
                    <a:uFillTx/>
                    <a:latin typeface="Gadugi" panose="020B0502040204020203" pitchFamily="34" charset="0"/>
                    <a:ea typeface="Gadugi" panose="020B0502040204020203" pitchFamily="34" charset="0"/>
                    <a:cs typeface="Calibri" panose="020F0502020204030204" pitchFamily="34" charset="0"/>
                    <a:sym typeface="Gill Sans Light"/>
                  </a:rPr>
                  <a:t> and l</a:t>
                </a:r>
                <a14:m>
                  <m:oMath xmlns:m="http://schemas.openxmlformats.org/officeDocument/2006/math">
                    <m:r>
                      <a:rPr kumimoji="0" lang="en-US" sz="1800" i="1" u="none" strike="noStrike" cap="none" spc="0" normalizeH="0" baseline="-25000" smtClean="0">
                        <a:ln>
                          <a:noFill/>
                        </a:ln>
                        <a:effectLst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Gill Sans Light"/>
                      </a:rPr>
                      <m:t>∞</m:t>
                    </m:r>
                  </m:oMath>
                </a14:m>
                <a:r>
                  <a:rPr kumimoji="0" lang="en-US" sz="1800" i="0" u="none" strike="noStrike" cap="none" spc="0" normalizeH="0" dirty="0">
                    <a:ln>
                      <a:noFill/>
                    </a:ln>
                    <a:effectLst/>
                    <a:uFillTx/>
                    <a:latin typeface="Gadugi" panose="020B0502040204020203" pitchFamily="34" charset="0"/>
                    <a:ea typeface="Gadugi" panose="020B0502040204020203" pitchFamily="34" charset="0"/>
                    <a:cs typeface="Calibri" panose="020F0502020204030204" pitchFamily="34" charset="0"/>
                    <a:sym typeface="Gill Sans Light"/>
                  </a:rPr>
                  <a:t> norms.</a:t>
                </a:r>
                <a:endParaRPr kumimoji="0" lang="en-US" sz="1800" i="0" u="none" strike="noStrike" cap="none" spc="0" normalizeH="0" baseline="0" dirty="0">
                  <a:ln>
                    <a:noFill/>
                  </a:ln>
                  <a:effectLst/>
                  <a:uFillTx/>
                  <a:latin typeface="Gadugi" panose="020B0502040204020203" pitchFamily="34" charset="0"/>
                  <a:ea typeface="Gadugi" panose="020B0502040204020203" pitchFamily="34" charset="0"/>
                  <a:cs typeface="Calibri" panose="020F0502020204030204" pitchFamily="34" charset="0"/>
                  <a:sym typeface="Gill Sans Light"/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C0D4A54-35AD-5B47-86F9-9CD5E7697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58" y="2494419"/>
                <a:ext cx="7709422" cy="379591"/>
              </a:xfrm>
              <a:prstGeom prst="rect">
                <a:avLst/>
              </a:prstGeom>
              <a:blipFill>
                <a:blip r:embed="rId4"/>
                <a:stretch>
                  <a:fillRect l="-987" t="-6452" b="-22581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8438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47"/>
    </mc:Choice>
    <mc:Fallback xmlns="">
      <p:transition spd="slow" advTm="541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4.9|2.4|7.3|3.3|3.5|3.8|5.2|7.6|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4.9|2.4|7.3|3.3|3.5|3.8|5.2|7.6|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4.6|8.5|10.7|9|8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4.6|8.5|10.7|9|8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4.6|8.5|10.7|9|8.4"/>
</p:tagLst>
</file>

<file path=ppt/theme/theme1.xml><?xml version="1.0" encoding="utf-8"?>
<a:theme xmlns:a="http://schemas.openxmlformats.org/drawingml/2006/main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16915</TotalTime>
  <Words>573</Words>
  <Application>Microsoft Macintosh PowerPoint</Application>
  <PresentationFormat>On-screen Show (16:9)</PresentationFormat>
  <Paragraphs>48</Paragraphs>
  <Slides>6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Alfa Slab One</vt:lpstr>
      <vt:lpstr>Arial</vt:lpstr>
      <vt:lpstr>Cambria Math</vt:lpstr>
      <vt:lpstr>Gadugi</vt:lpstr>
      <vt:lpstr>Palatino</vt:lpstr>
      <vt:lpstr>Proxima Nova</vt:lpstr>
      <vt:lpstr>Gameday</vt:lpstr>
      <vt:lpstr>Differentiable non-convex optimization layers in  neural networks</vt:lpstr>
      <vt:lpstr>Problem framework</vt:lpstr>
      <vt:lpstr>Problem framework</vt:lpstr>
      <vt:lpstr>Using Hessian bounds to solve optimization</vt:lpstr>
      <vt:lpstr>Using Danskin’s theorem to compute derivatives</vt:lpstr>
      <vt:lpstr>Preliminary results and Future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Impacts of High-Order Loss Approximations and Features in Deep Learning Interpretation</dc:title>
  <dc:creator>Sahil Singla</dc:creator>
  <cp:lastModifiedBy>Sahil Singla</cp:lastModifiedBy>
  <cp:revision>2023</cp:revision>
  <dcterms:modified xsi:type="dcterms:W3CDTF">2021-10-21T10:34:16Z</dcterms:modified>
</cp:coreProperties>
</file>