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4"/>
  </p:notesMasterIdLst>
  <p:sldIdLst>
    <p:sldId id="1467" r:id="rId2"/>
    <p:sldId id="1651" r:id="rId3"/>
    <p:sldId id="1652" r:id="rId4"/>
    <p:sldId id="1624" r:id="rId5"/>
    <p:sldId id="345" r:id="rId6"/>
    <p:sldId id="509" r:id="rId7"/>
    <p:sldId id="510" r:id="rId8"/>
    <p:sldId id="512" r:id="rId9"/>
    <p:sldId id="514" r:id="rId10"/>
    <p:sldId id="515" r:id="rId11"/>
    <p:sldId id="1653" r:id="rId12"/>
    <p:sldId id="1654" r:id="rId13"/>
    <p:sldId id="516" r:id="rId14"/>
    <p:sldId id="498" r:id="rId15"/>
    <p:sldId id="522" r:id="rId16"/>
    <p:sldId id="1655" r:id="rId17"/>
    <p:sldId id="1519" r:id="rId18"/>
    <p:sldId id="1520" r:id="rId19"/>
    <p:sldId id="1521" r:id="rId20"/>
    <p:sldId id="1522" r:id="rId21"/>
    <p:sldId id="1523" r:id="rId22"/>
    <p:sldId id="1524" r:id="rId23"/>
    <p:sldId id="1525" r:id="rId24"/>
    <p:sldId id="521" r:id="rId25"/>
    <p:sldId id="520" r:id="rId26"/>
    <p:sldId id="519" r:id="rId27"/>
    <p:sldId id="523" r:id="rId28"/>
    <p:sldId id="524" r:id="rId29"/>
    <p:sldId id="525" r:id="rId30"/>
    <p:sldId id="505" r:id="rId31"/>
    <p:sldId id="508" r:id="rId32"/>
    <p:sldId id="589" r:id="rId33"/>
    <p:sldId id="590" r:id="rId34"/>
    <p:sldId id="591" r:id="rId35"/>
    <p:sldId id="592" r:id="rId36"/>
    <p:sldId id="593" r:id="rId37"/>
    <p:sldId id="594" r:id="rId38"/>
    <p:sldId id="586" r:id="rId39"/>
    <p:sldId id="530" r:id="rId40"/>
    <p:sldId id="531" r:id="rId41"/>
    <p:sldId id="532" r:id="rId42"/>
    <p:sldId id="1661" r:id="rId43"/>
    <p:sldId id="1665" r:id="rId44"/>
    <p:sldId id="1687" r:id="rId45"/>
    <p:sldId id="1638" r:id="rId46"/>
    <p:sldId id="1668" r:id="rId47"/>
    <p:sldId id="1680" r:id="rId48"/>
    <p:sldId id="1669" r:id="rId49"/>
    <p:sldId id="1635" r:id="rId50"/>
    <p:sldId id="1634" r:id="rId51"/>
    <p:sldId id="1611" r:id="rId52"/>
    <p:sldId id="1636" r:id="rId53"/>
    <p:sldId id="1625" r:id="rId54"/>
    <p:sldId id="1689" r:id="rId55"/>
    <p:sldId id="1690" r:id="rId56"/>
    <p:sldId id="1691" r:id="rId57"/>
    <p:sldId id="1692" r:id="rId58"/>
    <p:sldId id="1693" r:id="rId59"/>
    <p:sldId id="1694" r:id="rId60"/>
    <p:sldId id="1695" r:id="rId61"/>
    <p:sldId id="1696" r:id="rId62"/>
    <p:sldId id="1662" r:id="rId63"/>
    <p:sldId id="1681" r:id="rId64"/>
    <p:sldId id="1631" r:id="rId65"/>
    <p:sldId id="1632" r:id="rId66"/>
    <p:sldId id="1682" r:id="rId67"/>
    <p:sldId id="1683" r:id="rId68"/>
    <p:sldId id="1684" r:id="rId69"/>
    <p:sldId id="330" r:id="rId70"/>
    <p:sldId id="276" r:id="rId71"/>
    <p:sldId id="1538" r:id="rId72"/>
    <p:sldId id="279" r:id="rId73"/>
    <p:sldId id="282" r:id="rId74"/>
    <p:sldId id="283" r:id="rId75"/>
    <p:sldId id="287" r:id="rId76"/>
    <p:sldId id="291" r:id="rId77"/>
    <p:sldId id="580" r:id="rId78"/>
    <p:sldId id="286" r:id="rId79"/>
    <p:sldId id="289" r:id="rId80"/>
    <p:sldId id="288" r:id="rId81"/>
    <p:sldId id="290" r:id="rId82"/>
    <p:sldId id="1685" r:id="rId83"/>
    <p:sldId id="1686" r:id="rId84"/>
    <p:sldId id="1688" r:id="rId85"/>
    <p:sldId id="1656" r:id="rId86"/>
    <p:sldId id="1657" r:id="rId87"/>
    <p:sldId id="1477" r:id="rId88"/>
    <p:sldId id="1481" r:id="rId89"/>
    <p:sldId id="485" r:id="rId90"/>
    <p:sldId id="486" r:id="rId91"/>
    <p:sldId id="1483" r:id="rId92"/>
    <p:sldId id="1480" r:id="rId93"/>
    <p:sldId id="1478" r:id="rId94"/>
    <p:sldId id="1479" r:id="rId95"/>
    <p:sldId id="1475" r:id="rId96"/>
    <p:sldId id="1484" r:id="rId97"/>
    <p:sldId id="1658" r:id="rId98"/>
    <p:sldId id="1659" r:id="rId99"/>
    <p:sldId id="1485" r:id="rId100"/>
    <p:sldId id="1486" r:id="rId101"/>
    <p:sldId id="1660" r:id="rId102"/>
    <p:sldId id="1488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3A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93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338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57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73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3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2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95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0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7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60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89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9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58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30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450.png"/><Relationship Id="rId4" Type="http://schemas.openxmlformats.org/officeDocument/2006/relationships/image" Target="../media/image4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0.png"/><Relationship Id="rId7" Type="http://schemas.openxmlformats.org/officeDocument/2006/relationships/image" Target="../media/image5101.png"/><Relationship Id="rId2" Type="http://schemas.openxmlformats.org/officeDocument/2006/relationships/image" Target="../media/image4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0.png"/><Relationship Id="rId5" Type="http://schemas.openxmlformats.org/officeDocument/2006/relationships/image" Target="../media/image4900.png"/><Relationship Id="rId4" Type="http://schemas.openxmlformats.org/officeDocument/2006/relationships/image" Target="../media/image48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1.png"/><Relationship Id="rId2" Type="http://schemas.openxmlformats.org/officeDocument/2006/relationships/image" Target="../media/image5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01.png"/><Relationship Id="rId4" Type="http://schemas.openxmlformats.org/officeDocument/2006/relationships/image" Target="../media/image53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0.png"/><Relationship Id="rId2" Type="http://schemas.openxmlformats.org/officeDocument/2006/relationships/image" Target="../media/image5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1.png"/><Relationship Id="rId5" Type="http://schemas.openxmlformats.org/officeDocument/2006/relationships/image" Target="../media/image5400.png"/><Relationship Id="rId4" Type="http://schemas.openxmlformats.org/officeDocument/2006/relationships/image" Target="../media/image53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1.png"/><Relationship Id="rId5" Type="http://schemas.openxmlformats.org/officeDocument/2006/relationships/image" Target="../media/image591.png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8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3.tiff"/><Relationship Id="rId7" Type="http://schemas.openxmlformats.org/officeDocument/2006/relationships/image" Target="../media/image8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2.png"/><Relationship Id="rId7" Type="http://schemas.openxmlformats.org/officeDocument/2006/relationships/image" Target="../media/image87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8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8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tiff"/><Relationship Id="rId7" Type="http://schemas.openxmlformats.org/officeDocument/2006/relationships/image" Target="../media/image8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tiff"/><Relationship Id="rId7" Type="http://schemas.openxmlformats.org/officeDocument/2006/relationships/image" Target="../media/image8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0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tiff"/><Relationship Id="rId7" Type="http://schemas.openxmlformats.org/officeDocument/2006/relationships/image" Target="../media/image8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00.png"/><Relationship Id="rId9" Type="http://schemas.openxmlformats.org/officeDocument/2006/relationships/image" Target="../media/image44.tif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43.tiff"/><Relationship Id="rId7" Type="http://schemas.openxmlformats.org/officeDocument/2006/relationships/image" Target="../media/image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tiff"/><Relationship Id="rId7" Type="http://schemas.openxmlformats.org/officeDocument/2006/relationships/image" Target="../media/image8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00.png"/><Relationship Id="rId9" Type="http://schemas.openxmlformats.org/officeDocument/2006/relationships/image" Target="../media/image44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image" Target="../media/image410.png"/><Relationship Id="rId5" Type="http://schemas.openxmlformats.org/officeDocument/2006/relationships/image" Target="../media/image351.png"/><Relationship Id="rId10" Type="http://schemas.openxmlformats.org/officeDocument/2006/relationships/image" Target="../media/image400.png"/><Relationship Id="rId4" Type="http://schemas.openxmlformats.org/officeDocument/2006/relationships/image" Target="../media/image341.png"/><Relationship Id="rId9" Type="http://schemas.openxmlformats.org/officeDocument/2006/relationships/image" Target="../media/image39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30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450.png"/><Relationship Id="rId4" Type="http://schemas.openxmlformats.org/officeDocument/2006/relationships/image" Target="../media/image4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</a:t>
            </a: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2107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.2: Sensing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= C . (t2-t1)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29D20-6440-E740-8B47-C939581CB266}"/>
              </a:ext>
            </a:extLst>
          </p:cNvPr>
          <p:cNvSpPr txBox="1"/>
          <p:nvPr/>
        </p:nvSpPr>
        <p:spPr>
          <a:xfrm>
            <a:off x="5756322" y="5850693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= speed of the wave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~340m/s for sound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F50C1280-ABE6-2C4F-AF4C-C6250B0B26DA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E95467-C253-814E-89E7-677EDB0EBF9A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9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87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2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Recording" descr="testRecording">
            <a:hlinkClick r:id="" action="ppaction://media"/>
            <a:extLst>
              <a:ext uri="{FF2B5EF4-FFF2-40B4-BE49-F238E27FC236}">
                <a16:creationId xmlns:a16="http://schemas.microsoft.com/office/drawing/2014/main" id="{2E997937-9477-BA4C-B35F-812A6B78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028" y="1773744"/>
            <a:ext cx="812800" cy="81280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78557D9-E988-2946-9147-357B52BD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1F563-4ACF-754E-844D-72A7143C3C4F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0D3C9-EEC6-A54D-BD11-6DB542EA0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203" y="32951"/>
            <a:ext cx="2798195" cy="220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5A9A5-1800-924B-9206-827B1A223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203" y="4616227"/>
            <a:ext cx="2939768" cy="1939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7134C-1D8E-5540-A012-03DAEFC33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367" y="2339184"/>
            <a:ext cx="2777835" cy="2022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42F6A-D138-7B4C-A8B8-B0BAAA8E588B}"/>
              </a:ext>
            </a:extLst>
          </p:cNvPr>
          <p:cNvSpPr txBox="1"/>
          <p:nvPr/>
        </p:nvSpPr>
        <p:spPr>
          <a:xfrm>
            <a:off x="2466153" y="542621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75059-63E9-2B49-819D-B480D924C7D4}"/>
              </a:ext>
            </a:extLst>
          </p:cNvPr>
          <p:cNvSpPr txBox="1"/>
          <p:nvPr/>
        </p:nvSpPr>
        <p:spPr>
          <a:xfrm>
            <a:off x="2466153" y="2873237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Plot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D13C7-CCB3-8941-9EF1-03EA67507AD7}"/>
              </a:ext>
            </a:extLst>
          </p:cNvPr>
          <p:cNvSpPr txBox="1"/>
          <p:nvPr/>
        </p:nvSpPr>
        <p:spPr>
          <a:xfrm>
            <a:off x="2466153" y="5203853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STFT Plot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D5914-275F-5F40-9899-40D6A330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38" y="4477308"/>
            <a:ext cx="2599987" cy="2041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30897-70CB-5D45-93C4-CD9E88C4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85" y="4477308"/>
            <a:ext cx="2614677" cy="2061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6C57B3-C138-F54B-B616-1381D0D8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85" y="1008815"/>
            <a:ext cx="2536335" cy="2022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4A94F-B0AA-E140-AC09-02A9C07F3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71" y="1008815"/>
            <a:ext cx="2575505" cy="2027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C6C24-0811-2444-A686-CB5B5EBCF392}"/>
              </a:ext>
            </a:extLst>
          </p:cNvPr>
          <p:cNvSpPr txBox="1"/>
          <p:nvPr/>
        </p:nvSpPr>
        <p:spPr>
          <a:xfrm>
            <a:off x="187903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8EEA8-2EB5-5E42-B735-FFABFFCF1141}"/>
              </a:ext>
            </a:extLst>
          </p:cNvPr>
          <p:cNvSpPr txBox="1"/>
          <p:nvPr/>
        </p:nvSpPr>
        <p:spPr>
          <a:xfrm>
            <a:off x="5408902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 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E819A-31EE-0941-A678-DE58328430D9}"/>
              </a:ext>
            </a:extLst>
          </p:cNvPr>
          <p:cNvSpPr txBox="1"/>
          <p:nvPr/>
        </p:nvSpPr>
        <p:spPr>
          <a:xfrm>
            <a:off x="2882679" y="3838999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bandpass filter</a:t>
            </a:r>
          </a:p>
        </p:txBody>
      </p:sp>
    </p:spTree>
    <p:extLst>
      <p:ext uri="{BB962C8B-B14F-4D97-AF65-F5344CB8AC3E}">
        <p14:creationId xmlns:p14="http://schemas.microsoft.com/office/powerpoint/2010/main" val="17387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= C . (t2-t1)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Problem: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32D02-114A-C544-A4C1-D9F8DB0A72EB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307859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594525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2079159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388056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3FFA8-CF87-8E48-9C73-7E248EF8E40D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Application: Contact tracing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A9AB9-0904-EBA1-75E6-336875465BD4}"/>
              </a:ext>
            </a:extLst>
          </p:cNvPr>
          <p:cNvSpPr txBox="1"/>
          <p:nvPr/>
        </p:nvSpPr>
        <p:spPr>
          <a:xfrm>
            <a:off x="-1" y="2333441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54903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119201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21317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971690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416858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(hardware, interrupt, driver, scheduling,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read(sound_dev,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t1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(hardware, interrupt, driver, scheduling,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 is growing exponentially – here's what that really means">
            <a:extLst>
              <a:ext uri="{FF2B5EF4-FFF2-40B4-BE49-F238E27FC236}">
                <a16:creationId xmlns:a16="http://schemas.microsoft.com/office/drawing/2014/main" id="{FD96FC27-31FB-0F4F-87F3-8144C121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96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Device B</a:t>
            </a:r>
          </a:p>
        </p:txBody>
      </p:sp>
      <p:sp>
        <p:nvSpPr>
          <p:cNvPr id="25" name="Curved Up Arrow 24">
            <a:extLst>
              <a:ext uri="{FF2B5EF4-FFF2-40B4-BE49-F238E27FC236}">
                <a16:creationId xmlns:a16="http://schemas.microsoft.com/office/drawing/2014/main" id="{F71F81F4-0E58-7743-976E-EC1BB84C4B66}"/>
              </a:ext>
            </a:extLst>
          </p:cNvPr>
          <p:cNvSpPr/>
          <p:nvPr/>
        </p:nvSpPr>
        <p:spPr>
          <a:xfrm>
            <a:off x="6640513" y="520223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D7C8B3EA-A197-6B47-8E0B-D05B88F73B0D}"/>
              </a:ext>
            </a:extLst>
          </p:cNvPr>
          <p:cNvSpPr/>
          <p:nvPr/>
        </p:nvSpPr>
        <p:spPr>
          <a:xfrm rot="8101" flipH="1">
            <a:off x="6138863" y="518318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7B260-501C-7A46-9DBB-A565C1F99CC1}"/>
              </a:ext>
            </a:extLst>
          </p:cNvPr>
          <p:cNvSpPr/>
          <p:nvPr/>
        </p:nvSpPr>
        <p:spPr>
          <a:xfrm>
            <a:off x="5486400" y="5773738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=|ETOA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|/2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 emits a beep while both recording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 emits another beep while both continue recording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devices detect TOA of the two beeps and obtain respective ETOAs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093085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70781177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2588266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379393699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9421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27" name="Group 139">
            <a:extLst>
              <a:ext uri="{FF2B5EF4-FFF2-40B4-BE49-F238E27FC236}">
                <a16:creationId xmlns:a16="http://schemas.microsoft.com/office/drawing/2014/main" id="{235A7AEB-AECD-DC46-ADEF-5658A5EBF16E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5A2E-EC85-F946-91C1-AF9A5D7FD13F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136D14-D35C-F247-A045-C275ECD8BD3E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C94D16-9451-2A4C-8E87-59208EF4BF92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44B55F-70E9-CC48-AE11-76D6695723A2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7">
              <a:extLst>
                <a:ext uri="{FF2B5EF4-FFF2-40B4-BE49-F238E27FC236}">
                  <a16:creationId xmlns:a16="http://schemas.microsoft.com/office/drawing/2014/main" id="{9E6ADE1B-F6C1-6C44-BCBC-DA9B696A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47987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C5CACE-52EF-B247-A974-17553BBC40A7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202CA2-C7B5-E148-B932-F9034C306EE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4BBCD-1CBD-C54C-BCE1-4B2E41D23C61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22882-DFA5-8D4C-A255-95092220D458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0421518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908810"/>
            <a:chOff x="8232532" y="3276600"/>
            <a:chExt cx="984736" cy="190881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8382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369591E-A150-8946-B9C6-2B1C147C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AFCA8-3DE4-8042-B835-6F1DCBA3745A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EEFAFA-5065-F641-8C19-878205E3024C}"/>
              </a:ext>
            </a:extLst>
          </p:cNvPr>
          <p:cNvCxnSpPr/>
          <p:nvPr/>
        </p:nvCxnSpPr>
        <p:spPr bwMode="auto">
          <a:xfrm>
            <a:off x="358819" y="26610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E54A35-A1EC-5D4D-986E-95FD1AD9F2B6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341A41-B519-DB45-AEAC-A3763B0E740E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B835A7-0562-D245-ACB9-5D41C374792F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3F8AA1-7151-8F42-B24F-2247E056443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035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17540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4A0D23D-F8C0-414E-BADE-6215A19D320C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F6CCBD-6FA4-5044-AB3C-270F7135876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D548CAD-0F65-764F-8485-71FF6DB01753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2FAFB1D-E857-C542-AD20-35B1531A264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8BE310-B5C5-BF4C-BE25-CC9D0CDB3EEE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BB72E1-E2EE-0547-AAE9-B0E2D24469D2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08079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(P+Q+P) – (Q)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88066DB-F3B6-4F40-8851-C6250A8C358D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C9F4DD-11EE-CD45-BE6E-AB8BE7E5520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EE8225-1910-B149-B367-66CBA51727D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3611B8E-FE84-B544-9D07-55C66E5E0F2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302CB34-9282-9646-AC64-60ED5F01AF8D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498F15B-46F7-F247-840D-5F8967A7D740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69EA1C7-A74D-E74E-B38C-C0A0BE0E8F2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4586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5F929BA-05CB-3976-63D6-483812632615}"/>
              </a:ext>
            </a:extLst>
          </p:cNvPr>
          <p:cNvSpPr/>
          <p:nvPr/>
        </p:nvSpPr>
        <p:spPr>
          <a:xfrm>
            <a:off x="0" y="2819400"/>
            <a:ext cx="9144000" cy="1066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Did you notice a small scope for error?</a:t>
            </a:r>
          </a:p>
        </p:txBody>
      </p:sp>
    </p:spTree>
    <p:extLst>
      <p:ext uri="{BB962C8B-B14F-4D97-AF65-F5344CB8AC3E}">
        <p14:creationId xmlns:p14="http://schemas.microsoft.com/office/powerpoint/2010/main" val="208796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448B00F-0A57-F143-9973-CC1983309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424" y="298450"/>
            <a:ext cx="2753332" cy="236855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992626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789FA-EF46-984D-B3AE-453D4D554576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Fine-grained distance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5E9DA-3F28-454E-85B0-979AAE55F0DA}"/>
              </a:ext>
            </a:extLst>
          </p:cNvPr>
          <p:cNvSpPr txBox="1"/>
          <p:nvPr/>
        </p:nvSpPr>
        <p:spPr>
          <a:xfrm>
            <a:off x="0" y="4187398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893113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Sensing signal in Space</a:t>
            </a:r>
          </a:p>
        </p:txBody>
      </p:sp>
    </p:spTree>
    <p:extLst>
      <p:ext uri="{BB962C8B-B14F-4D97-AF65-F5344CB8AC3E}">
        <p14:creationId xmlns:p14="http://schemas.microsoft.com/office/powerpoint/2010/main" val="2831039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558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62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3E25CF-3032-004F-96E0-9DBB7118A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14" y="2574939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F508F25-F9FA-FF47-B13B-A02494D2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93" y="2580578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9AF3519-0FE2-8D47-8D5F-4D523E26D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72" y="2586217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A1766E-8B83-3E4B-88C5-78BBE953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51" y="2591856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5AAF583-C5B3-444E-9310-4936C952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30" y="2597495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A727FA6-BBB1-1F45-88D2-06436F89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09" y="2603134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DAB8F32-53EA-3B4B-903B-45DCD777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88" y="2608773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F4469A3-519A-6147-B505-1A0E12D5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67" y="2614412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58AF519-CFE6-644E-8AD1-94B60241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46" y="2620051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1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pare the Privacy Practices of the Most Popular Smart Speakers with  Virtual Assistants | Common Sense Education">
            <a:extLst>
              <a:ext uri="{FF2B5EF4-FFF2-40B4-BE49-F238E27FC236}">
                <a16:creationId xmlns:a16="http://schemas.microsoft.com/office/drawing/2014/main" id="{6ED6FA8E-6C25-C044-AED5-0797C623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9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acoustic ranging technique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BeepBeep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SenSys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voiding Epic Fails in MEMS Microphones">
            <a:extLst>
              <a:ext uri="{FF2B5EF4-FFF2-40B4-BE49-F238E27FC236}">
                <a16:creationId xmlns:a16="http://schemas.microsoft.com/office/drawing/2014/main" id="{CD3573FD-65DC-7541-AD4F-4C6353EF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72727"/>
            <a:ext cx="39243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 Echo LED/Microphone Board Replacement - iFixit Repair Guide">
            <a:extLst>
              <a:ext uri="{FF2B5EF4-FFF2-40B4-BE49-F238E27FC236}">
                <a16:creationId xmlns:a16="http://schemas.microsoft.com/office/drawing/2014/main" id="{A95A67DF-EF60-0145-BFE7-4CA24046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324" cy="39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Apple tests AirPods production in Vietnam as it cuts China reliance -  Nikkei Asian Review">
            <a:extLst>
              <a:ext uri="{FF2B5EF4-FFF2-40B4-BE49-F238E27FC236}">
                <a16:creationId xmlns:a16="http://schemas.microsoft.com/office/drawing/2014/main" id="{14F4E342-F4AB-3E43-B534-D3E3DA3A67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Apple tests AirPods production in Vietnam as it cuts China reliance -  Nikkei Asian Review">
            <a:extLst>
              <a:ext uri="{FF2B5EF4-FFF2-40B4-BE49-F238E27FC236}">
                <a16:creationId xmlns:a16="http://schemas.microsoft.com/office/drawing/2014/main" id="{80F47B9A-15E0-2144-AD44-5FECEEE591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A3EF7-F33B-9D43-9765-1E5856FF3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200"/>
            <a:ext cx="5283437" cy="2971800"/>
          </a:xfrm>
          <a:prstGeom prst="rect">
            <a:avLst/>
          </a:prstGeom>
        </p:spPr>
      </p:pic>
      <p:pic>
        <p:nvPicPr>
          <p:cNvPr id="1026" name="Picture 2" descr="A more accessible future: AirPods, hearing aids, and the audio technology  to make it possible - 9to5Mac">
            <a:extLst>
              <a:ext uri="{FF2B5EF4-FFF2-40B4-BE49-F238E27FC236}">
                <a16:creationId xmlns:a16="http://schemas.microsoft.com/office/drawing/2014/main" id="{D56F79A6-4EFC-7E40-A1CA-6D7332E1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50" y="3886201"/>
            <a:ext cx="51615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3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D50A7-3B04-D544-B271-073E3A80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1" t="49218" r="5001" b="8423"/>
          <a:stretch/>
        </p:blipFill>
        <p:spPr>
          <a:xfrm>
            <a:off x="328602" y="1614204"/>
            <a:ext cx="3914796" cy="3959793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768A3A6-6F84-A14E-8D17-25CE926595E0}"/>
              </a:ext>
            </a:extLst>
          </p:cNvPr>
          <p:cNvSpPr/>
          <p:nvPr/>
        </p:nvSpPr>
        <p:spPr>
          <a:xfrm rot="16200000">
            <a:off x="3732204" y="118110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CC7A2-C6FD-4748-A8B2-0952F69E44A4}"/>
              </a:ext>
            </a:extLst>
          </p:cNvPr>
          <p:cNvGrpSpPr/>
          <p:nvPr/>
        </p:nvGrpSpPr>
        <p:grpSpPr>
          <a:xfrm>
            <a:off x="6123000" y="1525304"/>
            <a:ext cx="2909899" cy="2729196"/>
            <a:chOff x="6123000" y="1525304"/>
            <a:chExt cx="2909899" cy="2729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C1A4C-7574-EE4A-BF9F-7B2173CF7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00" t="16743" r="5388" b="9500"/>
            <a:stretch/>
          </p:blipFill>
          <p:spPr>
            <a:xfrm>
              <a:off x="6123000" y="1525304"/>
              <a:ext cx="2909899" cy="27291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A7A8F-1860-7F4F-8A79-2C8D1BBD0FED}"/>
                </a:ext>
              </a:extLst>
            </p:cNvPr>
            <p:cNvSpPr txBox="1"/>
            <p:nvPr/>
          </p:nvSpPr>
          <p:spPr>
            <a:xfrm>
              <a:off x="6315098" y="1833570"/>
              <a:ext cx="13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Alexa!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3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martphone Icons - Download Free Vector Icons | Noun Project">
            <a:extLst>
              <a:ext uri="{FF2B5EF4-FFF2-40B4-BE49-F238E27FC236}">
                <a16:creationId xmlns:a16="http://schemas.microsoft.com/office/drawing/2014/main" id="{FC5214D3-3C89-3D4E-9084-611C808D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20" y="5052007"/>
            <a:ext cx="1326232" cy="13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iaomi redmi router ac2100 2033mbps 2.4g 5g dual band wireless router  6*high gain antennas 128mb openwrt wifi router Sale - Banggood.com">
            <a:extLst>
              <a:ext uri="{FF2B5EF4-FFF2-40B4-BE49-F238E27FC236}">
                <a16:creationId xmlns:a16="http://schemas.microsoft.com/office/drawing/2014/main" id="{8ABAB474-B942-D74D-9C9D-36BA327C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1" y="3147159"/>
            <a:ext cx="3199306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7FED587A-7FCC-274C-9547-4203B6DEDDB2}"/>
              </a:ext>
            </a:extLst>
          </p:cNvPr>
          <p:cNvSpPr/>
          <p:nvPr/>
        </p:nvSpPr>
        <p:spPr>
          <a:xfrm rot="16978532">
            <a:off x="4095276" y="276066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Manoharan Ramalingam | LinkedIn">
            <a:extLst>
              <a:ext uri="{FF2B5EF4-FFF2-40B4-BE49-F238E27FC236}">
                <a16:creationId xmlns:a16="http://schemas.microsoft.com/office/drawing/2014/main" id="{C7D1447E-C6E5-6043-B40D-5955913F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7" y="0"/>
            <a:ext cx="5161550" cy="32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73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37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1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7BBBEA-2B79-D245-A2E5-1429A53BD022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E7C7E696-6E25-3549-BA7E-EBF073209BE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59DAB9-2402-724C-9FA0-55C8BD86A206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7900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F9E1D862-EC97-014C-BCB8-2FC364F5F202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8DB819-F5F2-834F-8E4D-C29F025ACF81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26BF58B-56D3-8140-A86F-4DC4A0F68FA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24873B-6DC4-A643-914D-D077C37D5D84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647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F50C1280-ABE6-2C4F-AF4C-C6250B0B26DA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E95467-C253-814E-89E7-677EDB0EBF9A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9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0954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507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4700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1762918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1971469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12114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157719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115899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118276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432607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6316" r="-7763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2898061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2532" r="-83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2500" r="-21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/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𝑢𝑛𝑖𝑡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𝑑𝑖𝑠𝑡𝑎𝑛𝑐𝑒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blipFill>
                <a:blip r:embed="rId7"/>
                <a:stretch>
                  <a:fillRect l="-971" r="-416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9873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9744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426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FC00D-7E21-5675-5CDA-8EF6282803A9}"/>
              </a:ext>
            </a:extLst>
          </p:cNvPr>
          <p:cNvGrpSpPr/>
          <p:nvPr/>
        </p:nvGrpSpPr>
        <p:grpSpPr>
          <a:xfrm>
            <a:off x="2220777" y="618173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10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11"/>
                  <a:stretch>
                    <a:fillRect l="-8081" t="-3390" r="-3030" b="-406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/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blipFill>
                <a:blip r:embed="rId12"/>
                <a:stretch>
                  <a:fillRect l="-4933" r="-4036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4087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 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f 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Speed of electromagnetic waves: 3*10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m/s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12174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/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blipFill>
                <a:blip r:embed="rId3"/>
                <a:stretch>
                  <a:fillRect l="-3597" t="-3226" r="-431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690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6A6792-AED1-6344-8543-AF576341F443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FA147-8C5B-A34B-B85C-8C8237E4C40C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3742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832F-EE73-794A-B415-0E65A1FDCBE8}"/>
              </a:ext>
            </a:extLst>
          </p:cNvPr>
          <p:cNvGrpSpPr/>
          <p:nvPr/>
        </p:nvGrpSpPr>
        <p:grpSpPr>
          <a:xfrm>
            <a:off x="1058095" y="2792269"/>
            <a:ext cx="3847248" cy="523220"/>
            <a:chOff x="1058095" y="2792269"/>
            <a:chExt cx="3847248" cy="523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B3E62-CE57-EF45-9B78-FA62A9B77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095" y="3304220"/>
              <a:ext cx="3847248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E74B69-FBA0-0F42-88D1-D178A6FD8916}"/>
                </a:ext>
              </a:extLst>
            </p:cNvPr>
            <p:cNvSpPr txBox="1"/>
            <p:nvPr/>
          </p:nvSpPr>
          <p:spPr>
            <a:xfrm>
              <a:off x="1553675" y="2792269"/>
              <a:ext cx="2936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Distance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meter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3B29AD-9FCE-E241-84ED-1AC035C0FE07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B08ECA-DD37-4542-B01A-7FD9186DEED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485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5011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B735A-052D-1A4B-BDCF-47887D7A090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DB4808-A12E-9E4D-A704-1B332517CA6F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AB2E0B-7563-B94F-9839-72FECBEB010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C009D-99CE-6045-BD72-BF395699CC5F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CC3A92-DE0B-BC4F-BCD5-9ECE18BA4FC8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66FD9F-16ED-514E-937F-89CA459056F2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B79708-B1C8-7D43-9E2A-B86411175A3B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73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8E6B85-EE42-1F4F-8628-80F7628AF0BA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14CE7-A4FB-B345-ADE7-A3DE46A7137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93046-D79C-C747-991C-054AB861C3FE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D0E7F-1D47-B74D-BD3C-D7262304819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4222C-7BC9-E642-9FB7-A6C18A26A97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3A2169-18DE-FE4F-867A-AA93BDA2F057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A82C8C-E73E-CA41-A2C9-34A6D5399DCD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8E744-AF80-6544-88F6-D8186D18E74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87059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303520" y="1365316"/>
            <a:ext cx="1184362" cy="158213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BD53C7-1862-9841-89FB-D0A11CD70589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E153DA-23BC-8D42-B992-90EE2B41B4A6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7AE2895-23D6-CB46-8F39-73ED5142814C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</p:spTree>
    <p:extLst>
      <p:ext uri="{BB962C8B-B14F-4D97-AF65-F5344CB8AC3E}">
        <p14:creationId xmlns:p14="http://schemas.microsoft.com/office/powerpoint/2010/main" val="37988430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EAB60F-0649-B549-8FF2-C9F37B61B4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94D6F-2844-1D4B-AABA-25694F3896C9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F1F56F-BABF-AF46-912F-8ECA7F5B0FC5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402FA5-1327-4C42-9A9B-4AF2B738060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0241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/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blipFill>
                <a:blip r:embed="rId6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33BAE8B-A8B7-9F41-BBFF-1A09474BD0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B0DD4-B298-CB41-80D2-6E952473589A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6BCCD-CBAB-6E4C-8653-898027A5D53A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A5B3AD-7D77-C042-8ED8-E565F194E0D1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452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B998D23-57D7-614C-8370-11F020E32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6036B-F523-6F44-B3B8-64B6B861559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C46D47-5382-8645-85A8-2D63A6B1D348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2EBCFA-CBC8-F84E-9B7C-57A5787E13A2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756662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F38CC-3B88-7E84-9477-5959A61305F4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notice a small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4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5000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5000" r="-303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7792" b="-4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52CBD8-F5F2-132F-D03F-E8FCF411182B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CA60D72-7389-2ECE-67BE-F5201F6BB4CB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1774E13E-3503-2758-F4F4-7E224571EE51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8B70436-EC72-6956-5995-316BBBFAB189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9B91C080-405C-AB9A-8AE1-94C3E2674836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C6B0B3A-273C-7604-7546-B52AEC49FC17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564E225-1DE8-E8A5-74F4-3294AFAF3B99}"/>
              </a:ext>
            </a:extLst>
          </p:cNvPr>
          <p:cNvSpPr/>
          <p:nvPr/>
        </p:nvSpPr>
        <p:spPr>
          <a:xfrm>
            <a:off x="4775670" y="1821282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6899F-7D58-D22D-F64B-376B50D6D44B}"/>
              </a:ext>
            </a:extLst>
          </p:cNvPr>
          <p:cNvSpPr/>
          <p:nvPr/>
        </p:nvSpPr>
        <p:spPr>
          <a:xfrm>
            <a:off x="4837093" y="3253244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E5069-0279-760C-2703-49DC109E2A08}"/>
              </a:ext>
            </a:extLst>
          </p:cNvPr>
          <p:cNvSpPr txBox="1"/>
          <p:nvPr/>
        </p:nvSpPr>
        <p:spPr>
          <a:xfrm>
            <a:off x="4259084" y="1821282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845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C0FCFB-A7AF-1A83-F007-6E97C582663B}"/>
              </a:ext>
            </a:extLst>
          </p:cNvPr>
          <p:cNvCxnSpPr/>
          <p:nvPr/>
        </p:nvCxnSpPr>
        <p:spPr>
          <a:xfrm>
            <a:off x="4297680" y="1723407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BC1E8B-353B-8D69-2A05-11C9D3F062D9}"/>
              </a:ext>
            </a:extLst>
          </p:cNvPr>
          <p:cNvCxnSpPr/>
          <p:nvPr/>
        </p:nvCxnSpPr>
        <p:spPr>
          <a:xfrm>
            <a:off x="3667263" y="1937058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B3893C-6A71-265A-2B3B-3F7606BC6568}"/>
              </a:ext>
            </a:extLst>
          </p:cNvPr>
          <p:cNvCxnSpPr/>
          <p:nvPr/>
        </p:nvCxnSpPr>
        <p:spPr>
          <a:xfrm>
            <a:off x="3036846" y="2150709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1EE657-F499-123D-22A5-B80D1AE98F08}"/>
              </a:ext>
            </a:extLst>
          </p:cNvPr>
          <p:cNvCxnSpPr/>
          <p:nvPr/>
        </p:nvCxnSpPr>
        <p:spPr>
          <a:xfrm>
            <a:off x="2406429" y="2364360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E04D2E-245A-A5CC-ABEB-DD43F23B19BB}"/>
              </a:ext>
            </a:extLst>
          </p:cNvPr>
          <p:cNvCxnSpPr/>
          <p:nvPr/>
        </p:nvCxnSpPr>
        <p:spPr>
          <a:xfrm>
            <a:off x="1776012" y="2578011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5453C-C9AD-4DFB-3DE3-1BB2162F4138}"/>
              </a:ext>
            </a:extLst>
          </p:cNvPr>
          <p:cNvCxnSpPr/>
          <p:nvPr/>
        </p:nvCxnSpPr>
        <p:spPr>
          <a:xfrm>
            <a:off x="1145595" y="2791662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11D4B6-B692-FBDA-ECC0-CFC4A0484D79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Far-field approximation, Planar wave</a:t>
            </a:r>
          </a:p>
        </p:txBody>
      </p:sp>
    </p:spTree>
    <p:extLst>
      <p:ext uri="{BB962C8B-B14F-4D97-AF65-F5344CB8AC3E}">
        <p14:creationId xmlns:p14="http://schemas.microsoft.com/office/powerpoint/2010/main" val="41260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55C1CA-14DA-97A8-D3AC-44853BD2B86E}"/>
              </a:ext>
            </a:extLst>
          </p:cNvPr>
          <p:cNvSpPr txBox="1"/>
          <p:nvPr/>
        </p:nvSpPr>
        <p:spPr>
          <a:xfrm>
            <a:off x="3879669" y="3390900"/>
            <a:ext cx="123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5056770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789FA-EF46-984D-B3AE-453D4D554576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Fine-grained distance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5E9DA-3F28-454E-85B0-979AAE55F0DA}"/>
              </a:ext>
            </a:extLst>
          </p:cNvPr>
          <p:cNvSpPr txBox="1"/>
          <p:nvPr/>
        </p:nvSpPr>
        <p:spPr>
          <a:xfrm>
            <a:off x="0" y="4187398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747963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6991622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792306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78073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4814765" y="5284529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65" y="5284529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687" t="-6897" r="-1843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4820672" y="5892835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2" y="5892835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294" t="-6897" r="-3211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9235E8F-D48B-4244-BE86-A74D19D84ECD}"/>
              </a:ext>
            </a:extLst>
          </p:cNvPr>
          <p:cNvSpPr/>
          <p:nvPr/>
        </p:nvSpPr>
        <p:spPr>
          <a:xfrm>
            <a:off x="1143000" y="1652955"/>
            <a:ext cx="2554941" cy="328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7638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blipFill>
                <a:blip r:embed="rId3"/>
                <a:stretch>
                  <a:fillRect l="-2715" t="-4082" r="-5430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blipFill>
                <a:blip r:embed="rId4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34F1D86-0C9B-3042-AD57-E92036A46EB7}"/>
              </a:ext>
            </a:extLst>
          </p:cNvPr>
          <p:cNvGrpSpPr/>
          <p:nvPr/>
        </p:nvGrpSpPr>
        <p:grpSpPr>
          <a:xfrm>
            <a:off x="1760560" y="5913583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75" t="-4082" r="-472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second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6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7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8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96CB922-B0AD-FF4D-B997-E5606F7899FD}"/>
              </a:ext>
            </a:extLst>
          </p:cNvPr>
          <p:cNvGrpSpPr/>
          <p:nvPr/>
        </p:nvGrpSpPr>
        <p:grpSpPr>
          <a:xfrm>
            <a:off x="5239269" y="5608663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9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10"/>
                  <a:stretch>
                    <a:fillRect l="-2752" t="-1099" r="-5046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/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𝑂𝑛𝑒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𝑓𝑢𝑙𝑙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𝑖𝑛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i.e.,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blipFill>
                <a:blip r:embed="rId11"/>
                <a:stretch>
                  <a:fillRect l="-457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2151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94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987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0231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8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7BBBEA-2B79-D245-A2E5-1429A53BD022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E7C7E696-6E25-3549-BA7E-EBF073209BE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59DAB9-2402-724C-9FA0-55C8BD86A206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5667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F9E1D862-EC97-014C-BCB8-2FC364F5F202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8DB819-F5F2-834F-8E4D-C29F025ACF81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26BF58B-56D3-8140-A86F-4DC4A0F68FA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24873B-6DC4-A643-914D-D077C37D5D84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98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7656</TotalTime>
  <Words>2583</Words>
  <Application>Microsoft Macintosh PowerPoint</Application>
  <PresentationFormat>On-screen Show (4:3)</PresentationFormat>
  <Paragraphs>675</Paragraphs>
  <Slides>102</Slides>
  <Notes>25</Notes>
  <HiddenSlides>5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9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582</cp:revision>
  <dcterms:created xsi:type="dcterms:W3CDTF">2019-02-13T16:19:48Z</dcterms:created>
  <dcterms:modified xsi:type="dcterms:W3CDTF">2023-09-21T16:13:48Z</dcterms:modified>
</cp:coreProperties>
</file>