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6"/>
  </p:notesMasterIdLst>
  <p:sldIdLst>
    <p:sldId id="1697" r:id="rId2"/>
    <p:sldId id="1641" r:id="rId3"/>
    <p:sldId id="1642" r:id="rId4"/>
    <p:sldId id="1433" r:id="rId5"/>
    <p:sldId id="773" r:id="rId6"/>
    <p:sldId id="774" r:id="rId7"/>
    <p:sldId id="775" r:id="rId8"/>
    <p:sldId id="1640" r:id="rId9"/>
    <p:sldId id="776" r:id="rId10"/>
    <p:sldId id="778" r:id="rId11"/>
    <p:sldId id="1475" r:id="rId12"/>
    <p:sldId id="1469" r:id="rId13"/>
    <p:sldId id="1476" r:id="rId14"/>
    <p:sldId id="1470" r:id="rId15"/>
    <p:sldId id="1471" r:id="rId16"/>
    <p:sldId id="1473" r:id="rId17"/>
    <p:sldId id="1691" r:id="rId18"/>
    <p:sldId id="1692" r:id="rId19"/>
    <p:sldId id="1693" r:id="rId20"/>
    <p:sldId id="1694" r:id="rId21"/>
    <p:sldId id="1695" r:id="rId22"/>
    <p:sldId id="1484" r:id="rId23"/>
    <p:sldId id="1696" r:id="rId24"/>
    <p:sldId id="1653" r:id="rId25"/>
    <p:sldId id="1654" r:id="rId26"/>
    <p:sldId id="1626" r:id="rId27"/>
    <p:sldId id="1627" r:id="rId28"/>
    <p:sldId id="1485" r:id="rId29"/>
    <p:sldId id="1495" r:id="rId30"/>
    <p:sldId id="1489" r:id="rId31"/>
    <p:sldId id="1629" r:id="rId32"/>
    <p:sldId id="1478" r:id="rId33"/>
    <p:sldId id="1656" r:id="rId34"/>
    <p:sldId id="1630" r:id="rId35"/>
    <p:sldId id="1631" r:id="rId36"/>
    <p:sldId id="1490" r:id="rId37"/>
    <p:sldId id="1632" r:id="rId38"/>
    <p:sldId id="1660" r:id="rId39"/>
    <p:sldId id="1659" r:id="rId40"/>
    <p:sldId id="1633" r:id="rId41"/>
    <p:sldId id="1634" r:id="rId42"/>
    <p:sldId id="1498" r:id="rId43"/>
    <p:sldId id="1661" r:id="rId44"/>
    <p:sldId id="1559" r:id="rId45"/>
    <p:sldId id="1645" r:id="rId46"/>
    <p:sldId id="1646" r:id="rId47"/>
    <p:sldId id="1647" r:id="rId48"/>
    <p:sldId id="1648" r:id="rId49"/>
    <p:sldId id="1636" r:id="rId50"/>
    <p:sldId id="1560" r:id="rId51"/>
    <p:sldId id="1600" r:id="rId52"/>
    <p:sldId id="1529" r:id="rId53"/>
    <p:sldId id="1662" r:id="rId54"/>
    <p:sldId id="1649" r:id="rId55"/>
    <p:sldId id="1650" r:id="rId56"/>
    <p:sldId id="1651" r:id="rId57"/>
    <p:sldId id="1652" r:id="rId58"/>
    <p:sldId id="1562" r:id="rId59"/>
    <p:sldId id="1563" r:id="rId60"/>
    <p:sldId id="1625" r:id="rId61"/>
    <p:sldId id="1624" r:id="rId62"/>
    <p:sldId id="1622" r:id="rId63"/>
    <p:sldId id="1663" r:id="rId64"/>
    <p:sldId id="1623" r:id="rId65"/>
    <p:sldId id="725" r:id="rId66"/>
    <p:sldId id="616" r:id="rId67"/>
    <p:sldId id="681" r:id="rId68"/>
    <p:sldId id="682" r:id="rId69"/>
    <p:sldId id="679" r:id="rId70"/>
    <p:sldId id="689" r:id="rId71"/>
    <p:sldId id="654" r:id="rId72"/>
    <p:sldId id="652" r:id="rId73"/>
    <p:sldId id="739" r:id="rId74"/>
    <p:sldId id="740" r:id="rId75"/>
    <p:sldId id="741" r:id="rId76"/>
    <p:sldId id="742" r:id="rId77"/>
    <p:sldId id="666" r:id="rId78"/>
    <p:sldId id="668" r:id="rId79"/>
    <p:sldId id="680" r:id="rId80"/>
    <p:sldId id="669" r:id="rId81"/>
    <p:sldId id="670" r:id="rId82"/>
    <p:sldId id="671" r:id="rId83"/>
    <p:sldId id="672" r:id="rId84"/>
    <p:sldId id="678" r:id="rId85"/>
    <p:sldId id="684" r:id="rId86"/>
    <p:sldId id="655" r:id="rId87"/>
    <p:sldId id="686" r:id="rId88"/>
    <p:sldId id="685" r:id="rId89"/>
    <p:sldId id="657" r:id="rId90"/>
    <p:sldId id="658" r:id="rId91"/>
    <p:sldId id="688" r:id="rId92"/>
    <p:sldId id="690" r:id="rId93"/>
    <p:sldId id="659" r:id="rId94"/>
    <p:sldId id="597" r:id="rId95"/>
    <p:sldId id="599" r:id="rId96"/>
    <p:sldId id="598" r:id="rId97"/>
    <p:sldId id="605" r:id="rId98"/>
    <p:sldId id="600" r:id="rId99"/>
    <p:sldId id="601" r:id="rId100"/>
    <p:sldId id="603" r:id="rId101"/>
    <p:sldId id="602" r:id="rId102"/>
    <p:sldId id="604" r:id="rId103"/>
    <p:sldId id="712" r:id="rId104"/>
    <p:sldId id="1620" r:id="rId105"/>
    <p:sldId id="606" r:id="rId106"/>
    <p:sldId id="607" r:id="rId107"/>
    <p:sldId id="608" r:id="rId108"/>
    <p:sldId id="612" r:id="rId109"/>
    <p:sldId id="609" r:id="rId110"/>
    <p:sldId id="610" r:id="rId111"/>
    <p:sldId id="613" r:id="rId112"/>
    <p:sldId id="611" r:id="rId113"/>
    <p:sldId id="614" r:id="rId114"/>
    <p:sldId id="691" r:id="rId115"/>
    <p:sldId id="1482" r:id="rId116"/>
    <p:sldId id="617" r:id="rId117"/>
    <p:sldId id="615" r:id="rId118"/>
    <p:sldId id="620" r:id="rId119"/>
    <p:sldId id="621" r:id="rId120"/>
    <p:sldId id="619" r:id="rId121"/>
    <p:sldId id="732" r:id="rId122"/>
    <p:sldId id="692" r:id="rId123"/>
    <p:sldId id="1621" r:id="rId124"/>
    <p:sldId id="1483" r:id="rId1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8"/>
    <a:srgbClr val="FF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56"/>
    <p:restoredTop sz="81293"/>
  </p:normalViewPr>
  <p:slideViewPr>
    <p:cSldViewPr snapToGrid="0" snapToObjects="1" showGuides="1">
      <p:cViewPr varScale="1">
        <p:scale>
          <a:sx n="98" d="100"/>
          <a:sy n="98" d="100"/>
        </p:scale>
        <p:origin x="1960" y="192"/>
      </p:cViewPr>
      <p:guideLst>
        <p:guide orient="horz" pos="2136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9/28/23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937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919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5076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820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57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9479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732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079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5030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9340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49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1387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23: 20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3154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30: 25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6013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19:   2 minutes 30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8759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19:   2 minutes 30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1651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19:   2 minutes 30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1947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58: 30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60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49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614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623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490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331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301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53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9/28/23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tiff"/><Relationship Id="rId4" Type="http://schemas.openxmlformats.org/officeDocument/2006/relationships/image" Target="../media/image15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4.tiff"/><Relationship Id="rId4" Type="http://schemas.openxmlformats.org/officeDocument/2006/relationships/image" Target="../media/image15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4.tiff"/><Relationship Id="rId4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2.png"/><Relationship Id="rId13" Type="http://schemas.openxmlformats.org/officeDocument/2006/relationships/image" Target="../media/image26.png"/><Relationship Id="rId7" Type="http://schemas.openxmlformats.org/officeDocument/2006/relationships/image" Target="../media/image100.png"/><Relationship Id="rId12" Type="http://schemas.openxmlformats.org/officeDocument/2006/relationships/image" Target="../media/image36.tif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0.png"/><Relationship Id="rId11" Type="http://schemas.openxmlformats.org/officeDocument/2006/relationships/image" Target="../media/image581.png"/><Relationship Id="rId15" Type="http://schemas.openxmlformats.org/officeDocument/2006/relationships/image" Target="../media/image280.png"/><Relationship Id="rId10" Type="http://schemas.openxmlformats.org/officeDocument/2006/relationships/image" Target="../media/image571.png"/><Relationship Id="rId9" Type="http://schemas.openxmlformats.org/officeDocument/2006/relationships/image" Target="../media/image561.png"/><Relationship Id="rId14" Type="http://schemas.openxmlformats.org/officeDocument/2006/relationships/image" Target="../media/image27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7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tiff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14.tiff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0.png"/><Relationship Id="rId5" Type="http://schemas.openxmlformats.org/officeDocument/2006/relationships/image" Target="../media/image510.png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0.png"/><Relationship Id="rId5" Type="http://schemas.openxmlformats.org/officeDocument/2006/relationships/image" Target="../media/image540.png"/><Relationship Id="rId4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7" Type="http://schemas.openxmlformats.org/officeDocument/2006/relationships/image" Target="../media/image5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0.png"/><Relationship Id="rId5" Type="http://schemas.openxmlformats.org/officeDocument/2006/relationships/image" Target="../media/image58.png"/><Relationship Id="rId4" Type="http://schemas.openxmlformats.org/officeDocument/2006/relationships/image" Target="../media/image4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14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1.xml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15.tiff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14.tif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../media/image16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2.xml"/><Relationship Id="rId16" Type="http://schemas.openxmlformats.org/officeDocument/2006/relationships/image" Target="NULL"/><Relationship Id="rId20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../media/image17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89047" y="4827447"/>
            <a:ext cx="2786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Tu-Th 12:30-1:45pm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IRB 2107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C31E21-8664-260A-1A6F-DD9BA72864FA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2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.4: Spatial Sensing and Ranging</a:t>
            </a:r>
          </a:p>
        </p:txBody>
      </p:sp>
    </p:spTree>
    <p:extLst>
      <p:ext uri="{BB962C8B-B14F-4D97-AF65-F5344CB8AC3E}">
        <p14:creationId xmlns:p14="http://schemas.microsoft.com/office/powerpoint/2010/main" val="3371539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E88331F7-F89C-1649-91B1-A2CC2E311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1" y="675854"/>
            <a:ext cx="5541818" cy="262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82086393-BE5B-9B42-A492-D415FE1CA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75" y="3163771"/>
            <a:ext cx="4631057" cy="83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67F264F-6EA8-5345-813B-E931ECCCD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04" y="3410601"/>
            <a:ext cx="266608" cy="23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75D3B0-09F4-A440-B422-7986DBA53295}"/>
              </a:ext>
            </a:extLst>
          </p:cNvPr>
          <p:cNvSpPr txBox="1"/>
          <p:nvPr/>
        </p:nvSpPr>
        <p:spPr>
          <a:xfrm>
            <a:off x="5402191" y="2189076"/>
            <a:ext cx="53788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CC0068"/>
                </a:solidFill>
              </a:rPr>
              <a:t>f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B4906E-14DA-DB4D-999D-A634E4898FA6}"/>
              </a:ext>
            </a:extLst>
          </p:cNvPr>
          <p:cNvGrpSpPr/>
          <p:nvPr/>
        </p:nvGrpSpPr>
        <p:grpSpPr>
          <a:xfrm>
            <a:off x="368470" y="3837453"/>
            <a:ext cx="7735455" cy="2949339"/>
            <a:chOff x="368470" y="3837453"/>
            <a:chExt cx="7735455" cy="2949339"/>
          </a:xfrm>
        </p:grpSpPr>
        <p:pic>
          <p:nvPicPr>
            <p:cNvPr id="1025" name="Picture 1">
              <a:extLst>
                <a:ext uri="{FF2B5EF4-FFF2-40B4-BE49-F238E27FC236}">
                  <a16:creationId xmlns:a16="http://schemas.microsoft.com/office/drawing/2014/main" id="{4EDE9571-E352-CA42-A5B7-BCBEF36A85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470" y="3837453"/>
              <a:ext cx="7735455" cy="2949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38716B7-E6FA-E94D-8932-A3C48A72CE83}"/>
                </a:ext>
              </a:extLst>
            </p:cNvPr>
            <p:cNvSpPr/>
            <p:nvPr/>
          </p:nvSpPr>
          <p:spPr>
            <a:xfrm>
              <a:off x="2460812" y="5787738"/>
              <a:ext cx="268941" cy="2554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816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EE871D-8855-424F-B119-B72EE82CFEEA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07DC0-B966-EF48-9101-1F429A4A30D8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F4B15-1C79-DD42-A928-837A74F657E7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</a:p>
        </p:txBody>
      </p:sp>
    </p:spTree>
    <p:extLst>
      <p:ext uri="{BB962C8B-B14F-4D97-AF65-F5344CB8AC3E}">
        <p14:creationId xmlns:p14="http://schemas.microsoft.com/office/powerpoint/2010/main" val="293664375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A8E22A-EB8D-1340-9696-877BA7BCFC1C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FBFAD0-4B64-6740-ADAC-F1EC79ABE7E7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</p:spTree>
    <p:extLst>
      <p:ext uri="{BB962C8B-B14F-4D97-AF65-F5344CB8AC3E}">
        <p14:creationId xmlns:p14="http://schemas.microsoft.com/office/powerpoint/2010/main" val="115335132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5ECDC3-0C51-4445-B2DF-38DAF37697CF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</p:spTree>
    <p:extLst>
      <p:ext uri="{BB962C8B-B14F-4D97-AF65-F5344CB8AC3E}">
        <p14:creationId xmlns:p14="http://schemas.microsoft.com/office/powerpoint/2010/main" val="105621607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5ECDC3-0C51-4445-B2DF-38DAF37697CF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8B8C81-5915-FA46-A45C-09D992A94FD8}"/>
              </a:ext>
            </a:extLst>
          </p:cNvPr>
          <p:cNvCxnSpPr>
            <a:cxnSpLocks/>
          </p:cNvCxnSpPr>
          <p:nvPr/>
        </p:nvCxnSpPr>
        <p:spPr>
          <a:xfrm flipH="1">
            <a:off x="5339399" y="3429000"/>
            <a:ext cx="543437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0AA3891-21F4-C447-9668-A3DEDADD7369}"/>
              </a:ext>
            </a:extLst>
          </p:cNvPr>
          <p:cNvSpPr txBox="1"/>
          <p:nvPr/>
        </p:nvSpPr>
        <p:spPr>
          <a:xfrm>
            <a:off x="6096725" y="4233290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03C59CE-9F46-D948-A55A-E54144154CE2}"/>
              </a:ext>
            </a:extLst>
          </p:cNvPr>
          <p:cNvSpPr/>
          <p:nvPr/>
        </p:nvSpPr>
        <p:spPr>
          <a:xfrm rot="5750195">
            <a:off x="6053183" y="3119603"/>
            <a:ext cx="585078" cy="1568736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39965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3E5EC7-FCA1-8D4F-A7FF-04858E4C8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107" y="1160947"/>
            <a:ext cx="4941080" cy="49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206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145E6-83E2-4D4A-AE69-0BAA34C2360A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</p:spTree>
    <p:extLst>
      <p:ext uri="{BB962C8B-B14F-4D97-AF65-F5344CB8AC3E}">
        <p14:creationId xmlns:p14="http://schemas.microsoft.com/office/powerpoint/2010/main" val="398125155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7D06C9B-797F-ED4C-94A2-7D6C4F937152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916283-5F32-B546-A783-96EC812AD958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D2EAE9-BADD-3447-8BAC-0A8278291EC9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</a:p>
        </p:txBody>
      </p:sp>
    </p:spTree>
    <p:extLst>
      <p:ext uri="{BB962C8B-B14F-4D97-AF65-F5344CB8AC3E}">
        <p14:creationId xmlns:p14="http://schemas.microsoft.com/office/powerpoint/2010/main" val="234275869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EE871D-8855-424F-B119-B72EE82CFEEA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D9DEF-F699-5E46-BB30-BA3887184DC9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1C9D9-F7F4-F54B-B598-926FD62C3974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</a:p>
        </p:txBody>
      </p:sp>
    </p:spTree>
    <p:extLst>
      <p:ext uri="{BB962C8B-B14F-4D97-AF65-F5344CB8AC3E}">
        <p14:creationId xmlns:p14="http://schemas.microsoft.com/office/powerpoint/2010/main" val="293738988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EE871D-8855-424F-B119-B72EE82CFEEA}"/>
              </a:ext>
            </a:extLst>
          </p:cNvPr>
          <p:cNvSpPr/>
          <p:nvPr/>
        </p:nvSpPr>
        <p:spPr>
          <a:xfrm>
            <a:off x="4735287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D9DEF-F699-5E46-BB30-BA3887184DC9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1C9D9-F7F4-F54B-B598-926FD62C3974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</a:p>
        </p:txBody>
      </p:sp>
    </p:spTree>
    <p:extLst>
      <p:ext uri="{BB962C8B-B14F-4D97-AF65-F5344CB8AC3E}">
        <p14:creationId xmlns:p14="http://schemas.microsoft.com/office/powerpoint/2010/main" val="371535146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539344" y="3172097"/>
            <a:ext cx="509451" cy="509451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007EBD-2E6E-284A-B62E-A19CB6A31372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FCB860-86A3-B948-A2E4-FCA6B96FA410}"/>
              </a:ext>
            </a:extLst>
          </p:cNvPr>
          <p:cNvSpPr/>
          <p:nvPr/>
        </p:nvSpPr>
        <p:spPr>
          <a:xfrm>
            <a:off x="4735287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C6C015-EC90-C94C-A0E6-F9B37BBACE02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</a:p>
        </p:txBody>
      </p:sp>
    </p:spTree>
    <p:extLst>
      <p:ext uri="{BB962C8B-B14F-4D97-AF65-F5344CB8AC3E}">
        <p14:creationId xmlns:p14="http://schemas.microsoft.com/office/powerpoint/2010/main" val="1023002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E88331F7-F89C-1649-91B1-A2CC2E311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8742"/>
            <a:ext cx="4580015" cy="216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>
            <a:extLst>
              <a:ext uri="{FF2B5EF4-FFF2-40B4-BE49-F238E27FC236}">
                <a16:creationId xmlns:a16="http://schemas.microsoft.com/office/drawing/2014/main" id="{1050D398-980C-B447-9715-F4A8AC267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5237850"/>
            <a:ext cx="8382000" cy="157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BD7CF2-85F6-8042-846B-856B4CCD1D33}"/>
              </a:ext>
            </a:extLst>
          </p:cNvPr>
          <p:cNvSpPr/>
          <p:nvPr/>
        </p:nvSpPr>
        <p:spPr>
          <a:xfrm>
            <a:off x="1430439" y="4371737"/>
            <a:ext cx="177291" cy="177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8D661596-F330-6342-8ABF-B5DA7AE1D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32" y="3027703"/>
            <a:ext cx="5283420" cy="20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54CD43-AF75-934C-B674-AB641ADB28E5}"/>
              </a:ext>
            </a:extLst>
          </p:cNvPr>
          <p:cNvSpPr/>
          <p:nvPr/>
        </p:nvSpPr>
        <p:spPr>
          <a:xfrm>
            <a:off x="1473259" y="4243989"/>
            <a:ext cx="268941" cy="255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0477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4066903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26C66-3073-F146-A0BF-D45FBB39DBE8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F6E05-822C-7743-95A3-A26C1F3822AE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C999AA0-B1CE-1946-B5E9-C827E16B7E42}"/>
              </a:ext>
            </a:extLst>
          </p:cNvPr>
          <p:cNvSpPr/>
          <p:nvPr/>
        </p:nvSpPr>
        <p:spPr>
          <a:xfrm>
            <a:off x="4735287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47080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944295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4066903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26C66-3073-F146-A0BF-D45FBB39DBE8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F6E05-822C-7743-95A3-A26C1F3822AE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</p:spTree>
    <p:extLst>
      <p:ext uri="{BB962C8B-B14F-4D97-AF65-F5344CB8AC3E}">
        <p14:creationId xmlns:p14="http://schemas.microsoft.com/office/powerpoint/2010/main" val="105047188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748352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944295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4066903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543A0-89B3-A647-AB52-EF5B519D7010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E409AB-C866-9A4E-ACB4-C7D08EDEBDF6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</p:spTree>
    <p:extLst>
      <p:ext uri="{BB962C8B-B14F-4D97-AF65-F5344CB8AC3E}">
        <p14:creationId xmlns:p14="http://schemas.microsoft.com/office/powerpoint/2010/main" val="418063638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748352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944295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4066903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543A0-89B3-A647-AB52-EF5B519D7010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E409AB-C866-9A4E-ACB4-C7D08EDEBDF6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CBB62-2CE7-A04E-AD84-627CC1C5E29A}"/>
              </a:ext>
            </a:extLst>
          </p:cNvPr>
          <p:cNvCxnSpPr>
            <a:cxnSpLocks/>
          </p:cNvCxnSpPr>
          <p:nvPr/>
        </p:nvCxnSpPr>
        <p:spPr>
          <a:xfrm flipH="1">
            <a:off x="5530034" y="3429000"/>
            <a:ext cx="371175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A47BAD8-18A6-0045-96ED-0746F7259561}"/>
              </a:ext>
            </a:extLst>
          </p:cNvPr>
          <p:cNvSpPr txBox="1"/>
          <p:nvPr/>
        </p:nvSpPr>
        <p:spPr>
          <a:xfrm>
            <a:off x="6096725" y="4154912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5AC3463-2A38-4544-83F3-785BBEF0EDC3}"/>
              </a:ext>
            </a:extLst>
          </p:cNvPr>
          <p:cNvSpPr/>
          <p:nvPr/>
        </p:nvSpPr>
        <p:spPr>
          <a:xfrm rot="5750195">
            <a:off x="6192267" y="3085087"/>
            <a:ext cx="585078" cy="1568736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8ADDC-561B-7D4F-9D77-7AC6F486A4C8}"/>
              </a:ext>
            </a:extLst>
          </p:cNvPr>
          <p:cNvCxnSpPr>
            <a:cxnSpLocks/>
          </p:cNvCxnSpPr>
          <p:nvPr/>
        </p:nvCxnSpPr>
        <p:spPr>
          <a:xfrm flipH="1">
            <a:off x="3289256" y="3444240"/>
            <a:ext cx="741693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5D475F7-CAA3-6E46-AD81-9C0090B52D75}"/>
              </a:ext>
            </a:extLst>
          </p:cNvPr>
          <p:cNvSpPr txBox="1"/>
          <p:nvPr/>
        </p:nvSpPr>
        <p:spPr>
          <a:xfrm>
            <a:off x="216436" y="4166516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3155699-E962-FD48-A1C6-FA5838EC5EC8}"/>
              </a:ext>
            </a:extLst>
          </p:cNvPr>
          <p:cNvSpPr/>
          <p:nvPr/>
        </p:nvSpPr>
        <p:spPr>
          <a:xfrm rot="5152968" flipV="1">
            <a:off x="2780859" y="3259857"/>
            <a:ext cx="585078" cy="1219194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C3348-3D07-5647-940E-08A5FD8710C6}"/>
              </a:ext>
            </a:extLst>
          </p:cNvPr>
          <p:cNvSpPr txBox="1"/>
          <p:nvPr/>
        </p:nvSpPr>
        <p:spPr>
          <a:xfrm>
            <a:off x="182725" y="1812271"/>
            <a:ext cx="3683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Actual wavelength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</p:spTree>
    <p:extLst>
      <p:ext uri="{BB962C8B-B14F-4D97-AF65-F5344CB8AC3E}">
        <p14:creationId xmlns:p14="http://schemas.microsoft.com/office/powerpoint/2010/main" val="76729807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748352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944295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4066903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543A0-89B3-A647-AB52-EF5B519D7010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E409AB-C866-9A4E-ACB4-C7D08EDEBDF6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CBB62-2CE7-A04E-AD84-627CC1C5E29A}"/>
              </a:ext>
            </a:extLst>
          </p:cNvPr>
          <p:cNvCxnSpPr>
            <a:cxnSpLocks/>
          </p:cNvCxnSpPr>
          <p:nvPr/>
        </p:nvCxnSpPr>
        <p:spPr>
          <a:xfrm flipH="1">
            <a:off x="5530034" y="3429000"/>
            <a:ext cx="371175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A47BAD8-18A6-0045-96ED-0746F7259561}"/>
              </a:ext>
            </a:extLst>
          </p:cNvPr>
          <p:cNvSpPr txBox="1"/>
          <p:nvPr/>
        </p:nvSpPr>
        <p:spPr>
          <a:xfrm>
            <a:off x="6096725" y="4154912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5AC3463-2A38-4544-83F3-785BBEF0EDC3}"/>
              </a:ext>
            </a:extLst>
          </p:cNvPr>
          <p:cNvSpPr/>
          <p:nvPr/>
        </p:nvSpPr>
        <p:spPr>
          <a:xfrm rot="5750195">
            <a:off x="6192267" y="3085087"/>
            <a:ext cx="585078" cy="1568736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8ADDC-561B-7D4F-9D77-7AC6F486A4C8}"/>
              </a:ext>
            </a:extLst>
          </p:cNvPr>
          <p:cNvCxnSpPr>
            <a:cxnSpLocks/>
          </p:cNvCxnSpPr>
          <p:nvPr/>
        </p:nvCxnSpPr>
        <p:spPr>
          <a:xfrm flipH="1">
            <a:off x="3289256" y="3444240"/>
            <a:ext cx="741693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5D475F7-CAA3-6E46-AD81-9C0090B52D75}"/>
              </a:ext>
            </a:extLst>
          </p:cNvPr>
          <p:cNvSpPr txBox="1"/>
          <p:nvPr/>
        </p:nvSpPr>
        <p:spPr>
          <a:xfrm>
            <a:off x="216436" y="4166516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3155699-E962-FD48-A1C6-FA5838EC5EC8}"/>
              </a:ext>
            </a:extLst>
          </p:cNvPr>
          <p:cNvSpPr/>
          <p:nvPr/>
        </p:nvSpPr>
        <p:spPr>
          <a:xfrm rot="5152968" flipV="1">
            <a:off x="2780859" y="3259857"/>
            <a:ext cx="585078" cy="1219194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C3348-3D07-5647-940E-08A5FD8710C6}"/>
              </a:ext>
            </a:extLst>
          </p:cNvPr>
          <p:cNvSpPr txBox="1"/>
          <p:nvPr/>
        </p:nvSpPr>
        <p:spPr>
          <a:xfrm>
            <a:off x="182725" y="1812271"/>
            <a:ext cx="3683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Actual wavelength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19564B0-7533-D541-84A0-8296F41A3827}"/>
              </a:ext>
            </a:extLst>
          </p:cNvPr>
          <p:cNvSpPr/>
          <p:nvPr/>
        </p:nvSpPr>
        <p:spPr>
          <a:xfrm>
            <a:off x="7277099" y="3375222"/>
            <a:ext cx="117565" cy="11756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99B1CF-8708-BE44-9B8F-53C93E5FFE3B}"/>
              </a:ext>
            </a:extLst>
          </p:cNvPr>
          <p:cNvSpPr txBox="1"/>
          <p:nvPr/>
        </p:nvSpPr>
        <p:spPr>
          <a:xfrm>
            <a:off x="5851569" y="2975112"/>
            <a:ext cx="3086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</p:spTree>
    <p:extLst>
      <p:ext uri="{BB962C8B-B14F-4D97-AF65-F5344CB8AC3E}">
        <p14:creationId xmlns:p14="http://schemas.microsoft.com/office/powerpoint/2010/main" val="17759586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C994DA-53D0-9D44-8C48-918CA243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479" y="1305707"/>
            <a:ext cx="4491891" cy="446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1637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543A0-89B3-A647-AB52-EF5B519D7010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068CEB-BB05-7B46-BAFA-D67774BD03E9}"/>
              </a:ext>
            </a:extLst>
          </p:cNvPr>
          <p:cNvSpPr txBox="1"/>
          <p:nvPr/>
        </p:nvSpPr>
        <p:spPr>
          <a:xfrm>
            <a:off x="201881" y="1881060"/>
            <a:ext cx="6999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moving towards the observer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662666-33DE-6745-A47A-1300937E8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061" y="2621621"/>
            <a:ext cx="4423878" cy="3018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DF219F-F4F7-D045-8182-668825CF0405}"/>
              </a:ext>
            </a:extLst>
          </p:cNvPr>
          <p:cNvSpPr txBox="1"/>
          <p:nvPr/>
        </p:nvSpPr>
        <p:spPr>
          <a:xfrm>
            <a:off x="15902" y="5876615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observer and observed period and frequency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AD817-F633-5941-9F8D-63EEAF64DB7F}"/>
              </a:ext>
            </a:extLst>
          </p:cNvPr>
          <p:cNvSpPr txBox="1"/>
          <p:nvPr/>
        </p:nvSpPr>
        <p:spPr>
          <a:xfrm>
            <a:off x="15902" y="6275851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source and original period and frequency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D73E17-222D-D74F-83F6-456D2A097453}"/>
              </a:ext>
            </a:extLst>
          </p:cNvPr>
          <p:cNvSpPr txBox="1"/>
          <p:nvPr/>
        </p:nvSpPr>
        <p:spPr>
          <a:xfrm>
            <a:off x="15902" y="5502641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signal (sound, light etc.)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195E30-F1FA-C742-8B8C-104D84EB9348}"/>
              </a:ext>
            </a:extLst>
          </p:cNvPr>
          <p:cNvSpPr/>
          <p:nvPr/>
        </p:nvSpPr>
        <p:spPr>
          <a:xfrm>
            <a:off x="2360061" y="3092824"/>
            <a:ext cx="3274257" cy="564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A34F9E-307B-1745-9736-9AE1C9D87AB3}"/>
              </a:ext>
            </a:extLst>
          </p:cNvPr>
          <p:cNvSpPr/>
          <p:nvPr/>
        </p:nvSpPr>
        <p:spPr>
          <a:xfrm>
            <a:off x="2579697" y="3642065"/>
            <a:ext cx="4204242" cy="890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8FA45C-95BC-D743-8613-96831C8F3AA5}"/>
              </a:ext>
            </a:extLst>
          </p:cNvPr>
          <p:cNvSpPr/>
          <p:nvPr/>
        </p:nvSpPr>
        <p:spPr>
          <a:xfrm>
            <a:off x="2360061" y="4586849"/>
            <a:ext cx="4204242" cy="890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27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FE7F2FE-1D3E-BA4C-8A18-82357E171B48}"/>
              </a:ext>
            </a:extLst>
          </p:cNvPr>
          <p:cNvSpPr/>
          <p:nvPr/>
        </p:nvSpPr>
        <p:spPr>
          <a:xfrm>
            <a:off x="7277099" y="3375222"/>
            <a:ext cx="117565" cy="11756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73F9A0F-9BB8-8E40-9E27-B875A7CB99AF}"/>
              </a:ext>
            </a:extLst>
          </p:cNvPr>
          <p:cNvCxnSpPr>
            <a:cxnSpLocks/>
          </p:cNvCxnSpPr>
          <p:nvPr/>
        </p:nvCxnSpPr>
        <p:spPr>
          <a:xfrm flipH="1">
            <a:off x="5535671" y="3429396"/>
            <a:ext cx="1620103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8431481-92EB-F841-9237-572D8DE187F1}"/>
              </a:ext>
            </a:extLst>
          </p:cNvPr>
          <p:cNvSpPr txBox="1"/>
          <p:nvPr/>
        </p:nvSpPr>
        <p:spPr>
          <a:xfrm>
            <a:off x="5851569" y="2975112"/>
            <a:ext cx="3086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</p:spTree>
    <p:extLst>
      <p:ext uri="{BB962C8B-B14F-4D97-AF65-F5344CB8AC3E}">
        <p14:creationId xmlns:p14="http://schemas.microsoft.com/office/powerpoint/2010/main" val="286432902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8F31070-D39B-A048-844A-319960691E06}"/>
              </a:ext>
            </a:extLst>
          </p:cNvPr>
          <p:cNvSpPr/>
          <p:nvPr/>
        </p:nvSpPr>
        <p:spPr>
          <a:xfrm rot="2500964">
            <a:off x="-1410344" y="1069381"/>
            <a:ext cx="5935851" cy="5935851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AE32E98-5A97-F04C-9E6D-D12882B4A2B0}"/>
              </a:ext>
            </a:extLst>
          </p:cNvPr>
          <p:cNvSpPr/>
          <p:nvPr/>
        </p:nvSpPr>
        <p:spPr>
          <a:xfrm rot="2500964">
            <a:off x="-2586173" y="1069382"/>
            <a:ext cx="5935851" cy="5935851"/>
          </a:xfrm>
          <a:prstGeom prst="arc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E606561-B32D-4C47-AD54-196A02FEBEC4}"/>
              </a:ext>
            </a:extLst>
          </p:cNvPr>
          <p:cNvSpPr/>
          <p:nvPr/>
        </p:nvSpPr>
        <p:spPr>
          <a:xfrm rot="2500964">
            <a:off x="-3902506" y="1069382"/>
            <a:ext cx="5935851" cy="5935851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91AE99F-8F39-014A-B812-E49D67E684E0}"/>
              </a:ext>
            </a:extLst>
          </p:cNvPr>
          <p:cNvSpPr/>
          <p:nvPr/>
        </p:nvSpPr>
        <p:spPr>
          <a:xfrm>
            <a:off x="5128774" y="3932718"/>
            <a:ext cx="304933" cy="335426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3DDE78-8765-FD44-A2C5-50C6AB85A8FC}"/>
              </a:ext>
            </a:extLst>
          </p:cNvPr>
          <p:cNvCxnSpPr>
            <a:cxnSpLocks/>
          </p:cNvCxnSpPr>
          <p:nvPr/>
        </p:nvCxnSpPr>
        <p:spPr>
          <a:xfrm flipH="1">
            <a:off x="3394129" y="4095823"/>
            <a:ext cx="1459032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FDDCF2-0276-9845-BB19-D1D114ADD878}"/>
              </a:ext>
            </a:extLst>
          </p:cNvPr>
          <p:cNvCxnSpPr>
            <a:cxnSpLocks/>
          </p:cNvCxnSpPr>
          <p:nvPr/>
        </p:nvCxnSpPr>
        <p:spPr>
          <a:xfrm flipH="1">
            <a:off x="2092271" y="4095823"/>
            <a:ext cx="1163397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7CBD13B-5022-6B4F-ACB3-1A5EFC7D5C24}"/>
              </a:ext>
            </a:extLst>
          </p:cNvPr>
          <p:cNvSpPr txBox="1"/>
          <p:nvPr/>
        </p:nvSpPr>
        <p:spPr>
          <a:xfrm>
            <a:off x="3913179" y="3514086"/>
            <a:ext cx="4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E958AD-D549-984E-ADCF-BF7FE23420A9}"/>
              </a:ext>
            </a:extLst>
          </p:cNvPr>
          <p:cNvSpPr txBox="1"/>
          <p:nvPr/>
        </p:nvSpPr>
        <p:spPr>
          <a:xfrm>
            <a:off x="2528123" y="3564974"/>
            <a:ext cx="4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9CCFEB-2AF7-A642-874E-ED13EB9455F9}"/>
              </a:ext>
            </a:extLst>
          </p:cNvPr>
          <p:cNvSpPr txBox="1"/>
          <p:nvPr/>
        </p:nvSpPr>
        <p:spPr>
          <a:xfrm>
            <a:off x="4204735" y="3429000"/>
            <a:ext cx="3086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</p:spTree>
    <p:extLst>
      <p:ext uri="{BB962C8B-B14F-4D97-AF65-F5344CB8AC3E}">
        <p14:creationId xmlns:p14="http://schemas.microsoft.com/office/powerpoint/2010/main" val="176100110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8F31070-D39B-A048-844A-319960691E06}"/>
              </a:ext>
            </a:extLst>
          </p:cNvPr>
          <p:cNvSpPr/>
          <p:nvPr/>
        </p:nvSpPr>
        <p:spPr>
          <a:xfrm rot="2500964">
            <a:off x="-1410344" y="1069381"/>
            <a:ext cx="5935851" cy="5935851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AE32E98-5A97-F04C-9E6D-D12882B4A2B0}"/>
              </a:ext>
            </a:extLst>
          </p:cNvPr>
          <p:cNvSpPr/>
          <p:nvPr/>
        </p:nvSpPr>
        <p:spPr>
          <a:xfrm rot="2500964">
            <a:off x="-2338207" y="1069382"/>
            <a:ext cx="5935851" cy="5935851"/>
          </a:xfrm>
          <a:prstGeom prst="arc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E606561-B32D-4C47-AD54-196A02FEBEC4}"/>
              </a:ext>
            </a:extLst>
          </p:cNvPr>
          <p:cNvSpPr/>
          <p:nvPr/>
        </p:nvSpPr>
        <p:spPr>
          <a:xfrm rot="2500964">
            <a:off x="-3623529" y="1069382"/>
            <a:ext cx="5935851" cy="5935851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91AE99F-8F39-014A-B812-E49D67E684E0}"/>
              </a:ext>
            </a:extLst>
          </p:cNvPr>
          <p:cNvSpPr/>
          <p:nvPr/>
        </p:nvSpPr>
        <p:spPr>
          <a:xfrm>
            <a:off x="5128774" y="3932718"/>
            <a:ext cx="304933" cy="335426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3DDE78-8765-FD44-A2C5-50C6AB85A8FC}"/>
              </a:ext>
            </a:extLst>
          </p:cNvPr>
          <p:cNvCxnSpPr>
            <a:cxnSpLocks/>
          </p:cNvCxnSpPr>
          <p:nvPr/>
        </p:nvCxnSpPr>
        <p:spPr>
          <a:xfrm flipH="1">
            <a:off x="3657600" y="4095823"/>
            <a:ext cx="1195561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>
            <a:extLst>
              <a:ext uri="{FF2B5EF4-FFF2-40B4-BE49-F238E27FC236}">
                <a16:creationId xmlns:a16="http://schemas.microsoft.com/office/drawing/2014/main" id="{A882A6DB-BE3B-2340-B5DC-2F9F6750621E}"/>
              </a:ext>
            </a:extLst>
          </p:cNvPr>
          <p:cNvSpPr/>
          <p:nvPr/>
        </p:nvSpPr>
        <p:spPr>
          <a:xfrm rot="2500964">
            <a:off x="-2586173" y="1069382"/>
            <a:ext cx="5935851" cy="5935851"/>
          </a:xfrm>
          <a:prstGeom prst="arc">
            <a:avLst/>
          </a:prstGeom>
          <a:ln w="38100">
            <a:solidFill>
              <a:srgbClr val="00B050">
                <a:alpha val="39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6A140940-E21A-754D-BBFA-5B4817178E11}"/>
              </a:ext>
            </a:extLst>
          </p:cNvPr>
          <p:cNvSpPr/>
          <p:nvPr/>
        </p:nvSpPr>
        <p:spPr>
          <a:xfrm rot="2500964">
            <a:off x="-3902506" y="1069382"/>
            <a:ext cx="5935851" cy="5935851"/>
          </a:xfrm>
          <a:prstGeom prst="arc">
            <a:avLst/>
          </a:prstGeom>
          <a:ln w="38100">
            <a:solidFill>
              <a:schemeClr val="accent5">
                <a:lumMod val="75000"/>
                <a:alpha val="39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A31040-8FD3-5549-AA50-F7796D6931EC}"/>
              </a:ext>
            </a:extLst>
          </p:cNvPr>
          <p:cNvCxnSpPr>
            <a:cxnSpLocks/>
          </p:cNvCxnSpPr>
          <p:nvPr/>
        </p:nvCxnSpPr>
        <p:spPr>
          <a:xfrm flipH="1">
            <a:off x="2371239" y="4095823"/>
            <a:ext cx="1163397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E393E81-FC79-B940-A2A6-692D466D1894}"/>
              </a:ext>
            </a:extLst>
          </p:cNvPr>
          <p:cNvSpPr txBox="1"/>
          <p:nvPr/>
        </p:nvSpPr>
        <p:spPr>
          <a:xfrm>
            <a:off x="2683106" y="3564974"/>
            <a:ext cx="94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t’ &lt;t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BB7197-7383-B649-91CE-01856F532E29}"/>
              </a:ext>
            </a:extLst>
          </p:cNvPr>
          <p:cNvSpPr txBox="1"/>
          <p:nvPr/>
        </p:nvSpPr>
        <p:spPr>
          <a:xfrm>
            <a:off x="3782611" y="3547695"/>
            <a:ext cx="94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t’ &lt;t</a:t>
            </a:r>
          </a:p>
        </p:txBody>
      </p:sp>
    </p:spTree>
    <p:extLst>
      <p:ext uri="{BB962C8B-B14F-4D97-AF65-F5344CB8AC3E}">
        <p14:creationId xmlns:p14="http://schemas.microsoft.com/office/powerpoint/2010/main" val="3709857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9FCE7E-6A35-EE4F-A1DA-FC10F4A866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2" t="3050" b="10893"/>
          <a:stretch/>
        </p:blipFill>
        <p:spPr>
          <a:xfrm>
            <a:off x="1680881" y="968188"/>
            <a:ext cx="6004927" cy="49081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90F5A-2D48-1B46-BC07-EE83B671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D4C1D-1DF5-2D4B-9B1E-7D04D2B73AE9}"/>
              </a:ext>
            </a:extLst>
          </p:cNvPr>
          <p:cNvSpPr txBox="1"/>
          <p:nvPr/>
        </p:nvSpPr>
        <p:spPr>
          <a:xfrm>
            <a:off x="1842247" y="5957046"/>
            <a:ext cx="572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Angle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117262-8BC2-564D-8AC5-2F6BE150F114}"/>
              </a:ext>
            </a:extLst>
          </p:cNvPr>
          <p:cNvSpPr txBox="1"/>
          <p:nvPr/>
        </p:nvSpPr>
        <p:spPr>
          <a:xfrm rot="16200000">
            <a:off x="-1406032" y="3108503"/>
            <a:ext cx="572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BA3ADB-9489-C042-B948-3347D50B5311}"/>
              </a:ext>
            </a:extLst>
          </p:cNvPr>
          <p:cNvSpPr txBox="1"/>
          <p:nvPr/>
        </p:nvSpPr>
        <p:spPr>
          <a:xfrm>
            <a:off x="1832567" y="5492738"/>
            <a:ext cx="57284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-90    -60    -30     0     30    60     90</a:t>
            </a:r>
          </a:p>
        </p:txBody>
      </p:sp>
    </p:spTree>
    <p:extLst>
      <p:ext uri="{BB962C8B-B14F-4D97-AF65-F5344CB8AC3E}">
        <p14:creationId xmlns:p14="http://schemas.microsoft.com/office/powerpoint/2010/main" val="260756031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0BDB99-73D2-9C48-8AA9-CE31470494FB}"/>
              </a:ext>
            </a:extLst>
          </p:cNvPr>
          <p:cNvSpPr txBox="1"/>
          <p:nvPr/>
        </p:nvSpPr>
        <p:spPr>
          <a:xfrm>
            <a:off x="201881" y="1881060"/>
            <a:ext cx="7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moving towards the stationary source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AA1B55-E226-B04F-AA43-D47269ACB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554" y="2810763"/>
            <a:ext cx="5352893" cy="35399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C445CA-3865-7746-9499-4D07DCDF476D}"/>
              </a:ext>
            </a:extLst>
          </p:cNvPr>
          <p:cNvSpPr txBox="1"/>
          <p:nvPr/>
        </p:nvSpPr>
        <p:spPr>
          <a:xfrm>
            <a:off x="4883582" y="2810763"/>
            <a:ext cx="43954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E2FE28-B8C8-2C4D-AD96-05CC122B8CF3}"/>
              </a:ext>
            </a:extLst>
          </p:cNvPr>
          <p:cNvSpPr txBox="1"/>
          <p:nvPr/>
        </p:nvSpPr>
        <p:spPr>
          <a:xfrm>
            <a:off x="4663810" y="4196989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63541D-028E-8F48-AFD0-D3EE331E4C86}"/>
              </a:ext>
            </a:extLst>
          </p:cNvPr>
          <p:cNvSpPr txBox="1"/>
          <p:nvPr/>
        </p:nvSpPr>
        <p:spPr>
          <a:xfrm>
            <a:off x="5134350" y="4952094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AF398-1D1E-2341-A60F-AF9F2BB42996}"/>
              </a:ext>
            </a:extLst>
          </p:cNvPr>
          <p:cNvSpPr txBox="1"/>
          <p:nvPr/>
        </p:nvSpPr>
        <p:spPr>
          <a:xfrm>
            <a:off x="4679308" y="3350214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B9316-82DF-E04E-911A-B27F705C8F4F}"/>
              </a:ext>
            </a:extLst>
          </p:cNvPr>
          <p:cNvSpPr txBox="1"/>
          <p:nvPr/>
        </p:nvSpPr>
        <p:spPr>
          <a:xfrm>
            <a:off x="15902" y="5861117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observer and observed period and frequency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90E4B2-89FC-0646-8071-F7697FEDE2AC}"/>
              </a:ext>
            </a:extLst>
          </p:cNvPr>
          <p:cNvSpPr txBox="1"/>
          <p:nvPr/>
        </p:nvSpPr>
        <p:spPr>
          <a:xfrm>
            <a:off x="15902" y="6384337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source and original period and frequency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5AF6F5-E3A7-EF43-85CF-DA6B7B8693B1}"/>
              </a:ext>
            </a:extLst>
          </p:cNvPr>
          <p:cNvSpPr/>
          <p:nvPr/>
        </p:nvSpPr>
        <p:spPr>
          <a:xfrm>
            <a:off x="3026681" y="3402063"/>
            <a:ext cx="3274257" cy="564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D3CDC3-2954-6A47-8E60-6BB4E93FE66C}"/>
              </a:ext>
            </a:extLst>
          </p:cNvPr>
          <p:cNvSpPr/>
          <p:nvPr/>
        </p:nvSpPr>
        <p:spPr>
          <a:xfrm>
            <a:off x="2079865" y="3931498"/>
            <a:ext cx="5033629" cy="1176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57C1FB-5C45-354E-BF39-CD81C0C76485}"/>
              </a:ext>
            </a:extLst>
          </p:cNvPr>
          <p:cNvSpPr/>
          <p:nvPr/>
        </p:nvSpPr>
        <p:spPr>
          <a:xfrm>
            <a:off x="2399129" y="5043764"/>
            <a:ext cx="5033629" cy="985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5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0BDB99-73D2-9C48-8AA9-CE31470494FB}"/>
              </a:ext>
            </a:extLst>
          </p:cNvPr>
          <p:cNvSpPr txBox="1"/>
          <p:nvPr/>
        </p:nvSpPr>
        <p:spPr>
          <a:xfrm>
            <a:off x="201881" y="1881060"/>
            <a:ext cx="7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moving towards the stationary source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AA1B55-E226-B04F-AA43-D47269ACB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554" y="2810763"/>
            <a:ext cx="5352893" cy="35399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C445CA-3865-7746-9499-4D07DCDF476D}"/>
              </a:ext>
            </a:extLst>
          </p:cNvPr>
          <p:cNvSpPr txBox="1"/>
          <p:nvPr/>
        </p:nvSpPr>
        <p:spPr>
          <a:xfrm>
            <a:off x="4883582" y="2810763"/>
            <a:ext cx="43954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E2FE28-B8C8-2C4D-AD96-05CC122B8CF3}"/>
              </a:ext>
            </a:extLst>
          </p:cNvPr>
          <p:cNvSpPr txBox="1"/>
          <p:nvPr/>
        </p:nvSpPr>
        <p:spPr>
          <a:xfrm>
            <a:off x="4663810" y="4196989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63541D-028E-8F48-AFD0-D3EE331E4C86}"/>
              </a:ext>
            </a:extLst>
          </p:cNvPr>
          <p:cNvSpPr txBox="1"/>
          <p:nvPr/>
        </p:nvSpPr>
        <p:spPr>
          <a:xfrm>
            <a:off x="5134350" y="4952094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AF398-1D1E-2341-A60F-AF9F2BB42996}"/>
              </a:ext>
            </a:extLst>
          </p:cNvPr>
          <p:cNvSpPr txBox="1"/>
          <p:nvPr/>
        </p:nvSpPr>
        <p:spPr>
          <a:xfrm>
            <a:off x="4679308" y="3350214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B9316-82DF-E04E-911A-B27F705C8F4F}"/>
              </a:ext>
            </a:extLst>
          </p:cNvPr>
          <p:cNvSpPr txBox="1"/>
          <p:nvPr/>
        </p:nvSpPr>
        <p:spPr>
          <a:xfrm>
            <a:off x="15902" y="5861117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observer and observed period and frequency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90E4B2-89FC-0646-8071-F7697FEDE2AC}"/>
              </a:ext>
            </a:extLst>
          </p:cNvPr>
          <p:cNvSpPr txBox="1"/>
          <p:nvPr/>
        </p:nvSpPr>
        <p:spPr>
          <a:xfrm>
            <a:off x="15902" y="6384337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source and original period and frequency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0AAF4D-8DBB-0E49-8FCA-056AE9A9A3B9}"/>
              </a:ext>
            </a:extLst>
          </p:cNvPr>
          <p:cNvSpPr txBox="1"/>
          <p:nvPr/>
        </p:nvSpPr>
        <p:spPr>
          <a:xfrm>
            <a:off x="0" y="3218206"/>
            <a:ext cx="9144000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shift,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Δf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-f</a:t>
            </a:r>
            <a:r>
              <a:rPr kumimoji="0" lang="en-US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/v)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546BA6-7551-6D4A-A5A4-FAC2B2420AB4}"/>
              </a:ext>
            </a:extLst>
          </p:cNvPr>
          <p:cNvSpPr txBox="1"/>
          <p:nvPr/>
        </p:nvSpPr>
        <p:spPr>
          <a:xfrm>
            <a:off x="15902" y="4701328"/>
            <a:ext cx="9144000" cy="107721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will it change with signal’s velocity and frequency?</a:t>
            </a:r>
          </a:p>
        </p:txBody>
      </p:sp>
    </p:spTree>
    <p:extLst>
      <p:ext uri="{BB962C8B-B14F-4D97-AF65-F5344CB8AC3E}">
        <p14:creationId xmlns:p14="http://schemas.microsoft.com/office/powerpoint/2010/main" val="220466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0BDB99-73D2-9C48-8AA9-CE31470494FB}"/>
              </a:ext>
            </a:extLst>
          </p:cNvPr>
          <p:cNvSpPr txBox="1"/>
          <p:nvPr/>
        </p:nvSpPr>
        <p:spPr>
          <a:xfrm>
            <a:off x="201881" y="2191026"/>
            <a:ext cx="7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 the source and the observer are moving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990FB7-B81D-2043-83BB-53A0F76B8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654" y="3021954"/>
            <a:ext cx="4330700" cy="1651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305621-6693-544B-B565-EB89EB10ECD0}"/>
              </a:ext>
            </a:extLst>
          </p:cNvPr>
          <p:cNvSpPr txBox="1"/>
          <p:nvPr/>
        </p:nvSpPr>
        <p:spPr>
          <a:xfrm>
            <a:off x="15902" y="5768128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observer and observed period and frequency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40F96D-59FD-8D4D-9679-11D65F54D14A}"/>
              </a:ext>
            </a:extLst>
          </p:cNvPr>
          <p:cNvSpPr txBox="1"/>
          <p:nvPr/>
        </p:nvSpPr>
        <p:spPr>
          <a:xfrm>
            <a:off x="15902" y="6291348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source and original period and frequency</a:t>
            </a:r>
          </a:p>
        </p:txBody>
      </p:sp>
    </p:spTree>
    <p:extLst>
      <p:ext uri="{BB962C8B-B14F-4D97-AF65-F5344CB8AC3E}">
        <p14:creationId xmlns:p14="http://schemas.microsoft.com/office/powerpoint/2010/main" val="50948926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7AACA9-03D0-A44D-8213-BA8BC8529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72" y="1578268"/>
            <a:ext cx="4083537" cy="40563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1CD5E-5D16-664A-84BC-9AA2F52ED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072" y="1578268"/>
            <a:ext cx="4083537" cy="4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0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F1697E-D068-754D-A65C-BF8B06C65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524000"/>
            <a:ext cx="6502400" cy="381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6B0A41-6FC2-AD47-9532-F7E75993A2D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</p:spTree>
    <p:extLst>
      <p:ext uri="{BB962C8B-B14F-4D97-AF65-F5344CB8AC3E}">
        <p14:creationId xmlns:p14="http://schemas.microsoft.com/office/powerpoint/2010/main" val="1485355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836370-122D-4A4D-91EF-0F74AC71BC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69" t="6956" r="15247" b="7661"/>
          <a:stretch/>
        </p:blipFill>
        <p:spPr>
          <a:xfrm>
            <a:off x="1416109" y="557727"/>
            <a:ext cx="6150418" cy="5906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90F5A-2D48-1B46-BC07-EE83B671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056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BCD754-207A-284A-8FEC-763C344FD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182" y="675409"/>
            <a:ext cx="6003636" cy="5507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B6E6A3-517E-1147-8690-511D67193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75440" y="4167986"/>
            <a:ext cx="393022" cy="393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7FDF6-5697-B545-8367-3F289313A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466305" y="4167986"/>
            <a:ext cx="393022" cy="39302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80772B-D0BA-9B41-99A5-D0AF33763CC9}"/>
              </a:ext>
            </a:extLst>
          </p:cNvPr>
          <p:cNvCxnSpPr>
            <a:cxnSpLocks/>
          </p:cNvCxnSpPr>
          <p:nvPr/>
        </p:nvCxnSpPr>
        <p:spPr>
          <a:xfrm>
            <a:off x="-237731" y="4404421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EDC9FD1-9DB4-FC4A-9F1E-FFAF014AC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713984" y="4187989"/>
            <a:ext cx="393022" cy="393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30B62-BE0C-9C49-90BB-B6A82D24A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204849" y="4187989"/>
            <a:ext cx="393022" cy="3930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11B441-3AD9-B84B-B68F-3918DC02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00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C188D-36FC-2841-A87B-7315178D7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898" y="724761"/>
            <a:ext cx="5791200" cy="6121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38636F-785F-CD4F-8CAA-F089A92D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1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530AAF-F57E-6748-93D2-8594A2317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508" y="759821"/>
            <a:ext cx="7260985" cy="53383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AD933C-8D09-F348-85EB-1661F3A562F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</p:spTree>
    <p:extLst>
      <p:ext uri="{BB962C8B-B14F-4D97-AF65-F5344CB8AC3E}">
        <p14:creationId xmlns:p14="http://schemas.microsoft.com/office/powerpoint/2010/main" val="3738458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40909" r="-31818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164276"/>
            <a:ext cx="2523593" cy="435943"/>
            <a:chOff x="3907431" y="6164276"/>
            <a:chExt cx="2523593" cy="435943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707795" y="6292442"/>
              <a:ext cx="1723229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Combined signal</a:t>
              </a: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3623D16-F460-A047-BE09-7A44298AA6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C6389-2E2C-3643-AEEA-0F0C03F59C69}"/>
              </a:ext>
            </a:extLst>
          </p:cNvPr>
          <p:cNvSpPr txBox="1"/>
          <p:nvPr/>
        </p:nvSpPr>
        <p:spPr>
          <a:xfrm>
            <a:off x="4294253" y="5354479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941632D-5E23-9B47-94BD-B1FA4C1EA9C5}"/>
              </a:ext>
            </a:extLst>
          </p:cNvPr>
          <p:cNvSpPr txBox="1"/>
          <p:nvPr/>
        </p:nvSpPr>
        <p:spPr>
          <a:xfrm>
            <a:off x="2282417" y="5357368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phase-1</a:t>
            </a:r>
          </a:p>
        </p:txBody>
      </p:sp>
    </p:spTree>
    <p:extLst>
      <p:ext uri="{BB962C8B-B14F-4D97-AF65-F5344CB8AC3E}">
        <p14:creationId xmlns:p14="http://schemas.microsoft.com/office/powerpoint/2010/main" val="242534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9130" r="-30435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164276"/>
            <a:ext cx="800429" cy="435943"/>
            <a:chOff x="3907431" y="6164276"/>
            <a:chExt cx="800429" cy="435943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707795" y="6292442"/>
              <a:ext cx="65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3623D16-F460-A047-BE09-7A44298AA6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C6389-2E2C-3643-AEEA-0F0C03F59C69}"/>
              </a:ext>
            </a:extLst>
          </p:cNvPr>
          <p:cNvSpPr txBox="1"/>
          <p:nvPr/>
        </p:nvSpPr>
        <p:spPr>
          <a:xfrm>
            <a:off x="4294253" y="5354479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941632D-5E23-9B47-94BD-B1FA4C1EA9C5}"/>
              </a:ext>
            </a:extLst>
          </p:cNvPr>
          <p:cNvSpPr txBox="1"/>
          <p:nvPr/>
        </p:nvSpPr>
        <p:spPr>
          <a:xfrm>
            <a:off x="2282417" y="5357368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B970635-A471-B14A-9DA5-D9FEAADF1D89}"/>
                  </a:ext>
                </a:extLst>
              </p:cNvPr>
              <p:cNvSpPr txBox="1"/>
              <p:nvPr/>
            </p:nvSpPr>
            <p:spPr>
              <a:xfrm>
                <a:off x="4164707" y="6333479"/>
                <a:ext cx="5887761" cy="5334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B970635-A471-B14A-9DA5-D9FEAADF1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707" y="6333479"/>
                <a:ext cx="5887761" cy="533479"/>
              </a:xfrm>
              <a:prstGeom prst="rect">
                <a:avLst/>
              </a:prstGeom>
              <a:blipFill>
                <a:blip r:embed="rId6"/>
                <a:stretch>
                  <a:fillRect l="-3226" t="-4651" b="-325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A648947-5CF2-B54F-A380-E10D2F07E2CA}"/>
                  </a:ext>
                </a:extLst>
              </p:cNvPr>
              <p:cNvSpPr txBox="1"/>
              <p:nvPr/>
            </p:nvSpPr>
            <p:spPr>
              <a:xfrm>
                <a:off x="1890141" y="5661943"/>
                <a:ext cx="991169" cy="381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𝚹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A648947-5CF2-B54F-A380-E10D2F07E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141" y="5661943"/>
                <a:ext cx="991169" cy="381258"/>
              </a:xfrm>
              <a:prstGeom prst="rect">
                <a:avLst/>
              </a:prstGeom>
              <a:blipFill>
                <a:blip r:embed="rId7"/>
                <a:stretch>
                  <a:fillRect l="-18750" t="-16129" r="-8750" b="-483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D27411A-4327-D643-ACD7-10CFD6A11F9F}"/>
                  </a:ext>
                </a:extLst>
              </p:cNvPr>
              <p:cNvSpPr txBox="1"/>
              <p:nvPr/>
            </p:nvSpPr>
            <p:spPr>
              <a:xfrm>
                <a:off x="5634016" y="5274914"/>
                <a:ext cx="991169" cy="381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𝚹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D27411A-4327-D643-ACD7-10CFD6A11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4016" y="5274914"/>
                <a:ext cx="991169" cy="381258"/>
              </a:xfrm>
              <a:prstGeom prst="rect">
                <a:avLst/>
              </a:prstGeom>
              <a:blipFill>
                <a:blip r:embed="rId8"/>
                <a:stretch>
                  <a:fillRect l="-17722" t="-19355" r="-8861" b="-483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568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9130" r="-30435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062123"/>
            <a:ext cx="679027" cy="386967"/>
            <a:chOff x="3907431" y="6062123"/>
            <a:chExt cx="679027" cy="386967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586393" y="6062123"/>
              <a:ext cx="65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/>
              <p:nvPr/>
            </p:nvSpPr>
            <p:spPr>
              <a:xfrm>
                <a:off x="4088927" y="6332230"/>
                <a:ext cx="5887761" cy="5334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𝚹</m:t>
                                </m:r>
                                <m:r>
                                  <a:rPr lang="en-US" sz="2400" i="1" baseline="-2500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𝚹</m:t>
                                </m:r>
                                <m:r>
                                  <a:rPr lang="en-US" sz="2400" b="0" i="1" baseline="-2500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8927" y="6332230"/>
                <a:ext cx="5887761" cy="533479"/>
              </a:xfrm>
              <a:prstGeom prst="rect">
                <a:avLst/>
              </a:prstGeom>
              <a:blipFill>
                <a:blip r:embed="rId6"/>
                <a:stretch>
                  <a:fillRect l="-3233" t="-4651" b="-325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C3623D16-F460-A047-BE09-7A44298AA6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C6389-2E2C-3643-AEEA-0F0C03F59C69}"/>
              </a:ext>
            </a:extLst>
          </p:cNvPr>
          <p:cNvSpPr txBox="1"/>
          <p:nvPr/>
        </p:nvSpPr>
        <p:spPr>
          <a:xfrm>
            <a:off x="4294253" y="5354479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941632D-5E23-9B47-94BD-B1FA4C1EA9C5}"/>
              </a:ext>
            </a:extLst>
          </p:cNvPr>
          <p:cNvSpPr txBox="1"/>
          <p:nvPr/>
        </p:nvSpPr>
        <p:spPr>
          <a:xfrm>
            <a:off x="2282417" y="5357368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2837636-6C09-C340-8A98-45A0D7535786}"/>
                  </a:ext>
                </a:extLst>
              </p:cNvPr>
              <p:cNvSpPr txBox="1"/>
              <p:nvPr/>
            </p:nvSpPr>
            <p:spPr>
              <a:xfrm>
                <a:off x="1890141" y="5661943"/>
                <a:ext cx="991169" cy="381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𝚹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2837636-6C09-C340-8A98-45A0D7535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141" y="5661943"/>
                <a:ext cx="991169" cy="381258"/>
              </a:xfrm>
              <a:prstGeom prst="rect">
                <a:avLst/>
              </a:prstGeom>
              <a:blipFill>
                <a:blip r:embed="rId7"/>
                <a:stretch>
                  <a:fillRect l="-18750" t="-16129" r="-8750" b="-483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C7EB3BC-B01E-6041-92E4-D5C0BA3B0DB6}"/>
                  </a:ext>
                </a:extLst>
              </p:cNvPr>
              <p:cNvSpPr txBox="1"/>
              <p:nvPr/>
            </p:nvSpPr>
            <p:spPr>
              <a:xfrm>
                <a:off x="5634016" y="5274914"/>
                <a:ext cx="991169" cy="381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𝚹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C7EB3BC-B01E-6041-92E4-D5C0BA3B0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4016" y="5274914"/>
                <a:ext cx="991169" cy="381258"/>
              </a:xfrm>
              <a:prstGeom prst="rect">
                <a:avLst/>
              </a:prstGeom>
              <a:blipFill>
                <a:blip r:embed="rId8"/>
                <a:stretch>
                  <a:fillRect l="-17722" t="-19355" r="-8861" b="-483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5472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lightweight JonyShot parabolic microphone is easy to use and perfect  for long distance audio recording situations such as spor… | Microphone,  Audio, Microphones">
            <a:extLst>
              <a:ext uri="{FF2B5EF4-FFF2-40B4-BE49-F238E27FC236}">
                <a16:creationId xmlns:a16="http://schemas.microsoft.com/office/drawing/2014/main" id="{610D260D-2D95-BE4F-BFEE-FCA7D9E02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07" y="1354146"/>
            <a:ext cx="4087906" cy="327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S-588 Standard Gain Horn Antenna">
            <a:extLst>
              <a:ext uri="{FF2B5EF4-FFF2-40B4-BE49-F238E27FC236}">
                <a16:creationId xmlns:a16="http://schemas.microsoft.com/office/drawing/2014/main" id="{E47F0B7B-0F9A-2B40-BBC8-A6628ECE5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2" b="17812"/>
          <a:stretch/>
        </p:blipFill>
        <p:spPr bwMode="auto">
          <a:xfrm>
            <a:off x="4778188" y="1354146"/>
            <a:ext cx="3810000" cy="327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86C4F0-AD53-944A-9753-3020F0B533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Directionality of signals: Physical guiding</a:t>
            </a:r>
          </a:p>
        </p:txBody>
      </p:sp>
    </p:spTree>
    <p:extLst>
      <p:ext uri="{BB962C8B-B14F-4D97-AF65-F5344CB8AC3E}">
        <p14:creationId xmlns:p14="http://schemas.microsoft.com/office/powerpoint/2010/main" val="413956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Beam-steering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A9BE15-2555-0B4C-B239-D1692E621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96" y="1579171"/>
            <a:ext cx="7905729" cy="36234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1F19F3-B31B-D94C-8B7D-A6551CCE2CBA}"/>
              </a:ext>
            </a:extLst>
          </p:cNvPr>
          <p:cNvSpPr txBox="1"/>
          <p:nvPr/>
        </p:nvSpPr>
        <p:spPr>
          <a:xfrm>
            <a:off x="0" y="740700"/>
            <a:ext cx="725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Delay-sum beamformer or Phased array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49F585-7A34-0B48-A816-1D735434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79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A9BE15-2555-0B4C-B239-D1692E621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96" y="1579171"/>
            <a:ext cx="7905729" cy="36234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C0D00E-DB33-4E4C-A1BC-1D788523635D}"/>
                  </a:ext>
                </a:extLst>
              </p:cNvPr>
              <p:cNvSpPr txBox="1"/>
              <p:nvPr/>
            </p:nvSpPr>
            <p:spPr>
              <a:xfrm>
                <a:off x="3786918" y="5633461"/>
                <a:ext cx="35734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(𝚹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C0D00E-DB33-4E4C-A1BC-1D7885236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918" y="5633461"/>
                <a:ext cx="3573479" cy="430887"/>
              </a:xfrm>
              <a:prstGeom prst="rect">
                <a:avLst/>
              </a:prstGeom>
              <a:blipFill>
                <a:blip r:embed="rId4"/>
                <a:stretch>
                  <a:fillRect l="-1773" t="-28571" r="-5319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8">
            <a:extLst>
              <a:ext uri="{FF2B5EF4-FFF2-40B4-BE49-F238E27FC236}">
                <a16:creationId xmlns:a16="http://schemas.microsoft.com/office/drawing/2014/main" id="{79A95C5C-FE96-064A-B0DF-19521D87D9CE}"/>
              </a:ext>
            </a:extLst>
          </p:cNvPr>
          <p:cNvSpPr/>
          <p:nvPr/>
        </p:nvSpPr>
        <p:spPr>
          <a:xfrm rot="12066866" flipH="1">
            <a:off x="3661995" y="5015729"/>
            <a:ext cx="811242" cy="487995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D024A9-44F2-9C44-A26F-F8613DD0C99B}"/>
              </a:ext>
            </a:extLst>
          </p:cNvPr>
          <p:cNvSpPr txBox="1"/>
          <p:nvPr/>
        </p:nvSpPr>
        <p:spPr>
          <a:xfrm>
            <a:off x="174529" y="5633461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additional phase: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F01BCF-DB56-284B-8C3A-ECE91DDD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96A71-D186-284E-8D66-585051C511C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Beam-steering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A07277-F65A-DF43-A79B-AF28E266E5B5}"/>
              </a:ext>
            </a:extLst>
          </p:cNvPr>
          <p:cNvSpPr txBox="1"/>
          <p:nvPr/>
        </p:nvSpPr>
        <p:spPr>
          <a:xfrm>
            <a:off x="0" y="740700"/>
            <a:ext cx="330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Phased array</a:t>
            </a:r>
          </a:p>
        </p:txBody>
      </p:sp>
    </p:spTree>
    <p:extLst>
      <p:ext uri="{BB962C8B-B14F-4D97-AF65-F5344CB8AC3E}">
        <p14:creationId xmlns:p14="http://schemas.microsoft.com/office/powerpoint/2010/main" val="632081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F01BCF-DB56-284B-8C3A-ECE91DDD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96A71-D186-284E-8D66-585051C511C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Beam-steering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32DFD9-56C1-F945-9D6D-1CC67E251C93}"/>
              </a:ext>
            </a:extLst>
          </p:cNvPr>
          <p:cNvSpPr txBox="1"/>
          <p:nvPr/>
        </p:nvSpPr>
        <p:spPr>
          <a:xfrm>
            <a:off x="0" y="740700"/>
            <a:ext cx="725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Delay-sum beamformer or Phased array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7E3360-E45E-B64A-BDBA-18B04FA9C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89" y="1419845"/>
            <a:ext cx="3712306" cy="40047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DA88FB-B806-8A48-8CCF-A931DF8A9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767" y="2517737"/>
            <a:ext cx="4655233" cy="190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5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w &quot;Ultrasound on a Chip&quot; Tool Could Revolutionize Medical Imaging - IEEE  Spectrum">
            <a:extLst>
              <a:ext uri="{FF2B5EF4-FFF2-40B4-BE49-F238E27FC236}">
                <a16:creationId xmlns:a16="http://schemas.microsoft.com/office/drawing/2014/main" id="{2B80EBD2-B9B4-3B4E-AD92-8DED4DFD0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tterfly Network's smartphone ultrasound device launches in UK -">
            <a:extLst>
              <a:ext uri="{FF2B5EF4-FFF2-40B4-BE49-F238E27FC236}">
                <a16:creationId xmlns:a16="http://schemas.microsoft.com/office/drawing/2014/main" id="{40FB163F-DD2F-D145-9673-E35F1E863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46908"/>
            <a:ext cx="4265744" cy="304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7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exa... by Nick Paradise on Dribbble">
            <a:extLst>
              <a:ext uri="{FF2B5EF4-FFF2-40B4-BE49-F238E27FC236}">
                <a16:creationId xmlns:a16="http://schemas.microsoft.com/office/drawing/2014/main" id="{D238CB05-CDE8-B842-B119-494669CCC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831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est Beam Steering GIFs | Gfycat">
            <a:extLst>
              <a:ext uri="{FF2B5EF4-FFF2-40B4-BE49-F238E27FC236}">
                <a16:creationId xmlns:a16="http://schemas.microsoft.com/office/drawing/2014/main" id="{DC53CA3C-958A-C849-BDBD-34F1B2023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187450"/>
            <a:ext cx="78740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EECCF1-8169-4444-8940-A296D667AD6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Computationally controlling beam direction</a:t>
            </a:r>
          </a:p>
        </p:txBody>
      </p:sp>
    </p:spTree>
    <p:extLst>
      <p:ext uri="{BB962C8B-B14F-4D97-AF65-F5344CB8AC3E}">
        <p14:creationId xmlns:p14="http://schemas.microsoft.com/office/powerpoint/2010/main" val="776158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2518050"/>
            <a:ext cx="9144000" cy="17543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Angle-of-Arrival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Direction-of-Arrival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608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49F585-7A34-0B48-A816-1D735434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1" name="Picture 1">
            <a:extLst>
              <a:ext uri="{FF2B5EF4-FFF2-40B4-BE49-F238E27FC236}">
                <a16:creationId xmlns:a16="http://schemas.microsoft.com/office/drawing/2014/main" id="{1A3CCA32-9FC5-B84E-8BAD-BAAFEC72C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326"/>
            <a:ext cx="5038016" cy="238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607A6F15-EF58-5E42-BD38-2C0A0A1C3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5733274"/>
            <a:ext cx="61849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4109AB7-E63C-4246-9DFC-7323F8BDE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3345674"/>
            <a:ext cx="67437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8CFEC8CB-80E2-6948-A627-1A655BA9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3120216"/>
            <a:ext cx="67437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67B9F3D-1A5F-C140-A3BC-6B5A6635FE5D}"/>
              </a:ext>
            </a:extLst>
          </p:cNvPr>
          <p:cNvGrpSpPr/>
          <p:nvPr/>
        </p:nvGrpSpPr>
        <p:grpSpPr>
          <a:xfrm>
            <a:off x="2134623" y="6350655"/>
            <a:ext cx="4720307" cy="461665"/>
            <a:chOff x="2134623" y="6350655"/>
            <a:chExt cx="4720307" cy="461665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E9A9F1E-FB1D-484D-AAEA-BFD00D6A48CC}"/>
                </a:ext>
              </a:extLst>
            </p:cNvPr>
            <p:cNvCxnSpPr/>
            <p:nvPr/>
          </p:nvCxnSpPr>
          <p:spPr>
            <a:xfrm>
              <a:off x="2134623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E379377-91AC-4644-A91E-33E4667D6B80}"/>
                </a:ext>
              </a:extLst>
            </p:cNvPr>
            <p:cNvCxnSpPr/>
            <p:nvPr/>
          </p:nvCxnSpPr>
          <p:spPr>
            <a:xfrm>
              <a:off x="3408732" y="635672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05373A8-3B65-194C-8920-8EEAD0713B74}"/>
                </a:ext>
              </a:extLst>
            </p:cNvPr>
            <p:cNvCxnSpPr/>
            <p:nvPr/>
          </p:nvCxnSpPr>
          <p:spPr>
            <a:xfrm>
              <a:off x="4572000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E726192-F274-4245-9548-9E2C9615B80E}"/>
                </a:ext>
              </a:extLst>
            </p:cNvPr>
            <p:cNvCxnSpPr/>
            <p:nvPr/>
          </p:nvCxnSpPr>
          <p:spPr>
            <a:xfrm>
              <a:off x="5735268" y="635597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4313EA-B55D-0741-80CE-D2ECCF58CAF0}"/>
                </a:ext>
              </a:extLst>
            </p:cNvPr>
            <p:cNvSpPr txBox="1"/>
            <p:nvPr/>
          </p:nvSpPr>
          <p:spPr>
            <a:xfrm>
              <a:off x="2545902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C2B869-9410-B04E-9ADE-799741150614}"/>
                </a:ext>
              </a:extLst>
            </p:cNvPr>
            <p:cNvSpPr txBox="1"/>
            <p:nvPr/>
          </p:nvSpPr>
          <p:spPr>
            <a:xfrm>
              <a:off x="381463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EE4758-F1DA-5A42-B873-75CD19A412A4}"/>
                </a:ext>
              </a:extLst>
            </p:cNvPr>
            <p:cNvSpPr txBox="1"/>
            <p:nvPr/>
          </p:nvSpPr>
          <p:spPr>
            <a:xfrm>
              <a:off x="493545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5CFB75-5447-0D4D-A8FF-0C3E63C3A85F}"/>
                </a:ext>
              </a:extLst>
            </p:cNvPr>
            <p:cNvSpPr txBox="1"/>
            <p:nvPr/>
          </p:nvSpPr>
          <p:spPr>
            <a:xfrm>
              <a:off x="6123514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5124" name="Picture 4">
            <a:extLst>
              <a:ext uri="{FF2B5EF4-FFF2-40B4-BE49-F238E27FC236}">
                <a16:creationId xmlns:a16="http://schemas.microsoft.com/office/drawing/2014/main" id="{0FC28558-0FE2-E74C-86E6-2B448FAF0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437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22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1072652" y="4372803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652" y="4372803"/>
                <a:ext cx="360675" cy="307777"/>
              </a:xfrm>
              <a:prstGeom prst="rect">
                <a:avLst/>
              </a:prstGeom>
              <a:blipFill>
                <a:blip r:embed="rId8"/>
                <a:stretch>
                  <a:fillRect l="-13793" r="-13793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895398" y="436830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398" y="4368302"/>
                <a:ext cx="360675" cy="307777"/>
              </a:xfrm>
              <a:prstGeom prst="rect">
                <a:avLst/>
              </a:prstGeom>
              <a:blipFill>
                <a:blip r:embed="rId9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612999" y="4379576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999" y="4379576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0000" r="-1333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330600" y="4359854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600" y="4359854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333" r="-13333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6415D-1064-0C4B-852E-DC7830C5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A45576-B885-0741-906D-263B135AE2FC}"/>
              </a:ext>
            </a:extLst>
          </p:cNvPr>
          <p:cNvSpPr txBox="1"/>
          <p:nvPr/>
        </p:nvSpPr>
        <p:spPr>
          <a:xfrm>
            <a:off x="3585760" y="5617863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Interelement distance = 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DD190-7227-9240-82CF-1538B5A800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7416" y="3863042"/>
            <a:ext cx="489640" cy="48964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F2A9159-5E6B-7A43-BB6A-5219A85E6A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9944" y="3825589"/>
            <a:ext cx="489640" cy="48964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652681D-B323-5741-8D0C-EBCBDE6701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5070" y="3854721"/>
            <a:ext cx="489640" cy="48964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40088BC-D4E7-1440-A1FA-D09907507C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0196" y="3883853"/>
            <a:ext cx="489640" cy="4896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A5BF0F5-52C3-B94E-BB3A-D28365AD81AB}"/>
              </a:ext>
            </a:extLst>
          </p:cNvPr>
          <p:cNvGrpSpPr/>
          <p:nvPr/>
        </p:nvGrpSpPr>
        <p:grpSpPr>
          <a:xfrm>
            <a:off x="1238493" y="837244"/>
            <a:ext cx="8695716" cy="3465335"/>
            <a:chOff x="1238493" y="837244"/>
            <a:chExt cx="8695716" cy="346533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FAACFF7-9B98-6045-970B-592021BCF2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F2F78AD-06B6-7F40-BFC5-96F77419CD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1346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FCC281F-EF7F-7048-B1EB-A563A0B81C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2774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68DE31E-D5EB-3846-A11F-6003D716D6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4202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7B55E3A-1A04-914A-8D89-13D0624530E3}"/>
              </a:ext>
            </a:extLst>
          </p:cNvPr>
          <p:cNvGrpSpPr/>
          <p:nvPr/>
        </p:nvGrpSpPr>
        <p:grpSpPr>
          <a:xfrm>
            <a:off x="1840283" y="835884"/>
            <a:ext cx="4724874" cy="3473672"/>
            <a:chOff x="1840283" y="835884"/>
            <a:chExt cx="4724874" cy="3473672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A528048-3510-AD48-8115-143A89CC94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40283" y="3205115"/>
              <a:ext cx="1282780" cy="1104441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50000"/>
                </a:schemeClr>
              </a:solidFill>
              <a:prstDash val="sysDot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CDF4A9E-FE6F-A940-869E-369BACA35B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17125" y="1990800"/>
              <a:ext cx="2686653" cy="2313139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50000"/>
                </a:schemeClr>
              </a:solidFill>
              <a:prstDash val="sysDot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EBB1954-B976-3F43-9FBB-02C6D62FEF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54403" y="835884"/>
              <a:ext cx="4010754" cy="3453155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50000"/>
                </a:schemeClr>
              </a:solidFill>
              <a:prstDash val="sysDot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147CF3-2E6D-5943-85A6-444AAE108242}"/>
              </a:ext>
            </a:extLst>
          </p:cNvPr>
          <p:cNvGrpSpPr/>
          <p:nvPr/>
        </p:nvGrpSpPr>
        <p:grpSpPr>
          <a:xfrm>
            <a:off x="123740" y="915885"/>
            <a:ext cx="2332882" cy="3354316"/>
            <a:chOff x="123740" y="915885"/>
            <a:chExt cx="2332882" cy="3354316"/>
          </a:xfrm>
        </p:grpSpPr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D6CDAA4B-9188-774A-9074-F38F87C89E74}"/>
                </a:ext>
              </a:extLst>
            </p:cNvPr>
            <p:cNvSpPr/>
            <p:nvPr/>
          </p:nvSpPr>
          <p:spPr>
            <a:xfrm rot="12066866">
              <a:off x="1179278" y="3198620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7274FB63-97E5-274F-BAF3-EE6174785032}"/>
                    </a:ext>
                  </a:extLst>
                </p:cNvPr>
                <p:cNvSpPr txBox="1"/>
                <p:nvPr/>
              </p:nvSpPr>
              <p:spPr>
                <a:xfrm>
                  <a:off x="123740" y="3225859"/>
                  <a:ext cx="1261179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𝑠𝑖𝑛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(</a:t>
                  </a:r>
                  <a14:m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7274FB63-97E5-274F-BAF3-EE61747850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740" y="3225859"/>
                  <a:ext cx="1261179" cy="430887"/>
                </a:xfrm>
                <a:prstGeom prst="rect">
                  <a:avLst/>
                </a:prstGeom>
                <a:blipFill>
                  <a:blip r:embed="rId13"/>
                  <a:stretch>
                    <a:fillRect l="-9000" t="-22857" r="-16000" b="-4571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FDDC4B08-39AB-2E4B-B3B8-5D3124B08A7F}"/>
                </a:ext>
              </a:extLst>
            </p:cNvPr>
            <p:cNvSpPr/>
            <p:nvPr/>
          </p:nvSpPr>
          <p:spPr>
            <a:xfrm rot="12066866">
              <a:off x="1598155" y="2111888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FA462E88-84F2-5F4B-80E2-C4F2EC2D497F}"/>
                    </a:ext>
                  </a:extLst>
                </p:cNvPr>
                <p:cNvSpPr txBox="1"/>
                <p:nvPr/>
              </p:nvSpPr>
              <p:spPr>
                <a:xfrm>
                  <a:off x="341139" y="2139127"/>
                  <a:ext cx="1459951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𝑠𝑖𝑛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(</a:t>
                  </a:r>
                  <a14:m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FA462E88-84F2-5F4B-80E2-C4F2EC2D49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139" y="2139127"/>
                  <a:ext cx="1459951" cy="430887"/>
                </a:xfrm>
                <a:prstGeom prst="rect">
                  <a:avLst/>
                </a:prstGeom>
                <a:blipFill>
                  <a:blip r:embed="rId14"/>
                  <a:stretch>
                    <a:fillRect l="-8621" t="-26471" r="-12931" b="-4705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90E154DC-D6B2-EA4B-950B-F798FCC692A2}"/>
                </a:ext>
              </a:extLst>
            </p:cNvPr>
            <p:cNvSpPr/>
            <p:nvPr/>
          </p:nvSpPr>
          <p:spPr>
            <a:xfrm rot="12066866">
              <a:off x="1972372" y="915885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57F9FE13-0FCD-774D-BBA1-09302DAB6394}"/>
                    </a:ext>
                  </a:extLst>
                </p:cNvPr>
                <p:cNvSpPr txBox="1"/>
                <p:nvPr/>
              </p:nvSpPr>
              <p:spPr>
                <a:xfrm>
                  <a:off x="715356" y="943124"/>
                  <a:ext cx="1459951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𝑠𝑖𝑛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(</a:t>
                  </a:r>
                  <a14:m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57F9FE13-0FCD-774D-BBA1-09302DAB63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356" y="943124"/>
                  <a:ext cx="1459951" cy="430887"/>
                </a:xfrm>
                <a:prstGeom prst="rect">
                  <a:avLst/>
                </a:prstGeom>
                <a:blipFill>
                  <a:blip r:embed="rId15"/>
                  <a:stretch>
                    <a:fillRect l="-7759" t="-22857" r="-13793" b="-4571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63587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9EB95D-32AC-7247-9D84-29E42EFF2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131" y="724683"/>
            <a:ext cx="3681739" cy="62345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3C1A29-9D1A-974D-B8F8-84576618213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Beam-scanning</a:t>
            </a:r>
          </a:p>
        </p:txBody>
      </p:sp>
    </p:spTree>
    <p:extLst>
      <p:ext uri="{BB962C8B-B14F-4D97-AF65-F5344CB8AC3E}">
        <p14:creationId xmlns:p14="http://schemas.microsoft.com/office/powerpoint/2010/main" val="3302807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86C4F0-AD53-944A-9753-3020F0B533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Directionality of signals: Array of sensors</a:t>
            </a:r>
          </a:p>
        </p:txBody>
      </p:sp>
      <p:pic>
        <p:nvPicPr>
          <p:cNvPr id="3076" name="Picture 4" descr="Microphone Array Presentations | NIST">
            <a:extLst>
              <a:ext uri="{FF2B5EF4-FFF2-40B4-BE49-F238E27FC236}">
                <a16:creationId xmlns:a16="http://schemas.microsoft.com/office/drawing/2014/main" id="{30DE6AC4-27D8-3848-94F3-4680543BA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771"/>
            <a:ext cx="9144000" cy="200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irection Finding with the USRP™ X-Series and TwinRX™ - Ettus Knowledge Base">
            <a:extLst>
              <a:ext uri="{FF2B5EF4-FFF2-40B4-BE49-F238E27FC236}">
                <a16:creationId xmlns:a16="http://schemas.microsoft.com/office/drawing/2014/main" id="{BFED3372-302D-2D40-98D4-8E2933443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717" y="3234192"/>
            <a:ext cx="6206565" cy="331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235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87353C-7602-744B-882F-7FC69C34E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24" y="422970"/>
            <a:ext cx="8181391" cy="61360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DC2646-B0C6-5847-AE22-4BE6578D3067}"/>
              </a:ext>
            </a:extLst>
          </p:cNvPr>
          <p:cNvSpPr txBox="1"/>
          <p:nvPr/>
        </p:nvSpPr>
        <p:spPr>
          <a:xfrm>
            <a:off x="0" y="595797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elements = 30, wave length = 10cm, distance between elements = 6.5 cm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972B4E-C541-134F-8B73-614FDC754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746C12-EC36-8142-839C-2B20589D602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Beam-scanning</a:t>
            </a:r>
          </a:p>
        </p:txBody>
      </p:sp>
    </p:spTree>
    <p:extLst>
      <p:ext uri="{BB962C8B-B14F-4D97-AF65-F5344CB8AC3E}">
        <p14:creationId xmlns:p14="http://schemas.microsoft.com/office/powerpoint/2010/main" val="1503447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3042483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Delay-sum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218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6A55CE08-3459-4B46-BCE7-5847D3692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93"/>
          <a:stretch/>
        </p:blipFill>
        <p:spPr bwMode="auto">
          <a:xfrm>
            <a:off x="279292" y="3621177"/>
            <a:ext cx="7700150" cy="74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0A45EDAB-F4A3-5F47-911C-7BFBE1256DC6}"/>
              </a:ext>
            </a:extLst>
          </p:cNvPr>
          <p:cNvSpPr/>
          <p:nvPr/>
        </p:nvSpPr>
        <p:spPr>
          <a:xfrm>
            <a:off x="4253816" y="4086056"/>
            <a:ext cx="3963850" cy="647309"/>
          </a:xfrm>
          <a:custGeom>
            <a:avLst/>
            <a:gdLst>
              <a:gd name="connsiteX0" fmla="*/ 35796 w 3963850"/>
              <a:gd name="connsiteY0" fmla="*/ 243897 h 647309"/>
              <a:gd name="connsiteX1" fmla="*/ 35796 w 3963850"/>
              <a:gd name="connsiteY1" fmla="*/ 243897 h 647309"/>
              <a:gd name="connsiteX2" fmla="*/ 345078 w 3963850"/>
              <a:gd name="connsiteY2" fmla="*/ 190109 h 647309"/>
              <a:gd name="connsiteX3" fmla="*/ 425760 w 3963850"/>
              <a:gd name="connsiteY3" fmla="*/ 217003 h 647309"/>
              <a:gd name="connsiteX4" fmla="*/ 466102 w 3963850"/>
              <a:gd name="connsiteY4" fmla="*/ 230450 h 647309"/>
              <a:gd name="connsiteX5" fmla="*/ 506443 w 3963850"/>
              <a:gd name="connsiteY5" fmla="*/ 243897 h 647309"/>
              <a:gd name="connsiteX6" fmla="*/ 519890 w 3963850"/>
              <a:gd name="connsiteY6" fmla="*/ 203556 h 647309"/>
              <a:gd name="connsiteX7" fmla="*/ 560231 w 3963850"/>
              <a:gd name="connsiteY7" fmla="*/ 190109 h 647309"/>
              <a:gd name="connsiteX8" fmla="*/ 600572 w 3963850"/>
              <a:gd name="connsiteY8" fmla="*/ 163215 h 647309"/>
              <a:gd name="connsiteX9" fmla="*/ 708149 w 3963850"/>
              <a:gd name="connsiteY9" fmla="*/ 136320 h 647309"/>
              <a:gd name="connsiteX10" fmla="*/ 788831 w 3963850"/>
              <a:gd name="connsiteY10" fmla="*/ 109426 h 647309"/>
              <a:gd name="connsiteX11" fmla="*/ 990537 w 3963850"/>
              <a:gd name="connsiteY11" fmla="*/ 136320 h 647309"/>
              <a:gd name="connsiteX12" fmla="*/ 1071219 w 3963850"/>
              <a:gd name="connsiteY12" fmla="*/ 163215 h 647309"/>
              <a:gd name="connsiteX13" fmla="*/ 1111560 w 3963850"/>
              <a:gd name="connsiteY13" fmla="*/ 176662 h 647309"/>
              <a:gd name="connsiteX14" fmla="*/ 1367055 w 3963850"/>
              <a:gd name="connsiteY14" fmla="*/ 163215 h 647309"/>
              <a:gd name="connsiteX15" fmla="*/ 1407396 w 3963850"/>
              <a:gd name="connsiteY15" fmla="*/ 149768 h 647309"/>
              <a:gd name="connsiteX16" fmla="*/ 1474631 w 3963850"/>
              <a:gd name="connsiteY16" fmla="*/ 136320 h 647309"/>
              <a:gd name="connsiteX17" fmla="*/ 1555313 w 3963850"/>
              <a:gd name="connsiteY17" fmla="*/ 122873 h 647309"/>
              <a:gd name="connsiteX18" fmla="*/ 1635996 w 3963850"/>
              <a:gd name="connsiteY18" fmla="*/ 95979 h 647309"/>
              <a:gd name="connsiteX19" fmla="*/ 1676337 w 3963850"/>
              <a:gd name="connsiteY19" fmla="*/ 82532 h 647309"/>
              <a:gd name="connsiteX20" fmla="*/ 1730125 w 3963850"/>
              <a:gd name="connsiteY20" fmla="*/ 69085 h 647309"/>
              <a:gd name="connsiteX21" fmla="*/ 1851149 w 3963850"/>
              <a:gd name="connsiteY21" fmla="*/ 55638 h 647309"/>
              <a:gd name="connsiteX22" fmla="*/ 1931831 w 3963850"/>
              <a:gd name="connsiteY22" fmla="*/ 28744 h 647309"/>
              <a:gd name="connsiteX23" fmla="*/ 1972172 w 3963850"/>
              <a:gd name="connsiteY23" fmla="*/ 15297 h 647309"/>
              <a:gd name="connsiteX24" fmla="*/ 2079749 w 3963850"/>
              <a:gd name="connsiteY24" fmla="*/ 28744 h 647309"/>
              <a:gd name="connsiteX25" fmla="*/ 2160431 w 3963850"/>
              <a:gd name="connsiteY25" fmla="*/ 55638 h 647309"/>
              <a:gd name="connsiteX26" fmla="*/ 2967255 w 3963850"/>
              <a:gd name="connsiteY26" fmla="*/ 69085 h 647309"/>
              <a:gd name="connsiteX27" fmla="*/ 3357219 w 3963850"/>
              <a:gd name="connsiteY27" fmla="*/ 28744 h 647309"/>
              <a:gd name="connsiteX28" fmla="*/ 3464796 w 3963850"/>
              <a:gd name="connsiteY28" fmla="*/ 1850 h 647309"/>
              <a:gd name="connsiteX29" fmla="*/ 3760631 w 3963850"/>
              <a:gd name="connsiteY29" fmla="*/ 55638 h 647309"/>
              <a:gd name="connsiteX30" fmla="*/ 3841313 w 3963850"/>
              <a:gd name="connsiteY30" fmla="*/ 163215 h 647309"/>
              <a:gd name="connsiteX31" fmla="*/ 3921996 w 3963850"/>
              <a:gd name="connsiteY31" fmla="*/ 243897 h 647309"/>
              <a:gd name="connsiteX32" fmla="*/ 3935443 w 3963850"/>
              <a:gd name="connsiteY32" fmla="*/ 284238 h 647309"/>
              <a:gd name="connsiteX33" fmla="*/ 3962337 w 3963850"/>
              <a:gd name="connsiteY33" fmla="*/ 338026 h 647309"/>
              <a:gd name="connsiteX34" fmla="*/ 3948890 w 3963850"/>
              <a:gd name="connsiteY34" fmla="*/ 485944 h 647309"/>
              <a:gd name="connsiteX35" fmla="*/ 3895102 w 3963850"/>
              <a:gd name="connsiteY35" fmla="*/ 539732 h 647309"/>
              <a:gd name="connsiteX36" fmla="*/ 3760631 w 3963850"/>
              <a:gd name="connsiteY36" fmla="*/ 606968 h 647309"/>
              <a:gd name="connsiteX37" fmla="*/ 3666502 w 3963850"/>
              <a:gd name="connsiteY37" fmla="*/ 633862 h 647309"/>
              <a:gd name="connsiteX38" fmla="*/ 3518584 w 3963850"/>
              <a:gd name="connsiteY38" fmla="*/ 647309 h 647309"/>
              <a:gd name="connsiteX39" fmla="*/ 1689784 w 3963850"/>
              <a:gd name="connsiteY39" fmla="*/ 647309 h 647309"/>
              <a:gd name="connsiteX40" fmla="*/ 533337 w 3963850"/>
              <a:gd name="connsiteY40" fmla="*/ 633862 h 647309"/>
              <a:gd name="connsiteX41" fmla="*/ 371972 w 3963850"/>
              <a:gd name="connsiteY41" fmla="*/ 606968 h 647309"/>
              <a:gd name="connsiteX42" fmla="*/ 291290 w 3963850"/>
              <a:gd name="connsiteY42" fmla="*/ 580073 h 647309"/>
              <a:gd name="connsiteX43" fmla="*/ 250949 w 3963850"/>
              <a:gd name="connsiteY43" fmla="*/ 539732 h 647309"/>
              <a:gd name="connsiteX44" fmla="*/ 210608 w 3963850"/>
              <a:gd name="connsiteY44" fmla="*/ 526285 h 647309"/>
              <a:gd name="connsiteX45" fmla="*/ 103031 w 3963850"/>
              <a:gd name="connsiteY45" fmla="*/ 432156 h 647309"/>
              <a:gd name="connsiteX46" fmla="*/ 22349 w 3963850"/>
              <a:gd name="connsiteY46" fmla="*/ 405262 h 647309"/>
              <a:gd name="connsiteX47" fmla="*/ 22349 w 3963850"/>
              <a:gd name="connsiteY47" fmla="*/ 217003 h 647309"/>
              <a:gd name="connsiteX48" fmla="*/ 35796 w 3963850"/>
              <a:gd name="connsiteY48" fmla="*/ 243897 h 64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963850" h="647309">
                <a:moveTo>
                  <a:pt x="35796" y="243897"/>
                </a:moveTo>
                <a:lnTo>
                  <a:pt x="35796" y="243897"/>
                </a:lnTo>
                <a:cubicBezTo>
                  <a:pt x="185327" y="150440"/>
                  <a:pt x="125380" y="158724"/>
                  <a:pt x="345078" y="190109"/>
                </a:cubicBezTo>
                <a:cubicBezTo>
                  <a:pt x="373142" y="194118"/>
                  <a:pt x="398866" y="208038"/>
                  <a:pt x="425760" y="217003"/>
                </a:cubicBezTo>
                <a:lnTo>
                  <a:pt x="466102" y="230450"/>
                </a:lnTo>
                <a:lnTo>
                  <a:pt x="506443" y="243897"/>
                </a:lnTo>
                <a:cubicBezTo>
                  <a:pt x="510925" y="230450"/>
                  <a:pt x="509867" y="213579"/>
                  <a:pt x="519890" y="203556"/>
                </a:cubicBezTo>
                <a:cubicBezTo>
                  <a:pt x="529913" y="193533"/>
                  <a:pt x="547553" y="196448"/>
                  <a:pt x="560231" y="190109"/>
                </a:cubicBezTo>
                <a:cubicBezTo>
                  <a:pt x="574686" y="182881"/>
                  <a:pt x="586117" y="170443"/>
                  <a:pt x="600572" y="163215"/>
                </a:cubicBezTo>
                <a:cubicBezTo>
                  <a:pt x="633211" y="146896"/>
                  <a:pt x="674397" y="145525"/>
                  <a:pt x="708149" y="136320"/>
                </a:cubicBezTo>
                <a:cubicBezTo>
                  <a:pt x="735499" y="128861"/>
                  <a:pt x="788831" y="109426"/>
                  <a:pt x="788831" y="109426"/>
                </a:cubicBezTo>
                <a:cubicBezTo>
                  <a:pt x="889921" y="118616"/>
                  <a:pt x="913069" y="113079"/>
                  <a:pt x="990537" y="136320"/>
                </a:cubicBezTo>
                <a:cubicBezTo>
                  <a:pt x="1017690" y="144466"/>
                  <a:pt x="1044325" y="154250"/>
                  <a:pt x="1071219" y="163215"/>
                </a:cubicBezTo>
                <a:lnTo>
                  <a:pt x="1111560" y="176662"/>
                </a:lnTo>
                <a:cubicBezTo>
                  <a:pt x="1196725" y="172180"/>
                  <a:pt x="1282122" y="170936"/>
                  <a:pt x="1367055" y="163215"/>
                </a:cubicBezTo>
                <a:cubicBezTo>
                  <a:pt x="1381171" y="161932"/>
                  <a:pt x="1393645" y="153206"/>
                  <a:pt x="1407396" y="149768"/>
                </a:cubicBezTo>
                <a:cubicBezTo>
                  <a:pt x="1429569" y="144225"/>
                  <a:pt x="1452144" y="140409"/>
                  <a:pt x="1474631" y="136320"/>
                </a:cubicBezTo>
                <a:cubicBezTo>
                  <a:pt x="1501456" y="131443"/>
                  <a:pt x="1528862" y="129486"/>
                  <a:pt x="1555313" y="122873"/>
                </a:cubicBezTo>
                <a:cubicBezTo>
                  <a:pt x="1582816" y="115997"/>
                  <a:pt x="1609102" y="104944"/>
                  <a:pt x="1635996" y="95979"/>
                </a:cubicBezTo>
                <a:cubicBezTo>
                  <a:pt x="1649443" y="91497"/>
                  <a:pt x="1662586" y="85970"/>
                  <a:pt x="1676337" y="82532"/>
                </a:cubicBezTo>
                <a:cubicBezTo>
                  <a:pt x="1694266" y="78050"/>
                  <a:pt x="1711859" y="71895"/>
                  <a:pt x="1730125" y="69085"/>
                </a:cubicBezTo>
                <a:cubicBezTo>
                  <a:pt x="1770243" y="62913"/>
                  <a:pt x="1810808" y="60120"/>
                  <a:pt x="1851149" y="55638"/>
                </a:cubicBezTo>
                <a:lnTo>
                  <a:pt x="1931831" y="28744"/>
                </a:lnTo>
                <a:lnTo>
                  <a:pt x="1972172" y="15297"/>
                </a:lnTo>
                <a:cubicBezTo>
                  <a:pt x="2008031" y="19779"/>
                  <a:pt x="2044413" y="21172"/>
                  <a:pt x="2079749" y="28744"/>
                </a:cubicBezTo>
                <a:cubicBezTo>
                  <a:pt x="2107468" y="34684"/>
                  <a:pt x="2132086" y="55166"/>
                  <a:pt x="2160431" y="55638"/>
                </a:cubicBezTo>
                <a:lnTo>
                  <a:pt x="2967255" y="69085"/>
                </a:lnTo>
                <a:cubicBezTo>
                  <a:pt x="3105891" y="60930"/>
                  <a:pt x="3223718" y="62119"/>
                  <a:pt x="3357219" y="28744"/>
                </a:cubicBezTo>
                <a:lnTo>
                  <a:pt x="3464796" y="1850"/>
                </a:lnTo>
                <a:cubicBezTo>
                  <a:pt x="3672143" y="13369"/>
                  <a:pt x="3658028" y="-32308"/>
                  <a:pt x="3760631" y="55638"/>
                </a:cubicBezTo>
                <a:cubicBezTo>
                  <a:pt x="3840838" y="124387"/>
                  <a:pt x="3761797" y="66029"/>
                  <a:pt x="3841313" y="163215"/>
                </a:cubicBezTo>
                <a:cubicBezTo>
                  <a:pt x="3865398" y="192652"/>
                  <a:pt x="3921996" y="243897"/>
                  <a:pt x="3921996" y="243897"/>
                </a:cubicBezTo>
                <a:cubicBezTo>
                  <a:pt x="3926478" y="257344"/>
                  <a:pt x="3929859" y="271210"/>
                  <a:pt x="3935443" y="284238"/>
                </a:cubicBezTo>
                <a:cubicBezTo>
                  <a:pt x="3943339" y="302663"/>
                  <a:pt x="3961004" y="318025"/>
                  <a:pt x="3962337" y="338026"/>
                </a:cubicBezTo>
                <a:cubicBezTo>
                  <a:pt x="3965630" y="387426"/>
                  <a:pt x="3964546" y="438975"/>
                  <a:pt x="3948890" y="485944"/>
                </a:cubicBezTo>
                <a:cubicBezTo>
                  <a:pt x="3940872" y="509999"/>
                  <a:pt x="3915117" y="524165"/>
                  <a:pt x="3895102" y="539732"/>
                </a:cubicBezTo>
                <a:cubicBezTo>
                  <a:pt x="3857207" y="569206"/>
                  <a:pt x="3805920" y="591871"/>
                  <a:pt x="3760631" y="606968"/>
                </a:cubicBezTo>
                <a:cubicBezTo>
                  <a:pt x="3729674" y="617287"/>
                  <a:pt x="3698690" y="628497"/>
                  <a:pt x="3666502" y="633862"/>
                </a:cubicBezTo>
                <a:cubicBezTo>
                  <a:pt x="3617666" y="642001"/>
                  <a:pt x="3567890" y="642827"/>
                  <a:pt x="3518584" y="647309"/>
                </a:cubicBezTo>
                <a:cubicBezTo>
                  <a:pt x="1756807" y="615849"/>
                  <a:pt x="3945338" y="647309"/>
                  <a:pt x="1689784" y="647309"/>
                </a:cubicBezTo>
                <a:cubicBezTo>
                  <a:pt x="1304276" y="647309"/>
                  <a:pt x="918819" y="638344"/>
                  <a:pt x="533337" y="633862"/>
                </a:cubicBezTo>
                <a:cubicBezTo>
                  <a:pt x="457064" y="624328"/>
                  <a:pt x="435432" y="626006"/>
                  <a:pt x="371972" y="606968"/>
                </a:cubicBezTo>
                <a:cubicBezTo>
                  <a:pt x="344819" y="598822"/>
                  <a:pt x="291290" y="580073"/>
                  <a:pt x="291290" y="580073"/>
                </a:cubicBezTo>
                <a:cubicBezTo>
                  <a:pt x="277843" y="566626"/>
                  <a:pt x="266772" y="550281"/>
                  <a:pt x="250949" y="539732"/>
                </a:cubicBezTo>
                <a:cubicBezTo>
                  <a:pt x="239155" y="531869"/>
                  <a:pt x="221676" y="535140"/>
                  <a:pt x="210608" y="526285"/>
                </a:cubicBezTo>
                <a:cubicBezTo>
                  <a:pt x="132167" y="463533"/>
                  <a:pt x="264391" y="485943"/>
                  <a:pt x="103031" y="432156"/>
                </a:cubicBezTo>
                <a:lnTo>
                  <a:pt x="22349" y="405262"/>
                </a:lnTo>
                <a:cubicBezTo>
                  <a:pt x="-703" y="336105"/>
                  <a:pt x="-13516" y="315631"/>
                  <a:pt x="22349" y="217003"/>
                </a:cubicBezTo>
                <a:cubicBezTo>
                  <a:pt x="26944" y="204366"/>
                  <a:pt x="33555" y="239415"/>
                  <a:pt x="35796" y="243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38290B0-BEB7-AC4A-8B73-B1B29ACA01E2}"/>
              </a:ext>
            </a:extLst>
          </p:cNvPr>
          <p:cNvGrpSpPr/>
          <p:nvPr/>
        </p:nvGrpSpPr>
        <p:grpSpPr>
          <a:xfrm>
            <a:off x="138545" y="547040"/>
            <a:ext cx="8866909" cy="1392325"/>
            <a:chOff x="138545" y="547040"/>
            <a:chExt cx="8866909" cy="1392325"/>
          </a:xfrm>
        </p:grpSpPr>
        <p:pic>
          <p:nvPicPr>
            <p:cNvPr id="4097" name="Picture 1">
              <a:extLst>
                <a:ext uri="{FF2B5EF4-FFF2-40B4-BE49-F238E27FC236}">
                  <a16:creationId xmlns:a16="http://schemas.microsoft.com/office/drawing/2014/main" id="{D5ABA1BB-CAAB-2D43-B35C-73F11EA92A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167"/>
            <a:stretch/>
          </p:blipFill>
          <p:spPr bwMode="auto">
            <a:xfrm>
              <a:off x="138545" y="547040"/>
              <a:ext cx="8866909" cy="1392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" name="Picture 5">
              <a:extLst>
                <a:ext uri="{FF2B5EF4-FFF2-40B4-BE49-F238E27FC236}">
                  <a16:creationId xmlns:a16="http://schemas.microsoft.com/office/drawing/2014/main" id="{F4787D3E-442F-014E-9E92-59A17964A9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5733" y="916954"/>
              <a:ext cx="354856" cy="315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D9741B4-FC41-E348-87B7-1CFBB82E3F10}"/>
              </a:ext>
            </a:extLst>
          </p:cNvPr>
          <p:cNvGrpSpPr/>
          <p:nvPr/>
        </p:nvGrpSpPr>
        <p:grpSpPr>
          <a:xfrm>
            <a:off x="828370" y="4699142"/>
            <a:ext cx="6986732" cy="1506169"/>
            <a:chOff x="828370" y="4699142"/>
            <a:chExt cx="6986732" cy="1506169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388973F2-2257-FD4F-9897-4699B5236D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370" y="4699142"/>
              <a:ext cx="6986732" cy="1506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3C20BD7C-316F-8448-8565-CCA853DE5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547" y="5512604"/>
              <a:ext cx="242371" cy="215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382EC33-A173-EA44-A96F-3FA96369B354}"/>
              </a:ext>
            </a:extLst>
          </p:cNvPr>
          <p:cNvGrpSpPr/>
          <p:nvPr/>
        </p:nvGrpSpPr>
        <p:grpSpPr>
          <a:xfrm>
            <a:off x="32277" y="2001677"/>
            <a:ext cx="8866909" cy="1392325"/>
            <a:chOff x="32277" y="2001677"/>
            <a:chExt cx="8866909" cy="1392325"/>
          </a:xfrm>
        </p:grpSpPr>
        <p:pic>
          <p:nvPicPr>
            <p:cNvPr id="13" name="Picture 1">
              <a:extLst>
                <a:ext uri="{FF2B5EF4-FFF2-40B4-BE49-F238E27FC236}">
                  <a16:creationId xmlns:a16="http://schemas.microsoft.com/office/drawing/2014/main" id="{FD83C756-9A5A-AA40-9DD9-3ED147E855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67"/>
            <a:stretch/>
          </p:blipFill>
          <p:spPr bwMode="auto">
            <a:xfrm>
              <a:off x="32277" y="2001677"/>
              <a:ext cx="8866909" cy="1392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3FE23A9-3648-554C-8BC9-BBFD980B743A}"/>
                </a:ext>
              </a:extLst>
            </p:cNvPr>
            <p:cNvSpPr/>
            <p:nvPr/>
          </p:nvSpPr>
          <p:spPr>
            <a:xfrm>
              <a:off x="4961965" y="2393576"/>
              <a:ext cx="255494" cy="1479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</p:spTree>
    <p:extLst>
      <p:ext uri="{BB962C8B-B14F-4D97-AF65-F5344CB8AC3E}">
        <p14:creationId xmlns:p14="http://schemas.microsoft.com/office/powerpoint/2010/main" val="417332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A45EDAB-F4A3-5F47-911C-7BFBE1256DC6}"/>
              </a:ext>
            </a:extLst>
          </p:cNvPr>
          <p:cNvSpPr/>
          <p:nvPr/>
        </p:nvSpPr>
        <p:spPr>
          <a:xfrm>
            <a:off x="4253816" y="4086056"/>
            <a:ext cx="3963850" cy="647309"/>
          </a:xfrm>
          <a:custGeom>
            <a:avLst/>
            <a:gdLst>
              <a:gd name="connsiteX0" fmla="*/ 35796 w 3963850"/>
              <a:gd name="connsiteY0" fmla="*/ 243897 h 647309"/>
              <a:gd name="connsiteX1" fmla="*/ 35796 w 3963850"/>
              <a:gd name="connsiteY1" fmla="*/ 243897 h 647309"/>
              <a:gd name="connsiteX2" fmla="*/ 345078 w 3963850"/>
              <a:gd name="connsiteY2" fmla="*/ 190109 h 647309"/>
              <a:gd name="connsiteX3" fmla="*/ 425760 w 3963850"/>
              <a:gd name="connsiteY3" fmla="*/ 217003 h 647309"/>
              <a:gd name="connsiteX4" fmla="*/ 466102 w 3963850"/>
              <a:gd name="connsiteY4" fmla="*/ 230450 h 647309"/>
              <a:gd name="connsiteX5" fmla="*/ 506443 w 3963850"/>
              <a:gd name="connsiteY5" fmla="*/ 243897 h 647309"/>
              <a:gd name="connsiteX6" fmla="*/ 519890 w 3963850"/>
              <a:gd name="connsiteY6" fmla="*/ 203556 h 647309"/>
              <a:gd name="connsiteX7" fmla="*/ 560231 w 3963850"/>
              <a:gd name="connsiteY7" fmla="*/ 190109 h 647309"/>
              <a:gd name="connsiteX8" fmla="*/ 600572 w 3963850"/>
              <a:gd name="connsiteY8" fmla="*/ 163215 h 647309"/>
              <a:gd name="connsiteX9" fmla="*/ 708149 w 3963850"/>
              <a:gd name="connsiteY9" fmla="*/ 136320 h 647309"/>
              <a:gd name="connsiteX10" fmla="*/ 788831 w 3963850"/>
              <a:gd name="connsiteY10" fmla="*/ 109426 h 647309"/>
              <a:gd name="connsiteX11" fmla="*/ 990537 w 3963850"/>
              <a:gd name="connsiteY11" fmla="*/ 136320 h 647309"/>
              <a:gd name="connsiteX12" fmla="*/ 1071219 w 3963850"/>
              <a:gd name="connsiteY12" fmla="*/ 163215 h 647309"/>
              <a:gd name="connsiteX13" fmla="*/ 1111560 w 3963850"/>
              <a:gd name="connsiteY13" fmla="*/ 176662 h 647309"/>
              <a:gd name="connsiteX14" fmla="*/ 1367055 w 3963850"/>
              <a:gd name="connsiteY14" fmla="*/ 163215 h 647309"/>
              <a:gd name="connsiteX15" fmla="*/ 1407396 w 3963850"/>
              <a:gd name="connsiteY15" fmla="*/ 149768 h 647309"/>
              <a:gd name="connsiteX16" fmla="*/ 1474631 w 3963850"/>
              <a:gd name="connsiteY16" fmla="*/ 136320 h 647309"/>
              <a:gd name="connsiteX17" fmla="*/ 1555313 w 3963850"/>
              <a:gd name="connsiteY17" fmla="*/ 122873 h 647309"/>
              <a:gd name="connsiteX18" fmla="*/ 1635996 w 3963850"/>
              <a:gd name="connsiteY18" fmla="*/ 95979 h 647309"/>
              <a:gd name="connsiteX19" fmla="*/ 1676337 w 3963850"/>
              <a:gd name="connsiteY19" fmla="*/ 82532 h 647309"/>
              <a:gd name="connsiteX20" fmla="*/ 1730125 w 3963850"/>
              <a:gd name="connsiteY20" fmla="*/ 69085 h 647309"/>
              <a:gd name="connsiteX21" fmla="*/ 1851149 w 3963850"/>
              <a:gd name="connsiteY21" fmla="*/ 55638 h 647309"/>
              <a:gd name="connsiteX22" fmla="*/ 1931831 w 3963850"/>
              <a:gd name="connsiteY22" fmla="*/ 28744 h 647309"/>
              <a:gd name="connsiteX23" fmla="*/ 1972172 w 3963850"/>
              <a:gd name="connsiteY23" fmla="*/ 15297 h 647309"/>
              <a:gd name="connsiteX24" fmla="*/ 2079749 w 3963850"/>
              <a:gd name="connsiteY24" fmla="*/ 28744 h 647309"/>
              <a:gd name="connsiteX25" fmla="*/ 2160431 w 3963850"/>
              <a:gd name="connsiteY25" fmla="*/ 55638 h 647309"/>
              <a:gd name="connsiteX26" fmla="*/ 2967255 w 3963850"/>
              <a:gd name="connsiteY26" fmla="*/ 69085 h 647309"/>
              <a:gd name="connsiteX27" fmla="*/ 3357219 w 3963850"/>
              <a:gd name="connsiteY27" fmla="*/ 28744 h 647309"/>
              <a:gd name="connsiteX28" fmla="*/ 3464796 w 3963850"/>
              <a:gd name="connsiteY28" fmla="*/ 1850 h 647309"/>
              <a:gd name="connsiteX29" fmla="*/ 3760631 w 3963850"/>
              <a:gd name="connsiteY29" fmla="*/ 55638 h 647309"/>
              <a:gd name="connsiteX30" fmla="*/ 3841313 w 3963850"/>
              <a:gd name="connsiteY30" fmla="*/ 163215 h 647309"/>
              <a:gd name="connsiteX31" fmla="*/ 3921996 w 3963850"/>
              <a:gd name="connsiteY31" fmla="*/ 243897 h 647309"/>
              <a:gd name="connsiteX32" fmla="*/ 3935443 w 3963850"/>
              <a:gd name="connsiteY32" fmla="*/ 284238 h 647309"/>
              <a:gd name="connsiteX33" fmla="*/ 3962337 w 3963850"/>
              <a:gd name="connsiteY33" fmla="*/ 338026 h 647309"/>
              <a:gd name="connsiteX34" fmla="*/ 3948890 w 3963850"/>
              <a:gd name="connsiteY34" fmla="*/ 485944 h 647309"/>
              <a:gd name="connsiteX35" fmla="*/ 3895102 w 3963850"/>
              <a:gd name="connsiteY35" fmla="*/ 539732 h 647309"/>
              <a:gd name="connsiteX36" fmla="*/ 3760631 w 3963850"/>
              <a:gd name="connsiteY36" fmla="*/ 606968 h 647309"/>
              <a:gd name="connsiteX37" fmla="*/ 3666502 w 3963850"/>
              <a:gd name="connsiteY37" fmla="*/ 633862 h 647309"/>
              <a:gd name="connsiteX38" fmla="*/ 3518584 w 3963850"/>
              <a:gd name="connsiteY38" fmla="*/ 647309 h 647309"/>
              <a:gd name="connsiteX39" fmla="*/ 1689784 w 3963850"/>
              <a:gd name="connsiteY39" fmla="*/ 647309 h 647309"/>
              <a:gd name="connsiteX40" fmla="*/ 533337 w 3963850"/>
              <a:gd name="connsiteY40" fmla="*/ 633862 h 647309"/>
              <a:gd name="connsiteX41" fmla="*/ 371972 w 3963850"/>
              <a:gd name="connsiteY41" fmla="*/ 606968 h 647309"/>
              <a:gd name="connsiteX42" fmla="*/ 291290 w 3963850"/>
              <a:gd name="connsiteY42" fmla="*/ 580073 h 647309"/>
              <a:gd name="connsiteX43" fmla="*/ 250949 w 3963850"/>
              <a:gd name="connsiteY43" fmla="*/ 539732 h 647309"/>
              <a:gd name="connsiteX44" fmla="*/ 210608 w 3963850"/>
              <a:gd name="connsiteY44" fmla="*/ 526285 h 647309"/>
              <a:gd name="connsiteX45" fmla="*/ 103031 w 3963850"/>
              <a:gd name="connsiteY45" fmla="*/ 432156 h 647309"/>
              <a:gd name="connsiteX46" fmla="*/ 22349 w 3963850"/>
              <a:gd name="connsiteY46" fmla="*/ 405262 h 647309"/>
              <a:gd name="connsiteX47" fmla="*/ 22349 w 3963850"/>
              <a:gd name="connsiteY47" fmla="*/ 217003 h 647309"/>
              <a:gd name="connsiteX48" fmla="*/ 35796 w 3963850"/>
              <a:gd name="connsiteY48" fmla="*/ 243897 h 64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963850" h="647309">
                <a:moveTo>
                  <a:pt x="35796" y="243897"/>
                </a:moveTo>
                <a:lnTo>
                  <a:pt x="35796" y="243897"/>
                </a:lnTo>
                <a:cubicBezTo>
                  <a:pt x="185327" y="150440"/>
                  <a:pt x="125380" y="158724"/>
                  <a:pt x="345078" y="190109"/>
                </a:cubicBezTo>
                <a:cubicBezTo>
                  <a:pt x="373142" y="194118"/>
                  <a:pt x="398866" y="208038"/>
                  <a:pt x="425760" y="217003"/>
                </a:cubicBezTo>
                <a:lnTo>
                  <a:pt x="466102" y="230450"/>
                </a:lnTo>
                <a:lnTo>
                  <a:pt x="506443" y="243897"/>
                </a:lnTo>
                <a:cubicBezTo>
                  <a:pt x="510925" y="230450"/>
                  <a:pt x="509867" y="213579"/>
                  <a:pt x="519890" y="203556"/>
                </a:cubicBezTo>
                <a:cubicBezTo>
                  <a:pt x="529913" y="193533"/>
                  <a:pt x="547553" y="196448"/>
                  <a:pt x="560231" y="190109"/>
                </a:cubicBezTo>
                <a:cubicBezTo>
                  <a:pt x="574686" y="182881"/>
                  <a:pt x="586117" y="170443"/>
                  <a:pt x="600572" y="163215"/>
                </a:cubicBezTo>
                <a:cubicBezTo>
                  <a:pt x="633211" y="146896"/>
                  <a:pt x="674397" y="145525"/>
                  <a:pt x="708149" y="136320"/>
                </a:cubicBezTo>
                <a:cubicBezTo>
                  <a:pt x="735499" y="128861"/>
                  <a:pt x="788831" y="109426"/>
                  <a:pt x="788831" y="109426"/>
                </a:cubicBezTo>
                <a:cubicBezTo>
                  <a:pt x="889921" y="118616"/>
                  <a:pt x="913069" y="113079"/>
                  <a:pt x="990537" y="136320"/>
                </a:cubicBezTo>
                <a:cubicBezTo>
                  <a:pt x="1017690" y="144466"/>
                  <a:pt x="1044325" y="154250"/>
                  <a:pt x="1071219" y="163215"/>
                </a:cubicBezTo>
                <a:lnTo>
                  <a:pt x="1111560" y="176662"/>
                </a:lnTo>
                <a:cubicBezTo>
                  <a:pt x="1196725" y="172180"/>
                  <a:pt x="1282122" y="170936"/>
                  <a:pt x="1367055" y="163215"/>
                </a:cubicBezTo>
                <a:cubicBezTo>
                  <a:pt x="1381171" y="161932"/>
                  <a:pt x="1393645" y="153206"/>
                  <a:pt x="1407396" y="149768"/>
                </a:cubicBezTo>
                <a:cubicBezTo>
                  <a:pt x="1429569" y="144225"/>
                  <a:pt x="1452144" y="140409"/>
                  <a:pt x="1474631" y="136320"/>
                </a:cubicBezTo>
                <a:cubicBezTo>
                  <a:pt x="1501456" y="131443"/>
                  <a:pt x="1528862" y="129486"/>
                  <a:pt x="1555313" y="122873"/>
                </a:cubicBezTo>
                <a:cubicBezTo>
                  <a:pt x="1582816" y="115997"/>
                  <a:pt x="1609102" y="104944"/>
                  <a:pt x="1635996" y="95979"/>
                </a:cubicBezTo>
                <a:cubicBezTo>
                  <a:pt x="1649443" y="91497"/>
                  <a:pt x="1662586" y="85970"/>
                  <a:pt x="1676337" y="82532"/>
                </a:cubicBezTo>
                <a:cubicBezTo>
                  <a:pt x="1694266" y="78050"/>
                  <a:pt x="1711859" y="71895"/>
                  <a:pt x="1730125" y="69085"/>
                </a:cubicBezTo>
                <a:cubicBezTo>
                  <a:pt x="1770243" y="62913"/>
                  <a:pt x="1810808" y="60120"/>
                  <a:pt x="1851149" y="55638"/>
                </a:cubicBezTo>
                <a:lnTo>
                  <a:pt x="1931831" y="28744"/>
                </a:lnTo>
                <a:lnTo>
                  <a:pt x="1972172" y="15297"/>
                </a:lnTo>
                <a:cubicBezTo>
                  <a:pt x="2008031" y="19779"/>
                  <a:pt x="2044413" y="21172"/>
                  <a:pt x="2079749" y="28744"/>
                </a:cubicBezTo>
                <a:cubicBezTo>
                  <a:pt x="2107468" y="34684"/>
                  <a:pt x="2132086" y="55166"/>
                  <a:pt x="2160431" y="55638"/>
                </a:cubicBezTo>
                <a:lnTo>
                  <a:pt x="2967255" y="69085"/>
                </a:lnTo>
                <a:cubicBezTo>
                  <a:pt x="3105891" y="60930"/>
                  <a:pt x="3223718" y="62119"/>
                  <a:pt x="3357219" y="28744"/>
                </a:cubicBezTo>
                <a:lnTo>
                  <a:pt x="3464796" y="1850"/>
                </a:lnTo>
                <a:cubicBezTo>
                  <a:pt x="3672143" y="13369"/>
                  <a:pt x="3658028" y="-32308"/>
                  <a:pt x="3760631" y="55638"/>
                </a:cubicBezTo>
                <a:cubicBezTo>
                  <a:pt x="3840838" y="124387"/>
                  <a:pt x="3761797" y="66029"/>
                  <a:pt x="3841313" y="163215"/>
                </a:cubicBezTo>
                <a:cubicBezTo>
                  <a:pt x="3865398" y="192652"/>
                  <a:pt x="3921996" y="243897"/>
                  <a:pt x="3921996" y="243897"/>
                </a:cubicBezTo>
                <a:cubicBezTo>
                  <a:pt x="3926478" y="257344"/>
                  <a:pt x="3929859" y="271210"/>
                  <a:pt x="3935443" y="284238"/>
                </a:cubicBezTo>
                <a:cubicBezTo>
                  <a:pt x="3943339" y="302663"/>
                  <a:pt x="3961004" y="318025"/>
                  <a:pt x="3962337" y="338026"/>
                </a:cubicBezTo>
                <a:cubicBezTo>
                  <a:pt x="3965630" y="387426"/>
                  <a:pt x="3964546" y="438975"/>
                  <a:pt x="3948890" y="485944"/>
                </a:cubicBezTo>
                <a:cubicBezTo>
                  <a:pt x="3940872" y="509999"/>
                  <a:pt x="3915117" y="524165"/>
                  <a:pt x="3895102" y="539732"/>
                </a:cubicBezTo>
                <a:cubicBezTo>
                  <a:pt x="3857207" y="569206"/>
                  <a:pt x="3805920" y="591871"/>
                  <a:pt x="3760631" y="606968"/>
                </a:cubicBezTo>
                <a:cubicBezTo>
                  <a:pt x="3729674" y="617287"/>
                  <a:pt x="3698690" y="628497"/>
                  <a:pt x="3666502" y="633862"/>
                </a:cubicBezTo>
                <a:cubicBezTo>
                  <a:pt x="3617666" y="642001"/>
                  <a:pt x="3567890" y="642827"/>
                  <a:pt x="3518584" y="647309"/>
                </a:cubicBezTo>
                <a:cubicBezTo>
                  <a:pt x="1756807" y="615849"/>
                  <a:pt x="3945338" y="647309"/>
                  <a:pt x="1689784" y="647309"/>
                </a:cubicBezTo>
                <a:cubicBezTo>
                  <a:pt x="1304276" y="647309"/>
                  <a:pt x="918819" y="638344"/>
                  <a:pt x="533337" y="633862"/>
                </a:cubicBezTo>
                <a:cubicBezTo>
                  <a:pt x="457064" y="624328"/>
                  <a:pt x="435432" y="626006"/>
                  <a:pt x="371972" y="606968"/>
                </a:cubicBezTo>
                <a:cubicBezTo>
                  <a:pt x="344819" y="598822"/>
                  <a:pt x="291290" y="580073"/>
                  <a:pt x="291290" y="580073"/>
                </a:cubicBezTo>
                <a:cubicBezTo>
                  <a:pt x="277843" y="566626"/>
                  <a:pt x="266772" y="550281"/>
                  <a:pt x="250949" y="539732"/>
                </a:cubicBezTo>
                <a:cubicBezTo>
                  <a:pt x="239155" y="531869"/>
                  <a:pt x="221676" y="535140"/>
                  <a:pt x="210608" y="526285"/>
                </a:cubicBezTo>
                <a:cubicBezTo>
                  <a:pt x="132167" y="463533"/>
                  <a:pt x="264391" y="485943"/>
                  <a:pt x="103031" y="432156"/>
                </a:cubicBezTo>
                <a:lnTo>
                  <a:pt x="22349" y="405262"/>
                </a:lnTo>
                <a:cubicBezTo>
                  <a:pt x="-703" y="336105"/>
                  <a:pt x="-13516" y="315631"/>
                  <a:pt x="22349" y="217003"/>
                </a:cubicBezTo>
                <a:cubicBezTo>
                  <a:pt x="26944" y="204366"/>
                  <a:pt x="33555" y="239415"/>
                  <a:pt x="35796" y="243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9741B4-FC41-E348-87B7-1CFBB82E3F10}"/>
              </a:ext>
            </a:extLst>
          </p:cNvPr>
          <p:cNvGrpSpPr/>
          <p:nvPr/>
        </p:nvGrpSpPr>
        <p:grpSpPr>
          <a:xfrm>
            <a:off x="828370" y="4699142"/>
            <a:ext cx="6986732" cy="1506169"/>
            <a:chOff x="828370" y="4699142"/>
            <a:chExt cx="6986732" cy="1506169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388973F2-2257-FD4F-9897-4699B5236D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370" y="4699142"/>
              <a:ext cx="6986732" cy="1506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3C20BD7C-316F-8448-8565-CCA853DE5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547" y="5512604"/>
              <a:ext cx="242371" cy="215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571A7A-1A1D-8340-8C23-2F333184F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596" y="776319"/>
            <a:ext cx="5537947" cy="305867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1717534-D293-9A42-AC62-0BE2B6B30D20}"/>
              </a:ext>
            </a:extLst>
          </p:cNvPr>
          <p:cNvSpPr/>
          <p:nvPr/>
        </p:nvSpPr>
        <p:spPr>
          <a:xfrm>
            <a:off x="2724368" y="2357754"/>
            <a:ext cx="613086" cy="61308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A5D36CBD-8FE9-FB45-81E8-B429BE47F3B1}"/>
              </a:ext>
            </a:extLst>
          </p:cNvPr>
          <p:cNvCxnSpPr>
            <a:cxnSpLocks/>
            <a:stCxn id="3" idx="4"/>
            <a:endCxn id="4100" idx="0"/>
          </p:cNvCxnSpPr>
          <p:nvPr/>
        </p:nvCxnSpPr>
        <p:spPr>
          <a:xfrm rot="16200000" flipH="1">
            <a:off x="2812172" y="3189578"/>
            <a:ext cx="1728302" cy="1290825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56CEB55-B89E-4A44-8711-86135C22A33C}"/>
              </a:ext>
            </a:extLst>
          </p:cNvPr>
          <p:cNvSpPr txBox="1"/>
          <p:nvPr/>
        </p:nvSpPr>
        <p:spPr>
          <a:xfrm>
            <a:off x="4586917" y="3834990"/>
            <a:ext cx="25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3</a:t>
            </a:r>
            <a:r>
              <a:rPr lang="en-US" sz="2400" baseline="30000" dirty="0"/>
              <a:t>rd</a:t>
            </a:r>
            <a:r>
              <a:rPr lang="en-US" sz="2400" dirty="0"/>
              <a:t> mic, n == 3</a:t>
            </a:r>
          </a:p>
        </p:txBody>
      </p:sp>
    </p:spTree>
    <p:extLst>
      <p:ext uri="{BB962C8B-B14F-4D97-AF65-F5344CB8AC3E}">
        <p14:creationId xmlns:p14="http://schemas.microsoft.com/office/powerpoint/2010/main" val="5856134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A782BD72-F282-AB4B-9610-B71CBC13F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07" y="4338270"/>
            <a:ext cx="3867727" cy="7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8DD63F-282C-5C4D-B83B-057E92040DA6}"/>
              </a:ext>
            </a:extLst>
          </p:cNvPr>
          <p:cNvSpPr txBox="1"/>
          <p:nvPr/>
        </p:nvSpPr>
        <p:spPr>
          <a:xfrm>
            <a:off x="107577" y="937400"/>
            <a:ext cx="6508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Received signals in all elements: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6EB820-E968-F145-B773-47FA9662137F}"/>
              </a:ext>
            </a:extLst>
          </p:cNvPr>
          <p:cNvGrpSpPr/>
          <p:nvPr/>
        </p:nvGrpSpPr>
        <p:grpSpPr>
          <a:xfrm>
            <a:off x="4241718" y="5136776"/>
            <a:ext cx="4069711" cy="1373863"/>
            <a:chOff x="4241718" y="5136776"/>
            <a:chExt cx="4069711" cy="13738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9FC874-CFA0-5940-A007-7A4C7839FB4B}"/>
                </a:ext>
              </a:extLst>
            </p:cNvPr>
            <p:cNvSpPr txBox="1"/>
            <p:nvPr/>
          </p:nvSpPr>
          <p:spPr>
            <a:xfrm>
              <a:off x="5477544" y="6026506"/>
              <a:ext cx="2833885" cy="484133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Steering vector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94A6C08-56C7-4A46-8363-409E03EA9E34}"/>
                </a:ext>
              </a:extLst>
            </p:cNvPr>
            <p:cNvSpPr/>
            <p:nvPr/>
          </p:nvSpPr>
          <p:spPr>
            <a:xfrm>
              <a:off x="4241718" y="5136776"/>
              <a:ext cx="1231235" cy="1184851"/>
            </a:xfrm>
            <a:custGeom>
              <a:avLst/>
              <a:gdLst>
                <a:gd name="connsiteX0" fmla="*/ 1231235 w 1231235"/>
                <a:gd name="connsiteY0" fmla="*/ 1156448 h 1184851"/>
                <a:gd name="connsiteX1" fmla="*/ 47894 w 1231235"/>
                <a:gd name="connsiteY1" fmla="*/ 1035424 h 1184851"/>
                <a:gd name="connsiteX2" fmla="*/ 343729 w 1231235"/>
                <a:gd name="connsiteY2" fmla="*/ 0 h 118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1235" h="1184851">
                  <a:moveTo>
                    <a:pt x="1231235" y="1156448"/>
                  </a:moveTo>
                  <a:cubicBezTo>
                    <a:pt x="713523" y="1192306"/>
                    <a:pt x="195812" y="1228165"/>
                    <a:pt x="47894" y="1035424"/>
                  </a:cubicBezTo>
                  <a:cubicBezTo>
                    <a:pt x="-100024" y="842683"/>
                    <a:pt x="121852" y="421341"/>
                    <a:pt x="343729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4">
            <a:extLst>
              <a:ext uri="{FF2B5EF4-FFF2-40B4-BE49-F238E27FC236}">
                <a16:creationId xmlns:a16="http://schemas.microsoft.com/office/drawing/2014/main" id="{9AFA5C36-1B88-FE40-8E73-D49758173E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23"/>
          <a:stretch/>
        </p:blipFill>
        <p:spPr bwMode="auto">
          <a:xfrm>
            <a:off x="1277737" y="1634532"/>
            <a:ext cx="1115840" cy="256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691911-DA2D-E24E-A730-10656C3639B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77" y="1943587"/>
            <a:ext cx="404661" cy="404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D06CD5-6500-5449-896E-881F3948C17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76" y="2577251"/>
            <a:ext cx="404661" cy="404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4E6E62-DA0F-034E-9032-70CD2F15E8D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75" y="3732688"/>
            <a:ext cx="404661" cy="404661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85C6D36-5473-D54F-AE01-70581FCC40B6}"/>
              </a:ext>
            </a:extLst>
          </p:cNvPr>
          <p:cNvCxnSpPr>
            <a:cxnSpLocks/>
          </p:cNvCxnSpPr>
          <p:nvPr/>
        </p:nvCxnSpPr>
        <p:spPr>
          <a:xfrm flipV="1">
            <a:off x="556006" y="2220979"/>
            <a:ext cx="677960" cy="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52D2BD1-3B6A-9343-B4DC-0E1A4635D8FB}"/>
              </a:ext>
            </a:extLst>
          </p:cNvPr>
          <p:cNvCxnSpPr>
            <a:cxnSpLocks/>
          </p:cNvCxnSpPr>
          <p:nvPr/>
        </p:nvCxnSpPr>
        <p:spPr>
          <a:xfrm flipV="1">
            <a:off x="556006" y="2779581"/>
            <a:ext cx="677960" cy="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CDEA199-0527-EA43-9A71-6B89AE6038F2}"/>
              </a:ext>
            </a:extLst>
          </p:cNvPr>
          <p:cNvCxnSpPr>
            <a:cxnSpLocks/>
          </p:cNvCxnSpPr>
          <p:nvPr/>
        </p:nvCxnSpPr>
        <p:spPr>
          <a:xfrm flipV="1">
            <a:off x="556006" y="3935017"/>
            <a:ext cx="677960" cy="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5238813-C892-214A-84FF-CCDFF92BF7F0}"/>
              </a:ext>
            </a:extLst>
          </p:cNvPr>
          <p:cNvSpPr txBox="1"/>
          <p:nvPr/>
        </p:nvSpPr>
        <p:spPr>
          <a:xfrm rot="5400000">
            <a:off x="853464" y="2762822"/>
            <a:ext cx="236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…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42932EB8-A476-884A-BD68-6346040D5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3"/>
          <a:stretch/>
        </p:blipFill>
        <p:spPr bwMode="auto">
          <a:xfrm>
            <a:off x="2354126" y="1634532"/>
            <a:ext cx="4772671" cy="256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FD9CCF-F9BE-4B88-70A5-D0E4B32546D0}"/>
              </a:ext>
            </a:extLst>
          </p:cNvPr>
          <p:cNvSpPr/>
          <p:nvPr/>
        </p:nvSpPr>
        <p:spPr>
          <a:xfrm>
            <a:off x="0" y="3060280"/>
            <a:ext cx="9144000" cy="10770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Note: Here the samples from individual sensors are collected separately and simultaneously, not added together.</a:t>
            </a:r>
          </a:p>
        </p:txBody>
      </p:sp>
    </p:spTree>
    <p:extLst>
      <p:ext uri="{BB962C8B-B14F-4D97-AF65-F5344CB8AC3E}">
        <p14:creationId xmlns:p14="http://schemas.microsoft.com/office/powerpoint/2010/main" val="95535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>
            <a:extLst>
              <a:ext uri="{FF2B5EF4-FFF2-40B4-BE49-F238E27FC236}">
                <a16:creationId xmlns:a16="http://schemas.microsoft.com/office/drawing/2014/main" id="{E6CD6668-3A4E-0149-8D63-59A028F7A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384" y="4690406"/>
            <a:ext cx="2819138" cy="215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A782BD72-F282-AB4B-9610-B71CBC13F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07" y="4338270"/>
            <a:ext cx="3867727" cy="7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8DD63F-282C-5C4D-B83B-057E92040DA6}"/>
              </a:ext>
            </a:extLst>
          </p:cNvPr>
          <p:cNvSpPr txBox="1"/>
          <p:nvPr/>
        </p:nvSpPr>
        <p:spPr>
          <a:xfrm>
            <a:off x="107577" y="937400"/>
            <a:ext cx="6508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Received signals in all elements:</a:t>
            </a:r>
          </a:p>
        </p:txBody>
      </p:sp>
      <p:pic>
        <p:nvPicPr>
          <p:cNvPr id="8193" name="Picture 1">
            <a:extLst>
              <a:ext uri="{FF2B5EF4-FFF2-40B4-BE49-F238E27FC236}">
                <a16:creationId xmlns:a16="http://schemas.microsoft.com/office/drawing/2014/main" id="{5260503D-F1D9-964C-9057-0C53C388C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2" y="5298085"/>
            <a:ext cx="4465515" cy="68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AC3ADFCB-EAAE-A444-ABA2-500B91AF4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736" y="1634532"/>
            <a:ext cx="5849061" cy="256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3A88B5-3CC8-9A42-8804-BD92C96719E5}"/>
              </a:ext>
            </a:extLst>
          </p:cNvPr>
          <p:cNvSpPr/>
          <p:nvPr/>
        </p:nvSpPr>
        <p:spPr>
          <a:xfrm>
            <a:off x="1816003" y="5514536"/>
            <a:ext cx="153473" cy="11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8072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21CE0D6-4516-1448-AAC2-6F6AC6ADC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68" y="680991"/>
            <a:ext cx="3110594" cy="274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608B6006-D8BC-B94A-A86D-1B40D1876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1842"/>
            <a:ext cx="4059559" cy="62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8806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9217" name="Picture 1">
            <a:extLst>
              <a:ext uri="{FF2B5EF4-FFF2-40B4-BE49-F238E27FC236}">
                <a16:creationId xmlns:a16="http://schemas.microsoft.com/office/drawing/2014/main" id="{B56AA9FC-A6E5-8E43-BD8D-ED136E898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81"/>
          <a:stretch/>
        </p:blipFill>
        <p:spPr bwMode="auto">
          <a:xfrm>
            <a:off x="35642" y="731730"/>
            <a:ext cx="8552515" cy="186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8208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9217" name="Picture 1">
            <a:extLst>
              <a:ext uri="{FF2B5EF4-FFF2-40B4-BE49-F238E27FC236}">
                <a16:creationId xmlns:a16="http://schemas.microsoft.com/office/drawing/2014/main" id="{B56AA9FC-A6E5-8E43-BD8D-ED136E898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60"/>
          <a:stretch/>
        </p:blipFill>
        <p:spPr bwMode="auto">
          <a:xfrm>
            <a:off x="35642" y="731730"/>
            <a:ext cx="8552515" cy="291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1210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9217" name="Picture 1">
            <a:extLst>
              <a:ext uri="{FF2B5EF4-FFF2-40B4-BE49-F238E27FC236}">
                <a16:creationId xmlns:a16="http://schemas.microsoft.com/office/drawing/2014/main" id="{B56AA9FC-A6E5-8E43-BD8D-ED136E898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2" y="731730"/>
            <a:ext cx="8552515" cy="612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2B6780-1462-D04B-B6DB-750A1D881471}"/>
              </a:ext>
            </a:extLst>
          </p:cNvPr>
          <p:cNvSpPr txBox="1"/>
          <p:nvPr/>
        </p:nvSpPr>
        <p:spPr>
          <a:xfrm>
            <a:off x="0" y="3042483"/>
            <a:ext cx="914400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is this a “delay -sum” ?</a:t>
            </a:r>
          </a:p>
        </p:txBody>
      </p:sp>
    </p:spTree>
    <p:extLst>
      <p:ext uri="{BB962C8B-B14F-4D97-AF65-F5344CB8AC3E}">
        <p14:creationId xmlns:p14="http://schemas.microsoft.com/office/powerpoint/2010/main" val="86917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3136612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Uniform Linear Array (ULA)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7012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49F585-7A34-0B48-A816-1D735434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48007-A19C-5344-A49F-40BDBD1E0E2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pic>
        <p:nvPicPr>
          <p:cNvPr id="5121" name="Picture 1">
            <a:extLst>
              <a:ext uri="{FF2B5EF4-FFF2-40B4-BE49-F238E27FC236}">
                <a16:creationId xmlns:a16="http://schemas.microsoft.com/office/drawing/2014/main" id="{1A3CCA32-9FC5-B84E-8BAD-BAAFEC72C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326"/>
            <a:ext cx="5038016" cy="238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8CFEC8CB-80E2-6948-A627-1A655BA9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394" y="3130112"/>
            <a:ext cx="67437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E3A3279F-7BC0-5141-AE2C-F2BFB36CC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394" y="3130112"/>
            <a:ext cx="7962900" cy="3149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67B9F3D-1A5F-C140-A3BC-6B5A6635FE5D}"/>
              </a:ext>
            </a:extLst>
          </p:cNvPr>
          <p:cNvGrpSpPr/>
          <p:nvPr/>
        </p:nvGrpSpPr>
        <p:grpSpPr>
          <a:xfrm>
            <a:off x="2134623" y="6350655"/>
            <a:ext cx="4720307" cy="461665"/>
            <a:chOff x="2134623" y="6350655"/>
            <a:chExt cx="4720307" cy="461665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E9A9F1E-FB1D-484D-AAEA-BFD00D6A48CC}"/>
                </a:ext>
              </a:extLst>
            </p:cNvPr>
            <p:cNvCxnSpPr/>
            <p:nvPr/>
          </p:nvCxnSpPr>
          <p:spPr>
            <a:xfrm>
              <a:off x="2134623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E379377-91AC-4644-A91E-33E4667D6B80}"/>
                </a:ext>
              </a:extLst>
            </p:cNvPr>
            <p:cNvCxnSpPr/>
            <p:nvPr/>
          </p:nvCxnSpPr>
          <p:spPr>
            <a:xfrm>
              <a:off x="3408732" y="635672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05373A8-3B65-194C-8920-8EEAD0713B74}"/>
                </a:ext>
              </a:extLst>
            </p:cNvPr>
            <p:cNvCxnSpPr/>
            <p:nvPr/>
          </p:nvCxnSpPr>
          <p:spPr>
            <a:xfrm>
              <a:off x="4572000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E726192-F274-4245-9548-9E2C9615B80E}"/>
                </a:ext>
              </a:extLst>
            </p:cNvPr>
            <p:cNvCxnSpPr/>
            <p:nvPr/>
          </p:nvCxnSpPr>
          <p:spPr>
            <a:xfrm>
              <a:off x="5735268" y="635597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4313EA-B55D-0741-80CE-D2ECCF58CAF0}"/>
                </a:ext>
              </a:extLst>
            </p:cNvPr>
            <p:cNvSpPr txBox="1"/>
            <p:nvPr/>
          </p:nvSpPr>
          <p:spPr>
            <a:xfrm>
              <a:off x="2545902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C2B869-9410-B04E-9ADE-799741150614}"/>
                </a:ext>
              </a:extLst>
            </p:cNvPr>
            <p:cNvSpPr txBox="1"/>
            <p:nvPr/>
          </p:nvSpPr>
          <p:spPr>
            <a:xfrm>
              <a:off x="381463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EE4758-F1DA-5A42-B873-75CD19A412A4}"/>
                </a:ext>
              </a:extLst>
            </p:cNvPr>
            <p:cNvSpPr txBox="1"/>
            <p:nvPr/>
          </p:nvSpPr>
          <p:spPr>
            <a:xfrm>
              <a:off x="493545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5CFB75-5447-0D4D-A8FF-0C3E63C3A85F}"/>
                </a:ext>
              </a:extLst>
            </p:cNvPr>
            <p:cNvSpPr txBox="1"/>
            <p:nvPr/>
          </p:nvSpPr>
          <p:spPr>
            <a:xfrm>
              <a:off x="6123514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20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F975EF3F-BC99-5E4B-AD35-6DB000091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72" y="584775"/>
            <a:ext cx="5956638" cy="327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>
            <a:extLst>
              <a:ext uri="{FF2B5EF4-FFF2-40B4-BE49-F238E27FC236}">
                <a16:creationId xmlns:a16="http://schemas.microsoft.com/office/drawing/2014/main" id="{AA056478-8AA3-A243-91F3-39E7888BA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036" y="4292598"/>
            <a:ext cx="3968920" cy="243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41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pic>
        <p:nvPicPr>
          <p:cNvPr id="14337" name="Picture 1">
            <a:extLst>
              <a:ext uri="{FF2B5EF4-FFF2-40B4-BE49-F238E27FC236}">
                <a16:creationId xmlns:a16="http://schemas.microsoft.com/office/drawing/2014/main" id="{12AD59FA-4503-6A40-8657-AA45C5034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32" y="3641396"/>
            <a:ext cx="7684974" cy="186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648DFE-C4B5-3242-B620-226CE7D638D5}"/>
              </a:ext>
            </a:extLst>
          </p:cNvPr>
          <p:cNvGrpSpPr/>
          <p:nvPr/>
        </p:nvGrpSpPr>
        <p:grpSpPr>
          <a:xfrm>
            <a:off x="2250686" y="4397182"/>
            <a:ext cx="4069711" cy="2233605"/>
            <a:chOff x="4241718" y="4277034"/>
            <a:chExt cx="4069711" cy="223360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6FA99D-A935-EC46-A3F5-7A191141B3C6}"/>
                </a:ext>
              </a:extLst>
            </p:cNvPr>
            <p:cNvSpPr txBox="1"/>
            <p:nvPr/>
          </p:nvSpPr>
          <p:spPr>
            <a:xfrm>
              <a:off x="5477544" y="6026506"/>
              <a:ext cx="2833885" cy="484133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Steering matrix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29444DD-8418-A14E-BFDE-1EF623B3FE51}"/>
                </a:ext>
              </a:extLst>
            </p:cNvPr>
            <p:cNvSpPr/>
            <p:nvPr/>
          </p:nvSpPr>
          <p:spPr>
            <a:xfrm>
              <a:off x="4241718" y="4277034"/>
              <a:ext cx="1231235" cy="2044594"/>
            </a:xfrm>
            <a:custGeom>
              <a:avLst/>
              <a:gdLst>
                <a:gd name="connsiteX0" fmla="*/ 1231235 w 1231235"/>
                <a:gd name="connsiteY0" fmla="*/ 1156448 h 1184851"/>
                <a:gd name="connsiteX1" fmla="*/ 47894 w 1231235"/>
                <a:gd name="connsiteY1" fmla="*/ 1035424 h 1184851"/>
                <a:gd name="connsiteX2" fmla="*/ 343729 w 1231235"/>
                <a:gd name="connsiteY2" fmla="*/ 0 h 118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1235" h="1184851">
                  <a:moveTo>
                    <a:pt x="1231235" y="1156448"/>
                  </a:moveTo>
                  <a:cubicBezTo>
                    <a:pt x="713523" y="1192306"/>
                    <a:pt x="195812" y="1228165"/>
                    <a:pt x="47894" y="1035424"/>
                  </a:cubicBezTo>
                  <a:cubicBezTo>
                    <a:pt x="-100024" y="842683"/>
                    <a:pt x="121852" y="421341"/>
                    <a:pt x="343729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8E57E7B-83B7-A445-BFBC-C02F19EFB9F2}"/>
              </a:ext>
            </a:extLst>
          </p:cNvPr>
          <p:cNvSpPr txBox="1"/>
          <p:nvPr/>
        </p:nvSpPr>
        <p:spPr>
          <a:xfrm>
            <a:off x="4435424" y="3932946"/>
            <a:ext cx="6008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Mx1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F7CA67-7101-D845-9EAC-473F3245E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04" y="894386"/>
            <a:ext cx="3968920" cy="243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89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3042483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different approach to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9440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observation on the spatial samples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296275F7-83F4-DF4D-819E-4129D57D4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529" y="3213100"/>
            <a:ext cx="44450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>
            <a:extLst>
              <a:ext uri="{FF2B5EF4-FFF2-40B4-BE49-F238E27FC236}">
                <a16:creationId xmlns:a16="http://schemas.microsoft.com/office/drawing/2014/main" id="{2D1D3342-2D7B-4F41-9081-7E68D290D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55" y="3274142"/>
            <a:ext cx="7277100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id="{EE474E70-5EA4-5849-9840-7352AA996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55" y="1823884"/>
            <a:ext cx="72771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>
            <a:extLst>
              <a:ext uri="{FF2B5EF4-FFF2-40B4-BE49-F238E27FC236}">
                <a16:creationId xmlns:a16="http://schemas.microsoft.com/office/drawing/2014/main" id="{65E36D0E-11E3-3E45-BC46-0B15C4A3D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55" y="1696884"/>
            <a:ext cx="7277100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>
            <a:extLst>
              <a:ext uri="{FF2B5EF4-FFF2-40B4-BE49-F238E27FC236}">
                <a16:creationId xmlns:a16="http://schemas.microsoft.com/office/drawing/2014/main" id="{9CDE5335-4488-9E4F-BF03-5BA08E1E5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609" y="1620684"/>
            <a:ext cx="72771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80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4F781B-6A91-4A47-95C2-648C6E3CA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43436"/>
            <a:ext cx="4247029" cy="12259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C818CB-F511-F346-944B-2A86FEC5D39E}"/>
              </a:ext>
            </a:extLst>
          </p:cNvPr>
          <p:cNvGrpSpPr/>
          <p:nvPr/>
        </p:nvGrpSpPr>
        <p:grpSpPr>
          <a:xfrm>
            <a:off x="190500" y="1586007"/>
            <a:ext cx="3816723" cy="2053630"/>
            <a:chOff x="190500" y="1586007"/>
            <a:chExt cx="3816723" cy="2053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7E4A51-C342-4447-9A38-72699F2BC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523" y="1586007"/>
              <a:ext cx="3695700" cy="11303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79E004-4CF0-1946-82D4-6FC51DF058B9}"/>
                </a:ext>
              </a:extLst>
            </p:cNvPr>
            <p:cNvSpPr txBox="1"/>
            <p:nvPr/>
          </p:nvSpPr>
          <p:spPr>
            <a:xfrm>
              <a:off x="190500" y="2716307"/>
              <a:ext cx="34155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Arbitrary signals can be represented as a combination of sinusoids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EF92610-F54C-3D4F-9508-FA7A5F18FDB0}"/>
              </a:ext>
            </a:extLst>
          </p:cNvPr>
          <p:cNvGrpSpPr/>
          <p:nvPr/>
        </p:nvGrpSpPr>
        <p:grpSpPr>
          <a:xfrm>
            <a:off x="4572000" y="245007"/>
            <a:ext cx="4381500" cy="2471300"/>
            <a:chOff x="4572000" y="245007"/>
            <a:chExt cx="4381500" cy="24713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366375-0B3A-924D-92AA-126298590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3199" y="245007"/>
              <a:ext cx="2700301" cy="2471300"/>
            </a:xfrm>
            <a:prstGeom prst="rect">
              <a:avLst/>
            </a:prstGeom>
          </p:spPr>
        </p:pic>
        <p:sp>
          <p:nvSpPr>
            <p:cNvPr id="47" name="Notched Right Arrow 46">
              <a:extLst>
                <a:ext uri="{FF2B5EF4-FFF2-40B4-BE49-F238E27FC236}">
                  <a16:creationId xmlns:a16="http://schemas.microsoft.com/office/drawing/2014/main" id="{FC2FEFB9-D8C3-6D4A-812D-9459942E310C}"/>
                </a:ext>
              </a:extLst>
            </p:cNvPr>
            <p:cNvSpPr/>
            <p:nvPr/>
          </p:nvSpPr>
          <p:spPr>
            <a:xfrm>
              <a:off x="4572000" y="1203506"/>
              <a:ext cx="1385047" cy="765002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A7CAD11-8666-3A44-A59F-D4B806A4A3F4}"/>
                </a:ext>
              </a:extLst>
            </p:cNvPr>
            <p:cNvSpPr txBox="1"/>
            <p:nvPr/>
          </p:nvSpPr>
          <p:spPr>
            <a:xfrm>
              <a:off x="4875816" y="132065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2740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4F781B-6A91-4A47-95C2-648C6E3CA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43436"/>
            <a:ext cx="4247029" cy="12259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C818CB-F511-F346-944B-2A86FEC5D39E}"/>
              </a:ext>
            </a:extLst>
          </p:cNvPr>
          <p:cNvGrpSpPr/>
          <p:nvPr/>
        </p:nvGrpSpPr>
        <p:grpSpPr>
          <a:xfrm>
            <a:off x="190500" y="1586007"/>
            <a:ext cx="3816723" cy="2053630"/>
            <a:chOff x="190500" y="1586007"/>
            <a:chExt cx="3816723" cy="2053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7E4A51-C342-4447-9A38-72699F2BC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523" y="1586007"/>
              <a:ext cx="3695700" cy="11303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79E004-4CF0-1946-82D4-6FC51DF058B9}"/>
                </a:ext>
              </a:extLst>
            </p:cNvPr>
            <p:cNvSpPr txBox="1"/>
            <p:nvPr/>
          </p:nvSpPr>
          <p:spPr>
            <a:xfrm>
              <a:off x="190500" y="2716307"/>
              <a:ext cx="34155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Arbitrary signals can be represented as a combination of sinusoids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EF92610-F54C-3D4F-9508-FA7A5F18FDB0}"/>
              </a:ext>
            </a:extLst>
          </p:cNvPr>
          <p:cNvGrpSpPr/>
          <p:nvPr/>
        </p:nvGrpSpPr>
        <p:grpSpPr>
          <a:xfrm>
            <a:off x="4572000" y="245007"/>
            <a:ext cx="4381500" cy="2471300"/>
            <a:chOff x="4572000" y="245007"/>
            <a:chExt cx="4381500" cy="24713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366375-0B3A-924D-92AA-126298590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3199" y="245007"/>
              <a:ext cx="2700301" cy="2471300"/>
            </a:xfrm>
            <a:prstGeom prst="rect">
              <a:avLst/>
            </a:prstGeom>
          </p:spPr>
        </p:pic>
        <p:sp>
          <p:nvSpPr>
            <p:cNvPr id="47" name="Notched Right Arrow 46">
              <a:extLst>
                <a:ext uri="{FF2B5EF4-FFF2-40B4-BE49-F238E27FC236}">
                  <a16:creationId xmlns:a16="http://schemas.microsoft.com/office/drawing/2014/main" id="{FC2FEFB9-D8C3-6D4A-812D-9459942E310C}"/>
                </a:ext>
              </a:extLst>
            </p:cNvPr>
            <p:cNvSpPr/>
            <p:nvPr/>
          </p:nvSpPr>
          <p:spPr>
            <a:xfrm>
              <a:off x="4572000" y="1203506"/>
              <a:ext cx="1385047" cy="765002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A7CAD11-8666-3A44-A59F-D4B806A4A3F4}"/>
                </a:ext>
              </a:extLst>
            </p:cNvPr>
            <p:cNvSpPr txBox="1"/>
            <p:nvPr/>
          </p:nvSpPr>
          <p:spPr>
            <a:xfrm>
              <a:off x="4875816" y="132065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FFT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8768FB4-1784-D047-B63C-2C0D885E9B28}"/>
              </a:ext>
            </a:extLst>
          </p:cNvPr>
          <p:cNvSpPr txBox="1"/>
          <p:nvPr/>
        </p:nvSpPr>
        <p:spPr>
          <a:xfrm>
            <a:off x="1371600" y="4296376"/>
            <a:ext cx="6400800" cy="461665"/>
          </a:xfrm>
          <a:prstGeom prst="rect">
            <a:avLst/>
          </a:prstGeom>
          <a:noFill/>
          <a:ln w="222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Agnostic of the type of signal or sampling details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BE5140AF-3477-0E41-991D-1B8243085C8E}"/>
              </a:ext>
            </a:extLst>
          </p:cNvPr>
          <p:cNvSpPr/>
          <p:nvPr/>
        </p:nvSpPr>
        <p:spPr>
          <a:xfrm rot="16200000">
            <a:off x="4341168" y="-137725"/>
            <a:ext cx="461664" cy="8280838"/>
          </a:xfrm>
          <a:prstGeom prst="leftBrace">
            <a:avLst>
              <a:gd name="adj1" fmla="val 13722"/>
              <a:gd name="adj2" fmla="val 50000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077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4F781B-6A91-4A47-95C2-648C6E3CA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43436"/>
            <a:ext cx="4247029" cy="12259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C818CB-F511-F346-944B-2A86FEC5D39E}"/>
              </a:ext>
            </a:extLst>
          </p:cNvPr>
          <p:cNvGrpSpPr/>
          <p:nvPr/>
        </p:nvGrpSpPr>
        <p:grpSpPr>
          <a:xfrm>
            <a:off x="190500" y="1586007"/>
            <a:ext cx="3816723" cy="2053630"/>
            <a:chOff x="190500" y="1586007"/>
            <a:chExt cx="3816723" cy="2053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7E4A51-C342-4447-9A38-72699F2BC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523" y="1586007"/>
              <a:ext cx="3695700" cy="11303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79E004-4CF0-1946-82D4-6FC51DF058B9}"/>
                </a:ext>
              </a:extLst>
            </p:cNvPr>
            <p:cNvSpPr txBox="1"/>
            <p:nvPr/>
          </p:nvSpPr>
          <p:spPr>
            <a:xfrm>
              <a:off x="190500" y="2716307"/>
              <a:ext cx="34155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Arbitrary signals can be represented as a combination of sinusoids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EF92610-F54C-3D4F-9508-FA7A5F18FDB0}"/>
              </a:ext>
            </a:extLst>
          </p:cNvPr>
          <p:cNvGrpSpPr/>
          <p:nvPr/>
        </p:nvGrpSpPr>
        <p:grpSpPr>
          <a:xfrm>
            <a:off x="4572000" y="245007"/>
            <a:ext cx="4381500" cy="2471300"/>
            <a:chOff x="4572000" y="245007"/>
            <a:chExt cx="4381500" cy="24713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366375-0B3A-924D-92AA-126298590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3199" y="245007"/>
              <a:ext cx="2700301" cy="2471300"/>
            </a:xfrm>
            <a:prstGeom prst="rect">
              <a:avLst/>
            </a:prstGeom>
          </p:spPr>
        </p:pic>
        <p:sp>
          <p:nvSpPr>
            <p:cNvPr id="47" name="Notched Right Arrow 46">
              <a:extLst>
                <a:ext uri="{FF2B5EF4-FFF2-40B4-BE49-F238E27FC236}">
                  <a16:creationId xmlns:a16="http://schemas.microsoft.com/office/drawing/2014/main" id="{FC2FEFB9-D8C3-6D4A-812D-9459942E310C}"/>
                </a:ext>
              </a:extLst>
            </p:cNvPr>
            <p:cNvSpPr/>
            <p:nvPr/>
          </p:nvSpPr>
          <p:spPr>
            <a:xfrm>
              <a:off x="4572000" y="1203506"/>
              <a:ext cx="1385047" cy="765002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A7CAD11-8666-3A44-A59F-D4B806A4A3F4}"/>
                </a:ext>
              </a:extLst>
            </p:cNvPr>
            <p:cNvSpPr txBox="1"/>
            <p:nvPr/>
          </p:nvSpPr>
          <p:spPr>
            <a:xfrm>
              <a:off x="4875816" y="132065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FFT</a:t>
              </a:r>
            </a:p>
          </p:txBody>
        </p:sp>
      </p:grpSp>
      <p:sp>
        <p:nvSpPr>
          <p:cNvPr id="12" name="Left Brace 11">
            <a:extLst>
              <a:ext uri="{FF2B5EF4-FFF2-40B4-BE49-F238E27FC236}">
                <a16:creationId xmlns:a16="http://schemas.microsoft.com/office/drawing/2014/main" id="{84F177A4-2A24-4F4D-B19A-357B131EC630}"/>
              </a:ext>
            </a:extLst>
          </p:cNvPr>
          <p:cNvSpPr/>
          <p:nvPr/>
        </p:nvSpPr>
        <p:spPr>
          <a:xfrm rot="16200000">
            <a:off x="4341168" y="-137725"/>
            <a:ext cx="461664" cy="8280838"/>
          </a:xfrm>
          <a:prstGeom prst="leftBrace">
            <a:avLst>
              <a:gd name="adj1" fmla="val 13722"/>
              <a:gd name="adj2" fmla="val 50000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E3894A-7583-3A40-AA5E-122500C47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8555" y="4432986"/>
            <a:ext cx="5537947" cy="305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060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4F781B-6A91-4A47-95C2-648C6E3CA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43436"/>
            <a:ext cx="4247029" cy="12259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C818CB-F511-F346-944B-2A86FEC5D39E}"/>
              </a:ext>
            </a:extLst>
          </p:cNvPr>
          <p:cNvGrpSpPr/>
          <p:nvPr/>
        </p:nvGrpSpPr>
        <p:grpSpPr>
          <a:xfrm>
            <a:off x="190500" y="1586007"/>
            <a:ext cx="3816723" cy="2053630"/>
            <a:chOff x="190500" y="1586007"/>
            <a:chExt cx="3816723" cy="2053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7E4A51-C342-4447-9A38-72699F2BC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523" y="1586007"/>
              <a:ext cx="3695700" cy="11303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79E004-4CF0-1946-82D4-6FC51DF058B9}"/>
                </a:ext>
              </a:extLst>
            </p:cNvPr>
            <p:cNvSpPr txBox="1"/>
            <p:nvPr/>
          </p:nvSpPr>
          <p:spPr>
            <a:xfrm>
              <a:off x="190500" y="2716307"/>
              <a:ext cx="34155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Arbitrary signals can be represented as a combination of sinusoids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EF92610-F54C-3D4F-9508-FA7A5F18FDB0}"/>
              </a:ext>
            </a:extLst>
          </p:cNvPr>
          <p:cNvGrpSpPr/>
          <p:nvPr/>
        </p:nvGrpSpPr>
        <p:grpSpPr>
          <a:xfrm>
            <a:off x="4572000" y="245007"/>
            <a:ext cx="4381500" cy="2471300"/>
            <a:chOff x="4572000" y="245007"/>
            <a:chExt cx="4381500" cy="24713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366375-0B3A-924D-92AA-126298590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3199" y="245007"/>
              <a:ext cx="2700301" cy="2471300"/>
            </a:xfrm>
            <a:prstGeom prst="rect">
              <a:avLst/>
            </a:prstGeom>
          </p:spPr>
        </p:pic>
        <p:sp>
          <p:nvSpPr>
            <p:cNvPr id="47" name="Notched Right Arrow 46">
              <a:extLst>
                <a:ext uri="{FF2B5EF4-FFF2-40B4-BE49-F238E27FC236}">
                  <a16:creationId xmlns:a16="http://schemas.microsoft.com/office/drawing/2014/main" id="{FC2FEFB9-D8C3-6D4A-812D-9459942E310C}"/>
                </a:ext>
              </a:extLst>
            </p:cNvPr>
            <p:cNvSpPr/>
            <p:nvPr/>
          </p:nvSpPr>
          <p:spPr>
            <a:xfrm>
              <a:off x="4572000" y="1203506"/>
              <a:ext cx="1385047" cy="765002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A7CAD11-8666-3A44-A59F-D4B806A4A3F4}"/>
                </a:ext>
              </a:extLst>
            </p:cNvPr>
            <p:cNvSpPr txBox="1"/>
            <p:nvPr/>
          </p:nvSpPr>
          <p:spPr>
            <a:xfrm>
              <a:off x="4875816" y="132065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FFT</a:t>
              </a:r>
            </a:p>
          </p:txBody>
        </p:sp>
      </p:grpSp>
      <p:sp>
        <p:nvSpPr>
          <p:cNvPr id="12" name="Left Brace 11">
            <a:extLst>
              <a:ext uri="{FF2B5EF4-FFF2-40B4-BE49-F238E27FC236}">
                <a16:creationId xmlns:a16="http://schemas.microsoft.com/office/drawing/2014/main" id="{84F177A4-2A24-4F4D-B19A-357B131EC630}"/>
              </a:ext>
            </a:extLst>
          </p:cNvPr>
          <p:cNvSpPr/>
          <p:nvPr/>
        </p:nvSpPr>
        <p:spPr>
          <a:xfrm rot="16200000">
            <a:off x="4341168" y="-137725"/>
            <a:ext cx="461664" cy="8280838"/>
          </a:xfrm>
          <a:prstGeom prst="leftBrace">
            <a:avLst>
              <a:gd name="adj1" fmla="val 13722"/>
              <a:gd name="adj2" fmla="val 50000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D6CC0E64-38CB-614C-9503-4C1B0C831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03" y="4365750"/>
            <a:ext cx="5467393" cy="209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890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287767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 : Classical FFT approach</a:t>
            </a:r>
          </a:p>
        </p:txBody>
      </p:sp>
    </p:spTree>
    <p:extLst>
      <p:ext uri="{BB962C8B-B14F-4D97-AF65-F5344CB8AC3E}">
        <p14:creationId xmlns:p14="http://schemas.microsoft.com/office/powerpoint/2010/main" val="1414614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238493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051346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802774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554202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61F1F68-309B-374F-B6D9-F0C77AD18CEA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61F1F68-309B-374F-B6D9-F0C77AD18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8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6483659-E974-B74A-AACF-908E4B5BD434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6483659-E974-B74A-AACF-908E4B5BD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9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F152F08-F91B-BD4C-A513-38302AD432B5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F152F08-F91B-BD4C-A513-38302AD43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48BF6EF-8404-DB48-B10C-C72C25F69887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48BF6EF-8404-DB48-B10C-C72C25F69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EE791B-C6B6-644B-9B89-5D349960D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8D0C75-CD91-6343-8ED2-E668EC27F9B2}"/>
              </a:ext>
            </a:extLst>
          </p:cNvPr>
          <p:cNvSpPr txBox="1"/>
          <p:nvPr/>
        </p:nvSpPr>
        <p:spPr>
          <a:xfrm>
            <a:off x="3585760" y="5617863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Interelement distance = d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BA9E32C-C860-D94F-8ACE-0C8A07DEF97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059" y="4103708"/>
            <a:ext cx="592464" cy="59246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51E2C6B-24B5-6642-AACA-1B4B00D132A9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31030" y="4102659"/>
            <a:ext cx="592464" cy="59246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E0A6886-7DDD-4941-9663-B5A3BC08ED3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9763" y="4102366"/>
            <a:ext cx="592464" cy="59246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528016A-37F9-8D48-A87B-98625740AB3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8514" y="4115966"/>
            <a:ext cx="592464" cy="5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0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 : Classical FFT approach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8778AB-8E52-464E-A396-8C27FF9AED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683"/>
          <a:stretch/>
        </p:blipFill>
        <p:spPr>
          <a:xfrm>
            <a:off x="266700" y="2146300"/>
            <a:ext cx="3471582" cy="25654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13E1A252-61B8-874C-BC8C-7FFE218B56B1}"/>
              </a:ext>
            </a:extLst>
          </p:cNvPr>
          <p:cNvGrpSpPr/>
          <p:nvPr/>
        </p:nvGrpSpPr>
        <p:grpSpPr>
          <a:xfrm>
            <a:off x="5310609" y="1539969"/>
            <a:ext cx="3441135" cy="3305955"/>
            <a:chOff x="5310609" y="1539969"/>
            <a:chExt cx="3441135" cy="330595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17E7C27-25BD-704A-8881-1F25C29C310E}"/>
                </a:ext>
              </a:extLst>
            </p:cNvPr>
            <p:cNvCxnSpPr>
              <a:cxnSpLocks/>
            </p:cNvCxnSpPr>
            <p:nvPr/>
          </p:nvCxnSpPr>
          <p:spPr>
            <a:xfrm>
              <a:off x="5697835" y="3784009"/>
              <a:ext cx="298746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DD45F09-8780-6F46-990E-31FC295698E3}"/>
                </a:ext>
              </a:extLst>
            </p:cNvPr>
            <p:cNvCxnSpPr/>
            <p:nvPr/>
          </p:nvCxnSpPr>
          <p:spPr>
            <a:xfrm flipV="1">
              <a:off x="5700531" y="1539969"/>
              <a:ext cx="0" cy="2253948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BBA5B5E-94A7-614F-8B71-DEF80AFFD9E5}"/>
                </a:ext>
              </a:extLst>
            </p:cNvPr>
            <p:cNvSpPr txBox="1"/>
            <p:nvPr/>
          </p:nvSpPr>
          <p:spPr>
            <a:xfrm rot="16200000">
              <a:off x="4830621" y="2577844"/>
              <a:ext cx="1327735" cy="367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054AAF4-3BCE-DA44-9EA7-2FFF0C46A1A1}"/>
                </a:ext>
              </a:extLst>
            </p:cNvPr>
            <p:cNvGrpSpPr/>
            <p:nvPr/>
          </p:nvGrpSpPr>
          <p:grpSpPr>
            <a:xfrm>
              <a:off x="6888459" y="3657400"/>
              <a:ext cx="315804" cy="573687"/>
              <a:chOff x="7225127" y="3524912"/>
              <a:chExt cx="315804" cy="573687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9515AD4-C5B5-D843-B654-25FB7F9EFBE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D8B14F4-24E4-D342-A762-DD073610ADC9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8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83866A1-16AA-224E-9CE9-1524417ED334}"/>
                </a:ext>
              </a:extLst>
            </p:cNvPr>
            <p:cNvSpPr txBox="1"/>
            <p:nvPr/>
          </p:nvSpPr>
          <p:spPr>
            <a:xfrm>
              <a:off x="6341682" y="4138038"/>
              <a:ext cx="19803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 (Hz) </a:t>
              </a:r>
              <a:r>
                <a:rPr lang="en-US" sz="2000" dirty="0">
                  <a:solidFill>
                    <a:srgbClr val="FF0000"/>
                  </a:solidFill>
                </a:rPr>
                <a:t>??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44819DF-FF02-D14A-873B-F7DAD3B536F6}"/>
                </a:ext>
              </a:extLst>
            </p:cNvPr>
            <p:cNvSpPr txBox="1"/>
            <p:nvPr/>
          </p:nvSpPr>
          <p:spPr>
            <a:xfrm>
              <a:off x="5443125" y="3854621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0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5104C1C-C505-C84A-8487-9143284E4D62}"/>
                </a:ext>
              </a:extLst>
            </p:cNvPr>
            <p:cNvGrpSpPr/>
            <p:nvPr/>
          </p:nvGrpSpPr>
          <p:grpSpPr>
            <a:xfrm>
              <a:off x="7582327" y="3650266"/>
              <a:ext cx="517647" cy="573687"/>
              <a:chOff x="7225126" y="3524912"/>
              <a:chExt cx="517647" cy="573687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148D0FF-EF92-794A-9172-6F7C6362225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45DD13C-D02C-354A-9ED0-AD9587331D6E}"/>
                  </a:ext>
                </a:extLst>
              </p:cNvPr>
              <p:cNvSpPr txBox="1"/>
              <p:nvPr/>
            </p:nvSpPr>
            <p:spPr>
              <a:xfrm>
                <a:off x="7225126" y="3729267"/>
                <a:ext cx="5176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12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A16CC8-F727-1A42-91A4-1AD97802F2D7}"/>
                </a:ext>
              </a:extLst>
            </p:cNvPr>
            <p:cNvGrpSpPr/>
            <p:nvPr/>
          </p:nvGrpSpPr>
          <p:grpSpPr>
            <a:xfrm>
              <a:off x="8234099" y="3657400"/>
              <a:ext cx="517645" cy="573687"/>
              <a:chOff x="7225126" y="3524912"/>
              <a:chExt cx="517645" cy="573687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BB3B82B-F686-154A-B678-6E3A914F4EF2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C1F0C7C-C6C1-5E49-B2B5-008C39C94CE1}"/>
                  </a:ext>
                </a:extLst>
              </p:cNvPr>
              <p:cNvSpPr txBox="1"/>
              <p:nvPr/>
            </p:nvSpPr>
            <p:spPr>
              <a:xfrm>
                <a:off x="7225126" y="3729267"/>
                <a:ext cx="5176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16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6E75934-2BEA-8C47-8577-9328EAB60701}"/>
                </a:ext>
              </a:extLst>
            </p:cNvPr>
            <p:cNvGrpSpPr/>
            <p:nvPr/>
          </p:nvGrpSpPr>
          <p:grpSpPr>
            <a:xfrm>
              <a:off x="6226088" y="3650266"/>
              <a:ext cx="315804" cy="573687"/>
              <a:chOff x="7225127" y="3524912"/>
              <a:chExt cx="315804" cy="573687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FE55772-FBA7-3448-9EA4-9B4ACD0F088B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26D3B23-33FA-FF44-BCBD-17F5576A9D51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ACFB5D5-9512-B840-9048-12640B09707F}"/>
                </a:ext>
              </a:extLst>
            </p:cNvPr>
            <p:cNvSpPr/>
            <p:nvPr/>
          </p:nvSpPr>
          <p:spPr>
            <a:xfrm>
              <a:off x="5730303" y="1961241"/>
              <a:ext cx="2627086" cy="1838636"/>
            </a:xfrm>
            <a:custGeom>
              <a:avLst/>
              <a:gdLst>
                <a:gd name="connsiteX0" fmla="*/ 0 w 2627086"/>
                <a:gd name="connsiteY0" fmla="*/ 1770790 h 1838636"/>
                <a:gd name="connsiteX1" fmla="*/ 87086 w 2627086"/>
                <a:gd name="connsiteY1" fmla="*/ 1712733 h 1838636"/>
                <a:gd name="connsiteX2" fmla="*/ 188686 w 2627086"/>
                <a:gd name="connsiteY2" fmla="*/ 1741761 h 1838636"/>
                <a:gd name="connsiteX3" fmla="*/ 304800 w 2627086"/>
                <a:gd name="connsiteY3" fmla="*/ 1669190 h 1838636"/>
                <a:gd name="connsiteX4" fmla="*/ 391886 w 2627086"/>
                <a:gd name="connsiteY4" fmla="*/ 1741761 h 1838636"/>
                <a:gd name="connsiteX5" fmla="*/ 566058 w 2627086"/>
                <a:gd name="connsiteY5" fmla="*/ 1669190 h 1838636"/>
                <a:gd name="connsiteX6" fmla="*/ 595086 w 2627086"/>
                <a:gd name="connsiteY6" fmla="*/ 1727247 h 1838636"/>
                <a:gd name="connsiteX7" fmla="*/ 653143 w 2627086"/>
                <a:gd name="connsiteY7" fmla="*/ 47 h 1838636"/>
                <a:gd name="connsiteX8" fmla="*/ 754743 w 2627086"/>
                <a:gd name="connsiteY8" fmla="*/ 1785304 h 1838636"/>
                <a:gd name="connsiteX9" fmla="*/ 885372 w 2627086"/>
                <a:gd name="connsiteY9" fmla="*/ 1393418 h 1838636"/>
                <a:gd name="connsiteX10" fmla="*/ 972458 w 2627086"/>
                <a:gd name="connsiteY10" fmla="*/ 1640161 h 1838636"/>
                <a:gd name="connsiteX11" fmla="*/ 1045029 w 2627086"/>
                <a:gd name="connsiteY11" fmla="*/ 1582104 h 1838636"/>
                <a:gd name="connsiteX12" fmla="*/ 1146629 w 2627086"/>
                <a:gd name="connsiteY12" fmla="*/ 1727247 h 1838636"/>
                <a:gd name="connsiteX13" fmla="*/ 1219200 w 2627086"/>
                <a:gd name="connsiteY13" fmla="*/ 1611133 h 1838636"/>
                <a:gd name="connsiteX14" fmla="*/ 1436915 w 2627086"/>
                <a:gd name="connsiteY14" fmla="*/ 1756276 h 1838636"/>
                <a:gd name="connsiteX15" fmla="*/ 1582058 w 2627086"/>
                <a:gd name="connsiteY15" fmla="*/ 1625647 h 1838636"/>
                <a:gd name="connsiteX16" fmla="*/ 1669143 w 2627086"/>
                <a:gd name="connsiteY16" fmla="*/ 1785304 h 1838636"/>
                <a:gd name="connsiteX17" fmla="*/ 1799772 w 2627086"/>
                <a:gd name="connsiteY17" fmla="*/ 1669190 h 1838636"/>
                <a:gd name="connsiteX18" fmla="*/ 1872343 w 2627086"/>
                <a:gd name="connsiteY18" fmla="*/ 1770790 h 1838636"/>
                <a:gd name="connsiteX19" fmla="*/ 1915886 w 2627086"/>
                <a:gd name="connsiteY19" fmla="*/ 812847 h 1838636"/>
                <a:gd name="connsiteX20" fmla="*/ 2119086 w 2627086"/>
                <a:gd name="connsiteY20" fmla="*/ 1785304 h 1838636"/>
                <a:gd name="connsiteX21" fmla="*/ 2235200 w 2627086"/>
                <a:gd name="connsiteY21" fmla="*/ 1654676 h 1838636"/>
                <a:gd name="connsiteX22" fmla="*/ 2394858 w 2627086"/>
                <a:gd name="connsiteY22" fmla="*/ 1785304 h 1838636"/>
                <a:gd name="connsiteX23" fmla="*/ 2510972 w 2627086"/>
                <a:gd name="connsiteY23" fmla="*/ 1727247 h 1838636"/>
                <a:gd name="connsiteX24" fmla="*/ 2627086 w 2627086"/>
                <a:gd name="connsiteY24" fmla="*/ 1828847 h 183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27086" h="1838636">
                  <a:moveTo>
                    <a:pt x="0" y="1770790"/>
                  </a:moveTo>
                  <a:cubicBezTo>
                    <a:pt x="27819" y="1744180"/>
                    <a:pt x="55638" y="1717571"/>
                    <a:pt x="87086" y="1712733"/>
                  </a:cubicBezTo>
                  <a:cubicBezTo>
                    <a:pt x="118534" y="1707895"/>
                    <a:pt x="152400" y="1749018"/>
                    <a:pt x="188686" y="1741761"/>
                  </a:cubicBezTo>
                  <a:cubicBezTo>
                    <a:pt x="224972" y="1734504"/>
                    <a:pt x="304800" y="1669190"/>
                    <a:pt x="304800" y="1669190"/>
                  </a:cubicBezTo>
                  <a:cubicBezTo>
                    <a:pt x="338667" y="1669190"/>
                    <a:pt x="348343" y="1741761"/>
                    <a:pt x="391886" y="1741761"/>
                  </a:cubicBezTo>
                  <a:cubicBezTo>
                    <a:pt x="435429" y="1741761"/>
                    <a:pt x="566058" y="1669190"/>
                    <a:pt x="566058" y="1669190"/>
                  </a:cubicBezTo>
                  <a:cubicBezTo>
                    <a:pt x="599925" y="1666771"/>
                    <a:pt x="580572" y="2005437"/>
                    <a:pt x="595086" y="1727247"/>
                  </a:cubicBezTo>
                  <a:cubicBezTo>
                    <a:pt x="609600" y="1449057"/>
                    <a:pt x="626534" y="-9629"/>
                    <a:pt x="653143" y="47"/>
                  </a:cubicBezTo>
                  <a:cubicBezTo>
                    <a:pt x="679753" y="9723"/>
                    <a:pt x="716038" y="1553075"/>
                    <a:pt x="754743" y="1785304"/>
                  </a:cubicBezTo>
                  <a:cubicBezTo>
                    <a:pt x="793448" y="2017533"/>
                    <a:pt x="849086" y="1417608"/>
                    <a:pt x="885372" y="1393418"/>
                  </a:cubicBezTo>
                  <a:cubicBezTo>
                    <a:pt x="921658" y="1369228"/>
                    <a:pt x="972458" y="1640161"/>
                    <a:pt x="972458" y="1640161"/>
                  </a:cubicBezTo>
                  <a:cubicBezTo>
                    <a:pt x="999067" y="1671608"/>
                    <a:pt x="1016001" y="1567590"/>
                    <a:pt x="1045029" y="1582104"/>
                  </a:cubicBezTo>
                  <a:cubicBezTo>
                    <a:pt x="1074057" y="1596618"/>
                    <a:pt x="1117601" y="1722409"/>
                    <a:pt x="1146629" y="1727247"/>
                  </a:cubicBezTo>
                  <a:cubicBezTo>
                    <a:pt x="1175657" y="1732085"/>
                    <a:pt x="1170819" y="1606295"/>
                    <a:pt x="1219200" y="1611133"/>
                  </a:cubicBezTo>
                  <a:cubicBezTo>
                    <a:pt x="1267581" y="1615971"/>
                    <a:pt x="1376439" y="1753857"/>
                    <a:pt x="1436915" y="1756276"/>
                  </a:cubicBezTo>
                  <a:cubicBezTo>
                    <a:pt x="1497391" y="1758695"/>
                    <a:pt x="1543353" y="1620809"/>
                    <a:pt x="1582058" y="1625647"/>
                  </a:cubicBezTo>
                  <a:cubicBezTo>
                    <a:pt x="1620763" y="1630485"/>
                    <a:pt x="1632857" y="1778047"/>
                    <a:pt x="1669143" y="1785304"/>
                  </a:cubicBezTo>
                  <a:cubicBezTo>
                    <a:pt x="1705429" y="1792561"/>
                    <a:pt x="1765905" y="1671609"/>
                    <a:pt x="1799772" y="1669190"/>
                  </a:cubicBezTo>
                  <a:cubicBezTo>
                    <a:pt x="1833639" y="1666771"/>
                    <a:pt x="1852991" y="1913514"/>
                    <a:pt x="1872343" y="1770790"/>
                  </a:cubicBezTo>
                  <a:cubicBezTo>
                    <a:pt x="1891695" y="1628066"/>
                    <a:pt x="1874762" y="810428"/>
                    <a:pt x="1915886" y="812847"/>
                  </a:cubicBezTo>
                  <a:cubicBezTo>
                    <a:pt x="1957010" y="815266"/>
                    <a:pt x="2065867" y="1644999"/>
                    <a:pt x="2119086" y="1785304"/>
                  </a:cubicBezTo>
                  <a:cubicBezTo>
                    <a:pt x="2172305" y="1925609"/>
                    <a:pt x="2189238" y="1654676"/>
                    <a:pt x="2235200" y="1654676"/>
                  </a:cubicBezTo>
                  <a:cubicBezTo>
                    <a:pt x="2281162" y="1654676"/>
                    <a:pt x="2348896" y="1773209"/>
                    <a:pt x="2394858" y="1785304"/>
                  </a:cubicBezTo>
                  <a:cubicBezTo>
                    <a:pt x="2440820" y="1797399"/>
                    <a:pt x="2472267" y="1719990"/>
                    <a:pt x="2510972" y="1727247"/>
                  </a:cubicBezTo>
                  <a:cubicBezTo>
                    <a:pt x="2549677" y="1734504"/>
                    <a:pt x="2588381" y="1781675"/>
                    <a:pt x="2627086" y="18288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6" name="Picture 8">
            <a:extLst>
              <a:ext uri="{FF2B5EF4-FFF2-40B4-BE49-F238E27FC236}">
                <a16:creationId xmlns:a16="http://schemas.microsoft.com/office/drawing/2014/main" id="{D6D7AA2E-D955-E94E-BE38-BD1307DEA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4" y="5123144"/>
            <a:ext cx="4518506" cy="173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2802C404-BE6B-F644-B0C3-8792A02021B1}"/>
              </a:ext>
            </a:extLst>
          </p:cNvPr>
          <p:cNvSpPr/>
          <p:nvPr/>
        </p:nvSpPr>
        <p:spPr>
          <a:xfrm>
            <a:off x="1566695" y="4393466"/>
            <a:ext cx="461569" cy="6364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Notched Right Arrow 46">
            <a:extLst>
              <a:ext uri="{FF2B5EF4-FFF2-40B4-BE49-F238E27FC236}">
                <a16:creationId xmlns:a16="http://schemas.microsoft.com/office/drawing/2014/main" id="{C83ED686-4C05-934A-9A34-B7D725E0694C}"/>
              </a:ext>
            </a:extLst>
          </p:cNvPr>
          <p:cNvSpPr/>
          <p:nvPr/>
        </p:nvSpPr>
        <p:spPr>
          <a:xfrm>
            <a:off x="3843655" y="2534764"/>
            <a:ext cx="1385047" cy="76500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AF34723-7A90-6348-9D49-830A63C47D64}"/>
              </a:ext>
            </a:extLst>
          </p:cNvPr>
          <p:cNvSpPr txBox="1"/>
          <p:nvPr/>
        </p:nvSpPr>
        <p:spPr>
          <a:xfrm>
            <a:off x="4147471" y="2651917"/>
            <a:ext cx="689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FFT</a:t>
            </a:r>
          </a:p>
        </p:txBody>
      </p:sp>
    </p:spTree>
    <p:extLst>
      <p:ext uri="{BB962C8B-B14F-4D97-AF65-F5344CB8AC3E}">
        <p14:creationId xmlns:p14="http://schemas.microsoft.com/office/powerpoint/2010/main" val="364048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7" grpId="0" animBg="1"/>
      <p:bldP spid="4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2226626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209288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15D2193-7018-B14C-995A-D7F7EDD74F4D}"/>
              </a:ext>
            </a:extLst>
          </p:cNvPr>
          <p:cNvGrpSpPr/>
          <p:nvPr/>
        </p:nvGrpSpPr>
        <p:grpSpPr>
          <a:xfrm>
            <a:off x="1001073" y="2036429"/>
            <a:ext cx="7342637" cy="944336"/>
            <a:chOff x="1001073" y="2036429"/>
            <a:chExt cx="7342637" cy="9443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A74B273-8007-A64F-9907-A6612173652A}"/>
                </a:ext>
              </a:extLst>
            </p:cNvPr>
            <p:cNvGrpSpPr/>
            <p:nvPr/>
          </p:nvGrpSpPr>
          <p:grpSpPr>
            <a:xfrm>
              <a:off x="2349901" y="2092883"/>
              <a:ext cx="315804" cy="573687"/>
              <a:chOff x="7225127" y="3524912"/>
              <a:chExt cx="315804" cy="573687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F2820EEB-E12F-5F48-B0EC-023A1FE1491E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FA1F46-96A3-434E-A1CB-79A2FBB246B1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A5F437-D7DB-7543-955A-9468CAA9537A}"/>
                </a:ext>
              </a:extLst>
            </p:cNvPr>
            <p:cNvSpPr txBox="1"/>
            <p:nvPr/>
          </p:nvSpPr>
          <p:spPr>
            <a:xfrm>
              <a:off x="6363374" y="2580655"/>
              <a:ext cx="1980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 number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F497C7A-4B53-6644-8DB3-64DD7960B22B}"/>
                </a:ext>
              </a:extLst>
            </p:cNvPr>
            <p:cNvGrpSpPr/>
            <p:nvPr/>
          </p:nvGrpSpPr>
          <p:grpSpPr>
            <a:xfrm>
              <a:off x="3012929" y="2092883"/>
              <a:ext cx="315804" cy="573687"/>
              <a:chOff x="7225127" y="3524912"/>
              <a:chExt cx="315804" cy="573687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9170878-E88C-8A4B-AF56-B22F6FDDD79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40115B-6270-D947-933D-08F5EE610276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6BF5B4E-66B4-C94F-A75C-A464469829DB}"/>
                </a:ext>
              </a:extLst>
            </p:cNvPr>
            <p:cNvGrpSpPr/>
            <p:nvPr/>
          </p:nvGrpSpPr>
          <p:grpSpPr>
            <a:xfrm>
              <a:off x="3675957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8D0B6C86-B183-2D4F-AC9C-0ADD39BCB4F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39DC5C-0F55-164A-9D6D-A63CA3C58038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2CB4623-6490-644B-BC0A-3743ACE5DBCE}"/>
                </a:ext>
              </a:extLst>
            </p:cNvPr>
            <p:cNvGrpSpPr/>
            <p:nvPr/>
          </p:nvGrpSpPr>
          <p:grpSpPr>
            <a:xfrm>
              <a:off x="16868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0372EF1-249A-D44F-A05A-AF242C7CF17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CD74F3-DA75-F14B-956D-0525CF285E5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9D72CD3-C86B-5145-AB8F-CE51F332A607}"/>
                </a:ext>
              </a:extLst>
            </p:cNvPr>
            <p:cNvGrpSpPr/>
            <p:nvPr/>
          </p:nvGrpSpPr>
          <p:grpSpPr>
            <a:xfrm>
              <a:off x="500201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E706168-3CCD-0741-B0EE-F97F54AB0401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9F0E95B-0FA2-4447-9EED-B6B430F882F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FC6917B-71D3-A14F-B44E-952DFF22B211}"/>
                </a:ext>
              </a:extLst>
            </p:cNvPr>
            <p:cNvGrpSpPr/>
            <p:nvPr/>
          </p:nvGrpSpPr>
          <p:grpSpPr>
            <a:xfrm>
              <a:off x="6264567" y="2092883"/>
              <a:ext cx="593931" cy="573687"/>
              <a:chOff x="7161626" y="3524912"/>
              <a:chExt cx="593931" cy="573687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A7811AD-8209-2144-AF35-F0B8B584CEF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AD47C63-DC47-5C40-B9F5-25086596C52E}"/>
                  </a:ext>
                </a:extLst>
              </p:cNvPr>
              <p:cNvSpPr txBox="1"/>
              <p:nvPr/>
            </p:nvSpPr>
            <p:spPr>
              <a:xfrm>
                <a:off x="7161626" y="3729267"/>
                <a:ext cx="593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N-1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6C47AAB-AC8C-6D40-9B26-32BF6F2FEE12}"/>
                </a:ext>
              </a:extLst>
            </p:cNvPr>
            <p:cNvGrpSpPr/>
            <p:nvPr/>
          </p:nvGrpSpPr>
          <p:grpSpPr>
            <a:xfrm>
              <a:off x="4338985" y="2092883"/>
              <a:ext cx="315804" cy="573687"/>
              <a:chOff x="7225127" y="3524912"/>
              <a:chExt cx="315804" cy="573687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6D70BC8-958D-1644-90C7-CF5D9383699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B72118-D46A-F34C-A6D0-CC68976CF744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78ED372-F077-7742-BEB0-D0AB4CFAACD4}"/>
                </a:ext>
              </a:extLst>
            </p:cNvPr>
            <p:cNvGrpSpPr/>
            <p:nvPr/>
          </p:nvGrpSpPr>
          <p:grpSpPr>
            <a:xfrm>
              <a:off x="10010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EA2C157-A06D-EB4C-AE44-1306BA0BE32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AD4B957-3452-9846-9B5E-3BAE2047741D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38B9E79-F455-0C41-9BC4-028215AFCEB5}"/>
                </a:ext>
              </a:extLst>
            </p:cNvPr>
            <p:cNvSpPr txBox="1"/>
            <p:nvPr/>
          </p:nvSpPr>
          <p:spPr>
            <a:xfrm>
              <a:off x="5542130" y="2036429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…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BCBF7D4C-7C09-D546-B16A-85F128FEF4D7}"/>
              </a:ext>
            </a:extLst>
          </p:cNvPr>
          <p:cNvSpPr/>
          <p:nvPr/>
        </p:nvSpPr>
        <p:spPr>
          <a:xfrm>
            <a:off x="1168400" y="1053874"/>
            <a:ext cx="5309897" cy="1473523"/>
          </a:xfrm>
          <a:custGeom>
            <a:avLst/>
            <a:gdLst>
              <a:gd name="connsiteX0" fmla="*/ 0 w 5334000"/>
              <a:gd name="connsiteY0" fmla="*/ 546326 h 1473523"/>
              <a:gd name="connsiteX1" fmla="*/ 177800 w 5334000"/>
              <a:gd name="connsiteY1" fmla="*/ 292326 h 1473523"/>
              <a:gd name="connsiteX2" fmla="*/ 508000 w 5334000"/>
              <a:gd name="connsiteY2" fmla="*/ 889226 h 1473523"/>
              <a:gd name="connsiteX3" fmla="*/ 1358900 w 5334000"/>
              <a:gd name="connsiteY3" fmla="*/ 226 h 1473523"/>
              <a:gd name="connsiteX4" fmla="*/ 2095500 w 5334000"/>
              <a:gd name="connsiteY4" fmla="*/ 800326 h 1473523"/>
              <a:gd name="connsiteX5" fmla="*/ 2387600 w 5334000"/>
              <a:gd name="connsiteY5" fmla="*/ 584426 h 1473523"/>
              <a:gd name="connsiteX6" fmla="*/ 2603500 w 5334000"/>
              <a:gd name="connsiteY6" fmla="*/ 1041626 h 1473523"/>
              <a:gd name="connsiteX7" fmla="*/ 3073400 w 5334000"/>
              <a:gd name="connsiteY7" fmla="*/ 1460726 h 1473523"/>
              <a:gd name="connsiteX8" fmla="*/ 3759200 w 5334000"/>
              <a:gd name="connsiteY8" fmla="*/ 533626 h 1473523"/>
              <a:gd name="connsiteX9" fmla="*/ 4279900 w 5334000"/>
              <a:gd name="connsiteY9" fmla="*/ 952726 h 1473523"/>
              <a:gd name="connsiteX10" fmla="*/ 4927600 w 5334000"/>
              <a:gd name="connsiteY10" fmla="*/ 279626 h 1473523"/>
              <a:gd name="connsiteX11" fmla="*/ 5334000 w 5334000"/>
              <a:gd name="connsiteY11" fmla="*/ 914626 h 14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34000" h="1473523">
                <a:moveTo>
                  <a:pt x="0" y="546326"/>
                </a:moveTo>
                <a:cubicBezTo>
                  <a:pt x="46566" y="390751"/>
                  <a:pt x="93133" y="235176"/>
                  <a:pt x="177800" y="292326"/>
                </a:cubicBezTo>
                <a:cubicBezTo>
                  <a:pt x="262467" y="349476"/>
                  <a:pt x="311150" y="937909"/>
                  <a:pt x="508000" y="889226"/>
                </a:cubicBezTo>
                <a:cubicBezTo>
                  <a:pt x="704850" y="840543"/>
                  <a:pt x="1094317" y="15043"/>
                  <a:pt x="1358900" y="226"/>
                </a:cubicBezTo>
                <a:cubicBezTo>
                  <a:pt x="1623483" y="-14591"/>
                  <a:pt x="1924050" y="702959"/>
                  <a:pt x="2095500" y="800326"/>
                </a:cubicBezTo>
                <a:cubicBezTo>
                  <a:pt x="2266950" y="897693"/>
                  <a:pt x="2302933" y="544209"/>
                  <a:pt x="2387600" y="584426"/>
                </a:cubicBezTo>
                <a:cubicBezTo>
                  <a:pt x="2472267" y="624643"/>
                  <a:pt x="2489200" y="895576"/>
                  <a:pt x="2603500" y="1041626"/>
                </a:cubicBezTo>
                <a:cubicBezTo>
                  <a:pt x="2717800" y="1187676"/>
                  <a:pt x="2880783" y="1545393"/>
                  <a:pt x="3073400" y="1460726"/>
                </a:cubicBezTo>
                <a:cubicBezTo>
                  <a:pt x="3266017" y="1376059"/>
                  <a:pt x="3558117" y="618293"/>
                  <a:pt x="3759200" y="533626"/>
                </a:cubicBezTo>
                <a:cubicBezTo>
                  <a:pt x="3960283" y="448959"/>
                  <a:pt x="4085167" y="995059"/>
                  <a:pt x="4279900" y="952726"/>
                </a:cubicBezTo>
                <a:cubicBezTo>
                  <a:pt x="4474633" y="910393"/>
                  <a:pt x="4751917" y="285976"/>
                  <a:pt x="4927600" y="279626"/>
                </a:cubicBezTo>
                <a:cubicBezTo>
                  <a:pt x="5103283" y="273276"/>
                  <a:pt x="5218641" y="593951"/>
                  <a:pt x="5334000" y="914626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920F561-1066-B74D-879D-2A3BD08AC0CD}"/>
              </a:ext>
            </a:extLst>
          </p:cNvPr>
          <p:cNvGrpSpPr/>
          <p:nvPr/>
        </p:nvGrpSpPr>
        <p:grpSpPr>
          <a:xfrm>
            <a:off x="966846" y="3328579"/>
            <a:ext cx="6316153" cy="523220"/>
            <a:chOff x="1158620" y="3316148"/>
            <a:chExt cx="6316153" cy="52322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533118C-9A80-4248-839C-F5E2F5B34530}"/>
                </a:ext>
              </a:extLst>
            </p:cNvPr>
            <p:cNvSpPr txBox="1"/>
            <p:nvPr/>
          </p:nvSpPr>
          <p:spPr>
            <a:xfrm>
              <a:off x="1158620" y="3316148"/>
              <a:ext cx="63161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 = [                                                ]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41B09E8-5DA0-7B48-B3BA-0F8B7DF0B71C}"/>
                </a:ext>
              </a:extLst>
            </p:cNvPr>
            <p:cNvSpPr txBox="1"/>
            <p:nvPr/>
          </p:nvSpPr>
          <p:spPr>
            <a:xfrm>
              <a:off x="2068609" y="3369036"/>
              <a:ext cx="50802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x[0],   x[1],   x[2],   x[3],   x[4], …   x[N-1]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751A639-7617-6C42-A642-F93069FFF929}"/>
                </a:ext>
              </a:extLst>
            </p:cNvPr>
            <p:cNvCxnSpPr/>
            <p:nvPr/>
          </p:nvCxnSpPr>
          <p:spPr>
            <a:xfrm>
              <a:off x="1209319" y="3343636"/>
              <a:ext cx="32997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Freeform 46">
            <a:extLst>
              <a:ext uri="{FF2B5EF4-FFF2-40B4-BE49-F238E27FC236}">
                <a16:creationId xmlns:a16="http://schemas.microsoft.com/office/drawing/2014/main" id="{BDB89598-DFB6-1E4F-92B2-3A2BC4409F1D}"/>
              </a:ext>
            </a:extLst>
          </p:cNvPr>
          <p:cNvSpPr/>
          <p:nvPr/>
        </p:nvSpPr>
        <p:spPr>
          <a:xfrm flipV="1">
            <a:off x="1176197" y="1221010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DD14F09F-71D6-D243-9504-2EA2B5BC7EA9}"/>
              </a:ext>
            </a:extLst>
          </p:cNvPr>
          <p:cNvSpPr/>
          <p:nvPr/>
        </p:nvSpPr>
        <p:spPr>
          <a:xfrm flipV="1">
            <a:off x="1166919" y="1221010"/>
            <a:ext cx="2648816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512F2E5B-4BFE-0441-B34D-FE9717C87CA9}"/>
              </a:ext>
            </a:extLst>
          </p:cNvPr>
          <p:cNvSpPr/>
          <p:nvPr/>
        </p:nvSpPr>
        <p:spPr>
          <a:xfrm flipV="1">
            <a:off x="3821863" y="1246784"/>
            <a:ext cx="2648816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292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/>
              <p:nvPr/>
            </p:nvSpPr>
            <p:spPr>
              <a:xfrm>
                <a:off x="1176197" y="5768230"/>
                <a:ext cx="6816290" cy="6146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prstClr val="black"/>
                    </a:solidFill>
                    <a:latin typeface="Lucida Bright" panose="02040602050505020304" pitchFamily="18" charset="77"/>
                  </a:rPr>
                  <a:t>Slowest frequency goes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Lucida Bright" panose="02040602050505020304" pitchFamily="18" charset="77"/>
                  </a:rPr>
                  <a:t> radians per step. </a:t>
                </a:r>
                <a:endParaRPr lang="en-US" sz="2400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197" y="5768230"/>
                <a:ext cx="6816290" cy="614655"/>
              </a:xfrm>
              <a:prstGeom prst="rect">
                <a:avLst/>
              </a:prstGeom>
              <a:blipFill>
                <a:blip r:embed="rId2"/>
                <a:stretch>
                  <a:fillRect l="-1487" r="-372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A2963210-8BB7-BA45-90B1-C465AAD12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982" y="3188725"/>
            <a:ext cx="2643050" cy="217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779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2EAA8-CA65-0442-8FF2-08AF51F4314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Estimating the real-world frequencies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3D9E9E-1FA4-7E44-88E1-00DB59434231}"/>
              </a:ext>
            </a:extLst>
          </p:cNvPr>
          <p:cNvSpPr txBox="1"/>
          <p:nvPr/>
        </p:nvSpPr>
        <p:spPr>
          <a:xfrm>
            <a:off x="-197822" y="1237353"/>
            <a:ext cx="753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Sampling frequency  = 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(i.e.,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samples per second)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/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Slowest frequency (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radians per step) = N samples per rotation</a:t>
                </a: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blipFill>
                <a:blip r:embed="rId2"/>
                <a:stretch>
                  <a:fillRect l="-307" r="-30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671F706-2C4E-3747-87C6-8AAF8701DAEC}"/>
              </a:ext>
            </a:extLst>
          </p:cNvPr>
          <p:cNvSpPr txBox="1"/>
          <p:nvPr/>
        </p:nvSpPr>
        <p:spPr>
          <a:xfrm>
            <a:off x="2296139" y="2689659"/>
            <a:ext cx="6499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= (N/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seconds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per rotation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BFDA1-A93C-1641-AA9A-9CEBD7AE1E2F}"/>
              </a:ext>
            </a:extLst>
          </p:cNvPr>
          <p:cNvSpPr txBox="1"/>
          <p:nvPr/>
        </p:nvSpPr>
        <p:spPr>
          <a:xfrm>
            <a:off x="87099" y="3742347"/>
            <a:ext cx="8268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Therefore, the slowest frequency = (f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/N) Hz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/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Higher frequencies are integer multiple of (f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/N) Hz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0,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Bright" panose="02040602050505020304" pitchFamily="18" charset="77"/>
                        <a:ea typeface="+mn-ea"/>
                        <a:cs typeface="+mn-cs"/>
                      </a:rPr>
                      <m:t>, </m:t>
                    </m:r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, … ,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N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−1)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blipFill>
                <a:blip r:embed="rId3"/>
                <a:stretch>
                  <a:fillRect t="-2222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37318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/>
              <p:nvPr/>
            </p:nvSpPr>
            <p:spPr>
              <a:xfrm>
                <a:off x="1176197" y="5768230"/>
                <a:ext cx="6816290" cy="6146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prstClr val="black"/>
                    </a:solidFill>
                    <a:latin typeface="Lucida Bright" panose="02040602050505020304" pitchFamily="18" charset="77"/>
                  </a:rPr>
                  <a:t>Slowest frequency goes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Lucida Bright" panose="02040602050505020304" pitchFamily="18" charset="77"/>
                  </a:rPr>
                  <a:t> radians per step. </a:t>
                </a:r>
                <a:endParaRPr lang="en-US" sz="2400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197" y="5768230"/>
                <a:ext cx="6816290" cy="614655"/>
              </a:xfrm>
              <a:prstGeom prst="rect">
                <a:avLst/>
              </a:prstGeom>
              <a:blipFill>
                <a:blip r:embed="rId2"/>
                <a:stretch>
                  <a:fillRect l="-1487" r="-372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50A78504-8851-0642-B73B-559DEDC20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84" y="2974924"/>
            <a:ext cx="5034497" cy="2780611"/>
          </a:xfrm>
          <a:prstGeom prst="rect">
            <a:avLst/>
          </a:prstGeom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030A84A8-AF55-9C43-8D77-AF8D6D79F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89" y="3342669"/>
            <a:ext cx="4107733" cy="15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22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D3F103-8E0F-B740-93DD-4E27714A79F7}"/>
              </a:ext>
            </a:extLst>
          </p:cNvPr>
          <p:cNvSpPr/>
          <p:nvPr/>
        </p:nvSpPr>
        <p:spPr>
          <a:xfrm>
            <a:off x="3482788" y="5459506"/>
            <a:ext cx="3146612" cy="12640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/>
              <p:nvPr/>
            </p:nvSpPr>
            <p:spPr>
              <a:xfrm>
                <a:off x="3650498" y="5698104"/>
                <a:ext cx="612860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0498" y="5698104"/>
                <a:ext cx="612860" cy="783804"/>
              </a:xfrm>
              <a:prstGeom prst="rect">
                <a:avLst/>
              </a:prstGeom>
              <a:blipFill>
                <a:blip r:embed="rId2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50A78504-8851-0642-B73B-559DEDC20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84" y="2974924"/>
            <a:ext cx="5034497" cy="2780611"/>
          </a:xfrm>
          <a:prstGeom prst="rect">
            <a:avLst/>
          </a:prstGeom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030A84A8-AF55-9C43-8D77-AF8D6D79F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89" y="3342669"/>
            <a:ext cx="4107733" cy="15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9EAE4EB-0BBF-524A-830A-358B46DDFA1B}"/>
                  </a:ext>
                </a:extLst>
              </p:cNvPr>
              <p:cNvSpPr/>
              <p:nvPr/>
            </p:nvSpPr>
            <p:spPr>
              <a:xfrm>
                <a:off x="4319076" y="5875606"/>
                <a:ext cx="4828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9EAE4EB-0BBF-524A-830A-358B46DDFA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076" y="5875606"/>
                <a:ext cx="482824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A549918-66BE-CF45-AAC4-2676F7712EEE}"/>
                  </a:ext>
                </a:extLst>
              </p:cNvPr>
              <p:cNvSpPr/>
              <p:nvPr/>
            </p:nvSpPr>
            <p:spPr>
              <a:xfrm>
                <a:off x="4814712" y="5685409"/>
                <a:ext cx="1679691" cy="8090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𝑑𝑠𝑖𝑛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ϕ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A549918-66BE-CF45-AAC4-2676F7712E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712" y="5685409"/>
                <a:ext cx="1679691" cy="809068"/>
              </a:xfrm>
              <a:prstGeom prst="rect">
                <a:avLst/>
              </a:prstGeom>
              <a:blipFill>
                <a:blip r:embed="rId6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20452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D3F103-8E0F-B740-93DD-4E27714A79F7}"/>
              </a:ext>
            </a:extLst>
          </p:cNvPr>
          <p:cNvSpPr/>
          <p:nvPr/>
        </p:nvSpPr>
        <p:spPr>
          <a:xfrm>
            <a:off x="3482788" y="5459506"/>
            <a:ext cx="3146612" cy="12640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/>
              <p:nvPr/>
            </p:nvSpPr>
            <p:spPr>
              <a:xfrm>
                <a:off x="3650498" y="5698104"/>
                <a:ext cx="905633" cy="7911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.2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0498" y="5698104"/>
                <a:ext cx="905633" cy="791179"/>
              </a:xfrm>
              <a:prstGeom prst="rect">
                <a:avLst/>
              </a:prstGeom>
              <a:blipFill>
                <a:blip r:embed="rId2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50A78504-8851-0642-B73B-559DEDC20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84" y="2974924"/>
            <a:ext cx="5034497" cy="2780611"/>
          </a:xfrm>
          <a:prstGeom prst="rect">
            <a:avLst/>
          </a:prstGeom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030A84A8-AF55-9C43-8D77-AF8D6D79F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89" y="3342669"/>
            <a:ext cx="4107733" cy="15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9EAE4EB-0BBF-524A-830A-358B46DDFA1B}"/>
                  </a:ext>
                </a:extLst>
              </p:cNvPr>
              <p:cNvSpPr/>
              <p:nvPr/>
            </p:nvSpPr>
            <p:spPr>
              <a:xfrm>
                <a:off x="4319076" y="5875606"/>
                <a:ext cx="61747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=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9EAE4EB-0BBF-524A-830A-358B46DDFA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076" y="5875606"/>
                <a:ext cx="617477" cy="461665"/>
              </a:xfrm>
              <a:prstGeom prst="rect">
                <a:avLst/>
              </a:prstGeom>
              <a:blipFill>
                <a:blip r:embed="rId5"/>
                <a:stretch>
                  <a:fillRect l="-6122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A549918-66BE-CF45-AAC4-2676F7712EEE}"/>
                  </a:ext>
                </a:extLst>
              </p:cNvPr>
              <p:cNvSpPr/>
              <p:nvPr/>
            </p:nvSpPr>
            <p:spPr>
              <a:xfrm>
                <a:off x="4814712" y="5685409"/>
                <a:ext cx="1858650" cy="8090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𝑑𝑠𝑖𝑛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ϕ</m:t>
                              </m:r>
                              <m:r>
                                <a:rPr lang="en-US" sz="2400" b="0" i="1" baseline="-250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A549918-66BE-CF45-AAC4-2676F7712E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712" y="5685409"/>
                <a:ext cx="1858650" cy="809068"/>
              </a:xfrm>
              <a:prstGeom prst="rect">
                <a:avLst/>
              </a:prstGeom>
              <a:blipFill>
                <a:blip r:embed="rId6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38542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D3F103-8E0F-B740-93DD-4E27714A79F7}"/>
              </a:ext>
            </a:extLst>
          </p:cNvPr>
          <p:cNvSpPr/>
          <p:nvPr/>
        </p:nvSpPr>
        <p:spPr>
          <a:xfrm>
            <a:off x="3482788" y="5459506"/>
            <a:ext cx="3146612" cy="12640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/>
              <p:nvPr/>
            </p:nvSpPr>
            <p:spPr>
              <a:xfrm>
                <a:off x="3922959" y="5823291"/>
                <a:ext cx="5944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r>
                        <a:rPr lang="en-US" sz="2400" i="1" baseline="-250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959" y="5823291"/>
                <a:ext cx="594458" cy="461665"/>
              </a:xfrm>
              <a:prstGeom prst="rect">
                <a:avLst/>
              </a:prstGeom>
              <a:blipFill>
                <a:blip r:embed="rId3"/>
                <a:stretch>
                  <a:fillRect l="-2128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50A78504-8851-0642-B73B-559DEDC20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484" y="2974924"/>
            <a:ext cx="5034497" cy="2780611"/>
          </a:xfrm>
          <a:prstGeom prst="rect">
            <a:avLst/>
          </a:prstGeom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030A84A8-AF55-9C43-8D77-AF8D6D79F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89" y="3342669"/>
            <a:ext cx="4107733" cy="15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9EAE4EB-0BBF-524A-830A-358B46DDFA1B}"/>
                  </a:ext>
                </a:extLst>
              </p:cNvPr>
              <p:cNvSpPr/>
              <p:nvPr/>
            </p:nvSpPr>
            <p:spPr>
              <a:xfrm>
                <a:off x="4319076" y="5875606"/>
                <a:ext cx="61747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=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9EAE4EB-0BBF-524A-830A-358B46DDFA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076" y="5875606"/>
                <a:ext cx="617477" cy="461665"/>
              </a:xfrm>
              <a:prstGeom prst="rect">
                <a:avLst/>
              </a:prstGeom>
              <a:blipFill>
                <a:blip r:embed="rId6"/>
                <a:stretch>
                  <a:fillRect l="-6122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B8745C2-67D0-D144-81DF-1AF292CEB60C}"/>
                  </a:ext>
                </a:extLst>
              </p:cNvPr>
              <p:cNvSpPr/>
              <p:nvPr/>
            </p:nvSpPr>
            <p:spPr>
              <a:xfrm>
                <a:off x="5664742" y="5657347"/>
                <a:ext cx="667299" cy="793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m:rPr>
                              <m:sty m:val="p"/>
                            </m:r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𝑁𝑑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B8745C2-67D0-D144-81DF-1AF292CEB6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4742" y="5657347"/>
                <a:ext cx="667299" cy="793551"/>
              </a:xfrm>
              <a:prstGeom prst="rect">
                <a:avLst/>
              </a:prstGeom>
              <a:blipFill>
                <a:blip r:embed="rId7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9FAA6E5-2E05-8B47-8ADA-025D7D07C7CB}"/>
              </a:ext>
            </a:extLst>
          </p:cNvPr>
          <p:cNvSpPr txBox="1"/>
          <p:nvPr/>
        </p:nvSpPr>
        <p:spPr>
          <a:xfrm>
            <a:off x="4833371" y="5769469"/>
            <a:ext cx="1661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</a:rPr>
              <a:t>asin</a:t>
            </a:r>
            <a:r>
              <a:rPr lang="en-US" sz="3200" dirty="0">
                <a:solidFill>
                  <a:srgbClr val="FF0000"/>
                </a:solidFill>
              </a:rPr>
              <a:t>(      )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8EE0C17-0AC6-3142-BC41-80B3B3836E5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8975FE9-B2E5-C24A-8E07-FFD4968BEBF8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2EC2880-2E6D-D940-8CC6-FC5DA76E01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0A337BB-3281-D646-B6C5-6BBE24377FD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83F5BC1-9F8B-F14F-9725-50A44054FA91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F8CB466-ADBA-614D-B80D-DD868228579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07BCC5D-4FBA-B242-9A95-AAF4E0B1A9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100B1E3-F417-CF4A-BF36-5C5559E14F3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6CE2828-438A-B64B-8AAC-BE6A95A1911F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ECB28D4-7C93-B647-A8DD-4749DD78AAF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6CEA71E-1F68-7D4D-B2AF-76A2DBE66D3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470B807-71D9-F746-AA74-5A253472BD1A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FF2C23A-11C5-8C4F-89C6-466942F638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2093770-E40A-2041-95FC-953E8EE996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1727E0E-55CE-134D-A6DF-2EECDED1DB02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75CC1F0-6F42-1645-AF58-32B05874CC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1DCFB82-59BC-A342-A185-964AFF114A6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19E7368-E199-4543-8E59-82A9DFDCAA3C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22368C7-35D2-BF47-885B-6123FF1EE08C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9B622FA-6476-A148-91E2-92FA0EE0C10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DCC21BE-9131-E347-8101-06654E3073E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FC18240-13F4-9F4B-8FD9-9C12A77B42B3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AB4FEDD-23FD-9B4D-84B1-21B21691BDD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3AD3E22-1E30-2C42-B6AE-96100276FAF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F6E3F95-1052-A64A-AF87-7805BE511F78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03B6231-5EAA-5243-BD8F-7EC270C2BB0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F63EA17-F024-B043-8859-9E90314FB5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80F770F9-CF03-9340-ACA1-F15D343DFB97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4510050E-4B31-CA45-A97C-199F097CAA01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51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5DB779-1C20-F349-85D2-E5ABB624377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 : Classical FFT approach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B28419ED-29FD-0040-8A6B-2CC9FA6D8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10" y="633003"/>
            <a:ext cx="6580909" cy="26029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2DD1565-F4BC-494C-A603-B9E5BCC854F6}"/>
              </a:ext>
            </a:extLst>
          </p:cNvPr>
          <p:cNvGrpSpPr/>
          <p:nvPr/>
        </p:nvGrpSpPr>
        <p:grpSpPr>
          <a:xfrm>
            <a:off x="2361356" y="3425487"/>
            <a:ext cx="3901080" cy="461665"/>
            <a:chOff x="2134623" y="6350655"/>
            <a:chExt cx="4720307" cy="461665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CC893C0-4471-6B4C-9E07-FD7F3AE8A298}"/>
                </a:ext>
              </a:extLst>
            </p:cNvPr>
            <p:cNvCxnSpPr/>
            <p:nvPr/>
          </p:nvCxnSpPr>
          <p:spPr>
            <a:xfrm>
              <a:off x="2134623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090761C-6552-084A-B909-461B57250A0C}"/>
                </a:ext>
              </a:extLst>
            </p:cNvPr>
            <p:cNvCxnSpPr/>
            <p:nvPr/>
          </p:nvCxnSpPr>
          <p:spPr>
            <a:xfrm>
              <a:off x="3408732" y="635672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5AC3239-E410-7646-BE5B-4D547E5382D5}"/>
                </a:ext>
              </a:extLst>
            </p:cNvPr>
            <p:cNvCxnSpPr/>
            <p:nvPr/>
          </p:nvCxnSpPr>
          <p:spPr>
            <a:xfrm>
              <a:off x="4572000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DAF262B-A008-394C-BFBD-8F94ADAAB6BB}"/>
                </a:ext>
              </a:extLst>
            </p:cNvPr>
            <p:cNvCxnSpPr/>
            <p:nvPr/>
          </p:nvCxnSpPr>
          <p:spPr>
            <a:xfrm>
              <a:off x="5735268" y="635597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71C1C6-589A-C044-9A25-A81D5A74DE98}"/>
                </a:ext>
              </a:extLst>
            </p:cNvPr>
            <p:cNvSpPr txBox="1"/>
            <p:nvPr/>
          </p:nvSpPr>
          <p:spPr>
            <a:xfrm>
              <a:off x="2545902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91CBBC1-C91C-E947-BC39-63DEC56E6F9A}"/>
                </a:ext>
              </a:extLst>
            </p:cNvPr>
            <p:cNvSpPr txBox="1"/>
            <p:nvPr/>
          </p:nvSpPr>
          <p:spPr>
            <a:xfrm>
              <a:off x="381463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CA5584-5C80-854F-8421-0FB1B8E89F0F}"/>
                </a:ext>
              </a:extLst>
            </p:cNvPr>
            <p:cNvSpPr txBox="1"/>
            <p:nvPr/>
          </p:nvSpPr>
          <p:spPr>
            <a:xfrm>
              <a:off x="493545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786F0E-78C5-A347-8B0C-0F3198604CB0}"/>
                </a:ext>
              </a:extLst>
            </p:cNvPr>
            <p:cNvSpPr txBox="1"/>
            <p:nvPr/>
          </p:nvSpPr>
          <p:spPr>
            <a:xfrm>
              <a:off x="6123514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2E4203D-431B-3E48-AB05-C0936E163F0F}"/>
              </a:ext>
            </a:extLst>
          </p:cNvPr>
          <p:cNvSpPr txBox="1"/>
          <p:nvPr/>
        </p:nvSpPr>
        <p:spPr>
          <a:xfrm>
            <a:off x="0" y="2612289"/>
            <a:ext cx="9143999" cy="10772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What is the minimum and maximum value of the inter-element distance (d)?</a:t>
            </a:r>
          </a:p>
        </p:txBody>
      </p:sp>
    </p:spTree>
    <p:extLst>
      <p:ext uri="{BB962C8B-B14F-4D97-AF65-F5344CB8AC3E}">
        <p14:creationId xmlns:p14="http://schemas.microsoft.com/office/powerpoint/2010/main" val="201861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 : Classical FFT approach</a:t>
            </a:r>
          </a:p>
        </p:txBody>
      </p:sp>
      <p:pic>
        <p:nvPicPr>
          <p:cNvPr id="34817" name="Picture 1">
            <a:extLst>
              <a:ext uri="{FF2B5EF4-FFF2-40B4-BE49-F238E27FC236}">
                <a16:creationId xmlns:a16="http://schemas.microsoft.com/office/drawing/2014/main" id="{8A2B7771-A2EA-EF4E-B88F-30E5162BF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00" y="1039583"/>
            <a:ext cx="7091799" cy="538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569E65-CCDE-414C-BB15-C6A7F5C83C56}"/>
              </a:ext>
            </a:extLst>
          </p:cNvPr>
          <p:cNvSpPr/>
          <p:nvPr/>
        </p:nvSpPr>
        <p:spPr>
          <a:xfrm>
            <a:off x="1255000" y="2335238"/>
            <a:ext cx="5212645" cy="1729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687042-DECE-E64E-85EE-16A425F23EB9}"/>
              </a:ext>
            </a:extLst>
          </p:cNvPr>
          <p:cNvSpPr/>
          <p:nvPr/>
        </p:nvSpPr>
        <p:spPr>
          <a:xfrm>
            <a:off x="872828" y="4088581"/>
            <a:ext cx="5443566" cy="233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82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238493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051346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802774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554202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8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6415D-1064-0C4B-852E-DC7830C5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A45576-B885-0741-906D-263B135AE2FC}"/>
              </a:ext>
            </a:extLst>
          </p:cNvPr>
          <p:cNvSpPr txBox="1"/>
          <p:nvPr/>
        </p:nvSpPr>
        <p:spPr>
          <a:xfrm>
            <a:off x="3585760" y="5617863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Interelement distance = d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6436659E-F438-8E4B-8202-214390348536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059" y="4103708"/>
            <a:ext cx="592464" cy="59246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CCDE090-C763-A544-9D59-72DE03042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31030" y="4102659"/>
            <a:ext cx="592464" cy="59246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BAE41E1-889E-2F4A-BAD2-98D3C4E0596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9763" y="4102366"/>
            <a:ext cx="592464" cy="59246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981C998-ED61-C846-B72B-571D9D6C44CA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8514" y="4115966"/>
            <a:ext cx="592464" cy="5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467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007E3E-CCF9-E044-A4CC-3E8565B49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591"/>
            <a:ext cx="9144000" cy="2225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1672FE-2B97-7E4D-BE2A-D15FB8760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15606"/>
            <a:ext cx="9144000" cy="25423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BD2FA5-17EB-BD43-87E9-38C81C4B4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030" y="2542394"/>
            <a:ext cx="3737823" cy="1537713"/>
          </a:xfrm>
          <a:prstGeom prst="rect">
            <a:avLst/>
          </a:prstGeom>
        </p:spPr>
      </p:pic>
      <p:pic>
        <p:nvPicPr>
          <p:cNvPr id="2050" name="Picture 2" descr="Smartwatch - Wikipedia">
            <a:extLst>
              <a:ext uri="{FF2B5EF4-FFF2-40B4-BE49-F238E27FC236}">
                <a16:creationId xmlns:a16="http://schemas.microsoft.com/office/drawing/2014/main" id="{B156F79D-782E-A14E-B928-B0D61DD22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730" y="2399186"/>
            <a:ext cx="27940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3378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 descr="videoplayback">
            <a:hlinkClick r:id="" action="ppaction://media"/>
            <a:extLst>
              <a:ext uri="{FF2B5EF4-FFF2-40B4-BE49-F238E27FC236}">
                <a16:creationId xmlns:a16="http://schemas.microsoft.com/office/drawing/2014/main" id="{C84909F2-9A56-404F-93DD-B51914FFB1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0" y="811587"/>
            <a:ext cx="8940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1722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35772B-9D96-4047-97F8-FED05C4D27B7}"/>
              </a:ext>
            </a:extLst>
          </p:cNvPr>
          <p:cNvSpPr txBox="1"/>
          <p:nvPr/>
        </p:nvSpPr>
        <p:spPr>
          <a:xfrm>
            <a:off x="0" y="2721114"/>
            <a:ext cx="9144000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 Slide for reference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taught in class)</a:t>
            </a:r>
          </a:p>
        </p:txBody>
      </p:sp>
    </p:spTree>
    <p:extLst>
      <p:ext uri="{BB962C8B-B14F-4D97-AF65-F5344CB8AC3E}">
        <p14:creationId xmlns:p14="http://schemas.microsoft.com/office/powerpoint/2010/main" val="24790521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35772B-9D96-4047-97F8-FED05C4D27B7}"/>
              </a:ext>
            </a:extLst>
          </p:cNvPr>
          <p:cNvSpPr txBox="1"/>
          <p:nvPr/>
        </p:nvSpPr>
        <p:spPr>
          <a:xfrm>
            <a:off x="0" y="2721114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Finding distance using waves</a:t>
            </a:r>
          </a:p>
        </p:txBody>
      </p:sp>
    </p:spTree>
    <p:extLst>
      <p:ext uri="{BB962C8B-B14F-4D97-AF65-F5344CB8AC3E}">
        <p14:creationId xmlns:p14="http://schemas.microsoft.com/office/powerpoint/2010/main" val="37970120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15B6C2-A75C-E94F-A889-C10F4FB61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643"/>
            <a:ext cx="9144000" cy="15923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09C313-9E3C-7844-A56A-0C728B688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20"/>
          <a:stretch/>
        </p:blipFill>
        <p:spPr>
          <a:xfrm>
            <a:off x="668782" y="2208262"/>
            <a:ext cx="7806436" cy="45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705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597B86-9FAE-C94F-AC8B-D274C3422159}"/>
              </a:ext>
            </a:extLst>
          </p:cNvPr>
          <p:cNvSpPr txBox="1"/>
          <p:nvPr/>
        </p:nvSpPr>
        <p:spPr>
          <a:xfrm>
            <a:off x="1689316" y="2474529"/>
            <a:ext cx="5796366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Finding distance using waves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(Ranging)</a:t>
            </a:r>
          </a:p>
        </p:txBody>
      </p:sp>
    </p:spTree>
    <p:extLst>
      <p:ext uri="{BB962C8B-B14F-4D97-AF65-F5344CB8AC3E}">
        <p14:creationId xmlns:p14="http://schemas.microsoft.com/office/powerpoint/2010/main" val="5383217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FCD8781-E536-264F-A7B1-63E1A1760B72}"/>
              </a:ext>
            </a:extLst>
          </p:cNvPr>
          <p:cNvSpPr/>
          <p:nvPr/>
        </p:nvSpPr>
        <p:spPr>
          <a:xfrm>
            <a:off x="511444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CA08C5-0CBA-C74A-B931-A2C83921A262}"/>
              </a:ext>
            </a:extLst>
          </p:cNvPr>
          <p:cNvSpPr txBox="1"/>
          <p:nvPr/>
        </p:nvSpPr>
        <p:spPr>
          <a:xfrm>
            <a:off x="659133" y="853719"/>
            <a:ext cx="1875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Depth/Image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D3055E-11A2-B14B-B370-D855E3617CB3}"/>
              </a:ext>
            </a:extLst>
          </p:cNvPr>
          <p:cNvSpPr/>
          <p:nvPr/>
        </p:nvSpPr>
        <p:spPr>
          <a:xfrm>
            <a:off x="3283058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65356-A256-BC44-B778-24A9D7797D8A}"/>
              </a:ext>
            </a:extLst>
          </p:cNvPr>
          <p:cNvSpPr txBox="1"/>
          <p:nvPr/>
        </p:nvSpPr>
        <p:spPr>
          <a:xfrm>
            <a:off x="3484535" y="853720"/>
            <a:ext cx="1673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AD69F2-A9D9-CC45-8FFD-8588D20DA7BE}"/>
              </a:ext>
            </a:extLst>
          </p:cNvPr>
          <p:cNvSpPr/>
          <p:nvPr/>
        </p:nvSpPr>
        <p:spPr>
          <a:xfrm>
            <a:off x="6354306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822FA2-FBEB-DC42-B195-64ED21BF7EDA}"/>
              </a:ext>
            </a:extLst>
          </p:cNvPr>
          <p:cNvSpPr txBox="1"/>
          <p:nvPr/>
        </p:nvSpPr>
        <p:spPr>
          <a:xfrm>
            <a:off x="6555783" y="715551"/>
            <a:ext cx="1673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SONAR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(detection)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48A3B0-8D94-0045-9DCC-902DC77D49CE}"/>
              </a:ext>
            </a:extLst>
          </p:cNvPr>
          <p:cNvSpPr txBox="1"/>
          <p:nvPr/>
        </p:nvSpPr>
        <p:spPr>
          <a:xfrm>
            <a:off x="5622010" y="564147"/>
            <a:ext cx="898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781842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F45E82-A19F-BA4B-99CB-647858BF4FD8}"/>
              </a:ext>
            </a:extLst>
          </p:cNvPr>
          <p:cNvCxnSpPr>
            <a:cxnSpLocks/>
          </p:cNvCxnSpPr>
          <p:nvPr/>
        </p:nvCxnSpPr>
        <p:spPr>
          <a:xfrm>
            <a:off x="1500751" y="1546548"/>
            <a:ext cx="1617186" cy="90125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18DBEC-4957-B54F-AF3A-67A2E1AD7C4D}"/>
              </a:ext>
            </a:extLst>
          </p:cNvPr>
          <p:cNvCxnSpPr>
            <a:cxnSpLocks/>
          </p:cNvCxnSpPr>
          <p:nvPr/>
        </p:nvCxnSpPr>
        <p:spPr>
          <a:xfrm>
            <a:off x="4321443" y="1529736"/>
            <a:ext cx="0" cy="91806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EF4644-CB38-374E-9373-AA0D552A6592}"/>
              </a:ext>
            </a:extLst>
          </p:cNvPr>
          <p:cNvCxnSpPr>
            <a:cxnSpLocks/>
          </p:cNvCxnSpPr>
          <p:nvPr/>
        </p:nvCxnSpPr>
        <p:spPr>
          <a:xfrm flipH="1">
            <a:off x="6026066" y="1546548"/>
            <a:ext cx="1196145" cy="92798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A69EB8-A97A-AC42-90F0-2AF4E661616D}"/>
              </a:ext>
            </a:extLst>
          </p:cNvPr>
          <p:cNvSpPr txBox="1"/>
          <p:nvPr/>
        </p:nvSpPr>
        <p:spPr>
          <a:xfrm>
            <a:off x="1689316" y="2474529"/>
            <a:ext cx="5796366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Finding distance using waves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(Ranging)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D3055E-11A2-B14B-B370-D855E3617CB3}"/>
              </a:ext>
            </a:extLst>
          </p:cNvPr>
          <p:cNvSpPr/>
          <p:nvPr/>
        </p:nvSpPr>
        <p:spPr>
          <a:xfrm>
            <a:off x="3283058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65356-A256-BC44-B778-24A9D7797D8A}"/>
              </a:ext>
            </a:extLst>
          </p:cNvPr>
          <p:cNvSpPr txBox="1"/>
          <p:nvPr/>
        </p:nvSpPr>
        <p:spPr>
          <a:xfrm>
            <a:off x="3484535" y="853720"/>
            <a:ext cx="1673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AD69F2-A9D9-CC45-8FFD-8588D20DA7BE}"/>
              </a:ext>
            </a:extLst>
          </p:cNvPr>
          <p:cNvSpPr/>
          <p:nvPr/>
        </p:nvSpPr>
        <p:spPr>
          <a:xfrm>
            <a:off x="6354306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822FA2-FBEB-DC42-B195-64ED21BF7EDA}"/>
              </a:ext>
            </a:extLst>
          </p:cNvPr>
          <p:cNvSpPr txBox="1"/>
          <p:nvPr/>
        </p:nvSpPr>
        <p:spPr>
          <a:xfrm>
            <a:off x="6555783" y="715551"/>
            <a:ext cx="1673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SONAR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(detection)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48A3B0-8D94-0045-9DCC-902DC77D49CE}"/>
              </a:ext>
            </a:extLst>
          </p:cNvPr>
          <p:cNvSpPr txBox="1"/>
          <p:nvPr/>
        </p:nvSpPr>
        <p:spPr>
          <a:xfrm>
            <a:off x="5622010" y="564147"/>
            <a:ext cx="898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B7C2444-F41C-F244-AE2F-0A3C5A53E714}"/>
              </a:ext>
            </a:extLst>
          </p:cNvPr>
          <p:cNvSpPr/>
          <p:nvPr/>
        </p:nvSpPr>
        <p:spPr>
          <a:xfrm>
            <a:off x="511444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5C4568-0311-BD4C-87F4-56CB6B854EC4}"/>
              </a:ext>
            </a:extLst>
          </p:cNvPr>
          <p:cNvSpPr txBox="1"/>
          <p:nvPr/>
        </p:nvSpPr>
        <p:spPr>
          <a:xfrm>
            <a:off x="659133" y="853719"/>
            <a:ext cx="1875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Depth/Image</a:t>
            </a:r>
          </a:p>
        </p:txBody>
      </p:sp>
    </p:spTree>
    <p:extLst>
      <p:ext uri="{BB962C8B-B14F-4D97-AF65-F5344CB8AC3E}">
        <p14:creationId xmlns:p14="http://schemas.microsoft.com/office/powerpoint/2010/main" val="27813898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8CDC39C-50D7-7446-98D1-CAE0B9B0CFB5}"/>
              </a:ext>
            </a:extLst>
          </p:cNvPr>
          <p:cNvCxnSpPr>
            <a:cxnSpLocks/>
          </p:cNvCxnSpPr>
          <p:nvPr/>
        </p:nvCxnSpPr>
        <p:spPr>
          <a:xfrm>
            <a:off x="3747813" y="3059304"/>
            <a:ext cx="0" cy="111055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02F402-04D6-0F46-A5B5-6AD118E3D18D}"/>
              </a:ext>
            </a:extLst>
          </p:cNvPr>
          <p:cNvCxnSpPr>
            <a:cxnSpLocks/>
          </p:cNvCxnSpPr>
          <p:nvPr/>
        </p:nvCxnSpPr>
        <p:spPr>
          <a:xfrm flipH="1">
            <a:off x="1372890" y="2993870"/>
            <a:ext cx="1097797" cy="1170434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919D756-5E89-2A4D-8219-A9CCB75465A9}"/>
              </a:ext>
            </a:extLst>
          </p:cNvPr>
          <p:cNvCxnSpPr>
            <a:cxnSpLocks/>
          </p:cNvCxnSpPr>
          <p:nvPr/>
        </p:nvCxnSpPr>
        <p:spPr>
          <a:xfrm>
            <a:off x="5158352" y="3059304"/>
            <a:ext cx="0" cy="111055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DA57E91-6B3C-CD4C-B39C-5F1D44E14FA3}"/>
              </a:ext>
            </a:extLst>
          </p:cNvPr>
          <p:cNvCxnSpPr>
            <a:cxnSpLocks/>
          </p:cNvCxnSpPr>
          <p:nvPr/>
        </p:nvCxnSpPr>
        <p:spPr>
          <a:xfrm>
            <a:off x="6098680" y="3021286"/>
            <a:ext cx="914206" cy="1089502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F45E82-A19F-BA4B-99CB-647858BF4FD8}"/>
              </a:ext>
            </a:extLst>
          </p:cNvPr>
          <p:cNvCxnSpPr>
            <a:cxnSpLocks/>
          </p:cNvCxnSpPr>
          <p:nvPr/>
        </p:nvCxnSpPr>
        <p:spPr>
          <a:xfrm>
            <a:off x="1500751" y="1546548"/>
            <a:ext cx="1617186" cy="90125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18DBEC-4957-B54F-AF3A-67A2E1AD7C4D}"/>
              </a:ext>
            </a:extLst>
          </p:cNvPr>
          <p:cNvCxnSpPr>
            <a:cxnSpLocks/>
          </p:cNvCxnSpPr>
          <p:nvPr/>
        </p:nvCxnSpPr>
        <p:spPr>
          <a:xfrm>
            <a:off x="4321443" y="1529736"/>
            <a:ext cx="0" cy="91806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EF4644-CB38-374E-9373-AA0D552A6592}"/>
              </a:ext>
            </a:extLst>
          </p:cNvPr>
          <p:cNvCxnSpPr>
            <a:cxnSpLocks/>
          </p:cNvCxnSpPr>
          <p:nvPr/>
        </p:nvCxnSpPr>
        <p:spPr>
          <a:xfrm flipH="1">
            <a:off x="6026066" y="1546548"/>
            <a:ext cx="1196145" cy="92798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A69EB8-A97A-AC42-90F0-2AF4E661616D}"/>
              </a:ext>
            </a:extLst>
          </p:cNvPr>
          <p:cNvSpPr txBox="1"/>
          <p:nvPr/>
        </p:nvSpPr>
        <p:spPr>
          <a:xfrm>
            <a:off x="1689316" y="2474529"/>
            <a:ext cx="5796366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Finding distance using waves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(Ranging)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D3055E-11A2-B14B-B370-D855E3617CB3}"/>
              </a:ext>
            </a:extLst>
          </p:cNvPr>
          <p:cNvSpPr/>
          <p:nvPr/>
        </p:nvSpPr>
        <p:spPr>
          <a:xfrm>
            <a:off x="3283058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65356-A256-BC44-B778-24A9D7797D8A}"/>
              </a:ext>
            </a:extLst>
          </p:cNvPr>
          <p:cNvSpPr txBox="1"/>
          <p:nvPr/>
        </p:nvSpPr>
        <p:spPr>
          <a:xfrm>
            <a:off x="3484535" y="853720"/>
            <a:ext cx="1673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AD69F2-A9D9-CC45-8FFD-8588D20DA7BE}"/>
              </a:ext>
            </a:extLst>
          </p:cNvPr>
          <p:cNvSpPr/>
          <p:nvPr/>
        </p:nvSpPr>
        <p:spPr>
          <a:xfrm>
            <a:off x="6354306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822FA2-FBEB-DC42-B195-64ED21BF7EDA}"/>
              </a:ext>
            </a:extLst>
          </p:cNvPr>
          <p:cNvSpPr txBox="1"/>
          <p:nvPr/>
        </p:nvSpPr>
        <p:spPr>
          <a:xfrm>
            <a:off x="6555783" y="715551"/>
            <a:ext cx="1673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SONAR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(detection)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764D92-6092-074E-81DE-7E5B0BA7EF60}"/>
              </a:ext>
            </a:extLst>
          </p:cNvPr>
          <p:cNvSpPr txBox="1"/>
          <p:nvPr/>
        </p:nvSpPr>
        <p:spPr>
          <a:xfrm>
            <a:off x="144460" y="4148806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45A862-986B-494A-82D9-BBA380D06A6F}"/>
              </a:ext>
            </a:extLst>
          </p:cNvPr>
          <p:cNvSpPr txBox="1"/>
          <p:nvPr/>
        </p:nvSpPr>
        <p:spPr>
          <a:xfrm>
            <a:off x="4694332" y="4164304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9ACF83-60DD-3E43-9703-A61045BD7826}"/>
              </a:ext>
            </a:extLst>
          </p:cNvPr>
          <p:cNvSpPr txBox="1"/>
          <p:nvPr/>
        </p:nvSpPr>
        <p:spPr>
          <a:xfrm>
            <a:off x="6969267" y="4148806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48A3B0-8D94-0045-9DCC-902DC77D49CE}"/>
              </a:ext>
            </a:extLst>
          </p:cNvPr>
          <p:cNvSpPr txBox="1"/>
          <p:nvPr/>
        </p:nvSpPr>
        <p:spPr>
          <a:xfrm>
            <a:off x="5622010" y="564147"/>
            <a:ext cx="898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889FAB-8707-554B-908E-D674E9991062}"/>
              </a:ext>
            </a:extLst>
          </p:cNvPr>
          <p:cNvSpPr txBox="1"/>
          <p:nvPr/>
        </p:nvSpPr>
        <p:spPr>
          <a:xfrm>
            <a:off x="2419396" y="4169557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45FE69B-224E-7546-B63B-1291FE5CEE38}"/>
              </a:ext>
            </a:extLst>
          </p:cNvPr>
          <p:cNvSpPr/>
          <p:nvPr/>
        </p:nvSpPr>
        <p:spPr>
          <a:xfrm>
            <a:off x="511444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FFD261-9903-354B-9A7C-CA20CD34894F}"/>
              </a:ext>
            </a:extLst>
          </p:cNvPr>
          <p:cNvSpPr txBox="1"/>
          <p:nvPr/>
        </p:nvSpPr>
        <p:spPr>
          <a:xfrm>
            <a:off x="659133" y="853719"/>
            <a:ext cx="1875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Depth/Image</a:t>
            </a:r>
          </a:p>
        </p:txBody>
      </p:sp>
    </p:spTree>
    <p:extLst>
      <p:ext uri="{BB962C8B-B14F-4D97-AF65-F5344CB8AC3E}">
        <p14:creationId xmlns:p14="http://schemas.microsoft.com/office/powerpoint/2010/main" val="38607036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E730D5-F57E-F34E-B804-C4D2EA9951DA}"/>
              </a:ext>
            </a:extLst>
          </p:cNvPr>
          <p:cNvSpPr txBox="1"/>
          <p:nvPr/>
        </p:nvSpPr>
        <p:spPr>
          <a:xfrm>
            <a:off x="371959" y="247977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1. Distance from the speed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93567-4AB4-0E42-A475-B45907C754B8}"/>
              </a:ext>
            </a:extLst>
          </p:cNvPr>
          <p:cNvSpPr txBox="1"/>
          <p:nvPr/>
        </p:nvSpPr>
        <p:spPr>
          <a:xfrm>
            <a:off x="387457" y="182622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2. Distance from the amplitude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F0A56-71C7-E04C-8401-1233F0F24F65}"/>
              </a:ext>
            </a:extLst>
          </p:cNvPr>
          <p:cNvSpPr txBox="1"/>
          <p:nvPr/>
        </p:nvSpPr>
        <p:spPr>
          <a:xfrm>
            <a:off x="371959" y="72124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Techniques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9EEE9-1E7B-D74B-8689-2C132E19E99E}"/>
              </a:ext>
            </a:extLst>
          </p:cNvPr>
          <p:cNvSpPr txBox="1"/>
          <p:nvPr/>
        </p:nvSpPr>
        <p:spPr>
          <a:xfrm>
            <a:off x="387457" y="1154475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Signal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B145A-6026-9743-B9D6-EEBD56DF5522}"/>
              </a:ext>
            </a:extLst>
          </p:cNvPr>
          <p:cNvSpPr txBox="1"/>
          <p:nvPr/>
        </p:nvSpPr>
        <p:spPr>
          <a:xfrm>
            <a:off x="387457" y="227195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Absorption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F336A-A94D-BD47-901B-7F9ABF0244D8}"/>
              </a:ext>
            </a:extLst>
          </p:cNvPr>
          <p:cNvSpPr txBox="1"/>
          <p:nvPr/>
        </p:nvSpPr>
        <p:spPr>
          <a:xfrm>
            <a:off x="402955" y="268968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Propagation loss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2C852-CFC8-4D4E-8858-C290DD8D4677}"/>
              </a:ext>
            </a:extLst>
          </p:cNvPr>
          <p:cNvSpPr txBox="1"/>
          <p:nvPr/>
        </p:nvSpPr>
        <p:spPr>
          <a:xfrm>
            <a:off x="402955" y="333043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3. Distance from the frequency 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0854-CFD4-3D40-A168-39C53BC0489B}"/>
              </a:ext>
            </a:extLst>
          </p:cNvPr>
          <p:cNvSpPr txBox="1"/>
          <p:nvPr/>
        </p:nvSpPr>
        <p:spPr>
          <a:xfrm>
            <a:off x="402955" y="3807160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Doppler effect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03885-6C41-0340-8310-EC5AF435B235}"/>
              </a:ext>
            </a:extLst>
          </p:cNvPr>
          <p:cNvSpPr txBox="1"/>
          <p:nvPr/>
        </p:nvSpPr>
        <p:spPr>
          <a:xfrm>
            <a:off x="418453" y="4240388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A case study (Doppler + Triangulation)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E23884-8BBB-A340-9358-0ED1D3619318}"/>
              </a:ext>
            </a:extLst>
          </p:cNvPr>
          <p:cNvSpPr txBox="1"/>
          <p:nvPr/>
        </p:nvSpPr>
        <p:spPr>
          <a:xfrm>
            <a:off x="402955" y="4935226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4. Distance from the phase information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44CDE-34F4-8242-A2DF-B1E6365B2A01}"/>
              </a:ext>
            </a:extLst>
          </p:cNvPr>
          <p:cNvSpPr txBox="1"/>
          <p:nvPr/>
        </p:nvSpPr>
        <p:spPr>
          <a:xfrm>
            <a:off x="402955" y="5411952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Overview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E0C3A3-A7BF-F74D-B82D-F176E5F46E75}"/>
              </a:ext>
            </a:extLst>
          </p:cNvPr>
          <p:cNvSpPr txBox="1"/>
          <p:nvPr/>
        </p:nvSpPr>
        <p:spPr>
          <a:xfrm>
            <a:off x="418453" y="5798686"/>
            <a:ext cx="83225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Impulse function, Impulse response, Convolution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286A4A-63D7-714D-9C58-146A8C4008E2}"/>
              </a:ext>
            </a:extLst>
          </p:cNvPr>
          <p:cNvSpPr txBox="1"/>
          <p:nvPr/>
        </p:nvSpPr>
        <p:spPr>
          <a:xfrm>
            <a:off x="418453" y="621011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c. A case study</a:t>
            </a:r>
          </a:p>
        </p:txBody>
      </p:sp>
    </p:spTree>
    <p:extLst>
      <p:ext uri="{BB962C8B-B14F-4D97-AF65-F5344CB8AC3E}">
        <p14:creationId xmlns:p14="http://schemas.microsoft.com/office/powerpoint/2010/main" val="216100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4BAB2671-861E-2449-8E0C-8329D7C26143}"/>
              </a:ext>
            </a:extLst>
          </p:cNvPr>
          <p:cNvGrpSpPr/>
          <p:nvPr/>
        </p:nvGrpSpPr>
        <p:grpSpPr>
          <a:xfrm>
            <a:off x="1115643" y="837244"/>
            <a:ext cx="3502857" cy="3661769"/>
            <a:chOff x="1115643" y="837244"/>
            <a:chExt cx="3502857" cy="36617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6A54ED-9B77-E643-B247-854F0C7697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E7BF75-B149-9E41-890B-8053C6D84681}"/>
              </a:ext>
            </a:extLst>
          </p:cNvPr>
          <p:cNvGrpSpPr/>
          <p:nvPr/>
        </p:nvGrpSpPr>
        <p:grpSpPr>
          <a:xfrm>
            <a:off x="2928496" y="837244"/>
            <a:ext cx="3502857" cy="3661769"/>
            <a:chOff x="1115643" y="837244"/>
            <a:chExt cx="3502857" cy="366176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7C81AE0-0F53-5E47-8C80-ED319D35C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D26F4BF-1EBE-1A48-9BE2-93DE4EEF03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4A1A79-E8CA-0C49-BB35-D40FDA63A9BE}"/>
              </a:ext>
            </a:extLst>
          </p:cNvPr>
          <p:cNvGrpSpPr/>
          <p:nvPr/>
        </p:nvGrpSpPr>
        <p:grpSpPr>
          <a:xfrm>
            <a:off x="4679924" y="837244"/>
            <a:ext cx="3502857" cy="3661769"/>
            <a:chOff x="1115643" y="837244"/>
            <a:chExt cx="3502857" cy="366176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F9E8111-E0B3-114D-ACF2-8108940D6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B537D59-E231-0241-80F1-2BCAB1082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238BB2-9C52-B946-A2DF-4C1758D2933E}"/>
              </a:ext>
            </a:extLst>
          </p:cNvPr>
          <p:cNvGrpSpPr/>
          <p:nvPr/>
        </p:nvGrpSpPr>
        <p:grpSpPr>
          <a:xfrm>
            <a:off x="6431352" y="837244"/>
            <a:ext cx="3502857" cy="3661769"/>
            <a:chOff x="1115643" y="837244"/>
            <a:chExt cx="3502857" cy="366176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DE7502-F3EF-2E41-ACCF-6393B0F84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6C14E4B-B27C-494C-8DBF-444D09001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5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8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10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4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E782996-5B89-6B44-A78E-E34B087B9778}"/>
              </a:ext>
            </a:extLst>
          </p:cNvPr>
          <p:cNvSpPr txBox="1"/>
          <p:nvPr/>
        </p:nvSpPr>
        <p:spPr>
          <a:xfrm>
            <a:off x="276870" y="5769940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/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3529" r="-789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B5C2AB7A-76BD-FF45-8B84-A1A3899ADA4B}"/>
              </a:ext>
            </a:extLst>
          </p:cNvPr>
          <p:cNvSpPr txBox="1"/>
          <p:nvPr/>
        </p:nvSpPr>
        <p:spPr>
          <a:xfrm>
            <a:off x="154984" y="6264692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/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blipFill>
                <a:blip r:embed="rId16"/>
                <a:stretch>
                  <a:fillRect t="-25714" r="-5929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23910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E730D5-F57E-F34E-B804-C4D2EA9951DA}"/>
              </a:ext>
            </a:extLst>
          </p:cNvPr>
          <p:cNvSpPr txBox="1"/>
          <p:nvPr/>
        </p:nvSpPr>
        <p:spPr>
          <a:xfrm>
            <a:off x="371959" y="247977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1. Distance from the speed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93567-4AB4-0E42-A475-B45907C754B8}"/>
              </a:ext>
            </a:extLst>
          </p:cNvPr>
          <p:cNvSpPr txBox="1"/>
          <p:nvPr/>
        </p:nvSpPr>
        <p:spPr>
          <a:xfrm>
            <a:off x="387457" y="182622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2. Distance from the amplitude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F0A56-71C7-E04C-8401-1233F0F24F65}"/>
              </a:ext>
            </a:extLst>
          </p:cNvPr>
          <p:cNvSpPr txBox="1"/>
          <p:nvPr/>
        </p:nvSpPr>
        <p:spPr>
          <a:xfrm>
            <a:off x="371959" y="72124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Techniques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9EEE9-1E7B-D74B-8689-2C132E19E99E}"/>
              </a:ext>
            </a:extLst>
          </p:cNvPr>
          <p:cNvSpPr txBox="1"/>
          <p:nvPr/>
        </p:nvSpPr>
        <p:spPr>
          <a:xfrm>
            <a:off x="387457" y="1154475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Signal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B145A-6026-9743-B9D6-EEBD56DF5522}"/>
              </a:ext>
            </a:extLst>
          </p:cNvPr>
          <p:cNvSpPr txBox="1"/>
          <p:nvPr/>
        </p:nvSpPr>
        <p:spPr>
          <a:xfrm>
            <a:off x="387457" y="227195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Absorption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F336A-A94D-BD47-901B-7F9ABF0244D8}"/>
              </a:ext>
            </a:extLst>
          </p:cNvPr>
          <p:cNvSpPr txBox="1"/>
          <p:nvPr/>
        </p:nvSpPr>
        <p:spPr>
          <a:xfrm>
            <a:off x="402955" y="268968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Propagation loss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2C852-CFC8-4D4E-8858-C290DD8D4677}"/>
              </a:ext>
            </a:extLst>
          </p:cNvPr>
          <p:cNvSpPr txBox="1"/>
          <p:nvPr/>
        </p:nvSpPr>
        <p:spPr>
          <a:xfrm>
            <a:off x="402955" y="333043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3. Distance from the frequency 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0854-CFD4-3D40-A168-39C53BC0489B}"/>
              </a:ext>
            </a:extLst>
          </p:cNvPr>
          <p:cNvSpPr txBox="1"/>
          <p:nvPr/>
        </p:nvSpPr>
        <p:spPr>
          <a:xfrm>
            <a:off x="402955" y="3807160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Doppler effect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03885-6C41-0340-8310-EC5AF435B235}"/>
              </a:ext>
            </a:extLst>
          </p:cNvPr>
          <p:cNvSpPr txBox="1"/>
          <p:nvPr/>
        </p:nvSpPr>
        <p:spPr>
          <a:xfrm>
            <a:off x="418453" y="4240388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A case study (Doppler + Triangulation)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E23884-8BBB-A340-9358-0ED1D3619318}"/>
              </a:ext>
            </a:extLst>
          </p:cNvPr>
          <p:cNvSpPr txBox="1"/>
          <p:nvPr/>
        </p:nvSpPr>
        <p:spPr>
          <a:xfrm>
            <a:off x="402955" y="4935226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4. Distance from the phase information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44CDE-34F4-8242-A2DF-B1E6365B2A01}"/>
              </a:ext>
            </a:extLst>
          </p:cNvPr>
          <p:cNvSpPr txBox="1"/>
          <p:nvPr/>
        </p:nvSpPr>
        <p:spPr>
          <a:xfrm>
            <a:off x="402955" y="5411952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Overview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E0C3A3-A7BF-F74D-B82D-F176E5F46E75}"/>
              </a:ext>
            </a:extLst>
          </p:cNvPr>
          <p:cNvSpPr txBox="1"/>
          <p:nvPr/>
        </p:nvSpPr>
        <p:spPr>
          <a:xfrm>
            <a:off x="418453" y="5798686"/>
            <a:ext cx="83225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Impulse function, Impulse response, Convolution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286A4A-63D7-714D-9C58-146A8C4008E2}"/>
              </a:ext>
            </a:extLst>
          </p:cNvPr>
          <p:cNvSpPr txBox="1"/>
          <p:nvPr/>
        </p:nvSpPr>
        <p:spPr>
          <a:xfrm>
            <a:off x="418453" y="621011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c. A case study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0A497B-71E1-A242-B8BC-8FDEBB797C28}"/>
              </a:ext>
            </a:extLst>
          </p:cNvPr>
          <p:cNvSpPr/>
          <p:nvPr/>
        </p:nvSpPr>
        <p:spPr>
          <a:xfrm>
            <a:off x="0" y="1677695"/>
            <a:ext cx="9144000" cy="51803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1166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3CFE9-D992-5C42-9477-0A27C6286AB6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A5C119-5BA0-E642-85AB-8A0343DC6809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</p:spTree>
    <p:extLst>
      <p:ext uri="{BB962C8B-B14F-4D97-AF65-F5344CB8AC3E}">
        <p14:creationId xmlns:p14="http://schemas.microsoft.com/office/powerpoint/2010/main" val="31979225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8414B6-AA21-B944-997A-68BDAC085C89}"/>
              </a:ext>
            </a:extLst>
          </p:cNvPr>
          <p:cNvSpPr/>
          <p:nvPr/>
        </p:nvSpPr>
        <p:spPr>
          <a:xfrm>
            <a:off x="600618" y="2772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210A38-4E02-F644-93A2-88C933270420}"/>
              </a:ext>
            </a:extLst>
          </p:cNvPr>
          <p:cNvSpPr/>
          <p:nvPr/>
        </p:nvSpPr>
        <p:spPr>
          <a:xfrm>
            <a:off x="3149533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63E420-208C-2442-BAAC-53E97DAFF4E8}"/>
              </a:ext>
            </a:extLst>
          </p:cNvPr>
          <p:cNvCxnSpPr>
            <a:cxnSpLocks/>
          </p:cNvCxnSpPr>
          <p:nvPr/>
        </p:nvCxnSpPr>
        <p:spPr>
          <a:xfrm>
            <a:off x="1274019" y="3028046"/>
            <a:ext cx="1869550" cy="50671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71D07B-694D-EF47-9C67-93509F5B530B}"/>
              </a:ext>
            </a:extLst>
          </p:cNvPr>
          <p:cNvSpPr txBox="1"/>
          <p:nvPr/>
        </p:nvSpPr>
        <p:spPr>
          <a:xfrm>
            <a:off x="-39933" y="3283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A2367-ECBB-D147-A3ED-1462066F2553}"/>
              </a:ext>
            </a:extLst>
          </p:cNvPr>
          <p:cNvSpPr txBox="1"/>
          <p:nvPr/>
        </p:nvSpPr>
        <p:spPr>
          <a:xfrm>
            <a:off x="2537440" y="4030709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C2BDB-4951-7A44-A89E-974F9E5E97D3}"/>
              </a:ext>
            </a:extLst>
          </p:cNvPr>
          <p:cNvSpPr txBox="1"/>
          <p:nvPr/>
        </p:nvSpPr>
        <p:spPr>
          <a:xfrm>
            <a:off x="5872143" y="3306195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Difference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C28B23-2905-4C45-B2A1-0707FFC6E560}"/>
              </a:ext>
            </a:extLst>
          </p:cNvPr>
          <p:cNvSpPr/>
          <p:nvPr/>
        </p:nvSpPr>
        <p:spPr>
          <a:xfrm>
            <a:off x="5181582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48DE24-74D4-9647-A8E8-FAE990D42869}"/>
              </a:ext>
            </a:extLst>
          </p:cNvPr>
          <p:cNvSpPr txBox="1"/>
          <p:nvPr/>
        </p:nvSpPr>
        <p:spPr>
          <a:xfrm>
            <a:off x="4569489" y="4017511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32FCD6-90F7-A443-8613-6107F963940F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1C2F7-DB67-5841-99A4-9303CA99BBD0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670665-48A9-124B-8435-47B30193CA6E}"/>
              </a:ext>
            </a:extLst>
          </p:cNvPr>
          <p:cNvCxnSpPr>
            <a:cxnSpLocks/>
          </p:cNvCxnSpPr>
          <p:nvPr/>
        </p:nvCxnSpPr>
        <p:spPr>
          <a:xfrm>
            <a:off x="1274019" y="3025897"/>
            <a:ext cx="3907563" cy="4579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4EEB102-9F04-E441-9474-6AC06546F826}"/>
              </a:ext>
            </a:extLst>
          </p:cNvPr>
          <p:cNvCxnSpPr>
            <a:cxnSpLocks/>
          </p:cNvCxnSpPr>
          <p:nvPr/>
        </p:nvCxnSpPr>
        <p:spPr>
          <a:xfrm flipV="1">
            <a:off x="3739062" y="3803757"/>
            <a:ext cx="1383611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5562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AB32FCD6-90F7-A443-8613-6107F963940F}"/>
              </a:ext>
            </a:extLst>
          </p:cNvPr>
          <p:cNvSpPr txBox="1"/>
          <p:nvPr/>
        </p:nvSpPr>
        <p:spPr>
          <a:xfrm>
            <a:off x="2257232" y="413715"/>
            <a:ext cx="2495744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943071-EB6C-344C-80D4-9E57B8E9B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899" y="1087194"/>
            <a:ext cx="7112001" cy="535709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3D238EE-461F-2946-B658-57A8F997676D}"/>
              </a:ext>
            </a:extLst>
          </p:cNvPr>
          <p:cNvSpPr/>
          <p:nvPr/>
        </p:nvSpPr>
        <p:spPr>
          <a:xfrm>
            <a:off x="1720312" y="4029558"/>
            <a:ext cx="2851688" cy="356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99534C7-3C5C-594F-9247-8D4E202AEBA2}"/>
              </a:ext>
            </a:extLst>
          </p:cNvPr>
          <p:cNvSpPr/>
          <p:nvPr/>
        </p:nvSpPr>
        <p:spPr>
          <a:xfrm>
            <a:off x="4997587" y="4076053"/>
            <a:ext cx="2356767" cy="216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ED48BF7-B764-7B4B-8C65-FEAB33C53ABB}"/>
              </a:ext>
            </a:extLst>
          </p:cNvPr>
          <p:cNvSpPr/>
          <p:nvPr/>
        </p:nvSpPr>
        <p:spPr>
          <a:xfrm>
            <a:off x="5554213" y="2148580"/>
            <a:ext cx="306194" cy="2886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048CA8-7A19-BD40-BDBC-D259E29F1CA2}"/>
              </a:ext>
            </a:extLst>
          </p:cNvPr>
          <p:cNvSpPr/>
          <p:nvPr/>
        </p:nvSpPr>
        <p:spPr>
          <a:xfrm>
            <a:off x="3146156" y="3699296"/>
            <a:ext cx="497997" cy="37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3067CE-897A-BA4D-906B-DEFD2DD293E7}"/>
              </a:ext>
            </a:extLst>
          </p:cNvPr>
          <p:cNvSpPr/>
          <p:nvPr/>
        </p:nvSpPr>
        <p:spPr>
          <a:xfrm>
            <a:off x="5369029" y="3714337"/>
            <a:ext cx="497997" cy="37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E8CF4A-38CD-8841-90BC-04DF47E5BCB4}"/>
              </a:ext>
            </a:extLst>
          </p:cNvPr>
          <p:cNvSpPr/>
          <p:nvPr/>
        </p:nvSpPr>
        <p:spPr>
          <a:xfrm>
            <a:off x="3256105" y="2548896"/>
            <a:ext cx="497997" cy="37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D25C1C-30EA-344B-9D1C-6662034CA9ED}"/>
              </a:ext>
            </a:extLst>
          </p:cNvPr>
          <p:cNvSpPr/>
          <p:nvPr/>
        </p:nvSpPr>
        <p:spPr>
          <a:xfrm>
            <a:off x="6189417" y="2681630"/>
            <a:ext cx="497997" cy="37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19884C-75FB-6F4F-AB7D-691050D3AAAB}"/>
              </a:ext>
            </a:extLst>
          </p:cNvPr>
          <p:cNvSpPr txBox="1"/>
          <p:nvPr/>
        </p:nvSpPr>
        <p:spPr>
          <a:xfrm>
            <a:off x="4049465" y="2216923"/>
            <a:ext cx="405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B3FF27-1F89-BD48-9486-59890B349A84}"/>
              </a:ext>
            </a:extLst>
          </p:cNvPr>
          <p:cNvSpPr txBox="1"/>
          <p:nvPr/>
        </p:nvSpPr>
        <p:spPr>
          <a:xfrm>
            <a:off x="5978747" y="2368026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1AE2032-5311-8C49-997A-12F8A6C001CB}"/>
              </a:ext>
            </a:extLst>
          </p:cNvPr>
          <p:cNvSpPr/>
          <p:nvPr/>
        </p:nvSpPr>
        <p:spPr>
          <a:xfrm>
            <a:off x="1569516" y="4813204"/>
            <a:ext cx="3373177" cy="707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6089DC-8DBD-264A-A700-3C8D449F5E11}"/>
              </a:ext>
            </a:extLst>
          </p:cNvPr>
          <p:cNvSpPr txBox="1"/>
          <p:nvPr/>
        </p:nvSpPr>
        <p:spPr>
          <a:xfrm>
            <a:off x="483516" y="4406315"/>
            <a:ext cx="4088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Find the location of the wave source when (a-b) is known.</a:t>
            </a:r>
          </a:p>
        </p:txBody>
      </p:sp>
    </p:spTree>
    <p:extLst>
      <p:ext uri="{BB962C8B-B14F-4D97-AF65-F5344CB8AC3E}">
        <p14:creationId xmlns:p14="http://schemas.microsoft.com/office/powerpoint/2010/main" val="33986070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63C831A-D60A-AE4B-A569-5CB90E55B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887" y="1342159"/>
            <a:ext cx="6292273" cy="5253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9CE4A4-F894-C541-B7F4-AA7D16354D22}"/>
              </a:ext>
            </a:extLst>
          </p:cNvPr>
          <p:cNvSpPr txBox="1"/>
          <p:nvPr/>
        </p:nvSpPr>
        <p:spPr>
          <a:xfrm>
            <a:off x="2257232" y="413715"/>
            <a:ext cx="2495744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1677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8414B6-AA21-B944-997A-68BDAC085C89}"/>
              </a:ext>
            </a:extLst>
          </p:cNvPr>
          <p:cNvSpPr/>
          <p:nvPr/>
        </p:nvSpPr>
        <p:spPr>
          <a:xfrm>
            <a:off x="600618" y="2772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210A38-4E02-F644-93A2-88C933270420}"/>
              </a:ext>
            </a:extLst>
          </p:cNvPr>
          <p:cNvSpPr/>
          <p:nvPr/>
        </p:nvSpPr>
        <p:spPr>
          <a:xfrm>
            <a:off x="3149533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63E420-208C-2442-BAAC-53E97DAFF4E8}"/>
              </a:ext>
            </a:extLst>
          </p:cNvPr>
          <p:cNvCxnSpPr>
            <a:cxnSpLocks/>
          </p:cNvCxnSpPr>
          <p:nvPr/>
        </p:nvCxnSpPr>
        <p:spPr>
          <a:xfrm>
            <a:off x="1274019" y="3028046"/>
            <a:ext cx="1869550" cy="50671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71D07B-694D-EF47-9C67-93509F5B530B}"/>
              </a:ext>
            </a:extLst>
          </p:cNvPr>
          <p:cNvSpPr txBox="1"/>
          <p:nvPr/>
        </p:nvSpPr>
        <p:spPr>
          <a:xfrm>
            <a:off x="-39933" y="3283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A2367-ECBB-D147-A3ED-1462066F2553}"/>
              </a:ext>
            </a:extLst>
          </p:cNvPr>
          <p:cNvSpPr txBox="1"/>
          <p:nvPr/>
        </p:nvSpPr>
        <p:spPr>
          <a:xfrm>
            <a:off x="2537440" y="4030709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C2BDB-4951-7A44-A89E-974F9E5E97D3}"/>
              </a:ext>
            </a:extLst>
          </p:cNvPr>
          <p:cNvSpPr txBox="1"/>
          <p:nvPr/>
        </p:nvSpPr>
        <p:spPr>
          <a:xfrm>
            <a:off x="5872143" y="3306195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Difference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C28B23-2905-4C45-B2A1-0707FFC6E560}"/>
              </a:ext>
            </a:extLst>
          </p:cNvPr>
          <p:cNvSpPr/>
          <p:nvPr/>
        </p:nvSpPr>
        <p:spPr>
          <a:xfrm>
            <a:off x="5181582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48DE24-74D4-9647-A8E8-FAE990D42869}"/>
              </a:ext>
            </a:extLst>
          </p:cNvPr>
          <p:cNvSpPr txBox="1"/>
          <p:nvPr/>
        </p:nvSpPr>
        <p:spPr>
          <a:xfrm>
            <a:off x="4569489" y="4017511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32FCD6-90F7-A443-8613-6107F963940F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1C2F7-DB67-5841-99A4-9303CA99BBD0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670665-48A9-124B-8435-47B30193CA6E}"/>
              </a:ext>
            </a:extLst>
          </p:cNvPr>
          <p:cNvCxnSpPr>
            <a:cxnSpLocks/>
          </p:cNvCxnSpPr>
          <p:nvPr/>
        </p:nvCxnSpPr>
        <p:spPr>
          <a:xfrm>
            <a:off x="1274019" y="3025897"/>
            <a:ext cx="3907563" cy="4579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7706E560-C630-3140-ACDB-EBC4F4A8C560}"/>
              </a:ext>
            </a:extLst>
          </p:cNvPr>
          <p:cNvSpPr/>
          <p:nvPr/>
        </p:nvSpPr>
        <p:spPr>
          <a:xfrm>
            <a:off x="635430" y="5361865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4D687A-1BCE-C947-8FC6-7F1E7B3A6E86}"/>
              </a:ext>
            </a:extLst>
          </p:cNvPr>
          <p:cNvCxnSpPr>
            <a:cxnSpLocks/>
          </p:cNvCxnSpPr>
          <p:nvPr/>
        </p:nvCxnSpPr>
        <p:spPr>
          <a:xfrm flipV="1">
            <a:off x="1434614" y="5540098"/>
            <a:ext cx="2515656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FFA9661-ED25-F445-A95B-2C0E2697D26C}"/>
              </a:ext>
            </a:extLst>
          </p:cNvPr>
          <p:cNvSpPr txBox="1"/>
          <p:nvPr/>
        </p:nvSpPr>
        <p:spPr>
          <a:xfrm>
            <a:off x="-5121" y="5873309"/>
            <a:ext cx="182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observer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A1174E-7E11-EE4E-ABE2-0F0E13280E46}"/>
              </a:ext>
            </a:extLst>
          </p:cNvPr>
          <p:cNvSpPr txBox="1"/>
          <p:nvPr/>
        </p:nvSpPr>
        <p:spPr>
          <a:xfrm>
            <a:off x="3383888" y="614204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Reflector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DCC639-CD59-0040-89E1-121401F939F6}"/>
              </a:ext>
            </a:extLst>
          </p:cNvPr>
          <p:cNvSpPr/>
          <p:nvPr/>
        </p:nvSpPr>
        <p:spPr>
          <a:xfrm>
            <a:off x="4197973" y="5244778"/>
            <a:ext cx="204062" cy="83860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B0D50F6-1B3C-854D-AD7F-E45D26DD9AD4}"/>
              </a:ext>
            </a:extLst>
          </p:cNvPr>
          <p:cNvCxnSpPr>
            <a:cxnSpLocks/>
          </p:cNvCxnSpPr>
          <p:nvPr/>
        </p:nvCxnSpPr>
        <p:spPr>
          <a:xfrm flipH="1" flipV="1">
            <a:off x="1477287" y="5885769"/>
            <a:ext cx="2448001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1BD0F10D-082B-E146-B5D8-1DB8F5A0B0DE}"/>
              </a:ext>
            </a:extLst>
          </p:cNvPr>
          <p:cNvSpPr/>
          <p:nvPr/>
        </p:nvSpPr>
        <p:spPr>
          <a:xfrm rot="5002448">
            <a:off x="3705556" y="5464969"/>
            <a:ext cx="347833" cy="511425"/>
          </a:xfrm>
          <a:prstGeom prst="arc">
            <a:avLst>
              <a:gd name="adj1" fmla="val 11680588"/>
              <a:gd name="adj2" fmla="val 0"/>
            </a:avLst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1E29DB-DF1E-A946-A283-C46390121008}"/>
              </a:ext>
            </a:extLst>
          </p:cNvPr>
          <p:cNvSpPr txBox="1"/>
          <p:nvPr/>
        </p:nvSpPr>
        <p:spPr>
          <a:xfrm>
            <a:off x="5872143" y="5244778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Round-trip Time of Flight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RToF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56752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8414B6-AA21-B944-997A-68BDAC085C89}"/>
              </a:ext>
            </a:extLst>
          </p:cNvPr>
          <p:cNvSpPr/>
          <p:nvPr/>
        </p:nvSpPr>
        <p:spPr>
          <a:xfrm>
            <a:off x="600618" y="2772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210A38-4E02-F644-93A2-88C933270420}"/>
              </a:ext>
            </a:extLst>
          </p:cNvPr>
          <p:cNvSpPr/>
          <p:nvPr/>
        </p:nvSpPr>
        <p:spPr>
          <a:xfrm>
            <a:off x="3149533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63E420-208C-2442-BAAC-53E97DAFF4E8}"/>
              </a:ext>
            </a:extLst>
          </p:cNvPr>
          <p:cNvCxnSpPr>
            <a:cxnSpLocks/>
          </p:cNvCxnSpPr>
          <p:nvPr/>
        </p:nvCxnSpPr>
        <p:spPr>
          <a:xfrm>
            <a:off x="1274019" y="3028046"/>
            <a:ext cx="1869550" cy="50671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71D07B-694D-EF47-9C67-93509F5B530B}"/>
              </a:ext>
            </a:extLst>
          </p:cNvPr>
          <p:cNvSpPr txBox="1"/>
          <p:nvPr/>
        </p:nvSpPr>
        <p:spPr>
          <a:xfrm>
            <a:off x="-39933" y="3283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A2367-ECBB-D147-A3ED-1462066F2553}"/>
              </a:ext>
            </a:extLst>
          </p:cNvPr>
          <p:cNvSpPr txBox="1"/>
          <p:nvPr/>
        </p:nvSpPr>
        <p:spPr>
          <a:xfrm>
            <a:off x="2537440" y="4030709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C2BDB-4951-7A44-A89E-974F9E5E97D3}"/>
              </a:ext>
            </a:extLst>
          </p:cNvPr>
          <p:cNvSpPr txBox="1"/>
          <p:nvPr/>
        </p:nvSpPr>
        <p:spPr>
          <a:xfrm>
            <a:off x="5872143" y="3306195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Difference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C28B23-2905-4C45-B2A1-0707FFC6E560}"/>
              </a:ext>
            </a:extLst>
          </p:cNvPr>
          <p:cNvSpPr/>
          <p:nvPr/>
        </p:nvSpPr>
        <p:spPr>
          <a:xfrm>
            <a:off x="5181582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48DE24-74D4-9647-A8E8-FAE990D42869}"/>
              </a:ext>
            </a:extLst>
          </p:cNvPr>
          <p:cNvSpPr txBox="1"/>
          <p:nvPr/>
        </p:nvSpPr>
        <p:spPr>
          <a:xfrm>
            <a:off x="4569489" y="4017511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32FCD6-90F7-A443-8613-6107F963940F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1C2F7-DB67-5841-99A4-9303CA99BBD0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670665-48A9-124B-8435-47B30193CA6E}"/>
              </a:ext>
            </a:extLst>
          </p:cNvPr>
          <p:cNvCxnSpPr>
            <a:cxnSpLocks/>
          </p:cNvCxnSpPr>
          <p:nvPr/>
        </p:nvCxnSpPr>
        <p:spPr>
          <a:xfrm>
            <a:off x="1274019" y="3025897"/>
            <a:ext cx="3907563" cy="4579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7706E560-C630-3140-ACDB-EBC4F4A8C560}"/>
              </a:ext>
            </a:extLst>
          </p:cNvPr>
          <p:cNvSpPr/>
          <p:nvPr/>
        </p:nvSpPr>
        <p:spPr>
          <a:xfrm>
            <a:off x="635430" y="5361865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4D687A-1BCE-C947-8FC6-7F1E7B3A6E86}"/>
              </a:ext>
            </a:extLst>
          </p:cNvPr>
          <p:cNvCxnSpPr>
            <a:cxnSpLocks/>
          </p:cNvCxnSpPr>
          <p:nvPr/>
        </p:nvCxnSpPr>
        <p:spPr>
          <a:xfrm flipV="1">
            <a:off x="1434614" y="5540098"/>
            <a:ext cx="2515656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FFA9661-ED25-F445-A95B-2C0E2697D26C}"/>
              </a:ext>
            </a:extLst>
          </p:cNvPr>
          <p:cNvSpPr txBox="1"/>
          <p:nvPr/>
        </p:nvSpPr>
        <p:spPr>
          <a:xfrm>
            <a:off x="-5121" y="5873309"/>
            <a:ext cx="182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observer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A1174E-7E11-EE4E-ABE2-0F0E13280E46}"/>
              </a:ext>
            </a:extLst>
          </p:cNvPr>
          <p:cNvSpPr txBox="1"/>
          <p:nvPr/>
        </p:nvSpPr>
        <p:spPr>
          <a:xfrm>
            <a:off x="3383888" y="614204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Reflector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DCC639-CD59-0040-89E1-121401F939F6}"/>
              </a:ext>
            </a:extLst>
          </p:cNvPr>
          <p:cNvSpPr/>
          <p:nvPr/>
        </p:nvSpPr>
        <p:spPr>
          <a:xfrm>
            <a:off x="4197973" y="5244778"/>
            <a:ext cx="204062" cy="83860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B0D50F6-1B3C-854D-AD7F-E45D26DD9AD4}"/>
              </a:ext>
            </a:extLst>
          </p:cNvPr>
          <p:cNvCxnSpPr>
            <a:cxnSpLocks/>
          </p:cNvCxnSpPr>
          <p:nvPr/>
        </p:nvCxnSpPr>
        <p:spPr>
          <a:xfrm flipH="1" flipV="1">
            <a:off x="1477287" y="5885769"/>
            <a:ext cx="2448001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1BD0F10D-082B-E146-B5D8-1DB8F5A0B0DE}"/>
              </a:ext>
            </a:extLst>
          </p:cNvPr>
          <p:cNvSpPr/>
          <p:nvPr/>
        </p:nvSpPr>
        <p:spPr>
          <a:xfrm rot="5002448">
            <a:off x="3705556" y="5464969"/>
            <a:ext cx="347833" cy="511425"/>
          </a:xfrm>
          <a:prstGeom prst="arc">
            <a:avLst>
              <a:gd name="adj1" fmla="val 11680588"/>
              <a:gd name="adj2" fmla="val 0"/>
            </a:avLst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1E29DB-DF1E-A946-A283-C46390121008}"/>
              </a:ext>
            </a:extLst>
          </p:cNvPr>
          <p:cNvSpPr txBox="1"/>
          <p:nvPr/>
        </p:nvSpPr>
        <p:spPr>
          <a:xfrm>
            <a:off x="5872143" y="5244778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Round-trip Time of Flight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RToF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CCAD17-83FF-6448-9E8E-E72FCC5213C0}"/>
              </a:ext>
            </a:extLst>
          </p:cNvPr>
          <p:cNvSpPr txBox="1"/>
          <p:nvPr/>
        </p:nvSpPr>
        <p:spPr>
          <a:xfrm>
            <a:off x="-5121" y="2722330"/>
            <a:ext cx="9149121" cy="132343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detect the signal at the receiver/observer?</a:t>
            </a:r>
          </a:p>
        </p:txBody>
      </p:sp>
    </p:spTree>
    <p:extLst>
      <p:ext uri="{BB962C8B-B14F-4D97-AF65-F5344CB8AC3E}">
        <p14:creationId xmlns:p14="http://schemas.microsoft.com/office/powerpoint/2010/main" val="8678202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</p:spTree>
    <p:extLst>
      <p:ext uri="{BB962C8B-B14F-4D97-AF65-F5344CB8AC3E}">
        <p14:creationId xmlns:p14="http://schemas.microsoft.com/office/powerpoint/2010/main" val="41130927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298D6E-4B4A-3D4C-BCD5-7BDE0A71EB5F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58859B-651A-6341-BB69-E5FD70437299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3CB6A3E-F37A-E546-B590-B97401896090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12823B-711B-5343-A8BB-8C13410C79FC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19C190-2D21-5F47-B18A-1A3D470241CC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3A50D0E-37AC-7B44-8EB2-35425EFE438F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7B2F01-5CAA-AE4A-8101-E82D6A35BC65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6FD5E1-DD32-A84D-8C19-8907EA7D5155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07FB71-C049-114B-BDE5-EE7ED5F55261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</p:spTree>
    <p:extLst>
      <p:ext uri="{BB962C8B-B14F-4D97-AF65-F5344CB8AC3E}">
        <p14:creationId xmlns:p14="http://schemas.microsoft.com/office/powerpoint/2010/main" val="31482620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298D6E-4B4A-3D4C-BCD5-7BDE0A71EB5F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58859B-651A-6341-BB69-E5FD70437299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3CB6A3E-F37A-E546-B590-B97401896090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12823B-711B-5343-A8BB-8C13410C79FC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19C190-2D21-5F47-B18A-1A3D470241CC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3A50D0E-37AC-7B44-8EB2-35425EFE438F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7B2F01-5CAA-AE4A-8101-E82D6A35BC65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6FD5E1-DD32-A84D-8C19-8907EA7D5155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07FB71-C049-114B-BDE5-EE7ED5F55261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11246-99B4-A541-9E3F-5CC6B5794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782" y="4706849"/>
            <a:ext cx="3035300" cy="1816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50C18AC-8432-B940-B77F-7B637A9D840C}"/>
              </a:ext>
            </a:extLst>
          </p:cNvPr>
          <p:cNvSpPr txBox="1"/>
          <p:nvPr/>
        </p:nvSpPr>
        <p:spPr>
          <a:xfrm>
            <a:off x="125065" y="5343252"/>
            <a:ext cx="4707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of a discrete signal x(n),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619F49-3669-9B4D-9910-2F9714F8D505}"/>
              </a:ext>
            </a:extLst>
          </p:cNvPr>
          <p:cNvSpPr txBox="1"/>
          <p:nvPr/>
        </p:nvSpPr>
        <p:spPr>
          <a:xfrm>
            <a:off x="200054" y="4150975"/>
            <a:ext cx="498162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based signal detector</a:t>
            </a:r>
          </a:p>
        </p:txBody>
      </p:sp>
    </p:spTree>
    <p:extLst>
      <p:ext uri="{BB962C8B-B14F-4D97-AF65-F5344CB8AC3E}">
        <p14:creationId xmlns:p14="http://schemas.microsoft.com/office/powerpoint/2010/main" val="51231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238493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051346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802774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554202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8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6415D-1064-0C4B-852E-DC7830C5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A45576-B885-0741-906D-263B135AE2FC}"/>
              </a:ext>
            </a:extLst>
          </p:cNvPr>
          <p:cNvSpPr txBox="1"/>
          <p:nvPr/>
        </p:nvSpPr>
        <p:spPr>
          <a:xfrm>
            <a:off x="7247720" y="5184778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Interelement distance = d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6436659E-F438-8E4B-8202-214390348536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059" y="4103708"/>
            <a:ext cx="592464" cy="59246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CCDE090-C763-A544-9D59-72DE03042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31030" y="4102659"/>
            <a:ext cx="592464" cy="59246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BAE41E1-889E-2F4A-BAD2-98D3C4E0596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9763" y="4102366"/>
            <a:ext cx="592464" cy="59246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981C998-ED61-C846-B72B-571D9D6C44CA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8514" y="4115966"/>
            <a:ext cx="592464" cy="59246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6FA1A1A-9C10-2A45-8C26-3D1FC8223F31}"/>
              </a:ext>
            </a:extLst>
          </p:cNvPr>
          <p:cNvSpPr txBox="1"/>
          <p:nvPr/>
        </p:nvSpPr>
        <p:spPr>
          <a:xfrm>
            <a:off x="276870" y="5769940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36C5A56-D8D2-4F4C-9FE8-A1E6E1572A1F}"/>
                  </a:ext>
                </a:extLst>
              </p:cNvPr>
              <p:cNvSpPr txBox="1"/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36C5A56-D8D2-4F4C-9FE8-A1E6E1572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2857" r="-8466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45612829-260D-9544-858C-BDC8576052B6}"/>
              </a:ext>
            </a:extLst>
          </p:cNvPr>
          <p:cNvSpPr txBox="1"/>
          <p:nvPr/>
        </p:nvSpPr>
        <p:spPr>
          <a:xfrm>
            <a:off x="154984" y="6264692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3B53AEB-5147-474E-A81C-15449A41DE2B}"/>
                  </a:ext>
                </a:extLst>
              </p:cNvPr>
              <p:cNvSpPr txBox="1"/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3B53AEB-5147-474E-A81C-15449A41D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blipFill>
                <a:blip r:embed="rId16"/>
                <a:stretch>
                  <a:fillRect t="-28571" r="-6349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42687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298D6E-4B4A-3D4C-BCD5-7BDE0A71EB5F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58859B-651A-6341-BB69-E5FD70437299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3CB6A3E-F37A-E546-B590-B97401896090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12823B-711B-5343-A8BB-8C13410C79FC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19C190-2D21-5F47-B18A-1A3D470241CC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3A50D0E-37AC-7B44-8EB2-35425EFE438F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7B2F01-5CAA-AE4A-8101-E82D6A35BC65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6FD5E1-DD32-A84D-8C19-8907EA7D5155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07FB71-C049-114B-BDE5-EE7ED5F55261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D1CDF-1B14-D44B-BBCE-8C359EFCD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10179">
            <a:off x="3259524" y="3292402"/>
            <a:ext cx="1694286" cy="1694286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DEA0244-CAF0-4441-A4DB-56619C804A7A}"/>
              </a:ext>
            </a:extLst>
          </p:cNvPr>
          <p:cNvSpPr/>
          <p:nvPr/>
        </p:nvSpPr>
        <p:spPr>
          <a:xfrm>
            <a:off x="5749871" y="1710874"/>
            <a:ext cx="542441" cy="1132948"/>
          </a:xfrm>
          <a:custGeom>
            <a:avLst/>
            <a:gdLst>
              <a:gd name="connsiteX0" fmla="*/ 0 w 542441"/>
              <a:gd name="connsiteY0" fmla="*/ 737858 h 1132948"/>
              <a:gd name="connsiteX1" fmla="*/ 15498 w 542441"/>
              <a:gd name="connsiteY1" fmla="*/ 396895 h 1132948"/>
              <a:gd name="connsiteX2" fmla="*/ 77492 w 542441"/>
              <a:gd name="connsiteY2" fmla="*/ 1047824 h 1132948"/>
              <a:gd name="connsiteX3" fmla="*/ 139485 w 542441"/>
              <a:gd name="connsiteY3" fmla="*/ 9438 h 1132948"/>
              <a:gd name="connsiteX4" fmla="*/ 247973 w 542441"/>
              <a:gd name="connsiteY4" fmla="*/ 520882 h 1132948"/>
              <a:gd name="connsiteX5" fmla="*/ 371960 w 542441"/>
              <a:gd name="connsiteY5" fmla="*/ 288407 h 1132948"/>
              <a:gd name="connsiteX6" fmla="*/ 418454 w 542441"/>
              <a:gd name="connsiteY6" fmla="*/ 598373 h 1132948"/>
              <a:gd name="connsiteX7" fmla="*/ 480448 w 542441"/>
              <a:gd name="connsiteY7" fmla="*/ 427892 h 1132948"/>
              <a:gd name="connsiteX8" fmla="*/ 480448 w 542441"/>
              <a:gd name="connsiteY8" fmla="*/ 1125316 h 1132948"/>
              <a:gd name="connsiteX9" fmla="*/ 542441 w 542441"/>
              <a:gd name="connsiteY9" fmla="*/ 737858 h 113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2441" h="1132948">
                <a:moveTo>
                  <a:pt x="0" y="737858"/>
                </a:moveTo>
                <a:cubicBezTo>
                  <a:pt x="1291" y="541546"/>
                  <a:pt x="2583" y="345234"/>
                  <a:pt x="15498" y="396895"/>
                </a:cubicBezTo>
                <a:cubicBezTo>
                  <a:pt x="28413" y="448556"/>
                  <a:pt x="56827" y="1112400"/>
                  <a:pt x="77492" y="1047824"/>
                </a:cubicBezTo>
                <a:cubicBezTo>
                  <a:pt x="98157" y="983248"/>
                  <a:pt x="111071" y="97262"/>
                  <a:pt x="139485" y="9438"/>
                </a:cubicBezTo>
                <a:cubicBezTo>
                  <a:pt x="167899" y="-78386"/>
                  <a:pt x="209227" y="474387"/>
                  <a:pt x="247973" y="520882"/>
                </a:cubicBezTo>
                <a:cubicBezTo>
                  <a:pt x="286719" y="567377"/>
                  <a:pt x="343547" y="275492"/>
                  <a:pt x="371960" y="288407"/>
                </a:cubicBezTo>
                <a:cubicBezTo>
                  <a:pt x="400373" y="301322"/>
                  <a:pt x="400373" y="575126"/>
                  <a:pt x="418454" y="598373"/>
                </a:cubicBezTo>
                <a:cubicBezTo>
                  <a:pt x="436535" y="621620"/>
                  <a:pt x="470116" y="340068"/>
                  <a:pt x="480448" y="427892"/>
                </a:cubicBezTo>
                <a:cubicBezTo>
                  <a:pt x="490780" y="515716"/>
                  <a:pt x="470116" y="1073655"/>
                  <a:pt x="480448" y="1125316"/>
                </a:cubicBezTo>
                <a:cubicBezTo>
                  <a:pt x="490780" y="1176977"/>
                  <a:pt x="516610" y="957417"/>
                  <a:pt x="542441" y="73785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B61A10-DD9D-BB41-8DD8-5193B026B141}"/>
              </a:ext>
            </a:extLst>
          </p:cNvPr>
          <p:cNvCxnSpPr>
            <a:cxnSpLocks/>
          </p:cNvCxnSpPr>
          <p:nvPr/>
        </p:nvCxnSpPr>
        <p:spPr>
          <a:xfrm flipH="1">
            <a:off x="4618496" y="2702083"/>
            <a:ext cx="1170304" cy="1152441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5DB8FC3C-A30C-594B-8F53-06185A9F9AD1}"/>
              </a:ext>
            </a:extLst>
          </p:cNvPr>
          <p:cNvSpPr/>
          <p:nvPr/>
        </p:nvSpPr>
        <p:spPr>
          <a:xfrm>
            <a:off x="7361696" y="2146650"/>
            <a:ext cx="418455" cy="534655"/>
          </a:xfrm>
          <a:custGeom>
            <a:avLst/>
            <a:gdLst>
              <a:gd name="connsiteX0" fmla="*/ 0 w 418455"/>
              <a:gd name="connsiteY0" fmla="*/ 271086 h 534655"/>
              <a:gd name="connsiteX1" fmla="*/ 77492 w 418455"/>
              <a:gd name="connsiteY1" fmla="*/ 7615 h 534655"/>
              <a:gd name="connsiteX2" fmla="*/ 216977 w 418455"/>
              <a:gd name="connsiteY2" fmla="*/ 534557 h 534655"/>
              <a:gd name="connsiteX3" fmla="*/ 325465 w 418455"/>
              <a:gd name="connsiteY3" fmla="*/ 54110 h 534655"/>
              <a:gd name="connsiteX4" fmla="*/ 418455 w 418455"/>
              <a:gd name="connsiteY4" fmla="*/ 317581 h 5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455" h="534655">
                <a:moveTo>
                  <a:pt x="0" y="271086"/>
                </a:moveTo>
                <a:cubicBezTo>
                  <a:pt x="20664" y="117394"/>
                  <a:pt x="41329" y="-36297"/>
                  <a:pt x="77492" y="7615"/>
                </a:cubicBezTo>
                <a:cubicBezTo>
                  <a:pt x="113655" y="51527"/>
                  <a:pt x="175648" y="526808"/>
                  <a:pt x="216977" y="534557"/>
                </a:cubicBezTo>
                <a:cubicBezTo>
                  <a:pt x="258306" y="542306"/>
                  <a:pt x="291885" y="90273"/>
                  <a:pt x="325465" y="54110"/>
                </a:cubicBezTo>
                <a:cubicBezTo>
                  <a:pt x="359045" y="17947"/>
                  <a:pt x="388750" y="167764"/>
                  <a:pt x="418455" y="317581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B54F4-28AE-8F4C-85F4-022730427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4115" flipH="1">
            <a:off x="7828244" y="3560548"/>
            <a:ext cx="1303717" cy="142240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5DF1C27-DE29-1D48-A687-C6308F88567D}"/>
              </a:ext>
            </a:extLst>
          </p:cNvPr>
          <p:cNvCxnSpPr>
            <a:cxnSpLocks/>
          </p:cNvCxnSpPr>
          <p:nvPr/>
        </p:nvCxnSpPr>
        <p:spPr>
          <a:xfrm>
            <a:off x="7739368" y="2609095"/>
            <a:ext cx="396631" cy="952287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0284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3383880" y="3078276"/>
            <a:ext cx="1348970" cy="777647"/>
            <a:chOff x="987797" y="2140633"/>
            <a:chExt cx="1348970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52297" y="2609095"/>
              <a:ext cx="484470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C2C9B5-FD0E-B04F-BDDA-902F4CC577C3}"/>
              </a:ext>
            </a:extLst>
          </p:cNvPr>
          <p:cNvGrpSpPr/>
          <p:nvPr/>
        </p:nvGrpSpPr>
        <p:grpSpPr>
          <a:xfrm>
            <a:off x="2986021" y="902760"/>
            <a:ext cx="2451257" cy="1132948"/>
            <a:chOff x="5379653" y="1710874"/>
            <a:chExt cx="2451257" cy="113294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D19C190-2D21-5F47-B18A-1A3D470241CC}"/>
                </a:ext>
              </a:extLst>
            </p:cNvPr>
            <p:cNvGrpSpPr/>
            <p:nvPr/>
          </p:nvGrpSpPr>
          <p:grpSpPr>
            <a:xfrm>
              <a:off x="5379653" y="1976718"/>
              <a:ext cx="2451257" cy="777647"/>
              <a:chOff x="90922" y="2140633"/>
              <a:chExt cx="2451257" cy="777647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3A50D0E-37AC-7B44-8EB2-35425EFE438F}"/>
                  </a:ext>
                </a:extLst>
              </p:cNvPr>
              <p:cNvSpPr/>
              <p:nvPr/>
            </p:nvSpPr>
            <p:spPr>
              <a:xfrm>
                <a:off x="1207256" y="2140633"/>
                <a:ext cx="619245" cy="777647"/>
              </a:xfrm>
              <a:custGeom>
                <a:avLst/>
                <a:gdLst>
                  <a:gd name="connsiteX0" fmla="*/ 0 w 1580606"/>
                  <a:gd name="connsiteY0" fmla="*/ 921339 h 1174207"/>
                  <a:gd name="connsiteX1" fmla="*/ 78377 w 1580606"/>
                  <a:gd name="connsiteY1" fmla="*/ 215945 h 1174207"/>
                  <a:gd name="connsiteX2" fmla="*/ 261257 w 1580606"/>
                  <a:gd name="connsiteY2" fmla="*/ 1169533 h 1174207"/>
                  <a:gd name="connsiteX3" fmla="*/ 339634 w 1580606"/>
                  <a:gd name="connsiteY3" fmla="*/ 594767 h 1174207"/>
                  <a:gd name="connsiteX4" fmla="*/ 444137 w 1580606"/>
                  <a:gd name="connsiteY4" fmla="*/ 921339 h 1174207"/>
                  <a:gd name="connsiteX5" fmla="*/ 522514 w 1580606"/>
                  <a:gd name="connsiteY5" fmla="*/ 137567 h 1174207"/>
                  <a:gd name="connsiteX6" fmla="*/ 653143 w 1580606"/>
                  <a:gd name="connsiteY6" fmla="*/ 895213 h 1174207"/>
                  <a:gd name="connsiteX7" fmla="*/ 731520 w 1580606"/>
                  <a:gd name="connsiteY7" fmla="*/ 215945 h 1174207"/>
                  <a:gd name="connsiteX8" fmla="*/ 744583 w 1580606"/>
                  <a:gd name="connsiteY8" fmla="*/ 607830 h 1174207"/>
                  <a:gd name="connsiteX9" fmla="*/ 783771 w 1580606"/>
                  <a:gd name="connsiteY9" fmla="*/ 6939 h 1174207"/>
                  <a:gd name="connsiteX10" fmla="*/ 927463 w 1580606"/>
                  <a:gd name="connsiteY10" fmla="*/ 1091156 h 1174207"/>
                  <a:gd name="connsiteX11" fmla="*/ 1005840 w 1580606"/>
                  <a:gd name="connsiteY11" fmla="*/ 438013 h 1174207"/>
                  <a:gd name="connsiteX12" fmla="*/ 1175657 w 1580606"/>
                  <a:gd name="connsiteY12" fmla="*/ 1169533 h 1174207"/>
                  <a:gd name="connsiteX13" fmla="*/ 1254034 w 1580606"/>
                  <a:gd name="connsiteY13" fmla="*/ 451076 h 1174207"/>
                  <a:gd name="connsiteX14" fmla="*/ 1423851 w 1580606"/>
                  <a:gd name="connsiteY14" fmla="*/ 1025842 h 1174207"/>
                  <a:gd name="connsiteX15" fmla="*/ 1449977 w 1580606"/>
                  <a:gd name="connsiteY15" fmla="*/ 59190 h 1174207"/>
                  <a:gd name="connsiteX16" fmla="*/ 1580606 w 1580606"/>
                  <a:gd name="connsiteY16" fmla="*/ 777647 h 117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80606" h="1174207">
                    <a:moveTo>
                      <a:pt x="0" y="921339"/>
                    </a:moveTo>
                    <a:cubicBezTo>
                      <a:pt x="17417" y="547959"/>
                      <a:pt x="34834" y="174579"/>
                      <a:pt x="78377" y="215945"/>
                    </a:cubicBezTo>
                    <a:cubicBezTo>
                      <a:pt x="121920" y="257311"/>
                      <a:pt x="217714" y="1106396"/>
                      <a:pt x="261257" y="1169533"/>
                    </a:cubicBezTo>
                    <a:cubicBezTo>
                      <a:pt x="304800" y="1232670"/>
                      <a:pt x="309154" y="636133"/>
                      <a:pt x="339634" y="594767"/>
                    </a:cubicBezTo>
                    <a:cubicBezTo>
                      <a:pt x="370114" y="553401"/>
                      <a:pt x="413657" y="997539"/>
                      <a:pt x="444137" y="921339"/>
                    </a:cubicBezTo>
                    <a:cubicBezTo>
                      <a:pt x="474617" y="845139"/>
                      <a:pt x="487680" y="141921"/>
                      <a:pt x="522514" y="137567"/>
                    </a:cubicBezTo>
                    <a:cubicBezTo>
                      <a:pt x="557348" y="133213"/>
                      <a:pt x="618309" y="882150"/>
                      <a:pt x="653143" y="895213"/>
                    </a:cubicBezTo>
                    <a:cubicBezTo>
                      <a:pt x="687977" y="908276"/>
                      <a:pt x="716280" y="263842"/>
                      <a:pt x="731520" y="215945"/>
                    </a:cubicBezTo>
                    <a:cubicBezTo>
                      <a:pt x="746760" y="168048"/>
                      <a:pt x="735875" y="642664"/>
                      <a:pt x="744583" y="607830"/>
                    </a:cubicBezTo>
                    <a:cubicBezTo>
                      <a:pt x="753291" y="572996"/>
                      <a:pt x="753291" y="-73615"/>
                      <a:pt x="783771" y="6939"/>
                    </a:cubicBezTo>
                    <a:cubicBezTo>
                      <a:pt x="814251" y="87493"/>
                      <a:pt x="890452" y="1019310"/>
                      <a:pt x="927463" y="1091156"/>
                    </a:cubicBezTo>
                    <a:cubicBezTo>
                      <a:pt x="964475" y="1163002"/>
                      <a:pt x="964474" y="424950"/>
                      <a:pt x="1005840" y="438013"/>
                    </a:cubicBezTo>
                    <a:cubicBezTo>
                      <a:pt x="1047206" y="451076"/>
                      <a:pt x="1134291" y="1167356"/>
                      <a:pt x="1175657" y="1169533"/>
                    </a:cubicBezTo>
                    <a:cubicBezTo>
                      <a:pt x="1217023" y="1171710"/>
                      <a:pt x="1212668" y="475024"/>
                      <a:pt x="1254034" y="451076"/>
                    </a:cubicBezTo>
                    <a:cubicBezTo>
                      <a:pt x="1295400" y="427127"/>
                      <a:pt x="1391194" y="1091156"/>
                      <a:pt x="1423851" y="1025842"/>
                    </a:cubicBezTo>
                    <a:cubicBezTo>
                      <a:pt x="1456508" y="960528"/>
                      <a:pt x="1423851" y="100556"/>
                      <a:pt x="1449977" y="59190"/>
                    </a:cubicBezTo>
                    <a:cubicBezTo>
                      <a:pt x="1476103" y="17824"/>
                      <a:pt x="1528354" y="397735"/>
                      <a:pt x="1580606" y="777647"/>
                    </a:cubicBezTo>
                  </a:path>
                </a:pathLst>
              </a:cu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C7B2F01-5CAA-AE4A-8101-E82D6A35BC65}"/>
                  </a:ext>
                </a:extLst>
              </p:cNvPr>
              <p:cNvCxnSpPr/>
              <p:nvPr/>
            </p:nvCxnSpPr>
            <p:spPr>
              <a:xfrm>
                <a:off x="1832866" y="2609095"/>
                <a:ext cx="709313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C6FD5E1-DD32-A84D-8C19-8907EA7D51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922" y="2627390"/>
                <a:ext cx="1115567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DEA0244-CAF0-4441-A4DB-56619C804A7A}"/>
                </a:ext>
              </a:extLst>
            </p:cNvPr>
            <p:cNvSpPr/>
            <p:nvPr/>
          </p:nvSpPr>
          <p:spPr>
            <a:xfrm>
              <a:off x="5749871" y="1710874"/>
              <a:ext cx="542441" cy="1132948"/>
            </a:xfrm>
            <a:custGeom>
              <a:avLst/>
              <a:gdLst>
                <a:gd name="connsiteX0" fmla="*/ 0 w 542441"/>
                <a:gd name="connsiteY0" fmla="*/ 737858 h 1132948"/>
                <a:gd name="connsiteX1" fmla="*/ 15498 w 542441"/>
                <a:gd name="connsiteY1" fmla="*/ 396895 h 1132948"/>
                <a:gd name="connsiteX2" fmla="*/ 77492 w 542441"/>
                <a:gd name="connsiteY2" fmla="*/ 1047824 h 1132948"/>
                <a:gd name="connsiteX3" fmla="*/ 139485 w 542441"/>
                <a:gd name="connsiteY3" fmla="*/ 9438 h 1132948"/>
                <a:gd name="connsiteX4" fmla="*/ 247973 w 542441"/>
                <a:gd name="connsiteY4" fmla="*/ 520882 h 1132948"/>
                <a:gd name="connsiteX5" fmla="*/ 371960 w 542441"/>
                <a:gd name="connsiteY5" fmla="*/ 288407 h 1132948"/>
                <a:gd name="connsiteX6" fmla="*/ 418454 w 542441"/>
                <a:gd name="connsiteY6" fmla="*/ 598373 h 1132948"/>
                <a:gd name="connsiteX7" fmla="*/ 480448 w 542441"/>
                <a:gd name="connsiteY7" fmla="*/ 427892 h 1132948"/>
                <a:gd name="connsiteX8" fmla="*/ 480448 w 542441"/>
                <a:gd name="connsiteY8" fmla="*/ 1125316 h 1132948"/>
                <a:gd name="connsiteX9" fmla="*/ 542441 w 542441"/>
                <a:gd name="connsiteY9" fmla="*/ 737858 h 113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2441" h="1132948">
                  <a:moveTo>
                    <a:pt x="0" y="737858"/>
                  </a:moveTo>
                  <a:cubicBezTo>
                    <a:pt x="1291" y="541546"/>
                    <a:pt x="2583" y="345234"/>
                    <a:pt x="15498" y="396895"/>
                  </a:cubicBezTo>
                  <a:cubicBezTo>
                    <a:pt x="28413" y="448556"/>
                    <a:pt x="56827" y="1112400"/>
                    <a:pt x="77492" y="1047824"/>
                  </a:cubicBezTo>
                  <a:cubicBezTo>
                    <a:pt x="98157" y="983248"/>
                    <a:pt x="111071" y="97262"/>
                    <a:pt x="139485" y="9438"/>
                  </a:cubicBezTo>
                  <a:cubicBezTo>
                    <a:pt x="167899" y="-78386"/>
                    <a:pt x="209227" y="474387"/>
                    <a:pt x="247973" y="520882"/>
                  </a:cubicBezTo>
                  <a:cubicBezTo>
                    <a:pt x="286719" y="567377"/>
                    <a:pt x="343547" y="275492"/>
                    <a:pt x="371960" y="288407"/>
                  </a:cubicBezTo>
                  <a:cubicBezTo>
                    <a:pt x="400373" y="301322"/>
                    <a:pt x="400373" y="575126"/>
                    <a:pt x="418454" y="598373"/>
                  </a:cubicBezTo>
                  <a:cubicBezTo>
                    <a:pt x="436535" y="621620"/>
                    <a:pt x="470116" y="340068"/>
                    <a:pt x="480448" y="427892"/>
                  </a:cubicBezTo>
                  <a:cubicBezTo>
                    <a:pt x="490780" y="515716"/>
                    <a:pt x="470116" y="1073655"/>
                    <a:pt x="480448" y="1125316"/>
                  </a:cubicBezTo>
                  <a:cubicBezTo>
                    <a:pt x="490780" y="1176977"/>
                    <a:pt x="516610" y="957417"/>
                    <a:pt x="542441" y="737858"/>
                  </a:cubicBezTo>
                </a:path>
              </a:pathLst>
            </a:cu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DB8FC3C-A30C-594B-8F53-06185A9F9AD1}"/>
                </a:ext>
              </a:extLst>
            </p:cNvPr>
            <p:cNvSpPr/>
            <p:nvPr/>
          </p:nvSpPr>
          <p:spPr>
            <a:xfrm>
              <a:off x="7361696" y="2146650"/>
              <a:ext cx="418455" cy="534655"/>
            </a:xfrm>
            <a:custGeom>
              <a:avLst/>
              <a:gdLst>
                <a:gd name="connsiteX0" fmla="*/ 0 w 418455"/>
                <a:gd name="connsiteY0" fmla="*/ 271086 h 534655"/>
                <a:gd name="connsiteX1" fmla="*/ 77492 w 418455"/>
                <a:gd name="connsiteY1" fmla="*/ 7615 h 534655"/>
                <a:gd name="connsiteX2" fmla="*/ 216977 w 418455"/>
                <a:gd name="connsiteY2" fmla="*/ 534557 h 534655"/>
                <a:gd name="connsiteX3" fmla="*/ 325465 w 418455"/>
                <a:gd name="connsiteY3" fmla="*/ 54110 h 534655"/>
                <a:gd name="connsiteX4" fmla="*/ 418455 w 418455"/>
                <a:gd name="connsiteY4" fmla="*/ 317581 h 5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455" h="534655">
                  <a:moveTo>
                    <a:pt x="0" y="271086"/>
                  </a:moveTo>
                  <a:cubicBezTo>
                    <a:pt x="20664" y="117394"/>
                    <a:pt x="41329" y="-36297"/>
                    <a:pt x="77492" y="7615"/>
                  </a:cubicBezTo>
                  <a:cubicBezTo>
                    <a:pt x="113655" y="51527"/>
                    <a:pt x="175648" y="526808"/>
                    <a:pt x="216977" y="534557"/>
                  </a:cubicBezTo>
                  <a:cubicBezTo>
                    <a:pt x="258306" y="542306"/>
                    <a:pt x="291885" y="90273"/>
                    <a:pt x="325465" y="54110"/>
                  </a:cubicBezTo>
                  <a:cubicBezTo>
                    <a:pt x="359045" y="17947"/>
                    <a:pt x="388750" y="167764"/>
                    <a:pt x="418455" y="317581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1D17DC-3CF1-114A-B78A-47AA22F817CC}"/>
              </a:ext>
            </a:extLst>
          </p:cNvPr>
          <p:cNvCxnSpPr>
            <a:cxnSpLocks/>
          </p:cNvCxnSpPr>
          <p:nvPr/>
        </p:nvCxnSpPr>
        <p:spPr>
          <a:xfrm>
            <a:off x="3583628" y="2035708"/>
            <a:ext cx="0" cy="98113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FC4AFAD-3B3D-2641-BE1B-7ED91E1F806F}"/>
              </a:ext>
            </a:extLst>
          </p:cNvPr>
          <p:cNvSpPr txBox="1"/>
          <p:nvPr/>
        </p:nvSpPr>
        <p:spPr>
          <a:xfrm>
            <a:off x="5677377" y="1431415"/>
            <a:ext cx="276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Received signal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1F6D2-E71A-9344-8477-7D8D73CE567C}"/>
              </a:ext>
            </a:extLst>
          </p:cNvPr>
          <p:cNvSpPr txBox="1"/>
          <p:nvPr/>
        </p:nvSpPr>
        <p:spPr>
          <a:xfrm>
            <a:off x="4411977" y="3559089"/>
            <a:ext cx="3678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 signal template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7DEBE2-37D7-7746-9858-BCC0A2569365}"/>
              </a:ext>
            </a:extLst>
          </p:cNvPr>
          <p:cNvSpPr txBox="1"/>
          <p:nvPr/>
        </p:nvSpPr>
        <p:spPr>
          <a:xfrm>
            <a:off x="3928459" y="2281372"/>
            <a:ext cx="25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matching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C75C857-29CA-6340-B4F6-542A77DCF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64" t="29689" r="28914" b="25528"/>
          <a:stretch/>
        </p:blipFill>
        <p:spPr>
          <a:xfrm>
            <a:off x="1767348" y="1235108"/>
            <a:ext cx="1115568" cy="91516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650CC1-B46F-3241-B69F-6CD841EB3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825" y="3171510"/>
            <a:ext cx="1166091" cy="75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855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3383880" y="3078276"/>
            <a:ext cx="1348970" cy="777647"/>
            <a:chOff x="987797" y="2140633"/>
            <a:chExt cx="1348970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52297" y="2609095"/>
              <a:ext cx="484470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C2C9B5-FD0E-B04F-BDDA-902F4CC577C3}"/>
              </a:ext>
            </a:extLst>
          </p:cNvPr>
          <p:cNvGrpSpPr/>
          <p:nvPr/>
        </p:nvGrpSpPr>
        <p:grpSpPr>
          <a:xfrm>
            <a:off x="2986021" y="902760"/>
            <a:ext cx="2451257" cy="1132948"/>
            <a:chOff x="5379653" y="1710874"/>
            <a:chExt cx="2451257" cy="113294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D19C190-2D21-5F47-B18A-1A3D470241CC}"/>
                </a:ext>
              </a:extLst>
            </p:cNvPr>
            <p:cNvGrpSpPr/>
            <p:nvPr/>
          </p:nvGrpSpPr>
          <p:grpSpPr>
            <a:xfrm>
              <a:off x="5379653" y="1976718"/>
              <a:ext cx="2451257" cy="777647"/>
              <a:chOff x="90922" y="2140633"/>
              <a:chExt cx="2451257" cy="777647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3A50D0E-37AC-7B44-8EB2-35425EFE438F}"/>
                  </a:ext>
                </a:extLst>
              </p:cNvPr>
              <p:cNvSpPr/>
              <p:nvPr/>
            </p:nvSpPr>
            <p:spPr>
              <a:xfrm>
                <a:off x="1207256" y="2140633"/>
                <a:ext cx="619245" cy="777647"/>
              </a:xfrm>
              <a:custGeom>
                <a:avLst/>
                <a:gdLst>
                  <a:gd name="connsiteX0" fmla="*/ 0 w 1580606"/>
                  <a:gd name="connsiteY0" fmla="*/ 921339 h 1174207"/>
                  <a:gd name="connsiteX1" fmla="*/ 78377 w 1580606"/>
                  <a:gd name="connsiteY1" fmla="*/ 215945 h 1174207"/>
                  <a:gd name="connsiteX2" fmla="*/ 261257 w 1580606"/>
                  <a:gd name="connsiteY2" fmla="*/ 1169533 h 1174207"/>
                  <a:gd name="connsiteX3" fmla="*/ 339634 w 1580606"/>
                  <a:gd name="connsiteY3" fmla="*/ 594767 h 1174207"/>
                  <a:gd name="connsiteX4" fmla="*/ 444137 w 1580606"/>
                  <a:gd name="connsiteY4" fmla="*/ 921339 h 1174207"/>
                  <a:gd name="connsiteX5" fmla="*/ 522514 w 1580606"/>
                  <a:gd name="connsiteY5" fmla="*/ 137567 h 1174207"/>
                  <a:gd name="connsiteX6" fmla="*/ 653143 w 1580606"/>
                  <a:gd name="connsiteY6" fmla="*/ 895213 h 1174207"/>
                  <a:gd name="connsiteX7" fmla="*/ 731520 w 1580606"/>
                  <a:gd name="connsiteY7" fmla="*/ 215945 h 1174207"/>
                  <a:gd name="connsiteX8" fmla="*/ 744583 w 1580606"/>
                  <a:gd name="connsiteY8" fmla="*/ 607830 h 1174207"/>
                  <a:gd name="connsiteX9" fmla="*/ 783771 w 1580606"/>
                  <a:gd name="connsiteY9" fmla="*/ 6939 h 1174207"/>
                  <a:gd name="connsiteX10" fmla="*/ 927463 w 1580606"/>
                  <a:gd name="connsiteY10" fmla="*/ 1091156 h 1174207"/>
                  <a:gd name="connsiteX11" fmla="*/ 1005840 w 1580606"/>
                  <a:gd name="connsiteY11" fmla="*/ 438013 h 1174207"/>
                  <a:gd name="connsiteX12" fmla="*/ 1175657 w 1580606"/>
                  <a:gd name="connsiteY12" fmla="*/ 1169533 h 1174207"/>
                  <a:gd name="connsiteX13" fmla="*/ 1254034 w 1580606"/>
                  <a:gd name="connsiteY13" fmla="*/ 451076 h 1174207"/>
                  <a:gd name="connsiteX14" fmla="*/ 1423851 w 1580606"/>
                  <a:gd name="connsiteY14" fmla="*/ 1025842 h 1174207"/>
                  <a:gd name="connsiteX15" fmla="*/ 1449977 w 1580606"/>
                  <a:gd name="connsiteY15" fmla="*/ 59190 h 1174207"/>
                  <a:gd name="connsiteX16" fmla="*/ 1580606 w 1580606"/>
                  <a:gd name="connsiteY16" fmla="*/ 777647 h 117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80606" h="1174207">
                    <a:moveTo>
                      <a:pt x="0" y="921339"/>
                    </a:moveTo>
                    <a:cubicBezTo>
                      <a:pt x="17417" y="547959"/>
                      <a:pt x="34834" y="174579"/>
                      <a:pt x="78377" y="215945"/>
                    </a:cubicBezTo>
                    <a:cubicBezTo>
                      <a:pt x="121920" y="257311"/>
                      <a:pt x="217714" y="1106396"/>
                      <a:pt x="261257" y="1169533"/>
                    </a:cubicBezTo>
                    <a:cubicBezTo>
                      <a:pt x="304800" y="1232670"/>
                      <a:pt x="309154" y="636133"/>
                      <a:pt x="339634" y="594767"/>
                    </a:cubicBezTo>
                    <a:cubicBezTo>
                      <a:pt x="370114" y="553401"/>
                      <a:pt x="413657" y="997539"/>
                      <a:pt x="444137" y="921339"/>
                    </a:cubicBezTo>
                    <a:cubicBezTo>
                      <a:pt x="474617" y="845139"/>
                      <a:pt x="487680" y="141921"/>
                      <a:pt x="522514" y="137567"/>
                    </a:cubicBezTo>
                    <a:cubicBezTo>
                      <a:pt x="557348" y="133213"/>
                      <a:pt x="618309" y="882150"/>
                      <a:pt x="653143" y="895213"/>
                    </a:cubicBezTo>
                    <a:cubicBezTo>
                      <a:pt x="687977" y="908276"/>
                      <a:pt x="716280" y="263842"/>
                      <a:pt x="731520" y="215945"/>
                    </a:cubicBezTo>
                    <a:cubicBezTo>
                      <a:pt x="746760" y="168048"/>
                      <a:pt x="735875" y="642664"/>
                      <a:pt x="744583" y="607830"/>
                    </a:cubicBezTo>
                    <a:cubicBezTo>
                      <a:pt x="753291" y="572996"/>
                      <a:pt x="753291" y="-73615"/>
                      <a:pt x="783771" y="6939"/>
                    </a:cubicBezTo>
                    <a:cubicBezTo>
                      <a:pt x="814251" y="87493"/>
                      <a:pt x="890452" y="1019310"/>
                      <a:pt x="927463" y="1091156"/>
                    </a:cubicBezTo>
                    <a:cubicBezTo>
                      <a:pt x="964475" y="1163002"/>
                      <a:pt x="964474" y="424950"/>
                      <a:pt x="1005840" y="438013"/>
                    </a:cubicBezTo>
                    <a:cubicBezTo>
                      <a:pt x="1047206" y="451076"/>
                      <a:pt x="1134291" y="1167356"/>
                      <a:pt x="1175657" y="1169533"/>
                    </a:cubicBezTo>
                    <a:cubicBezTo>
                      <a:pt x="1217023" y="1171710"/>
                      <a:pt x="1212668" y="475024"/>
                      <a:pt x="1254034" y="451076"/>
                    </a:cubicBezTo>
                    <a:cubicBezTo>
                      <a:pt x="1295400" y="427127"/>
                      <a:pt x="1391194" y="1091156"/>
                      <a:pt x="1423851" y="1025842"/>
                    </a:cubicBezTo>
                    <a:cubicBezTo>
                      <a:pt x="1456508" y="960528"/>
                      <a:pt x="1423851" y="100556"/>
                      <a:pt x="1449977" y="59190"/>
                    </a:cubicBezTo>
                    <a:cubicBezTo>
                      <a:pt x="1476103" y="17824"/>
                      <a:pt x="1528354" y="397735"/>
                      <a:pt x="1580606" y="777647"/>
                    </a:cubicBezTo>
                  </a:path>
                </a:pathLst>
              </a:cu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C7B2F01-5CAA-AE4A-8101-E82D6A35BC65}"/>
                  </a:ext>
                </a:extLst>
              </p:cNvPr>
              <p:cNvCxnSpPr/>
              <p:nvPr/>
            </p:nvCxnSpPr>
            <p:spPr>
              <a:xfrm>
                <a:off x="1832866" y="2609095"/>
                <a:ext cx="709313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C6FD5E1-DD32-A84D-8C19-8907EA7D51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922" y="2627390"/>
                <a:ext cx="1115567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DEA0244-CAF0-4441-A4DB-56619C804A7A}"/>
                </a:ext>
              </a:extLst>
            </p:cNvPr>
            <p:cNvSpPr/>
            <p:nvPr/>
          </p:nvSpPr>
          <p:spPr>
            <a:xfrm>
              <a:off x="5749871" y="1710874"/>
              <a:ext cx="542441" cy="1132948"/>
            </a:xfrm>
            <a:custGeom>
              <a:avLst/>
              <a:gdLst>
                <a:gd name="connsiteX0" fmla="*/ 0 w 542441"/>
                <a:gd name="connsiteY0" fmla="*/ 737858 h 1132948"/>
                <a:gd name="connsiteX1" fmla="*/ 15498 w 542441"/>
                <a:gd name="connsiteY1" fmla="*/ 396895 h 1132948"/>
                <a:gd name="connsiteX2" fmla="*/ 77492 w 542441"/>
                <a:gd name="connsiteY2" fmla="*/ 1047824 h 1132948"/>
                <a:gd name="connsiteX3" fmla="*/ 139485 w 542441"/>
                <a:gd name="connsiteY3" fmla="*/ 9438 h 1132948"/>
                <a:gd name="connsiteX4" fmla="*/ 247973 w 542441"/>
                <a:gd name="connsiteY4" fmla="*/ 520882 h 1132948"/>
                <a:gd name="connsiteX5" fmla="*/ 371960 w 542441"/>
                <a:gd name="connsiteY5" fmla="*/ 288407 h 1132948"/>
                <a:gd name="connsiteX6" fmla="*/ 418454 w 542441"/>
                <a:gd name="connsiteY6" fmla="*/ 598373 h 1132948"/>
                <a:gd name="connsiteX7" fmla="*/ 480448 w 542441"/>
                <a:gd name="connsiteY7" fmla="*/ 427892 h 1132948"/>
                <a:gd name="connsiteX8" fmla="*/ 480448 w 542441"/>
                <a:gd name="connsiteY8" fmla="*/ 1125316 h 1132948"/>
                <a:gd name="connsiteX9" fmla="*/ 542441 w 542441"/>
                <a:gd name="connsiteY9" fmla="*/ 737858 h 113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2441" h="1132948">
                  <a:moveTo>
                    <a:pt x="0" y="737858"/>
                  </a:moveTo>
                  <a:cubicBezTo>
                    <a:pt x="1291" y="541546"/>
                    <a:pt x="2583" y="345234"/>
                    <a:pt x="15498" y="396895"/>
                  </a:cubicBezTo>
                  <a:cubicBezTo>
                    <a:pt x="28413" y="448556"/>
                    <a:pt x="56827" y="1112400"/>
                    <a:pt x="77492" y="1047824"/>
                  </a:cubicBezTo>
                  <a:cubicBezTo>
                    <a:pt x="98157" y="983248"/>
                    <a:pt x="111071" y="97262"/>
                    <a:pt x="139485" y="9438"/>
                  </a:cubicBezTo>
                  <a:cubicBezTo>
                    <a:pt x="167899" y="-78386"/>
                    <a:pt x="209227" y="474387"/>
                    <a:pt x="247973" y="520882"/>
                  </a:cubicBezTo>
                  <a:cubicBezTo>
                    <a:pt x="286719" y="567377"/>
                    <a:pt x="343547" y="275492"/>
                    <a:pt x="371960" y="288407"/>
                  </a:cubicBezTo>
                  <a:cubicBezTo>
                    <a:pt x="400373" y="301322"/>
                    <a:pt x="400373" y="575126"/>
                    <a:pt x="418454" y="598373"/>
                  </a:cubicBezTo>
                  <a:cubicBezTo>
                    <a:pt x="436535" y="621620"/>
                    <a:pt x="470116" y="340068"/>
                    <a:pt x="480448" y="427892"/>
                  </a:cubicBezTo>
                  <a:cubicBezTo>
                    <a:pt x="490780" y="515716"/>
                    <a:pt x="470116" y="1073655"/>
                    <a:pt x="480448" y="1125316"/>
                  </a:cubicBezTo>
                  <a:cubicBezTo>
                    <a:pt x="490780" y="1176977"/>
                    <a:pt x="516610" y="957417"/>
                    <a:pt x="542441" y="737858"/>
                  </a:cubicBezTo>
                </a:path>
              </a:pathLst>
            </a:cu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DB8FC3C-A30C-594B-8F53-06185A9F9AD1}"/>
                </a:ext>
              </a:extLst>
            </p:cNvPr>
            <p:cNvSpPr/>
            <p:nvPr/>
          </p:nvSpPr>
          <p:spPr>
            <a:xfrm>
              <a:off x="7361696" y="2146650"/>
              <a:ext cx="418455" cy="534655"/>
            </a:xfrm>
            <a:custGeom>
              <a:avLst/>
              <a:gdLst>
                <a:gd name="connsiteX0" fmla="*/ 0 w 418455"/>
                <a:gd name="connsiteY0" fmla="*/ 271086 h 534655"/>
                <a:gd name="connsiteX1" fmla="*/ 77492 w 418455"/>
                <a:gd name="connsiteY1" fmla="*/ 7615 h 534655"/>
                <a:gd name="connsiteX2" fmla="*/ 216977 w 418455"/>
                <a:gd name="connsiteY2" fmla="*/ 534557 h 534655"/>
                <a:gd name="connsiteX3" fmla="*/ 325465 w 418455"/>
                <a:gd name="connsiteY3" fmla="*/ 54110 h 534655"/>
                <a:gd name="connsiteX4" fmla="*/ 418455 w 418455"/>
                <a:gd name="connsiteY4" fmla="*/ 317581 h 5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455" h="534655">
                  <a:moveTo>
                    <a:pt x="0" y="271086"/>
                  </a:moveTo>
                  <a:cubicBezTo>
                    <a:pt x="20664" y="117394"/>
                    <a:pt x="41329" y="-36297"/>
                    <a:pt x="77492" y="7615"/>
                  </a:cubicBezTo>
                  <a:cubicBezTo>
                    <a:pt x="113655" y="51527"/>
                    <a:pt x="175648" y="526808"/>
                    <a:pt x="216977" y="534557"/>
                  </a:cubicBezTo>
                  <a:cubicBezTo>
                    <a:pt x="258306" y="542306"/>
                    <a:pt x="291885" y="90273"/>
                    <a:pt x="325465" y="54110"/>
                  </a:cubicBezTo>
                  <a:cubicBezTo>
                    <a:pt x="359045" y="17947"/>
                    <a:pt x="388750" y="167764"/>
                    <a:pt x="418455" y="317581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1D17DC-3CF1-114A-B78A-47AA22F817CC}"/>
              </a:ext>
            </a:extLst>
          </p:cNvPr>
          <p:cNvCxnSpPr>
            <a:cxnSpLocks/>
          </p:cNvCxnSpPr>
          <p:nvPr/>
        </p:nvCxnSpPr>
        <p:spPr>
          <a:xfrm>
            <a:off x="3583628" y="2035708"/>
            <a:ext cx="0" cy="98113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07DEBE2-37D7-7746-9858-BCC0A2569365}"/>
              </a:ext>
            </a:extLst>
          </p:cNvPr>
          <p:cNvSpPr txBox="1"/>
          <p:nvPr/>
        </p:nvSpPr>
        <p:spPr>
          <a:xfrm>
            <a:off x="3928459" y="2281372"/>
            <a:ext cx="25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matching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3C61E2-6A7A-AD41-B5FC-FAF55AA86E23}"/>
              </a:ext>
            </a:extLst>
          </p:cNvPr>
          <p:cNvSpPr txBox="1"/>
          <p:nvPr/>
        </p:nvSpPr>
        <p:spPr>
          <a:xfrm>
            <a:off x="147222" y="4055974"/>
            <a:ext cx="233250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9FC08-7D2B-9943-8E1E-BCFE5B764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455" y="4707127"/>
            <a:ext cx="6834909" cy="20435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9808B6-12A9-8F43-B1EF-10B1C33B6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64" t="29689" r="28914" b="25528"/>
          <a:stretch/>
        </p:blipFill>
        <p:spPr>
          <a:xfrm>
            <a:off x="1767348" y="1235108"/>
            <a:ext cx="1115568" cy="9151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78C032-0F6B-3E4B-8ED9-A364679BE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825" y="3171510"/>
            <a:ext cx="1166091" cy="7504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D74B2DD-A771-F442-93B3-9B755ACA03A8}"/>
              </a:ext>
            </a:extLst>
          </p:cNvPr>
          <p:cNvSpPr txBox="1"/>
          <p:nvPr/>
        </p:nvSpPr>
        <p:spPr>
          <a:xfrm>
            <a:off x="5677377" y="1431415"/>
            <a:ext cx="276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Received signal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342362-743C-0E4F-816D-8540C64FFDBD}"/>
              </a:ext>
            </a:extLst>
          </p:cNvPr>
          <p:cNvSpPr txBox="1"/>
          <p:nvPr/>
        </p:nvSpPr>
        <p:spPr>
          <a:xfrm>
            <a:off x="4411977" y="3559089"/>
            <a:ext cx="3678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 signal template</a:t>
            </a:r>
          </a:p>
        </p:txBody>
      </p:sp>
    </p:spTree>
    <p:extLst>
      <p:ext uri="{BB962C8B-B14F-4D97-AF65-F5344CB8AC3E}">
        <p14:creationId xmlns:p14="http://schemas.microsoft.com/office/powerpoint/2010/main" val="29790574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3C61E2-6A7A-AD41-B5FC-FAF55AA86E23}"/>
              </a:ext>
            </a:extLst>
          </p:cNvPr>
          <p:cNvSpPr txBox="1"/>
          <p:nvPr/>
        </p:nvSpPr>
        <p:spPr>
          <a:xfrm>
            <a:off x="255711" y="863323"/>
            <a:ext cx="233250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B9BE9-B30E-A546-AD7B-DCBB2F26B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676" y="1762552"/>
            <a:ext cx="6614655" cy="463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477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8414B6-AA21-B944-997A-68BDAC085C89}"/>
              </a:ext>
            </a:extLst>
          </p:cNvPr>
          <p:cNvSpPr/>
          <p:nvPr/>
        </p:nvSpPr>
        <p:spPr>
          <a:xfrm>
            <a:off x="635430" y="3250528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210A38-4E02-F644-93A2-88C933270420}"/>
              </a:ext>
            </a:extLst>
          </p:cNvPr>
          <p:cNvSpPr/>
          <p:nvPr/>
        </p:nvSpPr>
        <p:spPr>
          <a:xfrm>
            <a:off x="3149533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63E420-208C-2442-BAAC-53E97DAFF4E8}"/>
              </a:ext>
            </a:extLst>
          </p:cNvPr>
          <p:cNvCxnSpPr>
            <a:cxnSpLocks/>
          </p:cNvCxnSpPr>
          <p:nvPr/>
        </p:nvCxnSpPr>
        <p:spPr>
          <a:xfrm flipV="1">
            <a:off x="1308831" y="3506253"/>
            <a:ext cx="1963027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71D07B-694D-EF47-9C67-93509F5B530B}"/>
              </a:ext>
            </a:extLst>
          </p:cNvPr>
          <p:cNvSpPr txBox="1"/>
          <p:nvPr/>
        </p:nvSpPr>
        <p:spPr>
          <a:xfrm>
            <a:off x="-5121" y="3761972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A2367-ECBB-D147-A3ED-1462066F2553}"/>
              </a:ext>
            </a:extLst>
          </p:cNvPr>
          <p:cNvSpPr txBox="1"/>
          <p:nvPr/>
        </p:nvSpPr>
        <p:spPr>
          <a:xfrm>
            <a:off x="2537440" y="4030709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C2BDB-4951-7A44-A89E-974F9E5E97D3}"/>
              </a:ext>
            </a:extLst>
          </p:cNvPr>
          <p:cNvSpPr txBox="1"/>
          <p:nvPr/>
        </p:nvSpPr>
        <p:spPr>
          <a:xfrm>
            <a:off x="5872143" y="3306195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Difference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C28B23-2905-4C45-B2A1-0707FFC6E560}"/>
              </a:ext>
            </a:extLst>
          </p:cNvPr>
          <p:cNvSpPr/>
          <p:nvPr/>
        </p:nvSpPr>
        <p:spPr>
          <a:xfrm>
            <a:off x="5181582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48DE24-74D4-9647-A8E8-FAE990D42869}"/>
              </a:ext>
            </a:extLst>
          </p:cNvPr>
          <p:cNvSpPr txBox="1"/>
          <p:nvPr/>
        </p:nvSpPr>
        <p:spPr>
          <a:xfrm>
            <a:off x="4569489" y="4017511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227CEE5-5C09-A246-8AAA-3EEF764D3DFA}"/>
              </a:ext>
            </a:extLst>
          </p:cNvPr>
          <p:cNvCxnSpPr>
            <a:cxnSpLocks/>
          </p:cNvCxnSpPr>
          <p:nvPr/>
        </p:nvCxnSpPr>
        <p:spPr>
          <a:xfrm flipV="1">
            <a:off x="3691973" y="3503767"/>
            <a:ext cx="1489609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54F7535D-AAC7-8E44-BC9E-80487C603BF7}"/>
              </a:ext>
            </a:extLst>
          </p:cNvPr>
          <p:cNvSpPr/>
          <p:nvPr/>
        </p:nvSpPr>
        <p:spPr>
          <a:xfrm>
            <a:off x="635430" y="5361865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4E74EA6-1F6D-AE4B-8B6D-4D5FBC442D87}"/>
              </a:ext>
            </a:extLst>
          </p:cNvPr>
          <p:cNvCxnSpPr>
            <a:cxnSpLocks/>
          </p:cNvCxnSpPr>
          <p:nvPr/>
        </p:nvCxnSpPr>
        <p:spPr>
          <a:xfrm flipV="1">
            <a:off x="1434614" y="5540098"/>
            <a:ext cx="2515656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775926E-E47C-6E45-8E75-8206EA1F6A9D}"/>
              </a:ext>
            </a:extLst>
          </p:cNvPr>
          <p:cNvSpPr txBox="1"/>
          <p:nvPr/>
        </p:nvSpPr>
        <p:spPr>
          <a:xfrm>
            <a:off x="-5121" y="5873309"/>
            <a:ext cx="182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observer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8C5144-C333-8D44-A713-3BF72AF80631}"/>
              </a:ext>
            </a:extLst>
          </p:cNvPr>
          <p:cNvSpPr txBox="1"/>
          <p:nvPr/>
        </p:nvSpPr>
        <p:spPr>
          <a:xfrm>
            <a:off x="3383888" y="614204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Reflector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E978DD-97E1-FD4A-9489-BC6E47832FCC}"/>
              </a:ext>
            </a:extLst>
          </p:cNvPr>
          <p:cNvSpPr/>
          <p:nvPr/>
        </p:nvSpPr>
        <p:spPr>
          <a:xfrm>
            <a:off x="4197973" y="5244778"/>
            <a:ext cx="204062" cy="83860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116B09F-B759-414B-AFF2-5794F85E976E}"/>
              </a:ext>
            </a:extLst>
          </p:cNvPr>
          <p:cNvCxnSpPr>
            <a:cxnSpLocks/>
          </p:cNvCxnSpPr>
          <p:nvPr/>
        </p:nvCxnSpPr>
        <p:spPr>
          <a:xfrm flipH="1" flipV="1">
            <a:off x="1477287" y="5885769"/>
            <a:ext cx="2448001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id="{518D62D3-24AE-B24F-864D-A5229D79FA09}"/>
              </a:ext>
            </a:extLst>
          </p:cNvPr>
          <p:cNvSpPr/>
          <p:nvPr/>
        </p:nvSpPr>
        <p:spPr>
          <a:xfrm rot="5002448">
            <a:off x="3705556" y="5464969"/>
            <a:ext cx="347833" cy="511425"/>
          </a:xfrm>
          <a:prstGeom prst="arc">
            <a:avLst>
              <a:gd name="adj1" fmla="val 11680588"/>
              <a:gd name="adj2" fmla="val 0"/>
            </a:avLst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6B820B-AF29-DD4E-BD92-F58AE1DEA83B}"/>
              </a:ext>
            </a:extLst>
          </p:cNvPr>
          <p:cNvSpPr txBox="1"/>
          <p:nvPr/>
        </p:nvSpPr>
        <p:spPr>
          <a:xfrm>
            <a:off x="5872143" y="5244778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Round-trip Time of Flight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RToF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5A138F-2FDD-E546-BF87-B07F1322CD4B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631625-7FC9-EB4D-A06C-D0AD49DA6D16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</p:spTree>
    <p:extLst>
      <p:ext uri="{BB962C8B-B14F-4D97-AF65-F5344CB8AC3E}">
        <p14:creationId xmlns:p14="http://schemas.microsoft.com/office/powerpoint/2010/main" val="40388070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E730D5-F57E-F34E-B804-C4D2EA9951DA}"/>
              </a:ext>
            </a:extLst>
          </p:cNvPr>
          <p:cNvSpPr txBox="1"/>
          <p:nvPr/>
        </p:nvSpPr>
        <p:spPr>
          <a:xfrm>
            <a:off x="371959" y="247977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1. Distance from the speed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93567-4AB4-0E42-A475-B45907C754B8}"/>
              </a:ext>
            </a:extLst>
          </p:cNvPr>
          <p:cNvSpPr txBox="1"/>
          <p:nvPr/>
        </p:nvSpPr>
        <p:spPr>
          <a:xfrm>
            <a:off x="387457" y="182622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2. Distance from the amplitude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F0A56-71C7-E04C-8401-1233F0F24F65}"/>
              </a:ext>
            </a:extLst>
          </p:cNvPr>
          <p:cNvSpPr txBox="1"/>
          <p:nvPr/>
        </p:nvSpPr>
        <p:spPr>
          <a:xfrm>
            <a:off x="371959" y="72124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Techniques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9EEE9-1E7B-D74B-8689-2C132E19E99E}"/>
              </a:ext>
            </a:extLst>
          </p:cNvPr>
          <p:cNvSpPr txBox="1"/>
          <p:nvPr/>
        </p:nvSpPr>
        <p:spPr>
          <a:xfrm>
            <a:off x="387457" y="1154475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Signal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B145A-6026-9743-B9D6-EEBD56DF5522}"/>
              </a:ext>
            </a:extLst>
          </p:cNvPr>
          <p:cNvSpPr txBox="1"/>
          <p:nvPr/>
        </p:nvSpPr>
        <p:spPr>
          <a:xfrm>
            <a:off x="387457" y="227195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Absorption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F336A-A94D-BD47-901B-7F9ABF0244D8}"/>
              </a:ext>
            </a:extLst>
          </p:cNvPr>
          <p:cNvSpPr txBox="1"/>
          <p:nvPr/>
        </p:nvSpPr>
        <p:spPr>
          <a:xfrm>
            <a:off x="402955" y="268968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Propagation loss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2C852-CFC8-4D4E-8858-C290DD8D4677}"/>
              </a:ext>
            </a:extLst>
          </p:cNvPr>
          <p:cNvSpPr txBox="1"/>
          <p:nvPr/>
        </p:nvSpPr>
        <p:spPr>
          <a:xfrm>
            <a:off x="402955" y="333043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3. Distance from the frequency 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0854-CFD4-3D40-A168-39C53BC0489B}"/>
              </a:ext>
            </a:extLst>
          </p:cNvPr>
          <p:cNvSpPr txBox="1"/>
          <p:nvPr/>
        </p:nvSpPr>
        <p:spPr>
          <a:xfrm>
            <a:off x="402955" y="3807160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Doppler effect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03885-6C41-0340-8310-EC5AF435B235}"/>
              </a:ext>
            </a:extLst>
          </p:cNvPr>
          <p:cNvSpPr txBox="1"/>
          <p:nvPr/>
        </p:nvSpPr>
        <p:spPr>
          <a:xfrm>
            <a:off x="418453" y="4240388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A case study (Doppler + Triangulation)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E23884-8BBB-A340-9358-0ED1D3619318}"/>
              </a:ext>
            </a:extLst>
          </p:cNvPr>
          <p:cNvSpPr txBox="1"/>
          <p:nvPr/>
        </p:nvSpPr>
        <p:spPr>
          <a:xfrm>
            <a:off x="402955" y="4935226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4. Distance from the phase information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44CDE-34F4-8242-A2DF-B1E6365B2A01}"/>
              </a:ext>
            </a:extLst>
          </p:cNvPr>
          <p:cNvSpPr txBox="1"/>
          <p:nvPr/>
        </p:nvSpPr>
        <p:spPr>
          <a:xfrm>
            <a:off x="402955" y="5411952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Overview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E0C3A3-A7BF-F74D-B82D-F176E5F46E75}"/>
              </a:ext>
            </a:extLst>
          </p:cNvPr>
          <p:cNvSpPr txBox="1"/>
          <p:nvPr/>
        </p:nvSpPr>
        <p:spPr>
          <a:xfrm>
            <a:off x="418453" y="5798686"/>
            <a:ext cx="83225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Impulse function, Impulse response, Convolution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286A4A-63D7-714D-9C58-146A8C4008E2}"/>
              </a:ext>
            </a:extLst>
          </p:cNvPr>
          <p:cNvSpPr txBox="1"/>
          <p:nvPr/>
        </p:nvSpPr>
        <p:spPr>
          <a:xfrm>
            <a:off x="418453" y="621011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c. A case study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3B236B-94A0-A541-AC10-7C91BD9EB0FD}"/>
              </a:ext>
            </a:extLst>
          </p:cNvPr>
          <p:cNvSpPr/>
          <p:nvPr/>
        </p:nvSpPr>
        <p:spPr>
          <a:xfrm>
            <a:off x="0" y="3212026"/>
            <a:ext cx="9144000" cy="51803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5291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EC9900-DA38-7D4F-BF41-C7135CCEFE7B}"/>
              </a:ext>
            </a:extLst>
          </p:cNvPr>
          <p:cNvGrpSpPr/>
          <p:nvPr/>
        </p:nvGrpSpPr>
        <p:grpSpPr>
          <a:xfrm>
            <a:off x="97965" y="1536206"/>
            <a:ext cx="3718190" cy="1350521"/>
            <a:chOff x="268446" y="2094145"/>
            <a:chExt cx="3718190" cy="135052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71F02F9-957A-D342-8EE9-3AB533925395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3D1C049-884D-3941-9CA1-BB09767352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6CB7C4-46ED-694C-8CA0-CF43F45C1266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1DC64A-4476-CE4C-AE30-97CDD3E19E6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5AFEB5-8AAF-F349-B0DA-D3C979E1E380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B24158A-E4B7-BB4D-8FC9-0E011B6BDDDB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D8BE5AE-FFA1-1149-859A-283063595EF5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FF5350-9A05-4549-B5C9-D76F07A0A290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9AE09E-D0DF-114A-99E3-B19E1E6828F3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5CF0C9-F16C-2849-8DEC-D41B7D500558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/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blipFill>
                <a:blip r:embed="rId2"/>
                <a:stretch>
                  <a:fillRect l="-1325" t="-3125" r="-3311" b="-31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420202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EC9900-DA38-7D4F-BF41-C7135CCEFE7B}"/>
              </a:ext>
            </a:extLst>
          </p:cNvPr>
          <p:cNvGrpSpPr/>
          <p:nvPr/>
        </p:nvGrpSpPr>
        <p:grpSpPr>
          <a:xfrm>
            <a:off x="97965" y="1536206"/>
            <a:ext cx="3718190" cy="1350521"/>
            <a:chOff x="268446" y="2094145"/>
            <a:chExt cx="3718190" cy="135052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71F02F9-957A-D342-8EE9-3AB533925395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3D1C049-884D-3941-9CA1-BB09767352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6CB7C4-46ED-694C-8CA0-CF43F45C1266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1DC64A-4476-CE4C-AE30-97CDD3E19E6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5AFEB5-8AAF-F349-B0DA-D3C979E1E380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B24158A-E4B7-BB4D-8FC9-0E011B6BDDDB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D8BE5AE-FFA1-1149-859A-283063595EF5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FF5350-9A05-4549-B5C9-D76F07A0A290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9AE09E-D0DF-114A-99E3-B19E1E6828F3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5CF0C9-F16C-2849-8DEC-D41B7D500558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EB7709-5014-6D42-8519-AB2567CA4E5D}"/>
              </a:ext>
            </a:extLst>
          </p:cNvPr>
          <p:cNvGrpSpPr/>
          <p:nvPr/>
        </p:nvGrpSpPr>
        <p:grpSpPr>
          <a:xfrm>
            <a:off x="5389285" y="1564878"/>
            <a:ext cx="3718190" cy="1350521"/>
            <a:chOff x="268446" y="2094145"/>
            <a:chExt cx="3718190" cy="135052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E56E3C4-616C-344A-A65D-5B0E5F60A70F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D9E57A-9C2D-7D4C-A2AE-259440F60F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06188D-3ADE-5C4C-AB97-3DB3FDFECB90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9235499-984C-6E43-82C6-71A514377AB7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7C68A21-96CE-2B42-9032-482EDEF1F070}"/>
                </a:ext>
              </a:extLst>
            </p:cNvPr>
            <p:cNvGrpSpPr/>
            <p:nvPr/>
          </p:nvGrpSpPr>
          <p:grpSpPr>
            <a:xfrm>
              <a:off x="710715" y="2588510"/>
              <a:ext cx="2481391" cy="512162"/>
              <a:chOff x="899346" y="1542159"/>
              <a:chExt cx="2481391" cy="384795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4A9F7C5-25A9-2240-8779-A664CA510B1A}"/>
                  </a:ext>
                </a:extLst>
              </p:cNvPr>
              <p:cNvSpPr/>
              <p:nvPr/>
            </p:nvSpPr>
            <p:spPr>
              <a:xfrm>
                <a:off x="899346" y="1542159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AD985EFF-4904-B84B-AA08-457EBE5F8FE8}"/>
                  </a:ext>
                </a:extLst>
              </p:cNvPr>
              <p:cNvSpPr/>
              <p:nvPr/>
            </p:nvSpPr>
            <p:spPr>
              <a:xfrm>
                <a:off x="2139103" y="1556842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B92781-F44A-AD4A-B5AA-89AFF120BC7F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079D201-B6D1-424E-8E5E-62224F06A744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B3EBA73-8A61-1848-8C26-FE736C540315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28C7919-5BC2-8644-BFCB-7388A0188125}"/>
              </a:ext>
            </a:extLst>
          </p:cNvPr>
          <p:cNvCxnSpPr>
            <a:cxnSpLocks/>
          </p:cNvCxnSpPr>
          <p:nvPr/>
        </p:nvCxnSpPr>
        <p:spPr>
          <a:xfrm flipH="1">
            <a:off x="3816155" y="2040725"/>
            <a:ext cx="1262396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C0589F7-5D45-804F-A03B-9889F6544929}"/>
              </a:ext>
            </a:extLst>
          </p:cNvPr>
          <p:cNvSpPr txBox="1"/>
          <p:nvPr/>
        </p:nvSpPr>
        <p:spPr>
          <a:xfrm>
            <a:off x="3704023" y="16752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/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blipFill>
                <a:blip r:embed="rId2"/>
                <a:stretch>
                  <a:fillRect l="-1325" t="-3125" r="-3311" b="-31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32820EA-E4CF-0B42-B624-F5169D81D481}"/>
                  </a:ext>
                </a:extLst>
              </p:cNvPr>
              <p:cNvSpPr txBox="1"/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O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32820EA-E4CF-0B42-B624-F5169D81D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blipFill>
                <a:blip r:embed="rId3"/>
                <a:stretch>
                  <a:fillRect l="-1299" t="-3226" r="-2597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4452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EC9900-DA38-7D4F-BF41-C7135CCEFE7B}"/>
              </a:ext>
            </a:extLst>
          </p:cNvPr>
          <p:cNvGrpSpPr/>
          <p:nvPr/>
        </p:nvGrpSpPr>
        <p:grpSpPr>
          <a:xfrm>
            <a:off x="97965" y="1536206"/>
            <a:ext cx="3718190" cy="1350521"/>
            <a:chOff x="268446" y="2094145"/>
            <a:chExt cx="3718190" cy="135052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71F02F9-957A-D342-8EE9-3AB533925395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3D1C049-884D-3941-9CA1-BB09767352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6CB7C4-46ED-694C-8CA0-CF43F45C1266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1DC64A-4476-CE4C-AE30-97CDD3E19E6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5AFEB5-8AAF-F349-B0DA-D3C979E1E380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B24158A-E4B7-BB4D-8FC9-0E011B6BDDDB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D8BE5AE-FFA1-1149-859A-283063595EF5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FF5350-9A05-4549-B5C9-D76F07A0A290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9AE09E-D0DF-114A-99E3-B19E1E6828F3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5CF0C9-F16C-2849-8DEC-D41B7D500558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EB7709-5014-6D42-8519-AB2567CA4E5D}"/>
              </a:ext>
            </a:extLst>
          </p:cNvPr>
          <p:cNvGrpSpPr/>
          <p:nvPr/>
        </p:nvGrpSpPr>
        <p:grpSpPr>
          <a:xfrm>
            <a:off x="5389285" y="1564878"/>
            <a:ext cx="3718190" cy="1350521"/>
            <a:chOff x="268446" y="2094145"/>
            <a:chExt cx="3718190" cy="135052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E56E3C4-616C-344A-A65D-5B0E5F60A70F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D9E57A-9C2D-7D4C-A2AE-259440F60F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06188D-3ADE-5C4C-AB97-3DB3FDFECB90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9235499-984C-6E43-82C6-71A514377AB7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7C68A21-96CE-2B42-9032-482EDEF1F070}"/>
                </a:ext>
              </a:extLst>
            </p:cNvPr>
            <p:cNvGrpSpPr/>
            <p:nvPr/>
          </p:nvGrpSpPr>
          <p:grpSpPr>
            <a:xfrm>
              <a:off x="710715" y="2588510"/>
              <a:ext cx="2481391" cy="512162"/>
              <a:chOff x="899346" y="1542159"/>
              <a:chExt cx="2481391" cy="384795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4A9F7C5-25A9-2240-8779-A664CA510B1A}"/>
                  </a:ext>
                </a:extLst>
              </p:cNvPr>
              <p:cNvSpPr/>
              <p:nvPr/>
            </p:nvSpPr>
            <p:spPr>
              <a:xfrm>
                <a:off x="899346" y="1542159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AD985EFF-4904-B84B-AA08-457EBE5F8FE8}"/>
                  </a:ext>
                </a:extLst>
              </p:cNvPr>
              <p:cNvSpPr/>
              <p:nvPr/>
            </p:nvSpPr>
            <p:spPr>
              <a:xfrm>
                <a:off x="2139103" y="1556842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B92781-F44A-AD4A-B5AA-89AFF120BC7F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079D201-B6D1-424E-8E5E-62224F06A744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B3EBA73-8A61-1848-8C26-FE736C540315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28C7919-5BC2-8644-BFCB-7388A0188125}"/>
              </a:ext>
            </a:extLst>
          </p:cNvPr>
          <p:cNvCxnSpPr>
            <a:cxnSpLocks/>
          </p:cNvCxnSpPr>
          <p:nvPr/>
        </p:nvCxnSpPr>
        <p:spPr>
          <a:xfrm flipH="1">
            <a:off x="3816155" y="2040725"/>
            <a:ext cx="1262396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C0589F7-5D45-804F-A03B-9889F6544929}"/>
              </a:ext>
            </a:extLst>
          </p:cNvPr>
          <p:cNvSpPr txBox="1"/>
          <p:nvPr/>
        </p:nvSpPr>
        <p:spPr>
          <a:xfrm>
            <a:off x="3704023" y="16752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d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506DC68-DE59-F54D-82EE-91282BF59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374" y="3467100"/>
            <a:ext cx="3395277" cy="337482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2848F9A-79E7-6146-9C53-85F4D036E58D}"/>
              </a:ext>
            </a:extLst>
          </p:cNvPr>
          <p:cNvSpPr txBox="1"/>
          <p:nvPr/>
        </p:nvSpPr>
        <p:spPr>
          <a:xfrm>
            <a:off x="597779" y="4197369"/>
            <a:ext cx="3606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Attenuation due to atmospheric absorption and diffraction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/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blipFill>
                <a:blip r:embed="rId3"/>
                <a:stretch>
                  <a:fillRect l="-1325" t="-3125" r="-3311" b="-31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32820EA-E4CF-0B42-B624-F5169D81D481}"/>
                  </a:ext>
                </a:extLst>
              </p:cNvPr>
              <p:cNvSpPr txBox="1"/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O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32820EA-E4CF-0B42-B624-F5169D81D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blipFill>
                <a:blip r:embed="rId4"/>
                <a:stretch>
                  <a:fillRect l="-1299" t="-3226" r="-2597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562678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EC9900-DA38-7D4F-BF41-C7135CCEFE7B}"/>
              </a:ext>
            </a:extLst>
          </p:cNvPr>
          <p:cNvGrpSpPr/>
          <p:nvPr/>
        </p:nvGrpSpPr>
        <p:grpSpPr>
          <a:xfrm>
            <a:off x="97965" y="1536206"/>
            <a:ext cx="3718190" cy="1350521"/>
            <a:chOff x="268446" y="2094145"/>
            <a:chExt cx="3718190" cy="135052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71F02F9-957A-D342-8EE9-3AB533925395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3D1C049-884D-3941-9CA1-BB09767352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6CB7C4-46ED-694C-8CA0-CF43F45C1266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1DC64A-4476-CE4C-AE30-97CDD3E19E6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5AFEB5-8AAF-F349-B0DA-D3C979E1E380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B24158A-E4B7-BB4D-8FC9-0E011B6BDDDB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D8BE5AE-FFA1-1149-859A-283063595EF5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FF5350-9A05-4549-B5C9-D76F07A0A290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9AE09E-D0DF-114A-99E3-B19E1E6828F3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5CF0C9-F16C-2849-8DEC-D41B7D500558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EB7709-5014-6D42-8519-AB2567CA4E5D}"/>
              </a:ext>
            </a:extLst>
          </p:cNvPr>
          <p:cNvGrpSpPr/>
          <p:nvPr/>
        </p:nvGrpSpPr>
        <p:grpSpPr>
          <a:xfrm>
            <a:off x="5389285" y="1564878"/>
            <a:ext cx="3718190" cy="1350521"/>
            <a:chOff x="268446" y="2094145"/>
            <a:chExt cx="3718190" cy="135052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E56E3C4-616C-344A-A65D-5B0E5F60A70F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D9E57A-9C2D-7D4C-A2AE-259440F60F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06188D-3ADE-5C4C-AB97-3DB3FDFECB90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9235499-984C-6E43-82C6-71A514377AB7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7C68A21-96CE-2B42-9032-482EDEF1F070}"/>
                </a:ext>
              </a:extLst>
            </p:cNvPr>
            <p:cNvGrpSpPr/>
            <p:nvPr/>
          </p:nvGrpSpPr>
          <p:grpSpPr>
            <a:xfrm>
              <a:off x="710715" y="2588510"/>
              <a:ext cx="2481391" cy="512162"/>
              <a:chOff x="899346" y="1542159"/>
              <a:chExt cx="2481391" cy="384795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4A9F7C5-25A9-2240-8779-A664CA510B1A}"/>
                  </a:ext>
                </a:extLst>
              </p:cNvPr>
              <p:cNvSpPr/>
              <p:nvPr/>
            </p:nvSpPr>
            <p:spPr>
              <a:xfrm>
                <a:off x="899346" y="1542159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AD985EFF-4904-B84B-AA08-457EBE5F8FE8}"/>
                  </a:ext>
                </a:extLst>
              </p:cNvPr>
              <p:cNvSpPr/>
              <p:nvPr/>
            </p:nvSpPr>
            <p:spPr>
              <a:xfrm>
                <a:off x="2139103" y="1556842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B92781-F44A-AD4A-B5AA-89AFF120BC7F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079D201-B6D1-424E-8E5E-62224F06A744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B3EBA73-8A61-1848-8C26-FE736C540315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28C7919-5BC2-8644-BFCB-7388A0188125}"/>
              </a:ext>
            </a:extLst>
          </p:cNvPr>
          <p:cNvCxnSpPr>
            <a:cxnSpLocks/>
          </p:cNvCxnSpPr>
          <p:nvPr/>
        </p:nvCxnSpPr>
        <p:spPr>
          <a:xfrm flipH="1">
            <a:off x="3816155" y="2040725"/>
            <a:ext cx="1262396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C0589F7-5D45-804F-A03B-9889F6544929}"/>
              </a:ext>
            </a:extLst>
          </p:cNvPr>
          <p:cNvSpPr txBox="1"/>
          <p:nvPr/>
        </p:nvSpPr>
        <p:spPr>
          <a:xfrm>
            <a:off x="3704023" y="16752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30D63C7-1AB8-914F-8941-4ECEFFA52473}"/>
                  </a:ext>
                </a:extLst>
              </p:cNvPr>
              <p:cNvSpPr txBox="1"/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30D63C7-1AB8-914F-8941-4ECEFFA52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blipFill>
                <a:blip r:embed="rId2"/>
                <a:stretch>
                  <a:fillRect l="-1325" t="-3125" r="-3311" b="-31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21051A0-BDB0-4947-ADD4-EAE4CA1A0C65}"/>
                  </a:ext>
                </a:extLst>
              </p:cNvPr>
              <p:cNvSpPr txBox="1"/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O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21051A0-BDB0-4947-ADD4-EAE4CA1A0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blipFill>
                <a:blip r:embed="rId3"/>
                <a:stretch>
                  <a:fillRect l="-1299" t="-3226" r="-2597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9DD88F1-8852-214F-A277-7829D2244229}"/>
                  </a:ext>
                </a:extLst>
              </p:cNvPr>
              <p:cNvSpPr txBox="1"/>
              <p:nvPr/>
            </p:nvSpPr>
            <p:spPr>
              <a:xfrm>
                <a:off x="3658426" y="4326732"/>
                <a:ext cx="2485552" cy="5012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O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𝐴𝑆</m:t>
                      </m:r>
                      <m:r>
                        <a:rPr kumimoji="0" lang="en-US" sz="3200" b="0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𝛼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9DD88F1-8852-214F-A277-7829D2244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8426" y="4326732"/>
                <a:ext cx="2485552" cy="501291"/>
              </a:xfrm>
              <a:prstGeom prst="rect">
                <a:avLst/>
              </a:prstGeom>
              <a:blipFill>
                <a:blip r:embed="rId4"/>
                <a:stretch>
                  <a:fillRect l="-3571" t="-5000" r="-510" b="-5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B37A146D-A5E9-0346-8F65-F1192D90B125}"/>
              </a:ext>
            </a:extLst>
          </p:cNvPr>
          <p:cNvSpPr txBox="1"/>
          <p:nvPr/>
        </p:nvSpPr>
        <p:spPr>
          <a:xfrm>
            <a:off x="3562349" y="5166786"/>
            <a:ext cx="5780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  = attenuation coefficient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Depends on frequency and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 ( temperature, humidity etc.)</a:t>
            </a:r>
          </a:p>
        </p:txBody>
      </p:sp>
    </p:spTree>
    <p:extLst>
      <p:ext uri="{BB962C8B-B14F-4D97-AF65-F5344CB8AC3E}">
        <p14:creationId xmlns:p14="http://schemas.microsoft.com/office/powerpoint/2010/main" val="2146572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346219" y="1676720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579162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377978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318763" y="56391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979768" y="570406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190831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942259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693687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6471" r="-16000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256610" y="-643909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693888" y="-1798825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372957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5134833" y="1827323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blipFill>
                <a:blip r:embed="rId8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7027425" y="1788202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451159" y="2012486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737640" y="-52282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8621" t="-25714" r="-12931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2111857" y="-1718824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𝑐𝑜𝑠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blipFill>
                <a:blip r:embed="rId10"/>
                <a:stretch>
                  <a:fillRect l="-7563" t="-25714" r="-13445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793" r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blipFill>
                <a:blip r:embed="rId14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E782996-5B89-6B44-A78E-E34B087B9778}"/>
              </a:ext>
            </a:extLst>
          </p:cNvPr>
          <p:cNvSpPr txBox="1"/>
          <p:nvPr/>
        </p:nvSpPr>
        <p:spPr>
          <a:xfrm>
            <a:off x="416355" y="2918254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/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6471" r="-789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B5C2AB7A-76BD-FF45-8B84-A1A3899ADA4B}"/>
              </a:ext>
            </a:extLst>
          </p:cNvPr>
          <p:cNvSpPr txBox="1"/>
          <p:nvPr/>
        </p:nvSpPr>
        <p:spPr>
          <a:xfrm>
            <a:off x="294469" y="3413006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/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blipFill>
                <a:blip r:embed="rId16"/>
                <a:stretch>
                  <a:fillRect t="-25714" r="-5512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AE7DFA-BA22-9541-8078-C758C0A0C9B9}"/>
              </a:ext>
            </a:extLst>
          </p:cNvPr>
          <p:cNvSpPr txBox="1"/>
          <p:nvPr/>
        </p:nvSpPr>
        <p:spPr>
          <a:xfrm>
            <a:off x="365855" y="3871647"/>
            <a:ext cx="272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at 1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sensor: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F79D29-9916-1E45-B6C6-1530269D1716}"/>
              </a:ext>
            </a:extLst>
          </p:cNvPr>
          <p:cNvSpPr txBox="1"/>
          <p:nvPr/>
        </p:nvSpPr>
        <p:spPr>
          <a:xfrm>
            <a:off x="244333" y="4327112"/>
            <a:ext cx="235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Combined signal: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0A7B62-187E-CE45-9456-E17E218B3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27E21AC-64A1-6D4B-AC9C-E75D02138AE0}"/>
                  </a:ext>
                </a:extLst>
              </p:cNvPr>
              <p:cNvSpPr txBox="1"/>
              <p:nvPr/>
            </p:nvSpPr>
            <p:spPr>
              <a:xfrm>
                <a:off x="3059728" y="3898491"/>
                <a:ext cx="4916828" cy="4599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27E21AC-64A1-6D4B-AC9C-E75D02138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728" y="3898491"/>
                <a:ext cx="4916828" cy="459934"/>
              </a:xfrm>
              <a:prstGeom prst="rect">
                <a:avLst/>
              </a:prstGeom>
              <a:blipFill>
                <a:blip r:embed="rId17"/>
                <a:stretch>
                  <a:fillRect l="-1804" t="-2703" b="-351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D09AD6BC-BE2F-4F4B-BA75-0F153D435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61" y="4697795"/>
            <a:ext cx="7458364" cy="13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6BD87E9F-4DD6-9945-B406-99050DF88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982" y="5078057"/>
            <a:ext cx="390342" cy="34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0905576-55D0-DF4E-BB16-741CF9D558E5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0082" y="1454644"/>
            <a:ext cx="592464" cy="59246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A669F87-E613-DA4C-8C89-265C05053268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52053" y="1453595"/>
            <a:ext cx="592464" cy="59246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E8B5053-6B31-E340-AE27-353D0391751F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0786" y="1453302"/>
            <a:ext cx="592464" cy="59246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A0490C0-A980-714C-BA4B-F3CDBC3C799B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9537" y="1466902"/>
            <a:ext cx="592464" cy="5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16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F1D97-7D4D-5D48-93D0-D2AEBA14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FC295B-486F-9F4F-B0DD-737B62A9D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05" y="2130681"/>
            <a:ext cx="8479790" cy="445643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AEA5C53C-3477-6F4A-B88B-BF5737B832AE}"/>
              </a:ext>
            </a:extLst>
          </p:cNvPr>
          <p:cNvSpPr/>
          <p:nvPr/>
        </p:nvSpPr>
        <p:spPr>
          <a:xfrm>
            <a:off x="1929597" y="2247253"/>
            <a:ext cx="6842444" cy="4293031"/>
          </a:xfrm>
          <a:custGeom>
            <a:avLst/>
            <a:gdLst>
              <a:gd name="connsiteX0" fmla="*/ 1697006 w 6842444"/>
              <a:gd name="connsiteY0" fmla="*/ 2123268 h 4293031"/>
              <a:gd name="connsiteX1" fmla="*/ 1697006 w 6842444"/>
              <a:gd name="connsiteY1" fmla="*/ 2123268 h 4293031"/>
              <a:gd name="connsiteX2" fmla="*/ 1464532 w 6842444"/>
              <a:gd name="connsiteY2" fmla="*/ 2340244 h 4293031"/>
              <a:gd name="connsiteX3" fmla="*/ 1418037 w 6842444"/>
              <a:gd name="connsiteY3" fmla="*/ 2371241 h 4293031"/>
              <a:gd name="connsiteX4" fmla="*/ 1402539 w 6842444"/>
              <a:gd name="connsiteY4" fmla="*/ 2417736 h 4293031"/>
              <a:gd name="connsiteX5" fmla="*/ 1371542 w 6842444"/>
              <a:gd name="connsiteY5" fmla="*/ 2464231 h 4293031"/>
              <a:gd name="connsiteX6" fmla="*/ 1325047 w 6842444"/>
              <a:gd name="connsiteY6" fmla="*/ 2557221 h 4293031"/>
              <a:gd name="connsiteX7" fmla="*/ 1247556 w 6842444"/>
              <a:gd name="connsiteY7" fmla="*/ 2696705 h 4293031"/>
              <a:gd name="connsiteX8" fmla="*/ 1154566 w 6842444"/>
              <a:gd name="connsiteY8" fmla="*/ 2774197 h 4293031"/>
              <a:gd name="connsiteX9" fmla="*/ 1108071 w 6842444"/>
              <a:gd name="connsiteY9" fmla="*/ 2805193 h 4293031"/>
              <a:gd name="connsiteX10" fmla="*/ 1030579 w 6842444"/>
              <a:gd name="connsiteY10" fmla="*/ 2882685 h 4293031"/>
              <a:gd name="connsiteX11" fmla="*/ 984084 w 6842444"/>
              <a:gd name="connsiteY11" fmla="*/ 2944678 h 4293031"/>
              <a:gd name="connsiteX12" fmla="*/ 922091 w 6842444"/>
              <a:gd name="connsiteY12" fmla="*/ 3037668 h 4293031"/>
              <a:gd name="connsiteX13" fmla="*/ 844600 w 6842444"/>
              <a:gd name="connsiteY13" fmla="*/ 3130658 h 4293031"/>
              <a:gd name="connsiteX14" fmla="*/ 798105 w 6842444"/>
              <a:gd name="connsiteY14" fmla="*/ 3146156 h 4293031"/>
              <a:gd name="connsiteX15" fmla="*/ 736111 w 6842444"/>
              <a:gd name="connsiteY15" fmla="*/ 3192651 h 4293031"/>
              <a:gd name="connsiteX16" fmla="*/ 689617 w 6842444"/>
              <a:gd name="connsiteY16" fmla="*/ 3208149 h 4293031"/>
              <a:gd name="connsiteX17" fmla="*/ 627623 w 6842444"/>
              <a:gd name="connsiteY17" fmla="*/ 3239146 h 4293031"/>
              <a:gd name="connsiteX18" fmla="*/ 581128 w 6842444"/>
              <a:gd name="connsiteY18" fmla="*/ 3254644 h 4293031"/>
              <a:gd name="connsiteX19" fmla="*/ 519135 w 6842444"/>
              <a:gd name="connsiteY19" fmla="*/ 3285641 h 4293031"/>
              <a:gd name="connsiteX20" fmla="*/ 379650 w 6842444"/>
              <a:gd name="connsiteY20" fmla="*/ 3332136 h 4293031"/>
              <a:gd name="connsiteX21" fmla="*/ 333156 w 6842444"/>
              <a:gd name="connsiteY21" fmla="*/ 3347634 h 4293031"/>
              <a:gd name="connsiteX22" fmla="*/ 255664 w 6842444"/>
              <a:gd name="connsiteY22" fmla="*/ 3425126 h 4293031"/>
              <a:gd name="connsiteX23" fmla="*/ 224667 w 6842444"/>
              <a:gd name="connsiteY23" fmla="*/ 3471621 h 4293031"/>
              <a:gd name="connsiteX24" fmla="*/ 85183 w 6842444"/>
              <a:gd name="connsiteY24" fmla="*/ 3595607 h 4293031"/>
              <a:gd name="connsiteX25" fmla="*/ 23189 w 6842444"/>
              <a:gd name="connsiteY25" fmla="*/ 3688597 h 4293031"/>
              <a:gd name="connsiteX26" fmla="*/ 23189 w 6842444"/>
              <a:gd name="connsiteY26" fmla="*/ 3952068 h 4293031"/>
              <a:gd name="connsiteX27" fmla="*/ 38688 w 6842444"/>
              <a:gd name="connsiteY27" fmla="*/ 3998563 h 4293031"/>
              <a:gd name="connsiteX28" fmla="*/ 85183 w 6842444"/>
              <a:gd name="connsiteY28" fmla="*/ 4029560 h 4293031"/>
              <a:gd name="connsiteX29" fmla="*/ 147176 w 6842444"/>
              <a:gd name="connsiteY29" fmla="*/ 4122549 h 4293031"/>
              <a:gd name="connsiteX30" fmla="*/ 240166 w 6842444"/>
              <a:gd name="connsiteY30" fmla="*/ 4153546 h 4293031"/>
              <a:gd name="connsiteX31" fmla="*/ 302159 w 6842444"/>
              <a:gd name="connsiteY31" fmla="*/ 4184543 h 4293031"/>
              <a:gd name="connsiteX32" fmla="*/ 364152 w 6842444"/>
              <a:gd name="connsiteY32" fmla="*/ 4200041 h 4293031"/>
              <a:gd name="connsiteX33" fmla="*/ 410647 w 6842444"/>
              <a:gd name="connsiteY33" fmla="*/ 4215539 h 4293031"/>
              <a:gd name="connsiteX34" fmla="*/ 643122 w 6842444"/>
              <a:gd name="connsiteY34" fmla="*/ 4246536 h 4293031"/>
              <a:gd name="connsiteX35" fmla="*/ 720613 w 6842444"/>
              <a:gd name="connsiteY35" fmla="*/ 4262034 h 4293031"/>
              <a:gd name="connsiteX36" fmla="*/ 875596 w 6842444"/>
              <a:gd name="connsiteY36" fmla="*/ 4277532 h 4293031"/>
              <a:gd name="connsiteX37" fmla="*/ 984084 w 6842444"/>
              <a:gd name="connsiteY37" fmla="*/ 4293031 h 4293031"/>
              <a:gd name="connsiteX38" fmla="*/ 1294050 w 6842444"/>
              <a:gd name="connsiteY38" fmla="*/ 4277532 h 4293031"/>
              <a:gd name="connsiteX39" fmla="*/ 1340545 w 6842444"/>
              <a:gd name="connsiteY39" fmla="*/ 4262034 h 4293031"/>
              <a:gd name="connsiteX40" fmla="*/ 1402539 w 6842444"/>
              <a:gd name="connsiteY40" fmla="*/ 4246536 h 4293031"/>
              <a:gd name="connsiteX41" fmla="*/ 1759000 w 6842444"/>
              <a:gd name="connsiteY41" fmla="*/ 4231038 h 4293031"/>
              <a:gd name="connsiteX42" fmla="*/ 2580410 w 6842444"/>
              <a:gd name="connsiteY42" fmla="*/ 4231038 h 4293031"/>
              <a:gd name="connsiteX43" fmla="*/ 3200342 w 6842444"/>
              <a:gd name="connsiteY43" fmla="*/ 4246536 h 4293031"/>
              <a:gd name="connsiteX44" fmla="*/ 3851271 w 6842444"/>
              <a:gd name="connsiteY44" fmla="*/ 4231038 h 4293031"/>
              <a:gd name="connsiteX45" fmla="*/ 3944261 w 6842444"/>
              <a:gd name="connsiteY45" fmla="*/ 4200041 h 4293031"/>
              <a:gd name="connsiteX46" fmla="*/ 4254227 w 6842444"/>
              <a:gd name="connsiteY46" fmla="*/ 4215539 h 4293031"/>
              <a:gd name="connsiteX47" fmla="*/ 4331718 w 6842444"/>
              <a:gd name="connsiteY47" fmla="*/ 4231038 h 4293031"/>
              <a:gd name="connsiteX48" fmla="*/ 4455705 w 6842444"/>
              <a:gd name="connsiteY48" fmla="*/ 4262034 h 4293031"/>
              <a:gd name="connsiteX49" fmla="*/ 4641684 w 6842444"/>
              <a:gd name="connsiteY49" fmla="*/ 4231038 h 4293031"/>
              <a:gd name="connsiteX50" fmla="*/ 4765671 w 6842444"/>
              <a:gd name="connsiteY50" fmla="*/ 4200041 h 4293031"/>
              <a:gd name="connsiteX51" fmla="*/ 4827664 w 6842444"/>
              <a:gd name="connsiteY51" fmla="*/ 4184543 h 4293031"/>
              <a:gd name="connsiteX52" fmla="*/ 5587081 w 6842444"/>
              <a:gd name="connsiteY52" fmla="*/ 4200041 h 4293031"/>
              <a:gd name="connsiteX53" fmla="*/ 5664572 w 6842444"/>
              <a:gd name="connsiteY53" fmla="*/ 4215539 h 4293031"/>
              <a:gd name="connsiteX54" fmla="*/ 5788559 w 6842444"/>
              <a:gd name="connsiteY54" fmla="*/ 4262034 h 4293031"/>
              <a:gd name="connsiteX55" fmla="*/ 5835054 w 6842444"/>
              <a:gd name="connsiteY55" fmla="*/ 4277532 h 4293031"/>
              <a:gd name="connsiteX56" fmla="*/ 6036532 w 6842444"/>
              <a:gd name="connsiteY56" fmla="*/ 4293031 h 4293031"/>
              <a:gd name="connsiteX57" fmla="*/ 6377495 w 6842444"/>
              <a:gd name="connsiteY57" fmla="*/ 4277532 h 4293031"/>
              <a:gd name="connsiteX58" fmla="*/ 6423989 w 6842444"/>
              <a:gd name="connsiteY58" fmla="*/ 4262034 h 4293031"/>
              <a:gd name="connsiteX59" fmla="*/ 6749454 w 6842444"/>
              <a:gd name="connsiteY59" fmla="*/ 4231038 h 4293031"/>
              <a:gd name="connsiteX60" fmla="*/ 6811447 w 6842444"/>
              <a:gd name="connsiteY60" fmla="*/ 3859078 h 4293031"/>
              <a:gd name="connsiteX61" fmla="*/ 6826945 w 6842444"/>
              <a:gd name="connsiteY61" fmla="*/ 3750590 h 4293031"/>
              <a:gd name="connsiteX62" fmla="*/ 6811447 w 6842444"/>
              <a:gd name="connsiteY62" fmla="*/ 3223648 h 4293031"/>
              <a:gd name="connsiteX63" fmla="*/ 6795949 w 6842444"/>
              <a:gd name="connsiteY63" fmla="*/ 3161654 h 4293031"/>
              <a:gd name="connsiteX64" fmla="*/ 6764952 w 6842444"/>
              <a:gd name="connsiteY64" fmla="*/ 3068665 h 4293031"/>
              <a:gd name="connsiteX65" fmla="*/ 6795949 w 6842444"/>
              <a:gd name="connsiteY65" fmla="*/ 2278251 h 4293031"/>
              <a:gd name="connsiteX66" fmla="*/ 6811447 w 6842444"/>
              <a:gd name="connsiteY66" fmla="*/ 1658319 h 4293031"/>
              <a:gd name="connsiteX67" fmla="*/ 6826945 w 6842444"/>
              <a:gd name="connsiteY67" fmla="*/ 1565329 h 4293031"/>
              <a:gd name="connsiteX68" fmla="*/ 6842444 w 6842444"/>
              <a:gd name="connsiteY68" fmla="*/ 1456841 h 4293031"/>
              <a:gd name="connsiteX69" fmla="*/ 6811447 w 6842444"/>
              <a:gd name="connsiteY69" fmla="*/ 991892 h 4293031"/>
              <a:gd name="connsiteX70" fmla="*/ 6795949 w 6842444"/>
              <a:gd name="connsiteY70" fmla="*/ 604434 h 4293031"/>
              <a:gd name="connsiteX71" fmla="*/ 6764952 w 6842444"/>
              <a:gd name="connsiteY71" fmla="*/ 511444 h 4293031"/>
              <a:gd name="connsiteX72" fmla="*/ 6671962 w 6842444"/>
              <a:gd name="connsiteY72" fmla="*/ 371960 h 4293031"/>
              <a:gd name="connsiteX73" fmla="*/ 6640966 w 6842444"/>
              <a:gd name="connsiteY73" fmla="*/ 325465 h 4293031"/>
              <a:gd name="connsiteX74" fmla="*/ 6625467 w 6842444"/>
              <a:gd name="connsiteY74" fmla="*/ 278970 h 4293031"/>
              <a:gd name="connsiteX75" fmla="*/ 6578972 w 6842444"/>
              <a:gd name="connsiteY75" fmla="*/ 232475 h 4293031"/>
              <a:gd name="connsiteX76" fmla="*/ 6485983 w 6842444"/>
              <a:gd name="connsiteY76" fmla="*/ 170482 h 4293031"/>
              <a:gd name="connsiteX77" fmla="*/ 6439488 w 6842444"/>
              <a:gd name="connsiteY77" fmla="*/ 108488 h 4293031"/>
              <a:gd name="connsiteX78" fmla="*/ 6377495 w 6842444"/>
              <a:gd name="connsiteY78" fmla="*/ 77492 h 4293031"/>
              <a:gd name="connsiteX79" fmla="*/ 6238010 w 6842444"/>
              <a:gd name="connsiteY79" fmla="*/ 0 h 4293031"/>
              <a:gd name="connsiteX80" fmla="*/ 6021034 w 6842444"/>
              <a:gd name="connsiteY80" fmla="*/ 15499 h 4293031"/>
              <a:gd name="connsiteX81" fmla="*/ 5959040 w 6842444"/>
              <a:gd name="connsiteY81" fmla="*/ 30997 h 4293031"/>
              <a:gd name="connsiteX82" fmla="*/ 5866050 w 6842444"/>
              <a:gd name="connsiteY82" fmla="*/ 61993 h 4293031"/>
              <a:gd name="connsiteX83" fmla="*/ 5757562 w 6842444"/>
              <a:gd name="connsiteY83" fmla="*/ 108488 h 4293031"/>
              <a:gd name="connsiteX84" fmla="*/ 5664572 w 6842444"/>
              <a:gd name="connsiteY84" fmla="*/ 154983 h 4293031"/>
              <a:gd name="connsiteX85" fmla="*/ 5602579 w 6842444"/>
              <a:gd name="connsiteY85" fmla="*/ 185980 h 4293031"/>
              <a:gd name="connsiteX86" fmla="*/ 5494091 w 6842444"/>
              <a:gd name="connsiteY86" fmla="*/ 216977 h 4293031"/>
              <a:gd name="connsiteX87" fmla="*/ 5385603 w 6842444"/>
              <a:gd name="connsiteY87" fmla="*/ 263471 h 4293031"/>
              <a:gd name="connsiteX88" fmla="*/ 5292613 w 6842444"/>
              <a:gd name="connsiteY88" fmla="*/ 294468 h 4293031"/>
              <a:gd name="connsiteX89" fmla="*/ 5153128 w 6842444"/>
              <a:gd name="connsiteY89" fmla="*/ 356461 h 4293031"/>
              <a:gd name="connsiteX90" fmla="*/ 5106634 w 6842444"/>
              <a:gd name="connsiteY90" fmla="*/ 371960 h 4293031"/>
              <a:gd name="connsiteX91" fmla="*/ 5060139 w 6842444"/>
              <a:gd name="connsiteY91" fmla="*/ 387458 h 4293031"/>
              <a:gd name="connsiteX92" fmla="*/ 5013644 w 6842444"/>
              <a:gd name="connsiteY92" fmla="*/ 418454 h 4293031"/>
              <a:gd name="connsiteX93" fmla="*/ 4796667 w 6842444"/>
              <a:gd name="connsiteY93" fmla="*/ 449451 h 4293031"/>
              <a:gd name="connsiteX94" fmla="*/ 4734674 w 6842444"/>
              <a:gd name="connsiteY94" fmla="*/ 464949 h 4293031"/>
              <a:gd name="connsiteX95" fmla="*/ 4672681 w 6842444"/>
              <a:gd name="connsiteY95" fmla="*/ 495946 h 4293031"/>
              <a:gd name="connsiteX96" fmla="*/ 4579691 w 6842444"/>
              <a:gd name="connsiteY96" fmla="*/ 526943 h 4293031"/>
              <a:gd name="connsiteX97" fmla="*/ 4471203 w 6842444"/>
              <a:gd name="connsiteY97" fmla="*/ 557939 h 4293031"/>
              <a:gd name="connsiteX98" fmla="*/ 4316220 w 6842444"/>
              <a:gd name="connsiteY98" fmla="*/ 650929 h 4293031"/>
              <a:gd name="connsiteX99" fmla="*/ 4207732 w 6842444"/>
              <a:gd name="connsiteY99" fmla="*/ 697424 h 4293031"/>
              <a:gd name="connsiteX100" fmla="*/ 4114742 w 6842444"/>
              <a:gd name="connsiteY100" fmla="*/ 759417 h 4293031"/>
              <a:gd name="connsiteX101" fmla="*/ 4021752 w 6842444"/>
              <a:gd name="connsiteY101" fmla="*/ 836909 h 4293031"/>
              <a:gd name="connsiteX102" fmla="*/ 3975257 w 6842444"/>
              <a:gd name="connsiteY102" fmla="*/ 867905 h 4293031"/>
              <a:gd name="connsiteX103" fmla="*/ 3882267 w 6842444"/>
              <a:gd name="connsiteY103" fmla="*/ 960895 h 4293031"/>
              <a:gd name="connsiteX104" fmla="*/ 3820274 w 6842444"/>
              <a:gd name="connsiteY104" fmla="*/ 1007390 h 4293031"/>
              <a:gd name="connsiteX105" fmla="*/ 3727284 w 6842444"/>
              <a:gd name="connsiteY105" fmla="*/ 1069383 h 4293031"/>
              <a:gd name="connsiteX106" fmla="*/ 3634295 w 6842444"/>
              <a:gd name="connsiteY106" fmla="*/ 1146875 h 4293031"/>
              <a:gd name="connsiteX107" fmla="*/ 3541305 w 6842444"/>
              <a:gd name="connsiteY107" fmla="*/ 1177871 h 4293031"/>
              <a:gd name="connsiteX108" fmla="*/ 3432817 w 6842444"/>
              <a:gd name="connsiteY108" fmla="*/ 1224366 h 4293031"/>
              <a:gd name="connsiteX109" fmla="*/ 3386322 w 6842444"/>
              <a:gd name="connsiteY109" fmla="*/ 1255363 h 4293031"/>
              <a:gd name="connsiteX110" fmla="*/ 3324328 w 6842444"/>
              <a:gd name="connsiteY110" fmla="*/ 1270861 h 4293031"/>
              <a:gd name="connsiteX111" fmla="*/ 3184844 w 6842444"/>
              <a:gd name="connsiteY111" fmla="*/ 1317356 h 4293031"/>
              <a:gd name="connsiteX112" fmla="*/ 3091854 w 6842444"/>
              <a:gd name="connsiteY112" fmla="*/ 1348353 h 4293031"/>
              <a:gd name="connsiteX113" fmla="*/ 3029861 w 6842444"/>
              <a:gd name="connsiteY113" fmla="*/ 1379349 h 4293031"/>
              <a:gd name="connsiteX114" fmla="*/ 2936871 w 6842444"/>
              <a:gd name="connsiteY114" fmla="*/ 1410346 h 4293031"/>
              <a:gd name="connsiteX115" fmla="*/ 2797386 w 6842444"/>
              <a:gd name="connsiteY115" fmla="*/ 1487838 h 4293031"/>
              <a:gd name="connsiteX116" fmla="*/ 2750891 w 6842444"/>
              <a:gd name="connsiteY116" fmla="*/ 1518834 h 4293031"/>
              <a:gd name="connsiteX117" fmla="*/ 2657901 w 6842444"/>
              <a:gd name="connsiteY117" fmla="*/ 1549831 h 4293031"/>
              <a:gd name="connsiteX118" fmla="*/ 2611406 w 6842444"/>
              <a:gd name="connsiteY118" fmla="*/ 1565329 h 4293031"/>
              <a:gd name="connsiteX119" fmla="*/ 2394430 w 6842444"/>
              <a:gd name="connsiteY119" fmla="*/ 1689315 h 4293031"/>
              <a:gd name="connsiteX120" fmla="*/ 2285942 w 6842444"/>
              <a:gd name="connsiteY120" fmla="*/ 1735810 h 4293031"/>
              <a:gd name="connsiteX121" fmla="*/ 2146457 w 6842444"/>
              <a:gd name="connsiteY121" fmla="*/ 1813302 h 4293031"/>
              <a:gd name="connsiteX122" fmla="*/ 1991474 w 6842444"/>
              <a:gd name="connsiteY122" fmla="*/ 1921790 h 4293031"/>
              <a:gd name="connsiteX123" fmla="*/ 1944979 w 6842444"/>
              <a:gd name="connsiteY123" fmla="*/ 1937288 h 4293031"/>
              <a:gd name="connsiteX124" fmla="*/ 1851989 w 6842444"/>
              <a:gd name="connsiteY124" fmla="*/ 1999282 h 4293031"/>
              <a:gd name="connsiteX125" fmla="*/ 1789996 w 6842444"/>
              <a:gd name="connsiteY125" fmla="*/ 2092271 h 4293031"/>
              <a:gd name="connsiteX126" fmla="*/ 1697006 w 6842444"/>
              <a:gd name="connsiteY126" fmla="*/ 2123268 h 4293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6842444" h="4293031">
                <a:moveTo>
                  <a:pt x="1697006" y="2123268"/>
                </a:moveTo>
                <a:lnTo>
                  <a:pt x="1697006" y="2123268"/>
                </a:lnTo>
                <a:cubicBezTo>
                  <a:pt x="1619515" y="2195593"/>
                  <a:pt x="1543757" y="2269822"/>
                  <a:pt x="1464532" y="2340244"/>
                </a:cubicBezTo>
                <a:cubicBezTo>
                  <a:pt x="1450610" y="2352619"/>
                  <a:pt x="1429673" y="2356696"/>
                  <a:pt x="1418037" y="2371241"/>
                </a:cubicBezTo>
                <a:cubicBezTo>
                  <a:pt x="1407832" y="2383998"/>
                  <a:pt x="1409845" y="2403124"/>
                  <a:pt x="1402539" y="2417736"/>
                </a:cubicBezTo>
                <a:cubicBezTo>
                  <a:pt x="1394209" y="2434396"/>
                  <a:pt x="1381874" y="2448733"/>
                  <a:pt x="1371542" y="2464231"/>
                </a:cubicBezTo>
                <a:cubicBezTo>
                  <a:pt x="1332589" y="2581094"/>
                  <a:pt x="1385134" y="2437049"/>
                  <a:pt x="1325047" y="2557221"/>
                </a:cubicBezTo>
                <a:cubicBezTo>
                  <a:pt x="1296783" y="2613747"/>
                  <a:pt x="1320857" y="2647837"/>
                  <a:pt x="1247556" y="2696705"/>
                </a:cubicBezTo>
                <a:cubicBezTo>
                  <a:pt x="1132111" y="2773669"/>
                  <a:pt x="1273906" y="2674748"/>
                  <a:pt x="1154566" y="2774197"/>
                </a:cubicBezTo>
                <a:cubicBezTo>
                  <a:pt x="1140257" y="2786121"/>
                  <a:pt x="1123569" y="2794861"/>
                  <a:pt x="1108071" y="2805193"/>
                </a:cubicBezTo>
                <a:cubicBezTo>
                  <a:pt x="1025412" y="2929180"/>
                  <a:pt x="1133902" y="2779362"/>
                  <a:pt x="1030579" y="2882685"/>
                </a:cubicBezTo>
                <a:cubicBezTo>
                  <a:pt x="1012314" y="2900950"/>
                  <a:pt x="998897" y="2923517"/>
                  <a:pt x="984084" y="2944678"/>
                </a:cubicBezTo>
                <a:cubicBezTo>
                  <a:pt x="962721" y="2975197"/>
                  <a:pt x="942755" y="3006671"/>
                  <a:pt x="922091" y="3037668"/>
                </a:cubicBezTo>
                <a:cubicBezTo>
                  <a:pt x="899219" y="3071977"/>
                  <a:pt x="880401" y="3106791"/>
                  <a:pt x="844600" y="3130658"/>
                </a:cubicBezTo>
                <a:cubicBezTo>
                  <a:pt x="831007" y="3139720"/>
                  <a:pt x="813603" y="3140990"/>
                  <a:pt x="798105" y="3146156"/>
                </a:cubicBezTo>
                <a:cubicBezTo>
                  <a:pt x="777440" y="3161654"/>
                  <a:pt x="758538" y="3179835"/>
                  <a:pt x="736111" y="3192651"/>
                </a:cubicBezTo>
                <a:cubicBezTo>
                  <a:pt x="721927" y="3200756"/>
                  <a:pt x="704632" y="3201714"/>
                  <a:pt x="689617" y="3208149"/>
                </a:cubicBezTo>
                <a:cubicBezTo>
                  <a:pt x="668381" y="3217250"/>
                  <a:pt x="648859" y="3230045"/>
                  <a:pt x="627623" y="3239146"/>
                </a:cubicBezTo>
                <a:cubicBezTo>
                  <a:pt x="612607" y="3245581"/>
                  <a:pt x="596144" y="3248209"/>
                  <a:pt x="581128" y="3254644"/>
                </a:cubicBezTo>
                <a:cubicBezTo>
                  <a:pt x="559893" y="3263745"/>
                  <a:pt x="540586" y="3277060"/>
                  <a:pt x="519135" y="3285641"/>
                </a:cubicBezTo>
                <a:cubicBezTo>
                  <a:pt x="519115" y="3285649"/>
                  <a:pt x="402908" y="3324383"/>
                  <a:pt x="379650" y="3332136"/>
                </a:cubicBezTo>
                <a:lnTo>
                  <a:pt x="333156" y="3347634"/>
                </a:lnTo>
                <a:cubicBezTo>
                  <a:pt x="250497" y="3471621"/>
                  <a:pt x="358987" y="3321803"/>
                  <a:pt x="255664" y="3425126"/>
                </a:cubicBezTo>
                <a:cubicBezTo>
                  <a:pt x="242493" y="3438297"/>
                  <a:pt x="237838" y="3458450"/>
                  <a:pt x="224667" y="3471621"/>
                </a:cubicBezTo>
                <a:cubicBezTo>
                  <a:pt x="131492" y="3564795"/>
                  <a:pt x="215362" y="3400341"/>
                  <a:pt x="85183" y="3595607"/>
                </a:cubicBezTo>
                <a:lnTo>
                  <a:pt x="23189" y="3688597"/>
                </a:lnTo>
                <a:cubicBezTo>
                  <a:pt x="-13443" y="3798494"/>
                  <a:pt x="-1442" y="3742705"/>
                  <a:pt x="23189" y="3952068"/>
                </a:cubicBezTo>
                <a:cubicBezTo>
                  <a:pt x="25098" y="3968293"/>
                  <a:pt x="28482" y="3985806"/>
                  <a:pt x="38688" y="3998563"/>
                </a:cubicBezTo>
                <a:cubicBezTo>
                  <a:pt x="50324" y="4013108"/>
                  <a:pt x="69685" y="4019228"/>
                  <a:pt x="85183" y="4029560"/>
                </a:cubicBezTo>
                <a:cubicBezTo>
                  <a:pt x="105847" y="4060556"/>
                  <a:pt x="111835" y="4110768"/>
                  <a:pt x="147176" y="4122549"/>
                </a:cubicBezTo>
                <a:cubicBezTo>
                  <a:pt x="178173" y="4132881"/>
                  <a:pt x="210942" y="4138934"/>
                  <a:pt x="240166" y="4153546"/>
                </a:cubicBezTo>
                <a:cubicBezTo>
                  <a:pt x="260830" y="4163878"/>
                  <a:pt x="280527" y="4176431"/>
                  <a:pt x="302159" y="4184543"/>
                </a:cubicBezTo>
                <a:cubicBezTo>
                  <a:pt x="322103" y="4192022"/>
                  <a:pt x="343671" y="4194189"/>
                  <a:pt x="364152" y="4200041"/>
                </a:cubicBezTo>
                <a:cubicBezTo>
                  <a:pt x="379860" y="4204529"/>
                  <a:pt x="394798" y="4211577"/>
                  <a:pt x="410647" y="4215539"/>
                </a:cubicBezTo>
                <a:cubicBezTo>
                  <a:pt x="496255" y="4236941"/>
                  <a:pt x="546273" y="4236851"/>
                  <a:pt x="643122" y="4246536"/>
                </a:cubicBezTo>
                <a:cubicBezTo>
                  <a:pt x="668952" y="4251702"/>
                  <a:pt x="694502" y="4258553"/>
                  <a:pt x="720613" y="4262034"/>
                </a:cubicBezTo>
                <a:cubicBezTo>
                  <a:pt x="772076" y="4268896"/>
                  <a:pt x="824033" y="4271466"/>
                  <a:pt x="875596" y="4277532"/>
                </a:cubicBezTo>
                <a:cubicBezTo>
                  <a:pt x="911876" y="4281800"/>
                  <a:pt x="947921" y="4287865"/>
                  <a:pt x="984084" y="4293031"/>
                </a:cubicBezTo>
                <a:cubicBezTo>
                  <a:pt x="1087406" y="4287865"/>
                  <a:pt x="1190988" y="4286494"/>
                  <a:pt x="1294050" y="4277532"/>
                </a:cubicBezTo>
                <a:cubicBezTo>
                  <a:pt x="1310325" y="4276117"/>
                  <a:pt x="1324837" y="4266522"/>
                  <a:pt x="1340545" y="4262034"/>
                </a:cubicBezTo>
                <a:cubicBezTo>
                  <a:pt x="1361026" y="4256182"/>
                  <a:pt x="1381297" y="4248109"/>
                  <a:pt x="1402539" y="4246536"/>
                </a:cubicBezTo>
                <a:cubicBezTo>
                  <a:pt x="1521147" y="4237750"/>
                  <a:pt x="1640180" y="4236204"/>
                  <a:pt x="1759000" y="4231038"/>
                </a:cubicBezTo>
                <a:cubicBezTo>
                  <a:pt x="2386860" y="4265919"/>
                  <a:pt x="1618028" y="4231038"/>
                  <a:pt x="2580410" y="4231038"/>
                </a:cubicBezTo>
                <a:cubicBezTo>
                  <a:pt x="2787119" y="4231038"/>
                  <a:pt x="2993698" y="4241370"/>
                  <a:pt x="3200342" y="4246536"/>
                </a:cubicBezTo>
                <a:cubicBezTo>
                  <a:pt x="3417318" y="4241370"/>
                  <a:pt x="3634656" y="4244576"/>
                  <a:pt x="3851271" y="4231038"/>
                </a:cubicBezTo>
                <a:cubicBezTo>
                  <a:pt x="3883881" y="4229000"/>
                  <a:pt x="3944261" y="4200041"/>
                  <a:pt x="3944261" y="4200041"/>
                </a:cubicBezTo>
                <a:cubicBezTo>
                  <a:pt x="4047583" y="4205207"/>
                  <a:pt x="4151105" y="4207289"/>
                  <a:pt x="4254227" y="4215539"/>
                </a:cubicBezTo>
                <a:cubicBezTo>
                  <a:pt x="4280485" y="4217640"/>
                  <a:pt x="4306051" y="4225115"/>
                  <a:pt x="4331718" y="4231038"/>
                </a:cubicBezTo>
                <a:cubicBezTo>
                  <a:pt x="4373228" y="4240617"/>
                  <a:pt x="4455705" y="4262034"/>
                  <a:pt x="4455705" y="4262034"/>
                </a:cubicBezTo>
                <a:cubicBezTo>
                  <a:pt x="4708999" y="4233891"/>
                  <a:pt x="4516734" y="4265115"/>
                  <a:pt x="4641684" y="4231038"/>
                </a:cubicBezTo>
                <a:cubicBezTo>
                  <a:pt x="4682784" y="4219829"/>
                  <a:pt x="4724342" y="4210373"/>
                  <a:pt x="4765671" y="4200041"/>
                </a:cubicBezTo>
                <a:lnTo>
                  <a:pt x="4827664" y="4184543"/>
                </a:lnTo>
                <a:lnTo>
                  <a:pt x="5587081" y="4200041"/>
                </a:lnTo>
                <a:cubicBezTo>
                  <a:pt x="5613405" y="4201016"/>
                  <a:pt x="5639017" y="4209150"/>
                  <a:pt x="5664572" y="4215539"/>
                </a:cubicBezTo>
                <a:cubicBezTo>
                  <a:pt x="5699740" y="4224331"/>
                  <a:pt x="5760133" y="4251374"/>
                  <a:pt x="5788559" y="4262034"/>
                </a:cubicBezTo>
                <a:cubicBezTo>
                  <a:pt x="5803856" y="4267770"/>
                  <a:pt x="5818844" y="4275506"/>
                  <a:pt x="5835054" y="4277532"/>
                </a:cubicBezTo>
                <a:cubicBezTo>
                  <a:pt x="5901892" y="4285887"/>
                  <a:pt x="5969373" y="4287865"/>
                  <a:pt x="6036532" y="4293031"/>
                </a:cubicBezTo>
                <a:cubicBezTo>
                  <a:pt x="6150186" y="4287865"/>
                  <a:pt x="6264086" y="4286605"/>
                  <a:pt x="6377495" y="4277532"/>
                </a:cubicBezTo>
                <a:cubicBezTo>
                  <a:pt x="6393779" y="4276229"/>
                  <a:pt x="6407875" y="4264720"/>
                  <a:pt x="6423989" y="4262034"/>
                </a:cubicBezTo>
                <a:cubicBezTo>
                  <a:pt x="6491093" y="4250850"/>
                  <a:pt x="6695322" y="4235549"/>
                  <a:pt x="6749454" y="4231038"/>
                </a:cubicBezTo>
                <a:cubicBezTo>
                  <a:pt x="6909992" y="4177523"/>
                  <a:pt x="6786399" y="4234807"/>
                  <a:pt x="6811447" y="3859078"/>
                </a:cubicBezTo>
                <a:cubicBezTo>
                  <a:pt x="6813877" y="3822629"/>
                  <a:pt x="6821779" y="3786753"/>
                  <a:pt x="6826945" y="3750590"/>
                </a:cubicBezTo>
                <a:cubicBezTo>
                  <a:pt x="6821779" y="3574943"/>
                  <a:pt x="6820683" y="3399128"/>
                  <a:pt x="6811447" y="3223648"/>
                </a:cubicBezTo>
                <a:cubicBezTo>
                  <a:pt x="6810327" y="3202377"/>
                  <a:pt x="6802070" y="3182056"/>
                  <a:pt x="6795949" y="3161654"/>
                </a:cubicBezTo>
                <a:cubicBezTo>
                  <a:pt x="6786560" y="3130359"/>
                  <a:pt x="6764952" y="3068665"/>
                  <a:pt x="6764952" y="3068665"/>
                </a:cubicBezTo>
                <a:cubicBezTo>
                  <a:pt x="6775284" y="2805194"/>
                  <a:pt x="6789359" y="2541842"/>
                  <a:pt x="6795949" y="2278251"/>
                </a:cubicBezTo>
                <a:cubicBezTo>
                  <a:pt x="6801115" y="2071607"/>
                  <a:pt x="6802468" y="1864832"/>
                  <a:pt x="6811447" y="1658319"/>
                </a:cubicBezTo>
                <a:cubicBezTo>
                  <a:pt x="6812812" y="1626924"/>
                  <a:pt x="6822167" y="1596388"/>
                  <a:pt x="6826945" y="1565329"/>
                </a:cubicBezTo>
                <a:cubicBezTo>
                  <a:pt x="6832500" y="1529224"/>
                  <a:pt x="6837278" y="1493004"/>
                  <a:pt x="6842444" y="1456841"/>
                </a:cubicBezTo>
                <a:cubicBezTo>
                  <a:pt x="6833178" y="1327118"/>
                  <a:pt x="6817609" y="1118221"/>
                  <a:pt x="6811447" y="991892"/>
                </a:cubicBezTo>
                <a:cubicBezTo>
                  <a:pt x="6805149" y="862790"/>
                  <a:pt x="6808399" y="733089"/>
                  <a:pt x="6795949" y="604434"/>
                </a:cubicBezTo>
                <a:cubicBezTo>
                  <a:pt x="6792802" y="571913"/>
                  <a:pt x="6783076" y="538630"/>
                  <a:pt x="6764952" y="511444"/>
                </a:cubicBezTo>
                <a:lnTo>
                  <a:pt x="6671962" y="371960"/>
                </a:lnTo>
                <a:cubicBezTo>
                  <a:pt x="6661630" y="356462"/>
                  <a:pt x="6646856" y="343136"/>
                  <a:pt x="6640966" y="325465"/>
                </a:cubicBezTo>
                <a:cubicBezTo>
                  <a:pt x="6635800" y="309967"/>
                  <a:pt x="6634529" y="292563"/>
                  <a:pt x="6625467" y="278970"/>
                </a:cubicBezTo>
                <a:cubicBezTo>
                  <a:pt x="6613309" y="260733"/>
                  <a:pt x="6596273" y="245931"/>
                  <a:pt x="6578972" y="232475"/>
                </a:cubicBezTo>
                <a:cubicBezTo>
                  <a:pt x="6549566" y="209604"/>
                  <a:pt x="6485983" y="170482"/>
                  <a:pt x="6485983" y="170482"/>
                </a:cubicBezTo>
                <a:cubicBezTo>
                  <a:pt x="6470485" y="149817"/>
                  <a:pt x="6459100" y="125298"/>
                  <a:pt x="6439488" y="108488"/>
                </a:cubicBezTo>
                <a:cubicBezTo>
                  <a:pt x="6421947" y="93453"/>
                  <a:pt x="6397306" y="89379"/>
                  <a:pt x="6377495" y="77492"/>
                </a:cubicBezTo>
                <a:cubicBezTo>
                  <a:pt x="6244264" y="-2446"/>
                  <a:pt x="6331533" y="31176"/>
                  <a:pt x="6238010" y="0"/>
                </a:cubicBezTo>
                <a:cubicBezTo>
                  <a:pt x="6165685" y="5166"/>
                  <a:pt x="6093100" y="7492"/>
                  <a:pt x="6021034" y="15499"/>
                </a:cubicBezTo>
                <a:cubicBezTo>
                  <a:pt x="5999864" y="17851"/>
                  <a:pt x="5979442" y="24876"/>
                  <a:pt x="5959040" y="30997"/>
                </a:cubicBezTo>
                <a:cubicBezTo>
                  <a:pt x="5927745" y="40385"/>
                  <a:pt x="5895274" y="47381"/>
                  <a:pt x="5866050" y="61993"/>
                </a:cubicBezTo>
                <a:cubicBezTo>
                  <a:pt x="5789445" y="100296"/>
                  <a:pt x="5825975" y="85684"/>
                  <a:pt x="5757562" y="108488"/>
                </a:cubicBezTo>
                <a:cubicBezTo>
                  <a:pt x="5668208" y="168058"/>
                  <a:pt x="5754406" y="116483"/>
                  <a:pt x="5664572" y="154983"/>
                </a:cubicBezTo>
                <a:cubicBezTo>
                  <a:pt x="5643337" y="164084"/>
                  <a:pt x="5623814" y="176879"/>
                  <a:pt x="5602579" y="185980"/>
                </a:cubicBezTo>
                <a:cubicBezTo>
                  <a:pt x="5571457" y="199318"/>
                  <a:pt x="5525542" y="209114"/>
                  <a:pt x="5494091" y="216977"/>
                </a:cubicBezTo>
                <a:cubicBezTo>
                  <a:pt x="5420324" y="266154"/>
                  <a:pt x="5476586" y="236176"/>
                  <a:pt x="5385603" y="263471"/>
                </a:cubicBezTo>
                <a:cubicBezTo>
                  <a:pt x="5354308" y="272860"/>
                  <a:pt x="5292613" y="294468"/>
                  <a:pt x="5292613" y="294468"/>
                </a:cubicBezTo>
                <a:cubicBezTo>
                  <a:pt x="5218930" y="343590"/>
                  <a:pt x="5263792" y="319573"/>
                  <a:pt x="5153128" y="356461"/>
                </a:cubicBezTo>
                <a:lnTo>
                  <a:pt x="5106634" y="371960"/>
                </a:lnTo>
                <a:cubicBezTo>
                  <a:pt x="5091136" y="377126"/>
                  <a:pt x="5073732" y="378396"/>
                  <a:pt x="5060139" y="387458"/>
                </a:cubicBezTo>
                <a:cubicBezTo>
                  <a:pt x="5044641" y="397790"/>
                  <a:pt x="5031775" y="414188"/>
                  <a:pt x="5013644" y="418454"/>
                </a:cubicBezTo>
                <a:cubicBezTo>
                  <a:pt x="4942526" y="435188"/>
                  <a:pt x="4867546" y="431732"/>
                  <a:pt x="4796667" y="449451"/>
                </a:cubicBezTo>
                <a:lnTo>
                  <a:pt x="4734674" y="464949"/>
                </a:lnTo>
                <a:cubicBezTo>
                  <a:pt x="4714010" y="475281"/>
                  <a:pt x="4694132" y="487365"/>
                  <a:pt x="4672681" y="495946"/>
                </a:cubicBezTo>
                <a:cubicBezTo>
                  <a:pt x="4642345" y="508081"/>
                  <a:pt x="4610688" y="516611"/>
                  <a:pt x="4579691" y="526943"/>
                </a:cubicBezTo>
                <a:cubicBezTo>
                  <a:pt x="4512994" y="549175"/>
                  <a:pt x="4549037" y="538481"/>
                  <a:pt x="4471203" y="557939"/>
                </a:cubicBezTo>
                <a:cubicBezTo>
                  <a:pt x="4405101" y="602006"/>
                  <a:pt x="4382936" y="622336"/>
                  <a:pt x="4316220" y="650929"/>
                </a:cubicBezTo>
                <a:cubicBezTo>
                  <a:pt x="4265626" y="672612"/>
                  <a:pt x="4259137" y="660706"/>
                  <a:pt x="4207732" y="697424"/>
                </a:cubicBezTo>
                <a:cubicBezTo>
                  <a:pt x="4106152" y="769981"/>
                  <a:pt x="4214478" y="726173"/>
                  <a:pt x="4114742" y="759417"/>
                </a:cubicBezTo>
                <a:cubicBezTo>
                  <a:pt x="3999297" y="836381"/>
                  <a:pt x="4141092" y="737460"/>
                  <a:pt x="4021752" y="836909"/>
                </a:cubicBezTo>
                <a:cubicBezTo>
                  <a:pt x="4007443" y="848833"/>
                  <a:pt x="3989179" y="855530"/>
                  <a:pt x="3975257" y="867905"/>
                </a:cubicBezTo>
                <a:cubicBezTo>
                  <a:pt x="3942494" y="897028"/>
                  <a:pt x="3917336" y="934593"/>
                  <a:pt x="3882267" y="960895"/>
                </a:cubicBezTo>
                <a:cubicBezTo>
                  <a:pt x="3861603" y="976393"/>
                  <a:pt x="3839886" y="990580"/>
                  <a:pt x="3820274" y="1007390"/>
                </a:cubicBezTo>
                <a:cubicBezTo>
                  <a:pt x="3746397" y="1070713"/>
                  <a:pt x="3806371" y="1043021"/>
                  <a:pt x="3727284" y="1069383"/>
                </a:cubicBezTo>
                <a:cubicBezTo>
                  <a:pt x="3698089" y="1098578"/>
                  <a:pt x="3673131" y="1129615"/>
                  <a:pt x="3634295" y="1146875"/>
                </a:cubicBezTo>
                <a:cubicBezTo>
                  <a:pt x="3604438" y="1160145"/>
                  <a:pt x="3570529" y="1163259"/>
                  <a:pt x="3541305" y="1177871"/>
                </a:cubicBezTo>
                <a:cubicBezTo>
                  <a:pt x="3464699" y="1216174"/>
                  <a:pt x="3501229" y="1201562"/>
                  <a:pt x="3432817" y="1224366"/>
                </a:cubicBezTo>
                <a:cubicBezTo>
                  <a:pt x="3417319" y="1234698"/>
                  <a:pt x="3403443" y="1248026"/>
                  <a:pt x="3386322" y="1255363"/>
                </a:cubicBezTo>
                <a:cubicBezTo>
                  <a:pt x="3366744" y="1263754"/>
                  <a:pt x="3344687" y="1264597"/>
                  <a:pt x="3324328" y="1270861"/>
                </a:cubicBezTo>
                <a:cubicBezTo>
                  <a:pt x="3277486" y="1285274"/>
                  <a:pt x="3231339" y="1301858"/>
                  <a:pt x="3184844" y="1317356"/>
                </a:cubicBezTo>
                <a:lnTo>
                  <a:pt x="3091854" y="1348353"/>
                </a:lnTo>
                <a:cubicBezTo>
                  <a:pt x="3071190" y="1358685"/>
                  <a:pt x="3051312" y="1370769"/>
                  <a:pt x="3029861" y="1379349"/>
                </a:cubicBezTo>
                <a:cubicBezTo>
                  <a:pt x="2999525" y="1391484"/>
                  <a:pt x="2936871" y="1410346"/>
                  <a:pt x="2936871" y="1410346"/>
                </a:cubicBezTo>
                <a:cubicBezTo>
                  <a:pt x="2790952" y="1556265"/>
                  <a:pt x="3024941" y="1336138"/>
                  <a:pt x="2797386" y="1487838"/>
                </a:cubicBezTo>
                <a:cubicBezTo>
                  <a:pt x="2781888" y="1498170"/>
                  <a:pt x="2767912" y="1511269"/>
                  <a:pt x="2750891" y="1518834"/>
                </a:cubicBezTo>
                <a:cubicBezTo>
                  <a:pt x="2721034" y="1532104"/>
                  <a:pt x="2688898" y="1539499"/>
                  <a:pt x="2657901" y="1549831"/>
                </a:cubicBezTo>
                <a:lnTo>
                  <a:pt x="2611406" y="1565329"/>
                </a:lnTo>
                <a:cubicBezTo>
                  <a:pt x="2479967" y="1652955"/>
                  <a:pt x="2551741" y="1610660"/>
                  <a:pt x="2394430" y="1689315"/>
                </a:cubicBezTo>
                <a:cubicBezTo>
                  <a:pt x="2317821" y="1727619"/>
                  <a:pt x="2354358" y="1713005"/>
                  <a:pt x="2285942" y="1735810"/>
                </a:cubicBezTo>
                <a:cubicBezTo>
                  <a:pt x="2179359" y="1806866"/>
                  <a:pt x="2228294" y="1786024"/>
                  <a:pt x="2146457" y="1813302"/>
                </a:cubicBezTo>
                <a:cubicBezTo>
                  <a:pt x="2118164" y="1834522"/>
                  <a:pt x="2014372" y="1914158"/>
                  <a:pt x="1991474" y="1921790"/>
                </a:cubicBezTo>
                <a:lnTo>
                  <a:pt x="1944979" y="1937288"/>
                </a:lnTo>
                <a:cubicBezTo>
                  <a:pt x="1913982" y="1957953"/>
                  <a:pt x="1872654" y="1968285"/>
                  <a:pt x="1851989" y="1999282"/>
                </a:cubicBezTo>
                <a:cubicBezTo>
                  <a:pt x="1831325" y="2030278"/>
                  <a:pt x="1820992" y="2071607"/>
                  <a:pt x="1789996" y="2092271"/>
                </a:cubicBezTo>
                <a:cubicBezTo>
                  <a:pt x="1737422" y="2127321"/>
                  <a:pt x="1712504" y="2118102"/>
                  <a:pt x="1697006" y="2123268"/>
                </a:cubicBezTo>
                <a:close/>
              </a:path>
            </a:pathLst>
          </a:custGeom>
          <a:solidFill>
            <a:srgbClr val="FFE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53E46F-4B3F-D741-BA49-F26BB84BD336}"/>
              </a:ext>
            </a:extLst>
          </p:cNvPr>
          <p:cNvSpPr txBox="1"/>
          <p:nvPr/>
        </p:nvSpPr>
        <p:spPr>
          <a:xfrm>
            <a:off x="332105" y="1311805"/>
            <a:ext cx="3029931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Propagation loss</a:t>
            </a:r>
          </a:p>
        </p:txBody>
      </p:sp>
    </p:spTree>
    <p:extLst>
      <p:ext uri="{BB962C8B-B14F-4D97-AF65-F5344CB8AC3E}">
        <p14:creationId xmlns:p14="http://schemas.microsoft.com/office/powerpoint/2010/main" val="151289064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F1D97-7D4D-5D48-93D0-D2AEBA14A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FC295B-486F-9F4F-B0DD-737B62A9D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05" y="2130681"/>
            <a:ext cx="8479790" cy="44564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D578F9-196E-FD42-8D80-2839BDC199C0}"/>
              </a:ext>
            </a:extLst>
          </p:cNvPr>
          <p:cNvSpPr txBox="1"/>
          <p:nvPr/>
        </p:nvSpPr>
        <p:spPr>
          <a:xfrm>
            <a:off x="332105" y="1311805"/>
            <a:ext cx="3029931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Propagation loss</a:t>
            </a:r>
          </a:p>
        </p:txBody>
      </p:sp>
    </p:spTree>
    <p:extLst>
      <p:ext uri="{BB962C8B-B14F-4D97-AF65-F5344CB8AC3E}">
        <p14:creationId xmlns:p14="http://schemas.microsoft.com/office/powerpoint/2010/main" val="14301202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E730D5-F57E-F34E-B804-C4D2EA9951DA}"/>
              </a:ext>
            </a:extLst>
          </p:cNvPr>
          <p:cNvSpPr txBox="1"/>
          <p:nvPr/>
        </p:nvSpPr>
        <p:spPr>
          <a:xfrm>
            <a:off x="371959" y="247977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1. Distance from the speed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93567-4AB4-0E42-A475-B45907C754B8}"/>
              </a:ext>
            </a:extLst>
          </p:cNvPr>
          <p:cNvSpPr txBox="1"/>
          <p:nvPr/>
        </p:nvSpPr>
        <p:spPr>
          <a:xfrm>
            <a:off x="387457" y="182622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2. Distance from the amplitude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F0A56-71C7-E04C-8401-1233F0F24F65}"/>
              </a:ext>
            </a:extLst>
          </p:cNvPr>
          <p:cNvSpPr txBox="1"/>
          <p:nvPr/>
        </p:nvSpPr>
        <p:spPr>
          <a:xfrm>
            <a:off x="371959" y="72124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Techniques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9EEE9-1E7B-D74B-8689-2C132E19E99E}"/>
              </a:ext>
            </a:extLst>
          </p:cNvPr>
          <p:cNvSpPr txBox="1"/>
          <p:nvPr/>
        </p:nvSpPr>
        <p:spPr>
          <a:xfrm>
            <a:off x="387457" y="1154475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Signal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B145A-6026-9743-B9D6-EEBD56DF5522}"/>
              </a:ext>
            </a:extLst>
          </p:cNvPr>
          <p:cNvSpPr txBox="1"/>
          <p:nvPr/>
        </p:nvSpPr>
        <p:spPr>
          <a:xfrm>
            <a:off x="387457" y="227195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Absorption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F336A-A94D-BD47-901B-7F9ABF0244D8}"/>
              </a:ext>
            </a:extLst>
          </p:cNvPr>
          <p:cNvSpPr txBox="1"/>
          <p:nvPr/>
        </p:nvSpPr>
        <p:spPr>
          <a:xfrm>
            <a:off x="402955" y="268968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Propagation loss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2C852-CFC8-4D4E-8858-C290DD8D4677}"/>
              </a:ext>
            </a:extLst>
          </p:cNvPr>
          <p:cNvSpPr txBox="1"/>
          <p:nvPr/>
        </p:nvSpPr>
        <p:spPr>
          <a:xfrm>
            <a:off x="402955" y="333043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3. Distance from the frequency 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0854-CFD4-3D40-A168-39C53BC0489B}"/>
              </a:ext>
            </a:extLst>
          </p:cNvPr>
          <p:cNvSpPr txBox="1"/>
          <p:nvPr/>
        </p:nvSpPr>
        <p:spPr>
          <a:xfrm>
            <a:off x="402955" y="3807160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Doppler effect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03885-6C41-0340-8310-EC5AF435B235}"/>
              </a:ext>
            </a:extLst>
          </p:cNvPr>
          <p:cNvSpPr txBox="1"/>
          <p:nvPr/>
        </p:nvSpPr>
        <p:spPr>
          <a:xfrm>
            <a:off x="418453" y="4240388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A case study (Doppler + Triangulation)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E23884-8BBB-A340-9358-0ED1D3619318}"/>
              </a:ext>
            </a:extLst>
          </p:cNvPr>
          <p:cNvSpPr txBox="1"/>
          <p:nvPr/>
        </p:nvSpPr>
        <p:spPr>
          <a:xfrm>
            <a:off x="402955" y="4935226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4. Distance from the phase information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44CDE-34F4-8242-A2DF-B1E6365B2A01}"/>
              </a:ext>
            </a:extLst>
          </p:cNvPr>
          <p:cNvSpPr txBox="1"/>
          <p:nvPr/>
        </p:nvSpPr>
        <p:spPr>
          <a:xfrm>
            <a:off x="402955" y="5411952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Overview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E0C3A3-A7BF-F74D-B82D-F176E5F46E75}"/>
              </a:ext>
            </a:extLst>
          </p:cNvPr>
          <p:cNvSpPr txBox="1"/>
          <p:nvPr/>
        </p:nvSpPr>
        <p:spPr>
          <a:xfrm>
            <a:off x="418453" y="5798686"/>
            <a:ext cx="83225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Impulse function, Impulse response, Convolution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286A4A-63D7-714D-9C58-146A8C4008E2}"/>
              </a:ext>
            </a:extLst>
          </p:cNvPr>
          <p:cNvSpPr txBox="1"/>
          <p:nvPr/>
        </p:nvSpPr>
        <p:spPr>
          <a:xfrm>
            <a:off x="418453" y="621011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c. A case study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BBF202-1C08-294A-8986-7E01A58C6F6E}"/>
              </a:ext>
            </a:extLst>
          </p:cNvPr>
          <p:cNvSpPr/>
          <p:nvPr/>
        </p:nvSpPr>
        <p:spPr>
          <a:xfrm>
            <a:off x="0" y="4779832"/>
            <a:ext cx="9144000" cy="241665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29739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frequency information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37A146D-A5E9-0346-8F65-F1192D90B125}"/>
              </a:ext>
            </a:extLst>
          </p:cNvPr>
          <p:cNvSpPr txBox="1"/>
          <p:nvPr/>
        </p:nvSpPr>
        <p:spPr>
          <a:xfrm>
            <a:off x="1472368" y="2285081"/>
            <a:ext cx="66487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Motion of the sound source and/or the observer changes the frequency of the observed signal.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change depends on the velocity of the source/observer.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phenomena is known as Doppler effect or Doppler shift.</a:t>
            </a:r>
          </a:p>
        </p:txBody>
      </p:sp>
    </p:spTree>
    <p:extLst>
      <p:ext uri="{BB962C8B-B14F-4D97-AF65-F5344CB8AC3E}">
        <p14:creationId xmlns:p14="http://schemas.microsoft.com/office/powerpoint/2010/main" val="401461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613A7D-DF28-E94C-8B80-E542960A1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44" y="1792721"/>
            <a:ext cx="6545112" cy="327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6864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5CA5ED-5FAB-0F40-97B2-72613D929A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85" t="2969" r="2000" b="1678"/>
          <a:stretch>
            <a:fillRect/>
          </a:stretch>
        </p:blipFill>
        <p:spPr>
          <a:xfrm>
            <a:off x="3056513" y="1924919"/>
            <a:ext cx="3050276" cy="3022980"/>
          </a:xfrm>
          <a:custGeom>
            <a:avLst/>
            <a:gdLst>
              <a:gd name="connsiteX0" fmla="*/ 1525138 w 3050276"/>
              <a:gd name="connsiteY0" fmla="*/ 0 h 3022980"/>
              <a:gd name="connsiteX1" fmla="*/ 3050276 w 3050276"/>
              <a:gd name="connsiteY1" fmla="*/ 1511490 h 3022980"/>
              <a:gd name="connsiteX2" fmla="*/ 1525138 w 3050276"/>
              <a:gd name="connsiteY2" fmla="*/ 3022980 h 3022980"/>
              <a:gd name="connsiteX3" fmla="*/ 0 w 3050276"/>
              <a:gd name="connsiteY3" fmla="*/ 1511490 h 3022980"/>
              <a:gd name="connsiteX4" fmla="*/ 1525138 w 3050276"/>
              <a:gd name="connsiteY4" fmla="*/ 0 h 302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0276" h="3022980">
                <a:moveTo>
                  <a:pt x="1525138" y="0"/>
                </a:moveTo>
                <a:cubicBezTo>
                  <a:pt x="2367448" y="0"/>
                  <a:pt x="3050276" y="676717"/>
                  <a:pt x="3050276" y="1511490"/>
                </a:cubicBezTo>
                <a:cubicBezTo>
                  <a:pt x="3050276" y="2346263"/>
                  <a:pt x="2367448" y="3022980"/>
                  <a:pt x="1525138" y="3022980"/>
                </a:cubicBezTo>
                <a:cubicBezTo>
                  <a:pt x="682828" y="3022980"/>
                  <a:pt x="0" y="2346263"/>
                  <a:pt x="0" y="1511490"/>
                </a:cubicBezTo>
                <a:cubicBezTo>
                  <a:pt x="0" y="676717"/>
                  <a:pt x="682828" y="0"/>
                  <a:pt x="152513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93107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0CAB9F7-1A8D-A444-AA7B-1E0ACEB441A5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C6AB62-366E-4940-B325-A3A3AA1CA26E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76619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145E6-83E2-4D4A-AE69-0BAA34C2360A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</p:spTree>
    <p:extLst>
      <p:ext uri="{BB962C8B-B14F-4D97-AF65-F5344CB8AC3E}">
        <p14:creationId xmlns:p14="http://schemas.microsoft.com/office/powerpoint/2010/main" val="155751041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7D06C9B-797F-ED4C-94A2-7D6C4F937152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2A86A7-EE52-384E-82A1-20DAB9412BB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ADA8E2-370D-204F-98FC-0C37193A8812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</a:p>
        </p:txBody>
      </p:sp>
    </p:spTree>
    <p:extLst>
      <p:ext uri="{BB962C8B-B14F-4D97-AF65-F5344CB8AC3E}">
        <p14:creationId xmlns:p14="http://schemas.microsoft.com/office/powerpoint/2010/main" val="308834853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EE871D-8855-424F-B119-B72EE82CFEEA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546713-9FB6-1C4F-8230-498903783246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D7D67B-AB9C-4048-86EB-AAE9F034015A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</a:p>
        </p:txBody>
      </p:sp>
    </p:spTree>
    <p:extLst>
      <p:ext uri="{BB962C8B-B14F-4D97-AF65-F5344CB8AC3E}">
        <p14:creationId xmlns:p14="http://schemas.microsoft.com/office/powerpoint/2010/main" val="2078678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8877</TotalTime>
  <Words>2821</Words>
  <Application>Microsoft Macintosh PowerPoint</Application>
  <PresentationFormat>On-screen Show (4:3)</PresentationFormat>
  <Paragraphs>699</Paragraphs>
  <Slides>124</Slides>
  <Notes>25</Notes>
  <HiddenSlides>3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124</vt:i4>
      </vt:variant>
    </vt:vector>
  </HeadingPairs>
  <TitlesOfParts>
    <vt:vector size="131" baseType="lpstr">
      <vt:lpstr>Arial</vt:lpstr>
      <vt:lpstr>Avenir Book</vt:lpstr>
      <vt:lpstr>Calibri</vt:lpstr>
      <vt:lpstr>Calibri Light</vt:lpstr>
      <vt:lpstr>Cambria Math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629</cp:revision>
  <dcterms:created xsi:type="dcterms:W3CDTF">2019-02-13T16:19:48Z</dcterms:created>
  <dcterms:modified xsi:type="dcterms:W3CDTF">2023-09-28T12:52:43Z</dcterms:modified>
</cp:coreProperties>
</file>