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sldIdLst>
    <p:sldId id="1697" r:id="rId2"/>
    <p:sldId id="1473" r:id="rId3"/>
    <p:sldId id="1489" r:id="rId4"/>
    <p:sldId id="1474" r:id="rId5"/>
    <p:sldId id="1475" r:id="rId6"/>
    <p:sldId id="1476" r:id="rId7"/>
    <p:sldId id="1477" r:id="rId8"/>
    <p:sldId id="1490" r:id="rId9"/>
    <p:sldId id="1491" r:id="rId10"/>
    <p:sldId id="1479" r:id="rId11"/>
    <p:sldId id="1742" r:id="rId12"/>
    <p:sldId id="1481" r:id="rId13"/>
    <p:sldId id="1480" r:id="rId14"/>
    <p:sldId id="1482" r:id="rId15"/>
    <p:sldId id="1483" r:id="rId16"/>
    <p:sldId id="1504" r:id="rId17"/>
    <p:sldId id="1508" r:id="rId18"/>
    <p:sldId id="1509" r:id="rId19"/>
    <p:sldId id="1510" r:id="rId20"/>
    <p:sldId id="1519" r:id="rId21"/>
    <p:sldId id="373" r:id="rId22"/>
    <p:sldId id="375" r:id="rId23"/>
    <p:sldId id="376" r:id="rId24"/>
    <p:sldId id="361" r:id="rId25"/>
    <p:sldId id="365" r:id="rId26"/>
    <p:sldId id="377" r:id="rId27"/>
    <p:sldId id="368" r:id="rId28"/>
    <p:sldId id="367" r:id="rId29"/>
    <p:sldId id="342" r:id="rId30"/>
    <p:sldId id="262" r:id="rId31"/>
    <p:sldId id="264" r:id="rId32"/>
    <p:sldId id="265" r:id="rId33"/>
    <p:sldId id="266" r:id="rId34"/>
    <p:sldId id="267" r:id="rId35"/>
    <p:sldId id="343" r:id="rId36"/>
    <p:sldId id="346" r:id="rId37"/>
    <p:sldId id="1743" r:id="rId38"/>
    <p:sldId id="344" r:id="rId39"/>
    <p:sldId id="378" r:id="rId40"/>
    <p:sldId id="379" r:id="rId41"/>
    <p:sldId id="380" r:id="rId42"/>
    <p:sldId id="283" r:id="rId43"/>
    <p:sldId id="345" r:id="rId44"/>
    <p:sldId id="284" r:id="rId45"/>
    <p:sldId id="1744" r:id="rId46"/>
    <p:sldId id="348" r:id="rId47"/>
    <p:sldId id="349" r:id="rId48"/>
    <p:sldId id="292" r:id="rId49"/>
    <p:sldId id="303" r:id="rId50"/>
    <p:sldId id="304" r:id="rId51"/>
    <p:sldId id="305" r:id="rId52"/>
    <p:sldId id="317" r:id="rId53"/>
    <p:sldId id="307" r:id="rId54"/>
    <p:sldId id="319" r:id="rId55"/>
    <p:sldId id="321" r:id="rId56"/>
    <p:sldId id="322" r:id="rId57"/>
    <p:sldId id="357" r:id="rId58"/>
    <p:sldId id="358" r:id="rId59"/>
    <p:sldId id="354" r:id="rId60"/>
    <p:sldId id="312" r:id="rId61"/>
    <p:sldId id="1745" r:id="rId62"/>
    <p:sldId id="327" r:id="rId63"/>
    <p:sldId id="328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87"/>
    <p:restoredTop sz="81361"/>
  </p:normalViewPr>
  <p:slideViewPr>
    <p:cSldViewPr snapToGrid="0" snapToObjects="1" showGuides="1">
      <p:cViewPr varScale="1">
        <p:scale>
          <a:sx n="98" d="100"/>
          <a:sy n="98" d="100"/>
        </p:scale>
        <p:origin x="1960" y="200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www.davidsbatista.net</a:t>
            </a:r>
            <a:r>
              <a:rPr lang="en-US" dirty="0"/>
              <a:t>/assets/documents/posts/2017-11-11-hmm_viterbi_mini_example.pdf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015E-1142-2B43-9F9E-C09CF067B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78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6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25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12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89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86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3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64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74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60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0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4308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61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8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61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295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06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01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05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563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29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21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81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568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561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838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609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362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24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306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042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174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17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150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336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10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0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66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85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78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7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8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2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60.png"/><Relationship Id="rId3" Type="http://schemas.microsoft.com/office/2007/relationships/media" Target="../media/media5.mp4"/><Relationship Id="rId7" Type="http://schemas.microsoft.com/office/2007/relationships/media" Target="../media/media7.mp4"/><Relationship Id="rId12" Type="http://schemas.openxmlformats.org/officeDocument/2006/relationships/image" Target="../media/image5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58.png"/><Relationship Id="rId5" Type="http://schemas.microsoft.com/office/2007/relationships/media" Target="../media/media6.mp4"/><Relationship Id="rId15" Type="http://schemas.openxmlformats.org/officeDocument/2006/relationships/image" Target="../media/image62.wmf"/><Relationship Id="rId10" Type="http://schemas.openxmlformats.org/officeDocument/2006/relationships/notesSlide" Target="../notesSlides/notesSlide22.xml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10" Type="http://schemas.openxmlformats.org/officeDocument/2006/relationships/image" Target="../media/image380.png"/><Relationship Id="rId4" Type="http://schemas.microsoft.com/office/2007/relationships/hdphoto" Target="../media/hdphoto4.wdp"/><Relationship Id="rId9" Type="http://schemas.openxmlformats.org/officeDocument/2006/relationships/image" Target="../media/image370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0.png"/><Relationship Id="rId3" Type="http://schemas.openxmlformats.org/officeDocument/2006/relationships/image" Target="../media/image63.png"/><Relationship Id="rId17" Type="http://schemas.openxmlformats.org/officeDocument/2006/relationships/image" Target="../media/image42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380.png"/><Relationship Id="rId10" Type="http://schemas.openxmlformats.org/officeDocument/2006/relationships/image" Target="../media/image430.png"/><Relationship Id="rId4" Type="http://schemas.microsoft.com/office/2007/relationships/hdphoto" Target="../media/hdphoto4.wdp"/><Relationship Id="rId9" Type="http://schemas.openxmlformats.org/officeDocument/2006/relationships/image" Target="../media/image46.png"/><Relationship Id="rId14" Type="http://schemas.openxmlformats.org/officeDocument/2006/relationships/image" Target="../media/image370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63.png"/><Relationship Id="rId12" Type="http://schemas.openxmlformats.org/officeDocument/2006/relationships/image" Target="../media/image48.png"/><Relationship Id="rId17" Type="http://schemas.openxmlformats.org/officeDocument/2006/relationships/image" Target="../media/image53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15" Type="http://schemas.openxmlformats.org/officeDocument/2006/relationships/image" Target="../media/image510.png"/><Relationship Id="rId10" Type="http://schemas.openxmlformats.org/officeDocument/2006/relationships/image" Target="../media/image430.png"/><Relationship Id="rId19" Type="http://schemas.openxmlformats.org/officeDocument/2006/relationships/image" Target="../media/image55.png"/><Relationship Id="rId4" Type="http://schemas.microsoft.com/office/2007/relationships/hdphoto" Target="../media/hdphoto4.wdp"/><Relationship Id="rId9" Type="http://schemas.openxmlformats.org/officeDocument/2006/relationships/image" Target="../media/image46.png"/><Relationship Id="rId14" Type="http://schemas.openxmlformats.org/officeDocument/2006/relationships/image" Target="../media/image500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2" Type="http://schemas.openxmlformats.org/officeDocument/2006/relationships/image" Target="../media/image5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20.png"/><Relationship Id="rId10" Type="http://schemas.openxmlformats.org/officeDocument/2006/relationships/image" Target="../media/image430.png"/><Relationship Id="rId9" Type="http://schemas.openxmlformats.org/officeDocument/2006/relationships/image" Target="../media/image46.png"/><Relationship Id="rId1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560.png"/><Relationship Id="rId7" Type="http://schemas.openxmlformats.org/officeDocument/2006/relationships/image" Target="../media/image6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wmf"/><Relationship Id="rId5" Type="http://schemas.openxmlformats.org/officeDocument/2006/relationships/image" Target="../media/image580.png"/><Relationship Id="rId10" Type="http://schemas.openxmlformats.org/officeDocument/2006/relationships/image" Target="../media/image62.wmf"/><Relationship Id="rId4" Type="http://schemas.openxmlformats.org/officeDocument/2006/relationships/image" Target="../media/image570.png"/><Relationship Id="rId9" Type="http://schemas.openxmlformats.org/officeDocument/2006/relationships/image" Target="../media/image6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10.png"/><Relationship Id="rId7" Type="http://schemas.openxmlformats.org/officeDocument/2006/relationships/image" Target="../media/image6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10" Type="http://schemas.openxmlformats.org/officeDocument/2006/relationships/image" Target="../media/image70.emf"/><Relationship Id="rId4" Type="http://schemas.openxmlformats.org/officeDocument/2006/relationships/image" Target="../media/image69.png"/><Relationship Id="rId9" Type="http://schemas.openxmlformats.org/officeDocument/2006/relationships/image" Target="../media/image62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4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7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IRB 2107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B06B0-D0CA-5EB4-5D76-94D800BCF72C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3.3: Machine Learning for IoT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2C5B2-F4D4-8245-9134-5CB66B2885F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EB1D6-1FB9-184C-BE31-781370F41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68"/>
          <a:stretch/>
        </p:blipFill>
        <p:spPr>
          <a:xfrm>
            <a:off x="48126" y="2628667"/>
            <a:ext cx="9144001" cy="643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E9D15-0146-5B48-AC8E-9FDE435C7AEE}"/>
              </a:ext>
            </a:extLst>
          </p:cNvPr>
          <p:cNvSpPr txBox="1"/>
          <p:nvPr/>
        </p:nvSpPr>
        <p:spPr>
          <a:xfrm>
            <a:off x="0" y="6519446"/>
            <a:ext cx="895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[Ref] http://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www.davidsbatista.net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/assets/documents/posts/2017-11-11-hmm_viterbi_mini_example.pdf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C626B-FB88-5B49-921C-BA5FC38B3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0" y="4442587"/>
            <a:ext cx="9144001" cy="675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/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Initialize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8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Start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blipFill>
                <a:blip r:embed="rId3"/>
                <a:stretch>
                  <a:fillRect l="-1183" r="-888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D7464-5F1D-534E-A2BB-B2D74677F17E}"/>
              </a:ext>
            </a:extLst>
          </p:cNvPr>
          <p:cNvGrpSpPr/>
          <p:nvPr/>
        </p:nvGrpSpPr>
        <p:grpSpPr>
          <a:xfrm>
            <a:off x="5647443" y="1555178"/>
            <a:ext cx="2742578" cy="1749495"/>
            <a:chOff x="5647443" y="1555178"/>
            <a:chExt cx="2742578" cy="17494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1CE7C2-1B6D-1A4E-824E-C7643D5090E7}"/>
                </a:ext>
              </a:extLst>
            </p:cNvPr>
            <p:cNvSpPr/>
            <p:nvPr/>
          </p:nvSpPr>
          <p:spPr>
            <a:xfrm>
              <a:off x="6833937" y="2662989"/>
              <a:ext cx="1556084" cy="641684"/>
            </a:xfrm>
            <a:prstGeom prst="rect">
              <a:avLst/>
            </a:prstGeom>
            <a:noFill/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A222B3-3F09-E342-8319-3F6EDE029C45}"/>
                </a:ext>
              </a:extLst>
            </p:cNvPr>
            <p:cNvSpPr txBox="1"/>
            <p:nvPr/>
          </p:nvSpPr>
          <p:spPr>
            <a:xfrm>
              <a:off x="5647443" y="1555178"/>
              <a:ext cx="167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Recursion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BCD9998-EC1E-B04E-9A79-0E35DD45BB28}"/>
                </a:ext>
              </a:extLst>
            </p:cNvPr>
            <p:cNvSpPr/>
            <p:nvPr/>
          </p:nvSpPr>
          <p:spPr>
            <a:xfrm>
              <a:off x="7262766" y="1814946"/>
              <a:ext cx="570091" cy="685435"/>
            </a:xfrm>
            <a:custGeom>
              <a:avLst/>
              <a:gdLst>
                <a:gd name="connsiteX0" fmla="*/ 0 w 689810"/>
                <a:gd name="connsiteY0" fmla="*/ 0 h 753979"/>
                <a:gd name="connsiteX1" fmla="*/ 513347 w 689810"/>
                <a:gd name="connsiteY1" fmla="*/ 224589 h 753979"/>
                <a:gd name="connsiteX2" fmla="*/ 689810 w 689810"/>
                <a:gd name="connsiteY2" fmla="*/ 753979 h 75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810" h="753979">
                  <a:moveTo>
                    <a:pt x="0" y="0"/>
                  </a:moveTo>
                  <a:cubicBezTo>
                    <a:pt x="199189" y="49463"/>
                    <a:pt x="398379" y="98926"/>
                    <a:pt x="513347" y="224589"/>
                  </a:cubicBezTo>
                  <a:cubicBezTo>
                    <a:pt x="628315" y="350252"/>
                    <a:pt x="659062" y="552115"/>
                    <a:pt x="689810" y="753979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86D99F8-BA6A-424B-AB79-3E8DE5030E5E}"/>
              </a:ext>
            </a:extLst>
          </p:cNvPr>
          <p:cNvSpPr txBox="1"/>
          <p:nvPr/>
        </p:nvSpPr>
        <p:spPr>
          <a:xfrm>
            <a:off x="201148" y="996335"/>
            <a:ext cx="680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Save two parameters per iteration, per state: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/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𝑆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={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Start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Call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NoCall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End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blipFill>
                <a:blip r:embed="rId4"/>
                <a:stretch>
                  <a:fillRect l="-865" r="-1729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/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𝜔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={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St</m:t>
                      </m:r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Near</m:t>
                      </m:r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Far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blipFill>
                <a:blip r:embed="rId5"/>
                <a:stretch>
                  <a:fillRect l="-376" r="-33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52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5B64D00-E857-E64F-814B-360A6F7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1828690"/>
            <a:ext cx="4345289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B9F03-3A88-9C46-B5C8-C6D9DDCDBA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A958CE-176C-374A-9F28-B6DBFAED7BA8}"/>
              </a:ext>
            </a:extLst>
          </p:cNvPr>
          <p:cNvGrpSpPr/>
          <p:nvPr/>
        </p:nvGrpSpPr>
        <p:grpSpPr>
          <a:xfrm>
            <a:off x="884214" y="2153651"/>
            <a:ext cx="3028167" cy="3424226"/>
            <a:chOff x="2035429" y="1682587"/>
            <a:chExt cx="3028167" cy="34242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92FBF2-181C-E34F-AAB4-75053BF720FA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3CBBF1A-EBF4-9D44-BC20-7F690F3C72D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CC40BF-0FD2-1B44-8A9A-D6A2B3D0B8A6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9D2208-687B-714C-A23E-31C1BD339BC8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0C4F37-C98D-6A4E-A543-078A1622217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127C98-5DCA-C746-9003-F5B8BEFE60D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72B02F-EF5E-F541-81D8-3C376AF3FAE4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CC132E-ABF4-654C-99F6-A40C244114A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79A6BF-7320-2941-B48F-FD6C74765E40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438F58A-B1B2-AC48-A36E-AE15C613968E}"/>
              </a:ext>
            </a:extLst>
          </p:cNvPr>
          <p:cNvSpPr/>
          <p:nvPr/>
        </p:nvSpPr>
        <p:spPr>
          <a:xfrm>
            <a:off x="755878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0E5D6-B8CD-6245-94D1-EBB0AAFF080B}"/>
              </a:ext>
            </a:extLst>
          </p:cNvPr>
          <p:cNvSpPr txBox="1"/>
          <p:nvPr/>
        </p:nvSpPr>
        <p:spPr>
          <a:xfrm>
            <a:off x="970165" y="6036287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1FF64A-698C-F84A-9C4C-C408DB9AB836}"/>
              </a:ext>
            </a:extLst>
          </p:cNvPr>
          <p:cNvSpPr txBox="1"/>
          <p:nvPr/>
        </p:nvSpPr>
        <p:spPr>
          <a:xfrm>
            <a:off x="3093848" y="6036287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F1A9E9-06CE-9544-A3FE-EFB5D6168E77}"/>
              </a:ext>
            </a:extLst>
          </p:cNvPr>
          <p:cNvSpPr txBox="1"/>
          <p:nvPr/>
        </p:nvSpPr>
        <p:spPr>
          <a:xfrm>
            <a:off x="21499" y="1246790"/>
            <a:ext cx="370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71418-5D3F-924D-97E6-170769686EE1}"/>
              </a:ext>
            </a:extLst>
          </p:cNvPr>
          <p:cNvCxnSpPr>
            <a:cxnSpLocks/>
          </p:cNvCxnSpPr>
          <p:nvPr/>
        </p:nvCxnSpPr>
        <p:spPr>
          <a:xfrm>
            <a:off x="1849231" y="2659279"/>
            <a:ext cx="1019115" cy="7861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CCBBE9-8C88-7548-95DA-CC887C8E46B4}"/>
              </a:ext>
            </a:extLst>
          </p:cNvPr>
          <p:cNvCxnSpPr>
            <a:cxnSpLocks/>
          </p:cNvCxnSpPr>
          <p:nvPr/>
        </p:nvCxnSpPr>
        <p:spPr>
          <a:xfrm flipV="1">
            <a:off x="1730918" y="3058726"/>
            <a:ext cx="1320280" cy="174705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5ED74CE3-511D-7F4B-88E5-AA09C8A0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2986713"/>
            <a:ext cx="1742314" cy="4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94C03A-0174-8B42-86F3-F869C6E58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374" y="3002654"/>
            <a:ext cx="3053343" cy="19751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5BD351-ACA1-3948-8A41-A5A567BD1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416" y="4986434"/>
            <a:ext cx="3053343" cy="197513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72EECC-F538-DF46-B584-F1ED61705DE6}"/>
              </a:ext>
            </a:extLst>
          </p:cNvPr>
          <p:cNvCxnSpPr>
            <a:cxnSpLocks/>
          </p:cNvCxnSpPr>
          <p:nvPr/>
        </p:nvCxnSpPr>
        <p:spPr>
          <a:xfrm flipH="1">
            <a:off x="1825607" y="2401622"/>
            <a:ext cx="1102732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601CD8-C3C5-274E-A97E-F7BCEF45FA9E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2BD9AD-0860-0A46-8EA5-71D0D91472F7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9C5133-7F1E-1240-8B20-3775843A9F2D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638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1A846346-C81D-8146-B0CA-CBD59456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77" y="2530057"/>
            <a:ext cx="2686942" cy="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952610" cy="3424226"/>
            <a:chOff x="2035429" y="1682587"/>
            <a:chExt cx="952610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2FD2E6C-8C2C-FE47-A695-37FAD9636E0E}"/>
              </a:ext>
            </a:extLst>
          </p:cNvPr>
          <p:cNvCxnSpPr>
            <a:cxnSpLocks/>
          </p:cNvCxnSpPr>
          <p:nvPr/>
        </p:nvCxnSpPr>
        <p:spPr>
          <a:xfrm flipV="1">
            <a:off x="1088374" y="2416166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/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0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Start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blipFill>
                <a:blip r:embed="rId3"/>
                <a:stretch>
                  <a:fillRect l="-2459" r="-1639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81E9AB7A-8FCA-FE48-A015-F5862081E1B2}"/>
              </a:ext>
            </a:extLst>
          </p:cNvPr>
          <p:cNvGraphicFramePr>
            <a:graphicFrameLocks noGrp="1"/>
          </p:cNvGraphicFramePr>
          <p:nvPr/>
        </p:nvGraphicFramePr>
        <p:xfrm>
          <a:off x="5015602" y="775726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D8A21668-1000-1E46-8AD9-1EAD5213A883}"/>
              </a:ext>
            </a:extLst>
          </p:cNvPr>
          <p:cNvGraphicFramePr>
            <a:graphicFrameLocks noGrp="1"/>
          </p:cNvGraphicFramePr>
          <p:nvPr/>
        </p:nvGraphicFramePr>
        <p:xfrm>
          <a:off x="5015600" y="3900063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65053C18-904A-A443-9624-AF7700293329}"/>
              </a:ext>
            </a:extLst>
          </p:cNvPr>
          <p:cNvSpPr txBox="1"/>
          <p:nvPr/>
        </p:nvSpPr>
        <p:spPr>
          <a:xfrm>
            <a:off x="5015601" y="2918505"/>
            <a:ext cx="404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 transition probabilities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B0A2E3-C19F-0D4D-B9A5-0DEA4D23E7D1}"/>
              </a:ext>
            </a:extLst>
          </p:cNvPr>
          <p:cNvSpPr txBox="1"/>
          <p:nvPr/>
        </p:nvSpPr>
        <p:spPr>
          <a:xfrm>
            <a:off x="5909393" y="6042841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 probabilities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0501F4-40F2-7D43-9FAC-7D7D59298E7D}"/>
              </a:ext>
            </a:extLst>
          </p:cNvPr>
          <p:cNvSpPr/>
          <p:nvPr/>
        </p:nvSpPr>
        <p:spPr>
          <a:xfrm>
            <a:off x="25794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77DF5E-E3C2-B342-8E39-C288D2B7C2F5}"/>
              </a:ext>
            </a:extLst>
          </p:cNvPr>
          <p:cNvSpPr txBox="1"/>
          <p:nvPr/>
        </p:nvSpPr>
        <p:spPr>
          <a:xfrm>
            <a:off x="632655" y="5565223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626E7F-E33B-FC4C-8BF7-B9C9CBD7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59" y="3118156"/>
            <a:ext cx="2088677" cy="5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705509-3831-8745-A443-DA81F8340D82}"/>
              </a:ext>
            </a:extLst>
          </p:cNvPr>
          <p:cNvCxnSpPr>
            <a:cxnSpLocks/>
          </p:cNvCxnSpPr>
          <p:nvPr/>
        </p:nvCxnSpPr>
        <p:spPr>
          <a:xfrm>
            <a:off x="1114501" y="3694740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>
            <a:extLst>
              <a:ext uri="{FF2B5EF4-FFF2-40B4-BE49-F238E27FC236}">
                <a16:creationId xmlns:a16="http://schemas.microsoft.com/office/drawing/2014/main" id="{920F7615-10C7-2F4C-AB59-2E750431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26" y="3478996"/>
            <a:ext cx="3190744" cy="9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5FF4C9E-8D45-3A40-A854-3B2DD558DD74}"/>
              </a:ext>
            </a:extLst>
          </p:cNvPr>
          <p:cNvCxnSpPr>
            <a:cxnSpLocks/>
          </p:cNvCxnSpPr>
          <p:nvPr/>
        </p:nvCxnSpPr>
        <p:spPr>
          <a:xfrm flipH="1">
            <a:off x="1057953" y="2290054"/>
            <a:ext cx="809603" cy="653251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00BB8D2-372B-4C4C-847E-77784D85B7AF}"/>
              </a:ext>
            </a:extLst>
          </p:cNvPr>
          <p:cNvCxnSpPr>
            <a:cxnSpLocks/>
          </p:cNvCxnSpPr>
          <p:nvPr/>
        </p:nvCxnSpPr>
        <p:spPr>
          <a:xfrm flipH="1" flipV="1">
            <a:off x="1236352" y="3554916"/>
            <a:ext cx="1042376" cy="55882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5B64D00-E857-E64F-814B-360A6F7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1828690"/>
            <a:ext cx="4345289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16C0970-0104-BF45-8442-2C5584BF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6" y="394834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6A0D684E-BAF8-C34F-9D61-4F711C9D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1" y="308136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B9F03-3A88-9C46-B5C8-C6D9DDCDBA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A460FD-0D0F-5A43-B119-50F6BA68B364}"/>
              </a:ext>
            </a:extLst>
          </p:cNvPr>
          <p:cNvGrpSpPr/>
          <p:nvPr/>
        </p:nvGrpSpPr>
        <p:grpSpPr>
          <a:xfrm>
            <a:off x="-941393" y="3429000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8A3ED3-5AAB-EE47-9CC7-D8593FEDA72B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834848-391F-8D44-B06B-9CF017A61F53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A958CE-176C-374A-9F28-B6DBFAED7BA8}"/>
              </a:ext>
            </a:extLst>
          </p:cNvPr>
          <p:cNvGrpSpPr/>
          <p:nvPr/>
        </p:nvGrpSpPr>
        <p:grpSpPr>
          <a:xfrm>
            <a:off x="884214" y="2153651"/>
            <a:ext cx="3028167" cy="3424226"/>
            <a:chOff x="2035429" y="1682587"/>
            <a:chExt cx="3028167" cy="34242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92FBF2-181C-E34F-AAB4-75053BF720FA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3CBBF1A-EBF4-9D44-BC20-7F690F3C72D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CC40BF-0FD2-1B44-8A9A-D6A2B3D0B8A6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9D2208-687B-714C-A23E-31C1BD339BC8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0C4F37-C98D-6A4E-A543-078A1622217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127C98-5DCA-C746-9003-F5B8BEFE60D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72B02F-EF5E-F541-81D8-3C376AF3FAE4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CC132E-ABF4-654C-99F6-A40C244114A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79A6BF-7320-2941-B48F-FD6C74765E40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B093AF-84A2-E549-A202-C61697F47EFB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B69ADCB-9EE0-DD42-865A-26E9EA54007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CE5BBA-D551-7342-974C-E712A9209418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438F58A-B1B2-AC48-A36E-AE15C613968E}"/>
              </a:ext>
            </a:extLst>
          </p:cNvPr>
          <p:cNvSpPr/>
          <p:nvPr/>
        </p:nvSpPr>
        <p:spPr>
          <a:xfrm>
            <a:off x="755878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0E5D6-B8CD-6245-94D1-EBB0AAFF080B}"/>
              </a:ext>
            </a:extLst>
          </p:cNvPr>
          <p:cNvSpPr txBox="1"/>
          <p:nvPr/>
        </p:nvSpPr>
        <p:spPr>
          <a:xfrm>
            <a:off x="970165" y="6036287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8D81E3-7672-3B4A-AB9B-B3E68C759A1F}"/>
              </a:ext>
            </a:extLst>
          </p:cNvPr>
          <p:cNvSpPr/>
          <p:nvPr/>
        </p:nvSpPr>
        <p:spPr>
          <a:xfrm>
            <a:off x="2815393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1FF64A-698C-F84A-9C4C-C408DB9AB836}"/>
              </a:ext>
            </a:extLst>
          </p:cNvPr>
          <p:cNvSpPr txBox="1"/>
          <p:nvPr/>
        </p:nvSpPr>
        <p:spPr>
          <a:xfrm>
            <a:off x="3093848" y="6036287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F1A9E9-06CE-9544-A3FE-EFB5D6168E77}"/>
              </a:ext>
            </a:extLst>
          </p:cNvPr>
          <p:cNvSpPr txBox="1"/>
          <p:nvPr/>
        </p:nvSpPr>
        <p:spPr>
          <a:xfrm>
            <a:off x="21499" y="1246790"/>
            <a:ext cx="370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1D0C1A-62F0-444C-B1EE-FDD1350C0E3A}"/>
              </a:ext>
            </a:extLst>
          </p:cNvPr>
          <p:cNvCxnSpPr>
            <a:cxnSpLocks/>
          </p:cNvCxnSpPr>
          <p:nvPr/>
        </p:nvCxnSpPr>
        <p:spPr>
          <a:xfrm flipV="1">
            <a:off x="-84729" y="2836831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5501D7F-52B5-4F4A-924B-E245FB176B68}"/>
              </a:ext>
            </a:extLst>
          </p:cNvPr>
          <p:cNvCxnSpPr>
            <a:cxnSpLocks/>
          </p:cNvCxnSpPr>
          <p:nvPr/>
        </p:nvCxnSpPr>
        <p:spPr>
          <a:xfrm>
            <a:off x="-58602" y="4115405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71418-5D3F-924D-97E6-170769686EE1}"/>
              </a:ext>
            </a:extLst>
          </p:cNvPr>
          <p:cNvCxnSpPr>
            <a:cxnSpLocks/>
          </p:cNvCxnSpPr>
          <p:nvPr/>
        </p:nvCxnSpPr>
        <p:spPr>
          <a:xfrm>
            <a:off x="1849231" y="2659279"/>
            <a:ext cx="1019115" cy="786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CCBBE9-8C88-7548-95DA-CC887C8E46B4}"/>
              </a:ext>
            </a:extLst>
          </p:cNvPr>
          <p:cNvCxnSpPr>
            <a:cxnSpLocks/>
          </p:cNvCxnSpPr>
          <p:nvPr/>
        </p:nvCxnSpPr>
        <p:spPr>
          <a:xfrm flipV="1">
            <a:off x="1730918" y="3058726"/>
            <a:ext cx="1320280" cy="174705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5ED74CE3-511D-7F4B-88E5-AA09C8A0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2986713"/>
            <a:ext cx="1742314" cy="4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B53F1D0-F96B-C649-AEC1-44DD582802BC}"/>
              </a:ext>
            </a:extLst>
          </p:cNvPr>
          <p:cNvCxnSpPr>
            <a:cxnSpLocks/>
          </p:cNvCxnSpPr>
          <p:nvPr/>
        </p:nvCxnSpPr>
        <p:spPr>
          <a:xfrm>
            <a:off x="1791050" y="2859880"/>
            <a:ext cx="1302798" cy="18281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F5BFE7C-9424-2041-9AE7-5B109B6F67AA}"/>
              </a:ext>
            </a:extLst>
          </p:cNvPr>
          <p:cNvCxnSpPr>
            <a:cxnSpLocks/>
          </p:cNvCxnSpPr>
          <p:nvPr/>
        </p:nvCxnSpPr>
        <p:spPr>
          <a:xfrm>
            <a:off x="1865716" y="5152106"/>
            <a:ext cx="975370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5B94C03A-0174-8B42-86F3-F869C6E58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374" y="3002654"/>
            <a:ext cx="3053343" cy="19751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5BD351-ACA1-3948-8A41-A5A567BD1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416" y="4986434"/>
            <a:ext cx="3053343" cy="197513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72EECC-F538-DF46-B584-F1ED61705DE6}"/>
              </a:ext>
            </a:extLst>
          </p:cNvPr>
          <p:cNvCxnSpPr>
            <a:cxnSpLocks/>
          </p:cNvCxnSpPr>
          <p:nvPr/>
        </p:nvCxnSpPr>
        <p:spPr>
          <a:xfrm flipH="1">
            <a:off x="1825607" y="2401622"/>
            <a:ext cx="1102732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F82D498-C200-8143-BB94-3766585FE51E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-218517" y="2624715"/>
            <a:ext cx="1113948" cy="7875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F9D21A-5972-DF4F-9E44-A0F8897A1FBC}"/>
              </a:ext>
            </a:extLst>
          </p:cNvPr>
          <p:cNvCxnSpPr>
            <a:cxnSpLocks/>
          </p:cNvCxnSpPr>
          <p:nvPr/>
        </p:nvCxnSpPr>
        <p:spPr>
          <a:xfrm flipH="1" flipV="1">
            <a:off x="-180033" y="4356711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1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142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 flipV="1">
            <a:off x="5177680" y="2300615"/>
            <a:ext cx="1361206" cy="181631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>
            <a:off x="7106701" y="3719156"/>
            <a:ext cx="769973" cy="553709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E40D83-D935-734D-951E-3454C4DC6918}"/>
              </a:ext>
            </a:extLst>
          </p:cNvPr>
          <p:cNvSpPr txBox="1"/>
          <p:nvPr/>
        </p:nvSpPr>
        <p:spPr>
          <a:xfrm>
            <a:off x="372681" y="2526366"/>
            <a:ext cx="8466882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values of delta and psi are not correct on this slide. Please refer to the calculation shown at the following link.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www.cs.umd.edu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/class/fall2020/cmsc818w/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course_materials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/slides/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Viterbi_solution.pdf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57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A03F1E2-1CEB-3149-AC35-459B66BD41DB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421270D-194B-7B4D-8EA6-A833D678DAFA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264FA1D-CC34-1246-89F2-8BDB454F7B70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066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62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008BF744-0429-6C47-8939-15F76ADDD9D9}"/>
              </a:ext>
            </a:extLst>
          </p:cNvPr>
          <p:cNvSpPr/>
          <p:nvPr/>
        </p:nvSpPr>
        <p:spPr>
          <a:xfrm>
            <a:off x="20250" y="4310836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71C2E6F-979B-954E-9804-BEC6333EF284}"/>
              </a:ext>
            </a:extLst>
          </p:cNvPr>
          <p:cNvSpPr txBox="1"/>
          <p:nvPr/>
        </p:nvSpPr>
        <p:spPr>
          <a:xfrm>
            <a:off x="372681" y="4524182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Viterbi sequence:   &lt; Call, </a:t>
            </a:r>
            <a:r>
              <a:rPr lang="en-US" sz="2400" dirty="0">
                <a:solidFill>
                  <a:prstClr val="white"/>
                </a:solidFill>
                <a:latin typeface="Lucida Bright" panose="02040602050505020304" pitchFamily="18" charset="77"/>
              </a:rPr>
              <a:t>NoCall, Call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&gt;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0787C3-A162-A240-B7B9-7B0A46ABB50D}"/>
              </a:ext>
            </a:extLst>
          </p:cNvPr>
          <p:cNvSpPr txBox="1"/>
          <p:nvPr/>
        </p:nvSpPr>
        <p:spPr>
          <a:xfrm>
            <a:off x="372681" y="5140501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P(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&lt;</a:t>
            </a:r>
            <a:r>
              <a:rPr lang="en-US" dirty="0">
                <a:solidFill>
                  <a:prstClr val="white"/>
                </a:solidFill>
                <a:latin typeface="Lucida Bright" panose="02040602050505020304" pitchFamily="18" charset="77"/>
              </a:rPr>
              <a:t>Call, NoCall, Call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&gt;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&lt;Near, Far, Far&gt;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= 0.0043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719FCB1-F626-424E-994B-180CBD7191E3}"/>
              </a:ext>
            </a:extLst>
          </p:cNvPr>
          <p:cNvSpPr txBox="1"/>
          <p:nvPr/>
        </p:nvSpPr>
        <p:spPr>
          <a:xfrm>
            <a:off x="0" y="1974697"/>
            <a:ext cx="9144000" cy="116955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 complete step by step solution of this example visit: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www.cs.umd.edu</a:t>
            </a:r>
            <a:r>
              <a:rPr lang="en-US" dirty="0">
                <a:solidFill>
                  <a:schemeClr val="bg1"/>
                </a:solidFill>
              </a:rPr>
              <a:t>/class/fall2022/cmsc715/</a:t>
            </a:r>
            <a:r>
              <a:rPr lang="en-US" dirty="0" err="1">
                <a:solidFill>
                  <a:schemeClr val="bg1"/>
                </a:solidFill>
              </a:rPr>
              <a:t>course_materials</a:t>
            </a:r>
            <a:r>
              <a:rPr lang="en-US" dirty="0">
                <a:solidFill>
                  <a:schemeClr val="bg1"/>
                </a:solidFill>
              </a:rPr>
              <a:t>/slides/</a:t>
            </a:r>
            <a:r>
              <a:rPr lang="en-US" dirty="0" err="1">
                <a:solidFill>
                  <a:schemeClr val="bg1"/>
                </a:solidFill>
              </a:rPr>
              <a:t>Viterbi_solution.pdf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Likelihood: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Decoding: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Learning: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 and a sequence of states, learn the HMM parameters: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Transition probabilities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[Viterbi algorithm]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[Forward-backward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[Baum-Welch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91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26D871-08F0-B349-9982-50D28AD33389}"/>
              </a:ext>
            </a:extLst>
          </p:cNvPr>
          <p:cNvSpPr/>
          <p:nvPr/>
        </p:nvSpPr>
        <p:spPr>
          <a:xfrm>
            <a:off x="0" y="2618232"/>
            <a:ext cx="9144000" cy="16215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5E10C-3BCD-FA4E-A447-72476ACE835D}"/>
              </a:ext>
            </a:extLst>
          </p:cNvPr>
          <p:cNvSpPr txBox="1"/>
          <p:nvPr/>
        </p:nvSpPr>
        <p:spPr>
          <a:xfrm>
            <a:off x="531159" y="2828835"/>
            <a:ext cx="8081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Applications of statistical inference in IoT</a:t>
            </a:r>
          </a:p>
        </p:txBody>
      </p:sp>
    </p:spTree>
    <p:extLst>
      <p:ext uri="{BB962C8B-B14F-4D97-AF65-F5344CB8AC3E}">
        <p14:creationId xmlns:p14="http://schemas.microsoft.com/office/powerpoint/2010/main" val="872227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1488" y="2743200"/>
            <a:ext cx="7081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I am a Smartwatch and I can</a:t>
            </a:r>
            <a:br>
              <a:rPr lang="en-US" sz="4400" dirty="0">
                <a:solidFill>
                  <a:srgbClr val="0070C0"/>
                </a:solidFill>
              </a:rPr>
            </a:br>
            <a:r>
              <a:rPr lang="en-US" sz="4400" dirty="0">
                <a:solidFill>
                  <a:srgbClr val="0070C0"/>
                </a:solidFill>
              </a:rPr>
              <a:t>Track my User’s Arm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70878" y="4227592"/>
            <a:ext cx="680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Sheng Shen</a:t>
            </a:r>
            <a:r>
              <a:rPr lang="en-US" sz="2800" dirty="0"/>
              <a:t>, He Wang, Romit Roy Choudhury</a:t>
            </a:r>
            <a:endParaRPr lang="en-US" sz="2400" dirty="0"/>
          </a:p>
        </p:txBody>
      </p:sp>
      <p:pic>
        <p:nvPicPr>
          <p:cNvPr id="15" name="Picture 4" descr="http://icorlab.ece.illinois.edu/UIUC_Logo_Bo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172" y="5122840"/>
            <a:ext cx="3811656" cy="62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74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1488" y="2743200"/>
            <a:ext cx="70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Understanding human arm motion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11512" y="4193107"/>
            <a:ext cx="310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How</a:t>
            </a:r>
            <a:r>
              <a:rPr lang="en-US" sz="3600" dirty="0"/>
              <a:t> is the arm moving?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486722" y="3389531"/>
            <a:ext cx="1204332" cy="7987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28478" y="3387040"/>
            <a:ext cx="1204332" cy="7987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29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081024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37202" y="2850430"/>
            <a:ext cx="409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Gesture Recognition</a:t>
            </a:r>
          </a:p>
        </p:txBody>
      </p:sp>
    </p:spTree>
    <p:extLst>
      <p:ext uri="{BB962C8B-B14F-4D97-AF65-F5344CB8AC3E}">
        <p14:creationId xmlns:p14="http://schemas.microsoft.com/office/powerpoint/2010/main" val="256810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9" r="11217" b="8724"/>
          <a:stretch/>
        </p:blipFill>
        <p:spPr>
          <a:xfrm>
            <a:off x="239265" y="897346"/>
            <a:ext cx="3213644" cy="2737952"/>
          </a:xfrm>
          <a:prstGeom prst="rect">
            <a:avLst/>
          </a:prstGeom>
        </p:spPr>
      </p:pic>
      <p:pic>
        <p:nvPicPr>
          <p:cNvPr id="5" name="Picture 4" descr="http://blog.trashness.com/wp-content/uploads/2013/01/coffee-details-men-watch-tie-pocket-squa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239265" y="3870256"/>
            <a:ext cx="3258105" cy="27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3ui957tjb5bqd.cloudfront.net/images/screenshots/products/9/98/98579/rj4h9ejwn6aauu9zxrupxjimnuvxtej8wntelqpria4r0hvicjthimdikgzp0gvy-f.jpg?139773909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2738" r="20164" b="43122"/>
          <a:stretch/>
        </p:blipFill>
        <p:spPr bwMode="auto">
          <a:xfrm>
            <a:off x="5542157" y="897346"/>
            <a:ext cx="3317074" cy="273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whatafuture.com/wp-content/uploads/2016/03/LG-smart-watch-for-driver-safety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0082"/>
          <a:stretch/>
        </p:blipFill>
        <p:spPr bwMode="auto">
          <a:xfrm>
            <a:off x="5542156" y="3831859"/>
            <a:ext cx="3317074" cy="27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1972" y="136097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Running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2848" y="272322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Smoking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1533" y="423987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Drinking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2847" y="575209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Driving</a:t>
            </a:r>
          </a:p>
        </p:txBody>
      </p:sp>
    </p:spTree>
    <p:extLst>
      <p:ext uri="{BB962C8B-B14F-4D97-AF65-F5344CB8AC3E}">
        <p14:creationId xmlns:p14="http://schemas.microsoft.com/office/powerpoint/2010/main" val="4704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9" r="11217" b="8724"/>
          <a:stretch/>
        </p:blipFill>
        <p:spPr>
          <a:xfrm>
            <a:off x="239265" y="897346"/>
            <a:ext cx="3213644" cy="2737952"/>
          </a:xfrm>
          <a:prstGeom prst="rect">
            <a:avLst/>
          </a:prstGeom>
        </p:spPr>
      </p:pic>
      <p:pic>
        <p:nvPicPr>
          <p:cNvPr id="5" name="Picture 4" descr="http://blog.trashness.com/wp-content/uploads/2013/01/coffee-details-men-watch-tie-pocket-squa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239265" y="3870256"/>
            <a:ext cx="3258105" cy="27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3ui957tjb5bqd.cloudfront.net/images/screenshots/products/9/98/98579/rj4h9ejwn6aauu9zxrupxjimnuvxtej8wntelqpria4r0hvicjthimdikgzp0gvy-f.jpg?139773909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2738" r="20164" b="43122"/>
          <a:stretch/>
        </p:blipFill>
        <p:spPr bwMode="auto">
          <a:xfrm>
            <a:off x="5542157" y="897346"/>
            <a:ext cx="3317074" cy="273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whatafuture.com/wp-content/uploads/2016/03/LG-smart-watch-for-driver-safety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0082"/>
          <a:stretch/>
        </p:blipFill>
        <p:spPr bwMode="auto">
          <a:xfrm>
            <a:off x="5542156" y="3831859"/>
            <a:ext cx="3317074" cy="27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1972" y="136097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Running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2848" y="272322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Smoking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1533" y="423987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Drinking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2847" y="575209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Driving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94076" y="2627453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>
            <a:off x="7642134" y="3099445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7200693" y="4910492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057647" y="5215385"/>
            <a:ext cx="113816" cy="34328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82205" y="6083309"/>
            <a:ext cx="16911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[WearSys’15]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82205" y="3031325"/>
            <a:ext cx="16773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</a:t>
            </a:r>
            <a:r>
              <a:rPr lang="en-US" sz="2200" dirty="0">
                <a:solidFill>
                  <a:srgbClr val="0070C0"/>
                </a:solidFill>
              </a:rPr>
              <a:t>MobiSys’14</a:t>
            </a:r>
            <a:r>
              <a:rPr lang="en-US" altLang="zh-CN" sz="2200" dirty="0">
                <a:solidFill>
                  <a:srgbClr val="0070C0"/>
                </a:solidFill>
              </a:rPr>
              <a:t>]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28618" y="1738813"/>
            <a:ext cx="12570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</a:t>
            </a:r>
            <a:r>
              <a:rPr lang="en-US" altLang="zh-CN" sz="2200" dirty="0" err="1">
                <a:solidFill>
                  <a:srgbClr val="0070C0"/>
                </a:solidFill>
              </a:rPr>
              <a:t>Rithmio</a:t>
            </a:r>
            <a:r>
              <a:rPr lang="en-US" altLang="zh-CN" sz="2200" dirty="0">
                <a:solidFill>
                  <a:srgbClr val="0070C0"/>
                </a:solidFill>
              </a:rPr>
              <a:t>]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86575" y="4565094"/>
            <a:ext cx="19004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</a:t>
            </a:r>
            <a:r>
              <a:rPr lang="en-US" altLang="zh-CN" sz="2200" dirty="0" err="1">
                <a:solidFill>
                  <a:srgbClr val="0070C0"/>
                </a:solidFill>
              </a:rPr>
              <a:t>WaterMinder</a:t>
            </a:r>
            <a:r>
              <a:rPr lang="en-US" altLang="zh-CN" sz="2200" dirty="0">
                <a:solidFill>
                  <a:srgbClr val="0070C0"/>
                </a:solidFill>
              </a:rPr>
              <a:t>]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7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1512" y="4193107"/>
            <a:ext cx="310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How</a:t>
            </a:r>
            <a:r>
              <a:rPr lang="en-US" sz="3600" dirty="0"/>
              <a:t> is the arm moving?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081024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37202" y="2850430"/>
            <a:ext cx="409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Gesture Recognition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91475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665" y="2850430"/>
            <a:ext cx="326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Posture Tracking</a:t>
            </a:r>
          </a:p>
        </p:txBody>
      </p:sp>
    </p:spTree>
    <p:extLst>
      <p:ext uri="{BB962C8B-B14F-4D97-AF65-F5344CB8AC3E}">
        <p14:creationId xmlns:p14="http://schemas.microsoft.com/office/powerpoint/2010/main" val="38342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28517" r="20778" b="4068"/>
          <a:stretch/>
        </p:blipFill>
        <p:spPr>
          <a:xfrm>
            <a:off x="208344" y="312517"/>
            <a:ext cx="2280214" cy="2696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8" t="31049" r="25063" b="1537"/>
          <a:stretch/>
        </p:blipFill>
        <p:spPr>
          <a:xfrm>
            <a:off x="3431893" y="312516"/>
            <a:ext cx="2280214" cy="2696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9963" r="27378" b="12623"/>
          <a:stretch/>
        </p:blipFill>
        <p:spPr>
          <a:xfrm>
            <a:off x="6655442" y="312516"/>
            <a:ext cx="2280214" cy="2696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9838" r="21501" b="22748"/>
          <a:stretch/>
        </p:blipFill>
        <p:spPr>
          <a:xfrm>
            <a:off x="6655442" y="3802283"/>
            <a:ext cx="2280214" cy="2696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7" t="27957" r="2315" b="4629"/>
          <a:stretch/>
        </p:blipFill>
        <p:spPr>
          <a:xfrm>
            <a:off x="3431893" y="3802283"/>
            <a:ext cx="2280214" cy="2696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2" t="27379" b="5207"/>
          <a:stretch/>
        </p:blipFill>
        <p:spPr>
          <a:xfrm>
            <a:off x="208344" y="3802283"/>
            <a:ext cx="2280214" cy="2696902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624559" y="1516283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5848108" y="1516282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H="1">
            <a:off x="2624559" y="5006050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flipH="1">
            <a:off x="5848108" y="5006050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6200000" flipH="1">
            <a:off x="7514863" y="3266958"/>
            <a:ext cx="561375" cy="289364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06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 Posture Tracking - Applications</a:t>
            </a:r>
          </a:p>
        </p:txBody>
      </p:sp>
      <p:pic>
        <p:nvPicPr>
          <p:cNvPr id="8" name="Picture 8" descr="http://www.homehealthofmontana.com/wp-content/uploads/2015/07/PhysicalTherapy-1024x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54" y="4559707"/>
            <a:ext cx="3409970" cy="192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amingunion.net/newsimg/motion-control-can-be-the-fut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r="3211"/>
          <a:stretch/>
        </p:blipFill>
        <p:spPr bwMode="auto">
          <a:xfrm>
            <a:off x="668724" y="4559703"/>
            <a:ext cx="3226722" cy="192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8196" y="3987494"/>
            <a:ext cx="2195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Motion </a:t>
            </a:r>
            <a:r>
              <a:rPr lang="en-US" altLang="zh-CN" sz="2200" dirty="0"/>
              <a:t>Gaming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09608" y="3987494"/>
            <a:ext cx="2645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Healthcare</a:t>
            </a:r>
          </a:p>
        </p:txBody>
      </p:sp>
      <p:pic>
        <p:nvPicPr>
          <p:cNvPr id="12" name="Picture 2" descr="http://www.richstoner.com/wp-content/uploads/2014/07/shutterstock_52649824-e14189353465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09" y="1122310"/>
            <a:ext cx="2816772" cy="18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31834" y="3142952"/>
            <a:ext cx="3601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Sports Analytics</a:t>
            </a:r>
          </a:p>
        </p:txBody>
      </p:sp>
      <p:pic>
        <p:nvPicPr>
          <p:cNvPr id="14" name="Picture 2" descr="http://www.blogcdn.com/www.engadget.com/media/2013/03/microsoft-connect-hand-control-3-6-13-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4" y="1118148"/>
            <a:ext cx="3434576" cy="188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1480" y="3131509"/>
            <a:ext cx="3601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Natural User Interface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4439" y="3488279"/>
            <a:ext cx="914843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</a:rPr>
              <a:t>Can we track arm postures with a smartwatch alone?</a:t>
            </a:r>
          </a:p>
        </p:txBody>
      </p:sp>
    </p:spTree>
    <p:extLst>
      <p:ext uri="{BB962C8B-B14F-4D97-AF65-F5344CB8AC3E}">
        <p14:creationId xmlns:p14="http://schemas.microsoft.com/office/powerpoint/2010/main" val="33264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we track arm postures with a </a:t>
            </a:r>
            <a:r>
              <a:rPr lang="en-US" b="1" dirty="0"/>
              <a:t>smartwatch</a:t>
            </a:r>
            <a:r>
              <a:rPr lang="en-US" dirty="0"/>
              <a:t> alone?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693" y="1413694"/>
            <a:ext cx="422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is inside a smartwatch?</a:t>
            </a:r>
            <a:endParaRPr lang="en-US" sz="2400" dirty="0">
              <a:solidFill>
                <a:schemeClr val="accent5"/>
              </a:solidFill>
            </a:endParaRPr>
          </a:p>
        </p:txBody>
      </p:sp>
      <p:pic>
        <p:nvPicPr>
          <p:cNvPr id="9218" name="Picture 2" descr="http://4.bp.blogspot.com/-23gT2U3Pf1Y/TeRamaf53zI/AAAAAAAAAdo/7QF2gArigXw/s1600/Gyrosc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74" y="3119760"/>
            <a:ext cx="1673317" cy="19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t1.gstatic.com/images?q=tbn:ANd9GcSxSoRYR9JcDrBQYB1diok22zV07Rs9vnaFYaHVhinTdZ6BYR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6" y="3029126"/>
            <a:ext cx="2024466" cy="214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ages.clipartpanda.com/compass-clip-art-rosedesvents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03" y="3192578"/>
            <a:ext cx="1981738" cy="198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1261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Accelerometer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8551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Gyroscope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5997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Compass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540" y="5510031"/>
            <a:ext cx="1877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Acceleration along 3 axes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93963" y="5510031"/>
            <a:ext cx="213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Rotation speed around 3 axes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1221" y="5510030"/>
            <a:ext cx="251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North vector</a:t>
            </a:r>
            <a:br>
              <a:rPr lang="en-US" sz="2200" dirty="0"/>
            </a:br>
            <a:r>
              <a:rPr lang="en-US" sz="2200" dirty="0"/>
              <a:t> projected to 3 axes</a:t>
            </a:r>
          </a:p>
        </p:txBody>
      </p:sp>
      <p:pic>
        <p:nvPicPr>
          <p:cNvPr id="9224" name="Picture 8" descr="http://api.sonymobile.com/files/SmartWatch-3-SWR50-black-1240x840-79054d32a0d13a97bedae3d0b12f62af-79054d32a0d13a97bedae3d0b12f62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60" y="921701"/>
            <a:ext cx="2021265" cy="13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7093426" y="1516000"/>
            <a:ext cx="293993" cy="466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093426" y="1150240"/>
            <a:ext cx="0" cy="36576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959600" y="1530822"/>
            <a:ext cx="133826" cy="1966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47372" y="1361505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8572" y="787963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7713" y="1572793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9052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Likelihood: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Decoding: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Learning: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 and a sequence of states, learn the HMM parameters: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Transition probabilities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[Viterbi algorithm]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[Forward-backward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[Baum-Welch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508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ular Arrow 12"/>
          <p:cNvSpPr/>
          <p:nvPr/>
        </p:nvSpPr>
        <p:spPr>
          <a:xfrm rot="19530307" flipV="1">
            <a:off x="6285177" y="2683282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693" y="5063670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</a:t>
            </a:r>
            <a:r>
              <a:rPr lang="en-US" sz="2400" dirty="0">
                <a:solidFill>
                  <a:srgbClr val="C00000"/>
                </a:solidFill>
              </a:rPr>
              <a:t>Elbow Location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B050"/>
                </a:solidFill>
              </a:rPr>
              <a:t>Wrist Location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Wrist Rotation </a:t>
            </a:r>
            <a:r>
              <a:rPr lang="en-US" sz="2400" dirty="0"/>
              <a:t>&gt;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0" grpId="0"/>
      <p:bldP spid="11" grpId="0" animBg="1"/>
      <p:bldP spid="13" grpId="0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98677" y="1882133"/>
            <a:ext cx="3918745" cy="391874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698677" y="3386534"/>
            <a:ext cx="3918745" cy="942975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5400000">
            <a:off x="3698677" y="3386534"/>
            <a:ext cx="3918745" cy="942975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78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971700" y="2153641"/>
            <a:ext cx="3356640" cy="3356639"/>
            <a:chOff x="-2453737" y="2043358"/>
            <a:chExt cx="3356640" cy="3356639"/>
          </a:xfrm>
        </p:grpSpPr>
        <p:sp>
          <p:nvSpPr>
            <p:cNvPr id="26" name="Oval 25"/>
            <p:cNvSpPr/>
            <p:nvPr/>
          </p:nvSpPr>
          <p:spPr>
            <a:xfrm>
              <a:off x="-2453736" y="2043358"/>
              <a:ext cx="3356639" cy="335663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 rot="8220000">
              <a:off x="-2453736" y="3250189"/>
              <a:ext cx="3356639" cy="942975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 rot="2580000">
              <a:off x="-2453737" y="3250189"/>
              <a:ext cx="3356639" cy="942975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</a:t>
            </a:r>
            <a:r>
              <a:rPr lang="en-US" dirty="0"/>
              <a:t> with a smartwatch alone?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320243" y="35801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Wrist Location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6416" y="3948002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20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ular Arrow 12"/>
          <p:cNvSpPr/>
          <p:nvPr/>
        </p:nvSpPr>
        <p:spPr>
          <a:xfrm rot="19530307" flipV="1">
            <a:off x="6285177" y="2683282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243" y="35801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Wrist Location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320243" y="50113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Wrist Rotation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416" y="3948002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6416" y="5404478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1D Angle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41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098" name="Picture 2" descr="http://digitalsplashmedia.com/wp-content/uploads/2013/08/SmartWatch-on-Wrist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55506">
            <a:off x="-178785" y="2019874"/>
            <a:ext cx="2498725" cy="10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Brace 2"/>
          <p:cNvSpPr/>
          <p:nvPr/>
        </p:nvSpPr>
        <p:spPr>
          <a:xfrm>
            <a:off x="1980438" y="1909160"/>
            <a:ext cx="466725" cy="1736352"/>
          </a:xfrm>
          <a:prstGeom prst="leftBrac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09648" y="1689980"/>
            <a:ext cx="206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0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5" y="1616330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309649" y="2534196"/>
            <a:ext cx="1901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09648" y="3370135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pic>
        <p:nvPicPr>
          <p:cNvPr id="24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6" y="2494450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74185" y="3295799"/>
            <a:ext cx="599140" cy="599140"/>
            <a:chOff x="4931798" y="5002995"/>
            <a:chExt cx="599140" cy="599140"/>
          </a:xfrm>
        </p:grpSpPr>
        <p:pic>
          <p:nvPicPr>
            <p:cNvPr id="28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49930" y="348832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74" y="340629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7880549" y="5058143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24850" y="50370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43824" y="5186729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33" name="Oval 32"/>
          <p:cNvSpPr/>
          <p:nvPr/>
        </p:nvSpPr>
        <p:spPr>
          <a:xfrm>
            <a:off x="6624130" y="3886764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67137" y="3486654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35" name="Oval 34"/>
          <p:cNvSpPr/>
          <p:nvPr/>
        </p:nvSpPr>
        <p:spPr>
          <a:xfrm>
            <a:off x="5886649" y="5058143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ular Arrow 35"/>
          <p:cNvSpPr/>
          <p:nvPr/>
        </p:nvSpPr>
        <p:spPr>
          <a:xfrm rot="19530307" flipV="1">
            <a:off x="6629465" y="4011989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9049798">
            <a:off x="5125531" y="3004886"/>
            <a:ext cx="434454" cy="81414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8135" y="4103637"/>
            <a:ext cx="16483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8422" y="1053569"/>
            <a:ext cx="7022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Smartwatch = &lt; Accelerometer, Gyroscope, Compass&gt;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41517" y="6305882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Elbow Location, Wrist Location, Wrist Rotation &gt;</a:t>
            </a:r>
          </a:p>
        </p:txBody>
      </p:sp>
    </p:spTree>
    <p:extLst>
      <p:ext uri="{BB962C8B-B14F-4D97-AF65-F5344CB8AC3E}">
        <p14:creationId xmlns:p14="http://schemas.microsoft.com/office/powerpoint/2010/main" val="164629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 animBg="1"/>
      <p:bldP spid="34" grpId="0"/>
      <p:bldP spid="35" grpId="0" animBg="1"/>
      <p:bldP spid="36" grpId="0" animBg="1"/>
      <p:bldP spid="7" grpId="0" animBg="1"/>
      <p:bldP spid="8" grpId="0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://digitalsplashmedia.com/wp-content/uploads/2013/08/SmartWatch-on-Wris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8962">
            <a:off x="5489537" y="4946354"/>
            <a:ext cx="2498725" cy="10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 1: Double Integration (Dead Reckoning)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8404" y="1913417"/>
            <a:ext cx="1397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pic>
        <p:nvPicPr>
          <p:cNvPr id="6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11" y="131427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6684616" y="2128860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34361" y="1922838"/>
            <a:ext cx="157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sensor fusion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63028" y="2346238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259" y="3322922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1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" y="2675316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65412" y="3322922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80922" y="2685139"/>
            <a:ext cx="599140" cy="599140"/>
            <a:chOff x="4931798" y="5002995"/>
            <a:chExt cx="599140" cy="599140"/>
          </a:xfrm>
        </p:grpSpPr>
        <p:pic>
          <p:nvPicPr>
            <p:cNvPr id="16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56667" y="287766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 flipV="1">
            <a:off x="3635902" y="1854995"/>
            <a:ext cx="1427126" cy="4893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719708" y="2344304"/>
            <a:ext cx="1343320" cy="6548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blipFill>
                <a:blip r:embed="rId7"/>
                <a:stretch>
                  <a:fillRect l="-68317" t="-139189" r="-86139" b="-197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52400" y="1068798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1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07397" y="2737503"/>
            <a:ext cx="58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+</a:t>
            </a:r>
            <a:endParaRPr lang="en-US" sz="2800" dirty="0"/>
          </a:p>
        </p:txBody>
      </p:sp>
      <p:sp>
        <p:nvSpPr>
          <p:cNvPr id="37" name="文本框 42"/>
          <p:cNvSpPr txBox="1"/>
          <p:nvPr/>
        </p:nvSpPr>
        <p:spPr>
          <a:xfrm>
            <a:off x="5122231" y="4188797"/>
            <a:ext cx="44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Calibri" panose="020F0502020204030204" pitchFamily="34" charset="0"/>
              </a:rPr>
              <a:t>Y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49" name="直接箭头连接符 20"/>
          <p:cNvCxnSpPr/>
          <p:nvPr/>
        </p:nvCxnSpPr>
        <p:spPr>
          <a:xfrm>
            <a:off x="6603474" y="3961437"/>
            <a:ext cx="6099" cy="1325399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 rot="641716">
            <a:off x="5523378" y="4596286"/>
            <a:ext cx="886338" cy="638008"/>
            <a:chOff x="5501520" y="4698395"/>
            <a:chExt cx="886338" cy="638008"/>
          </a:xfrm>
        </p:grpSpPr>
        <p:cxnSp>
          <p:nvCxnSpPr>
            <p:cNvPr id="47" name="直接箭头连接符 11"/>
            <p:cNvCxnSpPr/>
            <p:nvPr/>
          </p:nvCxnSpPr>
          <p:spPr>
            <a:xfrm>
              <a:off x="5501520" y="4698395"/>
              <a:ext cx="886338" cy="638008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任意多边形 30"/>
            <p:cNvSpPr/>
            <p:nvPr/>
          </p:nvSpPr>
          <p:spPr>
            <a:xfrm>
              <a:off x="5751377" y="4782288"/>
              <a:ext cx="313166" cy="498208"/>
            </a:xfrm>
            <a:custGeom>
              <a:avLst/>
              <a:gdLst>
                <a:gd name="connsiteX0" fmla="*/ 335025 w 344378"/>
                <a:gd name="connsiteY0" fmla="*/ 243415 h 586912"/>
                <a:gd name="connsiteX1" fmla="*/ 339788 w 344378"/>
                <a:gd name="connsiteY1" fmla="*/ 88634 h 586912"/>
                <a:gd name="connsiteX2" fmla="*/ 277875 w 344378"/>
                <a:gd name="connsiteY2" fmla="*/ 7672 h 586912"/>
                <a:gd name="connsiteX3" fmla="*/ 161194 w 344378"/>
                <a:gd name="connsiteY3" fmla="*/ 21959 h 586912"/>
                <a:gd name="connsiteX4" fmla="*/ 44513 w 344378"/>
                <a:gd name="connsiteY4" fmla="*/ 171978 h 586912"/>
                <a:gd name="connsiteX5" fmla="*/ 1650 w 344378"/>
                <a:gd name="connsiteY5" fmla="*/ 469634 h 586912"/>
                <a:gd name="connsiteX6" fmla="*/ 94519 w 344378"/>
                <a:gd name="connsiteY6" fmla="*/ 586315 h 586912"/>
                <a:gd name="connsiteX7" fmla="*/ 194532 w 344378"/>
                <a:gd name="connsiteY7" fmla="*/ 510115 h 586912"/>
                <a:gd name="connsiteX8" fmla="*/ 256444 w 344378"/>
                <a:gd name="connsiteY8" fmla="*/ 400578 h 58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378" h="586912">
                  <a:moveTo>
                    <a:pt x="335025" y="243415"/>
                  </a:moveTo>
                  <a:cubicBezTo>
                    <a:pt x="342169" y="185669"/>
                    <a:pt x="349313" y="127924"/>
                    <a:pt x="339788" y="88634"/>
                  </a:cubicBezTo>
                  <a:cubicBezTo>
                    <a:pt x="330263" y="49344"/>
                    <a:pt x="307641" y="18784"/>
                    <a:pt x="277875" y="7672"/>
                  </a:cubicBezTo>
                  <a:cubicBezTo>
                    <a:pt x="248109" y="-3440"/>
                    <a:pt x="200088" y="-5425"/>
                    <a:pt x="161194" y="21959"/>
                  </a:cubicBezTo>
                  <a:cubicBezTo>
                    <a:pt x="122300" y="49343"/>
                    <a:pt x="71104" y="97365"/>
                    <a:pt x="44513" y="171978"/>
                  </a:cubicBezTo>
                  <a:cubicBezTo>
                    <a:pt x="17922" y="246591"/>
                    <a:pt x="-6684" y="400578"/>
                    <a:pt x="1650" y="469634"/>
                  </a:cubicBezTo>
                  <a:cubicBezTo>
                    <a:pt x="9984" y="538690"/>
                    <a:pt x="62372" y="579568"/>
                    <a:pt x="94519" y="586315"/>
                  </a:cubicBezTo>
                  <a:cubicBezTo>
                    <a:pt x="126666" y="593062"/>
                    <a:pt x="167545" y="541071"/>
                    <a:pt x="194532" y="510115"/>
                  </a:cubicBezTo>
                  <a:cubicBezTo>
                    <a:pt x="221519" y="479159"/>
                    <a:pt x="245331" y="415262"/>
                    <a:pt x="256444" y="40057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" name="任意多边形 31"/>
          <p:cNvSpPr/>
          <p:nvPr/>
        </p:nvSpPr>
        <p:spPr>
          <a:xfrm rot="17750464" flipV="1">
            <a:off x="6446891" y="4381683"/>
            <a:ext cx="313166" cy="498208"/>
          </a:xfrm>
          <a:custGeom>
            <a:avLst/>
            <a:gdLst>
              <a:gd name="connsiteX0" fmla="*/ 335025 w 344378"/>
              <a:gd name="connsiteY0" fmla="*/ 243415 h 586912"/>
              <a:gd name="connsiteX1" fmla="*/ 339788 w 344378"/>
              <a:gd name="connsiteY1" fmla="*/ 88634 h 586912"/>
              <a:gd name="connsiteX2" fmla="*/ 277875 w 344378"/>
              <a:gd name="connsiteY2" fmla="*/ 7672 h 586912"/>
              <a:gd name="connsiteX3" fmla="*/ 161194 w 344378"/>
              <a:gd name="connsiteY3" fmla="*/ 21959 h 586912"/>
              <a:gd name="connsiteX4" fmla="*/ 44513 w 344378"/>
              <a:gd name="connsiteY4" fmla="*/ 171978 h 586912"/>
              <a:gd name="connsiteX5" fmla="*/ 1650 w 344378"/>
              <a:gd name="connsiteY5" fmla="*/ 469634 h 586912"/>
              <a:gd name="connsiteX6" fmla="*/ 94519 w 344378"/>
              <a:gd name="connsiteY6" fmla="*/ 586315 h 586912"/>
              <a:gd name="connsiteX7" fmla="*/ 194532 w 344378"/>
              <a:gd name="connsiteY7" fmla="*/ 510115 h 586912"/>
              <a:gd name="connsiteX8" fmla="*/ 256444 w 344378"/>
              <a:gd name="connsiteY8" fmla="*/ 400578 h 58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378" h="586912">
                <a:moveTo>
                  <a:pt x="335025" y="243415"/>
                </a:moveTo>
                <a:cubicBezTo>
                  <a:pt x="342169" y="185669"/>
                  <a:pt x="349313" y="127924"/>
                  <a:pt x="339788" y="88634"/>
                </a:cubicBezTo>
                <a:cubicBezTo>
                  <a:pt x="330263" y="49344"/>
                  <a:pt x="307641" y="18784"/>
                  <a:pt x="277875" y="7672"/>
                </a:cubicBezTo>
                <a:cubicBezTo>
                  <a:pt x="248109" y="-3440"/>
                  <a:pt x="200088" y="-5425"/>
                  <a:pt x="161194" y="21959"/>
                </a:cubicBezTo>
                <a:cubicBezTo>
                  <a:pt x="122300" y="49343"/>
                  <a:pt x="71104" y="97365"/>
                  <a:pt x="44513" y="171978"/>
                </a:cubicBezTo>
                <a:cubicBezTo>
                  <a:pt x="17922" y="246591"/>
                  <a:pt x="-6684" y="400578"/>
                  <a:pt x="1650" y="469634"/>
                </a:cubicBezTo>
                <a:cubicBezTo>
                  <a:pt x="9984" y="538690"/>
                  <a:pt x="62372" y="579568"/>
                  <a:pt x="94519" y="586315"/>
                </a:cubicBezTo>
                <a:cubicBezTo>
                  <a:pt x="126666" y="593062"/>
                  <a:pt x="167545" y="541071"/>
                  <a:pt x="194532" y="510115"/>
                </a:cubicBezTo>
                <a:cubicBezTo>
                  <a:pt x="221519" y="479159"/>
                  <a:pt x="245331" y="415262"/>
                  <a:pt x="256444" y="400578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rot="21026275">
            <a:off x="6670723" y="4903230"/>
            <a:ext cx="994992" cy="498208"/>
            <a:chOff x="6806122" y="5012658"/>
            <a:chExt cx="994992" cy="498208"/>
          </a:xfrm>
        </p:grpSpPr>
        <p:cxnSp>
          <p:nvCxnSpPr>
            <p:cNvPr id="48" name="直接箭头连接符 16"/>
            <p:cNvCxnSpPr/>
            <p:nvPr/>
          </p:nvCxnSpPr>
          <p:spPr>
            <a:xfrm flipH="1">
              <a:off x="6806122" y="5038440"/>
              <a:ext cx="994992" cy="44350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任意多边形 33"/>
            <p:cNvSpPr/>
            <p:nvPr/>
          </p:nvSpPr>
          <p:spPr>
            <a:xfrm rot="20734889" flipH="1">
              <a:off x="7180587" y="5012658"/>
              <a:ext cx="320334" cy="498208"/>
            </a:xfrm>
            <a:custGeom>
              <a:avLst/>
              <a:gdLst>
                <a:gd name="connsiteX0" fmla="*/ 335025 w 344378"/>
                <a:gd name="connsiteY0" fmla="*/ 243415 h 586912"/>
                <a:gd name="connsiteX1" fmla="*/ 339788 w 344378"/>
                <a:gd name="connsiteY1" fmla="*/ 88634 h 586912"/>
                <a:gd name="connsiteX2" fmla="*/ 277875 w 344378"/>
                <a:gd name="connsiteY2" fmla="*/ 7672 h 586912"/>
                <a:gd name="connsiteX3" fmla="*/ 161194 w 344378"/>
                <a:gd name="connsiteY3" fmla="*/ 21959 h 586912"/>
                <a:gd name="connsiteX4" fmla="*/ 44513 w 344378"/>
                <a:gd name="connsiteY4" fmla="*/ 171978 h 586912"/>
                <a:gd name="connsiteX5" fmla="*/ 1650 w 344378"/>
                <a:gd name="connsiteY5" fmla="*/ 469634 h 586912"/>
                <a:gd name="connsiteX6" fmla="*/ 94519 w 344378"/>
                <a:gd name="connsiteY6" fmla="*/ 586315 h 586912"/>
                <a:gd name="connsiteX7" fmla="*/ 194532 w 344378"/>
                <a:gd name="connsiteY7" fmla="*/ 510115 h 586912"/>
                <a:gd name="connsiteX8" fmla="*/ 256444 w 344378"/>
                <a:gd name="connsiteY8" fmla="*/ 400578 h 58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378" h="586912">
                  <a:moveTo>
                    <a:pt x="335025" y="243415"/>
                  </a:moveTo>
                  <a:cubicBezTo>
                    <a:pt x="342169" y="185669"/>
                    <a:pt x="349313" y="127924"/>
                    <a:pt x="339788" y="88634"/>
                  </a:cubicBezTo>
                  <a:cubicBezTo>
                    <a:pt x="330263" y="49344"/>
                    <a:pt x="307641" y="18784"/>
                    <a:pt x="277875" y="7672"/>
                  </a:cubicBezTo>
                  <a:cubicBezTo>
                    <a:pt x="248109" y="-3440"/>
                    <a:pt x="200088" y="-5425"/>
                    <a:pt x="161194" y="21959"/>
                  </a:cubicBezTo>
                  <a:cubicBezTo>
                    <a:pt x="122300" y="49343"/>
                    <a:pt x="71104" y="97365"/>
                    <a:pt x="44513" y="171978"/>
                  </a:cubicBezTo>
                  <a:cubicBezTo>
                    <a:pt x="17922" y="246591"/>
                    <a:pt x="-6684" y="400578"/>
                    <a:pt x="1650" y="469634"/>
                  </a:cubicBezTo>
                  <a:cubicBezTo>
                    <a:pt x="9984" y="538690"/>
                    <a:pt x="62372" y="579568"/>
                    <a:pt x="94519" y="586315"/>
                  </a:cubicBezTo>
                  <a:cubicBezTo>
                    <a:pt x="126666" y="593062"/>
                    <a:pt x="167545" y="541071"/>
                    <a:pt x="194532" y="510115"/>
                  </a:cubicBezTo>
                  <a:cubicBezTo>
                    <a:pt x="221519" y="479159"/>
                    <a:pt x="245331" y="415262"/>
                    <a:pt x="256444" y="40057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3" name="文本框 34"/>
          <p:cNvSpPr txBox="1"/>
          <p:nvPr/>
        </p:nvSpPr>
        <p:spPr>
          <a:xfrm>
            <a:off x="4803193" y="4931201"/>
            <a:ext cx="829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Roll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4" name="文本框 40"/>
          <p:cNvSpPr txBox="1"/>
          <p:nvPr/>
        </p:nvSpPr>
        <p:spPr>
          <a:xfrm>
            <a:off x="6421867" y="3510265"/>
            <a:ext cx="44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Calibri" panose="020F0502020204030204" pitchFamily="34" charset="0"/>
              </a:rPr>
              <a:t>Z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5" name="文本框 35"/>
          <p:cNvSpPr txBox="1"/>
          <p:nvPr/>
        </p:nvSpPr>
        <p:spPr>
          <a:xfrm>
            <a:off x="6832387" y="4092671"/>
            <a:ext cx="88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Yaw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6" name="文本框 36"/>
          <p:cNvSpPr txBox="1"/>
          <p:nvPr/>
        </p:nvSpPr>
        <p:spPr>
          <a:xfrm>
            <a:off x="7715770" y="5481909"/>
            <a:ext cx="1105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Pitch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7" name="文本框 41"/>
          <p:cNvSpPr txBox="1"/>
          <p:nvPr/>
        </p:nvSpPr>
        <p:spPr>
          <a:xfrm>
            <a:off x="7790069" y="4687489"/>
            <a:ext cx="44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X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/>
      <p:bldP spid="12" grpId="0"/>
      <p:bldP spid="14" grpId="0"/>
      <p:bldP spid="24" grpId="0"/>
      <p:bldP spid="27" grpId="0"/>
      <p:bldP spid="44" grpId="0"/>
      <p:bldP spid="37" grpId="0"/>
      <p:bldP spid="51" grpId="0" animBg="1"/>
      <p:bldP spid="53" grpId="0"/>
      <p:bldP spid="54" grpId="0"/>
      <p:bldP spid="55" grpId="0"/>
      <p:bldP spid="56" grpId="0"/>
      <p:bldP spid="5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 1: Double Integration (Dead Reckoning)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433" y="4082999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2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8404" y="1913417"/>
            <a:ext cx="1397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pic>
        <p:nvPicPr>
          <p:cNvPr id="6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11" y="131427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6684616" y="2128860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34361" y="1922838"/>
            <a:ext cx="157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sensor fusion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63028" y="2346238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259" y="3322922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1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" y="2675316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65412" y="3322922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80922" y="2685139"/>
            <a:ext cx="599140" cy="599140"/>
            <a:chOff x="4931798" y="5002995"/>
            <a:chExt cx="599140" cy="599140"/>
          </a:xfrm>
        </p:grpSpPr>
        <p:pic>
          <p:nvPicPr>
            <p:cNvPr id="16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56667" y="287766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 flipV="1">
            <a:off x="3635902" y="1854995"/>
            <a:ext cx="1427126" cy="4893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719708" y="2344304"/>
            <a:ext cx="1343320" cy="6548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blipFill>
                <a:blip r:embed="rId6"/>
                <a:stretch>
                  <a:fillRect l="-68317" t="-139189" r="-86139" b="-197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52400" y="1068798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1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25969" y="5968650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9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3" y="5321044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938848" y="5665918"/>
            <a:ext cx="2428518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Global Acceleration</a:t>
            </a:r>
            <a:endParaRPr lang="en-US" sz="22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536342" y="5885499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269938" y="5470013"/>
            <a:ext cx="1913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Projection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6712147" y="5654679"/>
            <a:ext cx="2377288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Linear Acceleration</a:t>
            </a:r>
            <a:endParaRPr lang="en-US" sz="22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395724" y="5885499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04550" y="5167055"/>
            <a:ext cx="1582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Gravity Removal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 flipH="1">
            <a:off x="7241300" y="4476374"/>
            <a:ext cx="11268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Velocity</a:t>
            </a:r>
            <a:endParaRPr lang="en-US" sz="2200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284492" y="4696719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 flipH="1">
                <a:off x="6544350" y="4120718"/>
                <a:ext cx="599986" cy="52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544350" y="4120718"/>
                <a:ext cx="599986" cy="520592"/>
              </a:xfrm>
              <a:prstGeom prst="rect">
                <a:avLst/>
              </a:prstGeom>
              <a:blipFill>
                <a:blip r:embed="rId7"/>
                <a:stretch>
                  <a:fillRect l="-84694" t="-142353" r="-106122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 flipH="1">
            <a:off x="4459837" y="4476374"/>
            <a:ext cx="182465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Location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 flipH="1">
                <a:off x="7945300" y="5026986"/>
                <a:ext cx="599986" cy="52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45300" y="5026986"/>
                <a:ext cx="599986" cy="520592"/>
              </a:xfrm>
              <a:prstGeom prst="rect">
                <a:avLst/>
              </a:prstGeom>
              <a:blipFill>
                <a:blip r:embed="rId8"/>
                <a:stretch>
                  <a:fillRect l="-82828" t="-142353" r="-105051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 flipV="1">
            <a:off x="7940113" y="4997123"/>
            <a:ext cx="0" cy="624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807397" y="2737503"/>
            <a:ext cx="58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+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 flipH="1">
            <a:off x="1106514" y="4709791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cxnSp>
        <p:nvCxnSpPr>
          <p:cNvPr id="46" name="Straight Arrow Connector 45"/>
          <p:cNvCxnSpPr>
            <a:endCxn id="33" idx="0"/>
          </p:cNvCxnSpPr>
          <p:nvPr/>
        </p:nvCxnSpPr>
        <p:spPr>
          <a:xfrm flipH="1">
            <a:off x="2226637" y="5157905"/>
            <a:ext cx="7878" cy="312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503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 1: Double Integration (Dead Reckoning)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6154053" y="3952894"/>
            <a:ext cx="182465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Location</a:t>
            </a:r>
            <a:endParaRPr lang="en-US" sz="2200" dirty="0"/>
          </a:p>
        </p:txBody>
      </p:sp>
      <p:sp>
        <p:nvSpPr>
          <p:cNvPr id="31" name="TextBox 30"/>
          <p:cNvSpPr txBox="1"/>
          <p:nvPr/>
        </p:nvSpPr>
        <p:spPr>
          <a:xfrm flipH="1">
            <a:off x="1518545" y="3952894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480" y="835836"/>
            <a:ext cx="4181626" cy="279066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48640" y="4707223"/>
            <a:ext cx="455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Wrist orientation error is okay…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838785"/>
            <a:ext cx="4181626" cy="2790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" y="5229253"/>
            <a:ext cx="539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Wrist location error goes unbounded!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1849" y="5986531"/>
            <a:ext cx="698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Double integration won’t work in unconstrained space</a:t>
            </a:r>
          </a:p>
        </p:txBody>
      </p:sp>
    </p:spTree>
    <p:extLst>
      <p:ext uri="{BB962C8B-B14F-4D97-AF65-F5344CB8AC3E}">
        <p14:creationId xmlns:p14="http://schemas.microsoft.com/office/powerpoint/2010/main" val="10526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 2: State Estimation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934" y="858530"/>
            <a:ext cx="830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Posture space is indeed constrained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934" y="2439716"/>
            <a:ext cx="59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Why not estimate 5 unknowns directly?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7766" y="4621375"/>
            <a:ext cx="206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7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03" y="4547725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simpleicon.com/wp-content/uploads/compass-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47" y="303039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28611" y="3820766"/>
            <a:ext cx="1901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8610" y="3099134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pic>
        <p:nvPicPr>
          <p:cNvPr id="11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48" y="3781020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53218" y="3184432"/>
            <a:ext cx="1051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51633" y="4385002"/>
                <a:ext cx="1859282" cy="771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200" dirty="0"/>
                            <m:t>Posture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633" y="4385002"/>
                <a:ext cx="1859282" cy="771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51633" y="3645022"/>
                <a:ext cx="1902082" cy="735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200" dirty="0"/>
                        <m:t>Posture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633" y="3645022"/>
                <a:ext cx="1902082" cy="7351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>
            <a:off x="4139713" y="4830954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120557" y="4060149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120557" y="3390683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Double Bracket 17"/>
          <p:cNvSpPr/>
          <p:nvPr/>
        </p:nvSpPr>
        <p:spPr>
          <a:xfrm>
            <a:off x="1670063" y="3329967"/>
            <a:ext cx="2286095" cy="1722295"/>
          </a:xfrm>
          <a:prstGeom prst="bracketPair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2813" y="5161530"/>
            <a:ext cx="2909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sz="2400" dirty="0">
                <a:solidFill>
                  <a:srgbClr val="0070C0"/>
                </a:solidFill>
              </a:rPr>
              <a:t>imension: 5+5+5=15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276123" y="1364606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Elbow Location, Wrist Location, Wrist Rotation &gt;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5241" y="1820236"/>
            <a:ext cx="8263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DoF</a:t>
            </a:r>
            <a:r>
              <a:rPr lang="en-US" sz="2400" dirty="0"/>
              <a:t>:       5       =                 2            +               2          +              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33425" y="5646378"/>
            <a:ext cx="741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search space is too large for efficient state estimation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33425" y="6099908"/>
            <a:ext cx="741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Need to find a way to reduce search space!</a:t>
            </a:r>
          </a:p>
        </p:txBody>
      </p:sp>
    </p:spTree>
    <p:extLst>
      <p:ext uri="{BB962C8B-B14F-4D97-AF65-F5344CB8AC3E}">
        <p14:creationId xmlns:p14="http://schemas.microsoft.com/office/powerpoint/2010/main" val="16275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2" grpId="0"/>
      <p:bldP spid="13" grpId="0"/>
      <p:bldP spid="14" grpId="0"/>
      <p:bldP spid="18" grpId="0" animBg="1"/>
      <p:bldP spid="19" grpId="0"/>
      <p:bldP spid="20" grpId="0"/>
      <p:bldP spid="21" grpId="0"/>
      <p:bldP spid="22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orearm_moving_parall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285" y="-392999"/>
            <a:ext cx="5281397" cy="7269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</p:spTree>
    <p:extLst>
      <p:ext uri="{BB962C8B-B14F-4D97-AF65-F5344CB8AC3E}">
        <p14:creationId xmlns:p14="http://schemas.microsoft.com/office/powerpoint/2010/main" val="14173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285D3-D228-7843-BB2A-5F49E77D5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6" t="10467" r="16448" b="35977"/>
          <a:stretch/>
        </p:blipFill>
        <p:spPr>
          <a:xfrm>
            <a:off x="2017490" y="943011"/>
            <a:ext cx="4882457" cy="3969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B2D01-AC37-D344-ABEE-8219D3835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0618" y="2156393"/>
            <a:ext cx="1831783" cy="2545214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DBE8CE23-EE0A-8B4B-B368-F8EF0AB1CC45}"/>
              </a:ext>
            </a:extLst>
          </p:cNvPr>
          <p:cNvSpPr/>
          <p:nvPr/>
        </p:nvSpPr>
        <p:spPr>
          <a:xfrm rot="5400000">
            <a:off x="5702968" y="1631108"/>
            <a:ext cx="1367393" cy="1479688"/>
          </a:xfrm>
          <a:prstGeom prst="triangle">
            <a:avLst>
              <a:gd name="adj" fmla="val 51099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3ED57A-D4CA-B94A-9889-00C084FE0054}"/>
              </a:ext>
            </a:extLst>
          </p:cNvPr>
          <p:cNvGrpSpPr/>
          <p:nvPr/>
        </p:nvGrpSpPr>
        <p:grpSpPr>
          <a:xfrm>
            <a:off x="6494540" y="5672645"/>
            <a:ext cx="941393" cy="942127"/>
            <a:chOff x="1076097" y="5311996"/>
            <a:chExt cx="941393" cy="94212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594442-8C04-5549-9212-380651AC890E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79503-CBEE-A44E-9BFF-940A7D3568BA}"/>
                </a:ext>
              </a:extLst>
            </p:cNvPr>
            <p:cNvSpPr txBox="1"/>
            <p:nvPr/>
          </p:nvSpPr>
          <p:spPr>
            <a:xfrm>
              <a:off x="1108181" y="5536184"/>
              <a:ext cx="88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Near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626907-2738-0542-8144-82198B5F0169}"/>
              </a:ext>
            </a:extLst>
          </p:cNvPr>
          <p:cNvGrpSpPr/>
          <p:nvPr/>
        </p:nvGrpSpPr>
        <p:grpSpPr>
          <a:xfrm>
            <a:off x="7840462" y="5656601"/>
            <a:ext cx="941393" cy="942127"/>
            <a:chOff x="1076097" y="5311996"/>
            <a:chExt cx="941393" cy="94212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6633-A542-7E48-8DC3-4F68CAA994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FE2B53-A1BB-8A4C-8123-6688076B0F49}"/>
                </a:ext>
              </a:extLst>
            </p:cNvPr>
            <p:cNvSpPr txBox="1"/>
            <p:nvPr/>
          </p:nvSpPr>
          <p:spPr>
            <a:xfrm>
              <a:off x="1220475" y="5536184"/>
              <a:ext cx="654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Far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69B6E2-D261-DC4B-9DFB-676E6006CDEC}"/>
              </a:ext>
            </a:extLst>
          </p:cNvPr>
          <p:cNvSpPr txBox="1"/>
          <p:nvPr/>
        </p:nvSpPr>
        <p:spPr>
          <a:xfrm>
            <a:off x="5769863" y="5028145"/>
            <a:ext cx="2576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Observations: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913E5F-DE1E-224A-A5AA-795B0F11DDA6}"/>
              </a:ext>
            </a:extLst>
          </p:cNvPr>
          <p:cNvGrpSpPr/>
          <p:nvPr/>
        </p:nvGrpSpPr>
        <p:grpSpPr>
          <a:xfrm>
            <a:off x="1076097" y="5672645"/>
            <a:ext cx="941393" cy="942127"/>
            <a:chOff x="1076097" y="5311996"/>
            <a:chExt cx="941393" cy="9421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E0AC59-ECAB-844A-ABD6-F77C994EC2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AE30D5-C876-DE41-8ED3-CEAF15CC0AA0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290E79-84CD-CD4A-A8F5-723050F11BEC}"/>
              </a:ext>
            </a:extLst>
          </p:cNvPr>
          <p:cNvGrpSpPr/>
          <p:nvPr/>
        </p:nvGrpSpPr>
        <p:grpSpPr>
          <a:xfrm>
            <a:off x="2422019" y="5656601"/>
            <a:ext cx="941393" cy="942127"/>
            <a:chOff x="1076097" y="5311996"/>
            <a:chExt cx="941393" cy="94212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1DCD56-D1F9-9448-891D-31B3E6594CC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B1982A-828F-9845-8631-4EFCCCC6B896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24620B-FF3A-FB47-A4B6-90D79CC611D2}"/>
              </a:ext>
            </a:extLst>
          </p:cNvPr>
          <p:cNvSpPr txBox="1"/>
          <p:nvPr/>
        </p:nvSpPr>
        <p:spPr>
          <a:xfrm>
            <a:off x="351420" y="5028145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DDCAA9-5302-B749-BF2F-BCE1C9E81C5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</p:spTree>
    <p:extLst>
      <p:ext uri="{BB962C8B-B14F-4D97-AF65-F5344CB8AC3E}">
        <p14:creationId xmlns:p14="http://schemas.microsoft.com/office/powerpoint/2010/main" val="2573454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bow_pointcloud_g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539" y="-394587"/>
            <a:ext cx="5281397" cy="7269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2" name="Oval 11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6867" y="3255731"/>
            <a:ext cx="3164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subset of elbow sphere</a:t>
            </a:r>
          </a:p>
        </p:txBody>
      </p:sp>
    </p:spTree>
    <p:extLst>
      <p:ext uri="{BB962C8B-B14F-4D97-AF65-F5344CB8AC3E}">
        <p14:creationId xmlns:p14="http://schemas.microsoft.com/office/powerpoint/2010/main" val="34452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rist_pointcloud_grow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2024" y="-393192"/>
            <a:ext cx="5285232" cy="7296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66867" y="3255731"/>
            <a:ext cx="3164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subset of elbow sphere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6866" y="4025172"/>
            <a:ext cx="3488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Wrist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shift of elbow point cloud, along forearm direction</a:t>
            </a:r>
          </a:p>
        </p:txBody>
      </p:sp>
    </p:spTree>
    <p:extLst>
      <p:ext uri="{BB962C8B-B14F-4D97-AF65-F5344CB8AC3E}">
        <p14:creationId xmlns:p14="http://schemas.microsoft.com/office/powerpoint/2010/main" val="4670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lbow_wrist_pointcloud_g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1412" t="31318" r="16280" b="13686"/>
          <a:stretch>
            <a:fillRect/>
          </a:stretch>
        </p:blipFill>
        <p:spPr>
          <a:xfrm>
            <a:off x="4879848" y="827878"/>
            <a:ext cx="1819431" cy="2673451"/>
          </a:xfrm>
          <a:prstGeom prst="rect">
            <a:avLst/>
          </a:prstGeom>
        </p:spPr>
      </p:pic>
      <p:pic>
        <p:nvPicPr>
          <p:cNvPr id="25" name="elbow_wrist_pointcloud_gro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5444" t="33930" r="27001" b="18457"/>
          <a:stretch>
            <a:fillRect/>
          </a:stretch>
        </p:blipFill>
        <p:spPr>
          <a:xfrm>
            <a:off x="6699279" y="686409"/>
            <a:ext cx="1802703" cy="3004505"/>
          </a:xfrm>
          <a:prstGeom prst="rect">
            <a:avLst/>
          </a:prstGeom>
        </p:spPr>
      </p:pic>
      <p:pic>
        <p:nvPicPr>
          <p:cNvPr id="26" name="elbow_wrist_pointcloud_grow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23504" t="28537" r="23728" b="21035"/>
          <a:stretch>
            <a:fillRect/>
          </a:stretch>
        </p:blipFill>
        <p:spPr>
          <a:xfrm>
            <a:off x="4941002" y="3581062"/>
            <a:ext cx="1697121" cy="2699965"/>
          </a:xfrm>
          <a:prstGeom prst="rect">
            <a:avLst/>
          </a:prstGeom>
        </p:spPr>
      </p:pic>
      <p:pic>
        <p:nvPicPr>
          <p:cNvPr id="27" name="elbow_wrist_pointcloud_grow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20284" t="23443" r="22503" b="12507"/>
          <a:stretch>
            <a:fillRect/>
          </a:stretch>
        </p:blipFill>
        <p:spPr>
          <a:xfrm>
            <a:off x="7378580" y="3288833"/>
            <a:ext cx="1706259" cy="3179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1" y="1166543"/>
            <a:ext cx="1934976" cy="4677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</p:spTree>
    <p:extLst>
      <p:ext uri="{BB962C8B-B14F-4D97-AF65-F5344CB8AC3E}">
        <p14:creationId xmlns:p14="http://schemas.microsoft.com/office/powerpoint/2010/main" val="36737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1" y="1166543"/>
            <a:ext cx="1934976" cy="4677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09618" y="2206748"/>
            <a:ext cx="471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For a fixed </a:t>
            </a:r>
            <a:r>
              <a:rPr lang="en-US" sz="2400" u="sng" dirty="0">
                <a:solidFill>
                  <a:srgbClr val="0070C0"/>
                </a:solidFill>
              </a:rPr>
              <a:t>wrist orientation</a:t>
            </a:r>
            <a:r>
              <a:rPr lang="en-US" sz="2400" dirty="0">
                <a:solidFill>
                  <a:srgbClr val="0070C0"/>
                </a:solidFill>
              </a:rPr>
              <a:t>, arm posture space is small!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9617" y="3037745"/>
            <a:ext cx="4710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is promising, as we already estimate </a:t>
            </a:r>
            <a:r>
              <a:rPr lang="en-US" sz="2400" u="sng" dirty="0"/>
              <a:t>wrist orientation</a:t>
            </a:r>
            <a:r>
              <a:rPr lang="en-US" sz="2400" dirty="0"/>
              <a:t> reasonably well…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09616" y="4238074"/>
            <a:ext cx="471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But how can we derive this point cloud for each </a:t>
            </a:r>
            <a:r>
              <a:rPr lang="en-US" sz="2400" u="sng" dirty="0">
                <a:solidFill>
                  <a:srgbClr val="FF0000"/>
                </a:solidFill>
              </a:rPr>
              <a:t>wrist orientation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38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56" name="Can 55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7" name="Circular Arrow 56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59" name="Group 58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60" name="Can 59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61" name="Circular Arrow 60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3" name="Group 62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4" name="Can 63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65" name="Circular Arrow 64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: [-60° ~ 180°]</a:t>
                </a: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blipFill>
                <a:blip r:embed="rId8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: [-40° ~ 120°]</a:t>
                </a: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blipFill>
                <a:blip r:embed="rId9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2000" dirty="0"/>
                        <m:t>[−30° ~ 120°]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blipFill>
                <a:blip r:embed="rId10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11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32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8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34" name="Can 33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35" name="Circular Arrow 34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47" name="Group 46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48" name="Can 47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0" name="Circular Arrow 49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8" name="Group 67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9" name="Can 68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0" name="Circular Arrow 69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: [-60° ~ 180°]</a:t>
                </a: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blipFill>
                <a:blip r:embed="rId1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: [-40° ~ 120°]</a:t>
                </a: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blipFill>
                <a:blip r:embed="rId14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2000" dirty="0"/>
                        <m:t>[−30° ~ 120°]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blipFill>
                <a:blip r:embed="rId1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/>
          <p:cNvGrpSpPr/>
          <p:nvPr/>
        </p:nvGrpSpPr>
        <p:grpSpPr>
          <a:xfrm rot="7749543">
            <a:off x="2669736" y="4542184"/>
            <a:ext cx="404241" cy="592318"/>
            <a:chOff x="-1010602" y="-906214"/>
            <a:chExt cx="1010602" cy="1480795"/>
          </a:xfrm>
        </p:grpSpPr>
        <p:sp>
          <p:nvSpPr>
            <p:cNvPr id="76" name="Can 75"/>
            <p:cNvSpPr/>
            <p:nvPr/>
          </p:nvSpPr>
          <p:spPr>
            <a:xfrm>
              <a:off x="-568760" y="-906214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7" name="Circular Arrow 76"/>
            <p:cNvSpPr/>
            <p:nvPr/>
          </p:nvSpPr>
          <p:spPr>
            <a:xfrm>
              <a:off x="-1010602" y="-596191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-568760" y="-747527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79" name="Group 78"/>
          <p:cNvGrpSpPr/>
          <p:nvPr/>
        </p:nvGrpSpPr>
        <p:grpSpPr>
          <a:xfrm rot="15115829">
            <a:off x="2169575" y="4471516"/>
            <a:ext cx="404241" cy="592318"/>
            <a:chOff x="-455209" y="2146977"/>
            <a:chExt cx="1010602" cy="1480795"/>
          </a:xfrm>
        </p:grpSpPr>
        <p:sp>
          <p:nvSpPr>
            <p:cNvPr id="80" name="Can 79"/>
            <p:cNvSpPr/>
            <p:nvPr/>
          </p:nvSpPr>
          <p:spPr>
            <a:xfrm>
              <a:off x="-13367" y="2146977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81" name="Circular Arrow 80"/>
            <p:cNvSpPr/>
            <p:nvPr/>
          </p:nvSpPr>
          <p:spPr>
            <a:xfrm flipV="1">
              <a:off x="-455209" y="2457000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3367" y="2291183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3096658" y="5111867"/>
                <a:ext cx="165291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/>
                  <a:t>: [0° ~ 150°]</a:t>
                </a: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5111867"/>
                <a:ext cx="1652916" cy="400110"/>
              </a:xfrm>
              <a:prstGeom prst="rect">
                <a:avLst/>
              </a:prstGeom>
              <a:blipFill>
                <a:blip r:embed="rId16"/>
                <a:stretch>
                  <a:fillRect t="-9231" r="-332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-18086" y="4883667"/>
                <a:ext cx="1748413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000" dirty="0"/>
                  <a:t>: [0° ~ 180°]</a:t>
                </a: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086" y="4883667"/>
                <a:ext cx="1748413" cy="400110"/>
              </a:xfrm>
              <a:prstGeom prst="rect">
                <a:avLst/>
              </a:prstGeom>
              <a:blipFill>
                <a:blip r:embed="rId1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308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4717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Human Arm Model </a:t>
            </a:r>
            <a:br>
              <a:rPr lang="en-US" altLang="zh-CN" dirty="0"/>
            </a:br>
            <a:r>
              <a:rPr lang="en-US" altLang="zh-CN" dirty="0"/>
              <a:t>(</a:t>
            </a:r>
            <a:r>
              <a:rPr lang="en-US" altLang="zh-CN" dirty="0" err="1"/>
              <a:t>Denavit</a:t>
            </a:r>
            <a:r>
              <a:rPr lang="en-US" altLang="zh-CN" dirty="0"/>
              <a:t>–</a:t>
            </a:r>
            <a:r>
              <a:rPr lang="en-US" altLang="zh-CN" dirty="0" err="1"/>
              <a:t>Hartenberg</a:t>
            </a:r>
            <a:r>
              <a:rPr lang="en-US" altLang="zh-CN" dirty="0"/>
              <a:t> transformation)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34" name="Can 33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35" name="Circular Arrow 34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47" name="Group 46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48" name="Can 47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0" name="Circular Arrow 49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8" name="Group 67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9" name="Can 68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0" name="Circular Arrow 69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96658" y="3372964"/>
                <a:ext cx="483973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483973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1292619" y="3128612"/>
                <a:ext cx="43128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619" y="3128612"/>
                <a:ext cx="431286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2199219" y="2149257"/>
                <a:ext cx="535240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9" y="2149257"/>
                <a:ext cx="535240" cy="400110"/>
              </a:xfrm>
              <a:prstGeom prst="rect">
                <a:avLst/>
              </a:prstGeom>
              <a:blipFill>
                <a:blip r:embed="rId13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/>
          <p:cNvGrpSpPr/>
          <p:nvPr/>
        </p:nvGrpSpPr>
        <p:grpSpPr>
          <a:xfrm rot="7749543">
            <a:off x="2669736" y="4542184"/>
            <a:ext cx="404241" cy="592318"/>
            <a:chOff x="-1010602" y="-906214"/>
            <a:chExt cx="1010602" cy="1480795"/>
          </a:xfrm>
        </p:grpSpPr>
        <p:sp>
          <p:nvSpPr>
            <p:cNvPr id="76" name="Can 75"/>
            <p:cNvSpPr/>
            <p:nvPr/>
          </p:nvSpPr>
          <p:spPr>
            <a:xfrm>
              <a:off x="-568760" y="-906214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7" name="Circular Arrow 76"/>
            <p:cNvSpPr/>
            <p:nvPr/>
          </p:nvSpPr>
          <p:spPr>
            <a:xfrm>
              <a:off x="-1010602" y="-596191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-568760" y="-747527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79" name="Group 78"/>
          <p:cNvGrpSpPr/>
          <p:nvPr/>
        </p:nvGrpSpPr>
        <p:grpSpPr>
          <a:xfrm rot="15115829">
            <a:off x="2169575" y="4471516"/>
            <a:ext cx="404241" cy="592318"/>
            <a:chOff x="-455209" y="2146977"/>
            <a:chExt cx="1010602" cy="1480795"/>
          </a:xfrm>
        </p:grpSpPr>
        <p:sp>
          <p:nvSpPr>
            <p:cNvPr id="80" name="Can 79"/>
            <p:cNvSpPr/>
            <p:nvPr/>
          </p:nvSpPr>
          <p:spPr>
            <a:xfrm>
              <a:off x="-13367" y="2146977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81" name="Circular Arrow 80"/>
            <p:cNvSpPr/>
            <p:nvPr/>
          </p:nvSpPr>
          <p:spPr>
            <a:xfrm flipV="1">
              <a:off x="-455209" y="2457000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3367" y="2291183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3096658" y="5111867"/>
                <a:ext cx="4940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5111867"/>
                <a:ext cx="494035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1743278" y="4968753"/>
                <a:ext cx="43678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278" y="4968753"/>
                <a:ext cx="436786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/>
                  <a:t>Elbow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blipFill>
                <a:blip r:embed="rId16"/>
                <a:stretch>
                  <a:fillRect l="-5437" t="-25455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blipFill>
                <a:blip r:embed="rId18"/>
                <a:stretch>
                  <a:fillRect l="-4389" t="-27273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Orientation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blipFill>
                <a:blip r:embed="rId19"/>
                <a:stretch>
                  <a:fillRect l="-3769" t="-25000" b="-48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16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/>
                  <a:t>Elbow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blipFill>
                <a:blip r:embed="rId11"/>
                <a:stretch>
                  <a:fillRect l="-5437" t="-25455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blipFill>
                <a:blip r:embed="rId13"/>
                <a:stretch>
                  <a:fillRect l="-4389" t="-27273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Orientation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blipFill>
                <a:blip r:embed="rId14"/>
                <a:stretch>
                  <a:fillRect l="-3769" t="-25000" b="-48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4162531" y="5336638"/>
            <a:ext cx="2057400" cy="541867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162531" y="4407606"/>
            <a:ext cx="1712913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157793" y="2364611"/>
            <a:ext cx="1797027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rved Down Arrow 43"/>
          <p:cNvSpPr/>
          <p:nvPr/>
        </p:nvSpPr>
        <p:spPr>
          <a:xfrm rot="16200000">
            <a:off x="2042457" y="3738380"/>
            <a:ext cx="3160034" cy="6103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rved Down Arrow 44"/>
          <p:cNvSpPr/>
          <p:nvPr/>
        </p:nvSpPr>
        <p:spPr>
          <a:xfrm rot="16200000">
            <a:off x="3223447" y="4890071"/>
            <a:ext cx="1040023" cy="36835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46564" y="4178906"/>
            <a:ext cx="1920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M-N Mapping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1606737" y="6074953"/>
            <a:ext cx="4363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1-N Mapping for each orientation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6927094" y="2445875"/>
            <a:ext cx="1712913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7107" y="2415360"/>
            <a:ext cx="2057400" cy="541867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564818" y="2445874"/>
            <a:ext cx="1797027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Orientation – Location Mapping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95946" y="2518416"/>
            <a:ext cx="173477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b="0" dirty="0">
                <a:solidFill>
                  <a:srgbClr val="C00000"/>
                </a:solidFill>
              </a:rPr>
              <a:t>Elbow Location</a:t>
            </a:r>
            <a:endParaRPr lang="en-US" sz="2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836720" y="2987742"/>
                <a:ext cx="189365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720" y="2987742"/>
                <a:ext cx="1893659" cy="338554"/>
              </a:xfrm>
              <a:prstGeom prst="rect">
                <a:avLst/>
              </a:prstGeom>
              <a:blipFill>
                <a:blip r:embed="rId3"/>
                <a:stretch>
                  <a:fillRect l="-322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599284" y="2517016"/>
            <a:ext cx="198522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200" b="0" dirty="0"/>
              <a:t>Wrist</a:t>
            </a:r>
            <a:r>
              <a:rPr lang="en-US" sz="2200" b="0" dirty="0"/>
              <a:t> Orientation</a:t>
            </a:r>
            <a:endParaRPr lang="en-US" sz="2200" dirty="0"/>
          </a:p>
        </p:txBody>
      </p:sp>
      <p:sp>
        <p:nvSpPr>
          <p:cNvPr id="6" name="Curved Down Arrow 5"/>
          <p:cNvSpPr/>
          <p:nvPr/>
        </p:nvSpPr>
        <p:spPr>
          <a:xfrm>
            <a:off x="1486711" y="1806771"/>
            <a:ext cx="6476245" cy="47845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Curved Down Arrow 52"/>
          <p:cNvSpPr/>
          <p:nvPr/>
        </p:nvSpPr>
        <p:spPr>
          <a:xfrm>
            <a:off x="1516026" y="1997271"/>
            <a:ext cx="3970431" cy="28793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25080" y="2987742"/>
                <a:ext cx="226145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80" y="2987742"/>
                <a:ext cx="2261453" cy="338554"/>
              </a:xfrm>
              <a:prstGeom prst="rect">
                <a:avLst/>
              </a:prstGeom>
              <a:blipFill>
                <a:blip r:embed="rId4"/>
                <a:stretch>
                  <a:fillRect l="-2695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904107" y="2987742"/>
                <a:ext cx="111844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107" y="2987742"/>
                <a:ext cx="1118447" cy="338554"/>
              </a:xfrm>
              <a:prstGeom prst="rect">
                <a:avLst/>
              </a:prstGeom>
              <a:blipFill>
                <a:blip r:embed="rId5"/>
                <a:stretch>
                  <a:fillRect l="-8152" b="-3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6962203" y="2519627"/>
            <a:ext cx="164269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200" b="0" dirty="0">
                <a:solidFill>
                  <a:srgbClr val="00B050"/>
                </a:solidFill>
              </a:rPr>
              <a:t>Wrist</a:t>
            </a:r>
            <a:r>
              <a:rPr lang="en-US" sz="2200" b="0" dirty="0">
                <a:solidFill>
                  <a:srgbClr val="00B050"/>
                </a:solidFill>
              </a:rPr>
              <a:t> Location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84507" y="1279568"/>
            <a:ext cx="4363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1-N Mapping for each orientation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91" y="3822554"/>
            <a:ext cx="1123938" cy="17445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2" y="3822554"/>
            <a:ext cx="1053399" cy="17433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94" y="3822553"/>
            <a:ext cx="1213294" cy="17433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53" y="3822554"/>
            <a:ext cx="924850" cy="17433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83" y="3822554"/>
            <a:ext cx="721186" cy="17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Point Cloud Tracking</a:t>
            </a:r>
          </a:p>
        </p:txBody>
      </p:sp>
      <p:pic>
        <p:nvPicPr>
          <p:cNvPr id="5" name="demo_pointclou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80558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310" y="5905949"/>
            <a:ext cx="1447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RGB Video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6863" y="5907809"/>
            <a:ext cx="24469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Kinect </a:t>
            </a:r>
            <a:r>
              <a:rPr lang="en-US" sz="2200" dirty="0" err="1"/>
              <a:t>Groundtruth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731840" y="5905948"/>
            <a:ext cx="30847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Elbow/Wrist Point Clouds</a:t>
            </a:r>
          </a:p>
        </p:txBody>
      </p:sp>
    </p:spTree>
    <p:extLst>
      <p:ext uri="{BB962C8B-B14F-4D97-AF65-F5344CB8AC3E}">
        <p14:creationId xmlns:p14="http://schemas.microsoft.com/office/powerpoint/2010/main" val="8718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14AFD6-BAE7-D546-9329-F2977662DC8E}"/>
              </a:ext>
            </a:extLst>
          </p:cNvPr>
          <p:cNvGrpSpPr/>
          <p:nvPr/>
        </p:nvGrpSpPr>
        <p:grpSpPr>
          <a:xfrm>
            <a:off x="2953023" y="2047129"/>
            <a:ext cx="941393" cy="942127"/>
            <a:chOff x="1076097" y="5311996"/>
            <a:chExt cx="941393" cy="94212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AADC955-5729-1F46-A3F0-F01370758094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4AFEA8-4F42-AE4E-AB35-09F45EAE6BC5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2F3F72-1A0A-CE4F-ADCB-104533058DB0}"/>
              </a:ext>
            </a:extLst>
          </p:cNvPr>
          <p:cNvGrpSpPr/>
          <p:nvPr/>
        </p:nvGrpSpPr>
        <p:grpSpPr>
          <a:xfrm>
            <a:off x="5486061" y="2047129"/>
            <a:ext cx="941393" cy="942127"/>
            <a:chOff x="1076097" y="5311996"/>
            <a:chExt cx="941393" cy="94212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95DFE8E-023D-734B-9508-B5E9F88FEAD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BE5E77-3D4B-6246-BFEA-162635BA3F5C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CDAB3E82-D166-6042-A911-9634D0617691}"/>
              </a:ext>
            </a:extLst>
          </p:cNvPr>
          <p:cNvSpPr/>
          <p:nvPr/>
        </p:nvSpPr>
        <p:spPr>
          <a:xfrm rot="18942515">
            <a:off x="3681522" y="1489076"/>
            <a:ext cx="2017434" cy="1952764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52B698E7-A3E9-4842-8F34-1F8B79082AE3}"/>
              </a:ext>
            </a:extLst>
          </p:cNvPr>
          <p:cNvSpPr/>
          <p:nvPr/>
        </p:nvSpPr>
        <p:spPr>
          <a:xfrm rot="18942515" flipH="1" flipV="1">
            <a:off x="3730086" y="1631209"/>
            <a:ext cx="1952447" cy="1888739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C48285DF-F74C-0044-AB4E-39D735A74C72}"/>
              </a:ext>
            </a:extLst>
          </p:cNvPr>
          <p:cNvSpPr/>
          <p:nvPr/>
        </p:nvSpPr>
        <p:spPr>
          <a:xfrm rot="20445461" flipH="1" flipV="1">
            <a:off x="2243940" y="213732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F394807-08FE-EF48-9E48-E8822CAD6ED8}"/>
              </a:ext>
            </a:extLst>
          </p:cNvPr>
          <p:cNvSpPr/>
          <p:nvPr/>
        </p:nvSpPr>
        <p:spPr>
          <a:xfrm rot="20445461">
            <a:off x="6248553" y="204001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ADECD-BF1E-6440-BFC9-66BD3BF17E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6251C2-B7C7-834C-80D4-ECE0A49691C8}"/>
              </a:ext>
            </a:extLst>
          </p:cNvPr>
          <p:cNvGrpSpPr/>
          <p:nvPr/>
        </p:nvGrpSpPr>
        <p:grpSpPr>
          <a:xfrm>
            <a:off x="1441566" y="3014834"/>
            <a:ext cx="2287315" cy="2233150"/>
            <a:chOff x="1441566" y="3014834"/>
            <a:chExt cx="2287315" cy="22331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4A8007-C738-0549-86F9-0FEE95D16428}"/>
                </a:ext>
              </a:extLst>
            </p:cNvPr>
            <p:cNvGrpSpPr/>
            <p:nvPr/>
          </p:nvGrpSpPr>
          <p:grpSpPr>
            <a:xfrm>
              <a:off x="1441566" y="4305857"/>
              <a:ext cx="941393" cy="942127"/>
              <a:chOff x="1076097" y="5311996"/>
              <a:chExt cx="941393" cy="94212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51102F5-47F9-CD45-9A2E-60DE0310FE5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5BFBF8-2B9A-8846-AC67-57E25731BC9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Near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E7F1EA-F54E-C041-8C53-CE2AF6FE3993}"/>
                </a:ext>
              </a:extLst>
            </p:cNvPr>
            <p:cNvGrpSpPr/>
            <p:nvPr/>
          </p:nvGrpSpPr>
          <p:grpSpPr>
            <a:xfrm>
              <a:off x="2787488" y="4289813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F5A94A7-C20E-AF40-BC90-84BAC510C9B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6D9D09-5651-4544-B92D-CE0FFD4650ED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Far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135675-A04B-3F42-AB64-32234C39142B}"/>
                </a:ext>
              </a:extLst>
            </p:cNvPr>
            <p:cNvCxnSpPr/>
            <p:nvPr/>
          </p:nvCxnSpPr>
          <p:spPr>
            <a:xfrm flipH="1">
              <a:off x="2124386" y="3038804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5CC02AD-CD7E-954C-825A-82B27F3791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9971" y="301483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0A200F-7BCC-5447-8A70-85DF73A164FE}"/>
              </a:ext>
            </a:extLst>
          </p:cNvPr>
          <p:cNvGrpSpPr/>
          <p:nvPr/>
        </p:nvGrpSpPr>
        <p:grpSpPr>
          <a:xfrm>
            <a:off x="5658302" y="3013940"/>
            <a:ext cx="2287315" cy="2218000"/>
            <a:chOff x="5658302" y="3013940"/>
            <a:chExt cx="2287315" cy="221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6AF6A7-8457-1E4B-8C14-F9BFF853388F}"/>
                </a:ext>
              </a:extLst>
            </p:cNvPr>
            <p:cNvGrpSpPr/>
            <p:nvPr/>
          </p:nvGrpSpPr>
          <p:grpSpPr>
            <a:xfrm>
              <a:off x="5658302" y="4289813"/>
              <a:ext cx="941393" cy="942127"/>
              <a:chOff x="1076097" y="5311996"/>
              <a:chExt cx="941393" cy="94212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5FF980D-55D3-C34B-AFE1-F7ACD8E822E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79C454-90E0-F543-9087-92637C42555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Near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9B26454-D407-1444-8661-3011F68B4280}"/>
                </a:ext>
              </a:extLst>
            </p:cNvPr>
            <p:cNvGrpSpPr/>
            <p:nvPr/>
          </p:nvGrpSpPr>
          <p:grpSpPr>
            <a:xfrm>
              <a:off x="7004224" y="4273769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3D374AF-D926-D740-BD86-26DCA8B75E7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4EC03F-161A-5A4E-A81E-63B7110D85FB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Far</a:t>
                </a: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F5C182F-3767-7540-9D3A-176C74AF6B92}"/>
                </a:ext>
              </a:extLst>
            </p:cNvPr>
            <p:cNvCxnSpPr>
              <a:cxnSpLocks/>
            </p:cNvCxnSpPr>
            <p:nvPr/>
          </p:nvCxnSpPr>
          <p:spPr>
            <a:xfrm>
              <a:off x="6155776" y="3013940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06F485D-464B-6748-8D24-D875810E2FB5}"/>
                </a:ext>
              </a:extLst>
            </p:cNvPr>
            <p:cNvCxnSpPr>
              <a:cxnSpLocks/>
            </p:cNvCxnSpPr>
            <p:nvPr/>
          </p:nvCxnSpPr>
          <p:spPr>
            <a:xfrm>
              <a:off x="5968678" y="303880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6678D30-4EB2-CD41-A5B2-FFB7B22BA525}"/>
              </a:ext>
            </a:extLst>
          </p:cNvPr>
          <p:cNvGrpSpPr/>
          <p:nvPr/>
        </p:nvGrpSpPr>
        <p:grpSpPr>
          <a:xfrm>
            <a:off x="2540490" y="957238"/>
            <a:ext cx="2934238" cy="1415471"/>
            <a:chOff x="2540490" y="957238"/>
            <a:chExt cx="2934238" cy="141547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BE72D9-8C8E-424D-A23B-B7F6EB6B2464}"/>
                </a:ext>
              </a:extLst>
            </p:cNvPr>
            <p:cNvGrpSpPr/>
            <p:nvPr/>
          </p:nvGrpSpPr>
          <p:grpSpPr>
            <a:xfrm>
              <a:off x="2540490" y="957238"/>
              <a:ext cx="1251284" cy="586238"/>
              <a:chOff x="401053" y="1331495"/>
              <a:chExt cx="1251284" cy="58623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7538C8D-076B-2C4F-BFA5-EF951B3B86B9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5245A7-43A4-2943-A2F7-4B4EF3B4C4F9}"/>
                  </a:ext>
                </a:extLst>
              </p:cNvPr>
              <p:cNvSpPr txBox="1"/>
              <p:nvPr/>
            </p:nvSpPr>
            <p:spPr>
              <a:xfrm>
                <a:off x="567214" y="1393781"/>
                <a:ext cx="8931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Start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E080DBF-EA0B-7A4A-BC31-7F87BF7D4742}"/>
                </a:ext>
              </a:extLst>
            </p:cNvPr>
            <p:cNvCxnSpPr>
              <a:cxnSpLocks/>
              <a:stCxn id="40" idx="2"/>
              <a:endCxn id="3" idx="0"/>
            </p:cNvCxnSpPr>
            <p:nvPr/>
          </p:nvCxnSpPr>
          <p:spPr>
            <a:xfrm>
              <a:off x="3166132" y="1543476"/>
              <a:ext cx="257588" cy="503653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4832E33-32EA-E341-82B1-E569FB6FAFAD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57" y="1584769"/>
              <a:ext cx="2078871" cy="78794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FEA3A5-101C-FC48-94D0-9A77A40D6041}"/>
              </a:ext>
            </a:extLst>
          </p:cNvPr>
          <p:cNvGrpSpPr/>
          <p:nvPr/>
        </p:nvGrpSpPr>
        <p:grpSpPr>
          <a:xfrm>
            <a:off x="3879793" y="958135"/>
            <a:ext cx="3361758" cy="1414574"/>
            <a:chOff x="3879793" y="958135"/>
            <a:chExt cx="3361758" cy="141457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B8FEEE5-469F-704B-9089-6B7C39DF90A0}"/>
                </a:ext>
              </a:extLst>
            </p:cNvPr>
            <p:cNvGrpSpPr/>
            <p:nvPr/>
          </p:nvGrpSpPr>
          <p:grpSpPr>
            <a:xfrm>
              <a:off x="5990267" y="958135"/>
              <a:ext cx="1251284" cy="586238"/>
              <a:chOff x="401053" y="1331495"/>
              <a:chExt cx="1251284" cy="58623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2420186-1E8B-964B-AAA4-B7A5A2EB500F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32AB0E6-E4CE-2C4E-8226-5AD40361B238}"/>
                  </a:ext>
                </a:extLst>
              </p:cNvPr>
              <p:cNvSpPr txBox="1"/>
              <p:nvPr/>
            </p:nvSpPr>
            <p:spPr>
              <a:xfrm>
                <a:off x="663466" y="1393781"/>
                <a:ext cx="7505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End</a:t>
                </a:r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0F442AD-DD95-4A4B-B8E5-D8EAED042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9793" y="1569057"/>
              <a:ext cx="2076964" cy="80365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F6F3731-589D-1745-9B9D-49C77EC03F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8107" y="1612289"/>
              <a:ext cx="55878" cy="39393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E4E37F-8C1C-2748-AC78-25D15E9F6484}"/>
              </a:ext>
            </a:extLst>
          </p:cNvPr>
          <p:cNvGrpSpPr/>
          <p:nvPr/>
        </p:nvGrpSpPr>
        <p:grpSpPr>
          <a:xfrm>
            <a:off x="677990" y="1217896"/>
            <a:ext cx="1845106" cy="1028531"/>
            <a:chOff x="677990" y="1217896"/>
            <a:chExt cx="1845106" cy="102853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8756A3B-B1A8-C340-ABFC-6E6F8BC6659F}"/>
                </a:ext>
              </a:extLst>
            </p:cNvPr>
            <p:cNvSpPr/>
            <p:nvPr/>
          </p:nvSpPr>
          <p:spPr>
            <a:xfrm>
              <a:off x="677990" y="1304300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B35C8B-4CCE-A247-8B10-473DBDDB83EB}"/>
                </a:ext>
              </a:extLst>
            </p:cNvPr>
            <p:cNvSpPr txBox="1"/>
            <p:nvPr/>
          </p:nvSpPr>
          <p:spPr>
            <a:xfrm>
              <a:off x="900443" y="1543476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51CD954-B475-BA4C-A30E-5A55C99A0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2318" y="1217896"/>
              <a:ext cx="930778" cy="3618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1750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487826" y="4872242"/>
                <a:ext cx="2715615" cy="5849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/>
                  <a:t>Fraction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Red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Sphere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26" y="4872242"/>
                <a:ext cx="2715615" cy="584968"/>
              </a:xfrm>
              <a:prstGeom prst="rect">
                <a:avLst/>
              </a:prstGeom>
              <a:blipFill>
                <a:blip r:embed="rId3"/>
                <a:stretch>
                  <a:fillRect l="-6726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0" y="4615453"/>
            <a:ext cx="1474741" cy="1474741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302307" y="1062061"/>
            <a:ext cx="0" cy="53606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88538" y="1062061"/>
            <a:ext cx="0" cy="53606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36" y="1152372"/>
            <a:ext cx="1123938" cy="174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6" y="1152373"/>
            <a:ext cx="1053399" cy="17433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29" y="1152372"/>
            <a:ext cx="1213294" cy="17433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88" y="1152373"/>
            <a:ext cx="924850" cy="1743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18" y="1152373"/>
            <a:ext cx="721186" cy="17433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7068" y="3488802"/>
            <a:ext cx="3861899" cy="3332917"/>
          </a:xfrm>
          <a:prstGeom prst="rect">
            <a:avLst/>
          </a:prstGeom>
        </p:spPr>
      </p:pic>
      <p:sp>
        <p:nvSpPr>
          <p:cNvPr id="22" name="Line Callout 2 (No Border) 21"/>
          <p:cNvSpPr/>
          <p:nvPr/>
        </p:nvSpPr>
        <p:spPr>
          <a:xfrm flipV="1">
            <a:off x="7408184" y="5052939"/>
            <a:ext cx="1555556" cy="439210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10331"/>
              <a:gd name="adj6" fmla="val -39319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88017" y="5087878"/>
            <a:ext cx="15773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Median: 8.3%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262497" y="5501614"/>
            <a:ext cx="3340253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93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80" y="3005124"/>
            <a:ext cx="6969376" cy="3488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0" y="1161051"/>
            <a:ext cx="1474741" cy="1474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7092" y="1482922"/>
            <a:ext cx="4973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Since they are small, what if we simply take an average?</a:t>
            </a:r>
          </a:p>
        </p:txBody>
      </p:sp>
      <p:sp>
        <p:nvSpPr>
          <p:cNvPr id="9" name="Line Callout 2 (No Border) 8"/>
          <p:cNvSpPr/>
          <p:nvPr/>
        </p:nvSpPr>
        <p:spPr>
          <a:xfrm flipV="1">
            <a:off x="4573085" y="4627926"/>
            <a:ext cx="1768271" cy="750875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04317"/>
              <a:gd name="adj6" fmla="val -54002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22246" y="4655983"/>
            <a:ext cx="20609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Median Error: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(12.0cm, 13.3cm)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496628" y="4590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13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0" y="1161051"/>
            <a:ext cx="1474741" cy="1474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7092" y="1482922"/>
            <a:ext cx="4973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Since they are small, what if we simply take an average?</a:t>
            </a:r>
          </a:p>
        </p:txBody>
      </p:sp>
      <p:pic>
        <p:nvPicPr>
          <p:cNvPr id="1026" name="Picture 2" descr="http://www.welovekungfu.com/wp-content/uploads/2015/05/karate-punch-icon-e14321265474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60" y="2752100"/>
            <a:ext cx="3289740" cy="328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1838" y="3981472"/>
            <a:ext cx="4487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What happens if wrist orientation doesn’t change?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5415921" y="3257572"/>
            <a:ext cx="755650" cy="241300"/>
          </a:xfrm>
          <a:prstGeom prst="left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736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73" y="1099360"/>
            <a:ext cx="1219048" cy="1219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68" y="1099360"/>
            <a:ext cx="1219048" cy="121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58" y="1099360"/>
            <a:ext cx="1219048" cy="121904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9048" cy="1219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9048" cy="1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05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7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71876" y="4016227"/>
            <a:ext cx="6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200" dirty="0"/>
          </a:p>
        </p:txBody>
      </p:sp>
      <p:sp>
        <p:nvSpPr>
          <p:cNvPr id="22" name="TextBox 21"/>
          <p:cNvSpPr txBox="1"/>
          <p:nvPr/>
        </p:nvSpPr>
        <p:spPr>
          <a:xfrm>
            <a:off x="115388" y="6157897"/>
            <a:ext cx="1866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35" y="5583244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386906" y="5477666"/>
            <a:ext cx="169323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Wrist Acceleration</a:t>
            </a:r>
            <a:endParaRPr lang="en-US" sz="22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807909" y="5889684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41505" y="5474198"/>
            <a:ext cx="1913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Projection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1377408" y="5897611"/>
            <a:ext cx="209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Gravity Removal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flipH="1">
            <a:off x="104100" y="4322684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cxnSp>
        <p:nvCxnSpPr>
          <p:cNvPr id="4" name="Elbow Connector 3"/>
          <p:cNvCxnSpPr>
            <a:stCxn id="45" idx="2"/>
            <a:endCxn id="31" idx="0"/>
          </p:cNvCxnSpPr>
          <p:nvPr/>
        </p:nvCxnSpPr>
        <p:spPr>
          <a:xfrm rot="16200000" flipH="1">
            <a:off x="1500900" y="4476893"/>
            <a:ext cx="720627" cy="127398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837869" y="3166800"/>
            <a:ext cx="194813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Wrist-to-Elbow Acceleration</a:t>
            </a:r>
            <a:endParaRPr lang="en-US" sz="2200" dirty="0"/>
          </a:p>
        </p:txBody>
      </p:sp>
      <p:sp>
        <p:nvSpPr>
          <p:cNvPr id="55" name="TextBox 54"/>
          <p:cNvSpPr txBox="1"/>
          <p:nvPr/>
        </p:nvSpPr>
        <p:spPr>
          <a:xfrm>
            <a:off x="417398" y="3176964"/>
            <a:ext cx="161364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Forearm Rotation</a:t>
            </a:r>
            <a:endParaRPr lang="en-US" sz="2200" dirty="0"/>
          </a:p>
        </p:txBody>
      </p:sp>
      <p:cxnSp>
        <p:nvCxnSpPr>
          <p:cNvPr id="10" name="Straight Arrow Connector 9"/>
          <p:cNvCxnSpPr>
            <a:stCxn id="45" idx="0"/>
            <a:endCxn id="55" idx="2"/>
          </p:cNvCxnSpPr>
          <p:nvPr/>
        </p:nvCxnSpPr>
        <p:spPr>
          <a:xfrm flipV="1">
            <a:off x="1224222" y="3946405"/>
            <a:ext cx="0" cy="3762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5" idx="3"/>
            <a:endCxn id="54" idx="1"/>
          </p:cNvCxnSpPr>
          <p:nvPr/>
        </p:nvCxnSpPr>
        <p:spPr>
          <a:xfrm flipV="1">
            <a:off x="2031045" y="3551521"/>
            <a:ext cx="806824" cy="101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5208109" y="3359158"/>
            <a:ext cx="384721" cy="384721"/>
            <a:chOff x="-1896533" y="2924341"/>
            <a:chExt cx="679236" cy="679236"/>
          </a:xfrm>
        </p:grpSpPr>
        <p:sp>
          <p:nvSpPr>
            <p:cNvPr id="60" name="Oval 59"/>
            <p:cNvSpPr/>
            <p:nvPr/>
          </p:nvSpPr>
          <p:spPr>
            <a:xfrm>
              <a:off x="-1896533" y="2924341"/>
              <a:ext cx="679236" cy="6792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-1758352" y="3263960"/>
              <a:ext cx="441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Arrow Connector 75"/>
          <p:cNvCxnSpPr>
            <a:stCxn id="54" idx="3"/>
          </p:cNvCxnSpPr>
          <p:nvPr/>
        </p:nvCxnSpPr>
        <p:spPr>
          <a:xfrm>
            <a:off x="4786006" y="3551521"/>
            <a:ext cx="3742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56" idx="1"/>
          </p:cNvCxnSpPr>
          <p:nvPr/>
        </p:nvCxnSpPr>
        <p:spPr>
          <a:xfrm>
            <a:off x="5671096" y="3551520"/>
            <a:ext cx="2328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Elbow Connector 82"/>
          <p:cNvCxnSpPr>
            <a:stCxn id="29" idx="3"/>
          </p:cNvCxnSpPr>
          <p:nvPr/>
        </p:nvCxnSpPr>
        <p:spPr>
          <a:xfrm flipV="1">
            <a:off x="5080141" y="3806825"/>
            <a:ext cx="326687" cy="2055562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49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998822" y="4271842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80065" y="6355093"/>
            <a:ext cx="1066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State 1</a:t>
            </a:r>
          </a:p>
        </p:txBody>
      </p:sp>
    </p:spTree>
    <p:extLst>
      <p:ext uri="{BB962C8B-B14F-4D97-AF65-F5344CB8AC3E}">
        <p14:creationId xmlns:p14="http://schemas.microsoft.com/office/powerpoint/2010/main" val="986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52" grpId="0" animBg="1"/>
      <p:bldP spid="53" grpId="0" animBg="1"/>
      <p:bldP spid="59" grpId="0" animBg="1"/>
      <p:bldP spid="61" grpId="0" animBg="1"/>
      <p:bldP spid="74" grpId="0"/>
      <p:bldP spid="75" grpId="0"/>
      <p:bldP spid="77" grpId="0"/>
      <p:bldP spid="3" grpId="0" animBg="1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204374" y="4346005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5618" y="6429256"/>
            <a:ext cx="1154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State 2</a:t>
            </a:r>
          </a:p>
        </p:txBody>
      </p:sp>
    </p:spTree>
    <p:extLst>
      <p:ext uri="{BB962C8B-B14F-4D97-AF65-F5344CB8AC3E}">
        <p14:creationId xmlns:p14="http://schemas.microsoft.com/office/powerpoint/2010/main" val="94647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2611129" y="3331515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21202" y="2802893"/>
            <a:ext cx="22097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Transition 1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5303" y="6016632"/>
            <a:ext cx="497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HMM &amp; Viterbi gives optimal solution! </a:t>
            </a:r>
          </a:p>
        </p:txBody>
      </p:sp>
    </p:spTree>
    <p:extLst>
      <p:ext uri="{BB962C8B-B14F-4D97-AF65-F5344CB8AC3E}">
        <p14:creationId xmlns:p14="http://schemas.microsoft.com/office/powerpoint/2010/main" val="21424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74"/>
          <p:cNvSpPr/>
          <p:nvPr/>
        </p:nvSpPr>
        <p:spPr>
          <a:xfrm rot="928444">
            <a:off x="3177041" y="2784495"/>
            <a:ext cx="2112957" cy="51518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 rot="20671556" flipH="1">
            <a:off x="4923168" y="2739812"/>
            <a:ext cx="2125124" cy="467106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/>
          <p:cNvSpPr/>
          <p:nvPr/>
        </p:nvSpPr>
        <p:spPr>
          <a:xfrm rot="19957233">
            <a:off x="6537438" y="2062585"/>
            <a:ext cx="2199641" cy="457015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ounded Rectangle 91"/>
          <p:cNvSpPr/>
          <p:nvPr/>
        </p:nvSpPr>
        <p:spPr>
          <a:xfrm>
            <a:off x="7419718" y="4215903"/>
            <a:ext cx="836237" cy="485775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 rot="5400000">
            <a:off x="7537337" y="4367363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>
            <a:spLocks noChangeAspect="1"/>
          </p:cNvSpPr>
          <p:nvPr/>
        </p:nvSpPr>
        <p:spPr>
          <a:xfrm rot="5400000">
            <a:off x="7963623" y="4367363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ounded Rectangle 86"/>
          <p:cNvSpPr/>
          <p:nvPr/>
        </p:nvSpPr>
        <p:spPr>
          <a:xfrm>
            <a:off x="5659957" y="4215903"/>
            <a:ext cx="836237" cy="485775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 rot="5400000">
            <a:off x="5777576" y="4367363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>
            <a:spLocks noChangeAspect="1"/>
          </p:cNvSpPr>
          <p:nvPr/>
        </p:nvSpPr>
        <p:spPr>
          <a:xfrm rot="5400000">
            <a:off x="6203862" y="4367363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Viterbi Decoding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1597980" y="1094349"/>
            <a:ext cx="486561" cy="234580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 rot="5400000">
            <a:off x="1749862" y="224335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 rot="5400000">
            <a:off x="1749862" y="270411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 rot="5400000">
            <a:off x="1749800" y="3165776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24247" y="3577112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65254" y="3642043"/>
            <a:ext cx="1804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</a:t>
            </a:r>
            <a:r>
              <a:rPr lang="en-US" sz="2000" dirty="0"/>
              <a:t> Time Steps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881" y="1320414"/>
            <a:ext cx="1168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</a:t>
            </a:r>
            <a:r>
              <a:rPr lang="en-US" sz="2000" dirty="0"/>
              <a:t> Possible Elbow Locations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 rot="5400000">
            <a:off x="1749862" y="1320414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 rot="5400000">
            <a:off x="1749800" y="1782078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255955" y="1093278"/>
            <a:ext cx="486561" cy="234687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 rot="5400000">
            <a:off x="8407837" y="224335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 rot="5400000">
            <a:off x="8407837" y="270411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 rot="5400000">
            <a:off x="8407775" y="3165776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 rot="5400000">
            <a:off x="8407837" y="1320414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 rot="5400000">
            <a:off x="8407775" y="1782078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926967" y="1093278"/>
            <a:ext cx="486561" cy="234687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 rot="5400000">
            <a:off x="5078849" y="224335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 rot="5400000">
            <a:off x="5078849" y="270411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 rot="5400000">
            <a:off x="5078787" y="3165776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 rot="5400000">
            <a:off x="5078849" y="1320414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 rot="5400000">
            <a:off x="5078787" y="1782078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62473" y="1094348"/>
            <a:ext cx="486561" cy="234580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 rot="5400000">
            <a:off x="3414355" y="224335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 rot="5400000">
            <a:off x="3414355" y="270411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 rot="5400000">
            <a:off x="3414293" y="3165776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 rot="5400000">
            <a:off x="3414355" y="1320414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 rot="5400000">
            <a:off x="3414293" y="1782078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591461" y="1095448"/>
            <a:ext cx="486561" cy="234470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 rot="5400000">
            <a:off x="6743343" y="224335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 rot="5400000">
            <a:off x="6743343" y="2704112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 rot="5400000">
            <a:off x="6743281" y="3165776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 rot="5400000">
            <a:off x="6743343" y="1320414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 rot="5400000">
            <a:off x="6743281" y="1782078"/>
            <a:ext cx="182919" cy="1829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/>
          <p:nvPr/>
        </p:nvSpPr>
        <p:spPr>
          <a:xfrm>
            <a:off x="3900196" y="4215903"/>
            <a:ext cx="836237" cy="4857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>
            <a:spLocks noChangeAspect="1"/>
          </p:cNvSpPr>
          <p:nvPr/>
        </p:nvSpPr>
        <p:spPr>
          <a:xfrm rot="5400000">
            <a:off x="4017815" y="4367363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 rot="5400000">
            <a:off x="4444101" y="4367363"/>
            <a:ext cx="182857" cy="1828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300237" y="4237488"/>
            <a:ext cx="259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State (2 Locations)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36277" y="5008740"/>
            <a:ext cx="159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39933"/>
                </a:solidFill>
              </a:rPr>
              <a:t>Velocity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-22717" y="5649946"/>
            <a:ext cx="349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Acceleration (Transition)</a:t>
            </a:r>
          </a:p>
        </p:txBody>
      </p:sp>
      <p:sp>
        <p:nvSpPr>
          <p:cNvPr id="84" name="Oval 83"/>
          <p:cNvSpPr/>
          <p:nvPr/>
        </p:nvSpPr>
        <p:spPr>
          <a:xfrm>
            <a:off x="4217112" y="5152083"/>
            <a:ext cx="202403" cy="20240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003591" y="5152083"/>
            <a:ext cx="202403" cy="20240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7770721" y="5155072"/>
            <a:ext cx="202403" cy="20240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4318314" y="4775195"/>
            <a:ext cx="0" cy="31089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6090630" y="4775195"/>
            <a:ext cx="0" cy="31089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7871922" y="4775195"/>
            <a:ext cx="0" cy="31089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0" y="6269120"/>
            <a:ext cx="3493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Acceleration (Observation)</a:t>
            </a:r>
          </a:p>
        </p:txBody>
      </p:sp>
      <p:sp>
        <p:nvSpPr>
          <p:cNvPr id="109" name="Curved Up Arrow 108"/>
          <p:cNvSpPr/>
          <p:nvPr/>
        </p:nvSpPr>
        <p:spPr>
          <a:xfrm>
            <a:off x="4305911" y="5378406"/>
            <a:ext cx="1824931" cy="361450"/>
          </a:xfrm>
          <a:prstGeom prst="curvedUpArrow">
            <a:avLst>
              <a:gd name="adj1" fmla="val 25000"/>
              <a:gd name="adj2" fmla="val 5342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1" name="Curved Up Arrow 110"/>
          <p:cNvSpPr/>
          <p:nvPr/>
        </p:nvSpPr>
        <p:spPr>
          <a:xfrm>
            <a:off x="6159622" y="5378406"/>
            <a:ext cx="1824931" cy="361450"/>
          </a:xfrm>
          <a:prstGeom prst="curvedUpArrow">
            <a:avLst>
              <a:gd name="adj1" fmla="val 25000"/>
              <a:gd name="adj2" fmla="val 5342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5085171" y="5774671"/>
            <a:ext cx="212213" cy="2122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6965980" y="5774670"/>
            <a:ext cx="212213" cy="21221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085172" y="6388432"/>
            <a:ext cx="212213" cy="2122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965981" y="6388431"/>
            <a:ext cx="212213" cy="2122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7" name="Picture 2" descr="https://maxcdn.icons8.com/wp-content/uploads/2015/05/normal_distribution_histogram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919" y="5936263"/>
            <a:ext cx="37465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s://maxcdn.icons8.com/wp-content/uploads/2015/05/normal_distribution_histogram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474" y="5936263"/>
            <a:ext cx="37465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0" name="Straight Arrow Connector 119"/>
          <p:cNvCxnSpPr/>
          <p:nvPr/>
        </p:nvCxnSpPr>
        <p:spPr>
          <a:xfrm>
            <a:off x="5364407" y="5924286"/>
            <a:ext cx="302378" cy="1873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7237144" y="5936263"/>
            <a:ext cx="302378" cy="1873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V="1">
            <a:off x="5351518" y="6307212"/>
            <a:ext cx="302378" cy="1873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V="1">
            <a:off x="7242697" y="6315646"/>
            <a:ext cx="302378" cy="18732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5523017" y="5805285"/>
            <a:ext cx="636605" cy="636605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7452418" y="5812751"/>
            <a:ext cx="636605" cy="636605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6941167" y="6497823"/>
            <a:ext cx="247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Transition Prob.</a:t>
            </a:r>
          </a:p>
        </p:txBody>
      </p:sp>
      <p:cxnSp>
        <p:nvCxnSpPr>
          <p:cNvPr id="129" name="Straight Arrow Connector 128"/>
          <p:cNvCxnSpPr>
            <a:endCxn id="127" idx="5"/>
          </p:cNvCxnSpPr>
          <p:nvPr/>
        </p:nvCxnSpPr>
        <p:spPr>
          <a:xfrm flipH="1" flipV="1">
            <a:off x="7995794" y="6356127"/>
            <a:ext cx="260161" cy="217080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68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6" grpId="0" animBg="1"/>
      <p:bldP spid="91" grpId="0" animBg="1"/>
      <p:bldP spid="92" grpId="0" animBg="1"/>
      <p:bldP spid="93" grpId="0" animBg="1"/>
      <p:bldP spid="94" grpId="0" animBg="1"/>
      <p:bldP spid="87" grpId="0" animBg="1"/>
      <p:bldP spid="88" grpId="0" animBg="1"/>
      <p:bldP spid="89" grpId="0" animBg="1"/>
      <p:bldP spid="76" grpId="0" animBg="1"/>
      <p:bldP spid="77" grpId="0" animBg="1"/>
      <p:bldP spid="78" grpId="0" animBg="1"/>
      <p:bldP spid="79" grpId="0"/>
      <p:bldP spid="82" grpId="0"/>
      <p:bldP spid="83" grpId="0"/>
      <p:bldP spid="84" grpId="0" animBg="1"/>
      <p:bldP spid="96" grpId="0" animBg="1"/>
      <p:bldP spid="97" grpId="0" animBg="1"/>
      <p:bldP spid="108" grpId="0"/>
      <p:bldP spid="109" grpId="0" animBg="1"/>
      <p:bldP spid="111" grpId="0" animBg="1"/>
      <p:bldP spid="112" grpId="0" animBg="1"/>
      <p:bldP spid="114" grpId="0" animBg="1"/>
      <p:bldP spid="115" grpId="0" animBg="1"/>
      <p:bldP spid="116" grpId="0" animBg="1"/>
      <p:bldP spid="126" grpId="0" animBg="1"/>
      <p:bldP spid="127" grpId="0" animBg="1"/>
      <p:bldP spid="1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F091F4-4EA1-D24C-A02C-B560E470FE4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78784-C9CD-9543-A882-3A1595CF0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1" y="700839"/>
            <a:ext cx="3747336" cy="221581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42D793-802F-234F-9B22-CB37F7AF01E8}"/>
              </a:ext>
            </a:extLst>
          </p:cNvPr>
          <p:cNvGraphicFramePr>
            <a:graphicFrameLocks noGrp="1"/>
          </p:cNvGraphicFramePr>
          <p:nvPr/>
        </p:nvGraphicFramePr>
        <p:xfrm>
          <a:off x="224590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198C15-4F75-6B45-BCD8-B56D077A01C4}"/>
              </a:ext>
            </a:extLst>
          </p:cNvPr>
          <p:cNvGraphicFramePr>
            <a:graphicFrameLocks noGrp="1"/>
          </p:cNvGraphicFramePr>
          <p:nvPr/>
        </p:nvGraphicFramePr>
        <p:xfrm>
          <a:off x="4981074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F7A15A1-EEFF-A04A-A0DD-92A0EA4BF01D}"/>
              </a:ext>
            </a:extLst>
          </p:cNvPr>
          <p:cNvSpPr txBox="1"/>
          <p:nvPr/>
        </p:nvSpPr>
        <p:spPr>
          <a:xfrm>
            <a:off x="925148" y="5833799"/>
            <a:ext cx="28664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 transition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probabilities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A0E43-6456-9740-BE72-A7016BEED5A8}"/>
              </a:ext>
            </a:extLst>
          </p:cNvPr>
          <p:cNvSpPr txBox="1"/>
          <p:nvPr/>
        </p:nvSpPr>
        <p:spPr>
          <a:xfrm>
            <a:off x="6019939" y="5833798"/>
            <a:ext cx="23823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probabilities</a:t>
            </a:r>
          </a:p>
        </p:txBody>
      </p:sp>
    </p:spTree>
    <p:extLst>
      <p:ext uri="{BB962C8B-B14F-4D97-AF65-F5344CB8AC3E}">
        <p14:creationId xmlns:p14="http://schemas.microsoft.com/office/powerpoint/2010/main" val="22618549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0356"/>
            <a:ext cx="9145719" cy="4577644"/>
          </a:xfrm>
          <a:prstGeom prst="rect">
            <a:avLst/>
          </a:prstGeom>
        </p:spPr>
      </p:pic>
      <p:sp>
        <p:nvSpPr>
          <p:cNvPr id="5" name="Line Callout 2 (No Border) 4"/>
          <p:cNvSpPr/>
          <p:nvPr/>
        </p:nvSpPr>
        <p:spPr>
          <a:xfrm flipV="1">
            <a:off x="3697666" y="4402501"/>
            <a:ext cx="1768271" cy="750875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04317"/>
              <a:gd name="adj6" fmla="val -54002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6827" y="4430558"/>
            <a:ext cx="20609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Median Error: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(7.9cm, 9.2cm)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91753" y="4336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27708" y="1207812"/>
            <a:ext cx="3117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Elbow: 12.0cm </a:t>
            </a:r>
            <a:r>
              <a:rPr lang="en-US" sz="2200" dirty="0">
                <a:solidFill>
                  <a:srgbClr val="C00000"/>
                </a:solidFill>
                <a:sym typeface="Wingdings" panose="05000000000000000000" pitchFamily="2" charset="2"/>
              </a:rPr>
              <a:t> 7.9cm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45472" y="1667479"/>
            <a:ext cx="28821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sym typeface="Wingdings" panose="05000000000000000000" pitchFamily="2" charset="2"/>
              </a:rPr>
              <a:t>Wrist: 13.3cm  9.2cm</a:t>
            </a:r>
            <a:endParaRPr lang="en-US" sz="2200" dirty="0">
              <a:solidFill>
                <a:srgbClr val="00B05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345472" y="4336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4480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Write in the Air</a:t>
            </a:r>
          </a:p>
        </p:txBody>
      </p:sp>
      <p:pic>
        <p:nvPicPr>
          <p:cNvPr id="5" name="tracking_abc_highframerate_fasterframer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44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Facing direction</a:t>
            </a:r>
            <a:br>
              <a:rPr lang="en-US" dirty="0"/>
            </a:br>
            <a:r>
              <a:rPr lang="en-US" dirty="0"/>
              <a:t> - Need to express arm posture in torso coordinate </a:t>
            </a:r>
            <a:br>
              <a:rPr lang="en-US" dirty="0"/>
            </a:br>
            <a:r>
              <a:rPr lang="en-US" dirty="0"/>
              <a:t>    system</a:t>
            </a: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Tracking on the move </a:t>
            </a:r>
            <a:br>
              <a:rPr lang="en-US" dirty="0"/>
            </a:br>
            <a:r>
              <a:rPr lang="en-US" dirty="0"/>
              <a:t> - Body motion will pollute accelerometer signal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Speed</a:t>
            </a:r>
            <a:br>
              <a:rPr lang="en-US" dirty="0"/>
            </a:br>
            <a:r>
              <a:rPr lang="en-US" dirty="0"/>
              <a:t> - Need improvement</a:t>
            </a:r>
          </a:p>
        </p:txBody>
      </p:sp>
    </p:spTree>
    <p:extLst>
      <p:ext uri="{BB962C8B-B14F-4D97-AF65-F5344CB8AC3E}">
        <p14:creationId xmlns:p14="http://schemas.microsoft.com/office/powerpoint/2010/main" val="17325469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arm postures using motion sensors on a smartwatch alone </a:t>
            </a:r>
          </a:p>
          <a:p>
            <a:endParaRPr lang="en-US" dirty="0"/>
          </a:p>
          <a:p>
            <a:r>
              <a:rPr lang="en-US" dirty="0"/>
              <a:t>Fusing observations from human kinematics and IMU sensors into a HMM</a:t>
            </a:r>
          </a:p>
          <a:p>
            <a:endParaRPr lang="en-US" dirty="0"/>
          </a:p>
          <a:p>
            <a:r>
              <a:rPr lang="en-US" dirty="0"/>
              <a:t>&lt;7.9cm, 9.2cm&gt; tracking error for &lt;elbow, wrist&gt;</a:t>
            </a:r>
          </a:p>
        </p:txBody>
      </p:sp>
    </p:spTree>
    <p:extLst>
      <p:ext uri="{BB962C8B-B14F-4D97-AF65-F5344CB8AC3E}">
        <p14:creationId xmlns:p14="http://schemas.microsoft.com/office/powerpoint/2010/main" val="2289791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57144-9A16-E243-90A4-D886E62414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FBC0F-46C7-6A4C-8A88-D7C2B4C061B0}"/>
              </a:ext>
            </a:extLst>
          </p:cNvPr>
          <p:cNvSpPr txBox="1"/>
          <p:nvPr/>
        </p:nvSpPr>
        <p:spPr>
          <a:xfrm>
            <a:off x="389161" y="2785798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 states are: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Near, Far, Far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77593-F712-D946-A723-D07A8C7F9867}"/>
              </a:ext>
            </a:extLst>
          </p:cNvPr>
          <p:cNvSpPr txBox="1"/>
          <p:nvPr/>
        </p:nvSpPr>
        <p:spPr>
          <a:xfrm>
            <a:off x="389161" y="3453396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is the hidden state sequence?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5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CC1C36-1C7C-3B48-A489-3CD55CD85E4F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EE42238-F6C3-DC46-936C-3C1512D4E2E0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C80F85F-495F-4F4C-A4E3-2F4DCF5411DF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D9442C3-DE6E-904F-A271-55C14E28527A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</p:spTree>
    <p:extLst>
      <p:ext uri="{BB962C8B-B14F-4D97-AF65-F5344CB8AC3E}">
        <p14:creationId xmlns:p14="http://schemas.microsoft.com/office/powerpoint/2010/main" val="285882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79109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17952</TotalTime>
  <Words>1954</Words>
  <Application>Microsoft Macintosh PowerPoint</Application>
  <PresentationFormat>On-screen Show (4:3)</PresentationFormat>
  <Paragraphs>616</Paragraphs>
  <Slides>63</Slides>
  <Notes>41</Notes>
  <HiddenSlides>1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Gesture Recognition</vt:lpstr>
      <vt:lpstr>Gesture Recognition</vt:lpstr>
      <vt:lpstr>PowerPoint Presentation</vt:lpstr>
      <vt:lpstr>PowerPoint Presentation</vt:lpstr>
      <vt:lpstr>Arm Posture Tracking - Applications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Experiment 1: Double Integration (Dead Reckoning)</vt:lpstr>
      <vt:lpstr>Experiment 1: Double Integration (Dead Reckoning)</vt:lpstr>
      <vt:lpstr>Experiment 1: Double Integration (Dead Reckoning)</vt:lpstr>
      <vt:lpstr>Experiment 2: State Estimation</vt:lpstr>
      <vt:lpstr>What happens if wrist orientation is fixed…</vt:lpstr>
      <vt:lpstr>What happens if wrist orientation is fixed…</vt:lpstr>
      <vt:lpstr>What happens if wrist orientation is fixed…</vt:lpstr>
      <vt:lpstr>What happens if wrist orientation is fixed…</vt:lpstr>
      <vt:lpstr>What happens if wrist orientation is fixed…</vt:lpstr>
      <vt:lpstr>Human Arm Model</vt:lpstr>
      <vt:lpstr>Human Arm Model</vt:lpstr>
      <vt:lpstr>Human Arm Model  (Denavit–Hartenberg transformation)</vt:lpstr>
      <vt:lpstr>Human Arm Model</vt:lpstr>
      <vt:lpstr>Orientation – Location Mapping</vt:lpstr>
      <vt:lpstr>Video: Point Cloud Tracking</vt:lpstr>
      <vt:lpstr>How large are the point clouds?</vt:lpstr>
      <vt:lpstr>How large are the point clouds?</vt:lpstr>
      <vt:lpstr>How large are the point clouds?</vt:lpstr>
      <vt:lpstr>Elbow Location Inferencing</vt:lpstr>
      <vt:lpstr>Elbow Location Inferencing</vt:lpstr>
      <vt:lpstr>Elbow Location Inferencing</vt:lpstr>
      <vt:lpstr>Elbow Location Inferencing</vt:lpstr>
      <vt:lpstr>Elbow Location Inferencing</vt:lpstr>
      <vt:lpstr>Elbow Location Inferencing</vt:lpstr>
      <vt:lpstr>Viterbi Decoding</vt:lpstr>
      <vt:lpstr>Evaluation</vt:lpstr>
      <vt:lpstr>Video: Write in the Air</vt:lpstr>
      <vt:lpstr>Limitation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721</cp:revision>
  <dcterms:created xsi:type="dcterms:W3CDTF">2019-02-13T16:19:48Z</dcterms:created>
  <dcterms:modified xsi:type="dcterms:W3CDTF">2023-10-24T16:11:28Z</dcterms:modified>
</cp:coreProperties>
</file>