
<file path=[Content_Types].xml><?xml version="1.0" encoding="utf-8"?>
<Types xmlns="http://schemas.openxmlformats.org/package/2006/content-types">
  <Default Extension="gif" ContentType="image/gi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38" r:id="rId20"/>
    <p:sldId id="274" r:id="rId21"/>
    <p:sldId id="339" r:id="rId22"/>
    <p:sldId id="340" r:id="rId23"/>
    <p:sldId id="341" r:id="rId24"/>
    <p:sldId id="342" r:id="rId25"/>
    <p:sldId id="343"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9" r:id="rId53"/>
    <p:sldId id="360" r:id="rId54"/>
    <p:sldId id="287" r:id="rId55"/>
    <p:sldId id="406" r:id="rId56"/>
    <p:sldId id="358" r:id="rId57"/>
    <p:sldId id="361" r:id="rId58"/>
    <p:sldId id="362" r:id="rId59"/>
    <p:sldId id="363" r:id="rId60"/>
    <p:sldId id="364" r:id="rId61"/>
    <p:sldId id="368" r:id="rId62"/>
    <p:sldId id="369" r:id="rId63"/>
    <p:sldId id="370" r:id="rId64"/>
    <p:sldId id="371" r:id="rId65"/>
    <p:sldId id="372" r:id="rId66"/>
    <p:sldId id="365" r:id="rId67"/>
    <p:sldId id="408" r:id="rId68"/>
    <p:sldId id="409" r:id="rId69"/>
    <p:sldId id="410" r:id="rId70"/>
    <p:sldId id="366" r:id="rId71"/>
    <p:sldId id="367" r:id="rId72"/>
    <p:sldId id="373" r:id="rId73"/>
    <p:sldId id="374" r:id="rId74"/>
    <p:sldId id="375" r:id="rId75"/>
    <p:sldId id="376" r:id="rId76"/>
    <p:sldId id="377" r:id="rId77"/>
    <p:sldId id="378" r:id="rId78"/>
    <p:sldId id="379" r:id="rId79"/>
    <p:sldId id="380" r:id="rId80"/>
    <p:sldId id="381" r:id="rId81"/>
    <p:sldId id="382" r:id="rId82"/>
    <p:sldId id="383" r:id="rId83"/>
    <p:sldId id="384" r:id="rId84"/>
    <p:sldId id="385" r:id="rId85"/>
    <p:sldId id="386" r:id="rId86"/>
    <p:sldId id="387" r:id="rId87"/>
    <p:sldId id="388" r:id="rId88"/>
    <p:sldId id="389" r:id="rId89"/>
    <p:sldId id="390" r:id="rId90"/>
    <p:sldId id="391" r:id="rId91"/>
    <p:sldId id="392" r:id="rId92"/>
    <p:sldId id="393" r:id="rId93"/>
    <p:sldId id="394" r:id="rId94"/>
    <p:sldId id="395" r:id="rId95"/>
    <p:sldId id="396" r:id="rId96"/>
    <p:sldId id="397" r:id="rId97"/>
    <p:sldId id="398" r:id="rId98"/>
    <p:sldId id="399" r:id="rId99"/>
    <p:sldId id="400" r:id="rId100"/>
    <p:sldId id="401" r:id="rId101"/>
    <p:sldId id="402" r:id="rId102"/>
    <p:sldId id="403" r:id="rId103"/>
    <p:sldId id="404" r:id="rId104"/>
    <p:sldId id="405" r:id="rId105"/>
    <p:sldId id="288" r:id="rId106"/>
    <p:sldId id="289" r:id="rId107"/>
    <p:sldId id="290" r:id="rId108"/>
    <p:sldId id="291" r:id="rId109"/>
    <p:sldId id="292" r:id="rId110"/>
    <p:sldId id="293" r:id="rId111"/>
    <p:sldId id="294" r:id="rId112"/>
    <p:sldId id="295" r:id="rId113"/>
    <p:sldId id="296" r:id="rId114"/>
    <p:sldId id="297" r:id="rId115"/>
    <p:sldId id="298" r:id="rId116"/>
    <p:sldId id="299" r:id="rId117"/>
    <p:sldId id="300" r:id="rId118"/>
    <p:sldId id="301" r:id="rId119"/>
    <p:sldId id="302" r:id="rId120"/>
    <p:sldId id="303" r:id="rId121"/>
    <p:sldId id="304" r:id="rId122"/>
    <p:sldId id="305" r:id="rId123"/>
    <p:sldId id="306" r:id="rId124"/>
    <p:sldId id="307" r:id="rId125"/>
    <p:sldId id="308" r:id="rId126"/>
    <p:sldId id="309" r:id="rId127"/>
    <p:sldId id="310" r:id="rId128"/>
    <p:sldId id="311" r:id="rId129"/>
    <p:sldId id="312" r:id="rId130"/>
    <p:sldId id="313" r:id="rId131"/>
    <p:sldId id="314" r:id="rId132"/>
    <p:sldId id="315" r:id="rId133"/>
    <p:sldId id="316" r:id="rId134"/>
    <p:sldId id="317" r:id="rId135"/>
    <p:sldId id="318" r:id="rId136"/>
    <p:sldId id="319" r:id="rId137"/>
    <p:sldId id="320" r:id="rId138"/>
    <p:sldId id="321" r:id="rId139"/>
    <p:sldId id="322" r:id="rId140"/>
    <p:sldId id="323" r:id="rId141"/>
    <p:sldId id="324" r:id="rId142"/>
    <p:sldId id="325" r:id="rId143"/>
    <p:sldId id="326" r:id="rId144"/>
    <p:sldId id="327" r:id="rId145"/>
    <p:sldId id="328" r:id="rId146"/>
    <p:sldId id="329" r:id="rId147"/>
    <p:sldId id="330" r:id="rId148"/>
    <p:sldId id="331" r:id="rId149"/>
    <p:sldId id="332" r:id="rId150"/>
    <p:sldId id="333" r:id="rId151"/>
    <p:sldId id="334" r:id="rId152"/>
    <p:sldId id="335" r:id="rId153"/>
    <p:sldId id="336" r:id="rId154"/>
    <p:sldId id="337" r:id="rId155"/>
  </p:sldIdLst>
  <p:sldSz cx="9144000" cy="6858000" type="screen4x3"/>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F36FA-A875-374B-B4BA-585EC0B9626A}" v="10" dt="2026-09-29T16:19:40.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9281"/>
  </p:normalViewPr>
  <p:slideViewPr>
    <p:cSldViewPr snapToGrid="0" snapToObjects="1">
      <p:cViewPr varScale="1">
        <p:scale>
          <a:sx n="107" d="100"/>
          <a:sy n="107" d="100"/>
        </p:scale>
        <p:origin x="22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rupam Roy" userId="6973802884_tp_box_2" providerId="OAuth2" clId="{645D9F31-FC54-575E-BE0F-649B4D32C570}"/>
    <pc:docChg chg="undo custSel addSld delSld modSld">
      <pc:chgData name="Nirupam Roy" userId="6973802884_tp_box_2" providerId="OAuth2" clId="{645D9F31-FC54-575E-BE0F-649B4D32C570}" dt="2026-09-29T16:21:35.927" v="372" actId="2696"/>
      <pc:docMkLst>
        <pc:docMk/>
      </pc:docMkLst>
      <pc:sldChg chg="modSp mod">
        <pc:chgData name="Nirupam Roy" userId="6973802884_tp_box_2" providerId="OAuth2" clId="{645D9F31-FC54-575E-BE0F-649B4D32C570}" dt="2026-09-22T15:38:50.542" v="13" actId="20577"/>
        <pc:sldMkLst>
          <pc:docMk/>
          <pc:sldMk cId="0" sldId="262"/>
        </pc:sldMkLst>
        <pc:spChg chg="mod">
          <ac:chgData name="Nirupam Roy" userId="6973802884_tp_box_2" providerId="OAuth2" clId="{645D9F31-FC54-575E-BE0F-649B4D32C570}" dt="2026-09-22T15:38:50.542" v="13" actId="20577"/>
          <ac:spMkLst>
            <pc:docMk/>
            <pc:sldMk cId="0" sldId="262"/>
            <ac:spMk id="6" creationId="{00000000-0000-0000-0000-000000000000}"/>
          </ac:spMkLst>
        </pc:spChg>
      </pc:sldChg>
      <pc:sldChg chg="modNotesTx">
        <pc:chgData name="Nirupam Roy" userId="6973802884_tp_box_2" providerId="OAuth2" clId="{645D9F31-FC54-575E-BE0F-649B4D32C570}" dt="2026-09-22T15:41:27.722" v="55" actId="20577"/>
        <pc:sldMkLst>
          <pc:docMk/>
          <pc:sldMk cId="0" sldId="263"/>
        </pc:sldMkLst>
      </pc:sldChg>
      <pc:sldChg chg="modSp mod modNotesTx">
        <pc:chgData name="Nirupam Roy" userId="6973802884_tp_box_2" providerId="OAuth2" clId="{645D9F31-FC54-575E-BE0F-649B4D32C570}" dt="2026-09-22T15:51:12.051" v="76" actId="20577"/>
        <pc:sldMkLst>
          <pc:docMk/>
          <pc:sldMk cId="0" sldId="266"/>
        </pc:sldMkLst>
        <pc:spChg chg="mod">
          <ac:chgData name="Nirupam Roy" userId="6973802884_tp_box_2" providerId="OAuth2" clId="{645D9F31-FC54-575E-BE0F-649B4D32C570}" dt="2026-09-22T15:48:11.378" v="58" actId="21"/>
          <ac:spMkLst>
            <pc:docMk/>
            <pc:sldMk cId="0" sldId="266"/>
            <ac:spMk id="16" creationId="{00000000-0000-0000-0000-000000000000}"/>
          </ac:spMkLst>
        </pc:spChg>
        <pc:spChg chg="mod">
          <ac:chgData name="Nirupam Roy" userId="6973802884_tp_box_2" providerId="OAuth2" clId="{645D9F31-FC54-575E-BE0F-649B4D32C570}" dt="2026-09-22T15:48:47.746" v="74" actId="1076"/>
          <ac:spMkLst>
            <pc:docMk/>
            <pc:sldMk cId="0" sldId="266"/>
            <ac:spMk id="17" creationId="{00000000-0000-0000-0000-000000000000}"/>
          </ac:spMkLst>
        </pc:spChg>
      </pc:sldChg>
      <pc:sldChg chg="addSp modSp mod">
        <pc:chgData name="Nirupam Roy" userId="6973802884_tp_box_2" providerId="OAuth2" clId="{645D9F31-FC54-575E-BE0F-649B4D32C570}" dt="2026-09-22T15:55:38.522" v="99" actId="1076"/>
        <pc:sldMkLst>
          <pc:docMk/>
          <pc:sldMk cId="0" sldId="268"/>
        </pc:sldMkLst>
        <pc:spChg chg="mod">
          <ac:chgData name="Nirupam Roy" userId="6973802884_tp_box_2" providerId="OAuth2" clId="{645D9F31-FC54-575E-BE0F-649B4D32C570}" dt="2026-09-22T15:55:38.522" v="99" actId="1076"/>
          <ac:spMkLst>
            <pc:docMk/>
            <pc:sldMk cId="0" sldId="268"/>
            <ac:spMk id="9" creationId="{00000000-0000-0000-0000-000000000000}"/>
          </ac:spMkLst>
        </pc:spChg>
        <pc:picChg chg="mod modCrop">
          <ac:chgData name="Nirupam Roy" userId="6973802884_tp_box_2" providerId="OAuth2" clId="{645D9F31-FC54-575E-BE0F-649B4D32C570}" dt="2026-09-22T15:54:38.474" v="77" actId="732"/>
          <ac:picMkLst>
            <pc:docMk/>
            <pc:sldMk cId="0" sldId="268"/>
            <ac:picMk id="6" creationId="{00000000-0000-0000-0000-000000000000}"/>
          </ac:picMkLst>
        </pc:picChg>
        <pc:picChg chg="add mod">
          <ac:chgData name="Nirupam Roy" userId="6973802884_tp_box_2" providerId="OAuth2" clId="{645D9F31-FC54-575E-BE0F-649B4D32C570}" dt="2026-09-22T15:54:53.734" v="83" actId="1076"/>
          <ac:picMkLst>
            <pc:docMk/>
            <pc:sldMk cId="0" sldId="268"/>
            <ac:picMk id="10" creationId="{8BC8D071-AD69-50C6-5244-15E257DE1239}"/>
          </ac:picMkLst>
        </pc:picChg>
      </pc:sldChg>
      <pc:sldChg chg="addSp modSp mod">
        <pc:chgData name="Nirupam Roy" userId="6973802884_tp_box_2" providerId="OAuth2" clId="{645D9F31-FC54-575E-BE0F-649B4D32C570}" dt="2026-09-22T15:56:54.183" v="103" actId="14100"/>
        <pc:sldMkLst>
          <pc:docMk/>
          <pc:sldMk cId="0" sldId="269"/>
        </pc:sldMkLst>
        <pc:picChg chg="add mod">
          <ac:chgData name="Nirupam Roy" userId="6973802884_tp_box_2" providerId="OAuth2" clId="{645D9F31-FC54-575E-BE0F-649B4D32C570}" dt="2026-09-22T15:56:54.183" v="103" actId="14100"/>
          <ac:picMkLst>
            <pc:docMk/>
            <pc:sldMk cId="0" sldId="269"/>
            <ac:picMk id="16" creationId="{3C52C41B-617D-BC2A-C195-1B697E94800E}"/>
          </ac:picMkLst>
        </pc:picChg>
      </pc:sldChg>
      <pc:sldChg chg="modSp mod modAnim">
        <pc:chgData name="Nirupam Roy" userId="6973802884_tp_box_2" providerId="OAuth2" clId="{645D9F31-FC54-575E-BE0F-649B4D32C570}" dt="2026-09-22T15:59:44.070" v="123"/>
        <pc:sldMkLst>
          <pc:docMk/>
          <pc:sldMk cId="0" sldId="272"/>
        </pc:sldMkLst>
        <pc:spChg chg="mod">
          <ac:chgData name="Nirupam Roy" userId="6973802884_tp_box_2" providerId="OAuth2" clId="{645D9F31-FC54-575E-BE0F-649B4D32C570}" dt="2026-09-22T15:58:26.976" v="121" actId="1036"/>
          <ac:spMkLst>
            <pc:docMk/>
            <pc:sldMk cId="0" sldId="272"/>
            <ac:spMk id="7" creationId="{00000000-0000-0000-0000-000000000000}"/>
          </ac:spMkLst>
        </pc:spChg>
        <pc:spChg chg="mod">
          <ac:chgData name="Nirupam Roy" userId="6973802884_tp_box_2" providerId="OAuth2" clId="{645D9F31-FC54-575E-BE0F-649B4D32C570}" dt="2026-09-22T15:59:35.611" v="122" actId="20577"/>
          <ac:spMkLst>
            <pc:docMk/>
            <pc:sldMk cId="0" sldId="272"/>
            <ac:spMk id="8" creationId="{00000000-0000-0000-0000-000000000000}"/>
          </ac:spMkLst>
        </pc:spChg>
      </pc:sldChg>
      <pc:sldChg chg="add setBg">
        <pc:chgData name="Nirupam Roy" userId="6973802884_tp_box_2" providerId="OAuth2" clId="{645D9F31-FC54-575E-BE0F-649B4D32C570}" dt="2026-09-24T13:38:00.479" v="168"/>
        <pc:sldMkLst>
          <pc:docMk/>
          <pc:sldMk cId="194997036" sldId="274"/>
        </pc:sldMkLst>
      </pc:sldChg>
      <pc:sldChg chg="add del mod modShow">
        <pc:chgData name="Nirupam Roy" userId="6973802884_tp_box_2" providerId="OAuth2" clId="{645D9F31-FC54-575E-BE0F-649B4D32C570}" dt="2026-09-24T13:38:55.580" v="171" actId="729"/>
        <pc:sldMkLst>
          <pc:docMk/>
          <pc:sldMk cId="0" sldId="275"/>
        </pc:sldMkLst>
      </pc:sldChg>
      <pc:sldChg chg="mod modShow">
        <pc:chgData name="Nirupam Roy" userId="6973802884_tp_box_2" providerId="OAuth2" clId="{645D9F31-FC54-575E-BE0F-649B4D32C570}" dt="2026-09-24T13:38:55.580" v="171" actId="729"/>
        <pc:sldMkLst>
          <pc:docMk/>
          <pc:sldMk cId="0" sldId="276"/>
        </pc:sldMkLst>
      </pc:sldChg>
      <pc:sldChg chg="modSp mod modShow">
        <pc:chgData name="Nirupam Roy" userId="6973802884_tp_box_2" providerId="OAuth2" clId="{645D9F31-FC54-575E-BE0F-649B4D32C570}" dt="2026-09-24T13:38:55.580" v="171" actId="729"/>
        <pc:sldMkLst>
          <pc:docMk/>
          <pc:sldMk cId="0" sldId="277"/>
        </pc:sldMkLst>
        <pc:spChg chg="mod">
          <ac:chgData name="Nirupam Roy" userId="6973802884_tp_box_2" providerId="OAuth2" clId="{645D9F31-FC54-575E-BE0F-649B4D32C570}" dt="2026-09-22T16:04:54.935" v="141" actId="1036"/>
          <ac:spMkLst>
            <pc:docMk/>
            <pc:sldMk cId="0" sldId="277"/>
            <ac:spMk id="7" creationId="{00000000-0000-0000-0000-000000000000}"/>
          </ac:spMkLst>
        </pc:spChg>
        <pc:spChg chg="mod">
          <ac:chgData name="Nirupam Roy" userId="6973802884_tp_box_2" providerId="OAuth2" clId="{645D9F31-FC54-575E-BE0F-649B4D32C570}" dt="2026-09-22T16:04:54.935" v="141" actId="1036"/>
          <ac:spMkLst>
            <pc:docMk/>
            <pc:sldMk cId="0" sldId="277"/>
            <ac:spMk id="8" creationId="{00000000-0000-0000-0000-000000000000}"/>
          </ac:spMkLst>
        </pc:spChg>
      </pc:sldChg>
      <pc:sldChg chg="mod modShow">
        <pc:chgData name="Nirupam Roy" userId="6973802884_tp_box_2" providerId="OAuth2" clId="{645D9F31-FC54-575E-BE0F-649B4D32C570}" dt="2026-09-24T13:38:55.580" v="171" actId="729"/>
        <pc:sldMkLst>
          <pc:docMk/>
          <pc:sldMk cId="0" sldId="278"/>
        </pc:sldMkLst>
      </pc:sldChg>
      <pc:sldChg chg="mod modShow">
        <pc:chgData name="Nirupam Roy" userId="6973802884_tp_box_2" providerId="OAuth2" clId="{645D9F31-FC54-575E-BE0F-649B4D32C570}" dt="2026-09-24T13:38:55.580" v="171" actId="729"/>
        <pc:sldMkLst>
          <pc:docMk/>
          <pc:sldMk cId="0" sldId="279"/>
        </pc:sldMkLst>
      </pc:sldChg>
      <pc:sldChg chg="delSp mod modShow">
        <pc:chgData name="Nirupam Roy" userId="6973802884_tp_box_2" providerId="OAuth2" clId="{645D9F31-FC54-575E-BE0F-649B4D32C570}" dt="2026-09-24T13:38:55.580" v="171" actId="729"/>
        <pc:sldMkLst>
          <pc:docMk/>
          <pc:sldMk cId="0" sldId="280"/>
        </pc:sldMkLst>
      </pc:sldChg>
      <pc:sldChg chg="modSp mod modShow">
        <pc:chgData name="Nirupam Roy" userId="6973802884_tp_box_2" providerId="OAuth2" clId="{645D9F31-FC54-575E-BE0F-649B4D32C570}" dt="2026-09-24T13:38:55.580" v="171" actId="729"/>
        <pc:sldMkLst>
          <pc:docMk/>
          <pc:sldMk cId="0" sldId="281"/>
        </pc:sldMkLst>
        <pc:spChg chg="mod">
          <ac:chgData name="Nirupam Roy" userId="6973802884_tp_box_2" providerId="OAuth2" clId="{645D9F31-FC54-575E-BE0F-649B4D32C570}" dt="2026-09-22T16:08:27.014" v="146" actId="20577"/>
          <ac:spMkLst>
            <pc:docMk/>
            <pc:sldMk cId="0" sldId="281"/>
            <ac:spMk id="3" creationId="{00000000-0000-0000-0000-000000000000}"/>
          </ac:spMkLst>
        </pc:spChg>
      </pc:sldChg>
      <pc:sldChg chg="mod modShow">
        <pc:chgData name="Nirupam Roy" userId="6973802884_tp_box_2" providerId="OAuth2" clId="{645D9F31-FC54-575E-BE0F-649B4D32C570}" dt="2026-09-24T13:38:55.580" v="171" actId="729"/>
        <pc:sldMkLst>
          <pc:docMk/>
          <pc:sldMk cId="0" sldId="282"/>
        </pc:sldMkLst>
      </pc:sldChg>
      <pc:sldChg chg="mod modShow">
        <pc:chgData name="Nirupam Roy" userId="6973802884_tp_box_2" providerId="OAuth2" clId="{645D9F31-FC54-575E-BE0F-649B4D32C570}" dt="2026-09-24T13:38:55.580" v="171" actId="729"/>
        <pc:sldMkLst>
          <pc:docMk/>
          <pc:sldMk cId="0" sldId="283"/>
        </pc:sldMkLst>
      </pc:sldChg>
      <pc:sldChg chg="modSp mod modShow">
        <pc:chgData name="Nirupam Roy" userId="6973802884_tp_box_2" providerId="OAuth2" clId="{645D9F31-FC54-575E-BE0F-649B4D32C570}" dt="2026-09-24T13:38:55.580" v="171" actId="729"/>
        <pc:sldMkLst>
          <pc:docMk/>
          <pc:sldMk cId="0" sldId="284"/>
        </pc:sldMkLst>
        <pc:spChg chg="mod">
          <ac:chgData name="Nirupam Roy" userId="6973802884_tp_box_2" providerId="OAuth2" clId="{645D9F31-FC54-575E-BE0F-649B4D32C570}" dt="2026-09-22T16:10:07.160" v="164" actId="1036"/>
          <ac:spMkLst>
            <pc:docMk/>
            <pc:sldMk cId="0" sldId="284"/>
            <ac:spMk id="7" creationId="{00000000-0000-0000-0000-000000000000}"/>
          </ac:spMkLst>
        </pc:spChg>
        <pc:spChg chg="mod">
          <ac:chgData name="Nirupam Roy" userId="6973802884_tp_box_2" providerId="OAuth2" clId="{645D9F31-FC54-575E-BE0F-649B4D32C570}" dt="2026-09-22T16:10:07.160" v="164" actId="1036"/>
          <ac:spMkLst>
            <pc:docMk/>
            <pc:sldMk cId="0" sldId="284"/>
            <ac:spMk id="8" creationId="{00000000-0000-0000-0000-000000000000}"/>
          </ac:spMkLst>
        </pc:spChg>
      </pc:sldChg>
      <pc:sldChg chg="mod modShow">
        <pc:chgData name="Nirupam Roy" userId="6973802884_tp_box_2" providerId="OAuth2" clId="{645D9F31-FC54-575E-BE0F-649B4D32C570}" dt="2026-09-24T13:38:55.580" v="171" actId="729"/>
        <pc:sldMkLst>
          <pc:docMk/>
          <pc:sldMk cId="0" sldId="285"/>
        </pc:sldMkLst>
      </pc:sldChg>
      <pc:sldChg chg="mod modShow">
        <pc:chgData name="Nirupam Roy" userId="6973802884_tp_box_2" providerId="OAuth2" clId="{645D9F31-FC54-575E-BE0F-649B4D32C570}" dt="2026-09-24T13:40:10.134" v="172" actId="729"/>
        <pc:sldMkLst>
          <pc:docMk/>
          <pc:sldMk cId="0" sldId="286"/>
        </pc:sldMkLst>
      </pc:sldChg>
      <pc:sldChg chg="mod modShow">
        <pc:chgData name="Nirupam Roy" userId="6973802884_tp_box_2" providerId="OAuth2" clId="{645D9F31-FC54-575E-BE0F-649B4D32C570}" dt="2026-09-29T13:11:36.928" v="281" actId="729"/>
        <pc:sldMkLst>
          <pc:docMk/>
          <pc:sldMk cId="0" sldId="288"/>
        </pc:sldMkLst>
      </pc:sldChg>
      <pc:sldChg chg="modSp mod modShow">
        <pc:chgData name="Nirupam Roy" userId="6973802884_tp_box_2" providerId="OAuth2" clId="{645D9F31-FC54-575E-BE0F-649B4D32C570}" dt="2026-09-29T13:11:36.928" v="281" actId="729"/>
        <pc:sldMkLst>
          <pc:docMk/>
          <pc:sldMk cId="0" sldId="289"/>
        </pc:sldMkLst>
        <pc:spChg chg="mod">
          <ac:chgData name="Nirupam Roy" userId="6973802884_tp_box_2" providerId="OAuth2" clId="{645D9F31-FC54-575E-BE0F-649B4D32C570}" dt="2026-09-24T13:43:31.855" v="179" actId="20577"/>
          <ac:spMkLst>
            <pc:docMk/>
            <pc:sldMk cId="0" sldId="289"/>
            <ac:spMk id="3" creationId="{00000000-0000-0000-0000-000000000000}"/>
          </ac:spMkLst>
        </pc:spChg>
      </pc:sldChg>
      <pc:sldChg chg="mod modShow">
        <pc:chgData name="Nirupam Roy" userId="6973802884_tp_box_2" providerId="OAuth2" clId="{645D9F31-FC54-575E-BE0F-649B4D32C570}" dt="2026-09-29T13:11:36.928" v="281" actId="729"/>
        <pc:sldMkLst>
          <pc:docMk/>
          <pc:sldMk cId="0" sldId="290"/>
        </pc:sldMkLst>
      </pc:sldChg>
      <pc:sldChg chg="modSp mod modShow">
        <pc:chgData name="Nirupam Roy" userId="6973802884_tp_box_2" providerId="OAuth2" clId="{645D9F31-FC54-575E-BE0F-649B4D32C570}" dt="2026-09-29T13:11:36.928" v="281" actId="729"/>
        <pc:sldMkLst>
          <pc:docMk/>
          <pc:sldMk cId="0" sldId="291"/>
        </pc:sldMkLst>
        <pc:spChg chg="mod">
          <ac:chgData name="Nirupam Roy" userId="6973802884_tp_box_2" providerId="OAuth2" clId="{645D9F31-FC54-575E-BE0F-649B4D32C570}" dt="2026-09-24T13:44:09.459" v="195" actId="20577"/>
          <ac:spMkLst>
            <pc:docMk/>
            <pc:sldMk cId="0" sldId="291"/>
            <ac:spMk id="3" creationId="{00000000-0000-0000-0000-000000000000}"/>
          </ac:spMkLst>
        </pc:spChg>
      </pc:sldChg>
      <pc:sldChg chg="mod modShow">
        <pc:chgData name="Nirupam Roy" userId="6973802884_tp_box_2" providerId="OAuth2" clId="{645D9F31-FC54-575E-BE0F-649B4D32C570}" dt="2026-09-29T13:11:36.928" v="281" actId="729"/>
        <pc:sldMkLst>
          <pc:docMk/>
          <pc:sldMk cId="0" sldId="292"/>
        </pc:sldMkLst>
      </pc:sldChg>
      <pc:sldChg chg="mod modShow">
        <pc:chgData name="Nirupam Roy" userId="6973802884_tp_box_2" providerId="OAuth2" clId="{645D9F31-FC54-575E-BE0F-649B4D32C570}" dt="2026-09-29T13:11:36.928" v="281" actId="729"/>
        <pc:sldMkLst>
          <pc:docMk/>
          <pc:sldMk cId="0" sldId="293"/>
        </pc:sldMkLst>
      </pc:sldChg>
      <pc:sldChg chg="mod modShow">
        <pc:chgData name="Nirupam Roy" userId="6973802884_tp_box_2" providerId="OAuth2" clId="{645D9F31-FC54-575E-BE0F-649B4D32C570}" dt="2026-09-29T13:11:36.928" v="281" actId="729"/>
        <pc:sldMkLst>
          <pc:docMk/>
          <pc:sldMk cId="0" sldId="294"/>
        </pc:sldMkLst>
      </pc:sldChg>
      <pc:sldChg chg="mod modShow">
        <pc:chgData name="Nirupam Roy" userId="6973802884_tp_box_2" providerId="OAuth2" clId="{645D9F31-FC54-575E-BE0F-649B4D32C570}" dt="2026-09-29T13:11:36.928" v="281" actId="729"/>
        <pc:sldMkLst>
          <pc:docMk/>
          <pc:sldMk cId="0" sldId="295"/>
        </pc:sldMkLst>
      </pc:sldChg>
      <pc:sldChg chg="mod modShow">
        <pc:chgData name="Nirupam Roy" userId="6973802884_tp_box_2" providerId="OAuth2" clId="{645D9F31-FC54-575E-BE0F-649B4D32C570}" dt="2026-09-29T13:11:36.928" v="281" actId="729"/>
        <pc:sldMkLst>
          <pc:docMk/>
          <pc:sldMk cId="0" sldId="296"/>
        </pc:sldMkLst>
      </pc:sldChg>
      <pc:sldChg chg="mod modShow">
        <pc:chgData name="Nirupam Roy" userId="6973802884_tp_box_2" providerId="OAuth2" clId="{645D9F31-FC54-575E-BE0F-649B4D32C570}" dt="2026-09-29T13:11:36.928" v="281" actId="729"/>
        <pc:sldMkLst>
          <pc:docMk/>
          <pc:sldMk cId="0" sldId="297"/>
        </pc:sldMkLst>
      </pc:sldChg>
      <pc:sldChg chg="mod modShow">
        <pc:chgData name="Nirupam Roy" userId="6973802884_tp_box_2" providerId="OAuth2" clId="{645D9F31-FC54-575E-BE0F-649B4D32C570}" dt="2026-09-29T13:11:36.928" v="281" actId="729"/>
        <pc:sldMkLst>
          <pc:docMk/>
          <pc:sldMk cId="0" sldId="298"/>
        </pc:sldMkLst>
      </pc:sldChg>
      <pc:sldChg chg="mod modShow">
        <pc:chgData name="Nirupam Roy" userId="6973802884_tp_box_2" providerId="OAuth2" clId="{645D9F31-FC54-575E-BE0F-649B4D32C570}" dt="2026-09-29T13:11:36.928" v="281" actId="729"/>
        <pc:sldMkLst>
          <pc:docMk/>
          <pc:sldMk cId="0" sldId="299"/>
        </pc:sldMkLst>
      </pc:sldChg>
      <pc:sldChg chg="mod modShow">
        <pc:chgData name="Nirupam Roy" userId="6973802884_tp_box_2" providerId="OAuth2" clId="{645D9F31-FC54-575E-BE0F-649B4D32C570}" dt="2026-09-29T13:11:36.928" v="281" actId="729"/>
        <pc:sldMkLst>
          <pc:docMk/>
          <pc:sldMk cId="0" sldId="300"/>
        </pc:sldMkLst>
      </pc:sldChg>
      <pc:sldChg chg="add setBg">
        <pc:chgData name="Nirupam Roy" userId="6973802884_tp_box_2" providerId="OAuth2" clId="{645D9F31-FC54-575E-BE0F-649B4D32C570}" dt="2026-09-24T13:37:15.322" v="166"/>
        <pc:sldMkLst>
          <pc:docMk/>
          <pc:sldMk cId="0" sldId="338"/>
        </pc:sldMkLst>
      </pc:sldChg>
      <pc:sldChg chg="add setBg">
        <pc:chgData name="Nirupam Roy" userId="6973802884_tp_box_2" providerId="OAuth2" clId="{645D9F31-FC54-575E-BE0F-649B4D32C570}" dt="2026-09-24T13:37:15.322" v="166"/>
        <pc:sldMkLst>
          <pc:docMk/>
          <pc:sldMk cId="0" sldId="339"/>
        </pc:sldMkLst>
      </pc:sldChg>
      <pc:sldChg chg="add setBg">
        <pc:chgData name="Nirupam Roy" userId="6973802884_tp_box_2" providerId="OAuth2" clId="{645D9F31-FC54-575E-BE0F-649B4D32C570}" dt="2026-09-24T13:37:15.322" v="166"/>
        <pc:sldMkLst>
          <pc:docMk/>
          <pc:sldMk cId="0" sldId="340"/>
        </pc:sldMkLst>
      </pc:sldChg>
      <pc:sldChg chg="add setBg">
        <pc:chgData name="Nirupam Roy" userId="6973802884_tp_box_2" providerId="OAuth2" clId="{645D9F31-FC54-575E-BE0F-649B4D32C570}" dt="2026-09-24T13:37:15.322" v="166"/>
        <pc:sldMkLst>
          <pc:docMk/>
          <pc:sldMk cId="0" sldId="341"/>
        </pc:sldMkLst>
      </pc:sldChg>
      <pc:sldChg chg="add setBg">
        <pc:chgData name="Nirupam Roy" userId="6973802884_tp_box_2" providerId="OAuth2" clId="{645D9F31-FC54-575E-BE0F-649B4D32C570}" dt="2026-09-24T13:37:15.322" v="166"/>
        <pc:sldMkLst>
          <pc:docMk/>
          <pc:sldMk cId="0" sldId="342"/>
        </pc:sldMkLst>
      </pc:sldChg>
      <pc:sldChg chg="add setBg">
        <pc:chgData name="Nirupam Roy" userId="6973802884_tp_box_2" providerId="OAuth2" clId="{645D9F31-FC54-575E-BE0F-649B4D32C570}" dt="2026-09-24T13:37:15.322" v="166"/>
        <pc:sldMkLst>
          <pc:docMk/>
          <pc:sldMk cId="0" sldId="343"/>
        </pc:sldMkLst>
      </pc:sldChg>
      <pc:sldChg chg="add mod setBg modShow">
        <pc:chgData name="Nirupam Roy" userId="6973802884_tp_box_2" providerId="OAuth2" clId="{645D9F31-FC54-575E-BE0F-649B4D32C570}" dt="2026-09-24T13:54:16.932" v="196" actId="729"/>
        <pc:sldMkLst>
          <pc:docMk/>
          <pc:sldMk cId="0" sldId="344"/>
        </pc:sldMkLst>
      </pc:sldChg>
      <pc:sldChg chg="add setBg">
        <pc:chgData name="Nirupam Roy" userId="6973802884_tp_box_2" providerId="OAuth2" clId="{645D9F31-FC54-575E-BE0F-649B4D32C570}" dt="2026-09-24T13:40:10.829" v="173"/>
        <pc:sldMkLst>
          <pc:docMk/>
          <pc:sldMk cId="0" sldId="345"/>
        </pc:sldMkLst>
      </pc:sldChg>
      <pc:sldChg chg="add setBg">
        <pc:chgData name="Nirupam Roy" userId="6973802884_tp_box_2" providerId="OAuth2" clId="{645D9F31-FC54-575E-BE0F-649B4D32C570}" dt="2026-09-24T13:40:10.829" v="173"/>
        <pc:sldMkLst>
          <pc:docMk/>
          <pc:sldMk cId="0" sldId="346"/>
        </pc:sldMkLst>
      </pc:sldChg>
      <pc:sldChg chg="add setBg">
        <pc:chgData name="Nirupam Roy" userId="6973802884_tp_box_2" providerId="OAuth2" clId="{645D9F31-FC54-575E-BE0F-649B4D32C570}" dt="2026-09-24T13:40:10.829" v="173"/>
        <pc:sldMkLst>
          <pc:docMk/>
          <pc:sldMk cId="0" sldId="347"/>
        </pc:sldMkLst>
      </pc:sldChg>
      <pc:sldChg chg="modSp add mod setBg modShow">
        <pc:chgData name="Nirupam Roy" userId="6973802884_tp_box_2" providerId="OAuth2" clId="{645D9F31-FC54-575E-BE0F-649B4D32C570}" dt="2026-09-24T13:40:52.931" v="177" actId="729"/>
        <pc:sldMkLst>
          <pc:docMk/>
          <pc:sldMk cId="0" sldId="348"/>
        </pc:sldMkLst>
        <pc:spChg chg="mod">
          <ac:chgData name="Nirupam Roy" userId="6973802884_tp_box_2" providerId="OAuth2" clId="{645D9F31-FC54-575E-BE0F-649B4D32C570}" dt="2026-09-24T13:40:25.114" v="175" actId="20577"/>
          <ac:spMkLst>
            <pc:docMk/>
            <pc:sldMk cId="0" sldId="348"/>
            <ac:spMk id="5" creationId="{00000000-0000-0000-0000-000000000000}"/>
          </ac:spMkLst>
        </pc:spChg>
      </pc:sldChg>
      <pc:sldChg chg="modSp add mod setBg">
        <pc:chgData name="Nirupam Roy" userId="6973802884_tp_box_2" providerId="OAuth2" clId="{645D9F31-FC54-575E-BE0F-649B4D32C570}" dt="2026-09-24T16:04:43.690" v="263" actId="20577"/>
        <pc:sldMkLst>
          <pc:docMk/>
          <pc:sldMk cId="0" sldId="349"/>
        </pc:sldMkLst>
        <pc:spChg chg="mod">
          <ac:chgData name="Nirupam Roy" userId="6973802884_tp_box_2" providerId="OAuth2" clId="{645D9F31-FC54-575E-BE0F-649B4D32C570}" dt="2026-09-24T16:04:43.690" v="263" actId="20577"/>
          <ac:spMkLst>
            <pc:docMk/>
            <pc:sldMk cId="0" sldId="349"/>
            <ac:spMk id="3" creationId="{00000000-0000-0000-0000-000000000000}"/>
          </ac:spMkLst>
        </pc:spChg>
      </pc:sldChg>
      <pc:sldChg chg="add setBg">
        <pc:chgData name="Nirupam Roy" userId="6973802884_tp_box_2" providerId="OAuth2" clId="{645D9F31-FC54-575E-BE0F-649B4D32C570}" dt="2026-09-24T13:40:10.829" v="173"/>
        <pc:sldMkLst>
          <pc:docMk/>
          <pc:sldMk cId="0" sldId="350"/>
        </pc:sldMkLst>
      </pc:sldChg>
      <pc:sldChg chg="add setBg">
        <pc:chgData name="Nirupam Roy" userId="6973802884_tp_box_2" providerId="OAuth2" clId="{645D9F31-FC54-575E-BE0F-649B4D32C570}" dt="2026-09-24T13:40:10.829" v="173"/>
        <pc:sldMkLst>
          <pc:docMk/>
          <pc:sldMk cId="0" sldId="351"/>
        </pc:sldMkLst>
      </pc:sldChg>
      <pc:sldChg chg="add setBg">
        <pc:chgData name="Nirupam Roy" userId="6973802884_tp_box_2" providerId="OAuth2" clId="{645D9F31-FC54-575E-BE0F-649B4D32C570}" dt="2026-09-24T13:40:10.829" v="173"/>
        <pc:sldMkLst>
          <pc:docMk/>
          <pc:sldMk cId="0" sldId="352"/>
        </pc:sldMkLst>
      </pc:sldChg>
      <pc:sldChg chg="modSp add mod setBg modShow">
        <pc:chgData name="Nirupam Roy" userId="6973802884_tp_box_2" providerId="OAuth2" clId="{645D9F31-FC54-575E-BE0F-649B4D32C570}" dt="2026-09-24T13:40:47.308" v="176" actId="729"/>
        <pc:sldMkLst>
          <pc:docMk/>
          <pc:sldMk cId="0" sldId="353"/>
        </pc:sldMkLst>
        <pc:spChg chg="mod">
          <ac:chgData name="Nirupam Roy" userId="6973802884_tp_box_2" providerId="OAuth2" clId="{645D9F31-FC54-575E-BE0F-649B4D32C570}" dt="2026-09-24T13:40:20.583" v="174" actId="20577"/>
          <ac:spMkLst>
            <pc:docMk/>
            <pc:sldMk cId="0" sldId="353"/>
            <ac:spMk id="5" creationId="{00000000-0000-0000-0000-000000000000}"/>
          </ac:spMkLst>
        </pc:spChg>
      </pc:sldChg>
      <pc:sldChg chg="add setBg">
        <pc:chgData name="Nirupam Roy" userId="6973802884_tp_box_2" providerId="OAuth2" clId="{645D9F31-FC54-575E-BE0F-649B4D32C570}" dt="2026-09-24T13:40:10.829" v="173"/>
        <pc:sldMkLst>
          <pc:docMk/>
          <pc:sldMk cId="0" sldId="354"/>
        </pc:sldMkLst>
      </pc:sldChg>
      <pc:sldChg chg="add setBg">
        <pc:chgData name="Nirupam Roy" userId="6973802884_tp_box_2" providerId="OAuth2" clId="{645D9F31-FC54-575E-BE0F-649B4D32C570}" dt="2026-09-24T13:40:10.829" v="173"/>
        <pc:sldMkLst>
          <pc:docMk/>
          <pc:sldMk cId="0" sldId="355"/>
        </pc:sldMkLst>
      </pc:sldChg>
      <pc:sldChg chg="add setBg">
        <pc:chgData name="Nirupam Roy" userId="6973802884_tp_box_2" providerId="OAuth2" clId="{645D9F31-FC54-575E-BE0F-649B4D32C570}" dt="2026-09-24T13:42:04.147" v="178"/>
        <pc:sldMkLst>
          <pc:docMk/>
          <pc:sldMk cId="0" sldId="356"/>
        </pc:sldMkLst>
      </pc:sldChg>
      <pc:sldChg chg="add setBg">
        <pc:chgData name="Nirupam Roy" userId="6973802884_tp_box_2" providerId="OAuth2" clId="{645D9F31-FC54-575E-BE0F-649B4D32C570}" dt="2026-09-24T13:42:04.147" v="178"/>
        <pc:sldMkLst>
          <pc:docMk/>
          <pc:sldMk cId="0" sldId="357"/>
        </pc:sldMkLst>
      </pc:sldChg>
      <pc:sldChg chg="add del setBg">
        <pc:chgData name="Nirupam Roy" userId="6973802884_tp_box_2" providerId="OAuth2" clId="{645D9F31-FC54-575E-BE0F-649B4D32C570}" dt="2026-09-29T13:12:23.987" v="283" actId="2696"/>
        <pc:sldMkLst>
          <pc:docMk/>
          <pc:sldMk cId="0" sldId="358"/>
        </pc:sldMkLst>
      </pc:sldChg>
      <pc:sldChg chg="add">
        <pc:chgData name="Nirupam Roy" userId="6973802884_tp_box_2" providerId="OAuth2" clId="{645D9F31-FC54-575E-BE0F-649B4D32C570}" dt="2026-09-29T13:12:33.225" v="284"/>
        <pc:sldMkLst>
          <pc:docMk/>
          <pc:sldMk cId="3711345912" sldId="358"/>
        </pc:sldMkLst>
      </pc:sldChg>
      <pc:sldChg chg="add setBg">
        <pc:chgData name="Nirupam Roy" userId="6973802884_tp_box_2" providerId="OAuth2" clId="{645D9F31-FC54-575E-BE0F-649B4D32C570}" dt="2026-09-24T13:42:04.147" v="178"/>
        <pc:sldMkLst>
          <pc:docMk/>
          <pc:sldMk cId="0" sldId="359"/>
        </pc:sldMkLst>
      </pc:sldChg>
      <pc:sldChg chg="add setBg">
        <pc:chgData name="Nirupam Roy" userId="6973802884_tp_box_2" providerId="OAuth2" clId="{645D9F31-FC54-575E-BE0F-649B4D32C570}" dt="2026-09-24T13:42:04.147" v="178"/>
        <pc:sldMkLst>
          <pc:docMk/>
          <pc:sldMk cId="0" sldId="360"/>
        </pc:sldMkLst>
      </pc:sldChg>
      <pc:sldChg chg="add del mod setBg modShow">
        <pc:chgData name="Nirupam Roy" userId="6973802884_tp_box_2" providerId="OAuth2" clId="{645D9F31-FC54-575E-BE0F-649B4D32C570}" dt="2026-09-29T13:09:45.237" v="267" actId="729"/>
        <pc:sldMkLst>
          <pc:docMk/>
          <pc:sldMk cId="0" sldId="361"/>
        </pc:sldMkLst>
      </pc:sldChg>
      <pc:sldChg chg="modSp add del mod">
        <pc:chgData name="Nirupam Roy" userId="6973802884_tp_box_2" providerId="OAuth2" clId="{645D9F31-FC54-575E-BE0F-649B4D32C570}" dt="2026-09-29T13:10:09.735" v="271" actId="20577"/>
        <pc:sldMkLst>
          <pc:docMk/>
          <pc:sldMk cId="2073997374" sldId="362"/>
        </pc:sldMkLst>
        <pc:spChg chg="mod">
          <ac:chgData name="Nirupam Roy" userId="6973802884_tp_box_2" providerId="OAuth2" clId="{645D9F31-FC54-575E-BE0F-649B4D32C570}" dt="2026-09-29T13:10:09.735" v="271" actId="20577"/>
          <ac:spMkLst>
            <pc:docMk/>
            <pc:sldMk cId="2073997374" sldId="362"/>
            <ac:spMk id="3" creationId="{00000000-0000-0000-0000-000000000000}"/>
          </ac:spMkLst>
        </pc:spChg>
      </pc:sldChg>
      <pc:sldChg chg="modSp add del mod setBg">
        <pc:chgData name="Nirupam Roy" userId="6973802884_tp_box_2" providerId="OAuth2" clId="{645D9F31-FC54-575E-BE0F-649B4D32C570}" dt="2026-09-29T13:09:52.212" v="269" actId="20577"/>
        <pc:sldMkLst>
          <pc:docMk/>
          <pc:sldMk cId="0" sldId="363"/>
        </pc:sldMkLst>
        <pc:spChg chg="mod">
          <ac:chgData name="Nirupam Roy" userId="6973802884_tp_box_2" providerId="OAuth2" clId="{645D9F31-FC54-575E-BE0F-649B4D32C570}" dt="2026-09-29T13:09:52.212" v="269" actId="20577"/>
          <ac:spMkLst>
            <pc:docMk/>
            <pc:sldMk cId="0" sldId="363"/>
            <ac:spMk id="5" creationId="{00000000-0000-0000-0000-000000000000}"/>
          </ac:spMkLst>
        </pc:spChg>
      </pc:sldChg>
      <pc:sldChg chg="modSp add del mod setBg modAnim">
        <pc:chgData name="Nirupam Roy" userId="6973802884_tp_box_2" providerId="OAuth2" clId="{645D9F31-FC54-575E-BE0F-649B4D32C570}" dt="2026-09-29T15:10:44.786" v="299"/>
        <pc:sldMkLst>
          <pc:docMk/>
          <pc:sldMk cId="0" sldId="364"/>
        </pc:sldMkLst>
        <pc:spChg chg="mod">
          <ac:chgData name="Nirupam Roy" userId="6973802884_tp_box_2" providerId="OAuth2" clId="{645D9F31-FC54-575E-BE0F-649B4D32C570}" dt="2026-09-29T15:07:04.530" v="294" actId="20577"/>
          <ac:spMkLst>
            <pc:docMk/>
            <pc:sldMk cId="0" sldId="364"/>
            <ac:spMk id="3" creationId="{00000000-0000-0000-0000-000000000000}"/>
          </ac:spMkLst>
        </pc:spChg>
        <pc:spChg chg="mod">
          <ac:chgData name="Nirupam Roy" userId="6973802884_tp_box_2" providerId="OAuth2" clId="{645D9F31-FC54-575E-BE0F-649B4D32C570}" dt="2026-09-29T15:10:34.980" v="298" actId="313"/>
          <ac:spMkLst>
            <pc:docMk/>
            <pc:sldMk cId="0" sldId="364"/>
            <ac:spMk id="14" creationId="{00000000-0000-0000-0000-000000000000}"/>
          </ac:spMkLst>
        </pc:spChg>
      </pc:sldChg>
      <pc:sldChg chg="add del setBg">
        <pc:chgData name="Nirupam Roy" userId="6973802884_tp_box_2" providerId="OAuth2" clId="{645D9F31-FC54-575E-BE0F-649B4D32C570}" dt="2026-09-29T13:09:38.169" v="266"/>
        <pc:sldMkLst>
          <pc:docMk/>
          <pc:sldMk cId="0" sldId="365"/>
        </pc:sldMkLst>
      </pc:sldChg>
      <pc:sldChg chg="addSp modSp add del mod setBg">
        <pc:chgData name="Nirupam Roy" userId="6973802884_tp_box_2" providerId="OAuth2" clId="{645D9F31-FC54-575E-BE0F-649B4D32C570}" dt="2026-09-29T16:19:46.333" v="371" actId="14100"/>
        <pc:sldMkLst>
          <pc:docMk/>
          <pc:sldMk cId="0" sldId="366"/>
        </pc:sldMkLst>
        <pc:picChg chg="add mod">
          <ac:chgData name="Nirupam Roy" userId="6973802884_tp_box_2" providerId="OAuth2" clId="{645D9F31-FC54-575E-BE0F-649B4D32C570}" dt="2026-09-29T16:19:46.333" v="371" actId="14100"/>
          <ac:picMkLst>
            <pc:docMk/>
            <pc:sldMk cId="0" sldId="366"/>
            <ac:picMk id="33" creationId="{25E971D9-A1B0-D5D1-4AFB-1761DBE96424}"/>
          </ac:picMkLst>
        </pc:picChg>
      </pc:sldChg>
      <pc:sldChg chg="add del setBg">
        <pc:chgData name="Nirupam Roy" userId="6973802884_tp_box_2" providerId="OAuth2" clId="{645D9F31-FC54-575E-BE0F-649B4D32C570}" dt="2026-09-29T13:09:38.169" v="266"/>
        <pc:sldMkLst>
          <pc:docMk/>
          <pc:sldMk cId="0" sldId="367"/>
        </pc:sldMkLst>
      </pc:sldChg>
      <pc:sldChg chg="modSp add del mod setBg">
        <pc:chgData name="Nirupam Roy" userId="6973802884_tp_box_2" providerId="OAuth2" clId="{645D9F31-FC54-575E-BE0F-649B4D32C570}" dt="2026-09-29T15:59:07.486" v="303" actId="2696"/>
        <pc:sldMkLst>
          <pc:docMk/>
          <pc:sldMk cId="0" sldId="368"/>
        </pc:sldMkLst>
        <pc:spChg chg="mod">
          <ac:chgData name="Nirupam Roy" userId="6973802884_tp_box_2" providerId="OAuth2" clId="{645D9F31-FC54-575E-BE0F-649B4D32C570}" dt="2026-09-29T13:10:21.745" v="273" actId="20577"/>
          <ac:spMkLst>
            <pc:docMk/>
            <pc:sldMk cId="0" sldId="368"/>
            <ac:spMk id="5" creationId="{00000000-0000-0000-0000-000000000000}"/>
          </ac:spMkLst>
        </pc:spChg>
      </pc:sldChg>
      <pc:sldChg chg="add setBg">
        <pc:chgData name="Nirupam Roy" userId="6973802884_tp_box_2" providerId="OAuth2" clId="{645D9F31-FC54-575E-BE0F-649B4D32C570}" dt="2026-09-29T15:59:17.488" v="304"/>
        <pc:sldMkLst>
          <pc:docMk/>
          <pc:sldMk cId="2347067847" sldId="368"/>
        </pc:sldMkLst>
      </pc:sldChg>
      <pc:sldChg chg="add del setBg">
        <pc:chgData name="Nirupam Roy" userId="6973802884_tp_box_2" providerId="OAuth2" clId="{645D9F31-FC54-575E-BE0F-649B4D32C570}" dt="2026-09-29T15:59:07.486" v="303" actId="2696"/>
        <pc:sldMkLst>
          <pc:docMk/>
          <pc:sldMk cId="0" sldId="369"/>
        </pc:sldMkLst>
      </pc:sldChg>
      <pc:sldChg chg="add setBg">
        <pc:chgData name="Nirupam Roy" userId="6973802884_tp_box_2" providerId="OAuth2" clId="{645D9F31-FC54-575E-BE0F-649B4D32C570}" dt="2026-09-29T15:59:17.488" v="304"/>
        <pc:sldMkLst>
          <pc:docMk/>
          <pc:sldMk cId="92123012" sldId="369"/>
        </pc:sldMkLst>
      </pc:sldChg>
      <pc:sldChg chg="add del setBg">
        <pc:chgData name="Nirupam Roy" userId="6973802884_tp_box_2" providerId="OAuth2" clId="{645D9F31-FC54-575E-BE0F-649B4D32C570}" dt="2026-09-29T15:59:07.486" v="303" actId="2696"/>
        <pc:sldMkLst>
          <pc:docMk/>
          <pc:sldMk cId="0" sldId="370"/>
        </pc:sldMkLst>
      </pc:sldChg>
      <pc:sldChg chg="add setBg">
        <pc:chgData name="Nirupam Roy" userId="6973802884_tp_box_2" providerId="OAuth2" clId="{645D9F31-FC54-575E-BE0F-649B4D32C570}" dt="2026-09-29T15:59:17.488" v="304"/>
        <pc:sldMkLst>
          <pc:docMk/>
          <pc:sldMk cId="2087346068" sldId="370"/>
        </pc:sldMkLst>
      </pc:sldChg>
      <pc:sldChg chg="add del setBg">
        <pc:chgData name="Nirupam Roy" userId="6973802884_tp_box_2" providerId="OAuth2" clId="{645D9F31-FC54-575E-BE0F-649B4D32C570}" dt="2026-09-29T15:59:07.486" v="303" actId="2696"/>
        <pc:sldMkLst>
          <pc:docMk/>
          <pc:sldMk cId="0" sldId="371"/>
        </pc:sldMkLst>
      </pc:sldChg>
      <pc:sldChg chg="add setBg">
        <pc:chgData name="Nirupam Roy" userId="6973802884_tp_box_2" providerId="OAuth2" clId="{645D9F31-FC54-575E-BE0F-649B4D32C570}" dt="2026-09-29T15:59:17.488" v="304"/>
        <pc:sldMkLst>
          <pc:docMk/>
          <pc:sldMk cId="412686800" sldId="371"/>
        </pc:sldMkLst>
      </pc:sldChg>
      <pc:sldChg chg="add del setBg">
        <pc:chgData name="Nirupam Roy" userId="6973802884_tp_box_2" providerId="OAuth2" clId="{645D9F31-FC54-575E-BE0F-649B4D32C570}" dt="2026-09-29T15:59:07.486" v="303" actId="2696"/>
        <pc:sldMkLst>
          <pc:docMk/>
          <pc:sldMk cId="0" sldId="372"/>
        </pc:sldMkLst>
      </pc:sldChg>
      <pc:sldChg chg="add setBg">
        <pc:chgData name="Nirupam Roy" userId="6973802884_tp_box_2" providerId="OAuth2" clId="{645D9F31-FC54-575E-BE0F-649B4D32C570}" dt="2026-09-29T15:59:17.488" v="304"/>
        <pc:sldMkLst>
          <pc:docMk/>
          <pc:sldMk cId="278806485" sldId="372"/>
        </pc:sldMkLst>
      </pc:sldChg>
      <pc:sldChg chg="modSp add del mod setBg">
        <pc:chgData name="Nirupam Roy" userId="6973802884_tp_box_2" providerId="OAuth2" clId="{645D9F31-FC54-575E-BE0F-649B4D32C570}" dt="2026-09-29T13:10:30.273" v="275" actId="20577"/>
        <pc:sldMkLst>
          <pc:docMk/>
          <pc:sldMk cId="0" sldId="373"/>
        </pc:sldMkLst>
        <pc:spChg chg="mod">
          <ac:chgData name="Nirupam Roy" userId="6973802884_tp_box_2" providerId="OAuth2" clId="{645D9F31-FC54-575E-BE0F-649B4D32C570}" dt="2026-09-29T13:10:30.273" v="275" actId="20577"/>
          <ac:spMkLst>
            <pc:docMk/>
            <pc:sldMk cId="0" sldId="373"/>
            <ac:spMk id="5" creationId="{00000000-0000-0000-0000-000000000000}"/>
          </ac:spMkLst>
        </pc:spChg>
      </pc:sldChg>
      <pc:sldChg chg="modSp add del mod setBg">
        <pc:chgData name="Nirupam Roy" userId="6973802884_tp_box_2" providerId="OAuth2" clId="{645D9F31-FC54-575E-BE0F-649B4D32C570}" dt="2026-09-29T16:09:18.347" v="356" actId="207"/>
        <pc:sldMkLst>
          <pc:docMk/>
          <pc:sldMk cId="0" sldId="374"/>
        </pc:sldMkLst>
        <pc:spChg chg="mod">
          <ac:chgData name="Nirupam Roy" userId="6973802884_tp_box_2" providerId="OAuth2" clId="{645D9F31-FC54-575E-BE0F-649B4D32C570}" dt="2026-09-29T16:09:18.347" v="356" actId="207"/>
          <ac:spMkLst>
            <pc:docMk/>
            <pc:sldMk cId="0" sldId="374"/>
            <ac:spMk id="3" creationId="{00000000-0000-0000-0000-000000000000}"/>
          </ac:spMkLst>
        </pc:spChg>
        <pc:spChg chg="mod">
          <ac:chgData name="Nirupam Roy" userId="6973802884_tp_box_2" providerId="OAuth2" clId="{645D9F31-FC54-575E-BE0F-649B4D32C570}" dt="2026-09-29T16:05:09.564" v="319" actId="1038"/>
          <ac:spMkLst>
            <pc:docMk/>
            <pc:sldMk cId="0" sldId="374"/>
            <ac:spMk id="13" creationId="{00000000-0000-0000-0000-000000000000}"/>
          </ac:spMkLst>
        </pc:spChg>
      </pc:sldChg>
      <pc:sldChg chg="modSp add del mod setBg">
        <pc:chgData name="Nirupam Roy" userId="6973802884_tp_box_2" providerId="OAuth2" clId="{645D9F31-FC54-575E-BE0F-649B4D32C570}" dt="2026-09-29T16:07:18.347" v="344" actId="1038"/>
        <pc:sldMkLst>
          <pc:docMk/>
          <pc:sldMk cId="0" sldId="375"/>
        </pc:sldMkLst>
        <pc:spChg chg="mod">
          <ac:chgData name="Nirupam Roy" userId="6973802884_tp_box_2" providerId="OAuth2" clId="{645D9F31-FC54-575E-BE0F-649B4D32C570}" dt="2026-09-29T16:07:15.831" v="332" actId="1038"/>
          <ac:spMkLst>
            <pc:docMk/>
            <pc:sldMk cId="0" sldId="375"/>
            <ac:spMk id="11" creationId="{00000000-0000-0000-0000-000000000000}"/>
          </ac:spMkLst>
        </pc:spChg>
        <pc:spChg chg="mod">
          <ac:chgData name="Nirupam Roy" userId="6973802884_tp_box_2" providerId="OAuth2" clId="{645D9F31-FC54-575E-BE0F-649B4D32C570}" dt="2026-09-29T16:07:18.347" v="344" actId="1038"/>
          <ac:spMkLst>
            <pc:docMk/>
            <pc:sldMk cId="0" sldId="375"/>
            <ac:spMk id="26" creationId="{00000000-0000-0000-0000-000000000000}"/>
          </ac:spMkLst>
        </pc:spChg>
      </pc:sldChg>
      <pc:sldChg chg="add del setBg">
        <pc:chgData name="Nirupam Roy" userId="6973802884_tp_box_2" providerId="OAuth2" clId="{645D9F31-FC54-575E-BE0F-649B4D32C570}" dt="2026-09-29T13:09:38.169" v="266"/>
        <pc:sldMkLst>
          <pc:docMk/>
          <pc:sldMk cId="0" sldId="376"/>
        </pc:sldMkLst>
      </pc:sldChg>
      <pc:sldChg chg="add del setBg">
        <pc:chgData name="Nirupam Roy" userId="6973802884_tp_box_2" providerId="OAuth2" clId="{645D9F31-FC54-575E-BE0F-649B4D32C570}" dt="2026-09-29T13:09:38.169" v="266"/>
        <pc:sldMkLst>
          <pc:docMk/>
          <pc:sldMk cId="0" sldId="377"/>
        </pc:sldMkLst>
      </pc:sldChg>
      <pc:sldChg chg="modSp add del mod setBg">
        <pc:chgData name="Nirupam Roy" userId="6973802884_tp_box_2" providerId="OAuth2" clId="{645D9F31-FC54-575E-BE0F-649B4D32C570}" dt="2026-09-29T13:10:39.128" v="277" actId="20577"/>
        <pc:sldMkLst>
          <pc:docMk/>
          <pc:sldMk cId="0" sldId="378"/>
        </pc:sldMkLst>
        <pc:spChg chg="mod">
          <ac:chgData name="Nirupam Roy" userId="6973802884_tp_box_2" providerId="OAuth2" clId="{645D9F31-FC54-575E-BE0F-649B4D32C570}" dt="2026-09-29T13:10:39.128" v="277" actId="20577"/>
          <ac:spMkLst>
            <pc:docMk/>
            <pc:sldMk cId="0" sldId="378"/>
            <ac:spMk id="5" creationId="{00000000-0000-0000-0000-000000000000}"/>
          </ac:spMkLst>
        </pc:spChg>
      </pc:sldChg>
      <pc:sldChg chg="add del setBg">
        <pc:chgData name="Nirupam Roy" userId="6973802884_tp_box_2" providerId="OAuth2" clId="{645D9F31-FC54-575E-BE0F-649B4D32C570}" dt="2026-09-29T13:09:38.169" v="266"/>
        <pc:sldMkLst>
          <pc:docMk/>
          <pc:sldMk cId="0" sldId="379"/>
        </pc:sldMkLst>
      </pc:sldChg>
      <pc:sldChg chg="modSp add del mod setBg">
        <pc:chgData name="Nirupam Roy" userId="6973802884_tp_box_2" providerId="OAuth2" clId="{645D9F31-FC54-575E-BE0F-649B4D32C570}" dt="2026-09-29T16:13:26.952" v="365" actId="20577"/>
        <pc:sldMkLst>
          <pc:docMk/>
          <pc:sldMk cId="0" sldId="380"/>
        </pc:sldMkLst>
        <pc:spChg chg="mod">
          <ac:chgData name="Nirupam Roy" userId="6973802884_tp_box_2" providerId="OAuth2" clId="{645D9F31-FC54-575E-BE0F-649B4D32C570}" dt="2026-09-29T16:13:26.952" v="365" actId="20577"/>
          <ac:spMkLst>
            <pc:docMk/>
            <pc:sldMk cId="0" sldId="380"/>
            <ac:spMk id="3" creationId="{00000000-0000-0000-0000-000000000000}"/>
          </ac:spMkLst>
        </pc:spChg>
      </pc:sldChg>
      <pc:sldChg chg="add del setBg">
        <pc:chgData name="Nirupam Roy" userId="6973802884_tp_box_2" providerId="OAuth2" clId="{645D9F31-FC54-575E-BE0F-649B4D32C570}" dt="2026-09-29T13:09:38.169" v="266"/>
        <pc:sldMkLst>
          <pc:docMk/>
          <pc:sldMk cId="0" sldId="381"/>
        </pc:sldMkLst>
      </pc:sldChg>
      <pc:sldChg chg="add del setBg">
        <pc:chgData name="Nirupam Roy" userId="6973802884_tp_box_2" providerId="OAuth2" clId="{645D9F31-FC54-575E-BE0F-649B4D32C570}" dt="2026-09-29T13:09:38.169" v="266"/>
        <pc:sldMkLst>
          <pc:docMk/>
          <pc:sldMk cId="0" sldId="382"/>
        </pc:sldMkLst>
      </pc:sldChg>
      <pc:sldChg chg="add del setBg">
        <pc:chgData name="Nirupam Roy" userId="6973802884_tp_box_2" providerId="OAuth2" clId="{645D9F31-FC54-575E-BE0F-649B4D32C570}" dt="2026-09-29T13:09:38.169" v="266"/>
        <pc:sldMkLst>
          <pc:docMk/>
          <pc:sldMk cId="0" sldId="383"/>
        </pc:sldMkLst>
      </pc:sldChg>
      <pc:sldChg chg="modSp add del mod setBg">
        <pc:chgData name="Nirupam Roy" userId="6973802884_tp_box_2" providerId="OAuth2" clId="{645D9F31-FC54-575E-BE0F-649B4D32C570}" dt="2026-09-29T13:10:44.982" v="279" actId="20577"/>
        <pc:sldMkLst>
          <pc:docMk/>
          <pc:sldMk cId="0" sldId="384"/>
        </pc:sldMkLst>
        <pc:spChg chg="mod">
          <ac:chgData name="Nirupam Roy" userId="6973802884_tp_box_2" providerId="OAuth2" clId="{645D9F31-FC54-575E-BE0F-649B4D32C570}" dt="2026-09-29T13:10:44.982" v="279" actId="20577"/>
          <ac:spMkLst>
            <pc:docMk/>
            <pc:sldMk cId="0" sldId="384"/>
            <ac:spMk id="5" creationId="{00000000-0000-0000-0000-000000000000}"/>
          </ac:spMkLst>
        </pc:spChg>
      </pc:sldChg>
      <pc:sldChg chg="add del setBg">
        <pc:chgData name="Nirupam Roy" userId="6973802884_tp_box_2" providerId="OAuth2" clId="{645D9F31-FC54-575E-BE0F-649B4D32C570}" dt="2026-09-29T13:09:38.169" v="266"/>
        <pc:sldMkLst>
          <pc:docMk/>
          <pc:sldMk cId="0" sldId="385"/>
        </pc:sldMkLst>
      </pc:sldChg>
      <pc:sldChg chg="add del setBg">
        <pc:chgData name="Nirupam Roy" userId="6973802884_tp_box_2" providerId="OAuth2" clId="{645D9F31-FC54-575E-BE0F-649B4D32C570}" dt="2026-09-29T13:09:38.169" v="266"/>
        <pc:sldMkLst>
          <pc:docMk/>
          <pc:sldMk cId="0" sldId="386"/>
        </pc:sldMkLst>
      </pc:sldChg>
      <pc:sldChg chg="add del setBg">
        <pc:chgData name="Nirupam Roy" userId="6973802884_tp_box_2" providerId="OAuth2" clId="{645D9F31-FC54-575E-BE0F-649B4D32C570}" dt="2026-09-29T13:09:38.169" v="266"/>
        <pc:sldMkLst>
          <pc:docMk/>
          <pc:sldMk cId="0" sldId="387"/>
        </pc:sldMkLst>
      </pc:sldChg>
      <pc:sldChg chg="add del setBg">
        <pc:chgData name="Nirupam Roy" userId="6973802884_tp_box_2" providerId="OAuth2" clId="{645D9F31-FC54-575E-BE0F-649B4D32C570}" dt="2026-09-29T13:09:38.169" v="266"/>
        <pc:sldMkLst>
          <pc:docMk/>
          <pc:sldMk cId="0" sldId="388"/>
        </pc:sldMkLst>
      </pc:sldChg>
      <pc:sldChg chg="add del setBg">
        <pc:chgData name="Nirupam Roy" userId="6973802884_tp_box_2" providerId="OAuth2" clId="{645D9F31-FC54-575E-BE0F-649B4D32C570}" dt="2026-09-29T13:09:38.169" v="266"/>
        <pc:sldMkLst>
          <pc:docMk/>
          <pc:sldMk cId="0" sldId="389"/>
        </pc:sldMkLst>
      </pc:sldChg>
      <pc:sldChg chg="add del setBg">
        <pc:chgData name="Nirupam Roy" userId="6973802884_tp_box_2" providerId="OAuth2" clId="{645D9F31-FC54-575E-BE0F-649B4D32C570}" dt="2026-09-29T13:09:38.169" v="266"/>
        <pc:sldMkLst>
          <pc:docMk/>
          <pc:sldMk cId="0" sldId="390"/>
        </pc:sldMkLst>
      </pc:sldChg>
      <pc:sldChg chg="modSp add del mod setBg">
        <pc:chgData name="Nirupam Roy" userId="6973802884_tp_box_2" providerId="OAuth2" clId="{645D9F31-FC54-575E-BE0F-649B4D32C570}" dt="2026-09-29T13:10:59.995" v="280" actId="20577"/>
        <pc:sldMkLst>
          <pc:docMk/>
          <pc:sldMk cId="0" sldId="391"/>
        </pc:sldMkLst>
        <pc:spChg chg="mod">
          <ac:chgData name="Nirupam Roy" userId="6973802884_tp_box_2" providerId="OAuth2" clId="{645D9F31-FC54-575E-BE0F-649B4D32C570}" dt="2026-09-29T13:10:59.995" v="280" actId="20577"/>
          <ac:spMkLst>
            <pc:docMk/>
            <pc:sldMk cId="0" sldId="391"/>
            <ac:spMk id="5" creationId="{00000000-0000-0000-0000-000000000000}"/>
          </ac:spMkLst>
        </pc:spChg>
      </pc:sldChg>
      <pc:sldChg chg="modSp add del mod setBg">
        <pc:chgData name="Nirupam Roy" userId="6973802884_tp_box_2" providerId="OAuth2" clId="{645D9F31-FC54-575E-BE0F-649B4D32C570}" dt="2026-09-29T16:17:40.866" v="368" actId="20577"/>
        <pc:sldMkLst>
          <pc:docMk/>
          <pc:sldMk cId="0" sldId="392"/>
        </pc:sldMkLst>
        <pc:spChg chg="mod">
          <ac:chgData name="Nirupam Roy" userId="6973802884_tp_box_2" providerId="OAuth2" clId="{645D9F31-FC54-575E-BE0F-649B4D32C570}" dt="2026-09-29T16:17:40.866" v="368" actId="20577"/>
          <ac:spMkLst>
            <pc:docMk/>
            <pc:sldMk cId="0" sldId="392"/>
            <ac:spMk id="3" creationId="{00000000-0000-0000-0000-000000000000}"/>
          </ac:spMkLst>
        </pc:spChg>
      </pc:sldChg>
      <pc:sldChg chg="add del setBg">
        <pc:chgData name="Nirupam Roy" userId="6973802884_tp_box_2" providerId="OAuth2" clId="{645D9F31-FC54-575E-BE0F-649B4D32C570}" dt="2026-09-29T13:09:38.169" v="266"/>
        <pc:sldMkLst>
          <pc:docMk/>
          <pc:sldMk cId="0" sldId="393"/>
        </pc:sldMkLst>
      </pc:sldChg>
      <pc:sldChg chg="add del setBg">
        <pc:chgData name="Nirupam Roy" userId="6973802884_tp_box_2" providerId="OAuth2" clId="{645D9F31-FC54-575E-BE0F-649B4D32C570}" dt="2026-09-29T13:09:38.169" v="266"/>
        <pc:sldMkLst>
          <pc:docMk/>
          <pc:sldMk cId="0" sldId="394"/>
        </pc:sldMkLst>
      </pc:sldChg>
      <pc:sldChg chg="add del setBg">
        <pc:chgData name="Nirupam Roy" userId="6973802884_tp_box_2" providerId="OAuth2" clId="{645D9F31-FC54-575E-BE0F-649B4D32C570}" dt="2026-09-29T13:09:38.169" v="266"/>
        <pc:sldMkLst>
          <pc:docMk/>
          <pc:sldMk cId="0" sldId="395"/>
        </pc:sldMkLst>
      </pc:sldChg>
      <pc:sldChg chg="add del setBg">
        <pc:chgData name="Nirupam Roy" userId="6973802884_tp_box_2" providerId="OAuth2" clId="{645D9F31-FC54-575E-BE0F-649B4D32C570}" dt="2026-09-29T13:09:38.169" v="266"/>
        <pc:sldMkLst>
          <pc:docMk/>
          <pc:sldMk cId="0" sldId="396"/>
        </pc:sldMkLst>
      </pc:sldChg>
      <pc:sldChg chg="add del setBg">
        <pc:chgData name="Nirupam Roy" userId="6973802884_tp_box_2" providerId="OAuth2" clId="{645D9F31-FC54-575E-BE0F-649B4D32C570}" dt="2026-09-29T13:09:38.169" v="266"/>
        <pc:sldMkLst>
          <pc:docMk/>
          <pc:sldMk cId="0" sldId="397"/>
        </pc:sldMkLst>
      </pc:sldChg>
      <pc:sldChg chg="add del setBg">
        <pc:chgData name="Nirupam Roy" userId="6973802884_tp_box_2" providerId="OAuth2" clId="{645D9F31-FC54-575E-BE0F-649B4D32C570}" dt="2026-09-29T13:09:38.169" v="266"/>
        <pc:sldMkLst>
          <pc:docMk/>
          <pc:sldMk cId="0" sldId="398"/>
        </pc:sldMkLst>
      </pc:sldChg>
      <pc:sldChg chg="add del setBg">
        <pc:chgData name="Nirupam Roy" userId="6973802884_tp_box_2" providerId="OAuth2" clId="{645D9F31-FC54-575E-BE0F-649B4D32C570}" dt="2026-09-29T13:09:38.169" v="266"/>
        <pc:sldMkLst>
          <pc:docMk/>
          <pc:sldMk cId="0" sldId="399"/>
        </pc:sldMkLst>
      </pc:sldChg>
      <pc:sldChg chg="add del setBg">
        <pc:chgData name="Nirupam Roy" userId="6973802884_tp_box_2" providerId="OAuth2" clId="{645D9F31-FC54-575E-BE0F-649B4D32C570}" dt="2026-09-29T13:09:38.169" v="266"/>
        <pc:sldMkLst>
          <pc:docMk/>
          <pc:sldMk cId="0" sldId="400"/>
        </pc:sldMkLst>
      </pc:sldChg>
      <pc:sldChg chg="add del setBg">
        <pc:chgData name="Nirupam Roy" userId="6973802884_tp_box_2" providerId="OAuth2" clId="{645D9F31-FC54-575E-BE0F-649B4D32C570}" dt="2026-09-29T13:09:38.169" v="266"/>
        <pc:sldMkLst>
          <pc:docMk/>
          <pc:sldMk cId="0" sldId="401"/>
        </pc:sldMkLst>
      </pc:sldChg>
      <pc:sldChg chg="add del setBg">
        <pc:chgData name="Nirupam Roy" userId="6973802884_tp_box_2" providerId="OAuth2" clId="{645D9F31-FC54-575E-BE0F-649B4D32C570}" dt="2026-09-29T13:09:38.169" v="266"/>
        <pc:sldMkLst>
          <pc:docMk/>
          <pc:sldMk cId="0" sldId="402"/>
        </pc:sldMkLst>
      </pc:sldChg>
      <pc:sldChg chg="add del setBg">
        <pc:chgData name="Nirupam Roy" userId="6973802884_tp_box_2" providerId="OAuth2" clId="{645D9F31-FC54-575E-BE0F-649B4D32C570}" dt="2026-09-29T13:09:38.169" v="266"/>
        <pc:sldMkLst>
          <pc:docMk/>
          <pc:sldMk cId="0" sldId="403"/>
        </pc:sldMkLst>
      </pc:sldChg>
      <pc:sldChg chg="add del setBg">
        <pc:chgData name="Nirupam Roy" userId="6973802884_tp_box_2" providerId="OAuth2" clId="{645D9F31-FC54-575E-BE0F-649B4D32C570}" dt="2026-09-29T13:09:38.169" v="266"/>
        <pc:sldMkLst>
          <pc:docMk/>
          <pc:sldMk cId="0" sldId="404"/>
        </pc:sldMkLst>
      </pc:sldChg>
      <pc:sldChg chg="add del setBg">
        <pc:chgData name="Nirupam Roy" userId="6973802884_tp_box_2" providerId="OAuth2" clId="{645D9F31-FC54-575E-BE0F-649B4D32C570}" dt="2026-09-29T13:09:38.169" v="266"/>
        <pc:sldMkLst>
          <pc:docMk/>
          <pc:sldMk cId="0" sldId="405"/>
        </pc:sldMkLst>
      </pc:sldChg>
      <pc:sldChg chg="add setBg">
        <pc:chgData name="Nirupam Roy" userId="6973802884_tp_box_2" providerId="OAuth2" clId="{645D9F31-FC54-575E-BE0F-649B4D32C570}" dt="2026-09-29T13:11:47.877" v="282"/>
        <pc:sldMkLst>
          <pc:docMk/>
          <pc:sldMk cId="2340524447" sldId="406"/>
        </pc:sldMkLst>
      </pc:sldChg>
      <pc:sldChg chg="addSp new del">
        <pc:chgData name="Nirupam Roy" userId="6973802884_tp_box_2" providerId="OAuth2" clId="{645D9F31-FC54-575E-BE0F-649B4D32C570}" dt="2026-09-29T16:21:35.927" v="372" actId="2696"/>
        <pc:sldMkLst>
          <pc:docMk/>
          <pc:sldMk cId="2539714973" sldId="407"/>
        </pc:sldMkLst>
        <pc:picChg chg="add">
          <ac:chgData name="Nirupam Roy" userId="6973802884_tp_box_2" providerId="OAuth2" clId="{645D9F31-FC54-575E-BE0F-649B4D32C570}" dt="2026-09-29T15:49:08.488" v="301"/>
          <ac:picMkLst>
            <pc:docMk/>
            <pc:sldMk cId="2539714973" sldId="407"/>
            <ac:picMk id="2" creationId="{05EB7699-9B5B-1A49-7D99-418EFF65CB46}"/>
          </ac:picMkLst>
        </pc:picChg>
      </pc:sldChg>
      <pc:sldChg chg="add setBg">
        <pc:chgData name="Nirupam Roy" userId="6973802884_tp_box_2" providerId="OAuth2" clId="{645D9F31-FC54-575E-BE0F-649B4D32C570}" dt="2026-09-29T15:57:30.230" v="302"/>
        <pc:sldMkLst>
          <pc:docMk/>
          <pc:sldMk cId="0" sldId="408"/>
        </pc:sldMkLst>
      </pc:sldChg>
      <pc:sldChg chg="add setBg">
        <pc:chgData name="Nirupam Roy" userId="6973802884_tp_box_2" providerId="OAuth2" clId="{645D9F31-FC54-575E-BE0F-649B4D32C570}" dt="2026-09-29T15:57:30.230" v="302"/>
        <pc:sldMkLst>
          <pc:docMk/>
          <pc:sldMk cId="0" sldId="409"/>
        </pc:sldMkLst>
      </pc:sldChg>
      <pc:sldChg chg="add setBg">
        <pc:chgData name="Nirupam Roy" userId="6973802884_tp_box_2" providerId="OAuth2" clId="{645D9F31-FC54-575E-BE0F-649B4D32C570}" dt="2026-09-29T15:57:30.230" v="302"/>
        <pc:sldMkLst>
          <pc:docMk/>
          <pc:sldMk cId="0" sldId="4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8876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 = per example Loss function.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FFFFFF"/>
                </a:solidFill>
                <a:latin typeface="Lucida Bright" pitchFamily="34" charset="0"/>
                <a:ea typeface="Lucida Bright" pitchFamily="34" charset="-122"/>
                <a:cs typeface="Lucida Bright" pitchFamily="34" charset="-120"/>
              </a:rPr>
              <a:t>Answer: “anatomy” as the answer for the next section.</a:t>
            </a:r>
            <a:br>
              <a:rPr lang="en-US" sz="1200" b="1" dirty="0">
                <a:solidFill>
                  <a:srgbClr val="FFFFFF"/>
                </a:solidFill>
                <a:latin typeface="Lucida Bright" pitchFamily="34" charset="0"/>
                <a:ea typeface="Lucida Bright" pitchFamily="34" charset="-122"/>
                <a:cs typeface="Lucida Bright" pitchFamily="34" charset="-120"/>
              </a:rPr>
            </a:br>
            <a:br>
              <a:rPr lang="en-US" sz="1200" b="1" dirty="0">
                <a:solidFill>
                  <a:srgbClr val="FFFFFF"/>
                </a:solidFill>
                <a:latin typeface="Lucida Bright" pitchFamily="34" charset="0"/>
                <a:ea typeface="Lucida Bright" pitchFamily="34" charset="-122"/>
                <a:cs typeface="Lucida Bright" pitchFamily="34" charset="-120"/>
              </a:rPr>
            </a:br>
            <a:r>
              <a:rPr lang="en-US" sz="1200" b="0" i="0" kern="1200" dirty="0">
                <a:solidFill>
                  <a:schemeClr val="tx1"/>
                </a:solidFill>
                <a:effectLst/>
                <a:latin typeface="+mn-lt"/>
                <a:ea typeface="+mn-ea"/>
                <a:cs typeface="+mn-cs"/>
              </a:rPr>
              <a:t>Learned inverse is fast and flexible, but can sacrifice physical consistency and robustness.​</a:t>
            </a:r>
            <a:endParaRPr lang="en-US" dirty="0"/>
          </a:p>
          <a:p>
            <a:r>
              <a:rPr lang="en-US" sz="1200" b="0" i="0" kern="1200" dirty="0">
                <a:solidFill>
                  <a:schemeClr val="tx1"/>
                </a:solidFill>
                <a:effectLst/>
                <a:latin typeface="+mn-lt"/>
                <a:ea typeface="+mn-ea"/>
                <a:cs typeface="+mn-cs"/>
              </a:rPr>
              <a:t>This is exactly why methods like </a:t>
            </a:r>
            <a:r>
              <a:rPr lang="en-US" sz="1200" b="1" i="0" kern="1200" dirty="0">
                <a:solidFill>
                  <a:schemeClr val="tx1"/>
                </a:solidFill>
                <a:effectLst/>
                <a:latin typeface="+mn-lt"/>
                <a:ea typeface="+mn-ea"/>
                <a:cs typeface="+mn-cs"/>
              </a:rPr>
              <a:t>LISTA, unrolled networks, </a:t>
            </a:r>
            <a:r>
              <a:rPr lang="en-US" sz="1200" b="1" i="0" kern="1200" dirty="0" err="1">
                <a:solidFill>
                  <a:schemeClr val="tx1"/>
                </a:solidFill>
                <a:effectLst/>
                <a:latin typeface="+mn-lt"/>
                <a:ea typeface="+mn-ea"/>
                <a:cs typeface="+mn-cs"/>
              </a:rPr>
              <a:t>MoDL</a:t>
            </a:r>
            <a:r>
              <a:rPr lang="en-US" sz="1200" b="1" i="0" kern="1200" dirty="0">
                <a:solidFill>
                  <a:schemeClr val="tx1"/>
                </a:solidFill>
                <a:effectLst/>
                <a:latin typeface="+mn-lt"/>
                <a:ea typeface="+mn-ea"/>
                <a:cs typeface="+mn-cs"/>
              </a:rPr>
              <a:t>, and physics-guided reconstruction</a:t>
            </a:r>
            <a:r>
              <a:rPr lang="en-US" sz="1200" b="0" i="0" kern="1200" dirty="0">
                <a:solidFill>
                  <a:schemeClr val="tx1"/>
                </a:solidFill>
                <a:effectLst/>
                <a:latin typeface="+mn-lt"/>
                <a:ea typeface="+mn-ea"/>
                <a:cs typeface="+mn-cs"/>
              </a:rPr>
              <a:t> are attractive: they try to retain the known forward model while learning only the difficult parts.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Reconnect to Lecture 3 (MAP estimation, least squares). Two questions judge every candidate x: does it explain the data (D), and is it plausible regardless of this particular measurement (R)?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004125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Computed with skimage radon: z was obtained by gradient descent on ||Az||^2 from a smooth random image, so Az is nearly zero. x + z is therefore almost perfectly measurement-consistent. This is the concrete version of the 2D picture on the previous slide.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noisy signal, three hand-designed priors. L2 shrinks everything uniformly and keeps the noise; L1 produces exact zeros but biases amplitudes; TV gives flat plateaus with sharp edges. Each prior is a statement about the world. Learned priors continue this idea rather than replacing inverse-problem thinking.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Toy picture: the energy shown is -log of a density fitted to plausible samples (a Gaussian mixture standing in for a trained network). Real samples sit in the low-energy valley; corrupted versions land on the high-energy slopes. A ranking loss enforces exactly this ordering.</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2D figure is a real gradient-descent run on D + lambda R with R = -log p from the toy density. At x0 the two unit arrows show the sensor and prior forces; the iterate converges to the point on the measurement line that is also plausible. Note the landscape has another intersection on the left arm — initialization and lambda matter.</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run: 12-view sparse CT with 2% noise, plug-and-play FISTA for 150 iterations. The denoiser here is TV (Chambolle) standing in for a learned D_phi — the slot a CNN or U-Net would occupy. PSNR goes from 14.1 dB (FBP) to 25.6 dB.</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simulation: Cartesian undersampling keeps 27% of phase-encode lines (16 central + random). Zero-filled inverse FFT is aliased (20.6 dB). Alternating a correction step (TV, standing in for D_phi) with re-inserting the measured k-space lines reaches 30.3 dB after 80 iterations.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diffusion mechanics light. The quiver field is the exact score of the toy density; the dark path is gradient ascent on log p(x|y) = score + likelihood, ending on the measurement line inside the plausible set.</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24-view CT run with a 3.5-pixel lesion added to the phantom. Same plug-and-play solver; only the prior strength changes (TV weight 3e-4 vs 1e-2). The strong prior removes the lesion and the data residual rises from 1.4% to 7.9% — the reconstruction is 'cleaner' but no longer explains the measurements. Next: learned iterative reconstruction, where the prior block and parts of the optimizer are trained together while the sensing physics remains explicit.</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5ECAA-E910-7AA1-BE90-F10E36AB3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3F203-A95E-02AA-CCAA-8CAABF6324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84A1D-9BB4-7FA2-F1F0-E7B627B896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742F99-3DBA-5230-722B-C22BA9CC6405}"/>
              </a:ext>
            </a:extLst>
          </p:cNvPr>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2912425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20499400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5120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yet call alpha a hyperparameter to tune. Say: the first-order picture tells us the direction, but it does not tell us how far the tangent model remains trustworthy. That is a curvature question, and we answer it next.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81230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84901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2447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039523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20270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ORDER (click): 1 sensor row; 2 objective + parabola; 3 gradient-descent update; 4 numbers and x: 0 → 2; 5 banner.
A sensor doubles the physical quantity: y = 2x. We measure y = 10, so the true value is x* = 5. The reconstruction objective f_y(x) = ½(2x − y)² scores how badly a candidate x explains this measurement. Starting from x0 = 0 the slope is −20, so gradient descent moves right: x1 = 0 − 0.1(−20) = 2. Stress: x is the answer for THIS measurement — a new y gives a new x. α = 0.1 is a setting we picked; nothing is learned yet.</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ORDER (click): 1 the familiar update; 2 circle α; 3 ask “Why must I choose this by hand?”; 4 replace α by a trainable θ; 5 x1(θ) = 20θ; 6 reveal x* = 5 and the training loss L; 7 forward dependency θ → x1 → L; 8 backward arrows L → x1 → θ; 9 ∂L/∂θ = −60 and the update θ: 0.10 → 0.16; 10 left/right contrast and the two-part banner.
Same measurement (y = 10, x0 = 0, ∂f/∂x = −20), so one step gives x1(θ) = 20θ. With θ = 0.1 we land at 2, but the right answer is 5, so the training loss is L(θ) = ½(20θ − 5)². Its derivative at θ = 0.1 is −60: increasing θ lowers the error. A small training step (β = 0.001) moves θ to 0.16, and the same one-step solver now outputs 3.2. (The best one-step θ for this problem is 0.25.) Close with: we have learned a parameter of the algorithm — not the answer itself.</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ORDER (click): 1 state-update pipeline; 2 parameter-update pipeline; 3 comparison table; 4 chain rule; 5 banner.
Chain rule with the numbers from the previous slide: ∂L/∂x1 = x1 − x* = 2 − 5 = −3 and ∂x1/∂θ = −∂f/∂x(x0) = 20, so ∂L/∂θ = −60. Backprop is exactly this bookkeeping: it traces how a change in the solver parameter propagates through the solver's output into the loss.
TRANSITION to the next slide: “But real optimization uses many iterations. How do we train θ based on the result after K steps?” — this is the question that motivates algorithm unrolling.</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learned schedule (alpha_k * L = 1.0, 2.6, 23.6, 5.7, 1.6, 1.2) rediscovers the Chebyshev idea: large steps kill low-curvature error components, small steps clean up the ones they amplified. This is why backprop was reviewed first: the K stages are just a deeper computation graph, and the loss at x_K sends gradients back through all of them. Learned P_k (preconditioners) are more aggressive and weaken guarantees.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ISTA is designed to converge for a broad class of inputs; LISTA specializes to a data distribution. Learned matrices partly precondition dictionary correlations, thresholds change over stages, and untied layers act as specialized moves. Even step-LISTA, which learns only 2 numbers per layer, gets most of the gain here; its learned alpha_k*L alternates between ~1-3 and ~10 — the same large/small pattern as the learned-GD warm-up. Theory: Chen et al. (NeurIPS 2018) give structured parameterizations with linear convergence.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revealing the LISTA curve, hide it and ask students to predict what a learned six-stage solver might change: larger/smaller early steps, non-uniform shrinkage, decorrelation / preconditioning of nearby steering vectors, stage-dependent behavior. These numbers come from this lecture's own simulation (make_plots_gl.py) — present them as illustrative, not as a literature benchmark. Complex values are handled by stacking real and imaginary parts and using a group (magnitude) soft threshold.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the three cards only after students answer. The point: ask where the physics lives in each architecture.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9.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lecture1_pptx/assets/image1.jpg"/>
          <p:cNvPicPr>
            <a:picLocks noChangeAspect="1"/>
          </p:cNvPicPr>
          <p:nvPr/>
        </p:nvPicPr>
        <p:blipFill>
          <a:blip r:embed="rId3">
            <a:alphaModFix amt="30000"/>
          </a:blip>
          <a:stretch>
            <a:fillRect/>
          </a:stretch>
        </p:blipFill>
        <p:spPr>
          <a:xfrm>
            <a:off x="9144" y="0"/>
            <a:ext cx="1993392" cy="1344168"/>
          </a:xfrm>
          <a:prstGeom prst="rect">
            <a:avLst/>
          </a:prstGeom>
        </p:spPr>
      </p:pic>
      <p:pic>
        <p:nvPicPr>
          <p:cNvPr id="3" name="Image 1" descr="/home/claude/lecture1_pptx/assets/image3.jpg"/>
          <p:cNvPicPr>
            <a:picLocks noChangeAspect="1"/>
          </p:cNvPicPr>
          <p:nvPr/>
        </p:nvPicPr>
        <p:blipFill>
          <a:blip r:embed="rId4">
            <a:alphaModFix amt="30000"/>
          </a:blip>
          <a:stretch>
            <a:fillRect/>
          </a:stretch>
        </p:blipFill>
        <p:spPr>
          <a:xfrm>
            <a:off x="2286000" y="0"/>
            <a:ext cx="2029968" cy="1344168"/>
          </a:xfrm>
          <a:prstGeom prst="rect">
            <a:avLst/>
          </a:prstGeom>
        </p:spPr>
      </p:pic>
      <p:pic>
        <p:nvPicPr>
          <p:cNvPr id="4" name="Image 2" descr="/home/claude/lecture1_pptx/assets/image2.jpg"/>
          <p:cNvPicPr>
            <a:picLocks noChangeAspect="1"/>
          </p:cNvPicPr>
          <p:nvPr/>
        </p:nvPicPr>
        <p:blipFill>
          <a:blip r:embed="rId5">
            <a:alphaModFix amt="30000"/>
          </a:blip>
          <a:stretch>
            <a:fillRect/>
          </a:stretch>
        </p:blipFill>
        <p:spPr>
          <a:xfrm>
            <a:off x="4599432" y="0"/>
            <a:ext cx="2020824" cy="1344168"/>
          </a:xfrm>
          <a:prstGeom prst="rect">
            <a:avLst/>
          </a:prstGeom>
        </p:spPr>
      </p:pic>
      <p:pic>
        <p:nvPicPr>
          <p:cNvPr id="5" name="Image 3" descr="/home/claude/lecture1_pptx/assets/image8.jpg"/>
          <p:cNvPicPr>
            <a:picLocks noChangeAspect="1"/>
          </p:cNvPicPr>
          <p:nvPr/>
        </p:nvPicPr>
        <p:blipFill>
          <a:blip r:embed="rId6">
            <a:alphaModFix amt="30000"/>
          </a:blip>
          <a:stretch>
            <a:fillRect/>
          </a:stretch>
        </p:blipFill>
        <p:spPr>
          <a:xfrm>
            <a:off x="6903720" y="0"/>
            <a:ext cx="2240280" cy="1362456"/>
          </a:xfrm>
          <a:prstGeom prst="rect">
            <a:avLst/>
          </a:prstGeom>
        </p:spPr>
      </p:pic>
      <p:pic>
        <p:nvPicPr>
          <p:cNvPr id="6" name="Image 4" descr="/home/claude/lecture1_pptx/assets/image5.JPG"/>
          <p:cNvPicPr>
            <a:picLocks noChangeAspect="1"/>
          </p:cNvPicPr>
          <p:nvPr/>
        </p:nvPicPr>
        <p:blipFill>
          <a:blip r:embed="rId7">
            <a:alphaModFix amt="30000"/>
          </a:blip>
          <a:stretch>
            <a:fillRect/>
          </a:stretch>
        </p:blipFill>
        <p:spPr>
          <a:xfrm>
            <a:off x="9144" y="5504688"/>
            <a:ext cx="1993392" cy="1344168"/>
          </a:xfrm>
          <a:prstGeom prst="rect">
            <a:avLst/>
          </a:prstGeom>
        </p:spPr>
      </p:pic>
      <p:pic>
        <p:nvPicPr>
          <p:cNvPr id="7" name="Image 5" descr="/home/claude/lecture1_pptx/assets/image6.png"/>
          <p:cNvPicPr>
            <a:picLocks noChangeAspect="1"/>
          </p:cNvPicPr>
          <p:nvPr/>
        </p:nvPicPr>
        <p:blipFill>
          <a:blip r:embed="rId8">
            <a:alphaModFix amt="30000"/>
          </a:blip>
          <a:stretch>
            <a:fillRect/>
          </a:stretch>
        </p:blipFill>
        <p:spPr>
          <a:xfrm>
            <a:off x="2395728" y="5504688"/>
            <a:ext cx="2039112" cy="1353312"/>
          </a:xfrm>
          <a:prstGeom prst="rect">
            <a:avLst/>
          </a:prstGeom>
        </p:spPr>
      </p:pic>
      <p:pic>
        <p:nvPicPr>
          <p:cNvPr id="8" name="Image 6" descr="/home/claude/lecture1_pptx/assets/image7.jpg"/>
          <p:cNvPicPr>
            <a:picLocks noChangeAspect="1"/>
          </p:cNvPicPr>
          <p:nvPr/>
        </p:nvPicPr>
        <p:blipFill>
          <a:blip r:embed="rId9">
            <a:alphaModFix amt="30000"/>
          </a:blip>
          <a:stretch>
            <a:fillRect/>
          </a:stretch>
        </p:blipFill>
        <p:spPr>
          <a:xfrm>
            <a:off x="4828032" y="5504688"/>
            <a:ext cx="2112264" cy="1362456"/>
          </a:xfrm>
          <a:prstGeom prst="rect">
            <a:avLst/>
          </a:prstGeom>
        </p:spPr>
      </p:pic>
      <p:pic>
        <p:nvPicPr>
          <p:cNvPr id="9" name="Image 7" descr="/home/claude/lecture1_pptx/assets/image4.jpg"/>
          <p:cNvPicPr>
            <a:picLocks noChangeAspect="1"/>
          </p:cNvPicPr>
          <p:nvPr/>
        </p:nvPicPr>
        <p:blipFill>
          <a:blip r:embed="rId10">
            <a:alphaModFix amt="30000"/>
          </a:blip>
          <a:stretch>
            <a:fillRect/>
          </a:stretch>
        </p:blipFill>
        <p:spPr>
          <a:xfrm>
            <a:off x="7324344" y="5504688"/>
            <a:ext cx="1819656" cy="1353312"/>
          </a:xfrm>
          <a:prstGeom prst="rect">
            <a:avLst/>
          </a:prstGeom>
        </p:spPr>
      </p:pic>
      <p:pic>
        <p:nvPicPr>
          <p:cNvPr id="10" name="Image 8" descr="/home/claude/lecture1_pptx/assets/image9.png"/>
          <p:cNvPicPr>
            <a:picLocks noChangeAspect="1"/>
          </p:cNvPicPr>
          <p:nvPr/>
        </p:nvPicPr>
        <p:blipFill>
          <a:blip r:embed="rId11"/>
          <a:stretch>
            <a:fillRect/>
          </a:stretch>
        </p:blipFill>
        <p:spPr>
          <a:xfrm>
            <a:off x="36576" y="4663440"/>
            <a:ext cx="2185416" cy="758952"/>
          </a:xfrm>
          <a:prstGeom prst="rect">
            <a:avLst/>
          </a:prstGeom>
        </p:spPr>
      </p:pic>
      <p:sp>
        <p:nvSpPr>
          <p:cNvPr id="11" name="Shape 0"/>
          <p:cNvSpPr/>
          <p:nvPr/>
        </p:nvSpPr>
        <p:spPr>
          <a:xfrm>
            <a:off x="0" y="1408176"/>
            <a:ext cx="9144000" cy="1197864"/>
          </a:xfrm>
          <a:prstGeom prst="rect">
            <a:avLst/>
          </a:prstGeom>
          <a:solidFill>
            <a:srgbClr val="1F3864"/>
          </a:solidFill>
          <a:ln/>
        </p:spPr>
        <p:txBody>
          <a:bodyPr/>
          <a:lstStyle/>
          <a:p>
            <a:endParaRPr lang="en-US"/>
          </a:p>
        </p:txBody>
      </p:sp>
      <p:sp>
        <p:nvSpPr>
          <p:cNvPr id="12" name="Text 1"/>
          <p:cNvSpPr/>
          <p:nvPr/>
        </p:nvSpPr>
        <p:spPr>
          <a:xfrm>
            <a:off x="274320" y="1408176"/>
            <a:ext cx="8595360" cy="1197864"/>
          </a:xfrm>
          <a:prstGeom prst="rect">
            <a:avLst/>
          </a:prstGeom>
          <a:noFill/>
          <a:ln/>
        </p:spPr>
        <p:txBody>
          <a:bodyPr wrap="square" lIns="0" tIns="0" rIns="0" bIns="0" rtlCol="0" anchor="ctr"/>
          <a:lstStyle/>
          <a:p>
            <a:pPr marL="0" indent="0" algn="ctr">
              <a:buNone/>
            </a:pPr>
            <a:r>
              <a:rPr lang="en-US" sz="3200" dirty="0">
                <a:solidFill>
                  <a:srgbClr val="FFFFFF"/>
                </a:solidFill>
                <a:latin typeface="Avenir Light" pitchFamily="34" charset="0"/>
                <a:ea typeface="Avenir Light" pitchFamily="34" charset="-122"/>
                <a:cs typeface="Avenir Light" pitchFamily="34" charset="-120"/>
              </a:rPr>
              <a:t>Machine Learning for Physical Sensing &amp; Perception</a:t>
            </a:r>
            <a:endParaRPr lang="en-US" sz="3200" dirty="0"/>
          </a:p>
        </p:txBody>
      </p:sp>
      <p:sp>
        <p:nvSpPr>
          <p:cNvPr id="13" name="Text 2"/>
          <p:cNvSpPr/>
          <p:nvPr/>
        </p:nvSpPr>
        <p:spPr>
          <a:xfrm>
            <a:off x="0" y="2587752"/>
            <a:ext cx="9144000" cy="420624"/>
          </a:xfrm>
          <a:prstGeom prst="rect">
            <a:avLst/>
          </a:prstGeom>
          <a:noFill/>
          <a:ln/>
        </p:spPr>
        <p:txBody>
          <a:bodyPr wrap="square" lIns="0" tIns="0" rIns="0" bIns="0" rtlCol="0" anchor="ctr"/>
          <a:lstStyle/>
          <a:p>
            <a:pPr marL="0" indent="0" algn="ctr">
              <a:buNone/>
            </a:pPr>
            <a:r>
              <a:rPr lang="en-US" sz="2400" b="1" dirty="0">
                <a:solidFill>
                  <a:srgbClr val="2E5395"/>
                </a:solidFill>
                <a:latin typeface="Lucida Bright" pitchFamily="34" charset="0"/>
                <a:ea typeface="Lucida Bright" pitchFamily="34" charset="-122"/>
                <a:cs typeface="Lucida Bright" pitchFamily="34" charset="-120"/>
              </a:rPr>
              <a:t>CMSC 818V : Fall 2026</a:t>
            </a:r>
            <a:endParaRPr lang="en-US" sz="2400" dirty="0"/>
          </a:p>
        </p:txBody>
      </p:sp>
      <p:sp>
        <p:nvSpPr>
          <p:cNvPr id="14" name="Text 3"/>
          <p:cNvSpPr/>
          <p:nvPr/>
        </p:nvSpPr>
        <p:spPr>
          <a:xfrm>
            <a:off x="0" y="3511296"/>
            <a:ext cx="9144000" cy="420624"/>
          </a:xfrm>
          <a:prstGeom prst="rect">
            <a:avLst/>
          </a:prstGeom>
          <a:noFill/>
          <a:ln/>
        </p:spPr>
        <p:txBody>
          <a:bodyPr wrap="square" lIns="0" tIns="0" rIns="0" bIns="0" rtlCol="0" anchor="ctr"/>
          <a:lstStyle/>
          <a:p>
            <a:pPr marL="0" indent="0" algn="ctr">
              <a:buNone/>
            </a:pPr>
            <a:r>
              <a:rPr lang="en-US" sz="2400" b="1" dirty="0">
                <a:solidFill>
                  <a:srgbClr val="2E5395"/>
                </a:solidFill>
                <a:latin typeface="Lucida Bright" pitchFamily="34" charset="0"/>
                <a:ea typeface="Lucida Bright" pitchFamily="34" charset="-122"/>
                <a:cs typeface="Lucida Bright" pitchFamily="34" charset="-120"/>
              </a:rPr>
              <a:t>Lecture 4: From Inverse Problems to Physics-Guided Learning</a:t>
            </a:r>
            <a:endParaRPr lang="en-US" sz="2400" dirty="0"/>
          </a:p>
        </p:txBody>
      </p:sp>
      <p:sp>
        <p:nvSpPr>
          <p:cNvPr id="15" name="Text 4"/>
          <p:cNvSpPr/>
          <p:nvPr/>
        </p:nvSpPr>
        <p:spPr>
          <a:xfrm>
            <a:off x="0" y="4407408"/>
            <a:ext cx="9144000" cy="420624"/>
          </a:xfrm>
          <a:prstGeom prst="rect">
            <a:avLst/>
          </a:prstGeom>
          <a:noFill/>
          <a:ln/>
        </p:spPr>
        <p:txBody>
          <a:bodyPr wrap="square" lIns="0" tIns="0" rIns="0" bIns="0" rtlCol="0" anchor="ctr"/>
          <a:lstStyle/>
          <a:p>
            <a:pPr marL="0" indent="0" algn="ctr">
              <a:buNone/>
            </a:pPr>
            <a:r>
              <a:rPr lang="en-US" sz="2400" dirty="0">
                <a:solidFill>
                  <a:srgbClr val="941100"/>
                </a:solidFill>
                <a:latin typeface="Lucida Bright" pitchFamily="34" charset="0"/>
                <a:ea typeface="Lucida Bright" pitchFamily="34" charset="-122"/>
                <a:cs typeface="Lucida Bright" pitchFamily="34" charset="-120"/>
              </a:rPr>
              <a:t>Nirupam Roy</a:t>
            </a:r>
            <a:endParaRPr lang="en-US" sz="2400" dirty="0"/>
          </a:p>
        </p:txBody>
      </p:sp>
      <p:sp>
        <p:nvSpPr>
          <p:cNvPr id="16" name="Text 5"/>
          <p:cNvSpPr/>
          <p:nvPr/>
        </p:nvSpPr>
        <p:spPr>
          <a:xfrm>
            <a:off x="1828800" y="4828032"/>
            <a:ext cx="5486400" cy="704088"/>
          </a:xfrm>
          <a:prstGeom prst="rect">
            <a:avLst/>
          </a:prstGeom>
          <a:noFill/>
          <a:ln/>
        </p:spPr>
        <p:txBody>
          <a:bodyPr wrap="square" lIns="0" tIns="0" rIns="0" bIns="0" rtlCol="0" anchor="t"/>
          <a:lstStyle/>
          <a:p>
            <a:pPr marL="0" indent="0" algn="ctr">
              <a:lnSpc>
                <a:spcPct val="105000"/>
              </a:lnSpc>
              <a:buNone/>
            </a:pPr>
            <a:r>
              <a:rPr lang="en-US" sz="2000" b="1" dirty="0">
                <a:solidFill>
                  <a:srgbClr val="000000"/>
                </a:solidFill>
                <a:latin typeface="Lucida Bright" pitchFamily="34" charset="0"/>
                <a:ea typeface="Lucida Bright" pitchFamily="34" charset="-122"/>
                <a:cs typeface="Lucida Bright" pitchFamily="34" charset="-120"/>
              </a:rPr>
              <a:t>Tu-Th 12:30 – 1:45pm</a:t>
            </a:r>
            <a:endParaRPr lang="en-US" sz="2000" dirty="0"/>
          </a:p>
          <a:p>
            <a:pPr marL="0" indent="0" algn="ctr">
              <a:lnSpc>
                <a:spcPct val="105000"/>
              </a:lnSpc>
              <a:buNone/>
            </a:pPr>
            <a:r>
              <a:rPr lang="en-US" sz="2000" b="1" dirty="0">
                <a:solidFill>
                  <a:srgbClr val="000000"/>
                </a:solidFill>
                <a:latin typeface="Lucida Bright" pitchFamily="34" charset="0"/>
                <a:ea typeface="Lucida Bright" pitchFamily="34" charset="-122"/>
                <a:cs typeface="Lucida Bright" pitchFamily="34" charset="-120"/>
              </a:rPr>
              <a:t>IRB 2107</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Where Lecture 3 left off</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a:t>
            </a:r>
            <a:endParaRPr lang="en-US" sz="1100" dirty="0"/>
          </a:p>
        </p:txBody>
      </p:sp>
      <p:sp>
        <p:nvSpPr>
          <p:cNvPr id="5" name="Text 3"/>
          <p:cNvSpPr txBox="1"/>
          <p:nvPr/>
        </p:nvSpPr>
        <p:spPr>
          <a:xfrm>
            <a:off x="457200" y="960120"/>
            <a:ext cx="8229600" cy="540327"/>
          </a:xfrm>
          <a:prstGeom prst="rect">
            <a:avLst/>
          </a:prstGeom>
          <a:noFill/>
          <a:ln/>
        </p:spPr>
        <p:txBody>
          <a:bodyPr wrap="square" lIns="0" tIns="0" rIns="0" bIns="0" rtlCol="0" anchor="ctr"/>
          <a:lstStyle/>
          <a:p>
            <a:pPr marL="0" indent="0" algn="ctr">
              <a:buNone/>
            </a:pPr>
            <a:r>
              <a:rPr lang="en-US" sz="2600" i="1" dirty="0">
                <a:solidFill>
                  <a:srgbClr val="34465B"/>
                </a:solidFill>
                <a:latin typeface="Lucida Bright" pitchFamily="34" charset="0"/>
                <a:ea typeface="Lucida Bright" pitchFamily="34" charset="-122"/>
                <a:cs typeface="Lucida Bright" pitchFamily="34" charset="-120"/>
              </a:rPr>
              <a:t>y = f(x, θ) + n</a:t>
            </a:r>
            <a:endParaRPr lang="en-US" sz="2600" dirty="0"/>
          </a:p>
        </p:txBody>
      </p:sp>
      <p:sp>
        <p:nvSpPr>
          <p:cNvPr id="6" name="Text 4"/>
          <p:cNvSpPr txBox="1"/>
          <p:nvPr/>
        </p:nvSpPr>
        <p:spPr>
          <a:xfrm>
            <a:off x="411480" y="1783080"/>
            <a:ext cx="8321040" cy="100584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 physical forward model turns a state x into a measurement 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The classical inverse recovers x by fitting the data and penalizing implausible solutions.</a:t>
            </a:r>
            <a:endParaRPr lang="en-US" sz="1950" dirty="0"/>
          </a:p>
        </p:txBody>
      </p:sp>
      <p:sp>
        <p:nvSpPr>
          <p:cNvPr id="7" name="Text 5"/>
          <p:cNvSpPr txBox="1"/>
          <p:nvPr/>
        </p:nvSpPr>
        <p:spPr>
          <a:xfrm>
            <a:off x="365760" y="2834640"/>
            <a:ext cx="8412480" cy="477982"/>
          </a:xfrm>
          <a:prstGeom prst="rect">
            <a:avLst/>
          </a:prstGeom>
          <a:noFill/>
          <a:ln/>
        </p:spPr>
        <p:txBody>
          <a:bodyPr wrap="square" lIns="0" tIns="0" rIns="0" bIns="0" rtlCol="0" anchor="ctr"/>
          <a:lstStyle/>
          <a:p>
            <a:pPr marL="0" indent="0" algn="ctr">
              <a:buNone/>
            </a:pPr>
            <a:r>
              <a:rPr lang="en-US" sz="2300" i="1" dirty="0">
                <a:solidFill>
                  <a:srgbClr val="34465B"/>
                </a:solidFill>
                <a:latin typeface="Lucida Bright" pitchFamily="34" charset="0"/>
                <a:ea typeface="Lucida Bright" pitchFamily="34" charset="-122"/>
                <a:cs typeface="Lucida Bright" pitchFamily="34" charset="-120"/>
              </a:rPr>
              <a:t>x̂ = arg min</a:t>
            </a:r>
            <a:r>
              <a:rPr lang="en-US" sz="1500" i="1" baseline="-40000" dirty="0">
                <a:solidFill>
                  <a:srgbClr val="34465B"/>
                </a:solidFill>
                <a:latin typeface="Lucida Bright" pitchFamily="34" charset="0"/>
                <a:ea typeface="Lucida Bright" pitchFamily="34" charset="-122"/>
                <a:cs typeface="Lucida Bright" pitchFamily="34" charset="-120"/>
              </a:rPr>
              <a:t>x</a:t>
            </a:r>
            <a:r>
              <a:rPr lang="en-US" sz="2300" b="1" i="1" dirty="0">
                <a:solidFill>
                  <a:srgbClr val="34465B"/>
                </a:solidFill>
                <a:latin typeface="Lucida Bright" pitchFamily="34" charset="0"/>
                <a:ea typeface="Lucida Bright" pitchFamily="34" charset="-122"/>
                <a:cs typeface="Lucida Bright" pitchFamily="34" charset="-120"/>
              </a:rPr>
              <a:t>  D(y, f(x,θ))</a:t>
            </a:r>
            <a:r>
              <a:rPr lang="en-US" sz="2300" i="1" dirty="0">
                <a:solidFill>
                  <a:srgbClr val="34465B"/>
                </a:solidFill>
                <a:latin typeface="Lucida Bright" pitchFamily="34" charset="0"/>
                <a:ea typeface="Lucida Bright" pitchFamily="34" charset="-122"/>
                <a:cs typeface="Lucida Bright" pitchFamily="34" charset="-120"/>
              </a:rPr>
              <a:t>  +  λ</a:t>
            </a:r>
            <a:r>
              <a:rPr lang="en-US" sz="2300" b="1" i="1" dirty="0">
                <a:solidFill>
                  <a:srgbClr val="9C7A2E"/>
                </a:solidFill>
                <a:latin typeface="Lucida Bright" pitchFamily="34" charset="0"/>
                <a:ea typeface="Lucida Bright" pitchFamily="34" charset="-122"/>
                <a:cs typeface="Lucida Bright" pitchFamily="34" charset="-120"/>
              </a:rPr>
              <a:t>R(x)</a:t>
            </a:r>
            <a:endParaRPr lang="en-US" sz="2300" dirty="0"/>
          </a:p>
        </p:txBody>
      </p:sp>
      <p:sp>
        <p:nvSpPr>
          <p:cNvPr id="8" name="Text 6"/>
          <p:cNvSpPr txBox="1"/>
          <p:nvPr/>
        </p:nvSpPr>
        <p:spPr>
          <a:xfrm>
            <a:off x="411480" y="3611880"/>
            <a:ext cx="8321040" cy="91440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data term — stay consistent with what the sensor actually measured</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regularizer — prefer plausible states among those consistent with the data</a:t>
            </a:r>
            <a:endParaRPr lang="en-US" sz="1850" dirty="0"/>
          </a:p>
        </p:txBody>
      </p:sp>
      <p:sp>
        <p:nvSpPr>
          <p:cNvPr id="9" name="Shape 7"/>
          <p:cNvSpPr/>
          <p:nvPr/>
        </p:nvSpPr>
        <p:spPr>
          <a:xfrm>
            <a:off x="411480" y="4709160"/>
            <a:ext cx="8321040" cy="1051560"/>
          </a:xfrm>
          <a:prstGeom prst="roundRect">
            <a:avLst>
              <a:gd name="adj" fmla="val 6957"/>
            </a:avLst>
          </a:prstGeom>
          <a:solidFill>
            <a:srgbClr val="9C7A2E"/>
          </a:solidFill>
          <a:ln/>
        </p:spPr>
        <p:txBody>
          <a:bodyPr/>
          <a:lstStyle/>
          <a:p>
            <a:endParaRPr lang="en-US"/>
          </a:p>
        </p:txBody>
      </p:sp>
      <p:sp>
        <p:nvSpPr>
          <p:cNvPr id="10" name="Text 8"/>
          <p:cNvSpPr txBox="1"/>
          <p:nvPr/>
        </p:nvSpPr>
        <p:spPr>
          <a:xfrm>
            <a:off x="640080" y="4709160"/>
            <a:ext cx="7863840" cy="105156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Lecture 4 is not a switch from physics to generic deep learning — it is the next question forced by the inverse problem itself.</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central lecture question</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a:t>
            </a:r>
            <a:endParaRPr lang="en-US" sz="1100" dirty="0"/>
          </a:p>
        </p:txBody>
      </p:sp>
      <p:sp>
        <p:nvSpPr>
          <p:cNvPr id="5" name="Text 3"/>
          <p:cNvSpPr txBox="1"/>
          <p:nvPr/>
        </p:nvSpPr>
        <p:spPr>
          <a:xfrm>
            <a:off x="411480" y="914400"/>
            <a:ext cx="8321040" cy="640080"/>
          </a:xfrm>
          <a:prstGeom prst="rect">
            <a:avLst/>
          </a:prstGeom>
          <a:noFill/>
          <a:ln/>
        </p:spPr>
        <p:txBody>
          <a:bodyPr wrap="square" lIns="0" tIns="0" rIns="0" bIns="0" rtlCol="0" anchor="ctr"/>
          <a:lstStyle/>
          <a:p>
            <a:pPr marL="0" indent="0" algn="ctr">
              <a:buNone/>
            </a:pPr>
            <a:r>
              <a:rPr lang="en-US" sz="2200" b="1" i="1" dirty="0">
                <a:solidFill>
                  <a:srgbClr val="1E2A38"/>
                </a:solidFill>
                <a:latin typeface="Lucida Bright" pitchFamily="34" charset="0"/>
                <a:ea typeface="Lucida Bright" pitchFamily="34" charset="-122"/>
                <a:cs typeface="Lucida Bright" pitchFamily="34" charset="-120"/>
              </a:rPr>
              <a:t>Which component of the inference chain is still missing?</a:t>
            </a:r>
            <a:endParaRPr lang="en-US" sz="2200" dirty="0"/>
          </a:p>
        </p:txBody>
      </p:sp>
      <p:sp>
        <p:nvSpPr>
          <p:cNvPr id="6" name="Text 4"/>
          <p:cNvSpPr txBox="1"/>
          <p:nvPr/>
        </p:nvSpPr>
        <p:spPr>
          <a:xfrm>
            <a:off x="411480" y="1691640"/>
            <a:ext cx="8321040" cy="548640"/>
          </a:xfrm>
          <a:prstGeom prst="rect">
            <a:avLst/>
          </a:prstGeom>
          <a:noFill/>
          <a:ln/>
        </p:spPr>
        <p:txBody>
          <a:bodyPr wrap="square" lIns="0" tIns="0" rIns="0" bIns="0" rtlCol="0" anchor="ctr"/>
          <a:lstStyle/>
          <a:p>
            <a:pPr marL="0" indent="0" algn="ctr">
              <a:buNone/>
            </a:pPr>
            <a:r>
              <a:rPr lang="en-US" sz="1850" dirty="0">
                <a:solidFill>
                  <a:srgbClr val="2B2B28"/>
                </a:solidFill>
                <a:latin typeface="Lucida Bright" pitchFamily="34" charset="0"/>
                <a:ea typeface="Lucida Bright" pitchFamily="34" charset="-122"/>
                <a:cs typeface="Lucida Bright" pitchFamily="34" charset="-120"/>
              </a:rPr>
              <a:t>When the classical inverse is inaccurate, non-unique, computationally expensive, or based on incomplete physics — should learning...</a:t>
            </a:r>
            <a:endParaRPr lang="en-US" sz="1850" dirty="0"/>
          </a:p>
        </p:txBody>
      </p:sp>
      <p:sp>
        <p:nvSpPr>
          <p:cNvPr id="7" name="Text 5"/>
          <p:cNvSpPr txBox="1"/>
          <p:nvPr/>
        </p:nvSpPr>
        <p:spPr>
          <a:xfrm>
            <a:off x="1280160" y="2331720"/>
            <a:ext cx="6583680" cy="2743200"/>
          </a:xfrm>
          <a:prstGeom prst="rect">
            <a:avLst/>
          </a:prstGeom>
          <a:noFill/>
          <a:ln/>
        </p:spPr>
        <p:txBody>
          <a:bodyPr wrap="square" lIns="0" tIns="0" rIns="0" bIns="0" rtlCol="0" anchor="t"/>
          <a:lstStyle/>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replace the inverse outright,</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supply the missing prior,</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accelerate / unroll the solver,</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repair the forward model,</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discover the dynamics, or</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only enforce a known physical law?</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Six answers, one per section of this lecture</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a:t>
            </a:r>
            <a:endParaRPr lang="en-US" sz="1100" dirty="0"/>
          </a:p>
        </p:txBody>
      </p:sp>
      <p:sp>
        <p:nvSpPr>
          <p:cNvPr id="5" name="Shape 3"/>
          <p:cNvSpPr/>
          <p:nvPr/>
        </p:nvSpPr>
        <p:spPr>
          <a:xfrm>
            <a:off x="1487424" y="960120"/>
            <a:ext cx="621792" cy="621792"/>
          </a:xfrm>
          <a:prstGeom prst="ellipse">
            <a:avLst/>
          </a:prstGeom>
          <a:solidFill>
            <a:srgbClr val="1F6F6B"/>
          </a:solidFill>
          <a:ln/>
        </p:spPr>
        <p:txBody>
          <a:bodyPr/>
          <a:lstStyle/>
          <a:p>
            <a:endParaRPr lang="en-US"/>
          </a:p>
        </p:txBody>
      </p:sp>
      <p:sp>
        <p:nvSpPr>
          <p:cNvPr id="6" name="Text 4"/>
          <p:cNvSpPr txBox="1"/>
          <p:nvPr/>
        </p:nvSpPr>
        <p:spPr>
          <a:xfrm>
            <a:off x="1487424" y="96012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1</a:t>
            </a:r>
            <a:endParaRPr lang="en-US" sz="1800" dirty="0"/>
          </a:p>
        </p:txBody>
      </p:sp>
      <p:sp>
        <p:nvSpPr>
          <p:cNvPr id="7" name="Text 5"/>
          <p:cNvSpPr txBox="1"/>
          <p:nvPr/>
        </p:nvSpPr>
        <p:spPr>
          <a:xfrm>
            <a:off x="484632" y="1719072"/>
            <a:ext cx="2627376" cy="457200"/>
          </a:xfrm>
          <a:prstGeom prst="rect">
            <a:avLst/>
          </a:prstGeom>
          <a:noFill/>
          <a:ln/>
        </p:spPr>
        <p:txBody>
          <a:bodyPr wrap="square" lIns="0" tIns="0" rIns="0" bIns="0" rtlCol="0" anchor="t"/>
          <a:lstStyle/>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Inverse</a:t>
            </a:r>
            <a:endParaRPr lang="en-US" sz="1500" dirty="0"/>
          </a:p>
        </p:txBody>
      </p:sp>
      <p:sp>
        <p:nvSpPr>
          <p:cNvPr id="8" name="Text 6"/>
          <p:cNvSpPr txBox="1"/>
          <p:nvPr/>
        </p:nvSpPr>
        <p:spPr>
          <a:xfrm>
            <a:off x="502920" y="217627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map itself</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is too complex</a:t>
            </a:r>
            <a:endParaRPr lang="en-US" sz="1350" dirty="0"/>
          </a:p>
        </p:txBody>
      </p:sp>
      <p:sp>
        <p:nvSpPr>
          <p:cNvPr id="9" name="Shape 7"/>
          <p:cNvSpPr/>
          <p:nvPr/>
        </p:nvSpPr>
        <p:spPr>
          <a:xfrm>
            <a:off x="4261104" y="960120"/>
            <a:ext cx="621792" cy="621792"/>
          </a:xfrm>
          <a:prstGeom prst="ellipse">
            <a:avLst/>
          </a:prstGeom>
          <a:solidFill>
            <a:srgbClr val="7A3B3B"/>
          </a:solidFill>
          <a:ln/>
        </p:spPr>
        <p:txBody>
          <a:bodyPr/>
          <a:lstStyle/>
          <a:p>
            <a:endParaRPr lang="en-US"/>
          </a:p>
        </p:txBody>
      </p:sp>
      <p:sp>
        <p:nvSpPr>
          <p:cNvPr id="10" name="Text 8"/>
          <p:cNvSpPr txBox="1"/>
          <p:nvPr/>
        </p:nvSpPr>
        <p:spPr>
          <a:xfrm>
            <a:off x="4261104" y="96012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2</a:t>
            </a:r>
            <a:endParaRPr lang="en-US" sz="1800" dirty="0"/>
          </a:p>
        </p:txBody>
      </p:sp>
      <p:sp>
        <p:nvSpPr>
          <p:cNvPr id="11" name="Text 9"/>
          <p:cNvSpPr txBox="1"/>
          <p:nvPr/>
        </p:nvSpPr>
        <p:spPr>
          <a:xfrm>
            <a:off x="3258312" y="1719072"/>
            <a:ext cx="2627376" cy="457200"/>
          </a:xfrm>
          <a:prstGeom prst="rect">
            <a:avLst/>
          </a:prstGeom>
          <a:noFill/>
          <a:ln/>
        </p:spPr>
        <p:txBody>
          <a:bodyPr wrap="square" lIns="0" tIns="0" rIns="0" bIns="0" rtlCol="0" anchor="t"/>
          <a:lstStyle/>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Prior</a:t>
            </a:r>
            <a:endParaRPr lang="en-US" sz="1500" dirty="0"/>
          </a:p>
        </p:txBody>
      </p:sp>
      <p:sp>
        <p:nvSpPr>
          <p:cNvPr id="12" name="Text 10"/>
          <p:cNvSpPr txBox="1"/>
          <p:nvPr/>
        </p:nvSpPr>
        <p:spPr>
          <a:xfrm>
            <a:off x="3276600" y="217627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data alone doesn't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pick one state</a:t>
            </a:r>
            <a:endParaRPr lang="en-US" sz="1350" dirty="0"/>
          </a:p>
        </p:txBody>
      </p:sp>
      <p:sp>
        <p:nvSpPr>
          <p:cNvPr id="13" name="Shape 11"/>
          <p:cNvSpPr/>
          <p:nvPr/>
        </p:nvSpPr>
        <p:spPr>
          <a:xfrm>
            <a:off x="7034784" y="960120"/>
            <a:ext cx="621792" cy="621792"/>
          </a:xfrm>
          <a:prstGeom prst="ellipse">
            <a:avLst/>
          </a:prstGeom>
          <a:solidFill>
            <a:srgbClr val="B0552F"/>
          </a:solidFill>
          <a:ln/>
        </p:spPr>
        <p:txBody>
          <a:bodyPr/>
          <a:lstStyle/>
          <a:p>
            <a:endParaRPr lang="en-US"/>
          </a:p>
        </p:txBody>
      </p:sp>
      <p:sp>
        <p:nvSpPr>
          <p:cNvPr id="14" name="Text 12"/>
          <p:cNvSpPr txBox="1"/>
          <p:nvPr/>
        </p:nvSpPr>
        <p:spPr>
          <a:xfrm>
            <a:off x="7034784" y="96012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3</a:t>
            </a:r>
            <a:endParaRPr lang="en-US" sz="1800" dirty="0"/>
          </a:p>
        </p:txBody>
      </p:sp>
      <p:sp>
        <p:nvSpPr>
          <p:cNvPr id="15" name="Text 13"/>
          <p:cNvSpPr txBox="1"/>
          <p:nvPr/>
        </p:nvSpPr>
        <p:spPr>
          <a:xfrm>
            <a:off x="6031992" y="1719072"/>
            <a:ext cx="2627376" cy="457200"/>
          </a:xfrm>
          <a:prstGeom prst="rect">
            <a:avLst/>
          </a:prstGeom>
          <a:noFill/>
          <a:ln/>
        </p:spPr>
        <p:txBody>
          <a:bodyPr wrap="square" lIns="0" tIns="0" rIns="0" bIns="0" rtlCol="0" anchor="t"/>
          <a:lstStyle/>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Unroll the</a:t>
            </a:r>
            <a:endParaRPr lang="en-US" sz="1500" dirty="0"/>
          </a:p>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Optimizer</a:t>
            </a:r>
            <a:endParaRPr lang="en-US" sz="1500" dirty="0"/>
          </a:p>
        </p:txBody>
      </p:sp>
      <p:sp>
        <p:nvSpPr>
          <p:cNvPr id="16" name="Text 14"/>
          <p:cNvSpPr txBox="1"/>
          <p:nvPr/>
        </p:nvSpPr>
        <p:spPr>
          <a:xfrm>
            <a:off x="6050280" y="217627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objective is right;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iteration is slow</a:t>
            </a:r>
            <a:endParaRPr lang="en-US" sz="1350" dirty="0"/>
          </a:p>
        </p:txBody>
      </p:sp>
      <p:sp>
        <p:nvSpPr>
          <p:cNvPr id="17" name="Shape 15"/>
          <p:cNvSpPr/>
          <p:nvPr/>
        </p:nvSpPr>
        <p:spPr>
          <a:xfrm>
            <a:off x="1487424" y="2999232"/>
            <a:ext cx="621792" cy="621792"/>
          </a:xfrm>
          <a:prstGeom prst="ellipse">
            <a:avLst/>
          </a:prstGeom>
          <a:solidFill>
            <a:srgbClr val="3B5776"/>
          </a:solidFill>
          <a:ln/>
        </p:spPr>
        <p:txBody>
          <a:bodyPr/>
          <a:lstStyle/>
          <a:p>
            <a:endParaRPr lang="en-US"/>
          </a:p>
        </p:txBody>
      </p:sp>
      <p:sp>
        <p:nvSpPr>
          <p:cNvPr id="18" name="Text 16"/>
          <p:cNvSpPr txBox="1"/>
          <p:nvPr/>
        </p:nvSpPr>
        <p:spPr>
          <a:xfrm>
            <a:off x="1487424" y="299923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4</a:t>
            </a:r>
            <a:endParaRPr lang="en-US" sz="1800" dirty="0"/>
          </a:p>
        </p:txBody>
      </p:sp>
      <p:sp>
        <p:nvSpPr>
          <p:cNvPr id="19" name="Text 17"/>
          <p:cNvSpPr txBox="1"/>
          <p:nvPr/>
        </p:nvSpPr>
        <p:spPr>
          <a:xfrm>
            <a:off x="484632" y="3758184"/>
            <a:ext cx="2627376" cy="457200"/>
          </a:xfrm>
          <a:prstGeom prst="rect">
            <a:avLst/>
          </a:prstGeom>
          <a:noFill/>
          <a:ln/>
        </p:spPr>
        <p:txBody>
          <a:bodyPr wrap="square" lIns="0" tIns="0" rIns="0" bIns="0" rtlCol="0" anchor="t"/>
          <a:lstStyle/>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Learn Missing</a:t>
            </a:r>
            <a:endParaRPr lang="en-US" sz="1500" dirty="0"/>
          </a:p>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Physics</a:t>
            </a:r>
            <a:endParaRPr lang="en-US" sz="1500" dirty="0"/>
          </a:p>
        </p:txBody>
      </p:sp>
      <p:sp>
        <p:nvSpPr>
          <p:cNvPr id="20" name="Text 18"/>
          <p:cNvSpPr txBox="1"/>
          <p:nvPr/>
        </p:nvSpPr>
        <p:spPr>
          <a:xfrm>
            <a:off x="502920" y="421538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model is</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incomplete, biased</a:t>
            </a:r>
            <a:endParaRPr lang="en-US" sz="1350" dirty="0"/>
          </a:p>
        </p:txBody>
      </p:sp>
      <p:sp>
        <p:nvSpPr>
          <p:cNvPr id="21" name="Shape 19"/>
          <p:cNvSpPr/>
          <p:nvPr/>
        </p:nvSpPr>
        <p:spPr>
          <a:xfrm>
            <a:off x="4261104" y="2999232"/>
            <a:ext cx="621792" cy="621792"/>
          </a:xfrm>
          <a:prstGeom prst="ellipse">
            <a:avLst/>
          </a:prstGeom>
          <a:solidFill>
            <a:srgbClr val="4F6B45"/>
          </a:solidFill>
          <a:ln/>
        </p:spPr>
        <p:txBody>
          <a:bodyPr/>
          <a:lstStyle/>
          <a:p>
            <a:endParaRPr lang="en-US"/>
          </a:p>
        </p:txBody>
      </p:sp>
      <p:sp>
        <p:nvSpPr>
          <p:cNvPr id="22" name="Text 20"/>
          <p:cNvSpPr txBox="1"/>
          <p:nvPr/>
        </p:nvSpPr>
        <p:spPr>
          <a:xfrm>
            <a:off x="4261104" y="299923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5</a:t>
            </a:r>
            <a:endParaRPr lang="en-US" sz="1800" dirty="0"/>
          </a:p>
        </p:txBody>
      </p:sp>
      <p:sp>
        <p:nvSpPr>
          <p:cNvPr id="23" name="Text 21"/>
          <p:cNvSpPr txBox="1"/>
          <p:nvPr/>
        </p:nvSpPr>
        <p:spPr>
          <a:xfrm>
            <a:off x="3258312" y="3758184"/>
            <a:ext cx="2627376" cy="457200"/>
          </a:xfrm>
          <a:prstGeom prst="rect">
            <a:avLst/>
          </a:prstGeom>
          <a:noFill/>
          <a:ln/>
        </p:spPr>
        <p:txBody>
          <a:bodyPr wrap="square" lIns="0" tIns="0" rIns="0" bIns="0" rtlCol="0" anchor="t"/>
          <a:lstStyle/>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Dynamics</a:t>
            </a:r>
            <a:endParaRPr lang="en-US" sz="1500" dirty="0"/>
          </a:p>
        </p:txBody>
      </p:sp>
      <p:sp>
        <p:nvSpPr>
          <p:cNvPr id="24" name="Text 22"/>
          <p:cNvSpPr txBox="1"/>
          <p:nvPr/>
        </p:nvSpPr>
        <p:spPr>
          <a:xfrm>
            <a:off x="3276600" y="421538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transition law</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itself is unknown</a:t>
            </a:r>
            <a:endParaRPr lang="en-US" sz="1350" dirty="0"/>
          </a:p>
        </p:txBody>
      </p:sp>
      <p:sp>
        <p:nvSpPr>
          <p:cNvPr id="25" name="Shape 23"/>
          <p:cNvSpPr/>
          <p:nvPr/>
        </p:nvSpPr>
        <p:spPr>
          <a:xfrm>
            <a:off x="7034784" y="2999232"/>
            <a:ext cx="621792" cy="621792"/>
          </a:xfrm>
          <a:prstGeom prst="ellipse">
            <a:avLst/>
          </a:prstGeom>
          <a:solidFill>
            <a:srgbClr val="6B4468"/>
          </a:solidFill>
          <a:ln/>
        </p:spPr>
        <p:txBody>
          <a:bodyPr/>
          <a:lstStyle/>
          <a:p>
            <a:endParaRPr lang="en-US"/>
          </a:p>
        </p:txBody>
      </p:sp>
      <p:sp>
        <p:nvSpPr>
          <p:cNvPr id="26" name="Text 24"/>
          <p:cNvSpPr txBox="1"/>
          <p:nvPr/>
        </p:nvSpPr>
        <p:spPr>
          <a:xfrm>
            <a:off x="7034784" y="299923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6</a:t>
            </a:r>
            <a:endParaRPr lang="en-US" sz="1800" dirty="0"/>
          </a:p>
        </p:txBody>
      </p:sp>
      <p:sp>
        <p:nvSpPr>
          <p:cNvPr id="27" name="Text 25"/>
          <p:cNvSpPr txBox="1"/>
          <p:nvPr/>
        </p:nvSpPr>
        <p:spPr>
          <a:xfrm>
            <a:off x="6031992" y="3758184"/>
            <a:ext cx="2627376" cy="457200"/>
          </a:xfrm>
          <a:prstGeom prst="rect">
            <a:avLst/>
          </a:prstGeom>
          <a:noFill/>
          <a:ln/>
        </p:spPr>
        <p:txBody>
          <a:bodyPr wrap="square" lIns="0" tIns="0" rIns="0" bIns="0" rtlCol="0" anchor="t"/>
          <a:lstStyle/>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Constrain with</a:t>
            </a:r>
            <a:endParaRPr lang="en-US" sz="1500" dirty="0"/>
          </a:p>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Physics</a:t>
            </a:r>
            <a:endParaRPr lang="en-US" sz="1500" dirty="0"/>
          </a:p>
        </p:txBody>
      </p:sp>
      <p:sp>
        <p:nvSpPr>
          <p:cNvPr id="28" name="Text 26"/>
          <p:cNvSpPr txBox="1"/>
          <p:nvPr/>
        </p:nvSpPr>
        <p:spPr>
          <a:xfrm>
            <a:off x="6050280" y="421538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law is known;</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field is sparse</a:t>
            </a:r>
            <a:endParaRPr lang="en-US" sz="1350" dirty="0"/>
          </a:p>
        </p:txBody>
      </p:sp>
      <p:sp>
        <p:nvSpPr>
          <p:cNvPr id="29" name="Shape 27"/>
          <p:cNvSpPr/>
          <p:nvPr/>
        </p:nvSpPr>
        <p:spPr>
          <a:xfrm>
            <a:off x="411480" y="5010912"/>
            <a:ext cx="8321040" cy="914400"/>
          </a:xfrm>
          <a:prstGeom prst="roundRect">
            <a:avLst>
              <a:gd name="adj" fmla="val 8000"/>
            </a:avLst>
          </a:prstGeom>
          <a:solidFill>
            <a:srgbClr val="9C7A2E"/>
          </a:solidFill>
          <a:ln/>
        </p:spPr>
        <p:txBody>
          <a:bodyPr/>
          <a:lstStyle/>
          <a:p>
            <a:endParaRPr lang="en-US"/>
          </a:p>
        </p:txBody>
      </p:sp>
      <p:sp>
        <p:nvSpPr>
          <p:cNvPr id="30" name="Text 28"/>
          <p:cNvSpPr txBox="1"/>
          <p:nvPr/>
        </p:nvSpPr>
        <p:spPr>
          <a:xfrm>
            <a:off x="640080" y="5010912"/>
            <a:ext cx="7863840" cy="9144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Same rhythm every time: meet the physical systems, expose the shared failure mode, add exactly the learning that failure demands.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Every section follows the same rhythm</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a:t>
            </a:r>
            <a:endParaRPr lang="en-US" sz="1100" dirty="0"/>
          </a:p>
        </p:txBody>
      </p:sp>
      <p:sp>
        <p:nvSpPr>
          <p:cNvPr id="5" name="Text 3"/>
          <p:cNvSpPr txBox="1"/>
          <p:nvPr/>
        </p:nvSpPr>
        <p:spPr>
          <a:xfrm>
            <a:off x="411480" y="896112"/>
            <a:ext cx="8321040" cy="777240"/>
          </a:xfrm>
          <a:prstGeom prst="rect">
            <a:avLst/>
          </a:prstGeom>
          <a:noFill/>
          <a:ln/>
        </p:spPr>
        <p:txBody>
          <a:bodyPr wrap="square" lIns="0" tIns="0" rIns="0" bIns="0" rtlCol="0" anchor="ctr"/>
          <a:lstStyle/>
          <a:p>
            <a:pPr marL="0" indent="0" algn="ctr">
              <a:buNone/>
            </a:pPr>
            <a:r>
              <a:rPr lang="en-US" sz="1850" dirty="0">
                <a:solidFill>
                  <a:srgbClr val="2B2B28"/>
                </a:solidFill>
                <a:latin typeface="Lucida Bright" pitchFamily="34" charset="0"/>
                <a:ea typeface="Lucida Bright" pitchFamily="34" charset="-122"/>
                <a:cs typeface="Lucida Bright" pitchFamily="34" charset="-120"/>
              </a:rPr>
              <a:t>Two or three very different sensing systems will turn out to share exactly one mathematical failure — that repetition, not the sensor hardware, is the actual lesson.</a:t>
            </a:r>
            <a:endParaRPr lang="en-US" sz="1850" dirty="0"/>
          </a:p>
        </p:txBody>
      </p:sp>
      <p:sp>
        <p:nvSpPr>
          <p:cNvPr id="6" name="Shape 4"/>
          <p:cNvSpPr/>
          <p:nvPr/>
        </p:nvSpPr>
        <p:spPr>
          <a:xfrm>
            <a:off x="320040" y="1828800"/>
            <a:ext cx="2011680" cy="1051560"/>
          </a:xfrm>
          <a:prstGeom prst="roundRect">
            <a:avLst>
              <a:gd name="adj" fmla="val 6957"/>
            </a:avLst>
          </a:prstGeom>
          <a:solidFill>
            <a:srgbClr val="1F6F6B"/>
          </a:solidFill>
          <a:ln/>
        </p:spPr>
        <p:txBody>
          <a:bodyPr/>
          <a:lstStyle/>
          <a:p>
            <a:endParaRPr lang="en-US"/>
          </a:p>
        </p:txBody>
      </p:sp>
      <p:sp>
        <p:nvSpPr>
          <p:cNvPr id="7" name="Text 5"/>
          <p:cNvSpPr txBox="1"/>
          <p:nvPr/>
        </p:nvSpPr>
        <p:spPr>
          <a:xfrm>
            <a:off x="36576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meet the</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physical systems</a:t>
            </a:r>
            <a:endParaRPr lang="en-US" sz="1450" dirty="0"/>
          </a:p>
        </p:txBody>
      </p:sp>
      <p:sp>
        <p:nvSpPr>
          <p:cNvPr id="8" name="Shape 6"/>
          <p:cNvSpPr/>
          <p:nvPr/>
        </p:nvSpPr>
        <p:spPr>
          <a:xfrm>
            <a:off x="2348179" y="2272284"/>
            <a:ext cx="104242" cy="164592"/>
          </a:xfrm>
          <a:prstGeom prst="rightArrow">
            <a:avLst/>
          </a:prstGeom>
          <a:solidFill>
            <a:srgbClr val="6B6459"/>
          </a:solidFill>
          <a:ln/>
        </p:spPr>
        <p:txBody>
          <a:bodyPr/>
          <a:lstStyle/>
          <a:p>
            <a:endParaRPr lang="en-US"/>
          </a:p>
        </p:txBody>
      </p:sp>
      <p:sp>
        <p:nvSpPr>
          <p:cNvPr id="9" name="Shape 7"/>
          <p:cNvSpPr/>
          <p:nvPr/>
        </p:nvSpPr>
        <p:spPr>
          <a:xfrm>
            <a:off x="2468880" y="1828800"/>
            <a:ext cx="2011680" cy="1051560"/>
          </a:xfrm>
          <a:prstGeom prst="roundRect">
            <a:avLst>
              <a:gd name="adj" fmla="val 6957"/>
            </a:avLst>
          </a:prstGeom>
          <a:solidFill>
            <a:srgbClr val="1F6F6B"/>
          </a:solidFill>
          <a:ln/>
        </p:spPr>
        <p:txBody>
          <a:bodyPr/>
          <a:lstStyle/>
          <a:p>
            <a:endParaRPr lang="en-US"/>
          </a:p>
        </p:txBody>
      </p:sp>
      <p:sp>
        <p:nvSpPr>
          <p:cNvPr id="10" name="Text 8"/>
          <p:cNvSpPr txBox="1"/>
          <p:nvPr/>
        </p:nvSpPr>
        <p:spPr>
          <a:xfrm>
            <a:off x="251460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write the forward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model  x, y, f, θ, n</a:t>
            </a:r>
            <a:endParaRPr lang="en-US" sz="1450" dirty="0"/>
          </a:p>
        </p:txBody>
      </p:sp>
      <p:sp>
        <p:nvSpPr>
          <p:cNvPr id="11" name="Shape 9"/>
          <p:cNvSpPr/>
          <p:nvPr/>
        </p:nvSpPr>
        <p:spPr>
          <a:xfrm>
            <a:off x="4497019" y="2272284"/>
            <a:ext cx="104242" cy="164592"/>
          </a:xfrm>
          <a:prstGeom prst="rightArrow">
            <a:avLst/>
          </a:prstGeom>
          <a:solidFill>
            <a:srgbClr val="6B6459"/>
          </a:solidFill>
          <a:ln/>
        </p:spPr>
        <p:txBody>
          <a:bodyPr/>
          <a:lstStyle/>
          <a:p>
            <a:endParaRPr lang="en-US"/>
          </a:p>
        </p:txBody>
      </p:sp>
      <p:sp>
        <p:nvSpPr>
          <p:cNvPr id="12" name="Shape 10"/>
          <p:cNvSpPr/>
          <p:nvPr/>
        </p:nvSpPr>
        <p:spPr>
          <a:xfrm>
            <a:off x="4617720" y="1828800"/>
            <a:ext cx="2011680" cy="1051560"/>
          </a:xfrm>
          <a:prstGeom prst="roundRect">
            <a:avLst>
              <a:gd name="adj" fmla="val 6957"/>
            </a:avLst>
          </a:prstGeom>
          <a:solidFill>
            <a:srgbClr val="1F6F6B"/>
          </a:solidFill>
          <a:ln/>
        </p:spPr>
        <p:txBody>
          <a:bodyPr/>
          <a:lstStyle/>
          <a:p>
            <a:endParaRPr lang="en-US"/>
          </a:p>
        </p:txBody>
      </p:sp>
      <p:sp>
        <p:nvSpPr>
          <p:cNvPr id="13" name="Text 11"/>
          <p:cNvSpPr txBox="1"/>
          <p:nvPr/>
        </p:nvSpPr>
        <p:spPr>
          <a:xfrm>
            <a:off x="466344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expose the shared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mathematical failure</a:t>
            </a:r>
            <a:endParaRPr lang="en-US" sz="1450" dirty="0"/>
          </a:p>
        </p:txBody>
      </p:sp>
      <p:sp>
        <p:nvSpPr>
          <p:cNvPr id="14" name="Shape 12"/>
          <p:cNvSpPr/>
          <p:nvPr/>
        </p:nvSpPr>
        <p:spPr>
          <a:xfrm>
            <a:off x="6645859" y="2272284"/>
            <a:ext cx="104242" cy="164592"/>
          </a:xfrm>
          <a:prstGeom prst="rightArrow">
            <a:avLst/>
          </a:prstGeom>
          <a:solidFill>
            <a:srgbClr val="6B6459"/>
          </a:solidFill>
          <a:ln/>
        </p:spPr>
        <p:txBody>
          <a:bodyPr/>
          <a:lstStyle/>
          <a:p>
            <a:endParaRPr lang="en-US"/>
          </a:p>
        </p:txBody>
      </p:sp>
      <p:sp>
        <p:nvSpPr>
          <p:cNvPr id="15" name="Shape 13"/>
          <p:cNvSpPr/>
          <p:nvPr/>
        </p:nvSpPr>
        <p:spPr>
          <a:xfrm>
            <a:off x="6766560" y="1828800"/>
            <a:ext cx="2011680" cy="1051560"/>
          </a:xfrm>
          <a:prstGeom prst="roundRect">
            <a:avLst>
              <a:gd name="adj" fmla="val 6957"/>
            </a:avLst>
          </a:prstGeom>
          <a:solidFill>
            <a:srgbClr val="1F6F6B"/>
          </a:solidFill>
          <a:ln/>
        </p:spPr>
        <p:txBody>
          <a:bodyPr/>
          <a:lstStyle/>
          <a:p>
            <a:endParaRPr lang="en-US"/>
          </a:p>
        </p:txBody>
      </p:sp>
      <p:sp>
        <p:nvSpPr>
          <p:cNvPr id="16" name="Text 14"/>
          <p:cNvSpPr txBox="1"/>
          <p:nvPr/>
        </p:nvSpPr>
        <p:spPr>
          <a:xfrm>
            <a:off x="681228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add the precise</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learning remedy</a:t>
            </a:r>
            <a:endParaRPr lang="en-US" sz="1450" dirty="0"/>
          </a:p>
        </p:txBody>
      </p:sp>
      <p:sp>
        <p:nvSpPr>
          <p:cNvPr id="17" name="Shape 15"/>
          <p:cNvSpPr/>
          <p:nvPr/>
        </p:nvSpPr>
        <p:spPr>
          <a:xfrm>
            <a:off x="411480" y="3200400"/>
            <a:ext cx="8321040" cy="1097280"/>
          </a:xfrm>
          <a:prstGeom prst="roundRect">
            <a:avLst>
              <a:gd name="adj" fmla="val 6667"/>
            </a:avLst>
          </a:prstGeom>
          <a:solidFill>
            <a:srgbClr val="9C7A2E"/>
          </a:solidFill>
          <a:ln/>
        </p:spPr>
        <p:txBody>
          <a:bodyPr/>
          <a:lstStyle/>
          <a:p>
            <a:endParaRPr lang="en-US"/>
          </a:p>
        </p:txBody>
      </p:sp>
      <p:sp>
        <p:nvSpPr>
          <p:cNvPr id="18" name="Text 16"/>
          <p:cNvSpPr txBox="1"/>
          <p:nvPr/>
        </p:nvSpPr>
        <p:spPr>
          <a:xfrm>
            <a:off x="640080" y="3200400"/>
            <a:ext cx="7863840" cy="109728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Notation stays fixed throughout: physical state x, forward physics f(x,θ), measurement y, noise n, learned component φ. New vocabulary is the sensor's — not the mathematics'.</a:t>
            </a:r>
            <a:endParaRPr lang="en-US" sz="1850" dirty="0"/>
          </a:p>
        </p:txBody>
      </p:sp>
      <p:sp>
        <p:nvSpPr>
          <p:cNvPr id="19" name="Text 17"/>
          <p:cNvSpPr txBox="1"/>
          <p:nvPr/>
        </p:nvSpPr>
        <p:spPr>
          <a:xfrm>
            <a:off x="411480" y="4434840"/>
            <a:ext cx="8321040" cy="502920"/>
          </a:xfrm>
          <a:prstGeom prst="rect">
            <a:avLst/>
          </a:prstGeom>
          <a:noFill/>
          <a:ln/>
        </p:spPr>
        <p:txBody>
          <a:bodyPr wrap="square" lIns="0" tIns="0" rIns="0" bIns="0" rtlCol="0" anchor="ctr"/>
          <a:lstStyle/>
          <a:p>
            <a:pPr marL="0" indent="0" algn="ctr">
              <a:buNone/>
            </a:pPr>
            <a:r>
              <a:rPr lang="en-US" sz="1650" i="1" dirty="0">
                <a:solidFill>
                  <a:srgbClr val="6B6459"/>
                </a:solidFill>
                <a:latin typeface="Lucida Bright" pitchFamily="34" charset="0"/>
                <a:ea typeface="Lucida Bright" pitchFamily="34" charset="-122"/>
                <a:cs typeface="Lucida Bright" pitchFamily="34" charset="-120"/>
              </a:rPr>
              <a:t>Watch for the moment each section closes: what the new method still cannot guarantee becomes the transition question into the next one.</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1F6F6B"/>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1   </a:t>
            </a:r>
            <a:r>
              <a:rPr lang="en-US" sz="3300" b="1" dirty="0">
                <a:solidFill>
                  <a:srgbClr val="FFFFFF"/>
                </a:solidFill>
                <a:latin typeface="Lucida Bright" pitchFamily="34" charset="0"/>
                <a:ea typeface="Lucida Bright" pitchFamily="34" charset="-122"/>
                <a:cs typeface="Lucida Bright" pitchFamily="34" charset="-120"/>
              </a:rPr>
              <a:t>Learn the Inverse Directly</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a useful inverse mapping exists statistically, even though an analytic inverse is unavailable</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 formal definition: the direct learned inverse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a:t>
            </a:r>
            <a:endParaRPr lang="en-US" sz="1100" dirty="0"/>
          </a:p>
        </p:txBody>
      </p:sp>
      <p:sp>
        <p:nvSpPr>
          <p:cNvPr id="6" name="Text 4"/>
          <p:cNvSpPr txBox="1"/>
          <p:nvPr/>
        </p:nvSpPr>
        <p:spPr>
          <a:xfrm>
            <a:off x="411480" y="868680"/>
            <a:ext cx="8321040" cy="77724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Use this to establish the simplest possible relationship between Machine Learning and inverse problems: the network is an approximator of the map from sensor measurements to a desired latent physical state.</a:t>
            </a:r>
            <a:endParaRPr lang="en-US" sz="1800" dirty="0"/>
          </a:p>
        </p:txBody>
      </p:sp>
      <p:sp>
        <p:nvSpPr>
          <p:cNvPr id="7" name="Shape 5"/>
          <p:cNvSpPr/>
          <p:nvPr/>
        </p:nvSpPr>
        <p:spPr>
          <a:xfrm>
            <a:off x="274320" y="1965960"/>
            <a:ext cx="8595360" cy="905256"/>
          </a:xfrm>
          <a:prstGeom prst="roundRect">
            <a:avLst>
              <a:gd name="adj" fmla="val 8081"/>
            </a:avLst>
          </a:prstGeom>
          <a:solidFill>
            <a:srgbClr val="F1ECE1"/>
          </a:solidFill>
          <a:ln w="12700">
            <a:solidFill>
              <a:srgbClr val="DDD5C4"/>
            </a:solidFill>
            <a:prstDash val="solid"/>
          </a:ln>
        </p:spPr>
        <p:txBody>
          <a:bodyPr/>
          <a:lstStyle/>
          <a:p>
            <a:endParaRPr lang="en-US"/>
          </a:p>
        </p:txBody>
      </p:sp>
      <p:sp>
        <p:nvSpPr>
          <p:cNvPr id="8" name="Text 6"/>
          <p:cNvSpPr txBox="1"/>
          <p:nvPr/>
        </p:nvSpPr>
        <p:spPr>
          <a:xfrm>
            <a:off x="274320" y="1965960"/>
            <a:ext cx="8595360" cy="905256"/>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y = f(x, θ) + n</a:t>
            </a:r>
            <a:r>
              <a:rPr lang="en-US" sz="2000" i="1" dirty="0">
                <a:solidFill>
                  <a:srgbClr val="6B6459"/>
                </a:solidFill>
                <a:latin typeface="Lucida Bright" pitchFamily="34" charset="0"/>
                <a:ea typeface="Lucida Bright" pitchFamily="34" charset="-122"/>
                <a:cs typeface="Lucida Bright" pitchFamily="34" charset="-120"/>
              </a:rPr>
              <a:t>      →      </a:t>
            </a:r>
            <a:r>
              <a:rPr lang="en-US" sz="2200" i="1" dirty="0">
                <a:solidFill>
                  <a:srgbClr val="34465B"/>
                </a:solidFill>
                <a:latin typeface="Lucida Bright" pitchFamily="34" charset="0"/>
                <a:ea typeface="Lucida Bright" pitchFamily="34" charset="-122"/>
                <a:cs typeface="Lucida Bright" pitchFamily="34" charset="-120"/>
              </a:rPr>
              <a:t>x̂ = g</a:t>
            </a:r>
            <a:r>
              <a:rPr lang="en-US" sz="1400" i="1" baseline="-40000" dirty="0">
                <a:solidFill>
                  <a:srgbClr val="34465B"/>
                </a:solidFill>
                <a:latin typeface="Lucida Bright" pitchFamily="34" charset="0"/>
                <a:ea typeface="Lucida Bright" pitchFamily="34" charset="-122"/>
                <a:cs typeface="Lucida Bright" pitchFamily="34" charset="-120"/>
              </a:rPr>
              <a:t>φ</a:t>
            </a:r>
            <a:r>
              <a:rPr lang="en-US" sz="2200" b="1" i="1" dirty="0">
                <a:solidFill>
                  <a:srgbClr val="1F6F6B"/>
                </a:solidFill>
                <a:latin typeface="Lucida Bright" pitchFamily="34" charset="0"/>
                <a:ea typeface="Lucida Bright" pitchFamily="34" charset="-122"/>
                <a:cs typeface="Lucida Bright" pitchFamily="34" charset="-120"/>
              </a:rPr>
              <a:t>(y)</a:t>
            </a:r>
            <a:endParaRPr lang="en-US" sz="2200" dirty="0"/>
          </a:p>
        </p:txBody>
      </p:sp>
      <p:sp>
        <p:nvSpPr>
          <p:cNvPr id="9" name="Text 7"/>
          <p:cNvSpPr txBox="1"/>
          <p:nvPr/>
        </p:nvSpPr>
        <p:spPr>
          <a:xfrm>
            <a:off x="411480" y="3246120"/>
            <a:ext cx="8321040" cy="141732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Given paired data {(yᵢ, xᵢ)}, gφ is fit directly by empirical risk minimization — no explicit optimization runs at test time.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This can be useful even when the analytic inverse is hard to write down or too slow to invert online.</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Supervised training and a physical consistency check</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a:t>
            </a:r>
            <a:endParaRPr lang="en-US" sz="1100" dirty="0"/>
          </a:p>
        </p:txBody>
      </p:sp>
      <p:sp>
        <p:nvSpPr>
          <p:cNvPr id="6" name="Text 4"/>
          <p:cNvSpPr txBox="1"/>
          <p:nvPr/>
        </p:nvSpPr>
        <p:spPr>
          <a:xfrm>
            <a:off x="274320" y="914400"/>
            <a:ext cx="859536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φ̂ = arg min</a:t>
            </a:r>
            <a:r>
              <a:rPr lang="en-US" sz="14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  (1/N) Σᵢ L(g</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2100" b="1" i="1" dirty="0">
                <a:solidFill>
                  <a:srgbClr val="1F6F6B"/>
                </a:solidFill>
                <a:latin typeface="Lucida Bright" pitchFamily="34" charset="0"/>
                <a:ea typeface="Lucida Bright" pitchFamily="34" charset="-122"/>
                <a:cs typeface="Lucida Bright" pitchFamily="34" charset="-120"/>
              </a:rPr>
              <a:t>(yᵢ), xᵢ)</a:t>
            </a:r>
            <a:endParaRPr lang="en-US" sz="2100" dirty="0"/>
          </a:p>
        </p:txBody>
      </p:sp>
      <p:sp>
        <p:nvSpPr>
          <p:cNvPr id="7" name="Text 5"/>
          <p:cNvSpPr txBox="1"/>
          <p:nvPr/>
        </p:nvSpPr>
        <p:spPr>
          <a:xfrm>
            <a:off x="411480" y="1691640"/>
            <a:ext cx="8321040" cy="86868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For squared error, the predictor is driven toward the conditional mean E[x | y]. This can be useful even when the analytic inverse is hard — but it does not ensure that the predicted state actually reproduces the observed measurement.</a:t>
            </a:r>
            <a:endParaRPr lang="en-US" sz="1800" dirty="0"/>
          </a:p>
        </p:txBody>
      </p:sp>
      <p:sp>
        <p:nvSpPr>
          <p:cNvPr id="8" name="Text 6"/>
          <p:cNvSpPr txBox="1"/>
          <p:nvPr/>
        </p:nvSpPr>
        <p:spPr>
          <a:xfrm>
            <a:off x="457200" y="2788920"/>
            <a:ext cx="8229600" cy="405245"/>
          </a:xfrm>
          <a:prstGeom prst="rect">
            <a:avLst/>
          </a:prstGeom>
          <a:noFill/>
          <a:ln/>
        </p:spPr>
        <p:txBody>
          <a:bodyPr wrap="square" lIns="0" tIns="0" rIns="0" bIns="0" rtlCol="0" anchor="ctr"/>
          <a:lstStyle/>
          <a:p>
            <a:pPr marL="0" indent="0" algn="ctr">
              <a:buNone/>
            </a:pPr>
            <a:r>
              <a:rPr lang="en-US" sz="1950" b="1" i="1" dirty="0">
                <a:solidFill>
                  <a:srgbClr val="34465B"/>
                </a:solidFill>
                <a:latin typeface="Lucida Bright" pitchFamily="34" charset="0"/>
                <a:ea typeface="Lucida Bright" pitchFamily="34" charset="-122"/>
                <a:cs typeface="Lucida Bright" pitchFamily="34" charset="-120"/>
              </a:rPr>
              <a:t>physical consistency check:     f(x̂, θ)   ?≈   y</a:t>
            </a:r>
            <a:endParaRPr lang="en-US" sz="1950" dirty="0"/>
          </a:p>
        </p:txBody>
      </p:sp>
      <p:sp>
        <p:nvSpPr>
          <p:cNvPr id="9" name="Shape 7"/>
          <p:cNvSpPr/>
          <p:nvPr/>
        </p:nvSpPr>
        <p:spPr>
          <a:xfrm>
            <a:off x="411480" y="3566160"/>
            <a:ext cx="8321040" cy="1325880"/>
          </a:xfrm>
          <a:prstGeom prst="roundRect">
            <a:avLst>
              <a:gd name="adj" fmla="val 5517"/>
            </a:avLst>
          </a:prstGeom>
          <a:solidFill>
            <a:srgbClr val="9C7A2E"/>
          </a:solidFill>
          <a:ln/>
        </p:spPr>
        <p:txBody>
          <a:bodyPr/>
          <a:lstStyle/>
          <a:p>
            <a:endParaRPr lang="en-US"/>
          </a:p>
        </p:txBody>
      </p:sp>
      <p:sp>
        <p:nvSpPr>
          <p:cNvPr id="10" name="Text 8"/>
          <p:cNvSpPr txBox="1"/>
          <p:nvPr/>
        </p:nvSpPr>
        <p:spPr>
          <a:xfrm>
            <a:off x="640080" y="3566160"/>
            <a:ext cx="7863840" cy="132588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A direct learned inverse can be accurate statistically without being an explicit model of the sensing physics. It may exploit reproducible correlations that are useful in-distribution but brittle when the sensing environment changes.</a:t>
            </a:r>
            <a:endParaRPr lang="en-US" sz="1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sparse-view CT: what a detector measures</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a:t>
            </a:r>
            <a:endParaRPr lang="en-US" sz="1100" dirty="0"/>
          </a:p>
        </p:txBody>
      </p:sp>
      <p:sp>
        <p:nvSpPr>
          <p:cNvPr id="6" name="Shape 4"/>
          <p:cNvSpPr/>
          <p:nvPr/>
        </p:nvSpPr>
        <p:spPr>
          <a:xfrm>
            <a:off x="502920" y="1051560"/>
            <a:ext cx="2514600" cy="1051560"/>
          </a:xfrm>
          <a:prstGeom prst="roundRect">
            <a:avLst>
              <a:gd name="adj" fmla="val 6957"/>
            </a:avLst>
          </a:prstGeom>
          <a:solidFill>
            <a:srgbClr val="1F6F6B"/>
          </a:solidFill>
          <a:ln/>
        </p:spPr>
        <p:txBody>
          <a:bodyPr/>
          <a:lstStyle/>
          <a:p>
            <a:endParaRPr lang="en-US"/>
          </a:p>
        </p:txBody>
      </p:sp>
      <p:sp>
        <p:nvSpPr>
          <p:cNvPr id="7" name="Text 5"/>
          <p:cNvSpPr txBox="1"/>
          <p:nvPr/>
        </p:nvSpPr>
        <p:spPr>
          <a:xfrm>
            <a:off x="54864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X-ray source</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(rotating)</a:t>
            </a:r>
            <a:endParaRPr lang="en-US" sz="1500" dirty="0"/>
          </a:p>
        </p:txBody>
      </p:sp>
      <p:sp>
        <p:nvSpPr>
          <p:cNvPr id="8" name="Shape 6"/>
          <p:cNvSpPr/>
          <p:nvPr/>
        </p:nvSpPr>
        <p:spPr>
          <a:xfrm>
            <a:off x="3050438" y="1495044"/>
            <a:ext cx="208483" cy="164592"/>
          </a:xfrm>
          <a:prstGeom prst="rightArrow">
            <a:avLst/>
          </a:prstGeom>
          <a:solidFill>
            <a:srgbClr val="6B6459"/>
          </a:solidFill>
          <a:ln/>
        </p:spPr>
        <p:txBody>
          <a:bodyPr/>
          <a:lstStyle/>
          <a:p>
            <a:endParaRPr lang="en-US"/>
          </a:p>
        </p:txBody>
      </p:sp>
      <p:sp>
        <p:nvSpPr>
          <p:cNvPr id="9" name="Shape 7"/>
          <p:cNvSpPr/>
          <p:nvPr/>
        </p:nvSpPr>
        <p:spPr>
          <a:xfrm>
            <a:off x="3291840" y="1051560"/>
            <a:ext cx="2514600" cy="1051560"/>
          </a:xfrm>
          <a:prstGeom prst="roundRect">
            <a:avLst>
              <a:gd name="adj" fmla="val 6957"/>
            </a:avLst>
          </a:prstGeom>
          <a:solidFill>
            <a:srgbClr val="1F6F6B"/>
          </a:solidFill>
          <a:ln/>
        </p:spPr>
        <p:txBody>
          <a:bodyPr/>
          <a:lstStyle/>
          <a:p>
            <a:endParaRPr lang="en-US"/>
          </a:p>
        </p:txBody>
      </p:sp>
      <p:sp>
        <p:nvSpPr>
          <p:cNvPr id="10" name="Text 8"/>
          <p:cNvSpPr txBox="1"/>
          <p:nvPr/>
        </p:nvSpPr>
        <p:spPr>
          <a:xfrm>
            <a:off x="333756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tissue</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(attenuation)</a:t>
            </a:r>
            <a:endParaRPr lang="en-US" sz="1500" dirty="0"/>
          </a:p>
        </p:txBody>
      </p:sp>
      <p:sp>
        <p:nvSpPr>
          <p:cNvPr id="11" name="Shape 9"/>
          <p:cNvSpPr/>
          <p:nvPr/>
        </p:nvSpPr>
        <p:spPr>
          <a:xfrm>
            <a:off x="5839358" y="1495044"/>
            <a:ext cx="208483" cy="164592"/>
          </a:xfrm>
          <a:prstGeom prst="rightArrow">
            <a:avLst/>
          </a:prstGeom>
          <a:solidFill>
            <a:srgbClr val="6B6459"/>
          </a:solidFill>
          <a:ln/>
        </p:spPr>
        <p:txBody>
          <a:bodyPr/>
          <a:lstStyle/>
          <a:p>
            <a:endParaRPr lang="en-US"/>
          </a:p>
        </p:txBody>
      </p:sp>
      <p:sp>
        <p:nvSpPr>
          <p:cNvPr id="12" name="Shape 10"/>
          <p:cNvSpPr/>
          <p:nvPr/>
        </p:nvSpPr>
        <p:spPr>
          <a:xfrm>
            <a:off x="6080760" y="1051560"/>
            <a:ext cx="2514600" cy="1051560"/>
          </a:xfrm>
          <a:prstGeom prst="roundRect">
            <a:avLst>
              <a:gd name="adj" fmla="val 6957"/>
            </a:avLst>
          </a:prstGeom>
          <a:solidFill>
            <a:srgbClr val="1F6F6B"/>
          </a:solidFill>
          <a:ln/>
        </p:spPr>
        <p:txBody>
          <a:bodyPr/>
          <a:lstStyle/>
          <a:p>
            <a:endParaRPr lang="en-US"/>
          </a:p>
        </p:txBody>
      </p:sp>
      <p:sp>
        <p:nvSpPr>
          <p:cNvPr id="13" name="Text 11"/>
          <p:cNvSpPr txBox="1"/>
          <p:nvPr/>
        </p:nvSpPr>
        <p:spPr>
          <a:xfrm>
            <a:off x="612648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detector value =</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ray integral</a:t>
            </a:r>
            <a:endParaRPr lang="en-US" sz="1500" dirty="0"/>
          </a:p>
        </p:txBody>
      </p:sp>
      <p:sp>
        <p:nvSpPr>
          <p:cNvPr id="14" name="Text 12"/>
          <p:cNvSpPr txBox="1"/>
          <p:nvPr/>
        </p:nvSpPr>
        <p:spPr>
          <a:xfrm>
            <a:off x="411480" y="2423160"/>
            <a:ext cx="8321040" cy="128016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An X-ray source and detector rotate around the body; each detector value is produced after X-rays pass through tissue.</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With only a small number of projection angles, the scanner records incomplete angular information.</a:t>
            </a:r>
            <a:endParaRPr lang="en-US" sz="1850" dirty="0"/>
          </a:p>
        </p:txBody>
      </p:sp>
      <p:sp>
        <p:nvSpPr>
          <p:cNvPr id="15" name="Text 13"/>
          <p:cNvSpPr txBox="1"/>
          <p:nvPr/>
        </p:nvSpPr>
        <p:spPr>
          <a:xfrm>
            <a:off x="274320" y="3840480"/>
            <a:ext cx="8595360" cy="374073"/>
          </a:xfrm>
          <a:prstGeom prst="rect">
            <a:avLst/>
          </a:prstGeom>
          <a:noFill/>
          <a:ln/>
        </p:spPr>
        <p:txBody>
          <a:bodyPr wrap="square" lIns="0" tIns="0" rIns="0" bIns="0" rtlCol="0" anchor="ctr"/>
          <a:lstStyle/>
          <a:p>
            <a:pPr marL="0" indent="0" algn="ctr">
              <a:buNone/>
            </a:pPr>
            <a:r>
              <a:rPr lang="en-US" sz="1800" b="1" i="1" dirty="0">
                <a:solidFill>
                  <a:srgbClr val="34465B"/>
                </a:solidFill>
                <a:latin typeface="Lucida Bright" pitchFamily="34" charset="0"/>
                <a:ea typeface="Lucida Bright" pitchFamily="34" charset="-122"/>
                <a:cs typeface="Lucida Bright" pitchFamily="34" charset="-120"/>
              </a:rPr>
              <a:t>y ≈ Ax + n</a:t>
            </a:r>
            <a:r>
              <a:rPr lang="en-US" sz="1450" i="1" dirty="0">
                <a:solidFill>
                  <a:srgbClr val="6B6459"/>
                </a:solidFill>
                <a:latin typeface="Lucida Bright" pitchFamily="34" charset="0"/>
                <a:ea typeface="Lucida Bright" pitchFamily="34" charset="-122"/>
                <a:cs typeface="Lucida Bright" pitchFamily="34" charset="-120"/>
              </a:rPr>
              <a:t>     (after Beer–Lambert log transform; A encodes ray–pixel intersection lengths)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CT measurement formation: dense to sparse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9</a:t>
            </a:r>
            <a:endParaRPr lang="en-US" sz="1100" dirty="0"/>
          </a:p>
        </p:txBody>
      </p:sp>
      <p:pic>
        <p:nvPicPr>
          <p:cNvPr id="6" name="Image 0" descr="/home/claude/l4build/build/assets_v5_ct_sparse.png"/>
          <p:cNvPicPr>
            <a:picLocks noChangeAspect="1"/>
          </p:cNvPicPr>
          <p:nvPr/>
        </p:nvPicPr>
        <p:blipFill>
          <a:blip r:embed="rId3"/>
          <a:stretch>
            <a:fillRect/>
          </a:stretch>
        </p:blipFill>
        <p:spPr>
          <a:xfrm>
            <a:off x="640080" y="1097280"/>
            <a:ext cx="7863840" cy="2692155"/>
          </a:xfrm>
          <a:prstGeom prst="rect">
            <a:avLst/>
          </a:prstGeom>
        </p:spPr>
      </p:pic>
      <p:sp>
        <p:nvSpPr>
          <p:cNvPr id="7" name="Shape 4"/>
          <p:cNvSpPr/>
          <p:nvPr/>
        </p:nvSpPr>
        <p:spPr>
          <a:xfrm>
            <a:off x="411480" y="4063755"/>
            <a:ext cx="8321040" cy="1097280"/>
          </a:xfrm>
          <a:prstGeom prst="roundRect">
            <a:avLst>
              <a:gd name="adj" fmla="val 6667"/>
            </a:avLst>
          </a:prstGeom>
          <a:solidFill>
            <a:srgbClr val="9C7A2E"/>
          </a:solidFill>
          <a:ln/>
        </p:spPr>
        <p:txBody>
          <a:bodyPr/>
          <a:lstStyle/>
          <a:p>
            <a:endParaRPr lang="en-US"/>
          </a:p>
        </p:txBody>
      </p:sp>
      <p:sp>
        <p:nvSpPr>
          <p:cNvPr id="8" name="Text 5"/>
          <p:cNvSpPr txBox="1"/>
          <p:nvPr/>
        </p:nvSpPr>
        <p:spPr>
          <a:xfrm>
            <a:off x="640080" y="4063755"/>
            <a:ext cx="7863840" cy="10972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Filtered backprojection assumes sufficiently dense angular sampling. With few views, the reconstruction shows streaks and large null / near-null directions — several images become almost equally consistent with the data.</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Learned direct reconstruction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10</a:t>
            </a:r>
            <a:endParaRPr lang="en-US" sz="1100" dirty="0"/>
          </a:p>
        </p:txBody>
      </p:sp>
      <p:sp>
        <p:nvSpPr>
          <p:cNvPr id="6" name="Shape 4"/>
          <p:cNvSpPr/>
          <p:nvPr/>
        </p:nvSpPr>
        <p:spPr>
          <a:xfrm>
            <a:off x="914400" y="1143000"/>
            <a:ext cx="2377440" cy="1097280"/>
          </a:xfrm>
          <a:prstGeom prst="roundRect">
            <a:avLst>
              <a:gd name="adj" fmla="val 6667"/>
            </a:avLst>
          </a:prstGeom>
          <a:solidFill>
            <a:srgbClr val="1F6F6B"/>
          </a:solidFill>
          <a:ln/>
        </p:spPr>
        <p:txBody>
          <a:bodyPr/>
          <a:lstStyle/>
          <a:p>
            <a:endParaRPr lang="en-US"/>
          </a:p>
        </p:txBody>
      </p:sp>
      <p:sp>
        <p:nvSpPr>
          <p:cNvPr id="7" name="Text 5"/>
          <p:cNvSpPr txBox="1"/>
          <p:nvPr/>
        </p:nvSpPr>
        <p:spPr>
          <a:xfrm>
            <a:off x="960120" y="1143000"/>
            <a:ext cx="2286000" cy="109728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sparse</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sinogram  y</a:t>
            </a:r>
            <a:endParaRPr lang="en-US" sz="1600" dirty="0"/>
          </a:p>
        </p:txBody>
      </p:sp>
      <p:sp>
        <p:nvSpPr>
          <p:cNvPr id="8" name="Shape 6"/>
          <p:cNvSpPr/>
          <p:nvPr/>
        </p:nvSpPr>
        <p:spPr>
          <a:xfrm>
            <a:off x="3330245" y="1609344"/>
            <a:ext cx="243230" cy="164592"/>
          </a:xfrm>
          <a:prstGeom prst="rightArrow">
            <a:avLst/>
          </a:prstGeom>
          <a:solidFill>
            <a:srgbClr val="6B6459"/>
          </a:solidFill>
          <a:ln/>
        </p:spPr>
        <p:txBody>
          <a:bodyPr/>
          <a:lstStyle/>
          <a:p>
            <a:endParaRPr lang="en-US"/>
          </a:p>
        </p:txBody>
      </p:sp>
      <p:sp>
        <p:nvSpPr>
          <p:cNvPr id="9" name="Shape 7"/>
          <p:cNvSpPr/>
          <p:nvPr/>
        </p:nvSpPr>
        <p:spPr>
          <a:xfrm>
            <a:off x="3611880" y="1143000"/>
            <a:ext cx="2377440" cy="1097280"/>
          </a:xfrm>
          <a:prstGeom prst="roundRect">
            <a:avLst>
              <a:gd name="adj" fmla="val 6667"/>
            </a:avLst>
          </a:prstGeom>
          <a:solidFill>
            <a:srgbClr val="1F6F6B"/>
          </a:solidFill>
          <a:ln/>
        </p:spPr>
        <p:txBody>
          <a:bodyPr/>
          <a:lstStyle/>
          <a:p>
            <a:endParaRPr lang="en-US"/>
          </a:p>
        </p:txBody>
      </p:sp>
      <p:sp>
        <p:nvSpPr>
          <p:cNvPr id="10" name="Text 8"/>
          <p:cNvSpPr txBox="1"/>
          <p:nvPr/>
        </p:nvSpPr>
        <p:spPr>
          <a:xfrm>
            <a:off x="3657600" y="1143000"/>
            <a:ext cx="2286000" cy="109728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learned</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inverse  gφ</a:t>
            </a:r>
            <a:endParaRPr lang="en-US" sz="1600" dirty="0"/>
          </a:p>
        </p:txBody>
      </p:sp>
      <p:sp>
        <p:nvSpPr>
          <p:cNvPr id="11" name="Shape 9"/>
          <p:cNvSpPr/>
          <p:nvPr/>
        </p:nvSpPr>
        <p:spPr>
          <a:xfrm>
            <a:off x="6027725" y="1609344"/>
            <a:ext cx="243230" cy="164592"/>
          </a:xfrm>
          <a:prstGeom prst="rightArrow">
            <a:avLst/>
          </a:prstGeom>
          <a:solidFill>
            <a:srgbClr val="6B6459"/>
          </a:solidFill>
          <a:ln/>
        </p:spPr>
        <p:txBody>
          <a:bodyPr/>
          <a:lstStyle/>
          <a:p>
            <a:endParaRPr lang="en-US"/>
          </a:p>
        </p:txBody>
      </p:sp>
      <p:sp>
        <p:nvSpPr>
          <p:cNvPr id="12" name="Shape 10"/>
          <p:cNvSpPr/>
          <p:nvPr/>
        </p:nvSpPr>
        <p:spPr>
          <a:xfrm>
            <a:off x="6309360" y="1143000"/>
            <a:ext cx="2377440" cy="1097280"/>
          </a:xfrm>
          <a:prstGeom prst="roundRect">
            <a:avLst>
              <a:gd name="adj" fmla="val 6667"/>
            </a:avLst>
          </a:prstGeom>
          <a:solidFill>
            <a:srgbClr val="1F6F6B"/>
          </a:solidFill>
          <a:ln/>
        </p:spPr>
        <p:txBody>
          <a:bodyPr/>
          <a:lstStyle/>
          <a:p>
            <a:endParaRPr lang="en-US"/>
          </a:p>
        </p:txBody>
      </p:sp>
      <p:sp>
        <p:nvSpPr>
          <p:cNvPr id="13" name="Text 11"/>
          <p:cNvSpPr txBox="1"/>
          <p:nvPr/>
        </p:nvSpPr>
        <p:spPr>
          <a:xfrm>
            <a:off x="6355080" y="1143000"/>
            <a:ext cx="2286000" cy="109728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reconstructed</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image  x̂</a:t>
            </a:r>
            <a:endParaRPr lang="en-US" sz="1600" dirty="0"/>
          </a:p>
        </p:txBody>
      </p:sp>
      <p:sp>
        <p:nvSpPr>
          <p:cNvPr id="14" name="Text 12"/>
          <p:cNvSpPr txBox="1"/>
          <p:nvPr/>
        </p:nvSpPr>
        <p:spPr>
          <a:xfrm>
            <a:off x="411480" y="2560320"/>
            <a:ext cx="8321040" cy="77724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A network gφ can be trained to map sparse projection data directly to the image, or to map an initial artifact-laden reconstruction to a corrected image.</a:t>
            </a:r>
            <a:endParaRPr lang="en-US" sz="1800" dirty="0"/>
          </a:p>
        </p:txBody>
      </p:sp>
      <p:sp>
        <p:nvSpPr>
          <p:cNvPr id="15" name="Shape 13"/>
          <p:cNvSpPr/>
          <p:nvPr/>
        </p:nvSpPr>
        <p:spPr>
          <a:xfrm>
            <a:off x="411480" y="3474720"/>
            <a:ext cx="8321040" cy="914400"/>
          </a:xfrm>
          <a:prstGeom prst="roundRect">
            <a:avLst>
              <a:gd name="adj" fmla="val 8000"/>
            </a:avLst>
          </a:prstGeom>
          <a:solidFill>
            <a:srgbClr val="9C7A2E"/>
          </a:solidFill>
          <a:ln/>
        </p:spPr>
        <p:txBody>
          <a:bodyPr/>
          <a:lstStyle/>
          <a:p>
            <a:endParaRPr lang="en-US"/>
          </a:p>
        </p:txBody>
      </p:sp>
      <p:sp>
        <p:nvSpPr>
          <p:cNvPr id="16" name="Text 14"/>
          <p:cNvSpPr txBox="1"/>
          <p:nvPr/>
        </p:nvSpPr>
        <p:spPr>
          <a:xfrm>
            <a:off x="640080" y="3474720"/>
            <a:ext cx="7863840" cy="914400"/>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What the network has learned that is not in the sparse sinogram?</a:t>
            </a:r>
            <a:endParaRPr lang="en-US" sz="1700" dirty="0"/>
          </a:p>
        </p:txBody>
      </p:sp>
      <p:sp>
        <p:nvSpPr>
          <p:cNvPr id="17" name="Text 15"/>
          <p:cNvSpPr txBox="1"/>
          <p:nvPr/>
        </p:nvSpPr>
        <p:spPr>
          <a:xfrm>
            <a:off x="99246" y="6382512"/>
            <a:ext cx="8321040" cy="36576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[Ref] Zhu et al., AUTOMAP, Nature 2018 — a canonical learned-reconstruction example.</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RF fingerprint localization: the physical environment</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11</a:t>
            </a:r>
            <a:endParaRPr lang="en-US" sz="1100" dirty="0"/>
          </a:p>
        </p:txBody>
      </p:sp>
      <p:sp>
        <p:nvSpPr>
          <p:cNvPr id="6" name="Text 4"/>
          <p:cNvSpPr txBox="1"/>
          <p:nvPr/>
        </p:nvSpPr>
        <p:spPr>
          <a:xfrm>
            <a:off x="411480" y="1051560"/>
            <a:ext cx="8321040" cy="19659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 device receives Wi-Fi / UWB / cellular signals from several fixed transmitters (access points).</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Walls, furniture, and people create site-specific reflection, diffraction, and shadowing.</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Two locations with similar geometric ranges can therefore have very different channel signatures.</a:t>
            </a:r>
            <a:endParaRPr lang="en-US" sz="1900" dirty="0"/>
          </a:p>
        </p:txBody>
      </p:sp>
      <p:sp>
        <p:nvSpPr>
          <p:cNvPr id="7" name="Text 5"/>
          <p:cNvSpPr txBox="1"/>
          <p:nvPr/>
        </p:nvSpPr>
        <p:spPr>
          <a:xfrm>
            <a:off x="274320" y="3154680"/>
            <a:ext cx="859536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y = f</a:t>
            </a:r>
            <a:r>
              <a:rPr lang="en-US" sz="1300" i="1" baseline="-40000" dirty="0">
                <a:solidFill>
                  <a:srgbClr val="34465B"/>
                </a:solidFill>
                <a:latin typeface="Lucida Bright" pitchFamily="34" charset="0"/>
                <a:ea typeface="Lucida Bright" pitchFamily="34" charset="-122"/>
                <a:cs typeface="Lucida Bright" pitchFamily="34" charset="-120"/>
              </a:rPr>
              <a:t>site</a:t>
            </a:r>
            <a:r>
              <a:rPr lang="en-US" sz="1900" b="1" i="1" dirty="0">
                <a:solidFill>
                  <a:srgbClr val="34465B"/>
                </a:solidFill>
                <a:latin typeface="Lucida Bright" pitchFamily="34" charset="0"/>
                <a:ea typeface="Lucida Bright" pitchFamily="34" charset="-122"/>
                <a:cs typeface="Lucida Bright" pitchFamily="34" charset="-120"/>
              </a:rPr>
              <a:t>(x) + n</a:t>
            </a:r>
            <a:r>
              <a:rPr lang="en-US" sz="1550" i="1" dirty="0">
                <a:solidFill>
                  <a:srgbClr val="6B6459"/>
                </a:solidFill>
                <a:latin typeface="Lucida Bright" pitchFamily="34" charset="0"/>
                <a:ea typeface="Lucida Bright" pitchFamily="34" charset="-122"/>
                <a:cs typeface="Lucida Bright" pitchFamily="34" charset="-120"/>
              </a:rPr>
              <a:t>       f</a:t>
            </a:r>
            <a:r>
              <a:rPr lang="en-US" sz="1100" i="1" baseline="-40000" dirty="0">
                <a:solidFill>
                  <a:srgbClr val="6B6459"/>
                </a:solidFill>
                <a:latin typeface="Lucida Bright" pitchFamily="34" charset="0"/>
                <a:ea typeface="Lucida Bright" pitchFamily="34" charset="-122"/>
                <a:cs typeface="Lucida Bright" pitchFamily="34" charset="-120"/>
              </a:rPr>
              <a:t>site</a:t>
            </a:r>
            <a:r>
              <a:rPr lang="en-US" sz="1550" i="1" dirty="0">
                <a:solidFill>
                  <a:srgbClr val="6B6459"/>
                </a:solidFill>
                <a:latin typeface="Lucida Bright" pitchFamily="34" charset="0"/>
                <a:ea typeface="Lucida Bright" pitchFamily="34" charset="-122"/>
                <a:cs typeface="Lucida Bright" pitchFamily="34" charset="-120"/>
              </a:rPr>
              <a:t> unknown / too costly to model</a:t>
            </a:r>
            <a:endParaRPr lang="en-US" sz="1900" dirty="0"/>
          </a:p>
        </p:txBody>
      </p:sp>
      <p:sp>
        <p:nvSpPr>
          <p:cNvPr id="8" name="Shape 6"/>
          <p:cNvSpPr/>
          <p:nvPr/>
        </p:nvSpPr>
        <p:spPr>
          <a:xfrm>
            <a:off x="411480" y="3931920"/>
            <a:ext cx="8321040" cy="1097280"/>
          </a:xfrm>
          <a:prstGeom prst="roundRect">
            <a:avLst>
              <a:gd name="adj" fmla="val 6667"/>
            </a:avLst>
          </a:prstGeom>
          <a:solidFill>
            <a:srgbClr val="9C7A2E"/>
          </a:solidFill>
          <a:ln/>
        </p:spPr>
        <p:txBody>
          <a:bodyPr/>
          <a:lstStyle/>
          <a:p>
            <a:endParaRPr lang="en-US"/>
          </a:p>
        </p:txBody>
      </p:sp>
      <p:sp>
        <p:nvSpPr>
          <p:cNvPr id="9" name="Text 7"/>
          <p:cNvSpPr txBox="1"/>
          <p:nvPr/>
        </p:nvSpPr>
        <p:spPr>
          <a:xfrm>
            <a:off x="640080" y="3931920"/>
            <a:ext cx="7863840" cy="10972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A complete electromagnetic / multipath forward model exists in principle but is too costly and too environment-specific for routine inversion. Classical triangulation's simplified distance-to-signal model is what multipath violates.</a:t>
            </a:r>
            <a:endParaRPr lang="en-US" sz="1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From fingerprint to position: a site-specific inverse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12</a:t>
            </a:r>
            <a:endParaRPr lang="en-US" sz="1100" dirty="0"/>
          </a:p>
        </p:txBody>
      </p:sp>
      <p:pic>
        <p:nvPicPr>
          <p:cNvPr id="6" name="Image 0" descr="/home/claude/l4build/build/assets_v5_rf_signature.png"/>
          <p:cNvPicPr>
            <a:picLocks noChangeAspect="1"/>
          </p:cNvPicPr>
          <p:nvPr/>
        </p:nvPicPr>
        <p:blipFill>
          <a:blip r:embed="rId3"/>
          <a:srcRect r="46080"/>
          <a:stretch>
            <a:fillRect/>
          </a:stretch>
        </p:blipFill>
        <p:spPr>
          <a:xfrm>
            <a:off x="731520" y="1005840"/>
            <a:ext cx="4141563" cy="3472730"/>
          </a:xfrm>
          <a:prstGeom prst="rect">
            <a:avLst/>
          </a:prstGeom>
        </p:spPr>
      </p:pic>
      <p:sp>
        <p:nvSpPr>
          <p:cNvPr id="7" name="Shape 4"/>
          <p:cNvSpPr/>
          <p:nvPr/>
        </p:nvSpPr>
        <p:spPr>
          <a:xfrm>
            <a:off x="411480" y="4707170"/>
            <a:ext cx="8321040" cy="1051560"/>
          </a:xfrm>
          <a:prstGeom prst="roundRect">
            <a:avLst>
              <a:gd name="adj" fmla="val 6957"/>
            </a:avLst>
          </a:prstGeom>
          <a:solidFill>
            <a:srgbClr val="9C7A2E"/>
          </a:solidFill>
          <a:ln/>
        </p:spPr>
        <p:txBody>
          <a:bodyPr/>
          <a:lstStyle/>
          <a:p>
            <a:endParaRPr lang="en-US"/>
          </a:p>
        </p:txBody>
      </p:sp>
      <p:sp>
        <p:nvSpPr>
          <p:cNvPr id="8" name="Text 5"/>
          <p:cNvSpPr txBox="1"/>
          <p:nvPr/>
        </p:nvSpPr>
        <p:spPr>
          <a:xfrm>
            <a:off x="640080" y="4707170"/>
            <a:ext cx="7863840" cy="10515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gφ learns the empirical inverse from fingerprint vector to position. Contrast “geometry-based localization” with “fingerprint-based inverse inference” — what happens when furniture or AP placement changes?</a:t>
            </a:r>
            <a:endParaRPr lang="en-US" sz="1650" dirty="0"/>
          </a:p>
        </p:txBody>
      </p:sp>
      <p:sp>
        <p:nvSpPr>
          <p:cNvPr id="9" name="Text 6"/>
          <p:cNvSpPr txBox="1"/>
          <p:nvPr/>
        </p:nvSpPr>
        <p:spPr>
          <a:xfrm>
            <a:off x="182880" y="6382512"/>
            <a:ext cx="8321040" cy="365760"/>
          </a:xfrm>
          <a:prstGeom prst="rect">
            <a:avLst/>
          </a:prstGeom>
          <a:noFill/>
          <a:ln/>
        </p:spPr>
        <p:txBody>
          <a:bodyPr wrap="square" lIns="0" tIns="0" rIns="0" bIns="0" rtlCol="0" anchor="ctr"/>
          <a:lstStyle/>
          <a:p>
            <a:pPr marL="0" indent="0">
              <a:buNone/>
            </a:pPr>
            <a:r>
              <a:rPr lang="en-US" sz="1450" i="1" dirty="0">
                <a:solidFill>
                  <a:srgbClr val="6B6459"/>
                </a:solidFill>
                <a:latin typeface="Lucida Bright" pitchFamily="34" charset="0"/>
                <a:ea typeface="Lucida Bright" pitchFamily="34" charset="-122"/>
                <a:cs typeface="Lucida Bright" pitchFamily="34" charset="-120"/>
              </a:rPr>
              <a:t>[Ref] Wang et al., DeepFi, MobiCom 2015.</a:t>
            </a:r>
            <a:endParaRPr lang="en-US" sz="1450" dirty="0"/>
          </a:p>
        </p:txBody>
      </p:sp>
      <p:pic>
        <p:nvPicPr>
          <p:cNvPr id="10" name="Picture 9">
            <a:extLst>
              <a:ext uri="{FF2B5EF4-FFF2-40B4-BE49-F238E27FC236}">
                <a16:creationId xmlns:a16="http://schemas.microsoft.com/office/drawing/2014/main" id="{8BC8D071-AD69-50C6-5244-15E257DE1239}"/>
              </a:ext>
            </a:extLst>
          </p:cNvPr>
          <p:cNvPicPr>
            <a:picLocks noChangeAspect="1"/>
          </p:cNvPicPr>
          <p:nvPr/>
        </p:nvPicPr>
        <p:blipFill>
          <a:blip r:embed="rId4"/>
          <a:stretch>
            <a:fillRect/>
          </a:stretch>
        </p:blipFill>
        <p:spPr>
          <a:xfrm>
            <a:off x="5001012" y="1268855"/>
            <a:ext cx="3228588" cy="301070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radar gesture sensing: the physical measurement</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13</a:t>
            </a:r>
            <a:endParaRPr lang="en-US" sz="1100" dirty="0"/>
          </a:p>
        </p:txBody>
      </p:sp>
      <p:sp>
        <p:nvSpPr>
          <p:cNvPr id="6" name="Shape 4"/>
          <p:cNvSpPr/>
          <p:nvPr/>
        </p:nvSpPr>
        <p:spPr>
          <a:xfrm>
            <a:off x="502920" y="1051560"/>
            <a:ext cx="2514600" cy="1051560"/>
          </a:xfrm>
          <a:prstGeom prst="roundRect">
            <a:avLst>
              <a:gd name="adj" fmla="val 6957"/>
            </a:avLst>
          </a:prstGeom>
          <a:solidFill>
            <a:srgbClr val="1F6F6B"/>
          </a:solidFill>
          <a:ln/>
        </p:spPr>
        <p:txBody>
          <a:bodyPr/>
          <a:lstStyle/>
          <a:p>
            <a:endParaRPr lang="en-US"/>
          </a:p>
        </p:txBody>
      </p:sp>
      <p:sp>
        <p:nvSpPr>
          <p:cNvPr id="7" name="Text 5"/>
          <p:cNvSpPr txBox="1"/>
          <p:nvPr/>
        </p:nvSpPr>
        <p:spPr>
          <a:xfrm>
            <a:off x="54864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FMCW radar</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(chirps)</a:t>
            </a:r>
            <a:endParaRPr lang="en-US" sz="1500" dirty="0"/>
          </a:p>
        </p:txBody>
      </p:sp>
      <p:sp>
        <p:nvSpPr>
          <p:cNvPr id="8" name="Shape 6"/>
          <p:cNvSpPr/>
          <p:nvPr/>
        </p:nvSpPr>
        <p:spPr>
          <a:xfrm>
            <a:off x="3050438" y="1495044"/>
            <a:ext cx="208483" cy="164592"/>
          </a:xfrm>
          <a:prstGeom prst="rightArrow">
            <a:avLst/>
          </a:prstGeom>
          <a:solidFill>
            <a:srgbClr val="6B6459"/>
          </a:solidFill>
          <a:ln/>
        </p:spPr>
        <p:txBody>
          <a:bodyPr/>
          <a:lstStyle/>
          <a:p>
            <a:endParaRPr lang="en-US"/>
          </a:p>
        </p:txBody>
      </p:sp>
      <p:sp>
        <p:nvSpPr>
          <p:cNvPr id="9" name="Shape 7"/>
          <p:cNvSpPr/>
          <p:nvPr/>
        </p:nvSpPr>
        <p:spPr>
          <a:xfrm>
            <a:off x="3291840" y="1051560"/>
            <a:ext cx="2514600" cy="1051560"/>
          </a:xfrm>
          <a:prstGeom prst="roundRect">
            <a:avLst>
              <a:gd name="adj" fmla="val 6957"/>
            </a:avLst>
          </a:prstGeom>
          <a:solidFill>
            <a:srgbClr val="1F6F6B"/>
          </a:solidFill>
          <a:ln/>
        </p:spPr>
        <p:txBody>
          <a:bodyPr/>
          <a:lstStyle/>
          <a:p>
            <a:endParaRPr lang="en-US"/>
          </a:p>
        </p:txBody>
      </p:sp>
      <p:sp>
        <p:nvSpPr>
          <p:cNvPr id="10" name="Text 8"/>
          <p:cNvSpPr txBox="1"/>
          <p:nvPr/>
        </p:nvSpPr>
        <p:spPr>
          <a:xfrm>
            <a:off x="333756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moving scatterers</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(hand / body)</a:t>
            </a:r>
            <a:endParaRPr lang="en-US" sz="1500" dirty="0"/>
          </a:p>
        </p:txBody>
      </p:sp>
      <p:sp>
        <p:nvSpPr>
          <p:cNvPr id="11" name="Shape 9"/>
          <p:cNvSpPr/>
          <p:nvPr/>
        </p:nvSpPr>
        <p:spPr>
          <a:xfrm>
            <a:off x="5839358" y="1495044"/>
            <a:ext cx="208483" cy="164592"/>
          </a:xfrm>
          <a:prstGeom prst="rightArrow">
            <a:avLst/>
          </a:prstGeom>
          <a:solidFill>
            <a:srgbClr val="6B6459"/>
          </a:solidFill>
          <a:ln/>
        </p:spPr>
        <p:txBody>
          <a:bodyPr/>
          <a:lstStyle/>
          <a:p>
            <a:endParaRPr lang="en-US"/>
          </a:p>
        </p:txBody>
      </p:sp>
      <p:sp>
        <p:nvSpPr>
          <p:cNvPr id="12" name="Shape 10"/>
          <p:cNvSpPr/>
          <p:nvPr/>
        </p:nvSpPr>
        <p:spPr>
          <a:xfrm>
            <a:off x="6080760" y="1051560"/>
            <a:ext cx="2514600" cy="1051560"/>
          </a:xfrm>
          <a:prstGeom prst="roundRect">
            <a:avLst>
              <a:gd name="adj" fmla="val 6957"/>
            </a:avLst>
          </a:prstGeom>
          <a:solidFill>
            <a:srgbClr val="1F6F6B"/>
          </a:solidFill>
          <a:ln/>
        </p:spPr>
        <p:txBody>
          <a:bodyPr/>
          <a:lstStyle/>
          <a:p>
            <a:endParaRPr lang="en-US"/>
          </a:p>
        </p:txBody>
      </p:sp>
      <p:sp>
        <p:nvSpPr>
          <p:cNvPr id="13" name="Text 11"/>
          <p:cNvSpPr txBox="1"/>
          <p:nvPr/>
        </p:nvSpPr>
        <p:spPr>
          <a:xfrm>
            <a:off x="612648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range / Doppler /</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angle features</a:t>
            </a:r>
            <a:endParaRPr lang="en-US" sz="1500" dirty="0"/>
          </a:p>
        </p:txBody>
      </p:sp>
      <p:sp>
        <p:nvSpPr>
          <p:cNvPr id="14" name="Text 12"/>
          <p:cNvSpPr txBox="1"/>
          <p:nvPr/>
        </p:nvSpPr>
        <p:spPr>
          <a:xfrm>
            <a:off x="411480" y="242316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Different body parts create time-varying reflections with different range and radial velocity.</a:t>
            </a:r>
            <a:endParaRPr lang="en-US" sz="1800" dirty="0"/>
          </a:p>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Raw beat signals are transformed by known radar signal processing into range / Doppler / angle features — exact inversion from distributed scattering to semantics is not analytically defined.</a:t>
            </a:r>
            <a:endParaRPr lang="en-US" sz="1800" dirty="0"/>
          </a:p>
        </p:txBody>
      </p:sp>
      <p:sp>
        <p:nvSpPr>
          <p:cNvPr id="15" name="Text 13"/>
          <p:cNvSpPr txBox="1"/>
          <p:nvPr/>
        </p:nvSpPr>
        <p:spPr>
          <a:xfrm>
            <a:off x="411480" y="4023360"/>
            <a:ext cx="8321040" cy="411480"/>
          </a:xfrm>
          <a:prstGeom prst="rect">
            <a:avLst/>
          </a:prstGeom>
          <a:noFill/>
          <a:ln/>
        </p:spPr>
        <p:txBody>
          <a:bodyPr wrap="square" lIns="0" tIns="0" rIns="0" bIns="0" rtlCol="0" anchor="ctr"/>
          <a:lstStyle/>
          <a:p>
            <a:pPr marL="0" indent="0" algn="ctr">
              <a:buNone/>
            </a:pPr>
            <a:r>
              <a:rPr lang="en-US" sz="1550" i="1" dirty="0">
                <a:solidFill>
                  <a:srgbClr val="6B6459"/>
                </a:solidFill>
                <a:latin typeface="Lucida Bright" pitchFamily="34" charset="0"/>
                <a:ea typeface="Lucida Bright" pitchFamily="34" charset="-122"/>
                <a:cs typeface="Lucida Bright" pitchFamily="34" charset="-120"/>
              </a:rPr>
              <a:t>Broadens “inverse problem”: the target x can be a low-dimensional state or label, not only a pixelwise image.</a:t>
            </a:r>
            <a:endParaRPr lang="en-US" sz="1550" dirty="0"/>
          </a:p>
        </p:txBody>
      </p:sp>
      <p:pic>
        <p:nvPicPr>
          <p:cNvPr id="16" name="Picture 15" descr="Google's new Pixel 4 phone will be the first to use its Soli gesture tech |  MIT Technology Review">
            <a:extLst>
              <a:ext uri="{FF2B5EF4-FFF2-40B4-BE49-F238E27FC236}">
                <a16:creationId xmlns:a16="http://schemas.microsoft.com/office/drawing/2014/main" id="{3C52C41B-617D-BC2A-C195-1B697E94800E}"/>
              </a:ext>
            </a:extLst>
          </p:cNvPr>
          <p:cNvPicPr>
            <a:picLocks noChangeAspect="1"/>
          </p:cNvPicPr>
          <p:nvPr/>
        </p:nvPicPr>
        <p:blipFill>
          <a:blip r:embed="rId3"/>
          <a:stretch>
            <a:fillRect/>
          </a:stretch>
        </p:blipFill>
        <p:spPr>
          <a:xfrm>
            <a:off x="2110059" y="4495180"/>
            <a:ext cx="4725639" cy="23628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Radar gesture sensing: inverse inference need not mean image reconstruction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14</a:t>
            </a:r>
            <a:endParaRPr lang="en-US" sz="1100" dirty="0"/>
          </a:p>
        </p:txBody>
      </p:sp>
      <p:pic>
        <p:nvPicPr>
          <p:cNvPr id="6" name="Image 0" descr="/home/claude/l4build/build/assets_v5_radar_gesture.png"/>
          <p:cNvPicPr>
            <a:picLocks noChangeAspect="1"/>
          </p:cNvPicPr>
          <p:nvPr/>
        </p:nvPicPr>
        <p:blipFill>
          <a:blip r:embed="rId3"/>
          <a:stretch>
            <a:fillRect/>
          </a:stretch>
        </p:blipFill>
        <p:spPr>
          <a:xfrm>
            <a:off x="914400" y="960120"/>
            <a:ext cx="7315200" cy="4669926"/>
          </a:xfrm>
          <a:prstGeom prst="rect">
            <a:avLst/>
          </a:prstGeom>
        </p:spPr>
      </p:pic>
      <p:sp>
        <p:nvSpPr>
          <p:cNvPr id="7" name="Shape 4"/>
          <p:cNvSpPr/>
          <p:nvPr/>
        </p:nvSpPr>
        <p:spPr>
          <a:xfrm>
            <a:off x="411480" y="5767206"/>
            <a:ext cx="8321040" cy="960120"/>
          </a:xfrm>
          <a:prstGeom prst="roundRect">
            <a:avLst>
              <a:gd name="adj" fmla="val 7619"/>
            </a:avLst>
          </a:prstGeom>
          <a:solidFill>
            <a:srgbClr val="9C7A2E"/>
          </a:solidFill>
          <a:ln/>
        </p:spPr>
        <p:txBody>
          <a:bodyPr/>
          <a:lstStyle/>
          <a:p>
            <a:endParaRPr lang="en-US"/>
          </a:p>
        </p:txBody>
      </p:sp>
      <p:sp>
        <p:nvSpPr>
          <p:cNvPr id="8" name="Text 5"/>
          <p:cNvSpPr txBox="1"/>
          <p:nvPr/>
        </p:nvSpPr>
        <p:spPr>
          <a:xfrm>
            <a:off x="640080" y="5767206"/>
            <a:ext cx="7863840" cy="96012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The full physical reflectivity field is more detailed than the task requires — gφ maps the structured radar measurement directly to a semantic, task-relevant state, not a full reflectivity image.</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systems, one learned-inverse abstraction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15</a:t>
            </a:r>
            <a:endParaRPr lang="en-US" sz="11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11480" y="1051560"/>
          <a:ext cx="8046720" cy="3840480"/>
        </p:xfrm>
        <a:graphic>
          <a:graphicData uri="http://schemas.openxmlformats.org/drawingml/2006/table">
            <a:tbl>
              <a:tblPr/>
              <a:tblGrid>
                <a:gridCol w="14173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874520">
                  <a:extLst>
                    <a:ext uri="{9D8B030D-6E8A-4147-A177-3AD203B41FA5}">
                      <a16:colId xmlns:a16="http://schemas.microsoft.com/office/drawing/2014/main" val="20003"/>
                    </a:ext>
                  </a:extLst>
                </a:gridCol>
                <a:gridCol w="1965960">
                  <a:extLst>
                    <a:ext uri="{9D8B030D-6E8A-4147-A177-3AD203B41FA5}">
                      <a16:colId xmlns:a16="http://schemas.microsoft.com/office/drawing/2014/main" val="20004"/>
                    </a:ext>
                  </a:extLst>
                </a:gridCol>
              </a:tblGrid>
              <a:tr h="960120">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System</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measurement 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target x</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why direct learning helps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what it may ignore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extLst>
                  <a:ext uri="{0D108BD9-81ED-4DB2-BD59-A6C34878D82A}">
                    <a16:rowId xmlns:a16="http://schemas.microsoft.com/office/drawing/2014/main" val="10000"/>
                  </a:ext>
                </a:extLst>
              </a:tr>
              <a:tr h="960120">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CT</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sparse projections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attenuation image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learn difficult inverse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known projector A / consistency</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0120">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RF localization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RSSI / CSI</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position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site-specific inverse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causal propagation / domain shift</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960120">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Radar gesture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radar tensor</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activity / gesture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task-level inverse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full scene physics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Why direct learning is not enough</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16</a:t>
            </a:r>
            <a:endParaRPr lang="en-US" sz="1100" dirty="0"/>
          </a:p>
        </p:txBody>
      </p:sp>
      <p:sp>
        <p:nvSpPr>
          <p:cNvPr id="6" name="Text 4"/>
          <p:cNvSpPr txBox="1"/>
          <p:nvPr/>
        </p:nvSpPr>
        <p:spPr>
          <a:xfrm>
            <a:off x="411480" y="1051560"/>
            <a:ext cx="8321040" cy="210312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 direct inverse is trained on a particular distribution of states and environments — performance can degrade sharply out of distribution.</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Nothing in the training objective enforces that f(x̂,θ) actually reproduces the observed measurement 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Measurement consistency and generalization are both left entirely to the data.</a:t>
            </a:r>
            <a:endParaRPr lang="en-US" sz="1950" dirty="0"/>
          </a:p>
        </p:txBody>
      </p:sp>
      <p:sp>
        <p:nvSpPr>
          <p:cNvPr id="7" name="Shape 5"/>
          <p:cNvSpPr/>
          <p:nvPr/>
        </p:nvSpPr>
        <p:spPr>
          <a:xfrm>
            <a:off x="411480" y="3984329"/>
            <a:ext cx="8321040" cy="1417320"/>
          </a:xfrm>
          <a:prstGeom prst="roundRect">
            <a:avLst>
              <a:gd name="adj" fmla="val 5161"/>
            </a:avLst>
          </a:prstGeom>
          <a:solidFill>
            <a:srgbClr val="9C7A2E"/>
          </a:solidFill>
          <a:ln/>
        </p:spPr>
        <p:txBody>
          <a:bodyPr/>
          <a:lstStyle/>
          <a:p>
            <a:endParaRPr lang="en-US"/>
          </a:p>
        </p:txBody>
      </p:sp>
      <p:sp>
        <p:nvSpPr>
          <p:cNvPr id="8" name="Text 6"/>
          <p:cNvSpPr txBox="1"/>
          <p:nvPr/>
        </p:nvSpPr>
        <p:spPr>
          <a:xfrm>
            <a:off x="640080" y="3984329"/>
            <a:ext cx="7863840" cy="14173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If the forward operator A is already known and the real difficulty is that the measurements are insufficient, why learn the entire inverse? Can we keep measurement physics exact and learn only what makes a state plausible?</a:t>
            </a:r>
            <a:endParaRPr lang="en-US" sz="18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7A3B3B"/>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2   </a:t>
            </a:r>
            <a:r>
              <a:rPr lang="en-US" sz="3300" b="1" dirty="0">
                <a:solidFill>
                  <a:srgbClr val="FFFFFF"/>
                </a:solidFill>
                <a:latin typeface="Lucida Bright" pitchFamily="34" charset="0"/>
                <a:ea typeface="Lucida Bright" pitchFamily="34" charset="-122"/>
                <a:cs typeface="Lucida Bright" pitchFamily="34" charset="-120"/>
              </a:rPr>
              <a:t>Learn the Prior, Not the Entire Inverse</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many physical states explain the same measurements equally well</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17</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Two sources of information in reconstruction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a:t>
            </a:r>
            <a:endParaRPr lang="en-US" sz="1100" dirty="0"/>
          </a:p>
        </p:txBody>
      </p:sp>
      <p:sp>
        <p:nvSpPr>
          <p:cNvPr id="6" name="Shape 4"/>
          <p:cNvSpPr/>
          <p:nvPr/>
        </p:nvSpPr>
        <p:spPr>
          <a:xfrm>
            <a:off x="731520" y="1005840"/>
            <a:ext cx="768096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731520" y="1005840"/>
            <a:ext cx="768096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x̂ = arg min</a:t>
            </a:r>
            <a:r>
              <a:rPr lang="en-US" sz="2400" i="1" baseline="-40000" dirty="0">
                <a:solidFill>
                  <a:srgbClr val="34465B"/>
                </a:solidFill>
                <a:latin typeface="Lucida Bright" pitchFamily="34" charset="0"/>
                <a:ea typeface="Lucida Bright" pitchFamily="34" charset="-122"/>
                <a:cs typeface="Lucida Bright" pitchFamily="34" charset="-120"/>
              </a:rPr>
              <a:t>x</a:t>
            </a:r>
            <a:r>
              <a:rPr lang="en-US" sz="2400" i="1" dirty="0">
                <a:solidFill>
                  <a:srgbClr val="34465B"/>
                </a:solidFill>
                <a:latin typeface="Lucida Bright" pitchFamily="34" charset="0"/>
                <a:ea typeface="Lucida Bright" pitchFamily="34" charset="-122"/>
                <a:cs typeface="Lucida Bright" pitchFamily="34" charset="-120"/>
              </a:rPr>
              <a:t>   D(y, Ax)  +  </a:t>
            </a:r>
            <a:r>
              <a:rPr lang="en-US" sz="2400" b="1" i="1" dirty="0">
                <a:solidFill>
                  <a:srgbClr val="1F6F6B"/>
                </a:solidFill>
                <a:latin typeface="Lucida Bright" pitchFamily="34" charset="0"/>
                <a:ea typeface="Lucida Bright" pitchFamily="34" charset="-122"/>
                <a:cs typeface="Lucida Bright" pitchFamily="34" charset="-120"/>
              </a:rPr>
              <a:t>λ R(x)</a:t>
            </a:r>
            <a:endParaRPr lang="en-US" sz="2400" dirty="0"/>
          </a:p>
        </p:txBody>
      </p:sp>
      <p:sp>
        <p:nvSpPr>
          <p:cNvPr id="8" name="Shape 6"/>
          <p:cNvSpPr/>
          <p:nvPr/>
        </p:nvSpPr>
        <p:spPr>
          <a:xfrm>
            <a:off x="411480" y="2322576"/>
            <a:ext cx="3383280" cy="1371600"/>
          </a:xfrm>
          <a:prstGeom prst="roundRect">
            <a:avLst>
              <a:gd name="adj" fmla="val 5333"/>
            </a:avLst>
          </a:prstGeom>
          <a:solidFill>
            <a:srgbClr val="34465B"/>
          </a:solidFill>
          <a:ln/>
        </p:spPr>
        <p:txBody>
          <a:bodyPr/>
          <a:lstStyle/>
          <a:p>
            <a:endParaRPr lang="en-US"/>
          </a:p>
        </p:txBody>
      </p:sp>
      <p:sp>
        <p:nvSpPr>
          <p:cNvPr id="9" name="Text 7"/>
          <p:cNvSpPr/>
          <p:nvPr/>
        </p:nvSpPr>
        <p:spPr>
          <a:xfrm>
            <a:off x="548640" y="2322576"/>
            <a:ext cx="3108960" cy="13716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sensor physics  A</a:t>
            </a:r>
            <a:endParaRPr lang="en-US" sz="1900" dirty="0"/>
          </a:p>
          <a:p>
            <a:pPr marL="0" indent="0" algn="ctr">
              <a:buNone/>
            </a:pPr>
            <a:r>
              <a:rPr lang="en-US" sz="1650" i="1" dirty="0">
                <a:solidFill>
                  <a:srgbClr val="FFFFFF"/>
                </a:solidFill>
                <a:latin typeface="Lucida Bright" pitchFamily="34" charset="0"/>
                <a:ea typeface="Lucida Bright" pitchFamily="34" charset="-122"/>
                <a:cs typeface="Lucida Bright" pitchFamily="34" charset="-120"/>
              </a:rPr>
              <a:t>D(y, Ax): does x explain what the sensor measured?</a:t>
            </a:r>
            <a:endParaRPr lang="en-US" sz="1900" dirty="0"/>
          </a:p>
        </p:txBody>
      </p:sp>
      <p:sp>
        <p:nvSpPr>
          <p:cNvPr id="10" name="Shape 8"/>
          <p:cNvSpPr/>
          <p:nvPr/>
        </p:nvSpPr>
        <p:spPr>
          <a:xfrm>
            <a:off x="5349240" y="2322576"/>
            <a:ext cx="3383280" cy="1371600"/>
          </a:xfrm>
          <a:prstGeom prst="roundRect">
            <a:avLst>
              <a:gd name="adj" fmla="val 5333"/>
            </a:avLst>
          </a:prstGeom>
          <a:solidFill>
            <a:srgbClr val="1F6F6B"/>
          </a:solidFill>
          <a:ln/>
        </p:spPr>
        <p:txBody>
          <a:bodyPr/>
          <a:lstStyle/>
          <a:p>
            <a:endParaRPr lang="en-US"/>
          </a:p>
        </p:txBody>
      </p:sp>
      <p:sp>
        <p:nvSpPr>
          <p:cNvPr id="11" name="Text 9"/>
          <p:cNvSpPr/>
          <p:nvPr/>
        </p:nvSpPr>
        <p:spPr>
          <a:xfrm>
            <a:off x="5486400" y="2322576"/>
            <a:ext cx="3108960" cy="13716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prior knowledge  R(x)</a:t>
            </a:r>
            <a:endParaRPr lang="en-US" sz="1900" dirty="0"/>
          </a:p>
          <a:p>
            <a:pPr marL="0" indent="0" algn="ctr">
              <a:buNone/>
            </a:pPr>
            <a:r>
              <a:rPr lang="en-US" sz="1650" i="1" dirty="0">
                <a:solidFill>
                  <a:srgbClr val="FFFFFF"/>
                </a:solidFill>
                <a:latin typeface="Lucida Bright" pitchFamily="34" charset="0"/>
                <a:ea typeface="Lucida Bright" pitchFamily="34" charset="-122"/>
                <a:cs typeface="Lucida Bright" pitchFamily="34" charset="-120"/>
              </a:rPr>
              <a:t>is x plausible, independent of this measurement?</a:t>
            </a:r>
            <a:endParaRPr lang="en-US" sz="1900" dirty="0"/>
          </a:p>
        </p:txBody>
      </p:sp>
      <p:sp>
        <p:nvSpPr>
          <p:cNvPr id="12" name="Shape 10"/>
          <p:cNvSpPr/>
          <p:nvPr/>
        </p:nvSpPr>
        <p:spPr>
          <a:xfrm>
            <a:off x="3017520" y="4288536"/>
            <a:ext cx="3108960" cy="731520"/>
          </a:xfrm>
          <a:prstGeom prst="roundRect">
            <a:avLst>
              <a:gd name="adj" fmla="val 10000"/>
            </a:avLst>
          </a:prstGeom>
          <a:solidFill>
            <a:srgbClr val="9C7A2E"/>
          </a:solidFill>
          <a:ln/>
        </p:spPr>
        <p:txBody>
          <a:bodyPr/>
          <a:lstStyle/>
          <a:p>
            <a:endParaRPr lang="en-US"/>
          </a:p>
        </p:txBody>
      </p:sp>
      <p:sp>
        <p:nvSpPr>
          <p:cNvPr id="13" name="Text 11"/>
          <p:cNvSpPr/>
          <p:nvPr/>
        </p:nvSpPr>
        <p:spPr>
          <a:xfrm>
            <a:off x="3017520" y="4288536"/>
            <a:ext cx="3108960" cy="73152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reconstruction  x̂</a:t>
            </a:r>
            <a:endParaRPr lang="en-US" sz="1900" dirty="0"/>
          </a:p>
        </p:txBody>
      </p:sp>
      <p:sp>
        <p:nvSpPr>
          <p:cNvPr id="14" name="Shape 12"/>
          <p:cNvSpPr/>
          <p:nvPr/>
        </p:nvSpPr>
        <p:spPr>
          <a:xfrm>
            <a:off x="2103120" y="3739896"/>
            <a:ext cx="868680" cy="914400"/>
          </a:xfrm>
          <a:prstGeom prst="line">
            <a:avLst/>
          </a:prstGeom>
          <a:noFill/>
          <a:ln w="27940">
            <a:solidFill>
              <a:srgbClr val="6B6459"/>
            </a:solidFill>
            <a:prstDash val="solid"/>
            <a:tailEnd type="triangle"/>
          </a:ln>
        </p:spPr>
        <p:txBody>
          <a:bodyPr/>
          <a:lstStyle/>
          <a:p>
            <a:endParaRPr lang="en-US"/>
          </a:p>
        </p:txBody>
      </p:sp>
      <p:sp>
        <p:nvSpPr>
          <p:cNvPr id="15" name="Shape 13"/>
          <p:cNvSpPr/>
          <p:nvPr/>
        </p:nvSpPr>
        <p:spPr>
          <a:xfrm flipH="1">
            <a:off x="6172200" y="3739896"/>
            <a:ext cx="868680" cy="914400"/>
          </a:xfrm>
          <a:prstGeom prst="line">
            <a:avLst/>
          </a:prstGeom>
          <a:noFill/>
          <a:ln w="27940">
            <a:solidFill>
              <a:srgbClr val="6B6459"/>
            </a:solidFill>
            <a:prstDash val="solid"/>
            <a:tailEnd type="triangle"/>
          </a:ln>
        </p:spPr>
        <p:txBody>
          <a:bodyPr/>
          <a:lstStyle/>
          <a:p>
            <a:endParaRPr lang="en-US"/>
          </a:p>
        </p:txBody>
      </p:sp>
      <p:sp>
        <p:nvSpPr>
          <p:cNvPr id="16" name="Shape 14"/>
          <p:cNvSpPr/>
          <p:nvPr/>
        </p:nvSpPr>
        <p:spPr>
          <a:xfrm>
            <a:off x="411480" y="5248656"/>
            <a:ext cx="8321040" cy="685800"/>
          </a:xfrm>
          <a:prstGeom prst="roundRect">
            <a:avLst>
              <a:gd name="adj" fmla="val 10667"/>
            </a:avLst>
          </a:prstGeom>
          <a:solidFill>
            <a:srgbClr val="9C7A2E"/>
          </a:solidFill>
          <a:ln/>
        </p:spPr>
        <p:txBody>
          <a:bodyPr/>
          <a:lstStyle/>
          <a:p>
            <a:endParaRPr lang="en-US"/>
          </a:p>
        </p:txBody>
      </p:sp>
      <p:sp>
        <p:nvSpPr>
          <p:cNvPr id="17" name="Text 15"/>
          <p:cNvSpPr txBox="1"/>
          <p:nvPr/>
        </p:nvSpPr>
        <p:spPr>
          <a:xfrm>
            <a:off x="640080" y="5248656"/>
            <a:ext cx="7863840" cy="6858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The measurement term knows the experiment; the prior knows the world.</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Ambiguity lives in the null space</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18</a:t>
            </a:r>
            <a:endParaRPr lang="en-US" sz="1100" dirty="0"/>
          </a:p>
        </p:txBody>
      </p:sp>
      <p:sp>
        <p:nvSpPr>
          <p:cNvPr id="6" name="Text 4"/>
          <p:cNvSpPr txBox="1"/>
          <p:nvPr/>
        </p:nvSpPr>
        <p:spPr>
          <a:xfrm>
            <a:off x="3383280" y="914400"/>
            <a:ext cx="237744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y = Ax + n</a:t>
            </a:r>
            <a:endParaRPr lang="en-US" sz="2200" dirty="0"/>
          </a:p>
        </p:txBody>
      </p:sp>
      <p:sp>
        <p:nvSpPr>
          <p:cNvPr id="7" name="Text 5"/>
          <p:cNvSpPr txBox="1"/>
          <p:nvPr/>
        </p:nvSpPr>
        <p:spPr>
          <a:xfrm>
            <a:off x="411480" y="1600200"/>
            <a:ext cx="8321040" cy="502920"/>
          </a:xfrm>
          <a:prstGeom prst="rect">
            <a:avLst/>
          </a:prstGeom>
          <a:noFill/>
          <a:ln/>
        </p:spPr>
        <p:txBody>
          <a:bodyPr wrap="square" lIns="0" tIns="0" rIns="0" bIns="0" rtlCol="0" anchor="ctr"/>
          <a:lstStyle/>
          <a:p>
            <a:pPr marL="0" indent="0" algn="ctr">
              <a:buNone/>
            </a:pPr>
            <a:r>
              <a:rPr lang="en-US" sz="1850" dirty="0">
                <a:solidFill>
                  <a:srgbClr val="2B2B28"/>
                </a:solidFill>
                <a:latin typeface="Lucida Bright" pitchFamily="34" charset="0"/>
                <a:ea typeface="Lucida Bright" pitchFamily="34" charset="-122"/>
                <a:cs typeface="Lucida Bright" pitchFamily="34" charset="-120"/>
              </a:rPr>
              <a:t>With limited or weak measurements, A can be rank-deficient or ill-conditioned. If z lies in the null space, then:</a:t>
            </a:r>
            <a:endParaRPr lang="en-US" sz="1850" dirty="0"/>
          </a:p>
        </p:txBody>
      </p:sp>
      <p:sp>
        <p:nvSpPr>
          <p:cNvPr id="8" name="Text 6"/>
          <p:cNvSpPr txBox="1"/>
          <p:nvPr/>
        </p:nvSpPr>
        <p:spPr>
          <a:xfrm>
            <a:off x="548640" y="2194560"/>
            <a:ext cx="8046720" cy="457200"/>
          </a:xfrm>
          <a:prstGeom prst="rect">
            <a:avLst/>
          </a:prstGeom>
          <a:noFill/>
          <a:ln/>
        </p:spPr>
        <p:txBody>
          <a:bodyPr wrap="square" lIns="0" tIns="0" rIns="0" bIns="0" rtlCol="0" anchor="ctr"/>
          <a:lstStyle/>
          <a:p>
            <a:pPr marL="0" indent="0" algn="ctr">
              <a:buNone/>
            </a:pPr>
            <a:r>
              <a:rPr lang="en-US" sz="2200" b="1" i="1" dirty="0">
                <a:solidFill>
                  <a:srgbClr val="34465B"/>
                </a:solidFill>
                <a:latin typeface="Lucida Bright" pitchFamily="34" charset="0"/>
                <a:ea typeface="Lucida Bright" pitchFamily="34" charset="-122"/>
                <a:cs typeface="Lucida Bright" pitchFamily="34" charset="-120"/>
              </a:rPr>
              <a:t>Az = 0     ⟹     A(x + z) = Ax</a:t>
            </a:r>
            <a:endParaRPr lang="en-US" sz="2200" dirty="0"/>
          </a:p>
        </p:txBody>
      </p:sp>
      <p:sp>
        <p:nvSpPr>
          <p:cNvPr id="9" name="Text 7"/>
          <p:cNvSpPr txBox="1"/>
          <p:nvPr/>
        </p:nvSpPr>
        <p:spPr>
          <a:xfrm>
            <a:off x="411480" y="3063240"/>
            <a:ext cx="8321040" cy="146304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Even when the null space is only approximate, small singular values create directions that are weakly observed and therefore unstable under noise.</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The likelihood / data term can tell us whether a candidate explains y — never whether it is a plausible physical state.</a:t>
            </a:r>
            <a:endParaRPr lang="en-US" sz="1850" dirty="0"/>
          </a:p>
        </p:txBody>
      </p:sp>
    </p:spTree>
    <p:extLst>
      <p:ext uri="{BB962C8B-B14F-4D97-AF65-F5344CB8AC3E}">
        <p14:creationId xmlns:p14="http://schemas.microsoft.com/office/powerpoint/2010/main" val="194997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Why is a prior needed at all?</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a:t>
            </a:r>
            <a:endParaRPr lang="en-US" sz="1100" dirty="0"/>
          </a:p>
        </p:txBody>
      </p:sp>
      <p:pic>
        <p:nvPicPr>
          <p:cNvPr id="6" name="Image 0" descr="/home/claude/lp/assets_lp_ambiguity2d.png"/>
          <p:cNvPicPr>
            <a:picLocks noChangeAspect="1"/>
          </p:cNvPicPr>
          <p:nvPr/>
        </p:nvPicPr>
        <p:blipFill>
          <a:blip r:embed="rId3"/>
          <a:stretch>
            <a:fillRect/>
          </a:stretch>
        </p:blipFill>
        <p:spPr>
          <a:xfrm>
            <a:off x="228600" y="960120"/>
            <a:ext cx="4206240" cy="3619493"/>
          </a:xfrm>
          <a:prstGeom prst="rect">
            <a:avLst/>
          </a:prstGeom>
        </p:spPr>
      </p:pic>
      <p:sp>
        <p:nvSpPr>
          <p:cNvPr id="7" name="Text 4"/>
          <p:cNvSpPr txBox="1"/>
          <p:nvPr/>
        </p:nvSpPr>
        <p:spPr>
          <a:xfrm>
            <a:off x="4572000" y="1097280"/>
            <a:ext cx="4160520" cy="3840480"/>
          </a:xfrm>
          <a:prstGeom prst="rect">
            <a:avLst/>
          </a:prstGeom>
          <a:noFill/>
          <a:ln/>
        </p:spPr>
        <p:txBody>
          <a:bodyPr wrap="square" lIns="0" tIns="0" rIns="0" bIns="0" rtlCol="0" anchor="t"/>
          <a:lstStyle/>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Undersampling, null spaces, ill-conditioning, noise, missing frequencies, limited views, occlusion…</a:t>
            </a:r>
            <a:endParaRPr lang="en-US" sz="1750" dirty="0"/>
          </a:p>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…all let many states x explain the same y.</a:t>
            </a:r>
            <a:endParaRPr lang="en-US" sz="1750" dirty="0"/>
          </a:p>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Data consistency narrows the set; it may not select one stable answer.</a:t>
            </a:r>
            <a:endParaRPr lang="en-US" sz="1750" dirty="0"/>
          </a:p>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Reconstruction seeks the intersection with the plausible set.</a:t>
            </a:r>
            <a:endParaRPr lang="en-US" sz="1750" dirty="0"/>
          </a:p>
        </p:txBody>
      </p:sp>
      <p:sp>
        <p:nvSpPr>
          <p:cNvPr id="8" name="Shape 5"/>
          <p:cNvSpPr/>
          <p:nvPr/>
        </p:nvSpPr>
        <p:spPr>
          <a:xfrm>
            <a:off x="411480" y="5120640"/>
            <a:ext cx="8321040" cy="731520"/>
          </a:xfrm>
          <a:prstGeom prst="roundRect">
            <a:avLst>
              <a:gd name="adj" fmla="val 10000"/>
            </a:avLst>
          </a:prstGeom>
          <a:solidFill>
            <a:srgbClr val="9C7A2E"/>
          </a:solidFill>
          <a:ln/>
        </p:spPr>
        <p:txBody>
          <a:bodyPr/>
          <a:lstStyle/>
          <a:p>
            <a:endParaRPr lang="en-US"/>
          </a:p>
        </p:txBody>
      </p:sp>
      <p:sp>
        <p:nvSpPr>
          <p:cNvPr id="9" name="Text 6"/>
          <p:cNvSpPr txBox="1"/>
          <p:nvPr/>
        </p:nvSpPr>
        <p:spPr>
          <a:xfrm>
            <a:off x="640080" y="5120640"/>
            <a:ext cx="7863840" cy="7315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Without a prior, “the” solution of an inverse problem is often not even defined.</a:t>
            </a:r>
            <a:endParaRPr lang="en-US" sz="1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Sparse-view CT: fitting data is not enough</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a:t>
            </a:r>
            <a:endParaRPr lang="en-US" sz="1100" dirty="0"/>
          </a:p>
        </p:txBody>
      </p:sp>
      <p:pic>
        <p:nvPicPr>
          <p:cNvPr id="6" name="Image 0" descr="/home/claude/lp/assets_lp_ct_ambiguity.png"/>
          <p:cNvPicPr>
            <a:picLocks noChangeAspect="1"/>
          </p:cNvPicPr>
          <p:nvPr/>
        </p:nvPicPr>
        <p:blipFill>
          <a:blip r:embed="rId3"/>
          <a:stretch>
            <a:fillRect/>
          </a:stretch>
        </p:blipFill>
        <p:spPr>
          <a:xfrm>
            <a:off x="411480" y="1005840"/>
            <a:ext cx="8321040" cy="3017798"/>
          </a:xfrm>
          <a:prstGeom prst="rect">
            <a:avLst/>
          </a:prstGeom>
        </p:spPr>
      </p:pic>
      <p:sp>
        <p:nvSpPr>
          <p:cNvPr id="7" name="Text 4"/>
          <p:cNvSpPr txBox="1"/>
          <p:nvPr/>
        </p:nvSpPr>
        <p:spPr>
          <a:xfrm>
            <a:off x="411480" y="4206518"/>
            <a:ext cx="8321040" cy="1188720"/>
          </a:xfrm>
          <a:prstGeom prst="rect">
            <a:avLst/>
          </a:prstGeom>
          <a:noFill/>
          <a:ln/>
        </p:spPr>
        <p:txBody>
          <a:bodyPr wrap="square" lIns="0" tIns="0" rIns="0" bIns="0" rtlCol="0" anchor="t"/>
          <a:lstStyle/>
          <a:p>
            <a:pPr marL="0" indent="0" algn="ctr">
              <a:buNone/>
            </a:pPr>
            <a:r>
              <a:rPr lang="en-US" sz="1700" dirty="0">
                <a:solidFill>
                  <a:srgbClr val="2B2B28"/>
                </a:solidFill>
                <a:latin typeface="Lucida Bright" pitchFamily="34" charset="0"/>
                <a:ea typeface="Lucida Bright" pitchFamily="34" charset="-122"/>
                <a:cs typeface="Lucida Bright" pitchFamily="34" charset="-120"/>
              </a:rPr>
              <a:t>18 projection angles. The middle image was built by adding a (near) null-space pattern of A to the truth: its projections differ by only 0.3%, yet the anatomy is visibly different. FBP matches the data worse (10%) and shows streaks.</a:t>
            </a:r>
            <a:endParaRPr lang="en-US" sz="1700" dirty="0"/>
          </a:p>
        </p:txBody>
      </p:sp>
      <p:sp>
        <p:nvSpPr>
          <p:cNvPr id="8" name="Shape 5"/>
          <p:cNvSpPr/>
          <p:nvPr/>
        </p:nvSpPr>
        <p:spPr>
          <a:xfrm>
            <a:off x="411480" y="5440958"/>
            <a:ext cx="8321040" cy="658368"/>
          </a:xfrm>
          <a:prstGeom prst="roundRect">
            <a:avLst>
              <a:gd name="adj" fmla="val 11111"/>
            </a:avLst>
          </a:prstGeom>
          <a:solidFill>
            <a:srgbClr val="9C7A2E"/>
          </a:solidFill>
          <a:ln/>
        </p:spPr>
        <p:txBody>
          <a:bodyPr/>
          <a:lstStyle/>
          <a:p>
            <a:endParaRPr lang="en-US"/>
          </a:p>
        </p:txBody>
      </p:sp>
      <p:sp>
        <p:nvSpPr>
          <p:cNvPr id="9" name="Text 6"/>
          <p:cNvSpPr txBox="1"/>
          <p:nvPr/>
        </p:nvSpPr>
        <p:spPr>
          <a:xfrm>
            <a:off x="640080" y="5440958"/>
            <a:ext cx="7863840" cy="658368"/>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The sensor cannot tell these images apart — something else must.</a:t>
            </a:r>
            <a:endParaRPr lang="en-US" sz="1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Classical priors are assumptions</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a:t>
            </a:r>
            <a:endParaRPr lang="en-US" sz="1100" dirty="0"/>
          </a:p>
        </p:txBody>
      </p:sp>
      <p:sp>
        <p:nvSpPr>
          <p:cNvPr id="6" name="Text 4"/>
          <p:cNvSpPr txBox="1"/>
          <p:nvPr/>
        </p:nvSpPr>
        <p:spPr>
          <a:xfrm>
            <a:off x="365760" y="1005840"/>
            <a:ext cx="841248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R(x) = ‖x‖</a:t>
            </a:r>
            <a:r>
              <a:rPr lang="en-US" sz="2200" i="1" baseline="-40000" dirty="0">
                <a:solidFill>
                  <a:srgbClr val="34465B"/>
                </a:solidFill>
                <a:latin typeface="Lucida Bright" pitchFamily="34" charset="0"/>
                <a:ea typeface="Lucida Bright" pitchFamily="34" charset="-122"/>
                <a:cs typeface="Lucida Bright" pitchFamily="34" charset="-120"/>
              </a:rPr>
              <a:t>2</a:t>
            </a:r>
            <a:r>
              <a:rPr lang="en-US" sz="2200" i="1" baseline="30000" dirty="0">
                <a:solidFill>
                  <a:srgbClr val="34465B"/>
                </a:solidFill>
                <a:latin typeface="Lucida Bright" pitchFamily="34" charset="0"/>
                <a:ea typeface="Lucida Bright" pitchFamily="34" charset="-122"/>
                <a:cs typeface="Lucida Bright" pitchFamily="34" charset="-120"/>
              </a:rPr>
              <a:t>2</a:t>
            </a:r>
            <a:r>
              <a:rPr lang="en-US" sz="2200" i="1" dirty="0">
                <a:solidFill>
                  <a:srgbClr val="34465B"/>
                </a:solidFill>
                <a:latin typeface="Lucida Bright" pitchFamily="34" charset="0"/>
                <a:ea typeface="Lucida Bright" pitchFamily="34" charset="-122"/>
                <a:cs typeface="Lucida Bright" pitchFamily="34" charset="-120"/>
              </a:rPr>
              <a:t>          R(x) = ‖x‖</a:t>
            </a:r>
            <a:r>
              <a:rPr lang="en-US" sz="2200" i="1" baseline="-40000" dirty="0">
                <a:solidFill>
                  <a:srgbClr val="34465B"/>
                </a:solidFill>
                <a:latin typeface="Lucida Bright" pitchFamily="34" charset="0"/>
                <a:ea typeface="Lucida Bright" pitchFamily="34" charset="-122"/>
                <a:cs typeface="Lucida Bright" pitchFamily="34" charset="-120"/>
              </a:rPr>
              <a:t>1</a:t>
            </a:r>
            <a:r>
              <a:rPr lang="en-US" sz="2200" i="1" dirty="0">
                <a:solidFill>
                  <a:srgbClr val="34465B"/>
                </a:solidFill>
                <a:latin typeface="Lucida Bright" pitchFamily="34" charset="0"/>
                <a:ea typeface="Lucida Bright" pitchFamily="34" charset="-122"/>
                <a:cs typeface="Lucida Bright" pitchFamily="34" charset="-120"/>
              </a:rPr>
              <a:t>          R(x) = TV(x)</a:t>
            </a:r>
            <a:endParaRPr lang="en-US" sz="2200" dirty="0"/>
          </a:p>
        </p:txBody>
      </p:sp>
      <p:pic>
        <p:nvPicPr>
          <p:cNvPr id="7" name="Image 0" descr="/home/claude/lp/assets_lp_classical_priors.png"/>
          <p:cNvPicPr>
            <a:picLocks noChangeAspect="1"/>
          </p:cNvPicPr>
          <p:nvPr/>
        </p:nvPicPr>
        <p:blipFill>
          <a:blip r:embed="rId3"/>
          <a:stretch>
            <a:fillRect/>
          </a:stretch>
        </p:blipFill>
        <p:spPr>
          <a:xfrm>
            <a:off x="411480" y="1600200"/>
            <a:ext cx="8321040" cy="2568314"/>
          </a:xfrm>
          <a:prstGeom prst="rect">
            <a:avLst/>
          </a:prstGeom>
        </p:spPr>
      </p:pic>
      <p:sp>
        <p:nvSpPr>
          <p:cNvPr id="8" name="Text 5"/>
          <p:cNvSpPr txBox="1"/>
          <p:nvPr/>
        </p:nvSpPr>
        <p:spPr>
          <a:xfrm>
            <a:off x="411480" y="4351394"/>
            <a:ext cx="8321040" cy="1371600"/>
          </a:xfrm>
          <a:prstGeom prst="rect">
            <a:avLst/>
          </a:prstGeom>
          <a:noFill/>
          <a:ln/>
        </p:spPr>
        <p:txBody>
          <a:bodyPr wrap="square" lIns="0" tIns="0" rIns="0" bIns="0" rtlCol="0" anchor="t"/>
          <a:lstStyle/>
          <a:p>
            <a:pPr marL="228600" indent="-228600">
              <a:spcAft>
                <a:spcPts val="6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Hand-designed: small energy (Tikhonov), sparsity, piecewise smoothness.</a:t>
            </a:r>
            <a:endParaRPr lang="en-US" sz="1750" dirty="0"/>
          </a:p>
          <a:p>
            <a:pPr marL="228600" indent="-228600">
              <a:spcAft>
                <a:spcPts val="6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Powerful because they encode structure — intentionally simple.</a:t>
            </a:r>
            <a:endParaRPr lang="en-US" sz="1750" dirty="0"/>
          </a:p>
          <a:p>
            <a:pPr marL="228600" indent="-228600">
              <a:spcAft>
                <a:spcPts val="6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Who decided “sparse”, “smooth”, or “piecewise smooth”? We did.</a:t>
            </a:r>
            <a:endParaRPr lang="en-US" sz="1750" dirty="0"/>
          </a:p>
        </p:txBody>
      </p:sp>
      <p:sp>
        <p:nvSpPr>
          <p:cNvPr id="9" name="Text 6"/>
          <p:cNvSpPr txBox="1"/>
          <p:nvPr/>
        </p:nvSpPr>
        <p:spPr>
          <a:xfrm>
            <a:off x="411480" y="5677274"/>
            <a:ext cx="8321040" cy="548640"/>
          </a:xfrm>
          <a:prstGeom prst="rect">
            <a:avLst/>
          </a:prstGeom>
          <a:noFill/>
          <a:ln/>
        </p:spPr>
        <p:txBody>
          <a:bodyPr wrap="square" lIns="0" tIns="0" rIns="0" bIns="0" rtlCol="0" anchor="t"/>
          <a:lstStyle/>
          <a:p>
            <a:pPr marL="0" indent="0" algn="ctr">
              <a:buNone/>
            </a:pPr>
            <a:r>
              <a:rPr lang="en-US" sz="1650" i="1" dirty="0">
                <a:solidFill>
                  <a:srgbClr val="6B6459"/>
                </a:solidFill>
                <a:latin typeface="Lucida Bright" pitchFamily="34" charset="0"/>
                <a:ea typeface="Lucida Bright" pitchFamily="34" charset="-122"/>
                <a:cs typeface="Lucida Bright" pitchFamily="34" charset="-120"/>
              </a:rPr>
              <a:t>Real anatomy, RF occupancy patterns and room impulse responses carry richer structure than these can express.</a:t>
            </a:r>
            <a:endParaRPr lang="en-US" sz="16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 the prior, not the whole inverse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a:t>
            </a:r>
            <a:endParaRPr lang="en-US" sz="1100" dirty="0"/>
          </a:p>
        </p:txBody>
      </p:sp>
      <p:sp>
        <p:nvSpPr>
          <p:cNvPr id="6" name="Text 4"/>
          <p:cNvSpPr txBox="1"/>
          <p:nvPr/>
        </p:nvSpPr>
        <p:spPr>
          <a:xfrm>
            <a:off x="365760" y="96012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direct inverse:   x̂ = 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(y)</a:t>
            </a:r>
            <a:endParaRPr lang="en-US" sz="2100" dirty="0"/>
          </a:p>
        </p:txBody>
      </p:sp>
      <p:sp>
        <p:nvSpPr>
          <p:cNvPr id="7" name="Text 5"/>
          <p:cNvSpPr txBox="1"/>
          <p:nvPr/>
        </p:nvSpPr>
        <p:spPr>
          <a:xfrm>
            <a:off x="365760" y="146304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learned prior:   x̂ = arg min</a:t>
            </a:r>
            <a:r>
              <a:rPr lang="en-US" sz="2100" i="1" baseline="-40000" dirty="0">
                <a:solidFill>
                  <a:srgbClr val="34465B"/>
                </a:solidFill>
                <a:latin typeface="Lucida Bright" pitchFamily="34" charset="0"/>
                <a:ea typeface="Lucida Bright" pitchFamily="34" charset="-122"/>
                <a:cs typeface="Lucida Bright" pitchFamily="34" charset="-120"/>
              </a:rPr>
              <a:t>x</a:t>
            </a:r>
            <a:r>
              <a:rPr lang="en-US" sz="2100" i="1" dirty="0">
                <a:solidFill>
                  <a:srgbClr val="34465B"/>
                </a:solidFill>
                <a:latin typeface="Lucida Bright" pitchFamily="34" charset="0"/>
                <a:ea typeface="Lucida Bright" pitchFamily="34" charset="-122"/>
                <a:cs typeface="Lucida Bright" pitchFamily="34" charset="-120"/>
              </a:rPr>
              <a:t> D(y, Ax) + λ </a:t>
            </a:r>
            <a:r>
              <a:rPr lang="en-US" sz="2100" b="1" i="1" dirty="0">
                <a:solidFill>
                  <a:srgbClr val="7A3B3B"/>
                </a:solidFill>
                <a:latin typeface="Lucida Bright" pitchFamily="34" charset="0"/>
                <a:ea typeface="Lucida Bright" pitchFamily="34" charset="-122"/>
                <a:cs typeface="Lucida Bright" pitchFamily="34" charset="-120"/>
              </a:rPr>
              <a:t>R</a:t>
            </a:r>
            <a:r>
              <a:rPr lang="en-US" sz="2100" b="1" i="1" baseline="-40000" dirty="0">
                <a:solidFill>
                  <a:srgbClr val="7A3B3B"/>
                </a:solidFill>
                <a:latin typeface="Lucida Bright" pitchFamily="34" charset="0"/>
                <a:ea typeface="Lucida Bright" pitchFamily="34" charset="-122"/>
                <a:cs typeface="Lucida Bright" pitchFamily="34" charset="-120"/>
              </a:rPr>
              <a:t>φ</a:t>
            </a:r>
            <a:r>
              <a:rPr lang="en-US" sz="2100" b="1" i="1" dirty="0">
                <a:solidFill>
                  <a:srgbClr val="7A3B3B"/>
                </a:solidFill>
                <a:latin typeface="Lucida Bright" pitchFamily="34" charset="0"/>
                <a:ea typeface="Lucida Bright" pitchFamily="34" charset="-122"/>
                <a:cs typeface="Lucida Bright" pitchFamily="34" charset="-120"/>
              </a:rPr>
              <a:t>(x)</a:t>
            </a:r>
            <a:endParaRPr lang="en-US" sz="2100" dirty="0"/>
          </a:p>
        </p:txBody>
      </p:sp>
      <p:sp>
        <p:nvSpPr>
          <p:cNvPr id="8" name="Text 6"/>
          <p:cNvSpPr/>
          <p:nvPr/>
        </p:nvSpPr>
        <p:spPr>
          <a:xfrm>
            <a:off x="411480" y="2240280"/>
            <a:ext cx="8321040" cy="320040"/>
          </a:xfrm>
          <a:prstGeom prst="rect">
            <a:avLst/>
          </a:prstGeom>
          <a:noFill/>
          <a:ln/>
        </p:spPr>
        <p:txBody>
          <a:bodyPr wrap="square" lIns="0" tIns="0" rIns="0" bIns="0" rtlCol="0" anchor="ctr"/>
          <a:lstStyle/>
          <a:p>
            <a:pPr marL="0" indent="0">
              <a:buNone/>
            </a:pPr>
            <a:r>
              <a:rPr lang="en-US" sz="1600" i="1" dirty="0">
                <a:solidFill>
                  <a:srgbClr val="6B6459"/>
                </a:solidFill>
                <a:latin typeface="Lucida Bright" pitchFamily="34" charset="0"/>
                <a:ea typeface="Lucida Bright" pitchFamily="34" charset="-122"/>
                <a:cs typeface="Lucida Bright" pitchFamily="34" charset="-120"/>
              </a:rPr>
              <a:t>labels teach the entire y → x map</a:t>
            </a:r>
            <a:endParaRPr lang="en-US" sz="1600" dirty="0"/>
          </a:p>
        </p:txBody>
      </p:sp>
      <p:sp>
        <p:nvSpPr>
          <p:cNvPr id="9" name="Shape 7"/>
          <p:cNvSpPr/>
          <p:nvPr/>
        </p:nvSpPr>
        <p:spPr>
          <a:xfrm>
            <a:off x="822960" y="2606040"/>
            <a:ext cx="2194560" cy="685800"/>
          </a:xfrm>
          <a:prstGeom prst="roundRect">
            <a:avLst>
              <a:gd name="adj" fmla="val 10667"/>
            </a:avLst>
          </a:prstGeom>
          <a:solidFill>
            <a:srgbClr val="34465B"/>
          </a:solidFill>
          <a:ln/>
        </p:spPr>
        <p:txBody>
          <a:bodyPr/>
          <a:lstStyle/>
          <a:p>
            <a:endParaRPr lang="en-US"/>
          </a:p>
        </p:txBody>
      </p:sp>
      <p:sp>
        <p:nvSpPr>
          <p:cNvPr id="10" name="Text 8"/>
          <p:cNvSpPr txBox="1"/>
          <p:nvPr/>
        </p:nvSpPr>
        <p:spPr>
          <a:xfrm>
            <a:off x="868680" y="2606040"/>
            <a:ext cx="210312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y</a:t>
            </a:r>
            <a:endParaRPr lang="en-US" sz="1800" dirty="0"/>
          </a:p>
        </p:txBody>
      </p:sp>
      <p:sp>
        <p:nvSpPr>
          <p:cNvPr id="11" name="Shape 9"/>
          <p:cNvSpPr/>
          <p:nvPr/>
        </p:nvSpPr>
        <p:spPr>
          <a:xfrm>
            <a:off x="3066898" y="2866644"/>
            <a:ext cx="312725" cy="164592"/>
          </a:xfrm>
          <a:prstGeom prst="rightArrow">
            <a:avLst/>
          </a:prstGeom>
          <a:solidFill>
            <a:srgbClr val="6B6459"/>
          </a:solidFill>
          <a:ln/>
        </p:spPr>
        <p:txBody>
          <a:bodyPr/>
          <a:lstStyle/>
          <a:p>
            <a:endParaRPr lang="en-US"/>
          </a:p>
        </p:txBody>
      </p:sp>
      <p:sp>
        <p:nvSpPr>
          <p:cNvPr id="12" name="Shape 10"/>
          <p:cNvSpPr/>
          <p:nvPr/>
        </p:nvSpPr>
        <p:spPr>
          <a:xfrm>
            <a:off x="3429000" y="2606040"/>
            <a:ext cx="2194560" cy="685800"/>
          </a:xfrm>
          <a:prstGeom prst="roundRect">
            <a:avLst>
              <a:gd name="adj" fmla="val 10667"/>
            </a:avLst>
          </a:prstGeom>
          <a:solidFill>
            <a:srgbClr val="34465B"/>
          </a:solidFill>
          <a:ln/>
        </p:spPr>
        <p:txBody>
          <a:bodyPr/>
          <a:lstStyle/>
          <a:p>
            <a:endParaRPr lang="en-US"/>
          </a:p>
        </p:txBody>
      </p:sp>
      <p:sp>
        <p:nvSpPr>
          <p:cNvPr id="13" name="Text 11"/>
          <p:cNvSpPr txBox="1"/>
          <p:nvPr/>
        </p:nvSpPr>
        <p:spPr>
          <a:xfrm>
            <a:off x="3474720" y="2606040"/>
            <a:ext cx="210312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large network gφ</a:t>
            </a:r>
            <a:endParaRPr lang="en-US" sz="1800" dirty="0"/>
          </a:p>
        </p:txBody>
      </p:sp>
      <p:sp>
        <p:nvSpPr>
          <p:cNvPr id="14" name="Shape 12"/>
          <p:cNvSpPr/>
          <p:nvPr/>
        </p:nvSpPr>
        <p:spPr>
          <a:xfrm>
            <a:off x="5672938" y="2866644"/>
            <a:ext cx="312725" cy="164592"/>
          </a:xfrm>
          <a:prstGeom prst="rightArrow">
            <a:avLst/>
          </a:prstGeom>
          <a:solidFill>
            <a:srgbClr val="6B6459"/>
          </a:solidFill>
          <a:ln/>
        </p:spPr>
        <p:txBody>
          <a:bodyPr/>
          <a:lstStyle/>
          <a:p>
            <a:endParaRPr lang="en-US"/>
          </a:p>
        </p:txBody>
      </p:sp>
      <p:sp>
        <p:nvSpPr>
          <p:cNvPr id="15" name="Shape 13"/>
          <p:cNvSpPr/>
          <p:nvPr/>
        </p:nvSpPr>
        <p:spPr>
          <a:xfrm>
            <a:off x="6035040" y="2606040"/>
            <a:ext cx="2194560" cy="685800"/>
          </a:xfrm>
          <a:prstGeom prst="roundRect">
            <a:avLst>
              <a:gd name="adj" fmla="val 10667"/>
            </a:avLst>
          </a:prstGeom>
          <a:solidFill>
            <a:srgbClr val="34465B"/>
          </a:solidFill>
          <a:ln/>
        </p:spPr>
        <p:txBody>
          <a:bodyPr/>
          <a:lstStyle/>
          <a:p>
            <a:endParaRPr lang="en-US"/>
          </a:p>
        </p:txBody>
      </p:sp>
      <p:sp>
        <p:nvSpPr>
          <p:cNvPr id="16" name="Text 14"/>
          <p:cNvSpPr txBox="1"/>
          <p:nvPr/>
        </p:nvSpPr>
        <p:spPr>
          <a:xfrm>
            <a:off x="6080760" y="2606040"/>
            <a:ext cx="210312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x̂</a:t>
            </a:r>
            <a:endParaRPr lang="en-US" sz="1800" dirty="0"/>
          </a:p>
        </p:txBody>
      </p:sp>
      <p:sp>
        <p:nvSpPr>
          <p:cNvPr id="17" name="Text 15"/>
          <p:cNvSpPr/>
          <p:nvPr/>
        </p:nvSpPr>
        <p:spPr>
          <a:xfrm>
            <a:off x="411480" y="3611880"/>
            <a:ext cx="8321040" cy="320040"/>
          </a:xfrm>
          <a:prstGeom prst="rect">
            <a:avLst/>
          </a:prstGeom>
          <a:noFill/>
          <a:ln/>
        </p:spPr>
        <p:txBody>
          <a:bodyPr wrap="square" lIns="0" tIns="0" rIns="0" bIns="0" rtlCol="0" anchor="ctr"/>
          <a:lstStyle/>
          <a:p>
            <a:pPr marL="0" indent="0">
              <a:buNone/>
            </a:pPr>
            <a:r>
              <a:rPr lang="en-US" sz="1600" i="1" dirty="0">
                <a:solidFill>
                  <a:srgbClr val="6B6459"/>
                </a:solidFill>
                <a:latin typeface="Lucida Bright" pitchFamily="34" charset="0"/>
                <a:ea typeface="Lucida Bright" pitchFamily="34" charset="-122"/>
                <a:cs typeface="Lucida Bright" pitchFamily="34" charset="-120"/>
              </a:rPr>
              <a:t>physics stays explicit; data only teach what x looks like</a:t>
            </a:r>
            <a:endParaRPr lang="en-US" sz="1600" dirty="0"/>
          </a:p>
        </p:txBody>
      </p:sp>
      <p:sp>
        <p:nvSpPr>
          <p:cNvPr id="18" name="Shape 16"/>
          <p:cNvSpPr/>
          <p:nvPr/>
        </p:nvSpPr>
        <p:spPr>
          <a:xfrm>
            <a:off x="411480" y="3977640"/>
            <a:ext cx="1783080" cy="822960"/>
          </a:xfrm>
          <a:prstGeom prst="roundRect">
            <a:avLst>
              <a:gd name="adj" fmla="val 8889"/>
            </a:avLst>
          </a:prstGeom>
          <a:solidFill>
            <a:srgbClr val="1F6F6B"/>
          </a:solidFill>
          <a:ln/>
        </p:spPr>
        <p:txBody>
          <a:bodyPr/>
          <a:lstStyle/>
          <a:p>
            <a:endParaRPr lang="en-US"/>
          </a:p>
        </p:txBody>
      </p:sp>
      <p:sp>
        <p:nvSpPr>
          <p:cNvPr id="19" name="Text 17"/>
          <p:cNvSpPr txBox="1"/>
          <p:nvPr/>
        </p:nvSpPr>
        <p:spPr>
          <a:xfrm>
            <a:off x="45720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y</a:t>
            </a:r>
            <a:endParaRPr lang="en-US" sz="1650" dirty="0"/>
          </a:p>
        </p:txBody>
      </p:sp>
      <p:sp>
        <p:nvSpPr>
          <p:cNvPr id="20" name="Shape 18"/>
          <p:cNvSpPr/>
          <p:nvPr/>
        </p:nvSpPr>
        <p:spPr>
          <a:xfrm>
            <a:off x="2238451" y="4306824"/>
            <a:ext cx="277978" cy="164592"/>
          </a:xfrm>
          <a:prstGeom prst="rightArrow">
            <a:avLst/>
          </a:prstGeom>
          <a:solidFill>
            <a:srgbClr val="6B6459"/>
          </a:solidFill>
          <a:ln/>
        </p:spPr>
        <p:txBody>
          <a:bodyPr/>
          <a:lstStyle/>
          <a:p>
            <a:endParaRPr lang="en-US"/>
          </a:p>
        </p:txBody>
      </p:sp>
      <p:sp>
        <p:nvSpPr>
          <p:cNvPr id="21" name="Shape 19"/>
          <p:cNvSpPr/>
          <p:nvPr/>
        </p:nvSpPr>
        <p:spPr>
          <a:xfrm>
            <a:off x="2560320" y="3977640"/>
            <a:ext cx="1783080" cy="822960"/>
          </a:xfrm>
          <a:prstGeom prst="roundRect">
            <a:avLst>
              <a:gd name="adj" fmla="val 8889"/>
            </a:avLst>
          </a:prstGeom>
          <a:solidFill>
            <a:srgbClr val="1F6F6B"/>
          </a:solidFill>
          <a:ln/>
        </p:spPr>
        <p:txBody>
          <a:bodyPr/>
          <a:lstStyle/>
          <a:p>
            <a:endParaRPr lang="en-US"/>
          </a:p>
        </p:txBody>
      </p:sp>
      <p:sp>
        <p:nvSpPr>
          <p:cNvPr id="22" name="Text 20"/>
          <p:cNvSpPr txBox="1"/>
          <p:nvPr/>
        </p:nvSpPr>
        <p:spPr>
          <a:xfrm>
            <a:off x="260604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known A +</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data consistency</a:t>
            </a:r>
            <a:endParaRPr lang="en-US" sz="1650" dirty="0"/>
          </a:p>
        </p:txBody>
      </p:sp>
      <p:sp>
        <p:nvSpPr>
          <p:cNvPr id="23" name="Shape 21"/>
          <p:cNvSpPr/>
          <p:nvPr/>
        </p:nvSpPr>
        <p:spPr>
          <a:xfrm>
            <a:off x="4387291" y="4306824"/>
            <a:ext cx="277978" cy="164592"/>
          </a:xfrm>
          <a:prstGeom prst="rightArrow">
            <a:avLst/>
          </a:prstGeom>
          <a:solidFill>
            <a:srgbClr val="6B6459"/>
          </a:solidFill>
          <a:ln/>
        </p:spPr>
        <p:txBody>
          <a:bodyPr/>
          <a:lstStyle/>
          <a:p>
            <a:endParaRPr lang="en-US"/>
          </a:p>
        </p:txBody>
      </p:sp>
      <p:sp>
        <p:nvSpPr>
          <p:cNvPr id="24" name="Shape 22"/>
          <p:cNvSpPr/>
          <p:nvPr/>
        </p:nvSpPr>
        <p:spPr>
          <a:xfrm>
            <a:off x="4709160" y="3977640"/>
            <a:ext cx="1783080" cy="822960"/>
          </a:xfrm>
          <a:prstGeom prst="roundRect">
            <a:avLst>
              <a:gd name="adj" fmla="val 8889"/>
            </a:avLst>
          </a:prstGeom>
          <a:solidFill>
            <a:srgbClr val="1F6F6B"/>
          </a:solidFill>
          <a:ln/>
        </p:spPr>
        <p:txBody>
          <a:bodyPr/>
          <a:lstStyle/>
          <a:p>
            <a:endParaRPr lang="en-US"/>
          </a:p>
        </p:txBody>
      </p:sp>
      <p:sp>
        <p:nvSpPr>
          <p:cNvPr id="25" name="Text 23"/>
          <p:cNvSpPr txBox="1"/>
          <p:nvPr/>
        </p:nvSpPr>
        <p:spPr>
          <a:xfrm>
            <a:off x="475488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learned</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prior</a:t>
            </a:r>
            <a:endParaRPr lang="en-US" sz="1650" dirty="0"/>
          </a:p>
        </p:txBody>
      </p:sp>
      <p:sp>
        <p:nvSpPr>
          <p:cNvPr id="26" name="Shape 24"/>
          <p:cNvSpPr/>
          <p:nvPr/>
        </p:nvSpPr>
        <p:spPr>
          <a:xfrm>
            <a:off x="6536131" y="4306824"/>
            <a:ext cx="277978" cy="164592"/>
          </a:xfrm>
          <a:prstGeom prst="rightArrow">
            <a:avLst/>
          </a:prstGeom>
          <a:solidFill>
            <a:srgbClr val="6B6459"/>
          </a:solidFill>
          <a:ln/>
        </p:spPr>
        <p:txBody>
          <a:bodyPr/>
          <a:lstStyle/>
          <a:p>
            <a:endParaRPr lang="en-US"/>
          </a:p>
        </p:txBody>
      </p:sp>
      <p:sp>
        <p:nvSpPr>
          <p:cNvPr id="27" name="Shape 25"/>
          <p:cNvSpPr/>
          <p:nvPr/>
        </p:nvSpPr>
        <p:spPr>
          <a:xfrm>
            <a:off x="6858000" y="3977640"/>
            <a:ext cx="1783080" cy="822960"/>
          </a:xfrm>
          <a:prstGeom prst="roundRect">
            <a:avLst>
              <a:gd name="adj" fmla="val 8889"/>
            </a:avLst>
          </a:prstGeom>
          <a:solidFill>
            <a:srgbClr val="9C7A2E"/>
          </a:solidFill>
          <a:ln/>
        </p:spPr>
        <p:txBody>
          <a:bodyPr/>
          <a:lstStyle/>
          <a:p>
            <a:endParaRPr lang="en-US"/>
          </a:p>
        </p:txBody>
      </p:sp>
      <p:sp>
        <p:nvSpPr>
          <p:cNvPr id="28" name="Text 26"/>
          <p:cNvSpPr txBox="1"/>
          <p:nvPr/>
        </p:nvSpPr>
        <p:spPr>
          <a:xfrm>
            <a:off x="690372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x̂</a:t>
            </a:r>
            <a:endParaRPr lang="en-US" sz="1650" dirty="0"/>
          </a:p>
        </p:txBody>
      </p:sp>
      <p:sp>
        <p:nvSpPr>
          <p:cNvPr id="29" name="Text 27"/>
          <p:cNvSpPr txBox="1"/>
          <p:nvPr/>
        </p:nvSpPr>
        <p:spPr>
          <a:xfrm>
            <a:off x="411480" y="5074920"/>
            <a:ext cx="8321040" cy="1005840"/>
          </a:xfrm>
          <a:prstGeom prst="rect">
            <a:avLst/>
          </a:prstGeom>
          <a:noFill/>
          <a:ln/>
        </p:spPr>
        <p:txBody>
          <a:bodyPr wrap="square" lIns="0" tIns="0" rIns="0" bIns="0" rtlCol="0" anchor="t"/>
          <a:lstStyle/>
          <a:p>
            <a:pPr marL="228600" indent="-228600">
              <a:spcAft>
                <a:spcPts val="6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Smaller sample burden: the network need not rediscover A.</a:t>
            </a:r>
            <a:endParaRPr lang="en-US" sz="1800" dirty="0"/>
          </a:p>
          <a:p>
            <a:pPr marL="228600" indent="-228600">
              <a:spcAft>
                <a:spcPts val="6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More interpretable, and measurement consistency stays explicit.</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technical forms of learned prior</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9</a:t>
            </a:r>
            <a:endParaRPr lang="en-US" sz="1100" dirty="0"/>
          </a:p>
        </p:txBody>
      </p:sp>
      <p:sp>
        <p:nvSpPr>
          <p:cNvPr id="6" name="Shape 4"/>
          <p:cNvSpPr/>
          <p:nvPr/>
        </p:nvSpPr>
        <p:spPr>
          <a:xfrm>
            <a:off x="411480" y="1097280"/>
            <a:ext cx="2621280" cy="3749040"/>
          </a:xfrm>
          <a:prstGeom prst="roundRect">
            <a:avLst>
              <a:gd name="adj" fmla="val 2791"/>
            </a:avLst>
          </a:prstGeom>
          <a:solidFill>
            <a:srgbClr val="FFFFFF"/>
          </a:solidFill>
          <a:ln w="12700">
            <a:solidFill>
              <a:srgbClr val="DDD5C4"/>
            </a:solidFill>
            <a:prstDash val="solid"/>
          </a:ln>
        </p:spPr>
        <p:txBody>
          <a:bodyPr/>
          <a:lstStyle/>
          <a:p>
            <a:endParaRPr lang="en-US"/>
          </a:p>
        </p:txBody>
      </p:sp>
      <p:sp>
        <p:nvSpPr>
          <p:cNvPr id="7" name="Shape 5"/>
          <p:cNvSpPr/>
          <p:nvPr/>
        </p:nvSpPr>
        <p:spPr>
          <a:xfrm>
            <a:off x="411480" y="1097280"/>
            <a:ext cx="2621280" cy="868680"/>
          </a:xfrm>
          <a:prstGeom prst="rect">
            <a:avLst/>
          </a:prstGeom>
          <a:solidFill>
            <a:srgbClr val="7A3B3B"/>
          </a:solidFill>
          <a:ln/>
        </p:spPr>
        <p:txBody>
          <a:bodyPr/>
          <a:lstStyle/>
          <a:p>
            <a:endParaRPr lang="en-US"/>
          </a:p>
        </p:txBody>
      </p:sp>
      <p:sp>
        <p:nvSpPr>
          <p:cNvPr id="8" name="Text 6"/>
          <p:cNvSpPr/>
          <p:nvPr/>
        </p:nvSpPr>
        <p:spPr>
          <a:xfrm>
            <a:off x="502920" y="1097280"/>
            <a:ext cx="2438400" cy="8686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1  Explicit regularizer</a:t>
            </a:r>
            <a:endParaRPr lang="en-US" sz="1750" dirty="0"/>
          </a:p>
        </p:txBody>
      </p:sp>
      <p:sp>
        <p:nvSpPr>
          <p:cNvPr id="9" name="Text 7"/>
          <p:cNvSpPr/>
          <p:nvPr/>
        </p:nvSpPr>
        <p:spPr>
          <a:xfrm>
            <a:off x="502920" y="2148840"/>
            <a:ext cx="2438400" cy="548640"/>
          </a:xfrm>
          <a:prstGeom prst="rect">
            <a:avLst/>
          </a:prstGeom>
          <a:noFill/>
          <a:ln/>
        </p:spPr>
        <p:txBody>
          <a:bodyPr wrap="square" lIns="0" tIns="0" rIns="0" bIns="0" rtlCol="0" anchor="ctr"/>
          <a:lstStyle/>
          <a:p>
            <a:pPr marL="0" indent="0" algn="ctr">
              <a:buNone/>
            </a:pPr>
            <a:r>
              <a:rPr lang="en-US" sz="2100" b="1" i="1" dirty="0">
                <a:solidFill>
                  <a:srgbClr val="7A3B3B"/>
                </a:solidFill>
                <a:latin typeface="Lucida Bright" pitchFamily="34" charset="0"/>
                <a:ea typeface="Lucida Bright" pitchFamily="34" charset="-122"/>
                <a:cs typeface="Lucida Bright" pitchFamily="34" charset="-120"/>
              </a:rPr>
              <a:t>Rφ(x)</a:t>
            </a:r>
            <a:endParaRPr lang="en-US" sz="2100" dirty="0"/>
          </a:p>
        </p:txBody>
      </p:sp>
      <p:sp>
        <p:nvSpPr>
          <p:cNvPr id="10" name="Text 8"/>
          <p:cNvSpPr/>
          <p:nvPr/>
        </p:nvSpPr>
        <p:spPr>
          <a:xfrm>
            <a:off x="548640" y="2880360"/>
            <a:ext cx="2346960" cy="731520"/>
          </a:xfrm>
          <a:prstGeom prst="rect">
            <a:avLst/>
          </a:prstGeom>
          <a:noFill/>
          <a:ln/>
        </p:spPr>
        <p:txBody>
          <a:bodyPr wrap="square" lIns="0" tIns="0" rIns="0" bIns="0" rtlCol="0" anchor="ctr"/>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outputs a scalar</a:t>
            </a:r>
            <a:endParaRPr lang="en-US" sz="1750" dirty="0"/>
          </a:p>
        </p:txBody>
      </p:sp>
      <p:sp>
        <p:nvSpPr>
          <p:cNvPr id="11" name="Text 9"/>
          <p:cNvSpPr/>
          <p:nvPr/>
        </p:nvSpPr>
        <p:spPr>
          <a:xfrm>
            <a:off x="548640" y="3703320"/>
            <a:ext cx="2346960" cy="914400"/>
          </a:xfrm>
          <a:prstGeom prst="rect">
            <a:avLst/>
          </a:prstGeom>
          <a:noFill/>
          <a:ln/>
        </p:spPr>
        <p:txBody>
          <a:bodyPr wrap="square" lIns="0" tIns="0" rIns="0" bIns="0" rtlCol="0" anchor="ctr"/>
          <a:lstStyle/>
          <a:p>
            <a:pPr marL="0" indent="0" algn="ctr">
              <a:buNone/>
            </a:pPr>
            <a:r>
              <a:rPr lang="en-US" sz="1700" i="1" dirty="0">
                <a:solidFill>
                  <a:srgbClr val="2B2B28"/>
                </a:solidFill>
                <a:latin typeface="Lucida Bright" pitchFamily="34" charset="0"/>
                <a:ea typeface="Lucida Bright" pitchFamily="34" charset="-122"/>
                <a:cs typeface="Lucida Bright" pitchFamily="34" charset="-120"/>
              </a:rPr>
              <a:t>how implausible is x?</a:t>
            </a:r>
            <a:endParaRPr lang="en-US" sz="1700" dirty="0"/>
          </a:p>
        </p:txBody>
      </p:sp>
      <p:sp>
        <p:nvSpPr>
          <p:cNvPr id="12" name="Shape 10"/>
          <p:cNvSpPr/>
          <p:nvPr/>
        </p:nvSpPr>
        <p:spPr>
          <a:xfrm>
            <a:off x="3261360" y="1097280"/>
            <a:ext cx="2621280" cy="3749040"/>
          </a:xfrm>
          <a:prstGeom prst="roundRect">
            <a:avLst>
              <a:gd name="adj" fmla="val 2791"/>
            </a:avLst>
          </a:prstGeom>
          <a:solidFill>
            <a:srgbClr val="FFFFFF"/>
          </a:solidFill>
          <a:ln w="12700">
            <a:solidFill>
              <a:srgbClr val="DDD5C4"/>
            </a:solidFill>
            <a:prstDash val="solid"/>
          </a:ln>
        </p:spPr>
        <p:txBody>
          <a:bodyPr/>
          <a:lstStyle/>
          <a:p>
            <a:endParaRPr lang="en-US"/>
          </a:p>
        </p:txBody>
      </p:sp>
      <p:sp>
        <p:nvSpPr>
          <p:cNvPr id="13" name="Shape 11"/>
          <p:cNvSpPr/>
          <p:nvPr/>
        </p:nvSpPr>
        <p:spPr>
          <a:xfrm>
            <a:off x="3261360" y="1097280"/>
            <a:ext cx="2621280" cy="868680"/>
          </a:xfrm>
          <a:prstGeom prst="rect">
            <a:avLst/>
          </a:prstGeom>
          <a:solidFill>
            <a:srgbClr val="B0552F"/>
          </a:solidFill>
          <a:ln/>
        </p:spPr>
        <p:txBody>
          <a:bodyPr/>
          <a:lstStyle/>
          <a:p>
            <a:endParaRPr lang="en-US"/>
          </a:p>
        </p:txBody>
      </p:sp>
      <p:sp>
        <p:nvSpPr>
          <p:cNvPr id="14" name="Text 12"/>
          <p:cNvSpPr/>
          <p:nvPr/>
        </p:nvSpPr>
        <p:spPr>
          <a:xfrm>
            <a:off x="3352800" y="1097280"/>
            <a:ext cx="2438400" cy="8686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2  Learned proximal</a:t>
            </a:r>
            <a:endParaRPr lang="en-US" sz="1750" dirty="0"/>
          </a:p>
        </p:txBody>
      </p:sp>
      <p:sp>
        <p:nvSpPr>
          <p:cNvPr id="15" name="Text 13"/>
          <p:cNvSpPr/>
          <p:nvPr/>
        </p:nvSpPr>
        <p:spPr>
          <a:xfrm>
            <a:off x="3352800" y="2148840"/>
            <a:ext cx="2438400" cy="548640"/>
          </a:xfrm>
          <a:prstGeom prst="rect">
            <a:avLst/>
          </a:prstGeom>
          <a:noFill/>
          <a:ln/>
        </p:spPr>
        <p:txBody>
          <a:bodyPr wrap="square" lIns="0" tIns="0" rIns="0" bIns="0" rtlCol="0" anchor="ctr"/>
          <a:lstStyle/>
          <a:p>
            <a:pPr marL="0" indent="0" algn="ctr">
              <a:buNone/>
            </a:pPr>
            <a:r>
              <a:rPr lang="en-US" sz="2100" b="1" i="1" dirty="0">
                <a:solidFill>
                  <a:srgbClr val="B0552F"/>
                </a:solidFill>
                <a:latin typeface="Lucida Bright" pitchFamily="34" charset="0"/>
                <a:ea typeface="Lucida Bright" pitchFamily="34" charset="-122"/>
                <a:cs typeface="Lucida Bright" pitchFamily="34" charset="-120"/>
              </a:rPr>
              <a:t>Dφ(x)</a:t>
            </a:r>
            <a:endParaRPr lang="en-US" sz="2100" dirty="0"/>
          </a:p>
        </p:txBody>
      </p:sp>
      <p:sp>
        <p:nvSpPr>
          <p:cNvPr id="16" name="Text 14"/>
          <p:cNvSpPr/>
          <p:nvPr/>
        </p:nvSpPr>
        <p:spPr>
          <a:xfrm>
            <a:off x="3398520" y="2880360"/>
            <a:ext cx="2346960" cy="731520"/>
          </a:xfrm>
          <a:prstGeom prst="rect">
            <a:avLst/>
          </a:prstGeom>
          <a:noFill/>
          <a:ln/>
        </p:spPr>
        <p:txBody>
          <a:bodyPr wrap="square" lIns="0" tIns="0" rIns="0" bIns="0" rtlCol="0" anchor="ctr"/>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outputs a corrected x</a:t>
            </a:r>
            <a:endParaRPr lang="en-US" sz="1750" dirty="0"/>
          </a:p>
        </p:txBody>
      </p:sp>
      <p:sp>
        <p:nvSpPr>
          <p:cNvPr id="17" name="Text 15"/>
          <p:cNvSpPr/>
          <p:nvPr/>
        </p:nvSpPr>
        <p:spPr>
          <a:xfrm>
            <a:off x="3398520" y="3703320"/>
            <a:ext cx="2346960" cy="914400"/>
          </a:xfrm>
          <a:prstGeom prst="rect">
            <a:avLst/>
          </a:prstGeom>
          <a:noFill/>
          <a:ln/>
        </p:spPr>
        <p:txBody>
          <a:bodyPr wrap="square" lIns="0" tIns="0" rIns="0" bIns="0" rtlCol="0" anchor="ctr"/>
          <a:lstStyle/>
          <a:p>
            <a:pPr marL="0" indent="0" algn="ctr">
              <a:buNone/>
            </a:pPr>
            <a:r>
              <a:rPr lang="en-US" sz="1700" i="1" dirty="0">
                <a:solidFill>
                  <a:srgbClr val="2B2B28"/>
                </a:solidFill>
                <a:latin typeface="Lucida Bright" pitchFamily="34" charset="0"/>
                <a:ea typeface="Lucida Bright" pitchFamily="34" charset="-122"/>
                <a:cs typeface="Lucida Bright" pitchFamily="34" charset="-120"/>
              </a:rPr>
              <a:t>how should x be improved?</a:t>
            </a:r>
            <a:endParaRPr lang="en-US" sz="1700" dirty="0"/>
          </a:p>
        </p:txBody>
      </p:sp>
      <p:sp>
        <p:nvSpPr>
          <p:cNvPr id="18" name="Shape 16"/>
          <p:cNvSpPr/>
          <p:nvPr/>
        </p:nvSpPr>
        <p:spPr>
          <a:xfrm>
            <a:off x="6111240" y="1097280"/>
            <a:ext cx="2621280" cy="3749040"/>
          </a:xfrm>
          <a:prstGeom prst="roundRect">
            <a:avLst>
              <a:gd name="adj" fmla="val 2791"/>
            </a:avLst>
          </a:prstGeom>
          <a:solidFill>
            <a:srgbClr val="FFFFFF"/>
          </a:solidFill>
          <a:ln w="12700">
            <a:solidFill>
              <a:srgbClr val="DDD5C4"/>
            </a:solidFill>
            <a:prstDash val="solid"/>
          </a:ln>
        </p:spPr>
        <p:txBody>
          <a:bodyPr/>
          <a:lstStyle/>
          <a:p>
            <a:endParaRPr lang="en-US"/>
          </a:p>
        </p:txBody>
      </p:sp>
      <p:sp>
        <p:nvSpPr>
          <p:cNvPr id="19" name="Shape 17"/>
          <p:cNvSpPr/>
          <p:nvPr/>
        </p:nvSpPr>
        <p:spPr>
          <a:xfrm>
            <a:off x="6111240" y="1097280"/>
            <a:ext cx="2621280" cy="868680"/>
          </a:xfrm>
          <a:prstGeom prst="rect">
            <a:avLst/>
          </a:prstGeom>
          <a:solidFill>
            <a:srgbClr val="3B5776"/>
          </a:solidFill>
          <a:ln/>
        </p:spPr>
        <p:txBody>
          <a:bodyPr/>
          <a:lstStyle/>
          <a:p>
            <a:endParaRPr lang="en-US"/>
          </a:p>
        </p:txBody>
      </p:sp>
      <p:sp>
        <p:nvSpPr>
          <p:cNvPr id="20" name="Text 18"/>
          <p:cNvSpPr/>
          <p:nvPr/>
        </p:nvSpPr>
        <p:spPr>
          <a:xfrm>
            <a:off x="6202680" y="1097280"/>
            <a:ext cx="2438400" cy="8686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3  Generative / score</a:t>
            </a:r>
            <a:endParaRPr lang="en-US" sz="1750" dirty="0"/>
          </a:p>
        </p:txBody>
      </p:sp>
      <p:sp>
        <p:nvSpPr>
          <p:cNvPr id="21" name="Text 19"/>
          <p:cNvSpPr/>
          <p:nvPr/>
        </p:nvSpPr>
        <p:spPr>
          <a:xfrm>
            <a:off x="6202680" y="2148840"/>
            <a:ext cx="2438400" cy="548640"/>
          </a:xfrm>
          <a:prstGeom prst="rect">
            <a:avLst/>
          </a:prstGeom>
          <a:noFill/>
          <a:ln/>
        </p:spPr>
        <p:txBody>
          <a:bodyPr wrap="square" lIns="0" tIns="0" rIns="0" bIns="0" rtlCol="0" anchor="ctr"/>
          <a:lstStyle/>
          <a:p>
            <a:pPr marL="0" indent="0" algn="ctr">
              <a:buNone/>
            </a:pPr>
            <a:r>
              <a:rPr lang="en-US" sz="2100" b="1" i="1" dirty="0">
                <a:solidFill>
                  <a:srgbClr val="3B5776"/>
                </a:solidFill>
                <a:latin typeface="Lucida Bright" pitchFamily="34" charset="0"/>
                <a:ea typeface="Lucida Bright" pitchFamily="34" charset="-122"/>
                <a:cs typeface="Lucida Bright" pitchFamily="34" charset="-120"/>
              </a:rPr>
              <a:t>Gφ(z),  sφ(x, t)</a:t>
            </a:r>
            <a:endParaRPr lang="en-US" sz="2100" dirty="0"/>
          </a:p>
        </p:txBody>
      </p:sp>
      <p:sp>
        <p:nvSpPr>
          <p:cNvPr id="22" name="Text 20"/>
          <p:cNvSpPr/>
          <p:nvPr/>
        </p:nvSpPr>
        <p:spPr>
          <a:xfrm>
            <a:off x="6248400" y="2880360"/>
            <a:ext cx="2346960" cy="731520"/>
          </a:xfrm>
          <a:prstGeom prst="rect">
            <a:avLst/>
          </a:prstGeom>
          <a:noFill/>
          <a:ln/>
        </p:spPr>
        <p:txBody>
          <a:bodyPr wrap="square" lIns="0" tIns="0" rIns="0" bIns="0" rtlCol="0" anchor="ctr"/>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outputs x, or a direction</a:t>
            </a:r>
            <a:endParaRPr lang="en-US" sz="1750" dirty="0"/>
          </a:p>
        </p:txBody>
      </p:sp>
      <p:sp>
        <p:nvSpPr>
          <p:cNvPr id="23" name="Text 21"/>
          <p:cNvSpPr/>
          <p:nvPr/>
        </p:nvSpPr>
        <p:spPr>
          <a:xfrm>
            <a:off x="6248400" y="3703320"/>
            <a:ext cx="2346960" cy="914400"/>
          </a:xfrm>
          <a:prstGeom prst="rect">
            <a:avLst/>
          </a:prstGeom>
          <a:noFill/>
          <a:ln/>
        </p:spPr>
        <p:txBody>
          <a:bodyPr wrap="square" lIns="0" tIns="0" rIns="0" bIns="0" rtlCol="0" anchor="ctr"/>
          <a:lstStyle/>
          <a:p>
            <a:pPr marL="0" indent="0" algn="ctr">
              <a:buNone/>
            </a:pPr>
            <a:r>
              <a:rPr lang="en-US" sz="1700" i="1" dirty="0">
                <a:solidFill>
                  <a:srgbClr val="2B2B28"/>
                </a:solidFill>
                <a:latin typeface="Lucida Bright" pitchFamily="34" charset="0"/>
                <a:ea typeface="Lucida Bright" pitchFamily="34" charset="-122"/>
                <a:cs typeface="Lucida Bright" pitchFamily="34" charset="-120"/>
              </a:rPr>
              <a:t>where do plausible x live?</a:t>
            </a:r>
            <a:endParaRPr lang="en-US" sz="1700" dirty="0"/>
          </a:p>
        </p:txBody>
      </p:sp>
      <p:sp>
        <p:nvSpPr>
          <p:cNvPr id="24" name="Shape 22"/>
          <p:cNvSpPr/>
          <p:nvPr/>
        </p:nvSpPr>
        <p:spPr>
          <a:xfrm>
            <a:off x="411480" y="5120640"/>
            <a:ext cx="8321040" cy="868680"/>
          </a:xfrm>
          <a:prstGeom prst="roundRect">
            <a:avLst>
              <a:gd name="adj" fmla="val 8421"/>
            </a:avLst>
          </a:prstGeom>
          <a:solidFill>
            <a:srgbClr val="9C7A2E"/>
          </a:solidFill>
          <a:ln/>
        </p:spPr>
        <p:txBody>
          <a:bodyPr/>
          <a:lstStyle/>
          <a:p>
            <a:endParaRPr lang="en-US"/>
          </a:p>
        </p:txBody>
      </p:sp>
      <p:sp>
        <p:nvSpPr>
          <p:cNvPr id="25" name="Text 23"/>
          <p:cNvSpPr txBox="1"/>
          <p:nvPr/>
        </p:nvSpPr>
        <p:spPr>
          <a:xfrm>
            <a:off x="640080" y="5120640"/>
            <a:ext cx="7863840" cy="86868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All three keep A. They differ in what the network outputs, and so in how the prior enters the solver.</a:t>
            </a:r>
            <a:endParaRPr lang="en-US" sz="1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name="Slide 2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MAP estimation: the Bayesian connection</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19</a:t>
            </a:r>
            <a:endParaRPr lang="en-US" sz="1100" dirty="0"/>
          </a:p>
        </p:txBody>
      </p:sp>
      <p:sp>
        <p:nvSpPr>
          <p:cNvPr id="6" name="Text 4"/>
          <p:cNvSpPr txBox="1"/>
          <p:nvPr/>
        </p:nvSpPr>
        <p:spPr>
          <a:xfrm>
            <a:off x="365760" y="960120"/>
            <a:ext cx="841248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x̂</a:t>
            </a:r>
            <a:r>
              <a:rPr lang="en-US" sz="1300" i="1" baseline="-40000" dirty="0">
                <a:solidFill>
                  <a:srgbClr val="34465B"/>
                </a:solidFill>
                <a:latin typeface="Lucida Bright" pitchFamily="34" charset="0"/>
                <a:ea typeface="Lucida Bright" pitchFamily="34" charset="-122"/>
                <a:cs typeface="Lucida Bright" pitchFamily="34" charset="-120"/>
              </a:rPr>
              <a:t>MAP</a:t>
            </a:r>
            <a:r>
              <a:rPr lang="en-US" sz="2200" i="1" dirty="0">
                <a:solidFill>
                  <a:srgbClr val="34465B"/>
                </a:solidFill>
                <a:latin typeface="Lucida Bright" pitchFamily="34" charset="0"/>
                <a:ea typeface="Lucida Bright" pitchFamily="34" charset="-122"/>
                <a:cs typeface="Lucida Bright" pitchFamily="34" charset="-120"/>
              </a:rPr>
              <a:t> = arg min</a:t>
            </a:r>
            <a:r>
              <a:rPr lang="en-US" sz="1400" i="1" baseline="-40000" dirty="0">
                <a:solidFill>
                  <a:srgbClr val="34465B"/>
                </a:solidFill>
                <a:latin typeface="Lucida Bright" pitchFamily="34" charset="0"/>
                <a:ea typeface="Lucida Bright" pitchFamily="34" charset="-122"/>
                <a:cs typeface="Lucida Bright" pitchFamily="34" charset="-120"/>
              </a:rPr>
              <a:t>x</a:t>
            </a:r>
            <a:r>
              <a:rPr lang="en-US" sz="2200" b="1" i="1" dirty="0">
                <a:solidFill>
                  <a:srgbClr val="34465B"/>
                </a:solidFill>
                <a:latin typeface="Lucida Bright" pitchFamily="34" charset="0"/>
                <a:ea typeface="Lucida Bright" pitchFamily="34" charset="-122"/>
                <a:cs typeface="Lucida Bright" pitchFamily="34" charset="-120"/>
              </a:rPr>
              <a:t>  ∥Ax−y∥₂²</a:t>
            </a:r>
            <a:r>
              <a:rPr lang="en-US" sz="2200" i="1" dirty="0">
                <a:solidFill>
                  <a:srgbClr val="34465B"/>
                </a:solidFill>
                <a:latin typeface="Lucida Bright" pitchFamily="34" charset="0"/>
                <a:ea typeface="Lucida Bright" pitchFamily="34" charset="-122"/>
                <a:cs typeface="Lucida Bright" pitchFamily="34" charset="-120"/>
              </a:rPr>
              <a:t>  +  λ</a:t>
            </a:r>
            <a:r>
              <a:rPr lang="en-US" sz="2200" b="1" i="1" dirty="0">
                <a:solidFill>
                  <a:srgbClr val="9C7A2E"/>
                </a:solidFill>
                <a:latin typeface="Lucida Bright" pitchFamily="34" charset="0"/>
                <a:ea typeface="Lucida Bright" pitchFamily="34" charset="-122"/>
                <a:cs typeface="Lucida Bright" pitchFamily="34" charset="-120"/>
              </a:rPr>
              <a:t>R(x)</a:t>
            </a:r>
            <a:endParaRPr lang="en-US" sz="2200" dirty="0"/>
          </a:p>
        </p:txBody>
      </p:sp>
      <p:sp>
        <p:nvSpPr>
          <p:cNvPr id="7" name="Text 5"/>
          <p:cNvSpPr txBox="1"/>
          <p:nvPr/>
        </p:nvSpPr>
        <p:spPr>
          <a:xfrm>
            <a:off x="365760" y="1828800"/>
            <a:ext cx="8412480" cy="405245"/>
          </a:xfrm>
          <a:prstGeom prst="rect">
            <a:avLst/>
          </a:prstGeom>
          <a:noFill/>
          <a:ln/>
        </p:spPr>
        <p:txBody>
          <a:bodyPr wrap="square" lIns="0" tIns="0" rIns="0" bIns="0" rtlCol="0" anchor="ctr"/>
          <a:lstStyle/>
          <a:p>
            <a:pPr marL="0" indent="0" algn="ctr">
              <a:buNone/>
            </a:pPr>
            <a:r>
              <a:rPr lang="en-US" sz="1950" i="1" dirty="0">
                <a:solidFill>
                  <a:srgbClr val="34465B"/>
                </a:solidFill>
                <a:latin typeface="Lucida Bright" pitchFamily="34" charset="0"/>
                <a:ea typeface="Lucida Bright" pitchFamily="34" charset="-122"/>
                <a:cs typeface="Lucida Bright" pitchFamily="34" charset="-120"/>
              </a:rPr>
              <a:t>p(x|y) ∝ p(y|x) p(x)</a:t>
            </a:r>
            <a:r>
              <a:rPr lang="en-US" sz="1700" i="1" dirty="0">
                <a:solidFill>
                  <a:srgbClr val="6B6459"/>
                </a:solidFill>
                <a:latin typeface="Lucida Bright" pitchFamily="34" charset="0"/>
                <a:ea typeface="Lucida Bright" pitchFamily="34" charset="-122"/>
                <a:cs typeface="Lucida Bright" pitchFamily="34" charset="-120"/>
              </a:rPr>
              <a:t>        R(x) ∝ −log p(x)</a:t>
            </a:r>
            <a:endParaRPr lang="en-US" sz="1950" dirty="0"/>
          </a:p>
        </p:txBody>
      </p:sp>
      <p:sp>
        <p:nvSpPr>
          <p:cNvPr id="8" name="Text 6"/>
          <p:cNvSpPr txBox="1"/>
          <p:nvPr/>
        </p:nvSpPr>
        <p:spPr>
          <a:xfrm>
            <a:off x="411480" y="2606040"/>
            <a:ext cx="8321040" cy="77724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R(x) is simply extra information about x that the measurement term cannot supply. A learned prior replaces a hand-designed R with a model learned from plausible states.</a:t>
            </a:r>
            <a:endParaRPr lang="en-US" sz="1800" dirty="0"/>
          </a:p>
        </p:txBody>
      </p:sp>
      <p:sp>
        <p:nvSpPr>
          <p:cNvPr id="9" name="Shape 7"/>
          <p:cNvSpPr/>
          <p:nvPr/>
        </p:nvSpPr>
        <p:spPr>
          <a:xfrm>
            <a:off x="411480" y="3611880"/>
            <a:ext cx="8321040" cy="1188720"/>
          </a:xfrm>
          <a:prstGeom prst="roundRect">
            <a:avLst>
              <a:gd name="adj" fmla="val 6154"/>
            </a:avLst>
          </a:prstGeom>
          <a:solidFill>
            <a:srgbClr val="9C7A2E"/>
          </a:solidFill>
          <a:ln/>
        </p:spPr>
        <p:txBody>
          <a:bodyPr/>
          <a:lstStyle/>
          <a:p>
            <a:endParaRPr lang="en-US"/>
          </a:p>
        </p:txBody>
      </p:sp>
      <p:sp>
        <p:nvSpPr>
          <p:cNvPr id="10" name="Text 8"/>
          <p:cNvSpPr txBox="1"/>
          <p:nvPr/>
        </p:nvSpPr>
        <p:spPr>
          <a:xfrm>
            <a:off x="640080" y="3611880"/>
            <a:ext cx="7863840" cy="118872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likelihood tells us which x agrees with the data — never which data-consistent x is physically plausible.</a:t>
            </a:r>
            <a:endParaRPr lang="en-US" sz="1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name="Slide 2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sparse-view CT, revisited: non-uniqueness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20</a:t>
            </a:r>
            <a:endParaRPr lang="en-US" sz="1100" dirty="0"/>
          </a:p>
        </p:txBody>
      </p:sp>
      <p:pic>
        <p:nvPicPr>
          <p:cNvPr id="6" name="Image 0" descr="/home/claude/l4build/build/assets_v5_ct_three_recon.png"/>
          <p:cNvPicPr>
            <a:picLocks noChangeAspect="1"/>
          </p:cNvPicPr>
          <p:nvPr/>
        </p:nvPicPr>
        <p:blipFill>
          <a:blip r:embed="rId3"/>
          <a:stretch>
            <a:fillRect/>
          </a:stretch>
        </p:blipFill>
        <p:spPr>
          <a:xfrm>
            <a:off x="914400" y="960120"/>
            <a:ext cx="7315200" cy="3102279"/>
          </a:xfrm>
          <a:prstGeom prst="rect">
            <a:avLst/>
          </a:prstGeom>
        </p:spPr>
      </p:pic>
      <p:sp>
        <p:nvSpPr>
          <p:cNvPr id="7" name="Shape 4"/>
          <p:cNvSpPr/>
          <p:nvPr/>
        </p:nvSpPr>
        <p:spPr>
          <a:xfrm>
            <a:off x="411480" y="4245279"/>
            <a:ext cx="8321040" cy="1143000"/>
          </a:xfrm>
          <a:prstGeom prst="roundRect">
            <a:avLst>
              <a:gd name="adj" fmla="val 6400"/>
            </a:avLst>
          </a:prstGeom>
          <a:solidFill>
            <a:srgbClr val="9C7A2E"/>
          </a:solidFill>
          <a:ln/>
        </p:spPr>
        <p:txBody>
          <a:bodyPr/>
          <a:lstStyle/>
          <a:p>
            <a:endParaRPr lang="en-US"/>
          </a:p>
        </p:txBody>
      </p:sp>
      <p:sp>
        <p:nvSpPr>
          <p:cNvPr id="8" name="Text 5"/>
          <p:cNvSpPr txBox="1"/>
          <p:nvPr/>
        </p:nvSpPr>
        <p:spPr>
          <a:xfrm>
            <a:off x="640080" y="4245279"/>
            <a:ext cx="7863840" cy="1143000"/>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Reuse exactly the same scanner from Section 1, but now focus on what sparse angular sampling fails to observe. “Which term in the objective can distinguish A, B, and C if ‖Ax−y‖ is nearly the same for all three?”</a:t>
            </a:r>
            <a:endParaRPr lang="en-US"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name="Slide 2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What anatomical knowledge contributes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21</a:t>
            </a:r>
            <a:endParaRPr lang="en-US" sz="1100" dirty="0"/>
          </a:p>
        </p:txBody>
      </p:sp>
      <p:sp>
        <p:nvSpPr>
          <p:cNvPr id="6" name="Text 4"/>
          <p:cNvSpPr txBox="1"/>
          <p:nvPr/>
        </p:nvSpPr>
        <p:spPr>
          <a:xfrm>
            <a:off x="411480" y="1005840"/>
            <a:ext cx="8321040" cy="2377440"/>
          </a:xfrm>
          <a:prstGeom prst="rect">
            <a:avLst/>
          </a:prstGeom>
          <a:noFill/>
          <a:ln/>
        </p:spPr>
        <p:txBody>
          <a:bodyPr wrap="square" lIns="0" tIns="0" rIns="0" bIns="0" rtlCol="0" anchor="t"/>
          <a:lstStyle/>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Tikhonov / smoothness — neighboring pixels should not fluctuate arbitrarily.</a:t>
            </a:r>
            <a:endParaRPr lang="en-US" sz="1900" dirty="0"/>
          </a:p>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Total variation — the image may be piecewise-smooth with a small number of important edges.</a:t>
            </a:r>
            <a:endParaRPr lang="en-US" sz="1900" dirty="0"/>
          </a:p>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Sparsity in a transform basis — coefficients in wavelets or learned dictionaries may be mostly small.</a:t>
            </a:r>
            <a:endParaRPr lang="en-US" sz="1900" dirty="0"/>
          </a:p>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Learned prior — a network, denoiser, or generative / score model captures higher-order structure from examples.</a:t>
            </a:r>
            <a:endParaRPr lang="en-US" sz="1900" dirty="0"/>
          </a:p>
        </p:txBody>
      </p:sp>
      <p:sp>
        <p:nvSpPr>
          <p:cNvPr id="7" name="Shape 5"/>
          <p:cNvSpPr/>
          <p:nvPr/>
        </p:nvSpPr>
        <p:spPr>
          <a:xfrm>
            <a:off x="411480" y="4212929"/>
            <a:ext cx="8321040" cy="1371600"/>
          </a:xfrm>
          <a:prstGeom prst="roundRect">
            <a:avLst>
              <a:gd name="adj" fmla="val 5333"/>
            </a:avLst>
          </a:prstGeom>
          <a:solidFill>
            <a:srgbClr val="9C7A2E"/>
          </a:solidFill>
          <a:ln/>
        </p:spPr>
        <p:txBody>
          <a:bodyPr/>
          <a:lstStyle/>
          <a:p>
            <a:endParaRPr lang="en-US"/>
          </a:p>
        </p:txBody>
      </p:sp>
      <p:sp>
        <p:nvSpPr>
          <p:cNvPr id="8" name="Text 6"/>
          <p:cNvSpPr txBox="1"/>
          <p:nvPr/>
        </p:nvSpPr>
        <p:spPr>
          <a:xfrm>
            <a:off x="640080" y="4212929"/>
            <a:ext cx="7863840" cy="13716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Important wording: the learned prior should not be described as “hallucinating missing measurements.” It supplies a statistical preference among states that already compete under the measurement model. The risk of hallucination arises when the prior overwhelms data consistency.</a:t>
            </a:r>
            <a:endParaRPr lang="en-US" sz="1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name="Slide 2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device-free RF tomography: the physical setup</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22</a:t>
            </a:r>
            <a:endParaRPr lang="en-US" sz="1100" dirty="0"/>
          </a:p>
        </p:txBody>
      </p:sp>
      <p:sp>
        <p:nvSpPr>
          <p:cNvPr id="6" name="Text 4"/>
          <p:cNvSpPr txBox="1"/>
          <p:nvPr/>
        </p:nvSpPr>
        <p:spPr>
          <a:xfrm>
            <a:off x="411480" y="1005840"/>
            <a:ext cx="8321040" cy="164592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Fixed radios surround a room. A person or object perturbs wireless links whose propagation paths pass through or near the body.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The room is discretized into many candidate cells — the unknown is a 2-D attenuation or occupancy field over hundreds of cells.</a:t>
            </a:r>
            <a:endParaRPr lang="en-US" sz="1950" dirty="0"/>
          </a:p>
        </p:txBody>
      </p:sp>
      <p:sp>
        <p:nvSpPr>
          <p:cNvPr id="7" name="Text 5"/>
          <p:cNvSpPr txBox="1"/>
          <p:nvPr/>
        </p:nvSpPr>
        <p:spPr>
          <a:xfrm>
            <a:off x="274320" y="2788920"/>
            <a:ext cx="8595360" cy="394855"/>
          </a:xfrm>
          <a:prstGeom prst="rect">
            <a:avLst/>
          </a:prstGeom>
          <a:noFill/>
          <a:ln/>
        </p:spPr>
        <p:txBody>
          <a:bodyPr wrap="square" lIns="0" tIns="0" rIns="0" bIns="0" rtlCol="0" anchor="ctr"/>
          <a:lstStyle/>
          <a:p>
            <a:pPr marL="0" indent="0" algn="ctr">
              <a:buNone/>
            </a:pPr>
            <a:r>
              <a:rPr lang="en-US" sz="1900" b="1" i="1" dirty="0">
                <a:solidFill>
                  <a:srgbClr val="34465B"/>
                </a:solidFill>
                <a:latin typeface="Lucida Bright" pitchFamily="34" charset="0"/>
                <a:ea typeface="Lucida Bright" pitchFamily="34" charset="-122"/>
                <a:cs typeface="Lucida Bright" pitchFamily="34" charset="-120"/>
              </a:rPr>
              <a:t>y ≈ Ax + n</a:t>
            </a:r>
            <a:r>
              <a:rPr lang="en-US" sz="1500" i="1" dirty="0">
                <a:solidFill>
                  <a:srgbClr val="6B6459"/>
                </a:solidFill>
                <a:latin typeface="Lucida Bright" pitchFamily="34" charset="0"/>
                <a:ea typeface="Lucida Bright" pitchFamily="34" charset="-122"/>
                <a:cs typeface="Lucida Bright" pitchFamily="34" charset="-120"/>
              </a:rPr>
              <a:t>     each row of A describes how one radio link weights the cells it crosses</a:t>
            </a:r>
            <a:endParaRPr lang="en-US" sz="1900" dirty="0"/>
          </a:p>
        </p:txBody>
      </p:sp>
      <p:sp>
        <p:nvSpPr>
          <p:cNvPr id="8" name="Shape 6"/>
          <p:cNvSpPr/>
          <p:nvPr/>
        </p:nvSpPr>
        <p:spPr>
          <a:xfrm>
            <a:off x="411480" y="3611880"/>
            <a:ext cx="8321040" cy="777240"/>
          </a:xfrm>
          <a:prstGeom prst="roundRect">
            <a:avLst>
              <a:gd name="adj" fmla="val 9412"/>
            </a:avLst>
          </a:prstGeom>
          <a:solidFill>
            <a:srgbClr val="9C7A2E"/>
          </a:solidFill>
          <a:ln/>
        </p:spPr>
        <p:txBody>
          <a:bodyPr/>
          <a:lstStyle/>
          <a:p>
            <a:endParaRPr lang="en-US"/>
          </a:p>
        </p:txBody>
      </p:sp>
      <p:sp>
        <p:nvSpPr>
          <p:cNvPr id="9" name="Text 7"/>
          <p:cNvSpPr txBox="1"/>
          <p:nvPr/>
        </p:nvSpPr>
        <p:spPr>
          <a:xfrm>
            <a:off x="640080" y="3611880"/>
            <a:ext cx="7863840" cy="77724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Optional anchor: Wilson &amp; Patwari, “Radio Tomographic Imaging with Wireless Networks,” IEEE TMC 2010.</a:t>
            </a:r>
            <a:endParaRPr lang="en-US" sz="16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name="Slide 2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RF tomography made visible: perimeter links, pixel grid</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23</a:t>
            </a:r>
            <a:endParaRPr lang="en-US" sz="1100" dirty="0"/>
          </a:p>
        </p:txBody>
      </p:sp>
      <p:pic>
        <p:nvPicPr>
          <p:cNvPr id="6" name="Image 0" descr="/home/claude/l4build/build/assets_v5_tomography_links.png"/>
          <p:cNvPicPr>
            <a:picLocks noChangeAspect="1"/>
          </p:cNvPicPr>
          <p:nvPr/>
        </p:nvPicPr>
        <p:blipFill>
          <a:blip r:embed="rId3"/>
          <a:stretch>
            <a:fillRect/>
          </a:stretch>
        </p:blipFill>
        <p:spPr>
          <a:xfrm>
            <a:off x="2606040" y="896112"/>
            <a:ext cx="3931920" cy="3003426"/>
          </a:xfrm>
          <a:prstGeom prst="rect">
            <a:avLst/>
          </a:prstGeom>
        </p:spPr>
      </p:pic>
      <p:sp>
        <p:nvSpPr>
          <p:cNvPr id="7" name="Text 4"/>
          <p:cNvSpPr txBox="1"/>
          <p:nvPr/>
        </p:nvSpPr>
        <p:spPr>
          <a:xfrm>
            <a:off x="411480" y="4128138"/>
            <a:ext cx="8321040" cy="82296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There can be far fewer links than pixels — a dense arbitrary attenuation pattern is impossible to determine uniquely from the measurements alone.</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name="Slide 2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Count equations against unknowns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24</a:t>
            </a:r>
            <a:endParaRPr lang="en-US" sz="1100" dirty="0"/>
          </a:p>
        </p:txBody>
      </p:sp>
      <p:sp>
        <p:nvSpPr>
          <p:cNvPr id="6" name="Shape 4"/>
          <p:cNvSpPr/>
          <p:nvPr/>
        </p:nvSpPr>
        <p:spPr>
          <a:xfrm>
            <a:off x="411480" y="1371600"/>
            <a:ext cx="3291840" cy="1554480"/>
          </a:xfrm>
          <a:prstGeom prst="roundRect">
            <a:avLst>
              <a:gd name="adj" fmla="val 4706"/>
            </a:avLst>
          </a:prstGeom>
          <a:solidFill>
            <a:srgbClr val="7A3B3B"/>
          </a:solidFill>
          <a:ln/>
        </p:spPr>
        <p:txBody>
          <a:bodyPr/>
          <a:lstStyle/>
          <a:p>
            <a:endParaRPr lang="en-US"/>
          </a:p>
        </p:txBody>
      </p:sp>
      <p:sp>
        <p:nvSpPr>
          <p:cNvPr id="7" name="Text 5"/>
          <p:cNvSpPr txBox="1"/>
          <p:nvPr/>
        </p:nvSpPr>
        <p:spPr>
          <a:xfrm>
            <a:off x="411480" y="1481328"/>
            <a:ext cx="3291840" cy="685800"/>
          </a:xfrm>
          <a:prstGeom prst="rect">
            <a:avLst/>
          </a:prstGeom>
          <a:noFill/>
          <a:ln/>
        </p:spPr>
        <p:txBody>
          <a:bodyPr wrap="square" lIns="0" tIns="0" rIns="0" bIns="0" rtlCol="0" anchor="ctr"/>
          <a:lstStyle/>
          <a:p>
            <a:pPr marL="0" indent="0" algn="ctr">
              <a:buNone/>
            </a:pPr>
            <a:r>
              <a:rPr lang="en-US" sz="4000" b="1" dirty="0">
                <a:solidFill>
                  <a:srgbClr val="FFFFFF"/>
                </a:solidFill>
                <a:latin typeface="Lucida Bright" pitchFamily="34" charset="0"/>
                <a:ea typeface="Lucida Bright" pitchFamily="34" charset="-122"/>
                <a:cs typeface="Lucida Bright" pitchFamily="34" charset="-120"/>
              </a:rPr>
              <a:t>~20–50</a:t>
            </a:r>
            <a:endParaRPr lang="en-US" sz="4000" dirty="0"/>
          </a:p>
        </p:txBody>
      </p:sp>
      <p:sp>
        <p:nvSpPr>
          <p:cNvPr id="8" name="Text 6"/>
          <p:cNvSpPr txBox="1"/>
          <p:nvPr/>
        </p:nvSpPr>
        <p:spPr>
          <a:xfrm>
            <a:off x="594360" y="2194560"/>
            <a:ext cx="2926080" cy="64008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independent link</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measurements</a:t>
            </a:r>
            <a:endParaRPr lang="en-US" sz="1600" dirty="0"/>
          </a:p>
        </p:txBody>
      </p:sp>
      <p:sp>
        <p:nvSpPr>
          <p:cNvPr id="9" name="Text 7"/>
          <p:cNvSpPr txBox="1"/>
          <p:nvPr/>
        </p:nvSpPr>
        <p:spPr>
          <a:xfrm>
            <a:off x="3703320" y="1554480"/>
            <a:ext cx="1737360" cy="1280160"/>
          </a:xfrm>
          <a:prstGeom prst="rect">
            <a:avLst/>
          </a:prstGeom>
          <a:noFill/>
          <a:ln/>
        </p:spPr>
        <p:txBody>
          <a:bodyPr wrap="square" lIns="0" tIns="0" rIns="0" bIns="0" rtlCol="0" anchor="ctr"/>
          <a:lstStyle/>
          <a:p>
            <a:pPr marL="0" indent="0" algn="ctr">
              <a:buNone/>
            </a:pPr>
            <a:r>
              <a:rPr lang="en-US" sz="4000" b="1" dirty="0">
                <a:solidFill>
                  <a:srgbClr val="6B6459"/>
                </a:solidFill>
                <a:latin typeface="Lucida Bright" pitchFamily="34" charset="0"/>
                <a:ea typeface="Lucida Bright" pitchFamily="34" charset="-122"/>
                <a:cs typeface="Lucida Bright" pitchFamily="34" charset="-120"/>
              </a:rPr>
              <a:t>≪</a:t>
            </a:r>
            <a:endParaRPr lang="en-US" sz="4000" dirty="0"/>
          </a:p>
        </p:txBody>
      </p:sp>
      <p:sp>
        <p:nvSpPr>
          <p:cNvPr id="10" name="Shape 8"/>
          <p:cNvSpPr/>
          <p:nvPr/>
        </p:nvSpPr>
        <p:spPr>
          <a:xfrm>
            <a:off x="5440680" y="1371600"/>
            <a:ext cx="3291840" cy="1554480"/>
          </a:xfrm>
          <a:prstGeom prst="roundRect">
            <a:avLst>
              <a:gd name="adj" fmla="val 4706"/>
            </a:avLst>
          </a:prstGeom>
          <a:solidFill>
            <a:srgbClr val="1E2A38"/>
          </a:solidFill>
          <a:ln/>
        </p:spPr>
        <p:txBody>
          <a:bodyPr/>
          <a:lstStyle/>
          <a:p>
            <a:endParaRPr lang="en-US"/>
          </a:p>
        </p:txBody>
      </p:sp>
      <p:sp>
        <p:nvSpPr>
          <p:cNvPr id="11" name="Text 9"/>
          <p:cNvSpPr txBox="1"/>
          <p:nvPr/>
        </p:nvSpPr>
        <p:spPr>
          <a:xfrm>
            <a:off x="5440680" y="1481328"/>
            <a:ext cx="3291840" cy="685800"/>
          </a:xfrm>
          <a:prstGeom prst="rect">
            <a:avLst/>
          </a:prstGeom>
          <a:noFill/>
          <a:ln/>
        </p:spPr>
        <p:txBody>
          <a:bodyPr wrap="square" lIns="0" tIns="0" rIns="0" bIns="0" rtlCol="0" anchor="ctr"/>
          <a:lstStyle/>
          <a:p>
            <a:pPr marL="0" indent="0" algn="ctr">
              <a:buNone/>
            </a:pPr>
            <a:r>
              <a:rPr lang="en-US" sz="4000" b="1" dirty="0">
                <a:solidFill>
                  <a:srgbClr val="FFFFFF"/>
                </a:solidFill>
                <a:latin typeface="Lucida Bright" pitchFamily="34" charset="0"/>
                <a:ea typeface="Lucida Bright" pitchFamily="34" charset="-122"/>
                <a:cs typeface="Lucida Bright" pitchFamily="34" charset="-120"/>
              </a:rPr>
              <a:t>~400+</a:t>
            </a:r>
            <a:endParaRPr lang="en-US" sz="4000" dirty="0"/>
          </a:p>
        </p:txBody>
      </p:sp>
      <p:sp>
        <p:nvSpPr>
          <p:cNvPr id="12" name="Text 10"/>
          <p:cNvSpPr txBox="1"/>
          <p:nvPr/>
        </p:nvSpPr>
        <p:spPr>
          <a:xfrm>
            <a:off x="5623560" y="2194560"/>
            <a:ext cx="2926080" cy="64008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unknown grid</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cells</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name="Slide 2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Occupancy priors: what model learns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25</a:t>
            </a:r>
            <a:endParaRPr lang="en-US" sz="1100" dirty="0"/>
          </a:p>
        </p:txBody>
      </p:sp>
      <p:sp>
        <p:nvSpPr>
          <p:cNvPr id="6" name="Text 4"/>
          <p:cNvSpPr txBox="1"/>
          <p:nvPr/>
        </p:nvSpPr>
        <p:spPr>
          <a:xfrm>
            <a:off x="411480" y="1051560"/>
            <a:ext cx="8321040" cy="2377440"/>
          </a:xfrm>
          <a:prstGeom prst="rect">
            <a:avLst/>
          </a:prstGeom>
          <a:noFill/>
          <a:ln/>
        </p:spPr>
        <p:txBody>
          <a:bodyPr wrap="square" lIns="0" tIns="0" rIns="0" bIns="0" rtlCol="0" anchor="t"/>
          <a:lstStyle/>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Sparsity — an occupied region is a small fraction of the full grid.</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Spatial contiguity — a person occupies a connected region, not scattered isolated cells.</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Nonnegativity and human-scale shape — physically meaningful occupancy has size and form constraints.</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Or a fully learned occupancy distribution fit from many observed room layouts.</a:t>
            </a:r>
            <a:endParaRPr lang="en-US" sz="1900" dirty="0"/>
          </a:p>
        </p:txBody>
      </p:sp>
      <p:sp>
        <p:nvSpPr>
          <p:cNvPr id="7" name="Shape 5"/>
          <p:cNvSpPr/>
          <p:nvPr/>
        </p:nvSpPr>
        <p:spPr>
          <a:xfrm>
            <a:off x="411480" y="3657600"/>
            <a:ext cx="8321040" cy="914400"/>
          </a:xfrm>
          <a:prstGeom prst="roundRect">
            <a:avLst>
              <a:gd name="adj" fmla="val 8000"/>
            </a:avLst>
          </a:prstGeom>
          <a:solidFill>
            <a:srgbClr val="9C7A2E"/>
          </a:solidFill>
          <a:ln/>
        </p:spPr>
        <p:txBody>
          <a:bodyPr/>
          <a:lstStyle/>
          <a:p>
            <a:endParaRPr lang="en-US"/>
          </a:p>
        </p:txBody>
      </p:sp>
      <p:sp>
        <p:nvSpPr>
          <p:cNvPr id="8" name="Text 6"/>
          <p:cNvSpPr txBox="1"/>
          <p:nvPr/>
        </p:nvSpPr>
        <p:spPr>
          <a:xfrm>
            <a:off x="640080" y="3657600"/>
            <a:ext cx="7863840" cy="9144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Same shared failure mode as CT: measurement consistency alone does not choose a unique plausible state.</a:t>
            </a:r>
            <a:endParaRPr lang="en-US" sz="1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name="Slide 2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motion deblurring: the physical forward model</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26</a:t>
            </a:r>
            <a:endParaRPr lang="en-US" sz="1100" dirty="0"/>
          </a:p>
        </p:txBody>
      </p:sp>
      <p:sp>
        <p:nvSpPr>
          <p:cNvPr id="6" name="Shape 4"/>
          <p:cNvSpPr/>
          <p:nvPr/>
        </p:nvSpPr>
        <p:spPr>
          <a:xfrm>
            <a:off x="502920" y="1051560"/>
            <a:ext cx="2514600" cy="1051560"/>
          </a:xfrm>
          <a:prstGeom prst="roundRect">
            <a:avLst>
              <a:gd name="adj" fmla="val 6957"/>
            </a:avLst>
          </a:prstGeom>
          <a:solidFill>
            <a:srgbClr val="7A3B3B"/>
          </a:solidFill>
          <a:ln/>
        </p:spPr>
        <p:txBody>
          <a:bodyPr/>
          <a:lstStyle/>
          <a:p>
            <a:endParaRPr lang="en-US"/>
          </a:p>
        </p:txBody>
      </p:sp>
      <p:sp>
        <p:nvSpPr>
          <p:cNvPr id="7" name="Text 5"/>
          <p:cNvSpPr txBox="1"/>
          <p:nvPr/>
        </p:nvSpPr>
        <p:spPr>
          <a:xfrm>
            <a:off x="54864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sharp scene</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x</a:t>
            </a:r>
            <a:endParaRPr lang="en-US" sz="1500" dirty="0"/>
          </a:p>
        </p:txBody>
      </p:sp>
      <p:sp>
        <p:nvSpPr>
          <p:cNvPr id="8" name="Shape 6"/>
          <p:cNvSpPr/>
          <p:nvPr/>
        </p:nvSpPr>
        <p:spPr>
          <a:xfrm>
            <a:off x="3050438" y="1495044"/>
            <a:ext cx="208483" cy="164592"/>
          </a:xfrm>
          <a:prstGeom prst="rightArrow">
            <a:avLst/>
          </a:prstGeom>
          <a:solidFill>
            <a:srgbClr val="6B6459"/>
          </a:solidFill>
          <a:ln/>
        </p:spPr>
        <p:txBody>
          <a:bodyPr/>
          <a:lstStyle/>
          <a:p>
            <a:endParaRPr lang="en-US"/>
          </a:p>
        </p:txBody>
      </p:sp>
      <p:sp>
        <p:nvSpPr>
          <p:cNvPr id="9" name="Shape 7"/>
          <p:cNvSpPr/>
          <p:nvPr/>
        </p:nvSpPr>
        <p:spPr>
          <a:xfrm>
            <a:off x="3291840" y="1051560"/>
            <a:ext cx="2514600" cy="1051560"/>
          </a:xfrm>
          <a:prstGeom prst="roundRect">
            <a:avLst>
              <a:gd name="adj" fmla="val 6957"/>
            </a:avLst>
          </a:prstGeom>
          <a:solidFill>
            <a:srgbClr val="7A3B3B"/>
          </a:solidFill>
          <a:ln/>
        </p:spPr>
        <p:txBody>
          <a:bodyPr/>
          <a:lstStyle/>
          <a:p>
            <a:endParaRPr lang="en-US"/>
          </a:p>
        </p:txBody>
      </p:sp>
      <p:sp>
        <p:nvSpPr>
          <p:cNvPr id="10" name="Text 8"/>
          <p:cNvSpPr txBox="1"/>
          <p:nvPr/>
        </p:nvSpPr>
        <p:spPr>
          <a:xfrm>
            <a:off x="333756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blur kernel H</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(motion / exposure)</a:t>
            </a:r>
            <a:endParaRPr lang="en-US" sz="1500" dirty="0"/>
          </a:p>
        </p:txBody>
      </p:sp>
      <p:sp>
        <p:nvSpPr>
          <p:cNvPr id="11" name="Shape 9"/>
          <p:cNvSpPr/>
          <p:nvPr/>
        </p:nvSpPr>
        <p:spPr>
          <a:xfrm>
            <a:off x="5839358" y="1495044"/>
            <a:ext cx="208483" cy="164592"/>
          </a:xfrm>
          <a:prstGeom prst="rightArrow">
            <a:avLst/>
          </a:prstGeom>
          <a:solidFill>
            <a:srgbClr val="6B6459"/>
          </a:solidFill>
          <a:ln/>
        </p:spPr>
        <p:txBody>
          <a:bodyPr/>
          <a:lstStyle/>
          <a:p>
            <a:endParaRPr lang="en-US"/>
          </a:p>
        </p:txBody>
      </p:sp>
      <p:sp>
        <p:nvSpPr>
          <p:cNvPr id="12" name="Shape 10"/>
          <p:cNvSpPr/>
          <p:nvPr/>
        </p:nvSpPr>
        <p:spPr>
          <a:xfrm>
            <a:off x="6080760" y="1051560"/>
            <a:ext cx="2514600" cy="1051560"/>
          </a:xfrm>
          <a:prstGeom prst="roundRect">
            <a:avLst>
              <a:gd name="adj" fmla="val 6957"/>
            </a:avLst>
          </a:prstGeom>
          <a:solidFill>
            <a:srgbClr val="7A3B3B"/>
          </a:solidFill>
          <a:ln/>
        </p:spPr>
        <p:txBody>
          <a:bodyPr/>
          <a:lstStyle/>
          <a:p>
            <a:endParaRPr lang="en-US"/>
          </a:p>
        </p:txBody>
      </p:sp>
      <p:sp>
        <p:nvSpPr>
          <p:cNvPr id="13" name="Text 11"/>
          <p:cNvSpPr txBox="1"/>
          <p:nvPr/>
        </p:nvSpPr>
        <p:spPr>
          <a:xfrm>
            <a:off x="612648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blurred pixels</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y</a:t>
            </a:r>
            <a:endParaRPr lang="en-US" sz="1500" dirty="0"/>
          </a:p>
        </p:txBody>
      </p:sp>
      <p:sp>
        <p:nvSpPr>
          <p:cNvPr id="14" name="Text 12"/>
          <p:cNvSpPr txBox="1"/>
          <p:nvPr/>
        </p:nvSpPr>
        <p:spPr>
          <a:xfrm>
            <a:off x="411480" y="2423160"/>
            <a:ext cx="8321040" cy="91440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During finite exposure, camera or object motion spreads light from a sharp scene across neighboring pixels; H approximates the integration process.</a:t>
            </a:r>
            <a:endParaRPr lang="en-US" sz="1850" dirty="0"/>
          </a:p>
        </p:txBody>
      </p:sp>
      <p:sp>
        <p:nvSpPr>
          <p:cNvPr id="15" name="Text 13"/>
          <p:cNvSpPr txBox="1"/>
          <p:nvPr/>
        </p:nvSpPr>
        <p:spPr>
          <a:xfrm>
            <a:off x="274320" y="3429000"/>
            <a:ext cx="8595360" cy="394855"/>
          </a:xfrm>
          <a:prstGeom prst="rect">
            <a:avLst/>
          </a:prstGeom>
          <a:noFill/>
          <a:ln/>
        </p:spPr>
        <p:txBody>
          <a:bodyPr wrap="square" lIns="0" tIns="0" rIns="0" bIns="0" rtlCol="0" anchor="ctr"/>
          <a:lstStyle/>
          <a:p>
            <a:pPr marL="0" indent="0" algn="ctr">
              <a:buNone/>
            </a:pPr>
            <a:r>
              <a:rPr lang="en-US" sz="1900" b="1" i="1" dirty="0">
                <a:solidFill>
                  <a:srgbClr val="34465B"/>
                </a:solidFill>
                <a:latin typeface="Lucida Bright" pitchFamily="34" charset="0"/>
                <a:ea typeface="Lucida Bright" pitchFamily="34" charset="-122"/>
                <a:cs typeface="Lucida Bright" pitchFamily="34" charset="-120"/>
              </a:rPr>
              <a:t>y = Hx + n</a:t>
            </a:r>
            <a:r>
              <a:rPr lang="en-US" sz="1600" i="1" dirty="0">
                <a:solidFill>
                  <a:srgbClr val="6B6459"/>
                </a:solidFill>
                <a:latin typeface="Lucida Bright" pitchFamily="34" charset="0"/>
                <a:ea typeface="Lucida Bright" pitchFamily="34" charset="-122"/>
                <a:cs typeface="Lucida Bright" pitchFamily="34" charset="-120"/>
              </a:rPr>
              <a:t>     or in frequency:   Y(f) = H(f)X(f) + N(f)</a:t>
            </a:r>
            <a:endParaRPr lang="en-US" sz="1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name="Slide 2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Frequency-domain instability: small H(f), small singular value</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27</a:t>
            </a:r>
            <a:endParaRPr lang="en-US" sz="1100" dirty="0"/>
          </a:p>
        </p:txBody>
      </p:sp>
      <p:pic>
        <p:nvPicPr>
          <p:cNvPr id="6" name="Image 0" descr="/home/claude/l4build/build/assets_v5_deblur.png"/>
          <p:cNvPicPr>
            <a:picLocks noChangeAspect="1"/>
          </p:cNvPicPr>
          <p:nvPr/>
        </p:nvPicPr>
        <p:blipFill>
          <a:blip r:embed="rId3"/>
          <a:stretch>
            <a:fillRect/>
          </a:stretch>
        </p:blipFill>
        <p:spPr>
          <a:xfrm>
            <a:off x="457200" y="896112"/>
            <a:ext cx="8229600" cy="3681319"/>
          </a:xfrm>
          <a:prstGeom prst="rect">
            <a:avLst/>
          </a:prstGeom>
        </p:spPr>
      </p:pic>
      <p:sp>
        <p:nvSpPr>
          <p:cNvPr id="7" name="Shape 4"/>
          <p:cNvSpPr/>
          <p:nvPr/>
        </p:nvSpPr>
        <p:spPr>
          <a:xfrm>
            <a:off x="411480" y="4714591"/>
            <a:ext cx="8321040" cy="914400"/>
          </a:xfrm>
          <a:prstGeom prst="roundRect">
            <a:avLst>
              <a:gd name="adj" fmla="val 8000"/>
            </a:avLst>
          </a:prstGeom>
          <a:solidFill>
            <a:srgbClr val="9C7A2E"/>
          </a:solidFill>
          <a:ln/>
        </p:spPr>
        <p:txBody>
          <a:bodyPr/>
          <a:lstStyle/>
          <a:p>
            <a:endParaRPr lang="en-US"/>
          </a:p>
        </p:txBody>
      </p:sp>
      <p:sp>
        <p:nvSpPr>
          <p:cNvPr id="8" name="Text 5"/>
          <p:cNvSpPr txBox="1"/>
          <p:nvPr/>
        </p:nvSpPr>
        <p:spPr>
          <a:xfrm>
            <a:off x="640080" y="4714591"/>
            <a:ext cx="7863840" cy="91440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If H(f) is close to zero at some frequencies, naive inversion x̂ = y/H amplifies noise severely — explicitly the same singular-value story from Lecture 3, now expressed in the Fourier basis.</a:t>
            </a:r>
            <a:endParaRPr lang="en-US" sz="16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name="Slide 2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Natural-image priors recover what the sensor lost</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28</a:t>
            </a:r>
            <a:endParaRPr lang="en-US" sz="1100" dirty="0"/>
          </a:p>
        </p:txBody>
      </p:sp>
      <p:sp>
        <p:nvSpPr>
          <p:cNvPr id="6" name="Text 4"/>
          <p:cNvSpPr txBox="1"/>
          <p:nvPr/>
        </p:nvSpPr>
        <p:spPr>
          <a:xfrm>
            <a:off x="411480" y="105156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2000" dirty="0">
                <a:solidFill>
                  <a:srgbClr val="2B2B28"/>
                </a:solidFill>
                <a:latin typeface="Lucida Bright" pitchFamily="34" charset="0"/>
                <a:ea typeface="Lucida Bright" pitchFamily="34" charset="-122"/>
                <a:cs typeface="Lucida Bright" pitchFamily="34" charset="-120"/>
              </a:rPr>
              <a:t>Natural-image knowledge: edges persist, textures have structure, local statistics are non-arbitrary.</a:t>
            </a:r>
            <a:endParaRPr lang="en-US" sz="2000" dirty="0"/>
          </a:p>
          <a:p>
            <a:pPr marL="228600" indent="-228600">
              <a:spcAft>
                <a:spcPts val="1200"/>
              </a:spcAft>
              <a:buSzPct val="100000"/>
              <a:buChar char="▪"/>
            </a:pPr>
            <a:r>
              <a:rPr lang="en-US" sz="2000" dirty="0">
                <a:solidFill>
                  <a:srgbClr val="2B2B28"/>
                </a:solidFill>
                <a:latin typeface="Lucida Bright" pitchFamily="34" charset="0"/>
                <a:ea typeface="Lucida Bright" pitchFamily="34" charset="-122"/>
                <a:cs typeface="Lucida Bright" pitchFamily="34" charset="-120"/>
              </a:rPr>
              <a:t>A learned image prior can restore stable high-frequency structure while the data-fidelity term preserves what was actually observed.</a:t>
            </a:r>
            <a:endParaRPr lang="en-US" sz="2000" dirty="0"/>
          </a:p>
        </p:txBody>
      </p:sp>
      <p:sp>
        <p:nvSpPr>
          <p:cNvPr id="7" name="Shape 5"/>
          <p:cNvSpPr/>
          <p:nvPr/>
        </p:nvSpPr>
        <p:spPr>
          <a:xfrm>
            <a:off x="411480" y="3435689"/>
            <a:ext cx="8321040" cy="1143000"/>
          </a:xfrm>
          <a:prstGeom prst="roundRect">
            <a:avLst>
              <a:gd name="adj" fmla="val 6400"/>
            </a:avLst>
          </a:prstGeom>
          <a:solidFill>
            <a:srgbClr val="9C7A2E"/>
          </a:solidFill>
          <a:ln/>
        </p:spPr>
        <p:txBody>
          <a:bodyPr/>
          <a:lstStyle/>
          <a:p>
            <a:endParaRPr lang="en-US"/>
          </a:p>
        </p:txBody>
      </p:sp>
      <p:sp>
        <p:nvSpPr>
          <p:cNvPr id="8" name="Text 6"/>
          <p:cNvSpPr txBox="1"/>
          <p:nvPr/>
        </p:nvSpPr>
        <p:spPr>
          <a:xfrm>
            <a:off x="640080" y="3435689"/>
            <a:ext cx="7863840" cy="114300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Many different sharp images can be almost equally data-consistent with a blurry observation — the prior is what selects the one that also looks like a photograph.</a:t>
            </a:r>
            <a:endParaRPr lang="en-US" sz="19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name="Slide 3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technical forms of a learned prior</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29</a:t>
            </a:r>
            <a:endParaRPr lang="en-US" sz="1100" dirty="0"/>
          </a:p>
        </p:txBody>
      </p:sp>
      <p:sp>
        <p:nvSpPr>
          <p:cNvPr id="6" name="Text 4"/>
          <p:cNvSpPr txBox="1"/>
          <p:nvPr/>
        </p:nvSpPr>
        <p:spPr>
          <a:xfrm>
            <a:off x="411480" y="960120"/>
            <a:ext cx="8321040" cy="365760"/>
          </a:xfrm>
          <a:prstGeom prst="rect">
            <a:avLst/>
          </a:prstGeom>
          <a:noFill/>
          <a:ln/>
        </p:spPr>
        <p:txBody>
          <a:bodyPr wrap="square" lIns="0" tIns="0" rIns="0" bIns="0" rtlCol="0" anchor="ctr"/>
          <a:lstStyle/>
          <a:p>
            <a:pPr marL="0" indent="0">
              <a:buNone/>
            </a:pPr>
            <a:r>
              <a:rPr lang="en-US" sz="1650" b="1" dirty="0">
                <a:solidFill>
                  <a:srgbClr val="7A3B3B"/>
                </a:solidFill>
                <a:latin typeface="Lucida Bright" pitchFamily="34" charset="0"/>
                <a:ea typeface="Lucida Bright" pitchFamily="34" charset="-122"/>
                <a:cs typeface="Lucida Bright" pitchFamily="34" charset="-120"/>
              </a:rPr>
              <a:t>Explicit learned regularizer — learn a scalar plausibility penalty and retain explicit optimization</a:t>
            </a:r>
            <a:endParaRPr lang="en-US" sz="1650" dirty="0"/>
          </a:p>
        </p:txBody>
      </p:sp>
      <p:sp>
        <p:nvSpPr>
          <p:cNvPr id="7" name="Text 5"/>
          <p:cNvSpPr txBox="1"/>
          <p:nvPr/>
        </p:nvSpPr>
        <p:spPr>
          <a:xfrm>
            <a:off x="548640" y="1371600"/>
            <a:ext cx="804672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min</a:t>
            </a:r>
            <a:r>
              <a:rPr lang="en-US" sz="1300" i="1" baseline="-40000" dirty="0">
                <a:solidFill>
                  <a:srgbClr val="34465B"/>
                </a:solidFill>
                <a:latin typeface="Lucida Bright" pitchFamily="34" charset="0"/>
                <a:ea typeface="Lucida Bright" pitchFamily="34" charset="-122"/>
                <a:cs typeface="Lucida Bright" pitchFamily="34" charset="-120"/>
              </a:rPr>
              <a:t>x</a:t>
            </a:r>
            <a:r>
              <a:rPr lang="en-US" sz="1900" i="1" dirty="0">
                <a:solidFill>
                  <a:srgbClr val="34465B"/>
                </a:solidFill>
                <a:latin typeface="Lucida Bright" pitchFamily="34" charset="0"/>
                <a:ea typeface="Lucida Bright" pitchFamily="34" charset="-122"/>
                <a:cs typeface="Lucida Bright" pitchFamily="34" charset="-120"/>
              </a:rPr>
              <a:t>  D(y,Ax) + λR</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900" i="1" dirty="0">
                <a:solidFill>
                  <a:srgbClr val="34465B"/>
                </a:solidFill>
                <a:latin typeface="Lucida Bright" pitchFamily="34" charset="0"/>
                <a:ea typeface="Lucida Bright" pitchFamily="34" charset="-122"/>
                <a:cs typeface="Lucida Bright" pitchFamily="34" charset="-120"/>
              </a:rPr>
              <a:t>(x)</a:t>
            </a:r>
            <a:endParaRPr lang="en-US" sz="1900" dirty="0"/>
          </a:p>
        </p:txBody>
      </p:sp>
      <p:sp>
        <p:nvSpPr>
          <p:cNvPr id="8" name="Text 6"/>
          <p:cNvSpPr txBox="1"/>
          <p:nvPr/>
        </p:nvSpPr>
        <p:spPr>
          <a:xfrm>
            <a:off x="411480" y="2057400"/>
            <a:ext cx="8321040" cy="365760"/>
          </a:xfrm>
          <a:prstGeom prst="rect">
            <a:avLst/>
          </a:prstGeom>
          <a:noFill/>
          <a:ln/>
        </p:spPr>
        <p:txBody>
          <a:bodyPr wrap="square" lIns="0" tIns="0" rIns="0" bIns="0" rtlCol="0" anchor="ctr"/>
          <a:lstStyle/>
          <a:p>
            <a:pPr marL="0" indent="0">
              <a:buNone/>
            </a:pPr>
            <a:r>
              <a:rPr lang="en-US" sz="1650" b="1" dirty="0">
                <a:solidFill>
                  <a:srgbClr val="7A3B3B"/>
                </a:solidFill>
                <a:latin typeface="Lucida Bright" pitchFamily="34" charset="0"/>
                <a:ea typeface="Lucida Bright" pitchFamily="34" charset="-122"/>
                <a:cs typeface="Lucida Bright" pitchFamily="34" charset="-120"/>
              </a:rPr>
              <a:t>Learned proximal / denoising operator — replace the hand-designed proximal step with a trainable denoiser</a:t>
            </a:r>
            <a:endParaRPr lang="en-US" sz="1650" dirty="0"/>
          </a:p>
        </p:txBody>
      </p:sp>
      <p:sp>
        <p:nvSpPr>
          <p:cNvPr id="9" name="Text 7"/>
          <p:cNvSpPr txBox="1"/>
          <p:nvPr/>
        </p:nvSpPr>
        <p:spPr>
          <a:xfrm>
            <a:off x="457200" y="2450592"/>
            <a:ext cx="8229600" cy="384464"/>
          </a:xfrm>
          <a:prstGeom prst="rect">
            <a:avLst/>
          </a:prstGeom>
          <a:noFill/>
          <a:ln/>
        </p:spPr>
        <p:txBody>
          <a:bodyPr wrap="square" lIns="0" tIns="0" rIns="0" bIns="0" rtlCol="0" anchor="ctr"/>
          <a:lstStyle/>
          <a:p>
            <a:pPr marL="0" indent="0" algn="ctr">
              <a:buNone/>
            </a:pPr>
            <a:r>
              <a:rPr lang="en-US" sz="1850" i="1" dirty="0">
                <a:solidFill>
                  <a:srgbClr val="34465B"/>
                </a:solidFill>
                <a:latin typeface="Lucida Bright" pitchFamily="34" charset="0"/>
                <a:ea typeface="Lucida Bright" pitchFamily="34" charset="-122"/>
                <a:cs typeface="Lucida Bright" pitchFamily="34" charset="-120"/>
              </a:rPr>
              <a:t>x</a:t>
            </a:r>
            <a:r>
              <a:rPr lang="en-US" sz="1200" i="1" baseline="-40000" dirty="0">
                <a:solidFill>
                  <a:srgbClr val="34465B"/>
                </a:solidFill>
                <a:latin typeface="Lucida Bright" pitchFamily="34" charset="0"/>
                <a:ea typeface="Lucida Bright" pitchFamily="34" charset="-122"/>
                <a:cs typeface="Lucida Bright" pitchFamily="34" charset="-120"/>
              </a:rPr>
              <a:t>k+1</a:t>
            </a:r>
            <a:r>
              <a:rPr lang="en-US" sz="1850" i="1" dirty="0">
                <a:solidFill>
                  <a:srgbClr val="34465B"/>
                </a:solidFill>
                <a:latin typeface="Lucida Bright" pitchFamily="34" charset="0"/>
                <a:ea typeface="Lucida Bright" pitchFamily="34" charset="-122"/>
                <a:cs typeface="Lucida Bright" pitchFamily="34" charset="-120"/>
              </a:rPr>
              <a:t> = D</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850" i="1" dirty="0">
                <a:solidFill>
                  <a:srgbClr val="34465B"/>
                </a:solidFill>
                <a:latin typeface="Lucida Bright" pitchFamily="34" charset="0"/>
                <a:ea typeface="Lucida Bright" pitchFamily="34" charset="-122"/>
                <a:cs typeface="Lucida Bright" pitchFamily="34" charset="-120"/>
              </a:rPr>
              <a:t>( 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1850" i="1" dirty="0">
                <a:solidFill>
                  <a:srgbClr val="34465B"/>
                </a:solidFill>
                <a:latin typeface="Lucida Bright" pitchFamily="34" charset="0"/>
                <a:ea typeface="Lucida Bright" pitchFamily="34" charset="-122"/>
                <a:cs typeface="Lucida Bright" pitchFamily="34" charset="-120"/>
              </a:rPr>
              <a:t> + ηA</a:t>
            </a:r>
            <a:r>
              <a:rPr lang="en-US" sz="1100" i="1" baseline="30000" dirty="0">
                <a:solidFill>
                  <a:srgbClr val="34465B"/>
                </a:solidFill>
                <a:latin typeface="Lucida Bright" pitchFamily="34" charset="0"/>
                <a:ea typeface="Lucida Bright" pitchFamily="34" charset="-122"/>
                <a:cs typeface="Lucida Bright" pitchFamily="34" charset="-120"/>
              </a:rPr>
              <a:t>T</a:t>
            </a:r>
            <a:r>
              <a:rPr lang="en-US" sz="1850" i="1" dirty="0">
                <a:solidFill>
                  <a:srgbClr val="34465B"/>
                </a:solidFill>
                <a:latin typeface="Lucida Bright" pitchFamily="34" charset="0"/>
                <a:ea typeface="Lucida Bright" pitchFamily="34" charset="-122"/>
                <a:cs typeface="Lucida Bright" pitchFamily="34" charset="-120"/>
              </a:rPr>
              <a:t>(y−Ax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1850" i="1" dirty="0">
                <a:solidFill>
                  <a:srgbClr val="34465B"/>
                </a:solidFill>
                <a:latin typeface="Lucida Bright" pitchFamily="34" charset="0"/>
                <a:ea typeface="Lucida Bright" pitchFamily="34" charset="-122"/>
                <a:cs typeface="Lucida Bright" pitchFamily="34" charset="-120"/>
              </a:rPr>
              <a:t>) )</a:t>
            </a:r>
            <a:endParaRPr lang="en-US" sz="1850" dirty="0"/>
          </a:p>
        </p:txBody>
      </p:sp>
      <p:sp>
        <p:nvSpPr>
          <p:cNvPr id="10" name="Text 8"/>
          <p:cNvSpPr txBox="1"/>
          <p:nvPr/>
        </p:nvSpPr>
        <p:spPr>
          <a:xfrm>
            <a:off x="411480" y="3127248"/>
            <a:ext cx="8321040" cy="365760"/>
          </a:xfrm>
          <a:prstGeom prst="rect">
            <a:avLst/>
          </a:prstGeom>
          <a:noFill/>
          <a:ln/>
        </p:spPr>
        <p:txBody>
          <a:bodyPr wrap="square" lIns="0" tIns="0" rIns="0" bIns="0" rtlCol="0" anchor="ctr"/>
          <a:lstStyle/>
          <a:p>
            <a:pPr marL="0" indent="0">
              <a:buNone/>
            </a:pPr>
            <a:r>
              <a:rPr lang="en-US" sz="1650" b="1" dirty="0">
                <a:solidFill>
                  <a:srgbClr val="7A3B3B"/>
                </a:solidFill>
                <a:latin typeface="Lucida Bright" pitchFamily="34" charset="0"/>
                <a:ea typeface="Lucida Bright" pitchFamily="34" charset="-122"/>
                <a:cs typeface="Lucida Bright" pitchFamily="34" charset="-120"/>
              </a:rPr>
              <a:t>Generative / score prior — restrict or bias x toward a learned distribution of plausible states</a:t>
            </a:r>
            <a:endParaRPr lang="en-US" sz="1650" dirty="0"/>
          </a:p>
        </p:txBody>
      </p:sp>
      <p:sp>
        <p:nvSpPr>
          <p:cNvPr id="11" name="Text 9"/>
          <p:cNvSpPr txBox="1"/>
          <p:nvPr/>
        </p:nvSpPr>
        <p:spPr>
          <a:xfrm>
            <a:off x="548640" y="3520440"/>
            <a:ext cx="8046720" cy="384464"/>
          </a:xfrm>
          <a:prstGeom prst="rect">
            <a:avLst/>
          </a:prstGeom>
          <a:noFill/>
          <a:ln/>
        </p:spPr>
        <p:txBody>
          <a:bodyPr wrap="square" lIns="0" tIns="0" rIns="0" bIns="0" rtlCol="0" anchor="ctr"/>
          <a:lstStyle/>
          <a:p>
            <a:pPr marL="0" indent="0" algn="ctr">
              <a:buNone/>
            </a:pPr>
            <a:r>
              <a:rPr lang="en-US" sz="1850" i="1" dirty="0">
                <a:solidFill>
                  <a:srgbClr val="34465B"/>
                </a:solidFill>
                <a:latin typeface="Lucida Bright" pitchFamily="34" charset="0"/>
                <a:ea typeface="Lucida Bright" pitchFamily="34" charset="-122"/>
                <a:cs typeface="Lucida Bright" pitchFamily="34" charset="-120"/>
              </a:rPr>
              <a:t>x ~ p</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850" i="1" dirty="0">
                <a:solidFill>
                  <a:srgbClr val="34465B"/>
                </a:solidFill>
                <a:latin typeface="Lucida Bright" pitchFamily="34" charset="0"/>
                <a:ea typeface="Lucida Bright" pitchFamily="34" charset="-122"/>
                <a:cs typeface="Lucida Bright" pitchFamily="34" charset="-120"/>
              </a:rPr>
              <a:t>(x),    or use   ∇</a:t>
            </a:r>
            <a:r>
              <a:rPr lang="en-US" sz="1200" i="1" baseline="-40000" dirty="0">
                <a:solidFill>
                  <a:srgbClr val="34465B"/>
                </a:solidFill>
                <a:latin typeface="Lucida Bright" pitchFamily="34" charset="0"/>
                <a:ea typeface="Lucida Bright" pitchFamily="34" charset="-122"/>
                <a:cs typeface="Lucida Bright" pitchFamily="34" charset="-120"/>
              </a:rPr>
              <a:t>x</a:t>
            </a:r>
            <a:r>
              <a:rPr lang="en-US" sz="1850" i="1" dirty="0">
                <a:solidFill>
                  <a:srgbClr val="34465B"/>
                </a:solidFill>
                <a:latin typeface="Lucida Bright" pitchFamily="34" charset="0"/>
                <a:ea typeface="Lucida Bright" pitchFamily="34" charset="-122"/>
                <a:cs typeface="Lucida Bright" pitchFamily="34" charset="-120"/>
              </a:rPr>
              <a:t> log p</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850" i="1" dirty="0">
                <a:solidFill>
                  <a:srgbClr val="34465B"/>
                </a:solidFill>
                <a:latin typeface="Lucida Bright" pitchFamily="34" charset="0"/>
                <a:ea typeface="Lucida Bright" pitchFamily="34" charset="-122"/>
                <a:cs typeface="Lucida Bright" pitchFamily="34" charset="-120"/>
              </a:rPr>
              <a:t>(x)</a:t>
            </a:r>
            <a:endParaRPr lang="en-US" sz="1850" dirty="0"/>
          </a:p>
        </p:txBody>
      </p:sp>
      <p:sp>
        <p:nvSpPr>
          <p:cNvPr id="12" name="Shape 10"/>
          <p:cNvSpPr/>
          <p:nvPr/>
        </p:nvSpPr>
        <p:spPr>
          <a:xfrm>
            <a:off x="411480" y="4343400"/>
            <a:ext cx="8321040" cy="1188720"/>
          </a:xfrm>
          <a:prstGeom prst="roundRect">
            <a:avLst>
              <a:gd name="adj" fmla="val 6154"/>
            </a:avLst>
          </a:prstGeom>
          <a:solidFill>
            <a:srgbClr val="9C7A2E"/>
          </a:solidFill>
          <a:ln/>
        </p:spPr>
        <p:txBody>
          <a:bodyPr/>
          <a:lstStyle/>
          <a:p>
            <a:endParaRPr lang="en-US"/>
          </a:p>
        </p:txBody>
      </p:sp>
      <p:sp>
        <p:nvSpPr>
          <p:cNvPr id="13" name="Text 11"/>
          <p:cNvSpPr txBox="1"/>
          <p:nvPr/>
        </p:nvSpPr>
        <p:spPr>
          <a:xfrm>
            <a:off x="640080" y="4343400"/>
            <a:ext cx="7863840" cy="118872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CT anatomy, human occupancy, and natural-image structure are physically different priors, but mathematically they answer the same question: among the states that agree with the sensor, which should we consider plausible?</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name="Slide 3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Shared failure mode across three systems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30</a:t>
            </a:r>
            <a:endParaRPr lang="en-US" sz="1100" dirty="0"/>
          </a:p>
        </p:txBody>
      </p:sp>
      <p:sp>
        <p:nvSpPr>
          <p:cNvPr id="6" name="Shape 4"/>
          <p:cNvSpPr/>
          <p:nvPr/>
        </p:nvSpPr>
        <p:spPr>
          <a:xfrm>
            <a:off x="411480" y="1051560"/>
            <a:ext cx="2590800" cy="1737360"/>
          </a:xfrm>
          <a:prstGeom prst="roundRect">
            <a:avLst>
              <a:gd name="adj" fmla="val 4211"/>
            </a:avLst>
          </a:prstGeom>
          <a:solidFill>
            <a:srgbClr val="7A3B3B"/>
          </a:solidFill>
          <a:ln w="12700">
            <a:solidFill>
              <a:srgbClr val="DDD5C4"/>
            </a:solidFill>
            <a:prstDash val="solid"/>
          </a:ln>
        </p:spPr>
        <p:txBody>
          <a:bodyPr/>
          <a:lstStyle/>
          <a:p>
            <a:endParaRPr lang="en-US"/>
          </a:p>
        </p:txBody>
      </p:sp>
      <p:sp>
        <p:nvSpPr>
          <p:cNvPr id="7" name="Text 5"/>
          <p:cNvSpPr txBox="1"/>
          <p:nvPr/>
        </p:nvSpPr>
        <p:spPr>
          <a:xfrm>
            <a:off x="502920" y="1143000"/>
            <a:ext cx="2407920" cy="36576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Sparse-view CT</a:t>
            </a:r>
            <a:endParaRPr lang="en-US" sz="1550" dirty="0"/>
          </a:p>
        </p:txBody>
      </p:sp>
      <p:sp>
        <p:nvSpPr>
          <p:cNvPr id="8" name="Text 6"/>
          <p:cNvSpPr txBox="1"/>
          <p:nvPr/>
        </p:nvSpPr>
        <p:spPr>
          <a:xfrm>
            <a:off x="548640" y="1536192"/>
            <a:ext cx="2316480" cy="1188720"/>
          </a:xfrm>
          <a:prstGeom prst="rect">
            <a:avLst/>
          </a:prstGeom>
          <a:noFill/>
          <a:ln/>
        </p:spPr>
        <p:txBody>
          <a:bodyPr wrap="square" lIns="0" tIns="0" rIns="0" bIns="0" rtlCol="0" anchor="ctr"/>
          <a:lstStyle/>
          <a:p>
            <a:pPr marL="0" indent="0" algn="ctr">
              <a:buNone/>
            </a:pPr>
            <a:r>
              <a:rPr lang="en-US" sz="1250" dirty="0">
                <a:solidFill>
                  <a:srgbClr val="FFFFFF"/>
                </a:solidFill>
                <a:latin typeface="Lucida Bright" pitchFamily="34" charset="0"/>
                <a:ea typeface="Lucida Bright" pitchFamily="34" charset="-122"/>
                <a:cs typeface="Lucida Bright" pitchFamily="34" charset="-120"/>
              </a:rPr>
              <a:t>same projections;</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many images can</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approximately fit</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limited measurements</a:t>
            </a:r>
            <a:endParaRPr lang="en-US" sz="1250" dirty="0"/>
          </a:p>
        </p:txBody>
      </p:sp>
      <p:sp>
        <p:nvSpPr>
          <p:cNvPr id="9" name="Shape 7"/>
          <p:cNvSpPr/>
          <p:nvPr/>
        </p:nvSpPr>
        <p:spPr>
          <a:xfrm>
            <a:off x="411480" y="2926080"/>
            <a:ext cx="2590800" cy="777240"/>
          </a:xfrm>
          <a:prstGeom prst="roundRect">
            <a:avLst>
              <a:gd name="adj" fmla="val 9412"/>
            </a:avLst>
          </a:prstGeom>
          <a:solidFill>
            <a:srgbClr val="F1ECE1"/>
          </a:solidFill>
          <a:ln w="12700">
            <a:solidFill>
              <a:srgbClr val="DDD5C4"/>
            </a:solidFill>
            <a:prstDash val="solid"/>
          </a:ln>
        </p:spPr>
        <p:txBody>
          <a:bodyPr/>
          <a:lstStyle/>
          <a:p>
            <a:endParaRPr lang="en-US"/>
          </a:p>
        </p:txBody>
      </p:sp>
      <p:sp>
        <p:nvSpPr>
          <p:cNvPr id="10" name="Text 8"/>
          <p:cNvSpPr txBox="1"/>
          <p:nvPr/>
        </p:nvSpPr>
        <p:spPr>
          <a:xfrm>
            <a:off x="502920" y="2999232"/>
            <a:ext cx="2407920" cy="640080"/>
          </a:xfrm>
          <a:prstGeom prst="rect">
            <a:avLst/>
          </a:prstGeom>
          <a:noFill/>
          <a:ln/>
        </p:spPr>
        <p:txBody>
          <a:bodyPr wrap="square" lIns="0" tIns="0" rIns="0" bIns="0" rtlCol="0" anchor="ctr"/>
          <a:lstStyle/>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prior: anatomy is structured</a:t>
            </a:r>
            <a:endParaRPr lang="en-US" sz="1200" dirty="0"/>
          </a:p>
        </p:txBody>
      </p:sp>
      <p:sp>
        <p:nvSpPr>
          <p:cNvPr id="11" name="Shape 9"/>
          <p:cNvSpPr/>
          <p:nvPr/>
        </p:nvSpPr>
        <p:spPr>
          <a:xfrm>
            <a:off x="3276600" y="1051560"/>
            <a:ext cx="2590800" cy="1737360"/>
          </a:xfrm>
          <a:prstGeom prst="roundRect">
            <a:avLst>
              <a:gd name="adj" fmla="val 4211"/>
            </a:avLst>
          </a:prstGeom>
          <a:solidFill>
            <a:srgbClr val="7A3B3B"/>
          </a:solidFill>
          <a:ln w="12700">
            <a:solidFill>
              <a:srgbClr val="DDD5C4"/>
            </a:solidFill>
            <a:prstDash val="solid"/>
          </a:ln>
        </p:spPr>
        <p:txBody>
          <a:bodyPr/>
          <a:lstStyle/>
          <a:p>
            <a:endParaRPr lang="en-US"/>
          </a:p>
        </p:txBody>
      </p:sp>
      <p:sp>
        <p:nvSpPr>
          <p:cNvPr id="12" name="Text 10"/>
          <p:cNvSpPr txBox="1"/>
          <p:nvPr/>
        </p:nvSpPr>
        <p:spPr>
          <a:xfrm>
            <a:off x="3368040" y="1143000"/>
            <a:ext cx="2407920" cy="36576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RF tomography</a:t>
            </a:r>
            <a:endParaRPr lang="en-US" sz="1550" dirty="0"/>
          </a:p>
        </p:txBody>
      </p:sp>
      <p:sp>
        <p:nvSpPr>
          <p:cNvPr id="13" name="Text 11"/>
          <p:cNvSpPr txBox="1"/>
          <p:nvPr/>
        </p:nvSpPr>
        <p:spPr>
          <a:xfrm>
            <a:off x="3413760" y="1536192"/>
            <a:ext cx="2316480" cy="1188720"/>
          </a:xfrm>
          <a:prstGeom prst="rect">
            <a:avLst/>
          </a:prstGeom>
          <a:noFill/>
          <a:ln/>
        </p:spPr>
        <p:txBody>
          <a:bodyPr wrap="square" lIns="0" tIns="0" rIns="0" bIns="0" rtlCol="0" anchor="ctr"/>
          <a:lstStyle/>
          <a:p>
            <a:pPr marL="0" indent="0" algn="ctr">
              <a:buNone/>
            </a:pPr>
            <a:r>
              <a:rPr lang="en-US" sz="1250" dirty="0">
                <a:solidFill>
                  <a:srgbClr val="FFFFFF"/>
                </a:solidFill>
                <a:latin typeface="Lucida Bright" pitchFamily="34" charset="0"/>
                <a:ea typeface="Lucida Bright" pitchFamily="34" charset="-122"/>
                <a:cs typeface="Lucida Bright" pitchFamily="34" charset="-120"/>
              </a:rPr>
              <a:t>few links cannot</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uniquely identify a</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dense attenuation</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field</a:t>
            </a:r>
            <a:endParaRPr lang="en-US" sz="1250" dirty="0"/>
          </a:p>
        </p:txBody>
      </p:sp>
      <p:sp>
        <p:nvSpPr>
          <p:cNvPr id="14" name="Shape 12"/>
          <p:cNvSpPr/>
          <p:nvPr/>
        </p:nvSpPr>
        <p:spPr>
          <a:xfrm>
            <a:off x="3276600" y="2926080"/>
            <a:ext cx="2590800" cy="777240"/>
          </a:xfrm>
          <a:prstGeom prst="roundRect">
            <a:avLst>
              <a:gd name="adj" fmla="val 9412"/>
            </a:avLst>
          </a:prstGeom>
          <a:solidFill>
            <a:srgbClr val="F1ECE1"/>
          </a:solidFill>
          <a:ln w="12700">
            <a:solidFill>
              <a:srgbClr val="DDD5C4"/>
            </a:solidFill>
            <a:prstDash val="solid"/>
          </a:ln>
        </p:spPr>
        <p:txBody>
          <a:bodyPr/>
          <a:lstStyle/>
          <a:p>
            <a:endParaRPr lang="en-US"/>
          </a:p>
        </p:txBody>
      </p:sp>
      <p:sp>
        <p:nvSpPr>
          <p:cNvPr id="15" name="Text 13"/>
          <p:cNvSpPr txBox="1"/>
          <p:nvPr/>
        </p:nvSpPr>
        <p:spPr>
          <a:xfrm>
            <a:off x="3368040" y="2999232"/>
            <a:ext cx="2407920" cy="640080"/>
          </a:xfrm>
          <a:prstGeom prst="rect">
            <a:avLst/>
          </a:prstGeom>
          <a:noFill/>
          <a:ln/>
        </p:spPr>
        <p:txBody>
          <a:bodyPr wrap="square" lIns="0" tIns="0" rIns="0" bIns="0" rtlCol="0" anchor="ctr"/>
          <a:lstStyle/>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prior: occupancy is sparse + contiguous</a:t>
            </a:r>
            <a:endParaRPr lang="en-US" sz="1200" dirty="0"/>
          </a:p>
        </p:txBody>
      </p:sp>
      <p:sp>
        <p:nvSpPr>
          <p:cNvPr id="16" name="Shape 14"/>
          <p:cNvSpPr/>
          <p:nvPr/>
        </p:nvSpPr>
        <p:spPr>
          <a:xfrm>
            <a:off x="6141720" y="1051560"/>
            <a:ext cx="2590800" cy="1737360"/>
          </a:xfrm>
          <a:prstGeom prst="roundRect">
            <a:avLst>
              <a:gd name="adj" fmla="val 4211"/>
            </a:avLst>
          </a:prstGeom>
          <a:solidFill>
            <a:srgbClr val="7A3B3B"/>
          </a:solidFill>
          <a:ln w="12700">
            <a:solidFill>
              <a:srgbClr val="DDD5C4"/>
            </a:solidFill>
            <a:prstDash val="solid"/>
          </a:ln>
        </p:spPr>
        <p:txBody>
          <a:bodyPr/>
          <a:lstStyle/>
          <a:p>
            <a:endParaRPr lang="en-US"/>
          </a:p>
        </p:txBody>
      </p:sp>
      <p:sp>
        <p:nvSpPr>
          <p:cNvPr id="17" name="Text 15"/>
          <p:cNvSpPr txBox="1"/>
          <p:nvPr/>
        </p:nvSpPr>
        <p:spPr>
          <a:xfrm>
            <a:off x="6233160" y="1143000"/>
            <a:ext cx="2407920" cy="36576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Motion deblurring</a:t>
            </a:r>
            <a:endParaRPr lang="en-US" sz="1550" dirty="0"/>
          </a:p>
        </p:txBody>
      </p:sp>
      <p:sp>
        <p:nvSpPr>
          <p:cNvPr id="18" name="Text 16"/>
          <p:cNvSpPr txBox="1"/>
          <p:nvPr/>
        </p:nvSpPr>
        <p:spPr>
          <a:xfrm>
            <a:off x="6278880" y="1536192"/>
            <a:ext cx="2316480" cy="1188720"/>
          </a:xfrm>
          <a:prstGeom prst="rect">
            <a:avLst/>
          </a:prstGeom>
          <a:noFill/>
          <a:ln/>
        </p:spPr>
        <p:txBody>
          <a:bodyPr wrap="square" lIns="0" tIns="0" rIns="0" bIns="0" rtlCol="0" anchor="ctr"/>
          <a:lstStyle/>
          <a:p>
            <a:pPr marL="0" indent="0" algn="ctr">
              <a:buNone/>
            </a:pPr>
            <a:r>
              <a:rPr lang="en-US" sz="1250" dirty="0">
                <a:solidFill>
                  <a:srgbClr val="FFFFFF"/>
                </a:solidFill>
                <a:latin typeface="Lucida Bright" pitchFamily="34" charset="0"/>
                <a:ea typeface="Lucida Bright" pitchFamily="34" charset="-122"/>
                <a:cs typeface="Lucida Bright" pitchFamily="34" charset="-120"/>
              </a:rPr>
              <a:t>many sharp images</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can produce nearly</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the same blur</a:t>
            </a:r>
            <a:endParaRPr lang="en-US" sz="1250" dirty="0"/>
          </a:p>
        </p:txBody>
      </p:sp>
      <p:sp>
        <p:nvSpPr>
          <p:cNvPr id="19" name="Shape 17"/>
          <p:cNvSpPr/>
          <p:nvPr/>
        </p:nvSpPr>
        <p:spPr>
          <a:xfrm>
            <a:off x="6141720" y="2926080"/>
            <a:ext cx="2590800" cy="777240"/>
          </a:xfrm>
          <a:prstGeom prst="roundRect">
            <a:avLst>
              <a:gd name="adj" fmla="val 9412"/>
            </a:avLst>
          </a:prstGeom>
          <a:solidFill>
            <a:srgbClr val="F1ECE1"/>
          </a:solidFill>
          <a:ln w="12700">
            <a:solidFill>
              <a:srgbClr val="DDD5C4"/>
            </a:solidFill>
            <a:prstDash val="solid"/>
          </a:ln>
        </p:spPr>
        <p:txBody>
          <a:bodyPr/>
          <a:lstStyle/>
          <a:p>
            <a:endParaRPr lang="en-US"/>
          </a:p>
        </p:txBody>
      </p:sp>
      <p:sp>
        <p:nvSpPr>
          <p:cNvPr id="20" name="Text 18"/>
          <p:cNvSpPr txBox="1"/>
          <p:nvPr/>
        </p:nvSpPr>
        <p:spPr>
          <a:xfrm>
            <a:off x="6233160" y="2999232"/>
            <a:ext cx="2407920" cy="640080"/>
          </a:xfrm>
          <a:prstGeom prst="rect">
            <a:avLst/>
          </a:prstGeom>
          <a:noFill/>
          <a:ln/>
        </p:spPr>
        <p:txBody>
          <a:bodyPr wrap="square" lIns="0" tIns="0" rIns="0" bIns="0" rtlCol="0" anchor="ctr"/>
          <a:lstStyle/>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prior: natural images have</a:t>
            </a:r>
            <a:endParaRPr lang="en-US" sz="1200" dirty="0"/>
          </a:p>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structured edges / textures</a:t>
            </a:r>
            <a:endParaRPr lang="en-US" sz="1200" dirty="0"/>
          </a:p>
        </p:txBody>
      </p:sp>
      <p:sp>
        <p:nvSpPr>
          <p:cNvPr id="21" name="Text 19"/>
          <p:cNvSpPr txBox="1"/>
          <p:nvPr/>
        </p:nvSpPr>
        <p:spPr>
          <a:xfrm>
            <a:off x="411480" y="3931920"/>
            <a:ext cx="8321040" cy="457200"/>
          </a:xfrm>
          <a:prstGeom prst="rect">
            <a:avLst/>
          </a:prstGeom>
          <a:noFill/>
          <a:ln/>
        </p:spPr>
        <p:txBody>
          <a:bodyPr wrap="square" lIns="0" tIns="0" rIns="0" bIns="0" rtlCol="0" anchor="ctr"/>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Shared failure mode: measurement consistency alone does not choose a unique plausible state.</a:t>
            </a:r>
            <a:endParaRPr lang="en-US" sz="1700" dirty="0"/>
          </a:p>
        </p:txBody>
      </p:sp>
      <p:sp>
        <p:nvSpPr>
          <p:cNvPr id="22" name="Shape 20"/>
          <p:cNvSpPr/>
          <p:nvPr/>
        </p:nvSpPr>
        <p:spPr>
          <a:xfrm>
            <a:off x="411480" y="4572000"/>
            <a:ext cx="8321040" cy="1234440"/>
          </a:xfrm>
          <a:prstGeom prst="roundRect">
            <a:avLst>
              <a:gd name="adj" fmla="val 5926"/>
            </a:avLst>
          </a:prstGeom>
          <a:solidFill>
            <a:srgbClr val="9C7A2E"/>
          </a:solidFill>
          <a:ln/>
        </p:spPr>
        <p:txBody>
          <a:bodyPr/>
          <a:lstStyle/>
          <a:p>
            <a:endParaRPr lang="en-US"/>
          </a:p>
        </p:txBody>
      </p:sp>
      <p:sp>
        <p:nvSpPr>
          <p:cNvPr id="23" name="Text 21"/>
          <p:cNvSpPr txBox="1"/>
          <p:nvPr/>
        </p:nvSpPr>
        <p:spPr>
          <a:xfrm>
            <a:off x="640080" y="4572000"/>
            <a:ext cx="78638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Transition question: the objective and prior are now good, but solving the optimization requires tens or hundreds of expensive iterations. Can the algorithm itself become the architecture?</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7A3B3B"/>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FFFFF"/>
                </a:solidFill>
                <a:latin typeface="Lucida Bright" pitchFamily="34" charset="0"/>
                <a:ea typeface="Lucida Bright" pitchFamily="34" charset="-122"/>
                <a:cs typeface="Lucida Bright" pitchFamily="34" charset="-120"/>
              </a:rPr>
              <a:t>Form 1: Explicit Learned Regularizer</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Learn a scalar plausibility penalty; keep the optimizer explicit</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10</a:t>
            </a:r>
            <a:endParaRPr lang="en-US" sz="11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Form 1: an explicit learned regularizer</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11</a:t>
            </a:r>
            <a:endParaRPr lang="en-US" sz="1100" dirty="0"/>
          </a:p>
        </p:txBody>
      </p:sp>
      <p:sp>
        <p:nvSpPr>
          <p:cNvPr id="6" name="Shape 4"/>
          <p:cNvSpPr/>
          <p:nvPr/>
        </p:nvSpPr>
        <p:spPr>
          <a:xfrm>
            <a:off x="731520" y="1005840"/>
            <a:ext cx="768096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731520" y="1005840"/>
            <a:ext cx="768096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x̂ = arg min</a:t>
            </a:r>
            <a:r>
              <a:rPr lang="en-US" sz="2400" i="1" baseline="-40000" dirty="0">
                <a:solidFill>
                  <a:srgbClr val="34465B"/>
                </a:solidFill>
                <a:latin typeface="Lucida Bright" pitchFamily="34" charset="0"/>
                <a:ea typeface="Lucida Bright" pitchFamily="34" charset="-122"/>
                <a:cs typeface="Lucida Bright" pitchFamily="34" charset="-120"/>
              </a:rPr>
              <a:t>x</a:t>
            </a:r>
            <a:r>
              <a:rPr lang="en-US" sz="2400" i="1" dirty="0">
                <a:solidFill>
                  <a:srgbClr val="34465B"/>
                </a:solidFill>
                <a:latin typeface="Lucida Bright" pitchFamily="34" charset="0"/>
                <a:ea typeface="Lucida Bright" pitchFamily="34" charset="-122"/>
                <a:cs typeface="Lucida Bright" pitchFamily="34" charset="-120"/>
              </a:rPr>
              <a:t>   D(y, Ax)  +  </a:t>
            </a:r>
            <a:r>
              <a:rPr lang="en-US" sz="2400" b="1" i="1" dirty="0">
                <a:solidFill>
                  <a:srgbClr val="7A3B3B"/>
                </a:solidFill>
                <a:latin typeface="Lucida Bright" pitchFamily="34" charset="0"/>
                <a:ea typeface="Lucida Bright" pitchFamily="34" charset="-122"/>
                <a:cs typeface="Lucida Bright" pitchFamily="34" charset="-120"/>
              </a:rPr>
              <a:t>λ Rφ(x)</a:t>
            </a:r>
            <a:endParaRPr lang="en-US" sz="2400" dirty="0"/>
          </a:p>
        </p:txBody>
      </p:sp>
      <p:sp>
        <p:nvSpPr>
          <p:cNvPr id="8" name="Text 6"/>
          <p:cNvSpPr txBox="1"/>
          <p:nvPr/>
        </p:nvSpPr>
        <p:spPr>
          <a:xfrm>
            <a:off x="457200" y="2093976"/>
            <a:ext cx="822960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R</a:t>
            </a:r>
            <a:r>
              <a:rPr lang="en-US" sz="2200" i="1" baseline="-40000" dirty="0">
                <a:solidFill>
                  <a:srgbClr val="34465B"/>
                </a:solidFill>
                <a:latin typeface="Lucida Bright" pitchFamily="34" charset="0"/>
                <a:ea typeface="Lucida Bright" pitchFamily="34" charset="-122"/>
                <a:cs typeface="Lucida Bright" pitchFamily="34" charset="-120"/>
              </a:rPr>
              <a:t>φ</a:t>
            </a:r>
            <a:r>
              <a:rPr lang="en-US" sz="2200" i="1" dirty="0">
                <a:solidFill>
                  <a:srgbClr val="34465B"/>
                </a:solidFill>
                <a:latin typeface="Lucida Bright" pitchFamily="34" charset="0"/>
                <a:ea typeface="Lucida Bright" pitchFamily="34" charset="-122"/>
                <a:cs typeface="Lucida Bright" pitchFamily="34" charset="-120"/>
              </a:rPr>
              <a:t> : R</a:t>
            </a:r>
            <a:r>
              <a:rPr lang="en-US" sz="2200" i="1" baseline="30000" dirty="0">
                <a:solidFill>
                  <a:srgbClr val="34465B"/>
                </a:solidFill>
                <a:latin typeface="Lucida Bright" pitchFamily="34" charset="0"/>
                <a:ea typeface="Lucida Bright" pitchFamily="34" charset="-122"/>
                <a:cs typeface="Lucida Bright" pitchFamily="34" charset="-120"/>
              </a:rPr>
              <a:t>n</a:t>
            </a:r>
            <a:r>
              <a:rPr lang="en-US" sz="2200" i="1" dirty="0">
                <a:solidFill>
                  <a:srgbClr val="34465B"/>
                </a:solidFill>
                <a:latin typeface="Lucida Bright" pitchFamily="34" charset="0"/>
                <a:ea typeface="Lucida Bright" pitchFamily="34" charset="-122"/>
                <a:cs typeface="Lucida Bright" pitchFamily="34" charset="-120"/>
              </a:rPr>
              <a:t> → R</a:t>
            </a:r>
            <a:endParaRPr lang="en-US" sz="2200" dirty="0"/>
          </a:p>
        </p:txBody>
      </p:sp>
      <p:pic>
        <p:nvPicPr>
          <p:cNvPr id="9" name="Image 0" descr="/home/claude/lp/assets_lp_candidate.png"/>
          <p:cNvPicPr>
            <a:picLocks noChangeAspect="1"/>
          </p:cNvPicPr>
          <p:nvPr/>
        </p:nvPicPr>
        <p:blipFill>
          <a:blip r:embed="rId3"/>
          <a:stretch>
            <a:fillRect/>
          </a:stretch>
        </p:blipFill>
        <p:spPr>
          <a:xfrm>
            <a:off x="1737360" y="2688336"/>
            <a:ext cx="1371600" cy="1371600"/>
          </a:xfrm>
          <a:prstGeom prst="rect">
            <a:avLst/>
          </a:prstGeom>
        </p:spPr>
      </p:pic>
      <p:sp>
        <p:nvSpPr>
          <p:cNvPr id="10" name="Text 7"/>
          <p:cNvSpPr/>
          <p:nvPr/>
        </p:nvSpPr>
        <p:spPr>
          <a:xfrm>
            <a:off x="1280160" y="4105656"/>
            <a:ext cx="228600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candidate x</a:t>
            </a:r>
            <a:endParaRPr lang="en-US" sz="1600" dirty="0"/>
          </a:p>
        </p:txBody>
      </p:sp>
      <p:sp>
        <p:nvSpPr>
          <p:cNvPr id="11" name="Shape 8"/>
          <p:cNvSpPr/>
          <p:nvPr/>
        </p:nvSpPr>
        <p:spPr>
          <a:xfrm>
            <a:off x="3520440" y="3374136"/>
            <a:ext cx="320040" cy="914"/>
          </a:xfrm>
          <a:prstGeom prst="line">
            <a:avLst/>
          </a:prstGeom>
          <a:noFill/>
          <a:ln w="27940">
            <a:solidFill>
              <a:srgbClr val="6B6459"/>
            </a:solidFill>
            <a:prstDash val="solid"/>
            <a:tailEnd type="triangle"/>
          </a:ln>
        </p:spPr>
        <p:txBody>
          <a:bodyPr/>
          <a:lstStyle/>
          <a:p>
            <a:endParaRPr lang="en-US"/>
          </a:p>
        </p:txBody>
      </p:sp>
      <p:sp>
        <p:nvSpPr>
          <p:cNvPr id="12" name="Shape 9"/>
          <p:cNvSpPr/>
          <p:nvPr/>
        </p:nvSpPr>
        <p:spPr>
          <a:xfrm>
            <a:off x="3886200" y="2916936"/>
            <a:ext cx="1737360" cy="914400"/>
          </a:xfrm>
          <a:prstGeom prst="roundRect">
            <a:avLst>
              <a:gd name="adj" fmla="val 8000"/>
            </a:avLst>
          </a:prstGeom>
          <a:solidFill>
            <a:srgbClr val="7A3B3B"/>
          </a:solidFill>
          <a:ln/>
        </p:spPr>
        <p:txBody>
          <a:bodyPr/>
          <a:lstStyle/>
          <a:p>
            <a:endParaRPr lang="en-US"/>
          </a:p>
        </p:txBody>
      </p:sp>
      <p:sp>
        <p:nvSpPr>
          <p:cNvPr id="13" name="Text 10"/>
          <p:cNvSpPr/>
          <p:nvPr/>
        </p:nvSpPr>
        <p:spPr>
          <a:xfrm>
            <a:off x="3886200" y="2916936"/>
            <a:ext cx="1737360" cy="9144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network Rφ</a:t>
            </a:r>
            <a:endParaRPr lang="en-US" sz="1800" dirty="0"/>
          </a:p>
        </p:txBody>
      </p:sp>
      <p:sp>
        <p:nvSpPr>
          <p:cNvPr id="14" name="Shape 11"/>
          <p:cNvSpPr/>
          <p:nvPr/>
        </p:nvSpPr>
        <p:spPr>
          <a:xfrm>
            <a:off x="5669280" y="3374136"/>
            <a:ext cx="640080" cy="914"/>
          </a:xfrm>
          <a:prstGeom prst="line">
            <a:avLst/>
          </a:prstGeom>
          <a:noFill/>
          <a:ln w="27940">
            <a:solidFill>
              <a:srgbClr val="6B6459"/>
            </a:solidFill>
            <a:prstDash val="solid"/>
            <a:tailEnd type="triangle"/>
          </a:ln>
        </p:spPr>
        <p:txBody>
          <a:bodyPr/>
          <a:lstStyle/>
          <a:p>
            <a:endParaRPr lang="en-US"/>
          </a:p>
        </p:txBody>
      </p:sp>
      <p:sp>
        <p:nvSpPr>
          <p:cNvPr id="15" name="Shape 12"/>
          <p:cNvSpPr/>
          <p:nvPr/>
        </p:nvSpPr>
        <p:spPr>
          <a:xfrm>
            <a:off x="6400800" y="3145536"/>
            <a:ext cx="762000" cy="411480"/>
          </a:xfrm>
          <a:prstGeom prst="rect">
            <a:avLst/>
          </a:prstGeom>
          <a:solidFill>
            <a:srgbClr val="2E7D5B"/>
          </a:solidFill>
          <a:ln/>
        </p:spPr>
        <p:txBody>
          <a:bodyPr/>
          <a:lstStyle/>
          <a:p>
            <a:endParaRPr lang="en-US"/>
          </a:p>
        </p:txBody>
      </p:sp>
      <p:sp>
        <p:nvSpPr>
          <p:cNvPr id="16" name="Shape 13"/>
          <p:cNvSpPr/>
          <p:nvPr/>
        </p:nvSpPr>
        <p:spPr>
          <a:xfrm>
            <a:off x="7162800" y="3145536"/>
            <a:ext cx="762000" cy="411480"/>
          </a:xfrm>
          <a:prstGeom prst="rect">
            <a:avLst/>
          </a:prstGeom>
          <a:solidFill>
            <a:srgbClr val="9C7A2E"/>
          </a:solidFill>
          <a:ln/>
        </p:spPr>
        <p:txBody>
          <a:bodyPr/>
          <a:lstStyle/>
          <a:p>
            <a:endParaRPr lang="en-US"/>
          </a:p>
        </p:txBody>
      </p:sp>
      <p:sp>
        <p:nvSpPr>
          <p:cNvPr id="17" name="Shape 14"/>
          <p:cNvSpPr/>
          <p:nvPr/>
        </p:nvSpPr>
        <p:spPr>
          <a:xfrm>
            <a:off x="7924800" y="3145536"/>
            <a:ext cx="762000" cy="411480"/>
          </a:xfrm>
          <a:prstGeom prst="rect">
            <a:avLst/>
          </a:prstGeom>
          <a:solidFill>
            <a:srgbClr val="7A3B3B"/>
          </a:solidFill>
          <a:ln/>
        </p:spPr>
        <p:txBody>
          <a:bodyPr/>
          <a:lstStyle/>
          <a:p>
            <a:endParaRPr lang="en-US"/>
          </a:p>
        </p:txBody>
      </p:sp>
      <p:sp>
        <p:nvSpPr>
          <p:cNvPr id="18" name="Shape 15"/>
          <p:cNvSpPr/>
          <p:nvPr/>
        </p:nvSpPr>
        <p:spPr>
          <a:xfrm>
            <a:off x="6720840" y="3575304"/>
            <a:ext cx="274320" cy="228600"/>
          </a:xfrm>
          <a:prstGeom prst="triangle">
            <a:avLst/>
          </a:prstGeom>
          <a:solidFill>
            <a:srgbClr val="1E2A38"/>
          </a:solidFill>
          <a:ln/>
        </p:spPr>
        <p:txBody>
          <a:bodyPr/>
          <a:lstStyle/>
          <a:p>
            <a:endParaRPr lang="en-US"/>
          </a:p>
        </p:txBody>
      </p:sp>
      <p:sp>
        <p:nvSpPr>
          <p:cNvPr id="19" name="Text 16"/>
          <p:cNvSpPr/>
          <p:nvPr/>
        </p:nvSpPr>
        <p:spPr>
          <a:xfrm>
            <a:off x="6309360" y="3831336"/>
            <a:ext cx="246888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one scalar “energy”</a:t>
            </a:r>
            <a:endParaRPr lang="en-US" sz="1600" dirty="0"/>
          </a:p>
        </p:txBody>
      </p:sp>
      <p:sp>
        <p:nvSpPr>
          <p:cNvPr id="20" name="Text 17"/>
          <p:cNvSpPr txBox="1"/>
          <p:nvPr/>
        </p:nvSpPr>
        <p:spPr>
          <a:xfrm>
            <a:off x="411480" y="4425696"/>
            <a:ext cx="8321040" cy="1463040"/>
          </a:xfrm>
          <a:prstGeom prst="rect">
            <a:avLst/>
          </a:prstGeom>
          <a:noFill/>
          <a:ln/>
        </p:spPr>
        <p:txBody>
          <a:bodyPr wrap="square" lIns="0" tIns="0" rIns="0" bIns="0" rtlCol="0" anchor="t"/>
          <a:lstStyle/>
          <a:p>
            <a:pPr marL="228600" indent="-228600">
              <a:spcAft>
                <a:spcPts val="7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Input: a candidate state or image x.   Output: one number.</a:t>
            </a:r>
            <a:endParaRPr lang="en-US" sz="1800" dirty="0"/>
          </a:p>
          <a:p>
            <a:pPr marL="228600" indent="-228600">
              <a:spcAft>
                <a:spcPts val="7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Low Rφ(x): plausible.  High Rφ(x): implausible.</a:t>
            </a:r>
            <a:endParaRPr lang="en-US" sz="1800" dirty="0"/>
          </a:p>
          <a:p>
            <a:pPr marL="228600" indent="-228600">
              <a:spcAft>
                <a:spcPts val="7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The optimizer stays explicit; only the prior term is learned.</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How can the explicit regularizer be trained?</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12</a:t>
            </a:r>
            <a:endParaRPr lang="en-US" sz="1100" dirty="0"/>
          </a:p>
        </p:txBody>
      </p:sp>
      <p:pic>
        <p:nvPicPr>
          <p:cNvPr id="6" name="Image 0" descr="/home/claude/lp/assets_lp_energy_landscape.png"/>
          <p:cNvPicPr>
            <a:picLocks noChangeAspect="1"/>
          </p:cNvPicPr>
          <p:nvPr/>
        </p:nvPicPr>
        <p:blipFill>
          <a:blip r:embed="rId3"/>
          <a:stretch>
            <a:fillRect/>
          </a:stretch>
        </p:blipFill>
        <p:spPr>
          <a:xfrm>
            <a:off x="228600" y="960120"/>
            <a:ext cx="4297680" cy="3435990"/>
          </a:xfrm>
          <a:prstGeom prst="rect">
            <a:avLst/>
          </a:prstGeom>
        </p:spPr>
      </p:pic>
      <p:sp>
        <p:nvSpPr>
          <p:cNvPr id="7" name="Text 4"/>
          <p:cNvSpPr txBox="1"/>
          <p:nvPr/>
        </p:nvSpPr>
        <p:spPr>
          <a:xfrm>
            <a:off x="4572000" y="1097280"/>
            <a:ext cx="438912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R</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a:t>
            </a:r>
            <a:r>
              <a:rPr lang="en-US" sz="2100" i="1" baseline="-40000" dirty="0">
                <a:solidFill>
                  <a:srgbClr val="34465B"/>
                </a:solidFill>
                <a:latin typeface="Lucida Bright" pitchFamily="34" charset="0"/>
                <a:ea typeface="Lucida Bright" pitchFamily="34" charset="-122"/>
                <a:cs typeface="Lucida Bright" pitchFamily="34" charset="-120"/>
              </a:rPr>
              <a:t>real</a:t>
            </a:r>
            <a:r>
              <a:rPr lang="en-US" sz="2100" i="1" dirty="0">
                <a:solidFill>
                  <a:srgbClr val="34465B"/>
                </a:solidFill>
                <a:latin typeface="Lucida Bright" pitchFamily="34" charset="0"/>
                <a:ea typeface="Lucida Bright" pitchFamily="34" charset="-122"/>
                <a:cs typeface="Lucida Bright" pitchFamily="34" charset="-120"/>
              </a:rPr>
              <a:t>)  &lt;  R</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a:t>
            </a:r>
            <a:r>
              <a:rPr lang="en-US" sz="2100" i="1" baseline="-40000" dirty="0">
                <a:solidFill>
                  <a:srgbClr val="34465B"/>
                </a:solidFill>
                <a:latin typeface="Lucida Bright" pitchFamily="34" charset="0"/>
                <a:ea typeface="Lucida Bright" pitchFamily="34" charset="-122"/>
                <a:cs typeface="Lucida Bright" pitchFamily="34" charset="-120"/>
              </a:rPr>
              <a:t>bad</a:t>
            </a:r>
            <a:r>
              <a:rPr lang="en-US" sz="2100" i="1" dirty="0">
                <a:solidFill>
                  <a:srgbClr val="34465B"/>
                </a:solidFill>
                <a:latin typeface="Lucida Bright" pitchFamily="34" charset="0"/>
                <a:ea typeface="Lucida Bright" pitchFamily="34" charset="-122"/>
                <a:cs typeface="Lucida Bright" pitchFamily="34" charset="-120"/>
              </a:rPr>
              <a:t>)</a:t>
            </a:r>
            <a:endParaRPr lang="en-US" sz="2100" dirty="0"/>
          </a:p>
        </p:txBody>
      </p:sp>
      <p:sp>
        <p:nvSpPr>
          <p:cNvPr id="8" name="Text 5"/>
          <p:cNvSpPr txBox="1"/>
          <p:nvPr/>
        </p:nvSpPr>
        <p:spPr>
          <a:xfrm>
            <a:off x="4572000" y="1645920"/>
            <a:ext cx="438912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view:  R</a:t>
            </a:r>
            <a:r>
              <a:rPr lang="en-US" sz="1900" i="1" baseline="-40000" dirty="0">
                <a:solidFill>
                  <a:srgbClr val="34465B"/>
                </a:solidFill>
                <a:latin typeface="Lucida Bright" pitchFamily="34" charset="0"/>
                <a:ea typeface="Lucida Bright" pitchFamily="34" charset="-122"/>
                <a:cs typeface="Lucida Bright" pitchFamily="34" charset="-120"/>
              </a:rPr>
              <a:t>φ</a:t>
            </a:r>
            <a:r>
              <a:rPr lang="en-US" sz="1900" i="1" dirty="0">
                <a:solidFill>
                  <a:srgbClr val="34465B"/>
                </a:solidFill>
                <a:latin typeface="Lucida Bright" pitchFamily="34" charset="0"/>
                <a:ea typeface="Lucida Bright" pitchFamily="34" charset="-122"/>
                <a:cs typeface="Lucida Bright" pitchFamily="34" charset="-120"/>
              </a:rPr>
              <a:t>(x) ≈ −log p</a:t>
            </a:r>
            <a:r>
              <a:rPr lang="en-US" sz="1900" i="1" baseline="-40000" dirty="0">
                <a:solidFill>
                  <a:srgbClr val="34465B"/>
                </a:solidFill>
                <a:latin typeface="Lucida Bright" pitchFamily="34" charset="0"/>
                <a:ea typeface="Lucida Bright" pitchFamily="34" charset="-122"/>
                <a:cs typeface="Lucida Bright" pitchFamily="34" charset="-120"/>
              </a:rPr>
              <a:t>φ</a:t>
            </a:r>
            <a:r>
              <a:rPr lang="en-US" sz="1900" i="1" dirty="0">
                <a:solidFill>
                  <a:srgbClr val="34465B"/>
                </a:solidFill>
                <a:latin typeface="Lucida Bright" pitchFamily="34" charset="0"/>
                <a:ea typeface="Lucida Bright" pitchFamily="34" charset="-122"/>
                <a:cs typeface="Lucida Bright" pitchFamily="34" charset="-120"/>
              </a:rPr>
              <a:t>(x)</a:t>
            </a:r>
            <a:endParaRPr lang="en-US" sz="1900" dirty="0"/>
          </a:p>
        </p:txBody>
      </p:sp>
      <p:sp>
        <p:nvSpPr>
          <p:cNvPr id="9" name="Text 6"/>
          <p:cNvSpPr txBox="1"/>
          <p:nvPr/>
        </p:nvSpPr>
        <p:spPr>
          <a:xfrm>
            <a:off x="4617720" y="2331720"/>
            <a:ext cx="4114800" cy="2560320"/>
          </a:xfrm>
          <a:prstGeom prst="rect">
            <a:avLst/>
          </a:prstGeom>
          <a:noFill/>
          <a:ln/>
        </p:spPr>
        <p:txBody>
          <a:bodyPr wrap="square" lIns="0" tIns="0" rIns="0" bIns="0" rtlCol="0" anchor="t"/>
          <a:lstStyle/>
          <a:p>
            <a:pPr marL="228600" indent="-228600">
              <a:spcAft>
                <a:spcPts val="9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Separate: train Rφ on real vs. corrupted / unrealistic states (ranking or energy loss), freeze, plug in.</a:t>
            </a:r>
            <a:endParaRPr lang="en-US" sz="1700" dirty="0"/>
          </a:p>
          <a:p>
            <a:pPr marL="228600" indent="-228600">
              <a:spcAft>
                <a:spcPts val="9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End-to-end: unroll the reconstruction and train Rφ for final reconstruction quality.</a:t>
            </a:r>
            <a:endParaRPr lang="en-US" sz="1700" dirty="0"/>
          </a:p>
        </p:txBody>
      </p:sp>
      <p:sp>
        <p:nvSpPr>
          <p:cNvPr id="10" name="Shape 7"/>
          <p:cNvSpPr/>
          <p:nvPr/>
        </p:nvSpPr>
        <p:spPr>
          <a:xfrm>
            <a:off x="411480" y="5074920"/>
            <a:ext cx="8321040" cy="731520"/>
          </a:xfrm>
          <a:prstGeom prst="roundRect">
            <a:avLst>
              <a:gd name="adj" fmla="val 10000"/>
            </a:avLst>
          </a:prstGeom>
          <a:solidFill>
            <a:srgbClr val="9C7A2E"/>
          </a:solidFill>
          <a:ln/>
        </p:spPr>
        <p:txBody>
          <a:bodyPr/>
          <a:lstStyle/>
          <a:p>
            <a:endParaRPr lang="en-US"/>
          </a:p>
        </p:txBody>
      </p:sp>
      <p:sp>
        <p:nvSpPr>
          <p:cNvPr id="11" name="Text 8"/>
          <p:cNvSpPr txBox="1"/>
          <p:nvPr/>
        </p:nvSpPr>
        <p:spPr>
          <a:xfrm>
            <a:off x="640080" y="5074920"/>
            <a:ext cx="7863840" cy="7315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Once Rφ is frozen, the inverse solver only needs its gradient with respect to x.</a:t>
            </a:r>
            <a:endParaRPr lang="en-US" sz="18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What does the optimizer do with a scalar?</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13</a:t>
            </a:r>
            <a:endParaRPr lang="en-US" sz="1100" dirty="0"/>
          </a:p>
        </p:txBody>
      </p:sp>
      <p:sp>
        <p:nvSpPr>
          <p:cNvPr id="6" name="Shape 4"/>
          <p:cNvSpPr/>
          <p:nvPr/>
        </p:nvSpPr>
        <p:spPr>
          <a:xfrm>
            <a:off x="274320" y="960120"/>
            <a:ext cx="8595360" cy="905256"/>
          </a:xfrm>
          <a:prstGeom prst="roundRect">
            <a:avLst>
              <a:gd name="adj" fmla="val 8081"/>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274320" y="960120"/>
            <a:ext cx="8595360" cy="905256"/>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x</a:t>
            </a:r>
            <a:r>
              <a:rPr lang="en-US" sz="2200" i="1" baseline="-40000" dirty="0">
                <a:solidFill>
                  <a:srgbClr val="34465B"/>
                </a:solidFill>
                <a:latin typeface="Lucida Bright" pitchFamily="34" charset="0"/>
                <a:ea typeface="Lucida Bright" pitchFamily="34" charset="-122"/>
                <a:cs typeface="Lucida Bright" pitchFamily="34" charset="-120"/>
              </a:rPr>
              <a:t>k+1</a:t>
            </a:r>
            <a:r>
              <a:rPr lang="en-US" sz="2200" i="1" dirty="0">
                <a:solidFill>
                  <a:srgbClr val="34465B"/>
                </a:solidFill>
                <a:latin typeface="Lucida Bright" pitchFamily="34" charset="0"/>
                <a:ea typeface="Lucida Bright" pitchFamily="34" charset="-122"/>
                <a:cs typeface="Lucida Bright" pitchFamily="34" charset="-120"/>
              </a:rPr>
              <a:t> = 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 η [ </a:t>
            </a:r>
            <a:r>
              <a:rPr lang="en-US" sz="2200" i="1" dirty="0">
                <a:solidFill>
                  <a:srgbClr val="1F6F6B"/>
                </a:solidFill>
                <a:latin typeface="Lucida Bright" pitchFamily="34" charset="0"/>
                <a:ea typeface="Lucida Bright" pitchFamily="34" charset="-122"/>
                <a:cs typeface="Lucida Bright" pitchFamily="34" charset="-120"/>
              </a:rPr>
              <a:t>A</a:t>
            </a:r>
            <a:r>
              <a:rPr lang="en-US" sz="2200" i="1" baseline="30000" dirty="0">
                <a:solidFill>
                  <a:srgbClr val="34465B"/>
                </a:solidFill>
                <a:latin typeface="Lucida Bright" pitchFamily="34" charset="0"/>
                <a:ea typeface="Lucida Bright" pitchFamily="34" charset="-122"/>
                <a:cs typeface="Lucida Bright" pitchFamily="34" charset="-120"/>
              </a:rPr>
              <a:t>T</a:t>
            </a:r>
            <a:r>
              <a:rPr lang="en-US" sz="2200" i="1" dirty="0">
                <a:solidFill>
                  <a:srgbClr val="1F6F6B"/>
                </a:solidFill>
                <a:latin typeface="Lucida Bright" pitchFamily="34" charset="0"/>
                <a:ea typeface="Lucida Bright" pitchFamily="34" charset="-122"/>
                <a:cs typeface="Lucida Bright" pitchFamily="34" charset="-120"/>
              </a:rPr>
              <a:t>(Ax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1F6F6B"/>
                </a:solidFill>
                <a:latin typeface="Lucida Bright" pitchFamily="34" charset="0"/>
                <a:ea typeface="Lucida Bright" pitchFamily="34" charset="-122"/>
                <a:cs typeface="Lucida Bright" pitchFamily="34" charset="-120"/>
              </a:rPr>
              <a:t> − y)</a:t>
            </a:r>
            <a:r>
              <a:rPr lang="en-US" sz="2200" i="1" dirty="0">
                <a:solidFill>
                  <a:srgbClr val="34465B"/>
                </a:solidFill>
                <a:latin typeface="Lucida Bright" pitchFamily="34" charset="0"/>
                <a:ea typeface="Lucida Bright" pitchFamily="34" charset="-122"/>
                <a:cs typeface="Lucida Bright" pitchFamily="34" charset="-120"/>
              </a:rPr>
              <a:t> + </a:t>
            </a:r>
            <a:r>
              <a:rPr lang="en-US" sz="2200" i="1" dirty="0">
                <a:solidFill>
                  <a:srgbClr val="7A3B3B"/>
                </a:solidFill>
                <a:latin typeface="Lucida Bright" pitchFamily="34" charset="0"/>
                <a:ea typeface="Lucida Bright" pitchFamily="34" charset="-122"/>
                <a:cs typeface="Lucida Bright" pitchFamily="34" charset="-120"/>
              </a:rPr>
              <a:t>λ∇</a:t>
            </a:r>
            <a:r>
              <a:rPr lang="en-US" sz="2200" i="1" baseline="-40000" dirty="0">
                <a:solidFill>
                  <a:srgbClr val="34465B"/>
                </a:solidFill>
                <a:latin typeface="Lucida Bright" pitchFamily="34" charset="0"/>
                <a:ea typeface="Lucida Bright" pitchFamily="34" charset="-122"/>
                <a:cs typeface="Lucida Bright" pitchFamily="34" charset="-120"/>
              </a:rPr>
              <a:t>x</a:t>
            </a:r>
            <a:r>
              <a:rPr lang="en-US" sz="2200" i="1" dirty="0">
                <a:solidFill>
                  <a:srgbClr val="7A3B3B"/>
                </a:solidFill>
                <a:latin typeface="Lucida Bright" pitchFamily="34" charset="0"/>
                <a:ea typeface="Lucida Bright" pitchFamily="34" charset="-122"/>
                <a:cs typeface="Lucida Bright" pitchFamily="34" charset="-120"/>
              </a:rPr>
              <a:t>R</a:t>
            </a:r>
            <a:r>
              <a:rPr lang="en-US" sz="2200" i="1" baseline="-40000" dirty="0">
                <a:solidFill>
                  <a:srgbClr val="34465B"/>
                </a:solidFill>
                <a:latin typeface="Lucida Bright" pitchFamily="34" charset="0"/>
                <a:ea typeface="Lucida Bright" pitchFamily="34" charset="-122"/>
                <a:cs typeface="Lucida Bright" pitchFamily="34" charset="-120"/>
              </a:rPr>
              <a:t>φ</a:t>
            </a:r>
            <a:r>
              <a:rPr lang="en-US" sz="2200" i="1" dirty="0">
                <a:solidFill>
                  <a:srgbClr val="7A3B3B"/>
                </a:solidFill>
                <a:latin typeface="Lucida Bright" pitchFamily="34" charset="0"/>
                <a:ea typeface="Lucida Bright" pitchFamily="34" charset="-122"/>
                <a:cs typeface="Lucida Bright" pitchFamily="34" charset="-120"/>
              </a:rPr>
              <a:t>(x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7A3B3B"/>
                </a:solidFill>
                <a:latin typeface="Lucida Bright" pitchFamily="34" charset="0"/>
                <a:ea typeface="Lucida Bright" pitchFamily="34" charset="-122"/>
                <a:cs typeface="Lucida Bright" pitchFamily="34" charset="-120"/>
              </a:rPr>
              <a:t>)</a:t>
            </a:r>
            <a:r>
              <a:rPr lang="en-US" sz="2200" i="1" dirty="0">
                <a:solidFill>
                  <a:srgbClr val="34465B"/>
                </a:solidFill>
                <a:latin typeface="Lucida Bright" pitchFamily="34" charset="0"/>
                <a:ea typeface="Lucida Bright" pitchFamily="34" charset="-122"/>
                <a:cs typeface="Lucida Bright" pitchFamily="34" charset="-120"/>
              </a:rPr>
              <a:t> ]</a:t>
            </a:r>
            <a:endParaRPr lang="en-US" sz="2200" dirty="0"/>
          </a:p>
        </p:txBody>
      </p:sp>
      <p:pic>
        <p:nvPicPr>
          <p:cNvPr id="8" name="Image 0" descr="/home/claude/lp/assets_lp_two_forces.png"/>
          <p:cNvPicPr>
            <a:picLocks noChangeAspect="1"/>
          </p:cNvPicPr>
          <p:nvPr/>
        </p:nvPicPr>
        <p:blipFill>
          <a:blip r:embed="rId3"/>
          <a:stretch>
            <a:fillRect/>
          </a:stretch>
        </p:blipFill>
        <p:spPr>
          <a:xfrm>
            <a:off x="228600" y="2002536"/>
            <a:ext cx="4206240" cy="3506384"/>
          </a:xfrm>
          <a:prstGeom prst="rect">
            <a:avLst/>
          </a:prstGeom>
        </p:spPr>
      </p:pic>
      <p:sp>
        <p:nvSpPr>
          <p:cNvPr id="9" name="Text 6"/>
          <p:cNvSpPr txBox="1"/>
          <p:nvPr/>
        </p:nvSpPr>
        <p:spPr>
          <a:xfrm>
            <a:off x="4572000" y="2139696"/>
            <a:ext cx="4160520" cy="3017520"/>
          </a:xfrm>
          <a:prstGeom prst="rect">
            <a:avLst/>
          </a:prstGeom>
          <a:noFill/>
          <a:ln/>
        </p:spPr>
        <p:txBody>
          <a:bodyPr wrap="square" lIns="0" tIns="0" rIns="0" bIns="0" rtlCol="0" anchor="t"/>
          <a:lstStyle/>
          <a:p>
            <a:pPr marL="228600" indent="-228600">
              <a:spcAft>
                <a:spcPts val="10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Sensor force: pull toward the measured data.</a:t>
            </a:r>
            <a:endParaRPr lang="en-US" sz="1750" dirty="0"/>
          </a:p>
          <a:p>
            <a:pPr marL="228600" indent="-228600">
              <a:spcAft>
                <a:spcPts val="10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Prior force: the direction that reduces learned implausibility.</a:t>
            </a:r>
            <a:endParaRPr lang="en-US" sz="1750" dirty="0"/>
          </a:p>
          <a:p>
            <a:pPr marL="228600" indent="-228600">
              <a:spcAft>
                <a:spcPts val="10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The network never outputs the reconstruction — it shapes the landscape.</a:t>
            </a:r>
            <a:endParaRPr lang="en-US" sz="1750" dirty="0"/>
          </a:p>
        </p:txBody>
      </p:sp>
      <p:sp>
        <p:nvSpPr>
          <p:cNvPr id="10" name="Shape 7"/>
          <p:cNvSpPr/>
          <p:nvPr/>
        </p:nvSpPr>
        <p:spPr>
          <a:xfrm>
            <a:off x="411480" y="5646080"/>
            <a:ext cx="8321040" cy="777240"/>
          </a:xfrm>
          <a:prstGeom prst="roundRect">
            <a:avLst>
              <a:gd name="adj" fmla="val 9412"/>
            </a:avLst>
          </a:prstGeom>
          <a:solidFill>
            <a:srgbClr val="9C7A2E"/>
          </a:solidFill>
          <a:ln/>
        </p:spPr>
        <p:txBody>
          <a:bodyPr/>
          <a:lstStyle/>
          <a:p>
            <a:endParaRPr lang="en-US"/>
          </a:p>
        </p:txBody>
      </p:sp>
      <p:sp>
        <p:nvSpPr>
          <p:cNvPr id="11" name="Text 8"/>
          <p:cNvSpPr txBox="1"/>
          <p:nvPr/>
        </p:nvSpPr>
        <p:spPr>
          <a:xfrm>
            <a:off x="640080" y="5646080"/>
            <a:ext cx="7863840"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Sparse-view CT: one force pushes toward the projections, the other toward plausible anatomy.</a:t>
            </a:r>
            <a:endParaRPr lang="en-US" sz="1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B0552F"/>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FFFFF"/>
                </a:solidFill>
                <a:latin typeface="Lucida Bright" pitchFamily="34" charset="0"/>
                <a:ea typeface="Lucida Bright" pitchFamily="34" charset="-122"/>
                <a:cs typeface="Lucida Bright" pitchFamily="34" charset="-120"/>
              </a:rPr>
              <a:t>Form 2: Learned Proximal / Denoiser</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Learn the correction step instead of writing R(x)</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14</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Form 2: Learn the Proximal/Denoiser</a:t>
            </a:r>
          </a:p>
          <a:p>
            <a:pPr marL="0" indent="0">
              <a:buNone/>
            </a:pPr>
            <a:r>
              <a:rPr lang="en-US" sz="2500" b="1" dirty="0">
                <a:solidFill>
                  <a:srgbClr val="FFFFFF"/>
                </a:solidFill>
                <a:latin typeface="Lucida Bright" pitchFamily="34" charset="0"/>
                <a:ea typeface="Lucida Bright" pitchFamily="34" charset="-122"/>
                <a:cs typeface="Lucida Bright" pitchFamily="34" charset="-120"/>
              </a:rPr>
              <a:t>(proximal is a mechanism, not “sparsity”)</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15</a:t>
            </a:r>
            <a:endParaRPr lang="en-US" sz="1100" dirty="0"/>
          </a:p>
        </p:txBody>
      </p:sp>
      <p:sp>
        <p:nvSpPr>
          <p:cNvPr id="6" name="Shape 4"/>
          <p:cNvSpPr/>
          <p:nvPr/>
        </p:nvSpPr>
        <p:spPr>
          <a:xfrm>
            <a:off x="365760" y="960120"/>
            <a:ext cx="8412480" cy="905256"/>
          </a:xfrm>
          <a:prstGeom prst="roundRect">
            <a:avLst>
              <a:gd name="adj" fmla="val 8081"/>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365760" y="960120"/>
            <a:ext cx="8412480" cy="905256"/>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z</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 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 η A</a:t>
            </a:r>
            <a:r>
              <a:rPr lang="en-US" sz="2200" i="1" baseline="3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(y − Ax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x</a:t>
            </a:r>
            <a:r>
              <a:rPr lang="en-US" sz="2200" i="1" baseline="-40000" dirty="0">
                <a:solidFill>
                  <a:srgbClr val="34465B"/>
                </a:solidFill>
                <a:latin typeface="Lucida Bright" pitchFamily="34" charset="0"/>
                <a:ea typeface="Lucida Bright" pitchFamily="34" charset="-122"/>
                <a:cs typeface="Lucida Bright" pitchFamily="34" charset="-120"/>
              </a:rPr>
              <a:t>k+1</a:t>
            </a:r>
            <a:r>
              <a:rPr lang="en-US" sz="2200" i="1" dirty="0">
                <a:solidFill>
                  <a:srgbClr val="34465B"/>
                </a:solidFill>
                <a:latin typeface="Lucida Bright" pitchFamily="34" charset="0"/>
                <a:ea typeface="Lucida Bright" pitchFamily="34" charset="-122"/>
                <a:cs typeface="Lucida Bright" pitchFamily="34" charset="-120"/>
              </a:rPr>
              <a:t> = prox</a:t>
            </a:r>
            <a:r>
              <a:rPr lang="en-US" sz="2200" i="1" baseline="-40000" dirty="0">
                <a:solidFill>
                  <a:srgbClr val="34465B"/>
                </a:solidFill>
                <a:latin typeface="Lucida Bright" pitchFamily="34" charset="0"/>
                <a:ea typeface="Lucida Bright" pitchFamily="34" charset="-122"/>
                <a:cs typeface="Lucida Bright" pitchFamily="34" charset="-120"/>
              </a:rPr>
              <a:t>ηλR</a:t>
            </a:r>
            <a:r>
              <a:rPr lang="en-US" sz="2200" i="1" dirty="0">
                <a:solidFill>
                  <a:srgbClr val="34465B"/>
                </a:solidFill>
                <a:latin typeface="Lucida Bright" pitchFamily="34" charset="0"/>
                <a:ea typeface="Lucida Bright" pitchFamily="34" charset="-122"/>
                <a:cs typeface="Lucida Bright" pitchFamily="34" charset="-120"/>
              </a:rPr>
              <a:t>(z</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a:t>
            </a:r>
            <a:endParaRPr lang="en-US" sz="2200" dirty="0"/>
          </a:p>
        </p:txBody>
      </p:sp>
      <p:sp>
        <p:nvSpPr>
          <p:cNvPr id="8" name="Shape 6"/>
          <p:cNvSpPr/>
          <p:nvPr/>
        </p:nvSpPr>
        <p:spPr>
          <a:xfrm>
            <a:off x="1005840" y="2185416"/>
            <a:ext cx="3017520" cy="868680"/>
          </a:xfrm>
          <a:prstGeom prst="roundRect">
            <a:avLst>
              <a:gd name="adj" fmla="val 8421"/>
            </a:avLst>
          </a:prstGeom>
          <a:solidFill>
            <a:srgbClr val="B0552F"/>
          </a:solidFill>
          <a:ln/>
        </p:spPr>
        <p:txBody>
          <a:bodyPr/>
          <a:lstStyle/>
          <a:p>
            <a:endParaRPr lang="en-US"/>
          </a:p>
        </p:txBody>
      </p:sp>
      <p:sp>
        <p:nvSpPr>
          <p:cNvPr id="9" name="Text 7"/>
          <p:cNvSpPr txBox="1"/>
          <p:nvPr/>
        </p:nvSpPr>
        <p:spPr>
          <a:xfrm>
            <a:off x="1051560" y="2185416"/>
            <a:ext cx="292608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data-consistency</a:t>
            </a:r>
            <a:endParaRPr lang="en-US" sz="1800" dirty="0"/>
          </a:p>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gradient step</a:t>
            </a:r>
            <a:endParaRPr lang="en-US" sz="1800" dirty="0"/>
          </a:p>
        </p:txBody>
      </p:sp>
      <p:sp>
        <p:nvSpPr>
          <p:cNvPr id="10" name="Shape 8"/>
          <p:cNvSpPr/>
          <p:nvPr/>
        </p:nvSpPr>
        <p:spPr>
          <a:xfrm>
            <a:off x="4155034" y="2537460"/>
            <a:ext cx="833933" cy="164592"/>
          </a:xfrm>
          <a:prstGeom prst="rightArrow">
            <a:avLst/>
          </a:prstGeom>
          <a:solidFill>
            <a:srgbClr val="6B6459"/>
          </a:solidFill>
          <a:ln/>
        </p:spPr>
        <p:txBody>
          <a:bodyPr/>
          <a:lstStyle/>
          <a:p>
            <a:endParaRPr lang="en-US"/>
          </a:p>
        </p:txBody>
      </p:sp>
      <p:sp>
        <p:nvSpPr>
          <p:cNvPr id="11" name="Shape 9"/>
          <p:cNvSpPr/>
          <p:nvPr/>
        </p:nvSpPr>
        <p:spPr>
          <a:xfrm>
            <a:off x="5120640" y="2185416"/>
            <a:ext cx="3017520" cy="868680"/>
          </a:xfrm>
          <a:prstGeom prst="roundRect">
            <a:avLst>
              <a:gd name="adj" fmla="val 8421"/>
            </a:avLst>
          </a:prstGeom>
          <a:solidFill>
            <a:srgbClr val="9C7A2E"/>
          </a:solidFill>
          <a:ln/>
        </p:spPr>
        <p:txBody>
          <a:bodyPr/>
          <a:lstStyle/>
          <a:p>
            <a:endParaRPr lang="en-US"/>
          </a:p>
        </p:txBody>
      </p:sp>
      <p:sp>
        <p:nvSpPr>
          <p:cNvPr id="12" name="Text 10"/>
          <p:cNvSpPr txBox="1"/>
          <p:nvPr/>
        </p:nvSpPr>
        <p:spPr>
          <a:xfrm>
            <a:off x="5166360" y="2185416"/>
            <a:ext cx="292608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prior / proximal</a:t>
            </a:r>
            <a:endParaRPr lang="en-US" sz="1800" dirty="0"/>
          </a:p>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step</a:t>
            </a:r>
            <a:endParaRPr lang="en-US" sz="1800" dirty="0"/>
          </a:p>
        </p:txBody>
      </p:sp>
      <p:sp>
        <p:nvSpPr>
          <p:cNvPr id="13" name="Shape 11"/>
          <p:cNvSpPr/>
          <p:nvPr/>
        </p:nvSpPr>
        <p:spPr>
          <a:xfrm>
            <a:off x="6629400" y="3099816"/>
            <a:ext cx="914" cy="274320"/>
          </a:xfrm>
          <a:prstGeom prst="line">
            <a:avLst/>
          </a:prstGeom>
          <a:noFill/>
          <a:ln w="22860">
            <a:solidFill>
              <a:srgbClr val="6B6459"/>
            </a:solidFill>
            <a:prstDash val="solid"/>
          </a:ln>
        </p:spPr>
        <p:txBody>
          <a:bodyPr/>
          <a:lstStyle/>
          <a:p>
            <a:endParaRPr lang="en-US"/>
          </a:p>
        </p:txBody>
      </p:sp>
      <p:sp>
        <p:nvSpPr>
          <p:cNvPr id="14" name="Shape 12"/>
          <p:cNvSpPr/>
          <p:nvPr/>
        </p:nvSpPr>
        <p:spPr>
          <a:xfrm flipH="1">
            <a:off x="2514600" y="3374136"/>
            <a:ext cx="4114800" cy="914"/>
          </a:xfrm>
          <a:prstGeom prst="line">
            <a:avLst/>
          </a:prstGeom>
          <a:noFill/>
          <a:ln w="22860">
            <a:solidFill>
              <a:srgbClr val="6B6459"/>
            </a:solidFill>
            <a:prstDash val="solid"/>
          </a:ln>
        </p:spPr>
        <p:txBody>
          <a:bodyPr/>
          <a:lstStyle/>
          <a:p>
            <a:endParaRPr lang="en-US"/>
          </a:p>
        </p:txBody>
      </p:sp>
      <p:sp>
        <p:nvSpPr>
          <p:cNvPr id="15" name="Shape 13"/>
          <p:cNvSpPr/>
          <p:nvPr/>
        </p:nvSpPr>
        <p:spPr>
          <a:xfrm flipV="1">
            <a:off x="2514600" y="3099816"/>
            <a:ext cx="914" cy="274320"/>
          </a:xfrm>
          <a:prstGeom prst="line">
            <a:avLst/>
          </a:prstGeom>
          <a:noFill/>
          <a:ln w="22860">
            <a:solidFill>
              <a:srgbClr val="6B6459"/>
            </a:solidFill>
            <a:prstDash val="solid"/>
            <a:tailEnd type="triangle"/>
          </a:ln>
        </p:spPr>
        <p:txBody>
          <a:bodyPr/>
          <a:lstStyle/>
          <a:p>
            <a:endParaRPr lang="en-US"/>
          </a:p>
        </p:txBody>
      </p:sp>
      <p:sp>
        <p:nvSpPr>
          <p:cNvPr id="16" name="Text 14"/>
          <p:cNvSpPr/>
          <p:nvPr/>
        </p:nvSpPr>
        <p:spPr>
          <a:xfrm>
            <a:off x="3566160" y="3401568"/>
            <a:ext cx="201168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repeat</a:t>
            </a:r>
            <a:endParaRPr lang="en-US" sz="1600" dirty="0"/>
          </a:p>
        </p:txBody>
      </p:sp>
      <p:graphicFrame>
        <p:nvGraphicFramePr>
          <p:cNvPr id="17" name="Table 0"/>
          <p:cNvGraphicFramePr>
            <a:graphicFrameLocks noGrp="1"/>
          </p:cNvGraphicFramePr>
          <p:nvPr/>
        </p:nvGraphicFramePr>
        <p:xfrm>
          <a:off x="1097280" y="3785616"/>
          <a:ext cx="6949440" cy="1719072"/>
        </p:xfrm>
        <a:graphic>
          <a:graphicData uri="http://schemas.openxmlformats.org/drawingml/2006/table">
            <a:tbl>
              <a:tblPr/>
              <a:tblGrid>
                <a:gridCol w="292608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429768">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Prior R(x)</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Its proximal step</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42976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‖x‖₁ (sparsity)</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soft-thresholding (ISTA)</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976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TV(x)</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a TV-denoising problem</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42976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other priors</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a different correction operator</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8" name="Text 15"/>
          <p:cNvSpPr txBox="1"/>
          <p:nvPr/>
        </p:nvSpPr>
        <p:spPr>
          <a:xfrm>
            <a:off x="411480" y="5779008"/>
            <a:ext cx="8321040" cy="640080"/>
          </a:xfrm>
          <a:prstGeom prst="rect">
            <a:avLst/>
          </a:prstGeom>
          <a:noFill/>
          <a:ln/>
        </p:spPr>
        <p:txBody>
          <a:bodyPr wrap="square" lIns="0" tIns="0" rIns="0" bIns="0" rtlCol="0" anchor="t"/>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“Proximal” names how a prior is enforced — broader than sparsity or any activation function.</a:t>
            </a:r>
            <a:endParaRPr lang="en-US" sz="1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 the proximal action instead of R(x)</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16</a:t>
            </a:r>
            <a:endParaRPr lang="en-US" sz="1100" dirty="0"/>
          </a:p>
        </p:txBody>
      </p:sp>
      <p:sp>
        <p:nvSpPr>
          <p:cNvPr id="6" name="Shape 4"/>
          <p:cNvSpPr/>
          <p:nvPr/>
        </p:nvSpPr>
        <p:spPr>
          <a:xfrm>
            <a:off x="1097280" y="960120"/>
            <a:ext cx="694944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1097280" y="960120"/>
            <a:ext cx="694944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x</a:t>
            </a:r>
            <a:r>
              <a:rPr lang="en-US" sz="2400" i="1" baseline="-40000" dirty="0">
                <a:solidFill>
                  <a:srgbClr val="34465B"/>
                </a:solidFill>
                <a:latin typeface="Lucida Bright" pitchFamily="34" charset="0"/>
                <a:ea typeface="Lucida Bright" pitchFamily="34" charset="-122"/>
                <a:cs typeface="Lucida Bright" pitchFamily="34" charset="-120"/>
              </a:rPr>
              <a:t>k+1</a:t>
            </a:r>
            <a:r>
              <a:rPr lang="en-US" sz="2400" i="1" dirty="0">
                <a:solidFill>
                  <a:srgbClr val="34465B"/>
                </a:solidFill>
                <a:latin typeface="Lucida Bright" pitchFamily="34" charset="0"/>
                <a:ea typeface="Lucida Bright" pitchFamily="34" charset="-122"/>
                <a:cs typeface="Lucida Bright" pitchFamily="34" charset="-120"/>
              </a:rPr>
              <a:t> = </a:t>
            </a:r>
            <a:r>
              <a:rPr lang="en-US" sz="2400" b="1" i="1" dirty="0">
                <a:solidFill>
                  <a:srgbClr val="B0552F"/>
                </a:solidFill>
                <a:latin typeface="Lucida Bright" pitchFamily="34" charset="0"/>
                <a:ea typeface="Lucida Bright" pitchFamily="34" charset="-122"/>
                <a:cs typeface="Lucida Bright" pitchFamily="34" charset="-120"/>
              </a:rPr>
              <a:t>D</a:t>
            </a:r>
            <a:r>
              <a:rPr lang="en-US" sz="2400" b="1" i="1" baseline="-40000" dirty="0">
                <a:solidFill>
                  <a:srgbClr val="B0552F"/>
                </a:solidFill>
                <a:latin typeface="Lucida Bright" pitchFamily="34" charset="0"/>
                <a:ea typeface="Lucida Bright" pitchFamily="34" charset="-122"/>
                <a:cs typeface="Lucida Bright" pitchFamily="34" charset="-120"/>
              </a:rPr>
              <a:t>φ</a:t>
            </a:r>
            <a:r>
              <a:rPr lang="en-US" sz="2400" i="1" dirty="0">
                <a:solidFill>
                  <a:srgbClr val="34465B"/>
                </a:solidFill>
                <a:latin typeface="Lucida Bright" pitchFamily="34" charset="0"/>
                <a:ea typeface="Lucida Bright" pitchFamily="34" charset="-122"/>
                <a:cs typeface="Lucida Bright" pitchFamily="34" charset="-120"/>
              </a:rPr>
              <a:t>( x</a:t>
            </a:r>
            <a:r>
              <a:rPr lang="en-US" sz="2400" i="1" baseline="-40000" dirty="0">
                <a:solidFill>
                  <a:srgbClr val="34465B"/>
                </a:solidFill>
                <a:latin typeface="Lucida Bright" pitchFamily="34" charset="0"/>
                <a:ea typeface="Lucida Bright" pitchFamily="34" charset="-122"/>
                <a:cs typeface="Lucida Bright" pitchFamily="34" charset="-120"/>
              </a:rPr>
              <a:t>k</a:t>
            </a:r>
            <a:r>
              <a:rPr lang="en-US" sz="2400" i="1" dirty="0">
                <a:solidFill>
                  <a:srgbClr val="34465B"/>
                </a:solidFill>
                <a:latin typeface="Lucida Bright" pitchFamily="34" charset="0"/>
                <a:ea typeface="Lucida Bright" pitchFamily="34" charset="-122"/>
                <a:cs typeface="Lucida Bright" pitchFamily="34" charset="-120"/>
              </a:rPr>
              <a:t> + η A</a:t>
            </a:r>
            <a:r>
              <a:rPr lang="en-US" sz="2400" i="1" baseline="30000" dirty="0">
                <a:solidFill>
                  <a:srgbClr val="34465B"/>
                </a:solidFill>
                <a:latin typeface="Lucida Bright" pitchFamily="34" charset="0"/>
                <a:ea typeface="Lucida Bright" pitchFamily="34" charset="-122"/>
                <a:cs typeface="Lucida Bright" pitchFamily="34" charset="-120"/>
              </a:rPr>
              <a:t>T</a:t>
            </a:r>
            <a:r>
              <a:rPr lang="en-US" sz="2400" i="1" dirty="0">
                <a:solidFill>
                  <a:srgbClr val="34465B"/>
                </a:solidFill>
                <a:latin typeface="Lucida Bright" pitchFamily="34" charset="0"/>
                <a:ea typeface="Lucida Bright" pitchFamily="34" charset="-122"/>
                <a:cs typeface="Lucida Bright" pitchFamily="34" charset="-120"/>
              </a:rPr>
              <a:t>(y − Ax</a:t>
            </a:r>
            <a:r>
              <a:rPr lang="en-US" sz="2400" i="1" baseline="-40000" dirty="0">
                <a:solidFill>
                  <a:srgbClr val="34465B"/>
                </a:solidFill>
                <a:latin typeface="Lucida Bright" pitchFamily="34" charset="0"/>
                <a:ea typeface="Lucida Bright" pitchFamily="34" charset="-122"/>
                <a:cs typeface="Lucida Bright" pitchFamily="34" charset="-120"/>
              </a:rPr>
              <a:t>k</a:t>
            </a:r>
            <a:r>
              <a:rPr lang="en-US" sz="2400" i="1" dirty="0">
                <a:solidFill>
                  <a:srgbClr val="34465B"/>
                </a:solidFill>
                <a:latin typeface="Lucida Bright" pitchFamily="34" charset="0"/>
                <a:ea typeface="Lucida Bright" pitchFamily="34" charset="-122"/>
                <a:cs typeface="Lucida Bright" pitchFamily="34" charset="-120"/>
              </a:rPr>
              <a:t>) )</a:t>
            </a:r>
            <a:endParaRPr lang="en-US" sz="2400" dirty="0"/>
          </a:p>
        </p:txBody>
      </p:sp>
      <p:pic>
        <p:nvPicPr>
          <p:cNvPr id="8" name="Image 0" descr="/home/claude/lp/assets_lp_pnp_ct.png"/>
          <p:cNvPicPr>
            <a:picLocks noChangeAspect="1"/>
          </p:cNvPicPr>
          <p:nvPr/>
        </p:nvPicPr>
        <p:blipFill>
          <a:blip r:embed="rId3"/>
          <a:stretch>
            <a:fillRect/>
          </a:stretch>
        </p:blipFill>
        <p:spPr>
          <a:xfrm>
            <a:off x="629750" y="2093976"/>
            <a:ext cx="7884500" cy="2926080"/>
          </a:xfrm>
          <a:prstGeom prst="rect">
            <a:avLst/>
          </a:prstGeom>
        </p:spPr>
      </p:pic>
      <p:sp>
        <p:nvSpPr>
          <p:cNvPr id="9" name="Text 6"/>
          <p:cNvSpPr txBox="1"/>
          <p:nvPr/>
        </p:nvSpPr>
        <p:spPr>
          <a:xfrm>
            <a:off x="411480" y="5202936"/>
            <a:ext cx="8321040" cy="146304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Input: a measurement-corrected but imperfect zₖ.  Output: a corrected state of the same size.</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Dφ may be a CNN, U-Net, ResNet or transformer.</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“Denoising” includes noise, aliasing, streaks, ringing — any artifact.</a:t>
            </a:r>
            <a:endParaRPr lang="en-US" sz="17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How is a learned denoiser trained?</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17</a:t>
            </a:r>
            <a:endParaRPr lang="en-US" sz="1100" dirty="0"/>
          </a:p>
        </p:txBody>
      </p:sp>
      <p:sp>
        <p:nvSpPr>
          <p:cNvPr id="6" name="Text 4"/>
          <p:cNvSpPr txBox="1"/>
          <p:nvPr/>
        </p:nvSpPr>
        <p:spPr>
          <a:xfrm>
            <a:off x="365760" y="96012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separate:   min</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 ‖D</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 − x*‖²</a:t>
            </a:r>
            <a:endParaRPr lang="en-US" sz="2100" dirty="0"/>
          </a:p>
        </p:txBody>
      </p:sp>
      <p:sp>
        <p:nvSpPr>
          <p:cNvPr id="7" name="Text 5"/>
          <p:cNvSpPr txBox="1"/>
          <p:nvPr/>
        </p:nvSpPr>
        <p:spPr>
          <a:xfrm>
            <a:off x="365760" y="146304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end-to-end:   min</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 ‖x</a:t>
            </a:r>
            <a:r>
              <a:rPr lang="en-US" sz="2100" i="1" baseline="-40000" dirty="0">
                <a:solidFill>
                  <a:srgbClr val="34465B"/>
                </a:solidFill>
                <a:latin typeface="Lucida Bright" pitchFamily="34" charset="0"/>
                <a:ea typeface="Lucida Bright" pitchFamily="34" charset="-122"/>
                <a:cs typeface="Lucida Bright" pitchFamily="34" charset="-120"/>
              </a:rPr>
              <a:t>K</a:t>
            </a:r>
            <a:r>
              <a:rPr lang="en-US" sz="2100" i="1" dirty="0">
                <a:solidFill>
                  <a:srgbClr val="34465B"/>
                </a:solidFill>
                <a:latin typeface="Lucida Bright" pitchFamily="34" charset="0"/>
                <a:ea typeface="Lucida Bright" pitchFamily="34" charset="-122"/>
                <a:cs typeface="Lucida Bright" pitchFamily="34" charset="-120"/>
              </a:rPr>
              <a:t>(y; φ) − x*‖²</a:t>
            </a:r>
            <a:endParaRPr lang="en-US" sz="2100" dirty="0"/>
          </a:p>
        </p:txBody>
      </p:sp>
      <p:pic>
        <p:nvPicPr>
          <p:cNvPr id="8" name="Image 0" descr="/home/claude/lp/assets_lp_mri.png"/>
          <p:cNvPicPr>
            <a:picLocks noChangeAspect="1"/>
          </p:cNvPicPr>
          <p:nvPr/>
        </p:nvPicPr>
        <p:blipFill>
          <a:blip r:embed="rId3"/>
          <a:stretch>
            <a:fillRect/>
          </a:stretch>
        </p:blipFill>
        <p:spPr>
          <a:xfrm>
            <a:off x="411480" y="2103120"/>
            <a:ext cx="8321040" cy="2346693"/>
          </a:xfrm>
          <a:prstGeom prst="rect">
            <a:avLst/>
          </a:prstGeom>
        </p:spPr>
      </p:pic>
      <p:sp>
        <p:nvSpPr>
          <p:cNvPr id="9" name="Text 6"/>
          <p:cNvSpPr txBox="1"/>
          <p:nvPr/>
        </p:nvSpPr>
        <p:spPr>
          <a:xfrm>
            <a:off x="411480" y="4632693"/>
            <a:ext cx="8321040" cy="12801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Separate: make corrupted / clean pairs, train Dφ, freeze it, insert it in the loop.</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End-to-end: unroll K steps and train Dφ for this inverse task — task-specific correction, not generic denoising.</a:t>
            </a:r>
            <a:endParaRPr lang="en-US" sz="1700" dirty="0"/>
          </a:p>
        </p:txBody>
      </p:sp>
      <p:sp>
        <p:nvSpPr>
          <p:cNvPr id="10" name="Shape 7"/>
          <p:cNvSpPr/>
          <p:nvPr/>
        </p:nvSpPr>
        <p:spPr>
          <a:xfrm>
            <a:off x="411480" y="5912853"/>
            <a:ext cx="8321040" cy="640080"/>
          </a:xfrm>
          <a:prstGeom prst="roundRect">
            <a:avLst>
              <a:gd name="adj" fmla="val 11429"/>
            </a:avLst>
          </a:prstGeom>
          <a:solidFill>
            <a:srgbClr val="9C7A2E"/>
          </a:solidFill>
          <a:ln/>
        </p:spPr>
        <p:txBody>
          <a:bodyPr/>
          <a:lstStyle/>
          <a:p>
            <a:endParaRPr lang="en-US"/>
          </a:p>
        </p:txBody>
      </p:sp>
      <p:sp>
        <p:nvSpPr>
          <p:cNvPr id="11" name="Text 8"/>
          <p:cNvSpPr txBox="1"/>
          <p:nvPr/>
        </p:nvSpPr>
        <p:spPr>
          <a:xfrm>
            <a:off x="640080" y="5912853"/>
            <a:ext cx="7863840" cy="6400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MRI loop: undersampled k-space → data consistency → learned correction → repeat.</a:t>
            </a:r>
            <a:endParaRPr lang="en-US" sz="17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Explicit regularizer vs. learned proximal</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18</a:t>
            </a:r>
            <a:endParaRPr lang="en-US" sz="1100" dirty="0"/>
          </a:p>
        </p:txBody>
      </p:sp>
      <p:sp>
        <p:nvSpPr>
          <p:cNvPr id="6" name="Shape 4"/>
          <p:cNvSpPr/>
          <p:nvPr/>
        </p:nvSpPr>
        <p:spPr>
          <a:xfrm>
            <a:off x="411480" y="1051560"/>
            <a:ext cx="3977640" cy="3566160"/>
          </a:xfrm>
          <a:prstGeom prst="roundRect">
            <a:avLst>
              <a:gd name="adj" fmla="val 2051"/>
            </a:avLst>
          </a:prstGeom>
          <a:solidFill>
            <a:srgbClr val="FFFFFF"/>
          </a:solidFill>
          <a:ln w="12700">
            <a:solidFill>
              <a:srgbClr val="DDD5C4"/>
            </a:solidFill>
            <a:prstDash val="solid"/>
          </a:ln>
        </p:spPr>
        <p:txBody>
          <a:bodyPr/>
          <a:lstStyle/>
          <a:p>
            <a:endParaRPr lang="en-US"/>
          </a:p>
        </p:txBody>
      </p:sp>
      <p:sp>
        <p:nvSpPr>
          <p:cNvPr id="7" name="Shape 5"/>
          <p:cNvSpPr/>
          <p:nvPr/>
        </p:nvSpPr>
        <p:spPr>
          <a:xfrm>
            <a:off x="411480" y="1051560"/>
            <a:ext cx="3977640" cy="822960"/>
          </a:xfrm>
          <a:prstGeom prst="rect">
            <a:avLst/>
          </a:prstGeom>
          <a:solidFill>
            <a:srgbClr val="7A3B3B"/>
          </a:solidFill>
          <a:ln/>
        </p:spPr>
        <p:txBody>
          <a:bodyPr/>
          <a:lstStyle/>
          <a:p>
            <a:endParaRPr lang="en-US"/>
          </a:p>
        </p:txBody>
      </p:sp>
      <p:sp>
        <p:nvSpPr>
          <p:cNvPr id="8" name="Text 6"/>
          <p:cNvSpPr/>
          <p:nvPr/>
        </p:nvSpPr>
        <p:spPr>
          <a:xfrm>
            <a:off x="411480" y="1051560"/>
            <a:ext cx="3977640" cy="822960"/>
          </a:xfrm>
          <a:prstGeom prst="rect">
            <a:avLst/>
          </a:prstGeom>
          <a:noFill/>
          <a:ln/>
        </p:spPr>
        <p:txBody>
          <a:bodyPr wrap="square" lIns="0" tIns="0" rIns="0" bIns="0" rtlCol="0" anchor="ctr"/>
          <a:lstStyle/>
          <a:p>
            <a:pPr marL="0" indent="0" algn="ctr">
              <a:buNone/>
            </a:pPr>
            <a:r>
              <a:rPr lang="en-US" sz="2400" b="1" i="1" dirty="0">
                <a:solidFill>
                  <a:srgbClr val="FFFFFF"/>
                </a:solidFill>
                <a:latin typeface="Lucida Bright" pitchFamily="34" charset="0"/>
                <a:ea typeface="Lucida Bright" pitchFamily="34" charset="-122"/>
                <a:cs typeface="Lucida Bright" pitchFamily="34" charset="-120"/>
              </a:rPr>
              <a:t>Rφ(x)</a:t>
            </a:r>
            <a:endParaRPr lang="en-US" sz="2400" dirty="0"/>
          </a:p>
        </p:txBody>
      </p:sp>
      <p:sp>
        <p:nvSpPr>
          <p:cNvPr id="9" name="Text 7"/>
          <p:cNvSpPr txBox="1"/>
          <p:nvPr/>
        </p:nvSpPr>
        <p:spPr>
          <a:xfrm>
            <a:off x="594360" y="2057400"/>
            <a:ext cx="3611880" cy="731520"/>
          </a:xfrm>
          <a:prstGeom prst="rect">
            <a:avLst/>
          </a:prstGeom>
          <a:noFill/>
          <a:ln/>
        </p:spPr>
        <p:txBody>
          <a:bodyPr wrap="square" lIns="0" tIns="0" rIns="0" bIns="0" rtlCol="0" anchor="ctr"/>
          <a:lstStyle/>
          <a:p>
            <a:pPr marL="0" indent="0" algn="ctr">
              <a:buNone/>
            </a:pPr>
            <a:r>
              <a:rPr lang="en-US" sz="1900" b="1" i="1" dirty="0">
                <a:solidFill>
                  <a:srgbClr val="7A3B3B"/>
                </a:solidFill>
                <a:latin typeface="Lucida Bright" pitchFamily="34" charset="0"/>
                <a:ea typeface="Lucida Bright" pitchFamily="34" charset="-122"/>
                <a:cs typeface="Lucida Bright" pitchFamily="34" charset="-120"/>
              </a:rPr>
              <a:t>“How bad is this x?”</a:t>
            </a:r>
            <a:endParaRPr lang="en-US" sz="1900" dirty="0"/>
          </a:p>
        </p:txBody>
      </p:sp>
      <p:sp>
        <p:nvSpPr>
          <p:cNvPr id="10" name="Text 8"/>
          <p:cNvSpPr txBox="1"/>
          <p:nvPr/>
        </p:nvSpPr>
        <p:spPr>
          <a:xfrm>
            <a:off x="594360" y="2880360"/>
            <a:ext cx="3611880" cy="731520"/>
          </a:xfrm>
          <a:prstGeom prst="rect">
            <a:avLst/>
          </a:prstGeom>
          <a:noFill/>
          <a:ln/>
        </p:spPr>
        <p:txBody>
          <a:bodyPr wrap="square" lIns="0" tIns="0" rIns="0" bIns="0" rtlCol="0" anchor="ctr"/>
          <a:lstStyle/>
          <a:p>
            <a:pPr marL="0" indent="0" algn="ctr">
              <a:buNone/>
            </a:pPr>
            <a:r>
              <a:rPr lang="en-US" sz="1750" dirty="0">
                <a:solidFill>
                  <a:srgbClr val="2B2B28"/>
                </a:solidFill>
                <a:latin typeface="Lucida Bright" pitchFamily="34" charset="0"/>
                <a:ea typeface="Lucida Bright" pitchFamily="34" charset="-122"/>
                <a:cs typeface="Lucida Bright" pitchFamily="34" charset="-120"/>
              </a:rPr>
              <a:t>outputs a scalar</a:t>
            </a:r>
            <a:endParaRPr lang="en-US" sz="1750" dirty="0"/>
          </a:p>
        </p:txBody>
      </p:sp>
      <p:sp>
        <p:nvSpPr>
          <p:cNvPr id="11" name="Text 9"/>
          <p:cNvSpPr txBox="1"/>
          <p:nvPr/>
        </p:nvSpPr>
        <p:spPr>
          <a:xfrm>
            <a:off x="594360" y="3657600"/>
            <a:ext cx="3611880" cy="777240"/>
          </a:xfrm>
          <a:prstGeom prst="rect">
            <a:avLst/>
          </a:prstGeom>
          <a:noFill/>
          <a:ln/>
        </p:spPr>
        <p:txBody>
          <a:bodyPr wrap="square" lIns="0" tIns="0" rIns="0" bIns="0" rtlCol="0" anchor="ctr"/>
          <a:lstStyle/>
          <a:p>
            <a:pPr marL="0" indent="0" algn="ctr">
              <a:buNone/>
            </a:pPr>
            <a:r>
              <a:rPr lang="en-US" sz="1700" i="1" dirty="0">
                <a:solidFill>
                  <a:srgbClr val="34465B"/>
                </a:solidFill>
                <a:latin typeface="Lucida Bright" pitchFamily="34" charset="0"/>
                <a:ea typeface="Lucida Bright" pitchFamily="34" charset="-122"/>
                <a:cs typeface="Lucida Bright" pitchFamily="34" charset="-120"/>
              </a:rPr>
              <a:t>enters through ∇Rφ in the objective</a:t>
            </a:r>
            <a:endParaRPr lang="en-US" sz="1700" dirty="0"/>
          </a:p>
        </p:txBody>
      </p:sp>
      <p:sp>
        <p:nvSpPr>
          <p:cNvPr id="12" name="Shape 10"/>
          <p:cNvSpPr/>
          <p:nvPr/>
        </p:nvSpPr>
        <p:spPr>
          <a:xfrm>
            <a:off x="4754880" y="1051560"/>
            <a:ext cx="3977640" cy="3566160"/>
          </a:xfrm>
          <a:prstGeom prst="roundRect">
            <a:avLst>
              <a:gd name="adj" fmla="val 2051"/>
            </a:avLst>
          </a:prstGeom>
          <a:solidFill>
            <a:srgbClr val="FFFFFF"/>
          </a:solidFill>
          <a:ln w="12700">
            <a:solidFill>
              <a:srgbClr val="DDD5C4"/>
            </a:solidFill>
            <a:prstDash val="solid"/>
          </a:ln>
        </p:spPr>
        <p:txBody>
          <a:bodyPr/>
          <a:lstStyle/>
          <a:p>
            <a:endParaRPr lang="en-US"/>
          </a:p>
        </p:txBody>
      </p:sp>
      <p:sp>
        <p:nvSpPr>
          <p:cNvPr id="13" name="Shape 11"/>
          <p:cNvSpPr/>
          <p:nvPr/>
        </p:nvSpPr>
        <p:spPr>
          <a:xfrm>
            <a:off x="4754880" y="1051560"/>
            <a:ext cx="3977640" cy="822960"/>
          </a:xfrm>
          <a:prstGeom prst="rect">
            <a:avLst/>
          </a:prstGeom>
          <a:solidFill>
            <a:srgbClr val="B0552F"/>
          </a:solidFill>
          <a:ln/>
        </p:spPr>
        <p:txBody>
          <a:bodyPr/>
          <a:lstStyle/>
          <a:p>
            <a:endParaRPr lang="en-US"/>
          </a:p>
        </p:txBody>
      </p:sp>
      <p:sp>
        <p:nvSpPr>
          <p:cNvPr id="14" name="Text 12"/>
          <p:cNvSpPr/>
          <p:nvPr/>
        </p:nvSpPr>
        <p:spPr>
          <a:xfrm>
            <a:off x="4754880" y="1051560"/>
            <a:ext cx="3977640" cy="822960"/>
          </a:xfrm>
          <a:prstGeom prst="rect">
            <a:avLst/>
          </a:prstGeom>
          <a:noFill/>
          <a:ln/>
        </p:spPr>
        <p:txBody>
          <a:bodyPr wrap="square" lIns="0" tIns="0" rIns="0" bIns="0" rtlCol="0" anchor="ctr"/>
          <a:lstStyle/>
          <a:p>
            <a:pPr marL="0" indent="0" algn="ctr">
              <a:buNone/>
            </a:pPr>
            <a:r>
              <a:rPr lang="en-US" sz="2400" b="1" i="1" dirty="0">
                <a:solidFill>
                  <a:srgbClr val="FFFFFF"/>
                </a:solidFill>
                <a:latin typeface="Lucida Bright" pitchFamily="34" charset="0"/>
                <a:ea typeface="Lucida Bright" pitchFamily="34" charset="-122"/>
                <a:cs typeface="Lucida Bright" pitchFamily="34" charset="-120"/>
              </a:rPr>
              <a:t>Dφ(x)</a:t>
            </a:r>
            <a:endParaRPr lang="en-US" sz="2400" dirty="0"/>
          </a:p>
        </p:txBody>
      </p:sp>
      <p:sp>
        <p:nvSpPr>
          <p:cNvPr id="15" name="Text 13"/>
          <p:cNvSpPr txBox="1"/>
          <p:nvPr/>
        </p:nvSpPr>
        <p:spPr>
          <a:xfrm>
            <a:off x="4937760" y="2057400"/>
            <a:ext cx="3611880" cy="731520"/>
          </a:xfrm>
          <a:prstGeom prst="rect">
            <a:avLst/>
          </a:prstGeom>
          <a:noFill/>
          <a:ln/>
        </p:spPr>
        <p:txBody>
          <a:bodyPr wrap="square" lIns="0" tIns="0" rIns="0" bIns="0" rtlCol="0" anchor="ctr"/>
          <a:lstStyle/>
          <a:p>
            <a:pPr marL="0" indent="0" algn="ctr">
              <a:buNone/>
            </a:pPr>
            <a:r>
              <a:rPr lang="en-US" sz="1900" b="1" i="1" dirty="0">
                <a:solidFill>
                  <a:srgbClr val="B0552F"/>
                </a:solidFill>
                <a:latin typeface="Lucida Bright" pitchFamily="34" charset="0"/>
                <a:ea typeface="Lucida Bright" pitchFamily="34" charset="-122"/>
                <a:cs typeface="Lucida Bright" pitchFamily="34" charset="-120"/>
              </a:rPr>
              <a:t>“How should I improve this x?”</a:t>
            </a:r>
            <a:endParaRPr lang="en-US" sz="1900" dirty="0"/>
          </a:p>
        </p:txBody>
      </p:sp>
      <p:sp>
        <p:nvSpPr>
          <p:cNvPr id="16" name="Text 14"/>
          <p:cNvSpPr txBox="1"/>
          <p:nvPr/>
        </p:nvSpPr>
        <p:spPr>
          <a:xfrm>
            <a:off x="4937760" y="2880360"/>
            <a:ext cx="3611880" cy="731520"/>
          </a:xfrm>
          <a:prstGeom prst="rect">
            <a:avLst/>
          </a:prstGeom>
          <a:noFill/>
          <a:ln/>
        </p:spPr>
        <p:txBody>
          <a:bodyPr wrap="square" lIns="0" tIns="0" rIns="0" bIns="0" rtlCol="0" anchor="ctr"/>
          <a:lstStyle/>
          <a:p>
            <a:pPr marL="0" indent="0" algn="ctr">
              <a:buNone/>
            </a:pPr>
            <a:r>
              <a:rPr lang="en-US" sz="1750" dirty="0">
                <a:solidFill>
                  <a:srgbClr val="2B2B28"/>
                </a:solidFill>
                <a:latin typeface="Lucida Bright" pitchFamily="34" charset="0"/>
                <a:ea typeface="Lucida Bright" pitchFamily="34" charset="-122"/>
                <a:cs typeface="Lucida Bright" pitchFamily="34" charset="-120"/>
              </a:rPr>
              <a:t>outputs a corrected signal / image</a:t>
            </a:r>
            <a:endParaRPr lang="en-US" sz="1750" dirty="0"/>
          </a:p>
        </p:txBody>
      </p:sp>
      <p:sp>
        <p:nvSpPr>
          <p:cNvPr id="17" name="Text 15"/>
          <p:cNvSpPr txBox="1"/>
          <p:nvPr/>
        </p:nvSpPr>
        <p:spPr>
          <a:xfrm>
            <a:off x="4937760" y="3657600"/>
            <a:ext cx="3611880" cy="777240"/>
          </a:xfrm>
          <a:prstGeom prst="rect">
            <a:avLst/>
          </a:prstGeom>
          <a:noFill/>
          <a:ln/>
        </p:spPr>
        <p:txBody>
          <a:bodyPr wrap="square" lIns="0" tIns="0" rIns="0" bIns="0" rtlCol="0" anchor="ctr"/>
          <a:lstStyle/>
          <a:p>
            <a:pPr marL="0" indent="0" algn="ctr">
              <a:buNone/>
            </a:pPr>
            <a:r>
              <a:rPr lang="en-US" sz="1700" i="1" dirty="0">
                <a:solidFill>
                  <a:srgbClr val="34465B"/>
                </a:solidFill>
                <a:latin typeface="Lucida Bright" pitchFamily="34" charset="0"/>
                <a:ea typeface="Lucida Bright" pitchFamily="34" charset="-122"/>
                <a:cs typeface="Lucida Bright" pitchFamily="34" charset="-120"/>
              </a:rPr>
              <a:t>replaces the proximal step directly</a:t>
            </a:r>
            <a:endParaRPr lang="en-US" sz="1700" dirty="0"/>
          </a:p>
        </p:txBody>
      </p:sp>
      <p:sp>
        <p:nvSpPr>
          <p:cNvPr id="18" name="Shape 16"/>
          <p:cNvSpPr/>
          <p:nvPr/>
        </p:nvSpPr>
        <p:spPr>
          <a:xfrm>
            <a:off x="411480" y="4892040"/>
            <a:ext cx="8321040" cy="868680"/>
          </a:xfrm>
          <a:prstGeom prst="roundRect">
            <a:avLst>
              <a:gd name="adj" fmla="val 8421"/>
            </a:avLst>
          </a:prstGeom>
          <a:solidFill>
            <a:srgbClr val="9C7A2E"/>
          </a:solidFill>
          <a:ln/>
        </p:spPr>
        <p:txBody>
          <a:bodyPr/>
          <a:lstStyle/>
          <a:p>
            <a:endParaRPr lang="en-US"/>
          </a:p>
        </p:txBody>
      </p:sp>
      <p:sp>
        <p:nvSpPr>
          <p:cNvPr id="19" name="Text 17"/>
          <p:cNvSpPr txBox="1"/>
          <p:nvPr/>
        </p:nvSpPr>
        <p:spPr>
          <a:xfrm>
            <a:off x="640080" y="4892040"/>
            <a:ext cx="786384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Both are learned priors. The denoiser route is often easier to deploy: it learns the correction action directly.</a:t>
            </a:r>
            <a:endParaRPr lang="en-US"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3B5776"/>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FFFFF"/>
                </a:solidFill>
                <a:latin typeface="Lucida Bright" pitchFamily="34" charset="0"/>
                <a:ea typeface="Lucida Bright" pitchFamily="34" charset="-122"/>
                <a:cs typeface="Lucida Bright" pitchFamily="34" charset="-120"/>
              </a:rPr>
              <a:t>Form 3: Generative and Score Priors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Model the whole plausible set — or the direction toward it</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19</a:t>
            </a:r>
            <a:endParaRPr lang="en-US" sz="11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Form 3: a generative prior</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20</a:t>
            </a:r>
            <a:endParaRPr lang="en-US" sz="1100" dirty="0"/>
          </a:p>
        </p:txBody>
      </p:sp>
      <p:sp>
        <p:nvSpPr>
          <p:cNvPr id="6" name="Text 4"/>
          <p:cNvSpPr txBox="1"/>
          <p:nvPr/>
        </p:nvSpPr>
        <p:spPr>
          <a:xfrm>
            <a:off x="274320" y="960120"/>
            <a:ext cx="42976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z ~ p(z),     x = 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(z)</a:t>
            </a:r>
            <a:endParaRPr lang="en-US" sz="2100" dirty="0"/>
          </a:p>
        </p:txBody>
      </p:sp>
      <p:sp>
        <p:nvSpPr>
          <p:cNvPr id="7" name="Shape 5"/>
          <p:cNvSpPr/>
          <p:nvPr/>
        </p:nvSpPr>
        <p:spPr>
          <a:xfrm>
            <a:off x="274320" y="1508760"/>
            <a:ext cx="4297680" cy="882396"/>
          </a:xfrm>
          <a:prstGeom prst="roundRect">
            <a:avLst>
              <a:gd name="adj" fmla="val 8290"/>
            </a:avLst>
          </a:prstGeom>
          <a:solidFill>
            <a:srgbClr val="F1ECE1"/>
          </a:solidFill>
          <a:ln w="12700">
            <a:solidFill>
              <a:srgbClr val="DDD5C4"/>
            </a:solidFill>
            <a:prstDash val="solid"/>
          </a:ln>
        </p:spPr>
        <p:txBody>
          <a:bodyPr/>
          <a:lstStyle/>
          <a:p>
            <a:endParaRPr lang="en-US"/>
          </a:p>
        </p:txBody>
      </p:sp>
      <p:sp>
        <p:nvSpPr>
          <p:cNvPr id="8" name="Text 6"/>
          <p:cNvSpPr txBox="1"/>
          <p:nvPr/>
        </p:nvSpPr>
        <p:spPr>
          <a:xfrm>
            <a:off x="274320" y="1508760"/>
            <a:ext cx="4297680" cy="882396"/>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ẑ = arg min</a:t>
            </a:r>
            <a:r>
              <a:rPr lang="en-US" sz="2100" i="1" baseline="-40000" dirty="0">
                <a:solidFill>
                  <a:srgbClr val="34465B"/>
                </a:solidFill>
                <a:latin typeface="Lucida Bright" pitchFamily="34" charset="0"/>
                <a:ea typeface="Lucida Bright" pitchFamily="34" charset="-122"/>
                <a:cs typeface="Lucida Bright" pitchFamily="34" charset="-120"/>
              </a:rPr>
              <a:t>z</a:t>
            </a:r>
            <a:r>
              <a:rPr lang="en-US" sz="2100" i="1" dirty="0">
                <a:solidFill>
                  <a:srgbClr val="34465B"/>
                </a:solidFill>
                <a:latin typeface="Lucida Bright" pitchFamily="34" charset="0"/>
                <a:ea typeface="Lucida Bright" pitchFamily="34" charset="-122"/>
                <a:cs typeface="Lucida Bright" pitchFamily="34" charset="-120"/>
              </a:rPr>
              <a:t> D(y, AG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(z))</a:t>
            </a:r>
            <a:endParaRPr lang="en-US" sz="2100" dirty="0"/>
          </a:p>
        </p:txBody>
      </p:sp>
      <p:sp>
        <p:nvSpPr>
          <p:cNvPr id="9" name="Text 7"/>
          <p:cNvSpPr txBox="1"/>
          <p:nvPr/>
        </p:nvSpPr>
        <p:spPr>
          <a:xfrm>
            <a:off x="274320" y="2560320"/>
            <a:ext cx="42976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x̂ = 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(ẑ)</a:t>
            </a:r>
            <a:endParaRPr lang="en-US" sz="2100" dirty="0"/>
          </a:p>
        </p:txBody>
      </p:sp>
      <p:pic>
        <p:nvPicPr>
          <p:cNvPr id="10" name="Image 0" descr="/home/claude/lp/assets_lp_manifold.png"/>
          <p:cNvPicPr>
            <a:picLocks noChangeAspect="1"/>
          </p:cNvPicPr>
          <p:nvPr/>
        </p:nvPicPr>
        <p:blipFill>
          <a:blip r:embed="rId3"/>
          <a:stretch>
            <a:fillRect/>
          </a:stretch>
        </p:blipFill>
        <p:spPr>
          <a:xfrm>
            <a:off x="4572000" y="960120"/>
            <a:ext cx="4343400" cy="3824207"/>
          </a:xfrm>
          <a:prstGeom prst="rect">
            <a:avLst/>
          </a:prstGeom>
        </p:spPr>
      </p:pic>
      <p:sp>
        <p:nvSpPr>
          <p:cNvPr id="11" name="Text 8"/>
          <p:cNvSpPr txBox="1"/>
          <p:nvPr/>
        </p:nvSpPr>
        <p:spPr>
          <a:xfrm>
            <a:off x="411480" y="3200400"/>
            <a:ext cx="4114800" cy="1828800"/>
          </a:xfrm>
          <a:prstGeom prst="rect">
            <a:avLst/>
          </a:prstGeom>
          <a:noFill/>
          <a:ln/>
        </p:spPr>
        <p:txBody>
          <a:bodyPr wrap="square" lIns="0" tIns="0" rIns="0" bIns="0" rtlCol="0" anchor="t"/>
          <a:lstStyle/>
          <a:p>
            <a:pPr marL="228600" indent="-228600">
              <a:spcAft>
                <a:spcPts val="7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G is trained on examples of plausible states.</a:t>
            </a:r>
            <a:endParaRPr lang="en-US" sz="1700" dirty="0"/>
          </a:p>
          <a:p>
            <a:pPr marL="228600" indent="-228600">
              <a:spcAft>
                <a:spcPts val="7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Reconstruction is restricted to what G can produce.</a:t>
            </a:r>
            <a:endParaRPr lang="en-US" sz="1700" dirty="0"/>
          </a:p>
          <a:p>
            <a:pPr marL="228600" indent="-228600">
              <a:spcAft>
                <a:spcPts val="7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Far stronger than “smooth” or “sparse”.</a:t>
            </a:r>
            <a:endParaRPr lang="en-US" sz="1700" dirty="0"/>
          </a:p>
        </p:txBody>
      </p:sp>
      <p:sp>
        <p:nvSpPr>
          <p:cNvPr id="12" name="Shape 9"/>
          <p:cNvSpPr/>
          <p:nvPr/>
        </p:nvSpPr>
        <p:spPr>
          <a:xfrm>
            <a:off x="411480" y="5120640"/>
            <a:ext cx="8321040" cy="777240"/>
          </a:xfrm>
          <a:prstGeom prst="roundRect">
            <a:avLst>
              <a:gd name="adj" fmla="val 9412"/>
            </a:avLst>
          </a:prstGeom>
          <a:solidFill>
            <a:srgbClr val="9C7A2E"/>
          </a:solidFill>
          <a:ln/>
        </p:spPr>
        <p:txBody>
          <a:bodyPr/>
          <a:lstStyle/>
          <a:p>
            <a:endParaRPr lang="en-US"/>
          </a:p>
        </p:txBody>
      </p:sp>
      <p:sp>
        <p:nvSpPr>
          <p:cNvPr id="13" name="Text 10"/>
          <p:cNvSpPr txBox="1"/>
          <p:nvPr/>
        </p:nvSpPr>
        <p:spPr>
          <a:xfrm>
            <a:off x="640080" y="5120640"/>
            <a:ext cx="7863840"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CT: search only among anatomically plausible images, then pick the one that best explains the projections.</a:t>
            </a:r>
            <a:endParaRPr lang="en-US" sz="17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Score prior: a direction toward probability</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21</a:t>
            </a:r>
            <a:endParaRPr lang="en-US" sz="1100" dirty="0"/>
          </a:p>
        </p:txBody>
      </p:sp>
      <p:sp>
        <p:nvSpPr>
          <p:cNvPr id="6" name="Text 4"/>
          <p:cNvSpPr txBox="1"/>
          <p:nvPr/>
        </p:nvSpPr>
        <p:spPr>
          <a:xfrm>
            <a:off x="274320" y="960120"/>
            <a:ext cx="42976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s</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 t) ≈ ∇</a:t>
            </a:r>
            <a:r>
              <a:rPr lang="en-US" sz="2100" i="1" baseline="-40000" dirty="0">
                <a:solidFill>
                  <a:srgbClr val="34465B"/>
                </a:solidFill>
                <a:latin typeface="Lucida Bright" pitchFamily="34" charset="0"/>
                <a:ea typeface="Lucida Bright" pitchFamily="34" charset="-122"/>
                <a:cs typeface="Lucida Bright" pitchFamily="34" charset="-120"/>
              </a:rPr>
              <a:t>x</a:t>
            </a:r>
            <a:r>
              <a:rPr lang="en-US" sz="2100" i="1" dirty="0">
                <a:solidFill>
                  <a:srgbClr val="34465B"/>
                </a:solidFill>
                <a:latin typeface="Lucida Bright" pitchFamily="34" charset="0"/>
                <a:ea typeface="Lucida Bright" pitchFamily="34" charset="-122"/>
                <a:cs typeface="Lucida Bright" pitchFamily="34" charset="-120"/>
              </a:rPr>
              <a:t> log p</a:t>
            </a:r>
            <a:r>
              <a:rPr lang="en-US" sz="2100" i="1" baseline="-40000" dirty="0">
                <a:solidFill>
                  <a:srgbClr val="34465B"/>
                </a:solidFill>
                <a:latin typeface="Lucida Bright" pitchFamily="34" charset="0"/>
                <a:ea typeface="Lucida Bright" pitchFamily="34" charset="-122"/>
                <a:cs typeface="Lucida Bright" pitchFamily="34" charset="-120"/>
              </a:rPr>
              <a:t>t</a:t>
            </a:r>
            <a:r>
              <a:rPr lang="en-US" sz="2100" i="1" dirty="0">
                <a:solidFill>
                  <a:srgbClr val="34465B"/>
                </a:solidFill>
                <a:latin typeface="Lucida Bright" pitchFamily="34" charset="0"/>
                <a:ea typeface="Lucida Bright" pitchFamily="34" charset="-122"/>
                <a:cs typeface="Lucida Bright" pitchFamily="34" charset="-120"/>
              </a:rPr>
              <a:t>(x)</a:t>
            </a:r>
            <a:endParaRPr lang="en-US" sz="2100" dirty="0"/>
          </a:p>
        </p:txBody>
      </p:sp>
      <p:sp>
        <p:nvSpPr>
          <p:cNvPr id="7" name="Shape 5"/>
          <p:cNvSpPr/>
          <p:nvPr/>
        </p:nvSpPr>
        <p:spPr>
          <a:xfrm>
            <a:off x="274320" y="1508760"/>
            <a:ext cx="4297680" cy="802386"/>
          </a:xfrm>
          <a:prstGeom prst="roundRect">
            <a:avLst>
              <a:gd name="adj" fmla="val 9117"/>
            </a:avLst>
          </a:prstGeom>
          <a:solidFill>
            <a:srgbClr val="F1ECE1"/>
          </a:solidFill>
          <a:ln w="12700">
            <a:solidFill>
              <a:srgbClr val="DDD5C4"/>
            </a:solidFill>
            <a:prstDash val="solid"/>
          </a:ln>
        </p:spPr>
        <p:txBody>
          <a:bodyPr/>
          <a:lstStyle/>
          <a:p>
            <a:endParaRPr lang="en-US"/>
          </a:p>
        </p:txBody>
      </p:sp>
      <p:sp>
        <p:nvSpPr>
          <p:cNvPr id="8" name="Text 6"/>
          <p:cNvSpPr txBox="1"/>
          <p:nvPr/>
        </p:nvSpPr>
        <p:spPr>
          <a:xfrm>
            <a:off x="274320" y="1508760"/>
            <a:ext cx="4297680" cy="802386"/>
          </a:xfrm>
          <a:prstGeom prst="rect">
            <a:avLst/>
          </a:prstGeom>
          <a:noFill/>
          <a:ln/>
        </p:spPr>
        <p:txBody>
          <a:bodyPr wrap="square" lIns="0" tIns="0" rIns="0" bIns="0" rtlCol="0" anchor="ctr"/>
          <a:lstStyle/>
          <a:p>
            <a:pPr marL="0" indent="0" algn="ctr">
              <a:buNone/>
            </a:pPr>
            <a:r>
              <a:rPr lang="en-US" sz="1750" i="1" dirty="0">
                <a:solidFill>
                  <a:srgbClr val="34465B"/>
                </a:solidFill>
                <a:latin typeface="Lucida Bright" pitchFamily="34" charset="0"/>
                <a:ea typeface="Lucida Bright" pitchFamily="34" charset="-122"/>
                <a:cs typeface="Lucida Bright" pitchFamily="34" charset="-120"/>
              </a:rPr>
              <a:t>∇log p(x|y) = ∇log p(y|x) + ∇log p(x)</a:t>
            </a:r>
            <a:endParaRPr lang="en-US" sz="1750" dirty="0"/>
          </a:p>
        </p:txBody>
      </p:sp>
      <p:pic>
        <p:nvPicPr>
          <p:cNvPr id="9" name="Image 0" descr="/home/claude/lp/assets_lp_score.png"/>
          <p:cNvPicPr>
            <a:picLocks noChangeAspect="1"/>
          </p:cNvPicPr>
          <p:nvPr/>
        </p:nvPicPr>
        <p:blipFill>
          <a:blip r:embed="rId3"/>
          <a:stretch>
            <a:fillRect/>
          </a:stretch>
        </p:blipFill>
        <p:spPr>
          <a:xfrm>
            <a:off x="4572000" y="960120"/>
            <a:ext cx="4343400" cy="3824207"/>
          </a:xfrm>
          <a:prstGeom prst="rect">
            <a:avLst/>
          </a:prstGeom>
        </p:spPr>
      </p:pic>
      <p:sp>
        <p:nvSpPr>
          <p:cNvPr id="10" name="Text 7"/>
          <p:cNvSpPr txBox="1"/>
          <p:nvPr/>
        </p:nvSpPr>
        <p:spPr>
          <a:xfrm>
            <a:off x="411480" y="2606040"/>
            <a:ext cx="4114800" cy="2377440"/>
          </a:xfrm>
          <a:prstGeom prst="rect">
            <a:avLst/>
          </a:prstGeom>
          <a:noFill/>
          <a:ln/>
        </p:spPr>
        <p:txBody>
          <a:bodyPr wrap="square" lIns="0" tIns="0" rIns="0" bIns="0" rtlCol="0" anchor="t"/>
          <a:lstStyle/>
          <a:p>
            <a:pPr marL="228600" indent="-228600">
              <a:spcAft>
                <a:spcPts val="8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Input: noisy state xₜ and noise level t.</a:t>
            </a:r>
            <a:endParaRPr lang="en-US" sz="1700" dirty="0"/>
          </a:p>
          <a:p>
            <a:pPr marL="228600" indent="-228600">
              <a:spcAft>
                <a:spcPts val="8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Output: a vector the size of x, pointing to more probable states.</a:t>
            </a:r>
            <a:endParaRPr lang="en-US" sz="1700" dirty="0"/>
          </a:p>
          <a:p>
            <a:pPr marL="228600" indent="-228600">
              <a:spcAft>
                <a:spcPts val="8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Gaussian noise: likelihood direction ∝ Aᵀ(y − Ax).</a:t>
            </a:r>
            <a:endParaRPr lang="en-US" sz="1700" dirty="0"/>
          </a:p>
        </p:txBody>
      </p:sp>
      <p:sp>
        <p:nvSpPr>
          <p:cNvPr id="11" name="Shape 8"/>
          <p:cNvSpPr/>
          <p:nvPr/>
        </p:nvSpPr>
        <p:spPr>
          <a:xfrm>
            <a:off x="411480" y="5120640"/>
            <a:ext cx="8321040" cy="777240"/>
          </a:xfrm>
          <a:prstGeom prst="roundRect">
            <a:avLst>
              <a:gd name="adj" fmla="val 9412"/>
            </a:avLst>
          </a:prstGeom>
          <a:solidFill>
            <a:srgbClr val="9C7A2E"/>
          </a:solidFill>
          <a:ln/>
        </p:spPr>
        <p:txBody>
          <a:bodyPr/>
          <a:lstStyle/>
          <a:p>
            <a:endParaRPr lang="en-US"/>
          </a:p>
        </p:txBody>
      </p:sp>
      <p:sp>
        <p:nvSpPr>
          <p:cNvPr id="12" name="Text 9"/>
          <p:cNvSpPr txBox="1"/>
          <p:nvPr/>
        </p:nvSpPr>
        <p:spPr>
          <a:xfrm>
            <a:off x="640080" y="5120640"/>
            <a:ext cx="7863840"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Posterior direction = measurement consistency + learned plausibility — the same two forces, now as vectors.</a:t>
            </a:r>
            <a:endParaRPr lang="en-US" sz="17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Training input / output summary</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23</a:t>
            </a:r>
            <a:endParaRPr lang="en-US" sz="1100" dirty="0"/>
          </a:p>
        </p:txBody>
      </p:sp>
      <p:graphicFrame>
        <p:nvGraphicFramePr>
          <p:cNvPr id="25" name="Table 0"/>
          <p:cNvGraphicFramePr>
            <a:graphicFrameLocks noGrp="1"/>
          </p:cNvGraphicFramePr>
          <p:nvPr/>
        </p:nvGraphicFramePr>
        <p:xfrm>
          <a:off x="411480" y="1051560"/>
          <a:ext cx="8321040" cy="3566160"/>
        </p:xfrm>
        <a:graphic>
          <a:graphicData uri="http://schemas.openxmlformats.org/drawingml/2006/table">
            <a:tbl>
              <a:tblPr/>
              <a:tblGrid>
                <a:gridCol w="224028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1783080">
                  <a:extLst>
                    <a:ext uri="{9D8B030D-6E8A-4147-A177-3AD203B41FA5}">
                      <a16:colId xmlns:a16="http://schemas.microsoft.com/office/drawing/2014/main" val="20002"/>
                    </a:ext>
                  </a:extLst>
                </a:gridCol>
                <a:gridCol w="2606040">
                  <a:extLst>
                    <a:ext uri="{9D8B030D-6E8A-4147-A177-3AD203B41FA5}">
                      <a16:colId xmlns:a16="http://schemas.microsoft.com/office/drawing/2014/main" val="20003"/>
                    </a:ext>
                  </a:extLst>
                </a:gridCol>
              </a:tblGrid>
              <a:tr h="713232">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Model</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Input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Output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Training signal</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Explicit Rφ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state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scalar Rφ(x)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plausible &lt; implausible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1"/>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Learned proximal Dφ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imperfect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corrected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corrupted→clean, or end-to-end</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2"/>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Generator Gφ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latent z</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plausible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distribution of real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3"/>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Score sφ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noisy xₜ, t</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direction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clean x + controlled noise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4"/>
                  </a:ext>
                </a:extLst>
              </a:tr>
            </a:tbl>
          </a:graphicData>
        </a:graphic>
      </p:graphicFrame>
      <p:sp>
        <p:nvSpPr>
          <p:cNvPr id="7" name="Shape 4"/>
          <p:cNvSpPr/>
          <p:nvPr/>
        </p:nvSpPr>
        <p:spPr>
          <a:xfrm>
            <a:off x="411480" y="4937760"/>
            <a:ext cx="8321040" cy="731520"/>
          </a:xfrm>
          <a:prstGeom prst="roundRect">
            <a:avLst>
              <a:gd name="adj" fmla="val 10000"/>
            </a:avLst>
          </a:prstGeom>
          <a:solidFill>
            <a:srgbClr val="9C7A2E"/>
          </a:solidFill>
          <a:ln/>
        </p:spPr>
        <p:txBody>
          <a:bodyPr/>
          <a:lstStyle/>
          <a:p>
            <a:endParaRPr lang="en-US"/>
          </a:p>
        </p:txBody>
      </p:sp>
      <p:sp>
        <p:nvSpPr>
          <p:cNvPr id="8" name="Text 5"/>
          <p:cNvSpPr txBox="1"/>
          <p:nvPr/>
        </p:nvSpPr>
        <p:spPr>
          <a:xfrm>
            <a:off x="640080" y="4937760"/>
            <a:ext cx="7863840" cy="7315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In every row the forward model A is not learned — it stays in the solver.</a:t>
            </a:r>
            <a:endParaRPr lang="en-US" sz="18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How each form enters the inverse</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24</a:t>
            </a:r>
            <a:endParaRPr lang="en-US" sz="1100" dirty="0"/>
          </a:p>
        </p:txBody>
      </p:sp>
      <p:graphicFrame>
        <p:nvGraphicFramePr>
          <p:cNvPr id="26" name="Table 0"/>
          <p:cNvGraphicFramePr>
            <a:graphicFrameLocks noGrp="1"/>
          </p:cNvGraphicFramePr>
          <p:nvPr/>
        </p:nvGraphicFramePr>
        <p:xfrm>
          <a:off x="411480" y="1051560"/>
          <a:ext cx="8321040" cy="3566160"/>
        </p:xfrm>
        <a:graphic>
          <a:graphicData uri="http://schemas.openxmlformats.org/drawingml/2006/table">
            <a:tbl>
              <a:tblPr/>
              <a:tblGrid>
                <a:gridCol w="237744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713232">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Form</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How it is used</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Intuition</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Explicit regularizer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add to objective, differentiate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score plausibility</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1"/>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Learned proximal</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replace the proximal step</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correct toward plausible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2"/>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Generative prior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search the generator's range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stay on learned manifold</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3"/>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Score prior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add to likelihood direction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climb toward high probability</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4"/>
                  </a:ext>
                </a:extLst>
              </a:tr>
            </a:tbl>
          </a:graphicData>
        </a:graphic>
      </p:graphicFrame>
      <p:sp>
        <p:nvSpPr>
          <p:cNvPr id="7" name="Text 4"/>
          <p:cNvSpPr txBox="1"/>
          <p:nvPr/>
        </p:nvSpPr>
        <p:spPr>
          <a:xfrm>
            <a:off x="411480" y="4937760"/>
            <a:ext cx="8321040" cy="731520"/>
          </a:xfrm>
          <a:prstGeom prst="rect">
            <a:avLst/>
          </a:prstGeom>
          <a:noFill/>
          <a:ln/>
        </p:spPr>
        <p:txBody>
          <a:bodyPr wrap="square" lIns="0" tIns="0" rIns="0" bIns="0" rtlCol="0" anchor="t"/>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Spend most class time on the first two rows — they build directly on MAP, regularization, ISTA and LISTA.</a:t>
            </a:r>
            <a:endParaRPr lang="en-US" sz="17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Plausibility must not overpower evidence</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26</a:t>
            </a:r>
            <a:endParaRPr lang="en-US" sz="1100" dirty="0"/>
          </a:p>
        </p:txBody>
      </p:sp>
      <p:pic>
        <p:nvPicPr>
          <p:cNvPr id="6" name="Image 0" descr="/home/claude/lp/assets_lp_lambda.png"/>
          <p:cNvPicPr>
            <a:picLocks noChangeAspect="1"/>
          </p:cNvPicPr>
          <p:nvPr/>
        </p:nvPicPr>
        <p:blipFill>
          <a:blip r:embed="rId3"/>
          <a:stretch>
            <a:fillRect/>
          </a:stretch>
        </p:blipFill>
        <p:spPr>
          <a:xfrm>
            <a:off x="575120" y="1005840"/>
            <a:ext cx="7993759" cy="2743200"/>
          </a:xfrm>
          <a:prstGeom prst="rect">
            <a:avLst/>
          </a:prstGeom>
        </p:spPr>
      </p:pic>
      <p:sp>
        <p:nvSpPr>
          <p:cNvPr id="7" name="Text 4"/>
          <p:cNvSpPr txBox="1"/>
          <p:nvPr/>
        </p:nvSpPr>
        <p:spPr>
          <a:xfrm>
            <a:off x="411480" y="3931920"/>
            <a:ext cx="8321040" cy="182880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Too large a λ or too strong a prior hides unusual but real structure (here a small lesion).</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A strong prior can give a plausible-looking answer that no longer matches the measurements (1.4% → 7.9% mismatch).</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Keep measurement consistency explicit whenever the forward model is trustworthy.</a:t>
            </a:r>
            <a:endParaRPr lang="en-US" sz="1700" dirty="0"/>
          </a:p>
        </p:txBody>
      </p:sp>
      <p:sp>
        <p:nvSpPr>
          <p:cNvPr id="8" name="Shape 5"/>
          <p:cNvSpPr/>
          <p:nvPr/>
        </p:nvSpPr>
        <p:spPr>
          <a:xfrm>
            <a:off x="411480" y="5806440"/>
            <a:ext cx="8321040" cy="685800"/>
          </a:xfrm>
          <a:prstGeom prst="roundRect">
            <a:avLst>
              <a:gd name="adj" fmla="val 10667"/>
            </a:avLst>
          </a:prstGeom>
          <a:solidFill>
            <a:srgbClr val="9C7A2E"/>
          </a:solidFill>
          <a:ln/>
        </p:spPr>
        <p:txBody>
          <a:bodyPr/>
          <a:lstStyle/>
          <a:p>
            <a:endParaRPr lang="en-US"/>
          </a:p>
        </p:txBody>
      </p:sp>
      <p:sp>
        <p:nvSpPr>
          <p:cNvPr id="9" name="Text 6"/>
          <p:cNvSpPr txBox="1"/>
          <p:nvPr/>
        </p:nvSpPr>
        <p:spPr>
          <a:xfrm>
            <a:off x="640080" y="5806440"/>
            <a:ext cx="786384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Known physics → what can explain y.   Learned prior → which explanations are plausible.</a:t>
            </a:r>
            <a:endParaRPr lang="en-US" sz="1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Summary: three ways to learn the prior</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27</a:t>
            </a:r>
            <a:endParaRPr lang="en-US" sz="1100" dirty="0"/>
          </a:p>
        </p:txBody>
      </p:sp>
      <p:sp>
        <p:nvSpPr>
          <p:cNvPr id="6" name="Shape 4"/>
          <p:cNvSpPr/>
          <p:nvPr/>
        </p:nvSpPr>
        <p:spPr>
          <a:xfrm>
            <a:off x="2377440" y="1143000"/>
            <a:ext cx="4389120" cy="777240"/>
          </a:xfrm>
          <a:prstGeom prst="roundRect">
            <a:avLst>
              <a:gd name="adj" fmla="val 9412"/>
            </a:avLst>
          </a:prstGeom>
          <a:solidFill>
            <a:srgbClr val="1E2A38"/>
          </a:solidFill>
          <a:ln/>
        </p:spPr>
        <p:txBody>
          <a:bodyPr/>
          <a:lstStyle/>
          <a:p>
            <a:endParaRPr lang="en-US"/>
          </a:p>
        </p:txBody>
      </p:sp>
      <p:sp>
        <p:nvSpPr>
          <p:cNvPr id="7" name="Text 5"/>
          <p:cNvSpPr/>
          <p:nvPr/>
        </p:nvSpPr>
        <p:spPr>
          <a:xfrm>
            <a:off x="2377440" y="1143000"/>
            <a:ext cx="4389120" cy="7772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known A  +  learned prior</a:t>
            </a:r>
            <a:endParaRPr lang="en-US" sz="1900" dirty="0"/>
          </a:p>
        </p:txBody>
      </p:sp>
      <p:sp>
        <p:nvSpPr>
          <p:cNvPr id="8" name="Shape 6"/>
          <p:cNvSpPr/>
          <p:nvPr/>
        </p:nvSpPr>
        <p:spPr>
          <a:xfrm flipH="1">
            <a:off x="1691640" y="1965960"/>
            <a:ext cx="2880360" cy="594360"/>
          </a:xfrm>
          <a:prstGeom prst="line">
            <a:avLst/>
          </a:prstGeom>
          <a:noFill/>
          <a:ln w="25400">
            <a:solidFill>
              <a:srgbClr val="6B6459"/>
            </a:solidFill>
            <a:prstDash val="solid"/>
            <a:tailEnd type="triangle"/>
          </a:ln>
        </p:spPr>
        <p:txBody>
          <a:bodyPr/>
          <a:lstStyle/>
          <a:p>
            <a:endParaRPr lang="en-US"/>
          </a:p>
        </p:txBody>
      </p:sp>
      <p:sp>
        <p:nvSpPr>
          <p:cNvPr id="9" name="Shape 7"/>
          <p:cNvSpPr/>
          <p:nvPr/>
        </p:nvSpPr>
        <p:spPr>
          <a:xfrm>
            <a:off x="411480" y="2606040"/>
            <a:ext cx="2560320" cy="1234440"/>
          </a:xfrm>
          <a:prstGeom prst="roundRect">
            <a:avLst>
              <a:gd name="adj" fmla="val 5926"/>
            </a:avLst>
          </a:prstGeom>
          <a:solidFill>
            <a:srgbClr val="7A3B3B"/>
          </a:solidFill>
          <a:ln/>
        </p:spPr>
        <p:txBody>
          <a:bodyPr/>
          <a:lstStyle/>
          <a:p>
            <a:endParaRPr lang="en-US"/>
          </a:p>
        </p:txBody>
      </p:sp>
      <p:sp>
        <p:nvSpPr>
          <p:cNvPr id="10" name="Text 8"/>
          <p:cNvSpPr/>
          <p:nvPr/>
        </p:nvSpPr>
        <p:spPr>
          <a:xfrm>
            <a:off x="502920" y="2606040"/>
            <a:ext cx="23774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scalar energy</a:t>
            </a:r>
            <a:endParaRPr lang="en-US" sz="1800" dirty="0"/>
          </a:p>
          <a:p>
            <a:pPr marL="0" indent="0" algn="ctr">
              <a:buNone/>
            </a:pPr>
            <a:r>
              <a:rPr lang="en-US" sz="1700" i="1" dirty="0">
                <a:solidFill>
                  <a:srgbClr val="FFFFFF"/>
                </a:solidFill>
                <a:latin typeface="Lucida Bright" pitchFamily="34" charset="0"/>
                <a:ea typeface="Lucida Bright" pitchFamily="34" charset="-122"/>
                <a:cs typeface="Lucida Bright" pitchFamily="34" charset="-120"/>
              </a:rPr>
              <a:t>Rφ(x)</a:t>
            </a:r>
            <a:endParaRPr lang="en-US" sz="1800" dirty="0"/>
          </a:p>
        </p:txBody>
      </p:sp>
      <p:sp>
        <p:nvSpPr>
          <p:cNvPr id="11" name="Shape 9"/>
          <p:cNvSpPr/>
          <p:nvPr/>
        </p:nvSpPr>
        <p:spPr>
          <a:xfrm>
            <a:off x="4572000" y="1965960"/>
            <a:ext cx="914" cy="594360"/>
          </a:xfrm>
          <a:prstGeom prst="line">
            <a:avLst/>
          </a:prstGeom>
          <a:noFill/>
          <a:ln w="25400">
            <a:solidFill>
              <a:srgbClr val="6B6459"/>
            </a:solidFill>
            <a:prstDash val="solid"/>
            <a:tailEnd type="triangle"/>
          </a:ln>
        </p:spPr>
        <p:txBody>
          <a:bodyPr/>
          <a:lstStyle/>
          <a:p>
            <a:endParaRPr lang="en-US"/>
          </a:p>
        </p:txBody>
      </p:sp>
      <p:sp>
        <p:nvSpPr>
          <p:cNvPr id="12" name="Shape 10"/>
          <p:cNvSpPr/>
          <p:nvPr/>
        </p:nvSpPr>
        <p:spPr>
          <a:xfrm>
            <a:off x="3291840" y="2606040"/>
            <a:ext cx="2560320" cy="1234440"/>
          </a:xfrm>
          <a:prstGeom prst="roundRect">
            <a:avLst>
              <a:gd name="adj" fmla="val 5926"/>
            </a:avLst>
          </a:prstGeom>
          <a:solidFill>
            <a:srgbClr val="B0552F"/>
          </a:solidFill>
          <a:ln/>
        </p:spPr>
        <p:txBody>
          <a:bodyPr/>
          <a:lstStyle/>
          <a:p>
            <a:endParaRPr lang="en-US"/>
          </a:p>
        </p:txBody>
      </p:sp>
      <p:sp>
        <p:nvSpPr>
          <p:cNvPr id="13" name="Text 11"/>
          <p:cNvSpPr/>
          <p:nvPr/>
        </p:nvSpPr>
        <p:spPr>
          <a:xfrm>
            <a:off x="3383280" y="2606040"/>
            <a:ext cx="23774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correction</a:t>
            </a:r>
            <a:endParaRPr lang="en-US" sz="1800" dirty="0"/>
          </a:p>
          <a:p>
            <a:pPr marL="0" indent="0" algn="ctr">
              <a:buNone/>
            </a:pPr>
            <a:r>
              <a:rPr lang="en-US" sz="1700" i="1" dirty="0">
                <a:solidFill>
                  <a:srgbClr val="FFFFFF"/>
                </a:solidFill>
                <a:latin typeface="Lucida Bright" pitchFamily="34" charset="0"/>
                <a:ea typeface="Lucida Bright" pitchFamily="34" charset="-122"/>
                <a:cs typeface="Lucida Bright" pitchFamily="34" charset="-120"/>
              </a:rPr>
              <a:t>Dφ(x)</a:t>
            </a:r>
            <a:endParaRPr lang="en-US" sz="1800" dirty="0"/>
          </a:p>
        </p:txBody>
      </p:sp>
      <p:sp>
        <p:nvSpPr>
          <p:cNvPr id="14" name="Shape 12"/>
          <p:cNvSpPr/>
          <p:nvPr/>
        </p:nvSpPr>
        <p:spPr>
          <a:xfrm>
            <a:off x="4572000" y="1965960"/>
            <a:ext cx="2880360" cy="594360"/>
          </a:xfrm>
          <a:prstGeom prst="line">
            <a:avLst/>
          </a:prstGeom>
          <a:noFill/>
          <a:ln w="25400">
            <a:solidFill>
              <a:srgbClr val="6B6459"/>
            </a:solidFill>
            <a:prstDash val="solid"/>
            <a:tailEnd type="triangle"/>
          </a:ln>
        </p:spPr>
        <p:txBody>
          <a:bodyPr/>
          <a:lstStyle/>
          <a:p>
            <a:endParaRPr lang="en-US"/>
          </a:p>
        </p:txBody>
      </p:sp>
      <p:sp>
        <p:nvSpPr>
          <p:cNvPr id="15" name="Shape 13"/>
          <p:cNvSpPr/>
          <p:nvPr/>
        </p:nvSpPr>
        <p:spPr>
          <a:xfrm>
            <a:off x="6172200" y="2606040"/>
            <a:ext cx="2560320" cy="1234440"/>
          </a:xfrm>
          <a:prstGeom prst="roundRect">
            <a:avLst>
              <a:gd name="adj" fmla="val 5926"/>
            </a:avLst>
          </a:prstGeom>
          <a:solidFill>
            <a:srgbClr val="3B5776"/>
          </a:solidFill>
          <a:ln/>
        </p:spPr>
        <p:txBody>
          <a:bodyPr/>
          <a:lstStyle/>
          <a:p>
            <a:endParaRPr lang="en-US"/>
          </a:p>
        </p:txBody>
      </p:sp>
      <p:sp>
        <p:nvSpPr>
          <p:cNvPr id="16" name="Text 14"/>
          <p:cNvSpPr/>
          <p:nvPr/>
        </p:nvSpPr>
        <p:spPr>
          <a:xfrm>
            <a:off x="6263640" y="2606040"/>
            <a:ext cx="23774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distribution / score</a:t>
            </a:r>
            <a:endParaRPr lang="en-US" sz="1800" dirty="0"/>
          </a:p>
          <a:p>
            <a:pPr marL="0" indent="0" algn="ctr">
              <a:buNone/>
            </a:pPr>
            <a:r>
              <a:rPr lang="en-US" sz="1700" i="1" dirty="0">
                <a:solidFill>
                  <a:srgbClr val="FFFFFF"/>
                </a:solidFill>
                <a:latin typeface="Lucida Bright" pitchFamily="34" charset="0"/>
                <a:ea typeface="Lucida Bright" pitchFamily="34" charset="-122"/>
                <a:cs typeface="Lucida Bright" pitchFamily="34" charset="-120"/>
              </a:rPr>
              <a:t>pφ(x),  ∇log pφ(x)</a:t>
            </a:r>
            <a:endParaRPr lang="en-US" sz="1800" dirty="0"/>
          </a:p>
        </p:txBody>
      </p:sp>
      <p:sp>
        <p:nvSpPr>
          <p:cNvPr id="17" name="Shape 15"/>
          <p:cNvSpPr/>
          <p:nvPr/>
        </p:nvSpPr>
        <p:spPr>
          <a:xfrm>
            <a:off x="411480" y="4251960"/>
            <a:ext cx="8321040" cy="1005840"/>
          </a:xfrm>
          <a:prstGeom prst="roundRect">
            <a:avLst>
              <a:gd name="adj" fmla="val 7273"/>
            </a:avLst>
          </a:prstGeom>
          <a:solidFill>
            <a:srgbClr val="9C7A2E"/>
          </a:solidFill>
          <a:ln/>
        </p:spPr>
        <p:txBody>
          <a:bodyPr/>
          <a:lstStyle/>
          <a:p>
            <a:endParaRPr lang="en-US"/>
          </a:p>
        </p:txBody>
      </p:sp>
      <p:sp>
        <p:nvSpPr>
          <p:cNvPr id="18" name="Text 16"/>
          <p:cNvSpPr txBox="1"/>
          <p:nvPr/>
        </p:nvSpPr>
        <p:spPr>
          <a:xfrm>
            <a:off x="640080" y="4251960"/>
            <a:ext cx="7863840" cy="100584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Next: learned iterative reconstruction — train the prior block and parts of the optimizer together, while the sensing physics stays explicit.</a:t>
            </a:r>
            <a:endParaRPr lang="en-US" sz="18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3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B0552F"/>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3   </a:t>
            </a:r>
            <a:r>
              <a:rPr lang="en-US" sz="3300" b="1" dirty="0">
                <a:solidFill>
                  <a:srgbClr val="FFFFFF"/>
                </a:solidFill>
                <a:latin typeface="Lucida Bright" pitchFamily="34" charset="0"/>
                <a:ea typeface="Lucida Bright" pitchFamily="34" charset="-122"/>
                <a:cs typeface="Lucida Bright" pitchFamily="34" charset="-120"/>
              </a:rPr>
              <a:t>Learn / Unroll the Optimizer</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the objective is principled but repeated numerical optimization is too slow</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31</a:t>
            </a:r>
            <a:endParaRPr lang="en-US" sz="11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2B8CF-15ED-226A-A0E8-A017CF13F7D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EC4FFAC-467B-FC5F-87DC-9395F4F4436E}"/>
              </a:ext>
            </a:extLst>
          </p:cNvPr>
          <p:cNvSpPr/>
          <p:nvPr/>
        </p:nvSpPr>
        <p:spPr>
          <a:xfrm>
            <a:off x="0" y="0"/>
            <a:ext cx="9144000" cy="786384"/>
          </a:xfrm>
          <a:prstGeom prst="rect">
            <a:avLst/>
          </a:prstGeom>
          <a:solidFill>
            <a:srgbClr val="1E2A38"/>
          </a:solidFill>
          <a:ln/>
        </p:spPr>
        <p:txBody>
          <a:bodyPr/>
          <a:lstStyle/>
          <a:p>
            <a:endParaRPr lang="en-US"/>
          </a:p>
        </p:txBody>
      </p:sp>
      <p:sp>
        <p:nvSpPr>
          <p:cNvPr id="3" name="Text 1">
            <a:extLst>
              <a:ext uri="{FF2B5EF4-FFF2-40B4-BE49-F238E27FC236}">
                <a16:creationId xmlns:a16="http://schemas.microsoft.com/office/drawing/2014/main" id="{51162454-D3BF-BE01-59F3-1AC0AADAB968}"/>
              </a:ext>
            </a:extLst>
          </p:cNvPr>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Keep the objective. Learn the solver.</a:t>
            </a:r>
            <a:endParaRPr lang="en-US" sz="2500" dirty="0"/>
          </a:p>
        </p:txBody>
      </p:sp>
      <p:sp>
        <p:nvSpPr>
          <p:cNvPr id="4" name="Shape 2">
            <a:extLst>
              <a:ext uri="{FF2B5EF4-FFF2-40B4-BE49-F238E27FC236}">
                <a16:creationId xmlns:a16="http://schemas.microsoft.com/office/drawing/2014/main" id="{0A684DE9-0955-A9AF-A8D4-16234DCB0208}"/>
              </a:ext>
            </a:extLst>
          </p:cNvPr>
          <p:cNvSpPr/>
          <p:nvPr/>
        </p:nvSpPr>
        <p:spPr>
          <a:xfrm>
            <a:off x="0" y="786384"/>
            <a:ext cx="9144000" cy="54864"/>
          </a:xfrm>
          <a:prstGeom prst="rect">
            <a:avLst/>
          </a:prstGeom>
          <a:solidFill>
            <a:srgbClr val="B0552F"/>
          </a:solidFill>
          <a:ln/>
        </p:spPr>
        <p:txBody>
          <a:bodyPr/>
          <a:lstStyle/>
          <a:p>
            <a:endParaRPr lang="en-US"/>
          </a:p>
        </p:txBody>
      </p:sp>
      <p:sp>
        <p:nvSpPr>
          <p:cNvPr id="5" name="Text 3">
            <a:extLst>
              <a:ext uri="{FF2B5EF4-FFF2-40B4-BE49-F238E27FC236}">
                <a16:creationId xmlns:a16="http://schemas.microsoft.com/office/drawing/2014/main" id="{F1E51AC5-8292-E885-2D19-3674E3E80D18}"/>
              </a:ext>
            </a:extLst>
          </p:cNvPr>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32</a:t>
            </a:r>
            <a:endParaRPr lang="en-US" sz="1100" dirty="0"/>
          </a:p>
        </p:txBody>
      </p:sp>
      <p:sp>
        <p:nvSpPr>
          <p:cNvPr id="6" name="Text 4">
            <a:extLst>
              <a:ext uri="{FF2B5EF4-FFF2-40B4-BE49-F238E27FC236}">
                <a16:creationId xmlns:a16="http://schemas.microsoft.com/office/drawing/2014/main" id="{F2303BE3-3350-5E10-C149-A9E93F89F6BC}"/>
              </a:ext>
            </a:extLst>
          </p:cNvPr>
          <p:cNvSpPr txBox="1"/>
          <p:nvPr/>
        </p:nvSpPr>
        <p:spPr>
          <a:xfrm>
            <a:off x="411480" y="914400"/>
            <a:ext cx="8321040" cy="868680"/>
          </a:xfrm>
          <a:prstGeom prst="rect">
            <a:avLst/>
          </a:prstGeom>
          <a:noFill/>
          <a:ln/>
        </p:spPr>
        <p:txBody>
          <a:bodyPr wrap="square" lIns="0" tIns="0" rIns="0" bIns="0" rtlCol="0" anchor="ctr"/>
          <a:lstStyle/>
          <a:p>
            <a:pPr marL="0" indent="0" algn="ctr">
              <a:buNone/>
            </a:pPr>
            <a:r>
              <a:rPr lang="en-US" sz="1900" dirty="0">
                <a:solidFill>
                  <a:srgbClr val="2B2B28"/>
                </a:solidFill>
                <a:latin typeface="Lucida Bright" pitchFamily="34" charset="0"/>
                <a:ea typeface="Lucida Bright" pitchFamily="34" charset="-122"/>
                <a:cs typeface="Lucida Bright" pitchFamily="34" charset="-120"/>
              </a:rPr>
              <a:t>The purpose of this section: show that a neural-network architecture can be derived from a known numerical algorithm — the most concrete bridge from optimization to deep learning in this course.</a:t>
            </a:r>
            <a:endParaRPr lang="en-US" sz="1900" dirty="0"/>
          </a:p>
        </p:txBody>
      </p:sp>
      <p:sp>
        <p:nvSpPr>
          <p:cNvPr id="7" name="Shape 5">
            <a:extLst>
              <a:ext uri="{FF2B5EF4-FFF2-40B4-BE49-F238E27FC236}">
                <a16:creationId xmlns:a16="http://schemas.microsoft.com/office/drawing/2014/main" id="{562216C8-E5DB-931B-C747-C3A27FC07873}"/>
              </a:ext>
            </a:extLst>
          </p:cNvPr>
          <p:cNvSpPr/>
          <p:nvPr/>
        </p:nvSpPr>
        <p:spPr>
          <a:xfrm>
            <a:off x="1005840" y="2194560"/>
            <a:ext cx="3200400" cy="1097280"/>
          </a:xfrm>
          <a:prstGeom prst="roundRect">
            <a:avLst>
              <a:gd name="adj" fmla="val 6667"/>
            </a:avLst>
          </a:prstGeom>
          <a:solidFill>
            <a:srgbClr val="B0552F"/>
          </a:solidFill>
          <a:ln/>
        </p:spPr>
        <p:txBody>
          <a:bodyPr/>
          <a:lstStyle/>
          <a:p>
            <a:endParaRPr lang="en-US"/>
          </a:p>
        </p:txBody>
      </p:sp>
      <p:sp>
        <p:nvSpPr>
          <p:cNvPr id="8" name="Text 6">
            <a:extLst>
              <a:ext uri="{FF2B5EF4-FFF2-40B4-BE49-F238E27FC236}">
                <a16:creationId xmlns:a16="http://schemas.microsoft.com/office/drawing/2014/main" id="{34BBF6B8-A943-DE89-F28F-05082277FC28}"/>
              </a:ext>
            </a:extLst>
          </p:cNvPr>
          <p:cNvSpPr txBox="1"/>
          <p:nvPr/>
        </p:nvSpPr>
        <p:spPr>
          <a:xfrm>
            <a:off x="1051560" y="2194560"/>
            <a:ext cx="3108960" cy="109728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principled objective,</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slow generic solver</a:t>
            </a:r>
            <a:endParaRPr lang="en-US" sz="1650" dirty="0"/>
          </a:p>
        </p:txBody>
      </p:sp>
      <p:sp>
        <p:nvSpPr>
          <p:cNvPr id="9" name="Shape 7">
            <a:extLst>
              <a:ext uri="{FF2B5EF4-FFF2-40B4-BE49-F238E27FC236}">
                <a16:creationId xmlns:a16="http://schemas.microsoft.com/office/drawing/2014/main" id="{8884E148-1FFE-6E2E-22E0-D8E72484CF12}"/>
              </a:ext>
            </a:extLst>
          </p:cNvPr>
          <p:cNvSpPr/>
          <p:nvPr/>
        </p:nvSpPr>
        <p:spPr>
          <a:xfrm>
            <a:off x="4261104" y="2660904"/>
            <a:ext cx="347472" cy="164592"/>
          </a:xfrm>
          <a:prstGeom prst="rightArrow">
            <a:avLst/>
          </a:prstGeom>
          <a:solidFill>
            <a:srgbClr val="6B6459"/>
          </a:solidFill>
          <a:ln/>
        </p:spPr>
        <p:txBody>
          <a:bodyPr/>
          <a:lstStyle/>
          <a:p>
            <a:endParaRPr lang="en-US"/>
          </a:p>
        </p:txBody>
      </p:sp>
      <p:sp>
        <p:nvSpPr>
          <p:cNvPr id="10" name="Shape 8">
            <a:extLst>
              <a:ext uri="{FF2B5EF4-FFF2-40B4-BE49-F238E27FC236}">
                <a16:creationId xmlns:a16="http://schemas.microsoft.com/office/drawing/2014/main" id="{871A3F5F-D30F-DAA1-939D-CE1AE0146706}"/>
              </a:ext>
            </a:extLst>
          </p:cNvPr>
          <p:cNvSpPr/>
          <p:nvPr/>
        </p:nvSpPr>
        <p:spPr>
          <a:xfrm>
            <a:off x="4663440" y="2194560"/>
            <a:ext cx="3200400" cy="1097280"/>
          </a:xfrm>
          <a:prstGeom prst="roundRect">
            <a:avLst>
              <a:gd name="adj" fmla="val 6667"/>
            </a:avLst>
          </a:prstGeom>
          <a:solidFill>
            <a:srgbClr val="B0552F"/>
          </a:solidFill>
          <a:ln/>
        </p:spPr>
        <p:txBody>
          <a:bodyPr/>
          <a:lstStyle/>
          <a:p>
            <a:endParaRPr lang="en-US"/>
          </a:p>
        </p:txBody>
      </p:sp>
      <p:sp>
        <p:nvSpPr>
          <p:cNvPr id="11" name="Text 9">
            <a:extLst>
              <a:ext uri="{FF2B5EF4-FFF2-40B4-BE49-F238E27FC236}">
                <a16:creationId xmlns:a16="http://schemas.microsoft.com/office/drawing/2014/main" id="{D413F741-95CC-23F7-6661-7EBE7B81B9C1}"/>
              </a:ext>
            </a:extLst>
          </p:cNvPr>
          <p:cNvSpPr txBox="1"/>
          <p:nvPr/>
        </p:nvSpPr>
        <p:spPr>
          <a:xfrm>
            <a:off x="4709160" y="2194560"/>
            <a:ext cx="3108960" cy="109728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unroll K iterations</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into K trainable stages</a:t>
            </a:r>
            <a:endParaRPr lang="en-US" sz="1650" dirty="0"/>
          </a:p>
        </p:txBody>
      </p:sp>
      <p:sp>
        <p:nvSpPr>
          <p:cNvPr id="12" name="Shape 10">
            <a:extLst>
              <a:ext uri="{FF2B5EF4-FFF2-40B4-BE49-F238E27FC236}">
                <a16:creationId xmlns:a16="http://schemas.microsoft.com/office/drawing/2014/main" id="{E8107166-7338-C1EF-0D43-76FF11C05963}"/>
              </a:ext>
            </a:extLst>
          </p:cNvPr>
          <p:cNvSpPr/>
          <p:nvPr/>
        </p:nvSpPr>
        <p:spPr>
          <a:xfrm>
            <a:off x="411480" y="3657600"/>
            <a:ext cx="8321040" cy="960120"/>
          </a:xfrm>
          <a:prstGeom prst="roundRect">
            <a:avLst>
              <a:gd name="adj" fmla="val 7619"/>
            </a:avLst>
          </a:prstGeom>
          <a:solidFill>
            <a:srgbClr val="9C7A2E"/>
          </a:solidFill>
          <a:ln/>
        </p:spPr>
        <p:txBody>
          <a:bodyPr/>
          <a:lstStyle/>
          <a:p>
            <a:endParaRPr lang="en-US"/>
          </a:p>
        </p:txBody>
      </p:sp>
      <p:sp>
        <p:nvSpPr>
          <p:cNvPr id="13" name="Text 11">
            <a:extLst>
              <a:ext uri="{FF2B5EF4-FFF2-40B4-BE49-F238E27FC236}">
                <a16:creationId xmlns:a16="http://schemas.microsoft.com/office/drawing/2014/main" id="{78002361-01C2-B161-6726-1B7544BD1E49}"/>
              </a:ext>
            </a:extLst>
          </p:cNvPr>
          <p:cNvSpPr txBox="1"/>
          <p:nvPr/>
        </p:nvSpPr>
        <p:spPr>
          <a:xfrm>
            <a:off x="640080" y="3657600"/>
            <a:ext cx="7863840" cy="96012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architecture inherits the inverse algorithm rather than being chosen arbitrarily.</a:t>
            </a:r>
            <a:endParaRPr lang="en-US" sz="1950" dirty="0"/>
          </a:p>
        </p:txBody>
      </p:sp>
    </p:spTree>
    <p:extLst>
      <p:ext uri="{BB962C8B-B14F-4D97-AF65-F5344CB8AC3E}">
        <p14:creationId xmlns:p14="http://schemas.microsoft.com/office/powerpoint/2010/main" val="2340524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Where does this sit relative to LISTA?</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25</a:t>
            </a:r>
            <a:endParaRPr lang="en-US" sz="1100" dirty="0"/>
          </a:p>
        </p:txBody>
      </p:sp>
      <p:pic>
        <p:nvPicPr>
          <p:cNvPr id="6" name="Image 0" descr="/home/claude/lp/assets_lp_taxonomy.png"/>
          <p:cNvPicPr>
            <a:picLocks noChangeAspect="1"/>
          </p:cNvPicPr>
          <p:nvPr/>
        </p:nvPicPr>
        <p:blipFill>
          <a:blip r:embed="rId3"/>
          <a:stretch>
            <a:fillRect/>
          </a:stretch>
        </p:blipFill>
        <p:spPr>
          <a:xfrm>
            <a:off x="539037" y="960120"/>
            <a:ext cx="4865525" cy="3749040"/>
          </a:xfrm>
          <a:prstGeom prst="rect">
            <a:avLst/>
          </a:prstGeom>
        </p:spPr>
      </p:pic>
      <p:sp>
        <p:nvSpPr>
          <p:cNvPr id="7" name="Text 4"/>
          <p:cNvSpPr txBox="1"/>
          <p:nvPr/>
        </p:nvSpPr>
        <p:spPr>
          <a:xfrm>
            <a:off x="5669280" y="1188720"/>
            <a:ext cx="3383280" cy="374073"/>
          </a:xfrm>
          <a:prstGeom prst="rect">
            <a:avLst/>
          </a:prstGeom>
          <a:noFill/>
          <a:ln/>
        </p:spPr>
        <p:txBody>
          <a:bodyPr wrap="square" lIns="0" tIns="0" rIns="0" bIns="0" rtlCol="0" anchor="ctr"/>
          <a:lstStyle/>
          <a:p>
            <a:pPr marL="0" indent="0" algn="ctr">
              <a:buNone/>
            </a:pPr>
            <a:r>
              <a:rPr lang="en-US" sz="1800" b="1" i="1" dirty="0">
                <a:solidFill>
                  <a:srgbClr val="6B4468"/>
                </a:solidFill>
                <a:latin typeface="Lucida Bright" pitchFamily="34" charset="0"/>
                <a:ea typeface="Lucida Bright" pitchFamily="34" charset="-122"/>
                <a:cs typeface="Lucida Bright" pitchFamily="34" charset="-120"/>
              </a:rPr>
              <a:t>LISTA:  learn the solver</a:t>
            </a:r>
            <a:endParaRPr lang="en-US" sz="1800" dirty="0"/>
          </a:p>
        </p:txBody>
      </p:sp>
      <p:sp>
        <p:nvSpPr>
          <p:cNvPr id="8" name="Text 5"/>
          <p:cNvSpPr txBox="1"/>
          <p:nvPr/>
        </p:nvSpPr>
        <p:spPr>
          <a:xfrm>
            <a:off x="5669280" y="1691640"/>
            <a:ext cx="3383280" cy="374073"/>
          </a:xfrm>
          <a:prstGeom prst="rect">
            <a:avLst/>
          </a:prstGeom>
          <a:noFill/>
          <a:ln/>
        </p:spPr>
        <p:txBody>
          <a:bodyPr wrap="square" lIns="0" tIns="0" rIns="0" bIns="0" rtlCol="0" anchor="ctr"/>
          <a:lstStyle/>
          <a:p>
            <a:pPr marL="0" indent="0" algn="ctr">
              <a:buNone/>
            </a:pPr>
            <a:r>
              <a:rPr lang="en-US" sz="1800" b="1" i="1" dirty="0">
                <a:solidFill>
                  <a:srgbClr val="7A3B3B"/>
                </a:solidFill>
                <a:latin typeface="Lucida Bright" pitchFamily="34" charset="0"/>
                <a:ea typeface="Lucida Bright" pitchFamily="34" charset="-122"/>
                <a:cs typeface="Lucida Bright" pitchFamily="34" charset="-120"/>
              </a:rPr>
              <a:t>learned prior:  learn x</a:t>
            </a:r>
            <a:endParaRPr lang="en-US" sz="1800" dirty="0"/>
          </a:p>
        </p:txBody>
      </p:sp>
      <p:sp>
        <p:nvSpPr>
          <p:cNvPr id="9" name="Text 6"/>
          <p:cNvSpPr txBox="1"/>
          <p:nvPr/>
        </p:nvSpPr>
        <p:spPr>
          <a:xfrm>
            <a:off x="5715000" y="2286000"/>
            <a:ext cx="3154680" cy="2926080"/>
          </a:xfrm>
          <a:prstGeom prst="rect">
            <a:avLst/>
          </a:prstGeom>
          <a:noFill/>
          <a:ln/>
        </p:spPr>
        <p:txBody>
          <a:bodyPr wrap="square" lIns="0" tIns="0" rIns="0" bIns="0" rtlCol="0" anchor="t"/>
          <a:lstStyle/>
          <a:p>
            <a:pPr marL="228600" indent="-228600">
              <a:spcAft>
                <a:spcPts val="800"/>
              </a:spcAft>
              <a:buSzPct val="100000"/>
              <a:buChar char="▪"/>
            </a:pPr>
            <a:r>
              <a:rPr lang="en-US" sz="1650" dirty="0">
                <a:solidFill>
                  <a:srgbClr val="2B2B28"/>
                </a:solidFill>
                <a:latin typeface="Lucida Bright" pitchFamily="34" charset="0"/>
                <a:ea typeface="Lucida Bright" pitchFamily="34" charset="-122"/>
                <a:cs typeface="Lucida Bright" pitchFamily="34" charset="-120"/>
              </a:rPr>
              <a:t>LISTA learns how to optimize a sparse problem faster.</a:t>
            </a:r>
            <a:endParaRPr lang="en-US" sz="1650" dirty="0"/>
          </a:p>
          <a:p>
            <a:pPr marL="228600" indent="-228600">
              <a:spcAft>
                <a:spcPts val="800"/>
              </a:spcAft>
              <a:buSzPct val="100000"/>
              <a:buChar char="▪"/>
            </a:pPr>
            <a:r>
              <a:rPr lang="en-US" sz="1650" dirty="0">
                <a:solidFill>
                  <a:srgbClr val="2B2B28"/>
                </a:solidFill>
                <a:latin typeface="Lucida Bright" pitchFamily="34" charset="0"/>
                <a:ea typeface="Lucida Bright" pitchFamily="34" charset="-122"/>
                <a:cs typeface="Lucida Bright" pitchFamily="34" charset="-120"/>
              </a:rPr>
              <a:t>Learned priors learn what plausible x looks like.</a:t>
            </a:r>
            <a:endParaRPr lang="en-US" sz="1650" dirty="0"/>
          </a:p>
          <a:p>
            <a:pPr marL="228600" indent="-228600">
              <a:spcAft>
                <a:spcPts val="800"/>
              </a:spcAft>
              <a:buSzPct val="100000"/>
              <a:buChar char="▪"/>
            </a:pPr>
            <a:r>
              <a:rPr lang="en-US" sz="1650" dirty="0">
                <a:solidFill>
                  <a:srgbClr val="2B2B28"/>
                </a:solidFill>
                <a:latin typeface="Lucida Bright" pitchFamily="34" charset="0"/>
                <a:ea typeface="Lucida Bright" pitchFamily="34" charset="-122"/>
                <a:cs typeface="Lucida Bright" pitchFamily="34" charset="-120"/>
              </a:rPr>
              <a:t>Unrolled methods (MoDL) do both: A fixed, prior block learned, steps optionally learned.</a:t>
            </a:r>
            <a:endParaRPr lang="en-US" sz="1650" dirty="0"/>
          </a:p>
        </p:txBody>
      </p:sp>
      <p:sp>
        <p:nvSpPr>
          <p:cNvPr id="10" name="Shape 7"/>
          <p:cNvSpPr/>
          <p:nvPr/>
        </p:nvSpPr>
        <p:spPr>
          <a:xfrm>
            <a:off x="411480" y="5257800"/>
            <a:ext cx="8321040" cy="685800"/>
          </a:xfrm>
          <a:prstGeom prst="roundRect">
            <a:avLst>
              <a:gd name="adj" fmla="val 10667"/>
            </a:avLst>
          </a:prstGeom>
          <a:solidFill>
            <a:srgbClr val="9C7A2E"/>
          </a:solidFill>
          <a:ln/>
        </p:spPr>
        <p:txBody>
          <a:bodyPr/>
          <a:lstStyle/>
          <a:p>
            <a:endParaRPr lang="en-US"/>
          </a:p>
        </p:txBody>
      </p:sp>
      <p:sp>
        <p:nvSpPr>
          <p:cNvPr id="11" name="Text 8"/>
          <p:cNvSpPr txBox="1"/>
          <p:nvPr/>
        </p:nvSpPr>
        <p:spPr>
          <a:xfrm>
            <a:off x="640080" y="5257800"/>
            <a:ext cx="7863840" cy="68580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Two independent axes: “what is learned?” — the solver, the prior, or both.</a:t>
            </a:r>
            <a:endParaRPr lang="en-US" sz="1850" dirty="0"/>
          </a:p>
        </p:txBody>
      </p:sp>
    </p:spTree>
    <p:extLst>
      <p:ext uri="{BB962C8B-B14F-4D97-AF65-F5344CB8AC3E}">
        <p14:creationId xmlns:p14="http://schemas.microsoft.com/office/powerpoint/2010/main" val="37113459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By the end, students should be able to…</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1469136" y="1097280"/>
            <a:ext cx="658368" cy="658368"/>
          </a:xfrm>
          <a:prstGeom prst="ellipse">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txBox="1"/>
          <p:nvPr/>
        </p:nvSpPr>
        <p:spPr>
          <a:xfrm>
            <a:off x="1469136" y="1097280"/>
            <a:ext cx="658368"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484632" y="1892808"/>
            <a:ext cx="2627376"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6F6B"/>
                </a:solidFill>
                <a:effectLst/>
                <a:uLnTx/>
                <a:uFillTx/>
                <a:latin typeface="Lucida Bright" pitchFamily="34" charset="0"/>
                <a:ea typeface="Lucida Bright" pitchFamily="34" charset="-122"/>
                <a:cs typeface="Lucida Bright" pitchFamily="34" charset="-120"/>
              </a:rPr>
              <a:t>derive GD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txBox="1"/>
          <p:nvPr/>
        </p:nvSpPr>
        <p:spPr>
          <a:xfrm>
            <a:off x="502920" y="2350008"/>
            <a:ext cx="2590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and the role of curvature in a stable step</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4242816" y="1097280"/>
            <a:ext cx="658368" cy="658368"/>
          </a:xfrm>
          <a:prstGeom prst="ellipse">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txBox="1"/>
          <p:nvPr/>
        </p:nvSpPr>
        <p:spPr>
          <a:xfrm>
            <a:off x="4242816" y="1097280"/>
            <a:ext cx="658368"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txBox="1"/>
          <p:nvPr/>
        </p:nvSpPr>
        <p:spPr>
          <a:xfrm>
            <a:off x="3258312" y="1892808"/>
            <a:ext cx="2627376"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3B3B"/>
                </a:solidFill>
                <a:effectLst/>
                <a:uLnTx/>
                <a:uFillTx/>
                <a:latin typeface="Lucida Bright" pitchFamily="34" charset="0"/>
                <a:ea typeface="Lucida Bright" pitchFamily="34" charset="-122"/>
                <a:cs typeface="Lucida Bright" pitchFamily="34" charset="-120"/>
              </a:rPr>
              <a:t>trace backprop</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txBox="1"/>
          <p:nvPr/>
        </p:nvSpPr>
        <p:spPr>
          <a:xfrm>
            <a:off x="3276600" y="2350008"/>
            <a:ext cx="2590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state vs. trainable parameters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7016496" y="1097280"/>
            <a:ext cx="658368" cy="658368"/>
          </a:xfrm>
          <a:prstGeom prst="ellipse">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7016496" y="1097280"/>
            <a:ext cx="658368"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6031992" y="1892808"/>
            <a:ext cx="2627376"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0552F"/>
                </a:solidFill>
                <a:effectLst/>
                <a:uLnTx/>
                <a:uFillTx/>
                <a:latin typeface="Lucida Bright" pitchFamily="34" charset="0"/>
                <a:ea typeface="Lucida Bright" pitchFamily="34" charset="-122"/>
                <a:cs typeface="Lucida Bright" pitchFamily="34" charset="-120"/>
              </a:rPr>
              <a:t>explain unrolling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6050280" y="2350008"/>
            <a:ext cx="2590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finite graph; tied vs. untied</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1469136" y="3584448"/>
            <a:ext cx="658368" cy="658368"/>
          </a:xfrm>
          <a:prstGeom prst="ellipse">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txBox="1"/>
          <p:nvPr/>
        </p:nvSpPr>
        <p:spPr>
          <a:xfrm>
            <a:off x="1469136" y="3584448"/>
            <a:ext cx="658368"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txBox="1"/>
          <p:nvPr/>
        </p:nvSpPr>
        <p:spPr>
          <a:xfrm>
            <a:off x="484632" y="4379976"/>
            <a:ext cx="2627376"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B5776"/>
                </a:solidFill>
                <a:effectLst/>
                <a:uLnTx/>
                <a:uFillTx/>
                <a:latin typeface="Lucida Bright" pitchFamily="34" charset="0"/>
                <a:ea typeface="Lucida Bright" pitchFamily="34" charset="-122"/>
                <a:cs typeface="Lucida Bright" pitchFamily="34" charset="-120"/>
              </a:rPr>
              <a:t>derive 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txBox="1"/>
          <p:nvPr/>
        </p:nvSpPr>
        <p:spPr>
          <a:xfrm>
            <a:off x="502920" y="4837176"/>
            <a:ext cx="2590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proximal gradient for least squares + ℓ1</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p:cNvSpPr/>
          <p:nvPr/>
        </p:nvSpPr>
        <p:spPr>
          <a:xfrm>
            <a:off x="4242816" y="3584448"/>
            <a:ext cx="658368" cy="658368"/>
          </a:xfrm>
          <a:prstGeom prst="ellipse">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txBox="1"/>
          <p:nvPr/>
        </p:nvSpPr>
        <p:spPr>
          <a:xfrm>
            <a:off x="4242816" y="3584448"/>
            <a:ext cx="658368"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txBox="1"/>
          <p:nvPr/>
        </p:nvSpPr>
        <p:spPr>
          <a:xfrm>
            <a:off x="3258312" y="4379976"/>
            <a:ext cx="2627376"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F6B45"/>
                </a:solidFill>
                <a:effectLst/>
                <a:uLnTx/>
                <a:uFillTx/>
                <a:latin typeface="Lucida Bright" pitchFamily="34" charset="0"/>
                <a:ea typeface="Lucida Bright" pitchFamily="34" charset="-122"/>
                <a:cs typeface="Lucida Bright" pitchFamily="34" charset="-120"/>
              </a:rPr>
              <a:t>derive LISTA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2"/>
          <p:cNvSpPr txBox="1"/>
          <p:nvPr/>
        </p:nvSpPr>
        <p:spPr>
          <a:xfrm>
            <a:off x="3276600" y="4837176"/>
            <a:ext cx="2590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from the ISTA update; say what is learned</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p:cNvSpPr/>
          <p:nvPr/>
        </p:nvSpPr>
        <p:spPr>
          <a:xfrm>
            <a:off x="7016496" y="3584448"/>
            <a:ext cx="658368" cy="658368"/>
          </a:xfrm>
          <a:prstGeom prst="ellipse">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txBox="1"/>
          <p:nvPr/>
        </p:nvSpPr>
        <p:spPr>
          <a:xfrm>
            <a:off x="7016496" y="3584448"/>
            <a:ext cx="658368"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txBox="1"/>
          <p:nvPr/>
        </p:nvSpPr>
        <p:spPr>
          <a:xfrm>
            <a:off x="6031992" y="4379976"/>
            <a:ext cx="2627376"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6B4468"/>
                </a:solidFill>
                <a:effectLst/>
                <a:uLnTx/>
                <a:uFillTx/>
                <a:latin typeface="Lucida Bright" pitchFamily="34" charset="0"/>
                <a:ea typeface="Lucida Bright" pitchFamily="34" charset="-122"/>
                <a:cs typeface="Lucida Bright" pitchFamily="34" charset="-120"/>
              </a:rPr>
              <a:t>map to sensing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6"/>
          <p:cNvSpPr txBox="1"/>
          <p:nvPr/>
        </p:nvSpPr>
        <p:spPr>
          <a:xfrm>
            <a:off x="6050280" y="4837176"/>
            <a:ext cx="2590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ISTA/LISTA for radar DOA</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3   Learn / Unroll the Optimizer</a:t>
            </a: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44</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411480" y="1078992"/>
            <a:ext cx="512064" cy="512064"/>
          </a:xfrm>
          <a:prstGeom prst="ellipse">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411480" y="107899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a</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097280" y="100584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6F6B"/>
                </a:solidFill>
                <a:effectLst/>
                <a:uLnTx/>
                <a:uFillTx/>
                <a:latin typeface="Lucida Bright" pitchFamily="34" charset="0"/>
                <a:ea typeface="Lucida Bright" pitchFamily="34" charset="-122"/>
                <a:cs typeface="Lucida Bright" pitchFamily="34" charset="-120"/>
              </a:rPr>
              <a:t>Gradient descent: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local slope gives the direction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11480" y="1810512"/>
            <a:ext cx="512064" cy="512064"/>
          </a:xfrm>
          <a:prstGeom prst="ellipse">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411480" y="181051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b</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1097280" y="173736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3B3B"/>
                </a:solidFill>
                <a:effectLst/>
                <a:uLnTx/>
                <a:uFillTx/>
                <a:latin typeface="Lucida Bright" pitchFamily="34" charset="0"/>
                <a:ea typeface="Lucida Bright" pitchFamily="34" charset="-122"/>
                <a:cs typeface="Lucida Bright" pitchFamily="34" charset="-120"/>
              </a:rPr>
              <a:t>Curvature: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L sets the step scale; least squares L = ‖A‖₂²</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411480" y="2542032"/>
            <a:ext cx="512064" cy="512064"/>
          </a:xfrm>
          <a:prstGeom prst="ellipse">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411480" y="254203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c</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1097280" y="246888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6F6B"/>
                </a:solidFill>
                <a:effectLst/>
                <a:uLnTx/>
                <a:uFillTx/>
                <a:latin typeface="Lucida Bright" pitchFamily="34" charset="0"/>
                <a:ea typeface="Lucida Bright" pitchFamily="34" charset="-122"/>
                <a:cs typeface="Lucida Bright" pitchFamily="34" charset="-120"/>
              </a:rPr>
              <a:t>Backprop: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differentiates a composed graph w.r.t. parameters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411480" y="3273552"/>
            <a:ext cx="512064" cy="512064"/>
          </a:xfrm>
          <a:prstGeom prst="ellipse">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411480" y="327355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1097280" y="320040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0552F"/>
                </a:solidFill>
                <a:effectLst/>
                <a:uLnTx/>
                <a:uFillTx/>
                <a:latin typeface="Lucida Bright" pitchFamily="34" charset="0"/>
                <a:ea typeface="Lucida Bright" pitchFamily="34" charset="-122"/>
                <a:cs typeface="Lucida Bright" pitchFamily="34" charset="-120"/>
              </a:rPr>
              <a:t>Unrolling: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K iterations → K-stage graph; tying is separate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411480" y="4005072"/>
            <a:ext cx="512064" cy="512064"/>
          </a:xfrm>
          <a:prstGeom prst="ellipse">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411480" y="400507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1097280" y="393192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B5776"/>
                </a:solidFill>
                <a:effectLst/>
                <a:uLnTx/>
                <a:uFillTx/>
                <a:latin typeface="Lucida Bright" pitchFamily="34" charset="0"/>
                <a:ea typeface="Lucida Bright" pitchFamily="34" charset="-122"/>
                <a:cs typeface="Lucida Bright" pitchFamily="34" charset="-120"/>
              </a:rPr>
              <a:t>ISTA: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gradient on the data term, prox on the sparse prior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411480" y="4736592"/>
            <a:ext cx="512064" cy="512064"/>
          </a:xfrm>
          <a:prstGeom prst="ellipse">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411480" y="473659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f</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1097280" y="466344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F6B45"/>
                </a:solidFill>
                <a:effectLst/>
                <a:uLnTx/>
                <a:uFillTx/>
                <a:latin typeface="Lucida Bright" pitchFamily="34" charset="0"/>
                <a:ea typeface="Lucida Bright" pitchFamily="34" charset="-122"/>
                <a:cs typeface="Lucida Bright" pitchFamily="34" charset="-120"/>
              </a:rPr>
              <a:t>LISTA: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the ISTA layer as a trainable finite-depth solver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21"/>
          <p:cNvSpPr/>
          <p:nvPr/>
        </p:nvSpPr>
        <p:spPr>
          <a:xfrm>
            <a:off x="411480" y="5468112"/>
            <a:ext cx="512064" cy="512064"/>
          </a:xfrm>
          <a:prstGeom prst="ellipse">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411480" y="5468112"/>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mn-ea"/>
                <a:cs typeface="+mn-cs"/>
              </a:rPr>
              <a:t>g</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3"/>
          <p:cNvSpPr/>
          <p:nvPr/>
        </p:nvSpPr>
        <p:spPr>
          <a:xfrm>
            <a:off x="1097280" y="5394960"/>
            <a:ext cx="763524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6B4468"/>
                </a:solidFill>
                <a:effectLst/>
                <a:uLnTx/>
                <a:uFillTx/>
                <a:latin typeface="Lucida Bright" pitchFamily="34" charset="0"/>
                <a:ea typeface="Lucida Bright" pitchFamily="34" charset="-122"/>
                <a:cs typeface="Lucida Bright" pitchFamily="34" charset="-120"/>
              </a:rPr>
              <a:t>Radar DOA:  </a:t>
            </a: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A = array physics, Aᴴ(Ax − y) = backprojected error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9973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3E7C9"/>
                </a:solidFill>
                <a:effectLst/>
                <a:uLnTx/>
                <a:uFillTx/>
                <a:latin typeface="Lucida Bright" pitchFamily="34" charset="0"/>
                <a:ea typeface="Lucida Bright" pitchFamily="34" charset="-122"/>
                <a:cs typeface="Lucida Bright" pitchFamily="34" charset="-120"/>
              </a:rPr>
              <a:t>3.a)   </a:t>
            </a: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Gradient Descent and Backpropagation</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Start with geometry, not the update equation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Gradients</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0" descr="/home/claude/gl/assets_gl_surface.png"/>
          <p:cNvPicPr>
            <a:picLocks noChangeAspect="1"/>
          </p:cNvPicPr>
          <p:nvPr/>
        </p:nvPicPr>
        <p:blipFill>
          <a:blip r:embed="rId3"/>
          <a:stretch>
            <a:fillRect/>
          </a:stretch>
        </p:blipFill>
        <p:spPr>
          <a:xfrm>
            <a:off x="182880" y="914400"/>
            <a:ext cx="4480560" cy="4095632"/>
          </a:xfrm>
          <a:prstGeom prst="rect">
            <a:avLst/>
          </a:prstGeom>
        </p:spPr>
      </p:pic>
      <p:sp>
        <p:nvSpPr>
          <p:cNvPr id="7" name="Text 4"/>
          <p:cNvSpPr txBox="1"/>
          <p:nvPr/>
        </p:nvSpPr>
        <p:spPr>
          <a:xfrm>
            <a:off x="4572000" y="1097280"/>
            <a:ext cx="438912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Δx) ≈ f(x) + ∇f(x)</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Δx</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txBox="1"/>
          <p:nvPr/>
        </p:nvSpPr>
        <p:spPr>
          <a:xfrm>
            <a:off x="4572000" y="1737360"/>
            <a:ext cx="438912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Δx = −α∇f(x)</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txBox="1"/>
          <p:nvPr/>
        </p:nvSpPr>
        <p:spPr>
          <a:xfrm>
            <a:off x="4572000" y="2377440"/>
            <a:ext cx="438912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Δx) ≈ f(x) − α‖∇f‖</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4754880" y="3108960"/>
            <a:ext cx="4114800" cy="905256"/>
          </a:xfrm>
          <a:prstGeom prst="roundRect">
            <a:avLst>
              <a:gd name="adj" fmla="val 8081"/>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8"/>
          <p:cNvSpPr txBox="1"/>
          <p:nvPr/>
        </p:nvSpPr>
        <p:spPr>
          <a:xfrm>
            <a:off x="4754880" y="3108960"/>
            <a:ext cx="4114800" cy="9052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2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2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x</a:t>
            </a:r>
            <a:r>
              <a:rPr kumimoji="0" lang="en-US" sz="22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2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α∇f(x</a:t>
            </a:r>
            <a:r>
              <a:rPr kumimoji="0" lang="en-US" sz="22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2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txBox="1"/>
          <p:nvPr/>
        </p:nvSpPr>
        <p:spPr>
          <a:xfrm>
            <a:off x="4663440" y="4160520"/>
            <a:ext cx="4297680" cy="9144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The tangent plane is a local linear model; −∇f is its steepest descent.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0"/>
          <p:cNvSpPr/>
          <p:nvPr/>
        </p:nvSpPr>
        <p:spPr>
          <a:xfrm>
            <a:off x="411480" y="5486400"/>
            <a:ext cx="8321040" cy="685800"/>
          </a:xfrm>
          <a:prstGeom prst="roundRect">
            <a:avLst>
              <a:gd name="adj" fmla="val 10667"/>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1"/>
          <p:cNvSpPr txBox="1"/>
          <p:nvPr/>
        </p:nvSpPr>
        <p:spPr>
          <a:xfrm>
            <a:off x="640080" y="5486400"/>
            <a:ext cx="7863840" cy="6858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first-order picture gives the direction — not how far the tangent model stays trustworthy.”</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3E7C9"/>
                </a:solidFill>
                <a:effectLst/>
                <a:uLnTx/>
                <a:uFillTx/>
                <a:latin typeface="Lucida Bright" pitchFamily="34" charset="0"/>
                <a:ea typeface="Lucida Bright" pitchFamily="34" charset="-122"/>
                <a:cs typeface="Lucida Bright" pitchFamily="34" charset="-120"/>
              </a:rPr>
              <a:t>3.b)   </a:t>
            </a: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Step Size from Curvature</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The learning rate is not born empirically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9</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0678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Tangent -&gt; direction. Curvature -&gt; distance.</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365760" y="960120"/>
            <a:ext cx="8412480" cy="882396"/>
          </a:xfrm>
          <a:prstGeom prst="roundRect">
            <a:avLst>
              <a:gd name="adj" fmla="val 8290"/>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txBox="1"/>
          <p:nvPr/>
        </p:nvSpPr>
        <p:spPr>
          <a:xfrm>
            <a:off x="365760" y="960120"/>
            <a:ext cx="8412480" cy="8823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αg) − f(x) ≈ −α‖g‖</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/2) g</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Hg,     H = ∇</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 0" descr="/home/claude/gl/assets_gl_tangent_curvature.png"/>
          <p:cNvPicPr>
            <a:picLocks noChangeAspect="1"/>
          </p:cNvPicPr>
          <p:nvPr/>
        </p:nvPicPr>
        <p:blipFill>
          <a:blip r:embed="rId3"/>
          <a:stretch>
            <a:fillRect/>
          </a:stretch>
        </p:blipFill>
        <p:spPr>
          <a:xfrm>
            <a:off x="1401787" y="1979676"/>
            <a:ext cx="6340425" cy="3474720"/>
          </a:xfrm>
          <a:prstGeom prst="rect">
            <a:avLst/>
          </a:prstGeom>
        </p:spPr>
      </p:pic>
      <p:sp>
        <p:nvSpPr>
          <p:cNvPr id="9" name="Shape 6"/>
          <p:cNvSpPr/>
          <p:nvPr/>
        </p:nvSpPr>
        <p:spPr>
          <a:xfrm>
            <a:off x="411480" y="5591556"/>
            <a:ext cx="8321040" cy="777240"/>
          </a:xfrm>
          <a:prstGeom prst="roundRect">
            <a:avLst>
              <a:gd name="adj" fmla="val 9412"/>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txBox="1"/>
          <p:nvPr/>
        </p:nvSpPr>
        <p:spPr>
          <a:xfrm>
            <a:off x="640080" y="5591556"/>
            <a:ext cx="78638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Large curvature makes the quadratic term grow fast: a step can overshoot even when it points the right way.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230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Lipschitz gradient: a global curvature bound</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11</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457200" y="1005840"/>
            <a:ext cx="8229600" cy="43641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∇f(z)‖ ≤ L‖x − z‖</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274320" y="1600200"/>
            <a:ext cx="8595360" cy="4156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Δ) ≤ f(x) + ∇f(x)</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Δ + (L/2)‖Δ‖</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(descent lemma)</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640080" y="2286000"/>
            <a:ext cx="7863840" cy="928116"/>
          </a:xfrm>
          <a:prstGeom prst="roundRect">
            <a:avLst>
              <a:gd name="adj" fmla="val 7882"/>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txBox="1"/>
          <p:nvPr/>
        </p:nvSpPr>
        <p:spPr>
          <a:xfrm>
            <a:off x="640080" y="2286000"/>
            <a:ext cx="7863840" cy="9281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f(x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α(1 − αL/2)‖∇f(x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3" name="Table 0"/>
          <p:cNvGraphicFramePr>
            <a:graphicFrameLocks noGrp="1"/>
          </p:cNvGraphicFramePr>
          <p:nvPr/>
        </p:nvGraphicFramePr>
        <p:xfrm>
          <a:off x="1097280" y="3579876"/>
          <a:ext cx="6949440" cy="2011680"/>
        </p:xfrm>
        <a:graphic>
          <a:graphicData uri="http://schemas.openxmlformats.org/drawingml/2006/table">
            <a:tbl>
              <a:tblPr/>
              <a:tblGrid>
                <a:gridCol w="2560320">
                  <a:extLst>
                    <a:ext uri="{9D8B030D-6E8A-4147-A177-3AD203B41FA5}">
                      <a16:colId xmlns:a16="http://schemas.microsoft.com/office/drawing/2014/main" val="20000"/>
                    </a:ext>
                  </a:extLst>
                </a:gridCol>
                <a:gridCol w="4389120">
                  <a:extLst>
                    <a:ext uri="{9D8B030D-6E8A-4147-A177-3AD203B41FA5}">
                      <a16:colId xmlns:a16="http://schemas.microsoft.com/office/drawing/2014/main" val="20001"/>
                    </a:ext>
                  </a:extLst>
                </a:gridCol>
              </a:tblGrid>
              <a:tr h="502920">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Step size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What the bound gives</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02920">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0 &lt; α &lt; 2/L</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guaranteed decrease (smooth GD)</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α ≤ 1/L</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standard conservative choice</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502920">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0 &lt; α ≤ 1/L</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canonical safe step for ISTA</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1" name="Text 8"/>
          <p:cNvSpPr txBox="1"/>
          <p:nvPr/>
        </p:nvSpPr>
        <p:spPr>
          <a:xfrm>
            <a:off x="411480" y="5865876"/>
            <a:ext cx="832104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When L is unknown: backtracking line search.</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460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Least squares: the bound becomes concrete</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12</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274320" y="960120"/>
            <a:ext cx="8595360" cy="40524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½‖Ax − y‖²,    ∇f = A</a:t>
            </a:r>
            <a:r>
              <a:rPr kumimoji="0" lang="en-US" sz="195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(Ax − y),    H = A</a:t>
            </a:r>
            <a:r>
              <a:rPr kumimoji="0" lang="en-US" sz="195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731520" y="1554480"/>
            <a:ext cx="7680960" cy="928116"/>
          </a:xfrm>
          <a:prstGeom prst="roundRect">
            <a:avLst>
              <a:gd name="adj" fmla="val 7882"/>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txBox="1"/>
          <p:nvPr/>
        </p:nvSpPr>
        <p:spPr>
          <a:xfrm>
            <a:off x="731520" y="1554480"/>
            <a:ext cx="7680960" cy="9281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L = λ</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max</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 = ‖A‖</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 ≤ 1/‖A‖</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age 0" descr="/home/claude/gl/assets_gl_step_sizes.png"/>
          <p:cNvPicPr>
            <a:picLocks noChangeAspect="1"/>
          </p:cNvPicPr>
          <p:nvPr/>
        </p:nvPicPr>
        <p:blipFill>
          <a:blip r:embed="rId3"/>
          <a:stretch>
            <a:fillRect/>
          </a:stretch>
        </p:blipFill>
        <p:spPr>
          <a:xfrm>
            <a:off x="1003202" y="2619756"/>
            <a:ext cx="7137595" cy="3017520"/>
          </a:xfrm>
          <a:prstGeom prst="rect">
            <a:avLst/>
          </a:prstGeom>
        </p:spPr>
      </p:pic>
      <p:sp>
        <p:nvSpPr>
          <p:cNvPr id="10" name="Text 7"/>
          <p:cNvSpPr txBox="1"/>
          <p:nvPr/>
        </p:nvSpPr>
        <p:spPr>
          <a:xfrm>
            <a:off x="411480" y="5728716"/>
            <a:ext cx="8321040" cy="73152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Same quadratic (μ = 1, L = 10, κ = 10); only α changes. The largest-curvature direction sets the stability limit; 2/(L+μ) is the best fixed step.</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6868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 common misconception about 1/L</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411480" y="1097280"/>
            <a:ext cx="4000500" cy="2560320"/>
          </a:xfrm>
          <a:prstGeom prst="roundRect">
            <a:avLst>
              <a:gd name="adj" fmla="val 2857"/>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1097280"/>
            <a:ext cx="4000500" cy="566928"/>
          </a:xfrm>
          <a:prstGeom prst="rect">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521208" y="109728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misconception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594360" y="1801368"/>
            <a:ext cx="3634740" cy="1719072"/>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“α = 1/L is always the fastest possible step.”</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4732020" y="1097280"/>
            <a:ext cx="4000500" cy="2560320"/>
          </a:xfrm>
          <a:prstGeom prst="roundRect">
            <a:avLst>
              <a:gd name="adj" fmla="val 2857"/>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4732020" y="1097280"/>
            <a:ext cx="4000500" cy="566928"/>
          </a:xfrm>
          <a:prstGeom prst="rect">
            <a:avLst/>
          </a:prstGeom>
          <a:solidFill>
            <a:srgbClr val="7A3B3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4841748" y="109728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correction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4914900" y="1801368"/>
            <a:ext cx="3634740" cy="17190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1/L is a standard safe choice. With known μ and L, 2/(L+μ) is the optimal fixed step (worst case). Momentum, preconditioning, line search — or learned layer-wise steps — can do better.</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411480" y="4023360"/>
            <a:ext cx="8321040" cy="1051560"/>
          </a:xfrm>
          <a:prstGeom prst="roundRect">
            <a:avLst>
              <a:gd name="adj" fmla="val 6957"/>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640080" y="4023360"/>
            <a:ext cx="7863840" cy="10515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learning rate can still be tuned empirically, but it is not born empirically. Analysis gives the scale; tuning chooses within it.”</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411480" y="5257800"/>
            <a:ext cx="83210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κ = L/μ decides how badly an elongated valley slows first-order descent.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8064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Two gradients, two jobs</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411480" y="1051560"/>
            <a:ext cx="4000500" cy="3017520"/>
          </a:xfrm>
          <a:prstGeom prst="roundRect">
            <a:avLst>
              <a:gd name="adj" fmla="val 2424"/>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1051560"/>
            <a:ext cx="4000500" cy="566928"/>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521208" y="105156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inside an inverse solver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594360" y="1755648"/>
            <a:ext cx="3634740" cy="21762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∇ₓf(x) tells the algorithm how to update the current estimate xₖ.</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The state x changes every iteration, for every new measurement 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4732020" y="1051560"/>
            <a:ext cx="4000500" cy="3017520"/>
          </a:xfrm>
          <a:prstGeom prst="roundRect">
            <a:avLst>
              <a:gd name="adj" fmla="val 2424"/>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4732020" y="1051560"/>
            <a:ext cx="4000500" cy="566928"/>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4841748" y="105156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while training a network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4914900" y="1755648"/>
            <a:ext cx="3634740" cy="21762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∇θL tells backprop how to update trainable parameters θ.</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θ changes during training, then is frozen for inference.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274320" y="4297680"/>
            <a:ext cx="859536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min</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θ</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L(θ) = (1/N) Σ</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i</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ℓ(f</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θ</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i</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y</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i</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θ</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t+1</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θ</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η∇</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θ</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L</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411480" y="4937760"/>
            <a:ext cx="8321040" cy="777240"/>
          </a:xfrm>
          <a:prstGeom prst="roundRect">
            <a:avLst>
              <a:gd name="adj" fmla="val 9412"/>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640080" y="4937760"/>
            <a:ext cx="78638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LISTA contains both: at inference only the state update remains; training shaped its parameters.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What is x? What is θ?</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b1_q"/>
          <p:cNvSpPr/>
          <p:nvPr/>
        </p:nvSpPr>
        <p:spPr>
          <a:xfrm>
            <a:off x="411480" y="1005840"/>
            <a:ext cx="2331720" cy="658368"/>
          </a:xfrm>
          <a:prstGeom prst="roundRect">
            <a:avLst>
              <a:gd name="adj" fmla="val 11111"/>
            </a:avLst>
          </a:prstGeom>
          <a:solidFill>
            <a:srgbClr val="3B5776"/>
          </a:solidFill>
          <a:ln/>
        </p:spPr>
        <p:txBody>
          <a:bodyPr/>
          <a:lstStyle/>
          <a:p>
            <a:endParaRPr lang="en-US"/>
          </a:p>
        </p:txBody>
      </p:sp>
      <p:sp>
        <p:nvSpPr>
          <p:cNvPr id="6" name="b1_qt"/>
          <p:cNvSpPr/>
          <p:nvPr/>
        </p:nvSpPr>
        <p:spPr>
          <a:xfrm>
            <a:off x="411480" y="1005840"/>
            <a:ext cx="2331720" cy="658368"/>
          </a:xfrm>
          <a:prstGeom prst="rect">
            <a:avLst/>
          </a:prstGeom>
          <a:noFill/>
          <a:ln/>
        </p:spPr>
        <p:txBody>
          <a:bodyPr wrap="square" lIns="0" tIns="0" rIns="0" bIns="0" rtlCol="0" anchor="ctr"/>
          <a:lstStyle/>
          <a:p>
            <a:pPr marL="0" indent="0" algn="ctr">
              <a:buNone/>
            </a:pPr>
            <a:r>
              <a:rPr lang="en-US" sz="2200" i="1" dirty="0">
                <a:solidFill>
                  <a:srgbClr val="FFFFFF"/>
                </a:solidFill>
                <a:latin typeface="Lucida Bright" pitchFamily="34" charset="0"/>
                <a:ea typeface="Lucida Bright" pitchFamily="34" charset="-122"/>
                <a:cs typeface="Lucida Bright" pitchFamily="34" charset="-120"/>
              </a:rPr>
              <a:t>x</a:t>
            </a:r>
            <a:r>
              <a:rPr lang="en-US" sz="1700" dirty="0">
                <a:solidFill>
                  <a:srgbClr val="FFFFFF"/>
                </a:solidFill>
                <a:latin typeface="Lucida Bright" pitchFamily="34" charset="0"/>
                <a:ea typeface="Lucida Bright" pitchFamily="34" charset="-122"/>
                <a:cs typeface="Lucida Bright" pitchFamily="34" charset="-120"/>
              </a:rPr>
              <a:t>  unknown quantity</a:t>
            </a:r>
            <a:endParaRPr lang="en-US" sz="2200" dirty="0"/>
          </a:p>
        </p:txBody>
      </p:sp>
      <p:sp>
        <p:nvSpPr>
          <p:cNvPr id="7" name="b1_a1"/>
          <p:cNvSpPr/>
          <p:nvPr/>
        </p:nvSpPr>
        <p:spPr>
          <a:xfrm>
            <a:off x="2788920" y="1335024"/>
            <a:ext cx="457200" cy="914"/>
          </a:xfrm>
          <a:prstGeom prst="line">
            <a:avLst/>
          </a:prstGeom>
          <a:noFill/>
          <a:ln w="31750">
            <a:solidFill>
              <a:srgbClr val="6B6459"/>
            </a:solidFill>
            <a:prstDash val="solid"/>
            <a:tailEnd type="triangle"/>
          </a:ln>
        </p:spPr>
        <p:txBody>
          <a:bodyPr/>
          <a:lstStyle/>
          <a:p>
            <a:endParaRPr lang="en-US"/>
          </a:p>
        </p:txBody>
      </p:sp>
      <p:sp>
        <p:nvSpPr>
          <p:cNvPr id="8" name="b1_s"/>
          <p:cNvSpPr/>
          <p:nvPr/>
        </p:nvSpPr>
        <p:spPr>
          <a:xfrm>
            <a:off x="3291840" y="1005840"/>
            <a:ext cx="2377440" cy="658368"/>
          </a:xfrm>
          <a:prstGeom prst="roundRect">
            <a:avLst>
              <a:gd name="adj" fmla="val 11111"/>
            </a:avLst>
          </a:prstGeom>
          <a:solidFill>
            <a:srgbClr val="1E2A38"/>
          </a:solidFill>
          <a:ln/>
        </p:spPr>
        <p:txBody>
          <a:bodyPr/>
          <a:lstStyle/>
          <a:p>
            <a:endParaRPr lang="en-US"/>
          </a:p>
        </p:txBody>
      </p:sp>
      <p:sp>
        <p:nvSpPr>
          <p:cNvPr id="9" name="b1_st"/>
          <p:cNvSpPr/>
          <p:nvPr/>
        </p:nvSpPr>
        <p:spPr>
          <a:xfrm>
            <a:off x="3291840" y="1005840"/>
            <a:ext cx="2377440" cy="658368"/>
          </a:xfrm>
          <a:prstGeom prst="rect">
            <a:avLst/>
          </a:prstGeom>
          <a:noFill/>
          <a:ln/>
        </p:spPr>
        <p:txBody>
          <a:bodyPr wrap="square" lIns="0" tIns="0" rIns="0" bIns="0" rtlCol="0" anchor="ctr"/>
          <a:lstStyle/>
          <a:p>
            <a:pPr marL="0" indent="0" algn="ctr">
              <a:buNone/>
            </a:pPr>
            <a:r>
              <a:rPr lang="en-US" sz="2000" i="1" dirty="0">
                <a:solidFill>
                  <a:srgbClr val="FFFFFF"/>
                </a:solidFill>
                <a:latin typeface="Lucida Bright" pitchFamily="34" charset="0"/>
                <a:ea typeface="Lucida Bright" pitchFamily="34" charset="-122"/>
                <a:cs typeface="Lucida Bright" pitchFamily="34" charset="-120"/>
              </a:rPr>
              <a:t>sensor:  y = 2x</a:t>
            </a:r>
            <a:endParaRPr lang="en-US" sz="2000" dirty="0"/>
          </a:p>
        </p:txBody>
      </p:sp>
      <p:sp>
        <p:nvSpPr>
          <p:cNvPr id="10" name="b1_a2"/>
          <p:cNvSpPr/>
          <p:nvPr/>
        </p:nvSpPr>
        <p:spPr>
          <a:xfrm>
            <a:off x="5715000" y="1335024"/>
            <a:ext cx="457200" cy="914"/>
          </a:xfrm>
          <a:prstGeom prst="line">
            <a:avLst/>
          </a:prstGeom>
          <a:noFill/>
          <a:ln w="31750">
            <a:solidFill>
              <a:srgbClr val="6B6459"/>
            </a:solidFill>
            <a:prstDash val="solid"/>
            <a:tailEnd type="triangle"/>
          </a:ln>
        </p:spPr>
        <p:txBody>
          <a:bodyPr/>
          <a:lstStyle/>
          <a:p>
            <a:endParaRPr lang="en-US"/>
          </a:p>
        </p:txBody>
      </p:sp>
      <p:sp>
        <p:nvSpPr>
          <p:cNvPr id="11" name="b1_m"/>
          <p:cNvSpPr/>
          <p:nvPr/>
        </p:nvSpPr>
        <p:spPr>
          <a:xfrm>
            <a:off x="6217920" y="1005840"/>
            <a:ext cx="2514600" cy="658368"/>
          </a:xfrm>
          <a:prstGeom prst="roundRect">
            <a:avLst>
              <a:gd name="adj" fmla="val 11111"/>
            </a:avLst>
          </a:prstGeom>
          <a:solidFill>
            <a:srgbClr val="F1ECE1"/>
          </a:solidFill>
          <a:ln w="19050">
            <a:solidFill>
              <a:srgbClr val="DDD5C4"/>
            </a:solidFill>
            <a:prstDash val="solid"/>
          </a:ln>
        </p:spPr>
        <p:txBody>
          <a:bodyPr/>
          <a:lstStyle/>
          <a:p>
            <a:endParaRPr lang="en-US"/>
          </a:p>
        </p:txBody>
      </p:sp>
      <p:sp>
        <p:nvSpPr>
          <p:cNvPr id="12" name="b1_mt"/>
          <p:cNvSpPr/>
          <p:nvPr/>
        </p:nvSpPr>
        <p:spPr>
          <a:xfrm>
            <a:off x="6217920" y="1005840"/>
            <a:ext cx="2514600" cy="658368"/>
          </a:xfrm>
          <a:prstGeom prst="rect">
            <a:avLst/>
          </a:prstGeom>
          <a:noFill/>
          <a:ln/>
        </p:spPr>
        <p:txBody>
          <a:bodyPr wrap="square" lIns="0" tIns="0" rIns="0" bIns="0" rtlCol="0" anchor="ctr"/>
          <a:lstStyle/>
          <a:p>
            <a:pPr marL="0" indent="0" algn="ctr">
              <a:buNone/>
            </a:pPr>
            <a:r>
              <a:rPr lang="en-US" sz="1700" i="1" dirty="0">
                <a:solidFill>
                  <a:srgbClr val="34465B"/>
                </a:solidFill>
                <a:latin typeface="Lucida Bright" pitchFamily="34" charset="0"/>
                <a:ea typeface="Lucida Bright" pitchFamily="34" charset="-122"/>
                <a:cs typeface="Lucida Bright" pitchFamily="34" charset="-120"/>
              </a:rPr>
              <a:t>measured  </a:t>
            </a:r>
            <a:r>
              <a:rPr lang="en-US" sz="2200" b="1" i="1" dirty="0">
                <a:solidFill>
                  <a:srgbClr val="1E2A38"/>
                </a:solidFill>
                <a:latin typeface="Lucida Bright" pitchFamily="34" charset="0"/>
                <a:ea typeface="Lucida Bright" pitchFamily="34" charset="-122"/>
                <a:cs typeface="Lucida Bright" pitchFamily="34" charset="-120"/>
              </a:rPr>
              <a:t>y = 10</a:t>
            </a:r>
            <a:endParaRPr lang="en-US" sz="1700" dirty="0"/>
          </a:p>
        </p:txBody>
      </p:sp>
      <p:sp>
        <p:nvSpPr>
          <p:cNvPr id="13" name="b2_fbox"/>
          <p:cNvSpPr/>
          <p:nvPr/>
        </p:nvSpPr>
        <p:spPr>
          <a:xfrm>
            <a:off x="411480" y="1874520"/>
            <a:ext cx="4343400" cy="777240"/>
          </a:xfrm>
          <a:prstGeom prst="roundRect">
            <a:avLst>
              <a:gd name="adj" fmla="val 9412"/>
            </a:avLst>
          </a:prstGeom>
          <a:solidFill>
            <a:srgbClr val="F1ECE1"/>
          </a:solidFill>
          <a:ln w="19050">
            <a:solidFill>
              <a:srgbClr val="DDD5C4"/>
            </a:solidFill>
            <a:prstDash val="solid"/>
          </a:ln>
        </p:spPr>
        <p:txBody>
          <a:bodyPr/>
          <a:lstStyle/>
          <a:p>
            <a:endParaRPr lang="en-US"/>
          </a:p>
        </p:txBody>
      </p:sp>
      <p:sp>
        <p:nvSpPr>
          <p:cNvPr id="14" name="b2_f"/>
          <p:cNvSpPr/>
          <p:nvPr/>
        </p:nvSpPr>
        <p:spPr>
          <a:xfrm>
            <a:off x="411480" y="1874520"/>
            <a:ext cx="4343400" cy="777240"/>
          </a:xfrm>
          <a:prstGeom prst="rect">
            <a:avLst/>
          </a:prstGeom>
          <a:noFill/>
          <a:ln/>
        </p:spPr>
        <p:txBody>
          <a:bodyPr wrap="square" lIns="0" tIns="0" rIns="0" bIns="0" rtlCol="0" anchor="ctr"/>
          <a:lstStyle/>
          <a:p>
            <a:pPr marL="0" indent="0" algn="ctr">
              <a:buNone/>
            </a:pPr>
            <a:r>
              <a:rPr lang="en-US" sz="2600" i="1" dirty="0">
                <a:solidFill>
                  <a:srgbClr val="34465B"/>
                </a:solidFill>
                <a:latin typeface="Lucida Bright" pitchFamily="34" charset="0"/>
                <a:ea typeface="Lucida Bright" pitchFamily="34" charset="-122"/>
                <a:cs typeface="Lucida Bright" pitchFamily="34" charset="-120"/>
              </a:rPr>
              <a:t>f</a:t>
            </a:r>
            <a:r>
              <a:rPr lang="en-US" sz="2600" i="1" baseline="-40000" dirty="0">
                <a:solidFill>
                  <a:srgbClr val="34465B"/>
                </a:solidFill>
                <a:latin typeface="Lucida Bright" pitchFamily="34" charset="0"/>
                <a:ea typeface="Lucida Bright" pitchFamily="34" charset="-122"/>
                <a:cs typeface="Lucida Bright" pitchFamily="34" charset="-120"/>
              </a:rPr>
              <a:t>y</a:t>
            </a:r>
            <a:r>
              <a:rPr lang="en-US" sz="2600" i="1" dirty="0">
                <a:solidFill>
                  <a:srgbClr val="34465B"/>
                </a:solidFill>
                <a:latin typeface="Lucida Bright" pitchFamily="34" charset="0"/>
                <a:ea typeface="Lucida Bright" pitchFamily="34" charset="-122"/>
                <a:cs typeface="Lucida Bright" pitchFamily="34" charset="-120"/>
              </a:rPr>
              <a:t>(</a:t>
            </a:r>
            <a:r>
              <a:rPr lang="en-US" sz="2600" b="1" i="1" dirty="0">
                <a:solidFill>
                  <a:srgbClr val="3B5776"/>
                </a:solidFill>
                <a:latin typeface="Lucida Bright" pitchFamily="34" charset="0"/>
                <a:ea typeface="Lucida Bright" pitchFamily="34" charset="-122"/>
                <a:cs typeface="Lucida Bright" pitchFamily="34" charset="-120"/>
              </a:rPr>
              <a:t>x</a:t>
            </a:r>
            <a:r>
              <a:rPr lang="en-US" sz="2600" i="1" dirty="0">
                <a:solidFill>
                  <a:srgbClr val="34465B"/>
                </a:solidFill>
                <a:latin typeface="Lucida Bright" pitchFamily="34" charset="0"/>
                <a:ea typeface="Lucida Bright" pitchFamily="34" charset="-122"/>
                <a:cs typeface="Lucida Bright" pitchFamily="34" charset="-120"/>
              </a:rPr>
              <a:t>) = ½ (2</a:t>
            </a:r>
            <a:r>
              <a:rPr lang="en-US" sz="2600" b="1" i="1" dirty="0">
                <a:solidFill>
                  <a:srgbClr val="3B5776"/>
                </a:solidFill>
                <a:latin typeface="Lucida Bright" pitchFamily="34" charset="0"/>
                <a:ea typeface="Lucida Bright" pitchFamily="34" charset="-122"/>
                <a:cs typeface="Lucida Bright" pitchFamily="34" charset="-120"/>
              </a:rPr>
              <a:t>x</a:t>
            </a:r>
            <a:r>
              <a:rPr lang="en-US" sz="2600" i="1" dirty="0">
                <a:solidFill>
                  <a:srgbClr val="34465B"/>
                </a:solidFill>
                <a:latin typeface="Lucida Bright" pitchFamily="34" charset="0"/>
                <a:ea typeface="Lucida Bright" pitchFamily="34" charset="-122"/>
                <a:cs typeface="Lucida Bright" pitchFamily="34" charset="-120"/>
              </a:rPr>
              <a:t> − y)²</a:t>
            </a:r>
            <a:endParaRPr lang="en-US" sz="2600" dirty="0"/>
          </a:p>
        </p:txBody>
      </p:sp>
      <p:sp>
        <p:nvSpPr>
          <p:cNvPr id="15" name="b2_fcap"/>
          <p:cNvSpPr/>
          <p:nvPr/>
        </p:nvSpPr>
        <p:spPr>
          <a:xfrm>
            <a:off x="411480" y="2679192"/>
            <a:ext cx="434340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how badly does x explain y?</a:t>
            </a:r>
            <a:endParaRPr lang="en-US" sz="1600" dirty="0"/>
          </a:p>
        </p:txBody>
      </p:sp>
      <p:sp>
        <p:nvSpPr>
          <p:cNvPr id="16" name="b3_upd"/>
          <p:cNvSpPr/>
          <p:nvPr/>
        </p:nvSpPr>
        <p:spPr>
          <a:xfrm>
            <a:off x="411480" y="3063240"/>
            <a:ext cx="4343400" cy="566928"/>
          </a:xfrm>
          <a:prstGeom prst="rect">
            <a:avLst/>
          </a:prstGeom>
          <a:noFill/>
          <a:ln/>
        </p:spPr>
        <p:txBody>
          <a:bodyPr wrap="square" lIns="0" tIns="0" rIns="0" bIns="0" rtlCol="0" anchor="ctr"/>
          <a:lstStyle/>
          <a:p>
            <a:pPr marL="0" indent="0" algn="ctr">
              <a:buNone/>
            </a:pPr>
            <a:r>
              <a:rPr lang="en-US" sz="2500" b="1" i="1" dirty="0">
                <a:solidFill>
                  <a:srgbClr val="3B5776"/>
                </a:solidFill>
                <a:latin typeface="Lucida Bright" pitchFamily="34" charset="0"/>
                <a:ea typeface="Lucida Bright" pitchFamily="34" charset="-122"/>
                <a:cs typeface="Lucida Bright" pitchFamily="34" charset="-120"/>
              </a:rPr>
              <a:t>x</a:t>
            </a:r>
            <a:r>
              <a:rPr lang="en-US" sz="2500" i="1" baseline="-40000" dirty="0">
                <a:solidFill>
                  <a:srgbClr val="3B5776"/>
                </a:solidFill>
                <a:latin typeface="Lucida Bright" pitchFamily="34" charset="0"/>
                <a:ea typeface="Lucida Bright" pitchFamily="34" charset="-122"/>
                <a:cs typeface="Lucida Bright" pitchFamily="34" charset="-120"/>
              </a:rPr>
              <a:t>k+1</a:t>
            </a:r>
            <a:r>
              <a:rPr lang="en-US" sz="2500" i="1" dirty="0">
                <a:solidFill>
                  <a:srgbClr val="34465B"/>
                </a:solidFill>
                <a:latin typeface="Lucida Bright" pitchFamily="34" charset="0"/>
                <a:ea typeface="Lucida Bright" pitchFamily="34" charset="-122"/>
                <a:cs typeface="Lucida Bright" pitchFamily="34" charset="-120"/>
              </a:rPr>
              <a:t> = </a:t>
            </a:r>
            <a:r>
              <a:rPr lang="en-US" sz="2500" b="1" i="1" dirty="0">
                <a:solidFill>
                  <a:srgbClr val="3B5776"/>
                </a:solidFill>
                <a:latin typeface="Lucida Bright" pitchFamily="34" charset="0"/>
                <a:ea typeface="Lucida Bright" pitchFamily="34" charset="-122"/>
                <a:cs typeface="Lucida Bright" pitchFamily="34" charset="-120"/>
              </a:rPr>
              <a:t>x</a:t>
            </a:r>
            <a:r>
              <a:rPr lang="en-US" sz="2500" i="1" baseline="-40000" dirty="0">
                <a:solidFill>
                  <a:srgbClr val="3B5776"/>
                </a:solidFill>
                <a:latin typeface="Lucida Bright" pitchFamily="34" charset="0"/>
                <a:ea typeface="Lucida Bright" pitchFamily="34" charset="-122"/>
                <a:cs typeface="Lucida Bright" pitchFamily="34" charset="-120"/>
              </a:rPr>
              <a:t>k</a:t>
            </a:r>
            <a:r>
              <a:rPr lang="en-US" sz="2500" i="1" dirty="0">
                <a:solidFill>
                  <a:srgbClr val="34465B"/>
                </a:solidFill>
                <a:latin typeface="Lucida Bright" pitchFamily="34" charset="0"/>
                <a:ea typeface="Lucida Bright" pitchFamily="34" charset="-122"/>
                <a:cs typeface="Lucida Bright" pitchFamily="34" charset="-120"/>
              </a:rPr>
              <a:t> − α </a:t>
            </a:r>
            <a:r>
              <a:rPr lang="en-US" sz="2500" b="1" i="1" dirty="0">
                <a:solidFill>
                  <a:srgbClr val="3B5776"/>
                </a:solidFill>
                <a:latin typeface="Lucida Bright" pitchFamily="34" charset="0"/>
                <a:ea typeface="Lucida Bright" pitchFamily="34" charset="-122"/>
                <a:cs typeface="Lucida Bright" pitchFamily="34" charset="-120"/>
              </a:rPr>
              <a:t>∂f/∂x</a:t>
            </a:r>
            <a:endParaRPr lang="en-US" sz="2500" dirty="0"/>
          </a:p>
        </p:txBody>
      </p:sp>
      <p:sp>
        <p:nvSpPr>
          <p:cNvPr id="17" name="b3_grad"/>
          <p:cNvSpPr/>
          <p:nvPr/>
        </p:nvSpPr>
        <p:spPr>
          <a:xfrm>
            <a:off x="411480" y="3630168"/>
            <a:ext cx="4343400" cy="457200"/>
          </a:xfrm>
          <a:prstGeom prst="rect">
            <a:avLst/>
          </a:prstGeom>
          <a:noFill/>
          <a:ln/>
        </p:spPr>
        <p:txBody>
          <a:bodyPr wrap="square" lIns="0" tIns="0" rIns="0" bIns="0" rtlCol="0" anchor="ctr"/>
          <a:lstStyle/>
          <a:p>
            <a:pPr marL="0" indent="0" algn="ctr">
              <a:buNone/>
            </a:pPr>
            <a:r>
              <a:rPr lang="en-US" sz="2000" i="1" dirty="0">
                <a:solidFill>
                  <a:srgbClr val="34465B"/>
                </a:solidFill>
                <a:latin typeface="Lucida Bright" pitchFamily="34" charset="0"/>
                <a:ea typeface="Lucida Bright" pitchFamily="34" charset="-122"/>
                <a:cs typeface="Lucida Bright" pitchFamily="34" charset="-120"/>
              </a:rPr>
              <a:t>∂f/∂x = 2(2x − y) = 4x − 2y</a:t>
            </a:r>
            <a:endParaRPr lang="en-US" sz="2000" dirty="0"/>
          </a:p>
        </p:txBody>
      </p:sp>
      <p:sp>
        <p:nvSpPr>
          <p:cNvPr id="18" name="b4_num0"/>
          <p:cNvSpPr/>
          <p:nvPr/>
        </p:nvSpPr>
        <p:spPr>
          <a:xfrm>
            <a:off x="411480" y="4114800"/>
            <a:ext cx="4343400" cy="365760"/>
          </a:xfrm>
          <a:prstGeom prst="rect">
            <a:avLst/>
          </a:prstGeom>
          <a:noFill/>
          <a:ln/>
        </p:spPr>
        <p:txBody>
          <a:bodyPr wrap="square" lIns="0" tIns="0" rIns="0" bIns="0" rtlCol="0" anchor="ctr"/>
          <a:lstStyle/>
          <a:p>
            <a:pPr marL="0" indent="0" algn="ctr">
              <a:buNone/>
            </a:pPr>
            <a:r>
              <a:rPr lang="en-US" sz="1800" i="1" dirty="0">
                <a:solidFill>
                  <a:srgbClr val="34465B"/>
                </a:solidFill>
                <a:latin typeface="Lucida Bright" pitchFamily="34" charset="0"/>
                <a:ea typeface="Lucida Bright" pitchFamily="34" charset="-122"/>
                <a:cs typeface="Lucida Bright" pitchFamily="34" charset="-120"/>
              </a:rPr>
              <a:t>x₀ = 0,   y = 10,   α = 0.1</a:t>
            </a:r>
            <a:endParaRPr lang="en-US" sz="1800" dirty="0"/>
          </a:p>
        </p:txBody>
      </p:sp>
      <p:sp>
        <p:nvSpPr>
          <p:cNvPr id="19" name="b4_num1"/>
          <p:cNvSpPr/>
          <p:nvPr/>
        </p:nvSpPr>
        <p:spPr>
          <a:xfrm>
            <a:off x="411480" y="4480560"/>
            <a:ext cx="4343400" cy="384048"/>
          </a:xfrm>
          <a:prstGeom prst="rect">
            <a:avLst/>
          </a:prstGeom>
          <a:noFill/>
          <a:ln/>
        </p:spPr>
        <p:txBody>
          <a:bodyPr wrap="square" lIns="0" tIns="0" rIns="0" bIns="0" rtlCol="0" anchor="ctr"/>
          <a:lstStyle/>
          <a:p>
            <a:pPr marL="0" indent="0" algn="ctr">
              <a:buNone/>
            </a:pPr>
            <a:r>
              <a:rPr lang="en-US" sz="1800" b="1" i="1" dirty="0">
                <a:solidFill>
                  <a:srgbClr val="3B5776"/>
                </a:solidFill>
                <a:latin typeface="Lucida Bright" pitchFamily="34" charset="0"/>
                <a:ea typeface="Lucida Bright" pitchFamily="34" charset="-122"/>
                <a:cs typeface="Lucida Bright" pitchFamily="34" charset="-120"/>
              </a:rPr>
              <a:t>∂f/∂x</a:t>
            </a:r>
            <a:r>
              <a:rPr lang="en-US" sz="1800" i="1" dirty="0">
                <a:solidFill>
                  <a:srgbClr val="34465B"/>
                </a:solidFill>
                <a:latin typeface="Lucida Bright" pitchFamily="34" charset="0"/>
                <a:ea typeface="Lucida Bright" pitchFamily="34" charset="-122"/>
                <a:cs typeface="Lucida Bright" pitchFamily="34" charset="-120"/>
              </a:rPr>
              <a:t> at x₀ = 0:  2(0 − 10) = </a:t>
            </a:r>
            <a:r>
              <a:rPr lang="en-US" sz="1800" b="1" i="1" dirty="0">
                <a:solidFill>
                  <a:srgbClr val="3B5776"/>
                </a:solidFill>
                <a:latin typeface="Lucida Bright" pitchFamily="34" charset="0"/>
                <a:ea typeface="Lucida Bright" pitchFamily="34" charset="-122"/>
                <a:cs typeface="Lucida Bright" pitchFamily="34" charset="-120"/>
              </a:rPr>
              <a:t>−20</a:t>
            </a:r>
            <a:endParaRPr lang="en-US" sz="1800" dirty="0"/>
          </a:p>
        </p:txBody>
      </p:sp>
      <p:sp>
        <p:nvSpPr>
          <p:cNvPr id="20" name="b4_num2"/>
          <p:cNvSpPr/>
          <p:nvPr/>
        </p:nvSpPr>
        <p:spPr>
          <a:xfrm>
            <a:off x="411480" y="4873752"/>
            <a:ext cx="4343400" cy="502920"/>
          </a:xfrm>
          <a:prstGeom prst="rect">
            <a:avLst/>
          </a:prstGeom>
          <a:noFill/>
          <a:ln/>
        </p:spPr>
        <p:txBody>
          <a:bodyPr wrap="square" lIns="0" tIns="0" rIns="0" bIns="0" rtlCol="0" anchor="ctr"/>
          <a:lstStyle/>
          <a:p>
            <a:pPr marL="0" indent="0" algn="ctr">
              <a:buNone/>
            </a:pPr>
            <a:r>
              <a:rPr lang="en-US" sz="2300" b="1" i="1" dirty="0">
                <a:solidFill>
                  <a:srgbClr val="3B5776"/>
                </a:solidFill>
                <a:latin typeface="Lucida Bright" pitchFamily="34" charset="0"/>
                <a:ea typeface="Lucida Bright" pitchFamily="34" charset="-122"/>
                <a:cs typeface="Lucida Bright" pitchFamily="34" charset="-120"/>
              </a:rPr>
              <a:t>x</a:t>
            </a:r>
            <a:r>
              <a:rPr lang="en-US" sz="2300" i="1" baseline="-40000" dirty="0">
                <a:solidFill>
                  <a:srgbClr val="3B5776"/>
                </a:solidFill>
                <a:latin typeface="Lucida Bright" pitchFamily="34" charset="0"/>
                <a:ea typeface="Lucida Bright" pitchFamily="34" charset="-122"/>
                <a:cs typeface="Lucida Bright" pitchFamily="34" charset="-120"/>
              </a:rPr>
              <a:t>1</a:t>
            </a:r>
            <a:r>
              <a:rPr lang="en-US" sz="2300" i="1" dirty="0">
                <a:solidFill>
                  <a:srgbClr val="34465B"/>
                </a:solidFill>
                <a:latin typeface="Lucida Bright" pitchFamily="34" charset="0"/>
                <a:ea typeface="Lucida Bright" pitchFamily="34" charset="-122"/>
                <a:cs typeface="Lucida Bright" pitchFamily="34" charset="-120"/>
              </a:rPr>
              <a:t> = 0 − 0.1(−20) = </a:t>
            </a:r>
            <a:r>
              <a:rPr lang="en-US" sz="2300" b="1" i="1" dirty="0">
                <a:solidFill>
                  <a:srgbClr val="3B5776"/>
                </a:solidFill>
                <a:latin typeface="Lucida Bright" pitchFamily="34" charset="0"/>
                <a:ea typeface="Lucida Bright" pitchFamily="34" charset="-122"/>
                <a:cs typeface="Lucida Bright" pitchFamily="34" charset="-120"/>
              </a:rPr>
              <a:t>2</a:t>
            </a:r>
            <a:endParaRPr lang="en-US" sz="2300" dirty="0"/>
          </a:p>
        </p:txBody>
      </p:sp>
      <p:pic>
        <p:nvPicPr>
          <p:cNvPr id="21" name="b2_plot" descr="/home/claude/xt/assets_xt_parabola_x.png"/>
          <p:cNvPicPr>
            <a:picLocks noChangeAspect="1"/>
          </p:cNvPicPr>
          <p:nvPr/>
        </p:nvPicPr>
        <p:blipFill>
          <a:blip r:embed="rId3"/>
          <a:stretch>
            <a:fillRect/>
          </a:stretch>
        </p:blipFill>
        <p:spPr>
          <a:xfrm>
            <a:off x="4892040" y="1847088"/>
            <a:ext cx="3840480" cy="2817548"/>
          </a:xfrm>
          <a:prstGeom prst="rect">
            <a:avLst/>
          </a:prstGeom>
        </p:spPr>
      </p:pic>
      <p:sp>
        <p:nvSpPr>
          <p:cNvPr id="22" name="b4_chip"/>
          <p:cNvSpPr/>
          <p:nvPr/>
        </p:nvSpPr>
        <p:spPr>
          <a:xfrm>
            <a:off x="5074920" y="4756076"/>
            <a:ext cx="3474720" cy="566928"/>
          </a:xfrm>
          <a:prstGeom prst="roundRect">
            <a:avLst>
              <a:gd name="adj" fmla="val 12903"/>
            </a:avLst>
          </a:prstGeom>
          <a:solidFill>
            <a:srgbClr val="E4EAF1"/>
          </a:solidFill>
          <a:ln w="19050">
            <a:solidFill>
              <a:srgbClr val="3B5776"/>
            </a:solidFill>
            <a:prstDash val="solid"/>
          </a:ln>
        </p:spPr>
        <p:txBody>
          <a:bodyPr/>
          <a:lstStyle/>
          <a:p>
            <a:endParaRPr lang="en-US"/>
          </a:p>
        </p:txBody>
      </p:sp>
      <p:sp>
        <p:nvSpPr>
          <p:cNvPr id="23" name="b4_chipt"/>
          <p:cNvSpPr/>
          <p:nvPr/>
        </p:nvSpPr>
        <p:spPr>
          <a:xfrm>
            <a:off x="5074920" y="4756076"/>
            <a:ext cx="3474720" cy="566928"/>
          </a:xfrm>
          <a:prstGeom prst="rect">
            <a:avLst/>
          </a:prstGeom>
          <a:noFill/>
          <a:ln/>
        </p:spPr>
        <p:txBody>
          <a:bodyPr wrap="square" lIns="0" tIns="0" rIns="0" bIns="0" rtlCol="0" anchor="ctr"/>
          <a:lstStyle/>
          <a:p>
            <a:pPr marL="0" indent="0" algn="ctr">
              <a:buNone/>
            </a:pPr>
            <a:r>
              <a:rPr lang="en-US" sz="2600" b="1" i="1" dirty="0">
                <a:solidFill>
                  <a:srgbClr val="3B5776"/>
                </a:solidFill>
                <a:latin typeface="Lucida Bright" pitchFamily="34" charset="0"/>
                <a:ea typeface="Lucida Bright" pitchFamily="34" charset="-122"/>
                <a:cs typeface="Lucida Bright" pitchFamily="34" charset="-120"/>
              </a:rPr>
              <a:t>x</a:t>
            </a:r>
            <a:r>
              <a:rPr lang="en-US" sz="2600" b="1" dirty="0">
                <a:solidFill>
                  <a:srgbClr val="3B5776"/>
                </a:solidFill>
                <a:latin typeface="Lucida Bright" pitchFamily="34" charset="0"/>
                <a:ea typeface="Lucida Bright" pitchFamily="34" charset="-122"/>
                <a:cs typeface="Lucida Bright" pitchFamily="34" charset="-120"/>
              </a:rPr>
              <a:t>  :  0  →  2</a:t>
            </a:r>
            <a:endParaRPr lang="en-US" sz="2600" dirty="0"/>
          </a:p>
        </p:txBody>
      </p:sp>
      <p:sp>
        <p:nvSpPr>
          <p:cNvPr id="24" name="b4_cap"/>
          <p:cNvSpPr/>
          <p:nvPr/>
        </p:nvSpPr>
        <p:spPr>
          <a:xfrm>
            <a:off x="411480" y="5394960"/>
            <a:ext cx="4572000" cy="502920"/>
          </a:xfrm>
          <a:prstGeom prst="rect">
            <a:avLst/>
          </a:prstGeom>
          <a:noFill/>
          <a:ln/>
        </p:spPr>
        <p:txBody>
          <a:bodyPr wrap="square" lIns="0" tIns="0" rIns="0" bIns="0" rtlCol="0" anchor="ctr"/>
          <a:lstStyle/>
          <a:p>
            <a:pPr marL="0" indent="0" algn="l">
              <a:buNone/>
            </a:pPr>
            <a:r>
              <a:rPr lang="en-US" sz="1650" b="1" i="1" dirty="0">
                <a:solidFill>
                  <a:srgbClr val="3B5776"/>
                </a:solidFill>
                <a:latin typeface="Lucida Bright" pitchFamily="34" charset="0"/>
                <a:ea typeface="Lucida Bright" pitchFamily="34" charset="-122"/>
                <a:cs typeface="Lucida Bright" pitchFamily="34" charset="-120"/>
              </a:rPr>
              <a:t>x is the answer we are trying to compute for THIS measurement.</a:t>
            </a:r>
            <a:endParaRPr lang="en-US" sz="1650" dirty="0"/>
          </a:p>
        </p:txBody>
      </p:sp>
      <p:sp>
        <p:nvSpPr>
          <p:cNvPr id="25" name="b4_alpha"/>
          <p:cNvSpPr/>
          <p:nvPr/>
        </p:nvSpPr>
        <p:spPr>
          <a:xfrm>
            <a:off x="4937760" y="5376672"/>
            <a:ext cx="3794760" cy="502920"/>
          </a:xfrm>
          <a:prstGeom prst="rect">
            <a:avLst/>
          </a:prstGeom>
          <a:noFill/>
          <a:ln/>
        </p:spPr>
        <p:txBody>
          <a:bodyPr wrap="square" lIns="0" tIns="0" rIns="0" bIns="0" rtlCol="0" anchor="ctr"/>
          <a:lstStyle/>
          <a:p>
            <a:pPr marL="0" indent="0" algn="l">
              <a:buNone/>
            </a:pPr>
            <a:r>
              <a:rPr lang="en-US" sz="1600" i="1" dirty="0">
                <a:solidFill>
                  <a:srgbClr val="6B6459"/>
                </a:solidFill>
                <a:latin typeface="Lucida Bright" pitchFamily="34" charset="0"/>
                <a:ea typeface="Lucida Bright" pitchFamily="34" charset="-122"/>
                <a:cs typeface="Lucida Bright" pitchFamily="34" charset="-120"/>
              </a:rPr>
              <a:t>α = 0.1: a setting we chose by hand. Nothing learned yet.</a:t>
            </a:r>
            <a:endParaRPr lang="en-US" sz="1600" dirty="0"/>
          </a:p>
        </p:txBody>
      </p:sp>
      <p:sp>
        <p:nvSpPr>
          <p:cNvPr id="26" name="b5_ban_bg"/>
          <p:cNvSpPr/>
          <p:nvPr/>
        </p:nvSpPr>
        <p:spPr>
          <a:xfrm>
            <a:off x="411480" y="5943600"/>
            <a:ext cx="8321040" cy="640080"/>
          </a:xfrm>
          <a:prstGeom prst="roundRect">
            <a:avLst>
              <a:gd name="adj" fmla="val 11429"/>
            </a:avLst>
          </a:prstGeom>
          <a:solidFill>
            <a:srgbClr val="3B5776"/>
          </a:solidFill>
          <a:ln/>
        </p:spPr>
        <p:txBody>
          <a:bodyPr/>
          <a:lstStyle/>
          <a:p>
            <a:endParaRPr lang="en-US"/>
          </a:p>
        </p:txBody>
      </p:sp>
      <p:sp>
        <p:nvSpPr>
          <p:cNvPr id="27" name="b5_ban_tx"/>
          <p:cNvSpPr/>
          <p:nvPr/>
        </p:nvSpPr>
        <p:spPr>
          <a:xfrm>
            <a:off x="548640" y="5943600"/>
            <a:ext cx="8046720" cy="640080"/>
          </a:xfrm>
          <a:prstGeom prst="rect">
            <a:avLst/>
          </a:prstGeom>
          <a:noFill/>
          <a:ln/>
        </p:spPr>
        <p:txBody>
          <a:bodyPr wrap="square" lIns="0" tIns="0" rIns="0" bIns="0" rtlCol="0" anchor="ctr"/>
          <a:lstStyle/>
          <a:p>
            <a:pPr marL="0" indent="0" algn="ctr">
              <a:buNone/>
            </a:pPr>
            <a:r>
              <a:rPr lang="en-US" sz="2200" dirty="0">
                <a:solidFill>
                  <a:srgbClr val="FFFFFF"/>
                </a:solidFill>
                <a:latin typeface="Lucida Bright" pitchFamily="34" charset="0"/>
                <a:ea typeface="Lucida Bright" pitchFamily="34" charset="-122"/>
                <a:cs typeface="Lucida Bright" pitchFamily="34" charset="-120"/>
              </a:rPr>
              <a:t>∇</a:t>
            </a:r>
            <a:r>
              <a:rPr lang="en-US" sz="2200" i="1" baseline="-40000" dirty="0">
                <a:solidFill>
                  <a:srgbClr val="FFFFFF"/>
                </a:solidFill>
                <a:latin typeface="Lucida Bright" pitchFamily="34" charset="0"/>
                <a:ea typeface="Lucida Bright" pitchFamily="34" charset="-122"/>
                <a:cs typeface="Lucida Bright" pitchFamily="34" charset="-120"/>
              </a:rPr>
              <a:t>x</a:t>
            </a:r>
            <a:r>
              <a:rPr lang="en-US" sz="2200" i="1" dirty="0">
                <a:solidFill>
                  <a:srgbClr val="FFFFFF"/>
                </a:solidFill>
                <a:latin typeface="Lucida Bright" pitchFamily="34" charset="0"/>
                <a:ea typeface="Lucida Bright" pitchFamily="34" charset="-122"/>
                <a:cs typeface="Lucida Bright" pitchFamily="34" charset="-120"/>
              </a:rPr>
              <a:t>f  changes the </a:t>
            </a:r>
            <a:r>
              <a:rPr lang="en-US" sz="2200" b="1" dirty="0">
                <a:solidFill>
                  <a:srgbClr val="FFFFFF"/>
                </a:solidFill>
                <a:latin typeface="Lucida Bright" pitchFamily="34" charset="0"/>
                <a:ea typeface="Lucida Bright" pitchFamily="34" charset="-122"/>
                <a:cs typeface="Lucida Bright" pitchFamily="34" charset="-120"/>
              </a:rPr>
              <a:t>CURRENT SOLUTION</a:t>
            </a:r>
            <a:r>
              <a:rPr lang="en-US" sz="2200" i="1" dirty="0">
                <a:solidFill>
                  <a:srgbClr val="FFFFFF"/>
                </a:solidFill>
                <a:latin typeface="Lucida Bright" pitchFamily="34" charset="0"/>
                <a:ea typeface="Lucida Bright" pitchFamily="34" charset="-122"/>
                <a:cs typeface="Lucida Bright" pitchFamily="34" charset="-120"/>
              </a:rPr>
              <a:t>.</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5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5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35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5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35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35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35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350"/>
                                        <p:tgtEl>
                                          <p:spTgt spid="13"/>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350"/>
                                        <p:tgtEl>
                                          <p:spTgt spid="14"/>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350"/>
                                        <p:tgtEl>
                                          <p:spTgt spid="15"/>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35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350"/>
                                        <p:tgtEl>
                                          <p:spTgt spid="16"/>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35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350"/>
                                        <p:tgtEl>
                                          <p:spTgt spid="18"/>
                                        </p:tgtEl>
                                      </p:cBhvr>
                                    </p:animEffect>
                                  </p:childTnLst>
                                </p:cTn>
                              </p:par>
                              <p:par>
                                <p:cTn id="56" presetID="10" presetClass="entr" presetSubtype="0"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350"/>
                                        <p:tgtEl>
                                          <p:spTgt spid="19"/>
                                        </p:tgtEl>
                                      </p:cBhvr>
                                    </p:animEffect>
                                  </p:childTnLst>
                                </p:cTn>
                              </p:par>
                              <p:par>
                                <p:cTn id="59" presetID="10"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350"/>
                                        <p:tgtEl>
                                          <p:spTgt spid="20"/>
                                        </p:tgtEl>
                                      </p:cBhvr>
                                    </p:animEffect>
                                  </p:childTnLst>
                                </p:cTn>
                              </p:par>
                              <p:par>
                                <p:cTn id="62" presetID="10"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350"/>
                                        <p:tgtEl>
                                          <p:spTgt spid="22"/>
                                        </p:tgtEl>
                                      </p:cBhvr>
                                    </p:animEffect>
                                  </p:childTnLst>
                                </p:cTn>
                              </p:par>
                              <p:par>
                                <p:cTn id="65" presetID="10"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350"/>
                                        <p:tgtEl>
                                          <p:spTgt spid="23"/>
                                        </p:tgtEl>
                                      </p:cBhvr>
                                    </p:animEffect>
                                  </p:childTnLst>
                                </p:cTn>
                              </p:par>
                              <p:par>
                                <p:cTn id="68" presetID="10" presetClass="entr" presetSubtype="0" fill="hold"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350"/>
                                        <p:tgtEl>
                                          <p:spTgt spid="24"/>
                                        </p:tgtEl>
                                      </p:cBhvr>
                                    </p:animEffect>
                                  </p:childTnLst>
                                </p:cTn>
                              </p:par>
                              <p:par>
                                <p:cTn id="71" presetID="10"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35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350"/>
                                        <p:tgtEl>
                                          <p:spTgt spid="26"/>
                                        </p:tgtEl>
                                      </p:cBhvr>
                                    </p:animEffect>
                                  </p:childTnLst>
                                </p:cTn>
                              </p:par>
                              <p:par>
                                <p:cTn id="79" presetID="10" presetClass="entr" presetSubtype="0"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Now make the solver itself trainable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b1_e1"/>
          <p:cNvSpPr/>
          <p:nvPr/>
        </p:nvSpPr>
        <p:spPr>
          <a:xfrm>
            <a:off x="411480" y="987552"/>
            <a:ext cx="2240280" cy="640080"/>
          </a:xfrm>
          <a:prstGeom prst="rect">
            <a:avLst/>
          </a:prstGeom>
          <a:noFill/>
          <a:ln/>
        </p:spPr>
        <p:txBody>
          <a:bodyPr wrap="square" lIns="0" tIns="0" rIns="0" bIns="0" rtlCol="0" anchor="ctr"/>
          <a:lstStyle/>
          <a:p>
            <a:pPr marL="0" indent="0" algn="r">
              <a:buNone/>
            </a:pPr>
            <a:r>
              <a:rPr lang="en-US" sz="2600" b="1" i="1" dirty="0">
                <a:solidFill>
                  <a:srgbClr val="3B5776"/>
                </a:solidFill>
                <a:latin typeface="Lucida Bright" pitchFamily="34" charset="0"/>
                <a:ea typeface="Lucida Bright" pitchFamily="34" charset="-122"/>
                <a:cs typeface="Lucida Bright" pitchFamily="34" charset="-120"/>
              </a:rPr>
              <a:t>x</a:t>
            </a:r>
            <a:r>
              <a:rPr lang="en-US" sz="2600" i="1" baseline="-40000" dirty="0">
                <a:solidFill>
                  <a:srgbClr val="3B5776"/>
                </a:solidFill>
                <a:latin typeface="Lucida Bright" pitchFamily="34" charset="0"/>
                <a:ea typeface="Lucida Bright" pitchFamily="34" charset="-122"/>
                <a:cs typeface="Lucida Bright" pitchFamily="34" charset="-120"/>
              </a:rPr>
              <a:t>1</a:t>
            </a:r>
            <a:r>
              <a:rPr lang="en-US" sz="2600" i="1" dirty="0">
                <a:solidFill>
                  <a:srgbClr val="34465B"/>
                </a:solidFill>
                <a:latin typeface="Lucida Bright" pitchFamily="34" charset="0"/>
                <a:ea typeface="Lucida Bright" pitchFamily="34" charset="-122"/>
                <a:cs typeface="Lucida Bright" pitchFamily="34" charset="-120"/>
              </a:rPr>
              <a:t> = </a:t>
            </a:r>
            <a:r>
              <a:rPr lang="en-US" sz="2600" b="1" i="1" dirty="0">
                <a:solidFill>
                  <a:srgbClr val="3B5776"/>
                </a:solidFill>
                <a:latin typeface="Lucida Bright" pitchFamily="34" charset="0"/>
                <a:ea typeface="Lucida Bright" pitchFamily="34" charset="-122"/>
                <a:cs typeface="Lucida Bright" pitchFamily="34" charset="-120"/>
              </a:rPr>
              <a:t>x</a:t>
            </a:r>
            <a:r>
              <a:rPr lang="en-US" sz="2600" i="1" baseline="-40000" dirty="0">
                <a:solidFill>
                  <a:srgbClr val="3B5776"/>
                </a:solidFill>
                <a:latin typeface="Lucida Bright" pitchFamily="34" charset="0"/>
                <a:ea typeface="Lucida Bright" pitchFamily="34" charset="-122"/>
                <a:cs typeface="Lucida Bright" pitchFamily="34" charset="-120"/>
              </a:rPr>
              <a:t>0</a:t>
            </a:r>
            <a:r>
              <a:rPr lang="en-US" sz="2600" i="1" dirty="0">
                <a:solidFill>
                  <a:srgbClr val="34465B"/>
                </a:solidFill>
                <a:latin typeface="Lucida Bright" pitchFamily="34" charset="0"/>
                <a:ea typeface="Lucida Bright" pitchFamily="34" charset="-122"/>
                <a:cs typeface="Lucida Bright" pitchFamily="34" charset="-120"/>
              </a:rPr>
              <a:t> −</a:t>
            </a:r>
            <a:endParaRPr lang="en-US" sz="2600" dirty="0"/>
          </a:p>
        </p:txBody>
      </p:sp>
      <p:sp>
        <p:nvSpPr>
          <p:cNvPr id="6" name="b1_e2"/>
          <p:cNvSpPr/>
          <p:nvPr/>
        </p:nvSpPr>
        <p:spPr>
          <a:xfrm>
            <a:off x="2788920" y="987552"/>
            <a:ext cx="457200" cy="640080"/>
          </a:xfrm>
          <a:prstGeom prst="rect">
            <a:avLst/>
          </a:prstGeom>
          <a:noFill/>
          <a:ln/>
        </p:spPr>
        <p:txBody>
          <a:bodyPr wrap="square" lIns="0" tIns="0" rIns="0" bIns="0" rtlCol="0" anchor="ctr"/>
          <a:lstStyle/>
          <a:p>
            <a:pPr marL="0" indent="0" algn="ctr">
              <a:buNone/>
            </a:pPr>
            <a:r>
              <a:rPr lang="en-US" sz="2600" b="1" i="1" dirty="0">
                <a:solidFill>
                  <a:srgbClr val="1E2A38"/>
                </a:solidFill>
                <a:latin typeface="Lucida Bright" pitchFamily="34" charset="0"/>
                <a:ea typeface="Lucida Bright" pitchFamily="34" charset="-122"/>
                <a:cs typeface="Lucida Bright" pitchFamily="34" charset="-120"/>
              </a:rPr>
              <a:t>α</a:t>
            </a:r>
            <a:endParaRPr lang="en-US" sz="2600" dirty="0"/>
          </a:p>
        </p:txBody>
      </p:sp>
      <p:sp>
        <p:nvSpPr>
          <p:cNvPr id="7" name="b1_e3"/>
          <p:cNvSpPr/>
          <p:nvPr/>
        </p:nvSpPr>
        <p:spPr>
          <a:xfrm>
            <a:off x="3337560" y="987552"/>
            <a:ext cx="1737360" cy="640080"/>
          </a:xfrm>
          <a:prstGeom prst="rect">
            <a:avLst/>
          </a:prstGeom>
          <a:noFill/>
          <a:ln/>
        </p:spPr>
        <p:txBody>
          <a:bodyPr wrap="square" lIns="0" tIns="0" rIns="0" bIns="0" rtlCol="0" anchor="ctr"/>
          <a:lstStyle/>
          <a:p>
            <a:pPr marL="0" indent="0" algn="l">
              <a:buNone/>
            </a:pPr>
            <a:r>
              <a:rPr lang="en-US" sz="2600" b="1" i="1" dirty="0">
                <a:solidFill>
                  <a:srgbClr val="3B5776"/>
                </a:solidFill>
                <a:latin typeface="Lucida Bright" pitchFamily="34" charset="0"/>
                <a:ea typeface="Lucida Bright" pitchFamily="34" charset="-122"/>
                <a:cs typeface="Lucida Bright" pitchFamily="34" charset="-120"/>
              </a:rPr>
              <a:t>∂f/∂x</a:t>
            </a:r>
            <a:r>
              <a:rPr lang="en-US" sz="2600" i="1" dirty="0">
                <a:solidFill>
                  <a:srgbClr val="34465B"/>
                </a:solidFill>
                <a:latin typeface="Lucida Bright" pitchFamily="34" charset="0"/>
                <a:ea typeface="Lucida Bright" pitchFamily="34" charset="-122"/>
                <a:cs typeface="Lucida Bright" pitchFamily="34" charset="-120"/>
              </a:rPr>
              <a:t>(x₀)</a:t>
            </a:r>
            <a:endParaRPr lang="en-US" sz="2600" dirty="0"/>
          </a:p>
        </p:txBody>
      </p:sp>
      <p:sp>
        <p:nvSpPr>
          <p:cNvPr id="8" name="b2_circ"/>
          <p:cNvSpPr/>
          <p:nvPr/>
        </p:nvSpPr>
        <p:spPr>
          <a:xfrm>
            <a:off x="2724912" y="1005840"/>
            <a:ext cx="585216" cy="603504"/>
          </a:xfrm>
          <a:prstGeom prst="ellipse">
            <a:avLst/>
          </a:prstGeom>
          <a:ln w="38100">
            <a:solidFill>
              <a:srgbClr val="9C7A2E"/>
            </a:solidFill>
            <a:prstDash val="solid"/>
          </a:ln>
        </p:spPr>
        <p:txBody>
          <a:bodyPr/>
          <a:lstStyle/>
          <a:p>
            <a:endParaRPr lang="en-US"/>
          </a:p>
        </p:txBody>
      </p:sp>
      <p:sp>
        <p:nvSpPr>
          <p:cNvPr id="9" name="b3_qbox"/>
          <p:cNvSpPr/>
          <p:nvPr/>
        </p:nvSpPr>
        <p:spPr>
          <a:xfrm>
            <a:off x="5120640" y="987552"/>
            <a:ext cx="3611880" cy="640080"/>
          </a:xfrm>
          <a:prstGeom prst="roundRect">
            <a:avLst>
              <a:gd name="adj" fmla="val 11429"/>
            </a:avLst>
          </a:prstGeom>
          <a:solidFill>
            <a:srgbClr val="F1ECE1"/>
          </a:solidFill>
          <a:ln w="19050">
            <a:solidFill>
              <a:srgbClr val="DDD5C4"/>
            </a:solidFill>
            <a:prstDash val="solid"/>
          </a:ln>
        </p:spPr>
        <p:txBody>
          <a:bodyPr/>
          <a:lstStyle/>
          <a:p>
            <a:endParaRPr lang="en-US"/>
          </a:p>
        </p:txBody>
      </p:sp>
      <p:sp>
        <p:nvSpPr>
          <p:cNvPr id="10" name="b3_q"/>
          <p:cNvSpPr/>
          <p:nvPr/>
        </p:nvSpPr>
        <p:spPr>
          <a:xfrm>
            <a:off x="5212080" y="987552"/>
            <a:ext cx="3429000" cy="640080"/>
          </a:xfrm>
          <a:prstGeom prst="rect">
            <a:avLst/>
          </a:prstGeom>
          <a:noFill/>
          <a:ln/>
        </p:spPr>
        <p:txBody>
          <a:bodyPr wrap="square" lIns="0" tIns="0" rIns="0" bIns="0" rtlCol="0" anchor="ctr"/>
          <a:lstStyle/>
          <a:p>
            <a:pPr marL="0" indent="0" algn="ctr">
              <a:buNone/>
            </a:pPr>
            <a:r>
              <a:rPr lang="en-US" sz="1850" b="1" i="1" dirty="0">
                <a:solidFill>
                  <a:srgbClr val="9C7A2E"/>
                </a:solidFill>
                <a:latin typeface="Lucida Bright" pitchFamily="34" charset="0"/>
                <a:ea typeface="Lucida Bright" pitchFamily="34" charset="-122"/>
                <a:cs typeface="Lucida Bright" pitchFamily="34" charset="-120"/>
              </a:rPr>
              <a:t>Why must I choose α by hand?</a:t>
            </a:r>
            <a:endParaRPr lang="en-US" sz="1850" dirty="0"/>
          </a:p>
        </p:txBody>
      </p:sp>
      <p:sp>
        <p:nvSpPr>
          <p:cNvPr id="11" name="b4_th"/>
          <p:cNvSpPr/>
          <p:nvPr/>
        </p:nvSpPr>
        <p:spPr>
          <a:xfrm>
            <a:off x="411480" y="1783080"/>
            <a:ext cx="2148840" cy="658368"/>
          </a:xfrm>
          <a:prstGeom prst="roundRect">
            <a:avLst>
              <a:gd name="adj" fmla="val 11111"/>
            </a:avLst>
          </a:prstGeom>
          <a:solidFill>
            <a:srgbClr val="4F6B45"/>
          </a:solidFill>
          <a:ln/>
        </p:spPr>
        <p:txBody>
          <a:bodyPr/>
          <a:lstStyle/>
          <a:p>
            <a:endParaRPr lang="en-US"/>
          </a:p>
        </p:txBody>
      </p:sp>
      <p:sp>
        <p:nvSpPr>
          <p:cNvPr id="12" name="b4_tht"/>
          <p:cNvSpPr/>
          <p:nvPr/>
        </p:nvSpPr>
        <p:spPr>
          <a:xfrm>
            <a:off x="411480" y="1783080"/>
            <a:ext cx="2148840" cy="658368"/>
          </a:xfrm>
          <a:prstGeom prst="rect">
            <a:avLst/>
          </a:prstGeom>
          <a:noFill/>
          <a:ln/>
        </p:spPr>
        <p:txBody>
          <a:bodyPr wrap="square" lIns="0" tIns="0" rIns="0" bIns="0" rtlCol="0" anchor="ctr"/>
          <a:lstStyle/>
          <a:p>
            <a:pPr marL="0" indent="0" algn="ctr">
              <a:buNone/>
            </a:pPr>
            <a:r>
              <a:rPr lang="en-US" sz="2200" i="1" dirty="0">
                <a:solidFill>
                  <a:srgbClr val="FFFFFF"/>
                </a:solidFill>
                <a:latin typeface="Lucida Bright" pitchFamily="34" charset="0"/>
                <a:ea typeface="Lucida Bright" pitchFamily="34" charset="-122"/>
                <a:cs typeface="Lucida Bright" pitchFamily="34" charset="-120"/>
              </a:rPr>
              <a:t>α  →  θ</a:t>
            </a:r>
            <a:r>
              <a:rPr lang="en-US" sz="1550" dirty="0">
                <a:solidFill>
                  <a:srgbClr val="FFFFFF"/>
                </a:solidFill>
                <a:latin typeface="Lucida Bright" pitchFamily="34" charset="0"/>
                <a:ea typeface="Lucida Bright" pitchFamily="34" charset="-122"/>
                <a:cs typeface="Lucida Bright" pitchFamily="34" charset="-120"/>
              </a:rPr>
              <a:t>   trainable</a:t>
            </a:r>
            <a:endParaRPr lang="en-US" sz="2200" dirty="0"/>
          </a:p>
        </p:txBody>
      </p:sp>
      <p:sp>
        <p:nvSpPr>
          <p:cNvPr id="13" name="b5_xbox"/>
          <p:cNvSpPr/>
          <p:nvPr/>
        </p:nvSpPr>
        <p:spPr>
          <a:xfrm>
            <a:off x="2697480" y="1783080"/>
            <a:ext cx="6035040" cy="658368"/>
          </a:xfrm>
          <a:prstGeom prst="roundRect">
            <a:avLst>
              <a:gd name="adj" fmla="val 11111"/>
            </a:avLst>
          </a:prstGeom>
          <a:solidFill>
            <a:srgbClr val="F1ECE1"/>
          </a:solidFill>
          <a:ln w="19050">
            <a:solidFill>
              <a:srgbClr val="DDD5C4"/>
            </a:solidFill>
            <a:prstDash val="solid"/>
          </a:ln>
        </p:spPr>
        <p:txBody>
          <a:bodyPr/>
          <a:lstStyle/>
          <a:p>
            <a:endParaRPr lang="en-US"/>
          </a:p>
        </p:txBody>
      </p:sp>
      <p:sp>
        <p:nvSpPr>
          <p:cNvPr id="14" name="b5_x1"/>
          <p:cNvSpPr/>
          <p:nvPr/>
        </p:nvSpPr>
        <p:spPr>
          <a:xfrm>
            <a:off x="2697480" y="1783080"/>
            <a:ext cx="6035040" cy="658368"/>
          </a:xfrm>
          <a:prstGeom prst="rect">
            <a:avLst/>
          </a:prstGeom>
          <a:noFill/>
          <a:ln/>
        </p:spPr>
        <p:txBody>
          <a:bodyPr wrap="square" lIns="0" tIns="0" rIns="0" bIns="0" rtlCol="0" anchor="ctr"/>
          <a:lstStyle/>
          <a:p>
            <a:pPr marL="0" indent="0" algn="ctr">
              <a:buNone/>
            </a:pPr>
            <a:r>
              <a:rPr lang="en-US" sz="2200" b="1" i="1" dirty="0">
                <a:solidFill>
                  <a:srgbClr val="3B5776"/>
                </a:solidFill>
                <a:latin typeface="Lucida Bright" pitchFamily="34" charset="0"/>
                <a:ea typeface="Lucida Bright" pitchFamily="34" charset="-122"/>
                <a:cs typeface="Lucida Bright" pitchFamily="34" charset="-120"/>
              </a:rPr>
              <a:t>x</a:t>
            </a:r>
            <a:r>
              <a:rPr lang="en-US" sz="2200" i="1" baseline="-40000" dirty="0">
                <a:solidFill>
                  <a:srgbClr val="3B5776"/>
                </a:solidFill>
                <a:latin typeface="Lucida Bright" pitchFamily="34" charset="0"/>
                <a:ea typeface="Lucida Bright" pitchFamily="34" charset="-122"/>
                <a:cs typeface="Lucida Bright" pitchFamily="34" charset="-120"/>
              </a:rPr>
              <a:t>1</a:t>
            </a:r>
            <a:r>
              <a:rPr lang="en-US" sz="2200" i="1" dirty="0">
                <a:solidFill>
                  <a:srgbClr val="34465B"/>
                </a:solidFill>
                <a:latin typeface="Lucida Bright" pitchFamily="34" charset="0"/>
                <a:ea typeface="Lucida Bright" pitchFamily="34" charset="-122"/>
                <a:cs typeface="Lucida Bright" pitchFamily="34" charset="-120"/>
              </a:rPr>
              <a:t>(</a:t>
            </a:r>
            <a:r>
              <a:rPr lang="en-US" sz="2200" b="1" i="1" dirty="0">
                <a:solidFill>
                  <a:srgbClr val="4F6B45"/>
                </a:solidFill>
                <a:latin typeface="Lucida Bright" pitchFamily="34" charset="0"/>
                <a:ea typeface="Lucida Bright" pitchFamily="34" charset="-122"/>
                <a:cs typeface="Lucida Bright" pitchFamily="34" charset="-120"/>
              </a:rPr>
              <a:t>θ</a:t>
            </a:r>
            <a:r>
              <a:rPr lang="en-US" sz="2200" i="1" dirty="0">
                <a:solidFill>
                  <a:srgbClr val="34465B"/>
                </a:solidFill>
                <a:latin typeface="Lucida Bright" pitchFamily="34" charset="0"/>
                <a:ea typeface="Lucida Bright" pitchFamily="34" charset="-122"/>
                <a:cs typeface="Lucida Bright" pitchFamily="34" charset="-120"/>
              </a:rPr>
              <a:t>) = </a:t>
            </a:r>
            <a:r>
              <a:rPr lang="en-US" sz="2200" b="1" i="1" dirty="0">
                <a:solidFill>
                  <a:srgbClr val="3B5776"/>
                </a:solidFill>
                <a:latin typeface="Lucida Bright" pitchFamily="34" charset="0"/>
                <a:ea typeface="Lucida Bright" pitchFamily="34" charset="-122"/>
                <a:cs typeface="Lucida Bright" pitchFamily="34" charset="-120"/>
              </a:rPr>
              <a:t>x</a:t>
            </a:r>
            <a:r>
              <a:rPr lang="en-US" sz="2200" i="1" baseline="-40000" dirty="0">
                <a:solidFill>
                  <a:srgbClr val="3B5776"/>
                </a:solidFill>
                <a:latin typeface="Lucida Bright" pitchFamily="34" charset="0"/>
                <a:ea typeface="Lucida Bright" pitchFamily="34" charset="-122"/>
                <a:cs typeface="Lucida Bright" pitchFamily="34" charset="-120"/>
              </a:rPr>
              <a:t>0</a:t>
            </a:r>
            <a:r>
              <a:rPr lang="en-US" sz="2200" i="1" dirty="0">
                <a:solidFill>
                  <a:srgbClr val="34465B"/>
                </a:solidFill>
                <a:latin typeface="Lucida Bright" pitchFamily="34" charset="0"/>
                <a:ea typeface="Lucida Bright" pitchFamily="34" charset="-122"/>
                <a:cs typeface="Lucida Bright" pitchFamily="34" charset="-120"/>
              </a:rPr>
              <a:t> − </a:t>
            </a:r>
            <a:r>
              <a:rPr lang="en-US" sz="2200" b="1" i="1" dirty="0">
                <a:solidFill>
                  <a:srgbClr val="4F6B45"/>
                </a:solidFill>
                <a:latin typeface="Lucida Bright" pitchFamily="34" charset="0"/>
                <a:ea typeface="Lucida Bright" pitchFamily="34" charset="-122"/>
                <a:cs typeface="Lucida Bright" pitchFamily="34" charset="-120"/>
              </a:rPr>
              <a:t>θ</a:t>
            </a:r>
            <a:r>
              <a:rPr lang="en-US" sz="2200" i="1" dirty="0">
                <a:solidFill>
                  <a:srgbClr val="34465B"/>
                </a:solidFill>
                <a:latin typeface="Lucida Bright" pitchFamily="34" charset="0"/>
                <a:ea typeface="Lucida Bright" pitchFamily="34" charset="-122"/>
                <a:cs typeface="Lucida Bright" pitchFamily="34" charset="-120"/>
              </a:rPr>
              <a:t> ∂f/∂x(x₀) = </a:t>
            </a:r>
            <a:r>
              <a:rPr lang="en-US" sz="2200" b="1" i="1" dirty="0">
                <a:solidFill>
                  <a:srgbClr val="1E2A38"/>
                </a:solidFill>
                <a:latin typeface="Lucida Bright" pitchFamily="34" charset="0"/>
                <a:ea typeface="Lucida Bright" pitchFamily="34" charset="-122"/>
                <a:cs typeface="Lucida Bright" pitchFamily="34" charset="-120"/>
              </a:rPr>
              <a:t>20</a:t>
            </a:r>
            <a:r>
              <a:rPr lang="en-US" sz="2200" b="1" i="1" dirty="0">
                <a:solidFill>
                  <a:srgbClr val="4F6B45"/>
                </a:solidFill>
                <a:latin typeface="Lucida Bright" pitchFamily="34" charset="0"/>
                <a:ea typeface="Lucida Bright" pitchFamily="34" charset="-122"/>
                <a:cs typeface="Lucida Bright" pitchFamily="34" charset="-120"/>
              </a:rPr>
              <a:t>θ</a:t>
            </a:r>
            <a:endParaRPr lang="en-US" sz="2200" dirty="0"/>
          </a:p>
        </p:txBody>
      </p:sp>
      <p:sp>
        <p:nvSpPr>
          <p:cNvPr id="15" name="b5_x1n"/>
          <p:cNvSpPr/>
          <p:nvPr/>
        </p:nvSpPr>
        <p:spPr>
          <a:xfrm>
            <a:off x="411480" y="2487168"/>
            <a:ext cx="5074920" cy="329184"/>
          </a:xfrm>
          <a:prstGeom prst="rect">
            <a:avLst/>
          </a:prstGeom>
          <a:noFill/>
          <a:ln/>
        </p:spPr>
        <p:txBody>
          <a:bodyPr wrap="square" lIns="0" tIns="0" rIns="0" bIns="0" rtlCol="0" anchor="ctr"/>
          <a:lstStyle/>
          <a:p>
            <a:pPr marL="0" indent="0" algn="l">
              <a:buNone/>
            </a:pPr>
            <a:r>
              <a:rPr lang="en-US" sz="1650" i="1" dirty="0">
                <a:solidFill>
                  <a:srgbClr val="34465B"/>
                </a:solidFill>
                <a:latin typeface="Lucida Bright" pitchFamily="34" charset="0"/>
                <a:ea typeface="Lucida Bright" pitchFamily="34" charset="-122"/>
                <a:cs typeface="Lucida Bright" pitchFamily="34" charset="-120"/>
              </a:rPr>
              <a:t>with θ = 0.1:  x₁ = 2</a:t>
            </a:r>
            <a:endParaRPr lang="en-US" sz="1650" dirty="0"/>
          </a:p>
        </p:txBody>
      </p:sp>
      <p:sp>
        <p:nvSpPr>
          <p:cNvPr id="16" name="b6_tgt"/>
          <p:cNvSpPr/>
          <p:nvPr/>
        </p:nvSpPr>
        <p:spPr>
          <a:xfrm>
            <a:off x="411480" y="2816352"/>
            <a:ext cx="5074920" cy="347472"/>
          </a:xfrm>
          <a:prstGeom prst="rect">
            <a:avLst/>
          </a:prstGeom>
          <a:noFill/>
          <a:ln/>
        </p:spPr>
        <p:txBody>
          <a:bodyPr wrap="square" lIns="0" tIns="0" rIns="0" bIns="0" rtlCol="0" anchor="ctr"/>
          <a:lstStyle/>
          <a:p>
            <a:pPr marL="0" indent="0" algn="l">
              <a:buNone/>
            </a:pPr>
            <a:r>
              <a:rPr lang="en-US" sz="1700" b="1" i="1" dirty="0">
                <a:solidFill>
                  <a:srgbClr val="9C7A2E"/>
                </a:solidFill>
                <a:latin typeface="Lucida Bright" pitchFamily="34" charset="0"/>
                <a:ea typeface="Lucida Bright" pitchFamily="34" charset="-122"/>
                <a:cs typeface="Lucida Bright" pitchFamily="34" charset="-120"/>
              </a:rPr>
              <a:t>TRAINING: we know the answer x* = 5</a:t>
            </a:r>
            <a:endParaRPr lang="en-US" sz="1700" dirty="0"/>
          </a:p>
        </p:txBody>
      </p:sp>
      <p:sp>
        <p:nvSpPr>
          <p:cNvPr id="17" name="b6_L"/>
          <p:cNvSpPr/>
          <p:nvPr/>
        </p:nvSpPr>
        <p:spPr>
          <a:xfrm>
            <a:off x="411480" y="3172968"/>
            <a:ext cx="5074920" cy="457200"/>
          </a:xfrm>
          <a:prstGeom prst="rect">
            <a:avLst/>
          </a:prstGeom>
          <a:noFill/>
          <a:ln/>
        </p:spPr>
        <p:txBody>
          <a:bodyPr wrap="square" lIns="0" tIns="0" rIns="0" bIns="0" rtlCol="0" anchor="ctr"/>
          <a:lstStyle/>
          <a:p>
            <a:pPr marL="0" indent="0" algn="l">
              <a:buNone/>
            </a:pPr>
            <a:r>
              <a:rPr lang="en-US" sz="2100" i="1" dirty="0">
                <a:solidFill>
                  <a:srgbClr val="34465B"/>
                </a:solidFill>
                <a:latin typeface="Lucida Bright" pitchFamily="34" charset="0"/>
                <a:ea typeface="Lucida Bright" pitchFamily="34" charset="-122"/>
                <a:cs typeface="Lucida Bright" pitchFamily="34" charset="-120"/>
              </a:rPr>
              <a:t>L(</a:t>
            </a:r>
            <a:r>
              <a:rPr lang="en-US" sz="2100" b="1" i="1" dirty="0">
                <a:solidFill>
                  <a:srgbClr val="4F6B45"/>
                </a:solidFill>
                <a:latin typeface="Lucida Bright" pitchFamily="34" charset="0"/>
                <a:ea typeface="Lucida Bright" pitchFamily="34" charset="-122"/>
                <a:cs typeface="Lucida Bright" pitchFamily="34" charset="-120"/>
              </a:rPr>
              <a:t>θ</a:t>
            </a:r>
            <a:r>
              <a:rPr lang="en-US" sz="2100" i="1" dirty="0">
                <a:solidFill>
                  <a:srgbClr val="34465B"/>
                </a:solidFill>
                <a:latin typeface="Lucida Bright" pitchFamily="34" charset="0"/>
                <a:ea typeface="Lucida Bright" pitchFamily="34" charset="-122"/>
                <a:cs typeface="Lucida Bright" pitchFamily="34" charset="-120"/>
              </a:rPr>
              <a:t>) = ½ [ x₁(</a:t>
            </a:r>
            <a:r>
              <a:rPr lang="en-US" sz="2100" b="1" i="1" dirty="0">
                <a:solidFill>
                  <a:srgbClr val="4F6B45"/>
                </a:solidFill>
                <a:latin typeface="Lucida Bright" pitchFamily="34" charset="0"/>
                <a:ea typeface="Lucida Bright" pitchFamily="34" charset="-122"/>
                <a:cs typeface="Lucida Bright" pitchFamily="34" charset="-120"/>
              </a:rPr>
              <a:t>θ</a:t>
            </a:r>
            <a:r>
              <a:rPr lang="en-US" sz="2100" i="1" dirty="0">
                <a:solidFill>
                  <a:srgbClr val="34465B"/>
                </a:solidFill>
                <a:latin typeface="Lucida Bright" pitchFamily="34" charset="0"/>
                <a:ea typeface="Lucida Bright" pitchFamily="34" charset="-122"/>
                <a:cs typeface="Lucida Bright" pitchFamily="34" charset="-120"/>
              </a:rPr>
              <a:t>) − x* ]²</a:t>
            </a:r>
            <a:endParaRPr lang="en-US" sz="2100" dirty="0"/>
          </a:p>
        </p:txBody>
      </p:sp>
      <p:sp>
        <p:nvSpPr>
          <p:cNvPr id="18" name="b6_L2"/>
          <p:cNvSpPr/>
          <p:nvPr/>
        </p:nvSpPr>
        <p:spPr>
          <a:xfrm>
            <a:off x="411480" y="3611880"/>
            <a:ext cx="5074920" cy="457200"/>
          </a:xfrm>
          <a:prstGeom prst="rect">
            <a:avLst/>
          </a:prstGeom>
          <a:noFill/>
          <a:ln/>
        </p:spPr>
        <p:txBody>
          <a:bodyPr wrap="square" lIns="0" tIns="0" rIns="0" bIns="0" rtlCol="0" anchor="ctr"/>
          <a:lstStyle/>
          <a:p>
            <a:pPr marL="0" indent="0" algn="l">
              <a:buNone/>
            </a:pPr>
            <a:r>
              <a:rPr lang="en-US" sz="2100" i="1" dirty="0">
                <a:solidFill>
                  <a:srgbClr val="34465B"/>
                </a:solidFill>
                <a:latin typeface="Lucida Bright" pitchFamily="34" charset="0"/>
                <a:ea typeface="Lucida Bright" pitchFamily="34" charset="-122"/>
                <a:cs typeface="Lucida Bright" pitchFamily="34" charset="-120"/>
              </a:rPr>
              <a:t>       = ½ (20</a:t>
            </a:r>
            <a:r>
              <a:rPr lang="en-US" sz="2100" b="1" i="1" dirty="0">
                <a:solidFill>
                  <a:srgbClr val="4F6B45"/>
                </a:solidFill>
                <a:latin typeface="Lucida Bright" pitchFamily="34" charset="0"/>
                <a:ea typeface="Lucida Bright" pitchFamily="34" charset="-122"/>
                <a:cs typeface="Lucida Bright" pitchFamily="34" charset="-120"/>
              </a:rPr>
              <a:t>θ</a:t>
            </a:r>
            <a:r>
              <a:rPr lang="en-US" sz="2100" i="1" dirty="0">
                <a:solidFill>
                  <a:srgbClr val="34465B"/>
                </a:solidFill>
                <a:latin typeface="Lucida Bright" pitchFamily="34" charset="0"/>
                <a:ea typeface="Lucida Bright" pitchFamily="34" charset="-122"/>
                <a:cs typeface="Lucida Bright" pitchFamily="34" charset="-120"/>
              </a:rPr>
              <a:t> − 5)²</a:t>
            </a:r>
            <a:endParaRPr lang="en-US" sz="2100" dirty="0"/>
          </a:p>
        </p:txBody>
      </p:sp>
      <p:sp>
        <p:nvSpPr>
          <p:cNvPr id="19" name="b9_g"/>
          <p:cNvSpPr/>
          <p:nvPr/>
        </p:nvSpPr>
        <p:spPr>
          <a:xfrm>
            <a:off x="411480" y="4069080"/>
            <a:ext cx="5074920" cy="411480"/>
          </a:xfrm>
          <a:prstGeom prst="rect">
            <a:avLst/>
          </a:prstGeom>
          <a:noFill/>
          <a:ln/>
        </p:spPr>
        <p:txBody>
          <a:bodyPr wrap="square" lIns="0" tIns="0" rIns="0" bIns="0" rtlCol="0" anchor="ctr"/>
          <a:lstStyle/>
          <a:p>
            <a:pPr marL="0" indent="0" algn="l">
              <a:buNone/>
            </a:pPr>
            <a:r>
              <a:rPr lang="en-US" sz="1900" b="1" i="1" dirty="0">
                <a:solidFill>
                  <a:srgbClr val="4F6B45"/>
                </a:solidFill>
                <a:latin typeface="Lucida Bright" pitchFamily="34" charset="0"/>
                <a:ea typeface="Lucida Bright" pitchFamily="34" charset="-122"/>
                <a:cs typeface="Lucida Bright" pitchFamily="34" charset="-120"/>
              </a:rPr>
              <a:t>∂L/∂θ</a:t>
            </a:r>
            <a:r>
              <a:rPr lang="en-US" sz="1900" i="1" dirty="0">
                <a:solidFill>
                  <a:srgbClr val="34465B"/>
                </a:solidFill>
                <a:latin typeface="Lucida Bright" pitchFamily="34" charset="0"/>
                <a:ea typeface="Lucida Bright" pitchFamily="34" charset="-122"/>
                <a:cs typeface="Lucida Bright" pitchFamily="34" charset="-120"/>
              </a:rPr>
              <a:t> = (20θ − 5)·20 = </a:t>
            </a:r>
            <a:r>
              <a:rPr lang="en-US" sz="1900" b="1" i="1" dirty="0">
                <a:solidFill>
                  <a:srgbClr val="4F6B45"/>
                </a:solidFill>
                <a:latin typeface="Lucida Bright" pitchFamily="34" charset="0"/>
                <a:ea typeface="Lucida Bright" pitchFamily="34" charset="-122"/>
                <a:cs typeface="Lucida Bright" pitchFamily="34" charset="-120"/>
              </a:rPr>
              <a:t>−60</a:t>
            </a:r>
            <a:r>
              <a:rPr lang="en-US" sz="1600" i="1" dirty="0">
                <a:solidFill>
                  <a:srgbClr val="34465B"/>
                </a:solidFill>
                <a:latin typeface="Lucida Bright" pitchFamily="34" charset="0"/>
                <a:ea typeface="Lucida Bright" pitchFamily="34" charset="-122"/>
                <a:cs typeface="Lucida Bright" pitchFamily="34" charset="-120"/>
              </a:rPr>
              <a:t>   at θ = 0.1</a:t>
            </a:r>
            <a:endParaRPr lang="en-US" sz="1900" dirty="0"/>
          </a:p>
        </p:txBody>
      </p:sp>
      <p:sp>
        <p:nvSpPr>
          <p:cNvPr id="20" name="b9_upd"/>
          <p:cNvSpPr/>
          <p:nvPr/>
        </p:nvSpPr>
        <p:spPr>
          <a:xfrm>
            <a:off x="411480" y="4462272"/>
            <a:ext cx="5074920" cy="329184"/>
          </a:xfrm>
          <a:prstGeom prst="rect">
            <a:avLst/>
          </a:prstGeom>
          <a:noFill/>
          <a:ln/>
        </p:spPr>
        <p:txBody>
          <a:bodyPr wrap="square" lIns="0" tIns="0" rIns="0" bIns="0" rtlCol="0" anchor="ctr"/>
          <a:lstStyle/>
          <a:p>
            <a:pPr marL="0" indent="0" algn="l">
              <a:buNone/>
            </a:pPr>
            <a:r>
              <a:rPr lang="en-US" sz="1800" b="1" i="1" dirty="0">
                <a:solidFill>
                  <a:srgbClr val="4F6B45"/>
                </a:solidFill>
                <a:latin typeface="Lucida Bright" pitchFamily="34" charset="0"/>
                <a:ea typeface="Lucida Bright" pitchFamily="34" charset="-122"/>
                <a:cs typeface="Lucida Bright" pitchFamily="34" charset="-120"/>
              </a:rPr>
              <a:t>θ</a:t>
            </a:r>
            <a:r>
              <a:rPr lang="en-US" sz="1800" i="1" baseline="-40000" dirty="0">
                <a:solidFill>
                  <a:srgbClr val="4F6B45"/>
                </a:solidFill>
                <a:latin typeface="Lucida Bright" pitchFamily="34" charset="0"/>
                <a:ea typeface="Lucida Bright" pitchFamily="34" charset="-122"/>
                <a:cs typeface="Lucida Bright" pitchFamily="34" charset="-120"/>
              </a:rPr>
              <a:t>new</a:t>
            </a:r>
            <a:r>
              <a:rPr lang="en-US" sz="1800" i="1" dirty="0">
                <a:solidFill>
                  <a:srgbClr val="34465B"/>
                </a:solidFill>
                <a:latin typeface="Lucida Bright" pitchFamily="34" charset="0"/>
                <a:ea typeface="Lucida Bright" pitchFamily="34" charset="-122"/>
                <a:cs typeface="Lucida Bright" pitchFamily="34" charset="-120"/>
              </a:rPr>
              <a:t> = </a:t>
            </a:r>
            <a:r>
              <a:rPr lang="en-US" sz="1800" b="1" i="1" dirty="0">
                <a:solidFill>
                  <a:srgbClr val="4F6B45"/>
                </a:solidFill>
                <a:latin typeface="Lucida Bright" pitchFamily="34" charset="0"/>
                <a:ea typeface="Lucida Bright" pitchFamily="34" charset="-122"/>
                <a:cs typeface="Lucida Bright" pitchFamily="34" charset="-120"/>
              </a:rPr>
              <a:t>θ</a:t>
            </a:r>
            <a:r>
              <a:rPr lang="en-US" sz="1800" i="1" dirty="0">
                <a:solidFill>
                  <a:srgbClr val="34465B"/>
                </a:solidFill>
                <a:latin typeface="Lucida Bright" pitchFamily="34" charset="0"/>
                <a:ea typeface="Lucida Bright" pitchFamily="34" charset="-122"/>
                <a:cs typeface="Lucida Bright" pitchFamily="34" charset="-120"/>
              </a:rPr>
              <a:t> − β </a:t>
            </a:r>
            <a:r>
              <a:rPr lang="en-US" sz="1800" b="1" i="1" dirty="0">
                <a:solidFill>
                  <a:srgbClr val="4F6B45"/>
                </a:solidFill>
                <a:latin typeface="Lucida Bright" pitchFamily="34" charset="0"/>
                <a:ea typeface="Lucida Bright" pitchFamily="34" charset="-122"/>
                <a:cs typeface="Lucida Bright" pitchFamily="34" charset="-120"/>
              </a:rPr>
              <a:t>∂L/∂θ</a:t>
            </a:r>
            <a:r>
              <a:rPr lang="en-US" sz="1600" i="1" dirty="0">
                <a:solidFill>
                  <a:srgbClr val="34465B"/>
                </a:solidFill>
                <a:latin typeface="Lucida Bright" pitchFamily="34" charset="0"/>
                <a:ea typeface="Lucida Bright" pitchFamily="34" charset="-122"/>
                <a:cs typeface="Lucida Bright" pitchFamily="34" charset="-120"/>
              </a:rPr>
              <a:t>     (β = 0.001)</a:t>
            </a:r>
            <a:endParaRPr lang="en-US" sz="1800" dirty="0"/>
          </a:p>
        </p:txBody>
      </p:sp>
      <p:sp>
        <p:nvSpPr>
          <p:cNvPr id="21" name="b9_upd2"/>
          <p:cNvSpPr/>
          <p:nvPr/>
        </p:nvSpPr>
        <p:spPr>
          <a:xfrm>
            <a:off x="411480" y="4754880"/>
            <a:ext cx="5074920" cy="329184"/>
          </a:xfrm>
          <a:prstGeom prst="rect">
            <a:avLst/>
          </a:prstGeom>
          <a:noFill/>
          <a:ln/>
        </p:spPr>
        <p:txBody>
          <a:bodyPr wrap="square" lIns="0" tIns="0" rIns="0" bIns="0" rtlCol="0" anchor="ctr"/>
          <a:lstStyle/>
          <a:p>
            <a:pPr marL="0" indent="0" algn="l">
              <a:buNone/>
            </a:pPr>
            <a:r>
              <a:rPr lang="en-US" sz="1800" i="1" dirty="0">
                <a:solidFill>
                  <a:srgbClr val="34465B"/>
                </a:solidFill>
                <a:latin typeface="Lucida Bright" pitchFamily="34" charset="0"/>
                <a:ea typeface="Lucida Bright" pitchFamily="34" charset="-122"/>
                <a:cs typeface="Lucida Bright" pitchFamily="34" charset="-120"/>
              </a:rPr>
              <a:t>        = 0.1 − 0.001(−60) = </a:t>
            </a:r>
            <a:r>
              <a:rPr lang="en-US" sz="1800" b="1" i="1" dirty="0">
                <a:solidFill>
                  <a:srgbClr val="4F6B45"/>
                </a:solidFill>
                <a:latin typeface="Lucida Bright" pitchFamily="34" charset="0"/>
                <a:ea typeface="Lucida Bright" pitchFamily="34" charset="-122"/>
                <a:cs typeface="Lucida Bright" pitchFamily="34" charset="-120"/>
              </a:rPr>
              <a:t>0.16</a:t>
            </a:r>
            <a:endParaRPr lang="en-US" sz="1800" dirty="0"/>
          </a:p>
        </p:txBody>
      </p:sp>
      <p:sp>
        <p:nvSpPr>
          <p:cNvPr id="22" name="b7_n0"/>
          <p:cNvSpPr/>
          <p:nvPr/>
        </p:nvSpPr>
        <p:spPr>
          <a:xfrm>
            <a:off x="5669280" y="2834640"/>
            <a:ext cx="777240" cy="566928"/>
          </a:xfrm>
          <a:prstGeom prst="roundRect">
            <a:avLst>
              <a:gd name="adj" fmla="val 12903"/>
            </a:avLst>
          </a:prstGeom>
          <a:solidFill>
            <a:srgbClr val="4F6B45"/>
          </a:solidFill>
          <a:ln/>
        </p:spPr>
        <p:txBody>
          <a:bodyPr/>
          <a:lstStyle/>
          <a:p>
            <a:endParaRPr lang="en-US"/>
          </a:p>
        </p:txBody>
      </p:sp>
      <p:sp>
        <p:nvSpPr>
          <p:cNvPr id="23" name="b7_nt0"/>
          <p:cNvSpPr/>
          <p:nvPr/>
        </p:nvSpPr>
        <p:spPr>
          <a:xfrm>
            <a:off x="5669280" y="2834640"/>
            <a:ext cx="777240" cy="566928"/>
          </a:xfrm>
          <a:prstGeom prst="rect">
            <a:avLst/>
          </a:prstGeom>
          <a:noFill/>
          <a:ln/>
        </p:spPr>
        <p:txBody>
          <a:bodyPr wrap="square" lIns="0" tIns="0" rIns="0" bIns="0" rtlCol="0" anchor="ctr"/>
          <a:lstStyle/>
          <a:p>
            <a:pPr marL="0" indent="0" algn="ctr">
              <a:buNone/>
            </a:pPr>
            <a:r>
              <a:rPr lang="en-US" sz="2200" b="1" i="1" dirty="0">
                <a:solidFill>
                  <a:srgbClr val="FFFFFF"/>
                </a:solidFill>
                <a:latin typeface="Lucida Bright" pitchFamily="34" charset="0"/>
                <a:ea typeface="Lucida Bright" pitchFamily="34" charset="-122"/>
                <a:cs typeface="Lucida Bright" pitchFamily="34" charset="-120"/>
              </a:rPr>
              <a:t>θ</a:t>
            </a:r>
            <a:endParaRPr lang="en-US" sz="2200" dirty="0"/>
          </a:p>
        </p:txBody>
      </p:sp>
      <p:sp>
        <p:nvSpPr>
          <p:cNvPr id="24" name="b7_f0"/>
          <p:cNvSpPr/>
          <p:nvPr/>
        </p:nvSpPr>
        <p:spPr>
          <a:xfrm>
            <a:off x="6483096" y="2990088"/>
            <a:ext cx="292608" cy="914"/>
          </a:xfrm>
          <a:prstGeom prst="line">
            <a:avLst/>
          </a:prstGeom>
          <a:noFill/>
          <a:ln w="31750">
            <a:solidFill>
              <a:srgbClr val="1E2A38"/>
            </a:solidFill>
            <a:prstDash val="solid"/>
            <a:tailEnd type="triangle"/>
          </a:ln>
        </p:spPr>
        <p:txBody>
          <a:bodyPr/>
          <a:lstStyle/>
          <a:p>
            <a:endParaRPr lang="en-US"/>
          </a:p>
        </p:txBody>
      </p:sp>
      <p:sp>
        <p:nvSpPr>
          <p:cNvPr id="25" name="b8_b0"/>
          <p:cNvSpPr/>
          <p:nvPr/>
        </p:nvSpPr>
        <p:spPr>
          <a:xfrm flipH="1">
            <a:off x="6483096" y="3246120"/>
            <a:ext cx="292608" cy="914"/>
          </a:xfrm>
          <a:prstGeom prst="line">
            <a:avLst/>
          </a:prstGeom>
          <a:noFill/>
          <a:ln w="31750">
            <a:solidFill>
              <a:srgbClr val="4F6B45"/>
            </a:solidFill>
            <a:prstDash val="dash"/>
            <a:tailEnd type="triangle"/>
          </a:ln>
        </p:spPr>
        <p:txBody>
          <a:bodyPr/>
          <a:lstStyle/>
          <a:p>
            <a:endParaRPr lang="en-US"/>
          </a:p>
        </p:txBody>
      </p:sp>
      <p:sp>
        <p:nvSpPr>
          <p:cNvPr id="26" name="b7_n1"/>
          <p:cNvSpPr/>
          <p:nvPr/>
        </p:nvSpPr>
        <p:spPr>
          <a:xfrm>
            <a:off x="6812280" y="2834640"/>
            <a:ext cx="777240" cy="566928"/>
          </a:xfrm>
          <a:prstGeom prst="roundRect">
            <a:avLst>
              <a:gd name="adj" fmla="val 12903"/>
            </a:avLst>
          </a:prstGeom>
          <a:solidFill>
            <a:srgbClr val="3B5776"/>
          </a:solidFill>
          <a:ln/>
        </p:spPr>
        <p:txBody>
          <a:bodyPr/>
          <a:lstStyle/>
          <a:p>
            <a:endParaRPr lang="en-US"/>
          </a:p>
        </p:txBody>
      </p:sp>
      <p:sp>
        <p:nvSpPr>
          <p:cNvPr id="27" name="b7_nt1"/>
          <p:cNvSpPr/>
          <p:nvPr/>
        </p:nvSpPr>
        <p:spPr>
          <a:xfrm>
            <a:off x="6812280" y="2834640"/>
            <a:ext cx="777240" cy="566928"/>
          </a:xfrm>
          <a:prstGeom prst="rect">
            <a:avLst/>
          </a:prstGeom>
          <a:noFill/>
          <a:ln/>
        </p:spPr>
        <p:txBody>
          <a:bodyPr wrap="square" lIns="0" tIns="0" rIns="0" bIns="0" rtlCol="0" anchor="ctr"/>
          <a:lstStyle/>
          <a:p>
            <a:pPr marL="0" indent="0" algn="ctr">
              <a:buNone/>
            </a:pPr>
            <a:r>
              <a:rPr lang="en-US" sz="2200" b="1" i="1" dirty="0">
                <a:solidFill>
                  <a:srgbClr val="FFFFFF"/>
                </a:solidFill>
                <a:latin typeface="Lucida Bright" pitchFamily="34" charset="0"/>
                <a:ea typeface="Lucida Bright" pitchFamily="34" charset="-122"/>
                <a:cs typeface="Lucida Bright" pitchFamily="34" charset="-120"/>
              </a:rPr>
              <a:t>x₁</a:t>
            </a:r>
            <a:endParaRPr lang="en-US" sz="2200" dirty="0"/>
          </a:p>
        </p:txBody>
      </p:sp>
      <p:sp>
        <p:nvSpPr>
          <p:cNvPr id="28" name="b7_f1"/>
          <p:cNvSpPr/>
          <p:nvPr/>
        </p:nvSpPr>
        <p:spPr>
          <a:xfrm>
            <a:off x="7626096" y="2990088"/>
            <a:ext cx="292608" cy="914"/>
          </a:xfrm>
          <a:prstGeom prst="line">
            <a:avLst/>
          </a:prstGeom>
          <a:noFill/>
          <a:ln w="31750">
            <a:solidFill>
              <a:srgbClr val="1E2A38"/>
            </a:solidFill>
            <a:prstDash val="solid"/>
            <a:tailEnd type="triangle"/>
          </a:ln>
        </p:spPr>
        <p:txBody>
          <a:bodyPr/>
          <a:lstStyle/>
          <a:p>
            <a:endParaRPr lang="en-US"/>
          </a:p>
        </p:txBody>
      </p:sp>
      <p:sp>
        <p:nvSpPr>
          <p:cNvPr id="29" name="b8_b1"/>
          <p:cNvSpPr/>
          <p:nvPr/>
        </p:nvSpPr>
        <p:spPr>
          <a:xfrm flipH="1">
            <a:off x="7626096" y="3246120"/>
            <a:ext cx="292608" cy="914"/>
          </a:xfrm>
          <a:prstGeom prst="line">
            <a:avLst/>
          </a:prstGeom>
          <a:noFill/>
          <a:ln w="31750">
            <a:solidFill>
              <a:srgbClr val="4F6B45"/>
            </a:solidFill>
            <a:prstDash val="dash"/>
            <a:tailEnd type="triangle"/>
          </a:ln>
        </p:spPr>
        <p:txBody>
          <a:bodyPr/>
          <a:lstStyle/>
          <a:p>
            <a:endParaRPr lang="en-US"/>
          </a:p>
        </p:txBody>
      </p:sp>
      <p:sp>
        <p:nvSpPr>
          <p:cNvPr id="30" name="b7_n2"/>
          <p:cNvSpPr/>
          <p:nvPr/>
        </p:nvSpPr>
        <p:spPr>
          <a:xfrm>
            <a:off x="7955280" y="2834640"/>
            <a:ext cx="777240" cy="566928"/>
          </a:xfrm>
          <a:prstGeom prst="roundRect">
            <a:avLst>
              <a:gd name="adj" fmla="val 12903"/>
            </a:avLst>
          </a:prstGeom>
          <a:solidFill>
            <a:srgbClr val="1E2A38"/>
          </a:solidFill>
          <a:ln/>
        </p:spPr>
        <p:txBody>
          <a:bodyPr/>
          <a:lstStyle/>
          <a:p>
            <a:endParaRPr lang="en-US"/>
          </a:p>
        </p:txBody>
      </p:sp>
      <p:sp>
        <p:nvSpPr>
          <p:cNvPr id="31" name="b7_nt2"/>
          <p:cNvSpPr/>
          <p:nvPr/>
        </p:nvSpPr>
        <p:spPr>
          <a:xfrm>
            <a:off x="7955280" y="2834640"/>
            <a:ext cx="777240" cy="566928"/>
          </a:xfrm>
          <a:prstGeom prst="rect">
            <a:avLst/>
          </a:prstGeom>
          <a:noFill/>
          <a:ln/>
        </p:spPr>
        <p:txBody>
          <a:bodyPr wrap="square" lIns="0" tIns="0" rIns="0" bIns="0" rtlCol="0" anchor="ctr"/>
          <a:lstStyle/>
          <a:p>
            <a:pPr marL="0" indent="0" algn="ctr">
              <a:buNone/>
            </a:pPr>
            <a:r>
              <a:rPr lang="en-US" sz="2200" b="1" i="1" dirty="0">
                <a:solidFill>
                  <a:srgbClr val="FFFFFF"/>
                </a:solidFill>
                <a:latin typeface="Lucida Bright" pitchFamily="34" charset="0"/>
                <a:ea typeface="Lucida Bright" pitchFamily="34" charset="-122"/>
                <a:cs typeface="Lucida Bright" pitchFamily="34" charset="-120"/>
              </a:rPr>
              <a:t>L</a:t>
            </a:r>
            <a:endParaRPr lang="en-US" sz="2200" dirty="0"/>
          </a:p>
        </p:txBody>
      </p:sp>
      <p:sp>
        <p:nvSpPr>
          <p:cNvPr id="32" name="b7_fl"/>
          <p:cNvSpPr/>
          <p:nvPr/>
        </p:nvSpPr>
        <p:spPr>
          <a:xfrm>
            <a:off x="5440680" y="2450592"/>
            <a:ext cx="3291840" cy="347472"/>
          </a:xfrm>
          <a:prstGeom prst="rect">
            <a:avLst/>
          </a:prstGeom>
          <a:noFill/>
          <a:ln/>
        </p:spPr>
        <p:txBody>
          <a:bodyPr wrap="square" lIns="0" tIns="0" rIns="0" bIns="0" rtlCol="0" anchor="ctr"/>
          <a:lstStyle/>
          <a:p>
            <a:pPr marL="0" indent="0" algn="ctr">
              <a:buNone/>
            </a:pPr>
            <a:r>
              <a:rPr lang="en-US" sz="1550" i="1" dirty="0">
                <a:solidFill>
                  <a:srgbClr val="34465B"/>
                </a:solidFill>
                <a:latin typeface="Lucida Bright" pitchFamily="34" charset="0"/>
                <a:ea typeface="Lucida Bright" pitchFamily="34" charset="-122"/>
                <a:cs typeface="Lucida Bright" pitchFamily="34" charset="-120"/>
              </a:rPr>
              <a:t>forward: θ decides x₁ decides L</a:t>
            </a:r>
            <a:endParaRPr lang="en-US" sz="1550" dirty="0"/>
          </a:p>
        </p:txBody>
      </p:sp>
      <p:sp>
        <p:nvSpPr>
          <p:cNvPr id="33" name="b8_bl"/>
          <p:cNvSpPr/>
          <p:nvPr/>
        </p:nvSpPr>
        <p:spPr>
          <a:xfrm>
            <a:off x="5440680" y="3438144"/>
            <a:ext cx="3291840" cy="347472"/>
          </a:xfrm>
          <a:prstGeom prst="rect">
            <a:avLst/>
          </a:prstGeom>
          <a:noFill/>
          <a:ln/>
        </p:spPr>
        <p:txBody>
          <a:bodyPr wrap="square" lIns="0" tIns="0" rIns="0" bIns="0" rtlCol="0" anchor="ctr"/>
          <a:lstStyle/>
          <a:p>
            <a:pPr marL="0" indent="0" algn="ctr">
              <a:buNone/>
            </a:pPr>
            <a:r>
              <a:rPr lang="en-US" sz="1550" i="1" dirty="0">
                <a:solidFill>
                  <a:srgbClr val="4F6B45"/>
                </a:solidFill>
                <a:latin typeface="Lucida Bright" pitchFamily="34" charset="0"/>
                <a:ea typeface="Lucida Bright" pitchFamily="34" charset="-122"/>
                <a:cs typeface="Lucida Bright" pitchFamily="34" charset="-120"/>
              </a:rPr>
              <a:t>backward:  L → x₁ → θ</a:t>
            </a:r>
            <a:endParaRPr lang="en-US" sz="1550" dirty="0"/>
          </a:p>
        </p:txBody>
      </p:sp>
      <p:sp>
        <p:nvSpPr>
          <p:cNvPr id="34" name="b9_chip"/>
          <p:cNvSpPr/>
          <p:nvPr/>
        </p:nvSpPr>
        <p:spPr>
          <a:xfrm>
            <a:off x="5532120" y="3886200"/>
            <a:ext cx="3200400" cy="566928"/>
          </a:xfrm>
          <a:prstGeom prst="roundRect">
            <a:avLst>
              <a:gd name="adj" fmla="val 12903"/>
            </a:avLst>
          </a:prstGeom>
          <a:solidFill>
            <a:srgbClr val="E7EDE3"/>
          </a:solidFill>
          <a:ln w="19050">
            <a:solidFill>
              <a:srgbClr val="4F6B45"/>
            </a:solidFill>
            <a:prstDash val="solid"/>
          </a:ln>
        </p:spPr>
        <p:txBody>
          <a:bodyPr/>
          <a:lstStyle/>
          <a:p>
            <a:endParaRPr lang="en-US"/>
          </a:p>
        </p:txBody>
      </p:sp>
      <p:sp>
        <p:nvSpPr>
          <p:cNvPr id="35" name="b9_chipt"/>
          <p:cNvSpPr/>
          <p:nvPr/>
        </p:nvSpPr>
        <p:spPr>
          <a:xfrm>
            <a:off x="5532120" y="3886200"/>
            <a:ext cx="3200400" cy="566928"/>
          </a:xfrm>
          <a:prstGeom prst="rect">
            <a:avLst/>
          </a:prstGeom>
          <a:noFill/>
          <a:ln/>
        </p:spPr>
        <p:txBody>
          <a:bodyPr wrap="square" lIns="0" tIns="0" rIns="0" bIns="0" rtlCol="0" anchor="ctr"/>
          <a:lstStyle/>
          <a:p>
            <a:pPr marL="0" indent="0" algn="ctr">
              <a:buNone/>
            </a:pPr>
            <a:r>
              <a:rPr lang="en-US" sz="2400" b="1" i="1" dirty="0">
                <a:solidFill>
                  <a:srgbClr val="4F6B45"/>
                </a:solidFill>
                <a:latin typeface="Lucida Bright" pitchFamily="34" charset="0"/>
                <a:ea typeface="Lucida Bright" pitchFamily="34" charset="-122"/>
                <a:cs typeface="Lucida Bright" pitchFamily="34" charset="-120"/>
              </a:rPr>
              <a:t>θ</a:t>
            </a:r>
            <a:r>
              <a:rPr lang="en-US" sz="2400" b="1" dirty="0">
                <a:solidFill>
                  <a:srgbClr val="4F6B45"/>
                </a:solidFill>
                <a:latin typeface="Lucida Bright" pitchFamily="34" charset="0"/>
                <a:ea typeface="Lucida Bright" pitchFamily="34" charset="-122"/>
                <a:cs typeface="Lucida Bright" pitchFamily="34" charset="-120"/>
              </a:rPr>
              <a:t>  :  0.10 → 0.16</a:t>
            </a:r>
            <a:endParaRPr lang="en-US" sz="2400" dirty="0"/>
          </a:p>
        </p:txBody>
      </p:sp>
      <p:sp>
        <p:nvSpPr>
          <p:cNvPr id="36" name="b9_after"/>
          <p:cNvSpPr/>
          <p:nvPr/>
        </p:nvSpPr>
        <p:spPr>
          <a:xfrm>
            <a:off x="5440680" y="4498848"/>
            <a:ext cx="3291840" cy="365760"/>
          </a:xfrm>
          <a:prstGeom prst="rect">
            <a:avLst/>
          </a:prstGeom>
          <a:noFill/>
          <a:ln/>
        </p:spPr>
        <p:txBody>
          <a:bodyPr wrap="square" lIns="0" tIns="0" rIns="0" bIns="0" rtlCol="0" anchor="ctr"/>
          <a:lstStyle/>
          <a:p>
            <a:pPr marL="0" indent="0" algn="ctr">
              <a:buNone/>
            </a:pPr>
            <a:r>
              <a:rPr lang="en-US" sz="1600" i="1" dirty="0">
                <a:solidFill>
                  <a:srgbClr val="34465B"/>
                </a:solidFill>
                <a:latin typeface="Lucida Bright" pitchFamily="34" charset="0"/>
                <a:ea typeface="Lucida Bright" pitchFamily="34" charset="-122"/>
                <a:cs typeface="Lucida Bright" pitchFamily="34" charset="-120"/>
              </a:rPr>
              <a:t>now x₁ = 3.2, closer to x* = 5</a:t>
            </a:r>
            <a:endParaRPr lang="en-US" sz="1600" dirty="0"/>
          </a:p>
        </p:txBody>
      </p:sp>
      <p:sp>
        <p:nvSpPr>
          <p:cNvPr id="37" name="b10_lb"/>
          <p:cNvSpPr/>
          <p:nvPr/>
        </p:nvSpPr>
        <p:spPr>
          <a:xfrm>
            <a:off x="411480" y="5074920"/>
            <a:ext cx="3794760" cy="749808"/>
          </a:xfrm>
          <a:prstGeom prst="roundRect">
            <a:avLst>
              <a:gd name="adj" fmla="val 9756"/>
            </a:avLst>
          </a:prstGeom>
          <a:solidFill>
            <a:srgbClr val="E4EAF1"/>
          </a:solidFill>
          <a:ln w="19050">
            <a:solidFill>
              <a:srgbClr val="3B5776"/>
            </a:solidFill>
            <a:prstDash val="solid"/>
          </a:ln>
        </p:spPr>
        <p:txBody>
          <a:bodyPr/>
          <a:lstStyle/>
          <a:p>
            <a:endParaRPr lang="en-US"/>
          </a:p>
        </p:txBody>
      </p:sp>
      <p:sp>
        <p:nvSpPr>
          <p:cNvPr id="38" name="b10_lt"/>
          <p:cNvSpPr/>
          <p:nvPr/>
        </p:nvSpPr>
        <p:spPr>
          <a:xfrm>
            <a:off x="502920" y="5074920"/>
            <a:ext cx="3611880" cy="749808"/>
          </a:xfrm>
          <a:prstGeom prst="rect">
            <a:avLst/>
          </a:prstGeom>
          <a:noFill/>
          <a:ln/>
        </p:spPr>
        <p:txBody>
          <a:bodyPr wrap="square" lIns="0" tIns="0" rIns="0" bIns="0" rtlCol="0" anchor="ctr"/>
          <a:lstStyle/>
          <a:p>
            <a:pPr marL="0" indent="0" algn="ctr">
              <a:buNone/>
            </a:pPr>
            <a:r>
              <a:rPr lang="en-US" sz="2000" b="1" i="1" dirty="0">
                <a:solidFill>
                  <a:srgbClr val="3B5776"/>
                </a:solidFill>
                <a:latin typeface="Lucida Bright" pitchFamily="34" charset="0"/>
                <a:ea typeface="Lucida Bright" pitchFamily="34" charset="-122"/>
                <a:cs typeface="Lucida Bright" pitchFamily="34" charset="-120"/>
              </a:rPr>
              <a:t>x</a:t>
            </a:r>
            <a:r>
              <a:rPr lang="en-US" sz="1650" dirty="0">
                <a:solidFill>
                  <a:srgbClr val="2B2B28"/>
                </a:solidFill>
                <a:latin typeface="Lucida Bright" pitchFamily="34" charset="0"/>
                <a:ea typeface="Lucida Bright" pitchFamily="34" charset="-122"/>
                <a:cs typeface="Lucida Bright" pitchFamily="34" charset="-120"/>
              </a:rPr>
              <a:t> changed because we were </a:t>
            </a:r>
            <a:r>
              <a:rPr lang="en-US" sz="1650" b="1" dirty="0">
                <a:solidFill>
                  <a:srgbClr val="3B5776"/>
                </a:solidFill>
                <a:latin typeface="Lucida Bright" pitchFamily="34" charset="0"/>
                <a:ea typeface="Lucida Bright" pitchFamily="34" charset="-122"/>
                <a:cs typeface="Lucida Bright" pitchFamily="34" charset="-120"/>
              </a:rPr>
              <a:t>solving a sensing problem.</a:t>
            </a:r>
            <a:endParaRPr lang="en-US" sz="2000" dirty="0"/>
          </a:p>
        </p:txBody>
      </p:sp>
      <p:sp>
        <p:nvSpPr>
          <p:cNvPr id="39" name="b10_rb"/>
          <p:cNvSpPr/>
          <p:nvPr/>
        </p:nvSpPr>
        <p:spPr>
          <a:xfrm>
            <a:off x="4480560" y="5074920"/>
            <a:ext cx="4251960" cy="749808"/>
          </a:xfrm>
          <a:prstGeom prst="roundRect">
            <a:avLst>
              <a:gd name="adj" fmla="val 9756"/>
            </a:avLst>
          </a:prstGeom>
          <a:solidFill>
            <a:srgbClr val="E7EDE3"/>
          </a:solidFill>
          <a:ln w="19050">
            <a:solidFill>
              <a:srgbClr val="4F6B45"/>
            </a:solidFill>
            <a:prstDash val="solid"/>
          </a:ln>
        </p:spPr>
        <p:txBody>
          <a:bodyPr/>
          <a:lstStyle/>
          <a:p>
            <a:endParaRPr lang="en-US"/>
          </a:p>
        </p:txBody>
      </p:sp>
      <p:sp>
        <p:nvSpPr>
          <p:cNvPr id="40" name="b10_rt"/>
          <p:cNvSpPr/>
          <p:nvPr/>
        </p:nvSpPr>
        <p:spPr>
          <a:xfrm>
            <a:off x="4572000" y="5074920"/>
            <a:ext cx="4069080" cy="749808"/>
          </a:xfrm>
          <a:prstGeom prst="rect">
            <a:avLst/>
          </a:prstGeom>
          <a:noFill/>
          <a:ln/>
        </p:spPr>
        <p:txBody>
          <a:bodyPr wrap="square" lIns="0" tIns="0" rIns="0" bIns="0" rtlCol="0" anchor="ctr"/>
          <a:lstStyle/>
          <a:p>
            <a:pPr marL="0" indent="0" algn="ctr">
              <a:buNone/>
            </a:pPr>
            <a:r>
              <a:rPr lang="en-US" sz="2000" b="1" i="1" dirty="0">
                <a:solidFill>
                  <a:srgbClr val="4F6B45"/>
                </a:solidFill>
                <a:latin typeface="Lucida Bright" pitchFamily="34" charset="0"/>
                <a:ea typeface="Lucida Bright" pitchFamily="34" charset="-122"/>
                <a:cs typeface="Lucida Bright" pitchFamily="34" charset="-120"/>
              </a:rPr>
              <a:t>θ</a:t>
            </a:r>
            <a:r>
              <a:rPr lang="en-US" sz="1650" dirty="0">
                <a:solidFill>
                  <a:srgbClr val="2B2B28"/>
                </a:solidFill>
                <a:latin typeface="Lucida Bright" pitchFamily="34" charset="0"/>
                <a:ea typeface="Lucida Bright" pitchFamily="34" charset="-122"/>
                <a:cs typeface="Lucida Bright" pitchFamily="34" charset="-120"/>
              </a:rPr>
              <a:t> changed because we were </a:t>
            </a:r>
            <a:r>
              <a:rPr lang="en-US" sz="1650" b="1" dirty="0">
                <a:solidFill>
                  <a:srgbClr val="4F6B45"/>
                </a:solidFill>
                <a:latin typeface="Lucida Bright" pitchFamily="34" charset="0"/>
                <a:ea typeface="Lucida Bright" pitchFamily="34" charset="-122"/>
                <a:cs typeface="Lucida Bright" pitchFamily="34" charset="-120"/>
              </a:rPr>
              <a:t>learning how the solver should behave.</a:t>
            </a:r>
            <a:endParaRPr lang="en-US" sz="2000" dirty="0"/>
          </a:p>
        </p:txBody>
      </p:sp>
      <p:sp>
        <p:nvSpPr>
          <p:cNvPr id="41" name="b10_bl_bg"/>
          <p:cNvSpPr/>
          <p:nvPr/>
        </p:nvSpPr>
        <p:spPr>
          <a:xfrm>
            <a:off x="411480" y="5943600"/>
            <a:ext cx="4023360" cy="658368"/>
          </a:xfrm>
          <a:prstGeom prst="roundRect">
            <a:avLst>
              <a:gd name="adj" fmla="val 11111"/>
            </a:avLst>
          </a:prstGeom>
          <a:solidFill>
            <a:srgbClr val="3B5776"/>
          </a:solidFill>
          <a:ln/>
        </p:spPr>
        <p:txBody>
          <a:bodyPr/>
          <a:lstStyle/>
          <a:p>
            <a:endParaRPr lang="en-US"/>
          </a:p>
        </p:txBody>
      </p:sp>
      <p:sp>
        <p:nvSpPr>
          <p:cNvPr id="42" name="b10_bl_tx"/>
          <p:cNvSpPr/>
          <p:nvPr/>
        </p:nvSpPr>
        <p:spPr>
          <a:xfrm>
            <a:off x="548640" y="5943600"/>
            <a:ext cx="3749040" cy="658368"/>
          </a:xfrm>
          <a:prstGeom prst="rect">
            <a:avLst/>
          </a:prstGeom>
          <a:noFill/>
          <a:ln/>
        </p:spPr>
        <p:txBody>
          <a:bodyPr wrap="square" lIns="0" tIns="0" rIns="0" bIns="0" rtlCol="0" anchor="ctr"/>
          <a:lstStyle/>
          <a:p>
            <a:pPr marL="0" indent="0" algn="ctr">
              <a:buNone/>
            </a:pPr>
            <a:r>
              <a:rPr lang="en-US" sz="2100" dirty="0">
                <a:solidFill>
                  <a:srgbClr val="FFFFFF"/>
                </a:solidFill>
                <a:latin typeface="Lucida Bright" pitchFamily="34" charset="0"/>
                <a:ea typeface="Lucida Bright" pitchFamily="34" charset="-122"/>
                <a:cs typeface="Lucida Bright" pitchFamily="34" charset="-120"/>
              </a:rPr>
              <a:t>∇</a:t>
            </a:r>
            <a:r>
              <a:rPr lang="en-US" sz="2100" i="1" baseline="-40000" dirty="0">
                <a:solidFill>
                  <a:srgbClr val="FFFFFF"/>
                </a:solidFill>
                <a:latin typeface="Lucida Bright" pitchFamily="34" charset="0"/>
                <a:ea typeface="Lucida Bright" pitchFamily="34" charset="-122"/>
                <a:cs typeface="Lucida Bright" pitchFamily="34" charset="-120"/>
              </a:rPr>
              <a:t>x</a:t>
            </a:r>
            <a:r>
              <a:rPr lang="en-US" sz="2100" i="1" dirty="0">
                <a:solidFill>
                  <a:srgbClr val="FFFFFF"/>
                </a:solidFill>
                <a:latin typeface="Lucida Bright" pitchFamily="34" charset="0"/>
                <a:ea typeface="Lucida Bright" pitchFamily="34" charset="-122"/>
                <a:cs typeface="Lucida Bright" pitchFamily="34" charset="-120"/>
              </a:rPr>
              <a:t>f  improves the </a:t>
            </a:r>
            <a:r>
              <a:rPr lang="en-US" sz="2100" b="1" dirty="0">
                <a:solidFill>
                  <a:srgbClr val="FFFFFF"/>
                </a:solidFill>
                <a:latin typeface="Lucida Bright" pitchFamily="34" charset="0"/>
                <a:ea typeface="Lucida Bright" pitchFamily="34" charset="-122"/>
                <a:cs typeface="Lucida Bright" pitchFamily="34" charset="-120"/>
              </a:rPr>
              <a:t>ANSWER</a:t>
            </a:r>
            <a:endParaRPr lang="en-US" sz="2100" dirty="0"/>
          </a:p>
        </p:txBody>
      </p:sp>
      <p:sp>
        <p:nvSpPr>
          <p:cNvPr id="43" name="b10_br_bg"/>
          <p:cNvSpPr/>
          <p:nvPr/>
        </p:nvSpPr>
        <p:spPr>
          <a:xfrm>
            <a:off x="4709160" y="5943600"/>
            <a:ext cx="4023360" cy="658368"/>
          </a:xfrm>
          <a:prstGeom prst="roundRect">
            <a:avLst>
              <a:gd name="adj" fmla="val 11111"/>
            </a:avLst>
          </a:prstGeom>
          <a:solidFill>
            <a:srgbClr val="4F6B45"/>
          </a:solidFill>
          <a:ln/>
        </p:spPr>
        <p:txBody>
          <a:bodyPr/>
          <a:lstStyle/>
          <a:p>
            <a:endParaRPr lang="en-US"/>
          </a:p>
        </p:txBody>
      </p:sp>
      <p:sp>
        <p:nvSpPr>
          <p:cNvPr id="44" name="b10_br_tx"/>
          <p:cNvSpPr/>
          <p:nvPr/>
        </p:nvSpPr>
        <p:spPr>
          <a:xfrm>
            <a:off x="4846320" y="5943600"/>
            <a:ext cx="3749040" cy="658368"/>
          </a:xfrm>
          <a:prstGeom prst="rect">
            <a:avLst/>
          </a:prstGeom>
          <a:noFill/>
          <a:ln/>
        </p:spPr>
        <p:txBody>
          <a:bodyPr wrap="square" lIns="0" tIns="0" rIns="0" bIns="0" rtlCol="0" anchor="ctr"/>
          <a:lstStyle/>
          <a:p>
            <a:pPr marL="0" indent="0" algn="ctr">
              <a:buNone/>
            </a:pPr>
            <a:r>
              <a:rPr lang="en-US" sz="2100" dirty="0">
                <a:solidFill>
                  <a:srgbClr val="FFFFFF"/>
                </a:solidFill>
                <a:latin typeface="Lucida Bright" pitchFamily="34" charset="0"/>
                <a:ea typeface="Lucida Bright" pitchFamily="34" charset="-122"/>
                <a:cs typeface="Lucida Bright" pitchFamily="34" charset="-120"/>
              </a:rPr>
              <a:t>∇</a:t>
            </a:r>
            <a:r>
              <a:rPr lang="en-US" sz="2100" i="1" baseline="-40000" dirty="0">
                <a:solidFill>
                  <a:srgbClr val="FFFFFF"/>
                </a:solidFill>
                <a:latin typeface="Lucida Bright" pitchFamily="34" charset="0"/>
                <a:ea typeface="Lucida Bright" pitchFamily="34" charset="-122"/>
                <a:cs typeface="Lucida Bright" pitchFamily="34" charset="-120"/>
              </a:rPr>
              <a:t>θ</a:t>
            </a:r>
            <a:r>
              <a:rPr lang="en-US" sz="2100" i="1" dirty="0">
                <a:solidFill>
                  <a:srgbClr val="FFFFFF"/>
                </a:solidFill>
                <a:latin typeface="Lucida Bright" pitchFamily="34" charset="0"/>
                <a:ea typeface="Lucida Bright" pitchFamily="34" charset="-122"/>
                <a:cs typeface="Lucida Bright" pitchFamily="34" charset="-120"/>
              </a:rPr>
              <a:t>L  improves the </a:t>
            </a:r>
            <a:r>
              <a:rPr lang="en-US" sz="2100" b="1" dirty="0">
                <a:solidFill>
                  <a:srgbClr val="FFFFFF"/>
                </a:solidFill>
                <a:latin typeface="Lucida Bright" pitchFamily="34" charset="0"/>
                <a:ea typeface="Lucida Bright" pitchFamily="34" charset="-122"/>
                <a:cs typeface="Lucida Bright" pitchFamily="34" charset="-120"/>
              </a:rPr>
              <a:t>SOLVER</a:t>
            </a:r>
            <a:endParaRPr lang="en-US" sz="2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5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5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35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35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35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35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35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35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350"/>
                                        <p:tgtEl>
                                          <p:spTgt spid="14"/>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35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350"/>
                                        <p:tgtEl>
                                          <p:spTgt spid="16"/>
                                        </p:tgtEl>
                                      </p:cBhvr>
                                    </p:animEffect>
                                  </p:childTnLst>
                                </p:cTn>
                              </p:par>
                              <p:par>
                                <p:cTn id="51" presetID="10"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350"/>
                                        <p:tgtEl>
                                          <p:spTgt spid="17"/>
                                        </p:tgtEl>
                                      </p:cBhvr>
                                    </p:animEffect>
                                  </p:childTnLst>
                                </p:cTn>
                              </p:par>
                              <p:par>
                                <p:cTn id="54" presetID="10"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35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350"/>
                                        <p:tgtEl>
                                          <p:spTgt spid="22"/>
                                        </p:tgtEl>
                                      </p:cBhvr>
                                    </p:animEffect>
                                  </p:childTnLst>
                                </p:cTn>
                              </p:par>
                              <p:par>
                                <p:cTn id="62" presetID="10" presetClass="entr" presetSubtype="0" fill="hold"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350"/>
                                        <p:tgtEl>
                                          <p:spTgt spid="23"/>
                                        </p:tgtEl>
                                      </p:cBhvr>
                                    </p:animEffect>
                                  </p:childTnLst>
                                </p:cTn>
                              </p:par>
                              <p:par>
                                <p:cTn id="65" presetID="10"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350"/>
                                        <p:tgtEl>
                                          <p:spTgt spid="24"/>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350"/>
                                        <p:tgtEl>
                                          <p:spTgt spid="26"/>
                                        </p:tgtEl>
                                      </p:cBhvr>
                                    </p:animEffect>
                                  </p:childTnLst>
                                </p:cTn>
                              </p:par>
                              <p:par>
                                <p:cTn id="71" presetID="10"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350"/>
                                        <p:tgtEl>
                                          <p:spTgt spid="27"/>
                                        </p:tgtEl>
                                      </p:cBhvr>
                                    </p:animEffect>
                                  </p:childTnLst>
                                </p:cTn>
                              </p:par>
                              <p:par>
                                <p:cTn id="74" presetID="10" presetClass="entr" presetSubtype="0" fill="hold"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350"/>
                                        <p:tgtEl>
                                          <p:spTgt spid="28"/>
                                        </p:tgtEl>
                                      </p:cBhvr>
                                    </p:animEffect>
                                  </p:childTnLst>
                                </p:cTn>
                              </p:par>
                              <p:par>
                                <p:cTn id="77" presetID="10" presetClass="entr" presetSubtype="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350"/>
                                        <p:tgtEl>
                                          <p:spTgt spid="30"/>
                                        </p:tgtEl>
                                      </p:cBhvr>
                                    </p:animEffect>
                                  </p:childTnLst>
                                </p:cTn>
                              </p:par>
                              <p:par>
                                <p:cTn id="80" presetID="10" presetClass="entr" presetSubtype="0" fill="hold"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350"/>
                                        <p:tgtEl>
                                          <p:spTgt spid="31"/>
                                        </p:tgtEl>
                                      </p:cBhvr>
                                    </p:animEffect>
                                  </p:childTnLst>
                                </p:cTn>
                              </p:par>
                              <p:par>
                                <p:cTn id="83" presetID="10" presetClass="entr" presetSubtype="0" fill="hold"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350"/>
                                        <p:tgtEl>
                                          <p:spTgt spid="32"/>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350"/>
                                        <p:tgtEl>
                                          <p:spTgt spid="25"/>
                                        </p:tgtEl>
                                      </p:cBhvr>
                                    </p:animEffect>
                                  </p:childTnLst>
                                </p:cTn>
                              </p:par>
                              <p:par>
                                <p:cTn id="91" presetID="10" presetClass="entr" presetSubtype="0" fill="hold"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350"/>
                                        <p:tgtEl>
                                          <p:spTgt spid="29"/>
                                        </p:tgtEl>
                                      </p:cBhvr>
                                    </p:animEffect>
                                  </p:childTnLst>
                                </p:cTn>
                              </p:par>
                              <p:par>
                                <p:cTn id="94" presetID="10" presetClass="entr" presetSubtype="0" fill="hold" nodeType="with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350"/>
                                        <p:tgtEl>
                                          <p:spTgt spid="33"/>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350"/>
                                        <p:tgtEl>
                                          <p:spTgt spid="19"/>
                                        </p:tgtEl>
                                      </p:cBhvr>
                                    </p:animEffect>
                                  </p:childTnLst>
                                </p:cTn>
                              </p:par>
                              <p:par>
                                <p:cTn id="102" presetID="10" presetClass="entr" presetSubtype="0" fill="hold" nodeType="withEffect">
                                  <p:stCondLst>
                                    <p:cond delay="0"/>
                                  </p:stCondLst>
                                  <p:childTnLst>
                                    <p:set>
                                      <p:cBhvr>
                                        <p:cTn id="103" dur="1" fill="hold">
                                          <p:stCondLst>
                                            <p:cond delay="0"/>
                                          </p:stCondLst>
                                        </p:cTn>
                                        <p:tgtEl>
                                          <p:spTgt spid="20"/>
                                        </p:tgtEl>
                                        <p:attrNameLst>
                                          <p:attrName>style.visibility</p:attrName>
                                        </p:attrNameLst>
                                      </p:cBhvr>
                                      <p:to>
                                        <p:strVal val="visible"/>
                                      </p:to>
                                    </p:set>
                                    <p:animEffect transition="in" filter="fade">
                                      <p:cBhvr>
                                        <p:cTn id="104" dur="350"/>
                                        <p:tgtEl>
                                          <p:spTgt spid="20"/>
                                        </p:tgtEl>
                                      </p:cBhvr>
                                    </p:animEffect>
                                  </p:childTnLst>
                                </p:cTn>
                              </p:par>
                              <p:par>
                                <p:cTn id="105" presetID="10" presetClass="entr" presetSubtype="0" fill="hold"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350"/>
                                        <p:tgtEl>
                                          <p:spTgt spid="21"/>
                                        </p:tgtEl>
                                      </p:cBhvr>
                                    </p:animEffect>
                                  </p:childTnLst>
                                </p:cTn>
                              </p:par>
                              <p:par>
                                <p:cTn id="108" presetID="10" presetClass="entr" presetSubtype="0" fill="hold"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350"/>
                                        <p:tgtEl>
                                          <p:spTgt spid="34"/>
                                        </p:tgtEl>
                                      </p:cBhvr>
                                    </p:animEffect>
                                  </p:childTnLst>
                                </p:cTn>
                              </p:par>
                              <p:par>
                                <p:cTn id="111" presetID="10" presetClass="entr" presetSubtype="0" fill="hold"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fade">
                                      <p:cBhvr>
                                        <p:cTn id="113" dur="350"/>
                                        <p:tgtEl>
                                          <p:spTgt spid="35"/>
                                        </p:tgtEl>
                                      </p:cBhvr>
                                    </p:animEffect>
                                  </p:childTnLst>
                                </p:cTn>
                              </p:par>
                              <p:par>
                                <p:cTn id="114" presetID="10" presetClass="entr" presetSubtype="0" fill="hold" nodeType="with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fade">
                                      <p:cBhvr>
                                        <p:cTn id="116" dur="350"/>
                                        <p:tgtEl>
                                          <p:spTgt spid="36"/>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350"/>
                                        <p:tgtEl>
                                          <p:spTgt spid="37"/>
                                        </p:tgtEl>
                                      </p:cBhvr>
                                    </p:animEffect>
                                  </p:childTnLst>
                                </p:cTn>
                              </p:par>
                              <p:par>
                                <p:cTn id="122" presetID="10" presetClass="entr" presetSubtype="0" fill="hold" nodeType="withEffect">
                                  <p:stCondLst>
                                    <p:cond delay="0"/>
                                  </p:stCondLst>
                                  <p:childTnLst>
                                    <p:set>
                                      <p:cBhvr>
                                        <p:cTn id="123" dur="1" fill="hold">
                                          <p:stCondLst>
                                            <p:cond delay="0"/>
                                          </p:stCondLst>
                                        </p:cTn>
                                        <p:tgtEl>
                                          <p:spTgt spid="38"/>
                                        </p:tgtEl>
                                        <p:attrNameLst>
                                          <p:attrName>style.visibility</p:attrName>
                                        </p:attrNameLst>
                                      </p:cBhvr>
                                      <p:to>
                                        <p:strVal val="visible"/>
                                      </p:to>
                                    </p:set>
                                    <p:animEffect transition="in" filter="fade">
                                      <p:cBhvr>
                                        <p:cTn id="124" dur="350"/>
                                        <p:tgtEl>
                                          <p:spTgt spid="38"/>
                                        </p:tgtEl>
                                      </p:cBhvr>
                                    </p:animEffect>
                                  </p:childTnLst>
                                </p:cTn>
                              </p:par>
                              <p:par>
                                <p:cTn id="125" presetID="10" presetClass="entr" presetSubtype="0" fill="hold" nodeType="with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fade">
                                      <p:cBhvr>
                                        <p:cTn id="127" dur="350"/>
                                        <p:tgtEl>
                                          <p:spTgt spid="39"/>
                                        </p:tgtEl>
                                      </p:cBhvr>
                                    </p:animEffect>
                                  </p:childTnLst>
                                </p:cTn>
                              </p:par>
                              <p:par>
                                <p:cTn id="128" presetID="10" presetClass="entr" presetSubtype="0" fill="hold" nodeType="withEffect">
                                  <p:stCondLst>
                                    <p:cond delay="0"/>
                                  </p:stCondLst>
                                  <p:childTnLst>
                                    <p:set>
                                      <p:cBhvr>
                                        <p:cTn id="129" dur="1" fill="hold">
                                          <p:stCondLst>
                                            <p:cond delay="0"/>
                                          </p:stCondLst>
                                        </p:cTn>
                                        <p:tgtEl>
                                          <p:spTgt spid="40"/>
                                        </p:tgtEl>
                                        <p:attrNameLst>
                                          <p:attrName>style.visibility</p:attrName>
                                        </p:attrNameLst>
                                      </p:cBhvr>
                                      <p:to>
                                        <p:strVal val="visible"/>
                                      </p:to>
                                    </p:set>
                                    <p:animEffect transition="in" filter="fade">
                                      <p:cBhvr>
                                        <p:cTn id="130" dur="350"/>
                                        <p:tgtEl>
                                          <p:spTgt spid="40"/>
                                        </p:tgtEl>
                                      </p:cBhvr>
                                    </p:animEffect>
                                  </p:childTnLst>
                                </p:cTn>
                              </p:par>
                              <p:par>
                                <p:cTn id="131" presetID="10" presetClass="entr" presetSubtype="0" fill="hold" nodeType="with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350"/>
                                        <p:tgtEl>
                                          <p:spTgt spid="41"/>
                                        </p:tgtEl>
                                      </p:cBhvr>
                                    </p:animEffect>
                                  </p:childTnLst>
                                </p:cTn>
                              </p:par>
                              <p:par>
                                <p:cTn id="134" presetID="10" presetClass="entr" presetSubtype="0" fill="hold" nodeType="withEffect">
                                  <p:stCondLst>
                                    <p:cond delay="0"/>
                                  </p:stCondLst>
                                  <p:childTnLst>
                                    <p:set>
                                      <p:cBhvr>
                                        <p:cTn id="135" dur="1" fill="hold">
                                          <p:stCondLst>
                                            <p:cond delay="0"/>
                                          </p:stCondLst>
                                        </p:cTn>
                                        <p:tgtEl>
                                          <p:spTgt spid="42"/>
                                        </p:tgtEl>
                                        <p:attrNameLst>
                                          <p:attrName>style.visibility</p:attrName>
                                        </p:attrNameLst>
                                      </p:cBhvr>
                                      <p:to>
                                        <p:strVal val="visible"/>
                                      </p:to>
                                    </p:set>
                                    <p:animEffect transition="in" filter="fade">
                                      <p:cBhvr>
                                        <p:cTn id="136" dur="350"/>
                                        <p:tgtEl>
                                          <p:spTgt spid="42"/>
                                        </p:tgtEl>
                                      </p:cBhvr>
                                    </p:animEffect>
                                  </p:childTnLst>
                                </p:cTn>
                              </p:par>
                              <p:par>
                                <p:cTn id="137" presetID="10" presetClass="entr" presetSubtype="0" fill="hold" nodeType="with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fade">
                                      <p:cBhvr>
                                        <p:cTn id="139" dur="350"/>
                                        <p:tgtEl>
                                          <p:spTgt spid="43"/>
                                        </p:tgtEl>
                                      </p:cBhvr>
                                    </p:animEffect>
                                  </p:childTnLst>
                                </p:cTn>
                              </p:par>
                              <p:par>
                                <p:cTn id="140" presetID="10" presetClass="entr" presetSubtype="0" fill="hold" nodeType="withEffect">
                                  <p:stCondLst>
                                    <p:cond delay="0"/>
                                  </p:stCondLst>
                                  <p:childTnLst>
                                    <p:set>
                                      <p:cBhvr>
                                        <p:cTn id="141" dur="1" fill="hold">
                                          <p:stCondLst>
                                            <p:cond delay="0"/>
                                          </p:stCondLst>
                                        </p:cTn>
                                        <p:tgtEl>
                                          <p:spTgt spid="44"/>
                                        </p:tgtEl>
                                        <p:attrNameLst>
                                          <p:attrName>style.visibility</p:attrName>
                                        </p:attrNameLst>
                                      </p:cBhvr>
                                      <p:to>
                                        <p:strVal val="visible"/>
                                      </p:to>
                                    </p:set>
                                    <p:animEffect transition="in" filter="fade">
                                      <p:cBhvr>
                                        <p:cTn id="142" dur="3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Two gradients, two jobs</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b1_lab"/>
          <p:cNvSpPr/>
          <p:nvPr/>
        </p:nvSpPr>
        <p:spPr>
          <a:xfrm>
            <a:off x="411480" y="914400"/>
            <a:ext cx="5486400" cy="329184"/>
          </a:xfrm>
          <a:prstGeom prst="rect">
            <a:avLst/>
          </a:prstGeom>
          <a:noFill/>
          <a:ln/>
        </p:spPr>
        <p:txBody>
          <a:bodyPr wrap="square" lIns="0" tIns="0" rIns="0" bIns="0" rtlCol="0" anchor="ctr"/>
          <a:lstStyle/>
          <a:p>
            <a:pPr marL="0" indent="0" algn="l">
              <a:buNone/>
            </a:pPr>
            <a:r>
              <a:rPr lang="en-US" sz="1650" b="1" dirty="0">
                <a:solidFill>
                  <a:srgbClr val="3B5776"/>
                </a:solidFill>
                <a:latin typeface="Lucida Bright" pitchFamily="34" charset="0"/>
                <a:ea typeface="Lucida Bright" pitchFamily="34" charset="-122"/>
                <a:cs typeface="Lucida Bright" pitchFamily="34" charset="-120"/>
              </a:rPr>
              <a:t>STATE UPDATE — solving one problem</a:t>
            </a:r>
            <a:endParaRPr lang="en-US" sz="1650" dirty="0"/>
          </a:p>
        </p:txBody>
      </p:sp>
      <p:sp>
        <p:nvSpPr>
          <p:cNvPr id="6" name="b1_p0"/>
          <p:cNvSpPr/>
          <p:nvPr/>
        </p:nvSpPr>
        <p:spPr>
          <a:xfrm>
            <a:off x="411480" y="1261872"/>
            <a:ext cx="1517904" cy="658368"/>
          </a:xfrm>
          <a:prstGeom prst="roundRect">
            <a:avLst>
              <a:gd name="adj" fmla="val 11111"/>
            </a:avLst>
          </a:prstGeom>
          <a:solidFill>
            <a:srgbClr val="3B5776"/>
          </a:solidFill>
          <a:ln/>
        </p:spPr>
        <p:txBody>
          <a:bodyPr/>
          <a:lstStyle/>
          <a:p>
            <a:endParaRPr lang="en-US"/>
          </a:p>
        </p:txBody>
      </p:sp>
      <p:sp>
        <p:nvSpPr>
          <p:cNvPr id="7" name="b1_t0"/>
          <p:cNvSpPr/>
          <p:nvPr/>
        </p:nvSpPr>
        <p:spPr>
          <a:xfrm>
            <a:off x="448056" y="1261872"/>
            <a:ext cx="1444752" cy="658368"/>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y = 10</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measured</a:t>
            </a:r>
            <a:endParaRPr lang="en-US" sz="1600" dirty="0"/>
          </a:p>
        </p:txBody>
      </p:sp>
      <p:sp>
        <p:nvSpPr>
          <p:cNvPr id="8" name="b1_a0"/>
          <p:cNvSpPr/>
          <p:nvPr/>
        </p:nvSpPr>
        <p:spPr>
          <a:xfrm>
            <a:off x="1947672" y="1591056"/>
            <a:ext cx="146304" cy="914"/>
          </a:xfrm>
          <a:prstGeom prst="line">
            <a:avLst/>
          </a:prstGeom>
          <a:noFill/>
          <a:ln w="25400">
            <a:solidFill>
              <a:srgbClr val="6B6459"/>
            </a:solidFill>
            <a:prstDash val="solid"/>
            <a:tailEnd type="triangle"/>
          </a:ln>
        </p:spPr>
        <p:txBody>
          <a:bodyPr/>
          <a:lstStyle/>
          <a:p>
            <a:endParaRPr lang="en-US"/>
          </a:p>
        </p:txBody>
      </p:sp>
      <p:sp>
        <p:nvSpPr>
          <p:cNvPr id="9" name="b1_p1"/>
          <p:cNvSpPr/>
          <p:nvPr/>
        </p:nvSpPr>
        <p:spPr>
          <a:xfrm>
            <a:off x="2112264" y="1261872"/>
            <a:ext cx="1517904" cy="658368"/>
          </a:xfrm>
          <a:prstGeom prst="roundRect">
            <a:avLst>
              <a:gd name="adj" fmla="val 11111"/>
            </a:avLst>
          </a:prstGeom>
          <a:solidFill>
            <a:srgbClr val="3B5776"/>
          </a:solidFill>
          <a:ln/>
        </p:spPr>
        <p:txBody>
          <a:bodyPr/>
          <a:lstStyle/>
          <a:p>
            <a:endParaRPr lang="en-US"/>
          </a:p>
        </p:txBody>
      </p:sp>
      <p:sp>
        <p:nvSpPr>
          <p:cNvPr id="10" name="b1_t1"/>
          <p:cNvSpPr/>
          <p:nvPr/>
        </p:nvSpPr>
        <p:spPr>
          <a:xfrm>
            <a:off x="2148840" y="1261872"/>
            <a:ext cx="1444752" cy="658368"/>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objective</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f</a:t>
            </a:r>
            <a:r>
              <a:rPr lang="en-US" sz="1600" baseline="-40000" dirty="0">
                <a:solidFill>
                  <a:srgbClr val="FFFFFF"/>
                </a:solidFill>
                <a:latin typeface="Lucida Bright" pitchFamily="34" charset="0"/>
                <a:ea typeface="Lucida Bright" pitchFamily="34" charset="-122"/>
                <a:cs typeface="Lucida Bright" pitchFamily="34" charset="-120"/>
              </a:rPr>
              <a:t>y</a:t>
            </a:r>
            <a:r>
              <a:rPr lang="en-US" sz="1600" dirty="0">
                <a:solidFill>
                  <a:srgbClr val="FFFFFF"/>
                </a:solidFill>
                <a:latin typeface="Lucida Bright" pitchFamily="34" charset="0"/>
                <a:ea typeface="Lucida Bright" pitchFamily="34" charset="-122"/>
                <a:cs typeface="Lucida Bright" pitchFamily="34" charset="-120"/>
              </a:rPr>
              <a:t>(x)</a:t>
            </a:r>
            <a:endParaRPr lang="en-US" sz="1600" dirty="0"/>
          </a:p>
        </p:txBody>
      </p:sp>
      <p:sp>
        <p:nvSpPr>
          <p:cNvPr id="11" name="b1_a1"/>
          <p:cNvSpPr/>
          <p:nvPr/>
        </p:nvSpPr>
        <p:spPr>
          <a:xfrm>
            <a:off x="3648456" y="1591056"/>
            <a:ext cx="146304" cy="914"/>
          </a:xfrm>
          <a:prstGeom prst="line">
            <a:avLst/>
          </a:prstGeom>
          <a:noFill/>
          <a:ln w="25400">
            <a:solidFill>
              <a:srgbClr val="6B6459"/>
            </a:solidFill>
            <a:prstDash val="solid"/>
            <a:tailEnd type="triangle"/>
          </a:ln>
        </p:spPr>
        <p:txBody>
          <a:bodyPr/>
          <a:lstStyle/>
          <a:p>
            <a:endParaRPr lang="en-US"/>
          </a:p>
        </p:txBody>
      </p:sp>
      <p:sp>
        <p:nvSpPr>
          <p:cNvPr id="12" name="b1_p2"/>
          <p:cNvSpPr/>
          <p:nvPr/>
        </p:nvSpPr>
        <p:spPr>
          <a:xfrm>
            <a:off x="3813048" y="1261872"/>
            <a:ext cx="1517904" cy="658368"/>
          </a:xfrm>
          <a:prstGeom prst="roundRect">
            <a:avLst>
              <a:gd name="adj" fmla="val 11111"/>
            </a:avLst>
          </a:prstGeom>
          <a:solidFill>
            <a:srgbClr val="3B5776"/>
          </a:solidFill>
          <a:ln/>
        </p:spPr>
        <p:txBody>
          <a:bodyPr/>
          <a:lstStyle/>
          <a:p>
            <a:endParaRPr lang="en-US"/>
          </a:p>
        </p:txBody>
      </p:sp>
      <p:sp>
        <p:nvSpPr>
          <p:cNvPr id="13" name="b1_t2"/>
          <p:cNvSpPr/>
          <p:nvPr/>
        </p:nvSpPr>
        <p:spPr>
          <a:xfrm>
            <a:off x="3849624" y="1261872"/>
            <a:ext cx="1444752"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Lucida Bright" pitchFamily="34" charset="0"/>
                <a:ea typeface="Lucida Bright" pitchFamily="34" charset="-122"/>
                <a:cs typeface="Lucida Bright" pitchFamily="34" charset="-120"/>
              </a:rPr>
              <a:t>∇</a:t>
            </a:r>
            <a:r>
              <a:rPr lang="en-US" sz="2000" b="1" baseline="-40000" dirty="0">
                <a:solidFill>
                  <a:srgbClr val="FFFFFF"/>
                </a:solidFill>
                <a:latin typeface="Lucida Bright" pitchFamily="34" charset="0"/>
                <a:ea typeface="Lucida Bright" pitchFamily="34" charset="-122"/>
                <a:cs typeface="Lucida Bright" pitchFamily="34" charset="-120"/>
              </a:rPr>
              <a:t>x</a:t>
            </a:r>
            <a:r>
              <a:rPr lang="en-US" sz="2000" b="1" dirty="0">
                <a:solidFill>
                  <a:srgbClr val="FFFFFF"/>
                </a:solidFill>
                <a:latin typeface="Lucida Bright" pitchFamily="34" charset="0"/>
                <a:ea typeface="Lucida Bright" pitchFamily="34" charset="-122"/>
                <a:cs typeface="Lucida Bright" pitchFamily="34" charset="-120"/>
              </a:rPr>
              <a:t>f</a:t>
            </a:r>
            <a:endParaRPr lang="en-US" sz="2000" dirty="0"/>
          </a:p>
        </p:txBody>
      </p:sp>
      <p:sp>
        <p:nvSpPr>
          <p:cNvPr id="14" name="b1_a2"/>
          <p:cNvSpPr/>
          <p:nvPr/>
        </p:nvSpPr>
        <p:spPr>
          <a:xfrm>
            <a:off x="5349240" y="1591056"/>
            <a:ext cx="146304" cy="914"/>
          </a:xfrm>
          <a:prstGeom prst="line">
            <a:avLst/>
          </a:prstGeom>
          <a:noFill/>
          <a:ln w="25400">
            <a:solidFill>
              <a:srgbClr val="6B6459"/>
            </a:solidFill>
            <a:prstDash val="solid"/>
            <a:tailEnd type="triangle"/>
          </a:ln>
        </p:spPr>
        <p:txBody>
          <a:bodyPr/>
          <a:lstStyle/>
          <a:p>
            <a:endParaRPr lang="en-US"/>
          </a:p>
        </p:txBody>
      </p:sp>
      <p:sp>
        <p:nvSpPr>
          <p:cNvPr id="15" name="b1_p3"/>
          <p:cNvSpPr/>
          <p:nvPr/>
        </p:nvSpPr>
        <p:spPr>
          <a:xfrm>
            <a:off x="5513832" y="1261872"/>
            <a:ext cx="1517904" cy="658368"/>
          </a:xfrm>
          <a:prstGeom prst="roundRect">
            <a:avLst>
              <a:gd name="adj" fmla="val 11111"/>
            </a:avLst>
          </a:prstGeom>
          <a:solidFill>
            <a:srgbClr val="3B5776"/>
          </a:solidFill>
          <a:ln/>
        </p:spPr>
        <p:txBody>
          <a:bodyPr/>
          <a:lstStyle/>
          <a:p>
            <a:endParaRPr lang="en-US"/>
          </a:p>
        </p:txBody>
      </p:sp>
      <p:sp>
        <p:nvSpPr>
          <p:cNvPr id="16" name="b1_t3"/>
          <p:cNvSpPr/>
          <p:nvPr/>
        </p:nvSpPr>
        <p:spPr>
          <a:xfrm>
            <a:off x="5550408" y="1261872"/>
            <a:ext cx="1444752" cy="658368"/>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x: 0 → 2 → …</a:t>
            </a:r>
            <a:endParaRPr lang="en-US" sz="1600" dirty="0"/>
          </a:p>
        </p:txBody>
      </p:sp>
      <p:sp>
        <p:nvSpPr>
          <p:cNvPr id="17" name="b1_a3"/>
          <p:cNvSpPr/>
          <p:nvPr/>
        </p:nvSpPr>
        <p:spPr>
          <a:xfrm>
            <a:off x="7050024" y="1591056"/>
            <a:ext cx="146304" cy="914"/>
          </a:xfrm>
          <a:prstGeom prst="line">
            <a:avLst/>
          </a:prstGeom>
          <a:noFill/>
          <a:ln w="25400">
            <a:solidFill>
              <a:srgbClr val="6B6459"/>
            </a:solidFill>
            <a:prstDash val="solid"/>
            <a:tailEnd type="triangle"/>
          </a:ln>
        </p:spPr>
        <p:txBody>
          <a:bodyPr/>
          <a:lstStyle/>
          <a:p>
            <a:endParaRPr lang="en-US"/>
          </a:p>
        </p:txBody>
      </p:sp>
      <p:sp>
        <p:nvSpPr>
          <p:cNvPr id="18" name="b1_p4"/>
          <p:cNvSpPr/>
          <p:nvPr/>
        </p:nvSpPr>
        <p:spPr>
          <a:xfrm>
            <a:off x="7214616" y="1261872"/>
            <a:ext cx="1517904" cy="658368"/>
          </a:xfrm>
          <a:prstGeom prst="roundRect">
            <a:avLst>
              <a:gd name="adj" fmla="val 11111"/>
            </a:avLst>
          </a:prstGeom>
          <a:solidFill>
            <a:srgbClr val="34465B"/>
          </a:solidFill>
          <a:ln/>
        </p:spPr>
        <p:txBody>
          <a:bodyPr/>
          <a:lstStyle/>
          <a:p>
            <a:endParaRPr lang="en-US"/>
          </a:p>
        </p:txBody>
      </p:sp>
      <p:sp>
        <p:nvSpPr>
          <p:cNvPr id="19" name="b1_t4"/>
          <p:cNvSpPr/>
          <p:nvPr/>
        </p:nvSpPr>
        <p:spPr>
          <a:xfrm>
            <a:off x="7251192" y="1261872"/>
            <a:ext cx="1444752" cy="658368"/>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estimated</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quantity x</a:t>
            </a:r>
            <a:endParaRPr lang="en-US" sz="1600" dirty="0"/>
          </a:p>
        </p:txBody>
      </p:sp>
      <p:sp>
        <p:nvSpPr>
          <p:cNvPr id="20" name="b1_cap"/>
          <p:cNvSpPr/>
          <p:nvPr/>
        </p:nvSpPr>
        <p:spPr>
          <a:xfrm>
            <a:off x="411480" y="1947672"/>
            <a:ext cx="8321040" cy="310896"/>
          </a:xfrm>
          <a:prstGeom prst="rect">
            <a:avLst/>
          </a:prstGeom>
          <a:noFill/>
          <a:ln/>
        </p:spPr>
        <p:txBody>
          <a:bodyPr wrap="square" lIns="0" tIns="0" rIns="0" bIns="0" rtlCol="0" anchor="ctr"/>
          <a:lstStyle/>
          <a:p>
            <a:pPr marL="0" indent="0" algn="ctr">
              <a:buNone/>
            </a:pPr>
            <a:r>
              <a:rPr lang="en-US" sz="1600" i="1" dirty="0">
                <a:solidFill>
                  <a:srgbClr val="3B5776"/>
                </a:solidFill>
                <a:latin typeface="Lucida Bright" pitchFamily="34" charset="0"/>
                <a:ea typeface="Lucida Bright" pitchFamily="34" charset="-122"/>
                <a:cs typeface="Lucida Bright" pitchFamily="34" charset="-120"/>
              </a:rPr>
              <a:t>For a particular measurement, move x toward the solution.</a:t>
            </a:r>
            <a:endParaRPr lang="en-US" sz="1600" dirty="0"/>
          </a:p>
        </p:txBody>
      </p:sp>
      <p:sp>
        <p:nvSpPr>
          <p:cNvPr id="21" name="b2_lab"/>
          <p:cNvSpPr/>
          <p:nvPr/>
        </p:nvSpPr>
        <p:spPr>
          <a:xfrm>
            <a:off x="411480" y="2258568"/>
            <a:ext cx="5486400" cy="329184"/>
          </a:xfrm>
          <a:prstGeom prst="rect">
            <a:avLst/>
          </a:prstGeom>
          <a:noFill/>
          <a:ln/>
        </p:spPr>
        <p:txBody>
          <a:bodyPr wrap="square" lIns="0" tIns="0" rIns="0" bIns="0" rtlCol="0" anchor="ctr"/>
          <a:lstStyle/>
          <a:p>
            <a:pPr marL="0" indent="0" algn="l">
              <a:buNone/>
            </a:pPr>
            <a:r>
              <a:rPr lang="en-US" sz="1650" b="1" dirty="0">
                <a:solidFill>
                  <a:srgbClr val="4F6B45"/>
                </a:solidFill>
                <a:latin typeface="Lucida Bright" pitchFamily="34" charset="0"/>
                <a:ea typeface="Lucida Bright" pitchFamily="34" charset="-122"/>
                <a:cs typeface="Lucida Bright" pitchFamily="34" charset="-120"/>
              </a:rPr>
              <a:t>PARAMETER UPDATE — learning the solver</a:t>
            </a:r>
            <a:endParaRPr lang="en-US" sz="1650" dirty="0"/>
          </a:p>
        </p:txBody>
      </p:sp>
      <p:sp>
        <p:nvSpPr>
          <p:cNvPr id="22" name="b2_p0"/>
          <p:cNvSpPr/>
          <p:nvPr/>
        </p:nvSpPr>
        <p:spPr>
          <a:xfrm>
            <a:off x="411480" y="2596896"/>
            <a:ext cx="1234440" cy="731520"/>
          </a:xfrm>
          <a:prstGeom prst="roundRect">
            <a:avLst>
              <a:gd name="adj" fmla="val 10000"/>
            </a:avLst>
          </a:prstGeom>
          <a:solidFill>
            <a:srgbClr val="34465B"/>
          </a:solidFill>
          <a:ln/>
        </p:spPr>
        <p:txBody>
          <a:bodyPr/>
          <a:lstStyle/>
          <a:p>
            <a:endParaRPr lang="en-US"/>
          </a:p>
        </p:txBody>
      </p:sp>
      <p:sp>
        <p:nvSpPr>
          <p:cNvPr id="23" name="b2_t0"/>
          <p:cNvSpPr/>
          <p:nvPr/>
        </p:nvSpPr>
        <p:spPr>
          <a:xfrm>
            <a:off x="448056" y="2596896"/>
            <a:ext cx="1161288"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(y, x*)</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training pair</a:t>
            </a:r>
            <a:endParaRPr lang="en-US" sz="1600" dirty="0"/>
          </a:p>
        </p:txBody>
      </p:sp>
      <p:sp>
        <p:nvSpPr>
          <p:cNvPr id="24" name="b2_a0"/>
          <p:cNvSpPr/>
          <p:nvPr/>
        </p:nvSpPr>
        <p:spPr>
          <a:xfrm>
            <a:off x="1664208" y="2962656"/>
            <a:ext cx="146304" cy="914"/>
          </a:xfrm>
          <a:prstGeom prst="line">
            <a:avLst/>
          </a:prstGeom>
          <a:noFill/>
          <a:ln w="25400">
            <a:solidFill>
              <a:srgbClr val="6B6459"/>
            </a:solidFill>
            <a:prstDash val="solid"/>
            <a:tailEnd type="triangle"/>
          </a:ln>
        </p:spPr>
        <p:txBody>
          <a:bodyPr/>
          <a:lstStyle/>
          <a:p>
            <a:endParaRPr lang="en-US"/>
          </a:p>
        </p:txBody>
      </p:sp>
      <p:sp>
        <p:nvSpPr>
          <p:cNvPr id="25" name="b2_p1"/>
          <p:cNvSpPr/>
          <p:nvPr/>
        </p:nvSpPr>
        <p:spPr>
          <a:xfrm>
            <a:off x="1828800" y="2596896"/>
            <a:ext cx="1234440" cy="731520"/>
          </a:xfrm>
          <a:prstGeom prst="roundRect">
            <a:avLst>
              <a:gd name="adj" fmla="val 10000"/>
            </a:avLst>
          </a:prstGeom>
          <a:solidFill>
            <a:srgbClr val="4F6B45"/>
          </a:solidFill>
          <a:ln/>
        </p:spPr>
        <p:txBody>
          <a:bodyPr/>
          <a:lstStyle/>
          <a:p>
            <a:endParaRPr lang="en-US"/>
          </a:p>
        </p:txBody>
      </p:sp>
      <p:sp>
        <p:nvSpPr>
          <p:cNvPr id="26" name="b2_t1"/>
          <p:cNvSpPr/>
          <p:nvPr/>
        </p:nvSpPr>
        <p:spPr>
          <a:xfrm>
            <a:off x="1865376" y="2596896"/>
            <a:ext cx="1161288" cy="73152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solver</a:t>
            </a:r>
            <a:endParaRPr lang="en-US" sz="1600" dirty="0"/>
          </a:p>
          <a:p>
            <a:pPr marL="0" indent="0" algn="ctr">
              <a:buNone/>
            </a:pPr>
            <a:r>
              <a:rPr lang="en-US" sz="1900" b="1" i="1" dirty="0">
                <a:solidFill>
                  <a:srgbClr val="FFFFFF"/>
                </a:solidFill>
                <a:latin typeface="Lucida Bright" pitchFamily="34" charset="0"/>
                <a:ea typeface="Lucida Bright" pitchFamily="34" charset="-122"/>
                <a:cs typeface="Lucida Bright" pitchFamily="34" charset="-120"/>
              </a:rPr>
              <a:t>θ</a:t>
            </a:r>
            <a:endParaRPr lang="en-US" sz="1600" dirty="0"/>
          </a:p>
        </p:txBody>
      </p:sp>
      <p:sp>
        <p:nvSpPr>
          <p:cNvPr id="27" name="b2_a1"/>
          <p:cNvSpPr/>
          <p:nvPr/>
        </p:nvSpPr>
        <p:spPr>
          <a:xfrm>
            <a:off x="3081528" y="2962656"/>
            <a:ext cx="146304" cy="914"/>
          </a:xfrm>
          <a:prstGeom prst="line">
            <a:avLst/>
          </a:prstGeom>
          <a:noFill/>
          <a:ln w="25400">
            <a:solidFill>
              <a:srgbClr val="6B6459"/>
            </a:solidFill>
            <a:prstDash val="solid"/>
            <a:tailEnd type="triangle"/>
          </a:ln>
        </p:spPr>
        <p:txBody>
          <a:bodyPr/>
          <a:lstStyle/>
          <a:p>
            <a:endParaRPr lang="en-US"/>
          </a:p>
        </p:txBody>
      </p:sp>
      <p:sp>
        <p:nvSpPr>
          <p:cNvPr id="28" name="b2_p2"/>
          <p:cNvSpPr/>
          <p:nvPr/>
        </p:nvSpPr>
        <p:spPr>
          <a:xfrm>
            <a:off x="3246120" y="2596896"/>
            <a:ext cx="1234440" cy="731520"/>
          </a:xfrm>
          <a:prstGeom prst="roundRect">
            <a:avLst>
              <a:gd name="adj" fmla="val 10000"/>
            </a:avLst>
          </a:prstGeom>
          <a:solidFill>
            <a:srgbClr val="3B5776"/>
          </a:solidFill>
          <a:ln/>
        </p:spPr>
        <p:txBody>
          <a:bodyPr/>
          <a:lstStyle/>
          <a:p>
            <a:endParaRPr lang="en-US"/>
          </a:p>
        </p:txBody>
      </p:sp>
      <p:sp>
        <p:nvSpPr>
          <p:cNvPr id="29" name="b2_t2"/>
          <p:cNvSpPr/>
          <p:nvPr/>
        </p:nvSpPr>
        <p:spPr>
          <a:xfrm>
            <a:off x="3282696" y="2596896"/>
            <a:ext cx="1161288"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x₁(θ)</a:t>
            </a:r>
            <a:endParaRPr lang="en-US" sz="1600" dirty="0"/>
          </a:p>
        </p:txBody>
      </p:sp>
      <p:sp>
        <p:nvSpPr>
          <p:cNvPr id="30" name="b2_a2"/>
          <p:cNvSpPr/>
          <p:nvPr/>
        </p:nvSpPr>
        <p:spPr>
          <a:xfrm>
            <a:off x="4498848" y="2962656"/>
            <a:ext cx="146304" cy="914"/>
          </a:xfrm>
          <a:prstGeom prst="line">
            <a:avLst/>
          </a:prstGeom>
          <a:noFill/>
          <a:ln w="25400">
            <a:solidFill>
              <a:srgbClr val="6B6459"/>
            </a:solidFill>
            <a:prstDash val="solid"/>
            <a:tailEnd type="triangle"/>
          </a:ln>
        </p:spPr>
        <p:txBody>
          <a:bodyPr/>
          <a:lstStyle/>
          <a:p>
            <a:endParaRPr lang="en-US"/>
          </a:p>
        </p:txBody>
      </p:sp>
      <p:sp>
        <p:nvSpPr>
          <p:cNvPr id="31" name="b2_p3"/>
          <p:cNvSpPr/>
          <p:nvPr/>
        </p:nvSpPr>
        <p:spPr>
          <a:xfrm>
            <a:off x="4663440" y="2596896"/>
            <a:ext cx="1234440" cy="731520"/>
          </a:xfrm>
          <a:prstGeom prst="roundRect">
            <a:avLst>
              <a:gd name="adj" fmla="val 10000"/>
            </a:avLst>
          </a:prstGeom>
          <a:solidFill>
            <a:srgbClr val="1E2A38"/>
          </a:solidFill>
          <a:ln/>
        </p:spPr>
        <p:txBody>
          <a:bodyPr/>
          <a:lstStyle/>
          <a:p>
            <a:endParaRPr lang="en-US"/>
          </a:p>
        </p:txBody>
      </p:sp>
      <p:sp>
        <p:nvSpPr>
          <p:cNvPr id="32" name="b2_t3"/>
          <p:cNvSpPr/>
          <p:nvPr/>
        </p:nvSpPr>
        <p:spPr>
          <a:xfrm>
            <a:off x="4700016" y="2596896"/>
            <a:ext cx="1161288" cy="73152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loss L =</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½‖x₁−x*‖²</a:t>
            </a:r>
            <a:endParaRPr lang="en-US" sz="1600" dirty="0"/>
          </a:p>
        </p:txBody>
      </p:sp>
      <p:sp>
        <p:nvSpPr>
          <p:cNvPr id="33" name="b2_a3"/>
          <p:cNvSpPr/>
          <p:nvPr/>
        </p:nvSpPr>
        <p:spPr>
          <a:xfrm>
            <a:off x="5916168" y="2962656"/>
            <a:ext cx="146304" cy="914"/>
          </a:xfrm>
          <a:prstGeom prst="line">
            <a:avLst/>
          </a:prstGeom>
          <a:noFill/>
          <a:ln w="25400">
            <a:solidFill>
              <a:srgbClr val="6B6459"/>
            </a:solidFill>
            <a:prstDash val="solid"/>
            <a:tailEnd type="triangle"/>
          </a:ln>
        </p:spPr>
        <p:txBody>
          <a:bodyPr/>
          <a:lstStyle/>
          <a:p>
            <a:endParaRPr lang="en-US"/>
          </a:p>
        </p:txBody>
      </p:sp>
      <p:sp>
        <p:nvSpPr>
          <p:cNvPr id="34" name="b2_p4"/>
          <p:cNvSpPr/>
          <p:nvPr/>
        </p:nvSpPr>
        <p:spPr>
          <a:xfrm>
            <a:off x="6080760" y="2596896"/>
            <a:ext cx="1234440" cy="731520"/>
          </a:xfrm>
          <a:prstGeom prst="roundRect">
            <a:avLst>
              <a:gd name="adj" fmla="val 10000"/>
            </a:avLst>
          </a:prstGeom>
          <a:solidFill>
            <a:srgbClr val="4F6B45"/>
          </a:solidFill>
          <a:ln/>
        </p:spPr>
        <p:txBody>
          <a:bodyPr/>
          <a:lstStyle/>
          <a:p>
            <a:endParaRPr lang="en-US"/>
          </a:p>
        </p:txBody>
      </p:sp>
      <p:sp>
        <p:nvSpPr>
          <p:cNvPr id="35" name="b2_t4"/>
          <p:cNvSpPr/>
          <p:nvPr/>
        </p:nvSpPr>
        <p:spPr>
          <a:xfrm>
            <a:off x="6117336" y="2596896"/>
            <a:ext cx="1161288" cy="731520"/>
          </a:xfrm>
          <a:prstGeom prst="rect">
            <a:avLst/>
          </a:prstGeom>
          <a:noFill/>
          <a:ln/>
        </p:spPr>
        <p:txBody>
          <a:bodyPr wrap="square" lIns="0" tIns="0" rIns="0" bIns="0" rtlCol="0" anchor="ctr"/>
          <a:lstStyle/>
          <a:p>
            <a:pPr marL="0" indent="0" algn="ctr">
              <a:buNone/>
            </a:pPr>
            <a:r>
              <a:rPr lang="en-US" sz="2000" b="1" dirty="0">
                <a:solidFill>
                  <a:srgbClr val="FFFFFF"/>
                </a:solidFill>
                <a:latin typeface="Lucida Bright" pitchFamily="34" charset="0"/>
                <a:ea typeface="Lucida Bright" pitchFamily="34" charset="-122"/>
                <a:cs typeface="Lucida Bright" pitchFamily="34" charset="-120"/>
              </a:rPr>
              <a:t>∇</a:t>
            </a:r>
            <a:r>
              <a:rPr lang="en-US" sz="2000" b="1" baseline="-40000" dirty="0">
                <a:solidFill>
                  <a:srgbClr val="FFFFFF"/>
                </a:solidFill>
                <a:latin typeface="Lucida Bright" pitchFamily="34" charset="0"/>
                <a:ea typeface="Lucida Bright" pitchFamily="34" charset="-122"/>
                <a:cs typeface="Lucida Bright" pitchFamily="34" charset="-120"/>
              </a:rPr>
              <a:t>θ</a:t>
            </a:r>
            <a:r>
              <a:rPr lang="en-US" sz="2000" b="1" dirty="0">
                <a:solidFill>
                  <a:srgbClr val="FFFFFF"/>
                </a:solidFill>
                <a:latin typeface="Lucida Bright" pitchFamily="34" charset="0"/>
                <a:ea typeface="Lucida Bright" pitchFamily="34" charset="-122"/>
                <a:cs typeface="Lucida Bright" pitchFamily="34" charset="-120"/>
              </a:rPr>
              <a:t>L</a:t>
            </a:r>
            <a:endParaRPr lang="en-US" sz="2000" dirty="0"/>
          </a:p>
        </p:txBody>
      </p:sp>
      <p:sp>
        <p:nvSpPr>
          <p:cNvPr id="36" name="b2_a4"/>
          <p:cNvSpPr/>
          <p:nvPr/>
        </p:nvSpPr>
        <p:spPr>
          <a:xfrm>
            <a:off x="7333488" y="2962656"/>
            <a:ext cx="146304" cy="914"/>
          </a:xfrm>
          <a:prstGeom prst="line">
            <a:avLst/>
          </a:prstGeom>
          <a:noFill/>
          <a:ln w="25400">
            <a:solidFill>
              <a:srgbClr val="6B6459"/>
            </a:solidFill>
            <a:prstDash val="solid"/>
            <a:tailEnd type="triangle"/>
          </a:ln>
        </p:spPr>
        <p:txBody>
          <a:bodyPr/>
          <a:lstStyle/>
          <a:p>
            <a:endParaRPr lang="en-US"/>
          </a:p>
        </p:txBody>
      </p:sp>
      <p:sp>
        <p:nvSpPr>
          <p:cNvPr id="37" name="b2_p5"/>
          <p:cNvSpPr/>
          <p:nvPr/>
        </p:nvSpPr>
        <p:spPr>
          <a:xfrm>
            <a:off x="7498080" y="2596896"/>
            <a:ext cx="1234440" cy="731520"/>
          </a:xfrm>
          <a:prstGeom prst="roundRect">
            <a:avLst>
              <a:gd name="adj" fmla="val 10000"/>
            </a:avLst>
          </a:prstGeom>
          <a:solidFill>
            <a:srgbClr val="4F6B45"/>
          </a:solidFill>
          <a:ln/>
        </p:spPr>
        <p:txBody>
          <a:bodyPr/>
          <a:lstStyle/>
          <a:p>
            <a:endParaRPr lang="en-US"/>
          </a:p>
        </p:txBody>
      </p:sp>
      <p:sp>
        <p:nvSpPr>
          <p:cNvPr id="38" name="b2_t5"/>
          <p:cNvSpPr/>
          <p:nvPr/>
        </p:nvSpPr>
        <p:spPr>
          <a:xfrm>
            <a:off x="7534656" y="2596896"/>
            <a:ext cx="1161288" cy="73152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θ →</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better θ</a:t>
            </a:r>
            <a:endParaRPr lang="en-US" sz="1600" dirty="0"/>
          </a:p>
        </p:txBody>
      </p:sp>
      <p:sp>
        <p:nvSpPr>
          <p:cNvPr id="39" name="b2_cap"/>
          <p:cNvSpPr/>
          <p:nvPr/>
        </p:nvSpPr>
        <p:spPr>
          <a:xfrm>
            <a:off x="411480" y="3355848"/>
            <a:ext cx="8321040" cy="310896"/>
          </a:xfrm>
          <a:prstGeom prst="rect">
            <a:avLst/>
          </a:prstGeom>
          <a:noFill/>
          <a:ln/>
        </p:spPr>
        <p:txBody>
          <a:bodyPr wrap="square" lIns="0" tIns="0" rIns="0" bIns="0" rtlCol="0" anchor="ctr"/>
          <a:lstStyle/>
          <a:p>
            <a:pPr marL="0" indent="0" algn="ctr">
              <a:buNone/>
            </a:pPr>
            <a:r>
              <a:rPr lang="en-US" sz="1600" i="1" dirty="0">
                <a:solidFill>
                  <a:srgbClr val="4F6B45"/>
                </a:solidFill>
                <a:latin typeface="Lucida Bright" pitchFamily="34" charset="0"/>
                <a:ea typeface="Lucida Bright" pitchFamily="34" charset="-122"/>
                <a:cs typeface="Lucida Bright" pitchFamily="34" charset="-120"/>
              </a:rPr>
              <a:t>Across many training examples, change the algorithm that produces x.</a:t>
            </a:r>
            <a:endParaRPr lang="en-US" sz="1600" dirty="0"/>
          </a:p>
        </p:txBody>
      </p:sp>
      <p:graphicFrame>
        <p:nvGraphicFramePr>
          <p:cNvPr id="40" name="b3_table"/>
          <p:cNvGraphicFramePr>
            <a:graphicFrameLocks noGrp="1"/>
          </p:cNvGraphicFramePr>
          <p:nvPr/>
        </p:nvGraphicFramePr>
        <p:xfrm>
          <a:off x="411480" y="3730752"/>
          <a:ext cx="5029200" cy="1828800"/>
        </p:xfrm>
        <a:graphic>
          <a:graphicData uri="http://schemas.openxmlformats.org/drawingml/2006/table">
            <a:tbl>
              <a:tblPr/>
              <a:tblGrid>
                <a:gridCol w="25146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tblGrid>
              <a:tr h="365760">
                <a:tc>
                  <a:txBody>
                    <a:bodyP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x</a:t>
                      </a:r>
                      <a:endParaRPr lang="en-US" sz="18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3B5776"/>
                    </a:solidFill>
                  </a:tcPr>
                </a:tc>
                <a:tc>
                  <a:txBody>
                    <a:bodyP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θ</a:t>
                      </a:r>
                      <a:endParaRPr lang="en-US" sz="18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4F6B45"/>
                    </a:solidFill>
                  </a:tcPr>
                </a:tc>
                <a:extLst>
                  <a:ext uri="{0D108BD9-81ED-4DB2-BD59-A6C34878D82A}">
                    <a16:rowId xmlns:a16="http://schemas.microsoft.com/office/drawing/2014/main" val="10000"/>
                  </a:ext>
                </a:extLst>
              </a:tr>
              <a:tr h="365760">
                <a:tc>
                  <a:txBody>
                    <a:bodyPr/>
                    <a:lstStyle/>
                    <a:p>
                      <a:pPr marL="0" indent="0" algn="ctr">
                        <a:buNone/>
                      </a:pPr>
                      <a:r>
                        <a:rPr lang="en-US" sz="1600" dirty="0">
                          <a:solidFill>
                            <a:srgbClr val="3B5776"/>
                          </a:solidFill>
                          <a:latin typeface="Lucida Bright" pitchFamily="34" charset="0"/>
                          <a:ea typeface="Lucida Bright" pitchFamily="34" charset="-122"/>
                          <a:cs typeface="Lucida Bright" pitchFamily="34" charset="-120"/>
                        </a:rPr>
                        <a:t>current solution</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E4EAF1"/>
                    </a:solidFill>
                  </a:tcPr>
                </a:tc>
                <a:tc>
                  <a:txBody>
                    <a:bodyPr/>
                    <a:lstStyle/>
                    <a:p>
                      <a:pPr marL="0" indent="0" algn="ctr">
                        <a:buNone/>
                      </a:pPr>
                      <a:r>
                        <a:rPr lang="en-US" sz="1600" dirty="0">
                          <a:solidFill>
                            <a:srgbClr val="4F6B45"/>
                          </a:solidFill>
                          <a:latin typeface="Lucida Bright" pitchFamily="34" charset="0"/>
                          <a:ea typeface="Lucida Bright" pitchFamily="34" charset="-122"/>
                          <a:cs typeface="Lucida Bright" pitchFamily="34" charset="-120"/>
                        </a:rPr>
                        <a:t>solver parameter</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E7EDE3"/>
                    </a:solidFill>
                  </a:tcPr>
                </a:tc>
                <a:extLst>
                  <a:ext uri="{0D108BD9-81ED-4DB2-BD59-A6C34878D82A}">
                    <a16:rowId xmlns:a16="http://schemas.microsoft.com/office/drawing/2014/main" val="10001"/>
                  </a:ext>
                </a:extLst>
              </a:tr>
              <a:tr h="365760">
                <a:tc>
                  <a:txBody>
                    <a:bodyPr/>
                    <a:lstStyle/>
                    <a:p>
                      <a:pPr marL="0" indent="0" algn="ctr">
                        <a:buNone/>
                      </a:pPr>
                      <a:r>
                        <a:rPr lang="en-US" sz="1600" dirty="0">
                          <a:solidFill>
                            <a:srgbClr val="3B5776"/>
                          </a:solidFill>
                          <a:latin typeface="Lucida Bright" pitchFamily="34" charset="0"/>
                          <a:ea typeface="Lucida Bright" pitchFamily="34" charset="-122"/>
                          <a:cs typeface="Lucida Bright" pitchFamily="34" charset="-120"/>
                        </a:rPr>
                        <a:t>depends on y</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4F6B45"/>
                          </a:solidFill>
                          <a:latin typeface="Lucida Bright" pitchFamily="34" charset="0"/>
                          <a:ea typeface="Lucida Bright" pitchFamily="34" charset="-122"/>
                          <a:cs typeface="Lucida Bright" pitchFamily="34" charset="-120"/>
                        </a:rPr>
                        <a:t>shared by all problems</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lgn="ctr">
                        <a:buNone/>
                      </a:pPr>
                      <a:r>
                        <a:rPr lang="en-US" sz="1600" dirty="0">
                          <a:solidFill>
                            <a:srgbClr val="3B5776"/>
                          </a:solidFill>
                          <a:latin typeface="Lucida Bright" pitchFamily="34" charset="0"/>
                          <a:ea typeface="Lucida Bright" pitchFamily="34" charset="-122"/>
                          <a:cs typeface="Lucida Bright" pitchFamily="34" charset="-120"/>
                        </a:rPr>
                        <a:t>changes at inference</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E4EAF1"/>
                    </a:solidFill>
                  </a:tcPr>
                </a:tc>
                <a:tc>
                  <a:txBody>
                    <a:bodyPr/>
                    <a:lstStyle/>
                    <a:p>
                      <a:pPr marL="0" indent="0" algn="ctr">
                        <a:buNone/>
                      </a:pPr>
                      <a:r>
                        <a:rPr lang="en-US" sz="1600" dirty="0">
                          <a:solidFill>
                            <a:srgbClr val="4F6B45"/>
                          </a:solidFill>
                          <a:latin typeface="Lucida Bright" pitchFamily="34" charset="0"/>
                          <a:ea typeface="Lucida Bright" pitchFamily="34" charset="-122"/>
                          <a:cs typeface="Lucida Bright" pitchFamily="34" charset="-120"/>
                        </a:rPr>
                        <a:t>frozen at inference</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E7EDE3"/>
                    </a:solidFill>
                  </a:tcPr>
                </a:tc>
                <a:extLst>
                  <a:ext uri="{0D108BD9-81ED-4DB2-BD59-A6C34878D82A}">
                    <a16:rowId xmlns:a16="http://schemas.microsoft.com/office/drawing/2014/main" val="10003"/>
                  </a:ext>
                </a:extLst>
              </a:tr>
              <a:tr h="365760">
                <a:tc>
                  <a:txBody>
                    <a:bodyPr/>
                    <a:lstStyle/>
                    <a:p>
                      <a:pPr marL="0" indent="0" algn="ctr">
                        <a:buNone/>
                      </a:pPr>
                      <a:r>
                        <a:rPr lang="en-US" sz="1600" dirty="0">
                          <a:solidFill>
                            <a:srgbClr val="3B5776"/>
                          </a:solidFill>
                          <a:latin typeface="Lucida Bright" pitchFamily="34" charset="0"/>
                          <a:ea typeface="Lucida Bright" pitchFamily="34" charset="-122"/>
                          <a:cs typeface="Lucida Bright" pitchFamily="34" charset="-120"/>
                        </a:rPr>
                        <a:t>updated by ∇ₓf</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4F6B45"/>
                          </a:solidFill>
                          <a:latin typeface="Lucida Bright" pitchFamily="34" charset="0"/>
                          <a:ea typeface="Lucida Bright" pitchFamily="34" charset="-122"/>
                          <a:cs typeface="Lucida Bright" pitchFamily="34" charset="-120"/>
                        </a:rPr>
                        <a:t>updated by ∇θL</a:t>
                      </a:r>
                      <a:endParaRPr lang="en-US" sz="1600" dirty="0">
                        <a:latin typeface="Lucida Bright" charset="0"/>
                        <a:ea typeface="Lucida Bright" charset="0"/>
                        <a:cs typeface="Lucida Bright" charset="0"/>
                      </a:endParaRPr>
                    </a:p>
                  </a:txBody>
                  <a:tcPr anchor="ctr">
                    <a:lnL w="12700" cap="flat" cmpd="sng" algn="ctr">
                      <a:solidFill>
                        <a:srgbClr val="DDD5C4"/>
                      </a:solidFill>
                      <a:prstDash val="solid"/>
                      <a:round/>
                      <a:headEnd type="none" w="med" len="med"/>
                      <a:tailEnd type="none" w="med" len="med"/>
                    </a:lnL>
                    <a:lnR w="12700" cap="flat" cmpd="sng" algn="ctr">
                      <a:solidFill>
                        <a:srgbClr val="DDD5C4"/>
                      </a:solidFill>
                      <a:prstDash val="solid"/>
                      <a:round/>
                      <a:headEnd type="none" w="med" len="med"/>
                      <a:tailEnd type="none" w="med" len="med"/>
                    </a:lnR>
                    <a:lnT w="12700" cap="flat" cmpd="sng" algn="ctr">
                      <a:solidFill>
                        <a:srgbClr val="DDD5C4"/>
                      </a:solidFill>
                      <a:prstDash val="solid"/>
                      <a:round/>
                      <a:headEnd type="none" w="med" len="med"/>
                      <a:tailEnd type="none" w="med" len="med"/>
                    </a:lnT>
                    <a:lnB w="12700" cap="flat" cmpd="sng" algn="ctr">
                      <a:solidFill>
                        <a:srgbClr val="DDD5C4"/>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41" name="b4_crbox"/>
          <p:cNvSpPr/>
          <p:nvPr/>
        </p:nvSpPr>
        <p:spPr>
          <a:xfrm>
            <a:off x="5577840" y="3730752"/>
            <a:ext cx="3154680" cy="1828800"/>
          </a:xfrm>
          <a:prstGeom prst="roundRect">
            <a:avLst>
              <a:gd name="adj" fmla="val 4000"/>
            </a:avLst>
          </a:prstGeom>
          <a:solidFill>
            <a:srgbClr val="F1ECE1"/>
          </a:solidFill>
          <a:ln w="19050">
            <a:solidFill>
              <a:srgbClr val="DDD5C4"/>
            </a:solidFill>
            <a:prstDash val="solid"/>
          </a:ln>
        </p:spPr>
        <p:txBody>
          <a:bodyPr/>
          <a:lstStyle/>
          <a:p>
            <a:endParaRPr lang="en-US"/>
          </a:p>
        </p:txBody>
      </p:sp>
      <p:sp>
        <p:nvSpPr>
          <p:cNvPr id="42" name="b4_chain"/>
          <p:cNvSpPr/>
          <p:nvPr/>
        </p:nvSpPr>
        <p:spPr>
          <a:xfrm>
            <a:off x="5577840" y="3785616"/>
            <a:ext cx="3154680" cy="411480"/>
          </a:xfrm>
          <a:prstGeom prst="rect">
            <a:avLst/>
          </a:prstGeom>
          <a:noFill/>
          <a:ln/>
        </p:spPr>
        <p:txBody>
          <a:bodyPr wrap="square" lIns="0" tIns="0" rIns="0" bIns="0" rtlCol="0" anchor="ctr"/>
          <a:lstStyle/>
          <a:p>
            <a:pPr marL="0" indent="0" algn="ctr">
              <a:buNone/>
            </a:pPr>
            <a:r>
              <a:rPr lang="en-US" sz="2000" b="1" i="1" dirty="0">
                <a:solidFill>
                  <a:srgbClr val="4F6B45"/>
                </a:solidFill>
                <a:latin typeface="Lucida Bright" pitchFamily="34" charset="0"/>
                <a:ea typeface="Lucida Bright" pitchFamily="34" charset="-122"/>
                <a:cs typeface="Lucida Bright" pitchFamily="34" charset="-120"/>
              </a:rPr>
              <a:t>θ</a:t>
            </a:r>
            <a:r>
              <a:rPr lang="en-US" sz="2000" i="1" dirty="0">
                <a:solidFill>
                  <a:srgbClr val="34465B"/>
                </a:solidFill>
                <a:latin typeface="Lucida Bright" pitchFamily="34" charset="0"/>
                <a:ea typeface="Lucida Bright" pitchFamily="34" charset="-122"/>
                <a:cs typeface="Lucida Bright" pitchFamily="34" charset="-120"/>
              </a:rPr>
              <a:t>  →  </a:t>
            </a:r>
            <a:r>
              <a:rPr lang="en-US" sz="2000" b="1" i="1" dirty="0">
                <a:solidFill>
                  <a:srgbClr val="3B5776"/>
                </a:solidFill>
                <a:latin typeface="Lucida Bright" pitchFamily="34" charset="0"/>
                <a:ea typeface="Lucida Bright" pitchFamily="34" charset="-122"/>
                <a:cs typeface="Lucida Bright" pitchFamily="34" charset="-120"/>
              </a:rPr>
              <a:t>x₁(θ)</a:t>
            </a:r>
            <a:r>
              <a:rPr lang="en-US" sz="2000" i="1" dirty="0">
                <a:solidFill>
                  <a:srgbClr val="34465B"/>
                </a:solidFill>
                <a:latin typeface="Lucida Bright" pitchFamily="34" charset="0"/>
                <a:ea typeface="Lucida Bright" pitchFamily="34" charset="-122"/>
                <a:cs typeface="Lucida Bright" pitchFamily="34" charset="-120"/>
              </a:rPr>
              <a:t>  →  </a:t>
            </a:r>
            <a:r>
              <a:rPr lang="en-US" sz="2000" b="1" i="1" dirty="0">
                <a:solidFill>
                  <a:srgbClr val="1E2A38"/>
                </a:solidFill>
                <a:latin typeface="Lucida Bright" pitchFamily="34" charset="0"/>
                <a:ea typeface="Lucida Bright" pitchFamily="34" charset="-122"/>
                <a:cs typeface="Lucida Bright" pitchFamily="34" charset="-120"/>
              </a:rPr>
              <a:t>L</a:t>
            </a:r>
            <a:endParaRPr lang="en-US" sz="2000" dirty="0"/>
          </a:p>
        </p:txBody>
      </p:sp>
      <p:sp>
        <p:nvSpPr>
          <p:cNvPr id="43" name="b4_cr"/>
          <p:cNvSpPr/>
          <p:nvPr/>
        </p:nvSpPr>
        <p:spPr>
          <a:xfrm>
            <a:off x="5577840" y="4206240"/>
            <a:ext cx="3154680" cy="502920"/>
          </a:xfrm>
          <a:prstGeom prst="rect">
            <a:avLst/>
          </a:prstGeom>
          <a:noFill/>
          <a:ln/>
        </p:spPr>
        <p:txBody>
          <a:bodyPr wrap="square" lIns="0" tIns="0" rIns="0" bIns="0" rtlCol="0" anchor="ctr"/>
          <a:lstStyle/>
          <a:p>
            <a:pPr marL="0" indent="0" algn="ctr">
              <a:buNone/>
            </a:pPr>
            <a:r>
              <a:rPr lang="en-US" sz="1900" b="1" i="1" dirty="0">
                <a:solidFill>
                  <a:srgbClr val="4F6B45"/>
                </a:solidFill>
                <a:latin typeface="Lucida Bright" pitchFamily="34" charset="0"/>
                <a:ea typeface="Lucida Bright" pitchFamily="34" charset="-122"/>
                <a:cs typeface="Lucida Bright" pitchFamily="34" charset="-120"/>
              </a:rPr>
              <a:t>∂L/∂θ</a:t>
            </a:r>
            <a:r>
              <a:rPr lang="en-US" sz="1900" i="1" dirty="0">
                <a:solidFill>
                  <a:srgbClr val="34465B"/>
                </a:solidFill>
                <a:latin typeface="Lucida Bright" pitchFamily="34" charset="0"/>
                <a:ea typeface="Lucida Bright" pitchFamily="34" charset="-122"/>
                <a:cs typeface="Lucida Bright" pitchFamily="34" charset="-120"/>
              </a:rPr>
              <a:t> = ∂L/∂x₁ · ∂x₁/∂θ</a:t>
            </a:r>
            <a:endParaRPr lang="en-US" sz="1900" dirty="0"/>
          </a:p>
        </p:txBody>
      </p:sp>
      <p:sp>
        <p:nvSpPr>
          <p:cNvPr id="44" name="b4_crn"/>
          <p:cNvSpPr/>
          <p:nvPr/>
        </p:nvSpPr>
        <p:spPr>
          <a:xfrm>
            <a:off x="5577840" y="4626864"/>
            <a:ext cx="3154680" cy="365760"/>
          </a:xfrm>
          <a:prstGeom prst="rect">
            <a:avLst/>
          </a:prstGeom>
          <a:noFill/>
          <a:ln/>
        </p:spPr>
        <p:txBody>
          <a:bodyPr wrap="square" lIns="0" tIns="0" rIns="0" bIns="0" rtlCol="0" anchor="ctr"/>
          <a:lstStyle/>
          <a:p>
            <a:pPr marL="0" indent="0" algn="ctr">
              <a:buNone/>
            </a:pPr>
            <a:r>
              <a:rPr lang="en-US" sz="1800" i="1" dirty="0">
                <a:solidFill>
                  <a:srgbClr val="34465B"/>
                </a:solidFill>
                <a:latin typeface="Lucida Bright" pitchFamily="34" charset="0"/>
                <a:ea typeface="Lucida Bright" pitchFamily="34" charset="-122"/>
                <a:cs typeface="Lucida Bright" pitchFamily="34" charset="-120"/>
              </a:rPr>
              <a:t>= (2 − 5) · 20 = </a:t>
            </a:r>
            <a:r>
              <a:rPr lang="en-US" sz="1800" b="1" i="1" dirty="0">
                <a:solidFill>
                  <a:srgbClr val="4F6B45"/>
                </a:solidFill>
                <a:latin typeface="Lucida Bright" pitchFamily="34" charset="0"/>
                <a:ea typeface="Lucida Bright" pitchFamily="34" charset="-122"/>
                <a:cs typeface="Lucida Bright" pitchFamily="34" charset="-120"/>
              </a:rPr>
              <a:t>−60</a:t>
            </a:r>
            <a:endParaRPr lang="en-US" sz="1800" dirty="0"/>
          </a:p>
        </p:txBody>
      </p:sp>
      <p:sp>
        <p:nvSpPr>
          <p:cNvPr id="45" name="b4_bp"/>
          <p:cNvSpPr/>
          <p:nvPr/>
        </p:nvSpPr>
        <p:spPr>
          <a:xfrm>
            <a:off x="5687568" y="4992624"/>
            <a:ext cx="2935224" cy="548640"/>
          </a:xfrm>
          <a:prstGeom prst="rect">
            <a:avLst/>
          </a:prstGeom>
          <a:noFill/>
          <a:ln/>
        </p:spPr>
        <p:txBody>
          <a:bodyPr wrap="square" lIns="0" tIns="0" rIns="0" bIns="0" rtlCol="0" anchor="t"/>
          <a:lstStyle/>
          <a:p>
            <a:pPr marL="0" indent="0" algn="ctr">
              <a:buNone/>
            </a:pPr>
            <a:r>
              <a:rPr lang="en-US" sz="1550" i="1" dirty="0">
                <a:solidFill>
                  <a:srgbClr val="34465B"/>
                </a:solidFill>
                <a:latin typeface="Lucida Bright" pitchFamily="34" charset="0"/>
                <a:ea typeface="Lucida Bright" pitchFamily="34" charset="-122"/>
                <a:cs typeface="Lucida Bright" pitchFamily="34" charset="-120"/>
              </a:rPr>
              <a:t>Backprop: how does the error change if θ changes?</a:t>
            </a:r>
            <a:endParaRPr lang="en-US" sz="1550" dirty="0"/>
          </a:p>
        </p:txBody>
      </p:sp>
      <p:sp>
        <p:nvSpPr>
          <p:cNvPr id="46" name="b5_bg"/>
          <p:cNvSpPr/>
          <p:nvPr/>
        </p:nvSpPr>
        <p:spPr>
          <a:xfrm>
            <a:off x="411480" y="5733288"/>
            <a:ext cx="8321040" cy="914400"/>
          </a:xfrm>
          <a:prstGeom prst="roundRect">
            <a:avLst>
              <a:gd name="adj" fmla="val 8000"/>
            </a:avLst>
          </a:prstGeom>
          <a:solidFill>
            <a:srgbClr val="9C7A2E"/>
          </a:solidFill>
          <a:ln/>
        </p:spPr>
        <p:txBody>
          <a:bodyPr/>
          <a:lstStyle/>
          <a:p>
            <a:endParaRPr lang="en-US"/>
          </a:p>
        </p:txBody>
      </p:sp>
      <p:sp>
        <p:nvSpPr>
          <p:cNvPr id="47" name="b5_tx"/>
          <p:cNvSpPr/>
          <p:nvPr/>
        </p:nvSpPr>
        <p:spPr>
          <a:xfrm>
            <a:off x="548640" y="5733288"/>
            <a:ext cx="8046720" cy="914400"/>
          </a:xfrm>
          <a:prstGeom prst="rect">
            <a:avLst/>
          </a:prstGeom>
          <a:noFill/>
          <a:ln/>
        </p:spPr>
        <p:txBody>
          <a:bodyPr wrap="square" lIns="0" tIns="0" rIns="0" bIns="0" rtlCol="0" anchor="ctr"/>
          <a:lstStyle/>
          <a:p>
            <a:pPr marL="0" indent="0" algn="ctr">
              <a:buNone/>
            </a:pPr>
            <a:r>
              <a:rPr lang="en-US" sz="2000" b="1" i="1" dirty="0">
                <a:solidFill>
                  <a:srgbClr val="FFFFFF"/>
                </a:solidFill>
                <a:latin typeface="Lucida Bright" pitchFamily="34" charset="0"/>
                <a:ea typeface="Lucida Bright" pitchFamily="34" charset="-122"/>
                <a:cs typeface="Lucida Bright" pitchFamily="34" charset="-120"/>
              </a:rPr>
              <a:t>x</a:t>
            </a:r>
            <a:r>
              <a:rPr lang="en-US" sz="2000" b="1" dirty="0">
                <a:solidFill>
                  <a:srgbClr val="FFFFFF"/>
                </a:solidFill>
                <a:latin typeface="Lucida Bright" pitchFamily="34" charset="0"/>
                <a:ea typeface="Lucida Bright" pitchFamily="34" charset="-122"/>
                <a:cs typeface="Lucida Bright" pitchFamily="34" charset="-120"/>
              </a:rPr>
              <a:t> is the answer.   </a:t>
            </a:r>
            <a:r>
              <a:rPr lang="en-US" sz="2000" b="1" i="1" dirty="0">
                <a:solidFill>
                  <a:srgbClr val="FFFFFF"/>
                </a:solidFill>
                <a:latin typeface="Lucida Bright" pitchFamily="34" charset="0"/>
                <a:ea typeface="Lucida Bright" pitchFamily="34" charset="-122"/>
                <a:cs typeface="Lucida Bright" pitchFamily="34" charset="-120"/>
              </a:rPr>
              <a:t>θ</a:t>
            </a:r>
            <a:r>
              <a:rPr lang="en-US" sz="2000" b="1" dirty="0">
                <a:solidFill>
                  <a:srgbClr val="FFFFFF"/>
                </a:solidFill>
                <a:latin typeface="Lucida Bright" pitchFamily="34" charset="0"/>
                <a:ea typeface="Lucida Bright" pitchFamily="34" charset="-122"/>
                <a:cs typeface="Lucida Bright" pitchFamily="34" charset="-120"/>
              </a:rPr>
              <a:t> describes how the algorithm produces the answer.</a:t>
            </a:r>
            <a:endParaRPr lang="en-US" sz="2000" dirty="0"/>
          </a:p>
          <a:p>
            <a:pPr marL="0" indent="0" algn="ctr">
              <a:buNone/>
            </a:pPr>
            <a:r>
              <a:rPr lang="en-US" sz="1600" i="1" dirty="0">
                <a:solidFill>
                  <a:srgbClr val="F3E7C9"/>
                </a:solidFill>
                <a:latin typeface="Lucida Bright" pitchFamily="34" charset="0"/>
                <a:ea typeface="Lucida Bright" pitchFamily="34" charset="-122"/>
                <a:cs typeface="Lucida Bright" pitchFamily="34" charset="-120"/>
              </a:rPr>
              <a:t>∇ₓf : solve the problem      ·      ∇θL : learn the solver</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5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5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35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5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35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35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35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35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35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35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350"/>
                                        <p:tgtEl>
                                          <p:spTgt spid="16"/>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35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35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350"/>
                                        <p:tgtEl>
                                          <p:spTgt spid="19"/>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35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350"/>
                                        <p:tgtEl>
                                          <p:spTgt spid="21"/>
                                        </p:tgtEl>
                                      </p:cBhvr>
                                    </p:animEffect>
                                  </p:childTnLst>
                                </p:cTn>
                              </p:par>
                              <p:par>
                                <p:cTn id="58" presetID="10" presetClass="entr" presetSubtype="0"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50"/>
                                        <p:tgtEl>
                                          <p:spTgt spid="22"/>
                                        </p:tgtEl>
                                      </p:cBhvr>
                                    </p:animEffect>
                                  </p:childTnLst>
                                </p:cTn>
                              </p:par>
                              <p:par>
                                <p:cTn id="61" presetID="10" presetClass="entr" presetSubtype="0"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350"/>
                                        <p:tgtEl>
                                          <p:spTgt spid="23"/>
                                        </p:tgtEl>
                                      </p:cBhvr>
                                    </p:animEffect>
                                  </p:childTnLst>
                                </p:cTn>
                              </p:par>
                              <p:par>
                                <p:cTn id="64" presetID="10" presetClass="entr" presetSubtype="0"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350"/>
                                        <p:tgtEl>
                                          <p:spTgt spid="24"/>
                                        </p:tgtEl>
                                      </p:cBhvr>
                                    </p:animEffect>
                                  </p:childTnLst>
                                </p:cTn>
                              </p:par>
                              <p:par>
                                <p:cTn id="67" presetID="10" presetClass="entr" presetSubtype="0"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350"/>
                                        <p:tgtEl>
                                          <p:spTgt spid="25"/>
                                        </p:tgtEl>
                                      </p:cBhvr>
                                    </p:animEffect>
                                  </p:childTnLst>
                                </p:cTn>
                              </p:par>
                              <p:par>
                                <p:cTn id="70" presetID="10" presetClass="entr" presetSubtype="0"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350"/>
                                        <p:tgtEl>
                                          <p:spTgt spid="26"/>
                                        </p:tgtEl>
                                      </p:cBhvr>
                                    </p:animEffect>
                                  </p:childTnLst>
                                </p:cTn>
                              </p:par>
                              <p:par>
                                <p:cTn id="73" presetID="10" presetClass="entr" presetSubtype="0"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350"/>
                                        <p:tgtEl>
                                          <p:spTgt spid="27"/>
                                        </p:tgtEl>
                                      </p:cBhvr>
                                    </p:animEffect>
                                  </p:childTnLst>
                                </p:cTn>
                              </p:par>
                              <p:par>
                                <p:cTn id="76" presetID="10" presetClass="entr" presetSubtype="0" fill="hold"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350"/>
                                        <p:tgtEl>
                                          <p:spTgt spid="28"/>
                                        </p:tgtEl>
                                      </p:cBhvr>
                                    </p:animEffect>
                                  </p:childTnLst>
                                </p:cTn>
                              </p:par>
                              <p:par>
                                <p:cTn id="79" presetID="10" presetClass="entr" presetSubtype="0" fill="hold"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350"/>
                                        <p:tgtEl>
                                          <p:spTgt spid="29"/>
                                        </p:tgtEl>
                                      </p:cBhvr>
                                    </p:animEffect>
                                  </p:childTnLst>
                                </p:cTn>
                              </p:par>
                              <p:par>
                                <p:cTn id="82" presetID="10" presetClass="entr" presetSubtype="0" fill="hold"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350"/>
                                        <p:tgtEl>
                                          <p:spTgt spid="30"/>
                                        </p:tgtEl>
                                      </p:cBhvr>
                                    </p:animEffect>
                                  </p:childTnLst>
                                </p:cTn>
                              </p:par>
                              <p:par>
                                <p:cTn id="85" presetID="10" presetClass="entr" presetSubtype="0" fill="hold"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350"/>
                                        <p:tgtEl>
                                          <p:spTgt spid="31"/>
                                        </p:tgtEl>
                                      </p:cBhvr>
                                    </p:animEffect>
                                  </p:childTnLst>
                                </p:cTn>
                              </p:par>
                              <p:par>
                                <p:cTn id="88" presetID="10" presetClass="entr" presetSubtype="0" fill="hold"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350"/>
                                        <p:tgtEl>
                                          <p:spTgt spid="32"/>
                                        </p:tgtEl>
                                      </p:cBhvr>
                                    </p:animEffect>
                                  </p:childTnLst>
                                </p:cTn>
                              </p:par>
                              <p:par>
                                <p:cTn id="91" presetID="10" presetClass="entr" presetSubtype="0" fill="hold"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350"/>
                                        <p:tgtEl>
                                          <p:spTgt spid="33"/>
                                        </p:tgtEl>
                                      </p:cBhvr>
                                    </p:animEffect>
                                  </p:childTnLst>
                                </p:cTn>
                              </p:par>
                              <p:par>
                                <p:cTn id="94" presetID="10" presetClass="entr" presetSubtype="0" fill="hold"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50"/>
                                        <p:tgtEl>
                                          <p:spTgt spid="34"/>
                                        </p:tgtEl>
                                      </p:cBhvr>
                                    </p:animEffect>
                                  </p:childTnLst>
                                </p:cTn>
                              </p:par>
                              <p:par>
                                <p:cTn id="97" presetID="10" presetClass="entr" presetSubtype="0" fill="hold"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350"/>
                                        <p:tgtEl>
                                          <p:spTgt spid="35"/>
                                        </p:tgtEl>
                                      </p:cBhvr>
                                    </p:animEffect>
                                  </p:childTnLst>
                                </p:cTn>
                              </p:par>
                              <p:par>
                                <p:cTn id="100" presetID="10" presetClass="entr" presetSubtype="0" fill="hold"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350"/>
                                        <p:tgtEl>
                                          <p:spTgt spid="36"/>
                                        </p:tgtEl>
                                      </p:cBhvr>
                                    </p:animEffect>
                                  </p:childTnLst>
                                </p:cTn>
                              </p:par>
                              <p:par>
                                <p:cTn id="103" presetID="10" presetClass="entr" presetSubtype="0" fill="hold"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fade">
                                      <p:cBhvr>
                                        <p:cTn id="105" dur="350"/>
                                        <p:tgtEl>
                                          <p:spTgt spid="37"/>
                                        </p:tgtEl>
                                      </p:cBhvr>
                                    </p:animEffect>
                                  </p:childTnLst>
                                </p:cTn>
                              </p:par>
                              <p:par>
                                <p:cTn id="106" presetID="10" presetClass="entr" presetSubtype="0" fill="hold"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350"/>
                                        <p:tgtEl>
                                          <p:spTgt spid="38"/>
                                        </p:tgtEl>
                                      </p:cBhvr>
                                    </p:animEffect>
                                  </p:childTnLst>
                                </p:cTn>
                              </p:par>
                              <p:par>
                                <p:cTn id="109" presetID="10" presetClass="entr" presetSubtype="0" fill="hold"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350"/>
                                        <p:tgtEl>
                                          <p:spTgt spid="39"/>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4"/>
                                        </p:tgtEl>
                                        <p:attrNameLst>
                                          <p:attrName>style.visibility</p:attrName>
                                        </p:attrNameLst>
                                      </p:cBhvr>
                                      <p:to>
                                        <p:strVal val="visible"/>
                                      </p:to>
                                    </p:set>
                                    <p:animEffect transition="in" filter="fade">
                                      <p:cBhvr>
                                        <p:cTn id="116" dur="350"/>
                                        <p:tgtEl>
                                          <p:spTgt spid="4"/>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350"/>
                                        <p:tgtEl>
                                          <p:spTgt spid="41"/>
                                        </p:tgtEl>
                                      </p:cBhvr>
                                    </p:animEffect>
                                  </p:childTnLst>
                                </p:cTn>
                              </p:par>
                              <p:par>
                                <p:cTn id="122" presetID="10" presetClass="entr" presetSubtype="0" fill="hold" nodeType="with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350"/>
                                        <p:tgtEl>
                                          <p:spTgt spid="42"/>
                                        </p:tgtEl>
                                      </p:cBhvr>
                                    </p:animEffect>
                                  </p:childTnLst>
                                </p:cTn>
                              </p:par>
                              <p:par>
                                <p:cTn id="125" presetID="10" presetClass="entr" presetSubtype="0" fill="hold" nodeType="withEffect">
                                  <p:stCondLst>
                                    <p:cond delay="0"/>
                                  </p:stCondLst>
                                  <p:childTnLst>
                                    <p:set>
                                      <p:cBhvr>
                                        <p:cTn id="126" dur="1" fill="hold">
                                          <p:stCondLst>
                                            <p:cond delay="0"/>
                                          </p:stCondLst>
                                        </p:cTn>
                                        <p:tgtEl>
                                          <p:spTgt spid="43"/>
                                        </p:tgtEl>
                                        <p:attrNameLst>
                                          <p:attrName>style.visibility</p:attrName>
                                        </p:attrNameLst>
                                      </p:cBhvr>
                                      <p:to>
                                        <p:strVal val="visible"/>
                                      </p:to>
                                    </p:set>
                                    <p:animEffect transition="in" filter="fade">
                                      <p:cBhvr>
                                        <p:cTn id="127" dur="350"/>
                                        <p:tgtEl>
                                          <p:spTgt spid="43"/>
                                        </p:tgtEl>
                                      </p:cBhvr>
                                    </p:animEffect>
                                  </p:childTnLst>
                                </p:cTn>
                              </p:par>
                              <p:par>
                                <p:cTn id="128" presetID="10" presetClass="entr" presetSubtype="0" fill="hold" nodeType="with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350"/>
                                        <p:tgtEl>
                                          <p:spTgt spid="44"/>
                                        </p:tgtEl>
                                      </p:cBhvr>
                                    </p:animEffect>
                                  </p:childTnLst>
                                </p:cTn>
                              </p:par>
                              <p:par>
                                <p:cTn id="131" presetID="10" presetClass="entr" presetSubtype="0" fill="hold" nodeType="withEffect">
                                  <p:stCondLst>
                                    <p:cond delay="0"/>
                                  </p:stCondLst>
                                  <p:childTnLst>
                                    <p:set>
                                      <p:cBhvr>
                                        <p:cTn id="132" dur="1" fill="hold">
                                          <p:stCondLst>
                                            <p:cond delay="0"/>
                                          </p:stCondLst>
                                        </p:cTn>
                                        <p:tgtEl>
                                          <p:spTgt spid="45"/>
                                        </p:tgtEl>
                                        <p:attrNameLst>
                                          <p:attrName>style.visibility</p:attrName>
                                        </p:attrNameLst>
                                      </p:cBhvr>
                                      <p:to>
                                        <p:strVal val="visible"/>
                                      </p:to>
                                    </p:set>
                                    <p:animEffect transition="in" filter="fade">
                                      <p:cBhvr>
                                        <p:cTn id="133" dur="350"/>
                                        <p:tgtEl>
                                          <p:spTgt spid="45"/>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46"/>
                                        </p:tgtEl>
                                        <p:attrNameLst>
                                          <p:attrName>style.visibility</p:attrName>
                                        </p:attrNameLst>
                                      </p:cBhvr>
                                      <p:to>
                                        <p:strVal val="visible"/>
                                      </p:to>
                                    </p:set>
                                    <p:animEffect transition="in" filter="fade">
                                      <p:cBhvr>
                                        <p:cTn id="138" dur="350"/>
                                        <p:tgtEl>
                                          <p:spTgt spid="46"/>
                                        </p:tgtEl>
                                      </p:cBhvr>
                                    </p:animEffect>
                                  </p:childTnLst>
                                </p:cTn>
                              </p:par>
                              <p:par>
                                <p:cTn id="139" presetID="10" presetClass="entr" presetSubtype="0" fill="hold" nodeType="withEffect">
                                  <p:stCondLst>
                                    <p:cond delay="0"/>
                                  </p:stCondLst>
                                  <p:childTnLst>
                                    <p:set>
                                      <p:cBhvr>
                                        <p:cTn id="140" dur="1" fill="hold">
                                          <p:stCondLst>
                                            <p:cond delay="0"/>
                                          </p:stCondLst>
                                        </p:cTn>
                                        <p:tgtEl>
                                          <p:spTgt spid="47"/>
                                        </p:tgtEl>
                                        <p:attrNameLst>
                                          <p:attrName>style.visibility</p:attrName>
                                        </p:attrNameLst>
                                      </p:cBhvr>
                                      <p:to>
                                        <p:strVal val="visible"/>
                                      </p:to>
                                    </p:set>
                                    <p:animEffect transition="in" filter="fade">
                                      <p:cBhvr>
                                        <p:cTn id="141" dur="3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Backpropagation on a tiny network</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274320" y="960120"/>
            <a:ext cx="859536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z = Wx + b,   h = σ(z),   ŷ = v</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h + c,   L = ½(ŷ − y)</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1691640"/>
            <a:ext cx="1097280" cy="640080"/>
          </a:xfrm>
          <a:prstGeom prst="roundRect">
            <a:avLst>
              <a:gd name="adj" fmla="val 11429"/>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411480" y="1691640"/>
            <a:ext cx="10972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x</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1554480" y="1892808"/>
            <a:ext cx="617220" cy="914"/>
          </a:xfrm>
          <a:prstGeom prst="line">
            <a:avLst/>
          </a:prstGeom>
          <a:noFill/>
          <a:ln w="25400">
            <a:solidFill>
              <a:srgbClr val="34465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flipH="1">
            <a:off x="1554480" y="2148840"/>
            <a:ext cx="617220" cy="914"/>
          </a:xfrm>
          <a:prstGeom prst="line">
            <a:avLst/>
          </a:prstGeom>
          <a:noFill/>
          <a:ln w="25400">
            <a:solidFill>
              <a:srgbClr val="7A3B3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2217420" y="1691640"/>
            <a:ext cx="1097280" cy="640080"/>
          </a:xfrm>
          <a:prstGeom prst="roundRect">
            <a:avLst>
              <a:gd name="adj" fmla="val 11429"/>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2217420" y="1691640"/>
            <a:ext cx="10972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z</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3360420" y="1892808"/>
            <a:ext cx="617220" cy="914"/>
          </a:xfrm>
          <a:prstGeom prst="line">
            <a:avLst/>
          </a:prstGeom>
          <a:noFill/>
          <a:ln w="25400">
            <a:solidFill>
              <a:srgbClr val="34465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flipH="1">
            <a:off x="3360420" y="2148840"/>
            <a:ext cx="617220" cy="914"/>
          </a:xfrm>
          <a:prstGeom prst="line">
            <a:avLst/>
          </a:prstGeom>
          <a:noFill/>
          <a:ln w="25400">
            <a:solidFill>
              <a:srgbClr val="7A3B3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4023360" y="1691640"/>
            <a:ext cx="1097280" cy="640080"/>
          </a:xfrm>
          <a:prstGeom prst="roundRect">
            <a:avLst>
              <a:gd name="adj" fmla="val 11429"/>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4023360" y="1691640"/>
            <a:ext cx="10972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h</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5166360" y="1892808"/>
            <a:ext cx="617220" cy="914"/>
          </a:xfrm>
          <a:prstGeom prst="line">
            <a:avLst/>
          </a:prstGeom>
          <a:noFill/>
          <a:ln w="25400">
            <a:solidFill>
              <a:srgbClr val="34465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p:cNvSpPr/>
          <p:nvPr/>
        </p:nvSpPr>
        <p:spPr>
          <a:xfrm flipH="1">
            <a:off x="5166360" y="2148840"/>
            <a:ext cx="617220" cy="914"/>
          </a:xfrm>
          <a:prstGeom prst="line">
            <a:avLst/>
          </a:prstGeom>
          <a:noFill/>
          <a:ln w="25400">
            <a:solidFill>
              <a:srgbClr val="7A3B3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17"/>
          <p:cNvSpPr/>
          <p:nvPr/>
        </p:nvSpPr>
        <p:spPr>
          <a:xfrm>
            <a:off x="5829300" y="1691640"/>
            <a:ext cx="1097280" cy="640080"/>
          </a:xfrm>
          <a:prstGeom prst="roundRect">
            <a:avLst>
              <a:gd name="adj" fmla="val 11429"/>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5829300" y="1691640"/>
            <a:ext cx="10972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ŷ</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p:cNvSpPr/>
          <p:nvPr/>
        </p:nvSpPr>
        <p:spPr>
          <a:xfrm>
            <a:off x="6972300" y="1892808"/>
            <a:ext cx="617220" cy="914"/>
          </a:xfrm>
          <a:prstGeom prst="line">
            <a:avLst/>
          </a:prstGeom>
          <a:noFill/>
          <a:ln w="25400">
            <a:solidFill>
              <a:srgbClr val="34465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0"/>
          <p:cNvSpPr/>
          <p:nvPr/>
        </p:nvSpPr>
        <p:spPr>
          <a:xfrm flipH="1">
            <a:off x="6972300" y="2148840"/>
            <a:ext cx="617220" cy="914"/>
          </a:xfrm>
          <a:prstGeom prst="line">
            <a:avLst/>
          </a:prstGeom>
          <a:noFill/>
          <a:ln w="25400">
            <a:solidFill>
              <a:srgbClr val="7A3B3B"/>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21"/>
          <p:cNvSpPr/>
          <p:nvPr/>
        </p:nvSpPr>
        <p:spPr>
          <a:xfrm>
            <a:off x="7635240" y="1691640"/>
            <a:ext cx="1097280" cy="640080"/>
          </a:xfrm>
          <a:prstGeom prst="roundRect">
            <a:avLst>
              <a:gd name="adj" fmla="val 11429"/>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7635240" y="1691640"/>
            <a:ext cx="10972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3"/>
          <p:cNvSpPr/>
          <p:nvPr/>
        </p:nvSpPr>
        <p:spPr>
          <a:xfrm>
            <a:off x="411480" y="1307592"/>
            <a:ext cx="36576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forward: store values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4"/>
          <p:cNvSpPr/>
          <p:nvPr/>
        </p:nvSpPr>
        <p:spPr>
          <a:xfrm>
            <a:off x="4160520" y="2377440"/>
            <a:ext cx="4572000" cy="3200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7A3B3B"/>
                </a:solidFill>
                <a:effectLst/>
                <a:uLnTx/>
                <a:uFillTx/>
                <a:latin typeface="Lucida Bright" pitchFamily="34" charset="0"/>
                <a:ea typeface="Lucida Bright" pitchFamily="34" charset="-122"/>
                <a:cs typeface="Lucida Bright" pitchFamily="34" charset="-120"/>
              </a:rPr>
              <a:t>← backward: multiply local derivatives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txBox="1"/>
          <p:nvPr/>
        </p:nvSpPr>
        <p:spPr>
          <a:xfrm>
            <a:off x="822960" y="2788920"/>
            <a:ext cx="7498080" cy="39485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δŷ = ŷ − y        ∂L/∂v = δŷ h,   ∂L/∂c = δŷ</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6"/>
          <p:cNvSpPr txBox="1"/>
          <p:nvPr/>
        </p:nvSpPr>
        <p:spPr>
          <a:xfrm>
            <a:off x="822960" y="3264408"/>
            <a:ext cx="7498080" cy="39485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δh = δŷ v</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7"/>
          <p:cNvSpPr txBox="1"/>
          <p:nvPr/>
        </p:nvSpPr>
        <p:spPr>
          <a:xfrm>
            <a:off x="822960" y="3739896"/>
            <a:ext cx="7498080" cy="39485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δz = δh ⊙ σ′(z)</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8"/>
          <p:cNvSpPr txBox="1"/>
          <p:nvPr/>
        </p:nvSpPr>
        <p:spPr>
          <a:xfrm>
            <a:off x="822960" y="4215384"/>
            <a:ext cx="7498080" cy="39485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∂L/∂W = δz x</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∂L/∂b = δz</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9"/>
          <p:cNvSpPr/>
          <p:nvPr/>
        </p:nvSpPr>
        <p:spPr>
          <a:xfrm>
            <a:off x="411480" y="4846320"/>
            <a:ext cx="8321040" cy="868680"/>
          </a:xfrm>
          <a:prstGeom prst="roundRect">
            <a:avLst>
              <a:gd name="adj" fmla="val 8421"/>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 30"/>
          <p:cNvSpPr txBox="1"/>
          <p:nvPr/>
        </p:nvSpPr>
        <p:spPr>
          <a:xfrm>
            <a:off x="640080" y="4846320"/>
            <a:ext cx="7863840" cy="8686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Board: write δŷ, then δh, then δz — ask which local derivative each arrow multiplies. Only then write ∂L/∂W.</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25E971D9-A1B0-D5D1-4AFB-1761DBE96424}"/>
              </a:ext>
            </a:extLst>
          </p:cNvPr>
          <p:cNvPicPr>
            <a:picLocks noChangeAspect="1"/>
          </p:cNvPicPr>
          <p:nvPr/>
        </p:nvPicPr>
        <p:blipFill>
          <a:blip r:embed="rId3"/>
          <a:stretch>
            <a:fillRect/>
          </a:stretch>
        </p:blipFill>
        <p:spPr>
          <a:xfrm>
            <a:off x="394970" y="1610057"/>
            <a:ext cx="8474710" cy="78740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Nondifferentiable is not the end</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8</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411480" y="1005840"/>
            <a:ext cx="8321040" cy="10972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Backprop needs local derivatives along the graph. ReLU (kink at 0) and soft-thresholding (kinks at ±τ) are differentiable almost everywhere; autodiff uses a valid subgradient at isolated kinks.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2240280"/>
            <a:ext cx="4000500" cy="2103120"/>
          </a:xfrm>
          <a:prstGeom prst="roundRect">
            <a:avLst>
              <a:gd name="adj" fmla="val 3478"/>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p:cNvSpPr/>
          <p:nvPr/>
        </p:nvSpPr>
        <p:spPr>
          <a:xfrm>
            <a:off x="411480" y="2240280"/>
            <a:ext cx="4000500" cy="566928"/>
          </a:xfrm>
          <a:prstGeom prst="rect">
            <a:avLst/>
          </a:prstGeom>
          <a:solidFill>
            <a:srgbClr val="1F6F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521208" y="224028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backprop through a kink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txBox="1"/>
          <p:nvPr/>
        </p:nvSpPr>
        <p:spPr>
          <a:xfrm>
            <a:off x="594360" y="2944368"/>
            <a:ext cx="3634740" cy="12618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fine: piecewise-differentiable operators train normally (ReLU networks, unrolled ISTA).</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4732020" y="2240280"/>
            <a:ext cx="4000500" cy="2103120"/>
          </a:xfrm>
          <a:prstGeom prst="roundRect">
            <a:avLst>
              <a:gd name="adj" fmla="val 3478"/>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4732020" y="2240280"/>
            <a:ext cx="4000500" cy="566928"/>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4841748" y="224028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optimising a nonsmooth objective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4914900" y="2944368"/>
            <a:ext cx="3634740" cy="12618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different issue: ‖x‖₁ has no ordinary gradient at 0 — proximal methods solve that term exactly.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411480" y="4663440"/>
            <a:ext cx="8321040" cy="1005840"/>
          </a:xfrm>
          <a:prstGeom prst="roundRect">
            <a:avLst>
              <a:gd name="adj" fmla="val 7273"/>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640080" y="4663440"/>
            <a:ext cx="786384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Ask: if ReLU is nondifferentiable at zero, why can we train ReLU nets? Then: should we just take a gradient of ‖x‖₁ at zero? (No.)</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3E7C9"/>
                </a:solidFill>
                <a:effectLst/>
                <a:uLnTx/>
                <a:uFillTx/>
                <a:latin typeface="Lucida Bright" pitchFamily="34" charset="0"/>
                <a:ea typeface="Lucida Bright" pitchFamily="34" charset="-122"/>
                <a:cs typeface="Lucida Bright" pitchFamily="34" charset="-120"/>
              </a:rPr>
              <a:t>3.c)   </a:t>
            </a: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Unrolling</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Turn an iterative algorithm into a finite computation graph</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14</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chemeClr val="bg1"/>
                </a:solidFill>
                <a:effectLst/>
                <a:uLnTx/>
                <a:uFillTx/>
                <a:latin typeface="Calibri" panose="020F0502020204030204"/>
                <a:ea typeface="+mn-ea"/>
                <a:cs typeface="+mn-cs"/>
              </a:rPr>
              <a:t>Unrolling</a:t>
            </a:r>
          </a:p>
        </p:txBody>
      </p:sp>
      <p:sp>
        <p:nvSpPr>
          <p:cNvPr id="4" name="Shape 2"/>
          <p:cNvSpPr/>
          <p:nvPr/>
        </p:nvSpPr>
        <p:spPr>
          <a:xfrm>
            <a:off x="0" y="786384"/>
            <a:ext cx="9144000" cy="54864"/>
          </a:xfrm>
          <a:prstGeom prst="rect">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274320" y="960120"/>
            <a:ext cx="859536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F(x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y; θ),        GD:  F(x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y; α) = 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y)</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731520" y="1600200"/>
            <a:ext cx="7680960" cy="928116"/>
          </a:xfrm>
          <a:prstGeom prst="roundRect">
            <a:avLst>
              <a:gd name="adj" fmla="val 7882"/>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txBox="1"/>
          <p:nvPr/>
        </p:nvSpPr>
        <p:spPr>
          <a:xfrm>
            <a:off x="731520" y="1600200"/>
            <a:ext cx="7680960" cy="9281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F( F( ⋯ F(x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0</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y; θ) ⋯ , y; θ), y; θ)</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365760" y="3150108"/>
            <a:ext cx="640080" cy="548640"/>
          </a:xfrm>
          <a:prstGeom prst="roundRect">
            <a:avLst>
              <a:gd name="adj" fmla="val 13333"/>
            </a:avLst>
          </a:prstGeom>
          <a:solidFill>
            <a:srgbClr val="34465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365760" y="3150108"/>
            <a:ext cx="64008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x₀</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1234440" y="3076956"/>
            <a:ext cx="132588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1234440" y="3076956"/>
            <a:ext cx="132588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914194" y="3424428"/>
            <a:ext cx="405955"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3063240" y="3076956"/>
            <a:ext cx="132588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3063240" y="3076956"/>
            <a:ext cx="132588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2606040" y="3424428"/>
            <a:ext cx="41148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4892040" y="3076956"/>
            <a:ext cx="132588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4892040" y="3076956"/>
            <a:ext cx="132588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4434840" y="3424428"/>
            <a:ext cx="41148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8"/>
          <p:cNvSpPr/>
          <p:nvPr/>
        </p:nvSpPr>
        <p:spPr>
          <a:xfrm>
            <a:off x="6720840" y="3076956"/>
            <a:ext cx="132588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6720840" y="3076956"/>
            <a:ext cx="132588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Shape 20"/>
          <p:cNvSpPr/>
          <p:nvPr/>
        </p:nvSpPr>
        <p:spPr>
          <a:xfrm>
            <a:off x="6263640" y="3424428"/>
            <a:ext cx="41148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21"/>
          <p:cNvSpPr/>
          <p:nvPr/>
        </p:nvSpPr>
        <p:spPr>
          <a:xfrm>
            <a:off x="8275320" y="3150108"/>
            <a:ext cx="777240" cy="548640"/>
          </a:xfrm>
          <a:prstGeom prst="roundRect">
            <a:avLst>
              <a:gd name="adj" fmla="val 13333"/>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8275320" y="3150108"/>
            <a:ext cx="77724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x</a:t>
            </a:r>
            <a:r>
              <a:rPr kumimoji="0" lang="en-US" sz="1700" b="1" i="1" u="none" strike="noStrike" kern="1200" cap="none" spc="0" normalizeH="0" baseline="-40000" noProof="0" dirty="0">
                <a:ln>
                  <a:noFill/>
                </a:ln>
                <a:solidFill>
                  <a:srgbClr val="FFFFFF"/>
                </a:solidFill>
                <a:effectLst/>
                <a:uLnTx/>
                <a:uFillTx/>
                <a:latin typeface="Lucida Bright" pitchFamily="34" charset="0"/>
                <a:ea typeface="Lucida Bright" pitchFamily="34" charset="-122"/>
                <a:cs typeface="Lucida Bright" pitchFamily="34" charset="-120"/>
              </a:rPr>
              <a:t>K</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p:cNvSpPr/>
          <p:nvPr/>
        </p:nvSpPr>
        <p:spPr>
          <a:xfrm>
            <a:off x="8074152" y="3424428"/>
            <a:ext cx="173736"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txBox="1"/>
          <p:nvPr/>
        </p:nvSpPr>
        <p:spPr>
          <a:xfrm>
            <a:off x="411480" y="3991356"/>
            <a:ext cx="83210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The nested expression is already a depth-K computation graph; y enters every stage.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5"/>
          <p:cNvSpPr/>
          <p:nvPr/>
        </p:nvSpPr>
        <p:spPr>
          <a:xfrm>
            <a:off x="411480" y="4768596"/>
            <a:ext cx="8321040" cy="914400"/>
          </a:xfrm>
          <a:prstGeom prst="roundRect">
            <a:avLst>
              <a:gd name="adj" fmla="val 8000"/>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6"/>
          <p:cNvSpPr txBox="1"/>
          <p:nvPr/>
        </p:nvSpPr>
        <p:spPr>
          <a:xfrm>
            <a:off x="640080" y="4768596"/>
            <a:ext cx="7863840" cy="9144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Unrolling is a representation before it is a learning method. Learning enters only when we expose parameters and fit them to data.</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Tied vs. untied unrolling</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411480" y="960120"/>
            <a:ext cx="83210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tied: θ₁ = θ₂ = ⋯ = θK  (one recurrent cell, applied K times)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228600" y="1444752"/>
            <a:ext cx="640080" cy="548640"/>
          </a:xfrm>
          <a:prstGeom prst="roundRect">
            <a:avLst>
              <a:gd name="adj" fmla="val 13333"/>
            </a:avLst>
          </a:prstGeom>
          <a:solidFill>
            <a:srgbClr val="34465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228600" y="1444752"/>
            <a:ext cx="64008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x₀</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1097280" y="1371600"/>
            <a:ext cx="141732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1097280" y="13716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764176" y="1719072"/>
            <a:ext cx="54864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2971800" y="1371600"/>
            <a:ext cx="141732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2971800" y="13716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2560320" y="1719072"/>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4846320" y="1371600"/>
            <a:ext cx="141732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4846320" y="13716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4434840" y="1719072"/>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p:cNvSpPr/>
          <p:nvPr/>
        </p:nvSpPr>
        <p:spPr>
          <a:xfrm>
            <a:off x="6720840" y="1371600"/>
            <a:ext cx="1417320" cy="694944"/>
          </a:xfrm>
          <a:prstGeom prst="roundRect">
            <a:avLst>
              <a:gd name="adj" fmla="val 10526"/>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6720840" y="13716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6309360" y="1719072"/>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411480" y="2331720"/>
            <a:ext cx="83210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untied: each stage has its own θₖ</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Shape 20"/>
          <p:cNvSpPr/>
          <p:nvPr/>
        </p:nvSpPr>
        <p:spPr>
          <a:xfrm>
            <a:off x="228600" y="2816352"/>
            <a:ext cx="640080" cy="548640"/>
          </a:xfrm>
          <a:prstGeom prst="roundRect">
            <a:avLst>
              <a:gd name="adj" fmla="val 13333"/>
            </a:avLst>
          </a:prstGeom>
          <a:solidFill>
            <a:srgbClr val="34465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228600" y="2816352"/>
            <a:ext cx="64008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x₀</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p:cNvSpPr/>
          <p:nvPr/>
        </p:nvSpPr>
        <p:spPr>
          <a:xfrm>
            <a:off x="1097280" y="2743200"/>
            <a:ext cx="1417320" cy="694944"/>
          </a:xfrm>
          <a:prstGeom prst="roundRect">
            <a:avLst>
              <a:gd name="adj" fmla="val 10526"/>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1097280" y="27432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Fθ₁</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4"/>
          <p:cNvSpPr/>
          <p:nvPr/>
        </p:nvSpPr>
        <p:spPr>
          <a:xfrm>
            <a:off x="823553" y="3090672"/>
            <a:ext cx="54864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Shape 25"/>
          <p:cNvSpPr/>
          <p:nvPr/>
        </p:nvSpPr>
        <p:spPr>
          <a:xfrm>
            <a:off x="2971800" y="2743200"/>
            <a:ext cx="1417320" cy="694944"/>
          </a:xfrm>
          <a:prstGeom prst="roundRect">
            <a:avLst>
              <a:gd name="adj" fmla="val 10526"/>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6"/>
          <p:cNvSpPr/>
          <p:nvPr/>
        </p:nvSpPr>
        <p:spPr>
          <a:xfrm>
            <a:off x="2971800" y="27432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Fθ₂</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Shape 27"/>
          <p:cNvSpPr/>
          <p:nvPr/>
        </p:nvSpPr>
        <p:spPr>
          <a:xfrm>
            <a:off x="2560320" y="3090672"/>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Shape 28"/>
          <p:cNvSpPr/>
          <p:nvPr/>
        </p:nvSpPr>
        <p:spPr>
          <a:xfrm>
            <a:off x="4846320" y="2743200"/>
            <a:ext cx="1417320" cy="694944"/>
          </a:xfrm>
          <a:prstGeom prst="roundRect">
            <a:avLst>
              <a:gd name="adj" fmla="val 10526"/>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 29"/>
          <p:cNvSpPr/>
          <p:nvPr/>
        </p:nvSpPr>
        <p:spPr>
          <a:xfrm>
            <a:off x="4846320" y="27432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Fθ₃</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Shape 30"/>
          <p:cNvSpPr/>
          <p:nvPr/>
        </p:nvSpPr>
        <p:spPr>
          <a:xfrm>
            <a:off x="4434840" y="3090672"/>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31"/>
          <p:cNvSpPr/>
          <p:nvPr/>
        </p:nvSpPr>
        <p:spPr>
          <a:xfrm>
            <a:off x="6720840" y="2743200"/>
            <a:ext cx="1417320" cy="694944"/>
          </a:xfrm>
          <a:prstGeom prst="roundRect">
            <a:avLst>
              <a:gd name="adj" fmla="val 10526"/>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32"/>
          <p:cNvSpPr/>
          <p:nvPr/>
        </p:nvSpPr>
        <p:spPr>
          <a:xfrm>
            <a:off x="6720840" y="2743200"/>
            <a:ext cx="141732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Fθ₄</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33"/>
          <p:cNvSpPr/>
          <p:nvPr/>
        </p:nvSpPr>
        <p:spPr>
          <a:xfrm>
            <a:off x="6309360" y="3090672"/>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36" name="Table 0"/>
          <p:cNvGraphicFramePr>
            <a:graphicFrameLocks noGrp="1"/>
          </p:cNvGraphicFramePr>
          <p:nvPr/>
        </p:nvGraphicFramePr>
        <p:xfrm>
          <a:off x="411480" y="3749040"/>
          <a:ext cx="8321040" cy="2036064"/>
        </p:xfrm>
        <a:graphic>
          <a:graphicData uri="http://schemas.openxmlformats.org/drawingml/2006/table">
            <a:tbl>
              <a:tblPr/>
              <a:tblGrid>
                <a:gridCol w="2926080">
                  <a:extLst>
                    <a:ext uri="{9D8B030D-6E8A-4147-A177-3AD203B41FA5}">
                      <a16:colId xmlns:a16="http://schemas.microsoft.com/office/drawing/2014/main" val="20000"/>
                    </a:ext>
                  </a:extLst>
                </a:gridCol>
                <a:gridCol w="5394960">
                  <a:extLst>
                    <a:ext uri="{9D8B030D-6E8A-4147-A177-3AD203B41FA5}">
                      <a16:colId xmlns:a16="http://schemas.microsoft.com/office/drawing/2014/main" val="20001"/>
                    </a:ext>
                  </a:extLst>
                </a:gridCol>
              </a:tblGrid>
              <a:tr h="475488">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Two independent choices</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Consequence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47548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unroll or not?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explicit K-stage graph, end-to-end gradients</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untie?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more expressive, more parameters</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47548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tie?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closer to the algorithm; extrapolates to more K</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37" name="Text 34"/>
          <p:cNvSpPr txBox="1"/>
          <p:nvPr/>
        </p:nvSpPr>
        <p:spPr>
          <a:xfrm>
            <a:off x="411480" y="5925312"/>
            <a:ext cx="832104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Repeated application of one layer = a tied unrolled graph.</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What need leads to unrolling?</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411480" y="1005840"/>
            <a:ext cx="832104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Not “solve to arbitrary precision”, but:</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1554480"/>
            <a:ext cx="8321040" cy="1051560"/>
          </a:xfrm>
          <a:prstGeom prst="roundRect">
            <a:avLst>
              <a:gd name="adj" fmla="val 6957"/>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txBox="1"/>
          <p:nvPr/>
        </p:nvSpPr>
        <p:spPr>
          <a:xfrm>
            <a:off x="640080" y="1554480"/>
            <a:ext cx="7863840" cy="10515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Given this distribution of sensing problems, produce a sufficiently accurate answer in exactly K stages, with predictable latency and memory.</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411480" y="3063240"/>
            <a:ext cx="1783080" cy="822960"/>
          </a:xfrm>
          <a:prstGeom prst="roundRect">
            <a:avLst>
              <a:gd name="adj" fmla="val 8889"/>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txBox="1"/>
          <p:nvPr/>
        </p:nvSpPr>
        <p:spPr>
          <a:xfrm>
            <a:off x="457200" y="3063240"/>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step sizes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2238451" y="3392424"/>
            <a:ext cx="277978" cy="164592"/>
          </a:xfrm>
          <a:prstGeom prst="rightArrow">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2560320" y="3063240"/>
            <a:ext cx="1783080" cy="822960"/>
          </a:xfrm>
          <a:prstGeom prst="roundRect">
            <a:avLst>
              <a:gd name="adj" fmla="val 8889"/>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2606040" y="3063240"/>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precon-</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ditioners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4387291" y="3392424"/>
            <a:ext cx="277978" cy="164592"/>
          </a:xfrm>
          <a:prstGeom prst="rightArrow">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4709160" y="3063240"/>
            <a:ext cx="1783080" cy="822960"/>
          </a:xfrm>
          <a:prstGeom prst="roundRect">
            <a:avLst>
              <a:gd name="adj" fmla="val 8889"/>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4754880" y="3063240"/>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thresholds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6536131" y="3392424"/>
            <a:ext cx="277978" cy="164592"/>
          </a:xfrm>
          <a:prstGeom prst="rightArrow">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p:cNvSpPr/>
          <p:nvPr/>
        </p:nvSpPr>
        <p:spPr>
          <a:xfrm>
            <a:off x="6858000" y="3063240"/>
            <a:ext cx="1783080" cy="822960"/>
          </a:xfrm>
          <a:prstGeom prst="roundRect">
            <a:avLst>
              <a:gd name="adj" fmla="val 8889"/>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txBox="1"/>
          <p:nvPr/>
        </p:nvSpPr>
        <p:spPr>
          <a:xfrm>
            <a:off x="6903720" y="3063240"/>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transforms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411480" y="2743200"/>
            <a:ext cx="83210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what data can tune inside the fixed skeleton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txBox="1"/>
          <p:nvPr/>
        </p:nvSpPr>
        <p:spPr>
          <a:xfrm>
            <a:off x="411480" y="4297680"/>
            <a:ext cx="8321040" cy="1280160"/>
          </a:xfrm>
          <a:prstGeom prst="rect">
            <a:avLst/>
          </a:prstGeom>
          <a:noFill/>
          <a:ln/>
        </p:spPr>
        <p:txBody>
          <a:bodyPr wrap="square" lIns="0" tIns="0" rIns="0" bIns="0" rtlCol="0" anchor="t"/>
          <a:lstStyle/>
          <a:p>
            <a:pPr marL="228600" marR="0" lvl="0" indent="-228600" algn="l" defTabSz="914400" rtl="0" eaLnBrk="1" fontAlgn="auto" latinLnBrk="0" hangingPunct="1">
              <a:lnSpc>
                <a:spcPct val="100000"/>
              </a:lnSpc>
              <a:spcBef>
                <a:spcPts val="0"/>
              </a:spcBef>
              <a:spcAft>
                <a:spcPts val="800"/>
              </a:spcAft>
              <a:buClrTx/>
              <a:buSzPct val="100000"/>
              <a:buFontTx/>
              <a:buChar char="▪"/>
              <a:tabLst/>
              <a:defRPr/>
            </a:pPr>
            <a:r>
              <a:rPr kumimoji="0" lang="en-US" sz="18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Learning decides how to spend a fixed computational budget.</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800"/>
              </a:spcAft>
              <a:buClrTx/>
              <a:buSzPct val="100000"/>
              <a:buFontTx/>
              <a:buChar char="▪"/>
              <a:tabLst/>
              <a:defRPr/>
            </a:pPr>
            <a:r>
              <a:rPr kumimoji="0" lang="en-US" sz="18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The algorithmic skeleton keeps its model-based structure (forward/adjoint of A).</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Warm-up: learned gradient descent</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18</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82880" y="960120"/>
            <a:ext cx="8778240" cy="39485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a:t>
            </a:r>
            <a:r>
              <a:rPr kumimoji="0" lang="en-US" sz="1900" b="1" i="1" u="none" strike="noStrike" kern="1200" cap="none" spc="0" normalizeH="0" baseline="0" noProof="0" dirty="0">
                <a:ln>
                  <a:noFill/>
                </a:ln>
                <a:solidFill>
                  <a:srgbClr val="B0552F"/>
                </a:solidFill>
                <a:effectLst/>
                <a:uLnTx/>
                <a:uFillTx/>
                <a:latin typeface="Lucida Bright" pitchFamily="34" charset="0"/>
                <a:ea typeface="Lucida Bright" pitchFamily="34" charset="-122"/>
                <a:cs typeface="Lucida Bright" pitchFamily="34" charset="-120"/>
              </a:rPr>
              <a:t>α</a:t>
            </a:r>
            <a:r>
              <a:rPr kumimoji="0" lang="en-US" sz="1900" b="1" i="1" u="none" strike="noStrike" kern="1200" cap="none" spc="0" normalizeH="0" baseline="-40000" noProof="0" dirty="0">
                <a:ln>
                  <a:noFill/>
                </a:ln>
                <a:solidFill>
                  <a:srgbClr val="B0552F"/>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y)        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a:t>
            </a:r>
            <a:r>
              <a:rPr kumimoji="0" lang="en-US" sz="1900" b="1" i="1" u="none" strike="noStrike" kern="1200" cap="none" spc="0" normalizeH="0" baseline="0" noProof="0" dirty="0">
                <a:ln>
                  <a:noFill/>
                </a:ln>
                <a:solidFill>
                  <a:srgbClr val="B0552F"/>
                </a:solidFill>
                <a:effectLst/>
                <a:uLnTx/>
                <a:uFillTx/>
                <a:latin typeface="Lucida Bright" pitchFamily="34" charset="0"/>
                <a:ea typeface="Lucida Bright" pitchFamily="34" charset="-122"/>
                <a:cs typeface="Lucida Bright" pitchFamily="34" charset="-120"/>
              </a:rPr>
              <a:t>P</a:t>
            </a:r>
            <a:r>
              <a:rPr kumimoji="0" lang="en-US" sz="1900" b="1" i="1" u="none" strike="noStrike" kern="1200" cap="none" spc="0" normalizeH="0" baseline="-40000" noProof="0" dirty="0">
                <a:ln>
                  <a:noFill/>
                </a:ln>
                <a:solidFill>
                  <a:srgbClr val="B0552F"/>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(Ax</a:t>
            </a:r>
            <a:r>
              <a:rPr kumimoji="0" lang="en-US" sz="19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y)</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411480" y="1417320"/>
            <a:ext cx="832104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learn how far  ·  learn scale + rotation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 0" descr="/home/claude/gl/assets_gl_learned_steps.png"/>
          <p:cNvPicPr>
            <a:picLocks noChangeAspect="1"/>
          </p:cNvPicPr>
          <p:nvPr/>
        </p:nvPicPr>
        <p:blipFill>
          <a:blip r:embed="rId3"/>
          <a:stretch>
            <a:fillRect/>
          </a:stretch>
        </p:blipFill>
        <p:spPr>
          <a:xfrm>
            <a:off x="865190" y="1828800"/>
            <a:ext cx="7413619" cy="3017520"/>
          </a:xfrm>
          <a:prstGeom prst="rect">
            <a:avLst/>
          </a:prstGeom>
        </p:spPr>
      </p:pic>
      <p:sp>
        <p:nvSpPr>
          <p:cNvPr id="9" name="Text 6"/>
          <p:cNvSpPr txBox="1"/>
          <p:nvPr/>
        </p:nvSpPr>
        <p:spPr>
          <a:xfrm>
            <a:off x="411480" y="4937760"/>
            <a:ext cx="8321040" cy="105156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Real run: least squares with κ(AᵀA) = 100, K = 6 learned αₖ. Error after 6 stages: 0.36 (α = 1/L), 0.26 (2/(L+μ)), 0.085 (learned). Some learned steps exceed 2/L — unstable alone, but the 6-step product is not.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3E7C9"/>
                </a:solidFill>
                <a:effectLst/>
                <a:uLnTx/>
                <a:uFillTx/>
                <a:latin typeface="Lucida Bright" pitchFamily="34" charset="0"/>
                <a:ea typeface="Lucida Bright" pitchFamily="34" charset="-122"/>
                <a:cs typeface="Lucida Bright" pitchFamily="34" charset="-120"/>
              </a:rPr>
              <a:t>3.d)   </a:t>
            </a: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ISTA</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Gradient descent plus an exact step for sparsity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19</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problem plain GD does not handle cleanly</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1371600" y="1005840"/>
            <a:ext cx="6400800" cy="973836"/>
          </a:xfrm>
          <a:prstGeom prst="roundRect">
            <a:avLst>
              <a:gd name="adj" fmla="val 7512"/>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txBox="1"/>
          <p:nvPr/>
        </p:nvSpPr>
        <p:spPr>
          <a:xfrm>
            <a:off x="1371600" y="1005840"/>
            <a:ext cx="6400800" cy="9738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min</a:t>
            </a:r>
            <a:r>
              <a:rPr kumimoji="0" lang="en-US" sz="25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5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½‖Ax − y‖</a:t>
            </a:r>
            <a:r>
              <a:rPr kumimoji="0" lang="en-US" sz="25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5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2</a:t>
            </a:r>
            <a:r>
              <a:rPr kumimoji="0" lang="en-US" sz="25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λ‖x‖</a:t>
            </a:r>
            <a:r>
              <a:rPr kumimoji="0" lang="en-US" sz="25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1</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11480" y="2299716"/>
            <a:ext cx="4000500" cy="1737360"/>
          </a:xfrm>
          <a:prstGeom prst="roundRect">
            <a:avLst>
              <a:gd name="adj" fmla="val 4211"/>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411480" y="2299716"/>
            <a:ext cx="4000500" cy="566928"/>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521208" y="2299716"/>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f(x): smooth data fidelity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txBox="1"/>
          <p:nvPr/>
        </p:nvSpPr>
        <p:spPr>
          <a:xfrm>
            <a:off x="594360" y="3003804"/>
            <a:ext cx="3634740" cy="896112"/>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take an ordinary gradient step</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4732020" y="2299716"/>
            <a:ext cx="4000500" cy="1737360"/>
          </a:xfrm>
          <a:prstGeom prst="roundRect">
            <a:avLst>
              <a:gd name="adj" fmla="val 4211"/>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4732020" y="2299716"/>
            <a:ext cx="4000500" cy="566928"/>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4841748" y="2299716"/>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g(x) = λ‖x‖₁: nonsmooth</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4914900" y="3003804"/>
            <a:ext cx="3634740" cy="896112"/>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|xᵢ| has a kink at 0 — solve its step exactly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411480" y="4219956"/>
            <a:ext cx="832104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Smoothing |x| changes the problem and weakens exact sparsity.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411480" y="4814316"/>
            <a:ext cx="8321040" cy="914400"/>
          </a:xfrm>
          <a:prstGeom prst="roundRect">
            <a:avLst>
              <a:gd name="adj" fmla="val 8000"/>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txBox="1"/>
          <p:nvPr/>
        </p:nvSpPr>
        <p:spPr>
          <a:xfrm>
            <a:off x="640080" y="4814316"/>
            <a:ext cx="7863840" cy="9144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ISTA’s contribution is not “add thresholding”: it is the proximal-gradient split — gradient on f, exact proximal step on g.</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Derivation of the proximal-gradient step</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21</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411480" y="960120"/>
            <a:ext cx="83210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quadratic upper model (α = 1/L)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274320" y="1280160"/>
            <a:ext cx="8595360" cy="40524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f(x) ≤ f(x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∇f(x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t>
            </a:r>
            <a:r>
              <a:rPr kumimoji="0" lang="en-US" sz="195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 − 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(L/2)‖x − 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‖²</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411480" y="1874520"/>
            <a:ext cx="83210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add g, complete the square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274320" y="2194560"/>
            <a:ext cx="8595360" cy="40524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arg min</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(1/2α)‖x − (x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α∇f(x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))‖² + λ‖x‖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1</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411480" y="2788920"/>
            <a:ext cx="83210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which is a proximal operator</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txBox="1"/>
          <p:nvPr/>
        </p:nvSpPr>
        <p:spPr>
          <a:xfrm>
            <a:off x="274320" y="3108960"/>
            <a:ext cx="8595360" cy="40524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prox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αλ‖·‖₁</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α∇f(x</a:t>
            </a:r>
            <a:r>
              <a:rPr kumimoji="0" lang="en-US" sz="19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19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411480" y="3749040"/>
            <a:ext cx="83210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for f = ½‖Ax − y‖²:</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548640" y="4114800"/>
            <a:ext cx="8046720" cy="928116"/>
          </a:xfrm>
          <a:prstGeom prst="roundRect">
            <a:avLst>
              <a:gd name="adj" fmla="val 7882"/>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548640" y="4114800"/>
            <a:ext cx="8046720" cy="9281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z</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y),        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S</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αλ</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(z</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Why the prox becomes soft-thresholding</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22</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82880" y="960120"/>
            <a:ext cx="8778240" cy="3844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prox</a:t>
            </a:r>
            <a:r>
              <a:rPr kumimoji="0" lang="en-US" sz="18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τ|·|</a:t>
            </a:r>
            <a:r>
              <a:rPr kumimoji="0" lang="en-US" sz="18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(u) = arg min</a:t>
            </a:r>
            <a:r>
              <a:rPr kumimoji="0" lang="en-US" sz="185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185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½(x − u)² + τ|x|  =  sign(u) max(|u| − τ, 0)</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home/claude/gl/assets_gl_prox_cases.png"/>
          <p:cNvPicPr>
            <a:picLocks noChangeAspect="1"/>
          </p:cNvPicPr>
          <p:nvPr/>
        </p:nvPicPr>
        <p:blipFill>
          <a:blip r:embed="rId3"/>
          <a:stretch>
            <a:fillRect/>
          </a:stretch>
        </p:blipFill>
        <p:spPr>
          <a:xfrm>
            <a:off x="788922" y="1463040"/>
            <a:ext cx="7566156" cy="3291840"/>
          </a:xfrm>
          <a:prstGeom prst="rect">
            <a:avLst/>
          </a:prstGeom>
        </p:spPr>
      </p:pic>
      <p:sp>
        <p:nvSpPr>
          <p:cNvPr id="8" name="Text 5"/>
          <p:cNvSpPr txBox="1"/>
          <p:nvPr/>
        </p:nvSpPr>
        <p:spPr>
          <a:xfrm>
            <a:off x="411480" y="4892040"/>
            <a:ext cx="8321040" cy="82296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Separable across coordinates. By cases: x &gt; 0 ⇒ x = u − τ;  x &lt; 0 ⇒ x = u + τ;  if |u| ≤ τ neither is consistent, so the optimum sits exactly at 0.</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411480" y="5760720"/>
            <a:ext cx="8321040" cy="594360"/>
          </a:xfrm>
          <a:prstGeom prst="roundRect">
            <a:avLst>
              <a:gd name="adj" fmla="val 12308"/>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txBox="1"/>
          <p:nvPr/>
        </p:nvSpPr>
        <p:spPr>
          <a:xfrm>
            <a:off x="640080" y="5760720"/>
            <a:ext cx="786384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“dead zone” is derived, not chosen as an activation function.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ISTA, line by line, in sensing language</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5" name="Table 0"/>
          <p:cNvGraphicFramePr>
            <a:graphicFrameLocks noGrp="1"/>
          </p:cNvGraphicFramePr>
          <p:nvPr/>
        </p:nvGraphicFramePr>
        <p:xfrm>
          <a:off x="411480" y="1051560"/>
          <a:ext cx="8321040" cy="2834640"/>
        </p:xfrm>
        <a:graphic>
          <a:graphicData uri="http://schemas.openxmlformats.org/drawingml/2006/table">
            <a:tbl>
              <a:tblPr/>
              <a:tblGrid>
                <a:gridCol w="201168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566928">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Step</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Math</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Sensing meaning</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6692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1  residual</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rₖ = Axₖ − y</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predicted vs. measured data</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2  adjoint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gₖ = Aᵀrₖ = ∇f(xₖ)</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backproject the mismatch</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56692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3  smooth step</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zₖ = xₖ − αgₖ</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data-consistency correction</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4  prox step</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xₖ₊₁ = Sαλ(zₖ)</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apply the sparse prior</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bl>
          </a:graphicData>
        </a:graphic>
      </p:graphicFrame>
      <p:sp>
        <p:nvSpPr>
          <p:cNvPr id="7" name="Text 4"/>
          <p:cNvSpPr txBox="1"/>
          <p:nvPr/>
        </p:nvSpPr>
        <p:spPr>
          <a:xfrm>
            <a:off x="411480" y="4160520"/>
            <a:ext cx="83210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Input: A, y, λ, step 0 &lt; α ≤ 1/‖A‖₂².   Initialise x₀ = 0.   Repeat K times.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11480" y="4892040"/>
            <a:ext cx="8321040" cy="777240"/>
          </a:xfrm>
          <a:prstGeom prst="roundRect">
            <a:avLst>
              <a:gd name="adj" fmla="val 9412"/>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txBox="1"/>
          <p:nvPr/>
        </p:nvSpPr>
        <p:spPr>
          <a:xfrm>
            <a:off x="640080" y="4892040"/>
            <a:ext cx="78638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 is the forward physics; Aᵀ maps measurement error back into the scene; shrinkage applies the prior.</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What ISTA contributes — and what it does not</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24</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0" descr="/home/claude/gl/assets_gl_ista_path.png"/>
          <p:cNvPicPr>
            <a:picLocks noChangeAspect="1"/>
          </p:cNvPicPr>
          <p:nvPr/>
        </p:nvPicPr>
        <p:blipFill>
          <a:blip r:embed="rId3"/>
          <a:stretch>
            <a:fillRect/>
          </a:stretch>
        </p:blipFill>
        <p:spPr>
          <a:xfrm>
            <a:off x="228600" y="960120"/>
            <a:ext cx="4389120" cy="4129920"/>
          </a:xfrm>
          <a:prstGeom prst="rect">
            <a:avLst/>
          </a:prstGeom>
        </p:spPr>
      </p:pic>
      <p:sp>
        <p:nvSpPr>
          <p:cNvPr id="7" name="Text 4"/>
          <p:cNvSpPr txBox="1"/>
          <p:nvPr/>
        </p:nvSpPr>
        <p:spPr>
          <a:xfrm>
            <a:off x="4709160" y="1143000"/>
            <a:ext cx="4023360" cy="4023360"/>
          </a:xfrm>
          <a:prstGeom prst="rect">
            <a:avLst/>
          </a:prstGeom>
          <a:noFill/>
          <a:ln/>
        </p:spPr>
        <p:txBody>
          <a:bodyPr wrap="square" lIns="0" tIns="0" rIns="0" bIns="0" rtlCol="0" anchor="t"/>
          <a:lstStyle/>
          <a:p>
            <a:pPr marL="228600" marR="0" lvl="0" indent="-228600" algn="l" defTabSz="914400" rtl="0" eaLnBrk="1" fontAlgn="auto" latinLnBrk="0" hangingPunct="1">
              <a:lnSpc>
                <a:spcPct val="100000"/>
              </a:lnSpc>
              <a:spcBef>
                <a:spcPts val="0"/>
              </a:spcBef>
              <a:spcAft>
                <a:spcPts val="1200"/>
              </a:spcAft>
              <a:buClrTx/>
              <a:buSzPct val="100000"/>
              <a:buFontTx/>
              <a:buChar char="▪"/>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Combines a smooth forward-model loss with a nonsmooth convex prior.</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200"/>
              </a:spcAft>
              <a:buClrTx/>
              <a:buSzPct val="100000"/>
              <a:buFontTx/>
              <a:buChar char="▪"/>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Convergence guarantees under standard assumptions.</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200"/>
              </a:spcAft>
              <a:buClrTx/>
              <a:buSzPct val="100000"/>
              <a:buFontTx/>
              <a:buChar char="▪"/>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But it can need many iterations.</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200"/>
              </a:spcAft>
              <a:buClrTx/>
              <a:buSzPct val="100000"/>
              <a:buFontTx/>
              <a:buChar char="▪"/>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If A and the problem distribution recur, can data learn a better finite-depth solver?</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11480" y="5349240"/>
            <a:ext cx="8321040" cy="640080"/>
          </a:xfrm>
          <a:prstGeom prst="roundRect">
            <a:avLst>
              <a:gd name="adj" fmla="val 11429"/>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txBox="1"/>
          <p:nvPr/>
        </p:nvSpPr>
        <p:spPr>
          <a:xfrm>
            <a:off x="640080" y="5349240"/>
            <a:ext cx="786384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That question is exactly the opening for LISTA.</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3E7C9"/>
                </a:solidFill>
                <a:effectLst/>
                <a:uLnTx/>
                <a:uFillTx/>
                <a:latin typeface="Lucida Bright" pitchFamily="34" charset="0"/>
                <a:ea typeface="Lucida Bright" pitchFamily="34" charset="-122"/>
                <a:cs typeface="Lucida Bright" pitchFamily="34" charset="-120"/>
              </a:rPr>
              <a:t>3.e)   </a:t>
            </a: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LISTA</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Learn a finite-depth version of 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Rewrite ISTA as a neural-network layer</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365760" y="960120"/>
            <a:ext cx="8412480" cy="43641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1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S</a:t>
            </a:r>
            <a:r>
              <a:rPr kumimoji="0" lang="en-US" sz="21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αλ</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(I − αA</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 x</a:t>
            </a:r>
            <a:r>
              <a:rPr kumimoji="0" lang="en-US" sz="21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y )</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274320" y="1554480"/>
            <a:ext cx="8595360" cy="859536"/>
          </a:xfrm>
          <a:prstGeom prst="roundRect">
            <a:avLst>
              <a:gd name="adj" fmla="val 8511"/>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txBox="1"/>
          <p:nvPr/>
        </p:nvSpPr>
        <p:spPr>
          <a:xfrm>
            <a:off x="274320" y="1554480"/>
            <a:ext cx="8595360" cy="8595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S</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θ</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y +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I − αA</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  θ = αλ</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411480" y="2825496"/>
            <a:ext cx="914400" cy="731520"/>
          </a:xfrm>
          <a:prstGeom prst="roundRect">
            <a:avLst>
              <a:gd name="adj" fmla="val 10000"/>
            </a:avLst>
          </a:prstGeom>
          <a:solidFill>
            <a:srgbClr val="34465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411480" y="2825496"/>
            <a:ext cx="91440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1691640" y="2825496"/>
            <a:ext cx="1188720" cy="731520"/>
          </a:xfrm>
          <a:prstGeom prst="roundRect">
            <a:avLst>
              <a:gd name="adj" fmla="val 10000"/>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1691640" y="2825496"/>
            <a:ext cx="118872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a:t>
            </a:r>
            <a:r>
              <a:rPr kumimoji="0" lang="en-US" sz="2000" b="1" i="1" u="none" strike="noStrike" kern="1200" cap="none" spc="0" normalizeH="0" baseline="-40000" noProof="0" dirty="0">
                <a:ln>
                  <a:noFill/>
                </a:ln>
                <a:solidFill>
                  <a:srgbClr val="FFFFFF"/>
                </a:solidFill>
                <a:effectLst/>
                <a:uLnTx/>
                <a:uFillTx/>
                <a:latin typeface="Lucida Bright" pitchFamily="34" charset="0"/>
                <a:ea typeface="Lucida Bright" pitchFamily="34" charset="-122"/>
                <a:cs typeface="Lucida Bright" pitchFamily="34" charset="-120"/>
              </a:rPr>
              <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3246120" y="2889504"/>
            <a:ext cx="603504" cy="603504"/>
          </a:xfrm>
          <a:prstGeom prst="ellipse">
            <a:avLst/>
          </a:prstGeom>
          <a:solidFill>
            <a:srgbClr val="FFFFFF"/>
          </a:solidFill>
          <a:ln w="25400">
            <a:solidFill>
              <a:srgbClr val="1E2A3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3246120" y="2889504"/>
            <a:ext cx="603504" cy="6035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E2A38"/>
                </a:solidFill>
                <a:effectLst/>
                <a:uLnTx/>
                <a:uFillTx/>
                <a:latin typeface="Lucida Bright" pitchFamily="34" charset="0"/>
                <a:ea typeface="Lucida Bright" pitchFamily="34" charset="-122"/>
                <a:cs typeface="Lucida Bright" pitchFamily="34" charset="-120"/>
              </a:rPr>
              <a: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4206240" y="2825496"/>
            <a:ext cx="1371600" cy="731520"/>
          </a:xfrm>
          <a:prstGeom prst="roundRect">
            <a:avLst>
              <a:gd name="adj" fmla="val 10000"/>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4206240" y="2825496"/>
            <a:ext cx="137160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a:t>
            </a:r>
            <a:r>
              <a:rPr kumimoji="0" lang="en-US" sz="2000" b="1" i="1" u="none" strike="noStrike" kern="1200" cap="none" spc="0" normalizeH="0" baseline="-40000" noProof="0" dirty="0">
                <a:ln>
                  <a:noFill/>
                </a:ln>
                <a:solidFill>
                  <a:srgbClr val="FFFFFF"/>
                </a:solidFill>
                <a:effectLst/>
                <a:uLnTx/>
                <a:uFillTx/>
                <a:latin typeface="Lucida Bright" pitchFamily="34" charset="0"/>
                <a:ea typeface="Lucida Bright" pitchFamily="34" charset="-122"/>
                <a:cs typeface="Lucida Bright" pitchFamily="34" charset="-120"/>
              </a:rPr>
              <a:t>θ</a:t>
            </a:r>
            <a:r>
              <a:rPr kumimoji="0" lang="en-US" sz="20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5989320" y="2825496"/>
            <a:ext cx="1097280" cy="731520"/>
          </a:xfrm>
          <a:prstGeom prst="roundRect">
            <a:avLst>
              <a:gd name="adj" fmla="val 10000"/>
            </a:avLst>
          </a:prstGeom>
          <a:solidFill>
            <a:srgbClr val="34465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5989320" y="2825496"/>
            <a:ext cx="109728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x</a:t>
            </a:r>
            <a:r>
              <a:rPr kumimoji="0" lang="en-US" sz="2000" b="1" i="1" u="none" strike="noStrike" kern="1200" cap="none" spc="0" normalizeH="0" baseline="-40000" noProof="0" dirty="0">
                <a:ln>
                  <a:noFill/>
                </a:ln>
                <a:solidFill>
                  <a:srgbClr val="FFFFFF"/>
                </a:solidFill>
                <a:effectLst/>
                <a:uLnTx/>
                <a:uFillTx/>
                <a:latin typeface="Lucida Bright" pitchFamily="34" charset="0"/>
                <a:ea typeface="Lucida Bright" pitchFamily="34" charset="-122"/>
                <a:cs typeface="Lucida Bright" pitchFamily="34" charset="-120"/>
              </a:rPr>
              <a:t>k+1</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1344168" y="3191256"/>
            <a:ext cx="32004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8"/>
          <p:cNvSpPr/>
          <p:nvPr/>
        </p:nvSpPr>
        <p:spPr>
          <a:xfrm>
            <a:off x="2898648" y="3191256"/>
            <a:ext cx="32004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9"/>
          <p:cNvSpPr/>
          <p:nvPr/>
        </p:nvSpPr>
        <p:spPr>
          <a:xfrm>
            <a:off x="3867912" y="3191256"/>
            <a:ext cx="310896"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0"/>
          <p:cNvSpPr/>
          <p:nvPr/>
        </p:nvSpPr>
        <p:spPr>
          <a:xfrm>
            <a:off x="5596128" y="3191256"/>
            <a:ext cx="36576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21"/>
          <p:cNvSpPr/>
          <p:nvPr/>
        </p:nvSpPr>
        <p:spPr>
          <a:xfrm>
            <a:off x="2926080" y="4105656"/>
            <a:ext cx="1243584" cy="640080"/>
          </a:xfrm>
          <a:prstGeom prst="roundRect">
            <a:avLst>
              <a:gd name="adj" fmla="val 11429"/>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2926080" y="4105656"/>
            <a:ext cx="1243584"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a:t>
            </a:r>
            <a:r>
              <a:rPr kumimoji="0" lang="en-US" sz="2000" b="1" i="1" u="none" strike="noStrike" kern="1200" cap="none" spc="0" normalizeH="0" baseline="-40000" noProof="0" dirty="0">
                <a:ln>
                  <a:noFill/>
                </a:ln>
                <a:solidFill>
                  <a:srgbClr val="FFFFFF"/>
                </a:solidFill>
                <a:effectLst/>
                <a:uLnTx/>
                <a:uFillTx/>
                <a:latin typeface="Lucida Bright" pitchFamily="34" charset="0"/>
                <a:ea typeface="Lucida Bright" pitchFamily="34" charset="-122"/>
                <a:cs typeface="Lucida Bright" pitchFamily="34" charset="-120"/>
              </a:rPr>
              <a:t>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p:cNvSpPr/>
          <p:nvPr/>
        </p:nvSpPr>
        <p:spPr>
          <a:xfrm>
            <a:off x="6537960" y="3602736"/>
            <a:ext cx="914" cy="822960"/>
          </a:xfrm>
          <a:prstGeom prst="line">
            <a:avLst/>
          </a:prstGeom>
          <a:noFill/>
          <a:ln w="25400">
            <a:solidFill>
              <a:srgbClr val="6B645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hape 24"/>
          <p:cNvSpPr/>
          <p:nvPr/>
        </p:nvSpPr>
        <p:spPr>
          <a:xfrm flipH="1">
            <a:off x="4206240" y="4425696"/>
            <a:ext cx="2331720" cy="91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Shape 25"/>
          <p:cNvSpPr/>
          <p:nvPr/>
        </p:nvSpPr>
        <p:spPr>
          <a:xfrm flipV="1">
            <a:off x="3547872" y="3520440"/>
            <a:ext cx="914" cy="557784"/>
          </a:xfrm>
          <a:prstGeom prst="line">
            <a:avLst/>
          </a:prstGeom>
          <a:noFill/>
          <a:ln w="25400">
            <a:solidFill>
              <a:srgbClr val="6B6459"/>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6"/>
          <p:cNvSpPr/>
          <p:nvPr/>
        </p:nvSpPr>
        <p:spPr>
          <a:xfrm>
            <a:off x="4297680" y="4471416"/>
            <a:ext cx="27432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xₖ (from the previous stage)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Shape 27"/>
          <p:cNvSpPr/>
          <p:nvPr/>
        </p:nvSpPr>
        <p:spPr>
          <a:xfrm>
            <a:off x="411480" y="5065776"/>
            <a:ext cx="8321040" cy="777240"/>
          </a:xfrm>
          <a:prstGeom prst="roundRect">
            <a:avLst>
              <a:gd name="adj" fmla="val 9412"/>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28"/>
          <p:cNvSpPr txBox="1"/>
          <p:nvPr/>
        </p:nvSpPr>
        <p:spPr>
          <a:xfrm>
            <a:off x="640080" y="5065776"/>
            <a:ext cx="78638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Linear maps + an elementwise nonlinearity: a single ISTA iteration already is a neural-network layer.</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LISTA move (Gregor &amp; LeCun, 2010)</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1005840"/>
            <a:ext cx="7863840" cy="928116"/>
          </a:xfrm>
          <a:prstGeom prst="roundRect">
            <a:avLst>
              <a:gd name="adj" fmla="val 7882"/>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txBox="1"/>
          <p:nvPr/>
        </p:nvSpPr>
        <p:spPr>
          <a:xfrm>
            <a:off x="640080" y="1005840"/>
            <a:ext cx="7863840" cy="9281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S</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θk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y + W</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3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3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3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k = 0, …, K − 1</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txBox="1"/>
          <p:nvPr/>
        </p:nvSpPr>
        <p:spPr>
          <a:xfrm>
            <a:off x="411480" y="2162556"/>
            <a:ext cx="8321040" cy="82296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Train a fixed-depth feed-forward predictor that approximates sparse codes much faster than running the optimizer to convergence.</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11480" y="3076956"/>
            <a:ext cx="832104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ISTA supplies a physically meaningful initialisation:</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txBox="1"/>
          <p:nvPr/>
        </p:nvSpPr>
        <p:spPr>
          <a:xfrm>
            <a:off x="365760" y="3534156"/>
            <a:ext cx="8412480" cy="43641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W</a:t>
            </a:r>
            <a:r>
              <a:rPr kumimoji="0" lang="en-US" sz="21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1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I − αA</a:t>
            </a:r>
            <a:r>
              <a:rPr kumimoji="0" lang="en-US" sz="21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      θ</a:t>
            </a:r>
            <a:r>
              <a:rPr kumimoji="0" lang="en-US" sz="21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1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αλ</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411480" y="4402836"/>
            <a:ext cx="8321040" cy="777240"/>
          </a:xfrm>
          <a:prstGeom prst="roundRect">
            <a:avLst>
              <a:gd name="adj" fmla="val 9412"/>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txBox="1"/>
          <p:nvPr/>
        </p:nvSpPr>
        <p:spPr>
          <a:xfrm>
            <a:off x="640080" y="4402836"/>
            <a:ext cx="78638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Training then adapts the finite sequence of updates to the distribution of problems seen in data.</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What is actually learned?</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28</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0" name="Table 0"/>
          <p:cNvGraphicFramePr>
            <a:graphicFrameLocks noGrp="1"/>
          </p:cNvGraphicFramePr>
          <p:nvPr/>
        </p:nvGraphicFramePr>
        <p:xfrm>
          <a:off x="411480" y="1005840"/>
          <a:ext cx="8321040" cy="3328416"/>
        </p:xfrm>
        <a:graphic>
          <a:graphicData uri="http://schemas.openxmlformats.org/drawingml/2006/table">
            <a:tbl>
              <a:tblPr/>
              <a:tblGrid>
                <a:gridCol w="246888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475488">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Variant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Learned</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Interpretation</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475488">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Step-LISTA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αₖ (and θₖ)</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how far to move per stage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Threshold-LISTA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θₖ</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sparsity schedule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475488">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Structured 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constrained Wₑ, Wₛ</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keep the link to 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Full 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Wₑ⁽ᵏ⁾, Wₛ⁽ᵏ⁾, θₖ</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most expressive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r h="475488">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Tied 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one Wₑ, Wₛ, θ</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recurrent, fewer params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Untied 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per-layer params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stage specialisation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6"/>
                  </a:ext>
                </a:extLst>
              </a:tr>
            </a:tbl>
          </a:graphicData>
        </a:graphic>
      </p:graphicFrame>
      <p:sp>
        <p:nvSpPr>
          <p:cNvPr id="7" name="Shape 4"/>
          <p:cNvSpPr/>
          <p:nvPr/>
        </p:nvSpPr>
        <p:spPr>
          <a:xfrm>
            <a:off x="411480" y="4608576"/>
            <a:ext cx="8321040" cy="1143000"/>
          </a:xfrm>
          <a:prstGeom prst="roundRect">
            <a:avLst>
              <a:gd name="adj" fmla="val 6400"/>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5"/>
          <p:cNvSpPr/>
          <p:nvPr/>
        </p:nvSpPr>
        <p:spPr>
          <a:xfrm>
            <a:off x="594360" y="4608576"/>
            <a:ext cx="7955280" cy="11430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4F6B45"/>
                </a:solidFill>
                <a:effectLst/>
                <a:uLnTx/>
                <a:uFillTx/>
                <a:latin typeface="Lucida Bright" pitchFamily="34" charset="0"/>
                <a:ea typeface="Lucida Bright" pitchFamily="34" charset="-122"/>
                <a:cs typeface="Lucida Bright" pitchFamily="34" charset="-120"/>
              </a:rPr>
              <a:t>Misconception: </a:t>
            </a:r>
            <a:r>
              <a:rPr kumimoji="0" lang="en-US" sz="1650" b="0" i="1"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“LISTA learns A⁻¹.”  </a:t>
            </a: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It learns the parameters of an iterative sparse-inference architecture — still alternating a measurement-driven linear correction with a sparsity nonlinearity.</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Training LISTA by backpropagation</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29</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411480" y="1005840"/>
            <a:ext cx="8321040" cy="7772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Pairs (yᵢ, xᵢ*): ground-truth sparse scenes, or high-accuracy offline solutions. Run the K layers forward, then: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274320" y="1874520"/>
            <a:ext cx="8595360" cy="859536"/>
          </a:xfrm>
          <a:prstGeom prst="roundRect">
            <a:avLst>
              <a:gd name="adj" fmla="val 8511"/>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txBox="1"/>
          <p:nvPr/>
        </p:nvSpPr>
        <p:spPr>
          <a:xfrm>
            <a:off x="274320" y="1874520"/>
            <a:ext cx="8595360" cy="8595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L(Θ) = (1/N) Σ</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i</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(y</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i</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Θ) − 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i</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‖²,     Θ =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θ</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11480" y="2962656"/>
            <a:ext cx="832104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optional deep supervision: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txBox="1"/>
          <p:nvPr/>
        </p:nvSpPr>
        <p:spPr>
          <a:xfrm>
            <a:off x="457200" y="3328416"/>
            <a:ext cx="8229600" cy="4156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L(Θ) = Σ</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ω</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x*‖²</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411480" y="4105656"/>
            <a:ext cx="1783080" cy="822960"/>
          </a:xfrm>
          <a:prstGeom prst="roundRect">
            <a:avLst>
              <a:gd name="adj" fmla="val 8889"/>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txBox="1"/>
          <p:nvPr/>
        </p:nvSpPr>
        <p:spPr>
          <a:xfrm>
            <a:off x="457200" y="4105656"/>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forward:</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K layers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2238451" y="4434840"/>
            <a:ext cx="277978" cy="164592"/>
          </a:xfrm>
          <a:prstGeom prst="rightArrow">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2560320" y="4105656"/>
            <a:ext cx="1783080" cy="822960"/>
          </a:xfrm>
          <a:prstGeom prst="roundRect">
            <a:avLst>
              <a:gd name="adj" fmla="val 8889"/>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2606040" y="4105656"/>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loss at</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last layer</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4387291" y="4434840"/>
            <a:ext cx="277978" cy="164592"/>
          </a:xfrm>
          <a:prstGeom prst="rightArrow">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4709160" y="4105656"/>
            <a:ext cx="1783080" cy="822960"/>
          </a:xfrm>
          <a:prstGeom prst="roundRect">
            <a:avLst>
              <a:gd name="adj" fmla="val 8889"/>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txBox="1"/>
          <p:nvPr/>
        </p:nvSpPr>
        <p:spPr>
          <a:xfrm>
            <a:off x="4754880" y="4105656"/>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backward:</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∇Θ L</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6536131" y="4434840"/>
            <a:ext cx="277978" cy="164592"/>
          </a:xfrm>
          <a:prstGeom prst="rightArrow">
            <a:avLst/>
          </a:prstGeom>
          <a:solidFill>
            <a:srgbClr val="6B645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8"/>
          <p:cNvSpPr/>
          <p:nvPr/>
        </p:nvSpPr>
        <p:spPr>
          <a:xfrm>
            <a:off x="6858000" y="4105656"/>
            <a:ext cx="1783080" cy="822960"/>
          </a:xfrm>
          <a:prstGeom prst="roundRect">
            <a:avLst>
              <a:gd name="adj" fmla="val 8889"/>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txBox="1"/>
          <p:nvPr/>
        </p:nvSpPr>
        <p:spPr>
          <a:xfrm>
            <a:off x="6903720" y="4105656"/>
            <a:ext cx="16916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update Θ</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txBox="1"/>
          <p:nvPr/>
        </p:nvSpPr>
        <p:spPr>
          <a:xfrm>
            <a:off x="411480" y="5202936"/>
            <a:ext cx="8321040" cy="6400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Soft-thresholding is differentiable almost everywhere — backprop runs straight through the unrolled stages.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Why can LISTA be faster at a fixed depth?</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0" descr="/home/claude/gl/assets_gl_lista_variants.png"/>
          <p:cNvPicPr>
            <a:picLocks noChangeAspect="1"/>
          </p:cNvPicPr>
          <p:nvPr/>
        </p:nvPicPr>
        <p:blipFill>
          <a:blip r:embed="rId3"/>
          <a:stretch>
            <a:fillRect/>
          </a:stretch>
        </p:blipFill>
        <p:spPr>
          <a:xfrm>
            <a:off x="1278703" y="914400"/>
            <a:ext cx="6586594" cy="3657600"/>
          </a:xfrm>
          <a:prstGeom prst="rect">
            <a:avLst/>
          </a:prstGeom>
        </p:spPr>
      </p:pic>
      <p:sp>
        <p:nvSpPr>
          <p:cNvPr id="7" name="Text 4"/>
          <p:cNvSpPr txBox="1"/>
          <p:nvPr/>
        </p:nvSpPr>
        <p:spPr>
          <a:xfrm>
            <a:off x="411480" y="4663440"/>
            <a:ext cx="8321040" cy="8686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Real run: A is 32 × 64 Gaussian, 4-sparse x, σ = 0.01, 10 layers, numpy-trained. At 10 stages — ISTA −4.2 dB, step-LISTA −19.6 dB, full LISTA −24.5 dB; ISTA needs ~300 iterations to reach −24 dB.</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11480" y="5577840"/>
            <a:ext cx="8321040" cy="777240"/>
          </a:xfrm>
          <a:prstGeom prst="roundRect">
            <a:avLst>
              <a:gd name="adj" fmla="val 9412"/>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txBox="1"/>
          <p:nvPr/>
        </p:nvSpPr>
        <p:spPr>
          <a:xfrm>
            <a:off x="640080" y="5577840"/>
            <a:ext cx="78638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Ask: “If ISTA gets 10,000 iterations, must LISTA win?” No — LISTA’s edge is under a fixed inference budget.</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What is preserved, and what is sacrificed?</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31</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411480" y="1051560"/>
            <a:ext cx="4000500" cy="3657600"/>
          </a:xfrm>
          <a:prstGeom prst="roundRect">
            <a:avLst>
              <a:gd name="adj" fmla="val 2000"/>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1051560"/>
            <a:ext cx="4000500" cy="566928"/>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521208" y="105156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preserved / encouraged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594360" y="1755648"/>
            <a:ext cx="3634740" cy="281635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known forward-model structure</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meaningful intermediate states</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fixed compute and latency</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less data than a generic network</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interpretable steps and thresholds</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4732020" y="1051560"/>
            <a:ext cx="4000500" cy="3657600"/>
          </a:xfrm>
          <a:prstGeom prst="roundRect">
            <a:avLst>
              <a:gd name="adj" fmla="val 2000"/>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4732020" y="1051560"/>
            <a:ext cx="4000500" cy="566928"/>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4841748" y="1051560"/>
            <a:ext cx="378104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at risk as learning grows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4914900" y="1755648"/>
            <a:ext cx="3634740" cy="281635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exact optimization interpretation</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global convergence guarantees</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robustness outside training data</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 easy transfer when A / hardware changes</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411480" y="4983480"/>
            <a:ext cx="8321040" cy="822960"/>
          </a:xfrm>
          <a:prstGeom prst="roundRect">
            <a:avLst>
              <a:gd name="adj" fmla="val 8889"/>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640080" y="4983480"/>
            <a:ext cx="78638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more of the layer we learn, the more speed we buy — and the more physics-derived guarantees we spend.</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Sparse DOA Estimation in Radar</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Every ISTA/LISTA symbol becomes a piece of hardware or physics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32</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DOA example</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0" descr="/home/claude/gl/assets_gl_array_geometry.png"/>
          <p:cNvPicPr>
            <a:picLocks noChangeAspect="1"/>
          </p:cNvPicPr>
          <p:nvPr/>
        </p:nvPicPr>
        <p:blipFill>
          <a:blip r:embed="rId3"/>
          <a:stretch>
            <a:fillRect/>
          </a:stretch>
        </p:blipFill>
        <p:spPr>
          <a:xfrm>
            <a:off x="228600" y="914400"/>
            <a:ext cx="4389120" cy="3336060"/>
          </a:xfrm>
          <a:prstGeom prst="rect">
            <a:avLst/>
          </a:prstGeom>
        </p:spPr>
      </p:pic>
      <p:sp>
        <p:nvSpPr>
          <p:cNvPr id="7" name="Text 4"/>
          <p:cNvSpPr txBox="1"/>
          <p:nvPr/>
        </p:nvSpPr>
        <p:spPr>
          <a:xfrm>
            <a:off x="4709160" y="1051560"/>
            <a:ext cx="4023360" cy="3383280"/>
          </a:xfrm>
          <a:prstGeom prst="rect">
            <a:avLst/>
          </a:prstGeom>
          <a:noFill/>
          <a:ln/>
        </p:spPr>
        <p:txBody>
          <a:bodyPr wrap="square" lIns="0" tIns="0" rIns="0" bIns="0" rtlCol="0" anchor="t"/>
          <a:lstStyle/>
          <a:p>
            <a:pPr marL="228600" marR="0" lvl="0" indent="-228600" algn="l" defTabSz="914400" rtl="0" eaLnBrk="1" fontAlgn="auto" latinLnBrk="0" hangingPunct="1">
              <a:lnSpc>
                <a:spcPct val="100000"/>
              </a:lnSpc>
              <a:spcBef>
                <a:spcPts val="0"/>
              </a:spcBef>
              <a:spcAft>
                <a:spcPts val="1000"/>
              </a:spcAft>
              <a:buClrTx/>
              <a:buSzPct val="100000"/>
              <a:buFontTx/>
              <a:buChar char="▪"/>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After range-Doppler processing, one cell gives an array snapshot.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000"/>
              </a:spcAft>
              <a:buClrTx/>
              <a:buSzPct val="100000"/>
              <a:buFontTx/>
              <a:buChar char="▪"/>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A few far-field targets superpose at the array.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000"/>
              </a:spcAft>
              <a:buClrTx/>
              <a:buSzPct val="100000"/>
              <a:buFontTx/>
              <a:buChar char="▪"/>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Discretise G candidate angles → a steering dictionary.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274320" y="4572000"/>
            <a:ext cx="8595360" cy="836676"/>
          </a:xfrm>
          <a:prstGeom prst="roundRect">
            <a:avLst>
              <a:gd name="adj" fmla="val 8743"/>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txBox="1"/>
          <p:nvPr/>
        </p:nvSpPr>
        <p:spPr>
          <a:xfrm>
            <a:off x="274320" y="4572000"/>
            <a:ext cx="8595360" cy="83667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a(φ) = (1/√M) [1,  e</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j2π(d/λc) sin φ</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e</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j2π(M−1)(d/λc) sin φ</a:t>
            </a:r>
            <a:r>
              <a:rPr kumimoji="0" lang="en-US" sz="19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t>
            </a:r>
            <a:r>
              <a:rPr kumimoji="0" lang="en-US" sz="19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T</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txBox="1"/>
          <p:nvPr/>
        </p:nvSpPr>
        <p:spPr>
          <a:xfrm>
            <a:off x="411480" y="5500116"/>
            <a:ext cx="8321040" cy="4114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6B4468"/>
                </a:solidFill>
                <a:effectLst/>
                <a:uLnTx/>
                <a:uFillTx/>
                <a:latin typeface="Lucida Bright" pitchFamily="34" charset="0"/>
                <a:ea typeface="Lucida Bright" pitchFamily="34" charset="-122"/>
                <a:cs typeface="Lucida Bright" pitchFamily="34" charset="-120"/>
              </a:rPr>
              <a:t>few targets ⇒ sparse x</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physics fixes the dictionary</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34</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274320" y="960120"/>
            <a:ext cx="8595360" cy="859536"/>
          </a:xfrm>
          <a:prstGeom prst="roundRect">
            <a:avLst>
              <a:gd name="adj" fmla="val 8511"/>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txBox="1"/>
          <p:nvPr/>
        </p:nvSpPr>
        <p:spPr>
          <a:xfrm>
            <a:off x="274320" y="960120"/>
            <a:ext cx="8595360" cy="8595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y = Ax + n,     A = [a(φ</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1</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a(φ</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G</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C</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M×G</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x ∈ C</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G</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sparse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ge 0" descr="/home/claude/gl/assets_gl_dictionary.png"/>
          <p:cNvPicPr>
            <a:picLocks noChangeAspect="1"/>
          </p:cNvPicPr>
          <p:nvPr/>
        </p:nvPicPr>
        <p:blipFill>
          <a:blip r:embed="rId3"/>
          <a:stretch>
            <a:fillRect/>
          </a:stretch>
        </p:blipFill>
        <p:spPr>
          <a:xfrm>
            <a:off x="620248" y="2002536"/>
            <a:ext cx="7903503" cy="3474720"/>
          </a:xfrm>
          <a:prstGeom prst="rect">
            <a:avLst/>
          </a:prstGeom>
        </p:spPr>
      </p:pic>
      <p:sp>
        <p:nvSpPr>
          <p:cNvPr id="9" name="Text 6"/>
          <p:cNvSpPr txBox="1"/>
          <p:nvPr/>
        </p:nvSpPr>
        <p:spPr>
          <a:xfrm>
            <a:off x="411480" y="5614416"/>
            <a:ext cx="8321040" cy="7772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12 elements, 61 bins from −60° to +60°. Neighbouring steering vectors are strongly correlated — the reason a generic ISTA step is slow here.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ISTA as array-processing operations</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7" name="Table 0"/>
          <p:cNvGraphicFramePr>
            <a:graphicFrameLocks noGrp="1"/>
          </p:cNvGraphicFramePr>
          <p:nvPr/>
        </p:nvGraphicFramePr>
        <p:xfrm>
          <a:off x="411480" y="1051560"/>
          <a:ext cx="8321040" cy="2926080"/>
        </p:xfrm>
        <a:graphic>
          <a:graphicData uri="http://schemas.openxmlformats.org/drawingml/2006/table">
            <a:tbl>
              <a:tblPr/>
              <a:tblGrid>
                <a:gridCol w="329184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585216">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ISTA line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Radar meaning</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85216">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rₖ = Axₖ − y</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predicted-array mismatch</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85216">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gₖ = Aᴴrₖ</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matched filter / adjoint backprojection</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585216">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zₖ = xₖ − αgₖ</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data-consistency correction</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85216">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xₖ₊₁ = Sαλ(zₖ)</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50" dirty="0">
                          <a:solidFill>
                            <a:srgbClr val="2B2B28"/>
                          </a:solidFill>
                          <a:latin typeface="Lucida Bright" pitchFamily="34" charset="0"/>
                          <a:ea typeface="Lucida Bright" pitchFamily="34" charset="-122"/>
                          <a:cs typeface="Lucida Bright" pitchFamily="34" charset="-120"/>
                        </a:rPr>
                        <a:t>suppress weak angular bins</a:t>
                      </a:r>
                      <a:endParaRPr lang="en-US" sz="17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bl>
          </a:graphicData>
        </a:graphic>
      </p:graphicFrame>
      <p:sp>
        <p:nvSpPr>
          <p:cNvPr id="7" name="Text 4"/>
          <p:cNvSpPr txBox="1"/>
          <p:nvPr/>
        </p:nvSpPr>
        <p:spPr>
          <a:xfrm>
            <a:off x="411480" y="4251960"/>
            <a:ext cx="8321040" cy="7772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Complex data: use Aᴴ (or stack real and imaginary parts); the complex soft threshold shrinks the magnitude and keeps the phase.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11480" y="5166360"/>
            <a:ext cx="8321040" cy="685800"/>
          </a:xfrm>
          <a:prstGeom prst="roundRect">
            <a:avLst>
              <a:gd name="adj" fmla="val 10667"/>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txBox="1"/>
          <p:nvPr/>
        </p:nvSpPr>
        <p:spPr>
          <a:xfrm>
            <a:off x="640080" y="5166360"/>
            <a:ext cx="7863840" cy="6858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update is not abstract: every term is a familiar array-processing operation.</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Now map LISTA to the same hardware</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274320" y="960120"/>
            <a:ext cx="8595360" cy="859536"/>
          </a:xfrm>
          <a:prstGeom prst="roundRect">
            <a:avLst>
              <a:gd name="adj" fmla="val 8511"/>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txBox="1"/>
          <p:nvPr/>
        </p:nvSpPr>
        <p:spPr>
          <a:xfrm>
            <a:off x="274320" y="960120"/>
            <a:ext cx="8595360" cy="8595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k+1</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S</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θk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y +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x</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k</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e</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αA</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H</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W</a:t>
            </a:r>
            <a:r>
              <a:rPr kumimoji="0" lang="en-US" sz="2000" b="0" i="1" u="none" strike="noStrike" kern="1200" cap="none" spc="0" normalizeH="0" baseline="-40000" noProof="0" dirty="0">
                <a:ln>
                  <a:noFill/>
                </a:ln>
                <a:solidFill>
                  <a:srgbClr val="34465B"/>
                </a:solidFill>
                <a:effectLst/>
                <a:uLnTx/>
                <a:uFillTx/>
                <a:latin typeface="Lucida Bright" pitchFamily="34" charset="0"/>
                <a:ea typeface="Lucida Bright" pitchFamily="34" charset="-122"/>
                <a:cs typeface="Lucida Bright" pitchFamily="34" charset="-120"/>
              </a:rPr>
              <a:t>s</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 ≈ I − αA</a:t>
            </a:r>
            <a:r>
              <a:rPr kumimoji="0" lang="en-US" sz="2000" b="0" i="1" u="none" strike="noStrike" kern="1200" cap="none" spc="0" normalizeH="0" baseline="30000" noProof="0" dirty="0">
                <a:ln>
                  <a:noFill/>
                </a:ln>
                <a:solidFill>
                  <a:srgbClr val="34465B"/>
                </a:solidFill>
                <a:effectLst/>
                <a:uLnTx/>
                <a:uFillTx/>
                <a:latin typeface="Lucida Bright" pitchFamily="34" charset="0"/>
                <a:ea typeface="Lucida Bright" pitchFamily="34" charset="-122"/>
                <a:cs typeface="Lucida Bright" pitchFamily="34" charset="-120"/>
              </a:rPr>
              <a:t>H</a:t>
            </a:r>
            <a:r>
              <a:rPr kumimoji="0" lang="en-US" sz="2000" b="0" i="1" u="none" strike="noStrike" kern="1200" cap="none" spc="0" normalizeH="0" baseline="0" noProof="0" dirty="0">
                <a:ln>
                  <a:noFill/>
                </a:ln>
                <a:solidFill>
                  <a:srgbClr val="34465B"/>
                </a:solidFill>
                <a:effectLst/>
                <a:uLnTx/>
                <a:uFillTx/>
                <a:latin typeface="Lucida Bright" pitchFamily="34" charset="0"/>
                <a:ea typeface="Lucida Bright" pitchFamily="34" charset="-122"/>
                <a:cs typeface="Lucida Bright" pitchFamily="34" charset="-120"/>
              </a:rPr>
              <a:t>A</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411480" y="2048256"/>
            <a:ext cx="832104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5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training can adapt the operators to:</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411480" y="2505456"/>
            <a:ext cx="2651760" cy="640080"/>
          </a:xfrm>
          <a:prstGeom prst="roundRect">
            <a:avLst>
              <a:gd name="adj" fmla="val 11429"/>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411480" y="2505456"/>
            <a:ext cx="26517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finite depth</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3246120" y="2505456"/>
            <a:ext cx="2651760" cy="640080"/>
          </a:xfrm>
          <a:prstGeom prst="roundRect">
            <a:avLst>
              <a:gd name="adj" fmla="val 11429"/>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3246120" y="2505456"/>
            <a:ext cx="26517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typical target separations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6080760" y="2505456"/>
            <a:ext cx="2651760" cy="640080"/>
          </a:xfrm>
          <a:prstGeom prst="roundRect">
            <a:avLst>
              <a:gd name="adj" fmla="val 11429"/>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6080760" y="2505456"/>
            <a:ext cx="26517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noise level</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411480" y="3282696"/>
            <a:ext cx="2651760" cy="640080"/>
          </a:xfrm>
          <a:prstGeom prst="roundRect">
            <a:avLst>
              <a:gd name="adj" fmla="val 11429"/>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411480" y="3282696"/>
            <a:ext cx="26517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array correlations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3246120" y="3282696"/>
            <a:ext cx="2651760" cy="640080"/>
          </a:xfrm>
          <a:prstGeom prst="roundRect">
            <a:avLst>
              <a:gd name="adj" fmla="val 11429"/>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3246120" y="3282696"/>
            <a:ext cx="26517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calibration mismatch</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6080760" y="3282696"/>
            <a:ext cx="2651760" cy="640080"/>
          </a:xfrm>
          <a:prstGeom prst="roundRect">
            <a:avLst>
              <a:gd name="adj" fmla="val 11429"/>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6080760" y="3282696"/>
            <a:ext cx="26517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the chosen angle grid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p:cNvSpPr/>
          <p:nvPr/>
        </p:nvSpPr>
        <p:spPr>
          <a:xfrm>
            <a:off x="411480" y="4197096"/>
            <a:ext cx="8321040" cy="1097280"/>
          </a:xfrm>
          <a:prstGeom prst="roundRect">
            <a:avLst>
              <a:gd name="adj" fmla="val 6667"/>
            </a:avLst>
          </a:prstGeom>
          <a:solidFill>
            <a:srgbClr val="F1ECE1"/>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594360" y="4197096"/>
            <a:ext cx="7955280" cy="10972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6B4468"/>
                </a:solidFill>
                <a:effectLst/>
                <a:uLnTx/>
                <a:uFillTx/>
                <a:latin typeface="Lucida Bright" pitchFamily="34" charset="0"/>
                <a:ea typeface="Lucida Bright" pitchFamily="34" charset="-122"/>
                <a:cs typeface="Lucida Bright" pitchFamily="34" charset="-120"/>
              </a:rPr>
              <a:t>Multiple snapshots / channels sharing support: </a:t>
            </a: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group sparsity (MMV / group LASSO) — the scalar soft threshold becomes a group shrinkage, as in step-learned ISTA for FMCW MIMO radar.</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 synthetic demonstration: six stages</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0" descr="/home/claude/gl/assets_gl_doa_demo.png"/>
          <p:cNvPicPr>
            <a:picLocks noChangeAspect="1"/>
          </p:cNvPicPr>
          <p:nvPr/>
        </p:nvPicPr>
        <p:blipFill>
          <a:blip r:embed="rId3"/>
          <a:stretch>
            <a:fillRect/>
          </a:stretch>
        </p:blipFill>
        <p:spPr>
          <a:xfrm>
            <a:off x="411480" y="960120"/>
            <a:ext cx="8321040" cy="3173427"/>
          </a:xfrm>
          <a:prstGeom prst="rect">
            <a:avLst/>
          </a:prstGeom>
        </p:spPr>
      </p:pic>
      <p:sp>
        <p:nvSpPr>
          <p:cNvPr id="7" name="Text 4"/>
          <p:cNvSpPr txBox="1"/>
          <p:nvPr/>
        </p:nvSpPr>
        <p:spPr>
          <a:xfrm>
            <a:off x="411480" y="4224987"/>
            <a:ext cx="832104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Generated for this lecture: 12-element ULA, 61 bins, 1–3 targets, σ = 0.05, λ = 0.08. Six untied LISTA layers initialised from ISTA and trained on synthetic scenes. “hit” = true bins among the top-k peaks.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11480" y="5230827"/>
            <a:ext cx="8321040" cy="822960"/>
          </a:xfrm>
          <a:prstGeom prst="roundRect">
            <a:avLst>
              <a:gd name="adj" fmla="val 8889"/>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txBox="1"/>
          <p:nvPr/>
        </p:nvSpPr>
        <p:spPr>
          <a:xfrm>
            <a:off x="640080" y="5230827"/>
            <a:ext cx="786384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Six learned stages recover the support as well as 500 ISTA iterations (84% vs. 82%); six ISTA steps reach 52%.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Connecting the example to the literature</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0" y="786384"/>
            <a:ext cx="9144000" cy="54864"/>
          </a:xfrm>
          <a:prstGeom prst="rect">
            <a:avLst/>
          </a:prstGeom>
          <a:solidFill>
            <a:srgbClr val="6B446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38</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0" name="Table 0"/>
          <p:cNvGraphicFramePr>
            <a:graphicFrameLocks noGrp="1"/>
          </p:cNvGraphicFramePr>
          <p:nvPr/>
        </p:nvGraphicFramePr>
        <p:xfrm>
          <a:off x="411480" y="1005840"/>
          <a:ext cx="8321040" cy="3992880"/>
        </p:xfrm>
        <a:graphic>
          <a:graphicData uri="http://schemas.openxmlformats.org/drawingml/2006/table">
            <a:tbl>
              <a:tblPr/>
              <a:tblGrid>
                <a:gridCol w="329184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566928">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Work</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Idea</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66928">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Youn et al., EuRAD 2022</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circular-convolutional LISTA for automotive DOA</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Guo et al., Signal Proc. 2022</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complex Toeplitz LISTA, unknown mutual coupling</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566928">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Hong et al., IET RSN 2023</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step-learned group ISTA, FMCW MIMO radar</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Yeganegi et al., SAM 2024</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LISTA for one-bit DOA</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r h="566928">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Niu et al., Remote Sens. 2025</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deep-unfolded LISTA, non-uniform metasurface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Zhang &amp; Ghanem, CVPR 2018</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ISTA-Net: learned transforms for imaging</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6"/>
                  </a:ext>
                </a:extLst>
              </a:tr>
            </a:tbl>
          </a:graphicData>
        </a:graphic>
      </p:graphicFrame>
      <p:sp>
        <p:nvSpPr>
          <p:cNvPr id="7" name="Text 4"/>
          <p:cNvSpPr txBox="1"/>
          <p:nvPr/>
        </p:nvSpPr>
        <p:spPr>
          <a:xfrm>
            <a:off x="411480" y="5248656"/>
            <a:ext cx="832104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Full references at the end of the deck.</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2651760"/>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0" y="4265676"/>
            <a:ext cx="9144000" cy="32004"/>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3E7C9"/>
                </a:solidFill>
                <a:effectLst/>
                <a:uLnTx/>
                <a:uFillTx/>
                <a:latin typeface="Lucida Bright" pitchFamily="34" charset="0"/>
                <a:ea typeface="Lucida Bright" pitchFamily="34" charset="-122"/>
                <a:cs typeface="Lucida Bright" pitchFamily="34" charset="-120"/>
              </a:rPr>
              <a:t>   </a:t>
            </a:r>
            <a:r>
              <a:rPr kumimoji="0" lang="en-US" sz="33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Wrap-up</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Board plan, checks, extensions, and the exit question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39</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 compact board plan</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2" name="Table 0"/>
          <p:cNvGraphicFramePr>
            <a:graphicFrameLocks noGrp="1"/>
          </p:cNvGraphicFramePr>
          <p:nvPr/>
        </p:nvGraphicFramePr>
        <p:xfrm>
          <a:off x="411480" y="1005840"/>
          <a:ext cx="8321040" cy="4389120"/>
        </p:xfrm>
        <a:graphic>
          <a:graphicData uri="http://schemas.openxmlformats.org/drawingml/2006/table">
            <a:tbl>
              <a:tblPr/>
              <a:tblGrid>
                <a:gridCol w="237744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548640">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Board</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Write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1  GD geometry</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f(x+Δ) ≈ f + ∇fᵀΔ;  Δ = −α∇f</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extLst>
                  <a:ext uri="{0D108BD9-81ED-4DB2-BD59-A6C34878D82A}">
                    <a16:rowId xmlns:a16="http://schemas.microsoft.com/office/drawing/2014/main" val="10001"/>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2  curvature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 ½ΔᵀHΔ;  0 &lt; α &lt; 2/L;  L = ‖A‖₂²</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2"/>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3  backprop</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δŷ → δh → δz → ∂W</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extLst>
                  <a:ext uri="{0D108BD9-81ED-4DB2-BD59-A6C34878D82A}">
                    <a16:rowId xmlns:a16="http://schemas.microsoft.com/office/drawing/2014/main" val="10003"/>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4  unrolling</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four boxes Fθₖ; tied vs. untied</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4"/>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5  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surrogate → complete square → prox → Sτ</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5"/>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6  LISTA</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Sθ(Wₑy + Wₛxₖ); circle what is learnable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6"/>
                  </a:ext>
                </a:extLst>
              </a:tr>
              <a:tr h="548640">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7  radar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array + two targets; y = Ax + 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Instructor prompts (1/2)</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41</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3" name="Table 0"/>
          <p:cNvGraphicFramePr>
            <a:graphicFrameLocks noGrp="1"/>
          </p:cNvGraphicFramePr>
          <p:nvPr/>
        </p:nvGraphicFramePr>
        <p:xfrm>
          <a:off x="411480" y="1005840"/>
          <a:ext cx="8321040" cy="4800600"/>
        </p:xfrm>
        <a:graphic>
          <a:graphicData uri="http://schemas.openxmlformats.org/drawingml/2006/table">
            <a:tbl>
              <a:tblPr/>
              <a:tblGrid>
                <a:gridCol w="3931920">
                  <a:extLst>
                    <a:ext uri="{9D8B030D-6E8A-4147-A177-3AD203B41FA5}">
                      <a16:colId xmlns:a16="http://schemas.microsoft.com/office/drawing/2014/main" val="20000"/>
                    </a:ext>
                  </a:extLst>
                </a:gridCol>
                <a:gridCol w="4389120">
                  <a:extLst>
                    <a:ext uri="{9D8B030D-6E8A-4147-A177-3AD203B41FA5}">
                      <a16:colId xmlns:a16="http://schemas.microsoft.com/office/drawing/2014/main" val="20001"/>
                    </a:ext>
                  </a:extLst>
                </a:gridCol>
              </a:tblGrid>
              <a:tr h="960120">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Prompt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What you want to hear</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96012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Why does −∇f give a direction but not a safe distance?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first-order model; distance depends on curvature (Hessian / L)</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012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Why is the step scale 1/‖A‖₂² for least squares?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Hessian AᵀA; its largest eigenvalue is ‖A‖₂²</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96012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What exactly is “unrolled”?</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K updates as an explicit graph; learning and untying are optional</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6012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Is repeating one layer different from unrolling?</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it is a tied unrolled graph</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Instructor prompts (2/2)</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42</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4" name="Table 0"/>
          <p:cNvGraphicFramePr>
            <a:graphicFrameLocks noGrp="1"/>
          </p:cNvGraphicFramePr>
          <p:nvPr/>
        </p:nvGraphicFramePr>
        <p:xfrm>
          <a:off x="411480" y="1005840"/>
          <a:ext cx="8321040" cy="914400"/>
        </p:xfrm>
        <a:graphic>
          <a:graphicData uri="http://schemas.openxmlformats.org/drawingml/2006/table">
            <a:tbl>
              <a:tblPr/>
              <a:tblGrid>
                <a:gridCol w="3931920">
                  <a:extLst>
                    <a:ext uri="{9D8B030D-6E8A-4147-A177-3AD203B41FA5}">
                      <a16:colId xmlns:a16="http://schemas.microsoft.com/office/drawing/2014/main" val="20000"/>
                    </a:ext>
                  </a:extLst>
                </a:gridCol>
                <a:gridCol w="4389120">
                  <a:extLst>
                    <a:ext uri="{9D8B030D-6E8A-4147-A177-3AD203B41FA5}">
                      <a16:colId xmlns:a16="http://schemas.microsoft.com/office/drawing/2014/main" val="20001"/>
                    </a:ext>
                  </a:extLst>
                </a:gridCol>
              </a:tblGrid>
              <a:tr h="868680">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Prompt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What you want to hear</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86868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Why not ordinary GD on the ℓ1 objective?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nonsmooth at 0; prox keeps the sparse objective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What does soft-thresholding do beyond ReLU?</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symmetric, exact dead zone, prox of ℓ1</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86868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What does LISTA learn?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steps, thresholds and/or the linear maps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Why can LISTA beat a few ISTA iterations?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trained for finite depth on a distribution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r h="868680">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What risk comes with fully learned matrices?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50" dirty="0">
                          <a:solidFill>
                            <a:srgbClr val="2B2B28"/>
                          </a:solidFill>
                          <a:latin typeface="Lucida Bright" pitchFamily="34" charset="0"/>
                          <a:ea typeface="Lucida Bright" pitchFamily="34" charset="-122"/>
                          <a:cs typeface="Lucida Bright" pitchFamily="34" charset="-120"/>
                        </a:rPr>
                        <a:t>weaker link to physics; weaker OOD guarantees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Optional extensions (+15–20 min)</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411480" y="1051560"/>
            <a:ext cx="2621280" cy="3931920"/>
          </a:xfrm>
          <a:prstGeom prst="roundRect">
            <a:avLst>
              <a:gd name="adj" fmla="val 2791"/>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411480" y="1051560"/>
            <a:ext cx="2621280" cy="566928"/>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521208" y="1051560"/>
            <a:ext cx="240182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txBox="1"/>
          <p:nvPr/>
        </p:nvSpPr>
        <p:spPr>
          <a:xfrm>
            <a:off x="594360" y="1755648"/>
            <a:ext cx="2255520" cy="30906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Analytic momentum: O(1/k) → O(1/k²).</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When should acceleration be derived, and when learned?</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3261360" y="1051560"/>
            <a:ext cx="2621280" cy="3931920"/>
          </a:xfrm>
          <a:prstGeom prst="roundRect">
            <a:avLst>
              <a:gd name="adj" fmla="val 2791"/>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3261360" y="1051560"/>
            <a:ext cx="2621280" cy="566928"/>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3371088" y="1051560"/>
            <a:ext cx="240182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Structured LISTA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txBox="1"/>
          <p:nvPr/>
        </p:nvSpPr>
        <p:spPr>
          <a:xfrm>
            <a:off x="3444240" y="1755648"/>
            <a:ext cx="2255520" cy="30906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Weight structures and thresholds with linear convergence (Chen et al., 2018).</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Learned vs. theoretically structured is a false dichotomy.</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6111240" y="1051560"/>
            <a:ext cx="2621280" cy="3931920"/>
          </a:xfrm>
          <a:prstGeom prst="roundRect">
            <a:avLst>
              <a:gd name="adj" fmla="val 2791"/>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6111240" y="1051560"/>
            <a:ext cx="2621280" cy="566928"/>
          </a:xfrm>
          <a:prstGeom prst="rect">
            <a:avLst/>
          </a:prstGeom>
          <a:solidFill>
            <a:srgbClr val="B0552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220968" y="1051560"/>
            <a:ext cx="240182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Learn the prox</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6294120" y="1755648"/>
            <a:ext cx="2255520" cy="30906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xₖ₊₁ = Dθₖ(xₖ − αₖAᵀ(Axₖ − y)).</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Keep the physics; learn the prior. D may no longer be the prox of any regularizer.</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411480" y="5257800"/>
            <a:ext cx="8321040" cy="731520"/>
          </a:xfrm>
          <a:prstGeom prst="roundRect">
            <a:avLst>
              <a:gd name="adj" fmla="val 10000"/>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txBox="1"/>
          <p:nvPr/>
        </p:nvSpPr>
        <p:spPr>
          <a:xfrm>
            <a:off x="640080" y="5257800"/>
            <a:ext cx="786384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All three keep the forward model explicit and change only how the iterations are spent.</a:t>
            </a:r>
            <a:endParaRPr kumimoji="0" lang="en-US" sz="1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Exit question</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640080" y="1097280"/>
            <a:ext cx="786384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1E2A38"/>
                </a:solidFill>
                <a:effectLst/>
                <a:uLnTx/>
                <a:uFillTx/>
                <a:latin typeface="Lucida Bright" pitchFamily="34" charset="0"/>
                <a:ea typeface="Lucida Bright" pitchFamily="34" charset="-122"/>
                <a:cs typeface="Lucida Bright" pitchFamily="34" charset="-120"/>
              </a:rPr>
              <a:t>The radar hardware changes, so the steering matrix becomes Ã. Which transfers automatically — and why?</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411480" y="2377440"/>
            <a:ext cx="2621280" cy="2011680"/>
          </a:xfrm>
          <a:prstGeom prst="roundRect">
            <a:avLst>
              <a:gd name="adj" fmla="val 3636"/>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411480" y="2377440"/>
            <a:ext cx="2621280" cy="566928"/>
          </a:xfrm>
          <a:prstGeom prst="rect">
            <a:avLst/>
          </a:prstGeom>
          <a:solidFill>
            <a:srgbClr val="3B577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521208" y="2377440"/>
            <a:ext cx="240182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594360" y="3081528"/>
            <a:ext cx="2255520" cy="1170432"/>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uses Ã directly — physics lives in the operator</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3261360" y="2377440"/>
            <a:ext cx="2621280" cy="2011680"/>
          </a:xfrm>
          <a:prstGeom prst="roundRect">
            <a:avLst>
              <a:gd name="adj" fmla="val 3636"/>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3261360" y="2377440"/>
            <a:ext cx="2621280" cy="566928"/>
          </a:xfrm>
          <a:prstGeom prst="rect">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3371088" y="2377440"/>
            <a:ext cx="240182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step-only unrolling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3444240" y="3081528"/>
            <a:ext cx="2255520" cy="1170432"/>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keeps Ã in every layer; learned steps may need re-tuning</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6111240" y="2377440"/>
            <a:ext cx="2621280" cy="2011680"/>
          </a:xfrm>
          <a:prstGeom prst="roundRect">
            <a:avLst>
              <a:gd name="adj" fmla="val 3636"/>
            </a:avLst>
          </a:prstGeom>
          <a:solidFill>
            <a:srgbClr val="FFFFFF"/>
          </a:solidFill>
          <a:ln w="12700">
            <a:solidFill>
              <a:srgbClr val="DDD5C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6111240" y="2377440"/>
            <a:ext cx="2621280" cy="566928"/>
          </a:xfrm>
          <a:prstGeom prst="rect">
            <a:avLst/>
          </a:prstGeom>
          <a:solidFill>
            <a:srgbClr val="4F6B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6220968" y="2377440"/>
            <a:ext cx="240182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full LISTA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txBox="1"/>
          <p:nvPr/>
        </p:nvSpPr>
        <p:spPr>
          <a:xfrm>
            <a:off x="6294120" y="3081528"/>
            <a:ext cx="2255520" cy="1170432"/>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physics absorbed into learned W — must be retrained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p:cNvSpPr/>
          <p:nvPr/>
        </p:nvSpPr>
        <p:spPr>
          <a:xfrm>
            <a:off x="411480" y="4754880"/>
            <a:ext cx="8321040" cy="731520"/>
          </a:xfrm>
          <a:prstGeom prst="roundRect">
            <a:avLst>
              <a:gd name="adj" fmla="val 10000"/>
            </a:avLst>
          </a:prstGeom>
          <a:solidFill>
            <a:srgbClr val="9C7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txBox="1"/>
          <p:nvPr/>
        </p:nvSpPr>
        <p:spPr>
          <a:xfrm>
            <a:off x="640080" y="4754880"/>
            <a:ext cx="786384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What exactly did learning replace, and what did it preserve?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References (1/2)</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1005840"/>
            <a:ext cx="8321040" cy="5303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[1] I. Daubechies, M. Defrise, C. De Mol, “An iterative thresholding algorithm for linear inverse problems with a sparsity constraint,” Comm. Pure Appl. Math., 57(11), 2004.</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[2] A. Beck, M. Teboulle, “A fast iterative shrinkage-thresholding algorithm for linear inverse problems,” SIAM J. Imaging Sci., 2(1), 2009.</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[3] K. Gregor, Y. LeCun, “Learning fast approximations of sparse coding,” ICML, 2010.</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[4] J. R. Hershey, J. Le Roux, F. Weninger, “Deep unfolding: model-based inspiration of novel deep architectures,” arXiv:1409.2574, 2014.</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[5] X. Chen, J. Liu, Z. Wang, W. Yin, “Theoretical linear convergence of unfolded ISTA and its practical weights and thresholds,” NeurIPS, 2018.</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[6] J. Zhang, B. Ghanem, “ISTA-Net: interpretable optimization-inspired deep network for image compressive sensing,” CVPR, 2018.</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Lucida Bright" pitchFamily="34" charset="0"/>
                <a:ea typeface="Lucida Bright" pitchFamily="34" charset="-122"/>
                <a:cs typeface="Lucida Bright" pitchFamily="34" charset="-120"/>
              </a:rPr>
              <a:t>References (2/2)</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B6459"/>
                </a:solidFill>
                <a:effectLst/>
                <a:uLnTx/>
                <a:uFillTx/>
                <a:latin typeface="Lucida Bright" pitchFamily="34" charset="0"/>
                <a:ea typeface="Lucida Bright" pitchFamily="34" charset="-122"/>
                <a:cs typeface="Lucida Bright" pitchFamily="34" charset="-120"/>
              </a:rPr>
              <a:t>47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411480" y="1005840"/>
            <a:ext cx="8321040" cy="5303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[7] V. Monga, Y. Li, Y. C. Eldar, “Algorithm unrolling: interpretable, efficient deep learning for signal and image processing,” IEEE Signal Process. Mag., 38(2), 2021.</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[8] Y. Guo et al., “Position-enabled complex Toeplitz LISTA for DOA estimation with unknown mutual coupling,” Signal Processing, 194, 2022.</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[9] J. Youn et al., “Circular convolutional learned ISTA for automotive radar DOA estimation,” EuRAD, 2022.</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[10] S. Hong, S.-C. Kim, S. Lee, “Advanced DOA estimation using step-learnt iterative soft-thresholding for FMCW MIMO radar,” IET Radar Sonar Navig., 17(1), 2023.</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[11] F. Yeganegi et al., “Deep learning-enabled one-bit DoA estimation,” IEEE SAM, 2024.</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B2B28"/>
                </a:solidFill>
                <a:effectLst/>
                <a:uLnTx/>
                <a:uFillTx/>
                <a:latin typeface="Lucida Bright" pitchFamily="34" charset="0"/>
                <a:ea typeface="Lucida Bright" pitchFamily="34" charset="-122"/>
                <a:cs typeface="Lucida Bright" pitchFamily="34" charset="-120"/>
              </a:rPr>
              <a:t>[12] X. Niu et al., “DOA estimation using a deep unfolded LISTA network in a non-uniform metasurface,” Remote Sensing, 17(7), 2025.</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name="Slide 3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Keep the objective. Learn the solver.</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32</a:t>
            </a:r>
            <a:endParaRPr lang="en-US" sz="1100" dirty="0"/>
          </a:p>
        </p:txBody>
      </p:sp>
      <p:sp>
        <p:nvSpPr>
          <p:cNvPr id="6" name="Text 4"/>
          <p:cNvSpPr txBox="1"/>
          <p:nvPr/>
        </p:nvSpPr>
        <p:spPr>
          <a:xfrm>
            <a:off x="411480" y="914400"/>
            <a:ext cx="8321040" cy="868680"/>
          </a:xfrm>
          <a:prstGeom prst="rect">
            <a:avLst/>
          </a:prstGeom>
          <a:noFill/>
          <a:ln/>
        </p:spPr>
        <p:txBody>
          <a:bodyPr wrap="square" lIns="0" tIns="0" rIns="0" bIns="0" rtlCol="0" anchor="ctr"/>
          <a:lstStyle/>
          <a:p>
            <a:pPr marL="0" indent="0" algn="ctr">
              <a:buNone/>
            </a:pPr>
            <a:r>
              <a:rPr lang="en-US" sz="1900" dirty="0">
                <a:solidFill>
                  <a:srgbClr val="2B2B28"/>
                </a:solidFill>
                <a:latin typeface="Lucida Bright" pitchFamily="34" charset="0"/>
                <a:ea typeface="Lucida Bright" pitchFamily="34" charset="-122"/>
                <a:cs typeface="Lucida Bright" pitchFamily="34" charset="-120"/>
              </a:rPr>
              <a:t>The purpose of this section: show that a neural-network architecture can be derived from a known numerical algorithm — the most concrete bridge from optimization to deep learning in this course.</a:t>
            </a:r>
            <a:endParaRPr lang="en-US" sz="1900" dirty="0"/>
          </a:p>
        </p:txBody>
      </p:sp>
      <p:sp>
        <p:nvSpPr>
          <p:cNvPr id="7" name="Shape 5"/>
          <p:cNvSpPr/>
          <p:nvPr/>
        </p:nvSpPr>
        <p:spPr>
          <a:xfrm>
            <a:off x="1005840" y="2194560"/>
            <a:ext cx="3200400" cy="1097280"/>
          </a:xfrm>
          <a:prstGeom prst="roundRect">
            <a:avLst>
              <a:gd name="adj" fmla="val 6667"/>
            </a:avLst>
          </a:prstGeom>
          <a:solidFill>
            <a:srgbClr val="B0552F"/>
          </a:solidFill>
          <a:ln/>
        </p:spPr>
        <p:txBody>
          <a:bodyPr/>
          <a:lstStyle/>
          <a:p>
            <a:endParaRPr lang="en-US"/>
          </a:p>
        </p:txBody>
      </p:sp>
      <p:sp>
        <p:nvSpPr>
          <p:cNvPr id="8" name="Text 6"/>
          <p:cNvSpPr txBox="1"/>
          <p:nvPr/>
        </p:nvSpPr>
        <p:spPr>
          <a:xfrm>
            <a:off x="1051560" y="2194560"/>
            <a:ext cx="3108960" cy="109728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principled objective,</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slow generic solver</a:t>
            </a:r>
            <a:endParaRPr lang="en-US" sz="1650" dirty="0"/>
          </a:p>
        </p:txBody>
      </p:sp>
      <p:sp>
        <p:nvSpPr>
          <p:cNvPr id="9" name="Shape 7"/>
          <p:cNvSpPr/>
          <p:nvPr/>
        </p:nvSpPr>
        <p:spPr>
          <a:xfrm>
            <a:off x="4261104" y="2660904"/>
            <a:ext cx="347472" cy="164592"/>
          </a:xfrm>
          <a:prstGeom prst="rightArrow">
            <a:avLst/>
          </a:prstGeom>
          <a:solidFill>
            <a:srgbClr val="6B6459"/>
          </a:solidFill>
          <a:ln/>
        </p:spPr>
        <p:txBody>
          <a:bodyPr/>
          <a:lstStyle/>
          <a:p>
            <a:endParaRPr lang="en-US"/>
          </a:p>
        </p:txBody>
      </p:sp>
      <p:sp>
        <p:nvSpPr>
          <p:cNvPr id="10" name="Shape 8"/>
          <p:cNvSpPr/>
          <p:nvPr/>
        </p:nvSpPr>
        <p:spPr>
          <a:xfrm>
            <a:off x="4663440" y="2194560"/>
            <a:ext cx="3200400" cy="1097280"/>
          </a:xfrm>
          <a:prstGeom prst="roundRect">
            <a:avLst>
              <a:gd name="adj" fmla="val 6667"/>
            </a:avLst>
          </a:prstGeom>
          <a:solidFill>
            <a:srgbClr val="B0552F"/>
          </a:solidFill>
          <a:ln/>
        </p:spPr>
        <p:txBody>
          <a:bodyPr/>
          <a:lstStyle/>
          <a:p>
            <a:endParaRPr lang="en-US"/>
          </a:p>
        </p:txBody>
      </p:sp>
      <p:sp>
        <p:nvSpPr>
          <p:cNvPr id="11" name="Text 9"/>
          <p:cNvSpPr txBox="1"/>
          <p:nvPr/>
        </p:nvSpPr>
        <p:spPr>
          <a:xfrm>
            <a:off x="4709160" y="2194560"/>
            <a:ext cx="3108960" cy="109728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unroll K iterations</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into K trainable stages</a:t>
            </a:r>
            <a:endParaRPr lang="en-US" sz="1650" dirty="0"/>
          </a:p>
        </p:txBody>
      </p:sp>
      <p:sp>
        <p:nvSpPr>
          <p:cNvPr id="12" name="Shape 10"/>
          <p:cNvSpPr/>
          <p:nvPr/>
        </p:nvSpPr>
        <p:spPr>
          <a:xfrm>
            <a:off x="411480" y="3657600"/>
            <a:ext cx="8321040" cy="960120"/>
          </a:xfrm>
          <a:prstGeom prst="roundRect">
            <a:avLst>
              <a:gd name="adj" fmla="val 7619"/>
            </a:avLst>
          </a:prstGeom>
          <a:solidFill>
            <a:srgbClr val="9C7A2E"/>
          </a:solidFill>
          <a:ln/>
        </p:spPr>
        <p:txBody>
          <a:bodyPr/>
          <a:lstStyle/>
          <a:p>
            <a:endParaRPr lang="en-US"/>
          </a:p>
        </p:txBody>
      </p:sp>
      <p:sp>
        <p:nvSpPr>
          <p:cNvPr id="13" name="Text 11"/>
          <p:cNvSpPr txBox="1"/>
          <p:nvPr/>
        </p:nvSpPr>
        <p:spPr>
          <a:xfrm>
            <a:off x="640080" y="3657600"/>
            <a:ext cx="7863840" cy="96012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architecture inherits the inverse algorithm rather than being chosen arbitrarily.</a:t>
            </a:r>
            <a:endParaRPr lang="en-US" sz="195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name="Slide 3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Sparse inverse objective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33</a:t>
            </a:r>
            <a:endParaRPr lang="en-US" sz="1100" dirty="0"/>
          </a:p>
        </p:txBody>
      </p:sp>
      <p:sp>
        <p:nvSpPr>
          <p:cNvPr id="6" name="Shape 4"/>
          <p:cNvSpPr/>
          <p:nvPr/>
        </p:nvSpPr>
        <p:spPr>
          <a:xfrm>
            <a:off x="822960" y="1463040"/>
            <a:ext cx="749808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822960" y="1463040"/>
            <a:ext cx="749808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min</a:t>
            </a:r>
            <a:r>
              <a:rPr lang="en-US" sz="1400" i="1" baseline="-40000" dirty="0">
                <a:solidFill>
                  <a:srgbClr val="34465B"/>
                </a:solidFill>
                <a:latin typeface="Lucida Bright" pitchFamily="34" charset="0"/>
                <a:ea typeface="Lucida Bright" pitchFamily="34" charset="-122"/>
                <a:cs typeface="Lucida Bright" pitchFamily="34" charset="-120"/>
              </a:rPr>
              <a:t>x</a:t>
            </a:r>
            <a:r>
              <a:rPr lang="en-US" sz="2400" i="1" dirty="0">
                <a:solidFill>
                  <a:srgbClr val="34465B"/>
                </a:solidFill>
                <a:latin typeface="Lucida Bright" pitchFamily="34" charset="0"/>
                <a:ea typeface="Lucida Bright" pitchFamily="34" charset="-122"/>
                <a:cs typeface="Lucida Bright" pitchFamily="34" charset="-120"/>
              </a:rPr>
              <a:t>   ½∥Ax−y∥₂²  +  λ∥x∥₁</a:t>
            </a:r>
            <a:endParaRPr lang="en-US" sz="2400" dirty="0"/>
          </a:p>
        </p:txBody>
      </p:sp>
      <p:sp>
        <p:nvSpPr>
          <p:cNvPr id="8" name="Text 6"/>
          <p:cNvSpPr txBox="1"/>
          <p:nvPr/>
        </p:nvSpPr>
        <p:spPr>
          <a:xfrm>
            <a:off x="411480" y="2606040"/>
            <a:ext cx="8321040" cy="548640"/>
          </a:xfrm>
          <a:prstGeom prst="rect">
            <a:avLst/>
          </a:prstGeom>
          <a:noFill/>
          <a:ln/>
        </p:spPr>
        <p:txBody>
          <a:bodyPr wrap="square" lIns="0" tIns="0" rIns="0" bIns="0" rtlCol="0" anchor="ctr"/>
          <a:lstStyle/>
          <a:p>
            <a:pPr marL="0" indent="0" algn="ctr">
              <a:buNone/>
            </a:pPr>
            <a:r>
              <a:rPr lang="en-US" sz="1900" dirty="0">
                <a:solidFill>
                  <a:srgbClr val="2B2B28"/>
                </a:solidFill>
                <a:latin typeface="Lucida Bright" pitchFamily="34" charset="0"/>
                <a:ea typeface="Lucida Bright" pitchFamily="34" charset="-122"/>
                <a:cs typeface="Lucida Bright" pitchFamily="34" charset="-120"/>
              </a:rPr>
              <a:t>This is a LASSO-form objective: a quadratic data-fit term plus an ℓ₁ penalty that prefers sparse x.</a:t>
            </a:r>
            <a:endParaRPr lang="en-US" sz="1900" dirty="0"/>
          </a:p>
        </p:txBody>
      </p:sp>
      <p:sp>
        <p:nvSpPr>
          <p:cNvPr id="9" name="Text 7"/>
          <p:cNvSpPr txBox="1"/>
          <p:nvPr/>
        </p:nvSpPr>
        <p:spPr>
          <a:xfrm>
            <a:off x="411480" y="3337560"/>
            <a:ext cx="8321040" cy="68580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ISTA performs a gradient step on the measurement term followed by the proximal operator of the ℓ₁ prior — soft-thresholding.</a:t>
            </a:r>
            <a:endParaRPr lang="en-US" sz="1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name="Slide 3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One ISTA update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34</a:t>
            </a:r>
            <a:endParaRPr lang="en-US" sz="1100" dirty="0"/>
          </a:p>
        </p:txBody>
      </p:sp>
      <p:sp>
        <p:nvSpPr>
          <p:cNvPr id="6" name="Text 4"/>
          <p:cNvSpPr txBox="1"/>
          <p:nvPr/>
        </p:nvSpPr>
        <p:spPr>
          <a:xfrm>
            <a:off x="274320" y="1463040"/>
            <a:ext cx="8595360" cy="519545"/>
          </a:xfrm>
          <a:prstGeom prst="rect">
            <a:avLst/>
          </a:prstGeom>
          <a:noFill/>
          <a:ln/>
        </p:spPr>
        <p:txBody>
          <a:bodyPr wrap="square" lIns="0" tIns="0" rIns="0" bIns="0" rtlCol="0" anchor="ctr"/>
          <a:lstStyle/>
          <a:p>
            <a:pPr marL="0" indent="0" algn="ctr">
              <a:buNone/>
            </a:pPr>
            <a:r>
              <a:rPr lang="en-US" sz="2500" i="1" dirty="0">
                <a:solidFill>
                  <a:srgbClr val="34465B"/>
                </a:solidFill>
                <a:latin typeface="Lucida Bright" pitchFamily="34" charset="0"/>
                <a:ea typeface="Lucida Bright" pitchFamily="34" charset="-122"/>
                <a:cs typeface="Lucida Bright" pitchFamily="34" charset="-120"/>
              </a:rPr>
              <a:t>x</a:t>
            </a:r>
            <a:r>
              <a:rPr lang="en-US" sz="1400" i="1" baseline="-40000" dirty="0">
                <a:solidFill>
                  <a:srgbClr val="34465B"/>
                </a:solidFill>
                <a:latin typeface="Lucida Bright" pitchFamily="34" charset="0"/>
                <a:ea typeface="Lucida Bright" pitchFamily="34" charset="-122"/>
                <a:cs typeface="Lucida Bright" pitchFamily="34" charset="-120"/>
              </a:rPr>
              <a:t>k+1</a:t>
            </a:r>
            <a:r>
              <a:rPr lang="en-US" sz="2500" i="1" dirty="0">
                <a:solidFill>
                  <a:srgbClr val="34465B"/>
                </a:solidFill>
                <a:latin typeface="Lucida Bright" pitchFamily="34" charset="0"/>
                <a:ea typeface="Lucida Bright" pitchFamily="34" charset="-122"/>
                <a:cs typeface="Lucida Bright" pitchFamily="34" charset="-120"/>
              </a:rPr>
              <a:t> = S</a:t>
            </a:r>
            <a:r>
              <a:rPr lang="en-US" sz="1300" i="1" baseline="-40000" dirty="0">
                <a:solidFill>
                  <a:srgbClr val="34465B"/>
                </a:solidFill>
                <a:latin typeface="Lucida Bright" pitchFamily="34" charset="0"/>
                <a:ea typeface="Lucida Bright" pitchFamily="34" charset="-122"/>
                <a:cs typeface="Lucida Bright" pitchFamily="34" charset="-120"/>
              </a:rPr>
              <a:t>λη</a:t>
            </a:r>
            <a:r>
              <a:rPr lang="en-US" sz="2500" i="1" dirty="0">
                <a:solidFill>
                  <a:srgbClr val="34465B"/>
                </a:solidFill>
                <a:latin typeface="Lucida Bright" pitchFamily="34" charset="0"/>
                <a:ea typeface="Lucida Bright" pitchFamily="34" charset="-122"/>
                <a:cs typeface="Lucida Bright" pitchFamily="34" charset="-120"/>
              </a:rPr>
              <a:t> [ x</a:t>
            </a:r>
            <a:r>
              <a:rPr lang="en-US" sz="1300" i="1" baseline="-40000" dirty="0">
                <a:solidFill>
                  <a:srgbClr val="34465B"/>
                </a:solidFill>
                <a:latin typeface="Lucida Bright" pitchFamily="34" charset="0"/>
                <a:ea typeface="Lucida Bright" pitchFamily="34" charset="-122"/>
                <a:cs typeface="Lucida Bright" pitchFamily="34" charset="-120"/>
              </a:rPr>
              <a:t>k</a:t>
            </a:r>
            <a:r>
              <a:rPr lang="en-US" sz="2500" i="1" dirty="0">
                <a:solidFill>
                  <a:srgbClr val="34465B"/>
                </a:solidFill>
                <a:latin typeface="Lucida Bright" pitchFamily="34" charset="0"/>
                <a:ea typeface="Lucida Bright" pitchFamily="34" charset="-122"/>
                <a:cs typeface="Lucida Bright" pitchFamily="34" charset="-120"/>
              </a:rPr>
              <a:t> + ηAᵀ(y − Ax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2500" i="1" dirty="0">
                <a:solidFill>
                  <a:srgbClr val="34465B"/>
                </a:solidFill>
                <a:latin typeface="Lucida Bright" pitchFamily="34" charset="0"/>
                <a:ea typeface="Lucida Bright" pitchFamily="34" charset="-122"/>
                <a:cs typeface="Lucida Bright" pitchFamily="34" charset="-120"/>
              </a:rPr>
              <a:t>) ]</a:t>
            </a:r>
            <a:endParaRPr lang="en-US" sz="2500" dirty="0"/>
          </a:p>
        </p:txBody>
      </p:sp>
      <p:sp>
        <p:nvSpPr>
          <p:cNvPr id="7" name="Text 5"/>
          <p:cNvSpPr txBox="1"/>
          <p:nvPr/>
        </p:nvSpPr>
        <p:spPr>
          <a:xfrm>
            <a:off x="411480" y="2606040"/>
            <a:ext cx="8321040" cy="594360"/>
          </a:xfrm>
          <a:prstGeom prst="rect">
            <a:avLst/>
          </a:prstGeom>
          <a:noFill/>
          <a:ln/>
        </p:spPr>
        <p:txBody>
          <a:bodyPr wrap="square" lIns="0" tIns="0" rIns="0" bIns="0" rtlCol="0" anchor="ctr"/>
          <a:lstStyle/>
          <a:p>
            <a:pPr marL="0" indent="0" algn="ctr">
              <a:buNone/>
            </a:pPr>
            <a:r>
              <a:rPr lang="en-US" sz="1900" i="1" dirty="0">
                <a:solidFill>
                  <a:srgbClr val="6B6459"/>
                </a:solidFill>
                <a:latin typeface="Lucida Bright" pitchFamily="34" charset="0"/>
                <a:ea typeface="Lucida Bright" pitchFamily="34" charset="-122"/>
                <a:cs typeface="Lucida Bright" pitchFamily="34" charset="-120"/>
              </a:rPr>
              <a:t>Write four ISTA iterations vertically. This single update, repeated, is the entire classical algorithm.</a:t>
            </a:r>
            <a:endParaRPr lang="en-US" sz="19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name="Slide 3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Physical meanings of the terms</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35</a:t>
            </a:r>
            <a:endParaRPr lang="en-US" sz="1100" dirty="0"/>
          </a:p>
        </p:txBody>
      </p:sp>
      <p:sp>
        <p:nvSpPr>
          <p:cNvPr id="6" name="Text 4"/>
          <p:cNvSpPr txBox="1"/>
          <p:nvPr/>
        </p:nvSpPr>
        <p:spPr>
          <a:xfrm>
            <a:off x="411480" y="1005840"/>
            <a:ext cx="8321040" cy="31089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Axₖ — what the current candidate state predicts the sensor should have measured.</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y − Axₖ — the residual in measurement space.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Aᵀ(y − Axₖ) — maps that disagreement back into state / image coordinates.</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η — how aggressively to correct the state.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Sλη — imposes that most coefficients / candidate paths should be small or zero.</a:t>
            </a:r>
            <a:endParaRPr lang="en-US" sz="19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name="Slide 3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Turn an iterative solver into a trainable architecture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36</a:t>
            </a:r>
            <a:endParaRPr lang="en-US" sz="1100" dirty="0"/>
          </a:p>
        </p:txBody>
      </p:sp>
      <p:sp>
        <p:nvSpPr>
          <p:cNvPr id="6" name="Text 4"/>
          <p:cNvSpPr txBox="1"/>
          <p:nvPr/>
        </p:nvSpPr>
        <p:spPr>
          <a:xfrm>
            <a:off x="411480" y="896112"/>
            <a:ext cx="8321040" cy="320040"/>
          </a:xfrm>
          <a:prstGeom prst="rect">
            <a:avLst/>
          </a:prstGeom>
          <a:noFill/>
          <a:ln/>
        </p:spPr>
        <p:txBody>
          <a:bodyPr wrap="square" lIns="0" tIns="0" rIns="0" bIns="0" rtlCol="0" anchor="ctr"/>
          <a:lstStyle/>
          <a:p>
            <a:pPr marL="0" indent="0" algn="ctr">
              <a:buNone/>
            </a:pPr>
            <a:r>
              <a:rPr lang="en-US" sz="1550" b="1" dirty="0">
                <a:solidFill>
                  <a:srgbClr val="6B6459"/>
                </a:solidFill>
                <a:latin typeface="Lucida Bright" pitchFamily="34" charset="0"/>
                <a:ea typeface="Lucida Bright" pitchFamily="34" charset="-122"/>
                <a:cs typeface="Lucida Bright" pitchFamily="34" charset="-120"/>
              </a:rPr>
              <a:t>classical iteration</a:t>
            </a:r>
            <a:endParaRPr lang="en-US" sz="1550" dirty="0"/>
          </a:p>
        </p:txBody>
      </p:sp>
      <p:sp>
        <p:nvSpPr>
          <p:cNvPr id="7" name="Shape 5"/>
          <p:cNvSpPr/>
          <p:nvPr/>
        </p:nvSpPr>
        <p:spPr>
          <a:xfrm>
            <a:off x="320040" y="1280160"/>
            <a:ext cx="2011680" cy="868680"/>
          </a:xfrm>
          <a:prstGeom prst="roundRect">
            <a:avLst>
              <a:gd name="adj" fmla="val 8421"/>
            </a:avLst>
          </a:prstGeom>
          <a:solidFill>
            <a:srgbClr val="1E2A38"/>
          </a:solidFill>
          <a:ln/>
        </p:spPr>
        <p:txBody>
          <a:bodyPr/>
          <a:lstStyle/>
          <a:p>
            <a:endParaRPr lang="en-US"/>
          </a:p>
        </p:txBody>
      </p:sp>
      <p:sp>
        <p:nvSpPr>
          <p:cNvPr id="8" name="Text 6"/>
          <p:cNvSpPr txBox="1"/>
          <p:nvPr/>
        </p:nvSpPr>
        <p:spPr>
          <a:xfrm>
            <a:off x="36576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residual</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y − Axₖ</a:t>
            </a:r>
            <a:endParaRPr lang="en-US" sz="1350" dirty="0"/>
          </a:p>
        </p:txBody>
      </p:sp>
      <p:sp>
        <p:nvSpPr>
          <p:cNvPr id="9" name="Shape 7"/>
          <p:cNvSpPr/>
          <p:nvPr/>
        </p:nvSpPr>
        <p:spPr>
          <a:xfrm>
            <a:off x="2348179" y="1632204"/>
            <a:ext cx="104242" cy="164592"/>
          </a:xfrm>
          <a:prstGeom prst="rightArrow">
            <a:avLst/>
          </a:prstGeom>
          <a:solidFill>
            <a:srgbClr val="6B6459"/>
          </a:solidFill>
          <a:ln/>
        </p:spPr>
        <p:txBody>
          <a:bodyPr/>
          <a:lstStyle/>
          <a:p>
            <a:endParaRPr lang="en-US"/>
          </a:p>
        </p:txBody>
      </p:sp>
      <p:sp>
        <p:nvSpPr>
          <p:cNvPr id="10" name="Shape 8"/>
          <p:cNvSpPr/>
          <p:nvPr/>
        </p:nvSpPr>
        <p:spPr>
          <a:xfrm>
            <a:off x="2468880" y="1280160"/>
            <a:ext cx="2011680" cy="868680"/>
          </a:xfrm>
          <a:prstGeom prst="roundRect">
            <a:avLst>
              <a:gd name="adj" fmla="val 8421"/>
            </a:avLst>
          </a:prstGeom>
          <a:solidFill>
            <a:srgbClr val="1E2A38"/>
          </a:solidFill>
          <a:ln/>
        </p:spPr>
        <p:txBody>
          <a:bodyPr/>
          <a:lstStyle/>
          <a:p>
            <a:endParaRPr lang="en-US"/>
          </a:p>
        </p:txBody>
      </p:sp>
      <p:sp>
        <p:nvSpPr>
          <p:cNvPr id="11" name="Text 9"/>
          <p:cNvSpPr txBox="1"/>
          <p:nvPr/>
        </p:nvSpPr>
        <p:spPr>
          <a:xfrm>
            <a:off x="251460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backproject</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Aᵀ(·)</a:t>
            </a:r>
            <a:endParaRPr lang="en-US" sz="1350" dirty="0"/>
          </a:p>
        </p:txBody>
      </p:sp>
      <p:sp>
        <p:nvSpPr>
          <p:cNvPr id="12" name="Shape 10"/>
          <p:cNvSpPr/>
          <p:nvPr/>
        </p:nvSpPr>
        <p:spPr>
          <a:xfrm>
            <a:off x="4497019" y="1632204"/>
            <a:ext cx="104242" cy="164592"/>
          </a:xfrm>
          <a:prstGeom prst="rightArrow">
            <a:avLst/>
          </a:prstGeom>
          <a:solidFill>
            <a:srgbClr val="6B6459"/>
          </a:solidFill>
          <a:ln/>
        </p:spPr>
        <p:txBody>
          <a:bodyPr/>
          <a:lstStyle/>
          <a:p>
            <a:endParaRPr lang="en-US"/>
          </a:p>
        </p:txBody>
      </p:sp>
      <p:sp>
        <p:nvSpPr>
          <p:cNvPr id="13" name="Shape 11"/>
          <p:cNvSpPr/>
          <p:nvPr/>
        </p:nvSpPr>
        <p:spPr>
          <a:xfrm>
            <a:off x="4617720" y="1280160"/>
            <a:ext cx="2011680" cy="868680"/>
          </a:xfrm>
          <a:prstGeom prst="roundRect">
            <a:avLst>
              <a:gd name="adj" fmla="val 8421"/>
            </a:avLst>
          </a:prstGeom>
          <a:solidFill>
            <a:srgbClr val="1E2A38"/>
          </a:solidFill>
          <a:ln/>
        </p:spPr>
        <p:txBody>
          <a:bodyPr/>
          <a:lstStyle/>
          <a:p>
            <a:endParaRPr lang="en-US"/>
          </a:p>
        </p:txBody>
      </p:sp>
      <p:sp>
        <p:nvSpPr>
          <p:cNvPr id="14" name="Text 12"/>
          <p:cNvSpPr txBox="1"/>
          <p:nvPr/>
        </p:nvSpPr>
        <p:spPr>
          <a:xfrm>
            <a:off x="466344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update</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xₖ + η·</a:t>
            </a:r>
            <a:endParaRPr lang="en-US" sz="1350" dirty="0"/>
          </a:p>
        </p:txBody>
      </p:sp>
      <p:sp>
        <p:nvSpPr>
          <p:cNvPr id="15" name="Shape 13"/>
          <p:cNvSpPr/>
          <p:nvPr/>
        </p:nvSpPr>
        <p:spPr>
          <a:xfrm>
            <a:off x="6645859" y="1632204"/>
            <a:ext cx="104242" cy="164592"/>
          </a:xfrm>
          <a:prstGeom prst="rightArrow">
            <a:avLst/>
          </a:prstGeom>
          <a:solidFill>
            <a:srgbClr val="6B6459"/>
          </a:solidFill>
          <a:ln/>
        </p:spPr>
        <p:txBody>
          <a:bodyPr/>
          <a:lstStyle/>
          <a:p>
            <a:endParaRPr lang="en-US"/>
          </a:p>
        </p:txBody>
      </p:sp>
      <p:sp>
        <p:nvSpPr>
          <p:cNvPr id="16" name="Shape 14"/>
          <p:cNvSpPr/>
          <p:nvPr/>
        </p:nvSpPr>
        <p:spPr>
          <a:xfrm>
            <a:off x="6766560" y="1280160"/>
            <a:ext cx="2011680" cy="868680"/>
          </a:xfrm>
          <a:prstGeom prst="roundRect">
            <a:avLst>
              <a:gd name="adj" fmla="val 8421"/>
            </a:avLst>
          </a:prstGeom>
          <a:solidFill>
            <a:srgbClr val="1E2A38"/>
          </a:solidFill>
          <a:ln/>
        </p:spPr>
        <p:txBody>
          <a:bodyPr/>
          <a:lstStyle/>
          <a:p>
            <a:endParaRPr lang="en-US"/>
          </a:p>
        </p:txBody>
      </p:sp>
      <p:sp>
        <p:nvSpPr>
          <p:cNvPr id="17" name="Text 15"/>
          <p:cNvSpPr txBox="1"/>
          <p:nvPr/>
        </p:nvSpPr>
        <p:spPr>
          <a:xfrm>
            <a:off x="681228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prox / shrink</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Sλ</a:t>
            </a:r>
            <a:endParaRPr lang="en-US" sz="1350" dirty="0"/>
          </a:p>
        </p:txBody>
      </p:sp>
      <p:sp>
        <p:nvSpPr>
          <p:cNvPr id="18" name="Text 16"/>
          <p:cNvSpPr txBox="1"/>
          <p:nvPr/>
        </p:nvSpPr>
        <p:spPr>
          <a:xfrm>
            <a:off x="411480" y="2514600"/>
            <a:ext cx="8321040" cy="320040"/>
          </a:xfrm>
          <a:prstGeom prst="rect">
            <a:avLst/>
          </a:prstGeom>
          <a:noFill/>
          <a:ln/>
        </p:spPr>
        <p:txBody>
          <a:bodyPr wrap="square" lIns="0" tIns="0" rIns="0" bIns="0" rtlCol="0" anchor="ctr"/>
          <a:lstStyle/>
          <a:p>
            <a:pPr marL="0" indent="0" algn="ctr">
              <a:buNone/>
            </a:pPr>
            <a:r>
              <a:rPr lang="en-US" sz="1550" b="1" dirty="0">
                <a:solidFill>
                  <a:srgbClr val="B0552F"/>
                </a:solidFill>
                <a:latin typeface="Lucida Bright" pitchFamily="34" charset="0"/>
                <a:ea typeface="Lucida Bright" pitchFamily="34" charset="-122"/>
                <a:cs typeface="Lucida Bright" pitchFamily="34" charset="-120"/>
              </a:rPr>
              <a:t>unrolled network</a:t>
            </a:r>
            <a:endParaRPr lang="en-US" sz="1550" dirty="0"/>
          </a:p>
        </p:txBody>
      </p:sp>
      <p:sp>
        <p:nvSpPr>
          <p:cNvPr id="19" name="Shape 17"/>
          <p:cNvSpPr/>
          <p:nvPr/>
        </p:nvSpPr>
        <p:spPr>
          <a:xfrm>
            <a:off x="320040" y="2907792"/>
            <a:ext cx="2011680" cy="868680"/>
          </a:xfrm>
          <a:prstGeom prst="roundRect">
            <a:avLst>
              <a:gd name="adj" fmla="val 8421"/>
            </a:avLst>
          </a:prstGeom>
          <a:solidFill>
            <a:srgbClr val="B0552F"/>
          </a:solidFill>
          <a:ln/>
        </p:spPr>
        <p:txBody>
          <a:bodyPr/>
          <a:lstStyle/>
          <a:p>
            <a:endParaRPr lang="en-US"/>
          </a:p>
        </p:txBody>
      </p:sp>
      <p:sp>
        <p:nvSpPr>
          <p:cNvPr id="20" name="Text 18"/>
          <p:cNvSpPr txBox="1"/>
          <p:nvPr/>
        </p:nvSpPr>
        <p:spPr>
          <a:xfrm>
            <a:off x="36576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1</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21" name="Shape 19"/>
          <p:cNvSpPr/>
          <p:nvPr/>
        </p:nvSpPr>
        <p:spPr>
          <a:xfrm>
            <a:off x="2348179" y="3259836"/>
            <a:ext cx="104242" cy="164592"/>
          </a:xfrm>
          <a:prstGeom prst="rightArrow">
            <a:avLst/>
          </a:prstGeom>
          <a:solidFill>
            <a:srgbClr val="6B6459"/>
          </a:solidFill>
          <a:ln/>
        </p:spPr>
        <p:txBody>
          <a:bodyPr/>
          <a:lstStyle/>
          <a:p>
            <a:endParaRPr lang="en-US"/>
          </a:p>
        </p:txBody>
      </p:sp>
      <p:sp>
        <p:nvSpPr>
          <p:cNvPr id="22" name="Shape 20"/>
          <p:cNvSpPr/>
          <p:nvPr/>
        </p:nvSpPr>
        <p:spPr>
          <a:xfrm>
            <a:off x="2468880" y="2907792"/>
            <a:ext cx="2011680" cy="868680"/>
          </a:xfrm>
          <a:prstGeom prst="roundRect">
            <a:avLst>
              <a:gd name="adj" fmla="val 8421"/>
            </a:avLst>
          </a:prstGeom>
          <a:solidFill>
            <a:srgbClr val="B0552F"/>
          </a:solidFill>
          <a:ln/>
        </p:spPr>
        <p:txBody>
          <a:bodyPr/>
          <a:lstStyle/>
          <a:p>
            <a:endParaRPr lang="en-US"/>
          </a:p>
        </p:txBody>
      </p:sp>
      <p:sp>
        <p:nvSpPr>
          <p:cNvPr id="23" name="Text 21"/>
          <p:cNvSpPr txBox="1"/>
          <p:nvPr/>
        </p:nvSpPr>
        <p:spPr>
          <a:xfrm>
            <a:off x="251460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2</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24" name="Shape 22"/>
          <p:cNvSpPr/>
          <p:nvPr/>
        </p:nvSpPr>
        <p:spPr>
          <a:xfrm>
            <a:off x="4497019" y="3259836"/>
            <a:ext cx="104242" cy="164592"/>
          </a:xfrm>
          <a:prstGeom prst="rightArrow">
            <a:avLst/>
          </a:prstGeom>
          <a:solidFill>
            <a:srgbClr val="6B6459"/>
          </a:solidFill>
          <a:ln/>
        </p:spPr>
        <p:txBody>
          <a:bodyPr/>
          <a:lstStyle/>
          <a:p>
            <a:endParaRPr lang="en-US"/>
          </a:p>
        </p:txBody>
      </p:sp>
      <p:sp>
        <p:nvSpPr>
          <p:cNvPr id="25" name="Shape 23"/>
          <p:cNvSpPr/>
          <p:nvPr/>
        </p:nvSpPr>
        <p:spPr>
          <a:xfrm>
            <a:off x="4617720" y="2907792"/>
            <a:ext cx="2011680" cy="868680"/>
          </a:xfrm>
          <a:prstGeom prst="roundRect">
            <a:avLst>
              <a:gd name="adj" fmla="val 8421"/>
            </a:avLst>
          </a:prstGeom>
          <a:solidFill>
            <a:srgbClr val="B0552F"/>
          </a:solidFill>
          <a:ln/>
        </p:spPr>
        <p:txBody>
          <a:bodyPr/>
          <a:lstStyle/>
          <a:p>
            <a:endParaRPr lang="en-US"/>
          </a:p>
        </p:txBody>
      </p:sp>
      <p:sp>
        <p:nvSpPr>
          <p:cNvPr id="26" name="Text 24"/>
          <p:cNvSpPr txBox="1"/>
          <p:nvPr/>
        </p:nvSpPr>
        <p:spPr>
          <a:xfrm>
            <a:off x="466344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3</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27" name="Shape 25"/>
          <p:cNvSpPr/>
          <p:nvPr/>
        </p:nvSpPr>
        <p:spPr>
          <a:xfrm>
            <a:off x="6645859" y="3259836"/>
            <a:ext cx="104242" cy="164592"/>
          </a:xfrm>
          <a:prstGeom prst="rightArrow">
            <a:avLst/>
          </a:prstGeom>
          <a:solidFill>
            <a:srgbClr val="6B6459"/>
          </a:solidFill>
          <a:ln/>
        </p:spPr>
        <p:txBody>
          <a:bodyPr/>
          <a:lstStyle/>
          <a:p>
            <a:endParaRPr lang="en-US"/>
          </a:p>
        </p:txBody>
      </p:sp>
      <p:sp>
        <p:nvSpPr>
          <p:cNvPr id="28" name="Shape 26"/>
          <p:cNvSpPr/>
          <p:nvPr/>
        </p:nvSpPr>
        <p:spPr>
          <a:xfrm>
            <a:off x="6766560" y="2907792"/>
            <a:ext cx="2011680" cy="868680"/>
          </a:xfrm>
          <a:prstGeom prst="roundRect">
            <a:avLst>
              <a:gd name="adj" fmla="val 8421"/>
            </a:avLst>
          </a:prstGeom>
          <a:solidFill>
            <a:srgbClr val="B0552F"/>
          </a:solidFill>
          <a:ln/>
        </p:spPr>
        <p:txBody>
          <a:bodyPr/>
          <a:lstStyle/>
          <a:p>
            <a:endParaRPr lang="en-US"/>
          </a:p>
        </p:txBody>
      </p:sp>
      <p:sp>
        <p:nvSpPr>
          <p:cNvPr id="29" name="Text 27"/>
          <p:cNvSpPr txBox="1"/>
          <p:nvPr/>
        </p:nvSpPr>
        <p:spPr>
          <a:xfrm>
            <a:off x="681228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4</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30" name="Shape 28"/>
          <p:cNvSpPr/>
          <p:nvPr/>
        </p:nvSpPr>
        <p:spPr>
          <a:xfrm>
            <a:off x="411480" y="4206240"/>
            <a:ext cx="8321040" cy="1005840"/>
          </a:xfrm>
          <a:prstGeom prst="roundRect">
            <a:avLst>
              <a:gd name="adj" fmla="val 7273"/>
            </a:avLst>
          </a:prstGeom>
          <a:solidFill>
            <a:srgbClr val="9C7A2E"/>
          </a:solidFill>
          <a:ln/>
        </p:spPr>
        <p:txBody>
          <a:bodyPr/>
          <a:lstStyle/>
          <a:p>
            <a:endParaRPr lang="en-US"/>
          </a:p>
        </p:txBody>
      </p:sp>
      <p:sp>
        <p:nvSpPr>
          <p:cNvPr id="31" name="Text 29"/>
          <p:cNvSpPr txBox="1"/>
          <p:nvPr/>
        </p:nvSpPr>
        <p:spPr>
          <a:xfrm>
            <a:off x="640080" y="4206240"/>
            <a:ext cx="7863840" cy="10058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Keep the physics operators A and Aᵀ; learn the thresholds, step sizes, denoisers, or selected transforms.</a:t>
            </a:r>
            <a:endParaRPr lang="en-US" sz="19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name="Slide 3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From iterations to layers: what becomes trainable?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37</a:t>
            </a:r>
            <a:endParaRPr lang="en-US" sz="1100" dirty="0"/>
          </a:p>
        </p:txBody>
      </p:sp>
      <p:sp>
        <p:nvSpPr>
          <p:cNvPr id="6" name="Text 4"/>
          <p:cNvSpPr txBox="1"/>
          <p:nvPr/>
        </p:nvSpPr>
        <p:spPr>
          <a:xfrm>
            <a:off x="411480" y="1051560"/>
            <a:ext cx="8321040" cy="146304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Step sizes η, thresholds λ, transforms, denoisers, or preconditioners can each be made learnable.</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“Tied” parameters reuse the same values across all stages; “untied” parameters let each stage specialize.</a:t>
            </a:r>
            <a:endParaRPr lang="en-US" sz="1950" dirty="0"/>
          </a:p>
        </p:txBody>
      </p:sp>
      <p:sp>
        <p:nvSpPr>
          <p:cNvPr id="7" name="Shape 5"/>
          <p:cNvSpPr/>
          <p:nvPr/>
        </p:nvSpPr>
        <p:spPr>
          <a:xfrm>
            <a:off x="411480" y="2651760"/>
            <a:ext cx="8321040" cy="1051560"/>
          </a:xfrm>
          <a:prstGeom prst="roundRect">
            <a:avLst>
              <a:gd name="adj" fmla="val 6957"/>
            </a:avLst>
          </a:prstGeom>
          <a:solidFill>
            <a:srgbClr val="9C7A2E"/>
          </a:solidFill>
          <a:ln/>
        </p:spPr>
        <p:txBody>
          <a:bodyPr/>
          <a:lstStyle/>
          <a:p>
            <a:endParaRPr lang="en-US"/>
          </a:p>
        </p:txBody>
      </p:sp>
      <p:sp>
        <p:nvSpPr>
          <p:cNvPr id="8" name="Text 6"/>
          <p:cNvSpPr txBox="1"/>
          <p:nvPr/>
        </p:nvSpPr>
        <p:spPr>
          <a:xfrm>
            <a:off x="640080" y="2651760"/>
            <a:ext cx="7863840" cy="105156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Trainable choices: the architecture is fixed by the algorithm; only how much freedom each stage gets is a design decision.</a:t>
            </a:r>
            <a:endParaRPr lang="en-US" sz="1900" dirty="0"/>
          </a:p>
        </p:txBody>
      </p:sp>
      <p:sp>
        <p:nvSpPr>
          <p:cNvPr id="9" name="Text 7"/>
          <p:cNvSpPr txBox="1"/>
          <p:nvPr/>
        </p:nvSpPr>
        <p:spPr>
          <a:xfrm>
            <a:off x="411480" y="3886200"/>
            <a:ext cx="8321040" cy="777240"/>
          </a:xfrm>
          <a:prstGeom prst="rect">
            <a:avLst/>
          </a:prstGeom>
          <a:noFill/>
          <a:ln/>
        </p:spPr>
        <p:txBody>
          <a:bodyPr wrap="square" lIns="0" tIns="0" rIns="0" bIns="0" rtlCol="0" anchor="ctr"/>
          <a:lstStyle/>
          <a:p>
            <a:pPr marL="0" indent="0" algn="ctr">
              <a:buNone/>
            </a:pPr>
            <a:r>
              <a:rPr lang="en-US" sz="1750" i="1" dirty="0">
                <a:solidFill>
                  <a:srgbClr val="6B6459"/>
                </a:solidFill>
                <a:latin typeface="Lucida Bright" pitchFamily="34" charset="0"/>
                <a:ea typeface="Lucida Bright" pitchFamily="34" charset="-122"/>
                <a:cs typeface="Lucida Bright" pitchFamily="34" charset="-120"/>
              </a:rPr>
              <a:t>Erase the repeated algebra and replace each written-out iteration with one reusable block — this is the moment an optimizer visually becomes a network.</a:t>
            </a:r>
            <a:endParaRPr lang="en-US" sz="175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name="Slide 3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accelerated MRI: what the scanner measures</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38</a:t>
            </a:r>
            <a:endParaRPr lang="en-US" sz="1100" dirty="0"/>
          </a:p>
        </p:txBody>
      </p:sp>
      <p:sp>
        <p:nvSpPr>
          <p:cNvPr id="6" name="Text 4"/>
          <p:cNvSpPr txBox="1"/>
          <p:nvPr/>
        </p:nvSpPr>
        <p:spPr>
          <a:xfrm>
            <a:off x="411480" y="1051560"/>
            <a:ext cx="8321040" cy="137160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MRI measures spatial-frequency coefficients in k-space rather than image pixels.</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Acquisition time is reduced by sampling only a subset of k-space.</a:t>
            </a:r>
            <a:endParaRPr lang="en-US" sz="1950" dirty="0"/>
          </a:p>
        </p:txBody>
      </p:sp>
      <p:sp>
        <p:nvSpPr>
          <p:cNvPr id="7" name="Text 5"/>
          <p:cNvSpPr txBox="1"/>
          <p:nvPr/>
        </p:nvSpPr>
        <p:spPr>
          <a:xfrm>
            <a:off x="274320" y="2606040"/>
            <a:ext cx="8595360" cy="394855"/>
          </a:xfrm>
          <a:prstGeom prst="rect">
            <a:avLst/>
          </a:prstGeom>
          <a:noFill/>
          <a:ln/>
        </p:spPr>
        <p:txBody>
          <a:bodyPr wrap="square" lIns="0" tIns="0" rIns="0" bIns="0" rtlCol="0" anchor="ctr"/>
          <a:lstStyle/>
          <a:p>
            <a:pPr marL="0" indent="0" algn="ctr">
              <a:buNone/>
            </a:pPr>
            <a:r>
              <a:rPr lang="en-US" sz="1900" b="1" i="1" dirty="0">
                <a:solidFill>
                  <a:srgbClr val="34465B"/>
                </a:solidFill>
                <a:latin typeface="Lucida Bright" pitchFamily="34" charset="0"/>
                <a:ea typeface="Lucida Bright" pitchFamily="34" charset="-122"/>
                <a:cs typeface="Lucida Bright" pitchFamily="34" charset="-120"/>
              </a:rPr>
              <a:t>y = PFx + n</a:t>
            </a:r>
            <a:r>
              <a:rPr lang="en-US" sz="1550" i="1" dirty="0">
                <a:solidFill>
                  <a:srgbClr val="6B6459"/>
                </a:solidFill>
                <a:latin typeface="Lucida Bright" pitchFamily="34" charset="0"/>
                <a:ea typeface="Lucida Bright" pitchFamily="34" charset="-122"/>
                <a:cs typeface="Lucida Bright" pitchFamily="34" charset="-120"/>
              </a:rPr>
              <a:t>     F: Fourier transform; P: selects acquired coefficients</a:t>
            </a:r>
            <a:endParaRPr lang="en-US" sz="1900" dirty="0"/>
          </a:p>
        </p:txBody>
      </p:sp>
      <p:sp>
        <p:nvSpPr>
          <p:cNvPr id="8" name="Shape 6"/>
          <p:cNvSpPr/>
          <p:nvPr/>
        </p:nvSpPr>
        <p:spPr>
          <a:xfrm>
            <a:off x="411480" y="3383280"/>
            <a:ext cx="8321040" cy="1051560"/>
          </a:xfrm>
          <a:prstGeom prst="roundRect">
            <a:avLst>
              <a:gd name="adj" fmla="val 6957"/>
            </a:avLst>
          </a:prstGeom>
          <a:solidFill>
            <a:srgbClr val="9C7A2E"/>
          </a:solidFill>
          <a:ln/>
        </p:spPr>
        <p:txBody>
          <a:bodyPr/>
          <a:lstStyle/>
          <a:p>
            <a:endParaRPr lang="en-US"/>
          </a:p>
        </p:txBody>
      </p:sp>
      <p:sp>
        <p:nvSpPr>
          <p:cNvPr id="9" name="Text 7"/>
          <p:cNvSpPr txBox="1"/>
          <p:nvPr/>
        </p:nvSpPr>
        <p:spPr>
          <a:xfrm>
            <a:off x="640080" y="3383280"/>
            <a:ext cx="7863840" cy="105156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F and P are known almost exactly from the acquisition protocol — there is little reason to ask a network to relearn the Fourier transform.</a:t>
            </a:r>
            <a:endParaRPr lang="en-US" sz="185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name="Slide 4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Undersampling mask and the inverse difficulty</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39</a:t>
            </a:r>
            <a:endParaRPr lang="en-US" sz="1100" dirty="0"/>
          </a:p>
        </p:txBody>
      </p:sp>
      <p:pic>
        <p:nvPicPr>
          <p:cNvPr id="6" name="Image 0" descr="/home/claude/l4build/build/assets_v5_mri_kspace.png"/>
          <p:cNvPicPr>
            <a:picLocks noChangeAspect="1"/>
          </p:cNvPicPr>
          <p:nvPr/>
        </p:nvPicPr>
        <p:blipFill>
          <a:blip r:embed="rId3"/>
          <a:stretch>
            <a:fillRect/>
          </a:stretch>
        </p:blipFill>
        <p:spPr>
          <a:xfrm>
            <a:off x="457200" y="960120"/>
            <a:ext cx="8229600" cy="3055928"/>
          </a:xfrm>
          <a:prstGeom prst="rect">
            <a:avLst/>
          </a:prstGeom>
        </p:spPr>
      </p:pic>
      <p:sp>
        <p:nvSpPr>
          <p:cNvPr id="7" name="Shape 4"/>
          <p:cNvSpPr/>
          <p:nvPr/>
        </p:nvSpPr>
        <p:spPr>
          <a:xfrm>
            <a:off x="411480" y="4244648"/>
            <a:ext cx="8321040" cy="868680"/>
          </a:xfrm>
          <a:prstGeom prst="roundRect">
            <a:avLst>
              <a:gd name="adj" fmla="val 8421"/>
            </a:avLst>
          </a:prstGeom>
          <a:solidFill>
            <a:srgbClr val="9C7A2E"/>
          </a:solidFill>
          <a:ln/>
        </p:spPr>
        <p:txBody>
          <a:bodyPr/>
          <a:lstStyle/>
          <a:p>
            <a:endParaRPr lang="en-US"/>
          </a:p>
        </p:txBody>
      </p:sp>
      <p:sp>
        <p:nvSpPr>
          <p:cNvPr id="8" name="Text 5"/>
          <p:cNvSpPr txBox="1"/>
          <p:nvPr/>
        </p:nvSpPr>
        <p:spPr>
          <a:xfrm>
            <a:off x="640080" y="4244648"/>
            <a:ext cx="786384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Reconstruction from undersampled k-space is ill-posed; compressed-sensing / iterative methods can be computationally expensive.</a:t>
            </a:r>
            <a:endParaRPr lang="en-US" sz="18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name="Slide 4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MRI unrolled reconstruction: exact physics, learned correction</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40</a:t>
            </a:r>
            <a:endParaRPr lang="en-US" sz="1100" dirty="0"/>
          </a:p>
        </p:txBody>
      </p:sp>
      <p:sp>
        <p:nvSpPr>
          <p:cNvPr id="6" name="Shape 4"/>
          <p:cNvSpPr/>
          <p:nvPr/>
        </p:nvSpPr>
        <p:spPr>
          <a:xfrm>
            <a:off x="457200" y="1188720"/>
            <a:ext cx="1965960" cy="914400"/>
          </a:xfrm>
          <a:prstGeom prst="roundRect">
            <a:avLst>
              <a:gd name="adj" fmla="val 8000"/>
            </a:avLst>
          </a:prstGeom>
          <a:solidFill>
            <a:srgbClr val="B0552F"/>
          </a:solidFill>
          <a:ln/>
        </p:spPr>
        <p:txBody>
          <a:bodyPr/>
          <a:lstStyle/>
          <a:p>
            <a:endParaRPr lang="en-US"/>
          </a:p>
        </p:txBody>
      </p:sp>
      <p:sp>
        <p:nvSpPr>
          <p:cNvPr id="7" name="Text 5"/>
          <p:cNvSpPr txBox="1"/>
          <p:nvPr/>
        </p:nvSpPr>
        <p:spPr>
          <a:xfrm>
            <a:off x="50292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data</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consistency</a:t>
            </a:r>
            <a:endParaRPr lang="en-US" sz="1450" dirty="0"/>
          </a:p>
        </p:txBody>
      </p:sp>
      <p:sp>
        <p:nvSpPr>
          <p:cNvPr id="8" name="Shape 6"/>
          <p:cNvSpPr/>
          <p:nvPr/>
        </p:nvSpPr>
        <p:spPr>
          <a:xfrm>
            <a:off x="2445106" y="1563624"/>
            <a:ext cx="138989" cy="164592"/>
          </a:xfrm>
          <a:prstGeom prst="rightArrow">
            <a:avLst/>
          </a:prstGeom>
          <a:solidFill>
            <a:srgbClr val="6B6459"/>
          </a:solidFill>
          <a:ln/>
        </p:spPr>
        <p:txBody>
          <a:bodyPr/>
          <a:lstStyle/>
          <a:p>
            <a:endParaRPr lang="en-US"/>
          </a:p>
        </p:txBody>
      </p:sp>
      <p:sp>
        <p:nvSpPr>
          <p:cNvPr id="9" name="Shape 7"/>
          <p:cNvSpPr/>
          <p:nvPr/>
        </p:nvSpPr>
        <p:spPr>
          <a:xfrm>
            <a:off x="2606040" y="1188720"/>
            <a:ext cx="1965960" cy="914400"/>
          </a:xfrm>
          <a:prstGeom prst="roundRect">
            <a:avLst>
              <a:gd name="adj" fmla="val 8000"/>
            </a:avLst>
          </a:prstGeom>
          <a:solidFill>
            <a:srgbClr val="B0552F"/>
          </a:solidFill>
          <a:ln/>
        </p:spPr>
        <p:txBody>
          <a:bodyPr/>
          <a:lstStyle/>
          <a:p>
            <a:endParaRPr lang="en-US"/>
          </a:p>
        </p:txBody>
      </p:sp>
      <p:sp>
        <p:nvSpPr>
          <p:cNvPr id="10" name="Text 8"/>
          <p:cNvSpPr txBox="1"/>
          <p:nvPr/>
        </p:nvSpPr>
        <p:spPr>
          <a:xfrm>
            <a:off x="265176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learned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prior</a:t>
            </a:r>
            <a:endParaRPr lang="en-US" sz="1450" dirty="0"/>
          </a:p>
        </p:txBody>
      </p:sp>
      <p:sp>
        <p:nvSpPr>
          <p:cNvPr id="11" name="Shape 9"/>
          <p:cNvSpPr/>
          <p:nvPr/>
        </p:nvSpPr>
        <p:spPr>
          <a:xfrm>
            <a:off x="4593946" y="1563624"/>
            <a:ext cx="138989" cy="164592"/>
          </a:xfrm>
          <a:prstGeom prst="rightArrow">
            <a:avLst/>
          </a:prstGeom>
          <a:solidFill>
            <a:srgbClr val="6B6459"/>
          </a:solidFill>
          <a:ln/>
        </p:spPr>
        <p:txBody>
          <a:bodyPr/>
          <a:lstStyle/>
          <a:p>
            <a:endParaRPr lang="en-US"/>
          </a:p>
        </p:txBody>
      </p:sp>
      <p:sp>
        <p:nvSpPr>
          <p:cNvPr id="12" name="Shape 10"/>
          <p:cNvSpPr/>
          <p:nvPr/>
        </p:nvSpPr>
        <p:spPr>
          <a:xfrm>
            <a:off x="4754880" y="1188720"/>
            <a:ext cx="1965960" cy="914400"/>
          </a:xfrm>
          <a:prstGeom prst="roundRect">
            <a:avLst>
              <a:gd name="adj" fmla="val 8000"/>
            </a:avLst>
          </a:prstGeom>
          <a:solidFill>
            <a:srgbClr val="B0552F"/>
          </a:solidFill>
          <a:ln/>
        </p:spPr>
        <p:txBody>
          <a:bodyPr/>
          <a:lstStyle/>
          <a:p>
            <a:endParaRPr lang="en-US"/>
          </a:p>
        </p:txBody>
      </p:sp>
      <p:sp>
        <p:nvSpPr>
          <p:cNvPr id="13" name="Text 11"/>
          <p:cNvSpPr txBox="1"/>
          <p:nvPr/>
        </p:nvSpPr>
        <p:spPr>
          <a:xfrm>
            <a:off x="480060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data</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consistency</a:t>
            </a:r>
            <a:endParaRPr lang="en-US" sz="1450" dirty="0"/>
          </a:p>
        </p:txBody>
      </p:sp>
      <p:sp>
        <p:nvSpPr>
          <p:cNvPr id="14" name="Shape 12"/>
          <p:cNvSpPr/>
          <p:nvPr/>
        </p:nvSpPr>
        <p:spPr>
          <a:xfrm>
            <a:off x="6742786" y="1563624"/>
            <a:ext cx="138989" cy="164592"/>
          </a:xfrm>
          <a:prstGeom prst="rightArrow">
            <a:avLst/>
          </a:prstGeom>
          <a:solidFill>
            <a:srgbClr val="6B6459"/>
          </a:solidFill>
          <a:ln/>
        </p:spPr>
        <p:txBody>
          <a:bodyPr/>
          <a:lstStyle/>
          <a:p>
            <a:endParaRPr lang="en-US"/>
          </a:p>
        </p:txBody>
      </p:sp>
      <p:sp>
        <p:nvSpPr>
          <p:cNvPr id="15" name="Shape 13"/>
          <p:cNvSpPr/>
          <p:nvPr/>
        </p:nvSpPr>
        <p:spPr>
          <a:xfrm>
            <a:off x="6903720" y="1188720"/>
            <a:ext cx="1965960" cy="914400"/>
          </a:xfrm>
          <a:prstGeom prst="roundRect">
            <a:avLst>
              <a:gd name="adj" fmla="val 8000"/>
            </a:avLst>
          </a:prstGeom>
          <a:solidFill>
            <a:srgbClr val="B0552F"/>
          </a:solidFill>
          <a:ln/>
        </p:spPr>
        <p:txBody>
          <a:bodyPr/>
          <a:lstStyle/>
          <a:p>
            <a:endParaRPr lang="en-US"/>
          </a:p>
        </p:txBody>
      </p:sp>
      <p:sp>
        <p:nvSpPr>
          <p:cNvPr id="16" name="Text 14"/>
          <p:cNvSpPr txBox="1"/>
          <p:nvPr/>
        </p:nvSpPr>
        <p:spPr>
          <a:xfrm>
            <a:off x="694944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learned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prior</a:t>
            </a:r>
            <a:endParaRPr lang="en-US" sz="1450" dirty="0"/>
          </a:p>
        </p:txBody>
      </p:sp>
      <p:sp>
        <p:nvSpPr>
          <p:cNvPr id="17" name="Text 15"/>
          <p:cNvSpPr txBox="1"/>
          <p:nvPr/>
        </p:nvSpPr>
        <p:spPr>
          <a:xfrm>
            <a:off x="411480" y="2377440"/>
            <a:ext cx="8321040" cy="73152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Every stage explicitly enforces consistency with measured k-space, alternating with a learned image-domain prior / denoiser.</a:t>
            </a:r>
            <a:endParaRPr lang="en-US" sz="1800" dirty="0"/>
          </a:p>
        </p:txBody>
      </p:sp>
      <p:sp>
        <p:nvSpPr>
          <p:cNvPr id="18" name="Shape 16"/>
          <p:cNvSpPr/>
          <p:nvPr/>
        </p:nvSpPr>
        <p:spPr>
          <a:xfrm>
            <a:off x="411480" y="3246120"/>
            <a:ext cx="8321040" cy="914400"/>
          </a:xfrm>
          <a:prstGeom prst="roundRect">
            <a:avLst>
              <a:gd name="adj" fmla="val 8000"/>
            </a:avLst>
          </a:prstGeom>
          <a:solidFill>
            <a:srgbClr val="9C7A2E"/>
          </a:solidFill>
          <a:ln/>
        </p:spPr>
        <p:txBody>
          <a:bodyPr/>
          <a:lstStyle/>
          <a:p>
            <a:endParaRPr lang="en-US"/>
          </a:p>
        </p:txBody>
      </p:sp>
      <p:sp>
        <p:nvSpPr>
          <p:cNvPr id="19" name="Text 17"/>
          <p:cNvSpPr txBox="1"/>
          <p:nvPr/>
        </p:nvSpPr>
        <p:spPr>
          <a:xfrm>
            <a:off x="640080" y="3246120"/>
            <a:ext cx="7863840" cy="9144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Teaching move: which block should never be learned? The known sampling / Fourier operation — unless there is a calibration error.</a:t>
            </a:r>
            <a:endParaRPr lang="en-US" sz="1750" dirty="0"/>
          </a:p>
        </p:txBody>
      </p:sp>
      <p:sp>
        <p:nvSpPr>
          <p:cNvPr id="20" name="Text 18"/>
          <p:cNvSpPr txBox="1"/>
          <p:nvPr/>
        </p:nvSpPr>
        <p:spPr>
          <a:xfrm>
            <a:off x="411480" y="4251960"/>
            <a:ext cx="8321040" cy="36576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Optional anchor: Aggarwal, Mani &amp; Jacob, MoDL, IEEE TMI 2019.</a:t>
            </a:r>
            <a:endParaRPr lang="en-US" sz="145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name="Slide 4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iterative CT: one physical correction loop</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41</a:t>
            </a:r>
            <a:endParaRPr lang="en-US" sz="1100" dirty="0"/>
          </a:p>
        </p:txBody>
      </p:sp>
      <p:sp>
        <p:nvSpPr>
          <p:cNvPr id="6" name="Shape 4"/>
          <p:cNvSpPr/>
          <p:nvPr/>
        </p:nvSpPr>
        <p:spPr>
          <a:xfrm>
            <a:off x="1920240" y="960120"/>
            <a:ext cx="5303520" cy="658368"/>
          </a:xfrm>
          <a:prstGeom prst="roundRect">
            <a:avLst>
              <a:gd name="adj" fmla="val 11111"/>
            </a:avLst>
          </a:prstGeom>
          <a:solidFill>
            <a:srgbClr val="B0552F"/>
          </a:solidFill>
          <a:ln/>
        </p:spPr>
        <p:txBody>
          <a:bodyPr/>
          <a:lstStyle/>
          <a:p>
            <a:endParaRPr lang="en-US"/>
          </a:p>
        </p:txBody>
      </p:sp>
      <p:sp>
        <p:nvSpPr>
          <p:cNvPr id="7" name="Text 5"/>
          <p:cNvSpPr txBox="1"/>
          <p:nvPr/>
        </p:nvSpPr>
        <p:spPr>
          <a:xfrm>
            <a:off x="2011680" y="960120"/>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predict projections  Axₖ</a:t>
            </a:r>
            <a:endParaRPr lang="en-US" sz="1700" dirty="0"/>
          </a:p>
        </p:txBody>
      </p:sp>
      <p:sp>
        <p:nvSpPr>
          <p:cNvPr id="8" name="Shape 6"/>
          <p:cNvSpPr/>
          <p:nvPr/>
        </p:nvSpPr>
        <p:spPr>
          <a:xfrm>
            <a:off x="4489704" y="1641348"/>
            <a:ext cx="164592" cy="178308"/>
          </a:xfrm>
          <a:prstGeom prst="downArrow">
            <a:avLst/>
          </a:prstGeom>
          <a:solidFill>
            <a:srgbClr val="6B6459"/>
          </a:solidFill>
          <a:ln/>
        </p:spPr>
        <p:txBody>
          <a:bodyPr/>
          <a:lstStyle/>
          <a:p>
            <a:endParaRPr lang="en-US"/>
          </a:p>
        </p:txBody>
      </p:sp>
      <p:sp>
        <p:nvSpPr>
          <p:cNvPr id="9" name="Shape 7"/>
          <p:cNvSpPr/>
          <p:nvPr/>
        </p:nvSpPr>
        <p:spPr>
          <a:xfrm>
            <a:off x="1920240" y="1847088"/>
            <a:ext cx="5303520" cy="658368"/>
          </a:xfrm>
          <a:prstGeom prst="roundRect">
            <a:avLst>
              <a:gd name="adj" fmla="val 11111"/>
            </a:avLst>
          </a:prstGeom>
          <a:solidFill>
            <a:srgbClr val="B0552F"/>
          </a:solidFill>
          <a:ln/>
        </p:spPr>
        <p:txBody>
          <a:bodyPr/>
          <a:lstStyle/>
          <a:p>
            <a:endParaRPr lang="en-US"/>
          </a:p>
        </p:txBody>
      </p:sp>
      <p:sp>
        <p:nvSpPr>
          <p:cNvPr id="10" name="Text 8"/>
          <p:cNvSpPr txBox="1"/>
          <p:nvPr/>
        </p:nvSpPr>
        <p:spPr>
          <a:xfrm>
            <a:off x="2011680" y="1847088"/>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compare to scanner data  y − Axₖ</a:t>
            </a:r>
            <a:endParaRPr lang="en-US" sz="1700" dirty="0"/>
          </a:p>
        </p:txBody>
      </p:sp>
      <p:sp>
        <p:nvSpPr>
          <p:cNvPr id="11" name="Shape 9"/>
          <p:cNvSpPr/>
          <p:nvPr/>
        </p:nvSpPr>
        <p:spPr>
          <a:xfrm>
            <a:off x="4489704" y="2528316"/>
            <a:ext cx="164592" cy="178308"/>
          </a:xfrm>
          <a:prstGeom prst="downArrow">
            <a:avLst/>
          </a:prstGeom>
          <a:solidFill>
            <a:srgbClr val="6B6459"/>
          </a:solidFill>
          <a:ln/>
        </p:spPr>
        <p:txBody>
          <a:bodyPr/>
          <a:lstStyle/>
          <a:p>
            <a:endParaRPr lang="en-US"/>
          </a:p>
        </p:txBody>
      </p:sp>
      <p:sp>
        <p:nvSpPr>
          <p:cNvPr id="12" name="Shape 10"/>
          <p:cNvSpPr/>
          <p:nvPr/>
        </p:nvSpPr>
        <p:spPr>
          <a:xfrm>
            <a:off x="1920240" y="2734056"/>
            <a:ext cx="5303520" cy="658368"/>
          </a:xfrm>
          <a:prstGeom prst="roundRect">
            <a:avLst>
              <a:gd name="adj" fmla="val 11111"/>
            </a:avLst>
          </a:prstGeom>
          <a:solidFill>
            <a:srgbClr val="B0552F"/>
          </a:solidFill>
          <a:ln/>
        </p:spPr>
        <p:txBody>
          <a:bodyPr/>
          <a:lstStyle/>
          <a:p>
            <a:endParaRPr lang="en-US"/>
          </a:p>
        </p:txBody>
      </p:sp>
      <p:sp>
        <p:nvSpPr>
          <p:cNvPr id="13" name="Text 11"/>
          <p:cNvSpPr txBox="1"/>
          <p:nvPr/>
        </p:nvSpPr>
        <p:spPr>
          <a:xfrm>
            <a:off x="2011680" y="2734056"/>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backproject the residual  Aᵀ(·)</a:t>
            </a:r>
            <a:endParaRPr lang="en-US" sz="1700" dirty="0"/>
          </a:p>
        </p:txBody>
      </p:sp>
      <p:sp>
        <p:nvSpPr>
          <p:cNvPr id="14" name="Shape 12"/>
          <p:cNvSpPr/>
          <p:nvPr/>
        </p:nvSpPr>
        <p:spPr>
          <a:xfrm>
            <a:off x="4489704" y="3415284"/>
            <a:ext cx="164592" cy="178308"/>
          </a:xfrm>
          <a:prstGeom prst="downArrow">
            <a:avLst/>
          </a:prstGeom>
          <a:solidFill>
            <a:srgbClr val="6B6459"/>
          </a:solidFill>
          <a:ln/>
        </p:spPr>
        <p:txBody>
          <a:bodyPr/>
          <a:lstStyle/>
          <a:p>
            <a:endParaRPr lang="en-US"/>
          </a:p>
        </p:txBody>
      </p:sp>
      <p:sp>
        <p:nvSpPr>
          <p:cNvPr id="15" name="Shape 13"/>
          <p:cNvSpPr/>
          <p:nvPr/>
        </p:nvSpPr>
        <p:spPr>
          <a:xfrm>
            <a:off x="1920240" y="3621024"/>
            <a:ext cx="5303520" cy="658368"/>
          </a:xfrm>
          <a:prstGeom prst="roundRect">
            <a:avLst>
              <a:gd name="adj" fmla="val 11111"/>
            </a:avLst>
          </a:prstGeom>
          <a:solidFill>
            <a:srgbClr val="1E2A38"/>
          </a:solidFill>
          <a:ln/>
        </p:spPr>
        <p:txBody>
          <a:bodyPr/>
          <a:lstStyle/>
          <a:p>
            <a:endParaRPr lang="en-US"/>
          </a:p>
        </p:txBody>
      </p:sp>
      <p:sp>
        <p:nvSpPr>
          <p:cNvPr id="16" name="Text 14"/>
          <p:cNvSpPr txBox="1"/>
          <p:nvPr/>
        </p:nvSpPr>
        <p:spPr>
          <a:xfrm>
            <a:off x="2011680" y="3621024"/>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denoise / regularize the update</a:t>
            </a:r>
            <a:endParaRPr lang="en-US" sz="1700" dirty="0"/>
          </a:p>
        </p:txBody>
      </p:sp>
      <p:sp>
        <p:nvSpPr>
          <p:cNvPr id="17" name="Shape 15"/>
          <p:cNvSpPr/>
          <p:nvPr/>
        </p:nvSpPr>
        <p:spPr>
          <a:xfrm>
            <a:off x="411480" y="4645152"/>
            <a:ext cx="8321040" cy="914400"/>
          </a:xfrm>
          <a:prstGeom prst="roundRect">
            <a:avLst>
              <a:gd name="adj" fmla="val 8000"/>
            </a:avLst>
          </a:prstGeom>
          <a:solidFill>
            <a:srgbClr val="9C7A2E"/>
          </a:solidFill>
          <a:ln/>
        </p:spPr>
        <p:txBody>
          <a:bodyPr/>
          <a:lstStyle/>
          <a:p>
            <a:endParaRPr lang="en-US"/>
          </a:p>
        </p:txBody>
      </p:sp>
      <p:sp>
        <p:nvSpPr>
          <p:cNvPr id="18" name="Text 16"/>
          <p:cNvSpPr txBox="1"/>
          <p:nvPr/>
        </p:nvSpPr>
        <p:spPr>
          <a:xfrm>
            <a:off x="640080" y="4645152"/>
            <a:ext cx="7863840" cy="9144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Keep the first CT iteration entirely physical — only after this loop is understood should the unrolled network be drawn.</a:t>
            </a:r>
            <a:endParaRPr lang="en-US" sz="175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name="Slide 4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CT loop becomes unrolled stages</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42</a:t>
            </a:r>
            <a:endParaRPr lang="en-US" sz="1100" dirty="0"/>
          </a:p>
        </p:txBody>
      </p:sp>
      <p:sp>
        <p:nvSpPr>
          <p:cNvPr id="6" name="Shape 4"/>
          <p:cNvSpPr/>
          <p:nvPr/>
        </p:nvSpPr>
        <p:spPr>
          <a:xfrm>
            <a:off x="457200" y="1097280"/>
            <a:ext cx="1965960" cy="914400"/>
          </a:xfrm>
          <a:prstGeom prst="roundRect">
            <a:avLst>
              <a:gd name="adj" fmla="val 8000"/>
            </a:avLst>
          </a:prstGeom>
          <a:solidFill>
            <a:srgbClr val="B0552F"/>
          </a:solidFill>
          <a:ln/>
        </p:spPr>
        <p:txBody>
          <a:bodyPr/>
          <a:lstStyle/>
          <a:p>
            <a:endParaRPr lang="en-US"/>
          </a:p>
        </p:txBody>
      </p:sp>
      <p:sp>
        <p:nvSpPr>
          <p:cNvPr id="7" name="Text 5"/>
          <p:cNvSpPr txBox="1"/>
          <p:nvPr/>
        </p:nvSpPr>
        <p:spPr>
          <a:xfrm>
            <a:off x="50292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1</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8" name="Shape 6"/>
          <p:cNvSpPr/>
          <p:nvPr/>
        </p:nvSpPr>
        <p:spPr>
          <a:xfrm>
            <a:off x="2445106" y="1472184"/>
            <a:ext cx="138989" cy="164592"/>
          </a:xfrm>
          <a:prstGeom prst="rightArrow">
            <a:avLst/>
          </a:prstGeom>
          <a:solidFill>
            <a:srgbClr val="6B6459"/>
          </a:solidFill>
          <a:ln/>
        </p:spPr>
        <p:txBody>
          <a:bodyPr/>
          <a:lstStyle/>
          <a:p>
            <a:endParaRPr lang="en-US"/>
          </a:p>
        </p:txBody>
      </p:sp>
      <p:sp>
        <p:nvSpPr>
          <p:cNvPr id="9" name="Shape 7"/>
          <p:cNvSpPr/>
          <p:nvPr/>
        </p:nvSpPr>
        <p:spPr>
          <a:xfrm>
            <a:off x="2606040" y="1097280"/>
            <a:ext cx="1965960" cy="914400"/>
          </a:xfrm>
          <a:prstGeom prst="roundRect">
            <a:avLst>
              <a:gd name="adj" fmla="val 8000"/>
            </a:avLst>
          </a:prstGeom>
          <a:solidFill>
            <a:srgbClr val="B0552F"/>
          </a:solidFill>
          <a:ln/>
        </p:spPr>
        <p:txBody>
          <a:bodyPr/>
          <a:lstStyle/>
          <a:p>
            <a:endParaRPr lang="en-US"/>
          </a:p>
        </p:txBody>
      </p:sp>
      <p:sp>
        <p:nvSpPr>
          <p:cNvPr id="10" name="Text 8"/>
          <p:cNvSpPr txBox="1"/>
          <p:nvPr/>
        </p:nvSpPr>
        <p:spPr>
          <a:xfrm>
            <a:off x="265176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2</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11" name="Shape 9"/>
          <p:cNvSpPr/>
          <p:nvPr/>
        </p:nvSpPr>
        <p:spPr>
          <a:xfrm>
            <a:off x="4593946" y="1472184"/>
            <a:ext cx="138989" cy="164592"/>
          </a:xfrm>
          <a:prstGeom prst="rightArrow">
            <a:avLst/>
          </a:prstGeom>
          <a:solidFill>
            <a:srgbClr val="6B6459"/>
          </a:solidFill>
          <a:ln/>
        </p:spPr>
        <p:txBody>
          <a:bodyPr/>
          <a:lstStyle/>
          <a:p>
            <a:endParaRPr lang="en-US"/>
          </a:p>
        </p:txBody>
      </p:sp>
      <p:sp>
        <p:nvSpPr>
          <p:cNvPr id="12" name="Shape 10"/>
          <p:cNvSpPr/>
          <p:nvPr/>
        </p:nvSpPr>
        <p:spPr>
          <a:xfrm>
            <a:off x="4754880" y="1097280"/>
            <a:ext cx="1965960" cy="914400"/>
          </a:xfrm>
          <a:prstGeom prst="roundRect">
            <a:avLst>
              <a:gd name="adj" fmla="val 8000"/>
            </a:avLst>
          </a:prstGeom>
          <a:solidFill>
            <a:srgbClr val="B0552F"/>
          </a:solidFill>
          <a:ln/>
        </p:spPr>
        <p:txBody>
          <a:bodyPr/>
          <a:lstStyle/>
          <a:p>
            <a:endParaRPr lang="en-US"/>
          </a:p>
        </p:txBody>
      </p:sp>
      <p:sp>
        <p:nvSpPr>
          <p:cNvPr id="13" name="Text 11"/>
          <p:cNvSpPr txBox="1"/>
          <p:nvPr/>
        </p:nvSpPr>
        <p:spPr>
          <a:xfrm>
            <a:off x="480060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3</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14" name="Shape 12"/>
          <p:cNvSpPr/>
          <p:nvPr/>
        </p:nvSpPr>
        <p:spPr>
          <a:xfrm>
            <a:off x="6742786" y="1472184"/>
            <a:ext cx="138989" cy="164592"/>
          </a:xfrm>
          <a:prstGeom prst="rightArrow">
            <a:avLst/>
          </a:prstGeom>
          <a:solidFill>
            <a:srgbClr val="6B6459"/>
          </a:solidFill>
          <a:ln/>
        </p:spPr>
        <p:txBody>
          <a:bodyPr/>
          <a:lstStyle/>
          <a:p>
            <a:endParaRPr lang="en-US"/>
          </a:p>
        </p:txBody>
      </p:sp>
      <p:sp>
        <p:nvSpPr>
          <p:cNvPr id="15" name="Shape 13"/>
          <p:cNvSpPr/>
          <p:nvPr/>
        </p:nvSpPr>
        <p:spPr>
          <a:xfrm>
            <a:off x="6903720" y="1097280"/>
            <a:ext cx="1965960" cy="914400"/>
          </a:xfrm>
          <a:prstGeom prst="roundRect">
            <a:avLst>
              <a:gd name="adj" fmla="val 8000"/>
            </a:avLst>
          </a:prstGeom>
          <a:solidFill>
            <a:srgbClr val="B0552F"/>
          </a:solidFill>
          <a:ln/>
        </p:spPr>
        <p:txBody>
          <a:bodyPr/>
          <a:lstStyle/>
          <a:p>
            <a:endParaRPr lang="en-US"/>
          </a:p>
        </p:txBody>
      </p:sp>
      <p:sp>
        <p:nvSpPr>
          <p:cNvPr id="16" name="Text 14"/>
          <p:cNvSpPr txBox="1"/>
          <p:nvPr/>
        </p:nvSpPr>
        <p:spPr>
          <a:xfrm>
            <a:off x="694944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4</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17" name="Text 15"/>
          <p:cNvSpPr txBox="1"/>
          <p:nvPr/>
        </p:nvSpPr>
        <p:spPr>
          <a:xfrm>
            <a:off x="411480" y="228600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Repeated A / Aᵀ operations are computationally costly; hand-tuned regularization may be suboptimal for the true image distribution.</a:t>
            </a:r>
            <a:endParaRPr lang="en-US" sz="1800" dirty="0"/>
          </a:p>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Learn update strength and image prior / correction while retaining A and Aᵀ, exactly, in every stage.</a:t>
            </a:r>
            <a:endParaRPr lang="en-US" sz="18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name="Slide 4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sparse acoustic channel estimation</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43</a:t>
            </a:r>
            <a:endParaRPr lang="en-US" sz="1100" dirty="0"/>
          </a:p>
        </p:txBody>
      </p:sp>
      <p:pic>
        <p:nvPicPr>
          <p:cNvPr id="6" name="Image 0" descr="/home/claude/l4build/build/assets_v5_sparse_echo.png"/>
          <p:cNvPicPr>
            <a:picLocks noChangeAspect="1"/>
          </p:cNvPicPr>
          <p:nvPr/>
        </p:nvPicPr>
        <p:blipFill>
          <a:blip r:embed="rId3"/>
          <a:stretch>
            <a:fillRect/>
          </a:stretch>
        </p:blipFill>
        <p:spPr>
          <a:xfrm>
            <a:off x="2011680" y="822960"/>
            <a:ext cx="5120640" cy="3530338"/>
          </a:xfrm>
          <a:prstGeom prst="rect">
            <a:avLst/>
          </a:prstGeom>
        </p:spPr>
      </p:pic>
      <p:sp>
        <p:nvSpPr>
          <p:cNvPr id="7" name="Text 4"/>
          <p:cNvSpPr txBox="1"/>
          <p:nvPr/>
        </p:nvSpPr>
        <p:spPr>
          <a:xfrm>
            <a:off x="274320" y="4444738"/>
            <a:ext cx="8595360" cy="332509"/>
          </a:xfrm>
          <a:prstGeom prst="rect">
            <a:avLst/>
          </a:prstGeom>
          <a:noFill/>
          <a:ln/>
        </p:spPr>
        <p:txBody>
          <a:bodyPr wrap="square" lIns="0" tIns="0" rIns="0" bIns="0" rtlCol="0" anchor="ctr"/>
          <a:lstStyle/>
          <a:p>
            <a:pPr marL="0" indent="0" algn="ctr">
              <a:buNone/>
            </a:pPr>
            <a:r>
              <a:rPr lang="en-US" sz="1600" b="1" i="1" dirty="0">
                <a:solidFill>
                  <a:srgbClr val="34465B"/>
                </a:solidFill>
                <a:latin typeface="Lucida Bright" pitchFamily="34" charset="0"/>
                <a:ea typeface="Lucida Bright" pitchFamily="34" charset="-122"/>
                <a:cs typeface="Lucida Bright" pitchFamily="34" charset="-120"/>
              </a:rPr>
              <a:t>y = Sh + n</a:t>
            </a:r>
            <a:r>
              <a:rPr lang="en-US" sz="1400" i="1" dirty="0">
                <a:solidFill>
                  <a:srgbClr val="6B6459"/>
                </a:solidFill>
                <a:latin typeface="Lucida Bright" pitchFamily="34" charset="0"/>
                <a:ea typeface="Lucida Bright" pitchFamily="34" charset="-122"/>
                <a:cs typeface="Lucida Bright" pitchFamily="34" charset="-120"/>
              </a:rPr>
              <a:t>     S built from the known transmitted probe / convolution operator</a:t>
            </a:r>
            <a:endParaRPr lang="en-US" sz="1600" dirty="0"/>
          </a:p>
        </p:txBody>
      </p:sp>
      <p:sp>
        <p:nvSpPr>
          <p:cNvPr id="8" name="Shape 5"/>
          <p:cNvSpPr/>
          <p:nvPr/>
        </p:nvSpPr>
        <p:spPr>
          <a:xfrm>
            <a:off x="411480" y="4901938"/>
            <a:ext cx="8321040" cy="731520"/>
          </a:xfrm>
          <a:prstGeom prst="roundRect">
            <a:avLst>
              <a:gd name="adj" fmla="val 10000"/>
            </a:avLst>
          </a:prstGeom>
          <a:solidFill>
            <a:srgbClr val="9C7A2E"/>
          </a:solidFill>
          <a:ln/>
        </p:spPr>
        <p:txBody>
          <a:bodyPr/>
          <a:lstStyle/>
          <a:p>
            <a:endParaRPr lang="en-US"/>
          </a:p>
        </p:txBody>
      </p:sp>
      <p:sp>
        <p:nvSpPr>
          <p:cNvPr id="9" name="Text 6"/>
          <p:cNvSpPr txBox="1"/>
          <p:nvPr/>
        </p:nvSpPr>
        <p:spPr>
          <a:xfrm>
            <a:off x="640080" y="4901938"/>
            <a:ext cx="7863840" cy="73152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Each nonzero tap is one physical reflection path — soft-thresholding becomes a physical statement: most candidate delays correspond to no path.</a:t>
            </a:r>
            <a:endParaRPr lang="en-US" sz="1500" dirty="0"/>
          </a:p>
        </p:txBody>
      </p:sp>
      <p:sp>
        <p:nvSpPr>
          <p:cNvPr id="10" name="Text 7"/>
          <p:cNvSpPr txBox="1"/>
          <p:nvPr/>
        </p:nvSpPr>
        <p:spPr>
          <a:xfrm>
            <a:off x="411480" y="5679178"/>
            <a:ext cx="8321040" cy="457200"/>
          </a:xfrm>
          <a:prstGeom prst="rect">
            <a:avLst/>
          </a:prstGeom>
          <a:noFill/>
          <a:ln/>
        </p:spPr>
        <p:txBody>
          <a:bodyPr wrap="square" lIns="0" tIns="0" rIns="0" bIns="0" rtlCol="0" anchor="ctr"/>
          <a:lstStyle/>
          <a:p>
            <a:pPr marL="0" indent="0" algn="ctr">
              <a:buNone/>
            </a:pPr>
            <a:r>
              <a:rPr lang="en-US" sz="1350" i="1" dirty="0">
                <a:solidFill>
                  <a:srgbClr val="6B6459"/>
                </a:solidFill>
                <a:latin typeface="Lucida Bright" pitchFamily="34" charset="0"/>
                <a:ea typeface="Lucida Bright" pitchFamily="34" charset="-122"/>
                <a:cs typeface="Lucida Bright" pitchFamily="34" charset="-120"/>
              </a:rPr>
              <a:t>LISTA-like stages learn thresholds / transforms that solve the whole family of sparse channel problems rapidly. Optional anchor: Gregor &amp; LeCun, LISTA, ICML 2010.</a:t>
            </a:r>
            <a:endParaRPr lang="en-US" sz="135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name="Slide 4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MoDL: learned prior + exact data consistency</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44</a:t>
            </a:r>
            <a:endParaRPr lang="en-US" sz="1100" dirty="0"/>
          </a:p>
        </p:txBody>
      </p:sp>
      <p:sp>
        <p:nvSpPr>
          <p:cNvPr id="6" name="Text 4"/>
          <p:cNvSpPr txBox="1"/>
          <p:nvPr/>
        </p:nvSpPr>
        <p:spPr>
          <a:xfrm>
            <a:off x="457200" y="960120"/>
            <a:ext cx="8229600" cy="415636"/>
          </a:xfrm>
          <a:prstGeom prst="rect">
            <a:avLst/>
          </a:prstGeom>
          <a:noFill/>
          <a:ln/>
        </p:spPr>
        <p:txBody>
          <a:bodyPr wrap="square" lIns="0" tIns="0" rIns="0" bIns="0" rtlCol="0" anchor="ctr"/>
          <a:lstStyle/>
          <a:p>
            <a:pPr marL="0" indent="0" algn="ctr">
              <a:buNone/>
            </a:pPr>
            <a:r>
              <a:rPr lang="en-US" sz="2000" i="1" dirty="0">
                <a:solidFill>
                  <a:srgbClr val="34465B"/>
                </a:solidFill>
                <a:latin typeface="Lucida Bright" pitchFamily="34" charset="0"/>
                <a:ea typeface="Lucida Bright" pitchFamily="34" charset="-122"/>
                <a:cs typeface="Lucida Bright" pitchFamily="34" charset="-120"/>
              </a:rPr>
              <a:t>x</a:t>
            </a:r>
            <a:r>
              <a:rPr lang="en-US" sz="1300" i="1" baseline="30000" dirty="0">
                <a:solidFill>
                  <a:srgbClr val="34465B"/>
                </a:solidFill>
                <a:latin typeface="Lucida Bright" pitchFamily="34" charset="0"/>
                <a:ea typeface="Lucida Bright" pitchFamily="34" charset="-122"/>
                <a:cs typeface="Lucida Bright" pitchFamily="34" charset="-120"/>
              </a:rPr>
              <a:t>k+1</a:t>
            </a:r>
            <a:r>
              <a:rPr lang="en-US" sz="2000" i="1" dirty="0">
                <a:solidFill>
                  <a:srgbClr val="34465B"/>
                </a:solidFill>
                <a:latin typeface="Lucida Bright" pitchFamily="34" charset="0"/>
                <a:ea typeface="Lucida Bright" pitchFamily="34" charset="-122"/>
                <a:cs typeface="Lucida Bright" pitchFamily="34" charset="-120"/>
              </a:rPr>
              <a:t> = DataConsistency( D</a:t>
            </a:r>
            <a:r>
              <a:rPr lang="en-US" sz="1300" i="1" baseline="-40000" dirty="0">
                <a:solidFill>
                  <a:srgbClr val="34465B"/>
                </a:solidFill>
                <a:latin typeface="Lucida Bright" pitchFamily="34" charset="0"/>
                <a:ea typeface="Lucida Bright" pitchFamily="34" charset="-122"/>
                <a:cs typeface="Lucida Bright" pitchFamily="34" charset="-120"/>
              </a:rPr>
              <a:t>φ</a:t>
            </a:r>
            <a:r>
              <a:rPr lang="en-US" sz="2000" i="1" dirty="0">
                <a:solidFill>
                  <a:srgbClr val="34465B"/>
                </a:solidFill>
                <a:latin typeface="Lucida Bright" pitchFamily="34" charset="0"/>
                <a:ea typeface="Lucida Bright" pitchFamily="34" charset="-122"/>
                <a:cs typeface="Lucida Bright" pitchFamily="34" charset="-120"/>
              </a:rPr>
              <a:t>(x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2000" b="1" i="1" dirty="0">
                <a:solidFill>
                  <a:srgbClr val="B0552F"/>
                </a:solidFill>
                <a:latin typeface="Lucida Bright" pitchFamily="34" charset="0"/>
                <a:ea typeface="Lucida Bright" pitchFamily="34" charset="-122"/>
                <a:cs typeface="Lucida Bright" pitchFamily="34" charset="-120"/>
              </a:rPr>
              <a:t>), y, A )</a:t>
            </a:r>
            <a:endParaRPr lang="en-US" sz="2000" dirty="0"/>
          </a:p>
        </p:txBody>
      </p:sp>
      <p:sp>
        <p:nvSpPr>
          <p:cNvPr id="7" name="Text 5"/>
          <p:cNvSpPr txBox="1"/>
          <p:nvPr/>
        </p:nvSpPr>
        <p:spPr>
          <a:xfrm>
            <a:off x="411480" y="182880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The learned block proposes a more plausible state.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The physics block pulls that proposal back toward what the sensor actually measured.</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Repeating the pair creates a strong inductive bias and reduces the burden on training data.</a:t>
            </a:r>
            <a:endParaRPr lang="en-US" sz="1900" dirty="0"/>
          </a:p>
        </p:txBody>
      </p:sp>
      <p:sp>
        <p:nvSpPr>
          <p:cNvPr id="8" name="Shape 6"/>
          <p:cNvSpPr/>
          <p:nvPr/>
        </p:nvSpPr>
        <p:spPr>
          <a:xfrm>
            <a:off x="411480" y="3794760"/>
            <a:ext cx="8321040" cy="1371600"/>
          </a:xfrm>
          <a:prstGeom prst="roundRect">
            <a:avLst>
              <a:gd name="adj" fmla="val 5333"/>
            </a:avLst>
          </a:prstGeom>
          <a:solidFill>
            <a:srgbClr val="9C7A2E"/>
          </a:solidFill>
          <a:ln/>
        </p:spPr>
        <p:txBody>
          <a:bodyPr/>
          <a:lstStyle/>
          <a:p>
            <a:endParaRPr lang="en-US"/>
          </a:p>
        </p:txBody>
      </p:sp>
      <p:sp>
        <p:nvSpPr>
          <p:cNvPr id="9" name="Text 7"/>
          <p:cNvSpPr txBox="1"/>
          <p:nvPr/>
        </p:nvSpPr>
        <p:spPr>
          <a:xfrm>
            <a:off x="640080" y="3794760"/>
            <a:ext cx="7863840" cy="13716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Synthesis of Sections 1–3: direct inverse, learned prior, and unrolling are not three unrelated deep-learning tricks. They are three increasingly conservative decisions about how much of a classical inverse pipeline to retain explicitly.</a:t>
            </a:r>
            <a:endParaRPr lang="en-US" sz="175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4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3B5776"/>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4   </a:t>
            </a:r>
            <a:r>
              <a:rPr lang="en-US" sz="3300" b="1" dirty="0">
                <a:solidFill>
                  <a:srgbClr val="FFFFFF"/>
                </a:solidFill>
                <a:latin typeface="Lucida Bright" pitchFamily="34" charset="0"/>
                <a:ea typeface="Lucida Bright" pitchFamily="34" charset="-122"/>
                <a:cs typeface="Lucida Bright" pitchFamily="34" charset="-120"/>
              </a:rPr>
              <a:t>Learn the Missing Physics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the analytic model is valuable but does not capture the real environment</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45</a:t>
            </a:r>
            <a:endParaRPr lang="en-US" sz="11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4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 new failure mode: the forward model itself is imperfect</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46</a:t>
            </a:r>
            <a:endParaRPr lang="en-US" sz="1100" dirty="0"/>
          </a:p>
        </p:txBody>
      </p:sp>
      <p:sp>
        <p:nvSpPr>
          <p:cNvPr id="6" name="Text 4"/>
          <p:cNvSpPr txBox="1"/>
          <p:nvPr/>
        </p:nvSpPr>
        <p:spPr>
          <a:xfrm>
            <a:off x="411480" y="896112"/>
            <a:ext cx="8321040" cy="777240"/>
          </a:xfrm>
          <a:prstGeom prst="rect">
            <a:avLst/>
          </a:prstGeom>
          <a:noFill/>
          <a:ln/>
        </p:spPr>
        <p:txBody>
          <a:bodyPr wrap="square" lIns="0" tIns="0" rIns="0" bIns="0" rtlCol="0" anchor="ctr"/>
          <a:lstStyle/>
          <a:p>
            <a:pPr marL="0" indent="0" algn="ctr">
              <a:buNone/>
            </a:pPr>
            <a:r>
              <a:rPr lang="en-US" sz="1950" dirty="0">
                <a:solidFill>
                  <a:srgbClr val="2B2B28"/>
                </a:solidFill>
                <a:latin typeface="Lucida Bright" pitchFamily="34" charset="0"/>
                <a:ea typeface="Lucida Bright" pitchFamily="34" charset="-122"/>
                <a:cs typeface="Lucida Bright" pitchFamily="34" charset="-120"/>
              </a:rPr>
              <a:t>So far, A or f(x,θ) was assumed correct. Real sensing systems often fail because the analytic model itself is systematically incomplete.</a:t>
            </a:r>
            <a:endParaRPr lang="en-US" sz="1950" dirty="0"/>
          </a:p>
        </p:txBody>
      </p:sp>
      <p:pic>
        <p:nvPicPr>
          <p:cNvPr id="7" name="Image 0" descr="/home/claude/l4build/build/assets_v5_room_acoustics.png"/>
          <p:cNvPicPr>
            <a:picLocks noChangeAspect="1"/>
          </p:cNvPicPr>
          <p:nvPr/>
        </p:nvPicPr>
        <p:blipFill>
          <a:blip r:embed="rId3"/>
          <a:stretch>
            <a:fillRect/>
          </a:stretch>
        </p:blipFill>
        <p:spPr>
          <a:xfrm>
            <a:off x="434340" y="1828800"/>
            <a:ext cx="2606040" cy="1828702"/>
          </a:xfrm>
          <a:prstGeom prst="rect">
            <a:avLst/>
          </a:prstGeom>
        </p:spPr>
      </p:pic>
      <p:sp>
        <p:nvSpPr>
          <p:cNvPr id="8" name="Text 5"/>
          <p:cNvSpPr txBox="1"/>
          <p:nvPr/>
        </p:nvSpPr>
        <p:spPr>
          <a:xfrm>
            <a:off x="342900" y="3730654"/>
            <a:ext cx="2788920" cy="594360"/>
          </a:xfrm>
          <a:prstGeom prst="rect">
            <a:avLst/>
          </a:prstGeom>
          <a:noFill/>
          <a:ln/>
        </p:spPr>
        <p:txBody>
          <a:bodyPr wrap="square" lIns="0" tIns="0" rIns="0" bIns="0" rtlCol="0" anchor="ctr"/>
          <a:lstStyle/>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known geometry;</a:t>
            </a:r>
            <a:endParaRPr lang="en-US" sz="1150" dirty="0"/>
          </a:p>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uncertain materials / scattering</a:t>
            </a:r>
            <a:endParaRPr lang="en-US" sz="1150" dirty="0"/>
          </a:p>
        </p:txBody>
      </p:sp>
      <p:pic>
        <p:nvPicPr>
          <p:cNvPr id="9" name="Image 1" descr="/home/claude/l4build/build/assets_v5_uwb_nlos.png"/>
          <p:cNvPicPr>
            <a:picLocks noChangeAspect="1"/>
          </p:cNvPicPr>
          <p:nvPr/>
        </p:nvPicPr>
        <p:blipFill>
          <a:blip r:embed="rId4"/>
          <a:stretch>
            <a:fillRect/>
          </a:stretch>
        </p:blipFill>
        <p:spPr>
          <a:xfrm>
            <a:off x="3268980" y="1828800"/>
            <a:ext cx="2606040" cy="2010147"/>
          </a:xfrm>
          <a:prstGeom prst="rect">
            <a:avLst/>
          </a:prstGeom>
        </p:spPr>
      </p:pic>
      <p:sp>
        <p:nvSpPr>
          <p:cNvPr id="10" name="Text 6"/>
          <p:cNvSpPr txBox="1"/>
          <p:nvPr/>
        </p:nvSpPr>
        <p:spPr>
          <a:xfrm>
            <a:off x="3177540" y="3912099"/>
            <a:ext cx="2788920" cy="594360"/>
          </a:xfrm>
          <a:prstGeom prst="rect">
            <a:avLst/>
          </a:prstGeom>
          <a:noFill/>
          <a:ln/>
        </p:spPr>
        <p:txBody>
          <a:bodyPr wrap="square" lIns="0" tIns="0" rIns="0" bIns="0" rtlCol="0" anchor="ctr"/>
          <a:lstStyle/>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d = cτ is valid;</a:t>
            </a:r>
            <a:endParaRPr lang="en-US" sz="1150" dirty="0"/>
          </a:p>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measured τ may be a reflected path</a:t>
            </a:r>
            <a:endParaRPr lang="en-US" sz="1150" dirty="0"/>
          </a:p>
        </p:txBody>
      </p:sp>
      <p:pic>
        <p:nvPicPr>
          <p:cNvPr id="11" name="Image 2" descr="/home/claude/l4build/build/assets_v5_underwater_rays.png"/>
          <p:cNvPicPr>
            <a:picLocks noChangeAspect="1"/>
          </p:cNvPicPr>
          <p:nvPr/>
        </p:nvPicPr>
        <p:blipFill>
          <a:blip r:embed="rId5"/>
          <a:stretch>
            <a:fillRect/>
          </a:stretch>
        </p:blipFill>
        <p:spPr>
          <a:xfrm>
            <a:off x="6103620" y="1828800"/>
            <a:ext cx="2606040" cy="1612239"/>
          </a:xfrm>
          <a:prstGeom prst="rect">
            <a:avLst/>
          </a:prstGeom>
        </p:spPr>
      </p:pic>
      <p:sp>
        <p:nvSpPr>
          <p:cNvPr id="12" name="Text 7"/>
          <p:cNvSpPr txBox="1"/>
          <p:nvPr/>
        </p:nvSpPr>
        <p:spPr>
          <a:xfrm>
            <a:off x="6012180" y="3514191"/>
            <a:ext cx="2788920" cy="594360"/>
          </a:xfrm>
          <a:prstGeom prst="rect">
            <a:avLst/>
          </a:prstGeom>
          <a:noFill/>
          <a:ln/>
        </p:spPr>
        <p:txBody>
          <a:bodyPr wrap="square" lIns="0" tIns="0" rIns="0" bIns="0" rtlCol="0" anchor="ctr"/>
          <a:lstStyle/>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sound-speed profile bends rays;</a:t>
            </a:r>
            <a:endParaRPr lang="en-US" sz="1150" dirty="0"/>
          </a:p>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boundaries vary</a:t>
            </a:r>
            <a:endParaRPr lang="en-US" sz="1150" dirty="0"/>
          </a:p>
        </p:txBody>
      </p:sp>
      <p:sp>
        <p:nvSpPr>
          <p:cNvPr id="13" name="Text 8"/>
          <p:cNvSpPr txBox="1"/>
          <p:nvPr/>
        </p:nvSpPr>
        <p:spPr>
          <a:xfrm>
            <a:off x="411480" y="4709160"/>
            <a:ext cx="8321040" cy="548640"/>
          </a:xfrm>
          <a:prstGeom prst="rect">
            <a:avLst/>
          </a:prstGeom>
          <a:noFill/>
          <a:ln/>
        </p:spPr>
        <p:txBody>
          <a:bodyPr wrap="square" lIns="0" tIns="0" rIns="0" bIns="0" rtlCol="0" anchor="ctr"/>
          <a:lstStyle/>
          <a:p>
            <a:pPr marL="0" indent="0" algn="ctr">
              <a:buNone/>
            </a:pPr>
            <a:r>
              <a:rPr lang="en-US" sz="1550" i="1" dirty="0">
                <a:solidFill>
                  <a:srgbClr val="6B6459"/>
                </a:solidFill>
                <a:latin typeface="Lucida Bright" pitchFamily="34" charset="0"/>
                <a:ea typeface="Lucida Bright" pitchFamily="34" charset="-122"/>
                <a:cs typeface="Lucida Bright" pitchFamily="34" charset="-120"/>
              </a:rPr>
              <a:t>Three different environments, one shared design principle: trusted physics remains useful, plus a learned correction for the omitted mechanism.</a:t>
            </a:r>
            <a:endParaRPr lang="en-US" sz="155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4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Noise versus model mismatch</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47</a:t>
            </a:r>
            <a:endParaRPr lang="en-US" sz="1100" dirty="0"/>
          </a:p>
        </p:txBody>
      </p:sp>
      <p:sp>
        <p:nvSpPr>
          <p:cNvPr id="6" name="Shape 4"/>
          <p:cNvSpPr/>
          <p:nvPr/>
        </p:nvSpPr>
        <p:spPr>
          <a:xfrm>
            <a:off x="182880" y="1371600"/>
            <a:ext cx="8778240" cy="802386"/>
          </a:xfrm>
          <a:prstGeom prst="roundRect">
            <a:avLst>
              <a:gd name="adj" fmla="val 9117"/>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182880" y="1371600"/>
            <a:ext cx="8778240" cy="802386"/>
          </a:xfrm>
          <a:prstGeom prst="rect">
            <a:avLst/>
          </a:prstGeom>
          <a:noFill/>
          <a:ln/>
        </p:spPr>
        <p:txBody>
          <a:bodyPr wrap="square" lIns="0" tIns="0" rIns="0" bIns="0" rtlCol="0" anchor="ctr"/>
          <a:lstStyle/>
          <a:p>
            <a:pPr marL="0" indent="0" algn="ctr">
              <a:buNone/>
            </a:pPr>
            <a:r>
              <a:rPr lang="en-US" sz="1750" i="1" dirty="0">
                <a:solidFill>
                  <a:srgbClr val="34465B"/>
                </a:solidFill>
                <a:latin typeface="Lucida Bright" pitchFamily="34" charset="0"/>
                <a:ea typeface="Lucida Bright" pitchFamily="34" charset="-122"/>
                <a:cs typeface="Lucida Bright" pitchFamily="34" charset="-120"/>
              </a:rPr>
              <a:t>y = f</a:t>
            </a:r>
            <a:r>
              <a:rPr lang="en-US" sz="1200" i="1" baseline="-40000" dirty="0">
                <a:solidFill>
                  <a:srgbClr val="34465B"/>
                </a:solidFill>
                <a:latin typeface="Lucida Bright" pitchFamily="34" charset="0"/>
                <a:ea typeface="Lucida Bright" pitchFamily="34" charset="-122"/>
                <a:cs typeface="Lucida Bright" pitchFamily="34" charset="-120"/>
              </a:rPr>
              <a:t>true</a:t>
            </a:r>
            <a:r>
              <a:rPr lang="en-US" sz="1750" i="1" dirty="0">
                <a:solidFill>
                  <a:srgbClr val="34465B"/>
                </a:solidFill>
                <a:latin typeface="Lucida Bright" pitchFamily="34" charset="0"/>
                <a:ea typeface="Lucida Bright" pitchFamily="34" charset="-122"/>
                <a:cs typeface="Lucida Bright" pitchFamily="34" charset="-120"/>
              </a:rPr>
              <a:t>(x,θ) + n  =  f</a:t>
            </a:r>
            <a:r>
              <a:rPr lang="en-US" sz="1200" i="1" baseline="-40000" dirty="0">
                <a:solidFill>
                  <a:srgbClr val="34465B"/>
                </a:solidFill>
                <a:latin typeface="Lucida Bright" pitchFamily="34" charset="0"/>
                <a:ea typeface="Lucida Bright" pitchFamily="34" charset="-122"/>
                <a:cs typeface="Lucida Bright" pitchFamily="34" charset="-120"/>
              </a:rPr>
              <a:t>phys</a:t>
            </a:r>
            <a:r>
              <a:rPr lang="en-US" sz="1750" b="1" i="1" dirty="0">
                <a:solidFill>
                  <a:srgbClr val="3B5776"/>
                </a:solidFill>
                <a:latin typeface="Lucida Bright" pitchFamily="34" charset="0"/>
                <a:ea typeface="Lucida Bright" pitchFamily="34" charset="-122"/>
                <a:cs typeface="Lucida Bright" pitchFamily="34" charset="-120"/>
              </a:rPr>
              <a:t>(x,θ) + δ(x,θ,context) + n</a:t>
            </a:r>
            <a:endParaRPr lang="en-US" sz="1750" dirty="0"/>
          </a:p>
        </p:txBody>
      </p:sp>
      <p:sp>
        <p:nvSpPr>
          <p:cNvPr id="8" name="Text 6"/>
          <p:cNvSpPr txBox="1"/>
          <p:nvPr/>
        </p:nvSpPr>
        <p:spPr>
          <a:xfrm>
            <a:off x="411480" y="274320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Noise n describes stochastic variation around a model.</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The mismatch δ is structured: it repeats, because the simplified forward model omits a real mechanism, a latent path, a boundary condition, a calibration error, or an environmental parameter.</a:t>
            </a:r>
            <a:endParaRPr lang="en-US" sz="1900" dirty="0"/>
          </a:p>
        </p:txBody>
      </p:sp>
      <p:sp>
        <p:nvSpPr>
          <p:cNvPr id="9" name="Shape 7"/>
          <p:cNvSpPr/>
          <p:nvPr/>
        </p:nvSpPr>
        <p:spPr>
          <a:xfrm>
            <a:off x="411480" y="4434840"/>
            <a:ext cx="8321040" cy="1005840"/>
          </a:xfrm>
          <a:prstGeom prst="roundRect">
            <a:avLst>
              <a:gd name="adj" fmla="val 7273"/>
            </a:avLst>
          </a:prstGeom>
          <a:solidFill>
            <a:srgbClr val="9C7A2E"/>
          </a:solidFill>
          <a:ln/>
        </p:spPr>
        <p:txBody>
          <a:bodyPr/>
          <a:lstStyle/>
          <a:p>
            <a:endParaRPr lang="en-US"/>
          </a:p>
        </p:txBody>
      </p:sp>
      <p:sp>
        <p:nvSpPr>
          <p:cNvPr id="10" name="Text 8"/>
          <p:cNvSpPr txBox="1"/>
          <p:nvPr/>
        </p:nvSpPr>
        <p:spPr>
          <a:xfrm>
            <a:off x="640080" y="4434840"/>
            <a:ext cx="7863840" cy="10058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This section should sharply distinguish model mismatch from random measurement noise — δ is where the physics is wrong, not where the sensor is noisy.</a:t>
            </a:r>
            <a:endParaRPr lang="en-US" sz="18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4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hybrid strategies</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48</a:t>
            </a:r>
            <a:endParaRPr lang="en-US" sz="1100" dirty="0"/>
          </a:p>
        </p:txBody>
      </p:sp>
      <p:sp>
        <p:nvSpPr>
          <p:cNvPr id="6" name="Text 4"/>
          <p:cNvSpPr txBox="1"/>
          <p:nvPr/>
        </p:nvSpPr>
        <p:spPr>
          <a:xfrm>
            <a:off x="411480" y="1051560"/>
            <a:ext cx="8321040" cy="2103120"/>
          </a:xfrm>
          <a:prstGeom prst="rect">
            <a:avLst/>
          </a:prstGeom>
          <a:noFill/>
          <a:ln/>
        </p:spPr>
        <p:txBody>
          <a:bodyPr wrap="square" lIns="0" tIns="0" rIns="0" bIns="0" rtlCol="0" anchor="t"/>
          <a:lstStyle/>
          <a:p>
            <a:pPr marL="228600" indent="-228600">
              <a:spcAft>
                <a:spcPts val="10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Parameter learning — keep the functional form f fixed but infer unknown θ.</a:t>
            </a:r>
            <a:endParaRPr lang="en-US" sz="1950" dirty="0"/>
          </a:p>
          <a:p>
            <a:pPr marL="228600" indent="-228600">
              <a:spcAft>
                <a:spcPts val="10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Residual learning — retain fphys and learn only a residual correction rφ.</a:t>
            </a:r>
            <a:endParaRPr lang="en-US" sz="1950" dirty="0"/>
          </a:p>
          <a:p>
            <a:pPr marL="228600" indent="-228600">
              <a:spcAft>
                <a:spcPts val="10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Neural component / constitutive relation — replace one difficult submodel inside a larger physical computation.</a:t>
            </a:r>
            <a:endParaRPr lang="en-US" sz="1950" dirty="0"/>
          </a:p>
        </p:txBody>
      </p:sp>
      <p:sp>
        <p:nvSpPr>
          <p:cNvPr id="7" name="Text 5"/>
          <p:cNvSpPr txBox="1"/>
          <p:nvPr/>
        </p:nvSpPr>
        <p:spPr>
          <a:xfrm>
            <a:off x="457200" y="3429000"/>
            <a:ext cx="822960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ŷ = f</a:t>
            </a:r>
            <a:r>
              <a:rPr lang="en-US" sz="1300" i="1" baseline="-40000" dirty="0">
                <a:solidFill>
                  <a:srgbClr val="34465B"/>
                </a:solidFill>
                <a:latin typeface="Lucida Bright" pitchFamily="34" charset="0"/>
                <a:ea typeface="Lucida Bright" pitchFamily="34" charset="-122"/>
                <a:cs typeface="Lucida Bright" pitchFamily="34" charset="-120"/>
              </a:rPr>
              <a:t>phys</a:t>
            </a:r>
            <a:r>
              <a:rPr lang="en-US" sz="2200" i="1" dirty="0">
                <a:solidFill>
                  <a:srgbClr val="34465B"/>
                </a:solidFill>
                <a:latin typeface="Lucida Bright" pitchFamily="34" charset="0"/>
                <a:ea typeface="Lucida Bright" pitchFamily="34" charset="-122"/>
                <a:cs typeface="Lucida Bright" pitchFamily="34" charset="-120"/>
              </a:rPr>
              <a:t>(x,θ)  +  r</a:t>
            </a:r>
            <a:r>
              <a:rPr lang="en-US" sz="1300" i="1" baseline="-40000" dirty="0">
                <a:solidFill>
                  <a:srgbClr val="34465B"/>
                </a:solidFill>
                <a:latin typeface="Lucida Bright" pitchFamily="34" charset="0"/>
                <a:ea typeface="Lucida Bright" pitchFamily="34" charset="-122"/>
                <a:cs typeface="Lucida Bright" pitchFamily="34" charset="-120"/>
              </a:rPr>
              <a:t>φ</a:t>
            </a:r>
            <a:r>
              <a:rPr lang="en-US" sz="2200" b="1" i="1" dirty="0">
                <a:solidFill>
                  <a:srgbClr val="3B5776"/>
                </a:solidFill>
                <a:latin typeface="Lucida Bright" pitchFamily="34" charset="0"/>
                <a:ea typeface="Lucida Bright" pitchFamily="34" charset="-122"/>
                <a:cs typeface="Lucida Bright" pitchFamily="34" charset="-120"/>
              </a:rPr>
              <a:t>(x, context)</a:t>
            </a:r>
            <a:endParaRPr lang="en-US" sz="2200" dirty="0"/>
          </a:p>
        </p:txBody>
      </p:sp>
      <p:sp>
        <p:nvSpPr>
          <p:cNvPr id="8" name="Text 6"/>
          <p:cNvSpPr txBox="1"/>
          <p:nvPr/>
        </p:nvSpPr>
        <p:spPr>
          <a:xfrm>
            <a:off x="411480" y="4069080"/>
            <a:ext cx="832104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hybrid model</a:t>
            </a:r>
            <a:endParaRPr lang="en-US" sz="16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5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room acoustics: the physical problem</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49</a:t>
            </a:r>
            <a:endParaRPr lang="en-US" sz="1100" dirty="0"/>
          </a:p>
        </p:txBody>
      </p:sp>
      <p:sp>
        <p:nvSpPr>
          <p:cNvPr id="6" name="Text 4"/>
          <p:cNvSpPr txBox="1"/>
          <p:nvPr/>
        </p:nvSpPr>
        <p:spPr>
          <a:xfrm>
            <a:off x="411480" y="105156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 source emits sound in a room. The direct path is set mainly by source–microphone geometry and sound speed.</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Reflections and reverberation depend on walls, materials, furniture, scattering, directivity, and frequency.</a:t>
            </a:r>
            <a:endParaRPr lang="en-US" sz="1950" dirty="0"/>
          </a:p>
        </p:txBody>
      </p:sp>
      <p:sp>
        <p:nvSpPr>
          <p:cNvPr id="7" name="Shape 5"/>
          <p:cNvSpPr/>
          <p:nvPr/>
        </p:nvSpPr>
        <p:spPr>
          <a:xfrm>
            <a:off x="411480" y="3017520"/>
            <a:ext cx="8321040" cy="1188720"/>
          </a:xfrm>
          <a:prstGeom prst="roundRect">
            <a:avLst>
              <a:gd name="adj" fmla="val 6154"/>
            </a:avLst>
          </a:prstGeom>
          <a:solidFill>
            <a:srgbClr val="9C7A2E"/>
          </a:solidFill>
          <a:ln/>
        </p:spPr>
        <p:txBody>
          <a:bodyPr/>
          <a:lstStyle/>
          <a:p>
            <a:endParaRPr lang="en-US"/>
          </a:p>
        </p:txBody>
      </p:sp>
      <p:sp>
        <p:nvSpPr>
          <p:cNvPr id="8" name="Text 6"/>
          <p:cNvSpPr txBox="1"/>
          <p:nvPr/>
        </p:nvSpPr>
        <p:spPr>
          <a:xfrm>
            <a:off x="640080" y="3017520"/>
            <a:ext cx="7863840" cy="118872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Measurement y: impulse responses or transfer functions between measured source and microphone positions. Target x: the acoustic transfer function at new positions, or latent room parameters.</a:t>
            </a:r>
            <a:endParaRPr lang="en-US" sz="175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5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Room acoustics: what is known, what is not</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50</a:t>
            </a:r>
            <a:endParaRPr lang="en-US" sz="1100" dirty="0"/>
          </a:p>
        </p:txBody>
      </p:sp>
      <p:sp>
        <p:nvSpPr>
          <p:cNvPr id="6" name="Text 4"/>
          <p:cNvSpPr txBox="1"/>
          <p:nvPr/>
        </p:nvSpPr>
        <p:spPr>
          <a:xfrm>
            <a:off x="411480" y="1051560"/>
            <a:ext cx="8321040" cy="182880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Geometric acoustics or the wave equation provides a meaningful baseline for the direct path and early reflections.</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Exact boundary conditions and reflection / scattering coefficients are usually unavailable — a purely geometric model gets delay structure right but misses realistic reverberant energy and frequency dependence.</a:t>
            </a:r>
            <a:endParaRPr lang="en-US" sz="1900" dirty="0"/>
          </a:p>
        </p:txBody>
      </p:sp>
      <p:sp>
        <p:nvSpPr>
          <p:cNvPr id="7" name="Shape 5"/>
          <p:cNvSpPr/>
          <p:nvPr/>
        </p:nvSpPr>
        <p:spPr>
          <a:xfrm>
            <a:off x="411480" y="3200400"/>
            <a:ext cx="8321040" cy="1005840"/>
          </a:xfrm>
          <a:prstGeom prst="roundRect">
            <a:avLst>
              <a:gd name="adj" fmla="val 7273"/>
            </a:avLst>
          </a:prstGeom>
          <a:solidFill>
            <a:srgbClr val="9C7A2E"/>
          </a:solidFill>
          <a:ln/>
        </p:spPr>
        <p:txBody>
          <a:bodyPr/>
          <a:lstStyle/>
          <a:p>
            <a:endParaRPr lang="en-US"/>
          </a:p>
        </p:txBody>
      </p:sp>
      <p:sp>
        <p:nvSpPr>
          <p:cNvPr id="8" name="Text 6"/>
          <p:cNvSpPr txBox="1"/>
          <p:nvPr/>
        </p:nvSpPr>
        <p:spPr>
          <a:xfrm>
            <a:off x="640080" y="3200400"/>
            <a:ext cx="7863840" cy="10058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Teaching move: ask students to classify each quantity as x, θ, a known constant, or a nuisance variable — this reinforces forward-model notation.</a:t>
            </a:r>
            <a:endParaRPr lang="en-US" sz="18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5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 the acoustic residual or its parameters</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51</a:t>
            </a:r>
            <a:endParaRPr lang="en-US" sz="1100" dirty="0"/>
          </a:p>
        </p:txBody>
      </p:sp>
      <p:pic>
        <p:nvPicPr>
          <p:cNvPr id="6" name="Image 0" descr="/home/claude/l4build/build/assets_v5_room_acoustics.png"/>
          <p:cNvPicPr>
            <a:picLocks noChangeAspect="1"/>
          </p:cNvPicPr>
          <p:nvPr/>
        </p:nvPicPr>
        <p:blipFill>
          <a:blip r:embed="rId3"/>
          <a:stretch>
            <a:fillRect/>
          </a:stretch>
        </p:blipFill>
        <p:spPr>
          <a:xfrm>
            <a:off x="1097280" y="914400"/>
            <a:ext cx="6949440" cy="4876538"/>
          </a:xfrm>
          <a:prstGeom prst="rect">
            <a:avLst/>
          </a:prstGeom>
        </p:spPr>
      </p:pic>
      <p:sp>
        <p:nvSpPr>
          <p:cNvPr id="7" name="Shape 4"/>
          <p:cNvSpPr/>
          <p:nvPr/>
        </p:nvSpPr>
        <p:spPr>
          <a:xfrm>
            <a:off x="411480" y="5973818"/>
            <a:ext cx="8321040" cy="914400"/>
          </a:xfrm>
          <a:prstGeom prst="roundRect">
            <a:avLst>
              <a:gd name="adj" fmla="val 8000"/>
            </a:avLst>
          </a:prstGeom>
          <a:solidFill>
            <a:srgbClr val="9C7A2E"/>
          </a:solidFill>
          <a:ln/>
        </p:spPr>
        <p:txBody>
          <a:bodyPr/>
          <a:lstStyle/>
          <a:p>
            <a:endParaRPr lang="en-US"/>
          </a:p>
        </p:txBody>
      </p:sp>
      <p:sp>
        <p:nvSpPr>
          <p:cNvPr id="8" name="Text 5"/>
          <p:cNvSpPr txBox="1"/>
          <p:nvPr/>
        </p:nvSpPr>
        <p:spPr>
          <a:xfrm>
            <a:off x="640080" y="5973818"/>
            <a:ext cx="7863840" cy="91440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Estimate boundary / material parameters, learn a residual acoustic field, or learn one difficult boundary interaction — while keeping propagation geometry explicit.</a:t>
            </a:r>
            <a:endParaRPr lang="en-US" sz="165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5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UWB / radar ranging: line-of-sight vs NLOS</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52</a:t>
            </a:r>
            <a:endParaRPr lang="en-US" sz="1100" dirty="0"/>
          </a:p>
        </p:txBody>
      </p:sp>
      <p:sp>
        <p:nvSpPr>
          <p:cNvPr id="6" name="Text 4"/>
          <p:cNvSpPr txBox="1"/>
          <p:nvPr/>
        </p:nvSpPr>
        <p:spPr>
          <a:xfrm>
            <a:off x="411480" y="105156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 transmitter and receiver estimate propagation delay. Under line of sight, the earliest path approximates geometric distance.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 wall or corner can block the direct path, so the first detected energy arrives only after reflection or diffraction.</a:t>
            </a:r>
            <a:endParaRPr lang="en-US" sz="1900" dirty="0"/>
          </a:p>
        </p:txBody>
      </p:sp>
      <p:sp>
        <p:nvSpPr>
          <p:cNvPr id="7" name="Text 5"/>
          <p:cNvSpPr txBox="1"/>
          <p:nvPr/>
        </p:nvSpPr>
        <p:spPr>
          <a:xfrm>
            <a:off x="274320" y="3108960"/>
            <a:ext cx="8595360" cy="353291"/>
          </a:xfrm>
          <a:prstGeom prst="rect">
            <a:avLst/>
          </a:prstGeom>
          <a:noFill/>
          <a:ln/>
        </p:spPr>
        <p:txBody>
          <a:bodyPr wrap="square" lIns="0" tIns="0" rIns="0" bIns="0" rtlCol="0" anchor="ctr"/>
          <a:lstStyle/>
          <a:p>
            <a:pPr marL="0" indent="0" algn="ctr">
              <a:buNone/>
            </a:pPr>
            <a:r>
              <a:rPr lang="en-US" sz="1700" b="1" i="1" dirty="0">
                <a:solidFill>
                  <a:srgbClr val="34465B"/>
                </a:solidFill>
                <a:latin typeface="Lucida Bright" pitchFamily="34" charset="0"/>
                <a:ea typeface="Lucida Bright" pitchFamily="34" charset="-122"/>
                <a:cs typeface="Lucida Bright" pitchFamily="34" charset="-120"/>
              </a:rPr>
              <a:t>d = cτ</a:t>
            </a:r>
            <a:r>
              <a:rPr lang="en-US" sz="1450" i="1" dirty="0">
                <a:solidFill>
                  <a:srgbClr val="6B6459"/>
                </a:solidFill>
                <a:latin typeface="Lucida Bright" pitchFamily="34" charset="0"/>
                <a:ea typeface="Lucida Bright" pitchFamily="34" charset="-122"/>
                <a:cs typeface="Lucida Bright" pitchFamily="34" charset="-120"/>
              </a:rPr>
              <a:t>   (one-way radio ranging; cτ/2 for monostatic radar) — correct for the path whose delay τ is measured</a:t>
            </a:r>
            <a:endParaRPr lang="en-US" sz="17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5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Correct law, wrong path assumption</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53</a:t>
            </a:r>
            <a:endParaRPr lang="en-US" sz="1100" dirty="0"/>
          </a:p>
        </p:txBody>
      </p:sp>
      <p:pic>
        <p:nvPicPr>
          <p:cNvPr id="6" name="Image 0" descr="/home/claude/l4build/build/assets_v5_uwb_nlos.png"/>
          <p:cNvPicPr>
            <a:picLocks noChangeAspect="1"/>
          </p:cNvPicPr>
          <p:nvPr/>
        </p:nvPicPr>
        <p:blipFill>
          <a:blip r:embed="rId3"/>
          <a:stretch>
            <a:fillRect/>
          </a:stretch>
        </p:blipFill>
        <p:spPr>
          <a:xfrm>
            <a:off x="2011680" y="896112"/>
            <a:ext cx="5120640" cy="3949762"/>
          </a:xfrm>
          <a:prstGeom prst="rect">
            <a:avLst/>
          </a:prstGeom>
        </p:spPr>
      </p:pic>
      <p:sp>
        <p:nvSpPr>
          <p:cNvPr id="7" name="Shape 4"/>
          <p:cNvSpPr/>
          <p:nvPr/>
        </p:nvSpPr>
        <p:spPr>
          <a:xfrm>
            <a:off x="411480" y="4983034"/>
            <a:ext cx="8321040" cy="914400"/>
          </a:xfrm>
          <a:prstGeom prst="roundRect">
            <a:avLst>
              <a:gd name="adj" fmla="val 8000"/>
            </a:avLst>
          </a:prstGeom>
          <a:solidFill>
            <a:srgbClr val="9C7A2E"/>
          </a:solidFill>
          <a:ln/>
        </p:spPr>
        <p:txBody>
          <a:bodyPr/>
          <a:lstStyle/>
          <a:p>
            <a:endParaRPr lang="en-US"/>
          </a:p>
        </p:txBody>
      </p:sp>
      <p:sp>
        <p:nvSpPr>
          <p:cNvPr id="8" name="Text 5"/>
          <p:cNvSpPr txBox="1"/>
          <p:nvPr/>
        </p:nvSpPr>
        <p:spPr>
          <a:xfrm>
            <a:off x="640080" y="4983034"/>
            <a:ext cx="7863840" cy="91440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The hidden assumption “measured path = geometric direct path” fails under NLOS, producing a systematic positive bias rather than zero-mean sensor noise.</a:t>
            </a:r>
            <a:endParaRPr lang="en-US" sz="1600" dirty="0"/>
          </a:p>
        </p:txBody>
      </p:sp>
      <p:sp>
        <p:nvSpPr>
          <p:cNvPr id="9" name="Text 6"/>
          <p:cNvSpPr txBox="1"/>
          <p:nvPr/>
        </p:nvSpPr>
        <p:spPr>
          <a:xfrm>
            <a:off x="2743200" y="5943154"/>
            <a:ext cx="3657600" cy="332509"/>
          </a:xfrm>
          <a:prstGeom prst="rect">
            <a:avLst/>
          </a:prstGeom>
          <a:noFill/>
          <a:ln/>
        </p:spPr>
        <p:txBody>
          <a:bodyPr wrap="square" lIns="0" tIns="0" rIns="0" bIns="0" rtlCol="0" anchor="ctr"/>
          <a:lstStyle/>
          <a:p>
            <a:pPr marL="0" indent="0" algn="ctr">
              <a:buNone/>
            </a:pPr>
            <a:r>
              <a:rPr lang="en-US" sz="1600" i="1" dirty="0">
                <a:solidFill>
                  <a:srgbClr val="34465B"/>
                </a:solidFill>
                <a:latin typeface="Lucida Bright" pitchFamily="34" charset="0"/>
                <a:ea typeface="Lucida Bright" pitchFamily="34" charset="-122"/>
                <a:cs typeface="Lucida Bright" pitchFamily="34" charset="-120"/>
              </a:rPr>
              <a:t>d</a:t>
            </a:r>
            <a:r>
              <a:rPr lang="en-US" sz="1100" i="1" baseline="-40000" dirty="0">
                <a:solidFill>
                  <a:srgbClr val="34465B"/>
                </a:solidFill>
                <a:latin typeface="Lucida Bright" pitchFamily="34" charset="0"/>
                <a:ea typeface="Lucida Bright" pitchFamily="34" charset="-122"/>
                <a:cs typeface="Lucida Bright" pitchFamily="34" charset="-120"/>
              </a:rPr>
              <a:t>corrected</a:t>
            </a:r>
            <a:r>
              <a:rPr lang="en-US" sz="1600" i="1" dirty="0">
                <a:solidFill>
                  <a:srgbClr val="34465B"/>
                </a:solidFill>
                <a:latin typeface="Lucida Bright" pitchFamily="34" charset="0"/>
                <a:ea typeface="Lucida Bright" pitchFamily="34" charset="-122"/>
                <a:cs typeface="Lucida Bright" pitchFamily="34" charset="-120"/>
              </a:rPr>
              <a:t> = cτ − b</a:t>
            </a:r>
            <a:r>
              <a:rPr lang="en-US" sz="1100" i="1" baseline="-40000" dirty="0">
                <a:solidFill>
                  <a:srgbClr val="34465B"/>
                </a:solidFill>
                <a:latin typeface="Lucida Bright" pitchFamily="34" charset="0"/>
                <a:ea typeface="Lucida Bright" pitchFamily="34" charset="-122"/>
                <a:cs typeface="Lucida Bright" pitchFamily="34" charset="-120"/>
              </a:rPr>
              <a:t>φ</a:t>
            </a:r>
            <a:r>
              <a:rPr lang="en-US" sz="1600" b="1" i="1" dirty="0">
                <a:solidFill>
                  <a:srgbClr val="3B5776"/>
                </a:solidFill>
                <a:latin typeface="Lucida Bright" pitchFamily="34" charset="0"/>
                <a:ea typeface="Lucida Bright" pitchFamily="34" charset="-122"/>
                <a:cs typeface="Lucida Bright" pitchFamily="34" charset="-120"/>
              </a:rPr>
              <a:t>(features)</a:t>
            </a:r>
            <a:endParaRPr lang="en-US" sz="16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5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underwater acoustics: known wave law, uncertain medium</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54</a:t>
            </a:r>
            <a:endParaRPr lang="en-US" sz="1100" dirty="0"/>
          </a:p>
        </p:txBody>
      </p:sp>
      <p:sp>
        <p:nvSpPr>
          <p:cNvPr id="6" name="Text 4"/>
          <p:cNvSpPr txBox="1"/>
          <p:nvPr/>
        </p:nvSpPr>
        <p:spPr>
          <a:xfrm>
            <a:off x="411480" y="1051560"/>
            <a:ext cx="8321040" cy="196596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Sound propagates through water whose sound speed varies with temperature, salinity, and depth. Refraction bends rays; surface and seafloor boundaries create additional paths.</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Wave / ray physics is known, but the sound-speed profile c(z,t) and boundary state can be only partially measured and time-varying.</a:t>
            </a:r>
            <a:endParaRPr lang="en-US" sz="1850" dirty="0"/>
          </a:p>
        </p:txBody>
      </p:sp>
      <p:sp>
        <p:nvSpPr>
          <p:cNvPr id="7" name="Text 5"/>
          <p:cNvSpPr txBox="1"/>
          <p:nvPr/>
        </p:nvSpPr>
        <p:spPr>
          <a:xfrm>
            <a:off x="411480" y="3246120"/>
            <a:ext cx="8321040" cy="73152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Target x: source range / location, environmental profile, or scene structure. Measurement y: arrival times, phases, amplitudes, or impulse responses at hydrophones.</a:t>
            </a:r>
            <a:endParaRPr lang="en-US" sz="16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5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Same endpoints, different ray path: structured mismatch</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55</a:t>
            </a:r>
            <a:endParaRPr lang="en-US" sz="1100" dirty="0"/>
          </a:p>
        </p:txBody>
      </p:sp>
      <p:pic>
        <p:nvPicPr>
          <p:cNvPr id="6" name="Image 0" descr="/home/claude/l4build/build/assets_v5_underwater_rays.png"/>
          <p:cNvPicPr>
            <a:picLocks noChangeAspect="1"/>
          </p:cNvPicPr>
          <p:nvPr/>
        </p:nvPicPr>
        <p:blipFill>
          <a:blip r:embed="rId3"/>
          <a:stretch>
            <a:fillRect/>
          </a:stretch>
        </p:blipFill>
        <p:spPr>
          <a:xfrm>
            <a:off x="1188720" y="914400"/>
            <a:ext cx="6766560" cy="4186165"/>
          </a:xfrm>
          <a:prstGeom prst="rect">
            <a:avLst/>
          </a:prstGeom>
        </p:spPr>
      </p:pic>
      <p:sp>
        <p:nvSpPr>
          <p:cNvPr id="7" name="Shape 4"/>
          <p:cNvSpPr/>
          <p:nvPr/>
        </p:nvSpPr>
        <p:spPr>
          <a:xfrm>
            <a:off x="411480" y="5237725"/>
            <a:ext cx="8321040" cy="1005840"/>
          </a:xfrm>
          <a:prstGeom prst="roundRect">
            <a:avLst>
              <a:gd name="adj" fmla="val 7273"/>
            </a:avLst>
          </a:prstGeom>
          <a:solidFill>
            <a:srgbClr val="9C7A2E"/>
          </a:solidFill>
          <a:ln/>
        </p:spPr>
        <p:txBody>
          <a:bodyPr/>
          <a:lstStyle/>
          <a:p>
            <a:endParaRPr lang="en-US"/>
          </a:p>
        </p:txBody>
      </p:sp>
      <p:sp>
        <p:nvSpPr>
          <p:cNvPr id="8" name="Text 5"/>
          <p:cNvSpPr txBox="1"/>
          <p:nvPr/>
        </p:nvSpPr>
        <p:spPr>
          <a:xfrm>
            <a:off x="640080" y="5237725"/>
            <a:ext cx="7863840" cy="100584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A nominal straight-line or fixed-profile model produces structured range and phase errors as the medium changes. Should environmental uncertainty be folded into noise? Doing so throws away exploitable structure.</a:t>
            </a:r>
            <a:endParaRPr lang="en-US" sz="155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5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Identifiability warning</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56</a:t>
            </a:r>
            <a:endParaRPr lang="en-US" sz="1100" dirty="0"/>
          </a:p>
        </p:txBody>
      </p:sp>
      <p:sp>
        <p:nvSpPr>
          <p:cNvPr id="6" name="Shape 4"/>
          <p:cNvSpPr/>
          <p:nvPr/>
        </p:nvSpPr>
        <p:spPr>
          <a:xfrm>
            <a:off x="411480" y="1188720"/>
            <a:ext cx="8321040" cy="1737360"/>
          </a:xfrm>
          <a:prstGeom prst="roundRect">
            <a:avLst>
              <a:gd name="adj" fmla="val 4211"/>
            </a:avLst>
          </a:prstGeom>
          <a:solidFill>
            <a:srgbClr val="9C7A2E"/>
          </a:solidFill>
          <a:ln/>
        </p:spPr>
        <p:txBody>
          <a:bodyPr/>
          <a:lstStyle/>
          <a:p>
            <a:endParaRPr lang="en-US"/>
          </a:p>
        </p:txBody>
      </p:sp>
      <p:sp>
        <p:nvSpPr>
          <p:cNvPr id="7" name="Text 5"/>
          <p:cNvSpPr txBox="1"/>
          <p:nvPr/>
        </p:nvSpPr>
        <p:spPr>
          <a:xfrm>
            <a:off x="640080" y="1188720"/>
            <a:ext cx="7863840" cy="173736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Technical caution: if both x and an expressive residual rφ are free, the network can explain the measurements in many ways. Hybrid models still need identifiability, calibration data, parameter constraints, or regularization so the learned correction does not absorb the entire physics.</a:t>
            </a:r>
            <a:endParaRPr lang="en-US" sz="1900" dirty="0"/>
          </a:p>
        </p:txBody>
      </p:sp>
      <p:sp>
        <p:nvSpPr>
          <p:cNvPr id="8" name="Shape 6"/>
          <p:cNvSpPr/>
          <p:nvPr/>
        </p:nvSpPr>
        <p:spPr>
          <a:xfrm>
            <a:off x="411480" y="3200400"/>
            <a:ext cx="8321040" cy="1234440"/>
          </a:xfrm>
          <a:prstGeom prst="roundRect">
            <a:avLst>
              <a:gd name="adj" fmla="val 5926"/>
            </a:avLst>
          </a:prstGeom>
          <a:solidFill>
            <a:srgbClr val="9C7A2E"/>
          </a:solidFill>
          <a:ln/>
        </p:spPr>
        <p:txBody>
          <a:bodyPr/>
          <a:lstStyle/>
          <a:p>
            <a:endParaRPr lang="en-US"/>
          </a:p>
        </p:txBody>
      </p:sp>
      <p:sp>
        <p:nvSpPr>
          <p:cNvPr id="9" name="Text 7"/>
          <p:cNvSpPr txBox="1"/>
          <p:nvPr/>
        </p:nvSpPr>
        <p:spPr>
          <a:xfrm>
            <a:off x="640080" y="3200400"/>
            <a:ext cx="7863840" cy="12344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Transition question: what if the unknown physical component is not a static correction, but the rule that carries the state forward through time?</a:t>
            </a:r>
            <a:endParaRPr lang="en-US" sz="19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5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4F6B45"/>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5   </a:t>
            </a:r>
            <a:r>
              <a:rPr lang="en-US" sz="3300" b="1" dirty="0">
                <a:solidFill>
                  <a:srgbClr val="FFFFFF"/>
                </a:solidFill>
                <a:latin typeface="Lucida Bright" pitchFamily="34" charset="0"/>
                <a:ea typeface="Lucida Bright" pitchFamily="34" charset="-122"/>
                <a:cs typeface="Lucida Bright" pitchFamily="34" charset="-120"/>
              </a:rPr>
              <a:t>Learn the Dynamics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sensing gives trajectories and the unknown is the transition law itself</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57</a:t>
            </a:r>
            <a:endParaRPr lang="en-US" sz="11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5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Dynamics: the state-space framing</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58</a:t>
            </a:r>
            <a:endParaRPr lang="en-US" sz="1100" dirty="0"/>
          </a:p>
        </p:txBody>
      </p:sp>
      <p:sp>
        <p:nvSpPr>
          <p:cNvPr id="6" name="Text 4"/>
          <p:cNvSpPr txBox="1"/>
          <p:nvPr/>
        </p:nvSpPr>
        <p:spPr>
          <a:xfrm>
            <a:off x="457200" y="1005840"/>
            <a:ext cx="411480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x</a:t>
            </a:r>
            <a:r>
              <a:rPr lang="en-US" sz="1300" i="1" baseline="-40000" dirty="0">
                <a:solidFill>
                  <a:srgbClr val="34465B"/>
                </a:solidFill>
                <a:latin typeface="Lucida Bright" pitchFamily="34" charset="0"/>
                <a:ea typeface="Lucida Bright" pitchFamily="34" charset="-122"/>
                <a:cs typeface="Lucida Bright" pitchFamily="34" charset="-120"/>
              </a:rPr>
              <a:t>t+1</a:t>
            </a:r>
            <a:r>
              <a:rPr lang="en-US" sz="2200" i="1" dirty="0">
                <a:solidFill>
                  <a:srgbClr val="34465B"/>
                </a:solidFill>
                <a:latin typeface="Lucida Bright" pitchFamily="34" charset="0"/>
                <a:ea typeface="Lucida Bright" pitchFamily="34" charset="-122"/>
                <a:cs typeface="Lucida Bright" pitchFamily="34" charset="-120"/>
              </a:rPr>
              <a:t> = f(x</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u</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θ) + w</a:t>
            </a:r>
            <a:r>
              <a:rPr lang="en-US" sz="1200" i="1" baseline="-40000" dirty="0">
                <a:solidFill>
                  <a:srgbClr val="34465B"/>
                </a:solidFill>
                <a:latin typeface="Lucida Bright" pitchFamily="34" charset="0"/>
                <a:ea typeface="Lucida Bright" pitchFamily="34" charset="-122"/>
                <a:cs typeface="Lucida Bright" pitchFamily="34" charset="-120"/>
              </a:rPr>
              <a:t>t</a:t>
            </a:r>
            <a:endParaRPr lang="en-US" sz="2200" dirty="0"/>
          </a:p>
        </p:txBody>
      </p:sp>
      <p:sp>
        <p:nvSpPr>
          <p:cNvPr id="7" name="Text 5"/>
          <p:cNvSpPr txBox="1"/>
          <p:nvPr/>
        </p:nvSpPr>
        <p:spPr>
          <a:xfrm>
            <a:off x="4754880" y="1005840"/>
            <a:ext cx="301752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y</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 h(x</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 v</a:t>
            </a:r>
            <a:r>
              <a:rPr lang="en-US" sz="1200" i="1" baseline="-40000" dirty="0">
                <a:solidFill>
                  <a:srgbClr val="34465B"/>
                </a:solidFill>
                <a:latin typeface="Lucida Bright" pitchFamily="34" charset="0"/>
                <a:ea typeface="Lucida Bright" pitchFamily="34" charset="-122"/>
                <a:cs typeface="Lucida Bright" pitchFamily="34" charset="-120"/>
              </a:rPr>
              <a:t>t</a:t>
            </a:r>
            <a:endParaRPr lang="en-US" sz="2200" dirty="0"/>
          </a:p>
        </p:txBody>
      </p:sp>
      <p:sp>
        <p:nvSpPr>
          <p:cNvPr id="8" name="Text 6"/>
          <p:cNvSpPr txBox="1"/>
          <p:nvPr/>
        </p:nvSpPr>
        <p:spPr>
          <a:xfrm>
            <a:off x="411480" y="1965960"/>
            <a:ext cx="8321040" cy="640080"/>
          </a:xfrm>
          <a:prstGeom prst="rect">
            <a:avLst/>
          </a:prstGeom>
          <a:noFill/>
          <a:ln/>
        </p:spPr>
        <p:txBody>
          <a:bodyPr wrap="square" lIns="0" tIns="0" rIns="0" bIns="0" rtlCol="0" anchor="ctr"/>
          <a:lstStyle/>
          <a:p>
            <a:pPr marL="0" indent="0" algn="ctr">
              <a:buNone/>
            </a:pPr>
            <a:r>
              <a:rPr lang="en-US" sz="1950" dirty="0">
                <a:solidFill>
                  <a:srgbClr val="2B2B28"/>
                </a:solidFill>
                <a:latin typeface="Lucida Bright" pitchFamily="34" charset="0"/>
                <a:ea typeface="Lucida Bright" pitchFamily="34" charset="-122"/>
                <a:cs typeface="Lucida Bright" pitchFamily="34" charset="-120"/>
              </a:rPr>
              <a:t>The target isn't a single static inverse — now we want a model for how a physical state evolves under a control input.</a:t>
            </a:r>
            <a:endParaRPr lang="en-US" sz="1950" dirty="0"/>
          </a:p>
        </p:txBody>
      </p:sp>
      <p:sp>
        <p:nvSpPr>
          <p:cNvPr id="9" name="Shape 7"/>
          <p:cNvSpPr/>
          <p:nvPr/>
        </p:nvSpPr>
        <p:spPr>
          <a:xfrm>
            <a:off x="411480" y="2926080"/>
            <a:ext cx="8321040" cy="1280160"/>
          </a:xfrm>
          <a:prstGeom prst="roundRect">
            <a:avLst>
              <a:gd name="adj" fmla="val 5714"/>
            </a:avLst>
          </a:prstGeom>
          <a:solidFill>
            <a:srgbClr val="9C7A2E"/>
          </a:solidFill>
          <a:ln/>
        </p:spPr>
        <p:txBody>
          <a:bodyPr/>
          <a:lstStyle/>
          <a:p>
            <a:endParaRPr lang="en-US"/>
          </a:p>
        </p:txBody>
      </p:sp>
      <p:sp>
        <p:nvSpPr>
          <p:cNvPr id="10" name="Text 8"/>
          <p:cNvSpPr txBox="1"/>
          <p:nvPr/>
        </p:nvSpPr>
        <p:spPr>
          <a:xfrm>
            <a:off x="640080" y="2926080"/>
            <a:ext cx="7863840" cy="128016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A trajectory supplies repeated state-transition examples. Depending on what is known, learning can target only θ, a residual around known dynamics, or the functional form of f itself.</a:t>
            </a:r>
            <a:endParaRPr lang="en-US" sz="185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6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levels: parameters → residual → equation discovery</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59</a:t>
            </a:r>
            <a:endParaRPr lang="en-US" sz="1100" dirty="0"/>
          </a:p>
        </p:txBody>
      </p:sp>
      <p:sp>
        <p:nvSpPr>
          <p:cNvPr id="6" name="Shape 4"/>
          <p:cNvSpPr/>
          <p:nvPr/>
        </p:nvSpPr>
        <p:spPr>
          <a:xfrm>
            <a:off x="365760" y="1463040"/>
            <a:ext cx="1965960" cy="960120"/>
          </a:xfrm>
          <a:prstGeom prst="roundRect">
            <a:avLst>
              <a:gd name="adj" fmla="val 7619"/>
            </a:avLst>
          </a:prstGeom>
          <a:solidFill>
            <a:srgbClr val="4F6B45"/>
          </a:solidFill>
          <a:ln/>
        </p:spPr>
        <p:txBody>
          <a:bodyPr/>
          <a:lstStyle/>
          <a:p>
            <a:endParaRPr lang="en-US"/>
          </a:p>
        </p:txBody>
      </p:sp>
      <p:sp>
        <p:nvSpPr>
          <p:cNvPr id="7" name="Text 5"/>
          <p:cNvSpPr txBox="1"/>
          <p:nvPr/>
        </p:nvSpPr>
        <p:spPr>
          <a:xfrm>
            <a:off x="41148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classical</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parameter ID</a:t>
            </a:r>
            <a:endParaRPr lang="en-US" sz="1400" dirty="0"/>
          </a:p>
        </p:txBody>
      </p:sp>
      <p:sp>
        <p:nvSpPr>
          <p:cNvPr id="8" name="Shape 6"/>
          <p:cNvSpPr/>
          <p:nvPr/>
        </p:nvSpPr>
        <p:spPr>
          <a:xfrm>
            <a:off x="2348179" y="1860804"/>
            <a:ext cx="104242" cy="164592"/>
          </a:xfrm>
          <a:prstGeom prst="rightArrow">
            <a:avLst/>
          </a:prstGeom>
          <a:solidFill>
            <a:srgbClr val="6B6459"/>
          </a:solidFill>
          <a:ln/>
        </p:spPr>
        <p:txBody>
          <a:bodyPr/>
          <a:lstStyle/>
          <a:p>
            <a:endParaRPr lang="en-US"/>
          </a:p>
        </p:txBody>
      </p:sp>
      <p:sp>
        <p:nvSpPr>
          <p:cNvPr id="9" name="Shape 7"/>
          <p:cNvSpPr/>
          <p:nvPr/>
        </p:nvSpPr>
        <p:spPr>
          <a:xfrm>
            <a:off x="2468880" y="1463040"/>
            <a:ext cx="1965960" cy="960120"/>
          </a:xfrm>
          <a:prstGeom prst="roundRect">
            <a:avLst>
              <a:gd name="adj" fmla="val 7619"/>
            </a:avLst>
          </a:prstGeom>
          <a:solidFill>
            <a:srgbClr val="4F6B45"/>
          </a:solidFill>
          <a:ln/>
        </p:spPr>
        <p:txBody>
          <a:bodyPr/>
          <a:lstStyle/>
          <a:p>
            <a:endParaRPr lang="en-US"/>
          </a:p>
        </p:txBody>
      </p:sp>
      <p:sp>
        <p:nvSpPr>
          <p:cNvPr id="10" name="Text 8"/>
          <p:cNvSpPr txBox="1"/>
          <p:nvPr/>
        </p:nvSpPr>
        <p:spPr>
          <a:xfrm>
            <a:off x="251460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residual /</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hybrid dynamics</a:t>
            </a:r>
            <a:endParaRPr lang="en-US" sz="1400" dirty="0"/>
          </a:p>
        </p:txBody>
      </p:sp>
      <p:sp>
        <p:nvSpPr>
          <p:cNvPr id="11" name="Shape 9"/>
          <p:cNvSpPr/>
          <p:nvPr/>
        </p:nvSpPr>
        <p:spPr>
          <a:xfrm>
            <a:off x="4451299" y="1860804"/>
            <a:ext cx="104242" cy="164592"/>
          </a:xfrm>
          <a:prstGeom prst="rightArrow">
            <a:avLst/>
          </a:prstGeom>
          <a:solidFill>
            <a:srgbClr val="6B6459"/>
          </a:solidFill>
          <a:ln/>
        </p:spPr>
        <p:txBody>
          <a:bodyPr/>
          <a:lstStyle/>
          <a:p>
            <a:endParaRPr lang="en-US"/>
          </a:p>
        </p:txBody>
      </p:sp>
      <p:sp>
        <p:nvSpPr>
          <p:cNvPr id="12" name="Shape 10"/>
          <p:cNvSpPr/>
          <p:nvPr/>
        </p:nvSpPr>
        <p:spPr>
          <a:xfrm>
            <a:off x="4572000" y="1463040"/>
            <a:ext cx="1965960" cy="960120"/>
          </a:xfrm>
          <a:prstGeom prst="roundRect">
            <a:avLst>
              <a:gd name="adj" fmla="val 7619"/>
            </a:avLst>
          </a:prstGeom>
          <a:solidFill>
            <a:srgbClr val="4F6B45"/>
          </a:solidFill>
          <a:ln/>
        </p:spPr>
        <p:txBody>
          <a:bodyPr/>
          <a:lstStyle/>
          <a:p>
            <a:endParaRPr lang="en-US"/>
          </a:p>
        </p:txBody>
      </p:sp>
      <p:sp>
        <p:nvSpPr>
          <p:cNvPr id="13" name="Text 11"/>
          <p:cNvSpPr txBox="1"/>
          <p:nvPr/>
        </p:nvSpPr>
        <p:spPr>
          <a:xfrm>
            <a:off x="461772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black-box</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neural dynamics</a:t>
            </a:r>
            <a:endParaRPr lang="en-US" sz="1400" dirty="0"/>
          </a:p>
        </p:txBody>
      </p:sp>
      <p:sp>
        <p:nvSpPr>
          <p:cNvPr id="14" name="Shape 12"/>
          <p:cNvSpPr/>
          <p:nvPr/>
        </p:nvSpPr>
        <p:spPr>
          <a:xfrm>
            <a:off x="6554419" y="1860804"/>
            <a:ext cx="104242" cy="164592"/>
          </a:xfrm>
          <a:prstGeom prst="rightArrow">
            <a:avLst/>
          </a:prstGeom>
          <a:solidFill>
            <a:srgbClr val="6B6459"/>
          </a:solidFill>
          <a:ln/>
        </p:spPr>
        <p:txBody>
          <a:bodyPr/>
          <a:lstStyle/>
          <a:p>
            <a:endParaRPr lang="en-US"/>
          </a:p>
        </p:txBody>
      </p:sp>
      <p:sp>
        <p:nvSpPr>
          <p:cNvPr id="15" name="Shape 13"/>
          <p:cNvSpPr/>
          <p:nvPr/>
        </p:nvSpPr>
        <p:spPr>
          <a:xfrm>
            <a:off x="6675120" y="1463040"/>
            <a:ext cx="1965960" cy="960120"/>
          </a:xfrm>
          <a:prstGeom prst="roundRect">
            <a:avLst>
              <a:gd name="adj" fmla="val 7619"/>
            </a:avLst>
          </a:prstGeom>
          <a:solidFill>
            <a:srgbClr val="4F6B45"/>
          </a:solidFill>
          <a:ln/>
        </p:spPr>
        <p:txBody>
          <a:bodyPr/>
          <a:lstStyle/>
          <a:p>
            <a:endParaRPr lang="en-US"/>
          </a:p>
        </p:txBody>
      </p:sp>
      <p:sp>
        <p:nvSpPr>
          <p:cNvPr id="16" name="Text 14"/>
          <p:cNvSpPr txBox="1"/>
          <p:nvPr/>
        </p:nvSpPr>
        <p:spPr>
          <a:xfrm>
            <a:off x="672084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sparse equation</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discovery</a:t>
            </a:r>
            <a:endParaRPr lang="en-US" sz="1400" dirty="0"/>
          </a:p>
        </p:txBody>
      </p:sp>
      <p:sp>
        <p:nvSpPr>
          <p:cNvPr id="17" name="Shape 15"/>
          <p:cNvSpPr/>
          <p:nvPr/>
        </p:nvSpPr>
        <p:spPr>
          <a:xfrm>
            <a:off x="411480" y="2743200"/>
            <a:ext cx="8321040" cy="914400"/>
          </a:xfrm>
          <a:prstGeom prst="roundRect">
            <a:avLst>
              <a:gd name="adj" fmla="val 8000"/>
            </a:avLst>
          </a:prstGeom>
          <a:solidFill>
            <a:srgbClr val="9C7A2E"/>
          </a:solidFill>
          <a:ln/>
        </p:spPr>
        <p:txBody>
          <a:bodyPr/>
          <a:lstStyle/>
          <a:p>
            <a:endParaRPr lang="en-US"/>
          </a:p>
        </p:txBody>
      </p:sp>
      <p:sp>
        <p:nvSpPr>
          <p:cNvPr id="18" name="Text 16"/>
          <p:cNvSpPr txBox="1"/>
          <p:nvPr/>
        </p:nvSpPr>
        <p:spPr>
          <a:xfrm>
            <a:off x="640080" y="2743200"/>
            <a:ext cx="7863840" cy="91440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A spectrum, not a binary choice — how much of the transition law do we already trust?</a:t>
            </a:r>
            <a:endParaRPr lang="en-US" sz="1950" dirty="0"/>
          </a:p>
        </p:txBody>
      </p:sp>
      <p:sp>
        <p:nvSpPr>
          <p:cNvPr id="19" name="Text 17"/>
          <p:cNvSpPr txBox="1"/>
          <p:nvPr/>
        </p:nvSpPr>
        <p:spPr>
          <a:xfrm>
            <a:off x="411480" y="3794760"/>
            <a:ext cx="8321040" cy="685800"/>
          </a:xfrm>
          <a:prstGeom prst="rect">
            <a:avLst/>
          </a:prstGeom>
          <a:noFill/>
          <a:ln/>
        </p:spPr>
        <p:txBody>
          <a:bodyPr wrap="square" lIns="0" tIns="0" rIns="0" bIns="0" rtlCol="0" anchor="ctr"/>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As trust in the known transition law decreases from left to right, the learning target grows from a handful of parameters to an entire governing equation.</a:t>
            </a:r>
            <a:endParaRPr lang="en-US" sz="17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6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mobile robot with wheel slip</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60</a:t>
            </a:r>
            <a:endParaRPr lang="en-US" sz="1100" dirty="0"/>
          </a:p>
        </p:txBody>
      </p:sp>
      <p:sp>
        <p:nvSpPr>
          <p:cNvPr id="6" name="Text 4"/>
          <p:cNvSpPr txBox="1"/>
          <p:nvPr/>
        </p:nvSpPr>
        <p:spPr>
          <a:xfrm>
            <a:off x="411480" y="1051560"/>
            <a:ext cx="8321040" cy="201168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Motor commands imply an ideal velocity and turning rate, but actual motion depends on friction, slip, vibration, surface texture, battery voltage, and mechanical asymmetry.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The nominal kinematic model fkin(xt, ut) is known — ideal kinematics systematically miss slip and platform-specific effects.</a:t>
            </a:r>
            <a:endParaRPr lang="en-US" sz="1950" dirty="0"/>
          </a:p>
        </p:txBody>
      </p:sp>
      <p:sp>
        <p:nvSpPr>
          <p:cNvPr id="7" name="Shape 5"/>
          <p:cNvSpPr/>
          <p:nvPr/>
        </p:nvSpPr>
        <p:spPr>
          <a:xfrm>
            <a:off x="411480" y="3246120"/>
            <a:ext cx="8321040" cy="960120"/>
          </a:xfrm>
          <a:prstGeom prst="roundRect">
            <a:avLst>
              <a:gd name="adj" fmla="val 7619"/>
            </a:avLst>
          </a:prstGeom>
          <a:solidFill>
            <a:srgbClr val="9C7A2E"/>
          </a:solidFill>
          <a:ln/>
        </p:spPr>
        <p:txBody>
          <a:bodyPr/>
          <a:lstStyle/>
          <a:p>
            <a:endParaRPr lang="en-US"/>
          </a:p>
        </p:txBody>
      </p:sp>
      <p:sp>
        <p:nvSpPr>
          <p:cNvPr id="8" name="Text 6"/>
          <p:cNvSpPr txBox="1"/>
          <p:nvPr/>
        </p:nvSpPr>
        <p:spPr>
          <a:xfrm>
            <a:off x="640080" y="3246120"/>
            <a:ext cx="7863840" cy="96012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A fully black-box model would waste the correct geometric part that fkin already gets right.</a:t>
            </a:r>
            <a:endParaRPr lang="en-US" sz="19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Keep kinematics, learn the residual motion</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61</a:t>
            </a:r>
            <a:endParaRPr lang="en-US" sz="1100" dirty="0"/>
          </a:p>
        </p:txBody>
      </p:sp>
      <p:pic>
        <p:nvPicPr>
          <p:cNvPr id="6" name="Image 0" descr="/home/claude/l4build/build/assets_v5_robot_traj.png"/>
          <p:cNvPicPr>
            <a:picLocks noChangeAspect="1"/>
          </p:cNvPicPr>
          <p:nvPr/>
        </p:nvPicPr>
        <p:blipFill>
          <a:blip r:embed="rId3"/>
          <a:stretch>
            <a:fillRect/>
          </a:stretch>
        </p:blipFill>
        <p:spPr>
          <a:xfrm>
            <a:off x="1737360" y="868680"/>
            <a:ext cx="5669280" cy="3959739"/>
          </a:xfrm>
          <a:prstGeom prst="rect">
            <a:avLst/>
          </a:prstGeom>
        </p:spPr>
      </p:pic>
      <p:sp>
        <p:nvSpPr>
          <p:cNvPr id="7" name="Text 4"/>
          <p:cNvSpPr txBox="1"/>
          <p:nvPr/>
        </p:nvSpPr>
        <p:spPr>
          <a:xfrm>
            <a:off x="457200" y="4965579"/>
            <a:ext cx="8229600" cy="322118"/>
          </a:xfrm>
          <a:prstGeom prst="rect">
            <a:avLst/>
          </a:prstGeom>
          <a:noFill/>
          <a:ln/>
        </p:spPr>
        <p:txBody>
          <a:bodyPr wrap="square" lIns="0" tIns="0" rIns="0" bIns="0" rtlCol="0" anchor="ctr"/>
          <a:lstStyle/>
          <a:p>
            <a:pPr marL="0" indent="0" algn="ctr">
              <a:buNone/>
            </a:pPr>
            <a:r>
              <a:rPr lang="en-US" sz="1550" i="1" dirty="0">
                <a:solidFill>
                  <a:srgbClr val="34465B"/>
                </a:solidFill>
                <a:latin typeface="Lucida Bright" pitchFamily="34" charset="0"/>
                <a:ea typeface="Lucida Bright" pitchFamily="34" charset="-122"/>
                <a:cs typeface="Lucida Bright" pitchFamily="34" charset="-120"/>
              </a:rPr>
              <a:t>x</a:t>
            </a:r>
            <a:r>
              <a:rPr lang="en-US" sz="1200" i="1" baseline="-40000" dirty="0">
                <a:solidFill>
                  <a:srgbClr val="34465B"/>
                </a:solidFill>
                <a:latin typeface="Lucida Bright" pitchFamily="34" charset="0"/>
                <a:ea typeface="Lucida Bright" pitchFamily="34" charset="-122"/>
                <a:cs typeface="Lucida Bright" pitchFamily="34" charset="-120"/>
              </a:rPr>
              <a:t>t+1</a:t>
            </a:r>
            <a:r>
              <a:rPr lang="en-US" sz="1550" i="1" dirty="0">
                <a:solidFill>
                  <a:srgbClr val="34465B"/>
                </a:solidFill>
                <a:latin typeface="Lucida Bright" pitchFamily="34" charset="0"/>
                <a:ea typeface="Lucida Bright" pitchFamily="34" charset="-122"/>
                <a:cs typeface="Lucida Bright" pitchFamily="34" charset="-120"/>
              </a:rPr>
              <a:t> = f</a:t>
            </a:r>
            <a:r>
              <a:rPr lang="en-US" sz="1100" i="1" baseline="-40000" dirty="0">
                <a:solidFill>
                  <a:srgbClr val="34465B"/>
                </a:solidFill>
                <a:latin typeface="Lucida Bright" pitchFamily="34" charset="0"/>
                <a:ea typeface="Lucida Bright" pitchFamily="34" charset="-122"/>
                <a:cs typeface="Lucida Bright" pitchFamily="34" charset="-120"/>
              </a:rPr>
              <a:t>kin</a:t>
            </a:r>
            <a:r>
              <a:rPr lang="en-US" sz="1550" i="1" dirty="0">
                <a:solidFill>
                  <a:srgbClr val="34465B"/>
                </a:solidFill>
                <a:latin typeface="Lucida Bright" pitchFamily="34" charset="0"/>
                <a:ea typeface="Lucida Bright" pitchFamily="34" charset="-122"/>
                <a:cs typeface="Lucida Bright" pitchFamily="34" charset="-120"/>
              </a:rPr>
              <a:t>(x</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i="1" dirty="0">
                <a:solidFill>
                  <a:srgbClr val="34465B"/>
                </a:solidFill>
                <a:latin typeface="Lucida Bright" pitchFamily="34" charset="0"/>
                <a:ea typeface="Lucida Bright" pitchFamily="34" charset="-122"/>
                <a:cs typeface="Lucida Bright" pitchFamily="34" charset="-120"/>
              </a:rPr>
              <a:t>,u</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i="1" dirty="0">
                <a:solidFill>
                  <a:srgbClr val="34465B"/>
                </a:solidFill>
                <a:latin typeface="Lucida Bright" pitchFamily="34" charset="0"/>
                <a:ea typeface="Lucida Bright" pitchFamily="34" charset="-122"/>
                <a:cs typeface="Lucida Bright" pitchFamily="34" charset="-120"/>
              </a:rPr>
              <a:t>) + r</a:t>
            </a:r>
            <a:r>
              <a:rPr lang="en-US" sz="1100" i="1" baseline="-40000" dirty="0">
                <a:solidFill>
                  <a:srgbClr val="34465B"/>
                </a:solidFill>
                <a:latin typeface="Lucida Bright" pitchFamily="34" charset="0"/>
                <a:ea typeface="Lucida Bright" pitchFamily="34" charset="-122"/>
                <a:cs typeface="Lucida Bright" pitchFamily="34" charset="-120"/>
              </a:rPr>
              <a:t>φ</a:t>
            </a:r>
            <a:r>
              <a:rPr lang="en-US" sz="1550" i="1" dirty="0">
                <a:solidFill>
                  <a:srgbClr val="34465B"/>
                </a:solidFill>
                <a:latin typeface="Lucida Bright" pitchFamily="34" charset="0"/>
                <a:ea typeface="Lucida Bright" pitchFamily="34" charset="-122"/>
                <a:cs typeface="Lucida Bright" pitchFamily="34" charset="-120"/>
              </a:rPr>
              <a:t>(x</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i="1" dirty="0">
                <a:solidFill>
                  <a:srgbClr val="34465B"/>
                </a:solidFill>
                <a:latin typeface="Lucida Bright" pitchFamily="34" charset="0"/>
                <a:ea typeface="Lucida Bright" pitchFamily="34" charset="-122"/>
                <a:cs typeface="Lucida Bright" pitchFamily="34" charset="-120"/>
              </a:rPr>
              <a:t>,u</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b="1" i="1" dirty="0">
                <a:solidFill>
                  <a:srgbClr val="4F6B45"/>
                </a:solidFill>
                <a:latin typeface="Lucida Bright" pitchFamily="34" charset="0"/>
                <a:ea typeface="Lucida Bright" pitchFamily="34" charset="-122"/>
                <a:cs typeface="Lucida Bright" pitchFamily="34" charset="-120"/>
              </a:rPr>
              <a:t>,context)</a:t>
            </a:r>
            <a:endParaRPr lang="en-US" sz="1550" dirty="0"/>
          </a:p>
        </p:txBody>
      </p:sp>
      <p:sp>
        <p:nvSpPr>
          <p:cNvPr id="8" name="Shape 5"/>
          <p:cNvSpPr/>
          <p:nvPr/>
        </p:nvSpPr>
        <p:spPr>
          <a:xfrm>
            <a:off x="411480" y="5422779"/>
            <a:ext cx="8321040" cy="777240"/>
          </a:xfrm>
          <a:prstGeom prst="roundRect">
            <a:avLst>
              <a:gd name="adj" fmla="val 9412"/>
            </a:avLst>
          </a:prstGeom>
          <a:solidFill>
            <a:srgbClr val="9C7A2E"/>
          </a:solidFill>
          <a:ln/>
        </p:spPr>
        <p:txBody>
          <a:bodyPr/>
          <a:lstStyle/>
          <a:p>
            <a:endParaRPr lang="en-US"/>
          </a:p>
        </p:txBody>
      </p:sp>
      <p:sp>
        <p:nvSpPr>
          <p:cNvPr id="9" name="Text 6"/>
          <p:cNvSpPr txBox="1"/>
          <p:nvPr/>
        </p:nvSpPr>
        <p:spPr>
          <a:xfrm>
            <a:off x="640080" y="5422779"/>
            <a:ext cx="7863840" cy="77724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Teaching move: which variables should the residual receive? Surface type, battery voltage, or recent motion history can make the missing physics observable.</a:t>
            </a:r>
            <a:endParaRPr lang="en-US" sz="135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6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HVAC / room thermal dynamics: the physical setup</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62</a:t>
            </a:r>
            <a:endParaRPr lang="en-US" sz="1100" dirty="0"/>
          </a:p>
        </p:txBody>
      </p:sp>
      <p:sp>
        <p:nvSpPr>
          <p:cNvPr id="6" name="Text 4"/>
          <p:cNvSpPr txBox="1"/>
          <p:nvPr/>
        </p:nvSpPr>
        <p:spPr>
          <a:xfrm>
            <a:off x="411480" y="105156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Room temperature changes because of thermal capacitance, heat transfer through walls, outdoor temperature, HVAC input, solar gain, and occupancy.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Energy-balance / RC-network equations provide the structure.</a:t>
            </a:r>
            <a:endParaRPr lang="en-US" sz="1950" dirty="0"/>
          </a:p>
        </p:txBody>
      </p:sp>
      <p:sp>
        <p:nvSpPr>
          <p:cNvPr id="7" name="Text 5"/>
          <p:cNvSpPr txBox="1"/>
          <p:nvPr/>
        </p:nvSpPr>
        <p:spPr>
          <a:xfrm>
            <a:off x="365760" y="315468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C (dT/dt) = (T</a:t>
            </a:r>
            <a:r>
              <a:rPr lang="en-US" sz="1200" i="1" baseline="-40000" dirty="0">
                <a:solidFill>
                  <a:srgbClr val="34465B"/>
                </a:solidFill>
                <a:latin typeface="Lucida Bright" pitchFamily="34" charset="0"/>
                <a:ea typeface="Lucida Bright" pitchFamily="34" charset="-122"/>
                <a:cs typeface="Lucida Bright" pitchFamily="34" charset="-120"/>
              </a:rPr>
              <a:t>out</a:t>
            </a:r>
            <a:r>
              <a:rPr lang="en-US" sz="2100" i="1" dirty="0">
                <a:solidFill>
                  <a:srgbClr val="34465B"/>
                </a:solidFill>
                <a:latin typeface="Lucida Bright" pitchFamily="34" charset="0"/>
                <a:ea typeface="Lucida Bright" pitchFamily="34" charset="-122"/>
                <a:cs typeface="Lucida Bright" pitchFamily="34" charset="-120"/>
              </a:rPr>
              <a:t> − T)/R  +  Q</a:t>
            </a:r>
            <a:r>
              <a:rPr lang="en-US" sz="1200" b="1" i="1" baseline="-40000" dirty="0">
                <a:solidFill>
                  <a:srgbClr val="4F6B45"/>
                </a:solidFill>
                <a:latin typeface="Lucida Bright" pitchFamily="34" charset="0"/>
                <a:ea typeface="Lucida Bright" pitchFamily="34" charset="-122"/>
                <a:cs typeface="Lucida Bright" pitchFamily="34" charset="-120"/>
              </a:rPr>
              <a:t>HVAC</a:t>
            </a:r>
            <a:endParaRPr lang="en-US" sz="2100" dirty="0"/>
          </a:p>
        </p:txBody>
      </p:sp>
      <p:sp>
        <p:nvSpPr>
          <p:cNvPr id="8" name="Shape 6"/>
          <p:cNvSpPr/>
          <p:nvPr/>
        </p:nvSpPr>
        <p:spPr>
          <a:xfrm>
            <a:off x="411480" y="3977640"/>
            <a:ext cx="8321040" cy="1005840"/>
          </a:xfrm>
          <a:prstGeom prst="roundRect">
            <a:avLst>
              <a:gd name="adj" fmla="val 7273"/>
            </a:avLst>
          </a:prstGeom>
          <a:solidFill>
            <a:srgbClr val="9C7A2E"/>
          </a:solidFill>
          <a:ln/>
        </p:spPr>
        <p:txBody>
          <a:bodyPr/>
          <a:lstStyle/>
          <a:p>
            <a:endParaRPr lang="en-US"/>
          </a:p>
        </p:txBody>
      </p:sp>
      <p:sp>
        <p:nvSpPr>
          <p:cNvPr id="9" name="Text 7"/>
          <p:cNvSpPr txBox="1"/>
          <p:nvPr/>
        </p:nvSpPr>
        <p:spPr>
          <a:xfrm>
            <a:off x="640080" y="3977640"/>
            <a:ext cx="7863840" cy="10058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Coefficients R and C vary by building and are not known from first principles with enough precision for prediction / control.</a:t>
            </a:r>
            <a:endParaRPr lang="en-US" sz="18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6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System identification of R and C</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63</a:t>
            </a:r>
            <a:endParaRPr lang="en-US" sz="1100" dirty="0"/>
          </a:p>
        </p:txBody>
      </p:sp>
      <p:pic>
        <p:nvPicPr>
          <p:cNvPr id="6" name="Image 0" descr="/home/claude/l4build/build/assets_v5_hvac_thermal.png"/>
          <p:cNvPicPr>
            <a:picLocks noChangeAspect="1"/>
          </p:cNvPicPr>
          <p:nvPr/>
        </p:nvPicPr>
        <p:blipFill>
          <a:blip r:embed="rId3"/>
          <a:stretch>
            <a:fillRect/>
          </a:stretch>
        </p:blipFill>
        <p:spPr>
          <a:xfrm>
            <a:off x="640080" y="1051560"/>
            <a:ext cx="7863840" cy="3732475"/>
          </a:xfrm>
          <a:prstGeom prst="rect">
            <a:avLst/>
          </a:prstGeom>
        </p:spPr>
      </p:pic>
      <p:sp>
        <p:nvSpPr>
          <p:cNvPr id="7" name="Shape 4"/>
          <p:cNvSpPr/>
          <p:nvPr/>
        </p:nvSpPr>
        <p:spPr>
          <a:xfrm>
            <a:off x="411480" y="4966915"/>
            <a:ext cx="8321040" cy="1051560"/>
          </a:xfrm>
          <a:prstGeom prst="roundRect">
            <a:avLst>
              <a:gd name="adj" fmla="val 6957"/>
            </a:avLst>
          </a:prstGeom>
          <a:solidFill>
            <a:srgbClr val="9C7A2E"/>
          </a:solidFill>
          <a:ln/>
        </p:spPr>
        <p:txBody>
          <a:bodyPr/>
          <a:lstStyle/>
          <a:p>
            <a:endParaRPr lang="en-US"/>
          </a:p>
        </p:txBody>
      </p:sp>
      <p:sp>
        <p:nvSpPr>
          <p:cNvPr id="8" name="Text 5"/>
          <p:cNvSpPr txBox="1"/>
          <p:nvPr/>
        </p:nvSpPr>
        <p:spPr>
          <a:xfrm>
            <a:off x="640080" y="4966915"/>
            <a:ext cx="7863840" cy="10515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Estimate θ = {R, C, …} from measured trajectories rather than replacing the energy-balance model. This distinguishes “learning a physical parameter” from “learning a neural network” — both are system identification.</a:t>
            </a:r>
            <a:endParaRPr lang="en-US" sz="165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6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discover the pendulum's equation</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64</a:t>
            </a:r>
            <a:endParaRPr lang="en-US" sz="1100" dirty="0"/>
          </a:p>
        </p:txBody>
      </p:sp>
      <p:sp>
        <p:nvSpPr>
          <p:cNvPr id="6" name="Text 4"/>
          <p:cNvSpPr txBox="1"/>
          <p:nvPr/>
        </p:nvSpPr>
        <p:spPr>
          <a:xfrm>
            <a:off x="411480" y="100584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Observe angular position over time, possibly under several initial conditions; construct or estimate velocity and acceleration.</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We deliberately pretend the exact equation form is unknown, although the state variables and candidate nonlinearities are available.</a:t>
            </a:r>
            <a:endParaRPr lang="en-US" sz="1950" dirty="0"/>
          </a:p>
        </p:txBody>
      </p:sp>
      <p:sp>
        <p:nvSpPr>
          <p:cNvPr id="7" name="Shape 5"/>
          <p:cNvSpPr/>
          <p:nvPr/>
        </p:nvSpPr>
        <p:spPr>
          <a:xfrm>
            <a:off x="411480" y="2788920"/>
            <a:ext cx="8321040" cy="868680"/>
          </a:xfrm>
          <a:prstGeom prst="roundRect">
            <a:avLst>
              <a:gd name="adj" fmla="val 8421"/>
            </a:avLst>
          </a:prstGeom>
          <a:solidFill>
            <a:srgbClr val="9C7A2E"/>
          </a:solidFill>
          <a:ln/>
        </p:spPr>
        <p:txBody>
          <a:bodyPr/>
          <a:lstStyle/>
          <a:p>
            <a:endParaRPr lang="en-US"/>
          </a:p>
        </p:txBody>
      </p:sp>
      <p:sp>
        <p:nvSpPr>
          <p:cNvPr id="8" name="Text 6"/>
          <p:cNvSpPr txBox="1"/>
          <p:nvPr/>
        </p:nvSpPr>
        <p:spPr>
          <a:xfrm>
            <a:off x="640080" y="2788920"/>
            <a:ext cx="7863840" cy="86868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A familiar system on purpose — students can check whether the discovered terms make physical sense.</a:t>
            </a:r>
            <a:endParaRPr lang="en-US" sz="1950" dirty="0"/>
          </a:p>
        </p:txBody>
      </p:sp>
      <p:sp>
        <p:nvSpPr>
          <p:cNvPr id="9" name="Text 7"/>
          <p:cNvSpPr txBox="1"/>
          <p:nvPr/>
        </p:nvSpPr>
        <p:spPr>
          <a:xfrm>
            <a:off x="411480" y="3794760"/>
            <a:ext cx="8321040" cy="640080"/>
          </a:xfrm>
          <a:prstGeom prst="rect">
            <a:avLst/>
          </a:prstGeom>
          <a:noFill/>
          <a:ln/>
        </p:spPr>
        <p:txBody>
          <a:bodyPr wrap="square" lIns="0" tIns="0" rIns="0" bIns="0" rtlCol="0" anchor="ctr"/>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Teaching move: what goes wrong if the derivative estimates are noisy? This exposes a real practical difficulty in equation discovery.</a:t>
            </a:r>
            <a:endParaRPr lang="en-US" sz="17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6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SINDy: sparse identification of nonlinear dynamics</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65</a:t>
            </a:r>
            <a:endParaRPr lang="en-US" sz="1100" dirty="0"/>
          </a:p>
        </p:txBody>
      </p:sp>
      <p:sp>
        <p:nvSpPr>
          <p:cNvPr id="6" name="Text 4"/>
          <p:cNvSpPr txBox="1"/>
          <p:nvPr/>
        </p:nvSpPr>
        <p:spPr>
          <a:xfrm>
            <a:off x="365760" y="914400"/>
            <a:ext cx="8412480" cy="374073"/>
          </a:xfrm>
          <a:prstGeom prst="rect">
            <a:avLst/>
          </a:prstGeom>
          <a:noFill/>
          <a:ln/>
        </p:spPr>
        <p:txBody>
          <a:bodyPr wrap="square" lIns="0" tIns="0" rIns="0" bIns="0" rtlCol="0" anchor="ctr"/>
          <a:lstStyle/>
          <a:p>
            <a:pPr marL="0" indent="0" algn="ctr">
              <a:buNone/>
            </a:pPr>
            <a:r>
              <a:rPr lang="en-US" sz="1800" i="1" dirty="0">
                <a:solidFill>
                  <a:srgbClr val="34465B"/>
                </a:solidFill>
                <a:latin typeface="Lucida Bright" pitchFamily="34" charset="0"/>
                <a:ea typeface="Lucida Bright" pitchFamily="34" charset="-122"/>
                <a:cs typeface="Lucida Bright" pitchFamily="34" charset="-120"/>
              </a:rPr>
              <a:t>Θ(X) = [ 1,  x,  x²,  xv,  sin(x),  … ]</a:t>
            </a:r>
            <a:endParaRPr lang="en-US" sz="1800" dirty="0"/>
          </a:p>
        </p:txBody>
      </p:sp>
      <p:sp>
        <p:nvSpPr>
          <p:cNvPr id="7" name="Text 5"/>
          <p:cNvSpPr txBox="1"/>
          <p:nvPr/>
        </p:nvSpPr>
        <p:spPr>
          <a:xfrm>
            <a:off x="3566160" y="1554480"/>
            <a:ext cx="2011680" cy="498764"/>
          </a:xfrm>
          <a:prstGeom prst="rect">
            <a:avLst/>
          </a:prstGeom>
          <a:noFill/>
          <a:ln/>
        </p:spPr>
        <p:txBody>
          <a:bodyPr wrap="square" lIns="0" tIns="0" rIns="0" bIns="0" rtlCol="0" anchor="ctr"/>
          <a:lstStyle/>
          <a:p>
            <a:pPr marL="0" indent="0" algn="ctr">
              <a:buNone/>
            </a:pPr>
            <a:r>
              <a:rPr lang="en-US" sz="2400" b="1" i="1" dirty="0">
                <a:solidFill>
                  <a:srgbClr val="4F6B45"/>
                </a:solidFill>
                <a:latin typeface="Lucida Bright" pitchFamily="34" charset="0"/>
                <a:ea typeface="Lucida Bright" pitchFamily="34" charset="-122"/>
                <a:cs typeface="Lucida Bright" pitchFamily="34" charset="-120"/>
              </a:rPr>
              <a:t>Ẋ = Θ(X) Ξ</a:t>
            </a:r>
            <a:endParaRPr lang="en-US" sz="2400" dirty="0"/>
          </a:p>
        </p:txBody>
      </p:sp>
      <p:sp>
        <p:nvSpPr>
          <p:cNvPr id="8" name="Text 6"/>
          <p:cNvSpPr txBox="1"/>
          <p:nvPr/>
        </p:nvSpPr>
        <p:spPr>
          <a:xfrm>
            <a:off x="411480" y="2286000"/>
            <a:ext cx="8321040" cy="50292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Sparse regression keeps only a few columns — the result is an explicit candidate physical law, not merely a predictor.</a:t>
            </a:r>
            <a:endParaRPr lang="en-US" sz="1800" dirty="0"/>
          </a:p>
        </p:txBody>
      </p:sp>
      <p:pic>
        <p:nvPicPr>
          <p:cNvPr id="9" name="Image 0" descr="/home/claude/l4build/build/assets_v5_pendulum_sindy.png"/>
          <p:cNvPicPr>
            <a:picLocks noChangeAspect="1"/>
          </p:cNvPicPr>
          <p:nvPr/>
        </p:nvPicPr>
        <p:blipFill>
          <a:blip r:embed="rId3"/>
          <a:stretch>
            <a:fillRect/>
          </a:stretch>
        </p:blipFill>
        <p:spPr>
          <a:xfrm>
            <a:off x="1005840" y="2926080"/>
            <a:ext cx="7132320" cy="3123695"/>
          </a:xfrm>
          <a:prstGeom prst="rect">
            <a:avLst/>
          </a:prstGeom>
        </p:spPr>
      </p:pic>
      <p:sp>
        <p:nvSpPr>
          <p:cNvPr id="10" name="Text 7"/>
          <p:cNvSpPr txBox="1"/>
          <p:nvPr/>
        </p:nvSpPr>
        <p:spPr>
          <a:xfrm>
            <a:off x="411480" y="6141215"/>
            <a:ext cx="8321040" cy="32004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Brunton, Proctor &amp; Kutz — SINDy, PNAS 2016</a:t>
            </a:r>
            <a:endParaRPr lang="en-US" sz="145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6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Robot vs HVAC vs SINDy: what part of dynamics is trusted?</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66</a:t>
            </a:r>
            <a:endParaRPr lang="en-US" sz="1100" dirty="0"/>
          </a:p>
        </p:txBody>
      </p:sp>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411480" y="960120"/>
          <a:ext cx="8321040" cy="2606040"/>
        </p:xfrm>
        <a:graphic>
          <a:graphicData uri="http://schemas.openxmlformats.org/drawingml/2006/table">
            <a:tbl>
              <a:tblPr/>
              <a:tblGrid>
                <a:gridCol w="2194560">
                  <a:extLst>
                    <a:ext uri="{9D8B030D-6E8A-4147-A177-3AD203B41FA5}">
                      <a16:colId xmlns:a16="http://schemas.microsoft.com/office/drawing/2014/main" val="20000"/>
                    </a:ext>
                  </a:extLst>
                </a:gridCol>
                <a:gridCol w="6126480">
                  <a:extLst>
                    <a:ext uri="{9D8B030D-6E8A-4147-A177-3AD203B41FA5}">
                      <a16:colId xmlns:a16="http://schemas.microsoft.com/office/drawing/2014/main" val="20001"/>
                    </a:ext>
                  </a:extLst>
                </a:gridCol>
              </a:tblGrid>
              <a:tr h="868680">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Compared to...</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Trade-off</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0"/>
                  </a:ext>
                </a:extLst>
              </a:tr>
              <a:tr h="868680">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neural dynamics model</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higher expressive power, much lower interpretability</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classical parameter ID</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SINDy can also search over the equation's form, not just coefficients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bl>
          </a:graphicData>
        </a:graphic>
      </p:graphicFrame>
      <p:sp>
        <p:nvSpPr>
          <p:cNvPr id="7" name="Shape 4"/>
          <p:cNvSpPr/>
          <p:nvPr/>
        </p:nvSpPr>
        <p:spPr>
          <a:xfrm>
            <a:off x="411480" y="3840480"/>
            <a:ext cx="8321040" cy="1417320"/>
          </a:xfrm>
          <a:prstGeom prst="roundRect">
            <a:avLst>
              <a:gd name="adj" fmla="val 5161"/>
            </a:avLst>
          </a:prstGeom>
          <a:solidFill>
            <a:srgbClr val="9C7A2E"/>
          </a:solidFill>
          <a:ln/>
        </p:spPr>
        <p:txBody>
          <a:bodyPr/>
          <a:lstStyle/>
          <a:p>
            <a:endParaRPr lang="en-US"/>
          </a:p>
        </p:txBody>
      </p:sp>
      <p:sp>
        <p:nvSpPr>
          <p:cNvPr id="8" name="Text 5"/>
          <p:cNvSpPr txBox="1"/>
          <p:nvPr/>
        </p:nvSpPr>
        <p:spPr>
          <a:xfrm>
            <a:off x="640080" y="3840480"/>
            <a:ext cx="7863840" cy="141732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Shared question across robot, HVAC, and pendulum: how much of the transition law do we trust? Robot — trust geometry, learn the residual. HVAC — trust the equation form, estimate parameters. Pendulum / SINDy — use data to select the equation terms themselves.</a:t>
            </a:r>
            <a:endParaRPr lang="en-US" sz="1650" dirty="0"/>
          </a:p>
        </p:txBody>
      </p:sp>
      <p:sp>
        <p:nvSpPr>
          <p:cNvPr id="9" name="Text 6"/>
          <p:cNvSpPr txBox="1"/>
          <p:nvPr/>
        </p:nvSpPr>
        <p:spPr>
          <a:xfrm>
            <a:off x="411480" y="5394960"/>
            <a:ext cx="8321040" cy="50292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Important caveat: numerical differentiation amplifies noise, and the candidate-library choice strongly affects what gets discovered.</a:t>
            </a:r>
            <a:endParaRPr lang="en-US" sz="145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6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6B4468"/>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6   </a:t>
            </a:r>
            <a:r>
              <a:rPr lang="en-US" sz="3300" b="1" dirty="0">
                <a:solidFill>
                  <a:srgbClr val="FFFFFF"/>
                </a:solidFill>
                <a:latin typeface="Lucida Bright" pitchFamily="34" charset="0"/>
                <a:ea typeface="Lucida Bright" pitchFamily="34" charset="-122"/>
                <a:cs typeface="Lucida Bright" pitchFamily="34" charset="-120"/>
              </a:rPr>
              <a:t>Constrain Learning with Known Physics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the law is known but the field is only sparsely observed</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67</a:t>
            </a:r>
            <a:endParaRPr lang="en-US" sz="11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6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reverse problem: law known, state sparsely observed</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68</a:t>
            </a:r>
            <a:endParaRPr lang="en-US" sz="1100" dirty="0"/>
          </a:p>
        </p:txBody>
      </p:sp>
      <p:sp>
        <p:nvSpPr>
          <p:cNvPr id="6" name="Text 4"/>
          <p:cNvSpPr txBox="1"/>
          <p:nvPr/>
        </p:nvSpPr>
        <p:spPr>
          <a:xfrm>
            <a:off x="411480" y="896112"/>
            <a:ext cx="8321040" cy="86868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This section deliberately reverses the previous one. In system identification the trajectory is observed and the law is uncertain. Here the governing law is known, but the spatial / temporal field is only sparsely measured.</a:t>
            </a:r>
            <a:endParaRPr lang="en-US" sz="1800" dirty="0"/>
          </a:p>
        </p:txBody>
      </p:sp>
      <p:sp>
        <p:nvSpPr>
          <p:cNvPr id="7" name="Shape 5"/>
          <p:cNvSpPr/>
          <p:nvPr/>
        </p:nvSpPr>
        <p:spPr>
          <a:xfrm>
            <a:off x="411480" y="1965960"/>
            <a:ext cx="3977640" cy="1371600"/>
          </a:xfrm>
          <a:prstGeom prst="roundRect">
            <a:avLst>
              <a:gd name="adj" fmla="val 5333"/>
            </a:avLst>
          </a:prstGeom>
          <a:solidFill>
            <a:srgbClr val="4F6B45"/>
          </a:solidFill>
          <a:ln/>
        </p:spPr>
        <p:txBody>
          <a:bodyPr/>
          <a:lstStyle/>
          <a:p>
            <a:endParaRPr lang="en-US"/>
          </a:p>
        </p:txBody>
      </p:sp>
      <p:sp>
        <p:nvSpPr>
          <p:cNvPr id="8" name="Text 6"/>
          <p:cNvSpPr txBox="1"/>
          <p:nvPr/>
        </p:nvSpPr>
        <p:spPr>
          <a:xfrm>
            <a:off x="411480" y="2039112"/>
            <a:ext cx="397764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System ID (SINDy)</a:t>
            </a:r>
            <a:endParaRPr lang="en-US" sz="1800" dirty="0"/>
          </a:p>
        </p:txBody>
      </p:sp>
      <p:sp>
        <p:nvSpPr>
          <p:cNvPr id="9" name="Text 7"/>
          <p:cNvSpPr txBox="1"/>
          <p:nvPr/>
        </p:nvSpPr>
        <p:spPr>
          <a:xfrm>
            <a:off x="594360" y="2532888"/>
            <a:ext cx="3611880" cy="731520"/>
          </a:xfrm>
          <a:prstGeom prst="rect">
            <a:avLst/>
          </a:prstGeom>
          <a:noFill/>
          <a:ln/>
        </p:spPr>
        <p:txBody>
          <a:bodyPr wrap="square" lIns="0" tIns="0" rIns="0" bIns="0" rtlCol="0" anchor="ctr"/>
          <a:lstStyle/>
          <a:p>
            <a:pPr marL="0" indent="0" algn="ctr">
              <a:buNone/>
            </a:pPr>
            <a:r>
              <a:rPr lang="en-US" sz="1700" dirty="0">
                <a:solidFill>
                  <a:srgbClr val="FFFFFF"/>
                </a:solidFill>
                <a:latin typeface="Lucida Bright" pitchFamily="34" charset="0"/>
                <a:ea typeface="Lucida Bright" pitchFamily="34" charset="-122"/>
                <a:cs typeface="Lucida Bright" pitchFamily="34" charset="-120"/>
              </a:rPr>
              <a:t>state fully observed;</a:t>
            </a:r>
            <a:endParaRPr lang="en-US" sz="1700" dirty="0"/>
          </a:p>
          <a:p>
            <a:pPr marL="0" indent="0" algn="ctr">
              <a:buNone/>
            </a:pPr>
            <a:r>
              <a:rPr lang="en-US" sz="1700" dirty="0">
                <a:solidFill>
                  <a:srgbClr val="FFFFFF"/>
                </a:solidFill>
                <a:latin typeface="Lucida Bright" pitchFamily="34" charset="0"/>
                <a:ea typeface="Lucida Bright" pitchFamily="34" charset="-122"/>
                <a:cs typeface="Lucida Bright" pitchFamily="34" charset="-120"/>
              </a:rPr>
              <a:t>equation unknown</a:t>
            </a:r>
            <a:endParaRPr lang="en-US" sz="1700" dirty="0"/>
          </a:p>
        </p:txBody>
      </p:sp>
      <p:sp>
        <p:nvSpPr>
          <p:cNvPr id="10" name="Shape 8"/>
          <p:cNvSpPr/>
          <p:nvPr/>
        </p:nvSpPr>
        <p:spPr>
          <a:xfrm>
            <a:off x="4754880" y="1965960"/>
            <a:ext cx="3977640" cy="1371600"/>
          </a:xfrm>
          <a:prstGeom prst="roundRect">
            <a:avLst>
              <a:gd name="adj" fmla="val 5333"/>
            </a:avLst>
          </a:prstGeom>
          <a:solidFill>
            <a:srgbClr val="6B4468"/>
          </a:solidFill>
          <a:ln/>
        </p:spPr>
        <p:txBody>
          <a:bodyPr/>
          <a:lstStyle/>
          <a:p>
            <a:endParaRPr lang="en-US"/>
          </a:p>
        </p:txBody>
      </p:sp>
      <p:sp>
        <p:nvSpPr>
          <p:cNvPr id="11" name="Text 9"/>
          <p:cNvSpPr txBox="1"/>
          <p:nvPr/>
        </p:nvSpPr>
        <p:spPr>
          <a:xfrm>
            <a:off x="4754880" y="2039112"/>
            <a:ext cx="397764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Physics-Constrained Field</a:t>
            </a:r>
            <a:endParaRPr lang="en-US" sz="1800" dirty="0"/>
          </a:p>
        </p:txBody>
      </p:sp>
      <p:sp>
        <p:nvSpPr>
          <p:cNvPr id="12" name="Text 10"/>
          <p:cNvSpPr txBox="1"/>
          <p:nvPr/>
        </p:nvSpPr>
        <p:spPr>
          <a:xfrm>
            <a:off x="4937760" y="2532888"/>
            <a:ext cx="3611880" cy="731520"/>
          </a:xfrm>
          <a:prstGeom prst="rect">
            <a:avLst/>
          </a:prstGeom>
          <a:noFill/>
          <a:ln/>
        </p:spPr>
        <p:txBody>
          <a:bodyPr wrap="square" lIns="0" tIns="0" rIns="0" bIns="0" rtlCol="0" anchor="ctr"/>
          <a:lstStyle/>
          <a:p>
            <a:pPr marL="0" indent="0" algn="ctr">
              <a:buNone/>
            </a:pPr>
            <a:r>
              <a:rPr lang="en-US" sz="1700" dirty="0">
                <a:solidFill>
                  <a:srgbClr val="FFFFFF"/>
                </a:solidFill>
                <a:latin typeface="Lucida Bright" pitchFamily="34" charset="0"/>
                <a:ea typeface="Lucida Bright" pitchFamily="34" charset="-122"/>
                <a:cs typeface="Lucida Bright" pitchFamily="34" charset="-120"/>
              </a:rPr>
              <a:t>equation known;</a:t>
            </a:r>
            <a:endParaRPr lang="en-US" sz="1700" dirty="0"/>
          </a:p>
          <a:p>
            <a:pPr marL="0" indent="0" algn="ctr">
              <a:buNone/>
            </a:pPr>
            <a:r>
              <a:rPr lang="en-US" sz="1700" dirty="0">
                <a:solidFill>
                  <a:srgbClr val="FFFFFF"/>
                </a:solidFill>
                <a:latin typeface="Lucida Bright" pitchFamily="34" charset="0"/>
                <a:ea typeface="Lucida Bright" pitchFamily="34" charset="-122"/>
                <a:cs typeface="Lucida Bright" pitchFamily="34" charset="-120"/>
              </a:rPr>
              <a:t>state sparsely observed</a:t>
            </a:r>
            <a:endParaRPr lang="en-US" sz="1700" dirty="0"/>
          </a:p>
        </p:txBody>
      </p:sp>
      <p:sp>
        <p:nvSpPr>
          <p:cNvPr id="13" name="Shape 11"/>
          <p:cNvSpPr/>
          <p:nvPr/>
        </p:nvSpPr>
        <p:spPr>
          <a:xfrm>
            <a:off x="411480" y="3703320"/>
            <a:ext cx="8321040" cy="1005840"/>
          </a:xfrm>
          <a:prstGeom prst="roundRect">
            <a:avLst>
              <a:gd name="adj" fmla="val 7273"/>
            </a:avLst>
          </a:prstGeom>
          <a:solidFill>
            <a:srgbClr val="9C7A2E"/>
          </a:solidFill>
          <a:ln/>
        </p:spPr>
        <p:txBody>
          <a:bodyPr/>
          <a:lstStyle/>
          <a:p>
            <a:endParaRPr lang="en-US"/>
          </a:p>
        </p:txBody>
      </p:sp>
      <p:sp>
        <p:nvSpPr>
          <p:cNvPr id="14" name="Text 12"/>
          <p:cNvSpPr txBox="1"/>
          <p:nvPr/>
        </p:nvSpPr>
        <p:spPr>
          <a:xfrm>
            <a:off x="640080" y="3703320"/>
            <a:ext cx="7863840" cy="10058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Same recurring question, mirrored: how much of the physical description can we trust, and where must data fill the gap?</a:t>
            </a:r>
            <a:endParaRPr lang="en-US" sz="19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7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 continuous neural field: uφ(r, t)</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69</a:t>
            </a:r>
            <a:endParaRPr lang="en-US" sz="1100" dirty="0"/>
          </a:p>
        </p:txBody>
      </p:sp>
      <p:sp>
        <p:nvSpPr>
          <p:cNvPr id="6" name="Text 4"/>
          <p:cNvSpPr txBox="1"/>
          <p:nvPr/>
        </p:nvSpPr>
        <p:spPr>
          <a:xfrm>
            <a:off x="411480" y="1051560"/>
            <a:ext cx="8321040" cy="502920"/>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uφ(r, t):     spatial–temporal coordinate  →  predicted physical field value</a:t>
            </a:r>
            <a:endParaRPr lang="en-US" sz="1900" dirty="0"/>
          </a:p>
        </p:txBody>
      </p:sp>
      <p:sp>
        <p:nvSpPr>
          <p:cNvPr id="7" name="Text 5"/>
          <p:cNvSpPr txBox="1"/>
          <p:nvPr/>
        </p:nvSpPr>
        <p:spPr>
          <a:xfrm>
            <a:off x="411480" y="187452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Rather than predicting a fixed image, a coordinate network can represent temperature, pressure, displacement, velocity, concentration, or another continuous field.</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Automatic differentiation supplies spatial and temporal derivatives of uφ directly — exactly what a PDE residual needs.</a:t>
            </a:r>
            <a:endParaRPr lang="en-US" sz="19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7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physics-constrained objective</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70</a:t>
            </a:r>
            <a:endParaRPr lang="en-US" sz="1100" dirty="0"/>
          </a:p>
        </p:txBody>
      </p:sp>
      <p:sp>
        <p:nvSpPr>
          <p:cNvPr id="6" name="Shape 4"/>
          <p:cNvSpPr/>
          <p:nvPr/>
        </p:nvSpPr>
        <p:spPr>
          <a:xfrm>
            <a:off x="137160" y="1051560"/>
            <a:ext cx="8869680" cy="756666"/>
          </a:xfrm>
          <a:prstGeom prst="roundRect">
            <a:avLst>
              <a:gd name="adj" fmla="val 9668"/>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137160" y="1051560"/>
            <a:ext cx="8869680" cy="756666"/>
          </a:xfrm>
          <a:prstGeom prst="rect">
            <a:avLst/>
          </a:prstGeom>
          <a:noFill/>
          <a:ln/>
        </p:spPr>
        <p:txBody>
          <a:bodyPr wrap="square" lIns="0" tIns="0" rIns="0" bIns="0" rtlCol="0" anchor="ctr"/>
          <a:lstStyle/>
          <a:p>
            <a:pPr marL="0" indent="0" algn="ctr">
              <a:buNone/>
            </a:pPr>
            <a:r>
              <a:rPr lang="en-US" sz="1550" i="1" dirty="0">
                <a:solidFill>
                  <a:srgbClr val="34465B"/>
                </a:solidFill>
                <a:latin typeface="Lucida Bright" pitchFamily="34" charset="0"/>
                <a:ea typeface="Lucida Bright" pitchFamily="34" charset="-122"/>
                <a:cs typeface="Lucida Bright" pitchFamily="34" charset="-120"/>
              </a:rPr>
              <a:t>L = L</a:t>
            </a:r>
            <a:r>
              <a:rPr lang="en-US" sz="1200" i="1" baseline="-40000" dirty="0">
                <a:solidFill>
                  <a:srgbClr val="34465B"/>
                </a:solidFill>
                <a:latin typeface="Lucida Bright" pitchFamily="34" charset="0"/>
                <a:ea typeface="Lucida Bright" pitchFamily="34" charset="-122"/>
                <a:cs typeface="Lucida Bright" pitchFamily="34" charset="-120"/>
              </a:rPr>
              <a:t>data</a:t>
            </a:r>
            <a:r>
              <a:rPr lang="en-US" sz="1550" i="1" dirty="0">
                <a:solidFill>
                  <a:srgbClr val="34465B"/>
                </a:solidFill>
                <a:latin typeface="Lucida Bright" pitchFamily="34" charset="0"/>
                <a:ea typeface="Lucida Bright" pitchFamily="34" charset="-122"/>
                <a:cs typeface="Lucida Bright" pitchFamily="34" charset="-120"/>
              </a:rPr>
              <a:t> + λ</a:t>
            </a:r>
            <a:r>
              <a:rPr lang="en-US" sz="1200" i="1" baseline="-40000" dirty="0">
                <a:solidFill>
                  <a:srgbClr val="34465B"/>
                </a:solidFill>
                <a:latin typeface="Lucida Bright" pitchFamily="34" charset="0"/>
                <a:ea typeface="Lucida Bright" pitchFamily="34" charset="-122"/>
                <a:cs typeface="Lucida Bright" pitchFamily="34" charset="-120"/>
              </a:rPr>
              <a:t>PDE</a:t>
            </a:r>
            <a:r>
              <a:rPr lang="en-US" sz="1550" i="1" dirty="0">
                <a:solidFill>
                  <a:srgbClr val="34465B"/>
                </a:solidFill>
                <a:latin typeface="Lucida Bright" pitchFamily="34" charset="0"/>
                <a:ea typeface="Lucida Bright" pitchFamily="34" charset="-122"/>
                <a:cs typeface="Lucida Bright" pitchFamily="34" charset="-120"/>
              </a:rPr>
              <a:t>L</a:t>
            </a:r>
            <a:r>
              <a:rPr lang="en-US" sz="1200" i="1" baseline="-40000" dirty="0">
                <a:solidFill>
                  <a:srgbClr val="34465B"/>
                </a:solidFill>
                <a:latin typeface="Lucida Bright" pitchFamily="34" charset="0"/>
                <a:ea typeface="Lucida Bright" pitchFamily="34" charset="-122"/>
                <a:cs typeface="Lucida Bright" pitchFamily="34" charset="-120"/>
              </a:rPr>
              <a:t>PDE</a:t>
            </a:r>
            <a:r>
              <a:rPr lang="en-US" sz="1550" i="1" dirty="0">
                <a:solidFill>
                  <a:srgbClr val="34465B"/>
                </a:solidFill>
                <a:latin typeface="Lucida Bright" pitchFamily="34" charset="0"/>
                <a:ea typeface="Lucida Bright" pitchFamily="34" charset="-122"/>
                <a:cs typeface="Lucida Bright" pitchFamily="34" charset="-120"/>
              </a:rPr>
              <a:t> + λ</a:t>
            </a:r>
            <a:r>
              <a:rPr lang="en-US" sz="1200" i="1" baseline="-40000" dirty="0">
                <a:solidFill>
                  <a:srgbClr val="34465B"/>
                </a:solidFill>
                <a:latin typeface="Lucida Bright" pitchFamily="34" charset="0"/>
                <a:ea typeface="Lucida Bright" pitchFamily="34" charset="-122"/>
                <a:cs typeface="Lucida Bright" pitchFamily="34" charset="-120"/>
              </a:rPr>
              <a:t>BC</a:t>
            </a:r>
            <a:r>
              <a:rPr lang="en-US" sz="1550" i="1" dirty="0">
                <a:solidFill>
                  <a:srgbClr val="34465B"/>
                </a:solidFill>
                <a:latin typeface="Lucida Bright" pitchFamily="34" charset="0"/>
                <a:ea typeface="Lucida Bright" pitchFamily="34" charset="-122"/>
                <a:cs typeface="Lucida Bright" pitchFamily="34" charset="-120"/>
              </a:rPr>
              <a:t>L</a:t>
            </a:r>
            <a:r>
              <a:rPr lang="en-US" sz="1200" i="1" baseline="-40000" dirty="0">
                <a:solidFill>
                  <a:srgbClr val="34465B"/>
                </a:solidFill>
                <a:latin typeface="Lucida Bright" pitchFamily="34" charset="0"/>
                <a:ea typeface="Lucida Bright" pitchFamily="34" charset="-122"/>
                <a:cs typeface="Lucida Bright" pitchFamily="34" charset="-120"/>
              </a:rPr>
              <a:t>boundary</a:t>
            </a:r>
            <a:r>
              <a:rPr lang="en-US" sz="1550" i="1" dirty="0">
                <a:solidFill>
                  <a:srgbClr val="34465B"/>
                </a:solidFill>
                <a:latin typeface="Lucida Bright" pitchFamily="34" charset="0"/>
                <a:ea typeface="Lucida Bright" pitchFamily="34" charset="-122"/>
                <a:cs typeface="Lucida Bright" pitchFamily="34" charset="-120"/>
              </a:rPr>
              <a:t> + λ</a:t>
            </a:r>
            <a:r>
              <a:rPr lang="en-US" sz="1200" i="1" baseline="-40000" dirty="0">
                <a:solidFill>
                  <a:srgbClr val="34465B"/>
                </a:solidFill>
                <a:latin typeface="Lucida Bright" pitchFamily="34" charset="0"/>
                <a:ea typeface="Lucida Bright" pitchFamily="34" charset="-122"/>
                <a:cs typeface="Lucida Bright" pitchFamily="34" charset="-120"/>
              </a:rPr>
              <a:t>IC</a:t>
            </a:r>
            <a:r>
              <a:rPr lang="en-US" sz="1550" i="1" dirty="0">
                <a:solidFill>
                  <a:srgbClr val="34465B"/>
                </a:solidFill>
                <a:latin typeface="Lucida Bright" pitchFamily="34" charset="0"/>
                <a:ea typeface="Lucida Bright" pitchFamily="34" charset="-122"/>
                <a:cs typeface="Lucida Bright" pitchFamily="34" charset="-120"/>
              </a:rPr>
              <a:t>L</a:t>
            </a:r>
            <a:r>
              <a:rPr lang="en-US" sz="1200" b="1" i="1" baseline="-40000" dirty="0">
                <a:solidFill>
                  <a:srgbClr val="6B4468"/>
                </a:solidFill>
                <a:latin typeface="Lucida Bright" pitchFamily="34" charset="0"/>
                <a:ea typeface="Lucida Bright" pitchFamily="34" charset="-122"/>
                <a:cs typeface="Lucida Bright" pitchFamily="34" charset="-120"/>
              </a:rPr>
              <a:t>initial</a:t>
            </a:r>
            <a:endParaRPr lang="en-US" sz="1550" dirty="0"/>
          </a:p>
        </p:txBody>
      </p:sp>
      <p:sp>
        <p:nvSpPr>
          <p:cNvPr id="8" name="Text 6"/>
          <p:cNvSpPr txBox="1"/>
          <p:nvPr/>
        </p:nvSpPr>
        <p:spPr>
          <a:xfrm>
            <a:off x="411480" y="214884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Ldata — match sensor observations at measured coordinates.</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LPDE — penalize residual of the governing equation at collocation points, including places with no sensor.</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LBC / LIC — enforce boundary and initial conditions.</a:t>
            </a:r>
            <a:endParaRPr lang="en-US" sz="1850" dirty="0"/>
          </a:p>
        </p:txBody>
      </p:sp>
      <p:sp>
        <p:nvSpPr>
          <p:cNvPr id="9" name="Shape 7"/>
          <p:cNvSpPr/>
          <p:nvPr/>
        </p:nvSpPr>
        <p:spPr>
          <a:xfrm>
            <a:off x="411480" y="3794760"/>
            <a:ext cx="8321040" cy="1051560"/>
          </a:xfrm>
          <a:prstGeom prst="roundRect">
            <a:avLst>
              <a:gd name="adj" fmla="val 6957"/>
            </a:avLst>
          </a:prstGeom>
          <a:solidFill>
            <a:srgbClr val="9C7A2E"/>
          </a:solidFill>
          <a:ln/>
        </p:spPr>
        <p:txBody>
          <a:bodyPr/>
          <a:lstStyle/>
          <a:p>
            <a:endParaRPr lang="en-US"/>
          </a:p>
        </p:txBody>
      </p:sp>
      <p:sp>
        <p:nvSpPr>
          <p:cNvPr id="10" name="Text 8"/>
          <p:cNvSpPr txBox="1"/>
          <p:nvPr/>
        </p:nvSpPr>
        <p:spPr>
          <a:xfrm>
            <a:off x="640080" y="3794760"/>
            <a:ext cx="7863840" cy="105156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The PDE residual is evaluated at collocation points that need no sensor at all — the physical law supervises the network between sensors.</a:t>
            </a:r>
            <a:endParaRPr lang="en-US" sz="18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7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room temperature field from 8 sensors</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71</a:t>
            </a:r>
            <a:endParaRPr lang="en-US" sz="1100" dirty="0"/>
          </a:p>
        </p:txBody>
      </p:sp>
      <p:pic>
        <p:nvPicPr>
          <p:cNvPr id="6" name="Image 0" descr="/home/claude/l4build/build/assets_v5_heat_pinn.png"/>
          <p:cNvPicPr>
            <a:picLocks noChangeAspect="1"/>
          </p:cNvPicPr>
          <p:nvPr/>
        </p:nvPicPr>
        <p:blipFill>
          <a:blip r:embed="rId3"/>
          <a:stretch>
            <a:fillRect/>
          </a:stretch>
        </p:blipFill>
        <p:spPr>
          <a:xfrm>
            <a:off x="731520" y="896112"/>
            <a:ext cx="7680960" cy="3395058"/>
          </a:xfrm>
          <a:prstGeom prst="rect">
            <a:avLst/>
          </a:prstGeom>
        </p:spPr>
      </p:pic>
      <p:sp>
        <p:nvSpPr>
          <p:cNvPr id="7" name="Text 4"/>
          <p:cNvSpPr txBox="1"/>
          <p:nvPr/>
        </p:nvSpPr>
        <p:spPr>
          <a:xfrm>
            <a:off x="3383280" y="4382610"/>
            <a:ext cx="237744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∂T/∂t = α∇²T</a:t>
            </a:r>
            <a:endParaRPr lang="en-US" sz="1900" dirty="0"/>
          </a:p>
        </p:txBody>
      </p:sp>
      <p:sp>
        <p:nvSpPr>
          <p:cNvPr id="8" name="Shape 5"/>
          <p:cNvSpPr/>
          <p:nvPr/>
        </p:nvSpPr>
        <p:spPr>
          <a:xfrm>
            <a:off x="411480" y="4885530"/>
            <a:ext cx="8321040" cy="914400"/>
          </a:xfrm>
          <a:prstGeom prst="roundRect">
            <a:avLst>
              <a:gd name="adj" fmla="val 8000"/>
            </a:avLst>
          </a:prstGeom>
          <a:solidFill>
            <a:srgbClr val="9C7A2E"/>
          </a:solidFill>
          <a:ln/>
        </p:spPr>
        <p:txBody>
          <a:bodyPr/>
          <a:lstStyle/>
          <a:p>
            <a:endParaRPr lang="en-US"/>
          </a:p>
        </p:txBody>
      </p:sp>
      <p:sp>
        <p:nvSpPr>
          <p:cNvPr id="9" name="Text 6"/>
          <p:cNvSpPr txBox="1"/>
          <p:nvPr/>
        </p:nvSpPr>
        <p:spPr>
          <a:xfrm>
            <a:off x="640080" y="4885530"/>
            <a:ext cx="7863840" cy="91440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Pure interpolation admits infinitely many fields through 8 points. The heat equation eliminates every field with impossible spatial curvature or temporal evolution.</a:t>
            </a:r>
            <a:endParaRPr lang="en-US" sz="165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7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acoustic pressure field from 5 microphones</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72</a:t>
            </a:r>
            <a:endParaRPr lang="en-US" sz="1100" dirty="0"/>
          </a:p>
        </p:txBody>
      </p:sp>
      <p:pic>
        <p:nvPicPr>
          <p:cNvPr id="6" name="Image 0" descr="/home/claude/l4build/build/assets_v5_acoustic_pinn.png"/>
          <p:cNvPicPr>
            <a:picLocks noChangeAspect="1"/>
          </p:cNvPicPr>
          <p:nvPr/>
        </p:nvPicPr>
        <p:blipFill>
          <a:blip r:embed="rId3"/>
          <a:stretch>
            <a:fillRect/>
          </a:stretch>
        </p:blipFill>
        <p:spPr>
          <a:xfrm>
            <a:off x="457200" y="896112"/>
            <a:ext cx="8229600" cy="3489553"/>
          </a:xfrm>
          <a:prstGeom prst="rect">
            <a:avLst/>
          </a:prstGeom>
        </p:spPr>
      </p:pic>
      <p:sp>
        <p:nvSpPr>
          <p:cNvPr id="7" name="Shape 4"/>
          <p:cNvSpPr/>
          <p:nvPr/>
        </p:nvSpPr>
        <p:spPr>
          <a:xfrm>
            <a:off x="411480" y="4659985"/>
            <a:ext cx="8321040" cy="960120"/>
          </a:xfrm>
          <a:prstGeom prst="roundRect">
            <a:avLst>
              <a:gd name="adj" fmla="val 7619"/>
            </a:avLst>
          </a:prstGeom>
          <a:solidFill>
            <a:srgbClr val="9C7A2E"/>
          </a:solidFill>
          <a:ln/>
        </p:spPr>
        <p:txBody>
          <a:bodyPr/>
          <a:lstStyle/>
          <a:p>
            <a:endParaRPr lang="en-US"/>
          </a:p>
        </p:txBody>
      </p:sp>
      <p:sp>
        <p:nvSpPr>
          <p:cNvPr id="8" name="Text 5"/>
          <p:cNvSpPr txBox="1"/>
          <p:nvPr/>
        </p:nvSpPr>
        <p:spPr>
          <a:xfrm>
            <a:off x="640080" y="4659985"/>
            <a:ext cx="7863840" cy="96012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Ordinary spatial interpolation ignores phase and wave behavior. A wave / Helmholtz residual enforces physically consistent oscillation between microphones.</a:t>
            </a:r>
            <a:endParaRPr lang="en-US" sz="175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7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flow field from sparse probes</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73</a:t>
            </a:r>
            <a:endParaRPr lang="en-US" sz="1100" dirty="0"/>
          </a:p>
        </p:txBody>
      </p:sp>
      <p:sp>
        <p:nvSpPr>
          <p:cNvPr id="6" name="Text 4"/>
          <p:cNvSpPr txBox="1"/>
          <p:nvPr/>
        </p:nvSpPr>
        <p:spPr>
          <a:xfrm>
            <a:off x="411480" y="868680"/>
            <a:ext cx="8321040" cy="411480"/>
          </a:xfrm>
          <a:prstGeom prst="rect">
            <a:avLst/>
          </a:prstGeom>
          <a:noFill/>
          <a:ln/>
        </p:spPr>
        <p:txBody>
          <a:bodyPr wrap="square" lIns="0" tIns="0" rIns="0" bIns="0" rtlCol="0" anchor="ctr"/>
          <a:lstStyle/>
          <a:p>
            <a:pPr marL="0" indent="0" algn="ctr">
              <a:buNone/>
            </a:pPr>
            <a:r>
              <a:rPr lang="en-US" sz="1650" i="1" dirty="0">
                <a:solidFill>
                  <a:srgbClr val="6B6459"/>
                </a:solidFill>
                <a:latin typeface="Lucida Bright" pitchFamily="34" charset="0"/>
                <a:ea typeface="Lucida Bright" pitchFamily="34" charset="-122"/>
                <a:cs typeface="Lucida Bright" pitchFamily="34" charset="-120"/>
              </a:rPr>
              <a:t>Same idea, different PDE family — a conceptual preview, not a full computational-fluid-dynamics treatment.</a:t>
            </a:r>
            <a:endParaRPr lang="en-US" sz="1650" dirty="0"/>
          </a:p>
        </p:txBody>
      </p:sp>
      <p:pic>
        <p:nvPicPr>
          <p:cNvPr id="7" name="Image 0" descr="/home/claude/l4build/build/assets_v5_flow_field.png"/>
          <p:cNvPicPr>
            <a:picLocks noChangeAspect="1"/>
          </p:cNvPicPr>
          <p:nvPr/>
        </p:nvPicPr>
        <p:blipFill>
          <a:blip r:embed="rId3"/>
          <a:stretch>
            <a:fillRect/>
          </a:stretch>
        </p:blipFill>
        <p:spPr>
          <a:xfrm>
            <a:off x="2468880" y="1280160"/>
            <a:ext cx="4206240" cy="3316123"/>
          </a:xfrm>
          <a:prstGeom prst="rect">
            <a:avLst/>
          </a:prstGeom>
        </p:spPr>
      </p:pic>
      <p:sp>
        <p:nvSpPr>
          <p:cNvPr id="8" name="Text 5"/>
          <p:cNvSpPr txBox="1"/>
          <p:nvPr/>
        </p:nvSpPr>
        <p:spPr>
          <a:xfrm>
            <a:off x="411480" y="4733443"/>
            <a:ext cx="8321040" cy="777240"/>
          </a:xfrm>
          <a:prstGeom prst="rect">
            <a:avLst/>
          </a:prstGeom>
          <a:noFill/>
          <a:ln/>
        </p:spPr>
        <p:txBody>
          <a:bodyPr wrap="square" lIns="0" tIns="0" rIns="0" bIns="0" rtlCol="0" anchor="t"/>
          <a:lstStyle/>
          <a:p>
            <a:pPr marL="228600" indent="-228600">
              <a:spcAft>
                <a:spcPts val="1200"/>
              </a:spcAft>
              <a:buSzPct val="100000"/>
              <a:buChar char="▪"/>
            </a:pPr>
            <a:r>
              <a:rPr lang="en-US" sz="1550" dirty="0">
                <a:solidFill>
                  <a:srgbClr val="2B2B28"/>
                </a:solidFill>
                <a:latin typeface="Lucida Bright" pitchFamily="34" charset="0"/>
                <a:ea typeface="Lucida Bright" pitchFamily="34" charset="-122"/>
                <a:cs typeface="Lucida Bright" pitchFamily="34" charset="-120"/>
              </a:rPr>
              <a:t>Pressure / velocity probes sample only a few locations around an obstacle; continuity and momentum equations couple distant points and constrain the boundary separately from the interior.</a:t>
            </a:r>
            <a:endParaRPr lang="en-US" sz="1550" dirty="0"/>
          </a:p>
        </p:txBody>
      </p:sp>
      <p:sp>
        <p:nvSpPr>
          <p:cNvPr id="9" name="Shape 6"/>
          <p:cNvSpPr/>
          <p:nvPr/>
        </p:nvSpPr>
        <p:spPr>
          <a:xfrm>
            <a:off x="411480" y="5510683"/>
            <a:ext cx="8321040" cy="731520"/>
          </a:xfrm>
          <a:prstGeom prst="roundRect">
            <a:avLst>
              <a:gd name="adj" fmla="val 10000"/>
            </a:avLst>
          </a:prstGeom>
          <a:solidFill>
            <a:srgbClr val="9C7A2E"/>
          </a:solidFill>
          <a:ln/>
        </p:spPr>
        <p:txBody>
          <a:bodyPr/>
          <a:lstStyle/>
          <a:p>
            <a:endParaRPr lang="en-US"/>
          </a:p>
        </p:txBody>
      </p:sp>
      <p:sp>
        <p:nvSpPr>
          <p:cNvPr id="10" name="Text 7"/>
          <p:cNvSpPr txBox="1"/>
          <p:nvPr/>
        </p:nvSpPr>
        <p:spPr>
          <a:xfrm>
            <a:off x="640080" y="5510683"/>
            <a:ext cx="7863840" cy="73152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The idea is not specific to heat or acoustics — any field with a known governing PDE and sparse sensors fits this same recipe.</a:t>
            </a:r>
            <a:endParaRPr lang="en-US" sz="145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7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Technical caution: PINNs are not automatically superior</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74</a:t>
            </a:r>
            <a:endParaRPr lang="en-US" sz="1100" dirty="0"/>
          </a:p>
        </p:txBody>
      </p:sp>
      <p:sp>
        <p:nvSpPr>
          <p:cNvPr id="6" name="Text 4"/>
          <p:cNvSpPr txBox="1"/>
          <p:nvPr/>
        </p:nvSpPr>
        <p:spPr>
          <a:xfrm>
            <a:off x="411480" y="1051560"/>
            <a:ext cx="8321040" cy="210312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Loss terms can live on very different scales — balancing data, PDE, and boundary losses matters.</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High-frequency solutions and stiff PDEs can be difficult to optimize.</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If the governing equation or boundary conditions are wrong, physics constraints can force the network toward the wrong solution.</a:t>
            </a:r>
            <a:endParaRPr lang="en-US" sz="1950" dirty="0"/>
          </a:p>
        </p:txBody>
      </p:sp>
      <p:sp>
        <p:nvSpPr>
          <p:cNvPr id="7" name="Shape 5"/>
          <p:cNvSpPr/>
          <p:nvPr/>
        </p:nvSpPr>
        <p:spPr>
          <a:xfrm>
            <a:off x="411480" y="3337560"/>
            <a:ext cx="8321040" cy="1097280"/>
          </a:xfrm>
          <a:prstGeom prst="roundRect">
            <a:avLst>
              <a:gd name="adj" fmla="val 6667"/>
            </a:avLst>
          </a:prstGeom>
          <a:solidFill>
            <a:srgbClr val="9C7A2E"/>
          </a:solidFill>
          <a:ln/>
        </p:spPr>
        <p:txBody>
          <a:bodyPr/>
          <a:lstStyle/>
          <a:p>
            <a:endParaRPr lang="en-US"/>
          </a:p>
        </p:txBody>
      </p:sp>
      <p:sp>
        <p:nvSpPr>
          <p:cNvPr id="8" name="Text 6"/>
          <p:cNvSpPr txBox="1"/>
          <p:nvPr/>
        </p:nvSpPr>
        <p:spPr>
          <a:xfrm>
            <a:off x="640080" y="3337560"/>
            <a:ext cx="7863840" cy="109728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broader idea matters more than the acronym: use known governing laws as supervision and inductive bias — not as an unquestionable oracle.</a:t>
            </a:r>
            <a:endParaRPr lang="en-US" sz="195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7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1E2A38"/>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2700" b="1" dirty="0">
                <a:solidFill>
                  <a:srgbClr val="F3E7C9"/>
                </a:solidFill>
                <a:latin typeface="Lucida Bright" pitchFamily="34" charset="0"/>
                <a:ea typeface="Lucida Bright" pitchFamily="34" charset="-122"/>
                <a:cs typeface="Lucida Bright" pitchFamily="34" charset="-120"/>
              </a:rPr>
              <a:t>7   </a:t>
            </a:r>
            <a:r>
              <a:rPr lang="en-US" sz="2700" b="1" dirty="0">
                <a:solidFill>
                  <a:srgbClr val="FFFFFF"/>
                </a:solidFill>
                <a:latin typeface="Lucida Bright" pitchFamily="34" charset="0"/>
                <a:ea typeface="Lucida Bright" pitchFamily="34" charset="-122"/>
                <a:cs typeface="Lucida Bright" pitchFamily="34" charset="-120"/>
              </a:rPr>
              <a:t>Synthesis: Choose the Learning Target from the Failure Mode</a:t>
            </a:r>
            <a:endParaRPr lang="en-US" sz="27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A design procedure, not a catalog of model names</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75</a:t>
            </a:r>
            <a:endParaRPr lang="en-US" sz="1100"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7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decision ladder, complete</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76</a:t>
            </a:r>
            <a:endParaRPr lang="en-US" sz="1100" dirty="0"/>
          </a:p>
        </p:txBody>
      </p:sp>
      <p:sp>
        <p:nvSpPr>
          <p:cNvPr id="5" name="Shape 3"/>
          <p:cNvSpPr/>
          <p:nvPr/>
        </p:nvSpPr>
        <p:spPr>
          <a:xfrm>
            <a:off x="1487424" y="914400"/>
            <a:ext cx="621792" cy="621792"/>
          </a:xfrm>
          <a:prstGeom prst="ellipse">
            <a:avLst/>
          </a:prstGeom>
          <a:solidFill>
            <a:srgbClr val="1F6F6B"/>
          </a:solidFill>
          <a:ln/>
        </p:spPr>
        <p:txBody>
          <a:bodyPr/>
          <a:lstStyle/>
          <a:p>
            <a:endParaRPr lang="en-US"/>
          </a:p>
        </p:txBody>
      </p:sp>
      <p:sp>
        <p:nvSpPr>
          <p:cNvPr id="6" name="Text 4"/>
          <p:cNvSpPr txBox="1"/>
          <p:nvPr/>
        </p:nvSpPr>
        <p:spPr>
          <a:xfrm>
            <a:off x="1487424" y="91440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1</a:t>
            </a:r>
            <a:endParaRPr lang="en-US" sz="1800" dirty="0"/>
          </a:p>
        </p:txBody>
      </p:sp>
      <p:sp>
        <p:nvSpPr>
          <p:cNvPr id="7" name="Text 5"/>
          <p:cNvSpPr txBox="1"/>
          <p:nvPr/>
        </p:nvSpPr>
        <p:spPr>
          <a:xfrm>
            <a:off x="484632" y="1673352"/>
            <a:ext cx="2627376" cy="457200"/>
          </a:xfrm>
          <a:prstGeom prst="rect">
            <a:avLst/>
          </a:prstGeom>
          <a:noFill/>
          <a:ln/>
        </p:spPr>
        <p:txBody>
          <a:bodyPr wrap="square" lIns="0" tIns="0" rIns="0" bIns="0" rtlCol="0" anchor="t"/>
          <a:lstStyle/>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Inverse</a:t>
            </a:r>
            <a:endParaRPr lang="en-US" sz="1500" dirty="0"/>
          </a:p>
        </p:txBody>
      </p:sp>
      <p:sp>
        <p:nvSpPr>
          <p:cNvPr id="8" name="Text 6"/>
          <p:cNvSpPr txBox="1"/>
          <p:nvPr/>
        </p:nvSpPr>
        <p:spPr>
          <a:xfrm>
            <a:off x="502920" y="213055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map too complex</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to write down</a:t>
            </a:r>
            <a:endParaRPr lang="en-US" sz="1350" dirty="0"/>
          </a:p>
        </p:txBody>
      </p:sp>
      <p:sp>
        <p:nvSpPr>
          <p:cNvPr id="9" name="Shape 7"/>
          <p:cNvSpPr/>
          <p:nvPr/>
        </p:nvSpPr>
        <p:spPr>
          <a:xfrm>
            <a:off x="4261104" y="914400"/>
            <a:ext cx="621792" cy="621792"/>
          </a:xfrm>
          <a:prstGeom prst="ellipse">
            <a:avLst/>
          </a:prstGeom>
          <a:solidFill>
            <a:srgbClr val="7A3B3B"/>
          </a:solidFill>
          <a:ln/>
        </p:spPr>
        <p:txBody>
          <a:bodyPr/>
          <a:lstStyle/>
          <a:p>
            <a:endParaRPr lang="en-US"/>
          </a:p>
        </p:txBody>
      </p:sp>
      <p:sp>
        <p:nvSpPr>
          <p:cNvPr id="10" name="Text 8"/>
          <p:cNvSpPr txBox="1"/>
          <p:nvPr/>
        </p:nvSpPr>
        <p:spPr>
          <a:xfrm>
            <a:off x="4261104" y="91440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2</a:t>
            </a:r>
            <a:endParaRPr lang="en-US" sz="1800" dirty="0"/>
          </a:p>
        </p:txBody>
      </p:sp>
      <p:sp>
        <p:nvSpPr>
          <p:cNvPr id="11" name="Text 9"/>
          <p:cNvSpPr txBox="1"/>
          <p:nvPr/>
        </p:nvSpPr>
        <p:spPr>
          <a:xfrm>
            <a:off x="3258312" y="1673352"/>
            <a:ext cx="2627376" cy="457200"/>
          </a:xfrm>
          <a:prstGeom prst="rect">
            <a:avLst/>
          </a:prstGeom>
          <a:noFill/>
          <a:ln/>
        </p:spPr>
        <p:txBody>
          <a:bodyPr wrap="square" lIns="0" tIns="0" rIns="0" bIns="0" rtlCol="0" anchor="t"/>
          <a:lstStyle/>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Prior</a:t>
            </a:r>
            <a:endParaRPr lang="en-US" sz="1500" dirty="0"/>
          </a:p>
        </p:txBody>
      </p:sp>
      <p:sp>
        <p:nvSpPr>
          <p:cNvPr id="12" name="Text 10"/>
          <p:cNvSpPr txBox="1"/>
          <p:nvPr/>
        </p:nvSpPr>
        <p:spPr>
          <a:xfrm>
            <a:off x="3276600" y="213055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data alone doesn't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pick one state</a:t>
            </a:r>
            <a:endParaRPr lang="en-US" sz="1350" dirty="0"/>
          </a:p>
        </p:txBody>
      </p:sp>
      <p:sp>
        <p:nvSpPr>
          <p:cNvPr id="13" name="Shape 11"/>
          <p:cNvSpPr/>
          <p:nvPr/>
        </p:nvSpPr>
        <p:spPr>
          <a:xfrm>
            <a:off x="7034784" y="914400"/>
            <a:ext cx="621792" cy="621792"/>
          </a:xfrm>
          <a:prstGeom prst="ellipse">
            <a:avLst/>
          </a:prstGeom>
          <a:solidFill>
            <a:srgbClr val="B0552F"/>
          </a:solidFill>
          <a:ln/>
        </p:spPr>
        <p:txBody>
          <a:bodyPr/>
          <a:lstStyle/>
          <a:p>
            <a:endParaRPr lang="en-US"/>
          </a:p>
        </p:txBody>
      </p:sp>
      <p:sp>
        <p:nvSpPr>
          <p:cNvPr id="14" name="Text 12"/>
          <p:cNvSpPr txBox="1"/>
          <p:nvPr/>
        </p:nvSpPr>
        <p:spPr>
          <a:xfrm>
            <a:off x="7034784" y="91440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3</a:t>
            </a:r>
            <a:endParaRPr lang="en-US" sz="1800" dirty="0"/>
          </a:p>
        </p:txBody>
      </p:sp>
      <p:sp>
        <p:nvSpPr>
          <p:cNvPr id="15" name="Text 13"/>
          <p:cNvSpPr txBox="1"/>
          <p:nvPr/>
        </p:nvSpPr>
        <p:spPr>
          <a:xfrm>
            <a:off x="6031992" y="1673352"/>
            <a:ext cx="2627376" cy="457200"/>
          </a:xfrm>
          <a:prstGeom prst="rect">
            <a:avLst/>
          </a:prstGeom>
          <a:noFill/>
          <a:ln/>
        </p:spPr>
        <p:txBody>
          <a:bodyPr wrap="square" lIns="0" tIns="0" rIns="0" bIns="0" rtlCol="0" anchor="t"/>
          <a:lstStyle/>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Unroll the</a:t>
            </a:r>
            <a:endParaRPr lang="en-US" sz="1500" dirty="0"/>
          </a:p>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Optimizer</a:t>
            </a:r>
            <a:endParaRPr lang="en-US" sz="1500" dirty="0"/>
          </a:p>
        </p:txBody>
      </p:sp>
      <p:sp>
        <p:nvSpPr>
          <p:cNvPr id="16" name="Text 14"/>
          <p:cNvSpPr txBox="1"/>
          <p:nvPr/>
        </p:nvSpPr>
        <p:spPr>
          <a:xfrm>
            <a:off x="6050280" y="213055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objective is right;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iteration is slow</a:t>
            </a:r>
            <a:endParaRPr lang="en-US" sz="1350" dirty="0"/>
          </a:p>
        </p:txBody>
      </p:sp>
      <p:sp>
        <p:nvSpPr>
          <p:cNvPr id="17" name="Shape 15"/>
          <p:cNvSpPr/>
          <p:nvPr/>
        </p:nvSpPr>
        <p:spPr>
          <a:xfrm>
            <a:off x="1487424" y="2953512"/>
            <a:ext cx="621792" cy="621792"/>
          </a:xfrm>
          <a:prstGeom prst="ellipse">
            <a:avLst/>
          </a:prstGeom>
          <a:solidFill>
            <a:srgbClr val="3B5776"/>
          </a:solidFill>
          <a:ln/>
        </p:spPr>
        <p:txBody>
          <a:bodyPr/>
          <a:lstStyle/>
          <a:p>
            <a:endParaRPr lang="en-US"/>
          </a:p>
        </p:txBody>
      </p:sp>
      <p:sp>
        <p:nvSpPr>
          <p:cNvPr id="18" name="Text 16"/>
          <p:cNvSpPr txBox="1"/>
          <p:nvPr/>
        </p:nvSpPr>
        <p:spPr>
          <a:xfrm>
            <a:off x="1487424" y="295351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4</a:t>
            </a:r>
            <a:endParaRPr lang="en-US" sz="1800" dirty="0"/>
          </a:p>
        </p:txBody>
      </p:sp>
      <p:sp>
        <p:nvSpPr>
          <p:cNvPr id="19" name="Text 17"/>
          <p:cNvSpPr txBox="1"/>
          <p:nvPr/>
        </p:nvSpPr>
        <p:spPr>
          <a:xfrm>
            <a:off x="484632" y="3712464"/>
            <a:ext cx="2627376" cy="457200"/>
          </a:xfrm>
          <a:prstGeom prst="rect">
            <a:avLst/>
          </a:prstGeom>
          <a:noFill/>
          <a:ln/>
        </p:spPr>
        <p:txBody>
          <a:bodyPr wrap="square" lIns="0" tIns="0" rIns="0" bIns="0" rtlCol="0" anchor="t"/>
          <a:lstStyle/>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Learn Missing</a:t>
            </a:r>
            <a:endParaRPr lang="en-US" sz="1500" dirty="0"/>
          </a:p>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Physics</a:t>
            </a:r>
            <a:endParaRPr lang="en-US" sz="1500" dirty="0"/>
          </a:p>
        </p:txBody>
      </p:sp>
      <p:sp>
        <p:nvSpPr>
          <p:cNvPr id="20" name="Text 18"/>
          <p:cNvSpPr txBox="1"/>
          <p:nvPr/>
        </p:nvSpPr>
        <p:spPr>
          <a:xfrm>
            <a:off x="502920" y="416966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model incomplete</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or biased</a:t>
            </a:r>
            <a:endParaRPr lang="en-US" sz="1350" dirty="0"/>
          </a:p>
        </p:txBody>
      </p:sp>
      <p:sp>
        <p:nvSpPr>
          <p:cNvPr id="21" name="Shape 19"/>
          <p:cNvSpPr/>
          <p:nvPr/>
        </p:nvSpPr>
        <p:spPr>
          <a:xfrm>
            <a:off x="4261104" y="2953512"/>
            <a:ext cx="621792" cy="621792"/>
          </a:xfrm>
          <a:prstGeom prst="ellipse">
            <a:avLst/>
          </a:prstGeom>
          <a:solidFill>
            <a:srgbClr val="4F6B45"/>
          </a:solidFill>
          <a:ln/>
        </p:spPr>
        <p:txBody>
          <a:bodyPr/>
          <a:lstStyle/>
          <a:p>
            <a:endParaRPr lang="en-US"/>
          </a:p>
        </p:txBody>
      </p:sp>
      <p:sp>
        <p:nvSpPr>
          <p:cNvPr id="22" name="Text 20"/>
          <p:cNvSpPr txBox="1"/>
          <p:nvPr/>
        </p:nvSpPr>
        <p:spPr>
          <a:xfrm>
            <a:off x="4261104" y="295351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5</a:t>
            </a:r>
            <a:endParaRPr lang="en-US" sz="1800" dirty="0"/>
          </a:p>
        </p:txBody>
      </p:sp>
      <p:sp>
        <p:nvSpPr>
          <p:cNvPr id="23" name="Text 21"/>
          <p:cNvSpPr txBox="1"/>
          <p:nvPr/>
        </p:nvSpPr>
        <p:spPr>
          <a:xfrm>
            <a:off x="3258312" y="3712464"/>
            <a:ext cx="2627376" cy="457200"/>
          </a:xfrm>
          <a:prstGeom prst="rect">
            <a:avLst/>
          </a:prstGeom>
          <a:noFill/>
          <a:ln/>
        </p:spPr>
        <p:txBody>
          <a:bodyPr wrap="square" lIns="0" tIns="0" rIns="0" bIns="0" rtlCol="0" anchor="t"/>
          <a:lstStyle/>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Dynamics</a:t>
            </a:r>
            <a:endParaRPr lang="en-US" sz="1500" dirty="0"/>
          </a:p>
        </p:txBody>
      </p:sp>
      <p:sp>
        <p:nvSpPr>
          <p:cNvPr id="24" name="Text 22"/>
          <p:cNvSpPr txBox="1"/>
          <p:nvPr/>
        </p:nvSpPr>
        <p:spPr>
          <a:xfrm>
            <a:off x="3276600" y="416966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transition law</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itself unknown</a:t>
            </a:r>
            <a:endParaRPr lang="en-US" sz="1350" dirty="0"/>
          </a:p>
        </p:txBody>
      </p:sp>
      <p:sp>
        <p:nvSpPr>
          <p:cNvPr id="25" name="Shape 23"/>
          <p:cNvSpPr/>
          <p:nvPr/>
        </p:nvSpPr>
        <p:spPr>
          <a:xfrm>
            <a:off x="7034784" y="2953512"/>
            <a:ext cx="621792" cy="621792"/>
          </a:xfrm>
          <a:prstGeom prst="ellipse">
            <a:avLst/>
          </a:prstGeom>
          <a:solidFill>
            <a:srgbClr val="6B4468"/>
          </a:solidFill>
          <a:ln/>
        </p:spPr>
        <p:txBody>
          <a:bodyPr/>
          <a:lstStyle/>
          <a:p>
            <a:endParaRPr lang="en-US"/>
          </a:p>
        </p:txBody>
      </p:sp>
      <p:sp>
        <p:nvSpPr>
          <p:cNvPr id="26" name="Text 24"/>
          <p:cNvSpPr txBox="1"/>
          <p:nvPr/>
        </p:nvSpPr>
        <p:spPr>
          <a:xfrm>
            <a:off x="7034784" y="295351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6</a:t>
            </a:r>
            <a:endParaRPr lang="en-US" sz="1800" dirty="0"/>
          </a:p>
        </p:txBody>
      </p:sp>
      <p:sp>
        <p:nvSpPr>
          <p:cNvPr id="27" name="Text 25"/>
          <p:cNvSpPr txBox="1"/>
          <p:nvPr/>
        </p:nvSpPr>
        <p:spPr>
          <a:xfrm>
            <a:off x="6031992" y="3712464"/>
            <a:ext cx="2627376" cy="457200"/>
          </a:xfrm>
          <a:prstGeom prst="rect">
            <a:avLst/>
          </a:prstGeom>
          <a:noFill/>
          <a:ln/>
        </p:spPr>
        <p:txBody>
          <a:bodyPr wrap="square" lIns="0" tIns="0" rIns="0" bIns="0" rtlCol="0" anchor="t"/>
          <a:lstStyle/>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Constrain with</a:t>
            </a:r>
            <a:endParaRPr lang="en-US" sz="1500" dirty="0"/>
          </a:p>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Physics</a:t>
            </a:r>
            <a:endParaRPr lang="en-US" sz="1500" dirty="0"/>
          </a:p>
        </p:txBody>
      </p:sp>
      <p:sp>
        <p:nvSpPr>
          <p:cNvPr id="28" name="Text 26"/>
          <p:cNvSpPr txBox="1"/>
          <p:nvPr/>
        </p:nvSpPr>
        <p:spPr>
          <a:xfrm>
            <a:off x="6050280" y="416966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law known; field</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sparsely observed</a:t>
            </a:r>
            <a:endParaRPr lang="en-US" sz="1350" dirty="0"/>
          </a:p>
        </p:txBody>
      </p:sp>
      <p:sp>
        <p:nvSpPr>
          <p:cNvPr id="29" name="Shape 27"/>
          <p:cNvSpPr/>
          <p:nvPr/>
        </p:nvSpPr>
        <p:spPr>
          <a:xfrm>
            <a:off x="411480" y="4946904"/>
            <a:ext cx="8321040" cy="914400"/>
          </a:xfrm>
          <a:prstGeom prst="roundRect">
            <a:avLst>
              <a:gd name="adj" fmla="val 8000"/>
            </a:avLst>
          </a:prstGeom>
          <a:solidFill>
            <a:srgbClr val="9C7A2E"/>
          </a:solidFill>
          <a:ln/>
        </p:spPr>
        <p:txBody>
          <a:bodyPr/>
          <a:lstStyle/>
          <a:p>
            <a:endParaRPr lang="en-US"/>
          </a:p>
        </p:txBody>
      </p:sp>
      <p:sp>
        <p:nvSpPr>
          <p:cNvPr id="30" name="Text 28"/>
          <p:cNvSpPr txBox="1"/>
          <p:nvPr/>
        </p:nvSpPr>
        <p:spPr>
          <a:xfrm>
            <a:off x="640080" y="4946904"/>
            <a:ext cx="7863840" cy="91440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The architecture follows from what is known, what is measured, and what is missing — not the other way around.</a:t>
            </a:r>
            <a:endParaRPr lang="en-US" sz="185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7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Cross-domain synthesis — sensing systems I</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77</a:t>
            </a:r>
            <a:endParaRPr lang="en-US" sz="1100" dirty="0"/>
          </a:p>
        </p:txBody>
      </p:sp>
      <p:graphicFrame>
        <p:nvGraphicFramePr>
          <p:cNvPr id="79" name="Table 0"/>
          <p:cNvGraphicFramePr>
            <a:graphicFrameLocks noGrp="1"/>
          </p:cNvGraphicFramePr>
          <p:nvPr>
            <p:extLst>
              <p:ext uri="{D42A27DB-BD31-4B8C-83A1-F6EECF244321}">
                <p14:modId xmlns:p14="http://schemas.microsoft.com/office/powerpoint/2010/main" val="1579011935"/>
              </p:ext>
            </p:extLst>
          </p:nvPr>
        </p:nvGraphicFramePr>
        <p:xfrm>
          <a:off x="411480" y="1005840"/>
          <a:ext cx="8321040" cy="4846320"/>
        </p:xfrm>
        <a:graphic>
          <a:graphicData uri="http://schemas.openxmlformats.org/drawingml/2006/table">
            <a:tbl>
              <a:tblPr/>
              <a:tblGrid>
                <a:gridCol w="201168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658368">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System</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Known physics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Failure mode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Learning role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Sparse-view CT</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ray-integral geometry A</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non-uniqueness, slow inverse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prior / unroll solver</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1"/>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RF fingerprint localization</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partial propagation knowledge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analytic inverse impractical</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direct inverse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extLst>
                  <a:ext uri="{0D108BD9-81ED-4DB2-BD59-A6C34878D82A}">
                    <a16:rowId xmlns:a16="http://schemas.microsoft.com/office/drawing/2014/main" val="10002"/>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RF tomography (occupancy)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link-sensitivity matrix</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underdetermined</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prior</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3"/>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Accelerated MRI</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Fourier transform + sampling mask</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iterative reconstruction is slow</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unroll / data consistency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4"/>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Sparse echo / channel est.</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convolution with known probe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slow sparse recovery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LISTA-like unrolling</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5"/>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Room acoustics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geometry / wave propagation law</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unknown boundaries, materials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residual / parameters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7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Cross-domain synthesis — sensing systems II</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78</a:t>
            </a:r>
            <a:endParaRPr lang="en-US" sz="1100" dirty="0"/>
          </a:p>
        </p:txBody>
      </p:sp>
      <p:graphicFrame>
        <p:nvGraphicFramePr>
          <p:cNvPr id="80" name="Table 0"/>
          <p:cNvGraphicFramePr>
            <a:graphicFrameLocks noGrp="1"/>
          </p:cNvGraphicFramePr>
          <p:nvPr>
            <p:extLst>
              <p:ext uri="{D42A27DB-BD31-4B8C-83A1-F6EECF244321}">
                <p14:modId xmlns:p14="http://schemas.microsoft.com/office/powerpoint/2010/main" val="1579011935"/>
              </p:ext>
            </p:extLst>
          </p:nvPr>
        </p:nvGraphicFramePr>
        <p:xfrm>
          <a:off x="411480" y="1005840"/>
          <a:ext cx="8321040" cy="4732020"/>
        </p:xfrm>
        <a:graphic>
          <a:graphicData uri="http://schemas.openxmlformats.org/drawingml/2006/table">
            <a:tbl>
              <a:tblPr/>
              <a:tblGrid>
                <a:gridCol w="201168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525780">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System</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Known physics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Failure mode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Learning role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UWB / radar NLOS ranging</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c × delay relation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wrong latent-path assumption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learn bias / mismatch</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1"/>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Underwater acoustics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wave propagation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unknown sound-speed profile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hybrid forward model</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2"/>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Robot / bristle-bot motion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nominal kinematics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wheel slip / friction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system ID / residual dynamics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3"/>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HVAC thermal dynamics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energy balance (RC model)</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unknown coefficients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parameter identification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4"/>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Pendulum / oscillator</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basic state variables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equation form unknown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SINDy — equation discovery</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5"/>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Room temperature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heat equation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state sparsely observed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PINN / constrained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6"/>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Acoustic pressure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wave / Helmholtz equation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state sparsely observed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PINN / neural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7"/>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Fluid flow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continuity / momentum</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state sparsely observed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PINN / neural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8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One board diagram to keep visible throughout</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79</a:t>
            </a:r>
            <a:endParaRPr lang="en-US" sz="1100" dirty="0"/>
          </a:p>
        </p:txBody>
      </p:sp>
      <p:pic>
        <p:nvPicPr>
          <p:cNvPr id="5" name="Image 0" descr="/home/claude/l4build/build/assets_v5_board_diagram.png"/>
          <p:cNvPicPr>
            <a:picLocks noChangeAspect="1"/>
          </p:cNvPicPr>
          <p:nvPr/>
        </p:nvPicPr>
        <p:blipFill>
          <a:blip r:embed="rId3"/>
          <a:stretch>
            <a:fillRect/>
          </a:stretch>
        </p:blipFill>
        <p:spPr>
          <a:xfrm>
            <a:off x="640080" y="914400"/>
            <a:ext cx="7863840" cy="2523724"/>
          </a:xfrm>
          <a:prstGeom prst="rect">
            <a:avLst/>
          </a:prstGeom>
        </p:spPr>
      </p:pic>
      <p:sp>
        <p:nvSpPr>
          <p:cNvPr id="6" name="Text 3"/>
          <p:cNvSpPr txBox="1"/>
          <p:nvPr/>
        </p:nvSpPr>
        <p:spPr>
          <a:xfrm>
            <a:off x="411480" y="3712444"/>
            <a:ext cx="8321040" cy="1371600"/>
          </a:xfrm>
          <a:prstGeom prst="rect">
            <a:avLst/>
          </a:prstGeom>
          <a:noFill/>
          <a:ln/>
        </p:spPr>
        <p:txBody>
          <a:bodyPr wrap="square" lIns="0" tIns="0" rIns="0" bIns="0" rtlCol="0" anchor="t"/>
          <a:lstStyle/>
          <a:p>
            <a:pPr marL="0" indent="0">
              <a:spcAft>
                <a:spcPts val="600"/>
              </a:spcAft>
              <a:buNone/>
            </a:pPr>
            <a:r>
              <a:rPr lang="en-US" sz="1550" dirty="0">
                <a:solidFill>
                  <a:srgbClr val="2B2B28"/>
                </a:solidFill>
                <a:latin typeface="Lucida Bright" pitchFamily="34" charset="0"/>
                <a:ea typeface="Lucida Bright" pitchFamily="34" charset="-122"/>
                <a:cs typeface="Lucida Bright" pitchFamily="34" charset="-120"/>
              </a:rPr>
              <a:t>circle the inverse g — direct learning        circle R(x) — learned priors</a:t>
            </a:r>
            <a:endParaRPr lang="en-US" sz="1550" dirty="0"/>
          </a:p>
          <a:p>
            <a:pPr marL="0" indent="0">
              <a:spcAft>
                <a:spcPts val="600"/>
              </a:spcAft>
              <a:buNone/>
            </a:pPr>
            <a:r>
              <a:rPr lang="en-US" sz="1550" dirty="0">
                <a:solidFill>
                  <a:srgbClr val="2B2B28"/>
                </a:solidFill>
                <a:latin typeface="Lucida Bright" pitchFamily="34" charset="0"/>
                <a:ea typeface="Lucida Bright" pitchFamily="34" charset="-122"/>
                <a:cs typeface="Lucida Bright" pitchFamily="34" charset="-120"/>
              </a:rPr>
              <a:t>circle the iterative arrows — unrolling        circle f or θ — model mismatch &amp; system ID</a:t>
            </a:r>
            <a:endParaRPr lang="en-US" sz="1550" dirty="0"/>
          </a:p>
          <a:p>
            <a:pPr marL="0" indent="0">
              <a:spcAft>
                <a:spcPts val="600"/>
              </a:spcAft>
              <a:buNone/>
            </a:pPr>
            <a:r>
              <a:rPr lang="en-US" sz="1550" dirty="0">
                <a:solidFill>
                  <a:srgbClr val="2B2B28"/>
                </a:solidFill>
                <a:latin typeface="Lucida Bright" pitchFamily="34" charset="0"/>
                <a:ea typeface="Lucida Bright" pitchFamily="34" charset="-122"/>
                <a:cs typeface="Lucida Bright" pitchFamily="34" charset="-120"/>
              </a:rPr>
              <a:t>circle the governing PDE — physics-constrained neural fields</a:t>
            </a:r>
            <a:endParaRPr lang="en-US" sz="1550" dirty="0"/>
          </a:p>
        </p:txBody>
      </p:sp>
      <p:sp>
        <p:nvSpPr>
          <p:cNvPr id="7" name="Shape 4"/>
          <p:cNvSpPr/>
          <p:nvPr/>
        </p:nvSpPr>
        <p:spPr>
          <a:xfrm>
            <a:off x="411480" y="5221204"/>
            <a:ext cx="8321040" cy="960120"/>
          </a:xfrm>
          <a:prstGeom prst="roundRect">
            <a:avLst>
              <a:gd name="adj" fmla="val 7619"/>
            </a:avLst>
          </a:prstGeom>
          <a:solidFill>
            <a:srgbClr val="9C7A2E"/>
          </a:solidFill>
          <a:ln/>
        </p:spPr>
        <p:txBody>
          <a:bodyPr/>
          <a:lstStyle/>
          <a:p>
            <a:endParaRPr lang="en-US"/>
          </a:p>
        </p:txBody>
      </p:sp>
      <p:sp>
        <p:nvSpPr>
          <p:cNvPr id="8" name="Text 5"/>
          <p:cNvSpPr txBox="1"/>
          <p:nvPr/>
        </p:nvSpPr>
        <p:spPr>
          <a:xfrm>
            <a:off x="640080" y="5221204"/>
            <a:ext cx="7863840" cy="96012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Physical sensing ML is the design of inference systems that decide carefully what should come from measurements, what from known physics, and what should be learned from data.</a:t>
            </a:r>
            <a:endParaRPr lang="en-US" sz="1550"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8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Questions worth sitting with</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80</a:t>
            </a:r>
            <a:endParaRPr lang="en-US" sz="1100" dirty="0"/>
          </a:p>
        </p:txBody>
      </p:sp>
      <p:sp>
        <p:nvSpPr>
          <p:cNvPr id="5" name="Text 3"/>
          <p:cNvSpPr txBox="1"/>
          <p:nvPr/>
        </p:nvSpPr>
        <p:spPr>
          <a:xfrm>
            <a:off x="411480" y="1005840"/>
            <a:ext cx="8321040" cy="2926080"/>
          </a:xfrm>
          <a:prstGeom prst="rect">
            <a:avLst/>
          </a:prstGeom>
          <a:noFill/>
          <a:ln/>
        </p:spPr>
        <p:txBody>
          <a:bodyPr wrap="square" lIns="0" tIns="0" rIns="0" bIns="0" rtlCol="0" anchor="t"/>
          <a:lstStyle/>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CT: if two images produce nearly identical sparse projections, can any optimizer determine the correct one without additional information?</a:t>
            </a:r>
            <a:endParaRPr lang="en-US" sz="1850" dirty="0"/>
          </a:p>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MRI: why is it wasteful to ask a neural network to re-learn the Fourier transform?</a:t>
            </a:r>
            <a:endParaRPr lang="en-US" sz="1850" dirty="0"/>
          </a:p>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UWB NLOS: is the error best modeled as sensor noise, an unknown latent path, or a systematic bias term?</a:t>
            </a:r>
            <a:endParaRPr lang="en-US" sz="1850" dirty="0"/>
          </a:p>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Temperature PINN: can a field match every sensor perfectly and still violate the heat equation?</a:t>
            </a:r>
            <a:endParaRPr lang="en-US" sz="185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8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Selected references</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81</a:t>
            </a:r>
            <a:endParaRPr lang="en-US" sz="1100" dirty="0"/>
          </a:p>
        </p:txBody>
      </p:sp>
      <p:graphicFrame>
        <p:nvGraphicFramePr>
          <p:cNvPr id="83" name="Table 0"/>
          <p:cNvGraphicFramePr>
            <a:graphicFrameLocks noGrp="1"/>
          </p:cNvGraphicFramePr>
          <p:nvPr>
            <p:extLst>
              <p:ext uri="{D42A27DB-BD31-4B8C-83A1-F6EECF244321}">
                <p14:modId xmlns:p14="http://schemas.microsoft.com/office/powerpoint/2010/main" val="1579011935"/>
              </p:ext>
            </p:extLst>
          </p:nvPr>
        </p:nvGraphicFramePr>
        <p:xfrm>
          <a:off x="411480" y="1051560"/>
          <a:ext cx="8321040" cy="4352544"/>
        </p:xfrm>
        <a:graphic>
          <a:graphicData uri="http://schemas.openxmlformats.org/drawingml/2006/table">
            <a:tbl>
              <a:tblPr/>
              <a:tblGrid>
                <a:gridCol w="329184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621792">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Role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Reference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Direct learned inverse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Zhu et al. — AUTOMAP, Nature 2018</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Learned sparse inference / unrolling</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Gregor &amp; LeCun — LISTA, ICML 2010</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Model-based deep reconstruction</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Aggarwal, Mani &amp; Jacob — MoDL, IEEE TMI 2019</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Plug-and-play priors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Venkatakrishnan, Bouman &amp; Wohlberg — GlobalSIP 2013</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Equation discovery</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Brunton, Proctor &amp; Kutz — SINDy, PNAS 2016</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Physics-informed neural networks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Raissi, Perdikaris &amp; Karniadakis — J. Comp. Phys. 2019</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6"/>
                  </a:ext>
                </a:extLst>
              </a:tr>
            </a:tbl>
          </a:graphicData>
        </a:graphic>
      </p:graphicFrame>
      <p:sp>
        <p:nvSpPr>
          <p:cNvPr id="6" name="Text 3"/>
          <p:cNvSpPr txBox="1"/>
          <p:nvPr/>
        </p:nvSpPr>
        <p:spPr>
          <a:xfrm>
            <a:off x="411480" y="5586984"/>
            <a:ext cx="8321040" cy="457200"/>
          </a:xfrm>
          <a:prstGeom prst="rect">
            <a:avLst/>
          </a:prstGeom>
          <a:noFill/>
          <a:ln/>
        </p:spPr>
        <p:txBody>
          <a:bodyPr wrap="square" lIns="0" tIns="0" rIns="0" bIns="0" rtlCol="0" anchor="ctr"/>
          <a:lstStyle/>
          <a:p>
            <a:pPr marL="0" indent="0" algn="ctr">
              <a:buNone/>
            </a:pPr>
            <a:r>
              <a:rPr lang="en-US" sz="1550" i="1" dirty="0">
                <a:solidFill>
                  <a:srgbClr val="6B6459"/>
                </a:solidFill>
                <a:latin typeface="Lucida Bright" pitchFamily="34" charset="0"/>
                <a:ea typeface="Lucida Bright" pitchFamily="34" charset="-122"/>
                <a:cs typeface="Lucida Bright" pitchFamily="34" charset="-120"/>
              </a:rPr>
              <a:t>Kak &amp; Slaney, Principles of Computerized Tomographic Imaging — CT foundations.</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1163</TotalTime>
  <Words>13627</Words>
  <Application>Microsoft Macintosh PowerPoint</Application>
  <PresentationFormat>On-screen Show (4:3)</PresentationFormat>
  <Paragraphs>1605</Paragraphs>
  <Slides>154</Slides>
  <Notes>154</Notes>
  <HiddenSlides>29</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154</vt:i4>
      </vt:variant>
    </vt:vector>
  </HeadingPairs>
  <TitlesOfParts>
    <vt:vector size="160" baseType="lpstr">
      <vt:lpstr>Aptos</vt:lpstr>
      <vt:lpstr>Arial</vt:lpstr>
      <vt:lpstr>Avenir Light</vt:lpstr>
      <vt:lpstr>Calibri</vt:lpstr>
      <vt:lpstr>Lucida Bright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Nirupam Roy</cp:lastModifiedBy>
  <cp:revision>1</cp:revision>
  <dcterms:created xsi:type="dcterms:W3CDTF">2026-09-22T10:29:09Z</dcterms:created>
  <dcterms:modified xsi:type="dcterms:W3CDTF">2026-09-29T16:21:36Z</dcterms:modified>
</cp:coreProperties>
</file>