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88" r:id="rId3"/>
    <p:sldId id="289" r:id="rId4"/>
    <p:sldId id="290" r:id="rId5"/>
    <p:sldId id="291" r:id="rId6"/>
    <p:sldId id="292" r:id="rId7"/>
    <p:sldId id="293" r:id="rId8"/>
    <p:sldId id="257" r:id="rId9"/>
    <p:sldId id="294" r:id="rId10"/>
    <p:sldId id="258" r:id="rId11"/>
    <p:sldId id="295" r:id="rId12"/>
    <p:sldId id="296" r:id="rId13"/>
    <p:sldId id="259" r:id="rId14"/>
    <p:sldId id="260" r:id="rId15"/>
    <p:sldId id="261" r:id="rId16"/>
    <p:sldId id="262" r:id="rId17"/>
    <p:sldId id="263" r:id="rId18"/>
    <p:sldId id="264" r:id="rId19"/>
    <p:sldId id="265" r:id="rId20"/>
    <p:sldId id="266" r:id="rId21"/>
    <p:sldId id="267" r:id="rId22"/>
    <p:sldId id="268" r:id="rId23"/>
    <p:sldId id="297" r:id="rId24"/>
    <p:sldId id="299" r:id="rId25"/>
    <p:sldId id="300" r:id="rId26"/>
    <p:sldId id="298" r:id="rId27"/>
    <p:sldId id="301" r:id="rId28"/>
    <p:sldId id="269" r:id="rId29"/>
    <p:sldId id="302" r:id="rId30"/>
    <p:sldId id="304" r:id="rId31"/>
    <p:sldId id="303"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306" r:id="rId47"/>
    <p:sldId id="285" r:id="rId48"/>
    <p:sldId id="305" r:id="rId49"/>
    <p:sldId id="286" r:id="rId50"/>
    <p:sldId id="287" r:id="rId5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10"/>
  </p:normalViewPr>
  <p:slideViewPr>
    <p:cSldViewPr snapToGrid="0" snapToObjects="1">
      <p:cViewPr varScale="1">
        <p:scale>
          <a:sx n="95" d="100"/>
          <a:sy n="95" d="100"/>
        </p:scale>
        <p:origin x="197"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8830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for 90 minutes: hook 6 min, Act 1 10, Act 2 15, Act 3 15, Act 4 8, Act 5 10, Act 6 14, discussion 7, buffer 5. Tell them up front: today is about one idea, subspaces, and we'll earn SubspaceNet at the end.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scene, and we'll keep coming back to it all lecture. 8-element half-wavelength ULA, two uncorrelated sources at 10° and 16°, 10 dB each, 200 snapshots. All figures in this deck are simulated from exactly this setup. Ask the room: how would you find the two directions? Most will say 'beamform and look for peaks.' Good, let's do that.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Delay-and-sum: steer to every angle and measure output power. With 8 elements the Rayleigh limit is about 2/M radians, roughly 14 degrees. Our sources are 6 degrees apart, so we get one broad peak around 13°, in between. More antennas would help; that's the classical answer: resolution is bought with aperture.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snapshots, run through MUSIC: two needle-sharp peaks at 10.1° and 15.9°. Let that sit. The question for today: what does MUSIC know that the beamformer doesn't? Roadmap: we'll answer it (Acts 1-4), break it (Act 5), and fix the break with a neural network (Act 6).</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wave arrives tilted by θ from broadside. The wavefront touches ANT1 first; to reach ANT2 it travels an extra d·sinθ (orange). Element m is m·d·sinθ further, so its delay is m·d·sinθ/c. Pure geometry: this is all the array 'knows' about direction.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Complex baseband, narrowband. The envelope s(t) moves slowly compared with the aperture delay, so s(t − τ_m) ≈ s(t) times a carrier phase factor. Plug τ_m = m d sinθ / c and f_c = c/λ: the phase is −mφ with φ = 2πd sinθ/λ. Delay became rotation. Next: stack these rotations into one vector.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4-element array. A plane wave from θ reaches each successive element a little later; at the carrier, that extra delay is just a phase shift of φ(θ) = (2πd/λ) sin θ per element. Stack the phases of all elements relative to the first one and you get the steering vector. Generalize to M elements: entry m is e^(−jmφ). Key point: a(θ) is set entirely by array geometry (d, λ) and direction θ — not by what is being transmitted. Every direction stamps its own pattern of phases across the array. That's why "spatial fingerprint" is the right mental model.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Running example: d = λ/2 and θ = 30°. Then φ = (2π/λ)(λ/2) sin 30° = π · 1/2 = π/2. So each element is delayed by a quarter cycle relative to its neighbor, and the steering vector is [1, e^(−jπ/2), e^(−jπ), e^(−j3π/2)] = [1, −j, −1, j]. On the right: the same four numbers as phasors sitting above each antenna — every step rotates the phasor another 90° clockwise. That rotation pattern is the fingerprint of 30°; a different θ gives a different rotation rate per element. Closing question: if every direction has a known fingerprint, can we look at the received data and tell which fingerprints are in it? That sets up the signal model x(t) = a(θ)s(t) + n(t) for one source, and then multiple sources.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payoff of the fingerprint picture. One source: each snapshot is the fingerprint times a complex number that changes over time, plus noise. Drop noise for a moment. Then all snapshots are scalar multiples of one vector. Ask: what shape does that make if we plot snapshots as points?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3D cartoon of a complex M-dimensional space; say this out loud so nobody gets confused later. Each snapshot is a point; with one source they all lie on a line through the origin. That line is the span of a(θ). Define subspace here, informally: a set closed under scaling and adding, so it always passes through the origin. Dimension = number of independent directions = 1.</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sources: each snapshot is a mix of two fingerprints, so the cloud fills the plane they span. Matrix form: x = A s, with A the M×K matrix of steering vectors. K sources, K-dimensional subspace. Point out the condition: distinct angles give linearly independent columns for a ULA (Vandermonde structure).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noise: the cloud gets fuzzy, but notice the fuzz goes in every direction equally (white noise), while the signal energy is only along the line. Define orthogonal complement: everything perpendicular to the signal subspace, dimension M − K. Call it the noise subspace. The key imbalance: noise is isotropic, signal is not.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and state the plan. Step 1: from data, estimate the subspace. Step 2: for each candidate angle, check if its fingerprint lives in that subspace. Step 2 is easy once step 1 is done. Step 1 is the next act.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Covariance: the average outer product of snapshots. In practice we only have the sample estimate R-hat. Plug in x = As + n with independent white noise: R = A P A^H + σ² I. Two pieces: a rank-K signal part that lives in the plane, and an identity-shaped noise part that's the same in every direction, exactly the imbalance from the last act.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rules, then four pictures. Left two pass: a line and a plane through the origin; scaling or adding never takes you off them. Right two fail. The shifted line doesn't contain zero, and adding two of its points leaves it. The circle is the instructive one: it does contain zero, but p + q falls outside, so 'contains 0' alone isn't enough. Takeaway: subspaces are flat and pass through the origin. Ask: is the set of all snapshots from one source a subspace? (Yes, once noise is removed: it's the line through a(θ).)</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picture carries the rest of the lecture. S is a plane, S-perp is the line perpendicular to it. Any vector x splits uniquely into a part in S (its projection Px, the closest point) and a leftover that is perpendicular to S. With an orthonormal basis U for S, the projector is U U^H. Dimensions add up to M. The green vector w already lies in S, so its leftover is zero; that is the membership test. Foreshadow: MUSIC computes exactly this leftover for every candidate fingerprint, with S = signal subspace and S-perp = noise subspace.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from 'what is a subspace' to 'how do we find it from data'. We know the snapshots live near a K-dimensional subspace, but nobody hands us a basis for it. Idea: pick a unit direction u and measure how much power the data has along it; that's u^H R-hat u. Spin u around (right panel): the power traces a peanut. The longest direction is e1, the shortest is e2, and the power values there are the eigenvalues. That's all an eigenvector of a covariance is: a direction where this power is stationary (the Rayleigh quotient). Directions with big power span the signal subspace; directions stuck at the noise floor span the noise subspace. Next slide makes R-hat precise.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 from scratch: an eigenvector is a direction the matrix scales without rotating. For a covariance, the eigenvalue is literally the power of the data along that direction (e^H R e). So eigenvectors of a covariance = the principal axes of the cloud, sorted by how stretched the cloud is. Spectral theorem gives real nonnegative eigenvalues and an orthonormal set.</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Eigen-decompose R = APA^H + σ²I. Any vector orthogonal to the columns of A sees only noise: eigenvalue σ². There are M − K such directions. The K directions inside the signal plane get σ² plus signal power. So the sorted eigenvalues show a cliff. In our scene: 20.9 and 12.9 dB, then six values within about a dB of the floor. Name the two groups E_s and E_n.</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one theorem of the lecture; do it on the board too. Take any noise eigenvector. Subtract σ²e from both sides, sandwich with e^H, and you get a quadratic form in A^H e with P in the middle. If P is positive definite, the only way that's zero is A^H e = 0. So every true steering vector is orthogonal to every noise eigenvector. Flag P ≻ 0 now; we'll break it on purpose later.</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Callback to the end of the fingerprint slides. We now have a concrete test: a fingerprint is present if and only if it has zero projection onto the noise subspace (the 'only if' direction for ULAs with M &gt; K, by uniqueness of the Vandermonde structure). That test, run over all angles, is MUSIC.</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steps. Emphasize step 3: the denominator is the squared length of the fingerprint's projection onto the estimated noise subspace. Zero means 'fully inside the signal subspace'. Schmidt 1986 is the classic reference.</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both panels for the same scene. Top is the thing MUSIC actually computes; it drops to essentially zero at the true angles. Bottom is the reciprocal; dividing by something near zero is why the peaks look like needles. Back to the hook question: the beamformer measures power; MUSIC measures orthogonality to noise. That's the answer.</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tour, don't derive. Root-MUSIC matters later: SubspaceNet uses it because rooting is differentiable and grid-free. ESPRIT uses the signal subspace instead of the noise subspace. The common dependency: the covariance estimate. Hold that thought.</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Multipath: the reflection carries the same waveform as the direct path, just scaled and phase-shifted. Then P is rank one. The signal energy collapses into one direction inside the plane. Figure: same scene, now coherent; λ2 drops from about 13 dB to about 1 dB. Eigenvalue counting would say one source.</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the earlier proof bites: step 4 used P ≻ 0. Without it, A^H e need not be zero, so the true fingerprints leak into the noise subspace. Result in our scene: a single peak at 13°. Note it depends on the reflection phase; this run used α = e^{jπ/4}. Spatial smoothing is the textbook fix; mention its aperture cost as motivation for a learned alternative.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so far used the true R. In practice we have R-hat from N snapshots. With 10 snapshots at 5 dB, the estimated noise subspace wobbles from trial to trial; the 12 orange curves are 12 independent trials. Over 500 trials, both sources were resolved within 1.5° only about 9% of the time.</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failure: model mismatch. The scan uses nominal fingerprints, but the real array's fingerprints are different. Here element positions are randomly perturbed with standard deviation 0.1 wavelength. Takeaway for the next act: in all three failures the MUSIC logic is fine; what's wrong is the covariance we feed it, or its consistency with the model.</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pivot. All three failures live in the covariance, not in MUSIC's logic. So instead of training a black box from snapshots to angles, train a network to produce a better covariance, and keep the interpretable, well-understood estimator downstream. This is model-based deep learning.</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snake. Input: snapshots, turned into a stack of empirical autocorrelation matrices at several lags (real and imaginary parts as channels). A convolutional autoencoder outputs a matrix K; the surrogate covariance is K K^H plus a small ε identity. That goes into a standard Root-MUSIC, which outputs angles. The loss is computed on angles, and gradients flow all the way back. Check the paper for the exact number of lags and ε used.</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small choices with big effect. Input: lag-0 alone is the covariance that broke in Act 5; adding time-lagged autocorrelations gives the network more to work with. Output: by building R-tilde as K K^H plus ε I, the network can never hand MUSIC an invalid covariance. Positive definiteness is guaranteed by architecture, not learned.</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with the coherent scene. Left: the raw covariance with the collapsed gap. Right: placeholder for your own trained model's R-tilde eigenvalues on the same scene. The message: the network's job is to hand MUSIC a covariance whose subspace structure is clean again.</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two if time is short. Q1 is about interpretability and data efficiency versus flexibility. Q2 connects back to the eigenvalue gap; ask whether a gap test still makes sense on a learned covariance. Q3: generalization across geometries. Q4: invite them to map the idea onto their own research.</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they remember one picture: the cloud on a line or plane, and noise everywhere else. Everything else, MUSIC and SubspaceNet included, follows from that.</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4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47014"/>
          </a:xfrm>
          <a:prstGeom prst="rect">
            <a:avLst/>
          </a:prstGeom>
          <a:noFill/>
          <a:ln/>
        </p:spPr>
        <p:txBody>
          <a:bodyPr wrap="square" lIns="0" tIns="0" rIns="0" bIns="0" rtlCol="0" anchor="t"/>
          <a:lstStyle>
            <a:lvl1pPr marL="0" indent="0" algn="l">
              <a:lnSpc>
                <a:spcPct val="115000"/>
              </a:lnSpc>
              <a:buNone/>
              <a:defRPr lang="en-US" sz="3200" dirty="0">
                <a:solidFill>
                  <a:srgbClr val="1B2230"/>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564614"/>
            <a:ext cx="10566400" cy="4480586"/>
          </a:xfrm>
          <a:prstGeom prst="rect">
            <a:avLst/>
          </a:prstGeom>
          <a:noFill/>
          <a:ln/>
        </p:spPr>
        <p:txBody>
          <a:bodyPr wrap="square" lIns="0" tIns="0" rIns="0" bIns="0" rtlCol="0" anchor="t"/>
          <a:lstStyle>
            <a:lvl1pPr marL="0" indent="0" algn="l">
              <a:lnSpc>
                <a:spcPct val="140000"/>
              </a:lnSpc>
              <a:buNone/>
              <a:defRPr lang="en-US" sz="1600" dirty="0">
                <a:solidFill>
                  <a:srgbClr val="1B2230"/>
                </a:solidFill>
                <a:latin typeface="Inter" pitchFamily="34" charset="0"/>
                <a:ea typeface="Inter" pitchFamily="34" charset="-122"/>
                <a:cs typeface="Inter" pitchFamily="34" charset="-120"/>
              </a:defRPr>
            </a:lvl1pPr>
          </a:lstStyle>
          <a:p>
            <a:pPr marL="0" indent="0" algn="l">
              <a:lnSpc>
                <a:spcPct val="140000"/>
              </a:lnSpc>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16C1-A355-C454-09DF-42887E7B70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75A416-09FA-DD2F-26A4-08461A3F57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54C9DE-588D-D599-A79C-79B966698E0F}"/>
              </a:ext>
            </a:extLst>
          </p:cNvPr>
          <p:cNvSpPr>
            <a:spLocks noGrp="1"/>
          </p:cNvSpPr>
          <p:nvPr>
            <p:ph type="dt" sz="half" idx="10"/>
          </p:nvPr>
        </p:nvSpPr>
        <p:spPr/>
        <p:txBody>
          <a:bodyPr/>
          <a:lstStyle/>
          <a:p>
            <a:fld id="{DE631F71-DB4A-4A23-BD75-766BB3072713}" type="datetimeFigureOut">
              <a:rPr lang="en-US" smtClean="0"/>
              <a:t>10/7/2026</a:t>
            </a:fld>
            <a:endParaRPr lang="en-US"/>
          </a:p>
        </p:txBody>
      </p:sp>
      <p:sp>
        <p:nvSpPr>
          <p:cNvPr id="5" name="Footer Placeholder 4">
            <a:extLst>
              <a:ext uri="{FF2B5EF4-FFF2-40B4-BE49-F238E27FC236}">
                <a16:creationId xmlns:a16="http://schemas.microsoft.com/office/drawing/2014/main" id="{FFB69E07-0DBF-D62F-A466-BA3DCDF33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998970-EDBF-AA88-74D6-DBC5FA9EC6EB}"/>
              </a:ext>
            </a:extLst>
          </p:cNvPr>
          <p:cNvSpPr>
            <a:spLocks noGrp="1"/>
          </p:cNvSpPr>
          <p:nvPr>
            <p:ph type="sldNum" sz="quarter" idx="12"/>
          </p:nvPr>
        </p:nvSpPr>
        <p:spPr/>
        <p:txBody>
          <a:bodyPr/>
          <a:lstStyle/>
          <a:p>
            <a:fld id="{D07FE3E0-CAD6-40DF-BB97-09C85259E114}" type="slidenum">
              <a:rPr lang="en-US" smtClean="0"/>
              <a:t>‹#›</a:t>
            </a:fld>
            <a:endParaRPr lang="en-US"/>
          </a:p>
        </p:txBody>
      </p:sp>
    </p:spTree>
    <p:extLst>
      <p:ext uri="{BB962C8B-B14F-4D97-AF65-F5344CB8AC3E}">
        <p14:creationId xmlns:p14="http://schemas.microsoft.com/office/powerpoint/2010/main" val="14412393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47014"/>
          </a:xfrm>
          <a:prstGeom prst="rect">
            <a:avLst/>
          </a:prstGeom>
          <a:noFill/>
          <a:ln/>
        </p:spPr>
        <p:txBody>
          <a:bodyPr wrap="square" lIns="0" tIns="0" rIns="0" bIns="0" rtlCol="0" anchor="t"/>
          <a:lstStyle>
            <a:lvl1pPr marL="0" indent="0" algn="l">
              <a:lnSpc>
                <a:spcPct val="115000"/>
              </a:lnSpc>
              <a:buNone/>
              <a:defRPr lang="en-US" sz="3200" dirty="0">
                <a:solidFill>
                  <a:srgbClr val="1B2230"/>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564614"/>
            <a:ext cx="10566400" cy="4480586"/>
          </a:xfrm>
          <a:prstGeom prst="rect">
            <a:avLst/>
          </a:prstGeom>
          <a:noFill/>
          <a:ln/>
        </p:spPr>
        <p:txBody>
          <a:bodyPr wrap="square" lIns="0" tIns="0" rIns="0" bIns="0" rtlCol="0" anchor="t"/>
          <a:lstStyle>
            <a:lvl1pPr marL="0" indent="0" algn="l">
              <a:lnSpc>
                <a:spcPct val="140000"/>
              </a:lnSpc>
              <a:buNone/>
              <a:defRPr lang="en-US" sz="1600" dirty="0">
                <a:solidFill>
                  <a:srgbClr val="1B2230"/>
                </a:solidFill>
                <a:latin typeface="Inter" pitchFamily="34" charset="0"/>
                <a:ea typeface="Inter" pitchFamily="34" charset="-122"/>
                <a:cs typeface="Inter"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svg"/><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230"/>
        </a:solidFill>
        <a:effectLst/>
      </p:bgPr>
    </p:bg>
    <p:spTree>
      <p:nvGrpSpPr>
        <p:cNvPr id="1" name=""/>
        <p:cNvGrpSpPr/>
        <p:nvPr/>
      </p:nvGrpSpPr>
      <p:grpSpPr>
        <a:xfrm>
          <a:off x="0" y="0"/>
          <a:ext cx="0" cy="0"/>
          <a:chOff x="0" y="0"/>
          <a:chExt cx="0" cy="0"/>
        </a:xfrm>
      </p:grpSpPr>
      <p:pic>
        <p:nvPicPr>
          <p:cNvPr id="2" name="Image 0" descr="Eight phasors, each rotated one step further than the last: an array fingerprint"/>
          <p:cNvPicPr>
            <a:picLocks noChangeAspect="1"/>
          </p:cNvPicPr>
          <p:nvPr/>
        </p:nvPicPr>
        <p:blipFill>
          <a:blip r:embed="rId3"/>
          <a:srcRect/>
          <a:stretch/>
        </p:blipFill>
        <p:spPr>
          <a:xfrm>
            <a:off x="6985000" y="4953000"/>
            <a:ext cx="4394200" cy="1016000"/>
          </a:xfrm>
          <a:prstGeom prst="rect">
            <a:avLst/>
          </a:prstGeom>
        </p:spPr>
      </p:pic>
      <p:sp>
        <p:nvSpPr>
          <p:cNvPr id="3" name="Text 0"/>
          <p:cNvSpPr/>
          <p:nvPr/>
        </p:nvSpPr>
        <p:spPr>
          <a:xfrm>
            <a:off x="812800" y="2307608"/>
            <a:ext cx="10883392" cy="256514"/>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F29A62"/>
                </a:solidFill>
                <a:latin typeface="Inter" pitchFamily="34" charset="0"/>
                <a:ea typeface="Inter" pitchFamily="34" charset="-122"/>
                <a:cs typeface="Inter" pitchFamily="34" charset="-120"/>
              </a:rPr>
              <a:t>ARRAY PROCESSING · GRADUATE LECTURE</a:t>
            </a:r>
            <a:endParaRPr lang="en-US" sz="1300" dirty="0"/>
          </a:p>
        </p:txBody>
      </p:sp>
      <p:sp>
        <p:nvSpPr>
          <p:cNvPr id="4" name="Text 1"/>
          <p:cNvSpPr>
            <a:spLocks noGrp="1"/>
          </p:cNvSpPr>
          <p:nvPr>
            <p:ph type="title"/>
          </p:nvPr>
        </p:nvSpPr>
        <p:spPr>
          <a:xfrm>
            <a:off x="812800" y="2716521"/>
            <a:ext cx="10883392" cy="825499"/>
          </a:xfrm>
          <a:prstGeom prst="rect">
            <a:avLst/>
          </a:prstGeom>
          <a:noFill/>
          <a:ln/>
        </p:spPr>
        <p:txBody>
          <a:bodyPr wrap="square" lIns="0" tIns="0" rIns="0" bIns="0" rtlCol="0" anchor="t">
            <a:normAutofit/>
          </a:bodyPr>
          <a:lstStyle/>
          <a:p>
            <a:pPr marL="0" indent="0" algn="l">
              <a:lnSpc>
                <a:spcPts val="6300"/>
              </a:lnSpc>
              <a:buNone/>
            </a:pPr>
            <a:r>
              <a:rPr lang="en-US" sz="6000" dirty="0">
                <a:solidFill>
                  <a:schemeClr val="bg1"/>
                </a:solidFill>
                <a:latin typeface="Abadi" panose="020F0502020204030204" pitchFamily="34" charset="0"/>
              </a:rPr>
              <a:t>Seeing Though Subspaces</a:t>
            </a:r>
          </a:p>
        </p:txBody>
      </p:sp>
      <p:sp>
        <p:nvSpPr>
          <p:cNvPr id="5" name="Text 2"/>
          <p:cNvSpPr/>
          <p:nvPr/>
        </p:nvSpPr>
        <p:spPr>
          <a:xfrm>
            <a:off x="812800" y="3694421"/>
            <a:ext cx="10883392" cy="454642"/>
          </a:xfrm>
          <a:prstGeom prst="rect">
            <a:avLst/>
          </a:prstGeom>
          <a:noFill/>
          <a:ln/>
        </p:spPr>
        <p:txBody>
          <a:bodyPr wrap="square" lIns="0" tIns="0" rIns="0" bIns="0" rtlCol="0" anchor="t">
            <a:normAutofit/>
          </a:bodyPr>
          <a:lstStyle/>
          <a:p>
            <a:pPr marL="0" indent="0" algn="l">
              <a:lnSpc>
                <a:spcPts val="3380"/>
              </a:lnSpc>
              <a:buNone/>
            </a:pPr>
            <a:r>
              <a:rPr lang="en-US" sz="2600" i="1" dirty="0">
                <a:solidFill>
                  <a:srgbClr val="C9CDD4"/>
                </a:solidFill>
                <a:latin typeface="Source Serif 4" pitchFamily="18" charset="0"/>
                <a:ea typeface="Source Serif 4" pitchFamily="18" charset="-122"/>
                <a:cs typeface="Source Serif 4" pitchFamily="18" charset="-120"/>
              </a:rPr>
              <a:t>From MUSIC to SubspaceNet</a:t>
            </a:r>
            <a:endParaRPr lang="en-US" sz="2600" dirty="0"/>
          </a:p>
        </p:txBody>
      </p:sp>
      <p:sp>
        <p:nvSpPr>
          <p:cNvPr id="6" name="Text 3"/>
          <p:cNvSpPr/>
          <p:nvPr/>
        </p:nvSpPr>
        <p:spPr>
          <a:xfrm>
            <a:off x="812800" y="4301463"/>
            <a:ext cx="10883392" cy="274285"/>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AA1AB"/>
                </a:solidFill>
                <a:latin typeface="SimSun" panose="02010600030101010101" pitchFamily="2" charset="-122"/>
                <a:ea typeface="SimSun" panose="02010600030101010101" pitchFamily="2" charset="-122"/>
                <a:cs typeface="Inter" pitchFamily="34" charset="-120"/>
              </a:rPr>
              <a:t>[CMSC-818 V] · [7 October 2026] – Aritrik Ghosh</a:t>
            </a:r>
            <a:endParaRPr lang="en-US" sz="1400" dirty="0">
              <a:latin typeface="SimSun" panose="02010600030101010101" pitchFamily="2" charset="-122"/>
              <a:ea typeface="SimSun"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evil face with solid fill with solid fill">
            <a:extLst>
              <a:ext uri="{FF2B5EF4-FFF2-40B4-BE49-F238E27FC236}">
                <a16:creationId xmlns:a16="http://schemas.microsoft.com/office/drawing/2014/main" id="{391209E7-9161-AD01-8ABE-F86D1453FED9}"/>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5415280" y="516414"/>
            <a:ext cx="1361440" cy="1361440"/>
          </a:xfrm>
        </p:spPr>
      </p:pic>
      <p:sp>
        <p:nvSpPr>
          <p:cNvPr id="6" name="TextBox 5">
            <a:extLst>
              <a:ext uri="{FF2B5EF4-FFF2-40B4-BE49-F238E27FC236}">
                <a16:creationId xmlns:a16="http://schemas.microsoft.com/office/drawing/2014/main" id="{42ED4ECD-66F3-193F-587D-44A1E4686BC6}"/>
              </a:ext>
            </a:extLst>
          </p:cNvPr>
          <p:cNvSpPr txBox="1"/>
          <p:nvPr/>
        </p:nvSpPr>
        <p:spPr>
          <a:xfrm>
            <a:off x="7069667" y="973667"/>
            <a:ext cx="702733" cy="372533"/>
          </a:xfrm>
          <a:prstGeom prst="rect">
            <a:avLst/>
          </a:prstGeom>
          <a:noFill/>
        </p:spPr>
        <p:txBody>
          <a:bodyPr wrap="square" rtlCol="0">
            <a:spAutoFit/>
          </a:bodyPr>
          <a:lstStyle/>
          <a:p>
            <a:r>
              <a:rPr lang="en-US" dirty="0"/>
              <a:t>UFO</a:t>
            </a:r>
          </a:p>
        </p:txBody>
      </p:sp>
    </p:spTree>
    <p:extLst>
      <p:ext uri="{BB962C8B-B14F-4D97-AF65-F5344CB8AC3E}">
        <p14:creationId xmlns:p14="http://schemas.microsoft.com/office/powerpoint/2010/main" val="3673029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9271F-BA45-81B8-2E63-D42CC5C604EE}"/>
            </a:ext>
          </a:extLst>
        </p:cNvPr>
        <p:cNvGrpSpPr/>
        <p:nvPr/>
      </p:nvGrpSpPr>
      <p:grpSpPr>
        <a:xfrm>
          <a:off x="0" y="0"/>
          <a:ext cx="0" cy="0"/>
          <a:chOff x="0" y="0"/>
          <a:chExt cx="0" cy="0"/>
        </a:xfrm>
      </p:grpSpPr>
      <p:pic>
        <p:nvPicPr>
          <p:cNvPr id="5" name="Content Placeholder 4" descr="Devil face with solid fill with solid fill">
            <a:extLst>
              <a:ext uri="{FF2B5EF4-FFF2-40B4-BE49-F238E27FC236}">
                <a16:creationId xmlns:a16="http://schemas.microsoft.com/office/drawing/2014/main" id="{EFA9FB26-252C-D7CA-7854-9056B5231BD3}"/>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5415280" y="516414"/>
            <a:ext cx="1361440" cy="1361440"/>
          </a:xfrm>
        </p:spPr>
      </p:pic>
    </p:spTree>
    <p:extLst>
      <p:ext uri="{BB962C8B-B14F-4D97-AF65-F5344CB8AC3E}">
        <p14:creationId xmlns:p14="http://schemas.microsoft.com/office/powerpoint/2010/main" val="228005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path" presetSubtype="0" accel="50000" decel="50000" fill="hold" nodeType="clickEffect">
                                  <p:stCondLst>
                                    <p:cond delay="0"/>
                                  </p:stCondLst>
                                  <p:childTnLst>
                                    <p:animMotion origin="layout" path="M 0 0 C 0 0.033 0.027 0.06 0.06 0.06 C 0.099 0.06 0.113 0.03 0.119 0.012 L 0.125 -0.012 C 0.131 -0.03 0.146 -0.06 0.19 -0.06 C 0.218 -0.06 0.25 -0.033 0.25 0 C 0.25 0.033 0.218 0.06 0.19 0.06 C 0.146 0.06 0.131 0.03 0.125 0.012 L 0.119 -0.012 C 0.113 -0.03 0.099 -0.06 0.06 -0.06 C 0.027 -0.06 0 -0.033 0 0 Z" pathEditMode="relative" ptsTypes="">
                                      <p:cBhvr>
                                        <p:cTn id="6"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FA26D-C2A9-34A6-2253-5A99F2FA6F71}"/>
            </a:ext>
          </a:extLst>
        </p:cNvPr>
        <p:cNvGrpSpPr/>
        <p:nvPr/>
      </p:nvGrpSpPr>
      <p:grpSpPr>
        <a:xfrm>
          <a:off x="0" y="0"/>
          <a:ext cx="0" cy="0"/>
          <a:chOff x="0" y="0"/>
          <a:chExt cx="0" cy="0"/>
        </a:xfrm>
      </p:grpSpPr>
      <p:pic>
        <p:nvPicPr>
          <p:cNvPr id="5" name="Content Placeholder 4" descr="Devil face with solid fill with solid fill">
            <a:extLst>
              <a:ext uri="{FF2B5EF4-FFF2-40B4-BE49-F238E27FC236}">
                <a16:creationId xmlns:a16="http://schemas.microsoft.com/office/drawing/2014/main" id="{FB71876D-230B-053B-1E6C-C57C23680BEE}"/>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5415280" y="516414"/>
            <a:ext cx="1361440" cy="1361440"/>
          </a:xfrm>
        </p:spPr>
      </p:pic>
      <p:pic>
        <p:nvPicPr>
          <p:cNvPr id="3" name="Graphic 2" descr="Man outline">
            <a:extLst>
              <a:ext uri="{FF2B5EF4-FFF2-40B4-BE49-F238E27FC236}">
                <a16:creationId xmlns:a16="http://schemas.microsoft.com/office/drawing/2014/main" id="{C9EF9AFA-7C2A-691F-37E8-D6FC7A4CCA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600" y="5672667"/>
            <a:ext cx="914400" cy="914400"/>
          </a:xfrm>
          <a:prstGeom prst="rect">
            <a:avLst/>
          </a:prstGeom>
        </p:spPr>
      </p:pic>
      <p:cxnSp>
        <p:nvCxnSpPr>
          <p:cNvPr id="6" name="Straight Connector 5">
            <a:extLst>
              <a:ext uri="{FF2B5EF4-FFF2-40B4-BE49-F238E27FC236}">
                <a16:creationId xmlns:a16="http://schemas.microsoft.com/office/drawing/2014/main" id="{A28C09C8-6E63-BAD3-9A39-4D40A4A53A51}"/>
              </a:ext>
            </a:extLst>
          </p:cNvPr>
          <p:cNvCxnSpPr>
            <a:cxnSpLocks/>
            <a:stCxn id="3" idx="0"/>
          </p:cNvCxnSpPr>
          <p:nvPr/>
        </p:nvCxnSpPr>
        <p:spPr>
          <a:xfrm flipV="1">
            <a:off x="558800" y="516414"/>
            <a:ext cx="4856480" cy="5156253"/>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BBE34E2-0B51-EC17-D55C-1D12740E8F7A}"/>
              </a:ext>
            </a:extLst>
          </p:cNvPr>
          <p:cNvCxnSpPr>
            <a:cxnSpLocks/>
          </p:cNvCxnSpPr>
          <p:nvPr/>
        </p:nvCxnSpPr>
        <p:spPr>
          <a:xfrm flipV="1">
            <a:off x="601133" y="1727200"/>
            <a:ext cx="6175587" cy="4097867"/>
          </a:xfrm>
          <a:prstGeom prst="line">
            <a:avLst/>
          </a:prstGeom>
          <a:ln>
            <a:prstDash val="dash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5109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ECD5C-6DBC-4E1A-E592-8CC41609C99F}"/>
            </a:ext>
          </a:extLst>
        </p:cNvPr>
        <p:cNvGrpSpPr/>
        <p:nvPr/>
      </p:nvGrpSpPr>
      <p:grpSpPr>
        <a:xfrm>
          <a:off x="0" y="0"/>
          <a:ext cx="0" cy="0"/>
          <a:chOff x="0" y="0"/>
          <a:chExt cx="0" cy="0"/>
        </a:xfrm>
      </p:grpSpPr>
      <p:pic>
        <p:nvPicPr>
          <p:cNvPr id="5" name="Content Placeholder 4" descr="Devil face with solid fill with solid fill">
            <a:extLst>
              <a:ext uri="{FF2B5EF4-FFF2-40B4-BE49-F238E27FC236}">
                <a16:creationId xmlns:a16="http://schemas.microsoft.com/office/drawing/2014/main" id="{F1A0146A-C7D9-EC89-09FF-DF4F8BBC0640}"/>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5415280" y="516414"/>
            <a:ext cx="1361440" cy="1361440"/>
          </a:xfrm>
        </p:spPr>
      </p:pic>
      <p:pic>
        <p:nvPicPr>
          <p:cNvPr id="4" name="Picture 3" descr="10m – 15m High Performance Antenna - Calian Space">
            <a:extLst>
              <a:ext uri="{FF2B5EF4-FFF2-40B4-BE49-F238E27FC236}">
                <a16:creationId xmlns:a16="http://schemas.microsoft.com/office/drawing/2014/main" id="{85115439-C2CB-05DF-D22F-D27A6B86AB5B}"/>
              </a:ext>
            </a:extLst>
          </p:cNvPr>
          <p:cNvPicPr>
            <a:picLocks noChangeAspect="1"/>
          </p:cNvPicPr>
          <p:nvPr/>
        </p:nvPicPr>
        <p:blipFill>
          <a:blip r:embed="rId3"/>
          <a:stretch>
            <a:fillRect/>
          </a:stretch>
        </p:blipFill>
        <p:spPr>
          <a:xfrm>
            <a:off x="177551" y="2641600"/>
            <a:ext cx="3334546" cy="4028440"/>
          </a:xfrm>
          <a:prstGeom prst="rect">
            <a:avLst/>
          </a:prstGeom>
        </p:spPr>
      </p:pic>
      <p:sp>
        <p:nvSpPr>
          <p:cNvPr id="8" name="Isosceles Triangle 7">
            <a:extLst>
              <a:ext uri="{FF2B5EF4-FFF2-40B4-BE49-F238E27FC236}">
                <a16:creationId xmlns:a16="http://schemas.microsoft.com/office/drawing/2014/main" id="{FFF7A614-EC43-4047-F431-3627A683E724}"/>
              </a:ext>
            </a:extLst>
          </p:cNvPr>
          <p:cNvSpPr/>
          <p:nvPr/>
        </p:nvSpPr>
        <p:spPr>
          <a:xfrm rot="14196430">
            <a:off x="4022328" y="1106521"/>
            <a:ext cx="911186" cy="2716943"/>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56C1116-8361-FDF5-C0B9-23297DD0AA4A}"/>
              </a:ext>
            </a:extLst>
          </p:cNvPr>
          <p:cNvSpPr txBox="1"/>
          <p:nvPr/>
        </p:nvSpPr>
        <p:spPr>
          <a:xfrm>
            <a:off x="4715933" y="2819400"/>
            <a:ext cx="2429934" cy="369332"/>
          </a:xfrm>
          <a:prstGeom prst="rect">
            <a:avLst/>
          </a:prstGeom>
          <a:noFill/>
        </p:spPr>
        <p:txBody>
          <a:bodyPr wrap="square" rtlCol="0">
            <a:spAutoFit/>
          </a:bodyPr>
          <a:lstStyle/>
          <a:p>
            <a:r>
              <a:rPr lang="en-US" dirty="0"/>
              <a:t>Haha! Found You</a:t>
            </a:r>
          </a:p>
        </p:txBody>
      </p:sp>
    </p:spTree>
    <p:extLst>
      <p:ext uri="{BB962C8B-B14F-4D97-AF65-F5344CB8AC3E}">
        <p14:creationId xmlns:p14="http://schemas.microsoft.com/office/powerpoint/2010/main" val="1271881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22290-3F60-7CDE-E677-FE4775FDB0EF}"/>
            </a:ext>
          </a:extLst>
        </p:cNvPr>
        <p:cNvGrpSpPr/>
        <p:nvPr/>
      </p:nvGrpSpPr>
      <p:grpSpPr>
        <a:xfrm>
          <a:off x="0" y="0"/>
          <a:ext cx="0" cy="0"/>
          <a:chOff x="0" y="0"/>
          <a:chExt cx="0" cy="0"/>
        </a:xfrm>
      </p:grpSpPr>
      <p:pic>
        <p:nvPicPr>
          <p:cNvPr id="5" name="Content Placeholder 4" descr="Devil face with solid fill with solid fill">
            <a:extLst>
              <a:ext uri="{FF2B5EF4-FFF2-40B4-BE49-F238E27FC236}">
                <a16:creationId xmlns:a16="http://schemas.microsoft.com/office/drawing/2014/main" id="{D95506B5-491D-9EAC-2A59-98B4C6AF0059}"/>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5415280" y="516414"/>
            <a:ext cx="1361440" cy="1361440"/>
          </a:xfrm>
        </p:spPr>
      </p:pic>
      <p:pic>
        <p:nvPicPr>
          <p:cNvPr id="4" name="Picture 3" descr="10m – 15m High Performance Antenna - Calian Space">
            <a:extLst>
              <a:ext uri="{FF2B5EF4-FFF2-40B4-BE49-F238E27FC236}">
                <a16:creationId xmlns:a16="http://schemas.microsoft.com/office/drawing/2014/main" id="{B88D1689-FE06-2570-6993-128291974AE9}"/>
              </a:ext>
            </a:extLst>
          </p:cNvPr>
          <p:cNvPicPr>
            <a:picLocks noChangeAspect="1"/>
          </p:cNvPicPr>
          <p:nvPr/>
        </p:nvPicPr>
        <p:blipFill>
          <a:blip r:embed="rId3"/>
          <a:stretch>
            <a:fillRect/>
          </a:stretch>
        </p:blipFill>
        <p:spPr>
          <a:xfrm>
            <a:off x="177551" y="2641600"/>
            <a:ext cx="3334546" cy="4028440"/>
          </a:xfrm>
          <a:prstGeom prst="rect">
            <a:avLst/>
          </a:prstGeom>
        </p:spPr>
      </p:pic>
      <p:sp>
        <p:nvSpPr>
          <p:cNvPr id="8" name="Isosceles Triangle 7">
            <a:extLst>
              <a:ext uri="{FF2B5EF4-FFF2-40B4-BE49-F238E27FC236}">
                <a16:creationId xmlns:a16="http://schemas.microsoft.com/office/drawing/2014/main" id="{89BE1803-1965-66AB-0E8B-F4EA33FCD810}"/>
              </a:ext>
            </a:extLst>
          </p:cNvPr>
          <p:cNvSpPr/>
          <p:nvPr/>
        </p:nvSpPr>
        <p:spPr>
          <a:xfrm rot="14196430">
            <a:off x="4022328" y="1106521"/>
            <a:ext cx="911186" cy="2716943"/>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F2032F7-B41F-B944-1EA2-FD97ECE11CA7}"/>
              </a:ext>
            </a:extLst>
          </p:cNvPr>
          <p:cNvSpPr txBox="1"/>
          <p:nvPr/>
        </p:nvSpPr>
        <p:spPr>
          <a:xfrm>
            <a:off x="4715933" y="2819400"/>
            <a:ext cx="2429934" cy="369332"/>
          </a:xfrm>
          <a:prstGeom prst="rect">
            <a:avLst/>
          </a:prstGeom>
          <a:noFill/>
        </p:spPr>
        <p:txBody>
          <a:bodyPr wrap="square" rtlCol="0">
            <a:spAutoFit/>
          </a:bodyPr>
          <a:lstStyle/>
          <a:p>
            <a:r>
              <a:rPr lang="en-US" dirty="0"/>
              <a:t>Haha! Found You</a:t>
            </a:r>
          </a:p>
        </p:txBody>
      </p:sp>
      <p:pic>
        <p:nvPicPr>
          <p:cNvPr id="3" name="Graphic 2" descr="Dollar outline">
            <a:extLst>
              <a:ext uri="{FF2B5EF4-FFF2-40B4-BE49-F238E27FC236}">
                <a16:creationId xmlns:a16="http://schemas.microsoft.com/office/drawing/2014/main" id="{E7A177AB-990D-E3A7-F751-896AB5E69C8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14820" y="3961553"/>
            <a:ext cx="914400" cy="914400"/>
          </a:xfrm>
          <a:prstGeom prst="rect">
            <a:avLst/>
          </a:prstGeom>
        </p:spPr>
      </p:pic>
      <p:pic>
        <p:nvPicPr>
          <p:cNvPr id="7" name="Graphic 6" descr="Dollar outline">
            <a:extLst>
              <a:ext uri="{FF2B5EF4-FFF2-40B4-BE49-F238E27FC236}">
                <a16:creationId xmlns:a16="http://schemas.microsoft.com/office/drawing/2014/main" id="{BBF0AF0D-D8E1-5AA4-0DF1-B241A2A12C1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88200" y="3656753"/>
            <a:ext cx="914400" cy="914400"/>
          </a:xfrm>
          <a:prstGeom prst="rect">
            <a:avLst/>
          </a:prstGeom>
        </p:spPr>
      </p:pic>
      <p:pic>
        <p:nvPicPr>
          <p:cNvPr id="11" name="Graphic 10" descr="Dollar outline">
            <a:extLst>
              <a:ext uri="{FF2B5EF4-FFF2-40B4-BE49-F238E27FC236}">
                <a16:creationId xmlns:a16="http://schemas.microsoft.com/office/drawing/2014/main" id="{3F42C9CD-CDED-B148-32F2-3910046BB44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05700" y="3351953"/>
            <a:ext cx="914400" cy="914400"/>
          </a:xfrm>
          <a:prstGeom prst="rect">
            <a:avLst/>
          </a:prstGeom>
        </p:spPr>
      </p:pic>
    </p:spTree>
    <p:extLst>
      <p:ext uri="{BB962C8B-B14F-4D97-AF65-F5344CB8AC3E}">
        <p14:creationId xmlns:p14="http://schemas.microsoft.com/office/powerpoint/2010/main" val="3945669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DFA2F-E73C-3002-E9F4-C8626C074CD3}"/>
            </a:ext>
          </a:extLst>
        </p:cNvPr>
        <p:cNvGrpSpPr/>
        <p:nvPr/>
      </p:nvGrpSpPr>
      <p:grpSpPr>
        <a:xfrm>
          <a:off x="0" y="0"/>
          <a:ext cx="0" cy="0"/>
          <a:chOff x="0" y="0"/>
          <a:chExt cx="0" cy="0"/>
        </a:xfrm>
      </p:grpSpPr>
      <p:pic>
        <p:nvPicPr>
          <p:cNvPr id="5" name="Content Placeholder 4" descr="Devil face with solid fill with solid fill">
            <a:extLst>
              <a:ext uri="{FF2B5EF4-FFF2-40B4-BE49-F238E27FC236}">
                <a16:creationId xmlns:a16="http://schemas.microsoft.com/office/drawing/2014/main" id="{7986A70A-117B-0B71-E2EC-599936A43FA1}"/>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5415280" y="516414"/>
            <a:ext cx="1361440" cy="1361440"/>
          </a:xfrm>
        </p:spPr>
      </p:pic>
      <p:sp>
        <p:nvSpPr>
          <p:cNvPr id="9" name="TextBox 8">
            <a:extLst>
              <a:ext uri="{FF2B5EF4-FFF2-40B4-BE49-F238E27FC236}">
                <a16:creationId xmlns:a16="http://schemas.microsoft.com/office/drawing/2014/main" id="{77B57ED4-2A82-D476-BC36-506884559B96}"/>
              </a:ext>
            </a:extLst>
          </p:cNvPr>
          <p:cNvSpPr txBox="1"/>
          <p:nvPr/>
        </p:nvSpPr>
        <p:spPr>
          <a:xfrm>
            <a:off x="5673727" y="2853266"/>
            <a:ext cx="2429934" cy="369332"/>
          </a:xfrm>
          <a:prstGeom prst="rect">
            <a:avLst/>
          </a:prstGeom>
          <a:noFill/>
        </p:spPr>
        <p:txBody>
          <a:bodyPr wrap="square" rtlCol="0">
            <a:spAutoFit/>
          </a:bodyPr>
          <a:lstStyle/>
          <a:p>
            <a:r>
              <a:rPr lang="en-US" dirty="0"/>
              <a:t>LOL! Found You Again</a:t>
            </a:r>
          </a:p>
        </p:txBody>
      </p:sp>
      <p:pic>
        <p:nvPicPr>
          <p:cNvPr id="6" name="Picture 5" descr="Institute of High Frequency Technology | Antenna arrays">
            <a:extLst>
              <a:ext uri="{FF2B5EF4-FFF2-40B4-BE49-F238E27FC236}">
                <a16:creationId xmlns:a16="http://schemas.microsoft.com/office/drawing/2014/main" id="{8BC4AA15-B49E-3BC0-84CD-CDD50C1AD1E1}"/>
              </a:ext>
            </a:extLst>
          </p:cNvPr>
          <p:cNvPicPr>
            <a:picLocks noChangeAspect="1"/>
          </p:cNvPicPr>
          <p:nvPr/>
        </p:nvPicPr>
        <p:blipFill>
          <a:blip r:embed="rId3"/>
          <a:stretch>
            <a:fillRect/>
          </a:stretch>
        </p:blipFill>
        <p:spPr>
          <a:xfrm>
            <a:off x="674158" y="2011891"/>
            <a:ext cx="4629150" cy="3914775"/>
          </a:xfrm>
          <a:prstGeom prst="rect">
            <a:avLst/>
          </a:prstGeom>
        </p:spPr>
      </p:pic>
    </p:spTree>
    <p:extLst>
      <p:ext uri="{BB962C8B-B14F-4D97-AF65-F5344CB8AC3E}">
        <p14:creationId xmlns:p14="http://schemas.microsoft.com/office/powerpoint/2010/main" val="1011618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2">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ource Serif 4" pitchFamily="18" charset="0"/>
                <a:ea typeface="Source Serif 4" pitchFamily="18" charset="-122"/>
                <a:cs typeface="Source Serif 4" pitchFamily="18" charset="-120"/>
              </a:rPr>
              <a:t>One Scene: Eight Antennas, Two Sources 6° Apart</a:t>
            </a:r>
            <a:endParaRPr lang="en-US" sz="3200" dirty="0"/>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Inter" pitchFamily="34" charset="0"/>
                <a:ea typeface="Inter" pitchFamily="34" charset="-122"/>
                <a:cs typeface="Inter" pitchFamily="34" charset="-120"/>
              </a:rPr>
              <a:t>HOOK</a:t>
            </a:r>
            <a:endParaRPr lang="en-US" sz="1200" dirty="0"/>
          </a:p>
        </p:txBody>
      </p:sp>
      <p:pic>
        <p:nvPicPr>
          <p:cNvPr id="4" name="Image 0" descr="An 8-antenna linear array with two incoming directions, 10 and 16 degrees from broadside"/>
          <p:cNvPicPr>
            <a:picLocks noChangeAspect="1"/>
          </p:cNvPicPr>
          <p:nvPr/>
        </p:nvPicPr>
        <p:blipFill>
          <a:blip r:embed="rId3"/>
          <a:srcRect/>
          <a:stretch/>
        </p:blipFill>
        <p:spPr>
          <a:xfrm>
            <a:off x="812800" y="1651000"/>
            <a:ext cx="5715000" cy="2921000"/>
          </a:xfrm>
          <a:prstGeom prst="rect">
            <a:avLst/>
          </a:prstGeom>
        </p:spPr>
      </p:pic>
      <p:sp>
        <p:nvSpPr>
          <p:cNvPr id="5" name="Text 2"/>
          <p:cNvSpPr/>
          <p:nvPr/>
        </p:nvSpPr>
        <p:spPr>
          <a:xfrm>
            <a:off x="2222500" y="1905000"/>
            <a:ext cx="1320800" cy="238742"/>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B6472"/>
                </a:solidFill>
                <a:latin typeface="Inter" pitchFamily="34" charset="0"/>
                <a:ea typeface="Inter" pitchFamily="34" charset="-122"/>
                <a:cs typeface="Inter" pitchFamily="34" charset="-120"/>
              </a:rPr>
              <a:t>broadside</a:t>
            </a:r>
            <a:endParaRPr lang="en-US" sz="1200" dirty="0"/>
          </a:p>
        </p:txBody>
      </p:sp>
      <p:sp>
        <p:nvSpPr>
          <p:cNvPr id="6" name="Text 3"/>
          <p:cNvSpPr/>
          <p:nvPr/>
        </p:nvSpPr>
        <p:spPr>
          <a:xfrm>
            <a:off x="1708150" y="4699000"/>
            <a:ext cx="3924300" cy="256514"/>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5B6472"/>
                </a:solidFill>
                <a:latin typeface="Inter" pitchFamily="34" charset="0"/>
                <a:ea typeface="Inter" pitchFamily="34" charset="-122"/>
                <a:cs typeface="Inter" pitchFamily="34" charset="-120"/>
              </a:rPr>
              <a:t>8 antennas · spacing d = λ/2</a:t>
            </a:r>
            <a:endParaRPr lang="en-US" sz="1300" dirty="0"/>
          </a:p>
        </p:txBody>
      </p:sp>
      <p:sp>
        <p:nvSpPr>
          <p:cNvPr id="7" name="Text 4"/>
          <p:cNvSpPr/>
          <p:nvPr/>
        </p:nvSpPr>
        <p:spPr>
          <a:xfrm>
            <a:off x="1708150" y="5016500"/>
            <a:ext cx="3924300" cy="274285"/>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2A5D9F"/>
                </a:solidFill>
                <a:latin typeface="Inter" pitchFamily="34" charset="0"/>
                <a:ea typeface="Inter" pitchFamily="34" charset="-122"/>
                <a:cs typeface="Inter" pitchFamily="34" charset="-120"/>
              </a:rPr>
              <a:t>━ θ₁ = 10°</a:t>
            </a:r>
            <a:r>
              <a:rPr lang="en-US" sz="1400" b="1" dirty="0">
                <a:solidFill>
                  <a:srgbClr val="1B2230"/>
                </a:solidFill>
                <a:latin typeface="Inter" pitchFamily="34" charset="0"/>
                <a:ea typeface="Inter" pitchFamily="34" charset="-122"/>
                <a:cs typeface="Inter" pitchFamily="34" charset="-120"/>
              </a:rPr>
              <a:t>      </a:t>
            </a:r>
            <a:r>
              <a:rPr lang="en-US" sz="1400" b="1" dirty="0">
                <a:solidFill>
                  <a:srgbClr val="C4501D"/>
                </a:solidFill>
                <a:latin typeface="Inter" pitchFamily="34" charset="0"/>
                <a:ea typeface="Inter" pitchFamily="34" charset="-122"/>
                <a:cs typeface="Inter" pitchFamily="34" charset="-120"/>
              </a:rPr>
              <a:t>━ θ₂ = 16°</a:t>
            </a:r>
            <a:endParaRPr lang="en-US" sz="1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996289" y="1852789"/>
          <a:ext cx="4382911" cy="2056695"/>
        </p:xfrm>
        <a:graphic>
          <a:graphicData uri="http://schemas.openxmlformats.org/drawingml/2006/table">
            <a:tbl>
              <a:tblPr/>
              <a:tblGrid>
                <a:gridCol w="1490190">
                  <a:extLst>
                    <a:ext uri="{9D8B030D-6E8A-4147-A177-3AD203B41FA5}">
                      <a16:colId xmlns:a16="http://schemas.microsoft.com/office/drawing/2014/main" val="20000"/>
                    </a:ext>
                  </a:extLst>
                </a:gridCol>
                <a:gridCol w="2892721">
                  <a:extLst>
                    <a:ext uri="{9D8B030D-6E8A-4147-A177-3AD203B41FA5}">
                      <a16:colId xmlns:a16="http://schemas.microsoft.com/office/drawing/2014/main" val="20001"/>
                    </a:ext>
                  </a:extLst>
                </a:gridCol>
              </a:tblGrid>
              <a:tr h="411339">
                <a:tc>
                  <a:txBody>
                    <a:bodyPr/>
                    <a:lstStyle/>
                    <a:p>
                      <a:pPr marL="0" indent="0">
                        <a:lnSpc>
                          <a:spcPts val="2100"/>
                        </a:lnSpc>
                        <a:buNone/>
                      </a:pPr>
                      <a:r>
                        <a:rPr lang="en-US" sz="1500" dirty="0">
                          <a:solidFill>
                            <a:srgbClr val="5B6472"/>
                          </a:solidFill>
                          <a:latin typeface="Inter" pitchFamily="34" charset="0"/>
                          <a:ea typeface="Inter" pitchFamily="34" charset="-122"/>
                          <a:cs typeface="Inter" pitchFamily="34" charset="-120"/>
                        </a:rPr>
                        <a:t>Array</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2100"/>
                        </a:lnSpc>
                        <a:buNone/>
                      </a:pPr>
                      <a:r>
                        <a:rPr lang="en-US" sz="1500" dirty="0">
                          <a:solidFill>
                            <a:srgbClr val="1B2230"/>
                          </a:solidFill>
                          <a:latin typeface="Inter" pitchFamily="34" charset="0"/>
                          <a:ea typeface="Inter" pitchFamily="34" charset="-122"/>
                          <a:cs typeface="Inter" pitchFamily="34" charset="-120"/>
                        </a:rPr>
                        <a:t>8-element ULA, d = λ/2</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0"/>
                  </a:ext>
                </a:extLst>
              </a:tr>
              <a:tr h="411339">
                <a:tc>
                  <a:txBody>
                    <a:bodyPr/>
                    <a:lstStyle/>
                    <a:p>
                      <a:pPr marL="0" indent="0">
                        <a:lnSpc>
                          <a:spcPts val="2100"/>
                        </a:lnSpc>
                        <a:buNone/>
                      </a:pPr>
                      <a:r>
                        <a:rPr lang="en-US" sz="1500" dirty="0">
                          <a:solidFill>
                            <a:srgbClr val="5B6472"/>
                          </a:solidFill>
                          <a:latin typeface="Inter" pitchFamily="34" charset="0"/>
                          <a:ea typeface="Inter" pitchFamily="34" charset="-122"/>
                          <a:cs typeface="Inter" pitchFamily="34" charset="-120"/>
                        </a:rPr>
                        <a:t>Sources</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2100"/>
                        </a:lnSpc>
                        <a:buNone/>
                      </a:pPr>
                      <a:r>
                        <a:rPr lang="en-US" sz="1500" dirty="0">
                          <a:solidFill>
                            <a:srgbClr val="1B2230"/>
                          </a:solidFill>
                          <a:latin typeface="Inter" pitchFamily="34" charset="0"/>
                          <a:ea typeface="Inter" pitchFamily="34" charset="-122"/>
                          <a:cs typeface="Inter" pitchFamily="34" charset="-120"/>
                        </a:rPr>
                        <a:t>K = 2, uncorrelated</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1"/>
                  </a:ext>
                </a:extLst>
              </a:tr>
              <a:tr h="411339">
                <a:tc>
                  <a:txBody>
                    <a:bodyPr/>
                    <a:lstStyle/>
                    <a:p>
                      <a:pPr marL="0" indent="0">
                        <a:lnSpc>
                          <a:spcPts val="2100"/>
                        </a:lnSpc>
                        <a:buNone/>
                      </a:pPr>
                      <a:r>
                        <a:rPr lang="en-US" sz="1500" dirty="0">
                          <a:solidFill>
                            <a:srgbClr val="5B6472"/>
                          </a:solidFill>
                          <a:latin typeface="Inter" pitchFamily="34" charset="0"/>
                          <a:ea typeface="Inter" pitchFamily="34" charset="-122"/>
                          <a:cs typeface="Inter" pitchFamily="34" charset="-120"/>
                        </a:rPr>
                        <a:t>Directions</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2100"/>
                        </a:lnSpc>
                        <a:buNone/>
                      </a:pPr>
                      <a:r>
                        <a:rPr lang="en-US" sz="1500" dirty="0">
                          <a:solidFill>
                            <a:srgbClr val="1B2230"/>
                          </a:solidFill>
                          <a:latin typeface="Inter" pitchFamily="34" charset="0"/>
                          <a:ea typeface="Inter" pitchFamily="34" charset="-122"/>
                          <a:cs typeface="Inter" pitchFamily="34" charset="-120"/>
                        </a:rPr>
                        <a:t>θ₁ = 10°, θ₂ = 16°</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2"/>
                  </a:ext>
                </a:extLst>
              </a:tr>
              <a:tr h="411339">
                <a:tc>
                  <a:txBody>
                    <a:bodyPr/>
                    <a:lstStyle/>
                    <a:p>
                      <a:pPr marL="0" indent="0">
                        <a:lnSpc>
                          <a:spcPts val="2100"/>
                        </a:lnSpc>
                        <a:buNone/>
                      </a:pPr>
                      <a:r>
                        <a:rPr lang="en-US" sz="1500" dirty="0">
                          <a:solidFill>
                            <a:srgbClr val="5B6472"/>
                          </a:solidFill>
                          <a:latin typeface="Inter" pitchFamily="34" charset="0"/>
                          <a:ea typeface="Inter" pitchFamily="34" charset="-122"/>
                          <a:cs typeface="Inter" pitchFamily="34" charset="-120"/>
                        </a:rPr>
                        <a:t>SNR</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2100"/>
                        </a:lnSpc>
                        <a:buNone/>
                      </a:pPr>
                      <a:r>
                        <a:rPr lang="en-US" sz="1500" dirty="0">
                          <a:solidFill>
                            <a:srgbClr val="1B2230"/>
                          </a:solidFill>
                          <a:latin typeface="Inter" pitchFamily="34" charset="0"/>
                          <a:ea typeface="Inter" pitchFamily="34" charset="-122"/>
                          <a:cs typeface="Inter" pitchFamily="34" charset="-120"/>
                        </a:rPr>
                        <a:t>10 dB per source</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3"/>
                  </a:ext>
                </a:extLst>
              </a:tr>
              <a:tr h="411339">
                <a:tc>
                  <a:txBody>
                    <a:bodyPr/>
                    <a:lstStyle/>
                    <a:p>
                      <a:pPr marL="0" indent="0">
                        <a:lnSpc>
                          <a:spcPts val="2100"/>
                        </a:lnSpc>
                        <a:buNone/>
                      </a:pPr>
                      <a:r>
                        <a:rPr lang="en-US" sz="1500" dirty="0">
                          <a:solidFill>
                            <a:srgbClr val="5B6472"/>
                          </a:solidFill>
                          <a:latin typeface="Inter" pitchFamily="34" charset="0"/>
                          <a:ea typeface="Inter" pitchFamily="34" charset="-122"/>
                          <a:cs typeface="Inter" pitchFamily="34" charset="-120"/>
                        </a:rPr>
                        <a:t>Snapshots</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2100"/>
                        </a:lnSpc>
                        <a:buNone/>
                      </a:pPr>
                      <a:r>
                        <a:rPr lang="en-US" sz="1500" dirty="0">
                          <a:solidFill>
                            <a:srgbClr val="1B2230"/>
                          </a:solidFill>
                          <a:latin typeface="Inter" pitchFamily="34" charset="0"/>
                          <a:ea typeface="Inter" pitchFamily="34" charset="-122"/>
                          <a:cs typeface="Inter" pitchFamily="34" charset="-120"/>
                        </a:rPr>
                        <a:t>N = 200</a:t>
                      </a:r>
                      <a:endParaRPr lang="en-US" sz="1500" dirty="0">
                        <a:latin typeface="Inter" charset="0"/>
                        <a:ea typeface="Inter" charset="0"/>
                        <a:cs typeface="Inter" charset="0"/>
                      </a:endParaRPr>
                    </a:p>
                  </a:txBody>
                  <a:tcPr marL="66675" marR="66675" marT="66675" marB="66675">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 name="Text 5"/>
          <p:cNvSpPr/>
          <p:nvPr/>
        </p:nvSpPr>
        <p:spPr>
          <a:xfrm>
            <a:off x="6985000" y="4445000"/>
            <a:ext cx="4526026" cy="723900"/>
          </a:xfrm>
          <a:prstGeom prst="rect">
            <a:avLst/>
          </a:prstGeom>
          <a:noFill/>
          <a:ln/>
        </p:spPr>
        <p:txBody>
          <a:bodyPr wrap="square" lIns="0" tIns="0" rIns="0" bIns="0" rtlCol="0" anchor="t">
            <a:normAutofit/>
          </a:bodyPr>
          <a:lstStyle/>
          <a:p>
            <a:pPr marL="0" indent="0" algn="l">
              <a:lnSpc>
                <a:spcPts val="2750"/>
              </a:lnSpc>
              <a:buNone/>
            </a:pPr>
            <a:r>
              <a:rPr lang="en-US" sz="2200" i="1" dirty="0">
                <a:solidFill>
                  <a:srgbClr val="A8441A"/>
                </a:solidFill>
                <a:latin typeface="Source Serif 4" pitchFamily="18" charset="0"/>
                <a:ea typeface="Source Serif 4" pitchFamily="18" charset="-122"/>
                <a:cs typeface="Source Serif 4" pitchFamily="18" charset="-120"/>
              </a:rPr>
              <a:t>From the snapshots alone: how many sources, and where?</a:t>
            </a:r>
            <a:endParaRPr 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390B08-A807-D57D-F0C6-A35B04B91AAE}"/>
              </a:ext>
            </a:extLst>
          </p:cNvPr>
          <p:cNvPicPr>
            <a:picLocks noChangeAspect="1"/>
          </p:cNvPicPr>
          <p:nvPr/>
        </p:nvPicPr>
        <p:blipFill>
          <a:blip r:embed="rId2"/>
          <a:srcRect b="14122"/>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472327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3">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Beamforming Sees One Blob</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HOOK</a:t>
            </a:r>
            <a:endParaRPr lang="en-US" sz="1200" dirty="0">
              <a:latin typeface="Abadi" panose="020B0604020104020204" pitchFamily="34" charset="0"/>
            </a:endParaRPr>
          </a:p>
        </p:txBody>
      </p:sp>
      <p:pic>
        <p:nvPicPr>
          <p:cNvPr id="4" name="Image 0" descr="Delay-and-sum beamformer spectrum with a single broad peak near 13 degrees; true sources at 10 and 16 degrees marked"/>
          <p:cNvPicPr>
            <a:picLocks noChangeAspect="1"/>
          </p:cNvPicPr>
          <p:nvPr/>
        </p:nvPicPr>
        <p:blipFill>
          <a:blip r:embed="rId3"/>
          <a:srcRect t="-46" b="-46"/>
          <a:stretch/>
        </p:blipFill>
        <p:spPr>
          <a:xfrm>
            <a:off x="812800" y="1587500"/>
            <a:ext cx="6731000" cy="3797300"/>
          </a:xfrm>
          <a:prstGeom prst="rect">
            <a:avLst/>
          </a:prstGeom>
        </p:spPr>
      </p:pic>
      <p:pic>
        <p:nvPicPr>
          <p:cNvPr id="5" name="Image 1" descr="web embed"/>
          <p:cNvPicPr>
            <a:picLocks noChangeAspect="1"/>
          </p:cNvPicPr>
          <p:nvPr/>
        </p:nvPicPr>
        <p:blipFill>
          <a:blip r:embed="rId4"/>
          <a:srcRect/>
          <a:stretch/>
        </p:blipFill>
        <p:spPr>
          <a:xfrm>
            <a:off x="7937500" y="1714500"/>
            <a:ext cx="3441700" cy="698500"/>
          </a:xfrm>
          <a:prstGeom prst="rect">
            <a:avLst/>
          </a:prstGeom>
        </p:spPr>
      </p:pic>
      <p:sp>
        <p:nvSpPr>
          <p:cNvPr id="6" name="Text 2"/>
          <p:cNvSpPr/>
          <p:nvPr/>
        </p:nvSpPr>
        <p:spPr>
          <a:xfrm>
            <a:off x="7937500" y="2667000"/>
            <a:ext cx="3544951"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5B6472"/>
                </a:solidFill>
                <a:latin typeface="Abadi" panose="020B0604020104020204" pitchFamily="34" charset="0"/>
                <a:ea typeface="Kigelia Light" panose="020B0502040204020203" pitchFamily="34" charset="0"/>
                <a:cs typeface="Kigelia Light" panose="020B0502040204020203" pitchFamily="34" charset="0"/>
              </a:rPr>
              <a:t>Steer the array to every θ and measure the power that comes through.</a:t>
            </a:r>
            <a:endParaRPr lang="en-US" sz="1500" dirty="0">
              <a:latin typeface="Abadi" panose="020B0604020104020204" pitchFamily="34" charset="0"/>
              <a:ea typeface="Kigelia Light" panose="020B0502040204020203" pitchFamily="34" charset="0"/>
              <a:cs typeface="Kigelia Light" panose="020B0502040204020203" pitchFamily="34" charset="0"/>
            </a:endParaRPr>
          </a:p>
        </p:txBody>
      </p:sp>
      <p:sp>
        <p:nvSpPr>
          <p:cNvPr id="7" name="Text 3"/>
          <p:cNvSpPr/>
          <p:nvPr/>
        </p:nvSpPr>
        <p:spPr>
          <a:xfrm>
            <a:off x="7937500" y="3556000"/>
            <a:ext cx="3544951"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badi" panose="020B0604020104020204" pitchFamily="34" charset="0"/>
                <a:ea typeface="Inter" pitchFamily="34" charset="-122"/>
                <a:cs typeface="Inter" pitchFamily="34" charset="-120"/>
              </a:rPr>
              <a:t>Main lobe ≈ 2/M rad ≈ 14°. Two sources 6° apart sit inside one lobe.</a:t>
            </a:r>
            <a:endParaRPr lang="en-US" sz="1500" dirty="0">
              <a:latin typeface="Abadi" panose="020B0604020104020204" pitchFamily="34" charset="0"/>
            </a:endParaRPr>
          </a:p>
        </p:txBody>
      </p:sp>
      <p:sp>
        <p:nvSpPr>
          <p:cNvPr id="8" name="Text 4"/>
          <p:cNvSpPr/>
          <p:nvPr/>
        </p:nvSpPr>
        <p:spPr>
          <a:xfrm>
            <a:off x="7937500" y="4635500"/>
            <a:ext cx="3544951" cy="6604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Abadi" panose="020B0604020104020204" pitchFamily="34" charset="0"/>
                <a:ea typeface="Source Serif 4" pitchFamily="18" charset="-122"/>
                <a:cs typeface="Source Serif 4" pitchFamily="18" charset="-120"/>
              </a:rPr>
              <a:t>One peak, near 13° — between the two.</a:t>
            </a:r>
            <a:endParaRPr lang="en-US" sz="2000" dirty="0">
              <a:latin typeface="Abadi" panose="020B0604020104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pinion: The power of music | HS Insider">
            <a:extLst>
              <a:ext uri="{FF2B5EF4-FFF2-40B4-BE49-F238E27FC236}">
                <a16:creationId xmlns:a16="http://schemas.microsoft.com/office/drawing/2014/main" id="{4F1B5F2D-2107-BDFF-5645-C7659810FF90}"/>
              </a:ext>
            </a:extLst>
          </p:cNvPr>
          <p:cNvPicPr>
            <a:picLocks noChangeAspect="1"/>
          </p:cNvPicPr>
          <p:nvPr/>
        </p:nvPicPr>
        <p:blipFill>
          <a:blip r:embed="rId2"/>
          <a:stretch>
            <a:fillRect/>
          </a:stretch>
        </p:blipFill>
        <p:spPr>
          <a:xfrm>
            <a:off x="1676400" y="1705927"/>
            <a:ext cx="9144000" cy="3446145"/>
          </a:xfrm>
          <a:prstGeom prst="rect">
            <a:avLst/>
          </a:prstGeom>
        </p:spPr>
      </p:pic>
    </p:spTree>
    <p:extLst>
      <p:ext uri="{BB962C8B-B14F-4D97-AF65-F5344CB8AC3E}">
        <p14:creationId xmlns:p14="http://schemas.microsoft.com/office/powerpoint/2010/main" val="643993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97C62-9B90-75F9-AA64-5959F6103F56}"/>
            </a:ext>
          </a:extLst>
        </p:cNvPr>
        <p:cNvGrpSpPr/>
        <p:nvPr/>
      </p:nvGrpSpPr>
      <p:grpSpPr>
        <a:xfrm>
          <a:off x="0" y="0"/>
          <a:ext cx="0" cy="0"/>
          <a:chOff x="0" y="0"/>
          <a:chExt cx="0" cy="0"/>
        </a:xfrm>
      </p:grpSpPr>
      <p:pic>
        <p:nvPicPr>
          <p:cNvPr id="4" name="Picture 3" descr="Opinion: The power of music | HS Insider">
            <a:extLst>
              <a:ext uri="{FF2B5EF4-FFF2-40B4-BE49-F238E27FC236}">
                <a16:creationId xmlns:a16="http://schemas.microsoft.com/office/drawing/2014/main" id="{4A8EEA2A-7C90-68F1-0970-422C37FDB66C}"/>
              </a:ext>
            </a:extLst>
          </p:cNvPr>
          <p:cNvPicPr>
            <a:picLocks noChangeAspect="1"/>
          </p:cNvPicPr>
          <p:nvPr/>
        </p:nvPicPr>
        <p:blipFill>
          <a:blip r:embed="rId2"/>
          <a:stretch>
            <a:fillRect/>
          </a:stretch>
        </p:blipFill>
        <p:spPr>
          <a:xfrm>
            <a:off x="1676400" y="1705927"/>
            <a:ext cx="9144000" cy="3446145"/>
          </a:xfrm>
          <a:prstGeom prst="rect">
            <a:avLst/>
          </a:prstGeom>
        </p:spPr>
      </p:pic>
      <p:sp>
        <p:nvSpPr>
          <p:cNvPr id="2" name="TextBox 1">
            <a:extLst>
              <a:ext uri="{FF2B5EF4-FFF2-40B4-BE49-F238E27FC236}">
                <a16:creationId xmlns:a16="http://schemas.microsoft.com/office/drawing/2014/main" id="{AFE46491-CAA3-9378-F477-08293F827872}"/>
              </a:ext>
            </a:extLst>
          </p:cNvPr>
          <p:cNvSpPr txBox="1"/>
          <p:nvPr/>
        </p:nvSpPr>
        <p:spPr>
          <a:xfrm>
            <a:off x="4812633" y="5429889"/>
            <a:ext cx="2895600" cy="369332"/>
          </a:xfrm>
          <a:prstGeom prst="rect">
            <a:avLst/>
          </a:prstGeom>
          <a:noFill/>
        </p:spPr>
        <p:txBody>
          <a:bodyPr wrap="square" rtlCol="0">
            <a:spAutoFit/>
          </a:bodyPr>
          <a:lstStyle/>
          <a:p>
            <a:pPr algn="ctr"/>
            <a:r>
              <a:rPr lang="en-US" dirty="0">
                <a:latin typeface="Abadi" panose="020B0604020104020204" pitchFamily="34" charset="0"/>
              </a:rPr>
              <a:t>Multi Signal Classification</a:t>
            </a:r>
          </a:p>
        </p:txBody>
      </p:sp>
    </p:spTree>
    <p:extLst>
      <p:ext uri="{BB962C8B-B14F-4D97-AF65-F5344CB8AC3E}">
        <p14:creationId xmlns:p14="http://schemas.microsoft.com/office/powerpoint/2010/main" val="2266835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MUSIC Sees Two Needles — Same Data</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Inter" pitchFamily="34" charset="0"/>
                <a:ea typeface="Inter" pitchFamily="34" charset="-122"/>
                <a:cs typeface="Inter" pitchFamily="34" charset="-120"/>
              </a:rPr>
              <a:t>HOOK</a:t>
            </a:r>
            <a:endParaRPr lang="en-US" sz="1200" dirty="0"/>
          </a:p>
        </p:txBody>
      </p:sp>
      <p:pic>
        <p:nvPicPr>
          <p:cNvPr id="4" name="Image 0" descr="MUSIC pseudo-spectrum with two sharp peaks at 10 and 16 degrees"/>
          <p:cNvPicPr>
            <a:picLocks noChangeAspect="1"/>
          </p:cNvPicPr>
          <p:nvPr/>
        </p:nvPicPr>
        <p:blipFill>
          <a:blip r:embed="rId3"/>
          <a:srcRect t="-46" b="-46"/>
          <a:stretch/>
        </p:blipFill>
        <p:spPr>
          <a:xfrm>
            <a:off x="812800" y="1587500"/>
            <a:ext cx="6731000" cy="3797300"/>
          </a:xfrm>
          <a:prstGeom prst="rect">
            <a:avLst/>
          </a:prstGeom>
        </p:spPr>
      </p:pic>
      <p:sp>
        <p:nvSpPr>
          <p:cNvPr id="5" name="Text 2"/>
          <p:cNvSpPr/>
          <p:nvPr/>
        </p:nvSpPr>
        <p:spPr>
          <a:xfrm>
            <a:off x="7937500" y="1714500"/>
            <a:ext cx="3544951"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5B6472"/>
                </a:solidFill>
                <a:latin typeface="Inter" pitchFamily="34" charset="0"/>
                <a:ea typeface="Inter" pitchFamily="34" charset="-122"/>
                <a:cs typeface="Inter" pitchFamily="34" charset="-120"/>
              </a:rPr>
              <a:t>Same 8 antennas. Same 200 snapshots.</a:t>
            </a:r>
            <a:endParaRPr lang="en-US" sz="1500" dirty="0"/>
          </a:p>
        </p:txBody>
      </p:sp>
      <p:sp>
        <p:nvSpPr>
          <p:cNvPr id="6" name="Text 3"/>
          <p:cNvSpPr/>
          <p:nvPr/>
        </p:nvSpPr>
        <p:spPr>
          <a:xfrm>
            <a:off x="7937500" y="2286000"/>
            <a:ext cx="3544951"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Inter" pitchFamily="34" charset="0"/>
                <a:ea typeface="Inter" pitchFamily="34" charset="-122"/>
                <a:cs typeface="Inter" pitchFamily="34" charset="-120"/>
              </a:rPr>
              <a:t>Peaks at 10.1° and 15.9° — two sources 6° apart, well inside the 14° beamwidth.</a:t>
            </a:r>
            <a:endParaRPr lang="en-US" sz="1500" dirty="0"/>
          </a:p>
        </p:txBody>
      </p:sp>
      <p:sp>
        <p:nvSpPr>
          <p:cNvPr id="7" name="Text 4"/>
          <p:cNvSpPr/>
          <p:nvPr/>
        </p:nvSpPr>
        <p:spPr>
          <a:xfrm>
            <a:off x="7937500" y="3556000"/>
            <a:ext cx="3441700" cy="1579739"/>
          </a:xfrm>
          <a:prstGeom prst="roundRect">
            <a:avLst>
              <a:gd name="adj" fmla="val 6431"/>
            </a:avLst>
          </a:prstGeom>
          <a:solidFill>
            <a:srgbClr val="1B2230"/>
          </a:solidFill>
          <a:ln/>
        </p:spPr>
        <p:txBody>
          <a:bodyPr wrap="square" lIns="198842" tIns="198842" rIns="109307" bIns="173442" rtlCol="0" anchor="t">
            <a:normAutofit/>
          </a:bodyPr>
          <a:lstStyle/>
          <a:p>
            <a:pPr marL="0" indent="0" algn="l">
              <a:lnSpc>
                <a:spcPts val="2210"/>
              </a:lnSpc>
              <a:buNone/>
            </a:pPr>
            <a:r>
              <a:rPr lang="en-US" sz="1700" dirty="0">
                <a:solidFill>
                  <a:srgbClr val="F6F4EE"/>
                </a:solidFill>
                <a:latin typeface="Source Serif 4" pitchFamily="18" charset="0"/>
                <a:ea typeface="Source Serif 4" pitchFamily="18" charset="-122"/>
                <a:cs typeface="Source Serif 4" pitchFamily="18" charset="-120"/>
              </a:rPr>
              <a:t>Nothing about the hardware changed. What does MUSIC know that the beamformer doesn't?</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A Plane Wave Reaches Each Antenna a Little Late</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1 · PHASE IS GEOMETRY</a:t>
            </a:r>
            <a:endParaRPr lang="en-US" sz="1200" dirty="0">
              <a:latin typeface="Abadi" panose="020B0604020104020204" pitchFamily="34" charset="0"/>
            </a:endParaRPr>
          </a:p>
        </p:txBody>
      </p:sp>
      <p:pic>
        <p:nvPicPr>
          <p:cNvPr id="4" name="Image 0" descr="A plane wave arriving at 30 degrees across four antennas; the extra path to the second antenna is d sin theta"/>
          <p:cNvPicPr>
            <a:picLocks noChangeAspect="1"/>
          </p:cNvPicPr>
          <p:nvPr/>
        </p:nvPicPr>
        <p:blipFill>
          <a:blip r:embed="rId3"/>
          <a:srcRect/>
          <a:stretch/>
        </p:blipFill>
        <p:spPr>
          <a:xfrm>
            <a:off x="812800" y="1651000"/>
            <a:ext cx="5461000" cy="3302000"/>
          </a:xfrm>
          <a:prstGeom prst="rect">
            <a:avLst/>
          </a:prstGeom>
        </p:spPr>
      </p:pic>
      <p:sp>
        <p:nvSpPr>
          <p:cNvPr id="5" name="Text 2"/>
          <p:cNvSpPr/>
          <p:nvPr/>
        </p:nvSpPr>
        <p:spPr>
          <a:xfrm>
            <a:off x="1638300" y="1905000"/>
            <a:ext cx="170180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B2230"/>
                </a:solidFill>
                <a:latin typeface="Abadi" panose="020B0604020104020204" pitchFamily="34" charset="0"/>
                <a:ea typeface="Inter" pitchFamily="34" charset="-122"/>
                <a:cs typeface="Inter" pitchFamily="34" charset="-120"/>
              </a:rPr>
              <a:t>plane wave from θ</a:t>
            </a:r>
            <a:endParaRPr lang="en-US" sz="1300" dirty="0">
              <a:latin typeface="Abadi" panose="020B0604020104020204" pitchFamily="34" charset="0"/>
            </a:endParaRPr>
          </a:p>
        </p:txBody>
      </p:sp>
      <p:sp>
        <p:nvSpPr>
          <p:cNvPr id="6" name="Text 3"/>
          <p:cNvSpPr/>
          <p:nvPr/>
        </p:nvSpPr>
        <p:spPr>
          <a:xfrm>
            <a:off x="2908300" y="4064000"/>
            <a:ext cx="1066800" cy="274285"/>
          </a:xfrm>
          <a:prstGeom prst="rect">
            <a:avLst/>
          </a:prstGeom>
          <a:noFill/>
          <a:ln/>
        </p:spPr>
        <p:txBody>
          <a:bodyPr wrap="square" lIns="0" tIns="0" rIns="0" bIns="0" rtlCol="0" anchor="t">
            <a:normAutofit/>
          </a:bodyPr>
          <a:lstStyle/>
          <a:p>
            <a:pPr marL="0" indent="0" algn="l">
              <a:lnSpc>
                <a:spcPts val="1960"/>
              </a:lnSpc>
              <a:buNone/>
            </a:pPr>
            <a:r>
              <a:rPr lang="en-US" sz="1400" b="1" i="1" dirty="0">
                <a:solidFill>
                  <a:srgbClr val="A8441A"/>
                </a:solidFill>
                <a:latin typeface="Abadi" panose="020B0604020104020204" pitchFamily="34" charset="0"/>
                <a:ea typeface="Source Serif 4" pitchFamily="18" charset="-122"/>
                <a:cs typeface="Source Serif 4" pitchFamily="18" charset="-120"/>
              </a:rPr>
              <a:t>d sin θ</a:t>
            </a:r>
            <a:endParaRPr lang="en-US" sz="1400" dirty="0">
              <a:latin typeface="Abadi" panose="020B0604020104020204" pitchFamily="34" charset="0"/>
            </a:endParaRPr>
          </a:p>
        </p:txBody>
      </p:sp>
      <p:sp>
        <p:nvSpPr>
          <p:cNvPr id="7" name="Text 4"/>
          <p:cNvSpPr/>
          <p:nvPr/>
        </p:nvSpPr>
        <p:spPr>
          <a:xfrm>
            <a:off x="2057400" y="4711700"/>
            <a:ext cx="431800" cy="256514"/>
          </a:xfrm>
          <a:prstGeom prst="rect">
            <a:avLst/>
          </a:prstGeom>
          <a:noFill/>
          <a:ln/>
        </p:spPr>
        <p:txBody>
          <a:bodyPr wrap="square" lIns="0" tIns="0" rIns="0" bIns="0" rtlCol="0" anchor="t">
            <a:normAutofit/>
          </a:bodyPr>
          <a:lstStyle/>
          <a:p>
            <a:pPr marL="0" indent="0" algn="ctr">
              <a:lnSpc>
                <a:spcPts val="1820"/>
              </a:lnSpc>
              <a:buNone/>
            </a:pPr>
            <a:r>
              <a:rPr lang="en-US" sz="1300" i="1" dirty="0">
                <a:solidFill>
                  <a:srgbClr val="5B6472"/>
                </a:solidFill>
                <a:latin typeface="Abadi" panose="020B0604020104020204" pitchFamily="34" charset="0"/>
                <a:ea typeface="Source Serif 4" pitchFamily="18" charset="-122"/>
                <a:cs typeface="Source Serif 4" pitchFamily="18" charset="-120"/>
              </a:rPr>
              <a:t>d</a:t>
            </a:r>
            <a:endParaRPr lang="en-US" sz="1300" dirty="0">
              <a:latin typeface="Abadi" panose="020B0604020104020204" pitchFamily="34" charset="0"/>
            </a:endParaRPr>
          </a:p>
        </p:txBody>
      </p:sp>
      <p:sp>
        <p:nvSpPr>
          <p:cNvPr id="8" name="Text 5"/>
          <p:cNvSpPr/>
          <p:nvPr/>
        </p:nvSpPr>
        <p:spPr>
          <a:xfrm>
            <a:off x="1358900" y="5029200"/>
            <a:ext cx="812800" cy="238742"/>
          </a:xfrm>
          <a:prstGeom prst="rect">
            <a:avLst/>
          </a:prstGeom>
          <a:noFill/>
          <a:ln/>
        </p:spPr>
        <p:txBody>
          <a:bodyPr wrap="square" lIns="0" tIns="0" rIns="0" bIns="0" rtlCol="0" anchor="t">
            <a:normAutofit/>
          </a:bodyPr>
          <a:lstStyle/>
          <a:p>
            <a:pPr marL="0" indent="0" algn="ctr">
              <a:lnSpc>
                <a:spcPts val="1680"/>
              </a:lnSpc>
              <a:buNone/>
            </a:pPr>
            <a:r>
              <a:rPr lang="en-US" sz="1200" b="1" kern="0" spc="50" dirty="0">
                <a:solidFill>
                  <a:srgbClr val="5B6472"/>
                </a:solidFill>
                <a:latin typeface="Abadi" panose="020B0604020104020204" pitchFamily="34" charset="0"/>
                <a:ea typeface="Inter" pitchFamily="34" charset="-122"/>
                <a:cs typeface="Inter" pitchFamily="34" charset="-120"/>
              </a:rPr>
              <a:t>ANT1</a:t>
            </a:r>
            <a:endParaRPr lang="en-US" sz="1200" dirty="0">
              <a:latin typeface="Abadi" panose="020B0604020104020204" pitchFamily="34" charset="0"/>
            </a:endParaRPr>
          </a:p>
        </p:txBody>
      </p:sp>
      <p:sp>
        <p:nvSpPr>
          <p:cNvPr id="9" name="Text 6"/>
          <p:cNvSpPr/>
          <p:nvPr/>
        </p:nvSpPr>
        <p:spPr>
          <a:xfrm>
            <a:off x="2374900" y="5029200"/>
            <a:ext cx="812800" cy="238742"/>
          </a:xfrm>
          <a:prstGeom prst="rect">
            <a:avLst/>
          </a:prstGeom>
          <a:noFill/>
          <a:ln/>
        </p:spPr>
        <p:txBody>
          <a:bodyPr wrap="square" lIns="0" tIns="0" rIns="0" bIns="0" rtlCol="0" anchor="t">
            <a:normAutofit/>
          </a:bodyPr>
          <a:lstStyle/>
          <a:p>
            <a:pPr marL="0" indent="0" algn="ctr">
              <a:lnSpc>
                <a:spcPts val="1680"/>
              </a:lnSpc>
              <a:buNone/>
            </a:pPr>
            <a:r>
              <a:rPr lang="en-US" sz="1200" b="1" kern="0" spc="50" dirty="0">
                <a:solidFill>
                  <a:srgbClr val="5B6472"/>
                </a:solidFill>
                <a:latin typeface="Abadi" panose="020B0604020104020204" pitchFamily="34" charset="0"/>
                <a:ea typeface="Inter" pitchFamily="34" charset="-122"/>
                <a:cs typeface="Inter" pitchFamily="34" charset="-120"/>
              </a:rPr>
              <a:t>ANT2</a:t>
            </a:r>
            <a:endParaRPr lang="en-US" sz="1200" dirty="0">
              <a:latin typeface="Abadi" panose="020B0604020104020204" pitchFamily="34" charset="0"/>
            </a:endParaRPr>
          </a:p>
        </p:txBody>
      </p:sp>
      <p:sp>
        <p:nvSpPr>
          <p:cNvPr id="10" name="Text 7"/>
          <p:cNvSpPr/>
          <p:nvPr/>
        </p:nvSpPr>
        <p:spPr>
          <a:xfrm>
            <a:off x="3390900" y="5029200"/>
            <a:ext cx="812800" cy="238742"/>
          </a:xfrm>
          <a:prstGeom prst="rect">
            <a:avLst/>
          </a:prstGeom>
          <a:noFill/>
          <a:ln/>
        </p:spPr>
        <p:txBody>
          <a:bodyPr wrap="square" lIns="0" tIns="0" rIns="0" bIns="0" rtlCol="0" anchor="t">
            <a:normAutofit/>
          </a:bodyPr>
          <a:lstStyle/>
          <a:p>
            <a:pPr marL="0" indent="0" algn="ctr">
              <a:lnSpc>
                <a:spcPts val="1680"/>
              </a:lnSpc>
              <a:buNone/>
            </a:pPr>
            <a:r>
              <a:rPr lang="en-US" sz="1200" b="1" kern="0" spc="50" dirty="0">
                <a:solidFill>
                  <a:srgbClr val="5B6472"/>
                </a:solidFill>
                <a:latin typeface="Abadi" panose="020B0604020104020204" pitchFamily="34" charset="0"/>
                <a:ea typeface="Inter" pitchFamily="34" charset="-122"/>
                <a:cs typeface="Inter" pitchFamily="34" charset="-120"/>
              </a:rPr>
              <a:t>ANT3</a:t>
            </a:r>
            <a:endParaRPr lang="en-US" sz="1200" dirty="0">
              <a:latin typeface="Abadi" panose="020B0604020104020204" pitchFamily="34" charset="0"/>
            </a:endParaRPr>
          </a:p>
        </p:txBody>
      </p:sp>
      <p:sp>
        <p:nvSpPr>
          <p:cNvPr id="11" name="Text 8"/>
          <p:cNvSpPr/>
          <p:nvPr/>
        </p:nvSpPr>
        <p:spPr>
          <a:xfrm>
            <a:off x="4406900" y="5029200"/>
            <a:ext cx="812800" cy="238742"/>
          </a:xfrm>
          <a:prstGeom prst="rect">
            <a:avLst/>
          </a:prstGeom>
          <a:noFill/>
          <a:ln/>
        </p:spPr>
        <p:txBody>
          <a:bodyPr wrap="square" lIns="0" tIns="0" rIns="0" bIns="0" rtlCol="0" anchor="t">
            <a:normAutofit/>
          </a:bodyPr>
          <a:lstStyle/>
          <a:p>
            <a:pPr marL="0" indent="0" algn="ctr">
              <a:lnSpc>
                <a:spcPts val="1680"/>
              </a:lnSpc>
              <a:buNone/>
            </a:pPr>
            <a:r>
              <a:rPr lang="en-US" sz="1200" b="1" kern="0" spc="50" dirty="0">
                <a:solidFill>
                  <a:srgbClr val="5B6472"/>
                </a:solidFill>
                <a:latin typeface="Abadi" panose="020B0604020104020204" pitchFamily="34" charset="0"/>
                <a:ea typeface="Inter" pitchFamily="34" charset="-122"/>
                <a:cs typeface="Inter" pitchFamily="34" charset="-120"/>
              </a:rPr>
              <a:t>ANT4</a:t>
            </a:r>
            <a:endParaRPr lang="en-US" sz="1200" dirty="0">
              <a:latin typeface="Abadi" panose="020B0604020104020204" pitchFamily="34" charset="0"/>
            </a:endParaRPr>
          </a:p>
        </p:txBody>
      </p:sp>
      <p:sp>
        <p:nvSpPr>
          <p:cNvPr id="12" name="Text 9"/>
          <p:cNvSpPr/>
          <p:nvPr/>
        </p:nvSpPr>
        <p:spPr>
          <a:xfrm>
            <a:off x="6731000" y="1841500"/>
            <a:ext cx="4787646"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RUNNING EXAMPLE · 4 ANTENNAS</a:t>
            </a:r>
            <a:endParaRPr lang="en-US" sz="1200" dirty="0">
              <a:latin typeface="Abadi" panose="020B0604020104020204" pitchFamily="34" charset="0"/>
            </a:endParaRPr>
          </a:p>
        </p:txBody>
      </p:sp>
      <p:pic>
        <p:nvPicPr>
          <p:cNvPr id="13" name="Image 1" descr="web embed"/>
          <p:cNvPicPr>
            <a:picLocks noChangeAspect="1"/>
          </p:cNvPicPr>
          <p:nvPr/>
        </p:nvPicPr>
        <p:blipFill>
          <a:blip r:embed="rId4"/>
          <a:srcRect/>
          <a:stretch/>
        </p:blipFill>
        <p:spPr>
          <a:xfrm>
            <a:off x="6731000" y="2222500"/>
            <a:ext cx="4648200" cy="1905000"/>
          </a:xfrm>
          <a:prstGeom prst="rect">
            <a:avLst/>
          </a:prstGeom>
        </p:spPr>
      </p:pic>
      <p:sp>
        <p:nvSpPr>
          <p:cNvPr id="14" name="Text 10"/>
          <p:cNvSpPr/>
          <p:nvPr/>
        </p:nvSpPr>
        <p:spPr>
          <a:xfrm>
            <a:off x="6731000" y="4445000"/>
            <a:ext cx="4787646" cy="523169"/>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5B6472"/>
                </a:solidFill>
                <a:latin typeface="Abadi" panose="020B0604020104020204" pitchFamily="34" charset="0"/>
                <a:ea typeface="Inter" pitchFamily="34" charset="-122"/>
                <a:cs typeface="Inter" pitchFamily="34" charset="-120"/>
              </a:rPr>
              <a:t>θ is measured from broadside (straight ahead). ANT1 is the reference, m = 0; ANT4 is m = 3.</a:t>
            </a:r>
            <a:endParaRPr lang="en-US" sz="1400" dirty="0">
              <a:latin typeface="Abadi" panose="020B0604020104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A Delay Is Just a Phase Rotation</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ACT 1 · PHASE IS GEOMETRY</a:t>
            </a:r>
            <a:endParaRPr lang="en-US" sz="1200" dirty="0">
              <a:latin typeface="SimSun" panose="02010600030101010101" pitchFamily="2" charset="-122"/>
              <a:ea typeface="SimSun" panose="02010600030101010101" pitchFamily="2" charset="-122"/>
            </a:endParaRPr>
          </a:p>
        </p:txBody>
      </p:sp>
      <p:pic>
        <p:nvPicPr>
          <p:cNvPr id="4" name="Image 0" descr="web embed"/>
          <p:cNvPicPr>
            <a:picLocks noChangeAspect="1"/>
          </p:cNvPicPr>
          <p:nvPr/>
        </p:nvPicPr>
        <p:blipFill>
          <a:blip r:embed="rId3"/>
          <a:srcRect/>
          <a:stretch/>
        </p:blipFill>
        <p:spPr>
          <a:xfrm>
            <a:off x="812800" y="1714500"/>
            <a:ext cx="10566400" cy="2540000"/>
          </a:xfrm>
          <a:prstGeom prst="rect">
            <a:avLst/>
          </a:prstGeom>
        </p:spPr>
      </p:pic>
      <p:sp>
        <p:nvSpPr>
          <p:cNvPr id="5" name="Text 2"/>
          <p:cNvSpPr/>
          <p:nvPr/>
        </p:nvSpPr>
        <p:spPr>
          <a:xfrm>
            <a:off x="812800" y="4572000"/>
            <a:ext cx="7848600" cy="374650"/>
          </a:xfrm>
          <a:prstGeom prst="rect">
            <a:avLst/>
          </a:prstGeom>
          <a:noFill/>
          <a:ln/>
        </p:spPr>
        <p:txBody>
          <a:bodyPr wrap="square" lIns="0" tIns="0" rIns="0" bIns="0" rtlCol="0" anchor="t">
            <a:normAutofit/>
          </a:bodyPr>
          <a:lstStyle/>
          <a:p>
            <a:pPr marL="0" indent="0" algn="l">
              <a:lnSpc>
                <a:spcPts val="2750"/>
              </a:lnSpc>
              <a:buNone/>
            </a:pPr>
            <a:r>
              <a:rPr lang="en-US" sz="2200" i="1" dirty="0">
                <a:solidFill>
                  <a:srgbClr val="A8441A"/>
                </a:solidFill>
                <a:latin typeface="SimSun" panose="02010600030101010101" pitchFamily="2" charset="-122"/>
                <a:ea typeface="SimSun" panose="02010600030101010101" pitchFamily="2" charset="-122"/>
                <a:cs typeface="Source Serif 4" pitchFamily="18" charset="-120"/>
              </a:rPr>
              <a:t>Antenna m sees the same signal, rotated by −mφ.</a:t>
            </a:r>
            <a:endParaRPr lang="en-US" sz="2200" dirty="0">
              <a:latin typeface="SimSun" panose="02010600030101010101" pitchFamily="2" charset="-122"/>
              <a:ea typeface="SimSun" panose="02010600030101010101" pitchFamily="2" charset="-122"/>
            </a:endParaRPr>
          </a:p>
        </p:txBody>
      </p:sp>
      <p:sp>
        <p:nvSpPr>
          <p:cNvPr id="6" name="Text 3"/>
          <p:cNvSpPr/>
          <p:nvPr/>
        </p:nvSpPr>
        <p:spPr>
          <a:xfrm>
            <a:off x="812800" y="5270500"/>
            <a:ext cx="10883392" cy="487627"/>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472"/>
                </a:solidFill>
                <a:latin typeface="SimSun" panose="02010600030101010101" pitchFamily="2" charset="-122"/>
                <a:ea typeface="SimSun" panose="02010600030101010101" pitchFamily="2" charset="-122"/>
                <a:cs typeface="Inter" pitchFamily="34" charset="-120"/>
              </a:rPr>
              <a:t>Narrowband assumption: the delay across the whole aperture, (M−1)d/c, is much shorter than 1/B. The envelope s(t) barely changes across the array — only the carrier phase does.</a:t>
            </a:r>
            <a:endParaRPr lang="en-US" sz="1300" dirty="0">
              <a:latin typeface="SimSun" panose="02010600030101010101" pitchFamily="2" charset="-122"/>
              <a:ea typeface="SimSun" panose="0201060003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7">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A Direction Has a Spatial Fingerprint</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1 · PHASE IS GEOMETRY</a:t>
            </a:r>
            <a:endParaRPr lang="en-US" sz="1200" dirty="0">
              <a:latin typeface="Abadi" panose="020B0604020104020204" pitchFamily="34" charset="0"/>
            </a:endParaRPr>
          </a:p>
        </p:txBody>
      </p:sp>
      <p:sp>
        <p:nvSpPr>
          <p:cNvPr id="4" name="Text 2"/>
          <p:cNvSpPr/>
          <p:nvPr/>
        </p:nvSpPr>
        <p:spPr>
          <a:xfrm>
            <a:off x="812800" y="1714500"/>
            <a:ext cx="4709160" cy="256514"/>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5B6472"/>
                </a:solidFill>
                <a:latin typeface="Abadi" panose="020B0604020104020204" pitchFamily="34" charset="0"/>
                <a:ea typeface="Inter" pitchFamily="34" charset="-122"/>
                <a:cs typeface="Inter" pitchFamily="34" charset="-120"/>
              </a:rPr>
              <a:t>OUR 4-ELEMENT ARRAY · WAVE FROM Θ</a:t>
            </a:r>
            <a:endParaRPr lang="en-US" sz="1300" dirty="0">
              <a:latin typeface="Abadi" panose="020B0604020104020204" pitchFamily="34" charset="0"/>
            </a:endParaRPr>
          </a:p>
        </p:txBody>
      </p:sp>
      <p:pic>
        <p:nvPicPr>
          <p:cNvPr id="5" name="Image 0" descr="web embed"/>
          <p:cNvPicPr>
            <a:picLocks noChangeAspect="1"/>
          </p:cNvPicPr>
          <p:nvPr/>
        </p:nvPicPr>
        <p:blipFill>
          <a:blip r:embed="rId3"/>
          <a:srcRect/>
          <a:stretch/>
        </p:blipFill>
        <p:spPr>
          <a:xfrm>
            <a:off x="812800" y="2095500"/>
            <a:ext cx="4699000" cy="2794000"/>
          </a:xfrm>
          <a:prstGeom prst="rect">
            <a:avLst/>
          </a:prstGeom>
        </p:spPr>
      </p:pic>
      <p:pic>
        <p:nvPicPr>
          <p:cNvPr id="6" name="Image 1" descr="connector"/>
          <p:cNvPicPr>
            <a:picLocks noChangeAspect="1"/>
          </p:cNvPicPr>
          <p:nvPr/>
        </p:nvPicPr>
        <p:blipFill>
          <a:blip r:embed="rId4"/>
          <a:srcRect/>
          <a:stretch/>
        </p:blipFill>
        <p:spPr>
          <a:xfrm>
            <a:off x="5588000" y="2921000"/>
            <a:ext cx="1016000" cy="127000"/>
          </a:xfrm>
          <a:prstGeom prst="rect">
            <a:avLst/>
          </a:prstGeom>
        </p:spPr>
      </p:pic>
      <p:sp>
        <p:nvSpPr>
          <p:cNvPr id="7" name="Text 3"/>
          <p:cNvSpPr/>
          <p:nvPr/>
        </p:nvSpPr>
        <p:spPr>
          <a:xfrm>
            <a:off x="5562600" y="2603500"/>
            <a:ext cx="1066800" cy="238742"/>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B6472"/>
                </a:solidFill>
                <a:latin typeface="Abadi" panose="020B0604020104020204" pitchFamily="34" charset="0"/>
                <a:ea typeface="Inter" pitchFamily="34" charset="-122"/>
                <a:cs typeface="Inter" pitchFamily="34" charset="-120"/>
              </a:rPr>
              <a:t>any </a:t>
            </a:r>
            <a:r>
              <a:rPr lang="en-US" sz="1200" i="1" dirty="0">
                <a:solidFill>
                  <a:srgbClr val="5B6472"/>
                </a:solidFill>
                <a:latin typeface="Abadi" panose="020B0604020104020204" pitchFamily="34" charset="0"/>
                <a:ea typeface="Inter" pitchFamily="34" charset="-122"/>
                <a:cs typeface="Inter" pitchFamily="34" charset="-120"/>
              </a:rPr>
              <a:t>M</a:t>
            </a:r>
            <a:endParaRPr lang="en-US" sz="1200" dirty="0">
              <a:latin typeface="Abadi" panose="020B0604020104020204" pitchFamily="34" charset="0"/>
            </a:endParaRPr>
          </a:p>
        </p:txBody>
      </p:sp>
      <p:sp>
        <p:nvSpPr>
          <p:cNvPr id="8" name="Text 4"/>
          <p:cNvSpPr/>
          <p:nvPr/>
        </p:nvSpPr>
        <p:spPr>
          <a:xfrm>
            <a:off x="6731000" y="2159000"/>
            <a:ext cx="2667000" cy="332714"/>
          </a:xfrm>
          <a:prstGeom prst="roundRect">
            <a:avLst>
              <a:gd name="adj" fmla="val 50000"/>
            </a:avLst>
          </a:prstGeom>
          <a:solidFill>
            <a:srgbClr val="1B2230"/>
          </a:solidFill>
          <a:ln/>
        </p:spPr>
        <p:txBody>
          <a:bodyPr wrap="square" lIns="42081" tIns="2076" rIns="42081" bIns="0" rtlCol="0" anchor="t">
            <a:normAutofit/>
          </a:bodyPr>
          <a:lstStyle/>
          <a:p>
            <a:pPr marL="0" indent="0" algn="ctr">
              <a:lnSpc>
                <a:spcPts val="1820"/>
              </a:lnSpc>
              <a:buNone/>
            </a:pPr>
            <a:r>
              <a:rPr lang="en-US" sz="1300" b="1" kern="0" spc="100" dirty="0">
                <a:solidFill>
                  <a:srgbClr val="F6F4EE"/>
                </a:solidFill>
                <a:latin typeface="Abadi" panose="020B0604020104020204" pitchFamily="34" charset="0"/>
                <a:ea typeface="Inter" pitchFamily="34" charset="-122"/>
                <a:cs typeface="Inter" pitchFamily="34" charset="-120"/>
              </a:rPr>
              <a:t>STEERING VECTOR</a:t>
            </a:r>
            <a:endParaRPr lang="en-US" sz="1300" dirty="0">
              <a:latin typeface="Abadi" panose="020B0604020104020204" pitchFamily="34" charset="0"/>
            </a:endParaRPr>
          </a:p>
        </p:txBody>
      </p:sp>
      <p:pic>
        <p:nvPicPr>
          <p:cNvPr id="9" name="Image 2" descr="web embed"/>
          <p:cNvPicPr>
            <a:picLocks noChangeAspect="1"/>
          </p:cNvPicPr>
          <p:nvPr/>
        </p:nvPicPr>
        <p:blipFill>
          <a:blip r:embed="rId5"/>
          <a:srcRect/>
          <a:stretch/>
        </p:blipFill>
        <p:spPr>
          <a:xfrm>
            <a:off x="6731000" y="2603500"/>
            <a:ext cx="4648200" cy="952500"/>
          </a:xfrm>
          <a:prstGeom prst="rect">
            <a:avLst/>
          </a:prstGeom>
        </p:spPr>
      </p:pic>
      <p:sp>
        <p:nvSpPr>
          <p:cNvPr id="10" name="Text 5"/>
          <p:cNvSpPr/>
          <p:nvPr/>
        </p:nvSpPr>
        <p:spPr>
          <a:xfrm>
            <a:off x="6731000" y="3810000"/>
            <a:ext cx="4787646" cy="6604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Abadi" panose="020B0604020104020204" pitchFamily="34" charset="0"/>
                <a:ea typeface="Source Serif 4" pitchFamily="18" charset="-122"/>
                <a:cs typeface="Source Serif 4" pitchFamily="18" charset="-120"/>
              </a:rPr>
              <a:t>Think of it as the array's spatial fingerprint for direction θ.</a:t>
            </a:r>
            <a:endParaRPr lang="en-US" sz="2000" dirty="0">
              <a:latin typeface="Abadi" panose="020B0604020104020204" pitchFamily="34" charset="0"/>
            </a:endParaRPr>
          </a:p>
        </p:txBody>
      </p:sp>
      <p:sp>
        <p:nvSpPr>
          <p:cNvPr id="11" name="Text 6"/>
          <p:cNvSpPr/>
          <p:nvPr/>
        </p:nvSpPr>
        <p:spPr>
          <a:xfrm>
            <a:off x="6731000" y="4699000"/>
            <a:ext cx="4787646" cy="743479"/>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5B6472"/>
                </a:solidFill>
                <a:latin typeface="Abadi" panose="020B0604020104020204" pitchFamily="34" charset="0"/>
                <a:ea typeface="Inter" pitchFamily="34" charset="-122"/>
                <a:cs typeface="Inter" pitchFamily="34" charset="-120"/>
              </a:rPr>
              <a:t>Entry </a:t>
            </a:r>
            <a:r>
              <a:rPr lang="en-US" sz="1300" i="1" dirty="0">
                <a:solidFill>
                  <a:srgbClr val="5B6472"/>
                </a:solidFill>
                <a:latin typeface="Abadi" panose="020B0604020104020204" pitchFamily="34" charset="0"/>
                <a:ea typeface="Inter" pitchFamily="34" charset="-122"/>
                <a:cs typeface="Inter" pitchFamily="34" charset="-120"/>
              </a:rPr>
              <a:t>m</a:t>
            </a:r>
            <a:r>
              <a:rPr lang="en-US" sz="1300" dirty="0">
                <a:solidFill>
                  <a:srgbClr val="5B6472"/>
                </a:solidFill>
                <a:latin typeface="Abadi" panose="020B0604020104020204" pitchFamily="34" charset="0"/>
                <a:ea typeface="Inter" pitchFamily="34" charset="-122"/>
                <a:cs typeface="Inter" pitchFamily="34" charset="-120"/>
              </a:rPr>
              <a:t> is element </a:t>
            </a:r>
            <a:r>
              <a:rPr lang="en-US" sz="1300" i="1" dirty="0">
                <a:solidFill>
                  <a:srgbClr val="5B6472"/>
                </a:solidFill>
                <a:latin typeface="Abadi" panose="020B0604020104020204" pitchFamily="34" charset="0"/>
                <a:ea typeface="Inter" pitchFamily="34" charset="-122"/>
                <a:cs typeface="Inter" pitchFamily="34" charset="-120"/>
              </a:rPr>
              <a:t>m</a:t>
            </a:r>
            <a:r>
              <a:rPr lang="en-US" sz="1300" dirty="0">
                <a:solidFill>
                  <a:srgbClr val="5B6472"/>
                </a:solidFill>
                <a:latin typeface="Abadi" panose="020B0604020104020204" pitchFamily="34" charset="0"/>
                <a:ea typeface="Inter" pitchFamily="34" charset="-122"/>
                <a:cs typeface="Inter" pitchFamily="34" charset="-120"/>
              </a:rPr>
              <a:t>'s phase, −</a:t>
            </a:r>
            <a:r>
              <a:rPr lang="en-US" sz="1300" i="1" dirty="0">
                <a:solidFill>
                  <a:srgbClr val="5B6472"/>
                </a:solidFill>
                <a:latin typeface="Abadi" panose="020B0604020104020204" pitchFamily="34" charset="0"/>
                <a:ea typeface="Inter" pitchFamily="34" charset="-122"/>
                <a:cs typeface="Inter" pitchFamily="34" charset="-120"/>
              </a:rPr>
              <a:t>m</a:t>
            </a:r>
            <a:r>
              <a:rPr lang="en-US" sz="1300" dirty="0">
                <a:solidFill>
                  <a:srgbClr val="5B6472"/>
                </a:solidFill>
                <a:latin typeface="Abadi" panose="020B0604020104020204" pitchFamily="34" charset="0"/>
                <a:ea typeface="Inter" pitchFamily="34" charset="-122"/>
                <a:cs typeface="Inter" pitchFamily="34" charset="-120"/>
              </a:rPr>
              <a:t>φ, relative to the first element (</a:t>
            </a:r>
            <a:r>
              <a:rPr lang="en-US" sz="1300" i="1" dirty="0">
                <a:solidFill>
                  <a:srgbClr val="5B6472"/>
                </a:solidFill>
                <a:latin typeface="Abadi" panose="020B0604020104020204" pitchFamily="34" charset="0"/>
                <a:ea typeface="Inter" pitchFamily="34" charset="-122"/>
                <a:cs typeface="Inter" pitchFamily="34" charset="-120"/>
              </a:rPr>
              <a:t>m</a:t>
            </a:r>
            <a:r>
              <a:rPr lang="en-US" sz="1300" dirty="0">
                <a:solidFill>
                  <a:srgbClr val="5B6472"/>
                </a:solidFill>
                <a:latin typeface="Abadi" panose="020B0604020104020204" pitchFamily="34" charset="0"/>
                <a:ea typeface="Inter" pitchFamily="34" charset="-122"/>
                <a:cs typeface="Inter" pitchFamily="34" charset="-120"/>
              </a:rPr>
              <a:t> = 0, …, </a:t>
            </a:r>
            <a:r>
              <a:rPr lang="en-US" sz="1300" i="1" dirty="0">
                <a:solidFill>
                  <a:srgbClr val="5B6472"/>
                </a:solidFill>
                <a:latin typeface="Abadi" panose="020B0604020104020204" pitchFamily="34" charset="0"/>
                <a:ea typeface="Inter" pitchFamily="34" charset="-122"/>
                <a:cs typeface="Inter" pitchFamily="34" charset="-120"/>
              </a:rPr>
              <a:t>M</a:t>
            </a:r>
            <a:r>
              <a:rPr lang="en-US" sz="1300" dirty="0">
                <a:solidFill>
                  <a:srgbClr val="5B6472"/>
                </a:solidFill>
                <a:latin typeface="Abadi" panose="020B0604020104020204" pitchFamily="34" charset="0"/>
                <a:ea typeface="Inter" pitchFamily="34" charset="-122"/>
                <a:cs typeface="Inter" pitchFamily="34" charset="-120"/>
              </a:rPr>
              <a:t>−1). It depends only on geometry and direction — not on the signal.</a:t>
            </a:r>
            <a:endParaRPr lang="en-US" sz="1300" dirty="0">
              <a:latin typeface="Abadi" panose="020B0604020104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8">
    <p:bg>
      <p:bgPr>
        <a:solidFill>
          <a:srgbClr val="F6F4EE"/>
        </a:solidFill>
        <a:effectLst/>
      </p:bgPr>
    </p:bg>
    <p:spTree>
      <p:nvGrpSpPr>
        <p:cNvPr id="1" name=""/>
        <p:cNvGrpSpPr/>
        <p:nvPr/>
      </p:nvGrpSpPr>
      <p:grpSpPr>
        <a:xfrm>
          <a:off x="0" y="0"/>
          <a:ext cx="0" cy="0"/>
          <a:chOff x="0" y="0"/>
          <a:chExt cx="0" cy="0"/>
        </a:xfrm>
      </p:grpSpPr>
      <p:sp>
        <p:nvSpPr>
          <p:cNvPr id="2" name="Shape 0"/>
          <p:cNvSpPr/>
          <p:nvPr/>
        </p:nvSpPr>
        <p:spPr>
          <a:xfrm>
            <a:off x="0" y="5016500"/>
            <a:ext cx="12192000" cy="1841500"/>
          </a:xfrm>
          <a:prstGeom prst="rect">
            <a:avLst/>
          </a:prstGeom>
          <a:solidFill>
            <a:srgbClr val="1B2230"/>
          </a:solidFill>
          <a:ln/>
        </p:spPr>
        <p:txBody>
          <a:bodyPr/>
          <a:lstStyle/>
          <a:p>
            <a:endParaRPr lang="en-US">
              <a:latin typeface="Abadi" panose="020B0604020104020204" pitchFamily="34" charset="0"/>
            </a:endParaRPr>
          </a:p>
        </p:txBody>
      </p:sp>
      <p:sp>
        <p:nvSpPr>
          <p:cNvPr id="3" name="Text 1"/>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At θ = 30°, Each Element Lags by a Quarter Turn</a:t>
            </a:r>
            <a:endParaRPr lang="en-US" sz="3200" dirty="0">
              <a:latin typeface="Abadi" panose="020B0604020104020204" pitchFamily="34" charset="0"/>
            </a:endParaRPr>
          </a:p>
        </p:txBody>
      </p:sp>
      <p:sp>
        <p:nvSpPr>
          <p:cNvPr id="4" name="Text 2"/>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1 · PHASE IS GEOMETRY</a:t>
            </a:r>
            <a:endParaRPr lang="en-US" sz="1200" dirty="0">
              <a:latin typeface="Abadi" panose="020B0604020104020204" pitchFamily="34" charset="0"/>
            </a:endParaRPr>
          </a:p>
        </p:txBody>
      </p:sp>
      <p:pic>
        <p:nvPicPr>
          <p:cNvPr id="5" name="Image 0" descr="web embed"/>
          <p:cNvPicPr>
            <a:picLocks noChangeAspect="1"/>
          </p:cNvPicPr>
          <p:nvPr/>
        </p:nvPicPr>
        <p:blipFill>
          <a:blip r:embed="rId3"/>
          <a:srcRect/>
          <a:stretch/>
        </p:blipFill>
        <p:spPr>
          <a:xfrm>
            <a:off x="812800" y="1587500"/>
            <a:ext cx="5461000" cy="3238500"/>
          </a:xfrm>
          <a:prstGeom prst="rect">
            <a:avLst/>
          </a:prstGeom>
        </p:spPr>
      </p:pic>
      <p:sp>
        <p:nvSpPr>
          <p:cNvPr id="6" name="Text 3"/>
          <p:cNvSpPr/>
          <p:nvPr/>
        </p:nvSpPr>
        <p:spPr>
          <a:xfrm>
            <a:off x="6959600" y="1587500"/>
            <a:ext cx="1066800" cy="416542"/>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C4501D"/>
                </a:solidFill>
                <a:latin typeface="Abadi" panose="020B0604020104020204" pitchFamily="34" charset="0"/>
                <a:ea typeface="Source Serif 4" pitchFamily="18" charset="-122"/>
                <a:cs typeface="Source Serif 4" pitchFamily="18" charset="-120"/>
              </a:rPr>
              <a:t>1</a:t>
            </a:r>
            <a:endParaRPr lang="en-US" sz="2200" dirty="0">
              <a:latin typeface="Abadi" panose="020B0604020104020204" pitchFamily="34" charset="0"/>
            </a:endParaRPr>
          </a:p>
        </p:txBody>
      </p:sp>
      <p:sp>
        <p:nvSpPr>
          <p:cNvPr id="7" name="Text 4"/>
          <p:cNvSpPr/>
          <p:nvPr/>
        </p:nvSpPr>
        <p:spPr>
          <a:xfrm>
            <a:off x="8102600" y="1587500"/>
            <a:ext cx="1066800" cy="416542"/>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C4501D"/>
                </a:solidFill>
                <a:latin typeface="Abadi" panose="020B0604020104020204" pitchFamily="34" charset="0"/>
                <a:ea typeface="Source Serif 4" pitchFamily="18" charset="-122"/>
                <a:cs typeface="Source Serif 4" pitchFamily="18" charset="-120"/>
              </a:rPr>
              <a:t>−</a:t>
            </a:r>
            <a:r>
              <a:rPr lang="en-US" sz="2200" b="1" i="1" dirty="0">
                <a:solidFill>
                  <a:srgbClr val="C4501D"/>
                </a:solidFill>
                <a:latin typeface="Abadi" panose="020B0604020104020204" pitchFamily="34" charset="0"/>
                <a:ea typeface="Source Serif 4" pitchFamily="18" charset="-122"/>
                <a:cs typeface="Source Serif 4" pitchFamily="18" charset="-120"/>
              </a:rPr>
              <a:t>j</a:t>
            </a:r>
            <a:endParaRPr lang="en-US" sz="2200" dirty="0">
              <a:latin typeface="Abadi" panose="020B0604020104020204" pitchFamily="34" charset="0"/>
            </a:endParaRPr>
          </a:p>
        </p:txBody>
      </p:sp>
      <p:sp>
        <p:nvSpPr>
          <p:cNvPr id="8" name="Text 5"/>
          <p:cNvSpPr/>
          <p:nvPr/>
        </p:nvSpPr>
        <p:spPr>
          <a:xfrm>
            <a:off x="9245600" y="1587500"/>
            <a:ext cx="1066800" cy="416542"/>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C4501D"/>
                </a:solidFill>
                <a:latin typeface="Abadi" panose="020B0604020104020204" pitchFamily="34" charset="0"/>
                <a:ea typeface="Source Serif 4" pitchFamily="18" charset="-122"/>
                <a:cs typeface="Source Serif 4" pitchFamily="18" charset="-120"/>
              </a:rPr>
              <a:t>−1</a:t>
            </a:r>
            <a:endParaRPr lang="en-US" sz="2200" dirty="0">
              <a:latin typeface="Abadi" panose="020B0604020104020204" pitchFamily="34" charset="0"/>
            </a:endParaRPr>
          </a:p>
        </p:txBody>
      </p:sp>
      <p:sp>
        <p:nvSpPr>
          <p:cNvPr id="9" name="Text 6"/>
          <p:cNvSpPr/>
          <p:nvPr/>
        </p:nvSpPr>
        <p:spPr>
          <a:xfrm>
            <a:off x="10388600" y="1587500"/>
            <a:ext cx="1066800" cy="416542"/>
          </a:xfrm>
          <a:prstGeom prst="rect">
            <a:avLst/>
          </a:prstGeom>
          <a:noFill/>
          <a:ln/>
        </p:spPr>
        <p:txBody>
          <a:bodyPr wrap="square" lIns="0" tIns="0" rIns="0" bIns="0" rtlCol="0" anchor="t">
            <a:normAutofit/>
          </a:bodyPr>
          <a:lstStyle/>
          <a:p>
            <a:pPr marL="0" indent="0" algn="ctr">
              <a:lnSpc>
                <a:spcPts val="3080"/>
              </a:lnSpc>
              <a:buNone/>
            </a:pPr>
            <a:r>
              <a:rPr lang="en-US" sz="2200" b="1" i="1" dirty="0">
                <a:solidFill>
                  <a:srgbClr val="C4501D"/>
                </a:solidFill>
                <a:latin typeface="Abadi" panose="020B0604020104020204" pitchFamily="34" charset="0"/>
                <a:ea typeface="Source Serif 4" pitchFamily="18" charset="-122"/>
                <a:cs typeface="Source Serif 4" pitchFamily="18" charset="-120"/>
              </a:rPr>
              <a:t>j</a:t>
            </a:r>
            <a:endParaRPr lang="en-US" sz="2200" dirty="0">
              <a:latin typeface="Abadi" panose="020B0604020104020204" pitchFamily="34" charset="0"/>
            </a:endParaRPr>
          </a:p>
        </p:txBody>
      </p:sp>
      <p:pic>
        <p:nvPicPr>
          <p:cNvPr id="10" name="Image 1" descr="Four antennas in a row; above each, a phasor arrow showing its steering-vector value: pointing right for 1, down for minus j, left for minus 1, up for j — each rotated a further quarter turn clockwise"/>
          <p:cNvPicPr>
            <a:picLocks noChangeAspect="1"/>
          </p:cNvPicPr>
          <p:nvPr/>
        </p:nvPicPr>
        <p:blipFill>
          <a:blip r:embed="rId4"/>
          <a:srcRect/>
          <a:stretch/>
        </p:blipFill>
        <p:spPr>
          <a:xfrm>
            <a:off x="6921500" y="1968500"/>
            <a:ext cx="4445000" cy="2540000"/>
          </a:xfrm>
          <a:prstGeom prst="rect">
            <a:avLst/>
          </a:prstGeom>
        </p:spPr>
      </p:pic>
      <p:sp>
        <p:nvSpPr>
          <p:cNvPr id="11" name="Text 7"/>
          <p:cNvSpPr/>
          <p:nvPr/>
        </p:nvSpPr>
        <p:spPr>
          <a:xfrm>
            <a:off x="7823200" y="2298700"/>
            <a:ext cx="482600" cy="238742"/>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A8441A"/>
                </a:solidFill>
                <a:latin typeface="Abadi" panose="020B0604020104020204" pitchFamily="34" charset="0"/>
                <a:ea typeface="Inter" pitchFamily="34" charset="-122"/>
                <a:cs typeface="Inter" pitchFamily="34" charset="-120"/>
              </a:rPr>
              <a:t>−π/2</a:t>
            </a:r>
            <a:endParaRPr lang="en-US" sz="1200" dirty="0">
              <a:latin typeface="Abadi" panose="020B0604020104020204" pitchFamily="34" charset="0"/>
            </a:endParaRPr>
          </a:p>
        </p:txBody>
      </p:sp>
      <p:sp>
        <p:nvSpPr>
          <p:cNvPr id="12" name="Text 8"/>
          <p:cNvSpPr/>
          <p:nvPr/>
        </p:nvSpPr>
        <p:spPr>
          <a:xfrm>
            <a:off x="8966200" y="2298700"/>
            <a:ext cx="482600" cy="238742"/>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A8441A"/>
                </a:solidFill>
                <a:latin typeface="Abadi" panose="020B0604020104020204" pitchFamily="34" charset="0"/>
                <a:ea typeface="Inter" pitchFamily="34" charset="-122"/>
                <a:cs typeface="Inter" pitchFamily="34" charset="-120"/>
              </a:rPr>
              <a:t>−π/2</a:t>
            </a:r>
            <a:endParaRPr lang="en-US" sz="1200" dirty="0">
              <a:latin typeface="Abadi" panose="020B0604020104020204" pitchFamily="34" charset="0"/>
            </a:endParaRPr>
          </a:p>
        </p:txBody>
      </p:sp>
      <p:sp>
        <p:nvSpPr>
          <p:cNvPr id="13" name="Text 9"/>
          <p:cNvSpPr/>
          <p:nvPr/>
        </p:nvSpPr>
        <p:spPr>
          <a:xfrm>
            <a:off x="10109200" y="2298700"/>
            <a:ext cx="482600" cy="238742"/>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A8441A"/>
                </a:solidFill>
                <a:latin typeface="Abadi" panose="020B0604020104020204" pitchFamily="34" charset="0"/>
                <a:ea typeface="Inter" pitchFamily="34" charset="-122"/>
                <a:cs typeface="Inter" pitchFamily="34" charset="-120"/>
              </a:rPr>
              <a:t>−π/2</a:t>
            </a:r>
            <a:endParaRPr lang="en-US" sz="1200" dirty="0">
              <a:latin typeface="Abadi" panose="020B0604020104020204" pitchFamily="34" charset="0"/>
            </a:endParaRPr>
          </a:p>
        </p:txBody>
      </p:sp>
      <p:sp>
        <p:nvSpPr>
          <p:cNvPr id="14" name="Text 10"/>
          <p:cNvSpPr/>
          <p:nvPr/>
        </p:nvSpPr>
        <p:spPr>
          <a:xfrm>
            <a:off x="7023100" y="3937000"/>
            <a:ext cx="939800" cy="238742"/>
          </a:xfrm>
          <a:prstGeom prst="rect">
            <a:avLst/>
          </a:prstGeom>
          <a:noFill/>
          <a:ln/>
        </p:spPr>
        <p:txBody>
          <a:bodyPr wrap="square" lIns="0" tIns="0" rIns="0" bIns="0" rtlCol="0" anchor="t">
            <a:normAutofit/>
          </a:bodyPr>
          <a:lstStyle/>
          <a:p>
            <a:pPr marL="0" indent="0" algn="ctr">
              <a:lnSpc>
                <a:spcPts val="1680"/>
              </a:lnSpc>
              <a:buNone/>
            </a:pPr>
            <a:r>
              <a:rPr lang="en-US" sz="1200" b="1" kern="0" spc="50" dirty="0">
                <a:solidFill>
                  <a:srgbClr val="5B6472"/>
                </a:solidFill>
                <a:latin typeface="Abadi" panose="020B0604020104020204" pitchFamily="34" charset="0"/>
                <a:ea typeface="Inter" pitchFamily="34" charset="-122"/>
                <a:cs typeface="Inter" pitchFamily="34" charset="-120"/>
              </a:rPr>
              <a:t>ANT1</a:t>
            </a:r>
            <a:endParaRPr lang="en-US" sz="1200" dirty="0">
              <a:latin typeface="Abadi" panose="020B0604020104020204" pitchFamily="34" charset="0"/>
            </a:endParaRPr>
          </a:p>
        </p:txBody>
      </p:sp>
      <p:sp>
        <p:nvSpPr>
          <p:cNvPr id="15" name="Text 11"/>
          <p:cNvSpPr/>
          <p:nvPr/>
        </p:nvSpPr>
        <p:spPr>
          <a:xfrm>
            <a:off x="8166100" y="3937000"/>
            <a:ext cx="939800" cy="238742"/>
          </a:xfrm>
          <a:prstGeom prst="rect">
            <a:avLst/>
          </a:prstGeom>
          <a:noFill/>
          <a:ln/>
        </p:spPr>
        <p:txBody>
          <a:bodyPr wrap="square" lIns="0" tIns="0" rIns="0" bIns="0" rtlCol="0" anchor="t">
            <a:normAutofit/>
          </a:bodyPr>
          <a:lstStyle/>
          <a:p>
            <a:pPr marL="0" indent="0" algn="ctr">
              <a:lnSpc>
                <a:spcPts val="1680"/>
              </a:lnSpc>
              <a:buNone/>
            </a:pPr>
            <a:r>
              <a:rPr lang="en-US" sz="1200" b="1" kern="0" spc="50" dirty="0">
                <a:solidFill>
                  <a:srgbClr val="5B6472"/>
                </a:solidFill>
                <a:latin typeface="Abadi" panose="020B0604020104020204" pitchFamily="34" charset="0"/>
                <a:ea typeface="Inter" pitchFamily="34" charset="-122"/>
                <a:cs typeface="Inter" pitchFamily="34" charset="-120"/>
              </a:rPr>
              <a:t>ANT2</a:t>
            </a:r>
            <a:endParaRPr lang="en-US" sz="1200" dirty="0">
              <a:latin typeface="Abadi" panose="020B0604020104020204" pitchFamily="34" charset="0"/>
            </a:endParaRPr>
          </a:p>
        </p:txBody>
      </p:sp>
      <p:sp>
        <p:nvSpPr>
          <p:cNvPr id="16" name="Text 12"/>
          <p:cNvSpPr/>
          <p:nvPr/>
        </p:nvSpPr>
        <p:spPr>
          <a:xfrm>
            <a:off x="9309100" y="3937000"/>
            <a:ext cx="939800" cy="238742"/>
          </a:xfrm>
          <a:prstGeom prst="rect">
            <a:avLst/>
          </a:prstGeom>
          <a:noFill/>
          <a:ln/>
        </p:spPr>
        <p:txBody>
          <a:bodyPr wrap="square" lIns="0" tIns="0" rIns="0" bIns="0" rtlCol="0" anchor="t">
            <a:normAutofit/>
          </a:bodyPr>
          <a:lstStyle/>
          <a:p>
            <a:pPr marL="0" indent="0" algn="ctr">
              <a:lnSpc>
                <a:spcPts val="1680"/>
              </a:lnSpc>
              <a:buNone/>
            </a:pPr>
            <a:r>
              <a:rPr lang="en-US" sz="1200" b="1" kern="0" spc="50" dirty="0">
                <a:solidFill>
                  <a:srgbClr val="5B6472"/>
                </a:solidFill>
                <a:latin typeface="Abadi" panose="020B0604020104020204" pitchFamily="34" charset="0"/>
                <a:ea typeface="Inter" pitchFamily="34" charset="-122"/>
                <a:cs typeface="Inter" pitchFamily="34" charset="-120"/>
              </a:rPr>
              <a:t>ANT3</a:t>
            </a:r>
            <a:endParaRPr lang="en-US" sz="1200" dirty="0">
              <a:latin typeface="Abadi" panose="020B0604020104020204" pitchFamily="34" charset="0"/>
            </a:endParaRPr>
          </a:p>
        </p:txBody>
      </p:sp>
      <p:sp>
        <p:nvSpPr>
          <p:cNvPr id="17" name="Text 13"/>
          <p:cNvSpPr/>
          <p:nvPr/>
        </p:nvSpPr>
        <p:spPr>
          <a:xfrm>
            <a:off x="10452100" y="3937000"/>
            <a:ext cx="939800" cy="238742"/>
          </a:xfrm>
          <a:prstGeom prst="rect">
            <a:avLst/>
          </a:prstGeom>
          <a:noFill/>
          <a:ln/>
        </p:spPr>
        <p:txBody>
          <a:bodyPr wrap="square" lIns="0" tIns="0" rIns="0" bIns="0" rtlCol="0" anchor="t">
            <a:normAutofit/>
          </a:bodyPr>
          <a:lstStyle/>
          <a:p>
            <a:pPr marL="0" indent="0" algn="ctr">
              <a:lnSpc>
                <a:spcPts val="1680"/>
              </a:lnSpc>
              <a:buNone/>
            </a:pPr>
            <a:r>
              <a:rPr lang="en-US" sz="1200" b="1" kern="0" spc="50" dirty="0">
                <a:solidFill>
                  <a:srgbClr val="5B6472"/>
                </a:solidFill>
                <a:latin typeface="Abadi" panose="020B0604020104020204" pitchFamily="34" charset="0"/>
                <a:ea typeface="Inter" pitchFamily="34" charset="-122"/>
                <a:cs typeface="Inter" pitchFamily="34" charset="-120"/>
              </a:rPr>
              <a:t>ANT4</a:t>
            </a:r>
            <a:endParaRPr lang="en-US" sz="1200" dirty="0">
              <a:latin typeface="Abadi" panose="020B0604020104020204" pitchFamily="34" charset="0"/>
            </a:endParaRPr>
          </a:p>
        </p:txBody>
      </p:sp>
      <p:sp>
        <p:nvSpPr>
          <p:cNvPr id="18" name="Text 14"/>
          <p:cNvSpPr/>
          <p:nvPr/>
        </p:nvSpPr>
        <p:spPr>
          <a:xfrm>
            <a:off x="7467600" y="4343400"/>
            <a:ext cx="1193800" cy="274285"/>
          </a:xfrm>
          <a:prstGeom prst="rect">
            <a:avLst/>
          </a:prstGeom>
          <a:noFill/>
          <a:ln/>
        </p:spPr>
        <p:txBody>
          <a:bodyPr wrap="square" lIns="0" tIns="0" rIns="0" bIns="0" rtlCol="0" anchor="t">
            <a:normAutofit/>
          </a:bodyPr>
          <a:lstStyle/>
          <a:p>
            <a:pPr marL="0" indent="0" algn="ctr">
              <a:lnSpc>
                <a:spcPts val="1960"/>
              </a:lnSpc>
              <a:buNone/>
            </a:pPr>
            <a:r>
              <a:rPr lang="en-US" sz="1400" i="1" dirty="0">
                <a:solidFill>
                  <a:srgbClr val="5B6472"/>
                </a:solidFill>
                <a:latin typeface="Abadi" panose="020B0604020104020204" pitchFamily="34" charset="0"/>
                <a:ea typeface="Source Serif 4" pitchFamily="18" charset="-122"/>
                <a:cs typeface="Source Serif 4" pitchFamily="18" charset="-120"/>
              </a:rPr>
              <a:t>d = λ/2</a:t>
            </a:r>
            <a:endParaRPr lang="en-US" sz="1400" dirty="0">
              <a:latin typeface="Abadi" panose="020B0604020104020204" pitchFamily="34" charset="0"/>
            </a:endParaRPr>
          </a:p>
        </p:txBody>
      </p:sp>
      <p:sp>
        <p:nvSpPr>
          <p:cNvPr id="19" name="Text 15"/>
          <p:cNvSpPr/>
          <p:nvPr/>
        </p:nvSpPr>
        <p:spPr>
          <a:xfrm>
            <a:off x="812800" y="5270500"/>
            <a:ext cx="7063740" cy="966391"/>
          </a:xfrm>
          <a:prstGeom prst="rect">
            <a:avLst/>
          </a:prstGeom>
          <a:noFill/>
          <a:ln/>
        </p:spPr>
        <p:txBody>
          <a:bodyPr wrap="square" lIns="0" tIns="0" rIns="0" bIns="0" rtlCol="0" anchor="t">
            <a:normAutofit/>
          </a:bodyPr>
          <a:lstStyle/>
          <a:p>
            <a:pPr marL="0" indent="0" algn="l">
              <a:lnSpc>
                <a:spcPts val="2470"/>
              </a:lnSpc>
              <a:buNone/>
            </a:pPr>
            <a:r>
              <a:rPr lang="en-US" sz="1900" dirty="0">
                <a:solidFill>
                  <a:srgbClr val="F6F4EE"/>
                </a:solidFill>
                <a:latin typeface="Abadi" panose="020B0604020104020204" pitchFamily="34" charset="0"/>
                <a:ea typeface="Source Serif 4" pitchFamily="18" charset="-122"/>
                <a:cs typeface="Source Serif 4" pitchFamily="18" charset="-120"/>
              </a:rPr>
              <a:t>If every possible direction has a known fingerprint, can we determine which fingerprints are present in our received data?</a:t>
            </a:r>
            <a:endParaRPr lang="en-US" sz="1900" dirty="0">
              <a:latin typeface="Abadi" panose="020B0604020104020204" pitchFamily="34" charset="0"/>
            </a:endParaRPr>
          </a:p>
        </p:txBody>
      </p:sp>
      <p:sp>
        <p:nvSpPr>
          <p:cNvPr id="20" name="Text 16"/>
          <p:cNvSpPr/>
          <p:nvPr/>
        </p:nvSpPr>
        <p:spPr>
          <a:xfrm>
            <a:off x="8255000" y="5283200"/>
            <a:ext cx="3217926"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29A62"/>
                </a:solidFill>
                <a:latin typeface="Abadi" panose="020B0604020104020204" pitchFamily="34" charset="0"/>
                <a:ea typeface="Inter" pitchFamily="34" charset="-122"/>
                <a:cs typeface="Inter" pitchFamily="34" charset="-120"/>
              </a:rPr>
              <a:t>NEXT · ACT 2</a:t>
            </a:r>
            <a:endParaRPr lang="en-US" sz="1200" dirty="0">
              <a:latin typeface="Abadi" panose="020B0604020104020204" pitchFamily="34" charset="0"/>
            </a:endParaRPr>
          </a:p>
        </p:txBody>
      </p:sp>
      <p:sp>
        <p:nvSpPr>
          <p:cNvPr id="21" name="Text 17"/>
          <p:cNvSpPr/>
          <p:nvPr/>
        </p:nvSpPr>
        <p:spPr>
          <a:xfrm>
            <a:off x="8255000" y="5537200"/>
            <a:ext cx="3217926" cy="381000"/>
          </a:xfrm>
          <a:prstGeom prst="rect">
            <a:avLst/>
          </a:prstGeom>
          <a:noFill/>
          <a:ln/>
        </p:spPr>
        <p:txBody>
          <a:bodyPr wrap="none" lIns="0" tIns="0" rIns="0" bIns="0" rtlCol="0" anchor="t">
            <a:normAutofit/>
          </a:bodyPr>
          <a:lstStyle/>
          <a:p>
            <a:pPr marL="0" indent="0" algn="l">
              <a:lnSpc>
                <a:spcPts val="2800"/>
              </a:lnSpc>
              <a:buNone/>
            </a:pPr>
            <a:r>
              <a:rPr lang="en-US" sz="2000" b="1" dirty="0">
                <a:solidFill>
                  <a:srgbClr val="F6F4EE"/>
                </a:solidFill>
                <a:latin typeface="Abadi" panose="020B0604020104020204" pitchFamily="34" charset="0"/>
                <a:ea typeface="Source Serif 4" pitchFamily="18" charset="-122"/>
                <a:cs typeface="Source Serif 4" pitchFamily="18" charset="-120"/>
              </a:rPr>
              <a:t>x</a:t>
            </a:r>
            <a:r>
              <a:rPr lang="en-US" sz="2000" dirty="0">
                <a:solidFill>
                  <a:srgbClr val="F6F4EE"/>
                </a:solidFill>
                <a:latin typeface="Abadi" panose="020B0604020104020204" pitchFamily="34" charset="0"/>
                <a:ea typeface="Source Serif 4" pitchFamily="18" charset="-122"/>
                <a:cs typeface="Source Serif 4" pitchFamily="18" charset="-120"/>
              </a:rPr>
              <a:t>(</a:t>
            </a:r>
            <a:r>
              <a:rPr lang="en-US" sz="2000" i="1" dirty="0">
                <a:solidFill>
                  <a:srgbClr val="F6F4EE"/>
                </a:solidFill>
                <a:latin typeface="Abadi" panose="020B0604020104020204" pitchFamily="34" charset="0"/>
                <a:ea typeface="Source Serif 4" pitchFamily="18" charset="-122"/>
                <a:cs typeface="Source Serif 4" pitchFamily="18" charset="-120"/>
              </a:rPr>
              <a:t>t</a:t>
            </a:r>
            <a:r>
              <a:rPr lang="en-US" sz="2000" dirty="0">
                <a:solidFill>
                  <a:srgbClr val="F6F4EE"/>
                </a:solidFill>
                <a:latin typeface="Abadi" panose="020B0604020104020204" pitchFamily="34" charset="0"/>
                <a:ea typeface="Source Serif 4" pitchFamily="18" charset="-122"/>
                <a:cs typeface="Source Serif 4" pitchFamily="18" charset="-120"/>
              </a:rPr>
              <a:t>) = </a:t>
            </a:r>
            <a:r>
              <a:rPr lang="en-US" sz="2000" b="1" dirty="0">
                <a:solidFill>
                  <a:srgbClr val="F6F4EE"/>
                </a:solidFill>
                <a:latin typeface="Abadi" panose="020B0604020104020204" pitchFamily="34" charset="0"/>
                <a:ea typeface="Source Serif 4" pitchFamily="18" charset="-122"/>
                <a:cs typeface="Source Serif 4" pitchFamily="18" charset="-120"/>
              </a:rPr>
              <a:t>a</a:t>
            </a:r>
            <a:r>
              <a:rPr lang="en-US" sz="2000" dirty="0">
                <a:solidFill>
                  <a:srgbClr val="F6F4EE"/>
                </a:solidFill>
                <a:latin typeface="Abadi" panose="020B0604020104020204" pitchFamily="34" charset="0"/>
                <a:ea typeface="Source Serif 4" pitchFamily="18" charset="-122"/>
                <a:cs typeface="Source Serif 4" pitchFamily="18" charset="-120"/>
              </a:rPr>
              <a:t>(</a:t>
            </a:r>
            <a:r>
              <a:rPr lang="en-US" sz="2000" i="1" dirty="0">
                <a:solidFill>
                  <a:srgbClr val="F6F4EE"/>
                </a:solidFill>
                <a:latin typeface="Abadi" panose="020B0604020104020204" pitchFamily="34" charset="0"/>
                <a:ea typeface="Source Serif 4" pitchFamily="18" charset="-122"/>
                <a:cs typeface="Source Serif 4" pitchFamily="18" charset="-120"/>
              </a:rPr>
              <a:t>θ</a:t>
            </a:r>
            <a:r>
              <a:rPr lang="en-US" sz="2000" dirty="0">
                <a:solidFill>
                  <a:srgbClr val="F6F4EE"/>
                </a:solidFill>
                <a:latin typeface="Abadi" panose="020B0604020104020204" pitchFamily="34" charset="0"/>
                <a:ea typeface="Source Serif 4" pitchFamily="18" charset="-122"/>
                <a:cs typeface="Source Serif 4" pitchFamily="18" charset="-120"/>
              </a:rPr>
              <a:t>) </a:t>
            </a:r>
            <a:r>
              <a:rPr lang="en-US" sz="2000" i="1" dirty="0">
                <a:solidFill>
                  <a:srgbClr val="F6F4EE"/>
                </a:solidFill>
                <a:latin typeface="Abadi" panose="020B0604020104020204" pitchFamily="34" charset="0"/>
                <a:ea typeface="Source Serif 4" pitchFamily="18" charset="-122"/>
                <a:cs typeface="Source Serif 4" pitchFamily="18" charset="-120"/>
              </a:rPr>
              <a:t>s</a:t>
            </a:r>
            <a:r>
              <a:rPr lang="en-US" sz="2000" dirty="0">
                <a:solidFill>
                  <a:srgbClr val="F6F4EE"/>
                </a:solidFill>
                <a:latin typeface="Abadi" panose="020B0604020104020204" pitchFamily="34" charset="0"/>
                <a:ea typeface="Source Serif 4" pitchFamily="18" charset="-122"/>
                <a:cs typeface="Source Serif 4" pitchFamily="18" charset="-120"/>
              </a:rPr>
              <a:t>(</a:t>
            </a:r>
            <a:r>
              <a:rPr lang="en-US" sz="2000" i="1" dirty="0">
                <a:solidFill>
                  <a:srgbClr val="F6F4EE"/>
                </a:solidFill>
                <a:latin typeface="Abadi" panose="020B0604020104020204" pitchFamily="34" charset="0"/>
                <a:ea typeface="Source Serif 4" pitchFamily="18" charset="-122"/>
                <a:cs typeface="Source Serif 4" pitchFamily="18" charset="-120"/>
              </a:rPr>
              <a:t>t</a:t>
            </a:r>
            <a:r>
              <a:rPr lang="en-US" sz="2000" dirty="0">
                <a:solidFill>
                  <a:srgbClr val="F6F4EE"/>
                </a:solidFill>
                <a:latin typeface="Abadi" panose="020B0604020104020204" pitchFamily="34" charset="0"/>
                <a:ea typeface="Source Serif 4" pitchFamily="18" charset="-122"/>
                <a:cs typeface="Source Serif 4" pitchFamily="18" charset="-120"/>
              </a:rPr>
              <a:t>) + </a:t>
            </a:r>
            <a:r>
              <a:rPr lang="en-US" sz="2000" b="1" dirty="0">
                <a:solidFill>
                  <a:srgbClr val="F6F4EE"/>
                </a:solidFill>
                <a:latin typeface="Abadi" panose="020B0604020104020204" pitchFamily="34" charset="0"/>
                <a:ea typeface="Source Serif 4" pitchFamily="18" charset="-122"/>
                <a:cs typeface="Source Serif 4" pitchFamily="18" charset="-120"/>
              </a:rPr>
              <a:t>n</a:t>
            </a:r>
            <a:r>
              <a:rPr lang="en-US" sz="2000" dirty="0">
                <a:solidFill>
                  <a:srgbClr val="F6F4EE"/>
                </a:solidFill>
                <a:latin typeface="Abadi" panose="020B0604020104020204" pitchFamily="34" charset="0"/>
                <a:ea typeface="Source Serif 4" pitchFamily="18" charset="-122"/>
                <a:cs typeface="Source Serif 4" pitchFamily="18" charset="-120"/>
              </a:rPr>
              <a:t>(</a:t>
            </a:r>
            <a:r>
              <a:rPr lang="en-US" sz="2000" i="1" dirty="0">
                <a:solidFill>
                  <a:srgbClr val="F6F4EE"/>
                </a:solidFill>
                <a:latin typeface="Abadi" panose="020B0604020104020204" pitchFamily="34" charset="0"/>
                <a:ea typeface="Source Serif 4" pitchFamily="18" charset="-122"/>
                <a:cs typeface="Source Serif 4" pitchFamily="18" charset="-120"/>
              </a:rPr>
              <a:t>t</a:t>
            </a:r>
            <a:r>
              <a:rPr lang="en-US" sz="2000" dirty="0">
                <a:solidFill>
                  <a:srgbClr val="F6F4EE"/>
                </a:solidFill>
                <a:latin typeface="Abadi" panose="020B0604020104020204" pitchFamily="34" charset="0"/>
                <a:ea typeface="Source Serif 4" pitchFamily="18" charset="-122"/>
                <a:cs typeface="Source Serif 4" pitchFamily="18" charset="-120"/>
              </a:rPr>
              <a:t>)</a:t>
            </a:r>
            <a:endParaRPr lang="en-US" sz="2000" dirty="0">
              <a:latin typeface="Abadi" panose="020B0604020104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9">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919427"/>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One Source: Every Snapshot Is the Same Fingerprint, Rescaled</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2 · DATA LIVES IN A SUBSPACE</a:t>
            </a:r>
            <a:endParaRPr lang="en-US" sz="1200" dirty="0">
              <a:latin typeface="Abadi" panose="020B0604020104020204" pitchFamily="34" charset="0"/>
            </a:endParaRPr>
          </a:p>
        </p:txBody>
      </p:sp>
      <p:pic>
        <p:nvPicPr>
          <p:cNvPr id="4" name="Image 0" descr="web embed"/>
          <p:cNvPicPr>
            <a:picLocks noChangeAspect="1"/>
          </p:cNvPicPr>
          <p:nvPr/>
        </p:nvPicPr>
        <p:blipFill>
          <a:blip r:embed="rId3"/>
          <a:srcRect/>
          <a:stretch/>
        </p:blipFill>
        <p:spPr>
          <a:xfrm>
            <a:off x="812800" y="1778000"/>
            <a:ext cx="10566400" cy="1460500"/>
          </a:xfrm>
          <a:prstGeom prst="rect">
            <a:avLst/>
          </a:prstGeom>
        </p:spPr>
      </p:pic>
      <p:pic>
        <p:nvPicPr>
          <p:cNvPr id="5" name="Image 1" descr="web embed"/>
          <p:cNvPicPr>
            <a:picLocks noChangeAspect="1"/>
          </p:cNvPicPr>
          <p:nvPr/>
        </p:nvPicPr>
        <p:blipFill>
          <a:blip r:embed="rId4"/>
          <a:srcRect/>
          <a:stretch/>
        </p:blipFill>
        <p:spPr>
          <a:xfrm>
            <a:off x="812800" y="3556000"/>
            <a:ext cx="10566400" cy="952500"/>
          </a:xfrm>
          <a:prstGeom prst="rect">
            <a:avLst/>
          </a:prstGeom>
        </p:spPr>
      </p:pic>
      <p:sp>
        <p:nvSpPr>
          <p:cNvPr id="6" name="Text 2"/>
          <p:cNvSpPr/>
          <p:nvPr/>
        </p:nvSpPr>
        <p:spPr>
          <a:xfrm>
            <a:off x="812800" y="4953000"/>
            <a:ext cx="10883392" cy="374650"/>
          </a:xfrm>
          <a:prstGeom prst="rect">
            <a:avLst/>
          </a:prstGeom>
          <a:noFill/>
          <a:ln/>
        </p:spPr>
        <p:txBody>
          <a:bodyPr wrap="square" lIns="0" tIns="0" rIns="0" bIns="0" rtlCol="0" anchor="t">
            <a:normAutofit/>
          </a:bodyPr>
          <a:lstStyle/>
          <a:p>
            <a:pPr marL="0" indent="0" algn="l">
              <a:lnSpc>
                <a:spcPts val="2750"/>
              </a:lnSpc>
              <a:buNone/>
            </a:pPr>
            <a:r>
              <a:rPr lang="en-US" sz="2200" i="1" dirty="0">
                <a:solidFill>
                  <a:srgbClr val="A8441A"/>
                </a:solidFill>
                <a:latin typeface="Abadi" panose="020B0604020104020204" pitchFamily="34" charset="0"/>
                <a:ea typeface="Source Serif 4" pitchFamily="18" charset="-122"/>
                <a:cs typeface="Source Serif 4" pitchFamily="18" charset="-120"/>
              </a:rPr>
              <a:t>Different scalars, same vector: every snapshot points along a(θ).</a:t>
            </a:r>
            <a:endParaRPr lang="en-US" sz="2200" dirty="0">
              <a:latin typeface="Abadi" panose="020B0604020104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0">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Without Noise, the Data Lives on a Line</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2 · DATA LIVES IN A SUBSPACE</a:t>
            </a:r>
            <a:endParaRPr lang="en-US" sz="1200" dirty="0">
              <a:latin typeface="Abadi" panose="020B0604020104020204" pitchFamily="34" charset="0"/>
            </a:endParaRPr>
          </a:p>
        </p:txBody>
      </p:sp>
      <p:pic>
        <p:nvPicPr>
          <p:cNvPr id="4" name="Image 0" descr="3D scatter of snapshots from a 3-antenna array, all lying on one line through the origin along a(theta)"/>
          <p:cNvPicPr>
            <a:picLocks noChangeAspect="1"/>
          </p:cNvPicPr>
          <p:nvPr/>
        </p:nvPicPr>
        <p:blipFill>
          <a:blip r:embed="rId3"/>
          <a:srcRect t="-40" b="-40"/>
          <a:stretch/>
        </p:blipFill>
        <p:spPr>
          <a:xfrm>
            <a:off x="812800" y="1460500"/>
            <a:ext cx="5207000" cy="4400550"/>
          </a:xfrm>
          <a:prstGeom prst="rect">
            <a:avLst/>
          </a:prstGeom>
        </p:spPr>
      </p:pic>
      <p:sp>
        <p:nvSpPr>
          <p:cNvPr id="5" name="Text 2"/>
          <p:cNvSpPr/>
          <p:nvPr/>
        </p:nvSpPr>
        <p:spPr>
          <a:xfrm>
            <a:off x="6604000" y="1714500"/>
            <a:ext cx="4918456"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5B6472"/>
                </a:solidFill>
                <a:latin typeface="Abadi" panose="020B0604020104020204" pitchFamily="34" charset="0"/>
                <a:ea typeface="Inter" pitchFamily="34" charset="-122"/>
                <a:cs typeface="Inter" pitchFamily="34" charset="-120"/>
              </a:rPr>
              <a:t>CARTOON · ℝ³ STANDS IN FOR ℂᴹ</a:t>
            </a:r>
            <a:endParaRPr lang="en-US" sz="1200" dirty="0">
              <a:latin typeface="Abadi" panose="020B0604020104020204" pitchFamily="34" charset="0"/>
            </a:endParaRPr>
          </a:p>
        </p:txBody>
      </p:sp>
      <p:sp>
        <p:nvSpPr>
          <p:cNvPr id="6" name="Text 3"/>
          <p:cNvSpPr/>
          <p:nvPr/>
        </p:nvSpPr>
        <p:spPr>
          <a:xfrm>
            <a:off x="6604000" y="2032000"/>
            <a:ext cx="4918456" cy="878814"/>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B2230"/>
                </a:solidFill>
                <a:latin typeface="Abadi" panose="020B0604020104020204" pitchFamily="34" charset="0"/>
                <a:ea typeface="Inter" pitchFamily="34" charset="-122"/>
                <a:cs typeface="Inter" pitchFamily="34" charset="-120"/>
              </a:rPr>
              <a:t>Each dot is one snapshot from a 3-antenna array. With one source and no noise, every dot lies on the line through a(θ).</a:t>
            </a:r>
            <a:endParaRPr lang="en-US" sz="1600" dirty="0">
              <a:latin typeface="Abadi" panose="020B0604020104020204" pitchFamily="34" charset="0"/>
            </a:endParaRPr>
          </a:p>
        </p:txBody>
      </p:sp>
      <p:pic>
        <p:nvPicPr>
          <p:cNvPr id="7" name="Image 1" descr="web embed"/>
          <p:cNvPicPr>
            <a:picLocks noChangeAspect="1"/>
          </p:cNvPicPr>
          <p:nvPr/>
        </p:nvPicPr>
        <p:blipFill>
          <a:blip r:embed="rId4"/>
          <a:srcRect/>
          <a:stretch/>
        </p:blipFill>
        <p:spPr>
          <a:xfrm>
            <a:off x="6604000" y="3175000"/>
            <a:ext cx="4775200" cy="698500"/>
          </a:xfrm>
          <a:prstGeom prst="rect">
            <a:avLst/>
          </a:prstGeom>
        </p:spPr>
      </p:pic>
      <p:sp>
        <p:nvSpPr>
          <p:cNvPr id="8" name="Text 4"/>
          <p:cNvSpPr/>
          <p:nvPr/>
        </p:nvSpPr>
        <p:spPr>
          <a:xfrm>
            <a:off x="6604000" y="4127500"/>
            <a:ext cx="491845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5B6472"/>
                </a:solidFill>
                <a:latin typeface="Abadi" panose="020B0604020104020204" pitchFamily="34" charset="0"/>
                <a:ea typeface="Inter" pitchFamily="34" charset="-122"/>
                <a:cs typeface="Inter" pitchFamily="34" charset="-120"/>
              </a:rPr>
              <a:t>A subspace: closed under scaling and adding. This one has dimension 1.</a:t>
            </a:r>
            <a:endParaRPr lang="en-US" sz="1500" dirty="0">
              <a:latin typeface="Abadi" panose="020B0604020104020204" pitchFamily="34" charset="0"/>
            </a:endParaRPr>
          </a:p>
        </p:txBody>
      </p:sp>
      <p:sp>
        <p:nvSpPr>
          <p:cNvPr id="9" name="Text 5"/>
          <p:cNvSpPr/>
          <p:nvPr/>
        </p:nvSpPr>
        <p:spPr>
          <a:xfrm>
            <a:off x="6604000" y="5016500"/>
            <a:ext cx="4918456" cy="3429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Abadi" panose="020B0604020104020204" pitchFamily="34" charset="0"/>
                <a:ea typeface="Source Serif 4" pitchFamily="18" charset="-122"/>
                <a:cs typeface="Source Serif 4" pitchFamily="18" charset="-120"/>
              </a:rPr>
              <a:t>Finding this line = finding the direction.</a:t>
            </a:r>
            <a:endParaRPr lang="en-US" sz="2000" dirty="0">
              <a:latin typeface="Abadi" panose="020B0604020104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1">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Two Sources: The Data Fills a Plane</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2 · DATA LIVES IN A SUBSPACE</a:t>
            </a:r>
            <a:endParaRPr lang="en-US" sz="1200" dirty="0">
              <a:latin typeface="Abadi" panose="020B0604020104020204" pitchFamily="34" charset="0"/>
            </a:endParaRPr>
          </a:p>
        </p:txBody>
      </p:sp>
      <p:pic>
        <p:nvPicPr>
          <p:cNvPr id="4" name="Image 0" descr="3D scatter of snapshots filling a plane spanned by two fingerprints a(theta1) and a(theta2)"/>
          <p:cNvPicPr>
            <a:picLocks noChangeAspect="1"/>
          </p:cNvPicPr>
          <p:nvPr/>
        </p:nvPicPr>
        <p:blipFill>
          <a:blip r:embed="rId3"/>
          <a:srcRect t="-40" b="-40"/>
          <a:stretch/>
        </p:blipFill>
        <p:spPr>
          <a:xfrm>
            <a:off x="812800" y="1460500"/>
            <a:ext cx="5207000" cy="4400550"/>
          </a:xfrm>
          <a:prstGeom prst="rect">
            <a:avLst/>
          </a:prstGeom>
        </p:spPr>
      </p:pic>
      <p:sp>
        <p:nvSpPr>
          <p:cNvPr id="5" name="Text 2"/>
          <p:cNvSpPr/>
          <p:nvPr/>
        </p:nvSpPr>
        <p:spPr>
          <a:xfrm>
            <a:off x="6604000" y="1714500"/>
            <a:ext cx="4918456"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TWO SOURCES</a:t>
            </a:r>
            <a:endParaRPr lang="en-US" sz="1200" dirty="0">
              <a:latin typeface="Abadi" panose="020B0604020104020204" pitchFamily="34" charset="0"/>
            </a:endParaRPr>
          </a:p>
        </p:txBody>
      </p:sp>
      <p:pic>
        <p:nvPicPr>
          <p:cNvPr id="6" name="Image 1" descr="web embed"/>
          <p:cNvPicPr>
            <a:picLocks noChangeAspect="1"/>
          </p:cNvPicPr>
          <p:nvPr/>
        </p:nvPicPr>
        <p:blipFill>
          <a:blip r:embed="rId4"/>
          <a:srcRect/>
          <a:stretch/>
        </p:blipFill>
        <p:spPr>
          <a:xfrm>
            <a:off x="6604000" y="2032000"/>
            <a:ext cx="4775200" cy="1270000"/>
          </a:xfrm>
          <a:prstGeom prst="rect">
            <a:avLst/>
          </a:prstGeom>
        </p:spPr>
      </p:pic>
      <p:sp>
        <p:nvSpPr>
          <p:cNvPr id="7" name="Text 3"/>
          <p:cNvSpPr/>
          <p:nvPr/>
        </p:nvSpPr>
        <p:spPr>
          <a:xfrm>
            <a:off x="6604000" y="3556000"/>
            <a:ext cx="4918456" cy="594342"/>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B2230"/>
                </a:solidFill>
                <a:latin typeface="Abadi" panose="020B0604020104020204" pitchFamily="34" charset="0"/>
                <a:ea typeface="Inter" pitchFamily="34" charset="-122"/>
                <a:cs typeface="Inter" pitchFamily="34" charset="-120"/>
              </a:rPr>
              <a:t>Every snapshot mixes the two fingerprints, so it lies in their span: a plane.</a:t>
            </a:r>
            <a:endParaRPr lang="en-US" sz="1600" dirty="0">
              <a:latin typeface="Abadi" panose="020B0604020104020204" pitchFamily="34" charset="0"/>
            </a:endParaRPr>
          </a:p>
        </p:txBody>
      </p:sp>
      <p:sp>
        <p:nvSpPr>
          <p:cNvPr id="8" name="Text 4"/>
          <p:cNvSpPr/>
          <p:nvPr/>
        </p:nvSpPr>
        <p:spPr>
          <a:xfrm>
            <a:off x="6604000" y="4445000"/>
            <a:ext cx="4918456"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5B6472"/>
                </a:solidFill>
                <a:latin typeface="Abadi" panose="020B0604020104020204" pitchFamily="34" charset="0"/>
                <a:ea typeface="Inter" pitchFamily="34" charset="-122"/>
                <a:cs typeface="Inter" pitchFamily="34" charset="-120"/>
              </a:rPr>
              <a:t>K sources → a K-dimensional signal subspace, as long as the fingerprints are linearly independent (distinct θ).</a:t>
            </a:r>
            <a:endParaRPr lang="en-US" sz="1500" dirty="0">
              <a:latin typeface="Abadi" panose="020B0604020104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2">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Noise Fuzzes the Cloud — in Every Direction</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2 · DATA LIVES IN A SUBSPACE</a:t>
            </a:r>
            <a:endParaRPr lang="en-US" sz="1200" dirty="0">
              <a:latin typeface="Abadi" panose="020B0604020104020204" pitchFamily="34" charset="0"/>
            </a:endParaRPr>
          </a:p>
        </p:txBody>
      </p:sp>
      <p:pic>
        <p:nvPicPr>
          <p:cNvPr id="4" name="Image 0" descr="Noisy snapshots scattered around the signal line, with the perpendicular noise-subspace plane shaded"/>
          <p:cNvPicPr>
            <a:picLocks noChangeAspect="1"/>
          </p:cNvPicPr>
          <p:nvPr/>
        </p:nvPicPr>
        <p:blipFill>
          <a:blip r:embed="rId3"/>
          <a:srcRect t="-40" b="-40"/>
          <a:stretch/>
        </p:blipFill>
        <p:spPr>
          <a:xfrm>
            <a:off x="812800" y="1460500"/>
            <a:ext cx="5207000" cy="4400550"/>
          </a:xfrm>
          <a:prstGeom prst="rect">
            <a:avLst/>
          </a:prstGeom>
        </p:spPr>
      </p:pic>
      <p:sp>
        <p:nvSpPr>
          <p:cNvPr id="5" name="Text 2"/>
          <p:cNvSpPr/>
          <p:nvPr/>
        </p:nvSpPr>
        <p:spPr>
          <a:xfrm>
            <a:off x="6604000" y="1714500"/>
            <a:ext cx="4918456"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ADD NOISE</a:t>
            </a:r>
            <a:endParaRPr lang="en-US" sz="1200" dirty="0">
              <a:latin typeface="Abadi" panose="020B0604020104020204" pitchFamily="34" charset="0"/>
            </a:endParaRPr>
          </a:p>
        </p:txBody>
      </p:sp>
      <p:sp>
        <p:nvSpPr>
          <p:cNvPr id="6" name="Shape 3"/>
          <p:cNvSpPr/>
          <p:nvPr/>
        </p:nvSpPr>
        <p:spPr>
          <a:xfrm>
            <a:off x="6604000" y="2032000"/>
            <a:ext cx="4775200" cy="835598"/>
          </a:xfrm>
          <a:prstGeom prst="roundRect">
            <a:avLst>
              <a:gd name="adj" fmla="val 9119"/>
            </a:avLst>
          </a:prstGeom>
          <a:solidFill>
            <a:srgbClr val="FFFDF8"/>
          </a:solidFill>
          <a:ln/>
        </p:spPr>
        <p:txBody>
          <a:bodyPr/>
          <a:lstStyle/>
          <a:p>
            <a:endParaRPr lang="en-US">
              <a:latin typeface="Abadi" panose="020B0604020104020204" pitchFamily="34" charset="0"/>
            </a:endParaRPr>
          </a:p>
        </p:txBody>
      </p:sp>
      <p:sp>
        <p:nvSpPr>
          <p:cNvPr id="7" name="Shape 4"/>
          <p:cNvSpPr/>
          <p:nvPr/>
        </p:nvSpPr>
        <p:spPr>
          <a:xfrm>
            <a:off x="6604000" y="2032000"/>
            <a:ext cx="4775200" cy="835598"/>
          </a:xfrm>
          <a:custGeom>
            <a:avLst/>
            <a:gdLst/>
            <a:ahLst/>
            <a:cxnLst/>
            <a:rect l="l" t="t" r="r" b="b"/>
            <a:pathLst>
              <a:path w="4775200" h="835598">
                <a:moveTo>
                  <a:pt x="76200" y="835598"/>
                </a:moveTo>
                <a:lnTo>
                  <a:pt x="76200" y="835598"/>
                </a:lnTo>
                <a:arcTo wR="76200" hR="76200" stAng="5400000" swAng="5400000"/>
                <a:lnTo>
                  <a:pt x="0" y="76200"/>
                </a:lnTo>
                <a:arcTo wR="76200" hR="76200" stAng="10800000" swAng="5400000"/>
                <a:lnTo>
                  <a:pt x="76200" y="0"/>
                </a:lnTo>
                <a:arcTo wR="38100" hR="76200" stAng="16200000" swAng="-5400000"/>
                <a:lnTo>
                  <a:pt x="38100" y="759398"/>
                </a:lnTo>
                <a:arcTo wR="38100" hR="76200" stAng="10800000" swAng="-5400000"/>
                <a:close/>
              </a:path>
            </a:pathLst>
          </a:custGeom>
          <a:solidFill>
            <a:srgbClr val="2A5D9F"/>
          </a:solidFill>
          <a:ln/>
        </p:spPr>
        <p:txBody>
          <a:bodyPr/>
          <a:lstStyle/>
          <a:p>
            <a:endParaRPr lang="en-US">
              <a:latin typeface="Abadi" panose="020B0604020104020204" pitchFamily="34" charset="0"/>
            </a:endParaRPr>
          </a:p>
        </p:txBody>
      </p:sp>
      <p:sp>
        <p:nvSpPr>
          <p:cNvPr id="8" name="Text 5"/>
          <p:cNvSpPr/>
          <p:nvPr/>
        </p:nvSpPr>
        <p:spPr>
          <a:xfrm>
            <a:off x="6843889" y="2184400"/>
            <a:ext cx="4462074"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A5D9F"/>
                </a:solidFill>
                <a:latin typeface="Abadi" panose="020B0604020104020204" pitchFamily="34" charset="0"/>
                <a:ea typeface="Inter" pitchFamily="34" charset="-122"/>
                <a:cs typeface="Inter" pitchFamily="34" charset="-120"/>
              </a:rPr>
              <a:t>Signal subspace</a:t>
            </a:r>
            <a:endParaRPr lang="en-US" sz="1600" dirty="0">
              <a:latin typeface="Abadi" panose="020B0604020104020204" pitchFamily="34" charset="0"/>
            </a:endParaRPr>
          </a:p>
        </p:txBody>
      </p:sp>
      <p:sp>
        <p:nvSpPr>
          <p:cNvPr id="9" name="Text 6"/>
          <p:cNvSpPr/>
          <p:nvPr/>
        </p:nvSpPr>
        <p:spPr>
          <a:xfrm>
            <a:off x="6843889" y="2466311"/>
            <a:ext cx="4462074" cy="274285"/>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B2230"/>
                </a:solidFill>
                <a:latin typeface="Abadi" panose="020B0604020104020204" pitchFamily="34" charset="0"/>
                <a:ea typeface="Inter" pitchFamily="34" charset="-122"/>
                <a:cs typeface="Inter" pitchFamily="34" charset="-120"/>
              </a:rPr>
              <a:t>span of the fingerprints · dimension K</a:t>
            </a:r>
            <a:endParaRPr lang="en-US" sz="1400" dirty="0">
              <a:latin typeface="Abadi" panose="020B0604020104020204" pitchFamily="34" charset="0"/>
            </a:endParaRPr>
          </a:p>
        </p:txBody>
      </p:sp>
      <p:sp>
        <p:nvSpPr>
          <p:cNvPr id="10" name="Shape 7"/>
          <p:cNvSpPr/>
          <p:nvPr/>
        </p:nvSpPr>
        <p:spPr>
          <a:xfrm>
            <a:off x="6604000" y="3048000"/>
            <a:ext cx="4775200" cy="835598"/>
          </a:xfrm>
          <a:prstGeom prst="roundRect">
            <a:avLst>
              <a:gd name="adj" fmla="val 9119"/>
            </a:avLst>
          </a:prstGeom>
          <a:solidFill>
            <a:srgbClr val="FFFDF8"/>
          </a:solidFill>
          <a:ln/>
        </p:spPr>
        <p:txBody>
          <a:bodyPr/>
          <a:lstStyle/>
          <a:p>
            <a:endParaRPr lang="en-US">
              <a:latin typeface="Abadi" panose="020B0604020104020204" pitchFamily="34" charset="0"/>
            </a:endParaRPr>
          </a:p>
        </p:txBody>
      </p:sp>
      <p:sp>
        <p:nvSpPr>
          <p:cNvPr id="11" name="Shape 8"/>
          <p:cNvSpPr/>
          <p:nvPr/>
        </p:nvSpPr>
        <p:spPr>
          <a:xfrm>
            <a:off x="6604000" y="3048000"/>
            <a:ext cx="4775200" cy="835598"/>
          </a:xfrm>
          <a:custGeom>
            <a:avLst/>
            <a:gdLst/>
            <a:ahLst/>
            <a:cxnLst/>
            <a:rect l="l" t="t" r="r" b="b"/>
            <a:pathLst>
              <a:path w="4775200" h="835598">
                <a:moveTo>
                  <a:pt x="76200" y="835598"/>
                </a:moveTo>
                <a:lnTo>
                  <a:pt x="76200" y="835598"/>
                </a:lnTo>
                <a:arcTo wR="76200" hR="76200" stAng="5400000" swAng="5400000"/>
                <a:lnTo>
                  <a:pt x="0" y="76200"/>
                </a:lnTo>
                <a:arcTo wR="76200" hR="76200" stAng="10800000" swAng="5400000"/>
                <a:lnTo>
                  <a:pt x="76200" y="0"/>
                </a:lnTo>
                <a:arcTo wR="38100" hR="76200" stAng="16200000" swAng="-5400000"/>
                <a:lnTo>
                  <a:pt x="38100" y="759398"/>
                </a:lnTo>
                <a:arcTo wR="38100" hR="76200" stAng="10800000" swAng="-5400000"/>
                <a:close/>
              </a:path>
            </a:pathLst>
          </a:custGeom>
          <a:solidFill>
            <a:srgbClr val="5B6472"/>
          </a:solidFill>
          <a:ln/>
        </p:spPr>
        <p:txBody>
          <a:bodyPr/>
          <a:lstStyle/>
          <a:p>
            <a:endParaRPr lang="en-US">
              <a:latin typeface="Abadi" panose="020B0604020104020204" pitchFamily="34" charset="0"/>
            </a:endParaRPr>
          </a:p>
        </p:txBody>
      </p:sp>
      <p:sp>
        <p:nvSpPr>
          <p:cNvPr id="12" name="Text 9"/>
          <p:cNvSpPr/>
          <p:nvPr/>
        </p:nvSpPr>
        <p:spPr>
          <a:xfrm>
            <a:off x="6843889" y="3200400"/>
            <a:ext cx="4462074"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5B6472"/>
                </a:solidFill>
                <a:latin typeface="Abadi" panose="020B0604020104020204" pitchFamily="34" charset="0"/>
                <a:ea typeface="Inter" pitchFamily="34" charset="-122"/>
                <a:cs typeface="Inter" pitchFamily="34" charset="-120"/>
              </a:rPr>
              <a:t>Noise subspace</a:t>
            </a:r>
            <a:endParaRPr lang="en-US" sz="1600" dirty="0">
              <a:latin typeface="Abadi" panose="020B0604020104020204" pitchFamily="34" charset="0"/>
            </a:endParaRPr>
          </a:p>
        </p:txBody>
      </p:sp>
      <p:sp>
        <p:nvSpPr>
          <p:cNvPr id="13" name="Text 10"/>
          <p:cNvSpPr/>
          <p:nvPr/>
        </p:nvSpPr>
        <p:spPr>
          <a:xfrm>
            <a:off x="6843889" y="3482311"/>
            <a:ext cx="4462074" cy="274285"/>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B2230"/>
                </a:solidFill>
                <a:latin typeface="Abadi" panose="020B0604020104020204" pitchFamily="34" charset="0"/>
                <a:ea typeface="Inter" pitchFamily="34" charset="-122"/>
                <a:cs typeface="Inter" pitchFamily="34" charset="-120"/>
              </a:rPr>
              <a:t>everything orthogonal to it · dimension M − K</a:t>
            </a:r>
            <a:endParaRPr lang="en-US" sz="1400" dirty="0">
              <a:latin typeface="Abadi" panose="020B0604020104020204" pitchFamily="34" charset="0"/>
            </a:endParaRPr>
          </a:p>
        </p:txBody>
      </p:sp>
      <p:sp>
        <p:nvSpPr>
          <p:cNvPr id="14" name="Text 11"/>
          <p:cNvSpPr/>
          <p:nvPr/>
        </p:nvSpPr>
        <p:spPr>
          <a:xfrm>
            <a:off x="6604000" y="4191000"/>
            <a:ext cx="4918456" cy="594342"/>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B2230"/>
                </a:solidFill>
                <a:latin typeface="Abadi" panose="020B0604020104020204" pitchFamily="34" charset="0"/>
                <a:ea typeface="Inter" pitchFamily="34" charset="-122"/>
                <a:cs typeface="Inter" pitchFamily="34" charset="-120"/>
              </a:rPr>
              <a:t>Noise adds energy equally in all M directions. The signal adds energy only along K of them.</a:t>
            </a:r>
            <a:endParaRPr lang="en-US" sz="1600" dirty="0">
              <a:latin typeface="Abadi" panose="020B0604020104020204" pitchFamily="34" charset="0"/>
            </a:endParaRPr>
          </a:p>
        </p:txBody>
      </p:sp>
      <p:sp>
        <p:nvSpPr>
          <p:cNvPr id="15" name="Text 12"/>
          <p:cNvSpPr/>
          <p:nvPr/>
        </p:nvSpPr>
        <p:spPr>
          <a:xfrm>
            <a:off x="6604000" y="5270500"/>
            <a:ext cx="4918456" cy="311150"/>
          </a:xfrm>
          <a:prstGeom prst="rect">
            <a:avLst/>
          </a:prstGeom>
          <a:noFill/>
          <a:ln/>
        </p:spPr>
        <p:txBody>
          <a:bodyPr wrap="square" lIns="0" tIns="0" rIns="0" bIns="0" rtlCol="0" anchor="t">
            <a:normAutofit/>
          </a:bodyPr>
          <a:lstStyle/>
          <a:p>
            <a:pPr marL="0" indent="0" algn="l">
              <a:lnSpc>
                <a:spcPts val="2250"/>
              </a:lnSpc>
              <a:buNone/>
            </a:pPr>
            <a:r>
              <a:rPr lang="en-US" sz="1800" i="1" dirty="0">
                <a:solidFill>
                  <a:srgbClr val="A8441A"/>
                </a:solidFill>
                <a:latin typeface="Abadi" panose="020B0604020104020204" pitchFamily="34" charset="0"/>
                <a:ea typeface="Source Serif 4" pitchFamily="18" charset="-122"/>
                <a:cs typeface="Source Serif 4" pitchFamily="18" charset="-120"/>
              </a:rPr>
              <a:t>That imbalance is what we will measure.</a:t>
            </a:r>
            <a:endParaRPr lang="en-US" sz="1800" dirty="0">
              <a:latin typeface="Abadi" panose="020B0604020104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3">
    <p:bg>
      <p:bgPr>
        <a:solidFill>
          <a:srgbClr val="1B2230"/>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6F4EE"/>
                </a:solidFill>
                <a:latin typeface="Abadi" panose="020B0604020104020204" pitchFamily="34" charset="0"/>
                <a:ea typeface="Source Serif 4" pitchFamily="18" charset="-122"/>
                <a:cs typeface="Source Serif 4" pitchFamily="18" charset="-120"/>
              </a:rPr>
              <a:t>The Plan: Two Steps</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29A62"/>
                </a:solidFill>
                <a:latin typeface="Abadi" panose="020B0604020104020204" pitchFamily="34" charset="0"/>
                <a:ea typeface="Inter" pitchFamily="34" charset="-122"/>
                <a:cs typeface="Inter" pitchFamily="34" charset="-120"/>
              </a:rPr>
              <a:t>ACT 2 · DATA LIVES IN A SUBSPACE</a:t>
            </a:r>
            <a:endParaRPr lang="en-US" sz="1200" dirty="0">
              <a:latin typeface="Abadi" panose="020B0604020104020204" pitchFamily="34" charset="0"/>
            </a:endParaRPr>
          </a:p>
        </p:txBody>
      </p:sp>
      <p:sp>
        <p:nvSpPr>
          <p:cNvPr id="4" name="Shape 2"/>
          <p:cNvSpPr/>
          <p:nvPr/>
        </p:nvSpPr>
        <p:spPr>
          <a:xfrm>
            <a:off x="815975" y="1908175"/>
            <a:ext cx="5073650" cy="2382308"/>
          </a:xfrm>
          <a:prstGeom prst="roundRect">
            <a:avLst>
              <a:gd name="adj" fmla="val 4131"/>
            </a:avLst>
          </a:prstGeom>
          <a:solidFill>
            <a:srgbClr val="252E3F"/>
          </a:solidFill>
          <a:ln w="6350">
            <a:solidFill>
              <a:srgbClr val="3A4456"/>
            </a:solidFill>
            <a:prstDash val="solid"/>
          </a:ln>
        </p:spPr>
        <p:txBody>
          <a:bodyPr/>
          <a:lstStyle/>
          <a:p>
            <a:endParaRPr lang="en-US">
              <a:latin typeface="Abadi" panose="020B0604020104020204" pitchFamily="34" charset="0"/>
            </a:endParaRPr>
          </a:p>
        </p:txBody>
      </p:sp>
      <p:sp>
        <p:nvSpPr>
          <p:cNvPr id="5" name="Text 3"/>
          <p:cNvSpPr/>
          <p:nvPr/>
        </p:nvSpPr>
        <p:spPr>
          <a:xfrm>
            <a:off x="1072444" y="2164643"/>
            <a:ext cx="4697532" cy="584200"/>
          </a:xfrm>
          <a:prstGeom prst="rect">
            <a:avLst/>
          </a:prstGeom>
          <a:noFill/>
          <a:ln/>
        </p:spPr>
        <p:txBody>
          <a:bodyPr wrap="square" lIns="0" tIns="0" rIns="0" bIns="0" rtlCol="0" anchor="t">
            <a:normAutofit/>
          </a:bodyPr>
          <a:lstStyle/>
          <a:p>
            <a:pPr marL="0" indent="0" algn="l">
              <a:lnSpc>
                <a:spcPts val="4400"/>
              </a:lnSpc>
              <a:buNone/>
            </a:pPr>
            <a:r>
              <a:rPr lang="en-US" sz="4400" dirty="0">
                <a:solidFill>
                  <a:srgbClr val="F29A62"/>
                </a:solidFill>
                <a:latin typeface="Abadi" panose="020B0604020104020204" pitchFamily="34" charset="0"/>
                <a:ea typeface="Source Serif 4" pitchFamily="18" charset="-122"/>
                <a:cs typeface="Source Serif 4" pitchFamily="18" charset="-120"/>
              </a:rPr>
              <a:t>1</a:t>
            </a:r>
            <a:endParaRPr lang="en-US" sz="4400" dirty="0">
              <a:latin typeface="Abadi" panose="020B0604020104020204" pitchFamily="34" charset="0"/>
            </a:endParaRPr>
          </a:p>
        </p:txBody>
      </p:sp>
      <p:sp>
        <p:nvSpPr>
          <p:cNvPr id="6" name="Text 4"/>
          <p:cNvSpPr/>
          <p:nvPr/>
        </p:nvSpPr>
        <p:spPr>
          <a:xfrm>
            <a:off x="1072444" y="2825043"/>
            <a:ext cx="4697532" cy="6350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F6F4EE"/>
                </a:solidFill>
                <a:latin typeface="Abadi" panose="020B0604020104020204" pitchFamily="34" charset="0"/>
                <a:ea typeface="Source Serif 4" pitchFamily="18" charset="-122"/>
                <a:cs typeface="Source Serif 4" pitchFamily="18" charset="-120"/>
              </a:rPr>
              <a:t>Estimate the signal subspace from the data</a:t>
            </a:r>
            <a:endParaRPr lang="en-US" sz="2000" dirty="0">
              <a:latin typeface="Abadi" panose="020B0604020104020204" pitchFamily="34" charset="0"/>
            </a:endParaRPr>
          </a:p>
        </p:txBody>
      </p:sp>
      <p:sp>
        <p:nvSpPr>
          <p:cNvPr id="7" name="Text 5"/>
          <p:cNvSpPr/>
          <p:nvPr/>
        </p:nvSpPr>
        <p:spPr>
          <a:xfrm>
            <a:off x="1072444" y="3536243"/>
            <a:ext cx="4697532" cy="523169"/>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CDD4"/>
                </a:solidFill>
                <a:latin typeface="Abadi" panose="020B0604020104020204" pitchFamily="34" charset="0"/>
                <a:ea typeface="Inter" pitchFamily="34" charset="-122"/>
                <a:cs typeface="Inter" pitchFamily="34" charset="-120"/>
              </a:rPr>
              <a:t>Find the K directions the snapshot cloud stretches along.</a:t>
            </a:r>
            <a:endParaRPr lang="en-US" sz="1400" dirty="0">
              <a:latin typeface="Abadi" panose="020B0604020104020204" pitchFamily="34" charset="0"/>
            </a:endParaRPr>
          </a:p>
        </p:txBody>
      </p:sp>
      <p:sp>
        <p:nvSpPr>
          <p:cNvPr id="8" name="Shape 6"/>
          <p:cNvSpPr/>
          <p:nvPr/>
        </p:nvSpPr>
        <p:spPr>
          <a:xfrm>
            <a:off x="6302375" y="1908175"/>
            <a:ext cx="5073650" cy="2133424"/>
          </a:xfrm>
          <a:prstGeom prst="roundRect">
            <a:avLst>
              <a:gd name="adj" fmla="val 4613"/>
            </a:avLst>
          </a:prstGeom>
          <a:solidFill>
            <a:srgbClr val="252E3F"/>
          </a:solidFill>
          <a:ln w="6350">
            <a:solidFill>
              <a:srgbClr val="3A4456"/>
            </a:solidFill>
            <a:prstDash val="solid"/>
          </a:ln>
        </p:spPr>
        <p:txBody>
          <a:bodyPr/>
          <a:lstStyle/>
          <a:p>
            <a:endParaRPr lang="en-US">
              <a:latin typeface="Abadi" panose="020B0604020104020204" pitchFamily="34" charset="0"/>
            </a:endParaRPr>
          </a:p>
        </p:txBody>
      </p:sp>
      <p:sp>
        <p:nvSpPr>
          <p:cNvPr id="9" name="Text 7"/>
          <p:cNvSpPr/>
          <p:nvPr/>
        </p:nvSpPr>
        <p:spPr>
          <a:xfrm>
            <a:off x="6558845" y="2164643"/>
            <a:ext cx="4697532" cy="584200"/>
          </a:xfrm>
          <a:prstGeom prst="rect">
            <a:avLst/>
          </a:prstGeom>
          <a:noFill/>
          <a:ln/>
        </p:spPr>
        <p:txBody>
          <a:bodyPr wrap="square" lIns="0" tIns="0" rIns="0" bIns="0" rtlCol="0" anchor="t">
            <a:normAutofit/>
          </a:bodyPr>
          <a:lstStyle/>
          <a:p>
            <a:pPr marL="0" indent="0" algn="l">
              <a:lnSpc>
                <a:spcPts val="4400"/>
              </a:lnSpc>
              <a:buNone/>
            </a:pPr>
            <a:r>
              <a:rPr lang="en-US" sz="4400" dirty="0">
                <a:solidFill>
                  <a:srgbClr val="F29A62"/>
                </a:solidFill>
                <a:latin typeface="Abadi" panose="020B0604020104020204" pitchFamily="34" charset="0"/>
                <a:ea typeface="Source Serif 4" pitchFamily="18" charset="-122"/>
                <a:cs typeface="Source Serif 4" pitchFamily="18" charset="-120"/>
              </a:rPr>
              <a:t>2</a:t>
            </a:r>
            <a:endParaRPr lang="en-US" sz="4400" dirty="0">
              <a:latin typeface="Abadi" panose="020B0604020104020204" pitchFamily="34" charset="0"/>
            </a:endParaRPr>
          </a:p>
        </p:txBody>
      </p:sp>
      <p:sp>
        <p:nvSpPr>
          <p:cNvPr id="10" name="Text 8"/>
          <p:cNvSpPr/>
          <p:nvPr/>
        </p:nvSpPr>
        <p:spPr>
          <a:xfrm>
            <a:off x="6558845" y="2825043"/>
            <a:ext cx="4697532" cy="6350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F6F4EE"/>
                </a:solidFill>
                <a:latin typeface="Abadi" panose="020B0604020104020204" pitchFamily="34" charset="0"/>
                <a:ea typeface="Source Serif 4" pitchFamily="18" charset="-122"/>
                <a:cs typeface="Source Serif 4" pitchFamily="18" charset="-120"/>
              </a:rPr>
              <a:t>Test every candidate fingerprint against it</a:t>
            </a:r>
            <a:endParaRPr lang="en-US" sz="2000" dirty="0">
              <a:latin typeface="Abadi" panose="020B0604020104020204" pitchFamily="34" charset="0"/>
            </a:endParaRPr>
          </a:p>
        </p:txBody>
      </p:sp>
      <p:sp>
        <p:nvSpPr>
          <p:cNvPr id="11" name="Text 9"/>
          <p:cNvSpPr/>
          <p:nvPr/>
        </p:nvSpPr>
        <p:spPr>
          <a:xfrm>
            <a:off x="6558845" y="3536243"/>
            <a:ext cx="4697532" cy="274285"/>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CDD4"/>
                </a:solidFill>
                <a:latin typeface="Abadi" panose="020B0604020104020204" pitchFamily="34" charset="0"/>
                <a:ea typeface="Inter" pitchFamily="34" charset="-122"/>
                <a:cs typeface="Inter" pitchFamily="34" charset="-120"/>
              </a:rPr>
              <a:t>Keep the θ whose a(θ) lies inside that subspace.</a:t>
            </a:r>
            <a:endParaRPr lang="en-US" sz="1400" dirty="0">
              <a:latin typeface="Abadi" panose="020B0604020104020204" pitchFamily="34" charset="0"/>
            </a:endParaRPr>
          </a:p>
        </p:txBody>
      </p:sp>
      <p:sp>
        <p:nvSpPr>
          <p:cNvPr id="12" name="Text 10"/>
          <p:cNvSpPr/>
          <p:nvPr/>
        </p:nvSpPr>
        <p:spPr>
          <a:xfrm>
            <a:off x="812800" y="4826000"/>
            <a:ext cx="11379200" cy="30987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CDD4"/>
                </a:solidFill>
                <a:latin typeface="Abadi" panose="020B0604020104020204" pitchFamily="34" charset="0"/>
                <a:ea typeface="Inter" pitchFamily="34" charset="-122"/>
                <a:cs typeface="Inter" pitchFamily="34" charset="-120"/>
              </a:rPr>
              <a:t>Step 1 needs a tool that finds the directions data stretches along → the covariance matrix and its eigenvectors.</a:t>
            </a:r>
            <a:endParaRPr lang="en-US" sz="1600" dirty="0">
              <a:latin typeface="Abadi" panose="020B0604020104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E249D6-E1C1-154E-3FB8-18605ED199B9}"/>
              </a:ext>
            </a:extLst>
          </p:cNvPr>
          <p:cNvPicPr>
            <a:picLocks noChangeAspect="1"/>
          </p:cNvPicPr>
          <p:nvPr/>
        </p:nvPicPr>
        <p:blipFill>
          <a:blip r:embed="rId2"/>
          <a:stretch>
            <a:fillRect/>
          </a:stretch>
        </p:blipFill>
        <p:spPr>
          <a:xfrm>
            <a:off x="1134950" y="666510"/>
            <a:ext cx="9922100" cy="5524979"/>
          </a:xfrm>
          <a:prstGeom prst="rect">
            <a:avLst/>
          </a:prstGeom>
        </p:spPr>
      </p:pic>
      <p:pic>
        <p:nvPicPr>
          <p:cNvPr id="6" name="Picture 5">
            <a:extLst>
              <a:ext uri="{FF2B5EF4-FFF2-40B4-BE49-F238E27FC236}">
                <a16:creationId xmlns:a16="http://schemas.microsoft.com/office/drawing/2014/main" id="{8704F6E7-DA0D-E07F-02AB-7FAFE0B7C469}"/>
              </a:ext>
            </a:extLst>
          </p:cNvPr>
          <p:cNvPicPr>
            <a:picLocks noChangeAspect="1"/>
          </p:cNvPicPr>
          <p:nvPr/>
        </p:nvPicPr>
        <p:blipFill>
          <a:blip r:embed="rId3"/>
          <a:stretch>
            <a:fillRect/>
          </a:stretch>
        </p:blipFill>
        <p:spPr>
          <a:xfrm>
            <a:off x="1944214" y="2804848"/>
            <a:ext cx="4151786" cy="3138751"/>
          </a:xfrm>
          <a:prstGeom prst="rect">
            <a:avLst/>
          </a:prstGeom>
        </p:spPr>
      </p:pic>
    </p:spTree>
    <p:extLst>
      <p:ext uri="{BB962C8B-B14F-4D97-AF65-F5344CB8AC3E}">
        <p14:creationId xmlns:p14="http://schemas.microsoft.com/office/powerpoint/2010/main" val="2337411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9713A24-D8AD-2418-F625-67D50AE5DC4E}"/>
              </a:ext>
            </a:extLst>
          </p:cNvPr>
          <p:cNvPicPr>
            <a:picLocks noChangeAspect="1"/>
          </p:cNvPicPr>
          <p:nvPr/>
        </p:nvPicPr>
        <p:blipFill>
          <a:blip r:embed="rId2"/>
          <a:stretch>
            <a:fillRect/>
          </a:stretch>
        </p:blipFill>
        <p:spPr>
          <a:xfrm>
            <a:off x="1169243" y="704614"/>
            <a:ext cx="9853514" cy="5448772"/>
          </a:xfrm>
          <a:prstGeom prst="rect">
            <a:avLst/>
          </a:prstGeom>
        </p:spPr>
      </p:pic>
    </p:spTree>
    <p:extLst>
      <p:ext uri="{BB962C8B-B14F-4D97-AF65-F5344CB8AC3E}">
        <p14:creationId xmlns:p14="http://schemas.microsoft.com/office/powerpoint/2010/main" val="1752125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CA9FA4-7EF1-EFD8-2A75-02FFADA54FF6}"/>
              </a:ext>
            </a:extLst>
          </p:cNvPr>
          <p:cNvPicPr>
            <a:picLocks noChangeAspect="1"/>
          </p:cNvPicPr>
          <p:nvPr/>
        </p:nvPicPr>
        <p:blipFill>
          <a:blip r:embed="rId2"/>
          <a:stretch>
            <a:fillRect/>
          </a:stretch>
        </p:blipFill>
        <p:spPr>
          <a:xfrm>
            <a:off x="1241638" y="484901"/>
            <a:ext cx="4854361" cy="5502117"/>
          </a:xfrm>
          <a:prstGeom prst="rect">
            <a:avLst/>
          </a:prstGeom>
        </p:spPr>
      </p:pic>
      <p:pic>
        <p:nvPicPr>
          <p:cNvPr id="7" name="Picture 6">
            <a:extLst>
              <a:ext uri="{FF2B5EF4-FFF2-40B4-BE49-F238E27FC236}">
                <a16:creationId xmlns:a16="http://schemas.microsoft.com/office/drawing/2014/main" id="{FBB3490C-242B-FC3A-7C7E-CA5B07FCCBAC}"/>
              </a:ext>
            </a:extLst>
          </p:cNvPr>
          <p:cNvPicPr>
            <a:picLocks noChangeAspect="1"/>
          </p:cNvPicPr>
          <p:nvPr/>
        </p:nvPicPr>
        <p:blipFill>
          <a:blip r:embed="rId3"/>
          <a:stretch>
            <a:fillRect/>
          </a:stretch>
        </p:blipFill>
        <p:spPr>
          <a:xfrm>
            <a:off x="6799373" y="484901"/>
            <a:ext cx="4770533" cy="5471634"/>
          </a:xfrm>
          <a:prstGeom prst="rect">
            <a:avLst/>
          </a:prstGeom>
        </p:spPr>
      </p:pic>
    </p:spTree>
    <p:extLst>
      <p:ext uri="{BB962C8B-B14F-4D97-AF65-F5344CB8AC3E}">
        <p14:creationId xmlns:p14="http://schemas.microsoft.com/office/powerpoint/2010/main" val="3622864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9F8284-93A3-C340-747D-0D543A01D2EF}"/>
              </a:ext>
            </a:extLst>
          </p:cNvPr>
          <p:cNvPicPr>
            <a:picLocks noChangeAspect="1"/>
          </p:cNvPicPr>
          <p:nvPr/>
        </p:nvPicPr>
        <p:blipFill>
          <a:blip r:embed="rId2"/>
          <a:stretch>
            <a:fillRect/>
          </a:stretch>
        </p:blipFill>
        <p:spPr>
          <a:xfrm>
            <a:off x="1157812" y="426720"/>
            <a:ext cx="9876376" cy="5578323"/>
          </a:xfrm>
          <a:prstGeom prst="rect">
            <a:avLst/>
          </a:prstGeom>
        </p:spPr>
      </p:pic>
    </p:spTree>
    <p:extLst>
      <p:ext uri="{BB962C8B-B14F-4D97-AF65-F5344CB8AC3E}">
        <p14:creationId xmlns:p14="http://schemas.microsoft.com/office/powerpoint/2010/main" val="3346113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526F20-F12B-91B1-AF28-AFF8FAA77B98}"/>
              </a:ext>
            </a:extLst>
          </p:cNvPr>
          <p:cNvPicPr>
            <a:picLocks noChangeAspect="1"/>
          </p:cNvPicPr>
          <p:nvPr/>
        </p:nvPicPr>
        <p:blipFill>
          <a:blip r:embed="rId2"/>
          <a:stretch>
            <a:fillRect/>
          </a:stretch>
        </p:blipFill>
        <p:spPr>
          <a:xfrm>
            <a:off x="1394036" y="525541"/>
            <a:ext cx="9769687" cy="5502117"/>
          </a:xfrm>
          <a:prstGeom prst="rect">
            <a:avLst/>
          </a:prstGeom>
        </p:spPr>
      </p:pic>
    </p:spTree>
    <p:extLst>
      <p:ext uri="{BB962C8B-B14F-4D97-AF65-F5344CB8AC3E}">
        <p14:creationId xmlns:p14="http://schemas.microsoft.com/office/powerpoint/2010/main" val="68350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4">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1379200"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The Covariance Matrix Summarizes the Cloud's Shape</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3 · EIGENVECTORS FIND THE SUBSPACE</a:t>
            </a:r>
            <a:endParaRPr lang="en-US" sz="1200" dirty="0">
              <a:latin typeface="Abadi" panose="020B0604020104020204" pitchFamily="34" charset="0"/>
            </a:endParaRPr>
          </a:p>
        </p:txBody>
      </p:sp>
      <p:pic>
        <p:nvPicPr>
          <p:cNvPr id="4" name="Image 0" descr="web embed"/>
          <p:cNvPicPr>
            <a:picLocks noChangeAspect="1"/>
          </p:cNvPicPr>
          <p:nvPr/>
        </p:nvPicPr>
        <p:blipFill>
          <a:blip r:embed="rId3"/>
          <a:srcRect/>
          <a:stretch/>
        </p:blipFill>
        <p:spPr>
          <a:xfrm>
            <a:off x="812800" y="1651000"/>
            <a:ext cx="10566400" cy="1079500"/>
          </a:xfrm>
          <a:prstGeom prst="rect">
            <a:avLst/>
          </a:prstGeom>
        </p:spPr>
      </p:pic>
      <p:pic>
        <p:nvPicPr>
          <p:cNvPr id="5" name="Image 1" descr="web embed"/>
          <p:cNvPicPr>
            <a:picLocks noChangeAspect="1"/>
          </p:cNvPicPr>
          <p:nvPr/>
        </p:nvPicPr>
        <p:blipFill>
          <a:blip r:embed="rId4"/>
          <a:srcRect/>
          <a:stretch/>
        </p:blipFill>
        <p:spPr>
          <a:xfrm>
            <a:off x="812800" y="2857500"/>
            <a:ext cx="10566400" cy="1397000"/>
          </a:xfrm>
          <a:prstGeom prst="rect">
            <a:avLst/>
          </a:prstGeom>
        </p:spPr>
      </p:pic>
      <p:sp>
        <p:nvSpPr>
          <p:cNvPr id="6" name="Text 2"/>
          <p:cNvSpPr/>
          <p:nvPr/>
        </p:nvSpPr>
        <p:spPr>
          <a:xfrm>
            <a:off x="812800" y="457200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badi" panose="020B0604020104020204" pitchFamily="34" charset="0"/>
                <a:ea typeface="Inter" pitchFamily="34" charset="-122"/>
                <a:cs typeface="Inter" pitchFamily="34" charset="-120"/>
              </a:rPr>
              <a:t>R is M × M and Hermitian positive semidefinite. Entry </a:t>
            </a:r>
            <a:r>
              <a:rPr lang="en-US" sz="1500" dirty="0" err="1">
                <a:solidFill>
                  <a:srgbClr val="1B2230"/>
                </a:solidFill>
                <a:latin typeface="Abadi" panose="020B0604020104020204" pitchFamily="34" charset="0"/>
                <a:ea typeface="Inter" pitchFamily="34" charset="-122"/>
                <a:cs typeface="Inter" pitchFamily="34" charset="-120"/>
              </a:rPr>
              <a:t>Rij</a:t>
            </a:r>
            <a:r>
              <a:rPr lang="en-US" sz="1500" dirty="0">
                <a:solidFill>
                  <a:srgbClr val="1B2230"/>
                </a:solidFill>
                <a:latin typeface="Abadi" panose="020B0604020104020204" pitchFamily="34" charset="0"/>
                <a:ea typeface="Inter" pitchFamily="34" charset="-122"/>
                <a:cs typeface="Inter" pitchFamily="34" charset="-120"/>
              </a:rPr>
              <a:t>: how antennas i and j vary together.</a:t>
            </a:r>
            <a:endParaRPr lang="en-US" sz="1500" dirty="0">
              <a:latin typeface="Abadi" panose="020B0604020104020204" pitchFamily="34" charset="0"/>
            </a:endParaRPr>
          </a:p>
        </p:txBody>
      </p:sp>
      <p:sp>
        <p:nvSpPr>
          <p:cNvPr id="7" name="Text 3"/>
          <p:cNvSpPr/>
          <p:nvPr/>
        </p:nvSpPr>
        <p:spPr>
          <a:xfrm>
            <a:off x="812800" y="5207000"/>
            <a:ext cx="10883392" cy="3429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Abadi" panose="020B0604020104020204" pitchFamily="34" charset="0"/>
                <a:ea typeface="Source Serif 4" pitchFamily="18" charset="-122"/>
                <a:cs typeface="Source Serif 4" pitchFamily="18" charset="-120"/>
              </a:rPr>
              <a:t>R encodes the shape of the snapshot cloud.</a:t>
            </a:r>
            <a:endParaRPr lang="en-US" sz="2000" dirty="0">
              <a:latin typeface="Abadi" panose="020B0604020104020204" pitchFamily="34" charset="0"/>
            </a:endParaRPr>
          </a:p>
        </p:txBody>
      </p:sp>
      <p:pic>
        <p:nvPicPr>
          <p:cNvPr id="9" name="Picture 8">
            <a:extLst>
              <a:ext uri="{FF2B5EF4-FFF2-40B4-BE49-F238E27FC236}">
                <a16:creationId xmlns:a16="http://schemas.microsoft.com/office/drawing/2014/main" id="{ED903BCD-9659-6CF0-ED66-C6C680DE84C5}"/>
              </a:ext>
            </a:extLst>
          </p:cNvPr>
          <p:cNvPicPr>
            <a:picLocks noChangeAspect="1"/>
          </p:cNvPicPr>
          <p:nvPr/>
        </p:nvPicPr>
        <p:blipFill>
          <a:blip r:embed="rId5"/>
          <a:stretch>
            <a:fillRect/>
          </a:stretch>
        </p:blipFill>
        <p:spPr>
          <a:xfrm>
            <a:off x="6502400" y="3899077"/>
            <a:ext cx="5689600" cy="66004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Georgia" pitchFamily="18" charset="0"/>
                <a:ea typeface="Georgia" pitchFamily="18" charset="-122"/>
                <a:cs typeface="Georgia" pitchFamily="18" charset="-120"/>
              </a:rPr>
              <a:t>A Subspace Is a Flat Set Through the Origin</a:t>
            </a:r>
            <a:endParaRPr lang="en-US" sz="3200" dirty="0"/>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rial" pitchFamily="34" charset="0"/>
                <a:ea typeface="Arial" pitchFamily="34" charset="-122"/>
                <a:cs typeface="Arial" pitchFamily="34" charset="-120"/>
              </a:rPr>
              <a:t>PRIMER · VECTOR SUBSPACES</a:t>
            </a:r>
            <a:endParaRPr lang="en-US" sz="1200" dirty="0"/>
          </a:p>
        </p:txBody>
      </p:sp>
      <p:sp>
        <p:nvSpPr>
          <p:cNvPr id="4" name="Text 2"/>
          <p:cNvSpPr/>
          <p:nvPr/>
        </p:nvSpPr>
        <p:spPr>
          <a:xfrm>
            <a:off x="815975" y="1590675"/>
            <a:ext cx="3295650" cy="406224"/>
          </a:xfrm>
          <a:prstGeom prst="roundRect">
            <a:avLst>
              <a:gd name="adj" fmla="val 50000"/>
            </a:avLst>
          </a:prstGeom>
          <a:solidFill>
            <a:srgbClr val="FFFDF8"/>
          </a:solidFill>
          <a:ln w="6350">
            <a:solidFill>
              <a:srgbClr val="E3E0D6"/>
            </a:solidFill>
            <a:prstDash val="solid"/>
          </a:ln>
        </p:spPr>
        <p:txBody>
          <a:bodyPr wrap="square" lIns="50591" tIns="19180" rIns="50591" bIns="0" rtlCol="0" anchor="t">
            <a:normAutofit/>
          </a:bodyPr>
          <a:lstStyle/>
          <a:p>
            <a:pPr marL="0" indent="0" algn="ctr">
              <a:lnSpc>
                <a:spcPts val="1960"/>
              </a:lnSpc>
              <a:buNone/>
            </a:pPr>
            <a:r>
              <a:rPr lang="en-US" sz="1400" b="1" dirty="0">
                <a:solidFill>
                  <a:srgbClr val="1B2230"/>
                </a:solidFill>
                <a:latin typeface="Arial" pitchFamily="34" charset="0"/>
                <a:ea typeface="Arial" pitchFamily="34" charset="-122"/>
                <a:cs typeface="Arial" pitchFamily="34" charset="-120"/>
              </a:rPr>
              <a:t>① contains 0</a:t>
            </a:r>
            <a:endParaRPr lang="en-US" sz="1400" dirty="0"/>
          </a:p>
        </p:txBody>
      </p:sp>
      <p:sp>
        <p:nvSpPr>
          <p:cNvPr id="5" name="Text 3"/>
          <p:cNvSpPr/>
          <p:nvPr/>
        </p:nvSpPr>
        <p:spPr>
          <a:xfrm>
            <a:off x="4448175" y="1590675"/>
            <a:ext cx="3295650" cy="406224"/>
          </a:xfrm>
          <a:prstGeom prst="roundRect">
            <a:avLst>
              <a:gd name="adj" fmla="val 50000"/>
            </a:avLst>
          </a:prstGeom>
          <a:solidFill>
            <a:srgbClr val="FFFDF8"/>
          </a:solidFill>
          <a:ln w="6350">
            <a:solidFill>
              <a:srgbClr val="E3E0D6"/>
            </a:solidFill>
            <a:prstDash val="solid"/>
          </a:ln>
        </p:spPr>
        <p:txBody>
          <a:bodyPr wrap="square" lIns="50591" tIns="19180" rIns="50591" bIns="0" rtlCol="0" anchor="t">
            <a:normAutofit/>
          </a:bodyPr>
          <a:lstStyle/>
          <a:p>
            <a:pPr marL="0" indent="0" algn="ctr">
              <a:lnSpc>
                <a:spcPts val="1960"/>
              </a:lnSpc>
              <a:buNone/>
            </a:pPr>
            <a:r>
              <a:rPr lang="en-US" sz="1400" b="1" dirty="0">
                <a:solidFill>
                  <a:srgbClr val="1B2230"/>
                </a:solidFill>
                <a:latin typeface="Arial" pitchFamily="34" charset="0"/>
                <a:ea typeface="Arial" pitchFamily="34" charset="-122"/>
                <a:cs typeface="Arial" pitchFamily="34" charset="-120"/>
              </a:rPr>
              <a:t>② u + v stays inside</a:t>
            </a:r>
            <a:endParaRPr lang="en-US" sz="1400" dirty="0"/>
          </a:p>
        </p:txBody>
      </p:sp>
      <p:sp>
        <p:nvSpPr>
          <p:cNvPr id="6" name="Text 4"/>
          <p:cNvSpPr/>
          <p:nvPr/>
        </p:nvSpPr>
        <p:spPr>
          <a:xfrm>
            <a:off x="8080375" y="1590675"/>
            <a:ext cx="3295650" cy="406224"/>
          </a:xfrm>
          <a:prstGeom prst="roundRect">
            <a:avLst>
              <a:gd name="adj" fmla="val 50000"/>
            </a:avLst>
          </a:prstGeom>
          <a:solidFill>
            <a:srgbClr val="FFFDF8"/>
          </a:solidFill>
          <a:ln w="6350">
            <a:solidFill>
              <a:srgbClr val="E3E0D6"/>
            </a:solidFill>
            <a:prstDash val="solid"/>
          </a:ln>
        </p:spPr>
        <p:txBody>
          <a:bodyPr wrap="square" lIns="50591" tIns="19180" rIns="50591" bIns="0" rtlCol="0" anchor="t">
            <a:normAutofit/>
          </a:bodyPr>
          <a:lstStyle/>
          <a:p>
            <a:pPr marL="0" indent="0" algn="ctr">
              <a:lnSpc>
                <a:spcPts val="1960"/>
              </a:lnSpc>
              <a:buNone/>
            </a:pPr>
            <a:r>
              <a:rPr lang="en-US" sz="1400" b="1" dirty="0">
                <a:solidFill>
                  <a:srgbClr val="1B2230"/>
                </a:solidFill>
                <a:latin typeface="Arial" pitchFamily="34" charset="0"/>
                <a:ea typeface="Arial" pitchFamily="34" charset="-122"/>
                <a:cs typeface="Arial" pitchFamily="34" charset="-120"/>
              </a:rPr>
              <a:t>③ c · u stays inside</a:t>
            </a:r>
            <a:endParaRPr lang="en-US" sz="1400" dirty="0"/>
          </a:p>
        </p:txBody>
      </p:sp>
      <p:pic>
        <p:nvPicPr>
          <p:cNvPr id="7" name="Image 0" descr="A line through the origin; scaling u by -1.6 stays on the line"/>
          <p:cNvPicPr>
            <a:picLocks noChangeAspect="1"/>
          </p:cNvPicPr>
          <p:nvPr/>
        </p:nvPicPr>
        <p:blipFill>
          <a:blip r:embed="rId3"/>
          <a:srcRect/>
          <a:stretch/>
        </p:blipFill>
        <p:spPr>
          <a:xfrm>
            <a:off x="812800" y="2159000"/>
            <a:ext cx="2413000" cy="2413000"/>
          </a:xfrm>
          <a:prstGeom prst="rect">
            <a:avLst/>
          </a:prstGeom>
        </p:spPr>
      </p:pic>
      <p:sp>
        <p:nvSpPr>
          <p:cNvPr id="8" name="Text 5"/>
          <p:cNvSpPr/>
          <p:nvPr/>
        </p:nvSpPr>
        <p:spPr>
          <a:xfrm>
            <a:off x="776605" y="4635500"/>
            <a:ext cx="248539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2E7D4F"/>
                </a:solidFill>
                <a:latin typeface="Arial" pitchFamily="34" charset="0"/>
                <a:ea typeface="Arial" pitchFamily="34" charset="-122"/>
                <a:cs typeface="Arial" pitchFamily="34" charset="-120"/>
              </a:rPr>
              <a:t>✓ Line through 0</a:t>
            </a:r>
            <a:endParaRPr lang="en-US" sz="1500" dirty="0"/>
          </a:p>
        </p:txBody>
      </p:sp>
      <p:sp>
        <p:nvSpPr>
          <p:cNvPr id="9" name="Text 6"/>
          <p:cNvSpPr/>
          <p:nvPr/>
        </p:nvSpPr>
        <p:spPr>
          <a:xfrm>
            <a:off x="776605" y="4940300"/>
            <a:ext cx="2485390" cy="487627"/>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5B6472"/>
                </a:solidFill>
                <a:latin typeface="Arial" pitchFamily="34" charset="0"/>
                <a:ea typeface="Arial" pitchFamily="34" charset="-122"/>
                <a:cs typeface="Arial" pitchFamily="34" charset="-120"/>
              </a:rPr>
              <a:t>Scaling u slides along the line. Dimension 1.</a:t>
            </a:r>
            <a:endParaRPr lang="en-US" sz="1300" dirty="0"/>
          </a:p>
        </p:txBody>
      </p:sp>
      <p:pic>
        <p:nvPicPr>
          <p:cNvPr id="10" name="Image 1" descr="A plane through the origin; u, v and u+v all lie in the plane"/>
          <p:cNvPicPr>
            <a:picLocks noChangeAspect="1"/>
          </p:cNvPicPr>
          <p:nvPr/>
        </p:nvPicPr>
        <p:blipFill>
          <a:blip r:embed="rId4"/>
          <a:srcRect/>
          <a:stretch/>
        </p:blipFill>
        <p:spPr>
          <a:xfrm>
            <a:off x="3530600" y="2159000"/>
            <a:ext cx="2413000" cy="2413000"/>
          </a:xfrm>
          <a:prstGeom prst="rect">
            <a:avLst/>
          </a:prstGeom>
        </p:spPr>
      </p:pic>
      <p:sp>
        <p:nvSpPr>
          <p:cNvPr id="11" name="Text 7"/>
          <p:cNvSpPr/>
          <p:nvPr/>
        </p:nvSpPr>
        <p:spPr>
          <a:xfrm>
            <a:off x="3494405" y="4635500"/>
            <a:ext cx="248539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2E7D4F"/>
                </a:solidFill>
                <a:latin typeface="Arial" pitchFamily="34" charset="0"/>
                <a:ea typeface="Arial" pitchFamily="34" charset="-122"/>
                <a:cs typeface="Arial" pitchFamily="34" charset="-120"/>
              </a:rPr>
              <a:t>✓ Plane through 0</a:t>
            </a:r>
            <a:endParaRPr lang="en-US" sz="1500" dirty="0"/>
          </a:p>
        </p:txBody>
      </p:sp>
      <p:sp>
        <p:nvSpPr>
          <p:cNvPr id="12" name="Text 8"/>
          <p:cNvSpPr/>
          <p:nvPr/>
        </p:nvSpPr>
        <p:spPr>
          <a:xfrm>
            <a:off x="3494405" y="4940300"/>
            <a:ext cx="2485390" cy="487627"/>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5B6472"/>
                </a:solidFill>
                <a:latin typeface="Arial" pitchFamily="34" charset="0"/>
                <a:ea typeface="Arial" pitchFamily="34" charset="-122"/>
                <a:cs typeface="Arial" pitchFamily="34" charset="-120"/>
              </a:rPr>
              <a:t>u + v lands back in the plane. Dimension 2.</a:t>
            </a:r>
            <a:endParaRPr lang="en-US" sz="1300" dirty="0"/>
          </a:p>
        </p:txBody>
      </p:sp>
      <p:pic>
        <p:nvPicPr>
          <p:cNvPr id="13" name="Image 2" descr="A line that misses the origin; p and q are on it but p+q is not"/>
          <p:cNvPicPr>
            <a:picLocks noChangeAspect="1"/>
          </p:cNvPicPr>
          <p:nvPr/>
        </p:nvPicPr>
        <p:blipFill>
          <a:blip r:embed="rId5"/>
          <a:srcRect/>
          <a:stretch/>
        </p:blipFill>
        <p:spPr>
          <a:xfrm>
            <a:off x="6248400" y="2159000"/>
            <a:ext cx="2413000" cy="2413000"/>
          </a:xfrm>
          <a:prstGeom prst="rect">
            <a:avLst/>
          </a:prstGeom>
        </p:spPr>
      </p:pic>
      <p:sp>
        <p:nvSpPr>
          <p:cNvPr id="14" name="Text 9"/>
          <p:cNvSpPr/>
          <p:nvPr/>
        </p:nvSpPr>
        <p:spPr>
          <a:xfrm>
            <a:off x="6212205" y="4635500"/>
            <a:ext cx="248539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B3261E"/>
                </a:solidFill>
                <a:latin typeface="Arial" pitchFamily="34" charset="0"/>
                <a:ea typeface="Arial" pitchFamily="34" charset="-122"/>
                <a:cs typeface="Arial" pitchFamily="34" charset="-120"/>
              </a:rPr>
              <a:t>✗ Shifted line</a:t>
            </a:r>
            <a:endParaRPr lang="en-US" sz="1500" dirty="0"/>
          </a:p>
        </p:txBody>
      </p:sp>
      <p:sp>
        <p:nvSpPr>
          <p:cNvPr id="15" name="Text 10"/>
          <p:cNvSpPr/>
          <p:nvPr/>
        </p:nvSpPr>
        <p:spPr>
          <a:xfrm>
            <a:off x="6212205" y="4940300"/>
            <a:ext cx="2485390" cy="487627"/>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5B6472"/>
                </a:solidFill>
                <a:latin typeface="Arial" pitchFamily="34" charset="0"/>
                <a:ea typeface="Arial" pitchFamily="34" charset="-122"/>
                <a:cs typeface="Arial" pitchFamily="34" charset="-120"/>
              </a:rPr>
              <a:t>Misses 0, and p + q leaves the line.</a:t>
            </a:r>
            <a:endParaRPr lang="en-US" sz="1300" dirty="0"/>
          </a:p>
        </p:txBody>
      </p:sp>
      <p:pic>
        <p:nvPicPr>
          <p:cNvPr id="16" name="Image 3" descr="A circle through the origin; p and q are on it but p+q falls outside"/>
          <p:cNvPicPr>
            <a:picLocks noChangeAspect="1"/>
          </p:cNvPicPr>
          <p:nvPr/>
        </p:nvPicPr>
        <p:blipFill>
          <a:blip r:embed="rId6"/>
          <a:srcRect/>
          <a:stretch/>
        </p:blipFill>
        <p:spPr>
          <a:xfrm>
            <a:off x="8966200" y="2159000"/>
            <a:ext cx="2413000" cy="2413000"/>
          </a:xfrm>
          <a:prstGeom prst="rect">
            <a:avLst/>
          </a:prstGeom>
        </p:spPr>
      </p:pic>
      <p:sp>
        <p:nvSpPr>
          <p:cNvPr id="17" name="Text 11"/>
          <p:cNvSpPr/>
          <p:nvPr/>
        </p:nvSpPr>
        <p:spPr>
          <a:xfrm>
            <a:off x="8930005" y="4635500"/>
            <a:ext cx="248539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B3261E"/>
                </a:solidFill>
                <a:latin typeface="Arial" pitchFamily="34" charset="0"/>
                <a:ea typeface="Arial" pitchFamily="34" charset="-122"/>
                <a:cs typeface="Arial" pitchFamily="34" charset="-120"/>
              </a:rPr>
              <a:t>✗ Circle through 0</a:t>
            </a:r>
            <a:endParaRPr lang="en-US" sz="1500" dirty="0"/>
          </a:p>
        </p:txBody>
      </p:sp>
      <p:sp>
        <p:nvSpPr>
          <p:cNvPr id="18" name="Text 12"/>
          <p:cNvSpPr/>
          <p:nvPr/>
        </p:nvSpPr>
        <p:spPr>
          <a:xfrm>
            <a:off x="8930005" y="4940300"/>
            <a:ext cx="2485390" cy="487627"/>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5B6472"/>
                </a:solidFill>
                <a:latin typeface="Arial" pitchFamily="34" charset="0"/>
                <a:ea typeface="Arial" pitchFamily="34" charset="-122"/>
                <a:cs typeface="Arial" pitchFamily="34" charset="-120"/>
              </a:rPr>
              <a:t>Contains 0, but p + q leaves the circle.</a:t>
            </a:r>
            <a:endParaRPr lang="en-US" sz="1300" dirty="0"/>
          </a:p>
        </p:txBody>
      </p:sp>
      <p:sp>
        <p:nvSpPr>
          <p:cNvPr id="19" name="Text 13"/>
          <p:cNvSpPr/>
          <p:nvPr/>
        </p:nvSpPr>
        <p:spPr>
          <a:xfrm>
            <a:off x="654304" y="5588000"/>
            <a:ext cx="10883392" cy="311150"/>
          </a:xfrm>
          <a:prstGeom prst="rect">
            <a:avLst/>
          </a:prstGeom>
          <a:noFill/>
          <a:ln/>
        </p:spPr>
        <p:txBody>
          <a:bodyPr wrap="square" lIns="0" tIns="0" rIns="0" bIns="0" rtlCol="0" anchor="t">
            <a:normAutofit/>
          </a:bodyPr>
          <a:lstStyle/>
          <a:p>
            <a:pPr marL="0" indent="0" algn="ctr">
              <a:lnSpc>
                <a:spcPts val="2250"/>
              </a:lnSpc>
              <a:buNone/>
            </a:pPr>
            <a:r>
              <a:rPr lang="en-US" sz="1800" i="1" dirty="0">
                <a:solidFill>
                  <a:srgbClr val="A8441A"/>
                </a:solidFill>
                <a:latin typeface="Georgia" pitchFamily="18" charset="0"/>
                <a:ea typeface="Georgia" pitchFamily="18" charset="-122"/>
                <a:cs typeface="Georgia" pitchFamily="18" charset="-120"/>
              </a:rPr>
              <a:t>Subspace = flat, and pinned at the origin.</a:t>
            </a:r>
            <a:endParaRPr lang="en-US"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Georgia" pitchFamily="18" charset="0"/>
                <a:ea typeface="Georgia" pitchFamily="18" charset="-122"/>
                <a:cs typeface="Georgia" pitchFamily="18" charset="-120"/>
              </a:rPr>
              <a:t>Every Vector Splits Into Two Perpendicular Parts</a:t>
            </a:r>
            <a:endParaRPr lang="en-US" sz="3200" dirty="0"/>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rial" pitchFamily="34" charset="0"/>
                <a:ea typeface="Arial" pitchFamily="34" charset="-122"/>
                <a:cs typeface="Arial" pitchFamily="34" charset="-120"/>
              </a:rPr>
              <a:t>PRIMER · VECTOR SUBSPACES</a:t>
            </a:r>
            <a:endParaRPr lang="en-US" sz="1200" dirty="0"/>
          </a:p>
        </p:txBody>
      </p:sp>
      <p:pic>
        <p:nvPicPr>
          <p:cNvPr id="4" name="Image 0" descr="A horizontal plane S and the vertical line S-perp; vector x splits into Px in the plane plus a vertical leftover x minus Px; vector w lies entirely in the plane"/>
          <p:cNvPicPr>
            <a:picLocks noChangeAspect="1"/>
          </p:cNvPicPr>
          <p:nvPr/>
        </p:nvPicPr>
        <p:blipFill>
          <a:blip r:embed="rId3"/>
          <a:srcRect/>
          <a:stretch/>
        </p:blipFill>
        <p:spPr>
          <a:xfrm>
            <a:off x="812800" y="1524000"/>
            <a:ext cx="5080000" cy="4267200"/>
          </a:xfrm>
          <a:prstGeom prst="rect">
            <a:avLst/>
          </a:prstGeom>
        </p:spPr>
      </p:pic>
      <p:sp>
        <p:nvSpPr>
          <p:cNvPr id="6" name="Text 3"/>
          <p:cNvSpPr/>
          <p:nvPr/>
        </p:nvSpPr>
        <p:spPr>
          <a:xfrm>
            <a:off x="6350000" y="2667000"/>
            <a:ext cx="518007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rial" pitchFamily="34" charset="0"/>
                <a:ea typeface="Arial" pitchFamily="34" charset="-122"/>
                <a:cs typeface="Arial" pitchFamily="34" charset="-120"/>
              </a:rPr>
              <a:t>Px is the closest point of S to x. The leftover x − Px is perpendicular to all of S.</a:t>
            </a:r>
            <a:endParaRPr lang="en-US" sz="1500" dirty="0"/>
          </a:p>
        </p:txBody>
      </p:sp>
      <p:sp>
        <p:nvSpPr>
          <p:cNvPr id="8" name="Text 5"/>
          <p:cNvSpPr/>
          <p:nvPr/>
        </p:nvSpPr>
        <p:spPr>
          <a:xfrm>
            <a:off x="6350000" y="4064000"/>
            <a:ext cx="518007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rial" pitchFamily="34" charset="0"/>
                <a:ea typeface="Arial" pitchFamily="34" charset="-122"/>
                <a:cs typeface="Arial" pitchFamily="34" charset="-120"/>
              </a:rPr>
              <a:t>dim S + dim S⊥ = M (here 2 + 1 = 3).</a:t>
            </a:r>
            <a:endParaRPr lang="en-US" sz="1500" dirty="0"/>
          </a:p>
        </p:txBody>
      </p:sp>
      <p:sp>
        <p:nvSpPr>
          <p:cNvPr id="9" name="Shape 6"/>
          <p:cNvSpPr/>
          <p:nvPr/>
        </p:nvSpPr>
        <p:spPr>
          <a:xfrm>
            <a:off x="6285484" y="4724400"/>
            <a:ext cx="5029200" cy="403845"/>
          </a:xfrm>
          <a:prstGeom prst="roundRect">
            <a:avLst>
              <a:gd name="adj" fmla="val 11268"/>
            </a:avLst>
          </a:prstGeom>
          <a:solidFill>
            <a:srgbClr val="1B2230"/>
          </a:solidFill>
          <a:ln/>
        </p:spPr>
        <p:txBody>
          <a:bodyPr/>
          <a:lstStyle/>
          <a:p>
            <a:endParaRPr lang="en-US"/>
          </a:p>
        </p:txBody>
      </p:sp>
      <p:sp>
        <p:nvSpPr>
          <p:cNvPr id="10" name="Text 7"/>
          <p:cNvSpPr/>
          <p:nvPr/>
        </p:nvSpPr>
        <p:spPr>
          <a:xfrm>
            <a:off x="6553200" y="4813300"/>
            <a:ext cx="4761484" cy="289542"/>
          </a:xfrm>
          <a:prstGeom prst="rect">
            <a:avLst/>
          </a:prstGeom>
          <a:noFill/>
          <a:ln/>
        </p:spPr>
        <p:txBody>
          <a:bodyPr wrap="square" lIns="0" tIns="0" rIns="0" bIns="0" rtlCol="0" anchor="t">
            <a:normAutofit/>
          </a:bodyPr>
          <a:lstStyle/>
          <a:p>
            <a:pPr marL="0" indent="0" algn="l">
              <a:lnSpc>
                <a:spcPts val="2080"/>
              </a:lnSpc>
              <a:buNone/>
            </a:pPr>
            <a:r>
              <a:rPr lang="en-US" sz="1600" b="1" dirty="0">
                <a:solidFill>
                  <a:srgbClr val="7FC99B"/>
                </a:solidFill>
                <a:latin typeface="Arial" pitchFamily="34" charset="0"/>
                <a:ea typeface="Arial" pitchFamily="34" charset="-122"/>
                <a:cs typeface="Arial" pitchFamily="34" charset="-120"/>
              </a:rPr>
              <a:t>w</a:t>
            </a:r>
            <a:r>
              <a:rPr lang="en-US" sz="1600" dirty="0">
                <a:solidFill>
                  <a:srgbClr val="F6F4EE"/>
                </a:solidFill>
                <a:latin typeface="Arial" pitchFamily="34" charset="0"/>
                <a:ea typeface="Arial" pitchFamily="34" charset="-122"/>
                <a:cs typeface="Arial" pitchFamily="34" charset="-120"/>
              </a:rPr>
              <a:t> lies in S  ⇔  its leftover is 0.</a:t>
            </a:r>
            <a:endParaRPr lang="en-US" sz="1600" dirty="0"/>
          </a:p>
        </p:txBody>
      </p:sp>
      <p:sp>
        <p:nvSpPr>
          <p:cNvPr id="11" name="Text 8"/>
          <p:cNvSpPr/>
          <p:nvPr/>
        </p:nvSpPr>
        <p:spPr>
          <a:xfrm>
            <a:off x="6553200" y="5128245"/>
            <a:ext cx="4761484" cy="256514"/>
          </a:xfrm>
          <a:prstGeom prst="rect">
            <a:avLst/>
          </a:prstGeom>
          <a:noFill/>
          <a:ln/>
        </p:spPr>
        <p:txBody>
          <a:bodyPr wrap="square" lIns="0" tIns="0" rIns="0" bIns="0" rtlCol="0" anchor="t">
            <a:normAutofit/>
          </a:bodyPr>
          <a:lstStyle/>
          <a:p>
            <a:pPr marL="0" indent="0" algn="l">
              <a:lnSpc>
                <a:spcPts val="1820"/>
              </a:lnSpc>
              <a:buNone/>
            </a:pP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1379200"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Georgia" pitchFamily="18" charset="0"/>
                <a:ea typeface="Georgia" pitchFamily="18" charset="-122"/>
                <a:cs typeface="Georgia" pitchFamily="18" charset="-120"/>
              </a:rPr>
              <a:t>Finding the Subspace = Finding Where the Data Stretches</a:t>
            </a:r>
            <a:endParaRPr lang="en-US" sz="3200" dirty="0"/>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rial" pitchFamily="34" charset="0"/>
                <a:ea typeface="Arial" pitchFamily="34" charset="-122"/>
                <a:cs typeface="Arial" pitchFamily="34" charset="-120"/>
              </a:rPr>
              <a:t>ACT 3 · EIGENVECTORS FIND THE SUBSPACE</a:t>
            </a:r>
            <a:endParaRPr lang="en-US" sz="1200" dirty="0"/>
          </a:p>
        </p:txBody>
      </p:sp>
      <p:pic>
        <p:nvPicPr>
          <p:cNvPr id="4" name="Image 0" descr="Left: an elongated data cloud with several candidate direction arrows, the longest-spread direction e1 and the narrowest e2 highlighted. Right: a polar plot of average power along u as u rotates, peanut-shaped, maximum along e1 and minimum along e2"/>
          <p:cNvPicPr>
            <a:picLocks noChangeAspect="1"/>
          </p:cNvPicPr>
          <p:nvPr/>
        </p:nvPicPr>
        <p:blipFill>
          <a:blip r:embed="rId3"/>
          <a:srcRect t="-30" b="-30"/>
          <a:stretch/>
        </p:blipFill>
        <p:spPr>
          <a:xfrm>
            <a:off x="812800" y="1524000"/>
            <a:ext cx="6985000" cy="3225800"/>
          </a:xfrm>
          <a:prstGeom prst="rect">
            <a:avLst/>
          </a:prstGeom>
        </p:spPr>
      </p:pic>
      <p:sp>
        <p:nvSpPr>
          <p:cNvPr id="5" name="Text 2"/>
          <p:cNvSpPr/>
          <p:nvPr/>
        </p:nvSpPr>
        <p:spPr>
          <a:xfrm>
            <a:off x="8191500" y="1587500"/>
            <a:ext cx="3283331"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5B6472"/>
                </a:solidFill>
                <a:latin typeface="Arial" pitchFamily="34" charset="0"/>
                <a:ea typeface="Arial" pitchFamily="34" charset="-122"/>
                <a:cs typeface="Arial" pitchFamily="34" charset="-120"/>
              </a:rPr>
              <a:t>THE PROBLEM</a:t>
            </a:r>
            <a:endParaRPr lang="en-US" sz="1200" dirty="0"/>
          </a:p>
        </p:txBody>
      </p:sp>
      <p:sp>
        <p:nvSpPr>
          <p:cNvPr id="6" name="Text 3"/>
          <p:cNvSpPr/>
          <p:nvPr/>
        </p:nvSpPr>
        <p:spPr>
          <a:xfrm>
            <a:off x="8191500" y="1854200"/>
            <a:ext cx="3283331" cy="523169"/>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B2230"/>
                </a:solidFill>
                <a:latin typeface="Arial" pitchFamily="34" charset="0"/>
                <a:ea typeface="Arial" pitchFamily="34" charset="-122"/>
                <a:cs typeface="Arial" pitchFamily="34" charset="-120"/>
              </a:rPr>
              <a:t>The data lives in a subspace S — but we never see S, only noisy snapshots.</a:t>
            </a:r>
            <a:endParaRPr lang="en-US" sz="1400" dirty="0"/>
          </a:p>
        </p:txBody>
      </p:sp>
      <p:sp>
        <p:nvSpPr>
          <p:cNvPr id="7" name="Text 4"/>
          <p:cNvSpPr/>
          <p:nvPr/>
        </p:nvSpPr>
        <p:spPr>
          <a:xfrm>
            <a:off x="8191500" y="2857500"/>
            <a:ext cx="3283331"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5B6472"/>
                </a:solidFill>
                <a:latin typeface="Arial" pitchFamily="34" charset="0"/>
                <a:ea typeface="Arial" pitchFamily="34" charset="-122"/>
                <a:cs typeface="Arial" pitchFamily="34" charset="-120"/>
              </a:rPr>
              <a:t>THE IDEA</a:t>
            </a:r>
            <a:endParaRPr lang="en-US" sz="1200" dirty="0"/>
          </a:p>
        </p:txBody>
      </p:sp>
      <p:sp>
        <p:nvSpPr>
          <p:cNvPr id="8" name="Text 5"/>
          <p:cNvSpPr/>
          <p:nvPr/>
        </p:nvSpPr>
        <p:spPr>
          <a:xfrm>
            <a:off x="8191500" y="3124200"/>
            <a:ext cx="3283331" cy="523169"/>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B2230"/>
                </a:solidFill>
                <a:latin typeface="Arial" pitchFamily="34" charset="0"/>
                <a:ea typeface="Arial" pitchFamily="34" charset="-122"/>
                <a:cs typeface="Arial" pitchFamily="34" charset="-120"/>
              </a:rPr>
              <a:t>Spin a unit vector u and measure the data's average power along it.</a:t>
            </a:r>
            <a:endParaRPr lang="en-US" sz="1400" dirty="0"/>
          </a:p>
        </p:txBody>
      </p:sp>
      <p:sp>
        <p:nvSpPr>
          <p:cNvPr id="9" name="Text 6"/>
          <p:cNvSpPr/>
          <p:nvPr/>
        </p:nvSpPr>
        <p:spPr>
          <a:xfrm>
            <a:off x="8191500" y="4127500"/>
            <a:ext cx="3283331"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rial" pitchFamily="34" charset="0"/>
                <a:ea typeface="Arial" pitchFamily="34" charset="-122"/>
                <a:cs typeface="Arial" pitchFamily="34" charset="-120"/>
              </a:rPr>
              <a:t>THE ANSWER</a:t>
            </a:r>
            <a:endParaRPr lang="en-US" sz="1200" dirty="0"/>
          </a:p>
        </p:txBody>
      </p:sp>
      <p:sp>
        <p:nvSpPr>
          <p:cNvPr id="10" name="Text 7"/>
          <p:cNvSpPr/>
          <p:nvPr/>
        </p:nvSpPr>
        <p:spPr>
          <a:xfrm>
            <a:off x="8191500" y="4394200"/>
            <a:ext cx="3283331" cy="77205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B2230"/>
                </a:solidFill>
                <a:latin typeface="Arial" pitchFamily="34" charset="0"/>
                <a:ea typeface="Arial" pitchFamily="34" charset="-122"/>
                <a:cs typeface="Arial" pitchFamily="34" charset="-120"/>
              </a:rPr>
              <a:t>The extreme directions are the eigenvectors. The power there is the eigenvalue.</a:t>
            </a:r>
            <a:endParaRPr lang="en-US" sz="1400" dirty="0"/>
          </a:p>
        </p:txBody>
      </p:sp>
      <p:sp>
        <p:nvSpPr>
          <p:cNvPr id="11" name="Text 8"/>
          <p:cNvSpPr/>
          <p:nvPr/>
        </p:nvSpPr>
        <p:spPr>
          <a:xfrm>
            <a:off x="708025" y="5016500"/>
            <a:ext cx="7194550" cy="97790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1413"/>
                </a:solidFill>
                <a:latin typeface="Arial" pitchFamily="34" charset="0"/>
                <a:ea typeface="Arial" pitchFamily="34" charset="-122"/>
                <a:cs typeface="Arial" pitchFamily="34" charset="-120"/>
              </a:rPr>
              <a:t>[Interactive web embed — view it in the original presentation]</a:t>
            </a:r>
            <a:endParaRPr lang="en-US" sz="1200" dirty="0"/>
          </a:p>
        </p:txBody>
      </p:sp>
      <p:sp>
        <p:nvSpPr>
          <p:cNvPr id="12" name="Text 9"/>
          <p:cNvSpPr/>
          <p:nvPr/>
        </p:nvSpPr>
        <p:spPr>
          <a:xfrm>
            <a:off x="8191500" y="5397500"/>
            <a:ext cx="3283331" cy="501650"/>
          </a:xfrm>
          <a:prstGeom prst="rect">
            <a:avLst/>
          </a:prstGeom>
          <a:noFill/>
          <a:ln/>
        </p:spPr>
        <p:txBody>
          <a:bodyPr wrap="square" lIns="0" tIns="0" rIns="0" bIns="0" rtlCol="0" anchor="t">
            <a:normAutofit/>
          </a:bodyPr>
          <a:lstStyle/>
          <a:p>
            <a:pPr marL="0" indent="0" algn="l">
              <a:lnSpc>
                <a:spcPts val="1875"/>
              </a:lnSpc>
              <a:buNone/>
            </a:pPr>
            <a:r>
              <a:rPr lang="en-US" sz="1500" i="1" dirty="0">
                <a:solidFill>
                  <a:srgbClr val="A8441A"/>
                </a:solidFill>
                <a:latin typeface="Georgia" pitchFamily="18" charset="0"/>
                <a:ea typeface="Georgia" pitchFamily="18" charset="-122"/>
                <a:cs typeface="Georgia" pitchFamily="18" charset="-120"/>
              </a:rPr>
              <a:t>Big power → signal subspace. Floor-level power → noise subspace.</a:t>
            </a:r>
            <a:endParaRPr lang="en-US" sz="1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5">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Eigenvectors Are the Directions the Cloud Stretches</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3 · EIGENVECTORS FIND THE SUBSPACE</a:t>
            </a:r>
            <a:endParaRPr lang="en-US" sz="1200" dirty="0">
              <a:latin typeface="Abadi" panose="020B0604020104020204" pitchFamily="34" charset="0"/>
            </a:endParaRPr>
          </a:p>
        </p:txBody>
      </p:sp>
      <p:pic>
        <p:nvPicPr>
          <p:cNvPr id="4" name="Image 0" descr="2D scatter of correlated data with two eigenvector arrows: a long one along the cloud and a short one across it"/>
          <p:cNvPicPr>
            <a:picLocks noChangeAspect="1"/>
          </p:cNvPicPr>
          <p:nvPr/>
        </p:nvPicPr>
        <p:blipFill>
          <a:blip r:embed="rId3"/>
          <a:srcRect/>
          <a:stretch/>
        </p:blipFill>
        <p:spPr>
          <a:xfrm>
            <a:off x="812800" y="1524000"/>
            <a:ext cx="4826000" cy="4343400"/>
          </a:xfrm>
          <a:prstGeom prst="rect">
            <a:avLst/>
          </a:prstGeom>
        </p:spPr>
      </p:pic>
      <p:pic>
        <p:nvPicPr>
          <p:cNvPr id="5" name="Image 1" descr="web embed"/>
          <p:cNvPicPr>
            <a:picLocks noChangeAspect="1"/>
          </p:cNvPicPr>
          <p:nvPr/>
        </p:nvPicPr>
        <p:blipFill>
          <a:blip r:embed="rId4"/>
          <a:srcRect/>
          <a:stretch/>
        </p:blipFill>
        <p:spPr>
          <a:xfrm>
            <a:off x="6223000" y="1714500"/>
            <a:ext cx="5156200" cy="762000"/>
          </a:xfrm>
          <a:prstGeom prst="rect">
            <a:avLst/>
          </a:prstGeom>
        </p:spPr>
      </p:pic>
      <p:sp>
        <p:nvSpPr>
          <p:cNvPr id="6" name="Text 2"/>
          <p:cNvSpPr/>
          <p:nvPr/>
        </p:nvSpPr>
        <p:spPr>
          <a:xfrm>
            <a:off x="6223000" y="2730500"/>
            <a:ext cx="531088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badi" panose="020B0604020104020204" pitchFamily="34" charset="0"/>
                <a:ea typeface="Inter" pitchFamily="34" charset="-122"/>
                <a:cs typeface="Inter" pitchFamily="34" charset="-120"/>
              </a:rPr>
              <a:t>e: a direction that R only stretches, never turns.</a:t>
            </a:r>
            <a:endParaRPr lang="en-US" sz="1500" dirty="0">
              <a:latin typeface="Abadi" panose="020B0604020104020204" pitchFamily="34" charset="0"/>
            </a:endParaRPr>
          </a:p>
        </p:txBody>
      </p:sp>
      <p:sp>
        <p:nvSpPr>
          <p:cNvPr id="7" name="Text 3"/>
          <p:cNvSpPr/>
          <p:nvPr/>
        </p:nvSpPr>
        <p:spPr>
          <a:xfrm>
            <a:off x="6223000" y="3302000"/>
            <a:ext cx="531088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badi" panose="020B0604020104020204" pitchFamily="34" charset="0"/>
                <a:ea typeface="Inter" pitchFamily="34" charset="-122"/>
                <a:cs typeface="Inter" pitchFamily="34" charset="-120"/>
              </a:rPr>
              <a:t>λ = eᴴRe: the data's average power along e.</a:t>
            </a:r>
            <a:endParaRPr lang="en-US" sz="1500" dirty="0">
              <a:latin typeface="Abadi" panose="020B0604020104020204" pitchFamily="34" charset="0"/>
            </a:endParaRPr>
          </a:p>
        </p:txBody>
      </p:sp>
      <p:sp>
        <p:nvSpPr>
          <p:cNvPr id="8" name="Text 4"/>
          <p:cNvSpPr/>
          <p:nvPr/>
        </p:nvSpPr>
        <p:spPr>
          <a:xfrm>
            <a:off x="6223000" y="3873500"/>
            <a:ext cx="531088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badi" panose="020B0604020104020204" pitchFamily="34" charset="0"/>
                <a:ea typeface="Inter" pitchFamily="34" charset="-122"/>
                <a:cs typeface="Inter" pitchFamily="34" charset="-120"/>
              </a:rPr>
              <a:t>R Hermitian ⇒ eigenvalues are real and ≥ 0, eigenvectors are orthonormal (spectral theorem).</a:t>
            </a:r>
            <a:endParaRPr lang="en-US" sz="1500" dirty="0">
              <a:latin typeface="Abadi" panose="020B0604020104020204" pitchFamily="34" charset="0"/>
            </a:endParaRPr>
          </a:p>
        </p:txBody>
      </p:sp>
      <p:sp>
        <p:nvSpPr>
          <p:cNvPr id="9" name="Text 5"/>
          <p:cNvSpPr/>
          <p:nvPr/>
        </p:nvSpPr>
        <p:spPr>
          <a:xfrm>
            <a:off x="6223000" y="4953000"/>
            <a:ext cx="5310886" cy="3429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Abadi" panose="020B0604020104020204" pitchFamily="34" charset="0"/>
                <a:ea typeface="Source Serif 4" pitchFamily="18" charset="-122"/>
                <a:cs typeface="Source Serif 4" pitchFamily="18" charset="-120"/>
              </a:rPr>
              <a:t>This is PCA: e₁ points along the cloud.</a:t>
            </a:r>
            <a:endParaRPr lang="en-US" sz="2000" dirty="0">
              <a:latin typeface="Abadi" panose="020B0604020104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16">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K Large Eigenvalues, M − K at the Noise Floor</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3 · EIGENVECTORS FIND THE SUBSPACE</a:t>
            </a:r>
            <a:endParaRPr lang="en-US" sz="1200" dirty="0">
              <a:latin typeface="Abadi" panose="020B0604020104020204" pitchFamily="34" charset="0"/>
            </a:endParaRPr>
          </a:p>
        </p:txBody>
      </p:sp>
      <p:pic>
        <p:nvPicPr>
          <p:cNvPr id="4" name="Image 0" descr="Bar chart of the 8 eigenvalues of the sample covariance: two large, six near the noise floor"/>
          <p:cNvPicPr>
            <a:picLocks noChangeAspect="1"/>
          </p:cNvPicPr>
          <p:nvPr/>
        </p:nvPicPr>
        <p:blipFill>
          <a:blip r:embed="rId3"/>
          <a:srcRect/>
          <a:stretch/>
        </p:blipFill>
        <p:spPr>
          <a:xfrm>
            <a:off x="812800" y="1587500"/>
            <a:ext cx="6350000" cy="3937000"/>
          </a:xfrm>
          <a:prstGeom prst="rect">
            <a:avLst/>
          </a:prstGeom>
        </p:spPr>
      </p:pic>
      <p:pic>
        <p:nvPicPr>
          <p:cNvPr id="5" name="Image 1" descr="web embed"/>
          <p:cNvPicPr>
            <a:picLocks noChangeAspect="1"/>
          </p:cNvPicPr>
          <p:nvPr/>
        </p:nvPicPr>
        <p:blipFill>
          <a:blip r:embed="rId4"/>
          <a:srcRect/>
          <a:stretch/>
        </p:blipFill>
        <p:spPr>
          <a:xfrm>
            <a:off x="7556500" y="1651000"/>
            <a:ext cx="3822700" cy="1778000"/>
          </a:xfrm>
          <a:prstGeom prst="rect">
            <a:avLst/>
          </a:prstGeom>
        </p:spPr>
      </p:pic>
      <p:sp>
        <p:nvSpPr>
          <p:cNvPr id="6" name="Text 2"/>
          <p:cNvSpPr/>
          <p:nvPr/>
        </p:nvSpPr>
        <p:spPr>
          <a:xfrm>
            <a:off x="7556500" y="3683000"/>
            <a:ext cx="3937381"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badi" panose="020B0604020104020204" pitchFamily="34" charset="0"/>
                <a:ea typeface="Inter" pitchFamily="34" charset="-122"/>
                <a:cs typeface="Inter" pitchFamily="34" charset="-120"/>
              </a:rPr>
              <a:t>Our scene: two eigenvalues 13–21 dB up, six within ±1 dB of the floor.</a:t>
            </a:r>
            <a:endParaRPr lang="en-US" sz="1500" dirty="0">
              <a:latin typeface="Abadi" panose="020B0604020104020204" pitchFamily="34" charset="0"/>
            </a:endParaRPr>
          </a:p>
        </p:txBody>
      </p:sp>
      <p:sp>
        <p:nvSpPr>
          <p:cNvPr id="7" name="Text 3"/>
          <p:cNvSpPr/>
          <p:nvPr/>
        </p:nvSpPr>
        <p:spPr>
          <a:xfrm>
            <a:off x="7556500" y="4445000"/>
            <a:ext cx="3937381" cy="3429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Abadi" panose="020B0604020104020204" pitchFamily="34" charset="0"/>
                <a:ea typeface="Source Serif 4" pitchFamily="18" charset="-122"/>
                <a:cs typeface="Source Serif 4" pitchFamily="18" charset="-120"/>
              </a:rPr>
              <a:t>The gap counts the sources.</a:t>
            </a:r>
            <a:endParaRPr lang="en-US" sz="2000" dirty="0">
              <a:latin typeface="Abadi" panose="020B0604020104020204" pitchFamily="34" charset="0"/>
            </a:endParaRPr>
          </a:p>
        </p:txBody>
      </p:sp>
      <p:sp>
        <p:nvSpPr>
          <p:cNvPr id="8" name="Text 4"/>
          <p:cNvSpPr/>
          <p:nvPr/>
        </p:nvSpPr>
        <p:spPr>
          <a:xfrm>
            <a:off x="7556500" y="5016500"/>
            <a:ext cx="3937381" cy="487627"/>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472"/>
                </a:solidFill>
                <a:latin typeface="Abadi" panose="020B0604020104020204" pitchFamily="34" charset="0"/>
                <a:ea typeface="Inter" pitchFamily="34" charset="-122"/>
                <a:cs typeface="Inter" pitchFamily="34" charset="-120"/>
              </a:rPr>
              <a:t>And span(Eₛ) = span(A): the top eigenvectors recover the plane.</a:t>
            </a:r>
            <a:endParaRPr lang="en-US" sz="1300" dirty="0">
              <a:latin typeface="Abadi" panose="020B0604020104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7">
    <p:bg>
      <p:bgPr>
        <a:solidFill>
          <a:srgbClr val="F6F4EE"/>
        </a:solidFill>
        <a:effectLst/>
      </p:bgPr>
    </p:bg>
    <p:spTree>
      <p:nvGrpSpPr>
        <p:cNvPr id="1" name=""/>
        <p:cNvGrpSpPr/>
        <p:nvPr/>
      </p:nvGrpSpPr>
      <p:grpSpPr>
        <a:xfrm>
          <a:off x="0" y="0"/>
          <a:ext cx="0" cy="0"/>
          <a:chOff x="0" y="0"/>
          <a:chExt cx="0" cy="0"/>
        </a:xfrm>
      </p:grpSpPr>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3 · EIGENVECTORS FIND THE SUBSPACE</a:t>
            </a:r>
            <a:endParaRPr lang="en-US" sz="1200" dirty="0">
              <a:latin typeface="Abadi" panose="020B0604020104020204" pitchFamily="34" charset="0"/>
            </a:endParaRPr>
          </a:p>
        </p:txBody>
      </p:sp>
      <p:pic>
        <p:nvPicPr>
          <p:cNvPr id="12" name="Picture 11">
            <a:extLst>
              <a:ext uri="{FF2B5EF4-FFF2-40B4-BE49-F238E27FC236}">
                <a16:creationId xmlns:a16="http://schemas.microsoft.com/office/drawing/2014/main" id="{7B604FE5-451B-1D5E-EA64-E76336A302F0}"/>
              </a:ext>
            </a:extLst>
          </p:cNvPr>
          <p:cNvPicPr>
            <a:picLocks noChangeAspect="1"/>
          </p:cNvPicPr>
          <p:nvPr/>
        </p:nvPicPr>
        <p:blipFill>
          <a:blip r:embed="rId3"/>
          <a:stretch>
            <a:fillRect/>
          </a:stretch>
        </p:blipFill>
        <p:spPr>
          <a:xfrm>
            <a:off x="382720" y="874207"/>
            <a:ext cx="12099538" cy="5777802"/>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8">
    <p:bg>
      <p:bgPr>
        <a:solidFill>
          <a:srgbClr val="1B2230"/>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6F4EE"/>
                </a:solidFill>
                <a:latin typeface="Abadi" panose="020B0604020104020204" pitchFamily="34" charset="0"/>
                <a:ea typeface="Source Serif 4" pitchFamily="18" charset="-122"/>
                <a:cs typeface="Source Serif 4" pitchFamily="18" charset="-120"/>
              </a:rPr>
              <a:t>Back to Our Question</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29A62"/>
                </a:solidFill>
                <a:latin typeface="Abadi" panose="020B0604020104020204" pitchFamily="34" charset="0"/>
                <a:ea typeface="Inter" pitchFamily="34" charset="-122"/>
                <a:cs typeface="Inter" pitchFamily="34" charset="-120"/>
              </a:rPr>
              <a:t>ACT 3 · EIGENVECTORS FIND THE SUBSPACE</a:t>
            </a:r>
            <a:endParaRPr lang="en-US" sz="1200" dirty="0">
              <a:latin typeface="Abadi" panose="020B0604020104020204" pitchFamily="34" charset="0"/>
            </a:endParaRPr>
          </a:p>
        </p:txBody>
      </p:sp>
      <p:sp>
        <p:nvSpPr>
          <p:cNvPr id="4" name="Text 2"/>
          <p:cNvSpPr/>
          <p:nvPr/>
        </p:nvSpPr>
        <p:spPr>
          <a:xfrm>
            <a:off x="812800" y="1905000"/>
            <a:ext cx="10883392" cy="723900"/>
          </a:xfrm>
          <a:prstGeom prst="rect">
            <a:avLst/>
          </a:prstGeom>
          <a:noFill/>
          <a:ln/>
        </p:spPr>
        <p:txBody>
          <a:bodyPr wrap="square" lIns="0" tIns="0" rIns="0" bIns="0" rtlCol="0" anchor="t">
            <a:normAutofit/>
          </a:bodyPr>
          <a:lstStyle/>
          <a:p>
            <a:pPr marL="0" indent="0" algn="l">
              <a:lnSpc>
                <a:spcPts val="2750"/>
              </a:lnSpc>
              <a:buNone/>
            </a:pPr>
            <a:r>
              <a:rPr lang="en-US" sz="2200" i="1" dirty="0">
                <a:solidFill>
                  <a:srgbClr val="C9CDD4"/>
                </a:solidFill>
                <a:latin typeface="Abadi" panose="020B0604020104020204" pitchFamily="34" charset="0"/>
                <a:ea typeface="Source Serif 4" pitchFamily="18" charset="-122"/>
                <a:cs typeface="Source Serif 4" pitchFamily="18" charset="-120"/>
              </a:rPr>
              <a:t>“If every direction has a known fingerprint, which fingerprints are present in our received data?”</a:t>
            </a:r>
            <a:endParaRPr lang="en-US" sz="2200" dirty="0">
              <a:latin typeface="Abadi" panose="020B0604020104020204" pitchFamily="34" charset="0"/>
            </a:endParaRPr>
          </a:p>
        </p:txBody>
      </p:sp>
      <p:pic>
        <p:nvPicPr>
          <p:cNvPr id="5" name="Image 0" descr="web embed"/>
          <p:cNvPicPr>
            <a:picLocks noChangeAspect="1"/>
          </p:cNvPicPr>
          <p:nvPr/>
        </p:nvPicPr>
        <p:blipFill>
          <a:blip r:embed="rId3"/>
          <a:srcRect/>
          <a:stretch/>
        </p:blipFill>
        <p:spPr>
          <a:xfrm>
            <a:off x="812800" y="2857500"/>
            <a:ext cx="10566400" cy="1270000"/>
          </a:xfrm>
          <a:prstGeom prst="rect">
            <a:avLst/>
          </a:prstGeom>
        </p:spPr>
      </p:pic>
      <p:sp>
        <p:nvSpPr>
          <p:cNvPr id="6" name="Text 3"/>
          <p:cNvSpPr/>
          <p:nvPr/>
        </p:nvSpPr>
        <p:spPr>
          <a:xfrm>
            <a:off x="654304" y="4572000"/>
            <a:ext cx="10883392" cy="327642"/>
          </a:xfrm>
          <a:prstGeom prst="rect">
            <a:avLst/>
          </a:prstGeom>
          <a:noFill/>
          <a:ln/>
        </p:spPr>
        <p:txBody>
          <a:bodyPr wrap="square" lIns="0" tIns="0" rIns="0" bIns="0" rtlCol="0" anchor="t">
            <a:normAutofit/>
          </a:bodyPr>
          <a:lstStyle/>
          <a:p>
            <a:pPr marL="0" indent="0" algn="ctr">
              <a:lnSpc>
                <a:spcPts val="2380"/>
              </a:lnSpc>
              <a:buNone/>
            </a:pPr>
            <a:r>
              <a:rPr lang="en-US" sz="1700" dirty="0">
                <a:solidFill>
                  <a:srgbClr val="F6F4EE"/>
                </a:solidFill>
                <a:latin typeface="Abadi" panose="020B0604020104020204" pitchFamily="34" charset="0"/>
                <a:ea typeface="Inter" pitchFamily="34" charset="-122"/>
                <a:cs typeface="Inter" pitchFamily="34" charset="-120"/>
              </a:rPr>
              <a:t>Exactly the directions whose fingerprints leave nothing behind in the noise subspace.</a:t>
            </a:r>
            <a:endParaRPr lang="en-US" sz="1700" dirty="0">
              <a:latin typeface="Abadi" panose="020B0604020104020204" pitchFamily="34" charset="0"/>
            </a:endParaRPr>
          </a:p>
        </p:txBody>
      </p:sp>
      <p:pic>
        <p:nvPicPr>
          <p:cNvPr id="8" name="Picture 7">
            <a:extLst>
              <a:ext uri="{FF2B5EF4-FFF2-40B4-BE49-F238E27FC236}">
                <a16:creationId xmlns:a16="http://schemas.microsoft.com/office/drawing/2014/main" id="{A5FCF4BC-D701-5FD4-4A55-0F4CADDB1FB6}"/>
              </a:ext>
            </a:extLst>
          </p:cNvPr>
          <p:cNvPicPr>
            <a:picLocks noChangeAspect="1"/>
          </p:cNvPicPr>
          <p:nvPr/>
        </p:nvPicPr>
        <p:blipFill>
          <a:blip r:embed="rId4"/>
          <a:stretch>
            <a:fillRect/>
          </a:stretch>
        </p:blipFill>
        <p:spPr>
          <a:xfrm>
            <a:off x="2411597" y="2746375"/>
            <a:ext cx="7368806" cy="149225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9">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919427"/>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MUSIC Scans Every Fingerprint Against the Noise Subspace</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4 · MUSIC</a:t>
            </a:r>
            <a:endParaRPr lang="en-US" sz="1200" dirty="0">
              <a:latin typeface="Abadi" panose="020B0604020104020204" pitchFamily="34" charset="0"/>
            </a:endParaRPr>
          </a:p>
        </p:txBody>
      </p:sp>
      <p:sp>
        <p:nvSpPr>
          <p:cNvPr id="4" name="Text 2"/>
          <p:cNvSpPr/>
          <p:nvPr/>
        </p:nvSpPr>
        <p:spPr>
          <a:xfrm>
            <a:off x="825897" y="1714500"/>
            <a:ext cx="5734923" cy="1549400"/>
          </a:xfrm>
          <a:prstGeom prst="rect">
            <a:avLst/>
          </a:prstGeom>
          <a:noFill/>
          <a:ln/>
        </p:spPr>
        <p:txBody>
          <a:bodyPr wrap="square" lIns="0" tIns="0" rIns="0" bIns="0" rtlCol="0" anchor="t">
            <a:normAutofit/>
          </a:bodyPr>
          <a:lstStyle/>
          <a:p>
            <a:pPr marL="240903" indent="-240903" algn="l">
              <a:lnSpc>
                <a:spcPts val="2400"/>
              </a:lnSpc>
              <a:buSzPct val="100000"/>
              <a:buFontTx/>
              <a:buAutoNum type="arabicPeriod"/>
            </a:pPr>
            <a:r>
              <a:rPr lang="en-US" sz="1600" dirty="0">
                <a:solidFill>
                  <a:srgbClr val="1B2230"/>
                </a:solidFill>
                <a:latin typeface="Abadi" panose="020B0604020104020204" pitchFamily="34" charset="0"/>
                <a:ea typeface="Inter" pitchFamily="34" charset="-122"/>
                <a:cs typeface="Inter" pitchFamily="34" charset="-120"/>
              </a:rPr>
              <a:t>Estimate R̂ from N snapshots.</a:t>
            </a:r>
            <a:endParaRPr lang="en-US" sz="1600" dirty="0">
              <a:latin typeface="Abadi" panose="020B0604020104020204" pitchFamily="34" charset="0"/>
            </a:endParaRPr>
          </a:p>
          <a:p>
            <a:pPr marL="240903" indent="-240903" algn="l">
              <a:lnSpc>
                <a:spcPts val="2400"/>
              </a:lnSpc>
              <a:buSzPct val="100000"/>
              <a:buFontTx/>
              <a:buAutoNum type="arabicPeriod"/>
            </a:pPr>
            <a:r>
              <a:rPr lang="en-US" sz="1600" dirty="0">
                <a:solidFill>
                  <a:srgbClr val="1B2230"/>
                </a:solidFill>
                <a:latin typeface="Abadi" panose="020B0604020104020204" pitchFamily="34" charset="0"/>
                <a:ea typeface="Inter" pitchFamily="34" charset="-122"/>
                <a:cs typeface="Inter" pitchFamily="34" charset="-120"/>
              </a:rPr>
              <a:t>Eigendecompose R̂; keep the M − K smallest eigenvectors as Êₙ.</a:t>
            </a:r>
            <a:endParaRPr lang="en-US" sz="1600" dirty="0">
              <a:latin typeface="Abadi" panose="020B0604020104020204" pitchFamily="34" charset="0"/>
            </a:endParaRPr>
          </a:p>
          <a:p>
            <a:pPr marL="240903" indent="-240903" algn="l">
              <a:lnSpc>
                <a:spcPts val="2400"/>
              </a:lnSpc>
              <a:buSzPct val="100000"/>
              <a:buFontTx/>
              <a:buAutoNum type="arabicPeriod"/>
            </a:pPr>
            <a:r>
              <a:rPr lang="en-US" sz="1600" dirty="0">
                <a:solidFill>
                  <a:srgbClr val="1B2230"/>
                </a:solidFill>
                <a:latin typeface="Abadi" panose="020B0604020104020204" pitchFamily="34" charset="0"/>
                <a:ea typeface="Inter" pitchFamily="34" charset="-122"/>
                <a:cs typeface="Inter" pitchFamily="34" charset="-120"/>
              </a:rPr>
              <a:t>For every θ on a grid, measure the leftover ‖Êₙᴴ a(θ)‖².</a:t>
            </a:r>
            <a:endParaRPr lang="en-US" sz="1600" dirty="0">
              <a:latin typeface="Abadi" panose="020B0604020104020204" pitchFamily="34" charset="0"/>
            </a:endParaRPr>
          </a:p>
          <a:p>
            <a:pPr marL="240903" indent="-240903" algn="l">
              <a:lnSpc>
                <a:spcPts val="2400"/>
              </a:lnSpc>
              <a:buSzPct val="100000"/>
              <a:buFontTx/>
              <a:buAutoNum type="arabicPeriod"/>
            </a:pPr>
            <a:r>
              <a:rPr lang="en-US" sz="1600" dirty="0">
                <a:solidFill>
                  <a:srgbClr val="1B2230"/>
                </a:solidFill>
                <a:latin typeface="Abadi" panose="020B0604020104020204" pitchFamily="34" charset="0"/>
                <a:ea typeface="Inter" pitchFamily="34" charset="-122"/>
                <a:cs typeface="Inter" pitchFamily="34" charset="-120"/>
              </a:rPr>
              <a:t>Peaks of 1 / leftover are the directions of arrival.</a:t>
            </a:r>
            <a:endParaRPr lang="en-US" sz="1600" dirty="0">
              <a:latin typeface="Abadi" panose="020B0604020104020204" pitchFamily="34" charset="0"/>
            </a:endParaRPr>
          </a:p>
        </p:txBody>
      </p:sp>
      <p:pic>
        <p:nvPicPr>
          <p:cNvPr id="5" name="Image 0" descr="web embed"/>
          <p:cNvPicPr>
            <a:picLocks noChangeAspect="1"/>
          </p:cNvPicPr>
          <p:nvPr/>
        </p:nvPicPr>
        <p:blipFill>
          <a:blip r:embed="rId3"/>
          <a:srcRect/>
          <a:stretch/>
        </p:blipFill>
        <p:spPr>
          <a:xfrm>
            <a:off x="6985000" y="1778000"/>
            <a:ext cx="4394200" cy="1397000"/>
          </a:xfrm>
          <a:prstGeom prst="rect">
            <a:avLst/>
          </a:prstGeom>
        </p:spPr>
      </p:pic>
      <p:sp>
        <p:nvSpPr>
          <p:cNvPr id="6" name="Text 3"/>
          <p:cNvSpPr/>
          <p:nvPr/>
        </p:nvSpPr>
        <p:spPr>
          <a:xfrm>
            <a:off x="6985000" y="3429000"/>
            <a:ext cx="4526026" cy="487627"/>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472"/>
                </a:solidFill>
                <a:latin typeface="Abadi" panose="020B0604020104020204" pitchFamily="34" charset="0"/>
                <a:ea typeface="Inter" pitchFamily="34" charset="-122"/>
                <a:cs typeface="Inter" pitchFamily="34" charset="-120"/>
              </a:rPr>
              <a:t>MUltiple SIgnal Classification — R. O. Schmidt, IEEE Trans. Antennas and Propagation, 1986.</a:t>
            </a:r>
            <a:endParaRPr lang="en-US" sz="1300" dirty="0">
              <a:latin typeface="Abadi" panose="020B0604020104020204" pitchFamily="34" charset="0"/>
            </a:endParaRPr>
          </a:p>
        </p:txBody>
      </p:sp>
      <p:sp>
        <p:nvSpPr>
          <p:cNvPr id="7" name="Text 4"/>
          <p:cNvSpPr/>
          <p:nvPr/>
        </p:nvSpPr>
        <p:spPr>
          <a:xfrm>
            <a:off x="6985000" y="4318000"/>
            <a:ext cx="4526026" cy="628650"/>
          </a:xfrm>
          <a:prstGeom prst="rect">
            <a:avLst/>
          </a:prstGeom>
          <a:noFill/>
          <a:ln/>
        </p:spPr>
        <p:txBody>
          <a:bodyPr wrap="square" lIns="0" tIns="0" rIns="0" bIns="0" rtlCol="0" anchor="t">
            <a:normAutofit/>
          </a:bodyPr>
          <a:lstStyle/>
          <a:p>
            <a:pPr marL="0" indent="0" algn="l">
              <a:lnSpc>
                <a:spcPts val="2375"/>
              </a:lnSpc>
              <a:buNone/>
            </a:pPr>
            <a:r>
              <a:rPr lang="en-US" sz="1900" i="1" dirty="0">
                <a:solidFill>
                  <a:srgbClr val="A8441A"/>
                </a:solidFill>
                <a:latin typeface="Abadi" panose="020B0604020104020204" pitchFamily="34" charset="0"/>
                <a:ea typeface="Source Serif 4" pitchFamily="18" charset="-122"/>
                <a:cs typeface="Source Serif 4" pitchFamily="18" charset="-120"/>
              </a:rPr>
              <a:t>A fingerprint scan: score every θ by how little it leaks into noise.</a:t>
            </a:r>
            <a:endParaRPr lang="en-US" sz="1900" dirty="0">
              <a:latin typeface="Abadi" panose="020B0604020104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20">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Abadi" panose="020B0604020104020204" pitchFamily="34" charset="0"/>
                <a:ea typeface="Source Serif 4" pitchFamily="18" charset="-122"/>
                <a:cs typeface="Source Serif 4" pitchFamily="18" charset="-120"/>
              </a:rPr>
              <a:t>At the True Angles, the Leftover Drops to Zero</a:t>
            </a:r>
            <a:endParaRPr lang="en-US" sz="3200" dirty="0">
              <a:latin typeface="Abadi" panose="020B0604020104020204" pitchFamily="34" charset="0"/>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Abadi" panose="020B0604020104020204" pitchFamily="34" charset="0"/>
                <a:ea typeface="Inter" pitchFamily="34" charset="-122"/>
                <a:cs typeface="Inter" pitchFamily="34" charset="-120"/>
              </a:rPr>
              <a:t>ACT 4 · MUSIC</a:t>
            </a:r>
            <a:endParaRPr lang="en-US" sz="1200" dirty="0">
              <a:latin typeface="Abadi" panose="020B0604020104020204" pitchFamily="34" charset="0"/>
            </a:endParaRPr>
          </a:p>
        </p:txBody>
      </p:sp>
      <p:pic>
        <p:nvPicPr>
          <p:cNvPr id="4" name="Image 0" descr="Top: leftover energy in the noise subspace versus angle, dropping to near zero at 10 and 16 degrees. Bottom: its inverse, the MUSIC spectrum, with two sharp peaks"/>
          <p:cNvPicPr>
            <a:picLocks noChangeAspect="1"/>
          </p:cNvPicPr>
          <p:nvPr/>
        </p:nvPicPr>
        <p:blipFill>
          <a:blip r:embed="rId3"/>
          <a:srcRect/>
          <a:stretch/>
        </p:blipFill>
        <p:spPr>
          <a:xfrm>
            <a:off x="812800" y="1524000"/>
            <a:ext cx="6286500" cy="4343400"/>
          </a:xfrm>
          <a:prstGeom prst="rect">
            <a:avLst/>
          </a:prstGeom>
        </p:spPr>
      </p:pic>
      <p:sp>
        <p:nvSpPr>
          <p:cNvPr id="5" name="Text 2"/>
          <p:cNvSpPr/>
          <p:nvPr/>
        </p:nvSpPr>
        <p:spPr>
          <a:xfrm>
            <a:off x="7493000" y="1778000"/>
            <a:ext cx="400278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badi" panose="020B0604020104020204" pitchFamily="34" charset="0"/>
                <a:ea typeface="Inter" pitchFamily="34" charset="-122"/>
                <a:cs typeface="Inter" pitchFamily="34" charset="-120"/>
              </a:rPr>
              <a:t>Top: the leftover falls to ≈ 0.0004 of its maximum at 10° and 16°.</a:t>
            </a:r>
            <a:endParaRPr lang="en-US" sz="1500" dirty="0">
              <a:latin typeface="Abadi" panose="020B0604020104020204" pitchFamily="34" charset="0"/>
            </a:endParaRPr>
          </a:p>
        </p:txBody>
      </p:sp>
      <p:sp>
        <p:nvSpPr>
          <p:cNvPr id="6" name="Text 3"/>
          <p:cNvSpPr/>
          <p:nvPr/>
        </p:nvSpPr>
        <p:spPr>
          <a:xfrm>
            <a:off x="7493000" y="2540000"/>
            <a:ext cx="400278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Abadi" panose="020B0604020104020204" pitchFamily="34" charset="0"/>
                <a:ea typeface="Inter" pitchFamily="34" charset="-122"/>
                <a:cs typeface="Inter" pitchFamily="34" charset="-120"/>
              </a:rPr>
              <a:t>Bottom: invert it, and a near-zero becomes a needle.</a:t>
            </a:r>
            <a:endParaRPr lang="en-US" sz="1500" dirty="0">
              <a:latin typeface="Abadi" panose="020B0604020104020204" pitchFamily="34" charset="0"/>
            </a:endParaRPr>
          </a:p>
        </p:txBody>
      </p:sp>
      <p:sp>
        <p:nvSpPr>
          <p:cNvPr id="7" name="Text 4"/>
          <p:cNvSpPr/>
          <p:nvPr/>
        </p:nvSpPr>
        <p:spPr>
          <a:xfrm>
            <a:off x="7493000" y="3302000"/>
            <a:ext cx="4002786"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5B6472"/>
                </a:solidFill>
                <a:latin typeface="Abadi" panose="020B0604020104020204" pitchFamily="34" charset="0"/>
                <a:ea typeface="Inter" pitchFamily="34" charset="-122"/>
                <a:cs typeface="Inter" pitchFamily="34" charset="-120"/>
              </a:rPr>
              <a:t>Sharpness comes from the subspace, not the beamwidth — it is limited by how well R̂ estimates Eₙ.</a:t>
            </a:r>
            <a:endParaRPr lang="en-US" sz="1500" dirty="0">
              <a:latin typeface="Abadi" panose="020B0604020104020204" pitchFamily="34" charset="0"/>
            </a:endParaRPr>
          </a:p>
        </p:txBody>
      </p:sp>
      <p:sp>
        <p:nvSpPr>
          <p:cNvPr id="8" name="Text 5"/>
          <p:cNvSpPr/>
          <p:nvPr/>
        </p:nvSpPr>
        <p:spPr>
          <a:xfrm>
            <a:off x="7493000" y="4572000"/>
            <a:ext cx="4002786" cy="3429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SimSun" panose="02010600030101010101" pitchFamily="2" charset="-122"/>
                <a:ea typeface="SimSun" panose="02010600030101010101" pitchFamily="2" charset="-122"/>
                <a:cs typeface="Source Serif 4" pitchFamily="18" charset="-120"/>
              </a:rPr>
              <a:t>Recovered: 10.1° and 15.9°.</a:t>
            </a:r>
            <a:endParaRPr lang="en-US" sz="2000" dirty="0">
              <a:latin typeface="SimSun" panose="02010600030101010101" pitchFamily="2" charset="-122"/>
              <a:ea typeface="SimSun" panose="02010600030101010101"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21">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Same Subspace, Different Readouts</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ACT 4 · MUSIC</a:t>
            </a:r>
            <a:endParaRPr lang="en-US" sz="1200" dirty="0">
              <a:latin typeface="SimSun" panose="02010600030101010101" pitchFamily="2" charset="-122"/>
              <a:ea typeface="SimSun" panose="02010600030101010101" pitchFamily="2" charset="-122"/>
            </a:endParaRPr>
          </a:p>
        </p:txBody>
      </p:sp>
      <p:sp>
        <p:nvSpPr>
          <p:cNvPr id="4" name="Shape 2"/>
          <p:cNvSpPr/>
          <p:nvPr/>
        </p:nvSpPr>
        <p:spPr>
          <a:xfrm>
            <a:off x="815975" y="1781175"/>
            <a:ext cx="3276600" cy="2179020"/>
          </a:xfrm>
          <a:prstGeom prst="roundRect">
            <a:avLst>
              <a:gd name="adj" fmla="val 4517"/>
            </a:avLst>
          </a:prstGeom>
          <a:solidFill>
            <a:srgbClr val="FFFDF8"/>
          </a:solidFill>
          <a:ln w="6350">
            <a:solidFill>
              <a:srgbClr val="E3E0D6"/>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5" name="Text 3"/>
          <p:cNvSpPr/>
          <p:nvPr/>
        </p:nvSpPr>
        <p:spPr>
          <a:xfrm>
            <a:off x="1047044" y="2012243"/>
            <a:ext cx="2898895" cy="3302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1B2230"/>
                </a:solidFill>
                <a:latin typeface="SimSun" panose="02010600030101010101" pitchFamily="2" charset="-122"/>
                <a:ea typeface="SimSun" panose="02010600030101010101" pitchFamily="2" charset="-122"/>
                <a:cs typeface="Source Serif 4" pitchFamily="18" charset="-120"/>
              </a:rPr>
              <a:t>Spectral MUSIC</a:t>
            </a:r>
            <a:endParaRPr lang="en-US" sz="2000" dirty="0">
              <a:latin typeface="SimSun" panose="02010600030101010101" pitchFamily="2" charset="-122"/>
              <a:ea typeface="SimSun" panose="02010600030101010101" pitchFamily="2" charset="-122"/>
            </a:endParaRPr>
          </a:p>
        </p:txBody>
      </p:sp>
      <p:sp>
        <p:nvSpPr>
          <p:cNvPr id="6" name="Text 4"/>
          <p:cNvSpPr/>
          <p:nvPr/>
        </p:nvSpPr>
        <p:spPr>
          <a:xfrm>
            <a:off x="1047044" y="2418643"/>
            <a:ext cx="2898895"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GRID SEARCH</a:t>
            </a:r>
            <a:endParaRPr lang="en-US" sz="1200" dirty="0">
              <a:latin typeface="SimSun" panose="02010600030101010101" pitchFamily="2" charset="-122"/>
              <a:ea typeface="SimSun" panose="02010600030101010101" pitchFamily="2" charset="-122"/>
            </a:endParaRPr>
          </a:p>
        </p:txBody>
      </p:sp>
      <p:sp>
        <p:nvSpPr>
          <p:cNvPr id="7" name="Text 5"/>
          <p:cNvSpPr/>
          <p:nvPr/>
        </p:nvSpPr>
        <p:spPr>
          <a:xfrm>
            <a:off x="1047044" y="2733588"/>
            <a:ext cx="2898895" cy="1020939"/>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Scan a(θ) over a grid and find the peaks of 1/‖Êₙᴴa(θ)‖². Works for any array geometry; accuracy tied to the grid.</a:t>
            </a:r>
            <a:endParaRPr lang="en-US" sz="1400" dirty="0">
              <a:latin typeface="SimSun" panose="02010600030101010101" pitchFamily="2" charset="-122"/>
              <a:ea typeface="SimSun" panose="02010600030101010101" pitchFamily="2" charset="-122"/>
            </a:endParaRPr>
          </a:p>
        </p:txBody>
      </p:sp>
      <p:sp>
        <p:nvSpPr>
          <p:cNvPr id="8" name="Shape 6"/>
          <p:cNvSpPr/>
          <p:nvPr/>
        </p:nvSpPr>
        <p:spPr>
          <a:xfrm>
            <a:off x="4454525" y="1781175"/>
            <a:ext cx="3276600" cy="2427905"/>
          </a:xfrm>
          <a:prstGeom prst="roundRect">
            <a:avLst>
              <a:gd name="adj" fmla="val 4054"/>
            </a:avLst>
          </a:prstGeom>
          <a:solidFill>
            <a:srgbClr val="FFFDF8"/>
          </a:solidFill>
          <a:ln w="6350">
            <a:solidFill>
              <a:srgbClr val="E3E0D6"/>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9" name="Text 7"/>
          <p:cNvSpPr/>
          <p:nvPr/>
        </p:nvSpPr>
        <p:spPr>
          <a:xfrm>
            <a:off x="4685595" y="2012243"/>
            <a:ext cx="2898895" cy="3302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1B2230"/>
                </a:solidFill>
                <a:latin typeface="SimSun" panose="02010600030101010101" pitchFamily="2" charset="-122"/>
                <a:ea typeface="SimSun" panose="02010600030101010101" pitchFamily="2" charset="-122"/>
                <a:cs typeface="Source Serif 4" pitchFamily="18" charset="-120"/>
              </a:rPr>
              <a:t>Root-MUSIC</a:t>
            </a:r>
            <a:endParaRPr lang="en-US" sz="2000" dirty="0">
              <a:latin typeface="SimSun" panose="02010600030101010101" pitchFamily="2" charset="-122"/>
              <a:ea typeface="SimSun" panose="02010600030101010101" pitchFamily="2" charset="-122"/>
            </a:endParaRPr>
          </a:p>
        </p:txBody>
      </p:sp>
      <p:sp>
        <p:nvSpPr>
          <p:cNvPr id="10" name="Text 8"/>
          <p:cNvSpPr/>
          <p:nvPr/>
        </p:nvSpPr>
        <p:spPr>
          <a:xfrm>
            <a:off x="4685595" y="2418643"/>
            <a:ext cx="2898895"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ULA · NO GRID</a:t>
            </a:r>
            <a:endParaRPr lang="en-US" sz="1200" dirty="0">
              <a:latin typeface="SimSun" panose="02010600030101010101" pitchFamily="2" charset="-122"/>
              <a:ea typeface="SimSun" panose="02010600030101010101" pitchFamily="2" charset="-122"/>
            </a:endParaRPr>
          </a:p>
        </p:txBody>
      </p:sp>
      <p:sp>
        <p:nvSpPr>
          <p:cNvPr id="11" name="Text 9"/>
          <p:cNvSpPr/>
          <p:nvPr/>
        </p:nvSpPr>
        <p:spPr>
          <a:xfrm>
            <a:off x="4685595" y="2733588"/>
            <a:ext cx="2898895" cy="1269824"/>
          </a:xfrm>
          <a:prstGeom prst="rect">
            <a:avLst/>
          </a:prstGeom>
          <a:noFill/>
          <a:ln/>
        </p:spPr>
        <p:txBody>
          <a:bodyPr wrap="square" lIns="0" tIns="0" rIns="0" bIns="0" rtlCol="0" anchor="t">
            <a:normAutofit fontScale="92500"/>
          </a:bodyPr>
          <a:lstStyle/>
          <a:p>
            <a:pPr marL="0" indent="0" algn="l">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For a ULA the leftover is a polynomial in z = e^(−jφ). Angles come from the roots closest to the unit circle — and the steps are differentiable.</a:t>
            </a:r>
            <a:endParaRPr lang="en-US" sz="1400" dirty="0">
              <a:latin typeface="SimSun" panose="02010600030101010101" pitchFamily="2" charset="-122"/>
              <a:ea typeface="SimSun" panose="02010600030101010101" pitchFamily="2" charset="-122"/>
            </a:endParaRPr>
          </a:p>
        </p:txBody>
      </p:sp>
      <p:sp>
        <p:nvSpPr>
          <p:cNvPr id="12" name="Shape 10"/>
          <p:cNvSpPr/>
          <p:nvPr/>
        </p:nvSpPr>
        <p:spPr>
          <a:xfrm>
            <a:off x="8093075" y="1781175"/>
            <a:ext cx="3276600" cy="2427905"/>
          </a:xfrm>
          <a:prstGeom prst="roundRect">
            <a:avLst>
              <a:gd name="adj" fmla="val 4054"/>
            </a:avLst>
          </a:prstGeom>
          <a:solidFill>
            <a:srgbClr val="FFFDF8"/>
          </a:solidFill>
          <a:ln w="6350">
            <a:solidFill>
              <a:srgbClr val="E3E0D6"/>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13" name="Text 11"/>
          <p:cNvSpPr/>
          <p:nvPr/>
        </p:nvSpPr>
        <p:spPr>
          <a:xfrm>
            <a:off x="8324145" y="2012243"/>
            <a:ext cx="2898895" cy="3302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1B2230"/>
                </a:solidFill>
                <a:latin typeface="SimSun" panose="02010600030101010101" pitchFamily="2" charset="-122"/>
                <a:ea typeface="SimSun" panose="02010600030101010101" pitchFamily="2" charset="-122"/>
                <a:cs typeface="Source Serif 4" pitchFamily="18" charset="-120"/>
              </a:rPr>
              <a:t>ESPRIT</a:t>
            </a:r>
            <a:endParaRPr lang="en-US" sz="2000" dirty="0">
              <a:latin typeface="SimSun" panose="02010600030101010101" pitchFamily="2" charset="-122"/>
              <a:ea typeface="SimSun" panose="02010600030101010101" pitchFamily="2" charset="-122"/>
            </a:endParaRPr>
          </a:p>
        </p:txBody>
      </p:sp>
      <p:sp>
        <p:nvSpPr>
          <p:cNvPr id="14" name="Text 12"/>
          <p:cNvSpPr/>
          <p:nvPr/>
        </p:nvSpPr>
        <p:spPr>
          <a:xfrm>
            <a:off x="8324145" y="2418643"/>
            <a:ext cx="2898895"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SHIFT INVARIANCE</a:t>
            </a:r>
            <a:endParaRPr lang="en-US" sz="1200" dirty="0">
              <a:latin typeface="SimSun" panose="02010600030101010101" pitchFamily="2" charset="-122"/>
              <a:ea typeface="SimSun" panose="02010600030101010101" pitchFamily="2" charset="-122"/>
            </a:endParaRPr>
          </a:p>
        </p:txBody>
      </p:sp>
      <p:sp>
        <p:nvSpPr>
          <p:cNvPr id="15" name="Text 13"/>
          <p:cNvSpPr/>
          <p:nvPr/>
        </p:nvSpPr>
        <p:spPr>
          <a:xfrm>
            <a:off x="8324145" y="2733588"/>
            <a:ext cx="2898895" cy="126982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Two overlapping subarrays see the same fingerprints, shifted by one phase step. Solve for that rotation from the signal subspace; no search.</a:t>
            </a:r>
            <a:endParaRPr lang="en-US" sz="1400" dirty="0">
              <a:latin typeface="SimSun" panose="02010600030101010101" pitchFamily="2" charset="-122"/>
              <a:ea typeface="SimSun" panose="02010600030101010101" pitchFamily="2" charset="-122"/>
            </a:endParaRPr>
          </a:p>
        </p:txBody>
      </p:sp>
      <p:sp>
        <p:nvSpPr>
          <p:cNvPr id="16" name="Text 14"/>
          <p:cNvSpPr/>
          <p:nvPr/>
        </p:nvSpPr>
        <p:spPr>
          <a:xfrm>
            <a:off x="812800" y="5080000"/>
            <a:ext cx="10883392" cy="3429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SimSun" panose="02010600030101010101" pitchFamily="2" charset="-122"/>
                <a:ea typeface="SimSun" panose="02010600030101010101" pitchFamily="2" charset="-122"/>
                <a:cs typeface="Source Serif 4" pitchFamily="18" charset="-120"/>
              </a:rPr>
              <a:t>All three need the same input: a good estimate of the subspace.</a:t>
            </a:r>
            <a:endParaRPr lang="en-US" sz="2000" dirty="0">
              <a:latin typeface="SimSun" panose="02010600030101010101" pitchFamily="2" charset="-122"/>
              <a:ea typeface="SimSun" panose="02010600030101010101"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22">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919427"/>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Multipath Makes Sources Coherent — and the Plane Collapses</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ACT 5 · WHEN MUSIC BREAKS</a:t>
            </a:r>
            <a:endParaRPr lang="en-US" sz="1200" dirty="0">
              <a:latin typeface="SimSun" panose="02010600030101010101" pitchFamily="2" charset="-122"/>
              <a:ea typeface="SimSun" panose="02010600030101010101" pitchFamily="2" charset="-122"/>
            </a:endParaRPr>
          </a:p>
        </p:txBody>
      </p:sp>
      <p:sp>
        <p:nvSpPr>
          <p:cNvPr id="4" name="Text 2"/>
          <p:cNvSpPr/>
          <p:nvPr/>
        </p:nvSpPr>
        <p:spPr>
          <a:xfrm>
            <a:off x="812800" y="1714500"/>
            <a:ext cx="457835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FAILURE 1 · COHERENT SOURCES</a:t>
            </a:r>
            <a:endParaRPr lang="en-US" sz="1200" dirty="0">
              <a:latin typeface="SimSun" panose="02010600030101010101" pitchFamily="2" charset="-122"/>
              <a:ea typeface="SimSun" panose="02010600030101010101" pitchFamily="2" charset="-122"/>
            </a:endParaRPr>
          </a:p>
        </p:txBody>
      </p:sp>
      <p:sp>
        <p:nvSpPr>
          <p:cNvPr id="5" name="Text 3"/>
          <p:cNvSpPr/>
          <p:nvPr/>
        </p:nvSpPr>
        <p:spPr>
          <a:xfrm>
            <a:off x="812800" y="2032000"/>
            <a:ext cx="4578350" cy="594342"/>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B2230"/>
                </a:solidFill>
                <a:latin typeface="SimSun" panose="02010600030101010101" pitchFamily="2" charset="-122"/>
                <a:ea typeface="SimSun" panose="02010600030101010101" pitchFamily="2" charset="-122"/>
                <a:cs typeface="Inter" pitchFamily="34" charset="-120"/>
              </a:rPr>
              <a:t>A wall reflection is a delayed, scaled copy of the direct path.</a:t>
            </a:r>
            <a:endParaRPr lang="en-US" sz="1600" dirty="0">
              <a:latin typeface="SimSun" panose="02010600030101010101" pitchFamily="2" charset="-122"/>
              <a:ea typeface="SimSun" panose="02010600030101010101" pitchFamily="2" charset="-122"/>
            </a:endParaRPr>
          </a:p>
        </p:txBody>
      </p:sp>
      <p:pic>
        <p:nvPicPr>
          <p:cNvPr id="6" name="Image 0" descr="web embed"/>
          <p:cNvPicPr>
            <a:picLocks noChangeAspect="1"/>
          </p:cNvPicPr>
          <p:nvPr/>
        </p:nvPicPr>
        <p:blipFill>
          <a:blip r:embed="rId3"/>
          <a:srcRect/>
          <a:stretch/>
        </p:blipFill>
        <p:spPr>
          <a:xfrm>
            <a:off x="812800" y="2730500"/>
            <a:ext cx="4445000" cy="1397000"/>
          </a:xfrm>
          <a:prstGeom prst="rect">
            <a:avLst/>
          </a:prstGeom>
        </p:spPr>
      </p:pic>
      <p:sp>
        <p:nvSpPr>
          <p:cNvPr id="7" name="Text 4"/>
          <p:cNvSpPr/>
          <p:nvPr/>
        </p:nvSpPr>
        <p:spPr>
          <a:xfrm>
            <a:off x="812800" y="4381500"/>
            <a:ext cx="457835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Both fingerprints now carry one waveform: signal energy spans 1 dimension, not 2.</a:t>
            </a:r>
            <a:endParaRPr lang="en-US" sz="1500" dirty="0">
              <a:latin typeface="SimSun" panose="02010600030101010101" pitchFamily="2" charset="-122"/>
              <a:ea typeface="SimSun" panose="02010600030101010101" pitchFamily="2" charset="-122"/>
            </a:endParaRPr>
          </a:p>
        </p:txBody>
      </p:sp>
      <p:sp>
        <p:nvSpPr>
          <p:cNvPr id="8" name="Text 5"/>
          <p:cNvSpPr/>
          <p:nvPr/>
        </p:nvSpPr>
        <p:spPr>
          <a:xfrm>
            <a:off x="812800" y="5270500"/>
            <a:ext cx="4578350" cy="311150"/>
          </a:xfrm>
          <a:prstGeom prst="rect">
            <a:avLst/>
          </a:prstGeom>
          <a:noFill/>
          <a:ln/>
        </p:spPr>
        <p:txBody>
          <a:bodyPr wrap="square" lIns="0" tIns="0" rIns="0" bIns="0" rtlCol="0" anchor="t">
            <a:normAutofit/>
          </a:bodyPr>
          <a:lstStyle/>
          <a:p>
            <a:pPr marL="0" indent="0" algn="l">
              <a:lnSpc>
                <a:spcPts val="2250"/>
              </a:lnSpc>
              <a:buNone/>
            </a:pPr>
            <a:r>
              <a:rPr lang="en-US" sz="1800" i="1" dirty="0">
                <a:solidFill>
                  <a:srgbClr val="A8441A"/>
                </a:solidFill>
                <a:latin typeface="SimSun" panose="02010600030101010101" pitchFamily="2" charset="-122"/>
                <a:ea typeface="SimSun" panose="02010600030101010101" pitchFamily="2" charset="-122"/>
                <a:cs typeface="Source Serif 4" pitchFamily="18" charset="-120"/>
              </a:rPr>
              <a:t>The gap now says: one source.</a:t>
            </a:r>
            <a:endParaRPr lang="en-US" sz="1800" dirty="0">
              <a:latin typeface="SimSun" panose="02010600030101010101" pitchFamily="2" charset="-122"/>
              <a:ea typeface="SimSun" panose="02010600030101010101" pitchFamily="2" charset="-122"/>
            </a:endParaRPr>
          </a:p>
        </p:txBody>
      </p:sp>
      <p:pic>
        <p:nvPicPr>
          <p:cNvPr id="9" name="Image 1" descr="Eigenvalues for uncorrelated versus coherent sources: the coherent case has only one eigenvalue above the noise floor"/>
          <p:cNvPicPr>
            <a:picLocks noChangeAspect="1"/>
          </p:cNvPicPr>
          <p:nvPr/>
        </p:nvPicPr>
        <p:blipFill>
          <a:blip r:embed="rId4"/>
          <a:srcRect l="-39" r="-39"/>
          <a:stretch/>
        </p:blipFill>
        <p:spPr>
          <a:xfrm>
            <a:off x="5588000" y="1651000"/>
            <a:ext cx="5791200" cy="358775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23">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MUSIC Returns One Peak, in the Wrong Place</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ACT 5 · WHEN MUSIC BREAKS</a:t>
            </a:r>
            <a:endParaRPr lang="en-US" sz="1200" dirty="0">
              <a:latin typeface="SimSun" panose="02010600030101010101" pitchFamily="2" charset="-122"/>
              <a:ea typeface="SimSun" panose="02010600030101010101" pitchFamily="2" charset="-122"/>
            </a:endParaRPr>
          </a:p>
        </p:txBody>
      </p:sp>
      <p:pic>
        <p:nvPicPr>
          <p:cNvPr id="4" name="Image 0" descr="MUSIC spectrum for uncorrelated sources with two peaks, and for coherent sources with a single peak near 13 degrees"/>
          <p:cNvPicPr>
            <a:picLocks noChangeAspect="1"/>
          </p:cNvPicPr>
          <p:nvPr/>
        </p:nvPicPr>
        <p:blipFill>
          <a:blip r:embed="rId3"/>
          <a:srcRect t="-46" b="-46"/>
          <a:stretch/>
        </p:blipFill>
        <p:spPr>
          <a:xfrm>
            <a:off x="812800" y="1587500"/>
            <a:ext cx="6731000" cy="3797300"/>
          </a:xfrm>
          <a:prstGeom prst="rect">
            <a:avLst/>
          </a:prstGeom>
        </p:spPr>
      </p:pic>
      <p:sp>
        <p:nvSpPr>
          <p:cNvPr id="5" name="Text 2"/>
          <p:cNvSpPr/>
          <p:nvPr/>
        </p:nvSpPr>
        <p:spPr>
          <a:xfrm>
            <a:off x="7937500" y="1714500"/>
            <a:ext cx="3544951"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The theorem needed P ≻ 0. With P rank 1, the true fingerprints are no longer orthogonal to Êₙ.</a:t>
            </a:r>
            <a:endParaRPr lang="en-US" sz="1500" dirty="0">
              <a:latin typeface="SimSun" panose="02010600030101010101" pitchFamily="2" charset="-122"/>
              <a:ea typeface="SimSun" panose="02010600030101010101" pitchFamily="2" charset="-122"/>
            </a:endParaRPr>
          </a:p>
        </p:txBody>
      </p:sp>
      <p:sp>
        <p:nvSpPr>
          <p:cNvPr id="6" name="Text 3"/>
          <p:cNvSpPr/>
          <p:nvPr/>
        </p:nvSpPr>
        <p:spPr>
          <a:xfrm>
            <a:off x="7937500" y="2794000"/>
            <a:ext cx="3544951"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Here: a single peak at 13°, between the two true sources.</a:t>
            </a:r>
            <a:endParaRPr lang="en-US" sz="1500" dirty="0">
              <a:latin typeface="SimSun" panose="02010600030101010101" pitchFamily="2" charset="-122"/>
              <a:ea typeface="SimSun" panose="02010600030101010101" pitchFamily="2" charset="-122"/>
            </a:endParaRPr>
          </a:p>
        </p:txBody>
      </p:sp>
      <p:sp>
        <p:nvSpPr>
          <p:cNvPr id="7" name="Text 4"/>
          <p:cNvSpPr/>
          <p:nvPr/>
        </p:nvSpPr>
        <p:spPr>
          <a:xfrm>
            <a:off x="7937500" y="3556000"/>
            <a:ext cx="3544951" cy="1020939"/>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5B6472"/>
                </a:solidFill>
                <a:latin typeface="SimSun" panose="02010600030101010101" pitchFamily="2" charset="-122"/>
                <a:ea typeface="SimSun" panose="02010600030101010101" pitchFamily="2" charset="-122"/>
                <a:cs typeface="Inter" pitchFamily="34" charset="-120"/>
              </a:rPr>
              <a:t>Classical fix: spatial smoothing — average the covariances of overlapping subarrays to restore rank. Cost: a smaller effective aperture.</a:t>
            </a:r>
            <a:endParaRPr lang="en-US" sz="1400" dirty="0">
              <a:latin typeface="SimSun" panose="02010600030101010101" pitchFamily="2" charset="-122"/>
              <a:ea typeface="SimSun" panose="02010600030101010101" pitchFamily="2" charset="-122"/>
            </a:endParaRPr>
          </a:p>
        </p:txBody>
      </p:sp>
      <p:sp>
        <p:nvSpPr>
          <p:cNvPr id="8" name="Text 5"/>
          <p:cNvSpPr/>
          <p:nvPr/>
        </p:nvSpPr>
        <p:spPr>
          <a:xfrm>
            <a:off x="7937500" y="5016500"/>
            <a:ext cx="3544951" cy="3429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SimSun" panose="02010600030101010101" pitchFamily="2" charset="-122"/>
                <a:ea typeface="SimSun" panose="02010600030101010101" pitchFamily="2" charset="-122"/>
                <a:cs typeface="Source Serif 4" pitchFamily="18" charset="-120"/>
              </a:rPr>
              <a:t>Two sources, one answer.</a:t>
            </a:r>
            <a:endParaRPr lang="en-US" sz="2000" dirty="0">
              <a:latin typeface="SimSun" panose="02010600030101010101" pitchFamily="2" charset="-122"/>
              <a:ea typeface="SimSun" panose="02010600030101010101" pitchFamily="2"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24">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Few Snapshots: The Estimated Subspace Wobbles</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ACT 5 · WHEN MUSIC BREAKS</a:t>
            </a:r>
            <a:endParaRPr lang="en-US" sz="1200" dirty="0">
              <a:latin typeface="SimSun" panose="02010600030101010101" pitchFamily="2" charset="-122"/>
              <a:ea typeface="SimSun" panose="02010600030101010101" pitchFamily="2" charset="-122"/>
            </a:endParaRPr>
          </a:p>
        </p:txBody>
      </p:sp>
      <p:pic>
        <p:nvPicPr>
          <p:cNvPr id="4" name="Image 0" descr="Twelve MUSIC spectra from 10 snapshots at 5 dB, mostly merged into one broad peak, versus the sharp reference with 200 snapshots"/>
          <p:cNvPicPr>
            <a:picLocks noChangeAspect="1"/>
          </p:cNvPicPr>
          <p:nvPr/>
        </p:nvPicPr>
        <p:blipFill>
          <a:blip r:embed="rId3"/>
          <a:srcRect t="-46" b="-46"/>
          <a:stretch/>
        </p:blipFill>
        <p:spPr>
          <a:xfrm>
            <a:off x="812800" y="1587500"/>
            <a:ext cx="6731000" cy="3797300"/>
          </a:xfrm>
          <a:prstGeom prst="rect">
            <a:avLst/>
          </a:prstGeom>
        </p:spPr>
      </p:pic>
      <p:sp>
        <p:nvSpPr>
          <p:cNvPr id="5" name="Text 2"/>
          <p:cNvSpPr/>
          <p:nvPr/>
        </p:nvSpPr>
        <p:spPr>
          <a:xfrm>
            <a:off x="7937500" y="1651000"/>
            <a:ext cx="3544951"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FAILURE 2 · FEW SNAPSHOTS</a:t>
            </a:r>
            <a:endParaRPr lang="en-US" sz="1200" dirty="0">
              <a:latin typeface="SimSun" panose="02010600030101010101" pitchFamily="2" charset="-122"/>
              <a:ea typeface="SimSun" panose="02010600030101010101" pitchFamily="2" charset="-122"/>
            </a:endParaRPr>
          </a:p>
        </p:txBody>
      </p:sp>
      <p:sp>
        <p:nvSpPr>
          <p:cNvPr id="6" name="Text 3"/>
          <p:cNvSpPr/>
          <p:nvPr/>
        </p:nvSpPr>
        <p:spPr>
          <a:xfrm>
            <a:off x="7937500" y="1968500"/>
            <a:ext cx="3544951"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R̂ is an average over N snapshots. With N = 10 it is a noisy guess of R.</a:t>
            </a:r>
            <a:endParaRPr lang="en-US" sz="1500" dirty="0">
              <a:latin typeface="SimSun" panose="02010600030101010101" pitchFamily="2" charset="-122"/>
              <a:ea typeface="SimSun" panose="02010600030101010101" pitchFamily="2" charset="-122"/>
            </a:endParaRPr>
          </a:p>
        </p:txBody>
      </p:sp>
      <p:sp>
        <p:nvSpPr>
          <p:cNvPr id="7" name="Text 4"/>
          <p:cNvSpPr/>
          <p:nvPr/>
        </p:nvSpPr>
        <p:spPr>
          <a:xfrm>
            <a:off x="7937500" y="2857500"/>
            <a:ext cx="3544951"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Noise directions leak into Êₛ — a “subspace swap” — and the two peaks merge.</a:t>
            </a:r>
            <a:endParaRPr lang="en-US" sz="1500" dirty="0">
              <a:latin typeface="SimSun" panose="02010600030101010101" pitchFamily="2" charset="-122"/>
              <a:ea typeface="SimSun" panose="02010600030101010101" pitchFamily="2" charset="-122"/>
            </a:endParaRPr>
          </a:p>
        </p:txBody>
      </p:sp>
      <p:sp>
        <p:nvSpPr>
          <p:cNvPr id="8" name="Text 5"/>
          <p:cNvSpPr/>
          <p:nvPr/>
        </p:nvSpPr>
        <p:spPr>
          <a:xfrm>
            <a:off x="7937500" y="3746500"/>
            <a:ext cx="3544951" cy="77205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5B6472"/>
                </a:solidFill>
                <a:latin typeface="SimSun" panose="02010600030101010101" pitchFamily="2" charset="-122"/>
                <a:ea typeface="SimSun" panose="02010600030101010101" pitchFamily="2" charset="-122"/>
                <a:cs typeface="Inter" pitchFamily="34" charset="-120"/>
              </a:rPr>
              <a:t>Here (N = 10, 5 dB): both sources resolved within 1.5° in about 9% of 500 trials.</a:t>
            </a:r>
            <a:endParaRPr lang="en-US" sz="1400" dirty="0">
              <a:latin typeface="SimSun" panose="02010600030101010101" pitchFamily="2" charset="-122"/>
              <a:ea typeface="SimSun" panose="02010600030101010101" pitchFamily="2" charset="-122"/>
            </a:endParaRPr>
          </a:p>
        </p:txBody>
      </p:sp>
      <p:sp>
        <p:nvSpPr>
          <p:cNvPr id="9" name="Text 6"/>
          <p:cNvSpPr/>
          <p:nvPr/>
        </p:nvSpPr>
        <p:spPr>
          <a:xfrm>
            <a:off x="7937500" y="5016500"/>
            <a:ext cx="3544951" cy="3429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SimSun" panose="02010600030101010101" pitchFamily="2" charset="-122"/>
                <a:ea typeface="SimSun" panose="02010600030101010101" pitchFamily="2" charset="-122"/>
                <a:cs typeface="Source Serif 4" pitchFamily="18" charset="-120"/>
              </a:rPr>
              <a:t>MUSIC is only as good as R̂.</a:t>
            </a:r>
            <a:endParaRPr lang="en-US" sz="2000" dirty="0">
              <a:latin typeface="SimSun" panose="02010600030101010101" pitchFamily="2" charset="-122"/>
              <a:ea typeface="SimSun" panose="02010600030101010101" pitchFamily="2"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25">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A Wrong Array Model Means Wrong Fingerprints</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ACT 5 · WHEN MUSIC BREAKS</a:t>
            </a:r>
            <a:endParaRPr lang="en-US" sz="1200" dirty="0">
              <a:latin typeface="SimSun" panose="02010600030101010101" pitchFamily="2" charset="-122"/>
              <a:ea typeface="SimSun" panose="02010600030101010101" pitchFamily="2" charset="-122"/>
            </a:endParaRPr>
          </a:p>
        </p:txBody>
      </p:sp>
      <p:pic>
        <p:nvPicPr>
          <p:cNvPr id="4" name="Image 0" descr="MUSIC spectrum for an ideal array with two peaks, and for a miscalibrated array where the second peak becomes a shoulder"/>
          <p:cNvPicPr>
            <a:picLocks noChangeAspect="1"/>
          </p:cNvPicPr>
          <p:nvPr/>
        </p:nvPicPr>
        <p:blipFill>
          <a:blip r:embed="rId3"/>
          <a:srcRect t="-46" b="-46"/>
          <a:stretch/>
        </p:blipFill>
        <p:spPr>
          <a:xfrm>
            <a:off x="812800" y="1587500"/>
            <a:ext cx="6731000" cy="3797300"/>
          </a:xfrm>
          <a:prstGeom prst="rect">
            <a:avLst/>
          </a:prstGeom>
        </p:spPr>
      </p:pic>
      <p:sp>
        <p:nvSpPr>
          <p:cNvPr id="5" name="Text 2"/>
          <p:cNvSpPr/>
          <p:nvPr/>
        </p:nvSpPr>
        <p:spPr>
          <a:xfrm>
            <a:off x="7937500" y="1651000"/>
            <a:ext cx="3544951"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FAILURE 3 · ARRAY MISMATCH</a:t>
            </a:r>
            <a:endParaRPr lang="en-US" sz="1200" dirty="0">
              <a:latin typeface="SimSun" panose="02010600030101010101" pitchFamily="2" charset="-122"/>
              <a:ea typeface="SimSun" panose="02010600030101010101" pitchFamily="2" charset="-122"/>
            </a:endParaRPr>
          </a:p>
        </p:txBody>
      </p:sp>
      <p:sp>
        <p:nvSpPr>
          <p:cNvPr id="6" name="Text 3"/>
          <p:cNvSpPr/>
          <p:nvPr/>
        </p:nvSpPr>
        <p:spPr>
          <a:xfrm>
            <a:off x="7937500" y="1968500"/>
            <a:ext cx="3544951" cy="558800"/>
          </a:xfrm>
          <a:prstGeom prst="rect">
            <a:avLst/>
          </a:prstGeom>
          <a:noFill/>
          <a:ln/>
        </p:spPr>
        <p:txBody>
          <a:bodyPr wrap="square" lIns="0" tIns="0" rIns="0" bIns="0" rtlCol="0" anchor="t">
            <a:normAutofit fontScale="92500"/>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MUSIC trusts a(θ) exactly. Real arrays have position, gain and phase errors.</a:t>
            </a:r>
            <a:endParaRPr lang="en-US" sz="1500" dirty="0">
              <a:latin typeface="SimSun" panose="02010600030101010101" pitchFamily="2" charset="-122"/>
              <a:ea typeface="SimSun" panose="02010600030101010101" pitchFamily="2" charset="-122"/>
            </a:endParaRPr>
          </a:p>
        </p:txBody>
      </p:sp>
      <p:sp>
        <p:nvSpPr>
          <p:cNvPr id="7" name="Text 4"/>
          <p:cNvSpPr/>
          <p:nvPr/>
        </p:nvSpPr>
        <p:spPr>
          <a:xfrm>
            <a:off x="7937500" y="2857500"/>
            <a:ext cx="3544951" cy="825500"/>
          </a:xfrm>
          <a:prstGeom prst="rect">
            <a:avLst/>
          </a:prstGeom>
          <a:noFill/>
          <a:ln/>
        </p:spPr>
        <p:txBody>
          <a:bodyPr wrap="square" lIns="0" tIns="0" rIns="0" bIns="0" rtlCol="0" anchor="t">
            <a:normAutofit fontScale="85000" lnSpcReduction="10000"/>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Here: element positions off by σ = 0.1λ. The 16° source collapses into a shoulder; the other peak lands at 9.8°.</a:t>
            </a:r>
            <a:endParaRPr lang="en-US" sz="1500" dirty="0">
              <a:latin typeface="SimSun" panose="02010600030101010101" pitchFamily="2" charset="-122"/>
              <a:ea typeface="SimSun" panose="02010600030101010101" pitchFamily="2" charset="-122"/>
            </a:endParaRPr>
          </a:p>
        </p:txBody>
      </p:sp>
      <p:sp>
        <p:nvSpPr>
          <p:cNvPr id="8" name="Text 5"/>
          <p:cNvSpPr/>
          <p:nvPr/>
        </p:nvSpPr>
        <p:spPr>
          <a:xfrm>
            <a:off x="7937500" y="5016500"/>
            <a:ext cx="3544951" cy="660400"/>
          </a:xfrm>
          <a:prstGeom prst="rect">
            <a:avLst/>
          </a:prstGeom>
          <a:noFill/>
          <a:ln/>
        </p:spPr>
        <p:txBody>
          <a:bodyPr wrap="square" lIns="0" tIns="0" rIns="0" bIns="0" rtlCol="0" anchor="t">
            <a:normAutofit/>
          </a:bodyPr>
          <a:lstStyle/>
          <a:p>
            <a:pPr marL="0" indent="0" algn="l">
              <a:lnSpc>
                <a:spcPts val="2500"/>
              </a:lnSpc>
              <a:buNone/>
            </a:pPr>
            <a:r>
              <a:rPr lang="en-US" sz="2000" i="1" dirty="0">
                <a:solidFill>
                  <a:srgbClr val="A8441A"/>
                </a:solidFill>
                <a:latin typeface="SimSun" panose="02010600030101010101" pitchFamily="2" charset="-122"/>
                <a:ea typeface="SimSun" panose="02010600030101010101" pitchFamily="2" charset="-122"/>
                <a:cs typeface="Source Serif 4" pitchFamily="18" charset="-120"/>
              </a:rPr>
              <a:t>Wrong fingerprints, wrong answer.</a:t>
            </a:r>
            <a:endParaRPr lang="en-US" sz="2000" dirty="0">
              <a:latin typeface="SimSun" panose="02010600030101010101" pitchFamily="2" charset="-122"/>
              <a:ea typeface="SimSun" panose="02010600030101010101" pitchFamily="2"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26">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ource Serif 4" pitchFamily="18" charset="0"/>
                <a:ea typeface="Source Serif 4" pitchFamily="18" charset="-122"/>
                <a:cs typeface="Source Serif 4" pitchFamily="18" charset="-120"/>
              </a:rPr>
              <a:t>SubspaceNet: Keep MUSIC, Learn the Covariance</a:t>
            </a:r>
            <a:endParaRPr lang="en-US" sz="3200" dirty="0"/>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Inter" pitchFamily="34" charset="0"/>
                <a:ea typeface="Inter" pitchFamily="34" charset="-122"/>
                <a:cs typeface="Inter" pitchFamily="34" charset="-120"/>
              </a:rPr>
              <a:t>ACT 6 · SUBSPACENET</a:t>
            </a:r>
            <a:endParaRPr lang="en-US" sz="1200" dirty="0"/>
          </a:p>
        </p:txBody>
      </p:sp>
      <p:graphicFrame>
        <p:nvGraphicFramePr>
          <p:cNvPr id="4" name="Table 0"/>
          <p:cNvGraphicFramePr>
            <a:graphicFrameLocks noGrp="1"/>
          </p:cNvGraphicFramePr>
          <p:nvPr>
            <p:extLst>
              <p:ext uri="{D42A27DB-BD31-4B8C-83A1-F6EECF244321}">
                <p14:modId xmlns:p14="http://schemas.microsoft.com/office/powerpoint/2010/main" val="1244387551"/>
              </p:ext>
            </p:extLst>
          </p:nvPr>
        </p:nvGraphicFramePr>
        <p:xfrm>
          <a:off x="824089" y="1725789"/>
          <a:ext cx="10555110" cy="1538464"/>
        </p:xfrm>
        <a:graphic>
          <a:graphicData uri="http://schemas.openxmlformats.org/drawingml/2006/table">
            <a:tbl>
              <a:tblPr/>
              <a:tblGrid>
                <a:gridCol w="2322124">
                  <a:extLst>
                    <a:ext uri="{9D8B030D-6E8A-4147-A177-3AD203B41FA5}">
                      <a16:colId xmlns:a16="http://schemas.microsoft.com/office/drawing/2014/main" val="20000"/>
                    </a:ext>
                  </a:extLst>
                </a:gridCol>
                <a:gridCol w="4010942">
                  <a:extLst>
                    <a:ext uri="{9D8B030D-6E8A-4147-A177-3AD203B41FA5}">
                      <a16:colId xmlns:a16="http://schemas.microsoft.com/office/drawing/2014/main" val="20001"/>
                    </a:ext>
                  </a:extLst>
                </a:gridCol>
                <a:gridCol w="4222044">
                  <a:extLst>
                    <a:ext uri="{9D8B030D-6E8A-4147-A177-3AD203B41FA5}">
                      <a16:colId xmlns:a16="http://schemas.microsoft.com/office/drawing/2014/main" val="20002"/>
                    </a:ext>
                  </a:extLst>
                </a:gridCol>
              </a:tblGrid>
              <a:tr h="384616">
                <a:tc>
                  <a:txBody>
                    <a:bodyPr/>
                    <a:lstStyle/>
                    <a:p>
                      <a:pPr marL="0" indent="0">
                        <a:lnSpc>
                          <a:spcPts val="196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Failure</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What goes wrong in R̂</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What a learned R̃ can do</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extLst>
                  <a:ext uri="{0D108BD9-81ED-4DB2-BD59-A6C34878D82A}">
                    <a16:rowId xmlns:a16="http://schemas.microsoft.com/office/drawing/2014/main" val="10000"/>
                  </a:ext>
                </a:extLst>
              </a:tr>
              <a:tr h="384616">
                <a:tc>
                  <a:txBody>
                    <a:bodyPr/>
                    <a:lstStyle/>
                    <a:p>
                      <a:pPr marL="0" indent="0">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Coherent sources</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rank collapses below K</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restore a K-dimensional signal subspace</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1"/>
                  </a:ext>
                </a:extLst>
              </a:tr>
              <a:tr h="384616">
                <a:tc>
                  <a:txBody>
                    <a:bodyPr/>
                    <a:lstStyle/>
                    <a:p>
                      <a:pPr marL="0" indent="0">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Few snapshots</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noisy, unstable eigenvectors</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denoise toward the true structure</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2"/>
                  </a:ext>
                </a:extLst>
              </a:tr>
              <a:tr h="384616">
                <a:tc>
                  <a:txBody>
                    <a:bodyPr/>
                    <a:lstStyle/>
                    <a:p>
                      <a:pPr marL="0" indent="0">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Array mismatch</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inconsistent with the nominal a(θ)</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absorb the mismatch so a(θ) fits again</a:t>
                      </a:r>
                      <a:endParaRPr lang="en-US" sz="1400" dirty="0">
                        <a:latin typeface="SimSun" panose="02010600030101010101" pitchFamily="2" charset="-122"/>
                        <a:ea typeface="SimSun" panose="02010600030101010101" pitchFamily="2" charset="-122"/>
                        <a:cs typeface="Inter"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ext 2"/>
          <p:cNvSpPr/>
          <p:nvPr/>
        </p:nvSpPr>
        <p:spPr>
          <a:xfrm>
            <a:off x="812800" y="4000500"/>
            <a:ext cx="10883392" cy="438150"/>
          </a:xfrm>
          <a:prstGeom prst="rect">
            <a:avLst/>
          </a:prstGeom>
          <a:noFill/>
          <a:ln/>
        </p:spPr>
        <p:txBody>
          <a:bodyPr wrap="square" lIns="0" tIns="0" rIns="0" bIns="0" rtlCol="0" anchor="t">
            <a:normAutofit/>
          </a:bodyPr>
          <a:lstStyle/>
          <a:p>
            <a:pPr marL="0" indent="0" algn="l">
              <a:lnSpc>
                <a:spcPts val="3250"/>
              </a:lnSpc>
              <a:buNone/>
            </a:pPr>
            <a:r>
              <a:rPr lang="en-US" sz="2600" i="1" dirty="0">
                <a:solidFill>
                  <a:srgbClr val="A8441A"/>
                </a:solidFill>
                <a:latin typeface="Source Serif 4" pitchFamily="18" charset="0"/>
                <a:ea typeface="Source Serif 4" pitchFamily="18" charset="-122"/>
                <a:cs typeface="Source Serif 4" pitchFamily="18" charset="-120"/>
              </a:rPr>
              <a:t>Don't replace the algorithm. Repair its input.</a:t>
            </a:r>
            <a:endParaRPr lang="en-US" sz="2600" dirty="0"/>
          </a:p>
        </p:txBody>
      </p:sp>
      <p:sp>
        <p:nvSpPr>
          <p:cNvPr id="6" name="Text 3"/>
          <p:cNvSpPr/>
          <p:nvPr/>
        </p:nvSpPr>
        <p:spPr>
          <a:xfrm>
            <a:off x="812800" y="4889500"/>
            <a:ext cx="10883392" cy="487627"/>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472"/>
                </a:solidFill>
                <a:latin typeface="Inter" pitchFamily="34" charset="0"/>
                <a:ea typeface="Inter" pitchFamily="34" charset="-122"/>
                <a:cs typeface="Inter" pitchFamily="34" charset="-120"/>
              </a:rPr>
              <a:t>Shmuel, Merkofer, Revach, van Sloun &amp; Shlezinger, “SubspaceNet: Deep Learning-Aided Subspace Methods for DoA Estimation.” An instance of model-based deep learning: a network inside a classical pipeline.</a:t>
            </a:r>
            <a:endParaRPr lang="en-US" sz="13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27">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The Pipeline</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ACT 6 · SUBSPACENET</a:t>
            </a:r>
            <a:endParaRPr lang="en-US" sz="1200" dirty="0">
              <a:latin typeface="SimSun" panose="02010600030101010101" pitchFamily="2" charset="-122"/>
              <a:ea typeface="SimSun" panose="02010600030101010101" pitchFamily="2" charset="-122"/>
            </a:endParaRPr>
          </a:p>
        </p:txBody>
      </p:sp>
      <p:sp>
        <p:nvSpPr>
          <p:cNvPr id="4" name="Text 2"/>
          <p:cNvSpPr/>
          <p:nvPr/>
        </p:nvSpPr>
        <p:spPr>
          <a:xfrm>
            <a:off x="7454900" y="952500"/>
            <a:ext cx="3924300" cy="238742"/>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C4501D"/>
                </a:solidFill>
                <a:latin typeface="SimSun" panose="02010600030101010101" pitchFamily="2" charset="-122"/>
                <a:ea typeface="SimSun" panose="02010600030101010101" pitchFamily="2" charset="-122"/>
                <a:cs typeface="Inter" pitchFamily="34" charset="-120"/>
              </a:rPr>
              <a:t>■</a:t>
            </a:r>
            <a:r>
              <a:rPr lang="en-US" sz="1200" b="1" dirty="0">
                <a:solidFill>
                  <a:srgbClr val="5B6472"/>
                </a:solidFill>
                <a:latin typeface="SimSun" panose="02010600030101010101" pitchFamily="2" charset="-122"/>
                <a:ea typeface="SimSun" panose="02010600030101010101" pitchFamily="2" charset="-122"/>
                <a:cs typeface="Inter" pitchFamily="34" charset="-120"/>
              </a:rPr>
              <a:t> learned    </a:t>
            </a:r>
            <a:r>
              <a:rPr lang="en-US" sz="1200" b="1" dirty="0">
                <a:solidFill>
                  <a:srgbClr val="1B2230"/>
                </a:solidFill>
                <a:latin typeface="SimSun" panose="02010600030101010101" pitchFamily="2" charset="-122"/>
                <a:ea typeface="SimSun" panose="02010600030101010101" pitchFamily="2" charset="-122"/>
                <a:cs typeface="Inter" pitchFamily="34" charset="-120"/>
              </a:rPr>
              <a:t>■</a:t>
            </a:r>
            <a:r>
              <a:rPr lang="en-US" sz="1200" b="1" dirty="0">
                <a:solidFill>
                  <a:srgbClr val="5B6472"/>
                </a:solidFill>
                <a:latin typeface="SimSun" panose="02010600030101010101" pitchFamily="2" charset="-122"/>
                <a:ea typeface="SimSun" panose="02010600030101010101" pitchFamily="2" charset="-122"/>
                <a:cs typeface="Inter" pitchFamily="34" charset="-120"/>
              </a:rPr>
              <a:t> fixed</a:t>
            </a:r>
            <a:endParaRPr lang="en-US" sz="1200" dirty="0">
              <a:latin typeface="SimSun" panose="02010600030101010101" pitchFamily="2" charset="-122"/>
              <a:ea typeface="SimSun" panose="02010600030101010101" pitchFamily="2" charset="-122"/>
            </a:endParaRPr>
          </a:p>
        </p:txBody>
      </p:sp>
      <p:sp>
        <p:nvSpPr>
          <p:cNvPr id="5" name="Shape 3"/>
          <p:cNvSpPr/>
          <p:nvPr/>
        </p:nvSpPr>
        <p:spPr>
          <a:xfrm>
            <a:off x="822325" y="1851025"/>
            <a:ext cx="3028950" cy="996950"/>
          </a:xfrm>
          <a:prstGeom prst="roundRect">
            <a:avLst>
              <a:gd name="adj" fmla="val 9236"/>
            </a:avLst>
          </a:prstGeom>
          <a:solidFill>
            <a:srgbClr val="FFFDF8"/>
          </a:solidFill>
          <a:ln w="19050">
            <a:solidFill>
              <a:srgbClr val="1B2230"/>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6" name="Text 4"/>
          <p:cNvSpPr/>
          <p:nvPr/>
        </p:nvSpPr>
        <p:spPr>
          <a:xfrm>
            <a:off x="1007533" y="1998129"/>
            <a:ext cx="2738289" cy="238742"/>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Snapshots</a:t>
            </a:r>
            <a:endParaRPr lang="en-US" sz="1400" dirty="0">
              <a:latin typeface="SimSun" panose="02010600030101010101" pitchFamily="2" charset="-122"/>
              <a:ea typeface="SimSun" panose="02010600030101010101" pitchFamily="2" charset="-122"/>
            </a:endParaRPr>
          </a:p>
        </p:txBody>
      </p:sp>
      <p:sp>
        <p:nvSpPr>
          <p:cNvPr id="7" name="Text 5"/>
          <p:cNvSpPr/>
          <p:nvPr/>
        </p:nvSpPr>
        <p:spPr>
          <a:xfrm>
            <a:off x="1007533" y="2262274"/>
            <a:ext cx="2738289" cy="231114"/>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B6472"/>
                </a:solidFill>
                <a:latin typeface="SimSun" panose="02010600030101010101" pitchFamily="2" charset="-122"/>
                <a:ea typeface="SimSun" panose="02010600030101010101" pitchFamily="2" charset="-122"/>
                <a:cs typeface="Inter" pitchFamily="34" charset="-120"/>
              </a:rPr>
              <a:t>x(t), t = 1…N · M antennas</a:t>
            </a:r>
            <a:endParaRPr lang="en-US" sz="1200" dirty="0">
              <a:latin typeface="SimSun" panose="02010600030101010101" pitchFamily="2" charset="-122"/>
              <a:ea typeface="SimSun" panose="02010600030101010101" pitchFamily="2" charset="-122"/>
            </a:endParaRPr>
          </a:p>
        </p:txBody>
      </p:sp>
      <p:sp>
        <p:nvSpPr>
          <p:cNvPr id="8" name="Shape 6"/>
          <p:cNvSpPr/>
          <p:nvPr/>
        </p:nvSpPr>
        <p:spPr>
          <a:xfrm>
            <a:off x="4581525" y="1851025"/>
            <a:ext cx="3028950" cy="996950"/>
          </a:xfrm>
          <a:prstGeom prst="roundRect">
            <a:avLst>
              <a:gd name="adj" fmla="val 9236"/>
            </a:avLst>
          </a:prstGeom>
          <a:solidFill>
            <a:srgbClr val="FFFDF8"/>
          </a:solidFill>
          <a:ln w="19050">
            <a:solidFill>
              <a:srgbClr val="1B2230"/>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9" name="Text 7"/>
          <p:cNvSpPr/>
          <p:nvPr/>
        </p:nvSpPr>
        <p:spPr>
          <a:xfrm>
            <a:off x="4766733" y="1998129"/>
            <a:ext cx="2738289" cy="238742"/>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Lagged autocorrelations</a:t>
            </a:r>
            <a:endParaRPr lang="en-US" sz="1400" dirty="0">
              <a:latin typeface="SimSun" panose="02010600030101010101" pitchFamily="2" charset="-122"/>
              <a:ea typeface="SimSun" panose="02010600030101010101" pitchFamily="2" charset="-122"/>
            </a:endParaRPr>
          </a:p>
        </p:txBody>
      </p:sp>
      <p:sp>
        <p:nvSpPr>
          <p:cNvPr id="10" name="Text 8"/>
          <p:cNvSpPr/>
          <p:nvPr/>
        </p:nvSpPr>
        <p:spPr>
          <a:xfrm>
            <a:off x="4766733" y="2262274"/>
            <a:ext cx="2738289" cy="436827"/>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B6472"/>
                </a:solidFill>
                <a:latin typeface="SimSun" panose="02010600030101010101" pitchFamily="2" charset="-122"/>
                <a:ea typeface="SimSun" panose="02010600030101010101" pitchFamily="2" charset="-122"/>
                <a:cs typeface="Inter" pitchFamily="34" charset="-120"/>
              </a:rPr>
              <a:t>R̂ₓ(τ), τ = 0 … τₘₐₓ · real and imaginary parts as channels</a:t>
            </a:r>
            <a:endParaRPr lang="en-US" sz="1200" dirty="0">
              <a:latin typeface="SimSun" panose="02010600030101010101" pitchFamily="2" charset="-122"/>
              <a:ea typeface="SimSun" panose="02010600030101010101" pitchFamily="2" charset="-122"/>
            </a:endParaRPr>
          </a:p>
        </p:txBody>
      </p:sp>
      <p:sp>
        <p:nvSpPr>
          <p:cNvPr id="12" name="Text 10"/>
          <p:cNvSpPr/>
          <p:nvPr/>
        </p:nvSpPr>
        <p:spPr>
          <a:xfrm>
            <a:off x="8525933" y="1998129"/>
            <a:ext cx="2738289" cy="238742"/>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CNN autoencoder</a:t>
            </a:r>
            <a:endParaRPr lang="en-US" sz="1400" dirty="0">
              <a:latin typeface="SimSun" panose="02010600030101010101" pitchFamily="2" charset="-122"/>
              <a:ea typeface="SimSun" panose="02010600030101010101" pitchFamily="2" charset="-122"/>
            </a:endParaRPr>
          </a:p>
        </p:txBody>
      </p:sp>
      <p:sp>
        <p:nvSpPr>
          <p:cNvPr id="13" name="Text 11"/>
          <p:cNvSpPr/>
          <p:nvPr/>
        </p:nvSpPr>
        <p:spPr>
          <a:xfrm>
            <a:off x="8525933" y="2262274"/>
            <a:ext cx="2738289" cy="231114"/>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B6472"/>
                </a:solidFill>
                <a:latin typeface="SimSun" panose="02010600030101010101" pitchFamily="2" charset="-122"/>
                <a:ea typeface="SimSun" panose="02010600030101010101" pitchFamily="2" charset="-122"/>
                <a:cs typeface="Inter" pitchFamily="34" charset="-120"/>
              </a:rPr>
              <a:t>outputs an M × M matrix K</a:t>
            </a:r>
            <a:endParaRPr lang="en-US" sz="1200" dirty="0">
              <a:latin typeface="SimSun" panose="02010600030101010101" pitchFamily="2" charset="-122"/>
              <a:ea typeface="SimSun" panose="02010600030101010101" pitchFamily="2" charset="-122"/>
            </a:endParaRPr>
          </a:p>
        </p:txBody>
      </p:sp>
      <p:sp>
        <p:nvSpPr>
          <p:cNvPr id="14" name="Shape 12"/>
          <p:cNvSpPr/>
          <p:nvPr/>
        </p:nvSpPr>
        <p:spPr>
          <a:xfrm>
            <a:off x="8340725" y="3565525"/>
            <a:ext cx="3028950" cy="996950"/>
          </a:xfrm>
          <a:prstGeom prst="roundRect">
            <a:avLst>
              <a:gd name="adj" fmla="val 9236"/>
            </a:avLst>
          </a:prstGeom>
          <a:solidFill>
            <a:srgbClr val="FFFDF8"/>
          </a:solidFill>
          <a:ln w="19050">
            <a:solidFill>
              <a:srgbClr val="1B2230"/>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15" name="Text 13"/>
          <p:cNvSpPr/>
          <p:nvPr/>
        </p:nvSpPr>
        <p:spPr>
          <a:xfrm>
            <a:off x="8525933" y="3712629"/>
            <a:ext cx="2738289" cy="238742"/>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Surrogate covariance</a:t>
            </a:r>
            <a:endParaRPr lang="en-US" sz="1400" dirty="0">
              <a:latin typeface="SimSun" panose="02010600030101010101" pitchFamily="2" charset="-122"/>
              <a:ea typeface="SimSun" panose="02010600030101010101" pitchFamily="2" charset="-122"/>
            </a:endParaRPr>
          </a:p>
        </p:txBody>
      </p:sp>
      <p:sp>
        <p:nvSpPr>
          <p:cNvPr id="16" name="Text 14"/>
          <p:cNvSpPr/>
          <p:nvPr/>
        </p:nvSpPr>
        <p:spPr>
          <a:xfrm>
            <a:off x="8525933" y="3976774"/>
            <a:ext cx="2738289" cy="231114"/>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B6472"/>
                </a:solidFill>
                <a:latin typeface="SimSun" panose="02010600030101010101" pitchFamily="2" charset="-122"/>
                <a:ea typeface="SimSun" panose="02010600030101010101" pitchFamily="2" charset="-122"/>
                <a:cs typeface="Inter" pitchFamily="34" charset="-120"/>
              </a:rPr>
              <a:t>R̃ = K Kᴴ + εI</a:t>
            </a:r>
            <a:endParaRPr lang="en-US" sz="1200" dirty="0">
              <a:latin typeface="SimSun" panose="02010600030101010101" pitchFamily="2" charset="-122"/>
              <a:ea typeface="SimSun" panose="02010600030101010101" pitchFamily="2" charset="-122"/>
            </a:endParaRPr>
          </a:p>
        </p:txBody>
      </p:sp>
      <p:sp>
        <p:nvSpPr>
          <p:cNvPr id="17" name="Shape 15"/>
          <p:cNvSpPr/>
          <p:nvPr/>
        </p:nvSpPr>
        <p:spPr>
          <a:xfrm>
            <a:off x="4581525" y="3565525"/>
            <a:ext cx="3028950" cy="996950"/>
          </a:xfrm>
          <a:prstGeom prst="roundRect">
            <a:avLst>
              <a:gd name="adj" fmla="val 9236"/>
            </a:avLst>
          </a:prstGeom>
          <a:solidFill>
            <a:srgbClr val="FFFDF8"/>
          </a:solidFill>
          <a:ln w="19050">
            <a:solidFill>
              <a:srgbClr val="1B2230"/>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18" name="Text 16"/>
          <p:cNvSpPr/>
          <p:nvPr/>
        </p:nvSpPr>
        <p:spPr>
          <a:xfrm>
            <a:off x="4766733" y="3712629"/>
            <a:ext cx="2738289" cy="238742"/>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Root-MUSIC</a:t>
            </a:r>
            <a:endParaRPr lang="en-US" sz="1400" dirty="0">
              <a:latin typeface="SimSun" panose="02010600030101010101" pitchFamily="2" charset="-122"/>
              <a:ea typeface="SimSun" panose="02010600030101010101" pitchFamily="2" charset="-122"/>
            </a:endParaRPr>
          </a:p>
        </p:txBody>
      </p:sp>
      <p:sp>
        <p:nvSpPr>
          <p:cNvPr id="19" name="Text 17"/>
          <p:cNvSpPr/>
          <p:nvPr/>
        </p:nvSpPr>
        <p:spPr>
          <a:xfrm>
            <a:off x="4766733" y="3976774"/>
            <a:ext cx="2738289" cy="436827"/>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B6472"/>
                </a:solidFill>
                <a:latin typeface="SimSun" panose="02010600030101010101" pitchFamily="2" charset="-122"/>
                <a:ea typeface="SimSun" panose="02010600030101010101" pitchFamily="2" charset="-122"/>
                <a:cs typeface="Inter" pitchFamily="34" charset="-120"/>
              </a:rPr>
              <a:t>eigendecompose R̃, then root the polynomial</a:t>
            </a:r>
            <a:endParaRPr lang="en-US" sz="1200" dirty="0">
              <a:latin typeface="SimSun" panose="02010600030101010101" pitchFamily="2" charset="-122"/>
              <a:ea typeface="SimSun" panose="02010600030101010101" pitchFamily="2" charset="-122"/>
            </a:endParaRPr>
          </a:p>
        </p:txBody>
      </p:sp>
      <p:sp>
        <p:nvSpPr>
          <p:cNvPr id="20" name="Shape 18"/>
          <p:cNvSpPr/>
          <p:nvPr/>
        </p:nvSpPr>
        <p:spPr>
          <a:xfrm>
            <a:off x="822325" y="3565525"/>
            <a:ext cx="3028950" cy="996950"/>
          </a:xfrm>
          <a:prstGeom prst="roundRect">
            <a:avLst>
              <a:gd name="adj" fmla="val 9236"/>
            </a:avLst>
          </a:prstGeom>
          <a:solidFill>
            <a:srgbClr val="FFFDF8"/>
          </a:solidFill>
          <a:ln w="19050">
            <a:solidFill>
              <a:srgbClr val="1B2230"/>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21" name="Text 19"/>
          <p:cNvSpPr/>
          <p:nvPr/>
        </p:nvSpPr>
        <p:spPr>
          <a:xfrm>
            <a:off x="1007533" y="3712629"/>
            <a:ext cx="2738289" cy="238742"/>
          </a:xfrm>
          <a:prstGeom prst="rect">
            <a:avLst/>
          </a:prstGeom>
          <a:noFill/>
          <a:ln/>
        </p:spPr>
        <p:txBody>
          <a:bodyPr wrap="square" lIns="0" tIns="0" rIns="0" bIns="0" rtlCol="0" anchor="t">
            <a:normAutofit/>
          </a:bodyPr>
          <a:lstStyle/>
          <a:p>
            <a:pPr marL="0" indent="0" algn="l">
              <a:lnSpc>
                <a:spcPts val="168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DOA estimates</a:t>
            </a:r>
            <a:endParaRPr lang="en-US" sz="1400" dirty="0">
              <a:latin typeface="SimSun" panose="02010600030101010101" pitchFamily="2" charset="-122"/>
              <a:ea typeface="SimSun" panose="02010600030101010101" pitchFamily="2" charset="-122"/>
            </a:endParaRPr>
          </a:p>
        </p:txBody>
      </p:sp>
      <p:sp>
        <p:nvSpPr>
          <p:cNvPr id="22" name="Text 20"/>
          <p:cNvSpPr/>
          <p:nvPr/>
        </p:nvSpPr>
        <p:spPr>
          <a:xfrm>
            <a:off x="1007533" y="3976774"/>
            <a:ext cx="2738289" cy="231114"/>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B6472"/>
                </a:solidFill>
                <a:latin typeface="SimSun" panose="02010600030101010101" pitchFamily="2" charset="-122"/>
                <a:ea typeface="SimSun" panose="02010600030101010101" pitchFamily="2" charset="-122"/>
                <a:cs typeface="Inter" pitchFamily="34" charset="-120"/>
              </a:rPr>
              <a:t>θ̂₁, …, θ̂_K</a:t>
            </a:r>
            <a:endParaRPr lang="en-US" sz="1200" dirty="0">
              <a:latin typeface="SimSun" panose="02010600030101010101" pitchFamily="2" charset="-122"/>
              <a:ea typeface="SimSun" panose="02010600030101010101" pitchFamily="2" charset="-122"/>
            </a:endParaRPr>
          </a:p>
        </p:txBody>
      </p:sp>
      <p:sp>
        <p:nvSpPr>
          <p:cNvPr id="23" name="Text 21"/>
          <p:cNvSpPr/>
          <p:nvPr/>
        </p:nvSpPr>
        <p:spPr>
          <a:xfrm>
            <a:off x="822325" y="5089525"/>
            <a:ext cx="3028950" cy="615950"/>
          </a:xfrm>
          <a:prstGeom prst="roundRect">
            <a:avLst>
              <a:gd name="adj" fmla="val 14948"/>
            </a:avLst>
          </a:prstGeom>
          <a:solidFill>
            <a:srgbClr val="FFFDF8"/>
          </a:solidFill>
          <a:ln w="19050">
            <a:solidFill>
              <a:srgbClr val="C4501D"/>
            </a:solidFill>
            <a:prstDash val="dash"/>
          </a:ln>
        </p:spPr>
        <p:txBody>
          <a:bodyPr wrap="square" lIns="158241" tIns="120141" rIns="78485" bIns="120141" rtlCol="0" anchor="t">
            <a:normAutofit/>
          </a:bodyPr>
          <a:lstStyle/>
          <a:p>
            <a:pPr marL="0" indent="0" algn="l">
              <a:lnSpc>
                <a:spcPts val="1680"/>
              </a:lnSpc>
              <a:buNone/>
            </a:pPr>
            <a:r>
              <a:rPr lang="en-US" sz="1400" b="1" dirty="0">
                <a:solidFill>
                  <a:srgbClr val="1B2230"/>
                </a:solidFill>
                <a:latin typeface="SimSun" panose="02010600030101010101" pitchFamily="2" charset="-122"/>
                <a:ea typeface="SimSun" panose="02010600030101010101" pitchFamily="2" charset="-122"/>
                <a:cs typeface="Inter" pitchFamily="34" charset="-120"/>
              </a:rPr>
              <a:t>RMSPE loss vs. true θ</a:t>
            </a:r>
            <a:endParaRPr lang="en-US" sz="1400" dirty="0">
              <a:latin typeface="SimSun" panose="02010600030101010101" pitchFamily="2" charset="-122"/>
              <a:ea typeface="SimSun" panose="02010600030101010101" pitchFamily="2" charset="-122"/>
            </a:endParaRPr>
          </a:p>
        </p:txBody>
      </p:sp>
      <p:pic>
        <p:nvPicPr>
          <p:cNvPr id="24" name="Image 0" descr="connector"/>
          <p:cNvPicPr>
            <a:picLocks noChangeAspect="1"/>
          </p:cNvPicPr>
          <p:nvPr/>
        </p:nvPicPr>
        <p:blipFill>
          <a:blip r:embed="rId3"/>
          <a:srcRect/>
          <a:stretch/>
        </p:blipFill>
        <p:spPr>
          <a:xfrm>
            <a:off x="3797300" y="2286000"/>
            <a:ext cx="838200" cy="127000"/>
          </a:xfrm>
          <a:prstGeom prst="rect">
            <a:avLst/>
          </a:prstGeom>
        </p:spPr>
      </p:pic>
      <p:pic>
        <p:nvPicPr>
          <p:cNvPr id="25" name="Image 1" descr="connector"/>
          <p:cNvPicPr>
            <a:picLocks noChangeAspect="1"/>
          </p:cNvPicPr>
          <p:nvPr/>
        </p:nvPicPr>
        <p:blipFill>
          <a:blip r:embed="rId3"/>
          <a:srcRect/>
          <a:stretch/>
        </p:blipFill>
        <p:spPr>
          <a:xfrm>
            <a:off x="7556500" y="2286000"/>
            <a:ext cx="838200" cy="127000"/>
          </a:xfrm>
          <a:prstGeom prst="rect">
            <a:avLst/>
          </a:prstGeom>
        </p:spPr>
      </p:pic>
      <p:pic>
        <p:nvPicPr>
          <p:cNvPr id="26" name="Image 2" descr="connector"/>
          <p:cNvPicPr>
            <a:picLocks noChangeAspect="1"/>
          </p:cNvPicPr>
          <p:nvPr/>
        </p:nvPicPr>
        <p:blipFill>
          <a:blip r:embed="rId4"/>
          <a:srcRect/>
          <a:stretch/>
        </p:blipFill>
        <p:spPr>
          <a:xfrm>
            <a:off x="9791700" y="2794000"/>
            <a:ext cx="127000" cy="825500"/>
          </a:xfrm>
          <a:prstGeom prst="rect">
            <a:avLst/>
          </a:prstGeom>
        </p:spPr>
      </p:pic>
      <p:pic>
        <p:nvPicPr>
          <p:cNvPr id="27" name="Image 3" descr="connector"/>
          <p:cNvPicPr>
            <a:picLocks noChangeAspect="1"/>
          </p:cNvPicPr>
          <p:nvPr/>
        </p:nvPicPr>
        <p:blipFill>
          <a:blip r:embed="rId5"/>
          <a:srcRect/>
          <a:stretch/>
        </p:blipFill>
        <p:spPr>
          <a:xfrm>
            <a:off x="7556500" y="4000500"/>
            <a:ext cx="838200" cy="127000"/>
          </a:xfrm>
          <a:prstGeom prst="rect">
            <a:avLst/>
          </a:prstGeom>
        </p:spPr>
      </p:pic>
      <p:pic>
        <p:nvPicPr>
          <p:cNvPr id="28" name="Image 4" descr="connector"/>
          <p:cNvPicPr>
            <a:picLocks noChangeAspect="1"/>
          </p:cNvPicPr>
          <p:nvPr/>
        </p:nvPicPr>
        <p:blipFill>
          <a:blip r:embed="rId5"/>
          <a:srcRect/>
          <a:stretch/>
        </p:blipFill>
        <p:spPr>
          <a:xfrm>
            <a:off x="3797300" y="4000500"/>
            <a:ext cx="838200" cy="127000"/>
          </a:xfrm>
          <a:prstGeom prst="rect">
            <a:avLst/>
          </a:prstGeom>
        </p:spPr>
      </p:pic>
      <p:pic>
        <p:nvPicPr>
          <p:cNvPr id="29" name="Image 5" descr="connector"/>
          <p:cNvPicPr>
            <a:picLocks noChangeAspect="1"/>
          </p:cNvPicPr>
          <p:nvPr/>
        </p:nvPicPr>
        <p:blipFill>
          <a:blip r:embed="rId6"/>
          <a:srcRect/>
          <a:stretch/>
        </p:blipFill>
        <p:spPr>
          <a:xfrm>
            <a:off x="2273300" y="4508500"/>
            <a:ext cx="127000" cy="635000"/>
          </a:xfrm>
          <a:prstGeom prst="rect">
            <a:avLst/>
          </a:prstGeom>
        </p:spPr>
      </p:pic>
      <p:pic>
        <p:nvPicPr>
          <p:cNvPr id="30" name="Image 6" descr="connector"/>
          <p:cNvPicPr>
            <a:picLocks noChangeAspect="1"/>
          </p:cNvPicPr>
          <p:nvPr/>
        </p:nvPicPr>
        <p:blipFill>
          <a:blip r:embed="rId7"/>
          <a:srcRect/>
          <a:stretch/>
        </p:blipFill>
        <p:spPr>
          <a:xfrm>
            <a:off x="3810000" y="4533900"/>
            <a:ext cx="6096000" cy="914400"/>
          </a:xfrm>
          <a:prstGeom prst="rect">
            <a:avLst/>
          </a:prstGeom>
        </p:spPr>
      </p:pic>
      <p:sp>
        <p:nvSpPr>
          <p:cNvPr id="31" name="Text 22"/>
          <p:cNvSpPr/>
          <p:nvPr/>
        </p:nvSpPr>
        <p:spPr>
          <a:xfrm>
            <a:off x="4191000" y="5029200"/>
            <a:ext cx="5494020" cy="238742"/>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441A"/>
                </a:solidFill>
                <a:latin typeface="SimSun" panose="02010600030101010101" pitchFamily="2" charset="-122"/>
                <a:ea typeface="SimSun" panose="02010600030101010101" pitchFamily="2" charset="-122"/>
                <a:cs typeface="Inter" pitchFamily="34" charset="-120"/>
              </a:rPr>
              <a:t>gradients flow back through Root-MUSIC and R̃ into the CNN</a:t>
            </a:r>
            <a:endParaRPr lang="en-US" sz="1200" dirty="0">
              <a:latin typeface="SimSun" panose="02010600030101010101" pitchFamily="2" charset="-122"/>
              <a:ea typeface="SimSun" panose="02010600030101010101" pitchFamily="2" charset="-122"/>
            </a:endParaRPr>
          </a:p>
        </p:txBody>
      </p:sp>
      <p:pic>
        <p:nvPicPr>
          <p:cNvPr id="33" name="Picture 32">
            <a:extLst>
              <a:ext uri="{FF2B5EF4-FFF2-40B4-BE49-F238E27FC236}">
                <a16:creationId xmlns:a16="http://schemas.microsoft.com/office/drawing/2014/main" id="{06B36742-71DC-8A71-18EF-6A738050CC95}"/>
              </a:ext>
            </a:extLst>
          </p:cNvPr>
          <p:cNvPicPr>
            <a:picLocks noChangeAspect="1"/>
          </p:cNvPicPr>
          <p:nvPr/>
        </p:nvPicPr>
        <p:blipFill>
          <a:blip r:embed="rId8"/>
          <a:stretch>
            <a:fillRect/>
          </a:stretch>
        </p:blipFill>
        <p:spPr>
          <a:xfrm>
            <a:off x="8422516" y="1462839"/>
            <a:ext cx="2865368" cy="172226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28">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Two Design Choices That Make It Work</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ACT 6 · SUBSPACENET</a:t>
            </a:r>
            <a:endParaRPr lang="en-US" sz="1200" dirty="0">
              <a:latin typeface="SimSun" panose="02010600030101010101" pitchFamily="2" charset="-122"/>
              <a:ea typeface="SimSun" panose="02010600030101010101" pitchFamily="2" charset="-122"/>
            </a:endParaRPr>
          </a:p>
        </p:txBody>
      </p:sp>
      <p:sp>
        <p:nvSpPr>
          <p:cNvPr id="4" name="Shape 2"/>
          <p:cNvSpPr/>
          <p:nvPr/>
        </p:nvSpPr>
        <p:spPr>
          <a:xfrm>
            <a:off x="815975" y="1717675"/>
            <a:ext cx="5073650" cy="1980935"/>
          </a:xfrm>
          <a:prstGeom prst="roundRect">
            <a:avLst>
              <a:gd name="adj" fmla="val 4969"/>
            </a:avLst>
          </a:prstGeom>
          <a:solidFill>
            <a:srgbClr val="FFFDF8"/>
          </a:solidFill>
          <a:ln w="6350">
            <a:solidFill>
              <a:srgbClr val="E3E0D6"/>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5" name="Text 3"/>
          <p:cNvSpPr/>
          <p:nvPr/>
        </p:nvSpPr>
        <p:spPr>
          <a:xfrm>
            <a:off x="1072444" y="1974143"/>
            <a:ext cx="4697532"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INPUT</a:t>
            </a:r>
            <a:endParaRPr lang="en-US" sz="1200" dirty="0">
              <a:latin typeface="SimSun" panose="02010600030101010101" pitchFamily="2" charset="-122"/>
              <a:ea typeface="SimSun" panose="02010600030101010101" pitchFamily="2" charset="-122"/>
            </a:endParaRPr>
          </a:p>
        </p:txBody>
      </p:sp>
      <p:sp>
        <p:nvSpPr>
          <p:cNvPr id="6" name="Text 4"/>
          <p:cNvSpPr/>
          <p:nvPr/>
        </p:nvSpPr>
        <p:spPr>
          <a:xfrm>
            <a:off x="1072444" y="2289088"/>
            <a:ext cx="4697532" cy="3302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1B2230"/>
                </a:solidFill>
                <a:latin typeface="SimSun" panose="02010600030101010101" pitchFamily="2" charset="-122"/>
                <a:ea typeface="SimSun" panose="02010600030101010101" pitchFamily="2" charset="-122"/>
                <a:cs typeface="Source Serif 4" pitchFamily="18" charset="-120"/>
              </a:rPr>
              <a:t>Lagged autocorrelations, not just R̂</a:t>
            </a:r>
            <a:endParaRPr lang="en-US" sz="2000" dirty="0">
              <a:latin typeface="SimSun" panose="02010600030101010101" pitchFamily="2" charset="-122"/>
              <a:ea typeface="SimSun" panose="02010600030101010101" pitchFamily="2" charset="-122"/>
            </a:endParaRPr>
          </a:p>
        </p:txBody>
      </p:sp>
      <p:sp>
        <p:nvSpPr>
          <p:cNvPr id="7" name="Text 5"/>
          <p:cNvSpPr/>
          <p:nvPr/>
        </p:nvSpPr>
        <p:spPr>
          <a:xfrm>
            <a:off x="1072444" y="2695488"/>
            <a:ext cx="4697532" cy="772054"/>
          </a:xfrm>
          <a:prstGeom prst="rect">
            <a:avLst/>
          </a:prstGeom>
          <a:noFill/>
          <a:ln/>
        </p:spPr>
        <p:txBody>
          <a:bodyPr wrap="square" lIns="0" tIns="0" rIns="0" bIns="0" rtlCol="0" anchor="t">
            <a:normAutofit fontScale="92500"/>
          </a:bodyPr>
          <a:lstStyle/>
          <a:p>
            <a:pPr marL="0" indent="0" algn="l">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Lag 0 is the usual sample covariance. Lags τ &gt; 0 add how snapshots co-vary over time: extra statistics for the network beyond what R̂ alone shows.</a:t>
            </a:r>
            <a:endParaRPr lang="en-US" sz="1400" dirty="0">
              <a:latin typeface="SimSun" panose="02010600030101010101" pitchFamily="2" charset="-122"/>
              <a:ea typeface="SimSun" panose="02010600030101010101" pitchFamily="2" charset="-122"/>
            </a:endParaRPr>
          </a:p>
        </p:txBody>
      </p:sp>
      <p:sp>
        <p:nvSpPr>
          <p:cNvPr id="8" name="Shape 6"/>
          <p:cNvSpPr/>
          <p:nvPr/>
        </p:nvSpPr>
        <p:spPr>
          <a:xfrm>
            <a:off x="6302375" y="1717675"/>
            <a:ext cx="5073650" cy="2229820"/>
          </a:xfrm>
          <a:prstGeom prst="roundRect">
            <a:avLst>
              <a:gd name="adj" fmla="val 4414"/>
            </a:avLst>
          </a:prstGeom>
          <a:solidFill>
            <a:srgbClr val="FFFDF8"/>
          </a:solidFill>
          <a:ln w="6350">
            <a:solidFill>
              <a:srgbClr val="E3E0D6"/>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9" name="Text 7"/>
          <p:cNvSpPr/>
          <p:nvPr/>
        </p:nvSpPr>
        <p:spPr>
          <a:xfrm>
            <a:off x="6558845" y="1974143"/>
            <a:ext cx="4697532"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OUTPUT</a:t>
            </a:r>
            <a:endParaRPr lang="en-US" sz="1200" dirty="0">
              <a:latin typeface="SimSun" panose="02010600030101010101" pitchFamily="2" charset="-122"/>
              <a:ea typeface="SimSun" panose="02010600030101010101" pitchFamily="2" charset="-122"/>
            </a:endParaRPr>
          </a:p>
        </p:txBody>
      </p:sp>
      <p:sp>
        <p:nvSpPr>
          <p:cNvPr id="10" name="Text 8"/>
          <p:cNvSpPr/>
          <p:nvPr/>
        </p:nvSpPr>
        <p:spPr>
          <a:xfrm>
            <a:off x="6558845" y="2289088"/>
            <a:ext cx="4697532" cy="3302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1B2230"/>
                </a:solidFill>
                <a:latin typeface="SimSun" panose="02010600030101010101" pitchFamily="2" charset="-122"/>
                <a:ea typeface="SimSun" panose="02010600030101010101" pitchFamily="2" charset="-122"/>
                <a:cs typeface="Source Serif 4" pitchFamily="18" charset="-120"/>
              </a:rPr>
              <a:t>A valid covariance by construction</a:t>
            </a:r>
            <a:endParaRPr lang="en-US" sz="2000" dirty="0">
              <a:latin typeface="SimSun" panose="02010600030101010101" pitchFamily="2" charset="-122"/>
              <a:ea typeface="SimSun" panose="02010600030101010101" pitchFamily="2" charset="-122"/>
            </a:endParaRPr>
          </a:p>
        </p:txBody>
      </p:sp>
      <p:sp>
        <p:nvSpPr>
          <p:cNvPr id="11" name="Text 9"/>
          <p:cNvSpPr/>
          <p:nvPr/>
        </p:nvSpPr>
        <p:spPr>
          <a:xfrm>
            <a:off x="6558845" y="2695488"/>
            <a:ext cx="4697532" cy="1020939"/>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B2230"/>
                </a:solidFill>
                <a:latin typeface="SimSun" panose="02010600030101010101" pitchFamily="2" charset="-122"/>
                <a:ea typeface="SimSun" panose="02010600030101010101" pitchFamily="2" charset="-122"/>
                <a:cs typeface="Inter" pitchFamily="34" charset="-120"/>
              </a:rPr>
              <a:t>K Kᴴ is always Hermitian and PSD; ε &gt; 0 makes R̃ full rank. Whatever the network outputs, MUSIC's assumptions hold: real eigenvalues, orthonormal eigenvectors.</a:t>
            </a:r>
            <a:endParaRPr lang="en-US" sz="1400" dirty="0">
              <a:latin typeface="SimSun" panose="02010600030101010101" pitchFamily="2" charset="-122"/>
              <a:ea typeface="SimSun" panose="02010600030101010101" pitchFamily="2" charset="-122"/>
            </a:endParaRPr>
          </a:p>
        </p:txBody>
      </p:sp>
      <p:pic>
        <p:nvPicPr>
          <p:cNvPr id="12" name="Image 0" descr="web embed"/>
          <p:cNvPicPr>
            <a:picLocks noChangeAspect="1"/>
          </p:cNvPicPr>
          <p:nvPr/>
        </p:nvPicPr>
        <p:blipFill>
          <a:blip r:embed="rId3"/>
          <a:srcRect/>
          <a:stretch/>
        </p:blipFill>
        <p:spPr>
          <a:xfrm>
            <a:off x="812800" y="4445000"/>
            <a:ext cx="5080000" cy="825500"/>
          </a:xfrm>
          <a:prstGeom prst="rect">
            <a:avLst/>
          </a:prstGeom>
        </p:spPr>
      </p:pic>
      <p:pic>
        <p:nvPicPr>
          <p:cNvPr id="13" name="Image 1" descr="web embed"/>
          <p:cNvPicPr>
            <a:picLocks noChangeAspect="1"/>
          </p:cNvPicPr>
          <p:nvPr/>
        </p:nvPicPr>
        <p:blipFill>
          <a:blip r:embed="rId4"/>
          <a:srcRect/>
          <a:stretch/>
        </p:blipFill>
        <p:spPr>
          <a:xfrm>
            <a:off x="6299200" y="4445000"/>
            <a:ext cx="5080000" cy="8255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29CC78-CE6D-AAFB-A710-18E3F9897F26}"/>
              </a:ext>
            </a:extLst>
          </p:cNvPr>
          <p:cNvPicPr>
            <a:picLocks noChangeAspect="1"/>
          </p:cNvPicPr>
          <p:nvPr/>
        </p:nvPicPr>
        <p:blipFill>
          <a:blip r:embed="rId2"/>
          <a:srcRect r="4446" b="1"/>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077644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30">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What the Network Must Learn: Put the Gap Back</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ACT 6 · SUBSPACENET</a:t>
            </a:r>
            <a:endParaRPr lang="en-US" sz="1200" dirty="0">
              <a:latin typeface="SimSun" panose="02010600030101010101" pitchFamily="2" charset="-122"/>
              <a:ea typeface="SimSun" panose="02010600030101010101" pitchFamily="2" charset="-122"/>
            </a:endParaRPr>
          </a:p>
        </p:txBody>
      </p:sp>
      <p:pic>
        <p:nvPicPr>
          <p:cNvPr id="4" name="Image 0" descr="Eigenvalues for uncorrelated versus coherent sources"/>
          <p:cNvPicPr>
            <a:picLocks noChangeAspect="1"/>
          </p:cNvPicPr>
          <p:nvPr/>
        </p:nvPicPr>
        <p:blipFill>
          <a:blip r:embed="rId3"/>
          <a:srcRect l="-39" r="-39"/>
          <a:stretch/>
        </p:blipFill>
        <p:spPr>
          <a:xfrm>
            <a:off x="812800" y="1651000"/>
            <a:ext cx="5207000" cy="3225800"/>
          </a:xfrm>
          <a:prstGeom prst="rect">
            <a:avLst/>
          </a:prstGeom>
        </p:spPr>
      </p:pic>
      <p:sp>
        <p:nvSpPr>
          <p:cNvPr id="5" name="Text 2"/>
          <p:cNvSpPr/>
          <p:nvPr/>
        </p:nvSpPr>
        <p:spPr>
          <a:xfrm>
            <a:off x="812800" y="5016500"/>
            <a:ext cx="5363210" cy="487627"/>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472"/>
                </a:solidFill>
                <a:latin typeface="SimSun" panose="02010600030101010101" pitchFamily="2" charset="-122"/>
                <a:ea typeface="SimSun" panose="02010600030101010101" pitchFamily="2" charset="-122"/>
                <a:cs typeface="Inter" pitchFamily="34" charset="-120"/>
              </a:rPr>
              <a:t>Orange bars: raw R̂ in the coherent scene, with one eigenvalue above the floor.</a:t>
            </a:r>
            <a:endParaRPr lang="en-US" sz="1300" dirty="0">
              <a:latin typeface="SimSun" panose="02010600030101010101" pitchFamily="2" charset="-122"/>
              <a:ea typeface="SimSun" panose="02010600030101010101" pitchFamily="2" charset="-122"/>
            </a:endParaRPr>
          </a:p>
        </p:txBody>
      </p:sp>
      <p:sp>
        <p:nvSpPr>
          <p:cNvPr id="6" name="Shape 3"/>
          <p:cNvSpPr/>
          <p:nvPr/>
        </p:nvSpPr>
        <p:spPr>
          <a:xfrm>
            <a:off x="6423025" y="1660525"/>
            <a:ext cx="4946650" cy="3206750"/>
          </a:xfrm>
          <a:prstGeom prst="roundRect">
            <a:avLst>
              <a:gd name="adj" fmla="val 2871"/>
            </a:avLst>
          </a:prstGeom>
          <a:solidFill>
            <a:srgbClr val="FFFDF8"/>
          </a:solidFill>
          <a:ln w="19050">
            <a:solidFill>
              <a:srgbClr val="C4501D"/>
            </a:solidFill>
            <a:prstDash val="dash"/>
          </a:ln>
        </p:spPr>
        <p:txBody>
          <a:bodyPr/>
          <a:lstStyle/>
          <a:p>
            <a:endParaRPr lang="en-US">
              <a:latin typeface="SimSun" panose="02010600030101010101" pitchFamily="2" charset="-122"/>
              <a:ea typeface="SimSun" panose="02010600030101010101" pitchFamily="2" charset="-122"/>
            </a:endParaRPr>
          </a:p>
        </p:txBody>
      </p:sp>
      <p:sp>
        <p:nvSpPr>
          <p:cNvPr id="9" name="Text 6"/>
          <p:cNvSpPr/>
          <p:nvPr/>
        </p:nvSpPr>
        <p:spPr>
          <a:xfrm>
            <a:off x="6413500" y="5016500"/>
            <a:ext cx="5114671" cy="7187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B6472"/>
                </a:solidFill>
                <a:latin typeface="SimSun" panose="02010600030101010101" pitchFamily="2" charset="-122"/>
                <a:ea typeface="SimSun" panose="02010600030101010101" pitchFamily="2" charset="-122"/>
                <a:cs typeface="Inter" pitchFamily="34" charset="-120"/>
              </a:rPr>
              <a:t>The paper reports a clear signal/noise eigenvalue separation in the learned covariance, with lower DoA error in coherent and few-snapshot settings.(Example with 3 coherent sources)</a:t>
            </a:r>
            <a:endParaRPr lang="en-US" sz="1300" dirty="0">
              <a:latin typeface="SimSun" panose="02010600030101010101" pitchFamily="2" charset="-122"/>
              <a:ea typeface="SimSun" panose="02010600030101010101" pitchFamily="2" charset="-122"/>
            </a:endParaRPr>
          </a:p>
        </p:txBody>
      </p:sp>
      <p:pic>
        <p:nvPicPr>
          <p:cNvPr id="11" name="Picture 10">
            <a:extLst>
              <a:ext uri="{FF2B5EF4-FFF2-40B4-BE49-F238E27FC236}">
                <a16:creationId xmlns:a16="http://schemas.microsoft.com/office/drawing/2014/main" id="{9CE6AD71-56B0-C9E9-930B-A90B028D522E}"/>
              </a:ext>
            </a:extLst>
          </p:cNvPr>
          <p:cNvPicPr>
            <a:picLocks noChangeAspect="1"/>
          </p:cNvPicPr>
          <p:nvPr/>
        </p:nvPicPr>
        <p:blipFill>
          <a:blip r:embed="rId4"/>
          <a:stretch>
            <a:fillRect/>
          </a:stretch>
        </p:blipFill>
        <p:spPr>
          <a:xfrm>
            <a:off x="7202979" y="1783967"/>
            <a:ext cx="3761800" cy="2981793"/>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64B49B-00BB-A5A4-8FB8-C86D8EA47A15}"/>
              </a:ext>
            </a:extLst>
          </p:cNvPr>
          <p:cNvPicPr>
            <a:picLocks noChangeAspect="1"/>
          </p:cNvPicPr>
          <p:nvPr/>
        </p:nvPicPr>
        <p:blipFill>
          <a:blip r:embed="rId2"/>
          <a:stretch>
            <a:fillRect/>
          </a:stretch>
        </p:blipFill>
        <p:spPr>
          <a:xfrm>
            <a:off x="6553200" y="722422"/>
            <a:ext cx="3921200" cy="2882549"/>
          </a:xfrm>
          <a:prstGeom prst="rect">
            <a:avLst/>
          </a:prstGeom>
        </p:spPr>
      </p:pic>
      <p:pic>
        <p:nvPicPr>
          <p:cNvPr id="7" name="Picture 6">
            <a:extLst>
              <a:ext uri="{FF2B5EF4-FFF2-40B4-BE49-F238E27FC236}">
                <a16:creationId xmlns:a16="http://schemas.microsoft.com/office/drawing/2014/main" id="{A35ACD12-E882-8CE9-AA5C-515B43E192B9}"/>
              </a:ext>
            </a:extLst>
          </p:cNvPr>
          <p:cNvPicPr>
            <a:picLocks noChangeAspect="1"/>
          </p:cNvPicPr>
          <p:nvPr/>
        </p:nvPicPr>
        <p:blipFill>
          <a:blip r:embed="rId3"/>
          <a:stretch>
            <a:fillRect/>
          </a:stretch>
        </p:blipFill>
        <p:spPr>
          <a:xfrm>
            <a:off x="1422823" y="694142"/>
            <a:ext cx="3921200" cy="2910830"/>
          </a:xfrm>
          <a:prstGeom prst="rect">
            <a:avLst/>
          </a:prstGeom>
        </p:spPr>
      </p:pic>
      <p:pic>
        <p:nvPicPr>
          <p:cNvPr id="9" name="Picture 8">
            <a:extLst>
              <a:ext uri="{FF2B5EF4-FFF2-40B4-BE49-F238E27FC236}">
                <a16:creationId xmlns:a16="http://schemas.microsoft.com/office/drawing/2014/main" id="{6B95CCB5-F6AF-6C06-BD6F-98789078B7ED}"/>
              </a:ext>
            </a:extLst>
          </p:cNvPr>
          <p:cNvPicPr>
            <a:picLocks noChangeAspect="1"/>
          </p:cNvPicPr>
          <p:nvPr/>
        </p:nvPicPr>
        <p:blipFill>
          <a:blip r:embed="rId4"/>
          <a:stretch>
            <a:fillRect/>
          </a:stretch>
        </p:blipFill>
        <p:spPr>
          <a:xfrm>
            <a:off x="4111024" y="3729664"/>
            <a:ext cx="3825572" cy="2895851"/>
          </a:xfrm>
          <a:prstGeom prst="rect">
            <a:avLst/>
          </a:prstGeom>
        </p:spPr>
      </p:pic>
    </p:spTree>
    <p:extLst>
      <p:ext uri="{BB962C8B-B14F-4D97-AF65-F5344CB8AC3E}">
        <p14:creationId xmlns:p14="http://schemas.microsoft.com/office/powerpoint/2010/main" val="7463456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31">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B2230"/>
                </a:solidFill>
                <a:latin typeface="SimSun" panose="02010600030101010101" pitchFamily="2" charset="-122"/>
                <a:ea typeface="SimSun" panose="02010600030101010101" pitchFamily="2" charset="-122"/>
                <a:cs typeface="Source Serif 4" pitchFamily="18" charset="-120"/>
              </a:rPr>
              <a:t>Discussion</a:t>
            </a:r>
            <a:endParaRPr lang="en-US" sz="3200" dirty="0">
              <a:latin typeface="SimSun" panose="02010600030101010101" pitchFamily="2" charset="-122"/>
              <a:ea typeface="SimSun" panose="02010600030101010101" pitchFamily="2" charset="-122"/>
            </a:endParaRPr>
          </a:p>
        </p:txBody>
      </p:sp>
      <p:sp>
        <p:nvSpPr>
          <p:cNvPr id="3" name="Shape 1"/>
          <p:cNvSpPr/>
          <p:nvPr/>
        </p:nvSpPr>
        <p:spPr>
          <a:xfrm>
            <a:off x="815975" y="1466193"/>
            <a:ext cx="5175250" cy="1668639"/>
          </a:xfrm>
          <a:prstGeom prst="roundRect">
            <a:avLst>
              <a:gd name="adj" fmla="val 5899"/>
            </a:avLst>
          </a:prstGeom>
          <a:solidFill>
            <a:srgbClr val="FFFDF8"/>
          </a:solidFill>
          <a:ln w="6350">
            <a:solidFill>
              <a:srgbClr val="E3E0D6"/>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4" name="Text 2"/>
          <p:cNvSpPr/>
          <p:nvPr/>
        </p:nvSpPr>
        <p:spPr>
          <a:xfrm>
            <a:off x="1072444" y="1722661"/>
            <a:ext cx="4802180" cy="304800"/>
          </a:xfrm>
          <a:prstGeom prst="rect">
            <a:avLst/>
          </a:prstGeom>
          <a:noFill/>
          <a:ln/>
        </p:spPr>
        <p:txBody>
          <a:bodyPr wrap="square" lIns="0" tIns="0" rIns="0" bIns="0" rtlCol="0" anchor="t">
            <a:normAutofit/>
          </a:bodyPr>
          <a:lstStyle/>
          <a:p>
            <a:pPr marL="0" indent="0" algn="l">
              <a:lnSpc>
                <a:spcPts val="2200"/>
              </a:lnSpc>
              <a:buNone/>
            </a:pPr>
            <a:r>
              <a:rPr lang="en-US" sz="2200" dirty="0">
                <a:solidFill>
                  <a:srgbClr val="C4501D"/>
                </a:solidFill>
                <a:latin typeface="SimSun" panose="02010600030101010101" pitchFamily="2" charset="-122"/>
                <a:ea typeface="SimSun" panose="02010600030101010101" pitchFamily="2" charset="-122"/>
                <a:cs typeface="Source Serif 4" pitchFamily="18" charset="-120"/>
              </a:rPr>
              <a:t>01</a:t>
            </a:r>
            <a:endParaRPr lang="en-US" sz="2200" dirty="0">
              <a:latin typeface="SimSun" panose="02010600030101010101" pitchFamily="2" charset="-122"/>
              <a:ea typeface="SimSun" panose="02010600030101010101" pitchFamily="2" charset="-122"/>
            </a:endParaRPr>
          </a:p>
        </p:txBody>
      </p:sp>
      <p:sp>
        <p:nvSpPr>
          <p:cNvPr id="5" name="Text 3"/>
          <p:cNvSpPr/>
          <p:nvPr/>
        </p:nvSpPr>
        <p:spPr>
          <a:xfrm>
            <a:off x="1072444" y="2078261"/>
            <a:ext cx="480218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Why learn R̃ instead of predicting θ directly? What do we gain, and what do we give up?</a:t>
            </a:r>
            <a:endParaRPr lang="en-US" sz="1500" dirty="0">
              <a:latin typeface="SimSun" panose="02010600030101010101" pitchFamily="2" charset="-122"/>
              <a:ea typeface="SimSun" panose="02010600030101010101" pitchFamily="2" charset="-122"/>
            </a:endParaRPr>
          </a:p>
        </p:txBody>
      </p:sp>
      <p:sp>
        <p:nvSpPr>
          <p:cNvPr id="6" name="Shape 4"/>
          <p:cNvSpPr/>
          <p:nvPr/>
        </p:nvSpPr>
        <p:spPr>
          <a:xfrm>
            <a:off x="6200775" y="1466193"/>
            <a:ext cx="5175250" cy="1668639"/>
          </a:xfrm>
          <a:prstGeom prst="roundRect">
            <a:avLst>
              <a:gd name="adj" fmla="val 5899"/>
            </a:avLst>
          </a:prstGeom>
          <a:solidFill>
            <a:srgbClr val="FFFDF8"/>
          </a:solidFill>
          <a:ln w="6350">
            <a:solidFill>
              <a:srgbClr val="E3E0D6"/>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7" name="Text 5"/>
          <p:cNvSpPr/>
          <p:nvPr/>
        </p:nvSpPr>
        <p:spPr>
          <a:xfrm>
            <a:off x="6457245" y="1722661"/>
            <a:ext cx="4802180" cy="304800"/>
          </a:xfrm>
          <a:prstGeom prst="rect">
            <a:avLst/>
          </a:prstGeom>
          <a:noFill/>
          <a:ln/>
        </p:spPr>
        <p:txBody>
          <a:bodyPr wrap="square" lIns="0" tIns="0" rIns="0" bIns="0" rtlCol="0" anchor="t">
            <a:normAutofit/>
          </a:bodyPr>
          <a:lstStyle/>
          <a:p>
            <a:pPr marL="0" indent="0" algn="l">
              <a:lnSpc>
                <a:spcPts val="2200"/>
              </a:lnSpc>
              <a:buNone/>
            </a:pPr>
            <a:r>
              <a:rPr lang="en-US" sz="2200" dirty="0">
                <a:solidFill>
                  <a:srgbClr val="C4501D"/>
                </a:solidFill>
                <a:latin typeface="SimSun" panose="02010600030101010101" pitchFamily="2" charset="-122"/>
                <a:ea typeface="SimSun" panose="02010600030101010101" pitchFamily="2" charset="-122"/>
                <a:cs typeface="Source Serif 4" pitchFamily="18" charset="-120"/>
              </a:rPr>
              <a:t>02</a:t>
            </a:r>
            <a:endParaRPr lang="en-US" sz="2200" dirty="0">
              <a:latin typeface="SimSun" panose="02010600030101010101" pitchFamily="2" charset="-122"/>
              <a:ea typeface="SimSun" panose="02010600030101010101" pitchFamily="2" charset="-122"/>
            </a:endParaRPr>
          </a:p>
        </p:txBody>
      </p:sp>
      <p:sp>
        <p:nvSpPr>
          <p:cNvPr id="8" name="Text 6"/>
          <p:cNvSpPr/>
          <p:nvPr/>
        </p:nvSpPr>
        <p:spPr>
          <a:xfrm>
            <a:off x="6457245" y="2078261"/>
            <a:ext cx="4802180"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The paper assumes K is known. Would you estimate K from R̃'s eigenvalue gap, or with a learned head?</a:t>
            </a:r>
            <a:endParaRPr lang="en-US" sz="1500" dirty="0">
              <a:latin typeface="SimSun" panose="02010600030101010101" pitchFamily="2" charset="-122"/>
              <a:ea typeface="SimSun" panose="02010600030101010101" pitchFamily="2" charset="-122"/>
            </a:endParaRPr>
          </a:p>
        </p:txBody>
      </p:sp>
      <p:sp>
        <p:nvSpPr>
          <p:cNvPr id="9" name="Shape 7"/>
          <p:cNvSpPr/>
          <p:nvPr/>
        </p:nvSpPr>
        <p:spPr>
          <a:xfrm>
            <a:off x="815975" y="3344391"/>
            <a:ext cx="5175250" cy="1668639"/>
          </a:xfrm>
          <a:prstGeom prst="roundRect">
            <a:avLst>
              <a:gd name="adj" fmla="val 5899"/>
            </a:avLst>
          </a:prstGeom>
          <a:solidFill>
            <a:srgbClr val="FFFDF8"/>
          </a:solidFill>
          <a:ln w="6350">
            <a:solidFill>
              <a:srgbClr val="E3E0D6"/>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10" name="Text 8"/>
          <p:cNvSpPr/>
          <p:nvPr/>
        </p:nvSpPr>
        <p:spPr>
          <a:xfrm>
            <a:off x="1072444" y="3600847"/>
            <a:ext cx="4802180" cy="304800"/>
          </a:xfrm>
          <a:prstGeom prst="rect">
            <a:avLst/>
          </a:prstGeom>
          <a:noFill/>
          <a:ln/>
        </p:spPr>
        <p:txBody>
          <a:bodyPr wrap="square" lIns="0" tIns="0" rIns="0" bIns="0" rtlCol="0" anchor="t">
            <a:normAutofit/>
          </a:bodyPr>
          <a:lstStyle/>
          <a:p>
            <a:pPr marL="0" indent="0" algn="l">
              <a:lnSpc>
                <a:spcPts val="2200"/>
              </a:lnSpc>
              <a:buNone/>
            </a:pPr>
            <a:r>
              <a:rPr lang="en-US" sz="2200" dirty="0">
                <a:solidFill>
                  <a:srgbClr val="C4501D"/>
                </a:solidFill>
                <a:latin typeface="SimSun" panose="02010600030101010101" pitchFamily="2" charset="-122"/>
                <a:ea typeface="SimSun" panose="02010600030101010101" pitchFamily="2" charset="-122"/>
                <a:cs typeface="Source Serif 4" pitchFamily="18" charset="-120"/>
              </a:rPr>
              <a:t>03</a:t>
            </a:r>
            <a:endParaRPr lang="en-US" sz="2200" dirty="0">
              <a:latin typeface="SimSun" panose="02010600030101010101" pitchFamily="2" charset="-122"/>
              <a:ea typeface="SimSun" panose="02010600030101010101" pitchFamily="2" charset="-122"/>
            </a:endParaRPr>
          </a:p>
        </p:txBody>
      </p:sp>
      <p:sp>
        <p:nvSpPr>
          <p:cNvPr id="11" name="Text 9"/>
          <p:cNvSpPr/>
          <p:nvPr/>
        </p:nvSpPr>
        <p:spPr>
          <a:xfrm>
            <a:off x="1072444" y="3956447"/>
            <a:ext cx="4802180"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The network is trained for one array. What breaks with a new M, spacing or calibration, and how would you fix it?</a:t>
            </a:r>
            <a:endParaRPr lang="en-US" sz="1500" dirty="0">
              <a:latin typeface="SimSun" panose="02010600030101010101" pitchFamily="2" charset="-122"/>
              <a:ea typeface="SimSun" panose="02010600030101010101" pitchFamily="2" charset="-122"/>
            </a:endParaRPr>
          </a:p>
        </p:txBody>
      </p:sp>
      <p:sp>
        <p:nvSpPr>
          <p:cNvPr id="12" name="Shape 10"/>
          <p:cNvSpPr/>
          <p:nvPr/>
        </p:nvSpPr>
        <p:spPr>
          <a:xfrm>
            <a:off x="6200775" y="3344391"/>
            <a:ext cx="5175250" cy="1668639"/>
          </a:xfrm>
          <a:prstGeom prst="roundRect">
            <a:avLst>
              <a:gd name="adj" fmla="val 5899"/>
            </a:avLst>
          </a:prstGeom>
          <a:solidFill>
            <a:srgbClr val="FFFDF8"/>
          </a:solidFill>
          <a:ln w="6350">
            <a:solidFill>
              <a:srgbClr val="E3E0D6"/>
            </a:solidFill>
            <a:prstDash val="solid"/>
          </a:ln>
        </p:spPr>
        <p:txBody>
          <a:bodyPr/>
          <a:lstStyle/>
          <a:p>
            <a:endParaRPr lang="en-US">
              <a:latin typeface="SimSun" panose="02010600030101010101" pitchFamily="2" charset="-122"/>
              <a:ea typeface="SimSun" panose="02010600030101010101" pitchFamily="2" charset="-122"/>
            </a:endParaRPr>
          </a:p>
        </p:txBody>
      </p:sp>
      <p:sp>
        <p:nvSpPr>
          <p:cNvPr id="13" name="Text 11"/>
          <p:cNvSpPr/>
          <p:nvPr/>
        </p:nvSpPr>
        <p:spPr>
          <a:xfrm>
            <a:off x="6457245" y="3600847"/>
            <a:ext cx="4802180" cy="304800"/>
          </a:xfrm>
          <a:prstGeom prst="rect">
            <a:avLst/>
          </a:prstGeom>
          <a:noFill/>
          <a:ln/>
        </p:spPr>
        <p:txBody>
          <a:bodyPr wrap="square" lIns="0" tIns="0" rIns="0" bIns="0" rtlCol="0" anchor="t">
            <a:normAutofit/>
          </a:bodyPr>
          <a:lstStyle/>
          <a:p>
            <a:pPr marL="0" indent="0" algn="l">
              <a:lnSpc>
                <a:spcPts val="2200"/>
              </a:lnSpc>
              <a:buNone/>
            </a:pPr>
            <a:r>
              <a:rPr lang="en-US" sz="2200" dirty="0">
                <a:solidFill>
                  <a:srgbClr val="C4501D"/>
                </a:solidFill>
                <a:latin typeface="SimSun" panose="02010600030101010101" pitchFamily="2" charset="-122"/>
                <a:ea typeface="SimSun" panose="02010600030101010101" pitchFamily="2" charset="-122"/>
                <a:cs typeface="Source Serif 4" pitchFamily="18" charset="-120"/>
              </a:rPr>
              <a:t>04</a:t>
            </a:r>
            <a:endParaRPr lang="en-US" sz="2200" dirty="0">
              <a:latin typeface="SimSun" panose="02010600030101010101" pitchFamily="2" charset="-122"/>
              <a:ea typeface="SimSun" panose="02010600030101010101" pitchFamily="2" charset="-122"/>
            </a:endParaRPr>
          </a:p>
        </p:txBody>
      </p:sp>
      <p:sp>
        <p:nvSpPr>
          <p:cNvPr id="14" name="Text 12"/>
          <p:cNvSpPr/>
          <p:nvPr/>
        </p:nvSpPr>
        <p:spPr>
          <a:xfrm>
            <a:off x="6457245" y="3956447"/>
            <a:ext cx="4802180"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B2230"/>
                </a:solidFill>
                <a:latin typeface="SimSun" panose="02010600030101010101" pitchFamily="2" charset="-122"/>
                <a:ea typeface="SimSun" panose="02010600030101010101" pitchFamily="2" charset="-122"/>
                <a:cs typeface="Inter" pitchFamily="34" charset="-120"/>
              </a:rPr>
              <a:t>Where else could “learn the statistic, keep the estimator” work? Frequency estimation, spectrum sensing, localization…</a:t>
            </a:r>
            <a:endParaRPr lang="en-US" sz="1500" dirty="0">
              <a:latin typeface="SimSun" panose="02010600030101010101" pitchFamily="2" charset="-122"/>
              <a:ea typeface="SimSun" panose="02010600030101010101" pitchFamily="2" charset="-122"/>
            </a:endParaRPr>
          </a:p>
        </p:txBody>
      </p:sp>
      <p:sp>
        <p:nvSpPr>
          <p:cNvPr id="15" name="Text 13"/>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441A"/>
                </a:solidFill>
                <a:latin typeface="SimSun" panose="02010600030101010101" pitchFamily="2" charset="-122"/>
                <a:ea typeface="SimSun" panose="02010600030101010101" pitchFamily="2" charset="-122"/>
                <a:cs typeface="Inter" pitchFamily="34" charset="-120"/>
              </a:rPr>
              <a:t>WRAP-UP</a:t>
            </a:r>
            <a:endParaRPr lang="en-US" sz="1200" dirty="0">
              <a:latin typeface="SimSun" panose="02010600030101010101" pitchFamily="2" charset="-122"/>
              <a:ea typeface="SimSun" panose="02010600030101010101" pitchFamily="2"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32">
    <p:bg>
      <p:bgPr>
        <a:solidFill>
          <a:srgbClr val="1B2230"/>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6F4EE"/>
                </a:solidFill>
                <a:latin typeface="SimSun" panose="02010600030101010101" pitchFamily="2" charset="-122"/>
                <a:ea typeface="SimSun" panose="02010600030101010101" pitchFamily="2" charset="-122"/>
                <a:cs typeface="Source Serif 4" pitchFamily="18" charset="-120"/>
              </a:rPr>
              <a:t>Three Ideas to Keep</a:t>
            </a:r>
            <a:endParaRPr lang="en-US" sz="3200" dirty="0">
              <a:latin typeface="SimSun" panose="02010600030101010101" pitchFamily="2" charset="-122"/>
              <a:ea typeface="SimSun" panose="02010600030101010101" pitchFamily="2" charset="-122"/>
            </a:endParaRPr>
          </a:p>
        </p:txBody>
      </p:sp>
      <p:sp>
        <p:nvSpPr>
          <p:cNvPr id="3" name="Text 1"/>
          <p:cNvSpPr/>
          <p:nvPr/>
        </p:nvSpPr>
        <p:spPr>
          <a:xfrm>
            <a:off x="812800" y="1615405"/>
            <a:ext cx="558800" cy="482600"/>
          </a:xfrm>
          <a:prstGeom prst="rect">
            <a:avLst/>
          </a:prstGeom>
          <a:noFill/>
          <a:ln/>
        </p:spPr>
        <p:txBody>
          <a:bodyPr wrap="square" lIns="0" tIns="0" rIns="0" bIns="0" rtlCol="0" anchor="t">
            <a:normAutofit/>
          </a:bodyPr>
          <a:lstStyle/>
          <a:p>
            <a:pPr marL="0" indent="0" algn="l">
              <a:lnSpc>
                <a:spcPts val="3600"/>
              </a:lnSpc>
              <a:buNone/>
            </a:pPr>
            <a:r>
              <a:rPr lang="en-US" sz="3600" dirty="0">
                <a:solidFill>
                  <a:srgbClr val="F29A62"/>
                </a:solidFill>
                <a:latin typeface="SimSun" panose="02010600030101010101" pitchFamily="2" charset="-122"/>
                <a:ea typeface="SimSun" panose="02010600030101010101" pitchFamily="2" charset="-122"/>
                <a:cs typeface="Source Serif 4" pitchFamily="18" charset="-120"/>
              </a:rPr>
              <a:t>1</a:t>
            </a:r>
            <a:endParaRPr lang="en-US" sz="3600" dirty="0">
              <a:latin typeface="SimSun" panose="02010600030101010101" pitchFamily="2" charset="-122"/>
              <a:ea typeface="SimSun" panose="02010600030101010101" pitchFamily="2" charset="-122"/>
            </a:endParaRPr>
          </a:p>
        </p:txBody>
      </p:sp>
      <p:sp>
        <p:nvSpPr>
          <p:cNvPr id="4" name="Text 2"/>
          <p:cNvSpPr/>
          <p:nvPr/>
        </p:nvSpPr>
        <p:spPr>
          <a:xfrm>
            <a:off x="1574800" y="1678905"/>
            <a:ext cx="10098532"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F6F4EE"/>
                </a:solidFill>
                <a:latin typeface="SimSun" panose="02010600030101010101" pitchFamily="2" charset="-122"/>
                <a:ea typeface="SimSun" panose="02010600030101010101" pitchFamily="2" charset="-122"/>
                <a:cs typeface="Source Serif 4" pitchFamily="18" charset="-120"/>
              </a:rPr>
              <a:t>Snapshots from K sources live in a K-dimensional subspace.</a:t>
            </a:r>
            <a:endParaRPr lang="en-US" sz="2000" dirty="0">
              <a:latin typeface="SimSun" panose="02010600030101010101" pitchFamily="2" charset="-122"/>
              <a:ea typeface="SimSun" panose="02010600030101010101" pitchFamily="2" charset="-122"/>
            </a:endParaRPr>
          </a:p>
        </p:txBody>
      </p:sp>
      <p:sp>
        <p:nvSpPr>
          <p:cNvPr id="5" name="Text 3"/>
          <p:cNvSpPr/>
          <p:nvPr/>
        </p:nvSpPr>
        <p:spPr>
          <a:xfrm>
            <a:off x="812800" y="2529805"/>
            <a:ext cx="558800" cy="482600"/>
          </a:xfrm>
          <a:prstGeom prst="rect">
            <a:avLst/>
          </a:prstGeom>
          <a:noFill/>
          <a:ln/>
        </p:spPr>
        <p:txBody>
          <a:bodyPr wrap="square" lIns="0" tIns="0" rIns="0" bIns="0" rtlCol="0" anchor="t">
            <a:normAutofit/>
          </a:bodyPr>
          <a:lstStyle/>
          <a:p>
            <a:pPr marL="0" indent="0" algn="l">
              <a:lnSpc>
                <a:spcPts val="3600"/>
              </a:lnSpc>
              <a:buNone/>
            </a:pPr>
            <a:r>
              <a:rPr lang="en-US" sz="3600" dirty="0">
                <a:solidFill>
                  <a:srgbClr val="F29A62"/>
                </a:solidFill>
                <a:latin typeface="SimSun" panose="02010600030101010101" pitchFamily="2" charset="-122"/>
                <a:ea typeface="SimSun" panose="02010600030101010101" pitchFamily="2" charset="-122"/>
                <a:cs typeface="Source Serif 4" pitchFamily="18" charset="-120"/>
              </a:rPr>
              <a:t>2</a:t>
            </a:r>
            <a:endParaRPr lang="en-US" sz="3600" dirty="0">
              <a:latin typeface="SimSun" panose="02010600030101010101" pitchFamily="2" charset="-122"/>
              <a:ea typeface="SimSun" panose="02010600030101010101" pitchFamily="2" charset="-122"/>
            </a:endParaRPr>
          </a:p>
        </p:txBody>
      </p:sp>
      <p:sp>
        <p:nvSpPr>
          <p:cNvPr id="6" name="Text 4"/>
          <p:cNvSpPr/>
          <p:nvPr/>
        </p:nvSpPr>
        <p:spPr>
          <a:xfrm>
            <a:off x="1574800" y="2428205"/>
            <a:ext cx="10098532" cy="6858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F6F4EE"/>
                </a:solidFill>
                <a:latin typeface="SimSun" panose="02010600030101010101" pitchFamily="2" charset="-122"/>
                <a:ea typeface="SimSun" panose="02010600030101010101" pitchFamily="2" charset="-122"/>
                <a:cs typeface="Source Serif 4" pitchFamily="18" charset="-120"/>
              </a:rPr>
              <a:t>Eigenvectors of R̂ find it, and the noise subspace is orthogonal to every true fingerprint.</a:t>
            </a:r>
            <a:endParaRPr lang="en-US" sz="2000" dirty="0">
              <a:latin typeface="SimSun" panose="02010600030101010101" pitchFamily="2" charset="-122"/>
              <a:ea typeface="SimSun" panose="02010600030101010101" pitchFamily="2" charset="-122"/>
            </a:endParaRPr>
          </a:p>
        </p:txBody>
      </p:sp>
      <p:sp>
        <p:nvSpPr>
          <p:cNvPr id="7" name="Text 5"/>
          <p:cNvSpPr/>
          <p:nvPr/>
        </p:nvSpPr>
        <p:spPr>
          <a:xfrm>
            <a:off x="812800" y="3444205"/>
            <a:ext cx="558800" cy="482600"/>
          </a:xfrm>
          <a:prstGeom prst="rect">
            <a:avLst/>
          </a:prstGeom>
          <a:noFill/>
          <a:ln/>
        </p:spPr>
        <p:txBody>
          <a:bodyPr wrap="square" lIns="0" tIns="0" rIns="0" bIns="0" rtlCol="0" anchor="t">
            <a:normAutofit/>
          </a:bodyPr>
          <a:lstStyle/>
          <a:p>
            <a:pPr marL="0" indent="0" algn="l">
              <a:lnSpc>
                <a:spcPts val="3600"/>
              </a:lnSpc>
              <a:buNone/>
            </a:pPr>
            <a:r>
              <a:rPr lang="en-US" sz="3600" dirty="0">
                <a:solidFill>
                  <a:srgbClr val="F29A62"/>
                </a:solidFill>
                <a:latin typeface="SimSun" panose="02010600030101010101" pitchFamily="2" charset="-122"/>
                <a:ea typeface="SimSun" panose="02010600030101010101" pitchFamily="2" charset="-122"/>
                <a:cs typeface="Source Serif 4" pitchFamily="18" charset="-120"/>
              </a:rPr>
              <a:t>3</a:t>
            </a:r>
            <a:endParaRPr lang="en-US" sz="3600" dirty="0">
              <a:latin typeface="SimSun" panose="02010600030101010101" pitchFamily="2" charset="-122"/>
              <a:ea typeface="SimSun" panose="02010600030101010101" pitchFamily="2" charset="-122"/>
            </a:endParaRPr>
          </a:p>
        </p:txBody>
      </p:sp>
      <p:sp>
        <p:nvSpPr>
          <p:cNvPr id="8" name="Text 6"/>
          <p:cNvSpPr/>
          <p:nvPr/>
        </p:nvSpPr>
        <p:spPr>
          <a:xfrm>
            <a:off x="1574800" y="3507705"/>
            <a:ext cx="10098532"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F6F4EE"/>
                </a:solidFill>
                <a:latin typeface="SimSun" panose="02010600030101010101" pitchFamily="2" charset="-122"/>
                <a:ea typeface="SimSun" panose="02010600030101010101" pitchFamily="2" charset="-122"/>
                <a:cs typeface="Source Serif 4" pitchFamily="18" charset="-120"/>
              </a:rPr>
              <a:t>SubspaceNet repairs the covariance and keeps the classical estimator.</a:t>
            </a:r>
            <a:endParaRPr lang="en-US" sz="2000" dirty="0">
              <a:latin typeface="SimSun" panose="02010600030101010101" pitchFamily="2" charset="-122"/>
              <a:ea typeface="SimSun" panose="02010600030101010101" pitchFamily="2" charset="-122"/>
            </a:endParaRPr>
          </a:p>
        </p:txBody>
      </p:sp>
      <p:sp>
        <p:nvSpPr>
          <p:cNvPr id="9" name="Text 7"/>
          <p:cNvSpPr/>
          <p:nvPr/>
        </p:nvSpPr>
        <p:spPr>
          <a:xfrm>
            <a:off x="812800" y="457200"/>
            <a:ext cx="9156700" cy="238742"/>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F29A62"/>
                </a:solidFill>
                <a:latin typeface="SimSun" panose="02010600030101010101" pitchFamily="2" charset="-122"/>
                <a:ea typeface="SimSun" panose="02010600030101010101" pitchFamily="2" charset="-122"/>
                <a:cs typeface="Inter" pitchFamily="34" charset="-120"/>
              </a:rPr>
              <a:t>WRAP-UP</a:t>
            </a:r>
            <a:endParaRPr lang="en-US" sz="1200" dirty="0">
              <a:latin typeface="SimSun" panose="02010600030101010101" pitchFamily="2" charset="-122"/>
              <a:ea typeface="SimSun" panose="02010600030101010101" pitchFamily="2" charset="-122"/>
            </a:endParaRPr>
          </a:p>
        </p:txBody>
      </p:sp>
    </p:spTree>
  </p:cSld>
  <p:clrMapOvr>
    <a:masterClrMapping/>
  </p:clrMapOvr>
</p:sld>
</file>

<file path=ppt/theme/theme1.xml><?xml version="1.0" encoding="utf-8"?>
<a:theme xmlns:a="http://schemas.openxmlformats.org/drawingml/2006/main" name="Seeing Through Subspaces: From MUSIC to SubspaceNet">
  <a:themeElements>
    <a:clrScheme name="Seeing Through Subspaces: From MUSIC to SubspaceNet">
      <a:dk1>
        <a:srgbClr val="1B2230"/>
      </a:dk1>
      <a:lt1>
        <a:srgbClr val="F6F4EE"/>
      </a:lt1>
      <a:dk2>
        <a:srgbClr val="525760"/>
      </a:dk2>
      <a:lt2>
        <a:srgbClr val="E0DFDB"/>
      </a:lt2>
      <a:accent1>
        <a:srgbClr val="A8441A"/>
      </a:accent1>
      <a:accent2>
        <a:srgbClr val="F29A62"/>
      </a:accent2>
      <a:accent3>
        <a:srgbClr val="C4501D"/>
      </a:accent3>
      <a:accent4>
        <a:srgbClr val="2A5D9F"/>
      </a:accent4>
      <a:accent5>
        <a:srgbClr val="5B6472"/>
      </a:accent5>
      <a:accent6>
        <a:srgbClr val="C9CDD4"/>
      </a:accent6>
      <a:hlink>
        <a:srgbClr val="0563C1"/>
      </a:hlink>
      <a:folHlink>
        <a:srgbClr val="954F72"/>
      </a:folHlink>
    </a:clrScheme>
    <a:fontScheme name="Seeing Through Subspaces: From MUSIC to SubspaceNet">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266</TotalTime>
  <Words>4974</Words>
  <Application>Microsoft Office PowerPoint</Application>
  <PresentationFormat>Widescreen</PresentationFormat>
  <Paragraphs>337</Paragraphs>
  <Slides>50</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SimSun</vt:lpstr>
      <vt:lpstr>Abadi</vt:lpstr>
      <vt:lpstr>Arial</vt:lpstr>
      <vt:lpstr>Georgia</vt:lpstr>
      <vt:lpstr>Inter</vt:lpstr>
      <vt:lpstr>Source Serif 4</vt:lpstr>
      <vt:lpstr>Seeing Through Subspaces: From MUSIC to SubspaceNet</vt:lpstr>
      <vt:lpstr>Seeing Though Subspaces</vt:lpstr>
      <vt:lpstr>PowerPoint Presentation</vt:lpstr>
      <vt:lpstr>PowerPoint Presentation</vt:lpstr>
      <vt:lpstr>PowerPoint Presentation</vt:lpstr>
      <vt:lpstr>PowerPoint Presentation</vt:lpstr>
      <vt:lpstr>PowerPoint Presentation</vt:lpstr>
      <vt:lpstr>PowerPoint Presentation</vt:lpstr>
      <vt:lpstr>One Scene: Eight Antennas, Two Sources 6° Apart</vt:lpstr>
      <vt:lpstr>PowerPoint Presentation</vt:lpstr>
      <vt:lpstr>Beamforming Sees One Blob</vt:lpstr>
      <vt:lpstr>PowerPoint Presentation</vt:lpstr>
      <vt:lpstr>PowerPoint Presentation</vt:lpstr>
      <vt:lpstr>MUSIC Sees Two Needles — Same Data</vt:lpstr>
      <vt:lpstr>A Plane Wave Reaches Each Antenna a Little Late</vt:lpstr>
      <vt:lpstr>A Delay Is Just a Phase Rotation</vt:lpstr>
      <vt:lpstr>A Direction Has a Spatial Fingerprint</vt:lpstr>
      <vt:lpstr>At θ = 30°, Each Element Lags by a Quarter Turn</vt:lpstr>
      <vt:lpstr>One Source: Every Snapshot Is the Same Fingerprint, Rescaled</vt:lpstr>
      <vt:lpstr>Without Noise, the Data Lives on a Line</vt:lpstr>
      <vt:lpstr>Two Sources: The Data Fills a Plane</vt:lpstr>
      <vt:lpstr>Noise Fuzzes the Cloud — in Every Direction</vt:lpstr>
      <vt:lpstr>The Plan: Two Steps</vt:lpstr>
      <vt:lpstr>PowerPoint Presentation</vt:lpstr>
      <vt:lpstr>PowerPoint Presentation</vt:lpstr>
      <vt:lpstr>PowerPoint Presentation</vt:lpstr>
      <vt:lpstr>PowerPoint Presentation</vt:lpstr>
      <vt:lpstr>PowerPoint Presentation</vt:lpstr>
      <vt:lpstr>The Covariance Matrix Summarizes the Cloud's Shape</vt:lpstr>
      <vt:lpstr>A Subspace Is a Flat Set Through the Origin</vt:lpstr>
      <vt:lpstr>Every Vector Splits Into Two Perpendicular Parts</vt:lpstr>
      <vt:lpstr>Finding the Subspace = Finding Where the Data Stretches</vt:lpstr>
      <vt:lpstr>Eigenvectors Are the Directions the Cloud Stretches</vt:lpstr>
      <vt:lpstr>K Large Eigenvalues, M − K at the Noise Floor</vt:lpstr>
      <vt:lpstr>PowerPoint Presentation</vt:lpstr>
      <vt:lpstr>Back to Our Question</vt:lpstr>
      <vt:lpstr>MUSIC Scans Every Fingerprint Against the Noise Subspace</vt:lpstr>
      <vt:lpstr>At the True Angles, the Leftover Drops to Zero</vt:lpstr>
      <vt:lpstr>Same Subspace, Different Readouts</vt:lpstr>
      <vt:lpstr>Multipath Makes Sources Coherent — and the Plane Collapses</vt:lpstr>
      <vt:lpstr>MUSIC Returns One Peak, in the Wrong Place</vt:lpstr>
      <vt:lpstr>Few Snapshots: The Estimated Subspace Wobbles</vt:lpstr>
      <vt:lpstr>A Wrong Array Model Means Wrong Fingerprints</vt:lpstr>
      <vt:lpstr>SubspaceNet: Keep MUSIC, Learn the Covariance</vt:lpstr>
      <vt:lpstr>The Pipeline</vt:lpstr>
      <vt:lpstr>Two Design Choices That Make It Work</vt:lpstr>
      <vt:lpstr>PowerPoint Presentation</vt:lpstr>
      <vt:lpstr>What the Network Must Learn: Put the Gap Back</vt:lpstr>
      <vt:lpstr>PowerPoint Presentation</vt:lpstr>
      <vt:lpstr>Discussion</vt:lpstr>
      <vt:lpstr>Three Ideas to Keep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Seeing Through Subspaces: From MUSIC to SubspaceNet</dc:title>
  <dc:subject/>
  <dc:creator>Aritrik Ghosh</dc:creator>
  <cp:lastModifiedBy>Aritrik Ghosh</cp:lastModifiedBy>
  <cp:revision>4</cp:revision>
  <dcterms:created xsi:type="dcterms:W3CDTF">2026-10-08T13:58:33Z</dcterms:created>
  <dcterms:modified xsi:type="dcterms:W3CDTF">2026-10-08T18:31:50Z</dcterms:modified>
</cp:coreProperties>
</file>