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2"/>
  </p:notesMasterIdLst>
  <p:sldIdLst>
    <p:sldId id="256" r:id="rId2"/>
    <p:sldId id="327" r:id="rId3"/>
    <p:sldId id="328" r:id="rId4"/>
    <p:sldId id="329" r:id="rId5"/>
    <p:sldId id="438" r:id="rId6"/>
    <p:sldId id="440" r:id="rId7"/>
    <p:sldId id="441" r:id="rId8"/>
    <p:sldId id="442" r:id="rId9"/>
    <p:sldId id="443" r:id="rId10"/>
    <p:sldId id="444" r:id="rId11"/>
    <p:sldId id="446" r:id="rId12"/>
    <p:sldId id="445" r:id="rId13"/>
    <p:sldId id="439" r:id="rId14"/>
    <p:sldId id="447" r:id="rId15"/>
    <p:sldId id="287" r:id="rId16"/>
    <p:sldId id="289" r:id="rId17"/>
    <p:sldId id="382" r:id="rId18"/>
    <p:sldId id="290" r:id="rId19"/>
    <p:sldId id="291" r:id="rId20"/>
    <p:sldId id="292" r:id="rId21"/>
    <p:sldId id="293" r:id="rId22"/>
    <p:sldId id="380" r:id="rId23"/>
    <p:sldId id="381" r:id="rId24"/>
    <p:sldId id="384" r:id="rId25"/>
    <p:sldId id="294" r:id="rId26"/>
    <p:sldId id="297" r:id="rId27"/>
    <p:sldId id="298" r:id="rId28"/>
    <p:sldId id="299" r:id="rId29"/>
    <p:sldId id="300" r:id="rId30"/>
    <p:sldId id="301" r:id="rId31"/>
    <p:sldId id="385" r:id="rId32"/>
    <p:sldId id="386" r:id="rId33"/>
    <p:sldId id="302" r:id="rId34"/>
    <p:sldId id="305" r:id="rId35"/>
    <p:sldId id="306" r:id="rId36"/>
    <p:sldId id="307" r:id="rId37"/>
    <p:sldId id="308" r:id="rId38"/>
    <p:sldId id="309" r:id="rId39"/>
    <p:sldId id="310" r:id="rId40"/>
    <p:sldId id="387" r:id="rId41"/>
    <p:sldId id="312" r:id="rId42"/>
    <p:sldId id="389" r:id="rId43"/>
    <p:sldId id="390" r:id="rId44"/>
    <p:sldId id="391" r:id="rId45"/>
    <p:sldId id="392" r:id="rId46"/>
    <p:sldId id="393" r:id="rId47"/>
    <p:sldId id="394" r:id="rId48"/>
    <p:sldId id="395" r:id="rId49"/>
    <p:sldId id="396" r:id="rId50"/>
    <p:sldId id="397" r:id="rId51"/>
    <p:sldId id="398" r:id="rId52"/>
    <p:sldId id="399" r:id="rId53"/>
    <p:sldId id="400" r:id="rId54"/>
    <p:sldId id="318" r:id="rId55"/>
    <p:sldId id="448" r:id="rId56"/>
    <p:sldId id="449" r:id="rId57"/>
    <p:sldId id="450" r:id="rId58"/>
    <p:sldId id="451" r:id="rId59"/>
    <p:sldId id="452" r:id="rId60"/>
    <p:sldId id="321" r:id="rId6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E3F3"/>
    <a:srgbClr val="B4C7E7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68"/>
    <p:restoredTop sz="94859"/>
  </p:normalViewPr>
  <p:slideViewPr>
    <p:cSldViewPr snapToGrid="0">
      <p:cViewPr varScale="1">
        <p:scale>
          <a:sx n="117" d="100"/>
          <a:sy n="117" d="100"/>
        </p:scale>
        <p:origin x="7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7AA65D-0370-CF4D-BEC9-BD5E930F2AA1}" type="datetimeFigureOut">
              <a:rPr lang="en-US" smtClean="0"/>
              <a:t>9/25/25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B1767E-B9BB-0441-83FC-6D697CB60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558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9E5BD-E4EE-DD23-F434-ED3887B091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6397F0-EF4F-C090-4905-82803DF2B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B3B5B4-F924-2499-A429-019A197F0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577DA-076E-EB4A-A6E6-74AC7B3CC9F9}" type="datetimeFigureOut">
              <a:rPr lang="en-US" smtClean="0"/>
              <a:t>9/25/25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C03E04-A79E-B4CC-A0E6-DBAE1B433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6A2CC-31AA-183C-316C-20920A966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723D-33F0-0D45-A3C2-D4C73EBB31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777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B7B93-7651-60EA-2079-B22A68C0B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766CD4-B6A4-30DE-ADE4-4048383C5B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899396-6F3E-8677-1A48-FB9075DAB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577DA-076E-EB4A-A6E6-74AC7B3CC9F9}" type="datetimeFigureOut">
              <a:rPr lang="en-US" smtClean="0"/>
              <a:t>9/25/25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C933A3-EDA1-5B39-EA36-987069475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F8BFD3-F825-118E-F92E-9D5940B39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723D-33F0-0D45-A3C2-D4C73EBB31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594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88AE9-2BAD-52D0-B87D-914B7B1A2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667B4A-5B4B-234F-D58C-5EBBC1DBC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5A3A88-DF8D-9E6B-6D29-A534ADEE2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577DA-076E-EB4A-A6E6-74AC7B3CC9F9}" type="datetimeFigureOut">
              <a:rPr lang="en-US" smtClean="0"/>
              <a:t>9/25/25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A09B7-CB23-B4BF-B357-D3E587CC4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046FF3-03CD-9AEF-C02C-4C3A9A61A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723D-33F0-0D45-A3C2-D4C73EBB31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110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24D64-A891-51E7-9FCC-55DA20E6B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ED9A25-793F-023D-CD1E-6A832C7638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240E3E-2A18-B566-A5FC-8C65EAA490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BEB1CC-2C72-AF67-5422-0435D6B6F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577DA-076E-EB4A-A6E6-74AC7B3CC9F9}" type="datetimeFigureOut">
              <a:rPr lang="en-US" smtClean="0"/>
              <a:t>9/25/25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C5006F-E2EA-6663-9C0A-33CA00EE0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ECDC94-1DAE-7470-24E0-572282A3D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723D-33F0-0D45-A3C2-D4C73EBB31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280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ECF0B-B7E6-B0C3-3ECA-EC536B79A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AE687E-61F5-5550-B689-F3A568102D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FE3275-EEF6-3E6E-E6BA-F7DB6FDD93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F34FDE-D034-63A8-2F1F-02984EB8E4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C29A4E-E575-1E04-F8A9-3974F218D2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6FC4A6-E220-095B-3D14-7946FFD03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577DA-076E-EB4A-A6E6-74AC7B3CC9F9}" type="datetimeFigureOut">
              <a:rPr lang="en-US" smtClean="0"/>
              <a:t>9/25/25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4CF46F-A1DA-8593-70E9-EDCBDEB22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9C0796-C0A4-E9F9-9167-C868E54F1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723D-33F0-0D45-A3C2-D4C73EBB31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496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A2FB7-30F5-03D8-CEC5-867918DB0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E0F624-150B-611E-640B-86024E002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577DA-076E-EB4A-A6E6-74AC7B3CC9F9}" type="datetimeFigureOut">
              <a:rPr lang="en-US" smtClean="0"/>
              <a:t>9/25/25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102F0D-C76C-437C-003E-21FF16EC3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171168-156F-9FA4-8F82-630A02B9B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723D-33F0-0D45-A3C2-D4C73EBB31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528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0219DB-7961-BFCE-199A-2252C4551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577DA-076E-EB4A-A6E6-74AC7B3CC9F9}" type="datetimeFigureOut">
              <a:rPr lang="en-US" smtClean="0"/>
              <a:t>9/25/25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17158B-B260-F155-5CDA-D0089263D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5C0B59-4198-C616-2DCA-7952CD64D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723D-33F0-0D45-A3C2-D4C73EBB31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69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30DF0-C7DA-DEFE-44F3-FD5F49318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D55146-F331-1686-1C24-E4DD1FD3D5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E9D166-17A5-5E88-5C27-949FE97C3B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2F0266-FC10-1BC3-B1B9-4FBB2767F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577DA-076E-EB4A-A6E6-74AC7B3CC9F9}" type="datetimeFigureOut">
              <a:rPr lang="en-US" smtClean="0"/>
              <a:t>9/25/25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9A5A1D-031B-B7DC-8132-3B1EAD39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2C1792-7557-BC00-11F1-944E2ACF6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723D-33F0-0D45-A3C2-D4C73EBB31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402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4481B-B49B-BB5F-2275-E9534AE55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B7D4E1-B9B7-72D1-26F5-585F4439EB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163F24-3A20-6586-3A36-51D1144CBE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098EE3-A85B-3685-850E-FAD2EB470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577DA-076E-EB4A-A6E6-74AC7B3CC9F9}" type="datetimeFigureOut">
              <a:rPr lang="en-US" smtClean="0"/>
              <a:t>9/25/25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53F393-97C1-C040-0062-B2ACF50E7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F7C6B9-E8B5-B222-365C-572A21BCE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723D-33F0-0D45-A3C2-D4C73EBB31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508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78487-5A55-5615-BBA7-57EDC3409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BD4989-A165-B074-EBF0-994F1D94AD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CD5FBA-215F-C845-D904-C14297BD8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577DA-076E-EB4A-A6E6-74AC7B3CC9F9}" type="datetimeFigureOut">
              <a:rPr lang="en-US" smtClean="0"/>
              <a:t>9/25/25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28056-857E-B5DC-5E0D-95D0D2CF3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F375E1-CFED-0FF5-B1BE-045A61862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723D-33F0-0D45-A3C2-D4C73EBB31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645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63574F-B529-8CA0-DE16-03ABB2144C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83A869-593A-F789-3B62-66B2C4C464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172D99-C205-2846-19E7-0F28398EA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577DA-076E-EB4A-A6E6-74AC7B3CC9F9}" type="datetimeFigureOut">
              <a:rPr lang="en-US" smtClean="0"/>
              <a:t>9/25/25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7A21D5-07F3-8481-9E65-5F60500FA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B1F5B-8F1C-A3C1-E60F-62BB02D5D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723D-33F0-0D45-A3C2-D4C73EBB31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047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A901CB-C95A-C273-98A0-DE9C63506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1CB133-75C0-D346-60A6-30AE329CB1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A827B4-8A8C-6E2B-B794-74999CF382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A577DA-076E-EB4A-A6E6-74AC7B3CC9F9}" type="datetimeFigureOut">
              <a:rPr lang="en-US" smtClean="0"/>
              <a:t>9/25/25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711056-0D2A-50D6-37B2-93E873194E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73172-4575-5A38-452D-6068AF87E6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97723D-33F0-0D45-A3C2-D4C73EBB31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747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6.png"/><Relationship Id="rId7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7.jp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7.jp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6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.png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7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2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54.png"/><Relationship Id="rId4" Type="http://schemas.openxmlformats.org/officeDocument/2006/relationships/image" Target="../media/image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60.png"/><Relationship Id="rId4" Type="http://schemas.openxmlformats.org/officeDocument/2006/relationships/image" Target="../media/image1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6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gif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gi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1057D-BE69-CDB0-6312-4DBC8DACA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67338"/>
            <a:ext cx="12289871" cy="1570068"/>
          </a:xfrm>
        </p:spPr>
        <p:txBody>
          <a:bodyPr>
            <a:normAutofit/>
          </a:bodyPr>
          <a:lstStyle/>
          <a:p>
            <a:r>
              <a:rPr lang="en-US" sz="3500" b="0" i="0" dirty="0">
                <a:solidFill>
                  <a:srgbClr val="222222"/>
                </a:solidFill>
                <a:effectLst/>
                <a:latin typeface="Adobe Clean" panose="020B0503020404020204" pitchFamily="34" charset="0"/>
              </a:rPr>
              <a:t>Differentiable Geometry for Optimization</a:t>
            </a:r>
            <a:endParaRPr lang="en-US" sz="3500" dirty="0">
              <a:latin typeface="Adobe Clean" panose="020B0503020404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4D2F67-C3F1-EDD5-7C09-5BAF7B40EB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42307"/>
            <a:ext cx="9144000" cy="1077686"/>
          </a:xfrm>
        </p:spPr>
        <p:txBody>
          <a:bodyPr>
            <a:normAutofit/>
          </a:bodyPr>
          <a:lstStyle/>
          <a:p>
            <a:r>
              <a:rPr lang="en-US" dirty="0"/>
              <a:t>Sanghyun Son</a:t>
            </a:r>
          </a:p>
          <a:p>
            <a:r>
              <a:rPr lang="en-US" dirty="0"/>
              <a:t>Sep 25</a:t>
            </a:r>
            <a:r>
              <a:rPr lang="en-US" baseline="30000" dirty="0"/>
              <a:t>th</a:t>
            </a:r>
            <a:r>
              <a:rPr lang="en-US" dirty="0"/>
              <a:t>, 2025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1472666-380F-8C97-6A30-54CC704AF96B}"/>
              </a:ext>
            </a:extLst>
          </p:cNvPr>
          <p:cNvGrpSpPr/>
          <p:nvPr/>
        </p:nvGrpSpPr>
        <p:grpSpPr>
          <a:xfrm>
            <a:off x="0" y="5905851"/>
            <a:ext cx="12192000" cy="952149"/>
            <a:chOff x="0" y="5905851"/>
            <a:chExt cx="12192000" cy="95214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49D8852-1516-F9D2-BB17-873FD7E684A0}"/>
                </a:ext>
              </a:extLst>
            </p:cNvPr>
            <p:cNvSpPr/>
            <p:nvPr/>
          </p:nvSpPr>
          <p:spPr>
            <a:xfrm>
              <a:off x="0" y="5905851"/>
              <a:ext cx="12192000" cy="952149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0004DCA5-BEAC-1470-D3FC-AFAE8B4C36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8964" y="5999858"/>
              <a:ext cx="4311941" cy="7641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46657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67FBD-F175-8AF4-3FA2-377A114A8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FE802-A61E-85E2-BF3D-85EEE2CB0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Differentiable systems in the wild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CB3A7CD-ACDF-4CEC-49E2-EE8DF39FF085}"/>
              </a:ext>
            </a:extLst>
          </p:cNvPr>
          <p:cNvGrpSpPr/>
          <p:nvPr/>
        </p:nvGrpSpPr>
        <p:grpSpPr>
          <a:xfrm>
            <a:off x="0" y="6432154"/>
            <a:ext cx="12192000" cy="425846"/>
            <a:chOff x="0" y="6432154"/>
            <a:chExt cx="12192000" cy="42584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2FF5DD1-0D0F-C6B5-698E-29BE711261A9}"/>
                </a:ext>
              </a:extLst>
            </p:cNvPr>
            <p:cNvSpPr/>
            <p:nvPr/>
          </p:nvSpPr>
          <p:spPr>
            <a:xfrm>
              <a:off x="0" y="6432154"/>
              <a:ext cx="12192000" cy="425846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6144591-77C8-32CE-A294-D682185FC2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1747" y="6474198"/>
              <a:ext cx="1928506" cy="341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200C0E2-50E5-0470-EBB5-D0DB14E9464C}"/>
              </a:ext>
            </a:extLst>
          </p:cNvPr>
          <p:cNvGrpSpPr/>
          <p:nvPr/>
        </p:nvGrpSpPr>
        <p:grpSpPr>
          <a:xfrm>
            <a:off x="1954624" y="1556881"/>
            <a:ext cx="8298558" cy="2123832"/>
            <a:chOff x="1298448" y="1342678"/>
            <a:chExt cx="9595104" cy="2455654"/>
          </a:xfrm>
        </p:grpSpPr>
        <p:pic>
          <p:nvPicPr>
            <p:cNvPr id="6" name="Picture 5" descr="A comparison of different colors&#10;&#10;Description automatically generated">
              <a:extLst>
                <a:ext uri="{FF2B5EF4-FFF2-40B4-BE49-F238E27FC236}">
                  <a16:creationId xmlns:a16="http://schemas.microsoft.com/office/drawing/2014/main" id="{2818C635-CD28-43BE-52F0-290F6CC318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98448" y="1342678"/>
              <a:ext cx="9595104" cy="2175633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8E398D4-6D70-8747-FD27-3CC580211E74}"/>
                </a:ext>
              </a:extLst>
            </p:cNvPr>
            <p:cNvSpPr txBox="1"/>
            <p:nvPr/>
          </p:nvSpPr>
          <p:spPr>
            <a:xfrm>
              <a:off x="4797247" y="3429000"/>
              <a:ext cx="27531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Differentiable Rendering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8AE2577-568C-08A7-4462-1EFFEE2CF804}"/>
              </a:ext>
            </a:extLst>
          </p:cNvPr>
          <p:cNvGrpSpPr/>
          <p:nvPr/>
        </p:nvGrpSpPr>
        <p:grpSpPr>
          <a:xfrm>
            <a:off x="746614" y="3825733"/>
            <a:ext cx="6313639" cy="2361508"/>
            <a:chOff x="296652" y="3845898"/>
            <a:chExt cx="6313639" cy="2361508"/>
          </a:xfrm>
        </p:grpSpPr>
        <p:pic>
          <p:nvPicPr>
            <p:cNvPr id="9" name="Picture 8" descr="A collage of a car and a traffic cone&#10;&#10;Description automatically generated">
              <a:extLst>
                <a:ext uri="{FF2B5EF4-FFF2-40B4-BE49-F238E27FC236}">
                  <a16:creationId xmlns:a16="http://schemas.microsoft.com/office/drawing/2014/main" id="{3D57C5AD-3E4B-E5F7-FD88-F20C8CF216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6652" y="3845898"/>
              <a:ext cx="3064732" cy="2043154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983E288-5F66-D9DE-02C8-0424F68A2CA0}"/>
                </a:ext>
              </a:extLst>
            </p:cNvPr>
            <p:cNvSpPr txBox="1"/>
            <p:nvPr/>
          </p:nvSpPr>
          <p:spPr>
            <a:xfrm>
              <a:off x="1954624" y="5889052"/>
              <a:ext cx="3177123" cy="3183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Differentiable Physics Simulation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50EE190-1ADF-A543-8A38-A14A2BF5CD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22702" r="34094"/>
            <a:stretch/>
          </p:blipFill>
          <p:spPr>
            <a:xfrm>
              <a:off x="3428420" y="3863698"/>
              <a:ext cx="3181871" cy="2025354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F3E8842-B75C-CF1A-3EE2-0201ABDE656C}"/>
              </a:ext>
            </a:extLst>
          </p:cNvPr>
          <p:cNvGrpSpPr/>
          <p:nvPr/>
        </p:nvGrpSpPr>
        <p:grpSpPr>
          <a:xfrm>
            <a:off x="7471475" y="3755406"/>
            <a:ext cx="3882325" cy="2478447"/>
            <a:chOff x="7471475" y="3755406"/>
            <a:chExt cx="3882325" cy="247844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3B3ECCC-89C4-5014-A621-B0038FEE11D0}"/>
                </a:ext>
              </a:extLst>
            </p:cNvPr>
            <p:cNvSpPr txBox="1"/>
            <p:nvPr/>
          </p:nvSpPr>
          <p:spPr>
            <a:xfrm>
              <a:off x="8059526" y="5864521"/>
              <a:ext cx="27277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Differentiable Geometry</a:t>
              </a: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449ADB51-B6A1-5FD7-9736-EC22339C22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471475" y="3755406"/>
              <a:ext cx="3882325" cy="21838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13382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8162A-1274-D3B2-3A6A-F41DC38A1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4C13-1FE6-2739-AD82-09C7871E7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Differentiable System?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D88C425-FDF2-8559-CF15-138A17AB741F}"/>
              </a:ext>
            </a:extLst>
          </p:cNvPr>
          <p:cNvSpPr/>
          <p:nvPr/>
        </p:nvSpPr>
        <p:spPr>
          <a:xfrm>
            <a:off x="0" y="6432154"/>
            <a:ext cx="12192000" cy="425846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7950DB-1041-D113-AF83-2B1A461287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747" y="6474198"/>
            <a:ext cx="1928506" cy="341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 descr="A close-up of a sign&#10;&#10;AI-generated content may be incorrect.">
            <a:extLst>
              <a:ext uri="{FF2B5EF4-FFF2-40B4-BE49-F238E27FC236}">
                <a16:creationId xmlns:a16="http://schemas.microsoft.com/office/drawing/2014/main" id="{0A5D1364-F87F-B958-614F-877A85F231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3168" y="1690688"/>
            <a:ext cx="8805663" cy="1671961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94714F7B-916B-14C8-7474-B413B413AC16}"/>
              </a:ext>
            </a:extLst>
          </p:cNvPr>
          <p:cNvGrpSpPr/>
          <p:nvPr/>
        </p:nvGrpSpPr>
        <p:grpSpPr>
          <a:xfrm>
            <a:off x="425951" y="3295297"/>
            <a:ext cx="4215615" cy="3058120"/>
            <a:chOff x="425951" y="3295297"/>
            <a:chExt cx="4215615" cy="305812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EDE5C9F3-E45C-B9A1-AB85-107824FBCB66}"/>
                    </a:ext>
                  </a:extLst>
                </p:cNvPr>
                <p:cNvSpPr txBox="1"/>
                <p:nvPr/>
              </p:nvSpPr>
              <p:spPr>
                <a:xfrm>
                  <a:off x="838199" y="3295297"/>
                  <a:ext cx="3391121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000" dirty="0">
                      <a:solidFill>
                        <a:srgbClr val="FF0000"/>
                      </a:solidFill>
                    </a:rPr>
                    <a:t>Physical states at time step 0</a:t>
                  </a:r>
                  <a:br>
                    <a:rPr lang="en-US" sz="2000" dirty="0">
                      <a:solidFill>
                        <a:srgbClr val="FF0000"/>
                      </a:solidFill>
                    </a:rPr>
                  </a:br>
                  <a:r>
                    <a:rPr lang="en-US" sz="2000" dirty="0">
                      <a:solidFill>
                        <a:srgbClr val="FF0000"/>
                      </a:solidFill>
                    </a:rPr>
                    <a:t>(e.g. </a:t>
                  </a:r>
                  <a14:m>
                    <m:oMath xmlns:m="http://schemas.openxmlformats.org/officeDocument/2006/math">
                      <m:r>
                        <a:rPr lang="en-US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↓ </m:t>
                      </m:r>
                    </m:oMath>
                  </a14:m>
                  <a:r>
                    <a:rPr lang="en-US" sz="2000" dirty="0">
                      <a:solidFill>
                        <a:srgbClr val="FF0000"/>
                      </a:solidFill>
                    </a:rPr>
                    <a:t>position of chains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a14:m>
                  <a:endParaRPr lang="en-US" sz="2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EDE5C9F3-E45C-B9A1-AB85-107824FBCB6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8199" y="3295297"/>
                  <a:ext cx="3391121" cy="707886"/>
                </a:xfrm>
                <a:prstGeom prst="rect">
                  <a:avLst/>
                </a:prstGeom>
                <a:blipFill>
                  <a:blip r:embed="rId4"/>
                  <a:stretch>
                    <a:fillRect l="-1115" t="-5263" r="-1115" b="-157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6" name="Picture 25" descr="A metal grid with a red ball&#10;&#10;AI-generated content may be incorrect.">
              <a:extLst>
                <a:ext uri="{FF2B5EF4-FFF2-40B4-BE49-F238E27FC236}">
                  <a16:creationId xmlns:a16="http://schemas.microsoft.com/office/drawing/2014/main" id="{7B008314-30A9-F334-F00E-67D2458163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5951" y="3981207"/>
              <a:ext cx="4215615" cy="2372210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AA5771F-2A2F-E590-1345-63391AC354B2}"/>
              </a:ext>
            </a:extLst>
          </p:cNvPr>
          <p:cNvGrpSpPr/>
          <p:nvPr/>
        </p:nvGrpSpPr>
        <p:grpSpPr>
          <a:xfrm>
            <a:off x="7687664" y="3295297"/>
            <a:ext cx="4208660" cy="3054206"/>
            <a:chOff x="7687664" y="3295297"/>
            <a:chExt cx="4208660" cy="305420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E00F4822-4DDC-9AF8-8011-DFA3451B9377}"/>
                    </a:ext>
                  </a:extLst>
                </p:cNvPr>
                <p:cNvSpPr txBox="1"/>
                <p:nvPr/>
              </p:nvSpPr>
              <p:spPr>
                <a:xfrm>
                  <a:off x="7834812" y="3295297"/>
                  <a:ext cx="3663632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000" dirty="0">
                      <a:solidFill>
                        <a:srgbClr val="FF0000"/>
                      </a:solidFill>
                    </a:rPr>
                    <a:t>Physical states at time step 100</a:t>
                  </a:r>
                  <a:br>
                    <a:rPr lang="en-US" sz="2000" dirty="0">
                      <a:solidFill>
                        <a:srgbClr val="FF0000"/>
                      </a:solidFill>
                    </a:rPr>
                  </a:br>
                  <a:r>
                    <a:rPr lang="en-US" sz="2000" dirty="0">
                      <a:solidFill>
                        <a:srgbClr val="FF0000"/>
                      </a:solidFill>
                    </a:rPr>
                    <a:t>(e.g. </a:t>
                  </a:r>
                  <a14:m>
                    <m:oMath xmlns:m="http://schemas.openxmlformats.org/officeDocument/2006/math">
                      <m:r>
                        <a:rPr lang="en-US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↓ </m:t>
                      </m:r>
                    </m:oMath>
                  </a14:m>
                  <a:r>
                    <a:rPr lang="en-US" sz="2000" dirty="0">
                      <a:solidFill>
                        <a:srgbClr val="FF0000"/>
                      </a:solidFill>
                    </a:rPr>
                    <a:t>position of chains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a14:m>
                  <a:endParaRPr lang="en-US" sz="2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E00F4822-4DDC-9AF8-8011-DFA3451B937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34812" y="3295297"/>
                  <a:ext cx="3663632" cy="707886"/>
                </a:xfrm>
                <a:prstGeom prst="rect">
                  <a:avLst/>
                </a:prstGeom>
                <a:blipFill>
                  <a:blip r:embed="rId6"/>
                  <a:stretch>
                    <a:fillRect l="-1034" t="-5263" r="-1379" b="-157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31" name="Picture 30" descr="A star made of chain links&#10;&#10;AI-generated content may be incorrect.">
              <a:extLst>
                <a:ext uri="{FF2B5EF4-FFF2-40B4-BE49-F238E27FC236}">
                  <a16:creationId xmlns:a16="http://schemas.microsoft.com/office/drawing/2014/main" id="{A2BE4FDA-22BC-AF30-E6FC-8D7A39BABB3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687664" y="3981207"/>
              <a:ext cx="4208660" cy="2368296"/>
            </a:xfrm>
            <a:prstGeom prst="rect">
              <a:avLst/>
            </a:prstGeom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77CB977B-4576-2B5B-13B0-41374F65B576}"/>
              </a:ext>
            </a:extLst>
          </p:cNvPr>
          <p:cNvSpPr txBox="1"/>
          <p:nvPr/>
        </p:nvSpPr>
        <p:spPr>
          <a:xfrm>
            <a:off x="4815616" y="1417810"/>
            <a:ext cx="25607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Physics Simulator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09AEFFC8-AB4B-8865-839F-0022ABDDB8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768" y="3441386"/>
            <a:ext cx="5136462" cy="28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328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06765-C01A-8EA5-BADB-371537D27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192F9-70A8-E6AC-B2CE-FA8F4EDC6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Differentiable System?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A9FC3D-00DA-DDE6-0E85-32DD029C4B0E}"/>
              </a:ext>
            </a:extLst>
          </p:cNvPr>
          <p:cNvSpPr/>
          <p:nvPr/>
        </p:nvSpPr>
        <p:spPr>
          <a:xfrm>
            <a:off x="0" y="6432154"/>
            <a:ext cx="12192000" cy="425846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F42329-47C3-16EC-EDB8-2EF666324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747" y="6474198"/>
            <a:ext cx="1928506" cy="341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diagram of a different way&#10;&#10;AI-generated content may be incorrect.">
            <a:extLst>
              <a:ext uri="{FF2B5EF4-FFF2-40B4-BE49-F238E27FC236}">
                <a16:creationId xmlns:a16="http://schemas.microsoft.com/office/drawing/2014/main" id="{900FB40B-BFDD-CCFD-5838-21141886B3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9389" y="1569866"/>
            <a:ext cx="7108979" cy="430242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AFCC3C8B-C783-EEBD-F288-8C8ED5744B23}"/>
              </a:ext>
            </a:extLst>
          </p:cNvPr>
          <p:cNvGrpSpPr/>
          <p:nvPr/>
        </p:nvGrpSpPr>
        <p:grpSpPr>
          <a:xfrm>
            <a:off x="249782" y="4098438"/>
            <a:ext cx="3217025" cy="2333716"/>
            <a:chOff x="425951" y="3295297"/>
            <a:chExt cx="4215615" cy="305812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892D3604-9D5D-5186-B3A4-B637F133B274}"/>
                    </a:ext>
                  </a:extLst>
                </p:cNvPr>
                <p:cNvSpPr txBox="1"/>
                <p:nvPr/>
              </p:nvSpPr>
              <p:spPr>
                <a:xfrm>
                  <a:off x="1149514" y="3295297"/>
                  <a:ext cx="2768490" cy="60496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rgbClr val="FF0000"/>
                      </a:solidFill>
                    </a:rPr>
                    <a:t>Physical states at time step 0</a:t>
                  </a:r>
                  <a:br>
                    <a:rPr lang="en-US" sz="1200" dirty="0">
                      <a:solidFill>
                        <a:srgbClr val="FF0000"/>
                      </a:solidFill>
                    </a:rPr>
                  </a:br>
                  <a:r>
                    <a:rPr lang="en-US" sz="1200" dirty="0">
                      <a:solidFill>
                        <a:srgbClr val="FF0000"/>
                      </a:solidFill>
                    </a:rPr>
                    <a:t>(e.g. </a:t>
                  </a:r>
                  <a14:m>
                    <m:oMath xmlns:m="http://schemas.openxmlformats.org/officeDocument/2006/math">
                      <m:r>
                        <a:rPr lang="en-US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↓ </m:t>
                      </m:r>
                    </m:oMath>
                  </a14:m>
                  <a:r>
                    <a:rPr lang="en-US" sz="1200" dirty="0">
                      <a:solidFill>
                        <a:srgbClr val="FF0000"/>
                      </a:solidFill>
                    </a:rPr>
                    <a:t>position of chains</a:t>
                  </a:r>
                  <a14:m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a14:m>
                  <a:endParaRPr lang="en-US" sz="12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892D3604-9D5D-5186-B3A4-B637F133B27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49514" y="3295297"/>
                  <a:ext cx="2768490" cy="604969"/>
                </a:xfrm>
                <a:prstGeom prst="rect">
                  <a:avLst/>
                </a:prstGeom>
                <a:blipFill>
                  <a:blip r:embed="rId4"/>
                  <a:stretch>
                    <a:fillRect b="-789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1" name="Picture 10" descr="A metal grid with a red ball&#10;&#10;AI-generated content may be incorrect.">
              <a:extLst>
                <a:ext uri="{FF2B5EF4-FFF2-40B4-BE49-F238E27FC236}">
                  <a16:creationId xmlns:a16="http://schemas.microsoft.com/office/drawing/2014/main" id="{EA967948-0320-8148-063E-1C57968339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5951" y="3981207"/>
              <a:ext cx="4215615" cy="2372210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DBE4D48E-FE4D-460C-717E-5E638030E6E9}"/>
              </a:ext>
            </a:extLst>
          </p:cNvPr>
          <p:cNvSpPr txBox="1"/>
          <p:nvPr/>
        </p:nvSpPr>
        <p:spPr>
          <a:xfrm>
            <a:off x="3051106" y="2552232"/>
            <a:ext cx="31704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1"/>
                </a:solidFill>
              </a:rPr>
              <a:t>Diff.</a:t>
            </a:r>
            <a:r>
              <a:rPr lang="en-US" sz="2400" dirty="0">
                <a:solidFill>
                  <a:srgbClr val="FF0000"/>
                </a:solidFill>
              </a:rPr>
              <a:t> Physics Simulator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EF86D84-D808-D169-F54C-3D0CEFCBF3F2}"/>
              </a:ext>
            </a:extLst>
          </p:cNvPr>
          <p:cNvGrpSpPr/>
          <p:nvPr/>
        </p:nvGrpSpPr>
        <p:grpSpPr>
          <a:xfrm>
            <a:off x="8544301" y="908549"/>
            <a:ext cx="3097344" cy="2247729"/>
            <a:chOff x="7687664" y="3295297"/>
            <a:chExt cx="4208660" cy="305420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349D5D99-6179-1B6D-14C6-9AD3EFC5B8EB}"/>
                    </a:ext>
                  </a:extLst>
                </p:cNvPr>
                <p:cNvSpPr txBox="1"/>
                <p:nvPr/>
              </p:nvSpPr>
              <p:spPr>
                <a:xfrm>
                  <a:off x="8120181" y="3295297"/>
                  <a:ext cx="3092894" cy="6273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rgbClr val="FF0000"/>
                      </a:solidFill>
                    </a:rPr>
                    <a:t>Physical states at time step 100</a:t>
                  </a:r>
                  <a:br>
                    <a:rPr lang="en-US" sz="1200" dirty="0">
                      <a:solidFill>
                        <a:srgbClr val="FF0000"/>
                      </a:solidFill>
                    </a:rPr>
                  </a:br>
                  <a:r>
                    <a:rPr lang="en-US" sz="1200" dirty="0">
                      <a:solidFill>
                        <a:srgbClr val="FF0000"/>
                      </a:solidFill>
                    </a:rPr>
                    <a:t>(e.g. </a:t>
                  </a:r>
                  <a14:m>
                    <m:oMath xmlns:m="http://schemas.openxmlformats.org/officeDocument/2006/math">
                      <m:r>
                        <a:rPr lang="en-US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↓ </m:t>
                      </m:r>
                    </m:oMath>
                  </a14:m>
                  <a:r>
                    <a:rPr lang="en-US" sz="1200" dirty="0">
                      <a:solidFill>
                        <a:srgbClr val="FF0000"/>
                      </a:solidFill>
                    </a:rPr>
                    <a:t>position of chains</a:t>
                  </a:r>
                  <a14:m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a14:m>
                  <a:endParaRPr lang="en-US" sz="12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349D5D99-6179-1B6D-14C6-9AD3EFC5B8E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20181" y="3295297"/>
                  <a:ext cx="3092894" cy="627309"/>
                </a:xfrm>
                <a:prstGeom prst="rect">
                  <a:avLst/>
                </a:prstGeom>
                <a:blipFill>
                  <a:blip r:embed="rId6"/>
                  <a:stretch>
                    <a:fillRect b="-789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8" name="Picture 17" descr="A star made of chain links&#10;&#10;AI-generated content may be incorrect.">
              <a:extLst>
                <a:ext uri="{FF2B5EF4-FFF2-40B4-BE49-F238E27FC236}">
                  <a16:creationId xmlns:a16="http://schemas.microsoft.com/office/drawing/2014/main" id="{0D89FA4B-B4D0-68EA-56B8-20BDD81001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687664" y="3981207"/>
              <a:ext cx="4208660" cy="2368296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E3BFD721-EF96-9E07-3D8D-4693404498F7}"/>
              </a:ext>
            </a:extLst>
          </p:cNvPr>
          <p:cNvSpPr txBox="1"/>
          <p:nvPr/>
        </p:nvSpPr>
        <p:spPr>
          <a:xfrm>
            <a:off x="8430872" y="4378717"/>
            <a:ext cx="351134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/>
                </a:solidFill>
              </a:rPr>
              <a:t>Gradients of Physical States</a:t>
            </a:r>
            <a:br>
              <a:rPr lang="en-US" sz="1200" dirty="0">
                <a:solidFill>
                  <a:schemeClr val="accent1"/>
                </a:solidFill>
              </a:rPr>
            </a:br>
            <a:br>
              <a:rPr lang="en-US" sz="1200" dirty="0">
                <a:solidFill>
                  <a:schemeClr val="accent1"/>
                </a:solidFill>
              </a:rPr>
            </a:br>
            <a:r>
              <a:rPr lang="en-US" sz="1200" dirty="0">
                <a:solidFill>
                  <a:schemeClr val="accent1"/>
                </a:solidFill>
              </a:rPr>
              <a:t>e.g. How does the chain positions at time step 100</a:t>
            </a:r>
            <a:br>
              <a:rPr lang="en-US" sz="1200" dirty="0">
                <a:solidFill>
                  <a:schemeClr val="accent1"/>
                </a:solidFill>
              </a:rPr>
            </a:br>
            <a:r>
              <a:rPr lang="en-US" sz="1200" dirty="0">
                <a:solidFill>
                  <a:schemeClr val="accent1"/>
                </a:solidFill>
              </a:rPr>
              <a:t>change when those at time step 0 change?</a:t>
            </a:r>
          </a:p>
        </p:txBody>
      </p:sp>
    </p:spTree>
    <p:extLst>
      <p:ext uri="{BB962C8B-B14F-4D97-AF65-F5344CB8AC3E}">
        <p14:creationId xmlns:p14="http://schemas.microsoft.com/office/powerpoint/2010/main" val="1306281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FB10C-0BD9-85F0-F997-ACDF83FA2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F9EE0-79DA-0FAF-A6B0-AA1F766EA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Differentiable Geometry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8CAE548-5B33-8719-1030-B7E12489B78D}"/>
              </a:ext>
            </a:extLst>
          </p:cNvPr>
          <p:cNvSpPr/>
          <p:nvPr/>
        </p:nvSpPr>
        <p:spPr>
          <a:xfrm>
            <a:off x="455384" y="1690688"/>
            <a:ext cx="2957286" cy="40005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(Internal)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Representation</a:t>
            </a: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(e.g. Neural network parameters)</a:t>
            </a:r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3427E011-7DC5-32EA-74C2-4869B764CB44}"/>
              </a:ext>
            </a:extLst>
          </p:cNvPr>
          <p:cNvSpPr/>
          <p:nvPr/>
        </p:nvSpPr>
        <p:spPr>
          <a:xfrm>
            <a:off x="3655785" y="3195638"/>
            <a:ext cx="718457" cy="990600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9BD0EF3-96CB-7258-3850-8682FD03D2D3}"/>
              </a:ext>
            </a:extLst>
          </p:cNvPr>
          <p:cNvSpPr/>
          <p:nvPr/>
        </p:nvSpPr>
        <p:spPr>
          <a:xfrm>
            <a:off x="4617357" y="1690688"/>
            <a:ext cx="2957286" cy="40005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Differentiable Operation</a:t>
            </a: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A2315E19-BBAE-2B04-7F8A-519788BBFE87}"/>
              </a:ext>
            </a:extLst>
          </p:cNvPr>
          <p:cNvSpPr/>
          <p:nvPr/>
        </p:nvSpPr>
        <p:spPr>
          <a:xfrm>
            <a:off x="7817758" y="3195638"/>
            <a:ext cx="718457" cy="990600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44B19FB2-A183-D56A-2C47-8D95AF1B0A05}"/>
              </a:ext>
            </a:extLst>
          </p:cNvPr>
          <p:cNvSpPr/>
          <p:nvPr/>
        </p:nvSpPr>
        <p:spPr>
          <a:xfrm>
            <a:off x="8779330" y="1690687"/>
            <a:ext cx="2957286" cy="400049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Geometric Information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(e.g. Surface of the shape)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1B4FB1F-E528-14A3-BAB5-997202854548}"/>
                  </a:ext>
                </a:extLst>
              </p:cNvPr>
              <p:cNvSpPr txBox="1"/>
              <p:nvPr/>
            </p:nvSpPr>
            <p:spPr>
              <a:xfrm>
                <a:off x="1710568" y="4754563"/>
                <a:ext cx="352661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4000" b="0" i="1" smtClean="0">
                          <a:latin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1B4FB1F-E528-14A3-BAB5-9972028545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0568" y="4754563"/>
                <a:ext cx="352661" cy="615553"/>
              </a:xfrm>
              <a:prstGeom prst="rect">
                <a:avLst/>
              </a:prstGeom>
              <a:blipFill>
                <a:blip r:embed="rId2"/>
                <a:stretch>
                  <a:fillRect l="-17241" r="-17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90A522B-D96E-82C6-0CB2-564B022270C7}"/>
                  </a:ext>
                </a:extLst>
              </p:cNvPr>
              <p:cNvSpPr txBox="1"/>
              <p:nvPr/>
            </p:nvSpPr>
            <p:spPr>
              <a:xfrm>
                <a:off x="10044934" y="4754563"/>
                <a:ext cx="362279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4000" b="0" i="1" smtClean="0">
                          <a:latin typeface="Cambria Math" panose="02040503050406030204" pitchFamily="18" charset="0"/>
                        </a:rPr>
                        <m:t>y</m:t>
                      </m:r>
                    </m:oMath>
                  </m:oMathPara>
                </a14:m>
                <a:endParaRPr lang="en-US" sz="4000" b="0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90A522B-D96E-82C6-0CB2-564B022270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4934" y="4754563"/>
                <a:ext cx="362279" cy="615553"/>
              </a:xfrm>
              <a:prstGeom prst="rect">
                <a:avLst/>
              </a:prstGeom>
              <a:blipFill>
                <a:blip r:embed="rId3"/>
                <a:stretch>
                  <a:fillRect l="-37931" r="-34483" b="-244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4B4F97E-9A4C-538E-8201-5360F866436F}"/>
                  </a:ext>
                </a:extLst>
              </p:cNvPr>
              <p:cNvSpPr txBox="1"/>
              <p:nvPr/>
            </p:nvSpPr>
            <p:spPr>
              <a:xfrm>
                <a:off x="9063896" y="5324157"/>
                <a:ext cx="696473" cy="11687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400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US" sz="4000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4B4F97E-9A4C-538E-8201-5360F86643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3896" y="5324157"/>
                <a:ext cx="696473" cy="1168718"/>
              </a:xfrm>
              <a:prstGeom prst="rect">
                <a:avLst/>
              </a:prstGeom>
              <a:blipFill>
                <a:blip r:embed="rId4"/>
                <a:stretch>
                  <a:fillRect l="-25000" t="-4301" r="-25000" b="-150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3323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4.07407E-6 L -0.49206 -0.0004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609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7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761C0F-687A-F0D2-AFF8-73123A001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AA23A-D30A-95F4-5C60-783E3C02B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Study) Signed Distance Function (SDF)</a:t>
            </a:r>
          </a:p>
        </p:txBody>
      </p:sp>
      <p:pic>
        <p:nvPicPr>
          <p:cNvPr id="1028" name="Picture 4" descr="Refer to caption">
            <a:extLst>
              <a:ext uri="{FF2B5EF4-FFF2-40B4-BE49-F238E27FC236}">
                <a16:creationId xmlns:a16="http://schemas.microsoft.com/office/drawing/2014/main" id="{5A20D6A7-F45C-AB64-C90F-08283DCEA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366" y="1452459"/>
            <a:ext cx="6479268" cy="429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5E9BF6-60C2-B30D-92D3-D870FB72ED79}"/>
              </a:ext>
            </a:extLst>
          </p:cNvPr>
          <p:cNvSpPr txBox="1"/>
          <p:nvPr/>
        </p:nvSpPr>
        <p:spPr>
          <a:xfrm>
            <a:off x="1967370" y="6031210"/>
            <a:ext cx="8257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Function that returns signed distance of the given query point</a:t>
            </a:r>
          </a:p>
        </p:txBody>
      </p:sp>
    </p:spTree>
    <p:extLst>
      <p:ext uri="{BB962C8B-B14F-4D97-AF65-F5344CB8AC3E}">
        <p14:creationId xmlns:p14="http://schemas.microsoft.com/office/powerpoint/2010/main" val="2160013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D8A90-DF67-4612-4BCF-322BC50F4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B8CF5-BB4D-D701-EB93-CE16BF3DA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SDF: Representation + Operation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258090D-9571-C978-68A4-110E4F928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0" y="1955800"/>
            <a:ext cx="10160000" cy="294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88FBF91-CA33-C0AB-839F-FF3A2650AF41}"/>
              </a:ext>
            </a:extLst>
          </p:cNvPr>
          <p:cNvSpPr txBox="1"/>
          <p:nvPr/>
        </p:nvSpPr>
        <p:spPr>
          <a:xfrm>
            <a:off x="3591596" y="5167312"/>
            <a:ext cx="500880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Neural network parameters</a:t>
            </a:r>
            <a:br>
              <a:rPr lang="en-US" sz="3200" dirty="0"/>
            </a:br>
            <a:r>
              <a:rPr lang="en-US" sz="3200" dirty="0"/>
              <a:t>(Neural SDF)</a:t>
            </a:r>
          </a:p>
        </p:txBody>
      </p:sp>
    </p:spTree>
    <p:extLst>
      <p:ext uri="{BB962C8B-B14F-4D97-AF65-F5344CB8AC3E}">
        <p14:creationId xmlns:p14="http://schemas.microsoft.com/office/powerpoint/2010/main" val="2968674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ABC028-CE60-F4D2-7587-48619D38B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FA24E-93F8-391E-D615-8FCA00D05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SDF: Representation + Operation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1E04A8C-0ECC-A3FD-7F6C-90A25B2914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25" r="56265" b="73640"/>
          <a:stretch>
            <a:fillRect/>
          </a:stretch>
        </p:blipFill>
        <p:spPr bwMode="auto">
          <a:xfrm>
            <a:off x="2808634" y="1570945"/>
            <a:ext cx="6574731" cy="446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934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F7A03-2671-8E31-54D7-127CCB568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BE377-6EBC-769A-81ED-36643919E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SDF: Operation (Marching Cubes)</a:t>
            </a:r>
          </a:p>
        </p:txBody>
      </p:sp>
      <p:pic>
        <p:nvPicPr>
          <p:cNvPr id="5124" name="Picture 4" descr="labeled image">
            <a:extLst>
              <a:ext uri="{FF2B5EF4-FFF2-40B4-BE49-F238E27FC236}">
                <a16:creationId xmlns:a16="http://schemas.microsoft.com/office/drawing/2014/main" id="{AF5EFFC7-13E2-C2F5-AA8B-59E985AD3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695" y="1690688"/>
            <a:ext cx="4332609" cy="3926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F5E4324-EC20-B85F-532D-AC789D8A90FB}"/>
              </a:ext>
            </a:extLst>
          </p:cNvPr>
          <p:cNvSpPr txBox="1"/>
          <p:nvPr/>
        </p:nvSpPr>
        <p:spPr>
          <a:xfrm>
            <a:off x="1980962" y="5823857"/>
            <a:ext cx="8230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For the given SDF, evaluate signed distance on the grid points</a:t>
            </a:r>
            <a:br>
              <a:rPr lang="en-US" sz="2400" dirty="0"/>
            </a:br>
            <a:r>
              <a:rPr lang="en-US" sz="2400" dirty="0"/>
              <a:t>(Red = inside, Blue = outside)</a:t>
            </a:r>
          </a:p>
        </p:txBody>
      </p:sp>
    </p:spTree>
    <p:extLst>
      <p:ext uri="{BB962C8B-B14F-4D97-AF65-F5344CB8AC3E}">
        <p14:creationId xmlns:p14="http://schemas.microsoft.com/office/powerpoint/2010/main" val="1750574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26471-999C-AE12-9170-8BB05D167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E98CD-6C01-BE40-91CE-9196B48CD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SDF: Operation (Marching Cubes)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DADAEA-092E-DE03-2AD2-FABDB47CDF59}"/>
              </a:ext>
            </a:extLst>
          </p:cNvPr>
          <p:cNvSpPr txBox="1"/>
          <p:nvPr/>
        </p:nvSpPr>
        <p:spPr>
          <a:xfrm>
            <a:off x="2953226" y="5823857"/>
            <a:ext cx="62855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For the edges that connect inside and outside,</a:t>
            </a:r>
            <a:br>
              <a:rPr lang="en-US" sz="2400" dirty="0"/>
            </a:br>
            <a:r>
              <a:rPr lang="en-US" sz="2400" dirty="0"/>
              <a:t>find the zero-crossing point by interpolation</a:t>
            </a:r>
          </a:p>
        </p:txBody>
      </p:sp>
      <p:pic>
        <p:nvPicPr>
          <p:cNvPr id="6146" name="Picture 2" descr="intersected object">
            <a:extLst>
              <a:ext uri="{FF2B5EF4-FFF2-40B4-BE49-F238E27FC236}">
                <a16:creationId xmlns:a16="http://schemas.microsoft.com/office/drawing/2014/main" id="{6E9F494A-5CA9-3A3A-0A13-3633D3E65A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214" y="1690688"/>
            <a:ext cx="4339571" cy="392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752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76435-4EBA-16EC-6236-56AFB1528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11C83-FF33-43C4-C927-948103BFD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SDF: Operation (Marching Cubes)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05860D4-BD7F-6E3F-FC1E-9033BE13DF53}"/>
                  </a:ext>
                </a:extLst>
              </p:cNvPr>
              <p:cNvSpPr txBox="1"/>
              <p:nvPr/>
            </p:nvSpPr>
            <p:spPr>
              <a:xfrm>
                <a:off x="1778530" y="5823857"/>
                <a:ext cx="863499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/>
                  <a:t>Connect zero-crossing points using pre-defined rules</a:t>
                </a:r>
                <a:br>
                  <a:rPr lang="en-US" sz="2400" dirty="0"/>
                </a:b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dirty="0"/>
                  <a:t> Note that the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operations that we used are all differentiable</a:t>
                </a:r>
                <a:r>
                  <a:rPr lang="en-US" sz="2400" dirty="0"/>
                  <a:t>!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05860D4-BD7F-6E3F-FC1E-9033BE13DF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8530" y="5823857"/>
                <a:ext cx="8634993" cy="830997"/>
              </a:xfrm>
              <a:prstGeom prst="rect">
                <a:avLst/>
              </a:prstGeom>
              <a:blipFill>
                <a:blip r:embed="rId2"/>
                <a:stretch>
                  <a:fillRect t="-5970" r="-735" b="-149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194" name="Picture 2" descr="reconstructed object">
            <a:extLst>
              <a:ext uri="{FF2B5EF4-FFF2-40B4-BE49-F238E27FC236}">
                <a16:creationId xmlns:a16="http://schemas.microsoft.com/office/drawing/2014/main" id="{8952D04F-FA0C-2D73-7F39-09F1272FF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100" y="1690688"/>
            <a:ext cx="4297800" cy="392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13848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7F8C0-7BAF-6926-F14C-0710CAC86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764CC-7B3C-A069-2206-B31A4E93A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SDF: Operation (Marching Cubes)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6CF864-53F2-4E3C-3376-834C02F9576A}"/>
              </a:ext>
            </a:extLst>
          </p:cNvPr>
          <p:cNvSpPr txBox="1"/>
          <p:nvPr/>
        </p:nvSpPr>
        <p:spPr>
          <a:xfrm>
            <a:off x="1057363" y="5167312"/>
            <a:ext cx="100773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With Marching Cubes, we can extract </a:t>
            </a:r>
            <a:r>
              <a:rPr lang="en-US" sz="2400" b="1" dirty="0">
                <a:solidFill>
                  <a:srgbClr val="FF0000"/>
                </a:solidFill>
              </a:rPr>
              <a:t>surface mesh</a:t>
            </a:r>
            <a:r>
              <a:rPr lang="en-US" sz="2400" dirty="0"/>
              <a:t> from SDF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As the grid becomes denser, the extracted surface becomes more accurate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2A695660-C184-EB8B-AA5A-145287D246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350" y="2000250"/>
            <a:ext cx="101473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07220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21F36-23EB-95D8-975E-7BD227E27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25F2E-C0C7-2BED-F97A-3C84104D9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Study) Signed Distance Function (SDF)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90F3B3FD-60D3-96F3-C88A-DF7FD88070EB}"/>
              </a:ext>
            </a:extLst>
          </p:cNvPr>
          <p:cNvSpPr/>
          <p:nvPr/>
        </p:nvSpPr>
        <p:spPr>
          <a:xfrm>
            <a:off x="455384" y="1690688"/>
            <a:ext cx="1995714" cy="40005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1. Network parameters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(Neural SDF)</a:t>
            </a: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2. SDF encoded grid points</a:t>
            </a:r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255307A3-8474-EF2D-1999-2343C4F6327E}"/>
              </a:ext>
            </a:extLst>
          </p:cNvPr>
          <p:cNvSpPr/>
          <p:nvPr/>
        </p:nvSpPr>
        <p:spPr>
          <a:xfrm>
            <a:off x="2815770" y="3195636"/>
            <a:ext cx="718457" cy="990600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8B19C711-F956-F200-249F-7F2991C98E75}"/>
                  </a:ext>
                </a:extLst>
              </p:cNvPr>
              <p:cNvSpPr/>
              <p:nvPr/>
            </p:nvSpPr>
            <p:spPr>
              <a:xfrm>
                <a:off x="3777343" y="1690686"/>
                <a:ext cx="1995714" cy="40005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For a given point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p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, get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SDF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p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br>
                  <a:rPr lang="en-US" dirty="0">
                    <a:solidFill>
                      <a:schemeClr val="tx1"/>
                    </a:solidFill>
                  </a:rPr>
                </a:br>
                <a:br>
                  <a:rPr lang="en-US" dirty="0">
                    <a:solidFill>
                      <a:schemeClr val="tx1"/>
                    </a:solidFill>
                  </a:rPr>
                </a:br>
                <a:r>
                  <a:rPr lang="en-US" dirty="0">
                    <a:solidFill>
                      <a:schemeClr val="tx1"/>
                    </a:solidFill>
                  </a:rPr>
                  <a:t>1. Giving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p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as an input to the network</a:t>
                </a:r>
                <a:br>
                  <a:rPr lang="en-US" dirty="0">
                    <a:solidFill>
                      <a:schemeClr val="tx1"/>
                    </a:solidFill>
                  </a:rPr>
                </a:br>
                <a:br>
                  <a:rPr lang="en-US" dirty="0">
                    <a:solidFill>
                      <a:schemeClr val="tx1"/>
                    </a:solidFill>
                  </a:rPr>
                </a:br>
                <a:r>
                  <a:rPr lang="en-US" dirty="0">
                    <a:solidFill>
                      <a:schemeClr val="tx1"/>
                    </a:solidFill>
                  </a:rPr>
                  <a:t>2. Interpolating grid SDF values based 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p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8B19C711-F956-F200-249F-7F2991C98E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7343" y="1690686"/>
                <a:ext cx="1995714" cy="4000500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ight Arrow 9">
            <a:extLst>
              <a:ext uri="{FF2B5EF4-FFF2-40B4-BE49-F238E27FC236}">
                <a16:creationId xmlns:a16="http://schemas.microsoft.com/office/drawing/2014/main" id="{B1498A2B-F5DD-D768-4D5D-490721917A09}"/>
              </a:ext>
            </a:extLst>
          </p:cNvPr>
          <p:cNvSpPr/>
          <p:nvPr/>
        </p:nvSpPr>
        <p:spPr>
          <a:xfrm>
            <a:off x="6096000" y="3195636"/>
            <a:ext cx="718457" cy="990600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1CA27A89-7155-C5BB-A3A0-C4C1F9E3538F}"/>
              </a:ext>
            </a:extLst>
          </p:cNvPr>
          <p:cNvSpPr/>
          <p:nvPr/>
        </p:nvSpPr>
        <p:spPr>
          <a:xfrm>
            <a:off x="10025742" y="1690687"/>
            <a:ext cx="1710873" cy="400049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Mesh surface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012A3EB-78FB-58AA-B110-9F3DE7BB777D}"/>
              </a:ext>
            </a:extLst>
          </p:cNvPr>
          <p:cNvSpPr/>
          <p:nvPr/>
        </p:nvSpPr>
        <p:spPr>
          <a:xfrm>
            <a:off x="6988628" y="1690686"/>
            <a:ext cx="1995714" cy="40005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Differentiable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Marching Cube</a:t>
            </a: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886BCC2E-EBFD-FAD8-64F7-6DA4337C31FD}"/>
              </a:ext>
            </a:extLst>
          </p:cNvPr>
          <p:cNvSpPr/>
          <p:nvPr/>
        </p:nvSpPr>
        <p:spPr>
          <a:xfrm>
            <a:off x="9201150" y="3195636"/>
            <a:ext cx="718457" cy="990600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2291BF-7C46-BE6C-4F05-BB72F0F4C2D1}"/>
              </a:ext>
            </a:extLst>
          </p:cNvPr>
          <p:cNvSpPr txBox="1"/>
          <p:nvPr/>
        </p:nvSpPr>
        <p:spPr>
          <a:xfrm>
            <a:off x="2006478" y="5824382"/>
            <a:ext cx="88975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Finally, compute the loss (e.g. rendering loss) on the mesh surface</a:t>
            </a:r>
            <a:br>
              <a:rPr lang="en-US" sz="2400" dirty="0"/>
            </a:br>
            <a:r>
              <a:rPr lang="en-US" sz="2400" dirty="0"/>
              <a:t>and backpropagate to the representations to update them!</a:t>
            </a:r>
          </a:p>
        </p:txBody>
      </p:sp>
    </p:spTree>
    <p:extLst>
      <p:ext uri="{BB962C8B-B14F-4D97-AF65-F5344CB8AC3E}">
        <p14:creationId xmlns:p14="http://schemas.microsoft.com/office/powerpoint/2010/main" val="3722353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FD272-582F-5779-2140-A891F8A1F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2769F-8C12-FDED-E50F-3741429D2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Study) Signed Distance Function (SDF)</a:t>
            </a:r>
          </a:p>
        </p:txBody>
      </p:sp>
      <p:pic>
        <p:nvPicPr>
          <p:cNvPr id="10242" name="Picture 2" descr="pipeline">
            <a:extLst>
              <a:ext uri="{FF2B5EF4-FFF2-40B4-BE49-F238E27FC236}">
                <a16:creationId xmlns:a16="http://schemas.microsoft.com/office/drawing/2014/main" id="{59D896DB-9FDD-D097-A1D0-816E81F19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85" y="1690688"/>
            <a:ext cx="11560629" cy="3897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0C7A71C-AE37-898B-4C77-C42589DDF162}"/>
              </a:ext>
            </a:extLst>
          </p:cNvPr>
          <p:cNvGrpSpPr/>
          <p:nvPr/>
        </p:nvGrpSpPr>
        <p:grpSpPr>
          <a:xfrm>
            <a:off x="5388429" y="3429000"/>
            <a:ext cx="6629400" cy="3082214"/>
            <a:chOff x="5388429" y="3429000"/>
            <a:chExt cx="6629400" cy="3082214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C5F57A7B-F167-D4FF-62A7-18E11BC3D12C}"/>
                </a:ext>
              </a:extLst>
            </p:cNvPr>
            <p:cNvSpPr/>
            <p:nvPr/>
          </p:nvSpPr>
          <p:spPr>
            <a:xfrm>
              <a:off x="5388429" y="3429000"/>
              <a:ext cx="6629400" cy="1077686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4218AD3-92D5-74D4-486C-FADAF54AB550}"/>
                </a:ext>
              </a:extLst>
            </p:cNvPr>
            <p:cNvSpPr txBox="1"/>
            <p:nvPr/>
          </p:nvSpPr>
          <p:spPr>
            <a:xfrm>
              <a:off x="5920134" y="5587884"/>
              <a:ext cx="609769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1. Predict SDF from density field</a:t>
              </a:r>
              <a:br>
                <a:rPr lang="en-US" dirty="0">
                  <a:solidFill>
                    <a:srgbClr val="FF0000"/>
                  </a:solidFill>
                </a:rPr>
              </a:br>
              <a:r>
                <a:rPr lang="en-US" dirty="0">
                  <a:solidFill>
                    <a:srgbClr val="FF0000"/>
                  </a:solidFill>
                </a:rPr>
                <a:t>2. Extract surface mesh from SDF</a:t>
              </a:r>
              <a:br>
                <a:rPr lang="en-US" dirty="0">
                  <a:solidFill>
                    <a:srgbClr val="FF0000"/>
                  </a:solidFill>
                </a:rPr>
              </a:br>
              <a:r>
                <a:rPr lang="en-US" dirty="0">
                  <a:solidFill>
                    <a:srgbClr val="FF0000"/>
                  </a:solidFill>
                </a:rPr>
                <a:t>3. Render the surface mesh and compute the rendering loss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9004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43216-352A-77CB-0DC3-C458033E8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43513-DCDE-29EF-82C9-03C996D5B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Various 3D representations</a:t>
            </a:r>
          </a:p>
        </p:txBody>
      </p:sp>
      <p:pic>
        <p:nvPicPr>
          <p:cNvPr id="20490" name="Picture 10">
            <a:extLst>
              <a:ext uri="{FF2B5EF4-FFF2-40B4-BE49-F238E27FC236}">
                <a16:creationId xmlns:a16="http://schemas.microsoft.com/office/drawing/2014/main" id="{4B8C97C4-437F-49A4-107A-EF083CA10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3" y="3799634"/>
            <a:ext cx="5522026" cy="1994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2" name="Picture 12" descr="Point Cloud and 3D Image - Revopoint 3D Technologies Inc.">
            <a:extLst>
              <a:ext uri="{FF2B5EF4-FFF2-40B4-BE49-F238E27FC236}">
                <a16:creationId xmlns:a16="http://schemas.microsoft.com/office/drawing/2014/main" id="{6FDD98C6-7B7D-8659-FC5D-1A85E6E50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753" y="1465057"/>
            <a:ext cx="2838200" cy="2053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4" name="Picture 14" descr="Parametric Surface">
            <a:extLst>
              <a:ext uri="{FF2B5EF4-FFF2-40B4-BE49-F238E27FC236}">
                <a16:creationId xmlns:a16="http://schemas.microsoft.com/office/drawing/2014/main" id="{073987BB-8624-59EB-9B65-BACB902F27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2790" y="1122743"/>
            <a:ext cx="2422939" cy="2422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D1C073C-F7B8-5568-254A-AEF1C721857E}"/>
              </a:ext>
            </a:extLst>
          </p:cNvPr>
          <p:cNvCxnSpPr>
            <a:cxnSpLocks/>
          </p:cNvCxnSpPr>
          <p:nvPr/>
        </p:nvCxnSpPr>
        <p:spPr>
          <a:xfrm>
            <a:off x="6096000" y="1391016"/>
            <a:ext cx="0" cy="4811001"/>
          </a:xfrm>
          <a:prstGeom prst="line">
            <a:avLst/>
          </a:prstGeom>
          <a:ln w="28575"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45AEDE7-EBF2-D575-7315-500C9B6ECD42}"/>
              </a:ext>
            </a:extLst>
          </p:cNvPr>
          <p:cNvGrpSpPr/>
          <p:nvPr/>
        </p:nvGrpSpPr>
        <p:grpSpPr>
          <a:xfrm>
            <a:off x="0" y="1465057"/>
            <a:ext cx="5712553" cy="2107643"/>
            <a:chOff x="0" y="1465057"/>
            <a:chExt cx="5712553" cy="2107643"/>
          </a:xfrm>
        </p:grpSpPr>
        <p:pic>
          <p:nvPicPr>
            <p:cNvPr id="20488" name="Picture 8" descr="A Very Basic Overview of Neural Radiance Fields (NeRF) | by Tim Cheng |  Towards Data Science">
              <a:extLst>
                <a:ext uri="{FF2B5EF4-FFF2-40B4-BE49-F238E27FC236}">
                  <a16:creationId xmlns:a16="http://schemas.microsoft.com/office/drawing/2014/main" id="{A5BC1A6B-5A4E-0697-DF3E-50DFFC1ABB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465057"/>
              <a:ext cx="5712553" cy="17383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E40296B-843D-6EF7-E8A3-D56DE34E6BD5}"/>
                </a:ext>
              </a:extLst>
            </p:cNvPr>
            <p:cNvSpPr txBox="1"/>
            <p:nvPr/>
          </p:nvSpPr>
          <p:spPr>
            <a:xfrm>
              <a:off x="1250929" y="3203368"/>
              <a:ext cx="32101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Neural Radiance Fields (</a:t>
              </a:r>
              <a:r>
                <a:rPr lang="en-US" dirty="0" err="1"/>
                <a:t>NeRF</a:t>
              </a:r>
              <a:r>
                <a:rPr lang="en-US" dirty="0"/>
                <a:t>)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5B0232C6-2D33-98E7-4FA3-3D52A92E5267}"/>
              </a:ext>
            </a:extLst>
          </p:cNvPr>
          <p:cNvSpPr txBox="1"/>
          <p:nvPr/>
        </p:nvSpPr>
        <p:spPr>
          <a:xfrm>
            <a:off x="1639855" y="5836446"/>
            <a:ext cx="2432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Neural Distance Fields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37C55A-B9F5-0229-F4D4-AADBBE5797E2}"/>
              </a:ext>
            </a:extLst>
          </p:cNvPr>
          <p:cNvSpPr txBox="1"/>
          <p:nvPr/>
        </p:nvSpPr>
        <p:spPr>
          <a:xfrm>
            <a:off x="7292682" y="3518557"/>
            <a:ext cx="1342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Point Cloud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F99D109-4660-7A17-593D-2DA4D6C3E26D}"/>
              </a:ext>
            </a:extLst>
          </p:cNvPr>
          <p:cNvSpPr txBox="1"/>
          <p:nvPr/>
        </p:nvSpPr>
        <p:spPr>
          <a:xfrm>
            <a:off x="9918135" y="3545682"/>
            <a:ext cx="2200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Parametric Surfaces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4F8AC0B-CD7D-1342-267C-D0B1D2E18652}"/>
              </a:ext>
            </a:extLst>
          </p:cNvPr>
          <p:cNvGrpSpPr/>
          <p:nvPr/>
        </p:nvGrpSpPr>
        <p:grpSpPr>
          <a:xfrm>
            <a:off x="6381406" y="4221312"/>
            <a:ext cx="2631822" cy="1876305"/>
            <a:chOff x="8933553" y="3915014"/>
            <a:chExt cx="3258447" cy="2323045"/>
          </a:xfrm>
        </p:grpSpPr>
        <p:pic>
          <p:nvPicPr>
            <p:cNvPr id="20496" name="Picture 16" descr="Mesh Simplification with g3Sharp — gradientspace">
              <a:extLst>
                <a:ext uri="{FF2B5EF4-FFF2-40B4-BE49-F238E27FC236}">
                  <a16:creationId xmlns:a16="http://schemas.microsoft.com/office/drawing/2014/main" id="{51347FE4-23B3-2CBC-CDC2-4552EE7F4B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33553" y="3915014"/>
              <a:ext cx="3258447" cy="1982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FF203A1-D336-AFDC-2863-7D675EBCCC79}"/>
                </a:ext>
              </a:extLst>
            </p:cNvPr>
            <p:cNvSpPr txBox="1"/>
            <p:nvPr/>
          </p:nvSpPr>
          <p:spPr>
            <a:xfrm>
              <a:off x="9617228" y="5868727"/>
              <a:ext cx="18910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(Triangular) Mesh</a:t>
              </a:r>
            </a:p>
          </p:txBody>
        </p:sp>
      </p:grpSp>
      <p:pic>
        <p:nvPicPr>
          <p:cNvPr id="19" name="Picture 18" descr="A bicycle parked on a bench&#10;&#10;Description automatically generated">
            <a:extLst>
              <a:ext uri="{FF2B5EF4-FFF2-40B4-BE49-F238E27FC236}">
                <a16:creationId xmlns:a16="http://schemas.microsoft.com/office/drawing/2014/main" id="{71248AF4-FFB9-77BC-EF43-109C07ABB6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34925" y="3959177"/>
            <a:ext cx="2983299" cy="198221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1DEB78B-2A65-FE83-0D29-9B1925004E76}"/>
              </a:ext>
            </a:extLst>
          </p:cNvPr>
          <p:cNvSpPr txBox="1"/>
          <p:nvPr/>
        </p:nvSpPr>
        <p:spPr>
          <a:xfrm>
            <a:off x="9432407" y="5948463"/>
            <a:ext cx="2388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3D Gaussian Splatting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2DCF971-5733-5243-40C9-213BF08E21EE}"/>
              </a:ext>
            </a:extLst>
          </p:cNvPr>
          <p:cNvSpPr txBox="1"/>
          <p:nvPr/>
        </p:nvSpPr>
        <p:spPr>
          <a:xfrm>
            <a:off x="1026034" y="6317795"/>
            <a:ext cx="3659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(Neural) Implicit Representations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270B78A-5C4C-3B96-2C76-2EBD9805D44E}"/>
              </a:ext>
            </a:extLst>
          </p:cNvPr>
          <p:cNvSpPr txBox="1"/>
          <p:nvPr/>
        </p:nvSpPr>
        <p:spPr>
          <a:xfrm>
            <a:off x="7759966" y="6323390"/>
            <a:ext cx="2749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Explicit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23162440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4D44C-7FC0-96B4-C9D5-285878A76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E5F58-3B18-9307-46F7-84FBC22E8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Various 3D representations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C421A482-8BA5-B419-89FC-E8C9F87013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 dirty="0"/>
              <a:t>(Neural) </a:t>
            </a:r>
            <a:r>
              <a:rPr lang="en-US" sz="2400" b="1" dirty="0">
                <a:solidFill>
                  <a:srgbClr val="FF0000"/>
                </a:solidFill>
              </a:rPr>
              <a:t>Implicit representations are preferred </a:t>
            </a:r>
            <a:r>
              <a:rPr lang="en-US" sz="2400" dirty="0"/>
              <a:t>over explicit representations in the current ML pipeline</a:t>
            </a:r>
          </a:p>
          <a:p>
            <a:pPr lvl="1"/>
            <a:r>
              <a:rPr lang="en-US" sz="2000" dirty="0"/>
              <a:t>High representation power</a:t>
            </a:r>
          </a:p>
          <a:p>
            <a:pPr lvl="1"/>
            <a:r>
              <a:rPr lang="en-US" sz="2000" dirty="0"/>
              <a:t>Differentiability</a:t>
            </a:r>
          </a:p>
          <a:p>
            <a:endParaRPr lang="en-US" sz="2400" dirty="0"/>
          </a:p>
          <a:p>
            <a:r>
              <a:rPr lang="en-US" sz="2400" dirty="0"/>
              <a:t>Recently, </a:t>
            </a:r>
            <a:r>
              <a:rPr lang="en-US" sz="2400" b="1" dirty="0">
                <a:solidFill>
                  <a:srgbClr val="FF0000"/>
                </a:solidFill>
              </a:rPr>
              <a:t>3D Gaussian Splatting </a:t>
            </a:r>
            <a:r>
              <a:rPr lang="en-US" sz="2400" dirty="0"/>
              <a:t>gained popularity</a:t>
            </a:r>
          </a:p>
          <a:p>
            <a:pPr lvl="1"/>
            <a:r>
              <a:rPr lang="en-US" sz="2000" dirty="0"/>
              <a:t>Similar representation power as </a:t>
            </a:r>
            <a:r>
              <a:rPr lang="en-US" sz="2000" dirty="0" err="1"/>
              <a:t>NeRF</a:t>
            </a:r>
            <a:endParaRPr lang="en-US" sz="2000" dirty="0"/>
          </a:p>
          <a:p>
            <a:pPr lvl="1"/>
            <a:r>
              <a:rPr lang="en-US" sz="2000" dirty="0"/>
              <a:t>Differentiable, but </a:t>
            </a:r>
            <a:r>
              <a:rPr lang="en-US" sz="2000" dirty="0">
                <a:solidFill>
                  <a:srgbClr val="FF0000"/>
                </a:solidFill>
              </a:rPr>
              <a:t>not as differentiable as implicit rep.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</a:rPr>
              <a:t>Much less computational cost </a:t>
            </a:r>
            <a:r>
              <a:rPr lang="en-US" sz="2000" dirty="0"/>
              <a:t>than neural implicit rep.</a:t>
            </a:r>
          </a:p>
          <a:p>
            <a:pPr marL="457200" lvl="1" indent="0">
              <a:buNone/>
            </a:pPr>
            <a:endParaRPr lang="en-US" sz="2000" dirty="0"/>
          </a:p>
          <a:p>
            <a:r>
              <a:rPr lang="en-US" sz="2400" dirty="0"/>
              <a:t>How about the other explicit representations, especially </a:t>
            </a:r>
            <a:r>
              <a:rPr lang="en-US" sz="2400" b="1" dirty="0">
                <a:solidFill>
                  <a:srgbClr val="FF0000"/>
                </a:solidFill>
              </a:rPr>
              <a:t>Mesh</a:t>
            </a:r>
            <a:r>
              <a:rPr lang="en-US" sz="2400" dirty="0"/>
              <a:t>?</a:t>
            </a:r>
            <a:endParaRPr lang="en-US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EDB8CF-C1BF-A387-05F0-052D3F93F888}"/>
              </a:ext>
            </a:extLst>
          </p:cNvPr>
          <p:cNvSpPr txBox="1"/>
          <p:nvPr/>
        </p:nvSpPr>
        <p:spPr>
          <a:xfrm>
            <a:off x="114977" y="6273225"/>
            <a:ext cx="12077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Mildenhall, Ben, et al. "Nerf: Representing scenes as neural radiance fields for view synthesis." </a:t>
            </a:r>
            <a:r>
              <a:rPr lang="en-US" sz="8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Communications of the ACM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65.1 (2021): 99-106.</a:t>
            </a:r>
            <a:b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Wang, Peng, et al. "</a:t>
            </a:r>
            <a:r>
              <a:rPr lang="en-US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Neus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: Learning neural implicit surfaces by volume rendering for multi-view reconstruction." </a:t>
            </a:r>
            <a:r>
              <a:rPr lang="en-US" sz="800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arXiv</a:t>
            </a:r>
            <a:r>
              <a:rPr lang="en-US" sz="8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preprint arXiv:2106.10689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(2021).</a:t>
            </a:r>
            <a:b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Long, </a:t>
            </a:r>
            <a:r>
              <a:rPr lang="en-US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Xiaoxiao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et al. "</a:t>
            </a:r>
            <a:r>
              <a:rPr lang="en-US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Neuraludf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: Learning unsigned distance fields for multi-view reconstruction of surfaces with arbitrary topologies." </a:t>
            </a:r>
            <a:r>
              <a:rPr lang="en-US" sz="8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Proceedings of the IEEE/CVF Conference on Computer Vision and Pattern Recognition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2023.</a:t>
            </a:r>
            <a:b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r>
              <a:rPr lang="en-US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Kerbl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Bernhard, et al. "3D Gaussian splatting for real-time radiance field rendering." </a:t>
            </a:r>
            <a:r>
              <a:rPr lang="en-US" sz="8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ACM Trans. Graph.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42.4 (2023): 139-1.</a:t>
            </a:r>
            <a:endParaRPr lang="ko-KR" altLang="en-US" sz="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988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9D499B-9C02-2747-B9C6-5F66E28D2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553F6-CB01-B992-CA34-75E44EFFC8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8936" y="1456660"/>
            <a:ext cx="12289871" cy="1658679"/>
          </a:xfrm>
        </p:spPr>
        <p:txBody>
          <a:bodyPr>
            <a:normAutofit/>
          </a:bodyPr>
          <a:lstStyle/>
          <a:p>
            <a:r>
              <a:rPr lang="en-US" sz="4000" b="0" i="0" dirty="0" err="1">
                <a:solidFill>
                  <a:srgbClr val="222222"/>
                </a:solidFill>
                <a:effectLst/>
                <a:latin typeface="Adobe Clean" panose="020B0503020404020204" pitchFamily="34" charset="0"/>
              </a:rPr>
              <a:t>DMesh</a:t>
            </a:r>
            <a:r>
              <a:rPr lang="en-US" sz="4000" b="0" i="0" dirty="0">
                <a:solidFill>
                  <a:srgbClr val="222222"/>
                </a:solidFill>
                <a:effectLst/>
                <a:latin typeface="Adobe Clean" panose="020B0503020404020204" pitchFamily="34" charset="0"/>
              </a:rPr>
              <a:t>: A Differentiable Mesh Representation</a:t>
            </a:r>
            <a:endParaRPr lang="en-US" sz="4000" dirty="0">
              <a:latin typeface="Adobe Clean" panose="020B0503020404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4DB7A1-ED33-17E5-F46E-0B6C858DA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594" y="3440920"/>
            <a:ext cx="11564679" cy="2370923"/>
          </a:xfrm>
        </p:spPr>
        <p:txBody>
          <a:bodyPr>
            <a:normAutofit/>
          </a:bodyPr>
          <a:lstStyle/>
          <a:p>
            <a:r>
              <a:rPr lang="en-US" dirty="0"/>
              <a:t>Sanghyun Son, Matheus Gadelha, Yang Zhou, </a:t>
            </a:r>
            <a:r>
              <a:rPr lang="en-US" dirty="0" err="1"/>
              <a:t>Zexiang</a:t>
            </a:r>
            <a:r>
              <a:rPr lang="en-US" dirty="0"/>
              <a:t> Xu, Ming C. Lin, Yi Zhou</a:t>
            </a:r>
          </a:p>
          <a:p>
            <a:endParaRPr lang="en-US" dirty="0"/>
          </a:p>
          <a:p>
            <a:r>
              <a:rPr lang="en-US" dirty="0" err="1"/>
              <a:t>NeurIPS</a:t>
            </a:r>
            <a:r>
              <a:rPr lang="en-US" dirty="0"/>
              <a:t> 2024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98563B9-D0CA-A3B7-573D-788ABC1459C8}"/>
              </a:ext>
            </a:extLst>
          </p:cNvPr>
          <p:cNvGrpSpPr/>
          <p:nvPr/>
        </p:nvGrpSpPr>
        <p:grpSpPr>
          <a:xfrm>
            <a:off x="0" y="5905851"/>
            <a:ext cx="12192000" cy="952149"/>
            <a:chOff x="0" y="5905851"/>
            <a:chExt cx="12192000" cy="95214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CA1D142-C982-40E0-3B9A-8CCC8F5270DB}"/>
                </a:ext>
              </a:extLst>
            </p:cNvPr>
            <p:cNvSpPr/>
            <p:nvPr/>
          </p:nvSpPr>
          <p:spPr>
            <a:xfrm>
              <a:off x="0" y="5905851"/>
              <a:ext cx="12192000" cy="952149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D86D3BF7-572F-4065-062C-59702E25CF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8964" y="5999858"/>
              <a:ext cx="4311941" cy="7641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3592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76EEC-A571-7758-716B-E9C7F2E7E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C4050-6FAC-584D-F102-8B1A96A34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Mesh?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44EB8995-6958-0344-E212-BFBDBB29A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Efficient</a:t>
            </a:r>
            <a:r>
              <a:rPr lang="en-US" sz="2400" dirty="0"/>
              <a:t> data structure</a:t>
            </a:r>
          </a:p>
          <a:p>
            <a:pPr lvl="1"/>
            <a:r>
              <a:rPr lang="en-US" sz="2000" dirty="0"/>
              <a:t>Vertices</a:t>
            </a:r>
          </a:p>
          <a:p>
            <a:pPr lvl="1"/>
            <a:r>
              <a:rPr lang="en-US" sz="2000" dirty="0"/>
              <a:t>Connectivity (Edge, Face)</a:t>
            </a:r>
          </a:p>
          <a:p>
            <a:pPr marL="457200" lvl="1" indent="0">
              <a:buNone/>
            </a:pPr>
            <a:endParaRPr lang="en-US" sz="2000" dirty="0"/>
          </a:p>
          <a:p>
            <a:r>
              <a:rPr lang="en-US" sz="2400" dirty="0"/>
              <a:t>Optimized pipeline for </a:t>
            </a:r>
            <a:r>
              <a:rPr lang="en-US" sz="2400" b="1" dirty="0">
                <a:solidFill>
                  <a:srgbClr val="FF0000"/>
                </a:solidFill>
              </a:rPr>
              <a:t>downstream tasks</a:t>
            </a:r>
          </a:p>
          <a:p>
            <a:pPr lvl="1"/>
            <a:r>
              <a:rPr lang="en-US" sz="2000" dirty="0"/>
              <a:t>Rendering</a:t>
            </a:r>
          </a:p>
          <a:p>
            <a:pPr lvl="1"/>
            <a:r>
              <a:rPr lang="en-US" sz="2000" dirty="0"/>
              <a:t>Physics simulation</a:t>
            </a:r>
          </a:p>
          <a:p>
            <a:pPr marL="457200" lvl="1" indent="0">
              <a:buNone/>
            </a:pPr>
            <a:endParaRPr lang="en-US" sz="2000" dirty="0"/>
          </a:p>
          <a:p>
            <a:r>
              <a:rPr lang="en-US" sz="2400" dirty="0"/>
              <a:t>Easy to </a:t>
            </a:r>
            <a:r>
              <a:rPr lang="en-US" sz="2400" b="1" dirty="0">
                <a:solidFill>
                  <a:srgbClr val="FF0000"/>
                </a:solidFill>
              </a:rPr>
              <a:t>modify &amp; control</a:t>
            </a:r>
          </a:p>
          <a:p>
            <a:pPr lvl="1"/>
            <a:r>
              <a:rPr lang="en-US" sz="2000" dirty="0"/>
              <a:t>3D modeling tools (e.g. Blender)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BEA1C11-07B7-B836-38B9-9962C49B6B5A}"/>
              </a:ext>
            </a:extLst>
          </p:cNvPr>
          <p:cNvGrpSpPr/>
          <p:nvPr/>
        </p:nvGrpSpPr>
        <p:grpSpPr>
          <a:xfrm>
            <a:off x="7693192" y="68249"/>
            <a:ext cx="3660608" cy="6309360"/>
            <a:chOff x="7158992" y="0"/>
            <a:chExt cx="3660608" cy="6309360"/>
          </a:xfrm>
        </p:grpSpPr>
        <p:pic>
          <p:nvPicPr>
            <p:cNvPr id="8" name="Picture 7" descr="A collage of several chess pieces&#10;&#10;Description automatically generated">
              <a:extLst>
                <a:ext uri="{FF2B5EF4-FFF2-40B4-BE49-F238E27FC236}">
                  <a16:creationId xmlns:a16="http://schemas.microsoft.com/office/drawing/2014/main" id="{594F246E-13B5-AC15-BE8E-18360E2D63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80737"/>
            <a:stretch/>
          </p:blipFill>
          <p:spPr>
            <a:xfrm>
              <a:off x="7158992" y="0"/>
              <a:ext cx="1845860" cy="6305107"/>
            </a:xfrm>
            <a:prstGeom prst="rect">
              <a:avLst/>
            </a:prstGeom>
          </p:spPr>
        </p:pic>
        <p:pic>
          <p:nvPicPr>
            <p:cNvPr id="10" name="Picture 9" descr="A collage of several chess pieces&#10;&#10;Description automatically generated">
              <a:extLst>
                <a:ext uri="{FF2B5EF4-FFF2-40B4-BE49-F238E27FC236}">
                  <a16:creationId xmlns:a16="http://schemas.microsoft.com/office/drawing/2014/main" id="{1F7F0592-E590-FE1E-F906-0C0DA911A3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81075"/>
            <a:stretch/>
          </p:blipFill>
          <p:spPr>
            <a:xfrm>
              <a:off x="9004852" y="0"/>
              <a:ext cx="1814748" cy="6309360"/>
            </a:xfrm>
            <a:prstGeom prst="rect">
              <a:avLst/>
            </a:prstGeom>
          </p:spPr>
        </p:pic>
      </p:grpSp>
      <p:pic>
        <p:nvPicPr>
          <p:cNvPr id="6" name="march.mp4">
            <a:hlinkClick r:id="" action="ppaction://media"/>
            <a:extLst>
              <a:ext uri="{FF2B5EF4-FFF2-40B4-BE49-F238E27FC236}">
                <a16:creationId xmlns:a16="http://schemas.microsoft.com/office/drawing/2014/main" id="{A66EFBBD-0976-FA58-27A9-9C6B720A213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733574" y="718537"/>
            <a:ext cx="5458426" cy="545842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35E66EA-BB09-BD6D-3F43-582000A0CAED}"/>
              </a:ext>
            </a:extLst>
          </p:cNvPr>
          <p:cNvSpPr txBox="1"/>
          <p:nvPr/>
        </p:nvSpPr>
        <p:spPr>
          <a:xfrm>
            <a:off x="114977" y="6396335"/>
            <a:ext cx="120770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Chen, </a:t>
            </a:r>
            <a:r>
              <a:rPr lang="en-US" sz="12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Yiwen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et al. "</a:t>
            </a:r>
            <a:r>
              <a:rPr lang="en-US" sz="12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MeshAnything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: Artist-Created Mesh Generation with Autoregressive Transformers." </a:t>
            </a:r>
            <a:r>
              <a:rPr lang="en-US" sz="1200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arXiv</a:t>
            </a:r>
            <a:r>
              <a:rPr lang="en-US" sz="12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preprint arXiv:2406.10163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(2024).</a:t>
            </a:r>
            <a:br>
              <a:rPr lang="en-US" sz="1200" b="0" i="1" dirty="0">
                <a:solidFill>
                  <a:srgbClr val="FF0000"/>
                </a:solidFill>
                <a:effectLst/>
              </a:rPr>
            </a:br>
            <a:endParaRPr lang="ko-KR" altLang="en-US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163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16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67427-FF1B-05FB-C64D-030711DA6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7D5D7-2E32-8CAD-320A-1841F7E6F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Mesh in ML: Obstacles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6">
                <a:extLst>
                  <a:ext uri="{FF2B5EF4-FFF2-40B4-BE49-F238E27FC236}">
                    <a16:creationId xmlns:a16="http://schemas.microsoft.com/office/drawing/2014/main" id="{54281BB1-4A6F-1A73-0F6A-DB73FB0DD52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2400" b="1" dirty="0">
                    <a:solidFill>
                      <a:srgbClr val="FF0000"/>
                    </a:solidFill>
                  </a:rPr>
                  <a:t>Two obstacles</a:t>
                </a:r>
                <a:r>
                  <a:rPr lang="en-US" sz="2400" dirty="0"/>
                  <a:t> in using mesh in the current ML pipeline</a:t>
                </a:r>
                <a:br>
                  <a:rPr lang="en-US" sz="2400" dirty="0"/>
                </a:br>
                <a:endParaRPr lang="en-US" sz="2400" dirty="0"/>
              </a:p>
              <a:p>
                <a:pPr lvl="1"/>
                <a:r>
                  <a:rPr lang="en-US" sz="2000" b="1" dirty="0">
                    <a:solidFill>
                      <a:srgbClr val="FF0000"/>
                    </a:solidFill>
                  </a:rPr>
                  <a:t>Discrete connectivity</a:t>
                </a:r>
              </a:p>
              <a:p>
                <a:pPr lvl="2"/>
                <a:r>
                  <a:rPr lang="en-US" sz="1600" dirty="0"/>
                  <a:t>If two vertices are connected, encoded as 1</a:t>
                </a:r>
              </a:p>
              <a:p>
                <a:pPr lvl="2"/>
                <a:r>
                  <a:rPr lang="en-US" sz="1600" dirty="0"/>
                  <a:t>Otherwise, encoded as 0</a:t>
                </a:r>
                <a:br>
                  <a:rPr lang="en-US" sz="1600" dirty="0"/>
                </a:br>
                <a:endParaRPr lang="en-US" sz="1600" dirty="0"/>
              </a:p>
              <a:p>
                <a:pPr lvl="1"/>
                <a:r>
                  <a:rPr lang="en-US" sz="2000" b="1" dirty="0">
                    <a:solidFill>
                      <a:srgbClr val="FF0000"/>
                    </a:solidFill>
                  </a:rPr>
                  <a:t>Exponential increase</a:t>
                </a:r>
                <a:r>
                  <a:rPr lang="en-US" sz="2000" dirty="0"/>
                  <a:t> of possible connectivity </a:t>
                </a:r>
              </a:p>
              <a:p>
                <a:pPr lvl="2"/>
                <a:r>
                  <a:rPr lang="en-US" sz="1600" dirty="0"/>
                  <a:t>When number of points is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600" dirty="0"/>
                  <a:t>, total number of (triangular) faces 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Content Placeholder 6">
                <a:extLst>
                  <a:ext uri="{FF2B5EF4-FFF2-40B4-BE49-F238E27FC236}">
                    <a16:creationId xmlns:a16="http://schemas.microsoft.com/office/drawing/2014/main" id="{54281BB1-4A6F-1A73-0F6A-DB73FB0DD52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2"/>
                <a:stretch>
                  <a:fillRect l="-844" t="-2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7DA2AD21-BC15-C584-4428-C231B538227B}"/>
              </a:ext>
            </a:extLst>
          </p:cNvPr>
          <p:cNvGrpSpPr/>
          <p:nvPr/>
        </p:nvGrpSpPr>
        <p:grpSpPr>
          <a:xfrm>
            <a:off x="0" y="6432154"/>
            <a:ext cx="12192000" cy="425846"/>
            <a:chOff x="0" y="6432154"/>
            <a:chExt cx="12192000" cy="42584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C51EE5C-D53F-2F60-F43B-BBB565B02746}"/>
                </a:ext>
              </a:extLst>
            </p:cNvPr>
            <p:cNvSpPr/>
            <p:nvPr/>
          </p:nvSpPr>
          <p:spPr>
            <a:xfrm>
              <a:off x="0" y="6432154"/>
              <a:ext cx="12192000" cy="425846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85C39FC-56CF-D992-A4B1-88AE4D01C8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1747" y="6474198"/>
              <a:ext cx="1928506" cy="341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6" name="Picture 2" descr="Simple Connectivity Matrix | The Geography of Transport Systems">
            <a:extLst>
              <a:ext uri="{FF2B5EF4-FFF2-40B4-BE49-F238E27FC236}">
                <a16:creationId xmlns:a16="http://schemas.microsoft.com/office/drawing/2014/main" id="{4018BEE5-573F-DE53-C800-35067DF5F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618" y="3337853"/>
            <a:ext cx="6707182" cy="2966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871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0DFA41-AC02-3145-A43D-64EE8CA73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5E407-D620-B24D-0782-0C0AE0CBC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Mesh in ML: Implicit rep. to mesh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B4984B5B-5746-0DBF-2561-2439AFB05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 dirty="0"/>
              <a:t>Solution 1) Circumvent the problem by extracting mesh from implicit representations using </a:t>
            </a:r>
            <a:r>
              <a:rPr lang="en-US" sz="2400" b="1" dirty="0">
                <a:solidFill>
                  <a:srgbClr val="FF0000"/>
                </a:solidFill>
              </a:rPr>
              <a:t>iso-surface extraction algorithm</a:t>
            </a:r>
          </a:p>
          <a:p>
            <a:pPr lvl="1"/>
            <a:endParaRPr lang="en-US" sz="2000" b="1" dirty="0">
              <a:solidFill>
                <a:srgbClr val="FF0000"/>
              </a:solidFill>
            </a:endParaRPr>
          </a:p>
          <a:p>
            <a:pPr lvl="1"/>
            <a:r>
              <a:rPr lang="en-US" sz="2000" dirty="0"/>
              <a:t>Optimize </a:t>
            </a:r>
            <a:r>
              <a:rPr lang="en-US" sz="2000" b="1" dirty="0">
                <a:solidFill>
                  <a:srgbClr val="FF0000"/>
                </a:solidFill>
              </a:rPr>
              <a:t>neural implicit representations (or 3D GS)</a:t>
            </a:r>
            <a:r>
              <a:rPr lang="en-US" sz="2000" dirty="0"/>
              <a:t> and extract mesh</a:t>
            </a:r>
          </a:p>
          <a:p>
            <a:pPr lvl="2"/>
            <a:r>
              <a:rPr lang="en-US" sz="1600" dirty="0"/>
              <a:t>+) Preserve fine detail, can represent various topology</a:t>
            </a:r>
          </a:p>
          <a:p>
            <a:pPr lvl="2"/>
            <a:r>
              <a:rPr lang="en-US" sz="1600" dirty="0"/>
              <a:t>-) Excessive computational cost, bad mesh quality</a:t>
            </a:r>
            <a:endParaRPr lang="en-US" sz="2000" dirty="0"/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Optimize </a:t>
            </a:r>
            <a:r>
              <a:rPr lang="en-US" sz="2000" b="1" dirty="0">
                <a:solidFill>
                  <a:srgbClr val="FF0000"/>
                </a:solidFill>
              </a:rPr>
              <a:t>vertex-wise signed distance values</a:t>
            </a:r>
            <a:r>
              <a:rPr lang="en-US" sz="2000" dirty="0"/>
              <a:t> and extract mesh</a:t>
            </a:r>
          </a:p>
          <a:p>
            <a:pPr lvl="2"/>
            <a:r>
              <a:rPr lang="en-US" sz="1600" dirty="0"/>
              <a:t>+) Much more efficient and better mesh quality than neural representations</a:t>
            </a:r>
          </a:p>
          <a:p>
            <a:pPr lvl="2"/>
            <a:r>
              <a:rPr lang="en-US" sz="1600" dirty="0"/>
              <a:t>-) Limited topology (mainly volume), self-intersections, hardly extensible to scene-scale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91CEEB-C8F2-CCA5-FB85-F32DB3D6840E}"/>
              </a:ext>
            </a:extLst>
          </p:cNvPr>
          <p:cNvSpPr txBox="1"/>
          <p:nvPr/>
        </p:nvSpPr>
        <p:spPr>
          <a:xfrm>
            <a:off x="114977" y="5165229"/>
            <a:ext cx="1207702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Lorensen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William E., and Harvey E. Cline. "Marching cubes: A high resolution 3D surface construction algorithm." </a:t>
            </a:r>
            <a:r>
              <a:rPr lang="en-US" sz="8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Seminal graphics: pioneering efforts that shaped the field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1998. 347-353.</a:t>
            </a:r>
          </a:p>
          <a:p>
            <a:pPr algn="r"/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Ju, Tao, et al. "Dual contouring of </a:t>
            </a:r>
            <a:r>
              <a:rPr lang="en-US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hermite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data." </a:t>
            </a:r>
            <a:r>
              <a:rPr lang="en-US" sz="8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Proceedings of the 29th annual conference on Computer graphics and interactive techniques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2002.</a:t>
            </a:r>
            <a:endParaRPr lang="en-US" sz="8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r"/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Guillard, Benoit, Federico Stella, and Pascal </a:t>
            </a:r>
            <a:r>
              <a:rPr lang="en-US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Fua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"</a:t>
            </a:r>
            <a:r>
              <a:rPr lang="en-US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Meshudf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: Fast and differentiable meshing of unsigned distance field networks." </a:t>
            </a:r>
            <a:r>
              <a:rPr lang="en-US" sz="8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European Conference on Computer Vision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Cham: Springer Nature Switzerland, 2022.</a:t>
            </a:r>
          </a:p>
          <a:p>
            <a:pPr algn="r"/>
            <a:endParaRPr lang="en-US" sz="8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r"/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Wang, Peng, et al. "</a:t>
            </a:r>
            <a:r>
              <a:rPr lang="en-US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Neus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: Learning neural implicit surfaces by volume rendering for multi-view reconstruction." </a:t>
            </a:r>
            <a:r>
              <a:rPr lang="en-US" sz="800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arXiv</a:t>
            </a:r>
            <a:r>
              <a:rPr lang="en-US" sz="8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preprint arXiv:2106.10689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(2021).</a:t>
            </a:r>
          </a:p>
          <a:p>
            <a:pPr algn="r"/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Long, </a:t>
            </a:r>
            <a:r>
              <a:rPr lang="en-US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Xiaoxiao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et al. "</a:t>
            </a:r>
            <a:r>
              <a:rPr lang="en-US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Neuraludf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: Learning unsigned distance fields for multi-view reconstruction of surfaces with arbitrary topologies." </a:t>
            </a:r>
            <a:r>
              <a:rPr lang="en-US" sz="8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Proceedings of the IEEE/CVF Conference on Computer Vision and Pattern Recognition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2023</a:t>
            </a:r>
          </a:p>
          <a:p>
            <a:pPr algn="r"/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Liu, Yu-Tao, et al. "</a:t>
            </a:r>
            <a:r>
              <a:rPr lang="en-US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Neudf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: Leaning neural unsigned distance fields with volume rendering." </a:t>
            </a:r>
            <a:r>
              <a:rPr lang="en-US" sz="8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Proceedings of the IEEE/CVF Conference on Computer Vision and Pattern Recognition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2023.</a:t>
            </a:r>
            <a:endParaRPr lang="en-US" sz="8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r"/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Wei, </a:t>
            </a:r>
            <a:r>
              <a:rPr lang="en-US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Xinyue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et al. "</a:t>
            </a:r>
            <a:r>
              <a:rPr lang="en-US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Neumanifold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: Neural watertight manifold reconstruction with efficient and high-quality rendering support." </a:t>
            </a:r>
            <a:r>
              <a:rPr lang="en-US" sz="800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arXiv</a:t>
            </a:r>
            <a:r>
              <a:rPr lang="en-US" sz="8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preprint arXiv:2305.17134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(2023).</a:t>
            </a:r>
          </a:p>
          <a:p>
            <a:pPr algn="r"/>
            <a:r>
              <a:rPr lang="en-US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Guédon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Antoine, and Vincent </a:t>
            </a:r>
            <a:r>
              <a:rPr lang="en-US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Lepetit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"Sugar: Surface-aligned gaussian splatting for efficient 3d mesh reconstruction and high-quality mesh rendering." </a:t>
            </a:r>
            <a:r>
              <a:rPr lang="en-US" sz="8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Proceedings of the IEEE/CVF Conference on Computer Vision and Pattern Recognition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2024.</a:t>
            </a:r>
            <a:b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en-US" sz="8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r"/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Shen, </a:t>
            </a:r>
            <a:r>
              <a:rPr lang="en-US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Tianchang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et al. "Deep marching tetrahedra: a hybrid representation for high-resolution 3d shape synthesis." </a:t>
            </a:r>
            <a:r>
              <a:rPr lang="en-US" sz="8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Advances in Neural Information Processing Systems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34 (2021): 6087-6101.</a:t>
            </a:r>
            <a:b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Shen, </a:t>
            </a:r>
            <a:r>
              <a:rPr lang="en-US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Tianchang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et al. "Flexible </a:t>
            </a:r>
            <a:r>
              <a:rPr lang="en-US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Isosurface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Extraction for Gradient-Based Mesh Optimization." </a:t>
            </a:r>
            <a:r>
              <a:rPr lang="en-US" sz="8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ACM Trans. Graph.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42.4 (2023): 37-1.</a:t>
            </a:r>
          </a:p>
          <a:p>
            <a:pPr algn="r"/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Liu, Zhen, et al. "Ghost on The Shell: An Expressive Representation of General 3D Shapes." </a:t>
            </a:r>
            <a:r>
              <a:rPr lang="en-US" sz="800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arXiv</a:t>
            </a:r>
            <a:r>
              <a:rPr lang="en-US" sz="8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preprint arXiv:2310.15168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(2023).</a:t>
            </a:r>
            <a:endParaRPr lang="ko-KR" altLang="en-US" sz="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915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12DBA-FB90-FE3F-F2C1-2F661D383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B9836-B2D6-3BE5-B35C-C0A7D0D49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Mesh in ML: Autoregressive models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74FD24DD-AF0F-872D-C30B-6F272ADE0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 dirty="0"/>
              <a:t>Solution 2) Use </a:t>
            </a:r>
            <a:r>
              <a:rPr lang="en-US" sz="2400" b="1" dirty="0">
                <a:solidFill>
                  <a:srgbClr val="FF0000"/>
                </a:solidFill>
              </a:rPr>
              <a:t>autoregressive models</a:t>
            </a:r>
            <a:r>
              <a:rPr lang="en-US" sz="2400" dirty="0"/>
              <a:t> to generate mesh by predicting mesh connectivity step by step</a:t>
            </a:r>
            <a:br>
              <a:rPr lang="en-US" sz="2400" dirty="0"/>
            </a:br>
            <a:endParaRPr lang="en-US" sz="1600" dirty="0"/>
          </a:p>
          <a:p>
            <a:pPr lvl="1"/>
            <a:r>
              <a:rPr lang="en-US" sz="2000" dirty="0"/>
              <a:t>+) Great mesh quality, almost human-made mesh quality</a:t>
            </a:r>
          </a:p>
          <a:p>
            <a:pPr lvl="1"/>
            <a:r>
              <a:rPr lang="en-US" sz="2000" dirty="0"/>
              <a:t>-) Excessive computational cost, little topological guarantee, outlier issue (data-driven)</a:t>
            </a:r>
          </a:p>
        </p:txBody>
      </p:sp>
      <p:pic>
        <p:nvPicPr>
          <p:cNvPr id="6" name="Picture 5" descr="A wireframe of a car and headphones&#10;&#10;Description automatically generated">
            <a:extLst>
              <a:ext uri="{FF2B5EF4-FFF2-40B4-BE49-F238E27FC236}">
                <a16:creationId xmlns:a16="http://schemas.microsoft.com/office/drawing/2014/main" id="{A007B2F9-7C30-39AB-6DB1-9EC413A10F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803" b="3749"/>
          <a:stretch/>
        </p:blipFill>
        <p:spPr>
          <a:xfrm>
            <a:off x="2452135" y="3551097"/>
            <a:ext cx="7287730" cy="26739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16E02F5-C191-A8A6-8AC6-756E63893AC7}"/>
              </a:ext>
            </a:extLst>
          </p:cNvPr>
          <p:cNvSpPr txBox="1"/>
          <p:nvPr/>
        </p:nvSpPr>
        <p:spPr>
          <a:xfrm>
            <a:off x="114977" y="6273225"/>
            <a:ext cx="12077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Siddiqui, </a:t>
            </a:r>
            <a:r>
              <a:rPr lang="en-US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Yawar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et al. "</a:t>
            </a:r>
            <a:r>
              <a:rPr lang="en-US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Meshgpt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: Generating triangle meshes with decoder-only transformers." </a:t>
            </a:r>
            <a:r>
              <a:rPr lang="en-US" sz="8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Proceedings of the IEEE/CVF Conference on Computer Vision and Pattern Recognition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2024.</a:t>
            </a:r>
          </a:p>
          <a:p>
            <a:pPr algn="r"/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Chen, </a:t>
            </a:r>
            <a:r>
              <a:rPr lang="en-US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Yiwen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et al. "</a:t>
            </a:r>
            <a:r>
              <a:rPr lang="en-US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MeshAnything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: Artist-Created Mesh Generation with Autoregressive Transformers." </a:t>
            </a:r>
            <a:r>
              <a:rPr lang="en-US" sz="800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arXiv</a:t>
            </a:r>
            <a:r>
              <a:rPr lang="en-US" sz="8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preprint arXiv:2406.10163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(2024).</a:t>
            </a:r>
            <a:endParaRPr lang="en-US" sz="8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r"/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Shen, </a:t>
            </a:r>
            <a:r>
              <a:rPr lang="en-US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Tianchang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et al. "</a:t>
            </a:r>
            <a:r>
              <a:rPr lang="en-US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SpaceMesh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: A Continuous Representation for Learning Manifold Surface Meshes." </a:t>
            </a:r>
            <a:r>
              <a:rPr lang="en-US" sz="8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SIGGRAPH Asia 2024 Conference Papers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2024.</a:t>
            </a:r>
          </a:p>
          <a:p>
            <a:pPr algn="r"/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Hao, </a:t>
            </a:r>
            <a:r>
              <a:rPr lang="en-US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Zekun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et al. "</a:t>
            </a:r>
            <a:r>
              <a:rPr lang="en-US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Meshtron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: High-Fidelity, Artist-Like 3D Mesh Generation at Scale." </a:t>
            </a:r>
            <a:r>
              <a:rPr lang="en-US" sz="800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arXiv</a:t>
            </a:r>
            <a:r>
              <a:rPr lang="en-US" sz="8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preprint arXiv:2412.09548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(2024).</a:t>
            </a:r>
            <a:endParaRPr lang="ko-KR" altLang="en-US" sz="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9780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9930A-D051-32FC-9C8D-530574323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2702C-3F38-F80D-5A53-835CA8347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Mesh in ML: (Limited) Differentiable Mesh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A343CBBB-0BA1-1BA3-5CEA-B1E2E5F4A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 dirty="0"/>
              <a:t>Solution) Fix the mesh connectivity, and only optimize vertex positions</a:t>
            </a:r>
            <a:br>
              <a:rPr lang="en-US" sz="2400" dirty="0"/>
            </a:br>
            <a:endParaRPr lang="en-US" sz="1600" dirty="0"/>
          </a:p>
          <a:p>
            <a:pPr lvl="1"/>
            <a:r>
              <a:rPr lang="en-US" sz="2000" dirty="0"/>
              <a:t>+) Low computational cost</a:t>
            </a:r>
          </a:p>
          <a:p>
            <a:pPr lvl="1"/>
            <a:r>
              <a:rPr lang="en-US" sz="2000" dirty="0"/>
              <a:t>-) Limited topology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0D29642-6617-ABD6-7BD2-71048B3794E8}"/>
              </a:ext>
            </a:extLst>
          </p:cNvPr>
          <p:cNvGrpSpPr/>
          <p:nvPr/>
        </p:nvGrpSpPr>
        <p:grpSpPr>
          <a:xfrm>
            <a:off x="2213675" y="3429000"/>
            <a:ext cx="3882325" cy="2478447"/>
            <a:chOff x="7471475" y="3755406"/>
            <a:chExt cx="3882325" cy="247844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E0AD1E3-917F-A86F-2A54-8542D0BB9F7A}"/>
                </a:ext>
              </a:extLst>
            </p:cNvPr>
            <p:cNvSpPr txBox="1"/>
            <p:nvPr/>
          </p:nvSpPr>
          <p:spPr>
            <a:xfrm>
              <a:off x="8059526" y="5864521"/>
              <a:ext cx="27277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Differentiable Geometry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1BA6718-9FB9-FF9B-7150-0ED0AB56A9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71475" y="3755406"/>
              <a:ext cx="3882325" cy="2183808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29137DB-3F3A-740B-24D6-E790EE875D66}"/>
                  </a:ext>
                </a:extLst>
              </p:cNvPr>
              <p:cNvSpPr txBox="1"/>
              <p:nvPr/>
            </p:nvSpPr>
            <p:spPr>
              <a:xfrm>
                <a:off x="6603614" y="4290071"/>
                <a:ext cx="42425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Topologically, it is still a ball!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29137DB-3F3A-740B-24D6-E790EE875D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3614" y="4290071"/>
                <a:ext cx="4242572" cy="461665"/>
              </a:xfrm>
              <a:prstGeom prst="rect">
                <a:avLst/>
              </a:prstGeom>
              <a:blipFill>
                <a:blip r:embed="rId3"/>
                <a:stretch>
                  <a:fillRect t="-8108" r="-1493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04D0745C-4ADD-7FD8-1F17-8BAB493B3F87}"/>
              </a:ext>
            </a:extLst>
          </p:cNvPr>
          <p:cNvGrpSpPr/>
          <p:nvPr/>
        </p:nvGrpSpPr>
        <p:grpSpPr>
          <a:xfrm>
            <a:off x="0" y="6432154"/>
            <a:ext cx="12192000" cy="425846"/>
            <a:chOff x="0" y="6432154"/>
            <a:chExt cx="12192000" cy="42584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42AEC83-8378-9533-9274-DA6E146D429B}"/>
                </a:ext>
              </a:extLst>
            </p:cNvPr>
            <p:cNvSpPr/>
            <p:nvPr/>
          </p:nvSpPr>
          <p:spPr>
            <a:xfrm>
              <a:off x="0" y="6432154"/>
              <a:ext cx="12192000" cy="425846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B60A0EC-7556-7162-7DEF-B8D97164A8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1747" y="6474198"/>
              <a:ext cx="1928506" cy="341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453341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A1419-228F-AEE5-A416-0B52C4EBB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6001E-0FA1-872A-6A2A-C4A5BFB08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Differentiability &amp; Challenges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8725A93-7DE7-FB52-979B-34F47466706F}"/>
              </a:ext>
            </a:extLst>
          </p:cNvPr>
          <p:cNvGrpSpPr/>
          <p:nvPr/>
        </p:nvGrpSpPr>
        <p:grpSpPr>
          <a:xfrm>
            <a:off x="0" y="6432154"/>
            <a:ext cx="12192000" cy="425846"/>
            <a:chOff x="0" y="6432154"/>
            <a:chExt cx="12192000" cy="42584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F440379-4F63-AC51-C176-3837F1A16ECE}"/>
                </a:ext>
              </a:extLst>
            </p:cNvPr>
            <p:cNvSpPr/>
            <p:nvPr/>
          </p:nvSpPr>
          <p:spPr>
            <a:xfrm>
              <a:off x="0" y="6432154"/>
              <a:ext cx="12192000" cy="425846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089B77C-62AE-152C-E859-058891F001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1747" y="6474198"/>
              <a:ext cx="1928506" cy="341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43E1D4AC-E7E2-E115-7D80-B751A319F0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0028203"/>
              </p:ext>
            </p:extLst>
          </p:nvPr>
        </p:nvGraphicFramePr>
        <p:xfrm>
          <a:off x="838203" y="2324485"/>
          <a:ext cx="10515597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568653965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649821718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40992754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Vertex positions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Edge Connectivity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680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Previous 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139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054324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C43F7311-C381-5383-E9FF-B526007D8E66}"/>
              </a:ext>
            </a:extLst>
          </p:cNvPr>
          <p:cNvSpPr txBox="1"/>
          <p:nvPr/>
        </p:nvSpPr>
        <p:spPr>
          <a:xfrm>
            <a:off x="2140700" y="4014287"/>
            <a:ext cx="7910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Differentiable connectivity </a:t>
            </a:r>
            <a:r>
              <a:rPr lang="en-US" sz="2400" dirty="0"/>
              <a:t>has not been discussed so far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F204DE7-4A5B-181E-FDB3-4881724FD676}"/>
                  </a:ext>
                </a:extLst>
              </p:cNvPr>
              <p:cNvSpPr txBox="1"/>
              <p:nvPr/>
            </p:nvSpPr>
            <p:spPr>
              <a:xfrm>
                <a:off x="722486" y="4822401"/>
                <a:ext cx="1074704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>
                    <a:solidFill>
                      <a:srgbClr val="FF0000"/>
                    </a:solidFill>
                  </a:rPr>
                  <a:t> Challenge: </a:t>
                </a:r>
                <a:r>
                  <a:rPr lang="en-US" sz="2400" b="1" dirty="0"/>
                  <a:t>Non-differentiability in discrete data structure for connectivity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F204DE7-4A5B-181E-FDB3-4881724FD6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486" y="4822401"/>
                <a:ext cx="10747046" cy="461665"/>
              </a:xfrm>
              <a:prstGeom prst="rect">
                <a:avLst/>
              </a:prstGeom>
              <a:blipFill>
                <a:blip r:embed="rId3"/>
                <a:stretch>
                  <a:fillRect t="-10526" r="-473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4104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7B612-099F-BE57-D898-8431510BF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8EF76-A31F-0576-60C1-50B250C39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321E53C-4958-8950-AE22-5EDF7AADD148}"/>
              </a:ext>
            </a:extLst>
          </p:cNvPr>
          <p:cNvGrpSpPr/>
          <p:nvPr/>
        </p:nvGrpSpPr>
        <p:grpSpPr>
          <a:xfrm>
            <a:off x="0" y="6432154"/>
            <a:ext cx="12192000" cy="425846"/>
            <a:chOff x="0" y="6432154"/>
            <a:chExt cx="12192000" cy="42584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7848F02-367C-CDF1-AB49-D858661E2382}"/>
                </a:ext>
              </a:extLst>
            </p:cNvPr>
            <p:cNvSpPr/>
            <p:nvPr/>
          </p:nvSpPr>
          <p:spPr>
            <a:xfrm>
              <a:off x="0" y="6432154"/>
              <a:ext cx="12192000" cy="425846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0F2C221-F13E-A06D-83E3-7D226D0951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1747" y="6474198"/>
              <a:ext cx="1928506" cy="341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019B55D-5C7A-939D-D32B-57BDF96E4B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11984"/>
              </p:ext>
            </p:extLst>
          </p:nvPr>
        </p:nvGraphicFramePr>
        <p:xfrm>
          <a:off x="3574183" y="1344940"/>
          <a:ext cx="4686594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2198">
                  <a:extLst>
                    <a:ext uri="{9D8B030D-6E8A-4147-A177-3AD203B41FA5}">
                      <a16:colId xmlns:a16="http://schemas.microsoft.com/office/drawing/2014/main" val="4112115676"/>
                    </a:ext>
                  </a:extLst>
                </a:gridCol>
                <a:gridCol w="1562198">
                  <a:extLst>
                    <a:ext uri="{9D8B030D-6E8A-4147-A177-3AD203B41FA5}">
                      <a16:colId xmlns:a16="http://schemas.microsoft.com/office/drawing/2014/main" val="2940687454"/>
                    </a:ext>
                  </a:extLst>
                </a:gridCol>
                <a:gridCol w="1562198">
                  <a:extLst>
                    <a:ext uri="{9D8B030D-6E8A-4147-A177-3AD203B41FA5}">
                      <a16:colId xmlns:a16="http://schemas.microsoft.com/office/drawing/2014/main" val="838112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Simplex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437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D=2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Line segment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Triangle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28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Triangle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Tetrahedron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831193"/>
                  </a:ext>
                </a:extLst>
              </a:tr>
            </a:tbl>
          </a:graphicData>
        </a:graphic>
      </p:graphicFrame>
      <p:grpSp>
        <p:nvGrpSpPr>
          <p:cNvPr id="29" name="Group 28">
            <a:extLst>
              <a:ext uri="{FF2B5EF4-FFF2-40B4-BE49-F238E27FC236}">
                <a16:creationId xmlns:a16="http://schemas.microsoft.com/office/drawing/2014/main" id="{1E6E3D45-9F87-1217-A1AF-734D8B0C1F9D}"/>
              </a:ext>
            </a:extLst>
          </p:cNvPr>
          <p:cNvGrpSpPr/>
          <p:nvPr/>
        </p:nvGrpSpPr>
        <p:grpSpPr>
          <a:xfrm>
            <a:off x="5131747" y="757945"/>
            <a:ext cx="3711095" cy="1699516"/>
            <a:chOff x="5131747" y="757945"/>
            <a:chExt cx="3711095" cy="1699516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A9334E4-61AB-B3CE-5A61-04A599181BDF}"/>
                </a:ext>
              </a:extLst>
            </p:cNvPr>
            <p:cNvSpPr/>
            <p:nvPr/>
          </p:nvSpPr>
          <p:spPr>
            <a:xfrm>
              <a:off x="5131747" y="1344941"/>
              <a:ext cx="1533295" cy="1112520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BB8A0F6-F846-29E0-3E48-8707804C5252}"/>
                </a:ext>
              </a:extLst>
            </p:cNvPr>
            <p:cNvSpPr txBox="1"/>
            <p:nvPr/>
          </p:nvSpPr>
          <p:spPr>
            <a:xfrm>
              <a:off x="6096000" y="757945"/>
              <a:ext cx="27468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FF0000"/>
                  </a:solidFill>
                </a:rPr>
                <a:t>Mesh = Set of faces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FC32B24-F1B1-D151-CCAC-11B2592CA5F8}"/>
              </a:ext>
            </a:extLst>
          </p:cNvPr>
          <p:cNvGrpSpPr/>
          <p:nvPr/>
        </p:nvGrpSpPr>
        <p:grpSpPr>
          <a:xfrm>
            <a:off x="1928989" y="3599200"/>
            <a:ext cx="3290388" cy="2551416"/>
            <a:chOff x="1928989" y="3599200"/>
            <a:chExt cx="3290388" cy="2551416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E00B20BB-7339-E3B0-BFF9-7374847436F4}"/>
                </a:ext>
              </a:extLst>
            </p:cNvPr>
            <p:cNvGrpSpPr/>
            <p:nvPr/>
          </p:nvGrpSpPr>
          <p:grpSpPr>
            <a:xfrm>
              <a:off x="2601304" y="3599200"/>
              <a:ext cx="1945758" cy="1913860"/>
              <a:chOff x="1424763" y="3530009"/>
              <a:chExt cx="1945758" cy="1913860"/>
            </a:xfrm>
          </p:grpSpPr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CDF83C88-163B-88F1-345C-85602D0138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24763" y="3530009"/>
                <a:ext cx="0" cy="1913860"/>
              </a:xfrm>
              <a:prstGeom prst="line">
                <a:avLst/>
              </a:prstGeom>
              <a:ln w="5715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E85A8318-1CB8-6B95-0F5C-C589964445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24763" y="3530009"/>
                <a:ext cx="1945758" cy="0"/>
              </a:xfrm>
              <a:prstGeom prst="line">
                <a:avLst/>
              </a:prstGeom>
              <a:ln w="5715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78B5F7F4-C97E-B069-6EA5-BD9E2FCE14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24763" y="5443869"/>
                <a:ext cx="1945758" cy="0"/>
              </a:xfrm>
              <a:prstGeom prst="line">
                <a:avLst/>
              </a:prstGeom>
              <a:ln w="57150">
                <a:solidFill>
                  <a:schemeClr val="accent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3EA6E4ED-9EE6-7A30-C683-561F2C4E31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63433" y="3530009"/>
                <a:ext cx="0" cy="1913860"/>
              </a:xfrm>
              <a:prstGeom prst="line">
                <a:avLst/>
              </a:prstGeom>
              <a:ln w="57150">
                <a:solidFill>
                  <a:schemeClr val="accent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AE09095-FE8D-EB24-B1EC-49F59590022A}"/>
                </a:ext>
              </a:extLst>
            </p:cNvPr>
            <p:cNvSpPr txBox="1"/>
            <p:nvPr/>
          </p:nvSpPr>
          <p:spPr>
            <a:xfrm>
              <a:off x="1928989" y="5781284"/>
              <a:ext cx="32903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2D mesh = Set of line segments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12394DD-A02F-8DD8-73E2-85A6378FCC04}"/>
              </a:ext>
            </a:extLst>
          </p:cNvPr>
          <p:cNvGrpSpPr/>
          <p:nvPr/>
        </p:nvGrpSpPr>
        <p:grpSpPr>
          <a:xfrm>
            <a:off x="6665042" y="2810972"/>
            <a:ext cx="3191470" cy="3578168"/>
            <a:chOff x="6665042" y="2810972"/>
            <a:chExt cx="3191470" cy="3578168"/>
          </a:xfrm>
        </p:grpSpPr>
        <p:pic>
          <p:nvPicPr>
            <p:cNvPr id="22" name="Picture 21" descr="A low poly bunny rabbit&#10;&#10;AI-generated content may be incorrect.">
              <a:extLst>
                <a:ext uri="{FF2B5EF4-FFF2-40B4-BE49-F238E27FC236}">
                  <a16:creationId xmlns:a16="http://schemas.microsoft.com/office/drawing/2014/main" id="{42B5E893-99CF-2C36-4D74-1B364A110C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7819" t="12413" r="16739" b="22398"/>
            <a:stretch/>
          </p:blipFill>
          <p:spPr>
            <a:xfrm>
              <a:off x="6665042" y="2810972"/>
              <a:ext cx="3191470" cy="3179135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741C177-36FE-EE14-F662-BE191BDD4648}"/>
                </a:ext>
              </a:extLst>
            </p:cNvPr>
            <p:cNvSpPr txBox="1"/>
            <p:nvPr/>
          </p:nvSpPr>
          <p:spPr>
            <a:xfrm>
              <a:off x="6878029" y="6019808"/>
              <a:ext cx="27655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3D mesh = Set of triangles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7901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B88A17-8211-FD0F-70CE-BCFC8464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AFBC4-448F-EB1E-6FE0-657A41A8E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Toward differentiable mesh: </a:t>
            </a:r>
            <a:r>
              <a:rPr lang="en-US" dirty="0" err="1"/>
              <a:t>DMesh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6">
                <a:extLst>
                  <a:ext uri="{FF2B5EF4-FFF2-40B4-BE49-F238E27FC236}">
                    <a16:creationId xmlns:a16="http://schemas.microsoft.com/office/drawing/2014/main" id="{3E47D95E-9556-C142-9C39-827A5689183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2400" b="1" dirty="0" err="1">
                    <a:solidFill>
                      <a:srgbClr val="FF0000"/>
                    </a:solidFill>
                  </a:rPr>
                  <a:t>DMesh</a:t>
                </a:r>
                <a:r>
                  <a:rPr lang="en-US" sz="2400" dirty="0"/>
                  <a:t>: Our solution for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truly differentiable mesh</a:t>
                </a: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1) Discrete connectivity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dirty="0"/>
                  <a:t> Use </a:t>
                </a:r>
                <a:r>
                  <a:rPr lang="en-US" sz="2400" b="1" dirty="0">
                    <a:solidFill>
                      <a:schemeClr val="accent1"/>
                    </a:solidFill>
                  </a:rPr>
                  <a:t>probabilistic approach</a:t>
                </a:r>
                <a:r>
                  <a:rPr lang="en-US" sz="2400" dirty="0"/>
                  <a:t> for mesh connectivity</a:t>
                </a:r>
              </a:p>
            </p:txBody>
          </p:sp>
        </mc:Choice>
        <mc:Fallback xmlns="">
          <p:sp>
            <p:nvSpPr>
              <p:cNvPr id="3" name="Content Placeholder 6">
                <a:extLst>
                  <a:ext uri="{FF2B5EF4-FFF2-40B4-BE49-F238E27FC236}">
                    <a16:creationId xmlns:a16="http://schemas.microsoft.com/office/drawing/2014/main" id="{3E47D95E-9556-C142-9C39-827A5689183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2"/>
                <a:stretch>
                  <a:fillRect l="-965" t="-2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A screenshot of a math equation&#10;&#10;Description automatically generated">
            <a:extLst>
              <a:ext uri="{FF2B5EF4-FFF2-40B4-BE49-F238E27FC236}">
                <a16:creationId xmlns:a16="http://schemas.microsoft.com/office/drawing/2014/main" id="{F7C00A96-55CB-3D55-5734-CF774A0BC2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07" y="2893787"/>
            <a:ext cx="11676185" cy="310976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708A435-B91C-EE6C-16BA-77D3B96AC4EB}"/>
              </a:ext>
            </a:extLst>
          </p:cNvPr>
          <p:cNvGrpSpPr/>
          <p:nvPr/>
        </p:nvGrpSpPr>
        <p:grpSpPr>
          <a:xfrm>
            <a:off x="0" y="6432154"/>
            <a:ext cx="12192000" cy="425846"/>
            <a:chOff x="0" y="6432154"/>
            <a:chExt cx="12192000" cy="42584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2D07963-42E9-9251-996C-D0103AE380F3}"/>
                </a:ext>
              </a:extLst>
            </p:cNvPr>
            <p:cNvSpPr/>
            <p:nvPr/>
          </p:nvSpPr>
          <p:spPr>
            <a:xfrm>
              <a:off x="0" y="6432154"/>
              <a:ext cx="12192000" cy="425846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B739D75-C695-37E3-CA1C-26FB1EEC00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1747" y="6474198"/>
              <a:ext cx="1928506" cy="341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B5F5D1A7-ECF0-939A-3F89-A4B1BC4BF835}"/>
              </a:ext>
            </a:extLst>
          </p:cNvPr>
          <p:cNvSpPr/>
          <p:nvPr/>
        </p:nvSpPr>
        <p:spPr>
          <a:xfrm>
            <a:off x="3413051" y="2892056"/>
            <a:ext cx="616689" cy="1754372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2F1CBE8-ED31-4BF4-386D-D906A0C8426E}"/>
              </a:ext>
            </a:extLst>
          </p:cNvPr>
          <p:cNvSpPr/>
          <p:nvPr/>
        </p:nvSpPr>
        <p:spPr>
          <a:xfrm>
            <a:off x="6443564" y="2851742"/>
            <a:ext cx="1084287" cy="1754372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83133B-BAA5-BF35-3336-B8350CB7DCFC}"/>
              </a:ext>
            </a:extLst>
          </p:cNvPr>
          <p:cNvSpPr/>
          <p:nvPr/>
        </p:nvSpPr>
        <p:spPr>
          <a:xfrm>
            <a:off x="10115341" y="3014775"/>
            <a:ext cx="1910082" cy="1754372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913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C7381-D831-706D-911E-EB978797D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4DB36-804B-F2D8-8F70-819F27D2D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Toward differentiable mesh: </a:t>
            </a:r>
            <a:r>
              <a:rPr lang="en-US" dirty="0" err="1"/>
              <a:t>DMesh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6">
                <a:extLst>
                  <a:ext uri="{FF2B5EF4-FFF2-40B4-BE49-F238E27FC236}">
                    <a16:creationId xmlns:a16="http://schemas.microsoft.com/office/drawing/2014/main" id="{82794F2D-EE4F-03F9-EBF5-F2FB3288363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2400" b="1" dirty="0" err="1">
                    <a:solidFill>
                      <a:srgbClr val="FF0000"/>
                    </a:solidFill>
                  </a:rPr>
                  <a:t>DMesh</a:t>
                </a:r>
                <a:r>
                  <a:rPr lang="en-US" sz="2400" dirty="0"/>
                  <a:t>: Our solution for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truly differentiable mesh</a:t>
                </a:r>
                <a:br>
                  <a:rPr lang="en-US" sz="2400" b="1" dirty="0">
                    <a:solidFill>
                      <a:srgbClr val="FF0000"/>
                    </a:solidFill>
                  </a:rPr>
                </a:br>
                <a:br>
                  <a:rPr lang="en-US" sz="2400" dirty="0"/>
                </a:br>
                <a:r>
                  <a:rPr lang="en-US" sz="2400" dirty="0"/>
                  <a:t>2) Exponential connectivity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dirty="0"/>
                  <a:t> Based on </a:t>
                </a:r>
                <a:r>
                  <a:rPr lang="en-US" sz="2400" b="1" dirty="0">
                    <a:solidFill>
                      <a:schemeClr val="accent1"/>
                    </a:solidFill>
                  </a:rPr>
                  <a:t>Weighted Delaunay Triangulation (WDT)</a:t>
                </a:r>
                <a:r>
                  <a:rPr lang="en-US" sz="2400" dirty="0"/>
                  <a:t>, exclude most of possible cases</a:t>
                </a:r>
              </a:p>
            </p:txBody>
          </p:sp>
        </mc:Choice>
        <mc:Fallback xmlns="">
          <p:sp>
            <p:nvSpPr>
              <p:cNvPr id="3" name="Content Placeholder 6">
                <a:extLst>
                  <a:ext uri="{FF2B5EF4-FFF2-40B4-BE49-F238E27FC236}">
                    <a16:creationId xmlns:a16="http://schemas.microsoft.com/office/drawing/2014/main" id="{82794F2D-EE4F-03F9-EBF5-F2FB3288363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2"/>
                <a:stretch>
                  <a:fillRect l="-844" t="-2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47BB46EF-A63F-5AB1-1538-1F9497944B2E}"/>
              </a:ext>
            </a:extLst>
          </p:cNvPr>
          <p:cNvGrpSpPr/>
          <p:nvPr/>
        </p:nvGrpSpPr>
        <p:grpSpPr>
          <a:xfrm>
            <a:off x="0" y="6432154"/>
            <a:ext cx="12192000" cy="425846"/>
            <a:chOff x="0" y="6432154"/>
            <a:chExt cx="12192000" cy="42584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C8404DF-B309-948D-0087-050DC004AABE}"/>
                </a:ext>
              </a:extLst>
            </p:cNvPr>
            <p:cNvSpPr/>
            <p:nvPr/>
          </p:nvSpPr>
          <p:spPr>
            <a:xfrm>
              <a:off x="0" y="6432154"/>
              <a:ext cx="12192000" cy="425846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264E93C-3FB6-E8CE-F42C-D180217EC3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1747" y="6474198"/>
              <a:ext cx="1928506" cy="341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2DE1B98-1AA7-D3E4-DDD3-538F051DD84D}"/>
              </a:ext>
            </a:extLst>
          </p:cNvPr>
          <p:cNvGrpSpPr/>
          <p:nvPr/>
        </p:nvGrpSpPr>
        <p:grpSpPr>
          <a:xfrm>
            <a:off x="1848089" y="3202131"/>
            <a:ext cx="5348585" cy="3109769"/>
            <a:chOff x="3221665" y="3264391"/>
            <a:chExt cx="5348585" cy="3109769"/>
          </a:xfrm>
        </p:grpSpPr>
        <p:pic>
          <p:nvPicPr>
            <p:cNvPr id="5" name="Picture 4" descr="A screenshot of a math equation&#10;&#10;Description automatically generated">
              <a:extLst>
                <a:ext uri="{FF2B5EF4-FFF2-40B4-BE49-F238E27FC236}">
                  <a16:creationId xmlns:a16="http://schemas.microsoft.com/office/drawing/2014/main" id="{E2D3D6CF-AAB9-ACFD-15CF-321AF99616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618" r="1"/>
            <a:stretch/>
          </p:blipFill>
          <p:spPr>
            <a:xfrm>
              <a:off x="3621749" y="3264391"/>
              <a:ext cx="4948501" cy="3109769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7E6DC00-ABD4-4327-6B5C-111DAE6A1736}"/>
                </a:ext>
              </a:extLst>
            </p:cNvPr>
            <p:cNvSpPr/>
            <p:nvPr/>
          </p:nvSpPr>
          <p:spPr>
            <a:xfrm>
              <a:off x="3221665" y="3264391"/>
              <a:ext cx="1137684" cy="17116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26C1B7B-6E57-753C-7294-E58E05911334}"/>
                  </a:ext>
                </a:extLst>
              </p:cNvPr>
              <p:cNvSpPr txBox="1"/>
              <p:nvPr/>
            </p:nvSpPr>
            <p:spPr>
              <a:xfrm>
                <a:off x="8044048" y="4057954"/>
                <a:ext cx="3492623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800" dirty="0"/>
                  <a:t> </a:t>
                </a:r>
                <a:br>
                  <a:rPr lang="en-US" sz="2800" dirty="0"/>
                </a:b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800" dirty="0"/>
                  <a:t> = Number of points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26C1B7B-6E57-753C-7294-E58E059113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48" y="4057954"/>
                <a:ext cx="3492623" cy="954107"/>
              </a:xfrm>
              <a:prstGeom prst="rect">
                <a:avLst/>
              </a:prstGeom>
              <a:blipFill>
                <a:blip r:embed="rId5"/>
                <a:stretch>
                  <a:fillRect l="-362" r="-3261"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8144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23974-F0E7-E968-A782-C3E8220A9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9F655-598B-1F62-A504-DECB8B29E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BD7239F8-357D-3B24-E4E0-4FF463399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 dirty="0" err="1"/>
              <a:t>DMesh</a:t>
            </a:r>
            <a:r>
              <a:rPr lang="en-US" sz="2400" dirty="0"/>
              <a:t> is defined with a </a:t>
            </a:r>
            <a:r>
              <a:rPr lang="en-US" sz="2400" b="1" dirty="0">
                <a:solidFill>
                  <a:srgbClr val="FF0000"/>
                </a:solidFill>
              </a:rPr>
              <a:t>set of featured points</a:t>
            </a:r>
            <a:br>
              <a:rPr lang="en-US" sz="2400" b="1" dirty="0">
                <a:solidFill>
                  <a:srgbClr val="FF0000"/>
                </a:solidFill>
              </a:rPr>
            </a:br>
            <a:endParaRPr lang="en-US" sz="2400" b="1" dirty="0">
              <a:solidFill>
                <a:srgbClr val="FF0000"/>
              </a:solidFill>
            </a:endParaRPr>
          </a:p>
          <a:p>
            <a:pPr lvl="1"/>
            <a:r>
              <a:rPr lang="en-US" sz="2000" dirty="0">
                <a:solidFill>
                  <a:schemeClr val="accent1"/>
                </a:solidFill>
              </a:rPr>
              <a:t>Position</a:t>
            </a:r>
            <a:br>
              <a:rPr lang="en-US" sz="2000" dirty="0">
                <a:solidFill>
                  <a:schemeClr val="accent1"/>
                </a:solidFill>
              </a:rPr>
            </a:br>
            <a:endParaRPr lang="en-US" sz="2000" dirty="0">
              <a:solidFill>
                <a:schemeClr val="accent1"/>
              </a:solidFill>
            </a:endParaRPr>
          </a:p>
          <a:p>
            <a:pPr lvl="1"/>
            <a:r>
              <a:rPr lang="en-US" sz="2000" dirty="0">
                <a:solidFill>
                  <a:schemeClr val="accent2"/>
                </a:solidFill>
              </a:rPr>
              <a:t>Weight</a:t>
            </a:r>
            <a:r>
              <a:rPr lang="en-US" sz="2000" dirty="0"/>
              <a:t>: Used for Weighted Delaunay Triangulation</a:t>
            </a:r>
          </a:p>
          <a:p>
            <a:pPr lvl="2"/>
            <a:r>
              <a:rPr lang="en-US" sz="1600" dirty="0"/>
              <a:t>Represents the importance of the point</a:t>
            </a:r>
          </a:p>
          <a:p>
            <a:pPr lvl="2"/>
            <a:r>
              <a:rPr lang="en-US" sz="1600" dirty="0"/>
              <a:t>If weight of a point is smaller than that of surrounding</a:t>
            </a:r>
            <a:br>
              <a:rPr lang="en-US" sz="1600" dirty="0"/>
            </a:br>
            <a:r>
              <a:rPr lang="en-US" sz="1600" dirty="0"/>
              <a:t>points, the point is discarded</a:t>
            </a:r>
            <a:br>
              <a:rPr lang="en-US" sz="1600" dirty="0"/>
            </a:br>
            <a:endParaRPr lang="en-US" sz="1600" dirty="0"/>
          </a:p>
          <a:p>
            <a:pPr lvl="1"/>
            <a:r>
              <a:rPr lang="en-US" sz="2000" dirty="0">
                <a:solidFill>
                  <a:schemeClr val="accent6"/>
                </a:solidFill>
              </a:rPr>
              <a:t>“Real”</a:t>
            </a:r>
            <a:r>
              <a:rPr lang="en-US" sz="2000" dirty="0"/>
              <a:t> value: Used for selecting faces from WDT</a:t>
            </a:r>
          </a:p>
        </p:txBody>
      </p:sp>
      <p:pic>
        <p:nvPicPr>
          <p:cNvPr id="6" name="Picture 5" descr="A diagram of a weight position&#10;&#10;Description automatically generated">
            <a:extLst>
              <a:ext uri="{FF2B5EF4-FFF2-40B4-BE49-F238E27FC236}">
                <a16:creationId xmlns:a16="http://schemas.microsoft.com/office/drawing/2014/main" id="{C4D8534D-656A-DA6F-18DA-B6A376ED5E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518" y="2320787"/>
            <a:ext cx="4922228" cy="3691671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A624814-5774-BA7A-E0C1-658149C96D67}"/>
              </a:ext>
            </a:extLst>
          </p:cNvPr>
          <p:cNvGrpSpPr/>
          <p:nvPr/>
        </p:nvGrpSpPr>
        <p:grpSpPr>
          <a:xfrm>
            <a:off x="0" y="6432154"/>
            <a:ext cx="12192000" cy="425846"/>
            <a:chOff x="0" y="6432154"/>
            <a:chExt cx="12192000" cy="42584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4109CFE-A8C9-5885-B3A4-67D0EA2502C4}"/>
                </a:ext>
              </a:extLst>
            </p:cNvPr>
            <p:cNvSpPr/>
            <p:nvPr/>
          </p:nvSpPr>
          <p:spPr>
            <a:xfrm>
              <a:off x="0" y="6432154"/>
              <a:ext cx="12192000" cy="425846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6F88043-146B-B5B9-67C2-083D67A0D1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1747" y="6474198"/>
              <a:ext cx="1928506" cy="341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674374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BA3C0-34AF-8EA8-A546-4F8B22669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3603F-D393-24CB-9C16-4D4AC497C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CC45B88D-78E3-35C5-2E5B-E3A316C4B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 dirty="0"/>
              <a:t>Compute </a:t>
            </a:r>
            <a:r>
              <a:rPr lang="en-US" sz="2400" b="1" dirty="0">
                <a:solidFill>
                  <a:srgbClr val="FF0000"/>
                </a:solidFill>
              </a:rPr>
              <a:t>WDT</a:t>
            </a:r>
            <a:r>
              <a:rPr lang="en-US" sz="2400" dirty="0"/>
              <a:t> of the points, which depends on point positions and weights</a:t>
            </a:r>
          </a:p>
          <a:p>
            <a:pPr lvl="1"/>
            <a:r>
              <a:rPr lang="en-US" sz="2000" dirty="0"/>
              <a:t>WDT tessellates the </a:t>
            </a:r>
            <a:r>
              <a:rPr lang="en-US" sz="2000" b="1" dirty="0">
                <a:solidFill>
                  <a:srgbClr val="FF0000"/>
                </a:solidFill>
              </a:rPr>
              <a:t>convex hull of the points </a:t>
            </a:r>
            <a:r>
              <a:rPr lang="en-US" sz="2000" b="1" dirty="0">
                <a:solidFill>
                  <a:schemeClr val="accent1"/>
                </a:solidFill>
              </a:rPr>
              <a:t>without self-intersections</a:t>
            </a:r>
          </a:p>
        </p:txBody>
      </p:sp>
      <p:pic>
        <p:nvPicPr>
          <p:cNvPr id="5" name="Picture 4" descr="A diagram of a triangle with red dots and blue points&#10;&#10;Description automatically generated">
            <a:extLst>
              <a:ext uri="{FF2B5EF4-FFF2-40B4-BE49-F238E27FC236}">
                <a16:creationId xmlns:a16="http://schemas.microsoft.com/office/drawing/2014/main" id="{2B7EADE6-34A4-45F9-A1DD-29C1C5038B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490" y="2621242"/>
            <a:ext cx="4797019" cy="3597765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28B6E08-3252-1E03-4683-B3A95642AA88}"/>
              </a:ext>
            </a:extLst>
          </p:cNvPr>
          <p:cNvGrpSpPr/>
          <p:nvPr/>
        </p:nvGrpSpPr>
        <p:grpSpPr>
          <a:xfrm>
            <a:off x="0" y="6432154"/>
            <a:ext cx="12192000" cy="425846"/>
            <a:chOff x="0" y="6432154"/>
            <a:chExt cx="12192000" cy="42584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79FCF93-69B8-2B6D-9DD4-3DFD845D1F8C}"/>
                </a:ext>
              </a:extLst>
            </p:cNvPr>
            <p:cNvSpPr/>
            <p:nvPr/>
          </p:nvSpPr>
          <p:spPr>
            <a:xfrm>
              <a:off x="0" y="6432154"/>
              <a:ext cx="12192000" cy="425846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171B088-6E4E-8E5F-25CE-F6E6A980E8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1747" y="6474198"/>
              <a:ext cx="1928506" cy="341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962113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5716C-FD19-9E6D-9649-4A4015744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5DB61-E590-A890-25DD-CAD2C9CC8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89618051-0396-9171-728A-ED441ABB6B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Select desirable faces</a:t>
            </a:r>
            <a:r>
              <a:rPr lang="en-US" sz="2400" dirty="0"/>
              <a:t> from WDT using point-wise “real” values</a:t>
            </a:r>
            <a:endParaRPr lang="en-US" sz="1600" b="1" dirty="0">
              <a:solidFill>
                <a:schemeClr val="accent1"/>
              </a:solidFill>
            </a:endParaRPr>
          </a:p>
          <a:p>
            <a:pPr lvl="1"/>
            <a:r>
              <a:rPr lang="en-US" sz="2000" b="1" dirty="0">
                <a:solidFill>
                  <a:schemeClr val="accent1"/>
                </a:solidFill>
              </a:rPr>
              <a:t>Only when every point on a face has “real” value of 1, the face is selected</a:t>
            </a:r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AA3DA8-8D56-1758-E44C-8D745F262B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961" y="2638574"/>
            <a:ext cx="5030077" cy="377255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B49D3968-E6F9-5A86-3DDB-7B017E7D4AA5}"/>
              </a:ext>
            </a:extLst>
          </p:cNvPr>
          <p:cNvGrpSpPr/>
          <p:nvPr/>
        </p:nvGrpSpPr>
        <p:grpSpPr>
          <a:xfrm>
            <a:off x="0" y="6432154"/>
            <a:ext cx="12192000" cy="425846"/>
            <a:chOff x="0" y="6432154"/>
            <a:chExt cx="12192000" cy="42584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7AD8777-D24C-760F-923B-E83B9CE220AC}"/>
                </a:ext>
              </a:extLst>
            </p:cNvPr>
            <p:cNvSpPr/>
            <p:nvPr/>
          </p:nvSpPr>
          <p:spPr>
            <a:xfrm>
              <a:off x="0" y="6432154"/>
              <a:ext cx="12192000" cy="425846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4B820AE-A222-07D1-9291-A79835140D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1747" y="6474198"/>
              <a:ext cx="1928506" cy="341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963664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32EF7-5B12-E110-E115-DE4E8D05C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6EEEF-3F93-ADF0-E144-EE9B6021D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Approach: Sum Up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6">
                <a:extLst>
                  <a:ext uri="{FF2B5EF4-FFF2-40B4-BE49-F238E27FC236}">
                    <a16:creationId xmlns:a16="http://schemas.microsoft.com/office/drawing/2014/main" id="{593779E9-48D4-1351-2518-5901F1A7FA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</p:spPr>
            <p:txBody>
              <a:bodyPr>
                <a:normAutofit/>
              </a:bodyPr>
              <a:lstStyle/>
              <a:p>
                <a:r>
                  <a:rPr lang="en-US" sz="2400" b="1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Two conditions</a:t>
                </a:r>
                <a:r>
                  <a:rPr 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 for a face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𝐹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 to be included in the mesh: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𝐹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 should be included in WDT</a:t>
                </a:r>
              </a:p>
              <a:p>
                <a:pPr lvl="1"/>
                <a:r>
                  <a:rPr lang="en-US" sz="20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Every points on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𝐹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 should have “real” value of 1</a:t>
                </a:r>
              </a:p>
              <a:p>
                <a:pPr marL="457200" lvl="1" indent="0">
                  <a:buNone/>
                </a:pPr>
                <a:endParaRPr lang="en-US" sz="2000" dirty="0">
                  <a:solidFill>
                    <a:schemeClr val="tx1"/>
                  </a:solidFill>
                  <a:cs typeface="Arial" panose="020B0604020202020204" pitchFamily="34" charset="0"/>
                </a:endParaRPr>
              </a:p>
              <a:p>
                <a:r>
                  <a:rPr lang="en-US" sz="2400" dirty="0">
                    <a:cs typeface="Arial" panose="020B0604020202020204" pitchFamily="34" charset="0"/>
                  </a:rPr>
                  <a:t>For each condition, compute probability to satisfy it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l-GR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𝜦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𝒘𝒅𝒕</m:t>
                        </m:r>
                      </m:sub>
                    </m:sSub>
                    <m:d>
                      <m:dPr>
                        <m:ctrlP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𝑭</m:t>
                        </m:r>
                      </m:e>
                    </m:d>
                  </m:oMath>
                </a14:m>
                <a:endParaRPr lang="en-US" sz="2000" b="1" dirty="0">
                  <a:solidFill>
                    <a:srgbClr val="FF0000"/>
                  </a:solidFill>
                  <a:cs typeface="Arial" panose="020B0604020202020204" pitchFamily="34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l-GR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𝜦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𝒓𝒆𝒂𝒍</m:t>
                        </m:r>
                      </m:sub>
                    </m:sSub>
                    <m:d>
                      <m:dPr>
                        <m:ctrlP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𝑭</m:t>
                        </m:r>
                      </m:e>
                    </m:d>
                  </m:oMath>
                </a14:m>
                <a:endParaRPr lang="en-US" sz="2000" b="1" dirty="0">
                  <a:solidFill>
                    <a:srgbClr val="FF0000"/>
                  </a:solidFill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endParaRPr lang="en-US" sz="2400" dirty="0">
                  <a:solidFill>
                    <a:schemeClr val="tx1"/>
                  </a:solidFill>
                  <a:cs typeface="Arial" panose="020B0604020202020204" pitchFamily="34" charset="0"/>
                </a:endParaRPr>
              </a:p>
              <a:p>
                <a:r>
                  <a:rPr lang="en-US" sz="2400" dirty="0">
                    <a:cs typeface="Arial" panose="020B0604020202020204" pitchFamily="34" charset="0"/>
                  </a:rPr>
                  <a:t>Then, the final existence probability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𝐹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l-GR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𝜦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𝒘𝒅𝒕</m:t>
                        </m:r>
                      </m:sub>
                    </m:sSub>
                    <m:d>
                      <m:dPr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𝑭</m:t>
                        </m:r>
                      </m:e>
                    </m:d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 </m:t>
                    </m:r>
                    <m:sSub>
                      <m:sSubPr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l-GR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𝜦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𝒓𝒆𝒂𝒍</m:t>
                        </m:r>
                      </m:sub>
                    </m:sSub>
                    <m:d>
                      <m:dPr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𝑭</m:t>
                        </m:r>
                      </m:e>
                    </m:d>
                  </m:oMath>
                </a14:m>
                <a:endParaRPr lang="en-US" sz="2400" b="1" dirty="0">
                  <a:solidFill>
                    <a:srgbClr val="FF0000"/>
                  </a:solidFill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6">
                <a:extLst>
                  <a:ext uri="{FF2B5EF4-FFF2-40B4-BE49-F238E27FC236}">
                    <a16:creationId xmlns:a16="http://schemas.microsoft.com/office/drawing/2014/main" id="{593779E9-48D4-1351-2518-5901F1A7FA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  <a:blipFill>
                <a:blip r:embed="rId2"/>
                <a:stretch>
                  <a:fillRect l="-844" t="-1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F57FAE89-62C6-837E-2CD4-5C6CE618C93C}"/>
              </a:ext>
            </a:extLst>
          </p:cNvPr>
          <p:cNvGrpSpPr/>
          <p:nvPr/>
        </p:nvGrpSpPr>
        <p:grpSpPr>
          <a:xfrm>
            <a:off x="0" y="6432154"/>
            <a:ext cx="12192000" cy="425846"/>
            <a:chOff x="0" y="6432154"/>
            <a:chExt cx="12192000" cy="42584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47BB8C9-46B5-4229-1263-89EBA7A15152}"/>
                </a:ext>
              </a:extLst>
            </p:cNvPr>
            <p:cNvSpPr/>
            <p:nvPr/>
          </p:nvSpPr>
          <p:spPr>
            <a:xfrm>
              <a:off x="0" y="6432154"/>
              <a:ext cx="12192000" cy="425846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1E948E8-2D95-2CB5-FC46-19404ECB7D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1747" y="6474198"/>
              <a:ext cx="1928506" cy="341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12406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6C340-A513-39EB-43E1-49843B9ED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7B3D1-7BB9-9F40-8976-BE27D57CE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Approach: Sum Up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1F4DD4C-E356-09C8-48E3-A792D0BCE94F}"/>
              </a:ext>
            </a:extLst>
          </p:cNvPr>
          <p:cNvGrpSpPr/>
          <p:nvPr/>
        </p:nvGrpSpPr>
        <p:grpSpPr>
          <a:xfrm>
            <a:off x="0" y="6432154"/>
            <a:ext cx="12192000" cy="425846"/>
            <a:chOff x="0" y="6432154"/>
            <a:chExt cx="12192000" cy="42584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182B9D8-AE05-9FFB-CE45-6A2545026805}"/>
                </a:ext>
              </a:extLst>
            </p:cNvPr>
            <p:cNvSpPr/>
            <p:nvPr/>
          </p:nvSpPr>
          <p:spPr>
            <a:xfrm>
              <a:off x="0" y="6432154"/>
              <a:ext cx="12192000" cy="425846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3843367-0A4A-5108-FC1F-BB52A8AA41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1747" y="6474198"/>
              <a:ext cx="1928506" cy="341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Content Placeholder 9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F8351A2-1DE4-C967-E16D-324EC2DB8D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51698" t="29479" r="11191" b="33317"/>
          <a:stretch/>
        </p:blipFill>
        <p:spPr>
          <a:xfrm>
            <a:off x="2447534" y="1371600"/>
            <a:ext cx="7296932" cy="4114800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28B1F53-56C8-779D-E2C3-584B247283E2}"/>
              </a:ext>
            </a:extLst>
          </p:cNvPr>
          <p:cNvSpPr txBox="1"/>
          <p:nvPr/>
        </p:nvSpPr>
        <p:spPr>
          <a:xfrm>
            <a:off x="1814411" y="5496546"/>
            <a:ext cx="856317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dirty="0" err="1"/>
              <a:t>DMesh</a:t>
            </a:r>
            <a:r>
              <a:rPr lang="en-US" sz="2200" dirty="0"/>
              <a:t> is free from </a:t>
            </a:r>
            <a:r>
              <a:rPr lang="en-US" sz="2200" b="1" dirty="0">
                <a:solidFill>
                  <a:srgbClr val="FF0000"/>
                </a:solidFill>
              </a:rPr>
              <a:t>1) self-intersections</a:t>
            </a:r>
            <a:r>
              <a:rPr lang="en-US" sz="2200" dirty="0"/>
              <a:t> and </a:t>
            </a:r>
            <a:r>
              <a:rPr lang="en-US" sz="2200" b="1" dirty="0">
                <a:solidFill>
                  <a:srgbClr val="FF0000"/>
                </a:solidFill>
              </a:rPr>
              <a:t>2) ill-formed triangles</a:t>
            </a:r>
            <a:r>
              <a:rPr lang="en-US" sz="2200" dirty="0"/>
              <a:t>, </a:t>
            </a:r>
            <a:br>
              <a:rPr lang="en-US" sz="2200" dirty="0"/>
            </a:br>
            <a:r>
              <a:rPr lang="en-US" sz="2200" dirty="0"/>
              <a:t>because of </a:t>
            </a:r>
            <a:r>
              <a:rPr lang="en-US" sz="2200" dirty="0">
                <a:solidFill>
                  <a:schemeClr val="accent1"/>
                </a:solidFill>
              </a:rPr>
              <a:t>(weighted) Delaunay Triangulation</a:t>
            </a:r>
          </a:p>
        </p:txBody>
      </p:sp>
    </p:spTree>
    <p:extLst>
      <p:ext uri="{BB962C8B-B14F-4D97-AF65-F5344CB8AC3E}">
        <p14:creationId xmlns:p14="http://schemas.microsoft.com/office/powerpoint/2010/main" val="41410481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59837-B989-76CB-82E5-18F13B3FD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6DA65-DB66-7682-DED6-E504982AE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Approach: Sum Up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E1E824-973F-3DDE-41B3-75A76AD76DEA}"/>
              </a:ext>
            </a:extLst>
          </p:cNvPr>
          <p:cNvGrpSpPr/>
          <p:nvPr/>
        </p:nvGrpSpPr>
        <p:grpSpPr>
          <a:xfrm>
            <a:off x="0" y="6432154"/>
            <a:ext cx="12192000" cy="425846"/>
            <a:chOff x="0" y="6432154"/>
            <a:chExt cx="12192000" cy="42584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7A4C00B-DB6C-3D8B-871C-804AE66536F3}"/>
                </a:ext>
              </a:extLst>
            </p:cNvPr>
            <p:cNvSpPr/>
            <p:nvPr/>
          </p:nvSpPr>
          <p:spPr>
            <a:xfrm>
              <a:off x="0" y="6432154"/>
              <a:ext cx="12192000" cy="425846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7DF990F-3137-1E58-2FFF-303951382A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1747" y="6474198"/>
              <a:ext cx="1928506" cy="341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" name="Content Placeholder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257A0F8-9BAF-062A-5B03-CBAFD94C2D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54765" t="31106" r="7987" b="34054"/>
          <a:stretch/>
        </p:blipFill>
        <p:spPr>
          <a:xfrm>
            <a:off x="2236121" y="1398181"/>
            <a:ext cx="7719757" cy="4061637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594739F-23E5-475F-D362-ADBBEC57F7DF}"/>
              </a:ext>
            </a:extLst>
          </p:cNvPr>
          <p:cNvSpPr txBox="1"/>
          <p:nvPr/>
        </p:nvSpPr>
        <p:spPr>
          <a:xfrm>
            <a:off x="3282163" y="5496546"/>
            <a:ext cx="5627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dirty="0"/>
              <a:t>While </a:t>
            </a:r>
            <a:r>
              <a:rPr lang="en-US" sz="2200" dirty="0" err="1"/>
              <a:t>DMesh</a:t>
            </a:r>
            <a:r>
              <a:rPr lang="en-US" sz="2200" dirty="0"/>
              <a:t> features change </a:t>
            </a:r>
            <a:r>
              <a:rPr lang="en-US" sz="2200" b="1" dirty="0">
                <a:solidFill>
                  <a:srgbClr val="FF0000"/>
                </a:solidFill>
              </a:rPr>
              <a:t>continuously</a:t>
            </a:r>
            <a:r>
              <a:rPr lang="en-US" sz="2200" dirty="0"/>
              <a:t>,</a:t>
            </a:r>
            <a:br>
              <a:rPr lang="en-US" sz="2200" dirty="0"/>
            </a:br>
            <a:r>
              <a:rPr lang="en-US" sz="2200" b="1" dirty="0">
                <a:solidFill>
                  <a:schemeClr val="accent1"/>
                </a:solidFill>
              </a:rPr>
              <a:t>discrete</a:t>
            </a:r>
            <a:r>
              <a:rPr lang="en-US" sz="2200" dirty="0"/>
              <a:t> topological changes take place</a:t>
            </a:r>
          </a:p>
        </p:txBody>
      </p:sp>
    </p:spTree>
    <p:extLst>
      <p:ext uri="{BB962C8B-B14F-4D97-AF65-F5344CB8AC3E}">
        <p14:creationId xmlns:p14="http://schemas.microsoft.com/office/powerpoint/2010/main" val="16596177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32879-8EBF-7918-04BB-A3181C833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42948-F206-9B45-97A7-7BC496D15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Pipeline</a:t>
            </a:r>
          </a:p>
        </p:txBody>
      </p:sp>
      <p:pic>
        <p:nvPicPr>
          <p:cNvPr id="35842" name="Picture 2" descr="overall-pipeline">
            <a:extLst>
              <a:ext uri="{FF2B5EF4-FFF2-40B4-BE49-F238E27FC236}">
                <a16:creationId xmlns:a16="http://schemas.microsoft.com/office/drawing/2014/main" id="{57F79A4D-B814-2C20-FB51-66F500B9C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2425"/>
            <a:ext cx="12192000" cy="361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163494F-DC6F-7DCE-E655-1057E1093AFC}"/>
              </a:ext>
            </a:extLst>
          </p:cNvPr>
          <p:cNvSpPr txBox="1"/>
          <p:nvPr/>
        </p:nvSpPr>
        <p:spPr>
          <a:xfrm>
            <a:off x="1179177" y="5425698"/>
            <a:ext cx="99486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In this work, we proposed </a:t>
            </a:r>
            <a:r>
              <a:rPr lang="en-US" b="1" dirty="0">
                <a:solidFill>
                  <a:srgbClr val="FF0000"/>
                </a:solidFill>
              </a:rPr>
              <a:t>differentiable reconstruction loss formulations</a:t>
            </a:r>
            <a:r>
              <a:rPr lang="en-US" dirty="0"/>
              <a:t> for probabilistic mesh.</a:t>
            </a:r>
          </a:p>
          <a:p>
            <a:pPr algn="ctr"/>
            <a:r>
              <a:rPr lang="en-US" dirty="0"/>
              <a:t>Backpropagate the loss, and </a:t>
            </a:r>
            <a:r>
              <a:rPr lang="en-US" b="1" dirty="0">
                <a:solidFill>
                  <a:schemeClr val="accent1"/>
                </a:solidFill>
              </a:rPr>
              <a:t>update per-point features to optimize mesh</a:t>
            </a:r>
            <a:r>
              <a:rPr lang="en-US" dirty="0"/>
              <a:t>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7172BE5-C08C-89B2-E2DE-0083669CBB08}"/>
              </a:ext>
            </a:extLst>
          </p:cNvPr>
          <p:cNvGrpSpPr/>
          <p:nvPr/>
        </p:nvGrpSpPr>
        <p:grpSpPr>
          <a:xfrm>
            <a:off x="0" y="6432154"/>
            <a:ext cx="12192000" cy="425846"/>
            <a:chOff x="0" y="6432154"/>
            <a:chExt cx="12192000" cy="42584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4C7C84F-007C-F39A-E88A-DA058AA58FFC}"/>
                </a:ext>
              </a:extLst>
            </p:cNvPr>
            <p:cNvSpPr/>
            <p:nvPr/>
          </p:nvSpPr>
          <p:spPr>
            <a:xfrm>
              <a:off x="0" y="6432154"/>
              <a:ext cx="12192000" cy="425846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12E6B0C-4D22-D7F6-D641-B24D778BB6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1747" y="6474198"/>
              <a:ext cx="1928506" cy="341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847089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67323-AE3F-F794-7C8A-718BAABCC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C4FF0-41CF-F618-F200-009CBD195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 (1)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E524F61B-3AA8-7B82-790C-7E3F897D9C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r>
              <a:rPr lang="en-US" sz="2400" dirty="0">
                <a:cs typeface="Arial" panose="020B0604020202020204" pitchFamily="34" charset="0"/>
              </a:rPr>
              <a:t>3D mesh reconstruction from </a:t>
            </a:r>
            <a:r>
              <a:rPr lang="en-US" sz="2400" b="1" dirty="0">
                <a:solidFill>
                  <a:srgbClr val="FF0000"/>
                </a:solidFill>
                <a:cs typeface="Arial" panose="020B0604020202020204" pitchFamily="34" charset="0"/>
              </a:rPr>
              <a:t>point clouds</a:t>
            </a:r>
          </a:p>
          <a:p>
            <a:pPr lvl="1"/>
            <a:r>
              <a:rPr lang="en-US" sz="2000" b="1" dirty="0">
                <a:solidFill>
                  <a:schemeClr val="accent1"/>
                </a:solidFill>
                <a:cs typeface="Arial" panose="020B0604020202020204" pitchFamily="34" charset="0"/>
              </a:rPr>
              <a:t>Input</a:t>
            </a:r>
            <a:r>
              <a:rPr lang="en-US" sz="2000" dirty="0">
                <a:cs typeface="Arial" panose="020B0604020202020204" pitchFamily="34" charset="0"/>
              </a:rPr>
              <a:t>: 100K points uniformly sampled from ground truth mesh</a:t>
            </a:r>
          </a:p>
          <a:p>
            <a:pPr lvl="1"/>
            <a:r>
              <a:rPr lang="en-US" sz="2000" b="1" dirty="0">
                <a:solidFill>
                  <a:schemeClr val="accent1"/>
                </a:solidFill>
                <a:cs typeface="Arial" panose="020B0604020202020204" pitchFamily="34" charset="0"/>
              </a:rPr>
              <a:t>Reconstruction loss</a:t>
            </a:r>
            <a:r>
              <a:rPr lang="en-US" sz="2000" dirty="0">
                <a:cs typeface="Arial" panose="020B0604020202020204" pitchFamily="34" charset="0"/>
              </a:rPr>
              <a:t>: Chamfer Distance (CD) loss</a:t>
            </a:r>
          </a:p>
        </p:txBody>
      </p:sp>
      <p:pic>
        <p:nvPicPr>
          <p:cNvPr id="4" name="anim (3).mp4">
            <a:hlinkClick r:id="" action="ppaction://media"/>
            <a:extLst>
              <a:ext uri="{FF2B5EF4-FFF2-40B4-BE49-F238E27FC236}">
                <a16:creationId xmlns:a16="http://schemas.microsoft.com/office/drawing/2014/main" id="{F3583EBC-8679-9422-3F1D-63AD963A0E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69267" y="2917896"/>
            <a:ext cx="9053466" cy="339505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18DC98F-0EA8-A204-D36B-C230FDD8E00B}"/>
              </a:ext>
            </a:extLst>
          </p:cNvPr>
          <p:cNvGrpSpPr/>
          <p:nvPr/>
        </p:nvGrpSpPr>
        <p:grpSpPr>
          <a:xfrm>
            <a:off x="0" y="6432154"/>
            <a:ext cx="12192000" cy="425846"/>
            <a:chOff x="0" y="6432154"/>
            <a:chExt cx="12192000" cy="42584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887FBE6-D5D6-E7DF-FF0C-30A6026AC16E}"/>
                </a:ext>
              </a:extLst>
            </p:cNvPr>
            <p:cNvSpPr/>
            <p:nvPr/>
          </p:nvSpPr>
          <p:spPr>
            <a:xfrm>
              <a:off x="0" y="6432154"/>
              <a:ext cx="12192000" cy="425846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7DDA587-1241-9BFD-B284-71B43ED285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1747" y="6474198"/>
              <a:ext cx="1928506" cy="341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28056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1EE879-4147-B56F-33EF-BFB1FA44E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5D536-822A-3A46-D9B0-B2F1DC4E7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 (1)</a:t>
            </a:r>
          </a:p>
        </p:txBody>
      </p:sp>
      <p:pic>
        <p:nvPicPr>
          <p:cNvPr id="8" name="anim_blender_wire (2).mp4">
            <a:hlinkClick r:id="" action="ppaction://media"/>
            <a:extLst>
              <a:ext uri="{FF2B5EF4-FFF2-40B4-BE49-F238E27FC236}">
                <a16:creationId xmlns:a16="http://schemas.microsoft.com/office/drawing/2014/main" id="{D6BCC0D5-0E72-DE82-122D-EC1FF123C4C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32331" y="1294369"/>
            <a:ext cx="6583685" cy="6583686"/>
          </a:xfrm>
        </p:spPr>
      </p:pic>
    </p:spTree>
    <p:extLst>
      <p:ext uri="{BB962C8B-B14F-4D97-AF65-F5344CB8AC3E}">
        <p14:creationId xmlns:p14="http://schemas.microsoft.com/office/powerpoint/2010/main" val="2143961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E63759-516B-ED4A-D0D1-6A3B527A0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F7A57-97BF-8600-FB5D-CC349F289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 (2)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1D286D8B-9204-2B81-50F1-F13253D8E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r>
              <a:rPr lang="en-US" sz="2400" dirty="0">
                <a:cs typeface="Arial" panose="020B0604020202020204" pitchFamily="34" charset="0"/>
              </a:rPr>
              <a:t>3D mesh reconstruction from </a:t>
            </a:r>
            <a:r>
              <a:rPr lang="en-US" sz="2400" b="1" dirty="0">
                <a:solidFill>
                  <a:srgbClr val="FF0000"/>
                </a:solidFill>
                <a:cs typeface="Arial" panose="020B0604020202020204" pitchFamily="34" charset="0"/>
              </a:rPr>
              <a:t>multi-view images</a:t>
            </a:r>
          </a:p>
          <a:p>
            <a:pPr lvl="1"/>
            <a:r>
              <a:rPr lang="en-US" sz="2000" b="1" dirty="0">
                <a:solidFill>
                  <a:schemeClr val="accent1"/>
                </a:solidFill>
                <a:cs typeface="Arial" panose="020B0604020202020204" pitchFamily="34" charset="0"/>
              </a:rPr>
              <a:t>Input</a:t>
            </a:r>
            <a:r>
              <a:rPr lang="en-US" sz="2000" dirty="0">
                <a:cs typeface="Arial" panose="020B0604020202020204" pitchFamily="34" charset="0"/>
              </a:rPr>
              <a:t>: Diffuse and depth images captured from 64 viewpoints</a:t>
            </a:r>
          </a:p>
          <a:p>
            <a:pPr lvl="1"/>
            <a:r>
              <a:rPr lang="en-US" sz="2000" b="1" dirty="0">
                <a:solidFill>
                  <a:schemeClr val="accent1"/>
                </a:solidFill>
                <a:cs typeface="Arial" panose="020B0604020202020204" pitchFamily="34" charset="0"/>
              </a:rPr>
              <a:t>Reconstruction loss</a:t>
            </a:r>
            <a:r>
              <a:rPr lang="en-US" sz="2000" dirty="0">
                <a:cs typeface="Arial" panose="020B0604020202020204" pitchFamily="34" charset="0"/>
              </a:rPr>
              <a:t>: L1 loss on rendered images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AD1807-8085-C0D5-D65E-152E220A6DEE}"/>
              </a:ext>
            </a:extLst>
          </p:cNvPr>
          <p:cNvSpPr txBox="1"/>
          <p:nvPr/>
        </p:nvSpPr>
        <p:spPr>
          <a:xfrm>
            <a:off x="3167861" y="6080407"/>
            <a:ext cx="987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Epoch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CA175F-8F09-9FA5-311A-9293CC702C7C}"/>
              </a:ext>
            </a:extLst>
          </p:cNvPr>
          <p:cNvSpPr txBox="1"/>
          <p:nvPr/>
        </p:nvSpPr>
        <p:spPr>
          <a:xfrm>
            <a:off x="7711514" y="6061871"/>
            <a:ext cx="987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Epoch 4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7185F292-8267-928C-0C9C-E7245772A057}"/>
              </a:ext>
            </a:extLst>
          </p:cNvPr>
          <p:cNvSpPr/>
          <p:nvPr/>
        </p:nvSpPr>
        <p:spPr>
          <a:xfrm>
            <a:off x="5665199" y="4229176"/>
            <a:ext cx="976577" cy="483725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9558E3F-AC64-16C2-EF6E-7626E0EA0753}"/>
              </a:ext>
            </a:extLst>
          </p:cNvPr>
          <p:cNvGrpSpPr/>
          <p:nvPr/>
        </p:nvGrpSpPr>
        <p:grpSpPr>
          <a:xfrm>
            <a:off x="0" y="6432154"/>
            <a:ext cx="12192000" cy="425846"/>
            <a:chOff x="0" y="6432154"/>
            <a:chExt cx="12192000" cy="425846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897AD3D-8A34-EE31-4C59-6551B59FB85E}"/>
                </a:ext>
              </a:extLst>
            </p:cNvPr>
            <p:cNvSpPr/>
            <p:nvPr/>
          </p:nvSpPr>
          <p:spPr>
            <a:xfrm>
              <a:off x="0" y="6432154"/>
              <a:ext cx="12192000" cy="425846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95C18A0-F4CB-6FA8-E498-C95BDB430D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1747" y="6474198"/>
              <a:ext cx="1928506" cy="341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AD383741-FA02-2352-61B8-46C100306E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8589" y="2954026"/>
            <a:ext cx="3126313" cy="312631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9A2769-D867-E10D-B543-B270C987EF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1776" y="2981825"/>
            <a:ext cx="3127248" cy="312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4760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C813B-44CD-B831-02CC-4C6219F1C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05191-3352-A68B-0DDE-9A04101CC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</a:t>
            </a:r>
          </a:p>
        </p:txBody>
      </p:sp>
      <p:pic>
        <p:nvPicPr>
          <p:cNvPr id="13" name="Picture 12" descr="A screenshot of a computer&#10;&#10;Description automatically generated">
            <a:extLst>
              <a:ext uri="{FF2B5EF4-FFF2-40B4-BE49-F238E27FC236}">
                <a16:creationId xmlns:a16="http://schemas.microsoft.com/office/drawing/2014/main" id="{C5A8A64A-46E2-B78B-163E-F2E74337C7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715" t="28066" r="4998" b="22638"/>
          <a:stretch/>
        </p:blipFill>
        <p:spPr>
          <a:xfrm>
            <a:off x="1383762" y="1403289"/>
            <a:ext cx="9539451" cy="426418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11E2C03-7910-0A07-6C63-D989434D4307}"/>
              </a:ext>
            </a:extLst>
          </p:cNvPr>
          <p:cNvSpPr txBox="1"/>
          <p:nvPr/>
        </p:nvSpPr>
        <p:spPr>
          <a:xfrm>
            <a:off x="1382769" y="5818980"/>
            <a:ext cx="9714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/>
              <a:t>DMesh</a:t>
            </a:r>
            <a:r>
              <a:rPr lang="en-US" sz="2400" dirty="0"/>
              <a:t> yields more accurate and efficient mesh than the other methods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E1492C-7C17-70F5-A7A7-C52C6381ACD6}"/>
              </a:ext>
            </a:extLst>
          </p:cNvPr>
          <p:cNvSpPr/>
          <p:nvPr/>
        </p:nvSpPr>
        <p:spPr>
          <a:xfrm>
            <a:off x="2909542" y="1403290"/>
            <a:ext cx="1152095" cy="392362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914296-C56B-F534-16F0-2F7339F5BA7C}"/>
              </a:ext>
            </a:extLst>
          </p:cNvPr>
          <p:cNvSpPr/>
          <p:nvPr/>
        </p:nvSpPr>
        <p:spPr>
          <a:xfrm>
            <a:off x="7442556" y="1403289"/>
            <a:ext cx="1152095" cy="392362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F8A67A2-6024-E725-5450-88216D7903FF}"/>
              </a:ext>
            </a:extLst>
          </p:cNvPr>
          <p:cNvGrpSpPr/>
          <p:nvPr/>
        </p:nvGrpSpPr>
        <p:grpSpPr>
          <a:xfrm>
            <a:off x="0" y="6432154"/>
            <a:ext cx="12192000" cy="425846"/>
            <a:chOff x="0" y="6432154"/>
            <a:chExt cx="12192000" cy="42584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C8E03A0-2ADC-2709-6E40-CA40E4C87B9A}"/>
                </a:ext>
              </a:extLst>
            </p:cNvPr>
            <p:cNvSpPr/>
            <p:nvPr/>
          </p:nvSpPr>
          <p:spPr>
            <a:xfrm>
              <a:off x="0" y="6432154"/>
              <a:ext cx="12192000" cy="425846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1C18F8D-AF85-76E9-32F8-671802A41C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1747" y="6474198"/>
              <a:ext cx="1928506" cy="341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01482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8FA75-BF66-E56C-7D81-F0AE39A47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AA4B9-8B58-6505-2D2E-1707058EE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F9EE437-59F2-3A03-F7E2-C5685DBBEEC3}"/>
              </a:ext>
            </a:extLst>
          </p:cNvPr>
          <p:cNvSpPr txBox="1"/>
          <p:nvPr/>
        </p:nvSpPr>
        <p:spPr>
          <a:xfrm>
            <a:off x="785372" y="4749488"/>
            <a:ext cx="107362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While every other representation has topological limitation (e.g. closed surface),</a:t>
            </a:r>
            <a:br>
              <a:rPr lang="en-US" sz="2400" dirty="0"/>
            </a:br>
            <a:r>
              <a:rPr lang="en-US" sz="2400" dirty="0" err="1"/>
              <a:t>DMesh</a:t>
            </a:r>
            <a:r>
              <a:rPr lang="en-US" sz="2400" dirty="0"/>
              <a:t> can represent a </a:t>
            </a:r>
            <a:r>
              <a:rPr lang="en-US" sz="2400" b="1" dirty="0">
                <a:solidFill>
                  <a:srgbClr val="FF0000"/>
                </a:solidFill>
              </a:rPr>
              <a:t>shape of any topology</a:t>
            </a:r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401386C4-D646-0F46-3FD8-6D239CC015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763" t="41363" r="5231" b="36653"/>
          <a:stretch/>
        </p:blipFill>
        <p:spPr>
          <a:xfrm>
            <a:off x="454171" y="2085898"/>
            <a:ext cx="11283657" cy="2290526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517FCADE-D768-E4A9-1FCF-7BC75B09327C}"/>
              </a:ext>
            </a:extLst>
          </p:cNvPr>
          <p:cNvGrpSpPr/>
          <p:nvPr/>
        </p:nvGrpSpPr>
        <p:grpSpPr>
          <a:xfrm>
            <a:off x="0" y="6432154"/>
            <a:ext cx="12192000" cy="425846"/>
            <a:chOff x="0" y="6432154"/>
            <a:chExt cx="12192000" cy="42584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20D38E3-5113-9535-D128-C58722222285}"/>
                </a:ext>
              </a:extLst>
            </p:cNvPr>
            <p:cNvSpPr/>
            <p:nvPr/>
          </p:nvSpPr>
          <p:spPr>
            <a:xfrm>
              <a:off x="0" y="6432154"/>
              <a:ext cx="12192000" cy="425846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C883BD9-729B-A56E-9349-CD2CA56D88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1747" y="6474198"/>
              <a:ext cx="1928506" cy="341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881254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D559D4-00B6-CAD4-FC4A-1FBC6BA20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F0892-7AC7-C957-DB94-4A05B2512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of </a:t>
            </a:r>
            <a:r>
              <a:rPr lang="en-US" dirty="0" err="1"/>
              <a:t>DMesh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6">
                <a:extLst>
                  <a:ext uri="{FF2B5EF4-FFF2-40B4-BE49-F238E27FC236}">
                    <a16:creationId xmlns:a16="http://schemas.microsoft.com/office/drawing/2014/main" id="{73216068-F171-FC1B-7305-DAD759243D2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cs typeface="Arial" panose="020B0604020202020204" pitchFamily="34" charset="0"/>
                  </a:rPr>
                  <a:t>Computational cost</a:t>
                </a:r>
              </a:p>
              <a:p>
                <a:pPr lvl="1"/>
                <a:r>
                  <a:rPr lang="en-US" sz="2000" dirty="0">
                    <a:cs typeface="Arial" panose="020B0604020202020204" pitchFamily="34" charset="0"/>
                  </a:rPr>
                  <a:t>Linear computational cost of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𝑶</m:t>
                    </m:r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𝑵</m:t>
                    </m:r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sz="2000" dirty="0">
                    <a:cs typeface="Arial" panose="020B0604020202020204" pitchFamily="34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𝑁</m:t>
                    </m:r>
                  </m:oMath>
                </a14:m>
                <a:r>
                  <a:rPr lang="en-US" sz="2000" dirty="0">
                    <a:cs typeface="Arial" panose="020B0604020202020204" pitchFamily="34" charset="0"/>
                  </a:rPr>
                  <a:t> is the number of points</a:t>
                </a:r>
              </a:p>
              <a:p>
                <a:pPr lvl="1"/>
                <a:r>
                  <a:rPr lang="en-US" sz="2000" b="1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Cannot handle complex shapes </a:t>
                </a:r>
                <a:r>
                  <a:rPr lang="en-US" sz="2000" dirty="0">
                    <a:cs typeface="Arial" panose="020B0604020202020204" pitchFamily="34" charset="0"/>
                  </a:rPr>
                  <a:t>that require more than 100K points (</a:t>
                </a:r>
                <a:r>
                  <a:rPr lang="en-US" sz="2000" i="1" dirty="0">
                    <a:cs typeface="Arial" panose="020B0604020202020204" pitchFamily="34" charset="0"/>
                  </a:rPr>
                  <a:t>800ms</a:t>
                </a:r>
                <a:r>
                  <a:rPr lang="en-US" sz="2000" dirty="0">
                    <a:cs typeface="Arial" panose="020B0604020202020204" pitchFamily="34" charset="0"/>
                  </a:rPr>
                  <a:t> per step)</a:t>
                </a:r>
              </a:p>
            </p:txBody>
          </p:sp>
        </mc:Choice>
        <mc:Fallback xmlns="">
          <p:sp>
            <p:nvSpPr>
              <p:cNvPr id="3" name="Content Placeholder 6">
                <a:extLst>
                  <a:ext uri="{FF2B5EF4-FFF2-40B4-BE49-F238E27FC236}">
                    <a16:creationId xmlns:a16="http://schemas.microsoft.com/office/drawing/2014/main" id="{73216068-F171-FC1B-7305-DAD759243D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  <a:blipFill>
                <a:blip r:embed="rId2"/>
                <a:stretch>
                  <a:fillRect l="-844" t="-1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614FC35A-7E88-6080-5802-E348D5F5B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894696"/>
            <a:ext cx="10794537" cy="359817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D708D41B-010C-DC13-3A89-763DE23D1D9D}"/>
              </a:ext>
            </a:extLst>
          </p:cNvPr>
          <p:cNvGrpSpPr/>
          <p:nvPr/>
        </p:nvGrpSpPr>
        <p:grpSpPr>
          <a:xfrm>
            <a:off x="0" y="6432154"/>
            <a:ext cx="12192000" cy="425846"/>
            <a:chOff x="0" y="6432154"/>
            <a:chExt cx="12192000" cy="42584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F17E809-E400-05B1-66EC-8BBF65A77BE5}"/>
                </a:ext>
              </a:extLst>
            </p:cNvPr>
            <p:cNvSpPr/>
            <p:nvPr/>
          </p:nvSpPr>
          <p:spPr>
            <a:xfrm>
              <a:off x="0" y="6432154"/>
              <a:ext cx="12192000" cy="425846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12ACD5E-2484-67F6-679B-883006C6C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1747" y="6474198"/>
              <a:ext cx="1928506" cy="341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47560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C3975-AAA9-8F5E-5256-370B7E24C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2FB2A-4E9B-FD3E-511B-D8BDC57DB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8936" y="1456660"/>
            <a:ext cx="12289871" cy="1658679"/>
          </a:xfrm>
        </p:spPr>
        <p:txBody>
          <a:bodyPr>
            <a:normAutofit/>
          </a:bodyPr>
          <a:lstStyle/>
          <a:p>
            <a:r>
              <a:rPr lang="en-US" sz="3600" b="0" i="0" dirty="0" err="1">
                <a:solidFill>
                  <a:srgbClr val="222222"/>
                </a:solidFill>
                <a:effectLst/>
                <a:latin typeface="Adobe Clean" panose="020B0503020404020204" pitchFamily="34" charset="0"/>
              </a:rPr>
              <a:t>DMesh</a:t>
            </a:r>
            <a:r>
              <a:rPr lang="en-US" sz="3600" b="0" i="0" dirty="0">
                <a:solidFill>
                  <a:srgbClr val="222222"/>
                </a:solidFill>
                <a:effectLst/>
                <a:latin typeface="Adobe Clean" panose="020B0503020404020204" pitchFamily="34" charset="0"/>
              </a:rPr>
              <a:t>++: An Efficient Differentiable Mesh for Complex Shapes</a:t>
            </a:r>
            <a:endParaRPr lang="en-US" sz="3600" dirty="0">
              <a:latin typeface="Adobe Clean" panose="020B0503020404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3FAF2B-8484-92D0-1C56-81F4FBDE98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594" y="3440920"/>
            <a:ext cx="11564679" cy="2370923"/>
          </a:xfrm>
        </p:spPr>
        <p:txBody>
          <a:bodyPr>
            <a:normAutofit/>
          </a:bodyPr>
          <a:lstStyle/>
          <a:p>
            <a:r>
              <a:rPr lang="en-US" dirty="0"/>
              <a:t>Sanghyun Son, Matheus Gadelha, Yang Zhou, Matthew Fisher, </a:t>
            </a:r>
            <a:br>
              <a:rPr lang="en-US" dirty="0"/>
            </a:br>
            <a:r>
              <a:rPr lang="en-US" dirty="0" err="1"/>
              <a:t>Zexiang</a:t>
            </a:r>
            <a:r>
              <a:rPr lang="en-US" dirty="0"/>
              <a:t> Xu, Yi-Ling Qiao, Ming C. Lin, Yi Zhou</a:t>
            </a:r>
          </a:p>
          <a:p>
            <a:endParaRPr lang="en-US" dirty="0"/>
          </a:p>
          <a:p>
            <a:r>
              <a:rPr lang="en-US" dirty="0"/>
              <a:t>ICCV 2025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7B6CA4F-7CD0-53C4-C48E-09C341D4C695}"/>
              </a:ext>
            </a:extLst>
          </p:cNvPr>
          <p:cNvGrpSpPr/>
          <p:nvPr/>
        </p:nvGrpSpPr>
        <p:grpSpPr>
          <a:xfrm>
            <a:off x="0" y="5905851"/>
            <a:ext cx="12192000" cy="952149"/>
            <a:chOff x="0" y="5905851"/>
            <a:chExt cx="12192000" cy="95214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C7BB722-3EEF-4F6F-B15A-F2CA442E74DE}"/>
                </a:ext>
              </a:extLst>
            </p:cNvPr>
            <p:cNvSpPr/>
            <p:nvPr/>
          </p:nvSpPr>
          <p:spPr>
            <a:xfrm>
              <a:off x="0" y="5905851"/>
              <a:ext cx="12192000" cy="952149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A7CF3EC1-E242-4578-D58E-1F767E1884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8964" y="5999858"/>
              <a:ext cx="4311941" cy="7641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492890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06FA71-99EC-6A08-F1C7-178A404AB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F7CB8-6D1C-47F3-811C-2807F843D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Minimum Ball Condition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BB203F9-A913-506C-1FE8-50CF0148619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60385"/>
                <a:ext cx="10515600" cy="4351338"/>
              </a:xfrm>
            </p:spPr>
            <p:txBody>
              <a:bodyPr/>
              <a:lstStyle/>
              <a:p>
                <a:r>
                  <a:rPr lang="en-US" sz="2400" b="1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Two conditions</a:t>
                </a:r>
                <a:r>
                  <a:rPr 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 for a face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𝐹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 to be included in the mesh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BB203F9-A913-506C-1FE8-50CF0148619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60385"/>
                <a:ext cx="10515600" cy="4351338"/>
              </a:xfrm>
              <a:blipFill>
                <a:blip r:embed="rId2"/>
                <a:stretch>
                  <a:fillRect l="-844" t="-17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1D7D91B2-CD83-1227-51B8-35C5C345265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99344378"/>
                  </p:ext>
                </p:extLst>
              </p:nvPr>
            </p:nvGraphicFramePr>
            <p:xfrm>
              <a:off x="1342301" y="2027431"/>
              <a:ext cx="9507396" cy="31870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76849">
                      <a:extLst>
                        <a:ext uri="{9D8B030D-6E8A-4147-A177-3AD203B41FA5}">
                          <a16:colId xmlns:a16="http://schemas.microsoft.com/office/drawing/2014/main" val="71381078"/>
                        </a:ext>
                      </a:extLst>
                    </a:gridCol>
                    <a:gridCol w="2376849">
                      <a:extLst>
                        <a:ext uri="{9D8B030D-6E8A-4147-A177-3AD203B41FA5}">
                          <a16:colId xmlns:a16="http://schemas.microsoft.com/office/drawing/2014/main" val="1417529714"/>
                        </a:ext>
                      </a:extLst>
                    </a:gridCol>
                    <a:gridCol w="2376849">
                      <a:extLst>
                        <a:ext uri="{9D8B030D-6E8A-4147-A177-3AD203B41FA5}">
                          <a16:colId xmlns:a16="http://schemas.microsoft.com/office/drawing/2014/main" val="3043132235"/>
                        </a:ext>
                      </a:extLst>
                    </a:gridCol>
                    <a:gridCol w="2376849">
                      <a:extLst>
                        <a:ext uri="{9D8B030D-6E8A-4147-A177-3AD203B41FA5}">
                          <a16:colId xmlns:a16="http://schemas.microsoft.com/office/drawing/2014/main" val="2267258004"/>
                        </a:ext>
                      </a:extLst>
                    </a:gridCol>
                  </a:tblGrid>
                  <a:tr h="542219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600" dirty="0" err="1"/>
                            <a:t>DMesh</a:t>
                          </a:r>
                          <a:endParaRPr lang="en-US" sz="2600" dirty="0"/>
                        </a:p>
                      </a:txBody>
                      <a:tcPr marL="133697" marR="133697" marT="66849" marB="66849"/>
                    </a:tc>
                    <a:tc hMerge="1">
                      <a:txBody>
                        <a:bodyPr/>
                        <a:lstStyle/>
                        <a:p>
                          <a:endParaRPr lang="en-US" sz="2600" dirty="0"/>
                        </a:p>
                      </a:txBody>
                      <a:tcPr marL="133697" marR="133697" marT="66849" marB="66849"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600" dirty="0" err="1"/>
                            <a:t>DMesh</a:t>
                          </a:r>
                          <a:r>
                            <a:rPr lang="en-US" sz="2600" dirty="0"/>
                            <a:t>++</a:t>
                          </a:r>
                        </a:p>
                      </a:txBody>
                      <a:tcPr marL="133697" marR="133697" marT="66849" marB="66849"/>
                    </a:tc>
                    <a:tc hMerge="1">
                      <a:txBody>
                        <a:bodyPr/>
                        <a:lstStyle/>
                        <a:p>
                          <a:endParaRPr lang="en-US" sz="2600" dirty="0"/>
                        </a:p>
                      </a:txBody>
                      <a:tcPr marL="133697" marR="133697" marT="66849" marB="66849"/>
                    </a:tc>
                    <a:extLst>
                      <a:ext uri="{0D108BD9-81ED-4DB2-BD59-A6C34878D82A}">
                        <a16:rowId xmlns:a16="http://schemas.microsoft.com/office/drawing/2014/main" val="1532356426"/>
                      </a:ext>
                    </a:extLst>
                  </a:tr>
                  <a:tr h="54221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oMath>
                          </a14:m>
                          <a:r>
                            <a:rPr lang="en-US" sz="2600" dirty="0"/>
                            <a:t> is in WDT</a:t>
                          </a:r>
                        </a:p>
                      </a:txBody>
                      <a:tcPr marL="133697" marR="133697" marT="66849" marB="66849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600" dirty="0"/>
                        </a:p>
                      </a:txBody>
                      <a:tcPr marL="133697" marR="133697" marT="66849" marB="66849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oMath>
                          </a14:m>
                          <a:r>
                            <a:rPr lang="en-US" sz="2600" dirty="0">
                              <a:solidFill>
                                <a:srgbClr val="FF0000"/>
                              </a:solidFill>
                            </a:rPr>
                            <a:t> satisfies the Minimum-Ball condition</a:t>
                          </a:r>
                        </a:p>
                      </a:txBody>
                      <a:tcPr marL="133697" marR="133697" marT="66849" marB="66849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US" sz="2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func>
                                  <m:funcPr>
                                    <m:ctrlPr>
                                      <a:rPr lang="en-US" sz="2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600" b="0" i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r>
                                      <a:rPr lang="en-US" sz="2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e>
                                </m:func>
                                <m:r>
                                  <a:rPr lang="en-US" sz="2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600" dirty="0">
                            <a:solidFill>
                              <a:srgbClr val="FF0000"/>
                            </a:solidFill>
                          </a:endParaRPr>
                        </a:p>
                        <a:p>
                          <a:pPr algn="ctr"/>
                          <a:endParaRPr lang="en-US" sz="26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133697" marR="133697" marT="66849" marB="66849"/>
                    </a:tc>
                    <a:extLst>
                      <a:ext uri="{0D108BD9-81ED-4DB2-BD59-A6C34878D82A}">
                        <a16:rowId xmlns:a16="http://schemas.microsoft.com/office/drawing/2014/main" val="689512618"/>
                      </a:ext>
                    </a:extLst>
                  </a:tr>
                  <a:tr h="5422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600" b="0" dirty="0"/>
                            <a:t>Vertices on </a:t>
                          </a:r>
                          <a14:m>
                            <m:oMath xmlns:m="http://schemas.openxmlformats.org/officeDocument/2006/math"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oMath>
                          </a14:m>
                          <a:r>
                            <a:rPr lang="en-US" sz="2600" dirty="0"/>
                            <a:t> have</a:t>
                          </a:r>
                          <a:r>
                            <a:rPr lang="en-US" sz="2600" baseline="0" dirty="0"/>
                            <a:t> real value of 1</a:t>
                          </a:r>
                          <a:endParaRPr lang="en-US" sz="2600" dirty="0"/>
                        </a:p>
                      </a:txBody>
                      <a:tcPr marL="133697" marR="133697" marT="66849" marB="66849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(1)</m:t>
                                </m:r>
                              </m:oMath>
                            </m:oMathPara>
                          </a14:m>
                          <a:endParaRPr lang="en-US" sz="2600" dirty="0"/>
                        </a:p>
                      </a:txBody>
                      <a:tcPr marL="133697" marR="133697" marT="66849" marB="66849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600" b="0" dirty="0"/>
                            <a:t>Vertices on </a:t>
                          </a:r>
                          <a14:m>
                            <m:oMath xmlns:m="http://schemas.openxmlformats.org/officeDocument/2006/math"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oMath>
                          </a14:m>
                          <a:r>
                            <a:rPr lang="en-US" sz="2600" dirty="0"/>
                            <a:t> have</a:t>
                          </a:r>
                          <a:r>
                            <a:rPr lang="en-US" sz="2600" baseline="0" dirty="0"/>
                            <a:t> real value of 1</a:t>
                          </a:r>
                          <a:endParaRPr lang="en-US" sz="2600" dirty="0"/>
                        </a:p>
                      </a:txBody>
                      <a:tcPr marL="133697" marR="133697" marT="66849" marB="66849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(1)</m:t>
                                </m:r>
                              </m:oMath>
                            </m:oMathPara>
                          </a14:m>
                          <a:endParaRPr lang="en-US" sz="2600" dirty="0"/>
                        </a:p>
                      </a:txBody>
                      <a:tcPr marL="133697" marR="133697" marT="66849" marB="66849"/>
                    </a:tc>
                    <a:extLst>
                      <a:ext uri="{0D108BD9-81ED-4DB2-BD59-A6C34878D82A}">
                        <a16:rowId xmlns:a16="http://schemas.microsoft.com/office/drawing/2014/main" val="176171282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1D7D91B2-CD83-1227-51B8-35C5C345265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99344378"/>
                  </p:ext>
                </p:extLst>
              </p:nvPr>
            </p:nvGraphicFramePr>
            <p:xfrm>
              <a:off x="1342301" y="2027431"/>
              <a:ext cx="9507396" cy="31870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76849">
                      <a:extLst>
                        <a:ext uri="{9D8B030D-6E8A-4147-A177-3AD203B41FA5}">
                          <a16:colId xmlns:a16="http://schemas.microsoft.com/office/drawing/2014/main" val="71381078"/>
                        </a:ext>
                      </a:extLst>
                    </a:gridCol>
                    <a:gridCol w="2376849">
                      <a:extLst>
                        <a:ext uri="{9D8B030D-6E8A-4147-A177-3AD203B41FA5}">
                          <a16:colId xmlns:a16="http://schemas.microsoft.com/office/drawing/2014/main" val="1417529714"/>
                        </a:ext>
                      </a:extLst>
                    </a:gridCol>
                    <a:gridCol w="2376849">
                      <a:extLst>
                        <a:ext uri="{9D8B030D-6E8A-4147-A177-3AD203B41FA5}">
                          <a16:colId xmlns:a16="http://schemas.microsoft.com/office/drawing/2014/main" val="3043132235"/>
                        </a:ext>
                      </a:extLst>
                    </a:gridCol>
                    <a:gridCol w="2376849">
                      <a:extLst>
                        <a:ext uri="{9D8B030D-6E8A-4147-A177-3AD203B41FA5}">
                          <a16:colId xmlns:a16="http://schemas.microsoft.com/office/drawing/2014/main" val="2267258004"/>
                        </a:ext>
                      </a:extLst>
                    </a:gridCol>
                  </a:tblGrid>
                  <a:tr h="542219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600" dirty="0" err="1"/>
                            <a:t>DMesh</a:t>
                          </a:r>
                          <a:endParaRPr lang="en-US" sz="2600" dirty="0"/>
                        </a:p>
                      </a:txBody>
                      <a:tcPr marL="133697" marR="133697" marT="66849" marB="66849"/>
                    </a:tc>
                    <a:tc hMerge="1">
                      <a:txBody>
                        <a:bodyPr/>
                        <a:lstStyle/>
                        <a:p>
                          <a:endParaRPr lang="en-US" sz="2600" dirty="0"/>
                        </a:p>
                      </a:txBody>
                      <a:tcPr marL="133697" marR="133697" marT="66849" marB="66849"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600" dirty="0" err="1"/>
                            <a:t>DMesh</a:t>
                          </a:r>
                          <a:r>
                            <a:rPr lang="en-US" sz="2600" dirty="0"/>
                            <a:t>++</a:t>
                          </a:r>
                        </a:p>
                      </a:txBody>
                      <a:tcPr marL="133697" marR="133697" marT="66849" marB="66849"/>
                    </a:tc>
                    <a:tc hMerge="1">
                      <a:txBody>
                        <a:bodyPr/>
                        <a:lstStyle/>
                        <a:p>
                          <a:endParaRPr lang="en-US" sz="2600" dirty="0"/>
                        </a:p>
                      </a:txBody>
                      <a:tcPr marL="133697" marR="133697" marT="66849" marB="66849"/>
                    </a:tc>
                    <a:extLst>
                      <a:ext uri="{0D108BD9-81ED-4DB2-BD59-A6C34878D82A}">
                        <a16:rowId xmlns:a16="http://schemas.microsoft.com/office/drawing/2014/main" val="1532356426"/>
                      </a:ext>
                    </a:extLst>
                  </a:tr>
                  <a:tr h="132241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33697" marR="133697" marT="66849" marB="66849">
                        <a:blipFill>
                          <a:blip r:embed="rId3"/>
                          <a:stretch>
                            <a:fillRect t="-44231" r="-300000" b="-1105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33697" marR="133697" marT="66849" marB="66849">
                        <a:blipFill>
                          <a:blip r:embed="rId3"/>
                          <a:stretch>
                            <a:fillRect l="-100535" t="-44231" r="-201604" b="-1105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33697" marR="133697" marT="66849" marB="66849">
                        <a:blipFill>
                          <a:blip r:embed="rId3"/>
                          <a:stretch>
                            <a:fillRect l="-199468" t="-44231" r="-100532" b="-1105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33697" marR="133697" marT="66849" marB="66849">
                        <a:blipFill>
                          <a:blip r:embed="rId3"/>
                          <a:stretch>
                            <a:fillRect l="-301070" t="-44231" r="-1070" b="-1105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89512618"/>
                      </a:ext>
                    </a:extLst>
                  </a:tr>
                  <a:tr h="132241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33697" marR="133697" marT="66849" marB="66849">
                        <a:blipFill>
                          <a:blip r:embed="rId3"/>
                          <a:stretch>
                            <a:fillRect t="-142857" r="-300000" b="-95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33697" marR="133697" marT="66849" marB="66849">
                        <a:blipFill>
                          <a:blip r:embed="rId3"/>
                          <a:stretch>
                            <a:fillRect l="-100535" t="-142857" r="-201604" b="-95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33697" marR="133697" marT="66849" marB="66849">
                        <a:blipFill>
                          <a:blip r:embed="rId3"/>
                          <a:stretch>
                            <a:fillRect l="-199468" t="-142857" r="-100532" b="-95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33697" marR="133697" marT="66849" marB="66849">
                        <a:blipFill>
                          <a:blip r:embed="rId3"/>
                          <a:stretch>
                            <a:fillRect l="-301070" t="-142857" r="-1070" b="-952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6171282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FBE34B0-BC03-B737-2573-4A220D31E810}"/>
                  </a:ext>
                </a:extLst>
              </p:cNvPr>
              <p:cNvSpPr txBox="1"/>
              <p:nvPr/>
            </p:nvSpPr>
            <p:spPr>
              <a:xfrm>
                <a:off x="1809857" y="5388008"/>
                <a:ext cx="857228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/>
                  <a:t>By changing definition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400" dirty="0"/>
                  <a:t>, we can reduce computational cost: </a:t>
                </a:r>
                <a:br>
                  <a:rPr lang="en-US" sz="2400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e>
                    </m:func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FBE34B0-BC03-B737-2573-4A220D31E8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9857" y="5388008"/>
                <a:ext cx="8572283" cy="830997"/>
              </a:xfrm>
              <a:prstGeom prst="rect">
                <a:avLst/>
              </a:prstGeom>
              <a:blipFill>
                <a:blip r:embed="rId4"/>
                <a:stretch>
                  <a:fillRect l="-592" t="-6061" r="-592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7B998DB3-7136-FEB3-C491-02E72501610D}"/>
              </a:ext>
            </a:extLst>
          </p:cNvPr>
          <p:cNvGrpSpPr/>
          <p:nvPr/>
        </p:nvGrpSpPr>
        <p:grpSpPr>
          <a:xfrm>
            <a:off x="0" y="6432154"/>
            <a:ext cx="12192000" cy="425846"/>
            <a:chOff x="0" y="6432154"/>
            <a:chExt cx="12192000" cy="42584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5D964AE-8DBD-4768-C86B-7022AD98CEA7}"/>
                </a:ext>
              </a:extLst>
            </p:cNvPr>
            <p:cNvSpPr/>
            <p:nvPr/>
          </p:nvSpPr>
          <p:spPr>
            <a:xfrm>
              <a:off x="0" y="6432154"/>
              <a:ext cx="12192000" cy="425846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40D3291-3FB4-14D3-34EC-737849F917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1747" y="6474198"/>
              <a:ext cx="1928506" cy="341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48297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AEE18-DF75-8D71-4604-CF0F55864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4D454-52C1-0E4D-C90D-873835413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Minimum Ball Condition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D574F75-9B91-34E7-DDF4-F3EA72E11FEA}"/>
              </a:ext>
            </a:extLst>
          </p:cNvPr>
          <p:cNvGrpSpPr/>
          <p:nvPr/>
        </p:nvGrpSpPr>
        <p:grpSpPr>
          <a:xfrm>
            <a:off x="0" y="6432154"/>
            <a:ext cx="12192000" cy="425846"/>
            <a:chOff x="0" y="6432154"/>
            <a:chExt cx="12192000" cy="42584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AF32464-2FA1-668B-30D2-05813B88CA0A}"/>
                </a:ext>
              </a:extLst>
            </p:cNvPr>
            <p:cNvSpPr/>
            <p:nvPr/>
          </p:nvSpPr>
          <p:spPr>
            <a:xfrm>
              <a:off x="0" y="6432154"/>
              <a:ext cx="12192000" cy="425846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AE52777-40DF-9AD5-23B0-1B47121702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1747" y="6474198"/>
              <a:ext cx="1928506" cy="341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B0FE35E8-06CA-665E-C636-427D4A0662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51066" y="1370301"/>
            <a:ext cx="5489864" cy="4117398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BD5FF90-87B6-10A1-48F4-122CD5D0031F}"/>
                  </a:ext>
                </a:extLst>
              </p:cNvPr>
              <p:cNvSpPr txBox="1"/>
              <p:nvPr/>
            </p:nvSpPr>
            <p:spPr>
              <a:xfrm>
                <a:off x="2053174" y="5388008"/>
                <a:ext cx="808567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/>
                  <a:t>A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face</a:t>
                </a:r>
                <a:r>
                  <a:rPr lang="en-US" sz="2400" dirty="0"/>
                  <a:t> has an infinite number of </a:t>
                </a:r>
                <a:r>
                  <a:rPr lang="en-US" sz="2400" b="1" dirty="0">
                    <a:solidFill>
                      <a:schemeClr val="bg2">
                        <a:lumMod val="75000"/>
                      </a:schemeClr>
                    </a:solidFill>
                  </a:rPr>
                  <a:t>bounding balls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dirty="0"/>
                  <a:t> The </a:t>
                </a:r>
                <a:r>
                  <a:rPr lang="en-US" sz="2400" dirty="0">
                    <a:solidFill>
                      <a:schemeClr val="accent5"/>
                    </a:solidFill>
                  </a:rPr>
                  <a:t>Minimum Ball</a:t>
                </a:r>
                <a:r>
                  <a:rPr lang="en-US" sz="2400" dirty="0"/>
                  <a:t> is the smallest of those bounding balls 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BD5FF90-87B6-10A1-48F4-122CD5D003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3174" y="5388008"/>
                <a:ext cx="8085676" cy="830997"/>
              </a:xfrm>
              <a:prstGeom prst="rect">
                <a:avLst/>
              </a:prstGeom>
              <a:blipFill>
                <a:blip r:embed="rId4"/>
                <a:stretch>
                  <a:fillRect t="-6061" r="-627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4435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0D805-EB3A-2605-08F8-8226D3DDB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879A2-BC92-E96A-17D8-C32D0356C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Minimum Ball Condition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30743A2-FF5B-0C2D-76A5-AA247270C830}"/>
              </a:ext>
            </a:extLst>
          </p:cNvPr>
          <p:cNvGrpSpPr/>
          <p:nvPr/>
        </p:nvGrpSpPr>
        <p:grpSpPr>
          <a:xfrm>
            <a:off x="0" y="6432154"/>
            <a:ext cx="12192000" cy="425846"/>
            <a:chOff x="0" y="6432154"/>
            <a:chExt cx="12192000" cy="42584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4A8C7BE-7679-F030-D553-9E6CAF28E6F3}"/>
                </a:ext>
              </a:extLst>
            </p:cNvPr>
            <p:cNvSpPr/>
            <p:nvPr/>
          </p:nvSpPr>
          <p:spPr>
            <a:xfrm>
              <a:off x="0" y="6432154"/>
              <a:ext cx="12192000" cy="425846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470B42E-BC26-5F73-4887-840B5C1FC5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1747" y="6474198"/>
              <a:ext cx="1928506" cy="341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67E8C315-FA80-0CDC-269A-945DE944E92A}"/>
              </a:ext>
            </a:extLst>
          </p:cNvPr>
          <p:cNvSpPr txBox="1"/>
          <p:nvPr/>
        </p:nvSpPr>
        <p:spPr>
          <a:xfrm>
            <a:off x="1481115" y="5555859"/>
            <a:ext cx="92297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If the Minimum Ball of a face does not have any other points inside it,</a:t>
            </a:r>
            <a:br>
              <a:rPr lang="en-US" sz="2400" dirty="0"/>
            </a:br>
            <a:r>
              <a:rPr lang="en-US" sz="2400" dirty="0"/>
              <a:t>the face satisfies the Minimum Ball condition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72B1974-08F7-C459-81D3-2AC8EF094C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2046091"/>
            <a:ext cx="10515600" cy="2986514"/>
          </a:xfrm>
        </p:spPr>
      </p:pic>
      <p:sp>
        <p:nvSpPr>
          <p:cNvPr id="7" name="Multiply 6">
            <a:extLst>
              <a:ext uri="{FF2B5EF4-FFF2-40B4-BE49-F238E27FC236}">
                <a16:creationId xmlns:a16="http://schemas.microsoft.com/office/drawing/2014/main" id="{FF6F7B43-BAF5-3389-7261-EE82E28560CD}"/>
              </a:ext>
            </a:extLst>
          </p:cNvPr>
          <p:cNvSpPr/>
          <p:nvPr/>
        </p:nvSpPr>
        <p:spPr>
          <a:xfrm>
            <a:off x="5929745" y="4793859"/>
            <a:ext cx="762000" cy="7620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nut 10">
            <a:extLst>
              <a:ext uri="{FF2B5EF4-FFF2-40B4-BE49-F238E27FC236}">
                <a16:creationId xmlns:a16="http://schemas.microsoft.com/office/drawing/2014/main" id="{3AF60A01-5208-82B9-67B0-8D0D96584C7A}"/>
              </a:ext>
            </a:extLst>
          </p:cNvPr>
          <p:cNvSpPr/>
          <p:nvPr/>
        </p:nvSpPr>
        <p:spPr>
          <a:xfrm>
            <a:off x="9615055" y="4918550"/>
            <a:ext cx="512618" cy="512618"/>
          </a:xfrm>
          <a:prstGeom prst="donu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082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7" grpId="0" animBg="1"/>
      <p:bldP spid="1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BA8B7-B1D3-B27D-4353-15E9A6C9D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16CB2-F344-D269-24C0-A1D9884A5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Minimum Ball Condition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FC852A7-A77E-BCC0-9542-CFC7E8E1508F}"/>
              </a:ext>
            </a:extLst>
          </p:cNvPr>
          <p:cNvGrpSpPr/>
          <p:nvPr/>
        </p:nvGrpSpPr>
        <p:grpSpPr>
          <a:xfrm>
            <a:off x="0" y="6432154"/>
            <a:ext cx="12192000" cy="425846"/>
            <a:chOff x="0" y="6432154"/>
            <a:chExt cx="12192000" cy="42584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B40D817-FEFB-DA2D-2F89-8DE65176ACDD}"/>
                </a:ext>
              </a:extLst>
            </p:cNvPr>
            <p:cNvSpPr/>
            <p:nvPr/>
          </p:nvSpPr>
          <p:spPr>
            <a:xfrm>
              <a:off x="0" y="6432154"/>
              <a:ext cx="12192000" cy="425846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4EA3D73-6E42-880A-364E-BC00D66C78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1747" y="6474198"/>
              <a:ext cx="1928506" cy="341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EF264D60-1849-604E-0FA2-DB37A00FB12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396557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Lemma.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If a face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satisfies the Minimum Ball condition, it exists in Delaunay Triangulation (DT)</a:t>
                </a:r>
              </a:p>
              <a:p>
                <a:endParaRPr lang="en-US" dirty="0"/>
              </a:p>
              <a:p>
                <a:r>
                  <a:rPr lang="en-US" dirty="0"/>
                  <a:t>Therefore, </a:t>
                </a:r>
                <a:r>
                  <a:rPr lang="en-US" dirty="0" err="1"/>
                  <a:t>DMesh</a:t>
                </a:r>
                <a:r>
                  <a:rPr lang="en-US" dirty="0"/>
                  <a:t>++ inherits nice properties of </a:t>
                </a:r>
                <a:r>
                  <a:rPr lang="en-US" dirty="0" err="1"/>
                  <a:t>DMesh</a:t>
                </a:r>
                <a:endParaRPr lang="en-US" dirty="0"/>
              </a:p>
              <a:p>
                <a:pPr lvl="1"/>
                <a:r>
                  <a:rPr lang="en-US" dirty="0"/>
                  <a:t>Free from self-intersections</a:t>
                </a:r>
              </a:p>
              <a:p>
                <a:pPr lvl="1"/>
                <a:r>
                  <a:rPr lang="en-US" dirty="0"/>
                  <a:t>Minimizes the number of ill-formed triangles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EF264D60-1849-604E-0FA2-DB37A00FB12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3965575"/>
              </a:xfrm>
              <a:blipFill>
                <a:blip r:embed="rId3"/>
                <a:stretch>
                  <a:fillRect l="-1206" t="-25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4979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CCA76-01A8-557B-9A93-CF6797D6D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CE3B8-02B1-16A3-8DA7-BCFF39591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Computational Cost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ECF5222-87E2-86D6-0117-4C1C7CA18B8F}"/>
              </a:ext>
            </a:extLst>
          </p:cNvPr>
          <p:cNvGrpSpPr/>
          <p:nvPr/>
        </p:nvGrpSpPr>
        <p:grpSpPr>
          <a:xfrm>
            <a:off x="0" y="6432154"/>
            <a:ext cx="12192000" cy="425846"/>
            <a:chOff x="0" y="6432154"/>
            <a:chExt cx="12192000" cy="42584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3B34534-0CF9-1AAF-6EED-51BE97AB2807}"/>
                </a:ext>
              </a:extLst>
            </p:cNvPr>
            <p:cNvSpPr/>
            <p:nvPr/>
          </p:nvSpPr>
          <p:spPr>
            <a:xfrm>
              <a:off x="0" y="6432154"/>
              <a:ext cx="12192000" cy="425846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B0E7172-3057-199B-091B-FE96193B0D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1747" y="6474198"/>
              <a:ext cx="1928506" cy="341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4694019-6DFB-9946-CCF5-754DA62766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10203" y="1376867"/>
            <a:ext cx="6371594" cy="5013242"/>
          </a:xfrm>
        </p:spPr>
      </p:pic>
    </p:spTree>
    <p:extLst>
      <p:ext uri="{BB962C8B-B14F-4D97-AF65-F5344CB8AC3E}">
        <p14:creationId xmlns:p14="http://schemas.microsoft.com/office/powerpoint/2010/main" val="12682810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6C508-3DE7-CCFA-8FA8-C60EA21E4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7C85E-0D74-8706-C780-421EA9E4B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0D84BC7-784D-C309-8A8E-5A2CFEE2A0B0}"/>
              </a:ext>
            </a:extLst>
          </p:cNvPr>
          <p:cNvGrpSpPr/>
          <p:nvPr/>
        </p:nvGrpSpPr>
        <p:grpSpPr>
          <a:xfrm>
            <a:off x="0" y="6432154"/>
            <a:ext cx="12192000" cy="425846"/>
            <a:chOff x="0" y="6432154"/>
            <a:chExt cx="12192000" cy="42584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0A37C3D-6C61-0C81-BE12-A2438197FAE4}"/>
                </a:ext>
              </a:extLst>
            </p:cNvPr>
            <p:cNvSpPr/>
            <p:nvPr/>
          </p:nvSpPr>
          <p:spPr>
            <a:xfrm>
              <a:off x="0" y="6432154"/>
              <a:ext cx="12192000" cy="425846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BDF14E7-2D7B-9B8A-536D-96DBB80745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1747" y="6474198"/>
              <a:ext cx="1928506" cy="341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ACEADB-3711-AFA1-B957-1906685F0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2D &amp; 3D mesh reconstruction from point clouds</a:t>
            </a:r>
          </a:p>
          <a:p>
            <a:pPr lvl="1"/>
            <a:r>
              <a:rPr lang="en-US" dirty="0"/>
              <a:t>Input: 200K points sampled from ground truth geometry</a:t>
            </a:r>
          </a:p>
          <a:p>
            <a:pPr lvl="1"/>
            <a:r>
              <a:rPr lang="en-US" dirty="0"/>
              <a:t>Loss: Chamfer Distance loss</a:t>
            </a:r>
          </a:p>
          <a:p>
            <a:endParaRPr lang="en-US" dirty="0"/>
          </a:p>
          <a:p>
            <a:r>
              <a:rPr lang="en-US" dirty="0"/>
              <a:t>3D mesh reconstruction from multi-view images</a:t>
            </a:r>
          </a:p>
          <a:p>
            <a:pPr lvl="1"/>
            <a:r>
              <a:rPr lang="en-US" dirty="0"/>
              <a:t>Input: 64 diffuse and depth images captured from ground truth geometry</a:t>
            </a:r>
          </a:p>
          <a:p>
            <a:pPr lvl="1"/>
            <a:r>
              <a:rPr lang="en-US" dirty="0"/>
              <a:t>Loss: L1 loss on rendered images</a:t>
            </a:r>
          </a:p>
        </p:txBody>
      </p:sp>
    </p:spTree>
    <p:extLst>
      <p:ext uri="{BB962C8B-B14F-4D97-AF65-F5344CB8AC3E}">
        <p14:creationId xmlns:p14="http://schemas.microsoft.com/office/powerpoint/2010/main" val="1200864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2DF10-5EB6-9F68-5B74-6150A0EB0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0E293-F26F-E911-30B5-28CAED011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2D Point Cloud Reconstruction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68211E8-E842-94FB-75FA-A5135C4CB71F}"/>
              </a:ext>
            </a:extLst>
          </p:cNvPr>
          <p:cNvGrpSpPr/>
          <p:nvPr/>
        </p:nvGrpSpPr>
        <p:grpSpPr>
          <a:xfrm>
            <a:off x="0" y="6432154"/>
            <a:ext cx="12192000" cy="425846"/>
            <a:chOff x="0" y="6432154"/>
            <a:chExt cx="12192000" cy="42584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E96BC7B-582D-2CBF-A92B-FC77662D1AD9}"/>
                </a:ext>
              </a:extLst>
            </p:cNvPr>
            <p:cNvSpPr/>
            <p:nvPr/>
          </p:nvSpPr>
          <p:spPr>
            <a:xfrm>
              <a:off x="0" y="6432154"/>
              <a:ext cx="12192000" cy="425846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FB17999-44B6-9CDD-D591-1FF2271BF9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1747" y="6474198"/>
              <a:ext cx="1928506" cy="341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font_output.mp4">
            <a:hlinkClick r:id="" action="ppaction://media"/>
            <a:extLst>
              <a:ext uri="{FF2B5EF4-FFF2-40B4-BE49-F238E27FC236}">
                <a16:creationId xmlns:a16="http://schemas.microsoft.com/office/drawing/2014/main" id="{16AED628-4385-4FEF-0B0F-BDA5441A588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44662" y="1690688"/>
            <a:ext cx="870267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805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6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C4465-4D2D-D96E-5EEA-FAB041BF5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331B3-5E47-CFE1-D02B-164BC7C44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2D Point Cloud Recon.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C293774-59E2-5317-84F0-31D86E85034D}"/>
              </a:ext>
            </a:extLst>
          </p:cNvPr>
          <p:cNvGrpSpPr/>
          <p:nvPr/>
        </p:nvGrpSpPr>
        <p:grpSpPr>
          <a:xfrm>
            <a:off x="0" y="6432154"/>
            <a:ext cx="12192000" cy="425846"/>
            <a:chOff x="0" y="6432154"/>
            <a:chExt cx="12192000" cy="42584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CBC1F40-3CD8-8CE4-420A-ADA8F3375435}"/>
                </a:ext>
              </a:extLst>
            </p:cNvPr>
            <p:cNvSpPr/>
            <p:nvPr/>
          </p:nvSpPr>
          <p:spPr>
            <a:xfrm>
              <a:off x="0" y="6432154"/>
              <a:ext cx="12192000" cy="425846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F91DEF7-DAEC-FD28-40FA-B6FD5B5BCB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1747" y="6474198"/>
              <a:ext cx="1928506" cy="341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DC657317-FE7C-3006-6523-B149B35C3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2491" y="1444231"/>
            <a:ext cx="9047018" cy="4987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8428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8EB81-0365-68A1-499D-BB4F2E3BC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20952-9973-3F84-E8C8-6C4A6E531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Point Cloud Recon. (Closed Surface)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3A11770-54EE-231B-4960-B59C1F5FC4BE}"/>
              </a:ext>
            </a:extLst>
          </p:cNvPr>
          <p:cNvGrpSpPr/>
          <p:nvPr/>
        </p:nvGrpSpPr>
        <p:grpSpPr>
          <a:xfrm>
            <a:off x="0" y="6432154"/>
            <a:ext cx="12192000" cy="425846"/>
            <a:chOff x="0" y="6432154"/>
            <a:chExt cx="12192000" cy="42584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D299A3C-1C75-39A5-7877-8BB139164035}"/>
                </a:ext>
              </a:extLst>
            </p:cNvPr>
            <p:cNvSpPr/>
            <p:nvPr/>
          </p:nvSpPr>
          <p:spPr>
            <a:xfrm>
              <a:off x="0" y="6432154"/>
              <a:ext cx="12192000" cy="425846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3A69BF8-1C98-65E0-B38F-29308EB44C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1747" y="6474198"/>
              <a:ext cx="1928506" cy="341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2CB9B8C1-1C75-57B2-6EC3-B1D1EB6DEC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31" y="1732732"/>
            <a:ext cx="12044537" cy="339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77791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3210C-5063-60EC-5472-B0827D115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21362-5043-D0C9-CEA2-2B74659E6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Point Cloud Recon. (Open Surface)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4196380-7C95-4680-C371-436969828EB1}"/>
              </a:ext>
            </a:extLst>
          </p:cNvPr>
          <p:cNvGrpSpPr/>
          <p:nvPr/>
        </p:nvGrpSpPr>
        <p:grpSpPr>
          <a:xfrm>
            <a:off x="0" y="6432154"/>
            <a:ext cx="12192000" cy="425846"/>
            <a:chOff x="0" y="6432154"/>
            <a:chExt cx="12192000" cy="42584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13262A7-D06E-BF67-B72A-EF3B7B47D875}"/>
                </a:ext>
              </a:extLst>
            </p:cNvPr>
            <p:cNvSpPr/>
            <p:nvPr/>
          </p:nvSpPr>
          <p:spPr>
            <a:xfrm>
              <a:off x="0" y="6432154"/>
              <a:ext cx="12192000" cy="425846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3406102-B428-D93E-F816-428DBE684E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1747" y="6474198"/>
              <a:ext cx="1928506" cy="341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3C0A8E7B-53AA-2690-9CEB-147FA9869A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5558" y="1385454"/>
            <a:ext cx="6040884" cy="4833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5765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22A98-30E1-D5DD-3B5C-FBE5ED39B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0623B-75E9-06D5-309A-71F8BAA7C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Multi-View Recon. (Closed Surface)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75A34D2-B0F2-6EED-EBC1-E0AF696CF00C}"/>
              </a:ext>
            </a:extLst>
          </p:cNvPr>
          <p:cNvGrpSpPr/>
          <p:nvPr/>
        </p:nvGrpSpPr>
        <p:grpSpPr>
          <a:xfrm>
            <a:off x="0" y="6432154"/>
            <a:ext cx="12192000" cy="425846"/>
            <a:chOff x="0" y="6432154"/>
            <a:chExt cx="12192000" cy="42584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6F93908-4919-57F8-4477-C2E64754351B}"/>
                </a:ext>
              </a:extLst>
            </p:cNvPr>
            <p:cNvSpPr/>
            <p:nvPr/>
          </p:nvSpPr>
          <p:spPr>
            <a:xfrm>
              <a:off x="0" y="6432154"/>
              <a:ext cx="12192000" cy="425846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D686DA7-B45B-C462-0057-20D1158CB2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1747" y="6474198"/>
              <a:ext cx="1928506" cy="341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408689C0-35D5-C93D-F625-F350CBAA53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61" y="1977691"/>
            <a:ext cx="11935278" cy="290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46198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CFC6E-F1D1-F65B-109D-ED3624344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2CF87-8023-B7DC-9E0B-06AA436F7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Multi-View Recon. (Open Surface)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977483E-63E7-0304-26C1-7CD4AFDAF329}"/>
              </a:ext>
            </a:extLst>
          </p:cNvPr>
          <p:cNvGrpSpPr/>
          <p:nvPr/>
        </p:nvGrpSpPr>
        <p:grpSpPr>
          <a:xfrm>
            <a:off x="0" y="6432154"/>
            <a:ext cx="12192000" cy="425846"/>
            <a:chOff x="0" y="6432154"/>
            <a:chExt cx="12192000" cy="42584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A466E39-7B0C-48C1-1EB3-496DD3F98BAA}"/>
                </a:ext>
              </a:extLst>
            </p:cNvPr>
            <p:cNvSpPr/>
            <p:nvPr/>
          </p:nvSpPr>
          <p:spPr>
            <a:xfrm>
              <a:off x="0" y="6432154"/>
              <a:ext cx="12192000" cy="425846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11617BD-3EF2-610E-FB75-7668E98F04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1747" y="6474198"/>
              <a:ext cx="1928506" cy="341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C8647904-511D-5370-E69A-54D2224AF9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38477"/>
            <a:ext cx="12179101" cy="298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1425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D42B1-E2BC-C9D4-6918-3A9DC588D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6AEC9-735F-A3B2-DBEA-BD92772C7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Multi-View Recon.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6371BD3-F243-12DD-C64F-73E750CF12DD}"/>
              </a:ext>
            </a:extLst>
          </p:cNvPr>
          <p:cNvGrpSpPr/>
          <p:nvPr/>
        </p:nvGrpSpPr>
        <p:grpSpPr>
          <a:xfrm>
            <a:off x="0" y="6432154"/>
            <a:ext cx="12192000" cy="425846"/>
            <a:chOff x="0" y="6432154"/>
            <a:chExt cx="12192000" cy="42584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AE8F418-0BC4-3611-4119-2954520FA772}"/>
                </a:ext>
              </a:extLst>
            </p:cNvPr>
            <p:cNvSpPr/>
            <p:nvPr/>
          </p:nvSpPr>
          <p:spPr>
            <a:xfrm>
              <a:off x="0" y="6432154"/>
              <a:ext cx="12192000" cy="425846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E13A16B-4636-9C31-44E8-B80D2A3B9D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1747" y="6474198"/>
              <a:ext cx="1928506" cy="341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3d_objaverse.mp4">
            <a:hlinkClick r:id="" action="ppaction://media"/>
            <a:extLst>
              <a:ext uri="{FF2B5EF4-FFF2-40B4-BE49-F238E27FC236}">
                <a16:creationId xmlns:a16="http://schemas.microsoft.com/office/drawing/2014/main" id="{78C2C2BC-9794-03E0-A2A6-0DACC78B21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121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5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CEF5B-A916-7661-7958-64D4A4CB5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0462D-402C-149E-3D66-49E263FF0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24B21-70CC-3C11-329C-1F376F8DA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300" dirty="0" err="1"/>
              <a:t>DMesh</a:t>
            </a:r>
            <a:r>
              <a:rPr lang="en-US" sz="2300" dirty="0"/>
              <a:t> and </a:t>
            </a:r>
            <a:r>
              <a:rPr lang="en-US" sz="2300" dirty="0" err="1"/>
              <a:t>DMesh</a:t>
            </a:r>
            <a:r>
              <a:rPr lang="en-US" sz="2300" dirty="0"/>
              <a:t>++ is a </a:t>
            </a:r>
            <a:r>
              <a:rPr lang="en-US" sz="2300" b="1" dirty="0">
                <a:solidFill>
                  <a:srgbClr val="FF0000"/>
                </a:solidFill>
              </a:rPr>
              <a:t>differentiable, probabilistic</a:t>
            </a:r>
            <a:r>
              <a:rPr lang="en-US" sz="2300" dirty="0"/>
              <a:t> approach for mesh</a:t>
            </a:r>
            <a:br>
              <a:rPr lang="en-US" sz="2300" dirty="0"/>
            </a:br>
            <a:endParaRPr lang="en-US" sz="2300" dirty="0"/>
          </a:p>
          <a:p>
            <a:r>
              <a:rPr lang="en-US" sz="2300" dirty="0"/>
              <a:t>Compared to the other baseline methods, it has </a:t>
            </a:r>
            <a:r>
              <a:rPr lang="en-US" sz="2300" b="1" dirty="0">
                <a:solidFill>
                  <a:srgbClr val="FF0000"/>
                </a:solidFill>
              </a:rPr>
              <a:t>advantages</a:t>
            </a:r>
            <a:r>
              <a:rPr lang="en-US" sz="2300" dirty="0"/>
              <a:t> in</a:t>
            </a:r>
          </a:p>
          <a:p>
            <a:pPr lvl="1"/>
            <a:r>
              <a:rPr lang="en-US" sz="2300" b="1" dirty="0">
                <a:solidFill>
                  <a:schemeClr val="accent1"/>
                </a:solidFill>
              </a:rPr>
              <a:t>Computational cost </a:t>
            </a:r>
            <a:r>
              <a:rPr lang="en-US" sz="2300" dirty="0"/>
              <a:t>(vs. Neural implicit methods)</a:t>
            </a:r>
          </a:p>
          <a:p>
            <a:pPr lvl="1"/>
            <a:r>
              <a:rPr lang="en-US" sz="2300" b="1" dirty="0">
                <a:solidFill>
                  <a:schemeClr val="accent1"/>
                </a:solidFill>
              </a:rPr>
              <a:t>Representation power</a:t>
            </a:r>
            <a:r>
              <a:rPr lang="en-US" sz="2300" dirty="0"/>
              <a:t> (vs. Methods based on iso-surface extraction)</a:t>
            </a:r>
          </a:p>
          <a:p>
            <a:pPr lvl="1"/>
            <a:r>
              <a:rPr lang="en-US" sz="2300" b="1" dirty="0">
                <a:solidFill>
                  <a:schemeClr val="accent1"/>
                </a:solidFill>
              </a:rPr>
              <a:t>Ready for downstream application</a:t>
            </a:r>
            <a:r>
              <a:rPr lang="en-US" sz="2300" dirty="0"/>
              <a:t> (vs. 3DGS)</a:t>
            </a:r>
          </a:p>
          <a:p>
            <a:pPr lvl="1"/>
            <a:r>
              <a:rPr lang="en-US" sz="2300" b="1" dirty="0">
                <a:solidFill>
                  <a:schemeClr val="accent1"/>
                </a:solidFill>
              </a:rPr>
              <a:t>Lower-level method that is not data-driven</a:t>
            </a:r>
            <a:r>
              <a:rPr lang="en-US" sz="2300" dirty="0"/>
              <a:t> (vs. Autoregressive models) </a:t>
            </a:r>
          </a:p>
        </p:txBody>
      </p:sp>
    </p:spTree>
    <p:extLst>
      <p:ext uri="{BB962C8B-B14F-4D97-AF65-F5344CB8AC3E}">
        <p14:creationId xmlns:p14="http://schemas.microsoft.com/office/powerpoint/2010/main" val="1521008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F290A-9B1C-D96A-50F7-A00DA35DE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82672-1A40-9640-CC8E-B13DAAFD7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WIP: 3D Scene Reconstruction</a:t>
            </a:r>
          </a:p>
        </p:txBody>
      </p:sp>
      <p:pic>
        <p:nvPicPr>
          <p:cNvPr id="6" name="teaser_video.mp4">
            <a:hlinkClick r:id="" action="ppaction://media"/>
            <a:extLst>
              <a:ext uri="{FF2B5EF4-FFF2-40B4-BE49-F238E27FC236}">
                <a16:creationId xmlns:a16="http://schemas.microsoft.com/office/drawing/2014/main" id="{F1DE3D01-7F49-FA04-62A1-03F7697D4A1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136243" y="1690688"/>
            <a:ext cx="6729413" cy="4351338"/>
          </a:xfrm>
        </p:spPr>
      </p:pic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501C89DC-C14E-3AE2-D13A-AE8E37E49FAA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410391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dirty="0" err="1"/>
              <a:t>DMesh</a:t>
            </a:r>
            <a:r>
              <a:rPr lang="en-US" sz="2300" dirty="0"/>
              <a:t> and </a:t>
            </a:r>
            <a:r>
              <a:rPr lang="en-US" sz="2300" dirty="0" err="1"/>
              <a:t>DMesh</a:t>
            </a:r>
            <a:r>
              <a:rPr lang="en-US" sz="2300" dirty="0"/>
              <a:t>++ could not do 3D recon. from real-world images</a:t>
            </a:r>
          </a:p>
          <a:p>
            <a:endParaRPr lang="en-US" sz="2300" dirty="0"/>
          </a:p>
          <a:p>
            <a:r>
              <a:rPr lang="en-US" sz="2300" dirty="0"/>
              <a:t>Triangle Splatting+ is using a similar formulation of </a:t>
            </a:r>
            <a:r>
              <a:rPr lang="en-US" sz="2300" dirty="0" err="1"/>
              <a:t>DMesh</a:t>
            </a:r>
            <a:r>
              <a:rPr lang="en-US" sz="2300" dirty="0"/>
              <a:t> to extract opaque triangles and define mesh</a:t>
            </a:r>
          </a:p>
        </p:txBody>
      </p:sp>
    </p:spTree>
    <p:extLst>
      <p:ext uri="{BB962C8B-B14F-4D97-AF65-F5344CB8AC3E}">
        <p14:creationId xmlns:p14="http://schemas.microsoft.com/office/powerpoint/2010/main" val="2202616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1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9A4AC-B6C6-F037-A7E3-833394156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8BD64-418F-DC38-C598-716E300E0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WIP: Differentiable Tetrahedral Mesh</a:t>
            </a:r>
          </a:p>
        </p:txBody>
      </p:sp>
      <p:pic>
        <p:nvPicPr>
          <p:cNvPr id="11266" name="Picture 2" descr="enter image description here">
            <a:extLst>
              <a:ext uri="{FF2B5EF4-FFF2-40B4-BE49-F238E27FC236}">
                <a16:creationId xmlns:a16="http://schemas.microsoft.com/office/drawing/2014/main" id="{B5CA780A-23F1-AEDB-BF27-F80B99ABAA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880" y="1690688"/>
            <a:ext cx="3402692" cy="412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>
            <a:extLst>
              <a:ext uri="{FF2B5EF4-FFF2-40B4-BE49-F238E27FC236}">
                <a16:creationId xmlns:a16="http://schemas.microsoft.com/office/drawing/2014/main" id="{A74CC4BC-9EA0-7EAB-F270-084272081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435" y="1796142"/>
            <a:ext cx="4045857" cy="4045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4410249-1FF9-6563-6554-04B3BF1AAE02}"/>
                  </a:ext>
                </a:extLst>
              </p:cNvPr>
              <p:cNvSpPr txBox="1"/>
              <p:nvPr/>
            </p:nvSpPr>
            <p:spPr>
              <a:xfrm>
                <a:off x="1128421" y="6031210"/>
                <a:ext cx="993515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/>
                  <a:t>For physics simulation, we need tetrahedral mesh of the volumetric shape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dirty="0"/>
                  <a:t> Quality of the </a:t>
                </a:r>
                <a:r>
                  <a:rPr lang="en-US" sz="2400" dirty="0" err="1"/>
                  <a:t>tet</a:t>
                </a:r>
                <a:r>
                  <a:rPr lang="en-US" sz="2400" dirty="0"/>
                  <a:t>. mesh is critical for the simulation quality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4410249-1FF9-6563-6554-04B3BF1AAE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8421" y="6031210"/>
                <a:ext cx="9935156" cy="830997"/>
              </a:xfrm>
              <a:prstGeom prst="rect">
                <a:avLst/>
              </a:prstGeom>
              <a:blipFill>
                <a:blip r:embed="rId4"/>
                <a:stretch>
                  <a:fillRect l="-510" t="-5970" r="-510" b="-164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862103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EE3FA-B51F-F294-2295-AF747C2B5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11B44-B43E-E978-5528-960E3C8E9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WIP: Differentiable Tetrahedral Mesh</a:t>
            </a:r>
          </a:p>
        </p:txBody>
      </p:sp>
      <p:pic>
        <p:nvPicPr>
          <p:cNvPr id="4" name="Picture 3" descr="A white plastic object with a white background&#10;&#10;AI-generated content may be incorrect.">
            <a:extLst>
              <a:ext uri="{FF2B5EF4-FFF2-40B4-BE49-F238E27FC236}">
                <a16:creationId xmlns:a16="http://schemas.microsoft.com/office/drawing/2014/main" id="{5742B6A8-2DEE-D70F-8805-7E2BD662FA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167" r="24607"/>
          <a:stretch>
            <a:fillRect/>
          </a:stretch>
        </p:blipFill>
        <p:spPr>
          <a:xfrm>
            <a:off x="137682" y="1452099"/>
            <a:ext cx="3530804" cy="479845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ECF4571-BC09-C97E-78BD-B1F0973A2947}"/>
              </a:ext>
            </a:extLst>
          </p:cNvPr>
          <p:cNvSpPr/>
          <p:nvPr/>
        </p:nvSpPr>
        <p:spPr>
          <a:xfrm>
            <a:off x="1534886" y="3624943"/>
            <a:ext cx="555171" cy="52251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A112FC-40EF-063C-B5FF-0679F9A529E4}"/>
              </a:ext>
            </a:extLst>
          </p:cNvPr>
          <p:cNvSpPr txBox="1"/>
          <p:nvPr/>
        </p:nvSpPr>
        <p:spPr>
          <a:xfrm>
            <a:off x="1665379" y="6262042"/>
            <a:ext cx="9688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There are skinny triangles (tetrahedra) in this mesh, which is undesirable</a:t>
            </a:r>
          </a:p>
        </p:txBody>
      </p:sp>
      <p:pic>
        <p:nvPicPr>
          <p:cNvPr id="11" name="Picture 10" descr="A low angle view of a building&#10;&#10;AI-generated content may be incorrect.">
            <a:extLst>
              <a:ext uri="{FF2B5EF4-FFF2-40B4-BE49-F238E27FC236}">
                <a16:creationId xmlns:a16="http://schemas.microsoft.com/office/drawing/2014/main" id="{0F61C96F-BB32-87B5-9DEF-7FA4CE3C97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4168" y="1273545"/>
            <a:ext cx="7772400" cy="4988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98718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81C440-045B-6E7B-2EE4-34BEFF7F2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196B5-1251-4CB1-F372-B72C1D7EA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WIP: Differentiable Tetrahedral Mesh</a:t>
            </a:r>
          </a:p>
        </p:txBody>
      </p:sp>
      <p:pic>
        <p:nvPicPr>
          <p:cNvPr id="4" name="Picture 3" descr="A white plastic object with a white background&#10;&#10;AI-generated content may be incorrect.">
            <a:extLst>
              <a:ext uri="{FF2B5EF4-FFF2-40B4-BE49-F238E27FC236}">
                <a16:creationId xmlns:a16="http://schemas.microsoft.com/office/drawing/2014/main" id="{0D423201-60D8-E4A4-A901-5846CDFB7E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167" r="24607"/>
          <a:stretch>
            <a:fillRect/>
          </a:stretch>
        </p:blipFill>
        <p:spPr>
          <a:xfrm>
            <a:off x="137682" y="1452099"/>
            <a:ext cx="3530804" cy="479845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23C3F02-CF4C-9905-11D7-78982F0C178D}"/>
              </a:ext>
            </a:extLst>
          </p:cNvPr>
          <p:cNvSpPr/>
          <p:nvPr/>
        </p:nvSpPr>
        <p:spPr>
          <a:xfrm>
            <a:off x="1534886" y="3624943"/>
            <a:ext cx="555171" cy="52251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BC5A79-36D9-2FD7-C7BC-F726F40B171C}"/>
              </a:ext>
            </a:extLst>
          </p:cNvPr>
          <p:cNvSpPr txBox="1"/>
          <p:nvPr/>
        </p:nvSpPr>
        <p:spPr>
          <a:xfrm>
            <a:off x="1897409" y="6262042"/>
            <a:ext cx="92243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Triangle (Tetrahedra) quality becomes much better after optimization</a:t>
            </a:r>
          </a:p>
        </p:txBody>
      </p:sp>
      <p:pic>
        <p:nvPicPr>
          <p:cNvPr id="5" name="Picture 4" descr="A grey and white background with black lines&#10;&#10;AI-generated content may be incorrect.">
            <a:extLst>
              <a:ext uri="{FF2B5EF4-FFF2-40B4-BE49-F238E27FC236}">
                <a16:creationId xmlns:a16="http://schemas.microsoft.com/office/drawing/2014/main" id="{645D8FCF-01ED-AF8E-1FD9-8A989A929E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1918" y="1273545"/>
            <a:ext cx="7772400" cy="4988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12558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324A9-11A4-B3E3-ED88-5589D1A31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B7ECD-BBE6-35BB-7E7E-44B47031E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WIP: Differentiable Tetrahedral Mesh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BFDCA5-D8FE-E5EF-4DB5-ED9D94B367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8114" y="1502228"/>
            <a:ext cx="5355772" cy="5355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7136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EA56C6-0C56-A5D7-DCBD-C216497ACB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65AE4-CE11-DCDC-31D4-70EACB645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65149"/>
            <a:ext cx="10515600" cy="1927702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28525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7318</TotalTime>
  <Words>2454</Words>
  <Application>Microsoft Macintosh PowerPoint</Application>
  <PresentationFormat>Widescreen</PresentationFormat>
  <Paragraphs>267</Paragraphs>
  <Slides>60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7" baseType="lpstr">
      <vt:lpstr>Adobe Clean</vt:lpstr>
      <vt:lpstr>Aptos</vt:lpstr>
      <vt:lpstr>Aptos Display</vt:lpstr>
      <vt:lpstr>Arial</vt:lpstr>
      <vt:lpstr>Cambria Math</vt:lpstr>
      <vt:lpstr>Times New Roman</vt:lpstr>
      <vt:lpstr>Office Theme</vt:lpstr>
      <vt:lpstr>Differentiable Geometry for Optimization</vt:lpstr>
      <vt:lpstr>Differentiable systems in the wild</vt:lpstr>
      <vt:lpstr>What is Differentiable System?</vt:lpstr>
      <vt:lpstr>What is Differentiable System?</vt:lpstr>
      <vt:lpstr>Differentiable Geometry</vt:lpstr>
      <vt:lpstr>Case Study) Signed Distance Function (SDF)</vt:lpstr>
      <vt:lpstr>SDF: Representation + Operation</vt:lpstr>
      <vt:lpstr>SDF: Representation + Operation</vt:lpstr>
      <vt:lpstr>SDF: Operation (Marching Cubes)</vt:lpstr>
      <vt:lpstr>SDF: Operation (Marching Cubes)</vt:lpstr>
      <vt:lpstr>SDF: Operation (Marching Cubes)</vt:lpstr>
      <vt:lpstr>SDF: Operation (Marching Cubes)</vt:lpstr>
      <vt:lpstr>Case Study) Signed Distance Function (SDF)</vt:lpstr>
      <vt:lpstr>Case Study) Signed Distance Function (SDF)</vt:lpstr>
      <vt:lpstr>Various 3D representations</vt:lpstr>
      <vt:lpstr>Various 3D representations</vt:lpstr>
      <vt:lpstr>DMesh: A Differentiable Mesh Representation</vt:lpstr>
      <vt:lpstr>Why Mesh?</vt:lpstr>
      <vt:lpstr>Mesh in ML: Obstacles</vt:lpstr>
      <vt:lpstr>Mesh in ML: Implicit rep. to mesh</vt:lpstr>
      <vt:lpstr>Mesh in ML: Autoregressive models</vt:lpstr>
      <vt:lpstr>Mesh in ML: (Limited) Differentiable Mesh</vt:lpstr>
      <vt:lpstr>Differentiability &amp; Challenges</vt:lpstr>
      <vt:lpstr>Definitions</vt:lpstr>
      <vt:lpstr>Toward differentiable mesh: DMesh</vt:lpstr>
      <vt:lpstr>Toward differentiable mesh: DMesh</vt:lpstr>
      <vt:lpstr>Approach</vt:lpstr>
      <vt:lpstr>Approach</vt:lpstr>
      <vt:lpstr>Approach</vt:lpstr>
      <vt:lpstr>Approach: Sum Up</vt:lpstr>
      <vt:lpstr>Approach: Sum Up</vt:lpstr>
      <vt:lpstr>Approach: Sum Up</vt:lpstr>
      <vt:lpstr>Pipeline</vt:lpstr>
      <vt:lpstr>Experimental Results (1)</vt:lpstr>
      <vt:lpstr>Experimental Results (1)</vt:lpstr>
      <vt:lpstr>Experimental Results (2)</vt:lpstr>
      <vt:lpstr>Experimental Results</vt:lpstr>
      <vt:lpstr>Experimental Results</vt:lpstr>
      <vt:lpstr>Limitations of DMesh</vt:lpstr>
      <vt:lpstr>DMesh++: An Efficient Differentiable Mesh for Complex Shapes</vt:lpstr>
      <vt:lpstr>Minimum Ball Condition</vt:lpstr>
      <vt:lpstr>Minimum Ball Condition</vt:lpstr>
      <vt:lpstr>Minimum Ball Condition</vt:lpstr>
      <vt:lpstr>Minimum Ball Condition</vt:lpstr>
      <vt:lpstr>Computational Cost</vt:lpstr>
      <vt:lpstr>Experimental Results</vt:lpstr>
      <vt:lpstr>2D Point Cloud Reconstruction</vt:lpstr>
      <vt:lpstr>2D Point Cloud Recon.</vt:lpstr>
      <vt:lpstr>3D Point Cloud Recon. (Closed Surface)</vt:lpstr>
      <vt:lpstr>3D Point Cloud Recon. (Open Surface)</vt:lpstr>
      <vt:lpstr>3D Multi-View Recon. (Closed Surface)</vt:lpstr>
      <vt:lpstr>3D Multi-View Recon. (Open Surface)</vt:lpstr>
      <vt:lpstr>3D Multi-View Recon.</vt:lpstr>
      <vt:lpstr>Conclusion</vt:lpstr>
      <vt:lpstr>WIP: 3D Scene Reconstruction</vt:lpstr>
      <vt:lpstr>WIP: Differentiable Tetrahedral Mesh</vt:lpstr>
      <vt:lpstr>WIP: Differentiable Tetrahedral Mesh</vt:lpstr>
      <vt:lpstr>WIP: Differentiable Tetrahedral Mesh</vt:lpstr>
      <vt:lpstr>WIP: Differentiable Tetrahedral Mesh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Sanghyun Son</dc:creator>
  <cp:lastModifiedBy>Sanghyun Son</cp:lastModifiedBy>
  <cp:revision>1080</cp:revision>
  <dcterms:created xsi:type="dcterms:W3CDTF">2025-01-18T01:35:54Z</dcterms:created>
  <dcterms:modified xsi:type="dcterms:W3CDTF">2025-09-25T13:06:26Z</dcterms:modified>
</cp:coreProperties>
</file>