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 marR="0" algn="l" rtl="0">
      <a:lnSpc>
        <a:spcPct val="100000"/>
      </a:lnSpc>
      <a:spcBef>
        <a:spcPts val="0"/>
      </a:spcBef>
      <a:spcAft>
        <a:spcPts val="0"/>
      </a:spcAft>
    </a:defPPr>
    <a:lvl1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</a:defRPr>
    </a:lvl1pPr>
    <a:lvl2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</a:defRPr>
    </a:lvl2pPr>
    <a:lvl3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</a:defRPr>
    </a:lvl3pPr>
    <a:lvl4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</a:defRPr>
    </a:lvl4pPr>
    <a:lvl5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</a:defRPr>
    </a:lvl5pPr>
    <a:lvl6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</a:defRPr>
    </a:lvl6pPr>
    <a:lvl7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</a:defRPr>
    </a:lvl7pPr>
    <a:lvl8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</a:defRPr>
    </a:lvl8pPr>
    <a:lvl9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90651C3A-4460-11DB-9652-00E08161165F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" name="Shape 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spAutoFit/>
          </a:bodyPr>
          <a:lstStyle/>
          <a:p>
            <a:pPr marL="914400" lvl="1" indent="-317500">
              <a:buClr>
                <a:srgbClr val="000000"/>
              </a:buClr>
              <a:buSzPct val="127272"/>
              <a:buFont typeface="Courier New"/>
              <a:buChar char="o"/>
            </a:pPr>
            <a:r>
              <a:rPr lang="x-none" sz="1100"/>
              <a:t>
</a:t>
            </a:r>
          </a:p>
          <a:p>
            <a:endParaRPr/>
          </a:p>
          <a:p>
            <a:endParaRPr/>
          </a:p>
          <a:p>
            <a:endParaRPr/>
          </a:p>
          <a:p>
            <a:endParaRPr/>
          </a:p>
          <a:p>
            <a:endParaRPr/>
          </a:p>
          <a:p>
            <a:endParaRPr/>
          </a:p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Shape 49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0" name="Shape 5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sp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Shape 104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5" name="Shape 10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sp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Shape 110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1" name="Shape 11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sp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Shape 11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spAutoFit/>
          </a:bodyPr>
          <a:lstStyle/>
          <a:p>
            <a:endParaRPr/>
          </a:p>
        </p:txBody>
      </p:sp>
      <p:sp>
        <p:nvSpPr>
          <p:cNvPr id="117" name="Shape 117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Shape 5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spAutoFit/>
          </a:bodyPr>
          <a:lstStyle/>
          <a:p>
            <a:endParaRPr/>
          </a:p>
        </p:txBody>
      </p:sp>
      <p:sp>
        <p:nvSpPr>
          <p:cNvPr id="56" name="Shape 56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Shape 6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spAutoFit/>
          </a:bodyPr>
          <a:lstStyle/>
          <a:p>
            <a:endParaRPr/>
          </a:p>
        </p:txBody>
      </p:sp>
      <p:sp>
        <p:nvSpPr>
          <p:cNvPr id="62" name="Shape 62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Shape 67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8" name="Shape 6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sp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Shape 7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spAutoFit/>
          </a:bodyPr>
          <a:lstStyle/>
          <a:p>
            <a:endParaRPr/>
          </a:p>
        </p:txBody>
      </p:sp>
      <p:sp>
        <p:nvSpPr>
          <p:cNvPr id="74" name="Shape 74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Shape 7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spAutoFit/>
          </a:bodyPr>
          <a:lstStyle/>
          <a:p>
            <a:endParaRPr/>
          </a:p>
        </p:txBody>
      </p:sp>
      <p:sp>
        <p:nvSpPr>
          <p:cNvPr id="80" name="Shape 80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Shape 8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spAutoFit/>
          </a:bodyPr>
          <a:lstStyle/>
          <a:p>
            <a:endParaRPr/>
          </a:p>
        </p:txBody>
      </p:sp>
      <p:sp>
        <p:nvSpPr>
          <p:cNvPr id="87" name="Shape 87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sp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Shape 98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9" name="Shape 9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spAutoFit/>
          </a:bodyPr>
          <a:lstStyle/>
          <a:p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F0">
            <a:alpha val="10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acma.gov.au/WEB/STANDARD/pc=PC_310296" TargetMode="Externa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ic.gc.ca/eic/site/ecic-ceac.nsf/eng/gv00521.html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Shape 47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4261800"/>
          </a:xfrm>
          <a:prstGeom prst="rect">
            <a:avLst/>
          </a:prstGeom>
        </p:spPr>
        <p:txBody>
          <a:bodyPr lIns="91425" tIns="91425" rIns="91425" bIns="91425" anchor="t" anchorCtr="0">
            <a:spAutoFit/>
          </a:bodyPr>
          <a:lstStyle/>
          <a:p>
            <a:pPr lvl="0" rtl="0">
              <a:buNone/>
            </a:pPr>
            <a:r>
              <a:rPr lang="x-none"/>
              <a:t>Should there be a law that forbids people from sending email to thousands of</a:t>
            </a:r>
          </a:p>
          <a:p>
            <a:pPr>
              <a:buNone/>
            </a:pPr>
            <a:r>
              <a:rPr lang="x-none"/>
              <a:t>people (spam)?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276600" y="3810000"/>
            <a:ext cx="26670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By: </a:t>
            </a:r>
          </a:p>
          <a:p>
            <a:pPr algn="ctr"/>
            <a:r>
              <a:rPr lang="en-US" sz="2400" dirty="0" smtClean="0"/>
              <a:t>Bennett Moss </a:t>
            </a:r>
          </a:p>
          <a:p>
            <a:pPr algn="ctr"/>
            <a:r>
              <a:rPr lang="en-US" sz="2400" dirty="0" smtClean="0"/>
              <a:t>Daniel Hoyt </a:t>
            </a:r>
          </a:p>
          <a:p>
            <a:pPr algn="ctr"/>
            <a:r>
              <a:rPr lang="en-US" sz="2400" dirty="0" err="1" smtClean="0"/>
              <a:t>Hizkias</a:t>
            </a:r>
            <a:r>
              <a:rPr lang="en-US" sz="2400" dirty="0" smtClean="0"/>
              <a:t> </a:t>
            </a:r>
            <a:r>
              <a:rPr lang="en-US" sz="2400" dirty="0" err="1" smtClean="0"/>
              <a:t>Neway</a:t>
            </a:r>
            <a:r>
              <a:rPr lang="en-US" sz="2400" dirty="0" smtClean="0"/>
              <a:t> </a:t>
            </a:r>
          </a:p>
          <a:p>
            <a:pPr algn="ctr"/>
            <a:r>
              <a:rPr lang="en-US" sz="2400" dirty="0" err="1" smtClean="0"/>
              <a:t>Junyu</a:t>
            </a:r>
            <a:r>
              <a:rPr lang="en-US" sz="2400" dirty="0" smtClean="0"/>
              <a:t> Wang</a:t>
            </a:r>
            <a:endParaRPr lang="en-US" sz="2400" dirty="0"/>
          </a:p>
        </p:txBody>
      </p:sp>
    </p:spTree>
  </p:cSld>
  <p:clrMapOvr>
    <a:masterClrMapping/>
  </p:clrMapOvr>
  <p:transition spd="slow">
    <p:cut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Shape 101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lIns="91425" tIns="91425" rIns="91425" bIns="91425" anchor="t" anchorCtr="0">
            <a:spAutoFit/>
          </a:bodyPr>
          <a:lstStyle/>
          <a:p>
            <a:pPr>
              <a:buNone/>
            </a:pPr>
            <a:r>
              <a:rPr lang="x-none"/>
              <a:t>Get over It</a:t>
            </a:r>
          </a:p>
        </p:txBody>
      </p:sp>
      <p:sp>
        <p:nvSpPr>
          <p:cNvPr id="102" name="Shape 102"/>
          <p:cNvSpPr txBox="1">
            <a:spLocks noGrp="1"/>
          </p:cNvSpPr>
          <p:nvPr>
            <p:ph sz="quarter" idx="1"/>
          </p:nvPr>
        </p:nvSpPr>
        <p:spPr>
          <a:xfrm>
            <a:off x="152400" y="1295400"/>
            <a:ext cx="8610600" cy="4955172"/>
          </a:xfrm>
          <a:prstGeom prst="rect">
            <a:avLst/>
          </a:prstGeom>
        </p:spPr>
        <p:txBody>
          <a:bodyPr wrap="square" lIns="91425" tIns="91425" rIns="91425" bIns="91425" anchor="t" anchorCtr="0">
            <a:spAutoFit/>
          </a:bodyPr>
          <a:lstStyle/>
          <a:p>
            <a:pPr marL="457200" lvl="0" indent="-342900" rtl="0">
              <a:buClr>
                <a:schemeClr val="dk1"/>
              </a:buClr>
              <a:buSzPct val="166666"/>
              <a:buFont typeface="Arial"/>
              <a:buChar char="•"/>
            </a:pPr>
            <a:r>
              <a:rPr lang="x-none" sz="2000"/>
              <a:t>Spam forces users to maintain computers at an elevated security level</a:t>
            </a:r>
          </a:p>
          <a:p>
            <a:pPr marL="457200" lvl="0" indent="-342900" rtl="0">
              <a:buClr>
                <a:schemeClr val="dk1"/>
              </a:buClr>
              <a:buSzPct val="166666"/>
              <a:buFont typeface="Arial"/>
              <a:buChar char="•"/>
            </a:pPr>
            <a:r>
              <a:rPr lang="x-none" sz="2000"/>
              <a:t>Extreme measures to disable spam will make awareness of new software exploits hard to come by</a:t>
            </a:r>
          </a:p>
          <a:p>
            <a:pPr marL="457200" lvl="0" indent="-342900" rtl="0">
              <a:buClr>
                <a:schemeClr val="dk1"/>
              </a:buClr>
              <a:buSzPct val="166666"/>
              <a:buFont typeface="Arial"/>
              <a:buChar char="•"/>
            </a:pPr>
            <a:r>
              <a:rPr lang="x-none" sz="2000"/>
              <a:t>Active measures to disable spam globally will result in a lower level of overall protection from viruses and malware</a:t>
            </a:r>
          </a:p>
          <a:p>
            <a:pPr marL="457200" lvl="0" indent="-342900" rtl="0">
              <a:buClr>
                <a:schemeClr val="dk1"/>
              </a:buClr>
              <a:buSzPct val="166666"/>
              <a:buFont typeface="Arial"/>
              <a:buChar char="•"/>
            </a:pPr>
            <a:r>
              <a:rPr lang="x-none" sz="2000"/>
              <a:t>The reason the global system of critical vulnerabilities works so well in assessing threats is because the world acts as testers(spam is an enabler). </a:t>
            </a:r>
          </a:p>
          <a:p>
            <a:pPr marL="457200" lvl="0" indent="-342900" rtl="0">
              <a:buClr>
                <a:schemeClr val="dk1"/>
              </a:buClr>
              <a:buSzPct val="166666"/>
              <a:buFont typeface="Arial"/>
              <a:buChar char="•"/>
            </a:pPr>
            <a:r>
              <a:rPr lang="x-none" sz="2000"/>
              <a:t>Getting rid of spam will pamper the world's computers into a vulnerable state, ultimately allowing more devastating attacks on the world's IT infrastructure.</a:t>
            </a:r>
          </a:p>
          <a:p>
            <a:pPr marL="457200" lvl="0" indent="-342900" rtl="0">
              <a:buClr>
                <a:schemeClr val="dk1"/>
              </a:buClr>
              <a:buSzPct val="166666"/>
              <a:buFont typeface="Arial"/>
              <a:buChar char="•"/>
            </a:pPr>
            <a:r>
              <a:rPr lang="x-none" sz="2000"/>
              <a:t>Forcing the spam engineers into obscurity will make them evolve past their current state, which is working for them just fine, into a more advanced state that will pose greater risk to email recipients.</a:t>
            </a:r>
          </a:p>
          <a:p>
            <a:pPr marL="457200" lvl="0" indent="-342900">
              <a:buClr>
                <a:schemeClr val="dk1"/>
              </a:buClr>
              <a:buSzPct val="166666"/>
              <a:buFont typeface="Arial"/>
              <a:buChar char="•"/>
            </a:pPr>
            <a:r>
              <a:rPr lang="x-none" sz="2000"/>
              <a:t>Spam, regardless of law, is INEVITABLE, so we should accept what it is currently, get over it, and not force it to evolve into something more unstoppable and unmanageable.</a:t>
            </a:r>
          </a:p>
        </p:txBody>
      </p:sp>
    </p:spTree>
  </p:cSld>
  <p:clrMapOvr>
    <a:masterClrMapping/>
  </p:clrMapOvr>
  <p:transition spd="slow">
    <p:cut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Shape 107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lIns="91425" tIns="91425" rIns="91425" bIns="91425" anchor="t" anchorCtr="0">
            <a:spAutoFit/>
          </a:bodyPr>
          <a:lstStyle/>
          <a:p>
            <a:pPr lvl="0" rtl="0">
              <a:buClr>
                <a:srgbClr val="000000"/>
              </a:buClr>
              <a:buSzPct val="25000"/>
              <a:buFont typeface="Arial"/>
              <a:buNone/>
            </a:pPr>
            <a:r>
              <a:rPr lang="x-none"/>
              <a:t>Get over It</a:t>
            </a:r>
          </a:p>
          <a:p>
            <a:endParaRPr/>
          </a:p>
        </p:txBody>
      </p:sp>
      <p:sp>
        <p:nvSpPr>
          <p:cNvPr id="108" name="Shape 108"/>
          <p:cNvSpPr txBox="1">
            <a:spLocks noGrp="1"/>
          </p:cNvSpPr>
          <p:nvPr>
            <p:ph sz="quarter" idx="1"/>
          </p:nvPr>
        </p:nvSpPr>
        <p:spPr>
          <a:xfrm>
            <a:off x="528100" y="1165950"/>
            <a:ext cx="8229600" cy="5642400"/>
          </a:xfrm>
          <a:prstGeom prst="rect">
            <a:avLst/>
          </a:prstGeom>
        </p:spPr>
        <p:txBody>
          <a:bodyPr lIns="91425" tIns="91425" rIns="91425" bIns="91425" anchor="t" anchorCtr="0">
            <a:spAutoFit/>
          </a:bodyPr>
          <a:lstStyle/>
          <a:p>
            <a:pPr marL="457200" lvl="0" indent="-381000" rtl="0">
              <a:buClr>
                <a:schemeClr val="dk1"/>
              </a:buClr>
              <a:buSzPct val="166666"/>
              <a:buFont typeface="Arial"/>
              <a:buChar char="•"/>
            </a:pPr>
            <a:r>
              <a:rPr lang="x-none" sz="2400"/>
              <a:t>Spam is inevitable. </a:t>
            </a:r>
          </a:p>
          <a:p>
            <a:pPr marL="457200" lvl="0" indent="-381000" rtl="0">
              <a:buClr>
                <a:schemeClr val="dk1"/>
              </a:buClr>
              <a:buSzPct val="166666"/>
              <a:buFont typeface="Arial"/>
              <a:buChar char="•"/>
            </a:pPr>
            <a:r>
              <a:rPr lang="x-none" sz="2400"/>
              <a:t>Even with anti-spam laws set in place, spammers are likely to continue their habits. </a:t>
            </a:r>
          </a:p>
          <a:p>
            <a:pPr marL="457200" lvl="0" indent="-381000" rtl="0">
              <a:buClr>
                <a:schemeClr val="dk1"/>
              </a:buClr>
              <a:buSzPct val="166666"/>
              <a:buFont typeface="Arial"/>
              <a:buChar char="•"/>
            </a:pPr>
            <a:r>
              <a:rPr lang="x-none" sz="2400"/>
              <a:t>With an immense amount of spammers out there it will very likely become overly costly to seriously enforce anti-spam laws. Rather, it should be the responsibility of private businesses to protect their customers against spam.</a:t>
            </a:r>
          </a:p>
          <a:p>
            <a:pPr marL="457200" lvl="0" indent="-381000" rtl="0">
              <a:buClr>
                <a:schemeClr val="dk1"/>
              </a:buClr>
              <a:buSzPct val="166666"/>
              <a:buFont typeface="Arial"/>
              <a:buChar char="•"/>
            </a:pPr>
            <a:r>
              <a:rPr lang="x-none" sz="2400"/>
              <a:t>Also, since spam can originate from any part of the world, it will be very difficult if not impossible to successfully implement.</a:t>
            </a:r>
          </a:p>
          <a:p>
            <a:pPr marL="457200" lvl="0" indent="-381000" rtl="0">
              <a:buClr>
                <a:schemeClr val="dk1"/>
              </a:buClr>
              <a:buSzPct val="166666"/>
              <a:buFont typeface="Arial"/>
              <a:buChar char="•"/>
            </a:pPr>
            <a:r>
              <a:rPr lang="x-none" sz="2400"/>
              <a:t>Anti-spam laws might endanger personal freedom in the web. We will need a very narrow definition of what is spam. Look at SOPA and PIPA; anti-spam can be used as an excuse, too.</a:t>
            </a:r>
          </a:p>
          <a:p>
            <a:endParaRPr dirty="0"/>
          </a:p>
          <a:p>
            <a:endParaRPr dirty="0"/>
          </a:p>
        </p:txBody>
      </p:sp>
    </p:spTree>
  </p:cSld>
  <p:clrMapOvr>
    <a:masterClrMapping/>
  </p:clrMapOvr>
  <p:transition spd="slow">
    <p:cut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Shape 11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buClr>
                <a:schemeClr val="dk1"/>
              </a:buClr>
              <a:buSzPct val="25000"/>
              <a:buFont typeface="Arial"/>
              <a:buNone/>
            </a:pPr>
            <a:r>
              <a:rPr lang="x-none" sz="44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Sources</a:t>
            </a:r>
          </a:p>
        </p:txBody>
      </p:sp>
      <p:sp>
        <p:nvSpPr>
          <p:cNvPr id="114" name="Shape 114"/>
          <p:cNvSpPr>
            <a:spLocks noGrp="1"/>
          </p:cNvSpPr>
          <p:nvPr>
            <p:ph sz="quarter" idx="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spAutoFit/>
          </a:bodyPr>
          <a:lstStyle/>
          <a:p>
            <a:pPr marL="0" marR="0" lvl="0" indent="0" algn="l" rtl="0">
              <a:buClr>
                <a:schemeClr val="dk1"/>
              </a:buClr>
              <a:buSzPct val="100000"/>
              <a:buFont typeface="Arial"/>
              <a:buChar char="•"/>
            </a:pPr>
            <a:r>
              <a:rPr lang="x-none" sz="20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Edelstein, Julia. "Unsubscribing From E-Mail Lists." Real Simple 12.7 			(2011): 133. MasterFILE Premier. Web. 21 Apr. 2012.</a:t>
            </a:r>
          </a:p>
          <a:p>
            <a:pPr marL="0" marR="0" lvl="0" indent="0" algn="l" rtl="0">
              <a:buClr>
                <a:schemeClr val="dk1"/>
              </a:buClr>
              <a:buSzPct val="100000"/>
              <a:buFont typeface="Arial"/>
              <a:buChar char="•"/>
            </a:pPr>
            <a:r>
              <a:rPr lang="x-none" sz="20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72 U. Chi. L. Rev. 355. (Winter, 2005 ): 12360 words. LexisNexis Academic. 		Web. Date Accessed: 2012/04/21.</a:t>
            </a:r>
          </a:p>
          <a:p>
            <a:pPr marL="0" marR="0" lvl="0" indent="0" algn="l" rtl="0">
              <a:buClr>
                <a:schemeClr val="dk1"/>
              </a:buClr>
              <a:buSzPct val="100000"/>
              <a:buFont typeface="Arial"/>
              <a:buChar char="•"/>
            </a:pPr>
            <a:r>
              <a:rPr lang="x-none" sz="2000" b="0" i="0" u="sng" strike="noStrike" cap="none" baseline="0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3"/>
              </a:rPr>
              <a:t>www.acma.gov.au/WEB/STANDARD/pc=PC_310296</a:t>
            </a:r>
          </a:p>
          <a:p>
            <a:pPr marL="0" marR="0" lvl="0" indent="0" algn="l" rtl="0">
              <a:buClr>
                <a:schemeClr val="dk1"/>
              </a:buClr>
              <a:buSzPct val="100000"/>
              <a:buFont typeface="Arial"/>
              <a:buChar char="•"/>
            </a:pPr>
            <a:r>
              <a:rPr lang="x-none" sz="2000" b="0" i="0" u="sng" strike="noStrike" cap="none" baseline="0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4"/>
              </a:rPr>
              <a:t>www.ic.gc.ca/eic/site/ecic-ceac.nsf/eng/gv00521.html</a:t>
            </a:r>
          </a:p>
          <a:p>
            <a:endParaRPr/>
          </a:p>
        </p:txBody>
      </p:sp>
    </p:spTree>
  </p:cSld>
  <p:clrMapOvr>
    <a:masterClrMapping/>
  </p:clrMapOvr>
  <p:transition spd="slow">
    <p:cut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Shape 5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buClr>
                <a:schemeClr val="dk1"/>
              </a:buClr>
              <a:buSzPct val="25000"/>
              <a:buFont typeface="Arial"/>
              <a:buNone/>
            </a:pPr>
            <a:r>
              <a:rPr lang="x-none" sz="44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Spam</a:t>
            </a:r>
          </a:p>
        </p:txBody>
      </p:sp>
      <p:sp>
        <p:nvSpPr>
          <p:cNvPr id="53" name="Shape 53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3948733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80000"/>
              </a:lnSpc>
              <a:buClr>
                <a:schemeClr val="dk1"/>
              </a:buClr>
              <a:buSzPct val="99999"/>
              <a:buFont typeface="Arial"/>
              <a:buChar char="•"/>
            </a:pPr>
            <a:r>
              <a:rPr lang="x-none" sz="3000" b="0" i="0" u="none" strike="noStrike" cap="none" baseline="0">
                <a:solidFill>
                  <a:schemeClr val="dk1"/>
                </a:solidFill>
                <a:ea typeface="Arial"/>
                <a:cs typeface="Arial"/>
                <a:sym typeface="Arial"/>
              </a:rPr>
              <a:t>What is spam?</a:t>
            </a:r>
          </a:p>
          <a:p>
            <a:pPr marL="274320" lvl="2" indent="0">
              <a:lnSpc>
                <a:spcPct val="80000"/>
              </a:lnSpc>
              <a:buClr>
                <a:schemeClr val="dk1"/>
              </a:buClr>
              <a:buSzPct val="99358"/>
              <a:buFont typeface="Arial"/>
              <a:buChar char="•"/>
            </a:pPr>
            <a:r>
              <a:rPr lang="x-none" sz="2400" b="0" i="0" u="none" strike="noStrike" cap="none" baseline="0">
                <a:solidFill>
                  <a:schemeClr val="dk1"/>
                </a:solidFill>
                <a:ea typeface="Arial"/>
                <a:cs typeface="Arial"/>
                <a:sym typeface="Arial"/>
              </a:rPr>
              <a:t>It is received without consent</a:t>
            </a:r>
          </a:p>
          <a:p>
            <a:pPr marL="274320" lvl="2" indent="0">
              <a:lnSpc>
                <a:spcPct val="80000"/>
              </a:lnSpc>
              <a:buClr>
                <a:schemeClr val="dk1"/>
              </a:buClr>
              <a:buSzPct val="99358"/>
              <a:buFont typeface="Arial"/>
              <a:buChar char="•"/>
            </a:pPr>
            <a:r>
              <a:rPr lang="en-US" sz="2400" dirty="0" smtClean="0">
                <a:solidFill>
                  <a:schemeClr val="dk1"/>
                </a:solidFill>
                <a:ea typeface="Arial"/>
                <a:cs typeface="Arial"/>
                <a:sym typeface="Arial"/>
              </a:rPr>
              <a:t>It d</a:t>
            </a:r>
            <a:r>
              <a:rPr lang="x-none" sz="2400" b="0" i="0" u="none" strike="noStrike" cap="none" baseline="0" smtClean="0">
                <a:solidFill>
                  <a:schemeClr val="dk1"/>
                </a:solidFill>
                <a:ea typeface="Arial"/>
                <a:cs typeface="Arial"/>
                <a:sym typeface="Arial"/>
              </a:rPr>
              <a:t>oes </a:t>
            </a:r>
            <a:r>
              <a:rPr lang="x-none" sz="2400" b="0" i="0" u="none" strike="noStrike" cap="none" baseline="0">
                <a:solidFill>
                  <a:schemeClr val="dk1"/>
                </a:solidFill>
                <a:ea typeface="Arial"/>
                <a:cs typeface="Arial"/>
                <a:sym typeface="Arial"/>
              </a:rPr>
              <a:t>not contain information about sender</a:t>
            </a:r>
          </a:p>
          <a:p>
            <a:pPr marL="274320" lvl="2" indent="0">
              <a:lnSpc>
                <a:spcPct val="80000"/>
              </a:lnSpc>
              <a:buClr>
                <a:schemeClr val="dk1"/>
              </a:buClr>
              <a:buSzPct val="99358"/>
              <a:buFont typeface="Arial"/>
              <a:buChar char="•"/>
            </a:pPr>
            <a:r>
              <a:rPr lang="en-US" sz="2400" dirty="0" smtClean="0">
                <a:solidFill>
                  <a:schemeClr val="dk1"/>
                </a:solidFill>
                <a:ea typeface="Arial"/>
                <a:cs typeface="Arial"/>
                <a:sym typeface="Arial"/>
              </a:rPr>
              <a:t>It d</a:t>
            </a:r>
            <a:r>
              <a:rPr lang="x-none" sz="2400" b="0" i="0" u="none" strike="noStrike" cap="none" baseline="0" smtClean="0">
                <a:solidFill>
                  <a:schemeClr val="dk1"/>
                </a:solidFill>
                <a:ea typeface="Arial"/>
                <a:cs typeface="Arial"/>
                <a:sym typeface="Arial"/>
              </a:rPr>
              <a:t>oes </a:t>
            </a:r>
            <a:r>
              <a:rPr lang="x-none" sz="2400" b="0" i="0" u="none" strike="noStrike" cap="none" baseline="0">
                <a:solidFill>
                  <a:schemeClr val="dk1"/>
                </a:solidFill>
                <a:ea typeface="Arial"/>
                <a:cs typeface="Arial"/>
                <a:sym typeface="Arial"/>
              </a:rPr>
              <a:t>not have an unsubscribe option</a:t>
            </a:r>
          </a:p>
          <a:p>
            <a:pPr marL="0" marR="0" lvl="0" indent="0" algn="l" rtl="0">
              <a:lnSpc>
                <a:spcPct val="80000"/>
              </a:lnSpc>
              <a:buClr>
                <a:schemeClr val="dk1"/>
              </a:buClr>
              <a:buSzPct val="99999"/>
              <a:buFont typeface="Arial"/>
              <a:buChar char="•"/>
            </a:pPr>
            <a:r>
              <a:rPr lang="x-none" sz="3000" b="0" i="0" u="none" strike="noStrike" cap="none" baseline="0">
                <a:solidFill>
                  <a:schemeClr val="dk1"/>
                </a:solidFill>
                <a:ea typeface="Arial"/>
                <a:cs typeface="Arial"/>
                <a:sym typeface="Arial"/>
              </a:rPr>
              <a:t>More than 13,000,000,000 spam messages are sent per day</a:t>
            </a:r>
          </a:p>
          <a:p>
            <a:pPr marL="0" marR="0" lvl="0" indent="0" algn="l" rtl="0">
              <a:lnSpc>
                <a:spcPct val="80000"/>
              </a:lnSpc>
              <a:buClr>
                <a:schemeClr val="dk1"/>
              </a:buClr>
              <a:buSzPct val="99999"/>
              <a:buFont typeface="Arial"/>
              <a:buChar char="•"/>
            </a:pPr>
            <a:r>
              <a:rPr lang="x-none" sz="3000" b="0" i="0" u="none" strike="noStrike" cap="none" baseline="0">
                <a:solidFill>
                  <a:schemeClr val="dk1"/>
                </a:solidFill>
                <a:ea typeface="Arial"/>
                <a:cs typeface="Arial"/>
                <a:sym typeface="Arial"/>
              </a:rPr>
              <a:t>Spam accounts for 75%-90% of all email traffic</a:t>
            </a:r>
          </a:p>
          <a:p>
            <a:pPr marL="0" marR="0" lvl="0" indent="0" algn="l" rtl="0">
              <a:lnSpc>
                <a:spcPct val="80000"/>
              </a:lnSpc>
              <a:buClr>
                <a:schemeClr val="dk1"/>
              </a:buClr>
              <a:buSzPct val="99999"/>
              <a:buFont typeface="Arial"/>
              <a:buChar char="•"/>
            </a:pPr>
            <a:r>
              <a:rPr lang="x-none" sz="3000" b="0" i="0" u="none" strike="noStrike" cap="none" baseline="0">
                <a:solidFill>
                  <a:schemeClr val="dk1"/>
                </a:solidFill>
                <a:ea typeface="Arial"/>
                <a:cs typeface="Arial"/>
                <a:sym typeface="Arial"/>
              </a:rPr>
              <a:t>In 2004, 1 out of 500,000 persons would respond to spam, and about 400 responses would be received a day </a:t>
            </a:r>
          </a:p>
        </p:txBody>
      </p:sp>
    </p:spTree>
  </p:cSld>
  <p:clrMapOvr>
    <a:masterClrMapping/>
  </p:clrMapOvr>
  <p:transition spd="slow">
    <p:cut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Shape 58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buClr>
                <a:schemeClr val="dk1"/>
              </a:buClr>
              <a:buSzPct val="25000"/>
              <a:buFont typeface="Arial"/>
              <a:buNone/>
            </a:pPr>
            <a:r>
              <a:rPr lang="x-none" sz="44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Why Spam is Bad</a:t>
            </a:r>
          </a:p>
        </p:txBody>
      </p:sp>
      <p:sp>
        <p:nvSpPr>
          <p:cNvPr id="59" name="Shape 59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517060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90000"/>
              </a:lnSpc>
              <a:buClr>
                <a:schemeClr val="dk1"/>
              </a:buClr>
              <a:buSzPct val="99999"/>
              <a:buFont typeface="Arial"/>
              <a:buChar char="•"/>
            </a:pPr>
            <a:r>
              <a:rPr lang="x-none" sz="3000" b="0" i="0" u="none" strike="noStrike" cap="none" baseline="0">
                <a:solidFill>
                  <a:schemeClr val="dk1"/>
                </a:solidFill>
                <a:ea typeface="Arial"/>
                <a:cs typeface="Arial"/>
                <a:sym typeface="Arial"/>
              </a:rPr>
              <a:t>You receive spam </a:t>
            </a:r>
            <a:r>
              <a:rPr lang="x-none" sz="3000" b="0" i="0" u="none" strike="noStrike" cap="none" baseline="0" smtClean="0">
                <a:solidFill>
                  <a:schemeClr val="dk1"/>
                </a:solidFill>
                <a:ea typeface="Arial"/>
                <a:cs typeface="Arial"/>
                <a:sym typeface="Arial"/>
              </a:rPr>
              <a:t>without </a:t>
            </a:r>
            <a:r>
              <a:rPr lang="x-none" sz="3000" b="0" i="0" u="none" strike="noStrike" cap="none" baseline="0">
                <a:solidFill>
                  <a:schemeClr val="dk1"/>
                </a:solidFill>
                <a:ea typeface="Arial"/>
                <a:cs typeface="Arial"/>
                <a:sym typeface="Arial"/>
              </a:rPr>
              <a:t>permission</a:t>
            </a:r>
          </a:p>
          <a:p>
            <a:pPr marL="0" marR="0" lvl="0" indent="0" algn="l" rtl="0">
              <a:lnSpc>
                <a:spcPct val="90000"/>
              </a:lnSpc>
              <a:buClr>
                <a:schemeClr val="dk1"/>
              </a:buClr>
              <a:buSzPct val="99999"/>
              <a:buFont typeface="Arial"/>
              <a:buChar char="•"/>
            </a:pPr>
            <a:r>
              <a:rPr lang="x-none" sz="3000" b="0" i="0" u="none" strike="noStrike" cap="none" baseline="0">
                <a:solidFill>
                  <a:schemeClr val="dk1"/>
                </a:solidFill>
                <a:ea typeface="Arial"/>
                <a:cs typeface="Arial"/>
                <a:sym typeface="Arial"/>
              </a:rPr>
              <a:t>It can be used to spread viruses and malware</a:t>
            </a:r>
          </a:p>
          <a:p>
            <a:pPr marL="0" marR="0" lvl="0" indent="0" algn="l" rtl="0">
              <a:lnSpc>
                <a:spcPct val="90000"/>
              </a:lnSpc>
              <a:buClr>
                <a:schemeClr val="dk1"/>
              </a:buClr>
              <a:buSzPct val="99999"/>
              <a:buFont typeface="Arial"/>
              <a:buChar char="•"/>
            </a:pPr>
            <a:r>
              <a:rPr lang="x-none" sz="3000" b="0" i="0" u="none" strike="noStrike" cap="none" baseline="0">
                <a:solidFill>
                  <a:schemeClr val="dk1"/>
                </a:solidFill>
                <a:ea typeface="Arial"/>
                <a:cs typeface="Arial"/>
                <a:sym typeface="Arial"/>
              </a:rPr>
              <a:t>Spam can be used to steal personal information such as financial data</a:t>
            </a:r>
          </a:p>
          <a:p>
            <a:pPr marL="0" marR="0" lvl="0" indent="0" algn="l" rtl="0">
              <a:lnSpc>
                <a:spcPct val="90000"/>
              </a:lnSpc>
              <a:buClr>
                <a:schemeClr val="dk1"/>
              </a:buClr>
              <a:buSzPct val="99999"/>
              <a:buFont typeface="Arial"/>
              <a:buChar char="•"/>
            </a:pPr>
            <a:r>
              <a:rPr lang="x-none" sz="3000" b="0" i="0" u="none" strike="noStrike" cap="none" baseline="0">
                <a:solidFill>
                  <a:schemeClr val="dk1"/>
                </a:solidFill>
                <a:ea typeface="Arial"/>
                <a:cs typeface="Arial"/>
                <a:sym typeface="Arial"/>
              </a:rPr>
              <a:t>Computers can be turned into zombies computers and can spam personal contacts</a:t>
            </a:r>
          </a:p>
          <a:p>
            <a:pPr marL="0" marR="0" lvl="0" indent="0" algn="l" rtl="0">
              <a:lnSpc>
                <a:spcPct val="90000"/>
              </a:lnSpc>
              <a:buClr>
                <a:schemeClr val="dk1"/>
              </a:buClr>
              <a:buSzPct val="99999"/>
              <a:buFont typeface="Arial"/>
              <a:buChar char="•"/>
            </a:pPr>
            <a:r>
              <a:rPr lang="x-none" sz="3000" b="0" i="0" u="none" strike="noStrike" cap="none" baseline="0">
                <a:solidFill>
                  <a:schemeClr val="dk1"/>
                </a:solidFill>
                <a:ea typeface="Arial"/>
                <a:cs typeface="Arial"/>
                <a:sym typeface="Arial"/>
              </a:rPr>
              <a:t>ISPs have to spend large quantities of money on spam filtering</a:t>
            </a:r>
          </a:p>
          <a:p>
            <a:pPr marL="0" marR="0" lvl="0" indent="0" algn="l" rtl="0">
              <a:lnSpc>
                <a:spcPct val="90000"/>
              </a:lnSpc>
              <a:buClr>
                <a:schemeClr val="dk1"/>
              </a:buClr>
              <a:buSzPct val="99999"/>
              <a:buFont typeface="Arial"/>
              <a:buChar char="•"/>
            </a:pPr>
            <a:r>
              <a:rPr lang="x-none" sz="3000" b="0" i="0" u="none" strike="noStrike" cap="none" baseline="0">
                <a:solidFill>
                  <a:schemeClr val="dk1"/>
                </a:solidFill>
                <a:ea typeface="Arial"/>
                <a:cs typeface="Arial"/>
                <a:sym typeface="Arial"/>
              </a:rPr>
              <a:t>It is cheap, and is thus </a:t>
            </a:r>
            <a:r>
              <a:rPr lang="x-none" sz="3000">
                <a:solidFill>
                  <a:schemeClr val="dk1"/>
                </a:solidFill>
              </a:rPr>
              <a:t>highly sustainable</a:t>
            </a:r>
          </a:p>
          <a:p>
            <a:endParaRPr dirty="0"/>
          </a:p>
          <a:p>
            <a:endParaRPr dirty="0"/>
          </a:p>
        </p:txBody>
      </p:sp>
    </p:spTree>
  </p:cSld>
  <p:clrMapOvr>
    <a:masterClrMapping/>
  </p:clrMapOvr>
  <p:transition spd="slow">
    <p:cut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Shape 6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lIns="91425" tIns="91425" rIns="91425" bIns="91425" anchor="t" anchorCtr="0">
            <a:spAutoFit/>
          </a:bodyPr>
          <a:lstStyle/>
          <a:p>
            <a:pPr>
              <a:buNone/>
            </a:pPr>
            <a:r>
              <a:rPr lang="x-none"/>
              <a:t>Example of a zombie account</a:t>
            </a:r>
          </a:p>
        </p:txBody>
      </p:sp>
      <p:sp>
        <p:nvSpPr>
          <p:cNvPr id="65" name="Shape 65"/>
          <p:cNvSpPr/>
          <p:nvPr/>
        </p:nvSpPr>
        <p:spPr>
          <a:xfrm>
            <a:off x="228601" y="1238250"/>
            <a:ext cx="8686800" cy="4171950"/>
          </a:xfrm>
          <a:prstGeom prst="rect">
            <a:avLst/>
          </a:prstGeom>
          <a:blipFill>
            <a:blip r:embed="rId3"/>
            <a:stretch>
              <a:fillRect/>
            </a:stretch>
          </a:blipFill>
        </p:spPr>
      </p:sp>
    </p:spTree>
  </p:cSld>
  <p:clrMapOvr>
    <a:masterClrMapping/>
  </p:clrMapOvr>
  <p:transition spd="slow">
    <p:cut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Shape 70"/>
          <p:cNvSpPr txBox="1">
            <a:spLocks noGrp="1"/>
          </p:cNvSpPr>
          <p:nvPr>
            <p:ph type="title"/>
          </p:nvPr>
        </p:nvSpPr>
        <p:spPr>
          <a:xfrm>
            <a:off x="609600" y="30480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buClr>
                <a:schemeClr val="dk1"/>
              </a:buClr>
              <a:buSzPct val="25000"/>
              <a:buFont typeface="Arial"/>
              <a:buNone/>
            </a:pPr>
            <a:r>
              <a:rPr lang="x-none" sz="44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Bacn</a:t>
            </a:r>
          </a:p>
        </p:txBody>
      </p:sp>
      <p:sp>
        <p:nvSpPr>
          <p:cNvPr id="71" name="Shape 71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52475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spAutoFit/>
          </a:bodyPr>
          <a:lstStyle/>
          <a:p>
            <a:pPr marR="0" lvl="0" algn="l" rtl="0">
              <a:buNone/>
            </a:pPr>
            <a:r>
              <a:rPr lang="x-none" sz="2800">
                <a:solidFill>
                  <a:schemeClr val="dk1"/>
                </a:solidFill>
                <a:cs typeface="Arial" pitchFamily="34" charset="0"/>
              </a:rPr>
              <a:t>Different from spam:</a:t>
            </a:r>
          </a:p>
          <a:p>
            <a:endParaRPr sz="2800" dirty="0">
              <a:cs typeface="Arial" pitchFamily="34" charset="0"/>
            </a:endParaRPr>
          </a:p>
          <a:p>
            <a:pPr marL="0" marR="0" lvl="0" indent="0" algn="l" rtl="0">
              <a:buClr>
                <a:schemeClr val="dk1"/>
              </a:buClr>
              <a:buSzPct val="98958"/>
              <a:buFont typeface="Arial"/>
              <a:buChar char="•"/>
            </a:pPr>
            <a:r>
              <a:rPr lang="x-none" sz="2800" b="0" i="0" u="none" strike="noStrike" cap="none" baseline="0">
                <a:solidFill>
                  <a:schemeClr val="dk1"/>
                </a:solidFill>
                <a:ea typeface="Arial"/>
                <a:cs typeface="Arial" pitchFamily="34" charset="0"/>
                <a:sym typeface="Arial"/>
              </a:rPr>
              <a:t>Advertisement emails from companies</a:t>
            </a:r>
          </a:p>
          <a:p>
            <a:endParaRPr sz="2800" dirty="0">
              <a:cs typeface="Arial" pitchFamily="34" charset="0"/>
            </a:endParaRPr>
          </a:p>
          <a:p>
            <a:pPr marL="0" marR="0" lvl="0" indent="0" algn="l" rtl="0">
              <a:buClr>
                <a:schemeClr val="dk1"/>
              </a:buClr>
              <a:buSzPct val="98958"/>
              <a:buFont typeface="Arial"/>
              <a:buChar char="•"/>
            </a:pPr>
            <a:r>
              <a:rPr lang="x-none" sz="2800" b="0" i="0" u="none" strike="noStrike" cap="none" baseline="0">
                <a:solidFill>
                  <a:schemeClr val="dk1"/>
                </a:solidFill>
                <a:ea typeface="Arial"/>
                <a:cs typeface="Arial" pitchFamily="34" charset="0"/>
                <a:sym typeface="Arial"/>
              </a:rPr>
              <a:t>Information about sales, items, etc.</a:t>
            </a:r>
          </a:p>
          <a:p>
            <a:endParaRPr sz="2800" dirty="0">
              <a:cs typeface="Arial" pitchFamily="34" charset="0"/>
            </a:endParaRPr>
          </a:p>
          <a:p>
            <a:pPr marL="0" marR="0" lvl="0" indent="0" algn="l" rtl="0">
              <a:buClr>
                <a:schemeClr val="dk1"/>
              </a:buClr>
              <a:buSzPct val="98958"/>
              <a:buFont typeface="Arial"/>
              <a:buChar char="•"/>
            </a:pPr>
            <a:r>
              <a:rPr lang="x-none" sz="2800" b="0" i="0" u="none" strike="noStrike" cap="none" baseline="0">
                <a:solidFill>
                  <a:schemeClr val="dk1"/>
                </a:solidFill>
                <a:ea typeface="Arial"/>
                <a:cs typeface="Arial" pitchFamily="34" charset="0"/>
                <a:sym typeface="Arial"/>
              </a:rPr>
              <a:t>You have to sign up for them</a:t>
            </a:r>
          </a:p>
          <a:p>
            <a:endParaRPr sz="2800" dirty="0">
              <a:cs typeface="Arial" pitchFamily="34" charset="0"/>
            </a:endParaRPr>
          </a:p>
          <a:p>
            <a:pPr marL="0" marR="0" lvl="0" indent="0" algn="l" rtl="0">
              <a:buClr>
                <a:schemeClr val="dk1"/>
              </a:buClr>
              <a:buSzPct val="98958"/>
              <a:buFont typeface="Arial"/>
              <a:buChar char="•"/>
            </a:pPr>
            <a:r>
              <a:rPr lang="x-none" sz="2800" b="0" i="0" u="none" strike="noStrike" cap="none" baseline="0">
                <a:solidFill>
                  <a:schemeClr val="dk1"/>
                </a:solidFill>
                <a:ea typeface="Arial"/>
                <a:cs typeface="Arial" pitchFamily="34" charset="0"/>
                <a:sym typeface="Arial"/>
              </a:rPr>
              <a:t>There is an unsubscribe option</a:t>
            </a:r>
          </a:p>
          <a:p>
            <a:endParaRPr sz="2800" dirty="0">
              <a:cs typeface="Arial" pitchFamily="34" charset="0"/>
            </a:endParaRPr>
          </a:p>
        </p:txBody>
      </p:sp>
    </p:spTree>
  </p:cSld>
  <p:clrMapOvr>
    <a:masterClrMapping/>
  </p:clrMapOvr>
  <p:transition spd="slow">
    <p:cut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Shape 76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buClr>
                <a:schemeClr val="dk1"/>
              </a:buClr>
              <a:buSzPct val="25000"/>
              <a:buFont typeface="Arial"/>
              <a:buNone/>
            </a:pPr>
            <a:r>
              <a:rPr lang="x-none" sz="44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Current U.S. Law</a:t>
            </a:r>
          </a:p>
        </p:txBody>
      </p:sp>
      <p:sp>
        <p:nvSpPr>
          <p:cNvPr id="77" name="Shape 7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3801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spAutoFit/>
          </a:bodyPr>
          <a:lstStyle/>
          <a:p>
            <a:pPr marL="0" marR="0" lvl="0" indent="0" algn="l" rtl="0">
              <a:buClr>
                <a:schemeClr val="dk1"/>
              </a:buClr>
              <a:buSzPct val="98958"/>
              <a:buFont typeface="Arial"/>
              <a:buChar char="•"/>
            </a:pPr>
            <a:r>
              <a:rPr lang="x-none" sz="3200" b="0" i="0" u="none" strike="noStrike" cap="none" baseline="0">
                <a:solidFill>
                  <a:schemeClr val="dk1"/>
                </a:solidFill>
                <a:ea typeface="Arial"/>
                <a:cs typeface="Arial"/>
                <a:sym typeface="Arial"/>
              </a:rPr>
              <a:t>Can-Spam Act of 2003</a:t>
            </a:r>
          </a:p>
          <a:p>
            <a:pPr marL="0" marR="0" lvl="1" indent="0" algn="l" rtl="0">
              <a:buClr>
                <a:schemeClr val="dk1"/>
              </a:buClr>
              <a:buSzPct val="101190"/>
              <a:buFont typeface="Arial"/>
              <a:buChar char="•"/>
            </a:pPr>
            <a:r>
              <a:rPr lang="x-none" sz="2800" b="0" i="0" u="none" strike="noStrike" cap="none" baseline="0">
                <a:solidFill>
                  <a:schemeClr val="dk1"/>
                </a:solidFill>
                <a:ea typeface="Arial"/>
                <a:cs typeface="Arial"/>
                <a:sym typeface="Arial"/>
              </a:rPr>
              <a:t> Spam must contain information about the sender (mailing address, phone number, etc.)</a:t>
            </a:r>
          </a:p>
          <a:p>
            <a:pPr marL="0" marR="0" lvl="1" indent="0" algn="l" rtl="0">
              <a:buClr>
                <a:schemeClr val="dk1"/>
              </a:buClr>
              <a:buSzPct val="101190"/>
              <a:buFont typeface="Arial"/>
              <a:buChar char="•"/>
            </a:pPr>
            <a:r>
              <a:rPr lang="x-none" sz="2800" b="0" i="0" u="none" strike="noStrike" cap="none" baseline="0">
                <a:solidFill>
                  <a:schemeClr val="dk1"/>
                </a:solidFill>
                <a:ea typeface="Arial"/>
                <a:cs typeface="Arial"/>
                <a:sym typeface="Arial"/>
              </a:rPr>
              <a:t>Recipients have the choice to opt-out of emails</a:t>
            </a:r>
          </a:p>
          <a:p>
            <a:pPr marL="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1190"/>
              <a:buFont typeface="Arial"/>
              <a:buChar char="•"/>
            </a:pPr>
            <a:r>
              <a:rPr lang="x-none" sz="2800" b="0" i="0" u="none" strike="noStrike" cap="none" baseline="0">
                <a:solidFill>
                  <a:schemeClr val="dk1"/>
                </a:solidFill>
                <a:ea typeface="Arial"/>
                <a:cs typeface="Arial"/>
                <a:sym typeface="Arial"/>
              </a:rPr>
              <a:t>No scamming</a:t>
            </a:r>
          </a:p>
          <a:p>
            <a:endParaRPr dirty="0"/>
          </a:p>
          <a:p>
            <a:pPr marL="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1190"/>
              <a:buFont typeface="Arial"/>
              <a:buChar char="•"/>
            </a:pPr>
            <a:r>
              <a:rPr lang="x-none" sz="2800" i="1">
                <a:solidFill>
                  <a:schemeClr val="dk1"/>
                </a:solidFill>
              </a:rPr>
              <a:t>Caveats</a:t>
            </a:r>
            <a:r>
              <a:rPr lang="x-none" sz="2800">
                <a:solidFill>
                  <a:schemeClr val="dk1"/>
                </a:solidFill>
              </a:rPr>
              <a:t>:</a:t>
            </a:r>
          </a:p>
          <a:p>
            <a:pPr marL="0" marR="0" lvl="1" indent="0" algn="l" rtl="0">
              <a:buClr>
                <a:schemeClr val="dk1"/>
              </a:buClr>
              <a:buSzPct val="101190"/>
              <a:buFont typeface="Arial"/>
              <a:buChar char="•"/>
            </a:pPr>
            <a:r>
              <a:rPr lang="x-none" sz="2800">
                <a:solidFill>
                  <a:schemeClr val="dk1"/>
                </a:solidFill>
              </a:rPr>
              <a:t>Hard to enforce. (look in your spam folder)</a:t>
            </a:r>
          </a:p>
        </p:txBody>
      </p:sp>
    </p:spTree>
  </p:cSld>
  <p:clrMapOvr>
    <a:masterClrMapping/>
  </p:clrMapOvr>
  <p:transition spd="slow">
    <p:cut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Shape 82"/>
          <p:cNvSpPr txBox="1">
            <a:spLocks noGrp="1"/>
          </p:cNvSpPr>
          <p:nvPr>
            <p:ph type="title"/>
          </p:nvPr>
        </p:nvSpPr>
        <p:spPr>
          <a:xfrm>
            <a:off x="914400" y="522993"/>
            <a:ext cx="7772400" cy="64629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buClr>
                <a:schemeClr val="dk1"/>
              </a:buClr>
              <a:buSzPct val="25000"/>
              <a:buFont typeface="Arial"/>
              <a:buNone/>
            </a:pPr>
            <a:r>
              <a:rPr lang="x-none" sz="3600" b="0" i="0" u="none" strike="noStrike" cap="none" baseline="0">
                <a:solidFill>
                  <a:schemeClr val="dk1"/>
                </a:solidFill>
                <a:latin typeface="+mn-lt"/>
                <a:ea typeface="Arial"/>
                <a:cs typeface="Arial"/>
                <a:sym typeface="Arial"/>
              </a:rPr>
              <a:t>How to </a:t>
            </a:r>
            <a:r>
              <a:rPr lang="x-none" sz="3600">
                <a:latin typeface="+mn-lt"/>
              </a:rPr>
              <a:t>improve</a:t>
            </a:r>
            <a:r>
              <a:rPr lang="x-none" sz="3600" b="0" i="0" u="none" strike="noStrike" cap="none" baseline="0">
                <a:solidFill>
                  <a:schemeClr val="dk1"/>
                </a:solidFill>
                <a:latin typeface="+mn-lt"/>
                <a:ea typeface="Arial"/>
                <a:cs typeface="Arial"/>
                <a:sym typeface="Arial"/>
              </a:rPr>
              <a:t> </a:t>
            </a:r>
            <a:r>
              <a:rPr lang="x-none" sz="3600">
                <a:latin typeface="+mn-lt"/>
              </a:rPr>
              <a:t>on stopping spam</a:t>
            </a:r>
          </a:p>
        </p:txBody>
      </p:sp>
      <p:sp>
        <p:nvSpPr>
          <p:cNvPr id="83" name="Shape 83"/>
          <p:cNvSpPr>
            <a:spLocks noGrp="1"/>
          </p:cNvSpPr>
          <p:nvPr>
            <p:ph sz="quarter" idx="1"/>
          </p:nvPr>
        </p:nvSpPr>
        <p:spPr>
          <a:xfrm>
            <a:off x="457200" y="2590800"/>
            <a:ext cx="8229600" cy="3470140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t" anchorCtr="0">
            <a:spAutoFit/>
          </a:bodyPr>
          <a:lstStyle/>
          <a:p>
            <a:pPr marL="457200" marR="0" lvl="0" indent="-381000" algn="l" rtl="0">
              <a:buClr>
                <a:srgbClr val="000000"/>
              </a:buClr>
              <a:buSzPct val="166666"/>
              <a:buFont typeface="Arial"/>
              <a:buChar char="•"/>
            </a:pPr>
            <a:r>
              <a:rPr lang="x-none" sz="2400">
                <a:solidFill>
                  <a:schemeClr val="dk1"/>
                </a:solidFill>
              </a:rPr>
              <a:t>Learn from the Aussies! </a:t>
            </a:r>
            <a:r>
              <a:rPr lang="x-none" sz="2400" i="1">
                <a:solidFill>
                  <a:schemeClr val="dk1"/>
                </a:solidFill>
              </a:rPr>
              <a:t>More enforcement</a:t>
            </a:r>
          </a:p>
          <a:p>
            <a:pPr marL="457200" marR="0" lvl="0" indent="-3810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66666"/>
              <a:buFont typeface="Arial"/>
              <a:buChar char="•"/>
            </a:pPr>
            <a:r>
              <a:rPr lang="x-none" sz="2400">
                <a:solidFill>
                  <a:schemeClr val="dk1"/>
                </a:solidFill>
              </a:rPr>
              <a:t>Anyone who violates these principles:</a:t>
            </a:r>
          </a:p>
          <a:p>
            <a:pPr marL="457200" lvl="0" indent="-298450" rtl="0">
              <a:lnSpc>
                <a:spcPct val="115000"/>
              </a:lnSpc>
              <a:buClr>
                <a:srgbClr val="000000"/>
              </a:buClr>
              <a:buSzPct val="61111"/>
              <a:buFont typeface="Arial"/>
              <a:buAutoNum type="arabicPeriod"/>
            </a:pPr>
            <a:r>
              <a:rPr lang="x-none" sz="1800" smtClean="0"/>
              <a:t>make </a:t>
            </a:r>
            <a:r>
              <a:rPr lang="x-none" sz="1800"/>
              <a:t>sure you </a:t>
            </a:r>
            <a:r>
              <a:rPr lang="x-none" sz="1800" b="1"/>
              <a:t>have consent</a:t>
            </a:r>
            <a:r>
              <a:rPr lang="x-none" sz="1800"/>
              <a:t> to contact the recipient and can prove you have obtained it</a:t>
            </a:r>
          </a:p>
          <a:p>
            <a:pPr marL="457200" lvl="0" indent="-298450" rtl="0">
              <a:lnSpc>
                <a:spcPct val="115000"/>
              </a:lnSpc>
              <a:buClr>
                <a:srgbClr val="000000"/>
              </a:buClr>
              <a:buSzPct val="61111"/>
              <a:buFont typeface="Arial"/>
              <a:buAutoNum type="arabicPeriod"/>
            </a:pPr>
            <a:r>
              <a:rPr lang="x-none" sz="1800" smtClean="0"/>
              <a:t>include </a:t>
            </a:r>
            <a:r>
              <a:rPr lang="x-none" sz="1800"/>
              <a:t>accurate information to </a:t>
            </a:r>
            <a:r>
              <a:rPr lang="x-none" sz="1800" b="1"/>
              <a:t>identify yourself </a:t>
            </a:r>
            <a:r>
              <a:rPr lang="x-none" sz="1800"/>
              <a:t>or your organisation as the authorised sender of the message</a:t>
            </a:r>
          </a:p>
          <a:p>
            <a:pPr marL="457200" lvl="0" indent="-298450" rtl="0">
              <a:lnSpc>
                <a:spcPct val="115000"/>
              </a:lnSpc>
              <a:buClr>
                <a:srgbClr val="000000"/>
              </a:buClr>
              <a:buSzPct val="61111"/>
              <a:buFont typeface="Arial"/>
              <a:buAutoNum type="arabicPeriod"/>
            </a:pPr>
            <a:r>
              <a:rPr lang="x-none" sz="1800" smtClean="0"/>
              <a:t>make </a:t>
            </a:r>
            <a:r>
              <a:rPr lang="x-none" sz="1800"/>
              <a:t>sure your messages have a </a:t>
            </a:r>
            <a:r>
              <a:rPr lang="x-none" sz="1800" b="1"/>
              <a:t>functional unsubscribe</a:t>
            </a:r>
            <a:r>
              <a:rPr lang="x-none" sz="1800"/>
              <a:t> facility, so that recipients can unsubscribe at any time.</a:t>
            </a:r>
          </a:p>
          <a:p>
            <a:pPr marL="457200" marR="0" lvl="0" indent="-381000" algn="l" rtl="0">
              <a:buClr>
                <a:srgbClr val="000000"/>
              </a:buClr>
              <a:buSzPct val="166666"/>
              <a:buNone/>
            </a:pPr>
            <a:r>
              <a:rPr lang="x-none" sz="2400">
                <a:solidFill>
                  <a:schemeClr val="dk1"/>
                </a:solidFill>
              </a:rPr>
              <a:t>will have to </a:t>
            </a:r>
            <a:r>
              <a:rPr lang="x-none" sz="2400" i="1">
                <a:solidFill>
                  <a:schemeClr val="dk1"/>
                </a:solidFill>
              </a:rPr>
              <a:t>pay.</a:t>
            </a:r>
            <a:r>
              <a:rPr lang="x-none" sz="2400">
                <a:solidFill>
                  <a:schemeClr val="dk1"/>
                </a:solidFill>
              </a:rPr>
              <a:t> </a:t>
            </a:r>
            <a:r>
              <a:rPr lang="x-none" sz="2400" b="0" i="0" u="none" strike="noStrike" cap="none" baseline="0">
                <a:solidFill>
                  <a:schemeClr val="dk1"/>
                </a:solidFill>
                <a:ea typeface="Arial"/>
                <a:cs typeface="Arial"/>
                <a:sym typeface="Arial"/>
              </a:rPr>
              <a:t>ISPs </a:t>
            </a:r>
            <a:r>
              <a:rPr lang="x-none" sz="2400">
                <a:solidFill>
                  <a:schemeClr val="dk1"/>
                </a:solidFill>
              </a:rPr>
              <a:t>should</a:t>
            </a:r>
            <a:r>
              <a:rPr lang="x-none" sz="2400" b="0" i="0" u="none" strike="noStrike" cap="none" baseline="0">
                <a:solidFill>
                  <a:schemeClr val="dk1"/>
                </a:solidFill>
                <a:ea typeface="Arial"/>
                <a:cs typeface="Arial"/>
                <a:sym typeface="Arial"/>
              </a:rPr>
              <a:t> </a:t>
            </a:r>
            <a:r>
              <a:rPr lang="x-none" sz="2400" b="1" i="0" u="none" strike="noStrike" cap="none" baseline="0">
                <a:solidFill>
                  <a:schemeClr val="dk1"/>
                </a:solidFill>
                <a:ea typeface="Arial"/>
                <a:cs typeface="Arial"/>
                <a:sym typeface="Arial"/>
              </a:rPr>
              <a:t>track down spammers</a:t>
            </a:r>
            <a:r>
              <a:rPr lang="x-none" sz="2400" b="0" i="0" u="none" strike="noStrike" cap="none" baseline="0">
                <a:solidFill>
                  <a:schemeClr val="dk1"/>
                </a:solidFill>
                <a:ea typeface="Arial"/>
                <a:cs typeface="Arial"/>
                <a:sym typeface="Arial"/>
              </a:rPr>
              <a:t> that violate terms and impose legal action</a:t>
            </a:r>
            <a:r>
              <a:rPr lang="x-none" sz="2400">
                <a:solidFill>
                  <a:schemeClr val="dk1"/>
                </a:solidFill>
              </a:rPr>
              <a:t>.</a:t>
            </a:r>
          </a:p>
        </p:txBody>
      </p:sp>
      <p:sp>
        <p:nvSpPr>
          <p:cNvPr id="84" name="Shape 84"/>
          <p:cNvSpPr/>
          <p:nvPr/>
        </p:nvSpPr>
        <p:spPr>
          <a:xfrm>
            <a:off x="152400" y="1143000"/>
            <a:ext cx="8699486" cy="1277637"/>
          </a:xfrm>
          <a:prstGeom prst="rect">
            <a:avLst/>
          </a:prstGeom>
          <a:blipFill>
            <a:blip r:embed="rId3"/>
            <a:stretch>
              <a:fillRect/>
            </a:stretch>
          </a:blipFill>
        </p:spPr>
      </p:sp>
    </p:spTree>
  </p:cSld>
  <p:clrMapOvr>
    <a:masterClrMapping/>
  </p:clrMapOvr>
  <p:transition spd="slow">
    <p:cut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Shape 89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lIns="91425" tIns="91425" rIns="91425" bIns="91425" anchor="t" anchorCtr="0">
            <a:spAutoFit/>
          </a:bodyPr>
          <a:lstStyle/>
          <a:p>
            <a:pPr>
              <a:buNone/>
            </a:pPr>
            <a:r>
              <a:rPr lang="x-none"/>
              <a:t>Don't want spam? </a:t>
            </a:r>
          </a:p>
        </p:txBody>
      </p:sp>
      <p:sp>
        <p:nvSpPr>
          <p:cNvPr id="90" name="Shape 90"/>
          <p:cNvSpPr txBox="1">
            <a:spLocks noGrp="1"/>
          </p:cNvSpPr>
          <p:nvPr>
            <p:ph sz="quarter" idx="1"/>
          </p:nvPr>
        </p:nvSpPr>
        <p:spPr>
          <a:xfrm>
            <a:off x="457200" y="1600200"/>
            <a:ext cx="8229600" cy="2877681"/>
          </a:xfrm>
          <a:prstGeom prst="rect">
            <a:avLst/>
          </a:prstGeom>
        </p:spPr>
        <p:txBody>
          <a:bodyPr lIns="91425" tIns="91425" rIns="91425" bIns="91425" anchor="t" anchorCtr="0">
            <a:spAutoFit/>
          </a:bodyPr>
          <a:lstStyle/>
          <a:p>
            <a:pPr lvl="0" rtl="0">
              <a:buNone/>
            </a:pPr>
            <a:r>
              <a:rPr lang="x-none" sz="3200"/>
              <a:t>Report it! from www.onlineguard.gov: </a:t>
            </a:r>
          </a:p>
          <a:p>
            <a:pPr marL="457200" lvl="0" indent="-317500" rtl="0">
              <a:buClr>
                <a:schemeClr val="dk1"/>
              </a:buClr>
              <a:buSzPct val="72916"/>
              <a:buFont typeface="Arial"/>
              <a:buChar char="•"/>
            </a:pPr>
            <a:r>
              <a:rPr lang="x-none" sz="3200"/>
              <a:t>Forward messages to </a:t>
            </a:r>
            <a:r>
              <a:rPr lang="x-none" sz="3200">
                <a:solidFill>
                  <a:srgbClr val="0070C0"/>
                </a:solidFill>
              </a:rPr>
              <a:t>spam@uce.gov</a:t>
            </a:r>
          </a:p>
          <a:p>
            <a:pPr marL="457200" lvl="0" indent="-317500" rtl="0">
              <a:buClr>
                <a:schemeClr val="dk1"/>
              </a:buClr>
              <a:buSzPct val="72916"/>
              <a:buFont typeface="Arial"/>
              <a:buChar char="•"/>
            </a:pPr>
            <a:r>
              <a:rPr lang="x-none" sz="3200"/>
              <a:t>Contact your sender's ISP; they want to cut down on spam</a:t>
            </a:r>
          </a:p>
          <a:p>
            <a:pPr marL="457200" lvl="0" indent="-317500">
              <a:buClr>
                <a:schemeClr val="dk1"/>
              </a:buClr>
              <a:buSzPct val="72916"/>
              <a:buFont typeface="Arial"/>
              <a:buChar char="•"/>
            </a:pPr>
            <a:r>
              <a:rPr lang="x-none" sz="3200"/>
              <a:t>Contact your ISP's abuse desk</a:t>
            </a:r>
          </a:p>
        </p:txBody>
      </p:sp>
    </p:spTree>
  </p:cSld>
  <p:clrMapOvr>
    <a:masterClrMapping/>
  </p:clrMapOvr>
  <p:transition spd="slow">
    <p:cut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Shape 95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lIns="91425" tIns="91425" rIns="91425" bIns="91425" anchor="t" anchorCtr="0">
            <a:spAutoFit/>
          </a:bodyPr>
          <a:lstStyle/>
          <a:p>
            <a:pPr>
              <a:buNone/>
            </a:pPr>
            <a:r>
              <a:rPr lang="x-none"/>
              <a:t>The Reality</a:t>
            </a:r>
          </a:p>
        </p:txBody>
      </p:sp>
      <p:sp>
        <p:nvSpPr>
          <p:cNvPr id="96" name="Shape 96"/>
          <p:cNvSpPr txBox="1">
            <a:spLocks noGrp="1"/>
          </p:cNvSpPr>
          <p:nvPr>
            <p:ph sz="quarter" idx="1"/>
          </p:nvPr>
        </p:nvSpPr>
        <p:spPr>
          <a:prstGeom prst="rect">
            <a:avLst/>
          </a:prstGeom>
        </p:spPr>
        <p:txBody>
          <a:bodyPr lIns="91425" tIns="91425" rIns="91425" bIns="91425" anchor="t" anchorCtr="0">
            <a:spAutoFit/>
          </a:bodyPr>
          <a:lstStyle/>
          <a:p>
            <a:pPr marL="457200" lvl="0" indent="-381000" rtl="0">
              <a:buClr>
                <a:schemeClr val="dk1"/>
              </a:buClr>
              <a:buSzPct val="166666"/>
              <a:buFont typeface="Arial"/>
              <a:buChar char="•"/>
            </a:pPr>
            <a:r>
              <a:rPr lang="x-none" sz="2400"/>
              <a:t>Spam exists because it is the natural course of action. </a:t>
            </a:r>
          </a:p>
          <a:p>
            <a:pPr marL="457200" lvl="0" indent="-381000" rtl="0">
              <a:buClr>
                <a:schemeClr val="dk1"/>
              </a:buClr>
              <a:buSzPct val="166666"/>
              <a:buFont typeface="Arial"/>
              <a:buChar char="•"/>
            </a:pPr>
            <a:r>
              <a:rPr lang="x-none" sz="2400"/>
              <a:t>It provides a means of exploitation on mass levels</a:t>
            </a:r>
          </a:p>
          <a:p>
            <a:pPr marL="457200" lvl="0" indent="-381000" rtl="0">
              <a:buClr>
                <a:schemeClr val="dk1"/>
              </a:buClr>
              <a:buSzPct val="166666"/>
              <a:buFont typeface="Arial"/>
              <a:buChar char="•"/>
            </a:pPr>
            <a:r>
              <a:rPr lang="x-none" sz="2400"/>
              <a:t>It makes the global email population a phish farm</a:t>
            </a:r>
          </a:p>
          <a:p>
            <a:pPr marL="457200" lvl="0" indent="-381000" rtl="0">
              <a:buClr>
                <a:schemeClr val="dk1"/>
              </a:buClr>
              <a:buSzPct val="166666"/>
              <a:buFont typeface="Arial"/>
              <a:buChar char="•"/>
            </a:pPr>
            <a:r>
              <a:rPr lang="x-none" sz="2400"/>
              <a:t>Simplistic scams, phishing websites, and advertisement are what the majority of the world acknowledges spam to be</a:t>
            </a:r>
          </a:p>
          <a:p>
            <a:pPr marL="457200" lvl="0" indent="-381000" rtl="0">
              <a:buClr>
                <a:schemeClr val="dk1"/>
              </a:buClr>
              <a:buSzPct val="166666"/>
              <a:buFont typeface="Arial"/>
              <a:buChar char="•"/>
            </a:pPr>
            <a:r>
              <a:rPr lang="x-none" sz="2400"/>
              <a:t>Despite the automation, complex social engineering exploitation is at play</a:t>
            </a:r>
          </a:p>
          <a:p>
            <a:pPr marL="457200" lvl="0" indent="-381000">
              <a:buClr>
                <a:schemeClr val="dk1"/>
              </a:buClr>
              <a:buSzPct val="166666"/>
              <a:buFont typeface="Arial"/>
              <a:buChar char="•"/>
            </a:pPr>
            <a:r>
              <a:rPr lang="x-none" sz="2400"/>
              <a:t>Complex exploitation software has been written to take advantage of the reality of spam</a:t>
            </a:r>
          </a:p>
        </p:txBody>
      </p:sp>
    </p:spTree>
  </p:cSld>
  <p:clrMapOvr>
    <a:masterClrMapping/>
  </p:clrMapOvr>
  <p:transition spd="slow">
    <p:cut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12</TotalTime>
  <Words>743</Words>
  <Application>Microsoft Office PowerPoint</Application>
  <PresentationFormat>On-screen Show (4:3)</PresentationFormat>
  <Paragraphs>79</Paragraphs>
  <Slides>12</Slides>
  <Notes>12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Equity</vt:lpstr>
      <vt:lpstr>Should there be a law that forbids people from sending email to thousands of people (spam)?</vt:lpstr>
      <vt:lpstr>Spam</vt:lpstr>
      <vt:lpstr>Why Spam is Bad</vt:lpstr>
      <vt:lpstr>Example of a zombie account</vt:lpstr>
      <vt:lpstr>Bacn</vt:lpstr>
      <vt:lpstr>Current U.S. Law</vt:lpstr>
      <vt:lpstr>How to improve on stopping spam</vt:lpstr>
      <vt:lpstr>Don't want spam? </vt:lpstr>
      <vt:lpstr>The Reality</vt:lpstr>
      <vt:lpstr>Get over It</vt:lpstr>
      <vt:lpstr>Get over It </vt:lpstr>
      <vt:lpstr>Sources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Should there be a law that forbids people from sending email to thousands of people (spam)?</dc:title>
  <cp:lastModifiedBy>jw</cp:lastModifiedBy>
  <cp:revision>19</cp:revision>
  <dcterms:modified xsi:type="dcterms:W3CDTF">2012-04-23T03:50:52Z</dcterms:modified>
</cp:coreProperties>
</file>