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30" d="100"/>
          <a:sy n="130" d="100"/>
        </p:scale>
        <p:origin x="270" y="12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3A4D39E-21C0-4091-B83C-07588898F6E3}" type="datetimeFigureOut">
              <a:rPr lang="en-US" smtClean="0"/>
              <a:t>1/27/2016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028950" y="857250"/>
            <a:ext cx="3086100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3693AF-1CBF-4A11-9D37-8B1BF5B773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5889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3693AF-1CBF-4A11-9D37-8B1BF5B773C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00439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82595" y="475107"/>
            <a:ext cx="3178809" cy="670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4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4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32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4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35940" y="1575053"/>
            <a:ext cx="3392170" cy="44640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0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5028" y="1599438"/>
            <a:ext cx="3348354" cy="44259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0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4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614042" y="475107"/>
            <a:ext cx="5915914" cy="71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4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35940" y="1572005"/>
            <a:ext cx="8072119" cy="42564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2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35940" y="6465214"/>
            <a:ext cx="1035685" cy="177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040885" y="6465214"/>
            <a:ext cx="1061085" cy="177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414511" y="6465214"/>
            <a:ext cx="206375" cy="177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hf hdr="0"/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553210">
              <a:lnSpc>
                <a:spcPct val="100000"/>
              </a:lnSpc>
            </a:pPr>
            <a:r>
              <a:rPr dirty="0"/>
              <a:t>CSMC</a:t>
            </a:r>
            <a:r>
              <a:rPr spc="-90" dirty="0"/>
              <a:t> </a:t>
            </a:r>
            <a:r>
              <a:rPr dirty="0"/>
              <a:t>818G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71219" y="1462628"/>
            <a:ext cx="7399655" cy="29152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179830" marR="1172210" algn="ctr">
              <a:lnSpc>
                <a:spcPct val="121900"/>
              </a:lnSpc>
            </a:pPr>
            <a:r>
              <a:rPr sz="3300" spc="-15" dirty="0">
                <a:solidFill>
                  <a:srgbClr val="1F487C"/>
                </a:solidFill>
                <a:latin typeface="Calibri"/>
                <a:cs typeface="Calibri"/>
              </a:rPr>
              <a:t>Information-Centric </a:t>
            </a:r>
            <a:r>
              <a:rPr sz="3300" spc="-5" dirty="0">
                <a:solidFill>
                  <a:srgbClr val="1F487C"/>
                </a:solidFill>
                <a:latin typeface="Calibri"/>
                <a:cs typeface="Calibri"/>
              </a:rPr>
              <a:t>Design of  </a:t>
            </a:r>
            <a:r>
              <a:rPr sz="3300" spc="-20" dirty="0">
                <a:solidFill>
                  <a:srgbClr val="1F487C"/>
                </a:solidFill>
                <a:latin typeface="Calibri"/>
                <a:cs typeface="Calibri"/>
              </a:rPr>
              <a:t>Context-Aware</a:t>
            </a:r>
            <a:r>
              <a:rPr sz="3300" spc="-50" dirty="0">
                <a:solidFill>
                  <a:srgbClr val="1F487C"/>
                </a:solidFill>
                <a:latin typeface="Calibri"/>
                <a:cs typeface="Calibri"/>
              </a:rPr>
              <a:t> </a:t>
            </a:r>
            <a:r>
              <a:rPr sz="3300" spc="-25" dirty="0">
                <a:solidFill>
                  <a:srgbClr val="1F487C"/>
                </a:solidFill>
                <a:latin typeface="Calibri"/>
                <a:cs typeface="Calibri"/>
              </a:rPr>
              <a:t>Systems</a:t>
            </a:r>
            <a:endParaRPr sz="3300" dirty="0">
              <a:latin typeface="Calibri"/>
              <a:cs typeface="Calibri"/>
            </a:endParaRPr>
          </a:p>
          <a:p>
            <a:pPr algn="ctr">
              <a:lnSpc>
                <a:spcPct val="100000"/>
              </a:lnSpc>
              <a:spcBef>
                <a:spcPts val="695"/>
              </a:spcBef>
            </a:pPr>
            <a:r>
              <a:rPr sz="2400" spc="-5" dirty="0">
                <a:solidFill>
                  <a:srgbClr val="1F487C"/>
                </a:solidFill>
                <a:latin typeface="Calibri"/>
                <a:cs typeface="Calibri"/>
              </a:rPr>
              <a:t>Using </a:t>
            </a:r>
            <a:r>
              <a:rPr sz="2400" spc="-10" dirty="0">
                <a:solidFill>
                  <a:srgbClr val="1F487C"/>
                </a:solidFill>
                <a:latin typeface="Calibri"/>
                <a:cs typeface="Calibri"/>
              </a:rPr>
              <a:t>Information </a:t>
            </a:r>
            <a:r>
              <a:rPr sz="2400" spc="-25" dirty="0">
                <a:solidFill>
                  <a:srgbClr val="1F487C"/>
                </a:solidFill>
                <a:latin typeface="Calibri"/>
                <a:cs typeface="Calibri"/>
              </a:rPr>
              <a:t>Technology </a:t>
            </a:r>
            <a:r>
              <a:rPr sz="2400" spc="-15" dirty="0">
                <a:solidFill>
                  <a:srgbClr val="1F487C"/>
                </a:solidFill>
                <a:latin typeface="Calibri"/>
                <a:cs typeface="Calibri"/>
              </a:rPr>
              <a:t>to Improve </a:t>
            </a:r>
            <a:r>
              <a:rPr sz="2400" dirty="0">
                <a:solidFill>
                  <a:srgbClr val="1F487C"/>
                </a:solidFill>
                <a:latin typeface="Calibri"/>
                <a:cs typeface="Calibri"/>
              </a:rPr>
              <a:t>the Quality </a:t>
            </a:r>
            <a:r>
              <a:rPr sz="2400" spc="-5" dirty="0">
                <a:solidFill>
                  <a:srgbClr val="1F487C"/>
                </a:solidFill>
                <a:latin typeface="Calibri"/>
                <a:cs typeface="Calibri"/>
              </a:rPr>
              <a:t>of</a:t>
            </a:r>
            <a:r>
              <a:rPr sz="2400" spc="-60" dirty="0">
                <a:solidFill>
                  <a:srgbClr val="1F487C"/>
                </a:solidFill>
                <a:latin typeface="Calibri"/>
                <a:cs typeface="Calibri"/>
              </a:rPr>
              <a:t> </a:t>
            </a:r>
            <a:r>
              <a:rPr sz="2400" spc="-20" dirty="0">
                <a:solidFill>
                  <a:srgbClr val="1F487C"/>
                </a:solidFill>
                <a:latin typeface="Calibri"/>
                <a:cs typeface="Calibri"/>
              </a:rPr>
              <a:t>Life</a:t>
            </a:r>
            <a:endParaRPr sz="2400" dirty="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24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6"/>
              </a:spcBef>
            </a:pPr>
            <a:endParaRPr sz="2350" dirty="0">
              <a:latin typeface="Times New Roman"/>
              <a:cs typeface="Times New Roman"/>
            </a:endParaRPr>
          </a:p>
          <a:p>
            <a:pPr marL="1270" algn="ctr">
              <a:lnSpc>
                <a:spcPct val="100000"/>
              </a:lnSpc>
            </a:pPr>
            <a:r>
              <a:rPr sz="3300" spc="-55" dirty="0">
                <a:solidFill>
                  <a:srgbClr val="1F487C"/>
                </a:solidFill>
                <a:latin typeface="Calibri"/>
                <a:cs typeface="Calibri"/>
              </a:rPr>
              <a:t>Prof. </a:t>
            </a:r>
            <a:r>
              <a:rPr sz="3300" dirty="0">
                <a:solidFill>
                  <a:srgbClr val="1F487C"/>
                </a:solidFill>
                <a:latin typeface="Calibri"/>
                <a:cs typeface="Calibri"/>
              </a:rPr>
              <a:t>Ashok K</a:t>
            </a:r>
            <a:r>
              <a:rPr sz="3300" spc="-35" dirty="0">
                <a:solidFill>
                  <a:srgbClr val="1F487C"/>
                </a:solidFill>
                <a:latin typeface="Calibri"/>
                <a:cs typeface="Calibri"/>
              </a:rPr>
              <a:t> </a:t>
            </a:r>
            <a:r>
              <a:rPr sz="3300" spc="-20" dirty="0">
                <a:solidFill>
                  <a:srgbClr val="1F487C"/>
                </a:solidFill>
                <a:latin typeface="Calibri"/>
                <a:cs typeface="Calibri"/>
              </a:rPr>
              <a:t>Agrawala</a:t>
            </a:r>
            <a:endParaRPr sz="3300" dirty="0">
              <a:latin typeface="Calibri"/>
              <a:cs typeface="Calibri"/>
            </a:endParaRP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7" name="object 7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8" name="object 8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1</a:t>
            </a:fld>
            <a:endParaRPr dirty="0"/>
          </a:p>
        </p:txBody>
      </p:sp>
      <p:sp>
        <p:nvSpPr>
          <p:cNvPr id="4" name="object 4"/>
          <p:cNvSpPr txBox="1"/>
          <p:nvPr/>
        </p:nvSpPr>
        <p:spPr>
          <a:xfrm>
            <a:off x="3198622" y="4814951"/>
            <a:ext cx="848994" cy="3231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100" dirty="0">
                <a:latin typeface="Calibri"/>
                <a:cs typeface="Calibri"/>
              </a:rPr>
              <a:t>©</a:t>
            </a:r>
            <a:r>
              <a:rPr sz="2100" spc="-105" dirty="0">
                <a:latin typeface="Calibri"/>
                <a:cs typeface="Calibri"/>
              </a:rPr>
              <a:t> </a:t>
            </a:r>
            <a:r>
              <a:rPr sz="2100" dirty="0" smtClean="0">
                <a:latin typeface="Calibri"/>
                <a:cs typeface="Calibri"/>
              </a:rPr>
              <a:t>201</a:t>
            </a:r>
            <a:r>
              <a:rPr lang="en-US" sz="2100" dirty="0" smtClean="0">
                <a:latin typeface="Calibri"/>
                <a:cs typeface="Calibri"/>
              </a:rPr>
              <a:t>6</a:t>
            </a:r>
            <a:endParaRPr sz="2100" dirty="0">
              <a:latin typeface="Calibri"/>
              <a:cs typeface="Calibri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4201491" y="4814951"/>
            <a:ext cx="1742439" cy="3467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100" spc="-10" dirty="0">
                <a:latin typeface="Calibri"/>
                <a:cs typeface="Calibri"/>
              </a:rPr>
              <a:t>Ashok</a:t>
            </a:r>
            <a:r>
              <a:rPr sz="2100" spc="-50" dirty="0">
                <a:latin typeface="Calibri"/>
                <a:cs typeface="Calibri"/>
              </a:rPr>
              <a:t> </a:t>
            </a:r>
            <a:r>
              <a:rPr sz="2100" spc="-15" dirty="0">
                <a:latin typeface="Calibri"/>
                <a:cs typeface="Calibri"/>
              </a:rPr>
              <a:t>Agrawala</a:t>
            </a:r>
            <a:endParaRPr sz="2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305050">
              <a:lnSpc>
                <a:spcPct val="100000"/>
              </a:lnSpc>
            </a:pPr>
            <a:r>
              <a:rPr spc="-90" dirty="0"/>
              <a:t>R</a:t>
            </a:r>
            <a:r>
              <a:rPr spc="-20" dirty="0"/>
              <a:t>o</a:t>
            </a:r>
            <a:r>
              <a:rPr spc="-50" dirty="0"/>
              <a:t>v</a:t>
            </a:r>
            <a:r>
              <a:rPr dirty="0"/>
              <a:t>er</a:t>
            </a:r>
          </a:p>
        </p:txBody>
      </p:sp>
      <p:sp>
        <p:nvSpPr>
          <p:cNvPr id="3" name="object 3"/>
          <p:cNvSpPr/>
          <p:nvPr/>
        </p:nvSpPr>
        <p:spPr>
          <a:xfrm>
            <a:off x="1903476" y="1600200"/>
            <a:ext cx="5337048" cy="452628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/>
          <p:nvPr/>
        </p:nvSpPr>
        <p:spPr>
          <a:xfrm>
            <a:off x="8427211" y="6465214"/>
            <a:ext cx="180975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sz="1200" dirty="0">
                <a:solidFill>
                  <a:srgbClr val="888888"/>
                </a:solidFill>
                <a:latin typeface="Calibri"/>
                <a:cs typeface="Calibri"/>
              </a:rPr>
              <a:t>10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lang="en-US" smtClean="0"/>
              <a:t>10</a:t>
            </a:fld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11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3335">
              <a:lnSpc>
                <a:spcPct val="100000"/>
              </a:lnSpc>
            </a:pPr>
            <a:r>
              <a:rPr dirty="0"/>
              <a:t>Quality </a:t>
            </a:r>
            <a:r>
              <a:rPr spc="-5" dirty="0"/>
              <a:t>of</a:t>
            </a:r>
            <a:r>
              <a:rPr spc="-80" dirty="0"/>
              <a:t> </a:t>
            </a:r>
            <a:r>
              <a:rPr spc="-30" dirty="0"/>
              <a:t>Life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35940" y="1621154"/>
            <a:ext cx="4831715" cy="4876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200" spc="-5" dirty="0">
                <a:latin typeface="Calibri"/>
                <a:cs typeface="Calibri"/>
              </a:rPr>
              <a:t>What does </a:t>
            </a:r>
            <a:r>
              <a:rPr sz="3200" dirty="0">
                <a:latin typeface="Calibri"/>
                <a:cs typeface="Calibri"/>
              </a:rPr>
              <a:t>it mean </a:t>
            </a:r>
            <a:r>
              <a:rPr sz="3200" spc="-25" dirty="0">
                <a:latin typeface="Calibri"/>
                <a:cs typeface="Calibri"/>
              </a:rPr>
              <a:t>to</a:t>
            </a:r>
            <a:r>
              <a:rPr sz="3200" spc="-45" dirty="0">
                <a:latin typeface="Calibri"/>
                <a:cs typeface="Calibri"/>
              </a:rPr>
              <a:t> </a:t>
            </a:r>
            <a:r>
              <a:rPr sz="3200" spc="-15" dirty="0">
                <a:latin typeface="Calibri"/>
                <a:cs typeface="Calibri"/>
              </a:rPr>
              <a:t>you?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12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651635">
              <a:lnSpc>
                <a:spcPct val="100000"/>
              </a:lnSpc>
            </a:pPr>
            <a:r>
              <a:rPr spc="-20" dirty="0"/>
              <a:t>Perspective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35940" y="1622805"/>
            <a:ext cx="2444750" cy="22148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2800" spc="-10" dirty="0">
                <a:latin typeface="Calibri"/>
                <a:cs typeface="Calibri"/>
              </a:rPr>
              <a:t>Individual</a:t>
            </a:r>
            <a:endParaRPr sz="28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60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10" dirty="0">
                <a:latin typeface="Calibri"/>
                <a:cs typeface="Calibri"/>
              </a:rPr>
              <a:t>Family</a:t>
            </a:r>
            <a:endParaRPr sz="24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57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5" dirty="0">
                <a:latin typeface="Calibri"/>
                <a:cs typeface="Calibri"/>
              </a:rPr>
              <a:t>Social</a:t>
            </a:r>
            <a:r>
              <a:rPr sz="2400" spc="-75" dirty="0">
                <a:latin typeface="Calibri"/>
                <a:cs typeface="Calibri"/>
              </a:rPr>
              <a:t> </a:t>
            </a:r>
            <a:r>
              <a:rPr sz="2400" spc="-15" dirty="0">
                <a:latin typeface="Calibri"/>
                <a:cs typeface="Calibri"/>
              </a:rPr>
              <a:t>Groups</a:t>
            </a:r>
            <a:endParaRPr sz="24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57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5" dirty="0">
                <a:latin typeface="Calibri"/>
                <a:cs typeface="Calibri"/>
              </a:rPr>
              <a:t>Friends</a:t>
            </a:r>
            <a:r>
              <a:rPr sz="2400" spc="-60" dirty="0">
                <a:latin typeface="Calibri"/>
                <a:cs typeface="Calibri"/>
              </a:rPr>
              <a:t> </a:t>
            </a:r>
            <a:r>
              <a:rPr sz="2400" spc="-10" dirty="0">
                <a:latin typeface="Calibri"/>
                <a:cs typeface="Calibri"/>
              </a:rPr>
              <a:t>Circle</a:t>
            </a:r>
            <a:endParaRPr sz="2400">
              <a:latin typeface="Calibri"/>
              <a:cs typeface="Calibri"/>
            </a:endParaRPr>
          </a:p>
          <a:p>
            <a:pPr marL="469900">
              <a:lnSpc>
                <a:spcPct val="100000"/>
              </a:lnSpc>
              <a:spcBef>
                <a:spcPts val="575"/>
              </a:spcBef>
            </a:pPr>
            <a:r>
              <a:rPr sz="2400" spc="-5" dirty="0">
                <a:latin typeface="Arial"/>
                <a:cs typeface="Arial"/>
              </a:rPr>
              <a:t>–</a:t>
            </a:r>
            <a:r>
              <a:rPr sz="2400" spc="155" dirty="0">
                <a:latin typeface="Arial"/>
                <a:cs typeface="Arial"/>
              </a:rPr>
              <a:t> </a:t>
            </a:r>
            <a:r>
              <a:rPr sz="2400" spc="-5" dirty="0">
                <a:latin typeface="Calibri"/>
                <a:cs typeface="Calibri"/>
              </a:rPr>
              <a:t>…</a:t>
            </a:r>
            <a:endParaRPr sz="2400">
              <a:latin typeface="Calibri"/>
              <a:cs typeface="Calibri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727828" y="1622805"/>
            <a:ext cx="2992755" cy="26352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5600" algn="l"/>
              </a:tabLst>
            </a:pPr>
            <a:r>
              <a:rPr sz="2800" spc="-20" dirty="0">
                <a:latin typeface="Calibri"/>
                <a:cs typeface="Calibri"/>
              </a:rPr>
              <a:t>Organization</a:t>
            </a:r>
            <a:endParaRPr sz="28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60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10" dirty="0">
                <a:latin typeface="Calibri"/>
                <a:cs typeface="Calibri"/>
              </a:rPr>
              <a:t>International </a:t>
            </a:r>
            <a:r>
              <a:rPr sz="2400" dirty="0">
                <a:latin typeface="Calibri"/>
                <a:cs typeface="Calibri"/>
              </a:rPr>
              <a:t>-</a:t>
            </a:r>
            <a:r>
              <a:rPr sz="2400" spc="-65" dirty="0">
                <a:latin typeface="Calibri"/>
                <a:cs typeface="Calibri"/>
              </a:rPr>
              <a:t> </a:t>
            </a:r>
            <a:r>
              <a:rPr sz="2400" spc="-5" dirty="0">
                <a:latin typeface="Calibri"/>
                <a:cs typeface="Calibri"/>
              </a:rPr>
              <a:t>UN</a:t>
            </a:r>
            <a:endParaRPr sz="24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57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10" dirty="0">
                <a:latin typeface="Calibri"/>
                <a:cs typeface="Calibri"/>
              </a:rPr>
              <a:t>Corporation</a:t>
            </a:r>
            <a:endParaRPr sz="24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57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10" dirty="0">
                <a:latin typeface="Calibri"/>
                <a:cs typeface="Calibri"/>
              </a:rPr>
              <a:t>Government</a:t>
            </a:r>
            <a:endParaRPr sz="24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57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10" dirty="0">
                <a:latin typeface="Calibri"/>
                <a:cs typeface="Calibri"/>
              </a:rPr>
              <a:t>Non-profit</a:t>
            </a:r>
            <a:endParaRPr sz="2400">
              <a:latin typeface="Calibri"/>
              <a:cs typeface="Calibri"/>
            </a:endParaRPr>
          </a:p>
          <a:p>
            <a:pPr marL="469900">
              <a:lnSpc>
                <a:spcPct val="100000"/>
              </a:lnSpc>
              <a:spcBef>
                <a:spcPts val="575"/>
              </a:spcBef>
            </a:pPr>
            <a:r>
              <a:rPr sz="2400" spc="-5" dirty="0">
                <a:latin typeface="Arial"/>
                <a:cs typeface="Arial"/>
              </a:rPr>
              <a:t>–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13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319020">
              <a:lnSpc>
                <a:spcPct val="100000"/>
              </a:lnSpc>
            </a:pPr>
            <a:r>
              <a:rPr dirty="0"/>
              <a:t>A</a:t>
            </a:r>
            <a:r>
              <a:rPr spc="-65" dirty="0"/>
              <a:t>r</a:t>
            </a:r>
            <a:r>
              <a:rPr dirty="0"/>
              <a:t>eas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sz="half" idx="2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pc="-5" dirty="0"/>
              <a:t>Security</a:t>
            </a:r>
          </a:p>
          <a:p>
            <a:pPr marL="756285" lvl="1" indent="-286385">
              <a:lnSpc>
                <a:spcPct val="100000"/>
              </a:lnSpc>
              <a:spcBef>
                <a:spcPts val="15"/>
              </a:spcBef>
              <a:buFont typeface="Arial"/>
              <a:buChar char="–"/>
              <a:tabLst>
                <a:tab pos="756920" algn="l"/>
              </a:tabLst>
            </a:pPr>
            <a:r>
              <a:rPr sz="1700" dirty="0">
                <a:latin typeface="Calibri"/>
                <a:cs typeface="Calibri"/>
              </a:rPr>
              <a:t>Public </a:t>
            </a:r>
            <a:r>
              <a:rPr sz="1700" spc="-15" dirty="0">
                <a:latin typeface="Calibri"/>
                <a:cs typeface="Calibri"/>
              </a:rPr>
              <a:t>Safety </a:t>
            </a:r>
            <a:r>
              <a:rPr sz="1700" dirty="0">
                <a:latin typeface="Calibri"/>
                <a:cs typeface="Calibri"/>
              </a:rPr>
              <a:t>–</a:t>
            </a:r>
            <a:r>
              <a:rPr sz="1700" spc="-35" dirty="0">
                <a:latin typeface="Calibri"/>
                <a:cs typeface="Calibri"/>
              </a:rPr>
              <a:t> </a:t>
            </a:r>
            <a:r>
              <a:rPr sz="1700" spc="-5" dirty="0">
                <a:latin typeface="Calibri"/>
                <a:cs typeface="Calibri"/>
              </a:rPr>
              <a:t>Individual</a:t>
            </a:r>
            <a:endParaRPr sz="17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buFont typeface="Arial"/>
              <a:buChar char="–"/>
              <a:tabLst>
                <a:tab pos="756920" algn="l"/>
              </a:tabLst>
            </a:pPr>
            <a:r>
              <a:rPr sz="1700" spc="-10" dirty="0">
                <a:latin typeface="Calibri"/>
                <a:cs typeface="Calibri"/>
              </a:rPr>
              <a:t>First </a:t>
            </a:r>
            <a:r>
              <a:rPr sz="1700" spc="-5" dirty="0">
                <a:latin typeface="Calibri"/>
                <a:cs typeface="Calibri"/>
              </a:rPr>
              <a:t>Response </a:t>
            </a:r>
            <a:r>
              <a:rPr sz="1700" dirty="0">
                <a:latin typeface="Calibri"/>
                <a:cs typeface="Calibri"/>
              </a:rPr>
              <a:t>–</a:t>
            </a:r>
            <a:r>
              <a:rPr sz="1700" spc="-85" dirty="0">
                <a:latin typeface="Calibri"/>
                <a:cs typeface="Calibri"/>
              </a:rPr>
              <a:t> </a:t>
            </a:r>
            <a:r>
              <a:rPr sz="1700" dirty="0">
                <a:latin typeface="Calibri"/>
                <a:cs typeface="Calibri"/>
              </a:rPr>
              <a:t>Incidence</a:t>
            </a:r>
            <a:endParaRPr sz="1700">
              <a:latin typeface="Calibri"/>
              <a:cs typeface="Calibri"/>
            </a:endParaRPr>
          </a:p>
          <a:p>
            <a:pPr marL="756285" marR="611505" lvl="1" indent="-286385">
              <a:lnSpc>
                <a:spcPts val="1630"/>
              </a:lnSpc>
              <a:spcBef>
                <a:spcPts val="395"/>
              </a:spcBef>
              <a:buFont typeface="Arial"/>
              <a:buChar char="–"/>
              <a:tabLst>
                <a:tab pos="756920" algn="l"/>
              </a:tabLst>
            </a:pPr>
            <a:r>
              <a:rPr sz="1700" spc="-5" dirty="0">
                <a:latin typeface="Calibri"/>
                <a:cs typeface="Calibri"/>
              </a:rPr>
              <a:t>Emergency Response</a:t>
            </a:r>
            <a:r>
              <a:rPr sz="1700" spc="-70" dirty="0">
                <a:latin typeface="Calibri"/>
                <a:cs typeface="Calibri"/>
              </a:rPr>
              <a:t> </a:t>
            </a:r>
            <a:r>
              <a:rPr sz="1700" dirty="0">
                <a:latin typeface="Calibri"/>
                <a:cs typeface="Calibri"/>
              </a:rPr>
              <a:t>–  </a:t>
            </a:r>
            <a:r>
              <a:rPr sz="1700" spc="-10" dirty="0">
                <a:latin typeface="Calibri"/>
                <a:cs typeface="Calibri"/>
              </a:rPr>
              <a:t>Catastrophic</a:t>
            </a:r>
            <a:r>
              <a:rPr sz="1700" spc="-80" dirty="0">
                <a:latin typeface="Calibri"/>
                <a:cs typeface="Calibri"/>
              </a:rPr>
              <a:t> </a:t>
            </a:r>
            <a:r>
              <a:rPr sz="1700" spc="-5" dirty="0">
                <a:latin typeface="Calibri"/>
                <a:cs typeface="Calibri"/>
              </a:rPr>
              <a:t>events</a:t>
            </a:r>
            <a:endParaRPr sz="17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pc="-5" dirty="0"/>
              <a:t>Education</a:t>
            </a:r>
          </a:p>
          <a:p>
            <a:pPr marL="756285" lvl="1" indent="-286385">
              <a:lnSpc>
                <a:spcPct val="100000"/>
              </a:lnSpc>
              <a:spcBef>
                <a:spcPts val="10"/>
              </a:spcBef>
              <a:buFont typeface="Arial"/>
              <a:buChar char="–"/>
              <a:tabLst>
                <a:tab pos="756920" algn="l"/>
              </a:tabLst>
            </a:pPr>
            <a:r>
              <a:rPr sz="1700" spc="-5" dirty="0">
                <a:latin typeface="Calibri"/>
                <a:cs typeface="Calibri"/>
              </a:rPr>
              <a:t>Elementary</a:t>
            </a:r>
            <a:endParaRPr sz="17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buFont typeface="Arial"/>
              <a:buChar char="–"/>
              <a:tabLst>
                <a:tab pos="756920" algn="l"/>
              </a:tabLst>
            </a:pPr>
            <a:r>
              <a:rPr sz="1700" spc="-5" dirty="0">
                <a:latin typeface="Calibri"/>
                <a:cs typeface="Calibri"/>
              </a:rPr>
              <a:t>School</a:t>
            </a:r>
            <a:endParaRPr sz="17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buFont typeface="Arial"/>
              <a:buChar char="–"/>
              <a:tabLst>
                <a:tab pos="756920" algn="l"/>
              </a:tabLst>
            </a:pPr>
            <a:r>
              <a:rPr sz="1700" dirty="0">
                <a:latin typeface="Calibri"/>
                <a:cs typeface="Calibri"/>
              </a:rPr>
              <a:t>College</a:t>
            </a:r>
            <a:endParaRPr sz="1700">
              <a:latin typeface="Calibri"/>
              <a:cs typeface="Calibri"/>
            </a:endParaRPr>
          </a:p>
          <a:p>
            <a:pPr marL="756285" lvl="1" indent="-286385">
              <a:lnSpc>
                <a:spcPts val="2035"/>
              </a:lnSpc>
              <a:buFont typeface="Arial"/>
              <a:buChar char="–"/>
              <a:tabLst>
                <a:tab pos="756920" algn="l"/>
              </a:tabLst>
            </a:pPr>
            <a:r>
              <a:rPr sz="1700" spc="-20" dirty="0">
                <a:latin typeface="Calibri"/>
                <a:cs typeface="Calibri"/>
              </a:rPr>
              <a:t>Post </a:t>
            </a:r>
            <a:r>
              <a:rPr sz="1700" spc="-10" dirty="0">
                <a:latin typeface="Calibri"/>
                <a:cs typeface="Calibri"/>
              </a:rPr>
              <a:t>Graduate </a:t>
            </a:r>
            <a:r>
              <a:rPr sz="1700" dirty="0">
                <a:latin typeface="Calibri"/>
                <a:cs typeface="Calibri"/>
              </a:rPr>
              <a:t>and</a:t>
            </a:r>
            <a:r>
              <a:rPr sz="1700" spc="-80" dirty="0">
                <a:latin typeface="Calibri"/>
                <a:cs typeface="Calibri"/>
              </a:rPr>
              <a:t> </a:t>
            </a:r>
            <a:r>
              <a:rPr sz="1700" spc="-5" dirty="0">
                <a:latin typeface="Calibri"/>
                <a:cs typeface="Calibri"/>
              </a:rPr>
              <a:t>Research</a:t>
            </a:r>
            <a:endParaRPr sz="1700">
              <a:latin typeface="Calibri"/>
              <a:cs typeface="Calibri"/>
            </a:endParaRPr>
          </a:p>
          <a:p>
            <a:pPr marL="355600" indent="-342900">
              <a:lnSpc>
                <a:spcPts val="2395"/>
              </a:lnSpc>
              <a:buFont typeface="Arial"/>
              <a:buChar char="•"/>
              <a:tabLst>
                <a:tab pos="356235" algn="l"/>
              </a:tabLst>
            </a:pPr>
            <a:r>
              <a:rPr dirty="0"/>
              <a:t>Health</a:t>
            </a:r>
            <a:r>
              <a:rPr spc="-90" dirty="0"/>
              <a:t> </a:t>
            </a:r>
            <a:r>
              <a:rPr spc="-10" dirty="0"/>
              <a:t>Care</a:t>
            </a:r>
          </a:p>
          <a:p>
            <a:pPr marL="756285" lvl="1" indent="-286385">
              <a:lnSpc>
                <a:spcPct val="100000"/>
              </a:lnSpc>
              <a:spcBef>
                <a:spcPts val="10"/>
              </a:spcBef>
              <a:buFont typeface="Arial"/>
              <a:buChar char="–"/>
              <a:tabLst>
                <a:tab pos="756920" algn="l"/>
              </a:tabLst>
            </a:pPr>
            <a:r>
              <a:rPr sz="1700" spc="-5" dirty="0">
                <a:latin typeface="Calibri"/>
                <a:cs typeface="Calibri"/>
              </a:rPr>
              <a:t>Physician</a:t>
            </a:r>
            <a:endParaRPr sz="17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buFont typeface="Arial"/>
              <a:buChar char="–"/>
              <a:tabLst>
                <a:tab pos="756920" algn="l"/>
              </a:tabLst>
            </a:pPr>
            <a:r>
              <a:rPr sz="1700" spc="-5" dirty="0">
                <a:latin typeface="Calibri"/>
                <a:cs typeface="Calibri"/>
              </a:rPr>
              <a:t>Hospital</a:t>
            </a:r>
            <a:endParaRPr sz="17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buFont typeface="Arial"/>
              <a:buChar char="–"/>
              <a:tabLst>
                <a:tab pos="756920" algn="l"/>
              </a:tabLst>
            </a:pPr>
            <a:r>
              <a:rPr sz="1700" spc="-5" dirty="0">
                <a:latin typeface="Calibri"/>
                <a:cs typeface="Calibri"/>
              </a:rPr>
              <a:t>ER</a:t>
            </a:r>
            <a:endParaRPr sz="1700">
              <a:latin typeface="Calibri"/>
              <a:cs typeface="Calibri"/>
            </a:endParaRPr>
          </a:p>
          <a:p>
            <a:pPr marL="756285" marR="5080" lvl="1" indent="-286385">
              <a:lnSpc>
                <a:spcPct val="80000"/>
              </a:lnSpc>
              <a:spcBef>
                <a:spcPts val="405"/>
              </a:spcBef>
              <a:buFont typeface="Arial"/>
              <a:buChar char="–"/>
              <a:tabLst>
                <a:tab pos="756920" algn="l"/>
              </a:tabLst>
            </a:pPr>
            <a:r>
              <a:rPr sz="1700" spc="-5" dirty="0">
                <a:latin typeface="Calibri"/>
                <a:cs typeface="Calibri"/>
              </a:rPr>
              <a:t>Wellness </a:t>
            </a:r>
            <a:r>
              <a:rPr sz="1700" spc="-10" dirty="0">
                <a:latin typeface="Calibri"/>
                <a:cs typeface="Calibri"/>
              </a:rPr>
              <a:t>care </a:t>
            </a:r>
            <a:r>
              <a:rPr sz="1700" dirty="0">
                <a:latin typeface="Calibri"/>
                <a:cs typeface="Calibri"/>
              </a:rPr>
              <a:t>– health clubs</a:t>
            </a:r>
            <a:r>
              <a:rPr sz="1700" spc="-145" dirty="0">
                <a:latin typeface="Calibri"/>
                <a:cs typeface="Calibri"/>
              </a:rPr>
              <a:t> </a:t>
            </a:r>
            <a:r>
              <a:rPr sz="1700" dirty="0">
                <a:latin typeface="Calibri"/>
                <a:cs typeface="Calibri"/>
              </a:rPr>
              <a:t>–  </a:t>
            </a:r>
            <a:r>
              <a:rPr sz="1700" spc="-10" dirty="0">
                <a:latin typeface="Calibri"/>
                <a:cs typeface="Calibri"/>
              </a:rPr>
              <a:t>exercise</a:t>
            </a:r>
            <a:endParaRPr sz="17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buFont typeface="Arial"/>
              <a:buChar char="–"/>
              <a:tabLst>
                <a:tab pos="756920" algn="l"/>
              </a:tabLst>
            </a:pPr>
            <a:r>
              <a:rPr sz="1700" spc="-10" dirty="0">
                <a:latin typeface="Calibri"/>
                <a:cs typeface="Calibri"/>
              </a:rPr>
              <a:t>Food </a:t>
            </a:r>
            <a:r>
              <a:rPr sz="1700" dirty="0">
                <a:latin typeface="Calibri"/>
                <a:cs typeface="Calibri"/>
              </a:rPr>
              <a:t>and</a:t>
            </a:r>
            <a:r>
              <a:rPr sz="1700" spc="-105" dirty="0">
                <a:latin typeface="Calibri"/>
                <a:cs typeface="Calibri"/>
              </a:rPr>
              <a:t> </a:t>
            </a:r>
            <a:r>
              <a:rPr sz="1700" dirty="0">
                <a:latin typeface="Calibri"/>
                <a:cs typeface="Calibri"/>
              </a:rPr>
              <a:t>Nutrition</a:t>
            </a:r>
            <a:endParaRPr sz="1700">
              <a:latin typeface="Calibri"/>
              <a:cs typeface="Calibri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727828" y="1575053"/>
            <a:ext cx="2251710" cy="18548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5600" algn="l"/>
              </a:tabLst>
            </a:pPr>
            <a:r>
              <a:rPr sz="2000" spc="-10" dirty="0">
                <a:latin typeface="Calibri"/>
                <a:cs typeface="Calibri"/>
              </a:rPr>
              <a:t>Recreation</a:t>
            </a:r>
            <a:endParaRPr sz="20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5600" algn="l"/>
              </a:tabLst>
            </a:pPr>
            <a:r>
              <a:rPr sz="2000" dirty="0">
                <a:latin typeface="Calibri"/>
                <a:cs typeface="Calibri"/>
              </a:rPr>
              <a:t>Social</a:t>
            </a:r>
            <a:r>
              <a:rPr sz="2000" spc="-60" dirty="0">
                <a:latin typeface="Calibri"/>
                <a:cs typeface="Calibri"/>
              </a:rPr>
              <a:t> </a:t>
            </a:r>
            <a:r>
              <a:rPr sz="2000" spc="-10" dirty="0">
                <a:latin typeface="Calibri"/>
                <a:cs typeface="Calibri"/>
              </a:rPr>
              <a:t>Interactions</a:t>
            </a:r>
            <a:endParaRPr sz="20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5600" algn="l"/>
              </a:tabLst>
            </a:pPr>
            <a:r>
              <a:rPr sz="2000" spc="-15" dirty="0">
                <a:latin typeface="Calibri"/>
                <a:cs typeface="Calibri"/>
              </a:rPr>
              <a:t>Transportation</a:t>
            </a:r>
            <a:endParaRPr sz="20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5600" algn="l"/>
              </a:tabLst>
            </a:pPr>
            <a:r>
              <a:rPr sz="2000" spc="-5" dirty="0">
                <a:latin typeface="Calibri"/>
                <a:cs typeface="Calibri"/>
              </a:rPr>
              <a:t>E-commerce</a:t>
            </a:r>
            <a:endParaRPr sz="20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5600" algn="l"/>
              </a:tabLst>
            </a:pPr>
            <a:r>
              <a:rPr sz="2000" spc="-5" dirty="0">
                <a:latin typeface="Calibri"/>
                <a:cs typeface="Calibri"/>
              </a:rPr>
              <a:t>Finance</a:t>
            </a:r>
            <a:endParaRPr sz="20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5600" algn="l"/>
              </a:tabLst>
            </a:pPr>
            <a:r>
              <a:rPr sz="2000" spc="-20" dirty="0">
                <a:latin typeface="Calibri"/>
                <a:cs typeface="Calibri"/>
              </a:rPr>
              <a:t>Web</a:t>
            </a:r>
            <a:endParaRPr sz="20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14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723265">
              <a:lnSpc>
                <a:spcPct val="100000"/>
              </a:lnSpc>
            </a:pPr>
            <a:r>
              <a:rPr dirty="0"/>
              <a:t>Some Basic</a:t>
            </a:r>
            <a:r>
              <a:rPr spc="-70" dirty="0"/>
              <a:t> </a:t>
            </a:r>
            <a:r>
              <a:rPr dirty="0"/>
              <a:t>Notions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35940" y="1621154"/>
            <a:ext cx="7146925" cy="43414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200" spc="-15" dirty="0">
                <a:latin typeface="Calibri"/>
                <a:cs typeface="Calibri"/>
              </a:rPr>
              <a:t>Information</a:t>
            </a:r>
            <a:endParaRPr sz="32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685"/>
              </a:spcBef>
              <a:buFont typeface="Arial"/>
              <a:buChar char="–"/>
              <a:tabLst>
                <a:tab pos="756920" algn="l"/>
              </a:tabLst>
            </a:pPr>
            <a:r>
              <a:rPr sz="2800" spc="-15" dirty="0">
                <a:latin typeface="Calibri"/>
                <a:cs typeface="Calibri"/>
              </a:rPr>
              <a:t>Fundamental</a:t>
            </a:r>
            <a:r>
              <a:rPr sz="2800" spc="-20" dirty="0">
                <a:latin typeface="Calibri"/>
                <a:cs typeface="Calibri"/>
              </a:rPr>
              <a:t> </a:t>
            </a:r>
            <a:r>
              <a:rPr sz="2800" spc="-15" dirty="0">
                <a:latin typeface="Calibri"/>
                <a:cs typeface="Calibri"/>
              </a:rPr>
              <a:t>Nature</a:t>
            </a:r>
            <a:endParaRPr sz="28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670"/>
              </a:spcBef>
              <a:buFont typeface="Arial"/>
              <a:buChar char="–"/>
              <a:tabLst>
                <a:tab pos="756920" algn="l"/>
              </a:tabLst>
            </a:pPr>
            <a:r>
              <a:rPr sz="2800" spc="-10" dirty="0">
                <a:latin typeface="Calibri"/>
                <a:cs typeface="Calibri"/>
              </a:rPr>
              <a:t>Implications</a:t>
            </a:r>
            <a:endParaRPr sz="28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750"/>
              </a:spcBef>
              <a:buFont typeface="Arial"/>
              <a:buChar char="•"/>
              <a:tabLst>
                <a:tab pos="356235" algn="l"/>
              </a:tabLst>
            </a:pPr>
            <a:r>
              <a:rPr sz="3200" spc="-10" dirty="0">
                <a:latin typeface="Calibri"/>
                <a:cs typeface="Calibri"/>
              </a:rPr>
              <a:t>Interrelationships</a:t>
            </a:r>
            <a:endParaRPr sz="32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765"/>
              </a:spcBef>
              <a:buFont typeface="Arial"/>
              <a:buChar char="•"/>
              <a:tabLst>
                <a:tab pos="356235" algn="l"/>
              </a:tabLst>
            </a:pPr>
            <a:r>
              <a:rPr sz="3200" spc="-20" dirty="0">
                <a:latin typeface="Calibri"/>
                <a:cs typeface="Calibri"/>
              </a:rPr>
              <a:t>Context</a:t>
            </a:r>
            <a:endParaRPr sz="32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770"/>
              </a:spcBef>
              <a:buFont typeface="Arial"/>
              <a:buChar char="•"/>
              <a:tabLst>
                <a:tab pos="356235" algn="l"/>
              </a:tabLst>
            </a:pPr>
            <a:r>
              <a:rPr sz="3200" dirty="0">
                <a:latin typeface="Calibri"/>
                <a:cs typeface="Calibri"/>
              </a:rPr>
              <a:t>Models</a:t>
            </a:r>
            <a:endParaRPr sz="32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765"/>
              </a:spcBef>
              <a:buFont typeface="Arial"/>
              <a:buChar char="•"/>
              <a:tabLst>
                <a:tab pos="356235" algn="l"/>
              </a:tabLst>
            </a:pPr>
            <a:r>
              <a:rPr sz="3200" spc="-10" dirty="0">
                <a:latin typeface="Calibri"/>
                <a:cs typeface="Calibri"/>
              </a:rPr>
              <a:t>Limitations </a:t>
            </a:r>
            <a:r>
              <a:rPr sz="3200" spc="-5" dirty="0">
                <a:latin typeface="Calibri"/>
                <a:cs typeface="Calibri"/>
              </a:rPr>
              <a:t>of </a:t>
            </a:r>
            <a:r>
              <a:rPr sz="3200" spc="-20" dirty="0">
                <a:latin typeface="Calibri"/>
                <a:cs typeface="Calibri"/>
              </a:rPr>
              <a:t>Physical </a:t>
            </a:r>
            <a:r>
              <a:rPr sz="3200" spc="-15" dirty="0">
                <a:latin typeface="Calibri"/>
                <a:cs typeface="Calibri"/>
              </a:rPr>
              <a:t>representations</a:t>
            </a:r>
            <a:r>
              <a:rPr sz="3200" spc="70" dirty="0">
                <a:latin typeface="Calibri"/>
                <a:cs typeface="Calibri"/>
              </a:rPr>
              <a:t> </a:t>
            </a:r>
            <a:r>
              <a:rPr sz="3200" spc="-5" dirty="0">
                <a:latin typeface="Calibri"/>
                <a:cs typeface="Calibri"/>
              </a:rPr>
              <a:t>of</a:t>
            </a:r>
            <a:endParaRPr sz="3200">
              <a:latin typeface="Calibri"/>
              <a:cs typeface="Calibri"/>
            </a:endParaRPr>
          </a:p>
          <a:p>
            <a:pPr marL="355600">
              <a:lnSpc>
                <a:spcPct val="100000"/>
              </a:lnSpc>
            </a:pPr>
            <a:r>
              <a:rPr sz="3200" spc="-15" dirty="0">
                <a:latin typeface="Calibri"/>
                <a:cs typeface="Calibri"/>
              </a:rPr>
              <a:t>information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15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509270">
              <a:lnSpc>
                <a:spcPct val="100000"/>
              </a:lnSpc>
            </a:pPr>
            <a:r>
              <a:rPr spc="-35" dirty="0"/>
              <a:t>Technological</a:t>
            </a:r>
            <a:r>
              <a:rPr spc="-40" dirty="0"/>
              <a:t> </a:t>
            </a:r>
            <a:r>
              <a:rPr spc="-5" dirty="0"/>
              <a:t>aspects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35940" y="1622805"/>
            <a:ext cx="3077845" cy="19939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2800" spc="-15" dirty="0">
                <a:latin typeface="Calibri"/>
                <a:cs typeface="Calibri"/>
              </a:rPr>
              <a:t>Processing</a:t>
            </a:r>
            <a:endParaRPr sz="28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675"/>
              </a:spcBef>
              <a:buFont typeface="Arial"/>
              <a:buChar char="•"/>
              <a:tabLst>
                <a:tab pos="356235" algn="l"/>
              </a:tabLst>
            </a:pPr>
            <a:r>
              <a:rPr sz="2800" spc="-20" dirty="0">
                <a:latin typeface="Calibri"/>
                <a:cs typeface="Calibri"/>
              </a:rPr>
              <a:t>Storage</a:t>
            </a:r>
            <a:endParaRPr sz="28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670"/>
              </a:spcBef>
              <a:buFont typeface="Arial"/>
              <a:buChar char="•"/>
              <a:tabLst>
                <a:tab pos="356235" algn="l"/>
              </a:tabLst>
            </a:pPr>
            <a:r>
              <a:rPr sz="2800" spc="-10" dirty="0">
                <a:latin typeface="Calibri"/>
                <a:cs typeface="Calibri"/>
              </a:rPr>
              <a:t>Human</a:t>
            </a:r>
            <a:r>
              <a:rPr sz="2800" spc="-25" dirty="0">
                <a:latin typeface="Calibri"/>
                <a:cs typeface="Calibri"/>
              </a:rPr>
              <a:t> </a:t>
            </a:r>
            <a:r>
              <a:rPr sz="2800" spc="-15" dirty="0">
                <a:latin typeface="Calibri"/>
                <a:cs typeface="Calibri"/>
              </a:rPr>
              <a:t>Interaction</a:t>
            </a:r>
            <a:endParaRPr sz="28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670"/>
              </a:spcBef>
              <a:buFont typeface="Arial"/>
              <a:buChar char="•"/>
              <a:tabLst>
                <a:tab pos="356235" algn="l"/>
              </a:tabLst>
            </a:pPr>
            <a:r>
              <a:rPr sz="2800" spc="-10" dirty="0">
                <a:latin typeface="Calibri"/>
                <a:cs typeface="Calibri"/>
              </a:rPr>
              <a:t>Communications</a:t>
            </a:r>
            <a:endParaRPr sz="2800">
              <a:latin typeface="Calibri"/>
              <a:cs typeface="Calibri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727828" y="1622805"/>
            <a:ext cx="2164715" cy="27266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36245" indent="-423545">
              <a:lnSpc>
                <a:spcPct val="100000"/>
              </a:lnSpc>
              <a:buFont typeface="Arial"/>
              <a:buChar char="•"/>
              <a:tabLst>
                <a:tab pos="436880" algn="l"/>
              </a:tabLst>
            </a:pPr>
            <a:r>
              <a:rPr sz="2800" spc="-5" dirty="0">
                <a:latin typeface="Calibri"/>
                <a:cs typeface="Calibri"/>
              </a:rPr>
              <a:t>Inputs</a:t>
            </a:r>
            <a:endParaRPr sz="28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60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10" dirty="0">
                <a:latin typeface="Calibri"/>
                <a:cs typeface="Calibri"/>
              </a:rPr>
              <a:t>Sensors</a:t>
            </a:r>
            <a:endParaRPr sz="24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640"/>
              </a:spcBef>
              <a:buFont typeface="Arial"/>
              <a:buChar char="•"/>
              <a:tabLst>
                <a:tab pos="355600" algn="l"/>
              </a:tabLst>
            </a:pPr>
            <a:r>
              <a:rPr sz="2800" spc="-10" dirty="0">
                <a:latin typeface="Calibri"/>
                <a:cs typeface="Calibri"/>
              </a:rPr>
              <a:t>Outputs</a:t>
            </a:r>
            <a:endParaRPr sz="28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600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5" dirty="0">
                <a:latin typeface="Calibri"/>
                <a:cs typeface="Calibri"/>
              </a:rPr>
              <a:t>Actuations</a:t>
            </a:r>
            <a:endParaRPr sz="24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57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5" dirty="0">
                <a:latin typeface="Calibri"/>
                <a:cs typeface="Calibri"/>
              </a:rPr>
              <a:t>Commands</a:t>
            </a:r>
            <a:endParaRPr sz="24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575"/>
              </a:spcBef>
              <a:buFont typeface="Arial"/>
              <a:buChar char="–"/>
              <a:tabLst>
                <a:tab pos="756920" algn="l"/>
              </a:tabLst>
            </a:pPr>
            <a:r>
              <a:rPr sz="2400" spc="-5" dirty="0">
                <a:latin typeface="Calibri"/>
                <a:cs typeface="Calibri"/>
              </a:rPr>
              <a:t>Messages</a:t>
            </a:r>
            <a:endParaRPr sz="24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16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30530">
              <a:lnSpc>
                <a:spcPct val="100000"/>
              </a:lnSpc>
            </a:pPr>
            <a:r>
              <a:rPr dirty="0"/>
              <a:t>When </a:t>
            </a:r>
            <a:r>
              <a:rPr spc="-10" dirty="0"/>
              <a:t>reading </a:t>
            </a:r>
            <a:r>
              <a:rPr dirty="0"/>
              <a:t>a</a:t>
            </a:r>
            <a:r>
              <a:rPr spc="-85" dirty="0"/>
              <a:t> </a:t>
            </a:r>
            <a:r>
              <a:rPr spc="-5" dirty="0"/>
              <a:t>paper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993444" y="1599438"/>
            <a:ext cx="3108960" cy="18865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000" spc="-5" dirty="0">
                <a:latin typeface="Calibri"/>
                <a:cs typeface="Calibri"/>
              </a:rPr>
              <a:t>Standard paper</a:t>
            </a:r>
            <a:r>
              <a:rPr sz="2000" spc="-75" dirty="0">
                <a:latin typeface="Calibri"/>
                <a:cs typeface="Calibri"/>
              </a:rPr>
              <a:t> </a:t>
            </a:r>
            <a:r>
              <a:rPr sz="2000" spc="-5" dirty="0">
                <a:latin typeface="Calibri"/>
                <a:cs typeface="Calibri"/>
              </a:rPr>
              <a:t>questions:</a:t>
            </a:r>
            <a:endParaRPr sz="2000">
              <a:latin typeface="Calibri"/>
              <a:cs typeface="Calibri"/>
            </a:endParaRPr>
          </a:p>
          <a:p>
            <a:pPr marL="697865" marR="309245" indent="-228600">
              <a:lnSpc>
                <a:spcPts val="1839"/>
              </a:lnSpc>
              <a:spcBef>
                <a:spcPts val="455"/>
              </a:spcBef>
              <a:buFont typeface="Arial"/>
              <a:buChar char="•"/>
              <a:tabLst>
                <a:tab pos="698500" algn="l"/>
              </a:tabLst>
            </a:pPr>
            <a:r>
              <a:rPr sz="1700" spc="-5" dirty="0">
                <a:latin typeface="Calibri"/>
                <a:cs typeface="Calibri"/>
              </a:rPr>
              <a:t>What </a:t>
            </a:r>
            <a:r>
              <a:rPr sz="1700" dirty="0">
                <a:latin typeface="Calibri"/>
                <a:cs typeface="Calibri"/>
              </a:rPr>
              <a:t>is the claim </a:t>
            </a:r>
            <a:r>
              <a:rPr sz="1700" spc="-5" dirty="0">
                <a:latin typeface="Calibri"/>
                <a:cs typeface="Calibri"/>
              </a:rPr>
              <a:t>of</a:t>
            </a:r>
            <a:r>
              <a:rPr sz="1700" spc="-85" dirty="0">
                <a:latin typeface="Calibri"/>
                <a:cs typeface="Calibri"/>
              </a:rPr>
              <a:t> </a:t>
            </a:r>
            <a:r>
              <a:rPr sz="1700" dirty="0">
                <a:latin typeface="Calibri"/>
                <a:cs typeface="Calibri"/>
              </a:rPr>
              <a:t>the  paper?</a:t>
            </a:r>
            <a:endParaRPr sz="1700">
              <a:latin typeface="Calibri"/>
              <a:cs typeface="Calibri"/>
            </a:endParaRPr>
          </a:p>
          <a:p>
            <a:pPr marL="697865" marR="57785" indent="-228600">
              <a:lnSpc>
                <a:spcPts val="1839"/>
              </a:lnSpc>
              <a:spcBef>
                <a:spcPts val="405"/>
              </a:spcBef>
              <a:buFont typeface="Arial"/>
              <a:buChar char="•"/>
              <a:tabLst>
                <a:tab pos="698500" algn="l"/>
              </a:tabLst>
            </a:pPr>
            <a:r>
              <a:rPr sz="1700" spc="-5" dirty="0">
                <a:latin typeface="Calibri"/>
                <a:cs typeface="Calibri"/>
              </a:rPr>
              <a:t>What </a:t>
            </a:r>
            <a:r>
              <a:rPr sz="1700" dirty="0">
                <a:latin typeface="Calibri"/>
                <a:cs typeface="Calibri"/>
              </a:rPr>
              <a:t>is the </a:t>
            </a:r>
            <a:r>
              <a:rPr sz="1700" spc="-20" dirty="0">
                <a:latin typeface="Calibri"/>
                <a:cs typeface="Calibri"/>
              </a:rPr>
              <a:t>key </a:t>
            </a:r>
            <a:r>
              <a:rPr sz="1700" dirty="0">
                <a:latin typeface="Calibri"/>
                <a:cs typeface="Calibri"/>
              </a:rPr>
              <a:t>idea </a:t>
            </a:r>
            <a:r>
              <a:rPr sz="1700" spc="-5" dirty="0">
                <a:latin typeface="Calibri"/>
                <a:cs typeface="Calibri"/>
              </a:rPr>
              <a:t>of</a:t>
            </a:r>
            <a:r>
              <a:rPr sz="1700" spc="-85" dirty="0">
                <a:latin typeface="Calibri"/>
                <a:cs typeface="Calibri"/>
              </a:rPr>
              <a:t> </a:t>
            </a:r>
            <a:r>
              <a:rPr sz="1700" dirty="0">
                <a:latin typeface="Calibri"/>
                <a:cs typeface="Calibri"/>
              </a:rPr>
              <a:t>the  paper?</a:t>
            </a:r>
            <a:endParaRPr sz="1700">
              <a:latin typeface="Calibri"/>
              <a:cs typeface="Calibri"/>
            </a:endParaRPr>
          </a:p>
          <a:p>
            <a:pPr marL="697865" marR="5080" indent="-228600">
              <a:lnSpc>
                <a:spcPts val="1839"/>
              </a:lnSpc>
              <a:spcBef>
                <a:spcPts val="405"/>
              </a:spcBef>
              <a:buFont typeface="Arial"/>
              <a:buChar char="•"/>
              <a:tabLst>
                <a:tab pos="698500" algn="l"/>
              </a:tabLst>
            </a:pPr>
            <a:r>
              <a:rPr sz="1700" spc="-5" dirty="0">
                <a:latin typeface="Calibri"/>
                <a:cs typeface="Calibri"/>
              </a:rPr>
              <a:t>What are </a:t>
            </a:r>
            <a:r>
              <a:rPr sz="1700" dirty="0">
                <a:latin typeface="Calibri"/>
                <a:cs typeface="Calibri"/>
              </a:rPr>
              <a:t>the </a:t>
            </a:r>
            <a:r>
              <a:rPr sz="1700" spc="-10" dirty="0">
                <a:latin typeface="Calibri"/>
                <a:cs typeface="Calibri"/>
              </a:rPr>
              <a:t>strengths</a:t>
            </a:r>
            <a:r>
              <a:rPr sz="1700" spc="-110" dirty="0">
                <a:latin typeface="Calibri"/>
                <a:cs typeface="Calibri"/>
              </a:rPr>
              <a:t> </a:t>
            </a:r>
            <a:r>
              <a:rPr sz="1700" dirty="0">
                <a:latin typeface="Calibri"/>
                <a:cs typeface="Calibri"/>
              </a:rPr>
              <a:t>and  weaknesses </a:t>
            </a:r>
            <a:r>
              <a:rPr sz="1700" spc="-5" dirty="0">
                <a:latin typeface="Calibri"/>
                <a:cs typeface="Calibri"/>
              </a:rPr>
              <a:t>of </a:t>
            </a:r>
            <a:r>
              <a:rPr sz="1700" dirty="0">
                <a:latin typeface="Calibri"/>
                <a:cs typeface="Calibri"/>
              </a:rPr>
              <a:t>the</a:t>
            </a:r>
            <a:r>
              <a:rPr sz="1700" spc="-100" dirty="0">
                <a:latin typeface="Calibri"/>
                <a:cs typeface="Calibri"/>
              </a:rPr>
              <a:t> </a:t>
            </a:r>
            <a:r>
              <a:rPr sz="1700" dirty="0">
                <a:latin typeface="Calibri"/>
                <a:cs typeface="Calibri"/>
              </a:rPr>
              <a:t>paper?</a:t>
            </a:r>
            <a:endParaRPr sz="1700">
              <a:latin typeface="Calibri"/>
              <a:cs typeface="Calibri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sz="half" idx="3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10" dirty="0"/>
              <a:t>Information-Centric</a:t>
            </a:r>
            <a:r>
              <a:rPr spc="430" dirty="0"/>
              <a:t> </a:t>
            </a:r>
            <a:r>
              <a:rPr spc="-5" dirty="0"/>
              <a:t>questions:</a:t>
            </a:r>
          </a:p>
          <a:p>
            <a:pPr marL="698500" marR="295910" indent="-228600">
              <a:lnSpc>
                <a:spcPts val="1839"/>
              </a:lnSpc>
              <a:spcBef>
                <a:spcPts val="455"/>
              </a:spcBef>
              <a:buFont typeface="Arial"/>
              <a:buChar char="•"/>
              <a:tabLst>
                <a:tab pos="698500" algn="l"/>
              </a:tabLst>
            </a:pPr>
            <a:r>
              <a:rPr sz="1700" spc="-5" dirty="0"/>
              <a:t>What </a:t>
            </a:r>
            <a:r>
              <a:rPr sz="1700" dirty="0"/>
              <a:t>is the </a:t>
            </a:r>
            <a:r>
              <a:rPr sz="1700" spc="-5" dirty="0"/>
              <a:t>purpose of</a:t>
            </a:r>
            <a:r>
              <a:rPr sz="1700" spc="-85" dirty="0"/>
              <a:t> </a:t>
            </a:r>
            <a:r>
              <a:rPr sz="1700" dirty="0"/>
              <a:t>the  </a:t>
            </a:r>
            <a:r>
              <a:rPr sz="1700" spc="-5" dirty="0">
                <a:latin typeface="Calibri"/>
                <a:cs typeface="Calibri"/>
              </a:rPr>
              <a:t>‘information’ they </a:t>
            </a:r>
            <a:r>
              <a:rPr sz="1700" spc="-10" dirty="0">
                <a:latin typeface="Calibri"/>
                <a:cs typeface="Calibri"/>
              </a:rPr>
              <a:t>are  </a:t>
            </a:r>
            <a:r>
              <a:rPr sz="1700" spc="-5" dirty="0"/>
              <a:t>capturing?</a:t>
            </a:r>
            <a:endParaRPr sz="1700">
              <a:latin typeface="Calibri"/>
              <a:cs typeface="Calibri"/>
            </a:endParaRPr>
          </a:p>
          <a:p>
            <a:pPr marL="698500" marR="198120" indent="-228600">
              <a:lnSpc>
                <a:spcPts val="1839"/>
              </a:lnSpc>
              <a:spcBef>
                <a:spcPts val="405"/>
              </a:spcBef>
              <a:buFont typeface="Arial"/>
              <a:buChar char="•"/>
              <a:tabLst>
                <a:tab pos="698500" algn="l"/>
              </a:tabLst>
            </a:pPr>
            <a:r>
              <a:rPr sz="1700" spc="-5" dirty="0">
                <a:latin typeface="Calibri"/>
                <a:cs typeface="Calibri"/>
              </a:rPr>
              <a:t>What ‘information’ are</a:t>
            </a:r>
            <a:r>
              <a:rPr sz="1700" spc="-105" dirty="0">
                <a:latin typeface="Calibri"/>
                <a:cs typeface="Calibri"/>
              </a:rPr>
              <a:t> </a:t>
            </a:r>
            <a:r>
              <a:rPr sz="1700" spc="-5" dirty="0">
                <a:latin typeface="Calibri"/>
                <a:cs typeface="Calibri"/>
              </a:rPr>
              <a:t>they  </a:t>
            </a:r>
            <a:r>
              <a:rPr sz="1700" spc="-5" dirty="0"/>
              <a:t>capturing?</a:t>
            </a:r>
            <a:endParaRPr sz="1700">
              <a:latin typeface="Calibri"/>
              <a:cs typeface="Calibri"/>
            </a:endParaRPr>
          </a:p>
          <a:p>
            <a:pPr marL="698500" marR="247015" indent="-228600">
              <a:lnSpc>
                <a:spcPts val="1839"/>
              </a:lnSpc>
              <a:spcBef>
                <a:spcPts val="405"/>
              </a:spcBef>
              <a:buFont typeface="Arial"/>
              <a:buChar char="•"/>
              <a:tabLst>
                <a:tab pos="698500" algn="l"/>
              </a:tabLst>
            </a:pPr>
            <a:r>
              <a:rPr sz="1700" spc="-10" dirty="0"/>
              <a:t>How </a:t>
            </a:r>
            <a:r>
              <a:rPr sz="1700" spc="-5" dirty="0"/>
              <a:t>are they capturing</a:t>
            </a:r>
            <a:r>
              <a:rPr sz="1700" spc="-80" dirty="0"/>
              <a:t> </a:t>
            </a:r>
            <a:r>
              <a:rPr sz="1700" dirty="0"/>
              <a:t>the  </a:t>
            </a:r>
            <a:r>
              <a:rPr sz="1700" spc="-5" dirty="0">
                <a:latin typeface="Calibri"/>
                <a:cs typeface="Calibri"/>
              </a:rPr>
              <a:t>‘information’?</a:t>
            </a:r>
            <a:endParaRPr sz="1700">
              <a:latin typeface="Calibri"/>
              <a:cs typeface="Calibri"/>
            </a:endParaRPr>
          </a:p>
          <a:p>
            <a:pPr marL="698500" marR="470534" indent="-228600">
              <a:lnSpc>
                <a:spcPts val="1839"/>
              </a:lnSpc>
              <a:spcBef>
                <a:spcPts val="405"/>
              </a:spcBef>
              <a:buFont typeface="Arial"/>
              <a:buChar char="•"/>
              <a:tabLst>
                <a:tab pos="698500" algn="l"/>
              </a:tabLst>
            </a:pPr>
            <a:r>
              <a:rPr sz="1700" spc="-10" dirty="0"/>
              <a:t>How </a:t>
            </a:r>
            <a:r>
              <a:rPr sz="1700" spc="-5" dirty="0"/>
              <a:t>are they storing</a:t>
            </a:r>
            <a:r>
              <a:rPr sz="1700" spc="-85" dirty="0"/>
              <a:t> </a:t>
            </a:r>
            <a:r>
              <a:rPr sz="1700" dirty="0"/>
              <a:t>the  </a:t>
            </a:r>
            <a:r>
              <a:rPr sz="1700" spc="-5" dirty="0">
                <a:latin typeface="Calibri"/>
                <a:cs typeface="Calibri"/>
              </a:rPr>
              <a:t>‘information’?</a:t>
            </a:r>
            <a:endParaRPr sz="1700">
              <a:latin typeface="Calibri"/>
              <a:cs typeface="Calibri"/>
            </a:endParaRPr>
          </a:p>
          <a:p>
            <a:pPr marL="698500" indent="-228600">
              <a:lnSpc>
                <a:spcPts val="1939"/>
              </a:lnSpc>
              <a:spcBef>
                <a:spcPts val="175"/>
              </a:spcBef>
              <a:buFont typeface="Arial"/>
              <a:buChar char="•"/>
              <a:tabLst>
                <a:tab pos="698500" algn="l"/>
              </a:tabLst>
            </a:pPr>
            <a:r>
              <a:rPr sz="1700" spc="-5" dirty="0">
                <a:latin typeface="Calibri"/>
                <a:cs typeface="Calibri"/>
              </a:rPr>
              <a:t>What </a:t>
            </a:r>
            <a:r>
              <a:rPr sz="1700" spc="-15" dirty="0">
                <a:latin typeface="Calibri"/>
                <a:cs typeface="Calibri"/>
              </a:rPr>
              <a:t>‘contextual</a:t>
            </a:r>
            <a:r>
              <a:rPr sz="1700" spc="-80" dirty="0">
                <a:latin typeface="Calibri"/>
                <a:cs typeface="Calibri"/>
              </a:rPr>
              <a:t> </a:t>
            </a:r>
            <a:r>
              <a:rPr sz="1700" spc="-5" dirty="0">
                <a:latin typeface="Calibri"/>
                <a:cs typeface="Calibri"/>
              </a:rPr>
              <a:t>information’</a:t>
            </a:r>
            <a:endParaRPr sz="1700">
              <a:latin typeface="Calibri"/>
              <a:cs typeface="Calibri"/>
            </a:endParaRPr>
          </a:p>
          <a:p>
            <a:pPr marL="698500">
              <a:lnSpc>
                <a:spcPts val="1939"/>
              </a:lnSpc>
            </a:pPr>
            <a:r>
              <a:rPr sz="1700" spc="-5" dirty="0"/>
              <a:t>are </a:t>
            </a:r>
            <a:r>
              <a:rPr sz="1700" dirty="0"/>
              <a:t>they</a:t>
            </a:r>
            <a:r>
              <a:rPr sz="1700" spc="-60" dirty="0"/>
              <a:t> </a:t>
            </a:r>
            <a:r>
              <a:rPr sz="1700" spc="-5" dirty="0"/>
              <a:t>capturing?</a:t>
            </a:r>
            <a:endParaRPr sz="1700"/>
          </a:p>
          <a:p>
            <a:pPr marL="698500" marR="177165" indent="-228600">
              <a:lnSpc>
                <a:spcPts val="1839"/>
              </a:lnSpc>
              <a:spcBef>
                <a:spcPts val="434"/>
              </a:spcBef>
              <a:buFont typeface="Arial"/>
              <a:buChar char="•"/>
              <a:tabLst>
                <a:tab pos="698500" algn="l"/>
              </a:tabLst>
            </a:pPr>
            <a:r>
              <a:rPr sz="1700" dirty="0">
                <a:latin typeface="Calibri"/>
                <a:cs typeface="Calibri"/>
              </a:rPr>
              <a:t>Is the </a:t>
            </a:r>
            <a:r>
              <a:rPr sz="1700" spc="-5" dirty="0">
                <a:latin typeface="Calibri"/>
                <a:cs typeface="Calibri"/>
              </a:rPr>
              <a:t>‘information’ </a:t>
            </a:r>
            <a:r>
              <a:rPr sz="1700" dirty="0">
                <a:latin typeface="Calibri"/>
                <a:cs typeface="Calibri"/>
              </a:rPr>
              <a:t>being  </a:t>
            </a:r>
            <a:r>
              <a:rPr sz="1700" spc="-5" dirty="0"/>
              <a:t>captured sufficient or</a:t>
            </a:r>
            <a:r>
              <a:rPr sz="1700" spc="-110" dirty="0"/>
              <a:t> </a:t>
            </a:r>
            <a:r>
              <a:rPr sz="1700" spc="-5" dirty="0"/>
              <a:t>useful  </a:t>
            </a:r>
            <a:r>
              <a:rPr sz="1700" spc="-15" dirty="0"/>
              <a:t>for </a:t>
            </a:r>
            <a:r>
              <a:rPr sz="1700" dirty="0"/>
              <a:t>the</a:t>
            </a:r>
            <a:r>
              <a:rPr sz="1700" spc="-50" dirty="0"/>
              <a:t> </a:t>
            </a:r>
            <a:r>
              <a:rPr sz="1700" spc="-5" dirty="0"/>
              <a:t>purpose?</a:t>
            </a:r>
            <a:endParaRPr sz="1700">
              <a:latin typeface="Calibri"/>
              <a:cs typeface="Calibri"/>
            </a:endParaRPr>
          </a:p>
          <a:p>
            <a:pPr marL="698500" marR="38100" indent="-228600">
              <a:lnSpc>
                <a:spcPts val="1839"/>
              </a:lnSpc>
              <a:spcBef>
                <a:spcPts val="400"/>
              </a:spcBef>
              <a:buFont typeface="Arial"/>
              <a:buChar char="•"/>
              <a:tabLst>
                <a:tab pos="698500" algn="l"/>
              </a:tabLst>
            </a:pPr>
            <a:r>
              <a:rPr sz="1700" spc="-5" dirty="0">
                <a:latin typeface="Calibri"/>
                <a:cs typeface="Calibri"/>
              </a:rPr>
              <a:t>What additional</a:t>
            </a:r>
            <a:r>
              <a:rPr sz="1700" spc="-70" dirty="0">
                <a:latin typeface="Calibri"/>
                <a:cs typeface="Calibri"/>
              </a:rPr>
              <a:t> </a:t>
            </a:r>
            <a:r>
              <a:rPr sz="1700" spc="-5" dirty="0">
                <a:latin typeface="Calibri"/>
                <a:cs typeface="Calibri"/>
              </a:rPr>
              <a:t>‘information’  </a:t>
            </a:r>
            <a:r>
              <a:rPr sz="1700" spc="-5" dirty="0"/>
              <a:t>could or should be</a:t>
            </a:r>
            <a:r>
              <a:rPr sz="1700" spc="-35" dirty="0"/>
              <a:t> </a:t>
            </a:r>
            <a:r>
              <a:rPr sz="1700" spc="-10" dirty="0"/>
              <a:t>captured?</a:t>
            </a:r>
            <a:endParaRPr sz="17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2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10" dirty="0"/>
              <a:t>What is </a:t>
            </a:r>
            <a:r>
              <a:rPr dirty="0"/>
              <a:t>this </a:t>
            </a:r>
            <a:r>
              <a:rPr spc="-10" dirty="0"/>
              <a:t>Course</a:t>
            </a:r>
            <a:r>
              <a:rPr spc="-50" dirty="0"/>
              <a:t> </a:t>
            </a:r>
            <a:r>
              <a:rPr dirty="0"/>
              <a:t>About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1254963" y="3106292"/>
            <a:ext cx="6635750" cy="8839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800" spc="-15" dirty="0">
                <a:latin typeface="Calibri"/>
                <a:cs typeface="Calibri"/>
              </a:rPr>
              <a:t>Improving </a:t>
            </a:r>
            <a:r>
              <a:rPr sz="2800" spc="-5" dirty="0">
                <a:latin typeface="Calibri"/>
                <a:cs typeface="Calibri"/>
              </a:rPr>
              <a:t>the </a:t>
            </a:r>
            <a:r>
              <a:rPr sz="2800" spc="-10" dirty="0">
                <a:latin typeface="Calibri"/>
                <a:cs typeface="Calibri"/>
              </a:rPr>
              <a:t>quality </a:t>
            </a:r>
            <a:r>
              <a:rPr sz="2800" spc="-5" dirty="0">
                <a:latin typeface="Calibri"/>
                <a:cs typeface="Calibri"/>
              </a:rPr>
              <a:t>of </a:t>
            </a:r>
            <a:r>
              <a:rPr sz="2800" spc="-25" dirty="0">
                <a:latin typeface="Calibri"/>
                <a:cs typeface="Calibri"/>
              </a:rPr>
              <a:t>life </a:t>
            </a:r>
            <a:r>
              <a:rPr sz="2800" spc="-10" dirty="0">
                <a:latin typeface="Calibri"/>
                <a:cs typeface="Calibri"/>
              </a:rPr>
              <a:t>using</a:t>
            </a:r>
            <a:r>
              <a:rPr sz="2800" spc="145" dirty="0">
                <a:latin typeface="Calibri"/>
                <a:cs typeface="Calibri"/>
              </a:rPr>
              <a:t> </a:t>
            </a:r>
            <a:r>
              <a:rPr sz="2800" spc="-15" dirty="0">
                <a:latin typeface="Calibri"/>
                <a:cs typeface="Calibri"/>
              </a:rPr>
              <a:t>information</a:t>
            </a:r>
            <a:endParaRPr sz="2800">
              <a:latin typeface="Calibri"/>
              <a:cs typeface="Calibri"/>
            </a:endParaRPr>
          </a:p>
          <a:p>
            <a:pPr marL="342265" algn="ctr">
              <a:lnSpc>
                <a:spcPct val="100000"/>
              </a:lnSpc>
            </a:pPr>
            <a:r>
              <a:rPr sz="2800" spc="-10" dirty="0">
                <a:latin typeface="Calibri"/>
                <a:cs typeface="Calibri"/>
              </a:rPr>
              <a:t>technology</a:t>
            </a:r>
            <a:endParaRPr sz="28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3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617980">
              <a:lnSpc>
                <a:spcPct val="100000"/>
              </a:lnSpc>
            </a:pPr>
            <a:r>
              <a:rPr spc="-95" dirty="0"/>
              <a:t>P</a:t>
            </a:r>
            <a:r>
              <a:rPr dirty="0"/>
              <a:t>articipa</a:t>
            </a:r>
            <a:r>
              <a:rPr spc="-35" dirty="0"/>
              <a:t>n</a:t>
            </a:r>
            <a:r>
              <a:rPr dirty="0"/>
              <a:t>ts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35940" y="1621154"/>
            <a:ext cx="5319395" cy="294696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200" dirty="0">
                <a:latin typeface="Calibri"/>
                <a:cs typeface="Calibri"/>
              </a:rPr>
              <a:t>UMD</a:t>
            </a:r>
          </a:p>
          <a:p>
            <a:pPr marL="756285" lvl="1" indent="-286385">
              <a:lnSpc>
                <a:spcPct val="100000"/>
              </a:lnSpc>
              <a:spcBef>
                <a:spcPts val="685"/>
              </a:spcBef>
              <a:buFont typeface="Arial"/>
              <a:buChar char="–"/>
              <a:tabLst>
                <a:tab pos="756920" algn="l"/>
              </a:tabLst>
            </a:pPr>
            <a:r>
              <a:rPr lang="en-US" sz="2800" spc="-5" dirty="0" smtClean="0">
                <a:latin typeface="Calibri"/>
                <a:cs typeface="Calibri"/>
              </a:rPr>
              <a:t>30</a:t>
            </a:r>
            <a:r>
              <a:rPr sz="2800" spc="-45" dirty="0" smtClean="0">
                <a:latin typeface="Calibri"/>
                <a:cs typeface="Calibri"/>
              </a:rPr>
              <a:t> </a:t>
            </a:r>
            <a:r>
              <a:rPr sz="2800" spc="-20" dirty="0">
                <a:latin typeface="Calibri"/>
                <a:cs typeface="Calibri"/>
              </a:rPr>
              <a:t>registered</a:t>
            </a:r>
            <a:endParaRPr sz="2800" dirty="0">
              <a:latin typeface="Calibri"/>
              <a:cs typeface="Calibri"/>
            </a:endParaRPr>
          </a:p>
          <a:p>
            <a:pPr marL="469900">
              <a:lnSpc>
                <a:spcPct val="100000"/>
              </a:lnSpc>
              <a:spcBef>
                <a:spcPts val="670"/>
              </a:spcBef>
            </a:pPr>
            <a:r>
              <a:rPr sz="2800" spc="-5" dirty="0">
                <a:latin typeface="Arial"/>
                <a:cs typeface="Arial"/>
              </a:rPr>
              <a:t>–</a:t>
            </a:r>
            <a:r>
              <a:rPr sz="2800" spc="-175" dirty="0">
                <a:latin typeface="Arial"/>
                <a:cs typeface="Arial"/>
              </a:rPr>
              <a:t> </a:t>
            </a:r>
            <a:r>
              <a:rPr lang="en-US" sz="2800" spc="-5" dirty="0" smtClean="0">
                <a:latin typeface="Calibri"/>
                <a:cs typeface="Calibri"/>
              </a:rPr>
              <a:t>2 on Wait List</a:t>
            </a:r>
          </a:p>
          <a:p>
            <a:pPr marL="469900">
              <a:lnSpc>
                <a:spcPct val="100000"/>
              </a:lnSpc>
              <a:spcBef>
                <a:spcPts val="670"/>
              </a:spcBef>
            </a:pPr>
            <a:endParaRPr sz="2800" dirty="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29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4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05790">
              <a:lnSpc>
                <a:spcPct val="100000"/>
              </a:lnSpc>
            </a:pPr>
            <a:r>
              <a:rPr spc="-65" dirty="0"/>
              <a:t>Topics </a:t>
            </a:r>
            <a:r>
              <a:rPr spc="-25" dirty="0"/>
              <a:t>to </a:t>
            </a:r>
            <a:r>
              <a:rPr spc="5" dirty="0"/>
              <a:t>be</a:t>
            </a:r>
            <a:r>
              <a:rPr spc="30" dirty="0"/>
              <a:t> </a:t>
            </a:r>
            <a:r>
              <a:rPr spc="-20" dirty="0"/>
              <a:t>Covered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000" spc="-15" dirty="0"/>
              <a:t>Information</a:t>
            </a:r>
            <a:r>
              <a:rPr sz="3000" spc="-45" dirty="0"/>
              <a:t> </a:t>
            </a:r>
            <a:r>
              <a:rPr sz="3000" spc="-5" dirty="0"/>
              <a:t>Dynamics</a:t>
            </a:r>
            <a:endParaRPr sz="3000"/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000" spc="-20" dirty="0"/>
              <a:t>Context </a:t>
            </a:r>
            <a:r>
              <a:rPr sz="3000" dirty="0"/>
              <a:t>and </a:t>
            </a:r>
            <a:r>
              <a:rPr sz="3000" spc="-20" dirty="0"/>
              <a:t>Context </a:t>
            </a:r>
            <a:r>
              <a:rPr sz="3000" spc="-15" dirty="0"/>
              <a:t>Aware</a:t>
            </a:r>
            <a:r>
              <a:rPr sz="3000" spc="-65" dirty="0"/>
              <a:t> </a:t>
            </a:r>
            <a:r>
              <a:rPr sz="3000" spc="-5" dirty="0"/>
              <a:t>Computing</a:t>
            </a:r>
            <a:endParaRPr sz="3000"/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000" spc="-10" dirty="0"/>
              <a:t>Location </a:t>
            </a:r>
            <a:r>
              <a:rPr sz="3000" spc="-10" dirty="0">
                <a:latin typeface="Calibri"/>
                <a:cs typeface="Calibri"/>
              </a:rPr>
              <a:t>–</a:t>
            </a:r>
            <a:r>
              <a:rPr sz="3000" spc="-10" dirty="0"/>
              <a:t>Determination </a:t>
            </a:r>
            <a:r>
              <a:rPr sz="3000" dirty="0"/>
              <a:t>and</a:t>
            </a:r>
            <a:r>
              <a:rPr sz="3000" spc="-25" dirty="0"/>
              <a:t> </a:t>
            </a:r>
            <a:r>
              <a:rPr sz="3000" spc="-10" dirty="0"/>
              <a:t>Use</a:t>
            </a:r>
            <a:endParaRPr sz="30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000" dirty="0"/>
              <a:t>Activity</a:t>
            </a:r>
            <a:r>
              <a:rPr sz="3000" spc="-120" dirty="0"/>
              <a:t> </a:t>
            </a:r>
            <a:r>
              <a:rPr sz="3000" spc="-10" dirty="0"/>
              <a:t>Recognition</a:t>
            </a:r>
            <a:endParaRPr sz="3000"/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000" spc="-20" dirty="0"/>
              <a:t>Context </a:t>
            </a:r>
            <a:r>
              <a:rPr sz="3000" spc="-5" dirty="0"/>
              <a:t>Modeling </a:t>
            </a:r>
            <a:r>
              <a:rPr sz="3000" dirty="0"/>
              <a:t>and</a:t>
            </a:r>
            <a:r>
              <a:rPr sz="3000" spc="-40" dirty="0"/>
              <a:t> </a:t>
            </a:r>
            <a:r>
              <a:rPr sz="3000" spc="-10" dirty="0"/>
              <a:t>Reasoning</a:t>
            </a:r>
            <a:endParaRPr sz="3000"/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000" spc="-5" dirty="0"/>
              <a:t>Learning </a:t>
            </a:r>
            <a:r>
              <a:rPr sz="3000" spc="-20" dirty="0"/>
              <a:t>from</a:t>
            </a:r>
            <a:r>
              <a:rPr sz="3000" spc="-65" dirty="0"/>
              <a:t> </a:t>
            </a:r>
            <a:r>
              <a:rPr sz="3000" spc="-20" dirty="0"/>
              <a:t>Context</a:t>
            </a:r>
            <a:endParaRPr sz="3000"/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000" spc="-15" dirty="0"/>
              <a:t>Context-Aware </a:t>
            </a:r>
            <a:r>
              <a:rPr sz="3000" spc="-20" dirty="0"/>
              <a:t>Systems </a:t>
            </a:r>
            <a:r>
              <a:rPr sz="3000" dirty="0"/>
              <a:t>and</a:t>
            </a:r>
            <a:r>
              <a:rPr sz="3000" spc="-85" dirty="0"/>
              <a:t> </a:t>
            </a:r>
            <a:r>
              <a:rPr sz="3000" spc="-15" dirty="0"/>
              <a:t>Middleware</a:t>
            </a:r>
            <a:endParaRPr sz="3000"/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000" spc="-10" dirty="0"/>
              <a:t>Proactive</a:t>
            </a:r>
            <a:r>
              <a:rPr sz="3000" spc="-125" dirty="0"/>
              <a:t> </a:t>
            </a:r>
            <a:r>
              <a:rPr sz="3000" spc="-5" dirty="0"/>
              <a:t>Computing</a:t>
            </a:r>
            <a:endParaRPr sz="3000"/>
          </a:p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000" spc="-5" dirty="0"/>
              <a:t>Other </a:t>
            </a:r>
            <a:r>
              <a:rPr sz="3000" spc="-10" dirty="0"/>
              <a:t>issues </a:t>
            </a:r>
            <a:r>
              <a:rPr sz="3000" dirty="0">
                <a:latin typeface="Calibri"/>
                <a:cs typeface="Calibri"/>
              </a:rPr>
              <a:t>– </a:t>
            </a:r>
            <a:r>
              <a:rPr sz="3000" spc="-30" dirty="0">
                <a:latin typeface="Calibri"/>
                <a:cs typeface="Calibri"/>
              </a:rPr>
              <a:t>Security,</a:t>
            </a:r>
            <a:r>
              <a:rPr sz="3000" spc="25" dirty="0">
                <a:latin typeface="Calibri"/>
                <a:cs typeface="Calibri"/>
              </a:rPr>
              <a:t> </a:t>
            </a:r>
            <a:r>
              <a:rPr sz="3000" spc="-35" dirty="0">
                <a:latin typeface="Calibri"/>
                <a:cs typeface="Calibri"/>
              </a:rPr>
              <a:t>Privacy,…</a:t>
            </a:r>
            <a:endParaRPr sz="30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5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854200">
              <a:lnSpc>
                <a:spcPct val="100000"/>
              </a:lnSpc>
            </a:pPr>
            <a:r>
              <a:rPr spc="-175" dirty="0"/>
              <a:t>W</a:t>
            </a:r>
            <a:r>
              <a:rPr spc="-5" dirty="0"/>
              <a:t>orkload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pc="-5" dirty="0"/>
              <a:t>Class </a:t>
            </a:r>
            <a:r>
              <a:rPr spc="-15" dirty="0"/>
              <a:t>Presentation </a:t>
            </a:r>
            <a:r>
              <a:rPr dirty="0"/>
              <a:t>and</a:t>
            </a:r>
            <a:r>
              <a:rPr spc="5" dirty="0"/>
              <a:t> </a:t>
            </a:r>
            <a:r>
              <a:rPr spc="-20" dirty="0"/>
              <a:t>Write-up</a:t>
            </a:r>
          </a:p>
          <a:p>
            <a:pPr marL="756285" marR="5080" indent="-287020">
              <a:lnSpc>
                <a:spcPct val="90000"/>
              </a:lnSpc>
              <a:spcBef>
                <a:spcPts val="690"/>
              </a:spcBef>
            </a:pPr>
            <a:r>
              <a:rPr sz="2800" spc="-5" dirty="0">
                <a:latin typeface="Arial"/>
                <a:cs typeface="Arial"/>
              </a:rPr>
              <a:t>– </a:t>
            </a:r>
            <a:r>
              <a:rPr sz="2800" spc="-5" dirty="0"/>
              <a:t>Will assign a </a:t>
            </a:r>
            <a:r>
              <a:rPr sz="2800" spc="-15" dirty="0"/>
              <a:t>topic </a:t>
            </a:r>
            <a:r>
              <a:rPr sz="2800" spc="-25" dirty="0"/>
              <a:t>for </a:t>
            </a:r>
            <a:r>
              <a:rPr sz="2800" spc="-5" dirty="0"/>
              <a:t>each class and each </a:t>
            </a:r>
            <a:r>
              <a:rPr sz="2800" spc="-15" dirty="0"/>
              <a:t>student  </a:t>
            </a:r>
            <a:r>
              <a:rPr sz="2800" spc="-10" dirty="0"/>
              <a:t>has </a:t>
            </a:r>
            <a:r>
              <a:rPr sz="2800" spc="-15" dirty="0"/>
              <a:t>to </a:t>
            </a:r>
            <a:r>
              <a:rPr sz="2800" spc="-10" dirty="0"/>
              <a:t>pick </a:t>
            </a:r>
            <a:r>
              <a:rPr sz="2800" spc="-5" dirty="0"/>
              <a:t>a </a:t>
            </a:r>
            <a:r>
              <a:rPr sz="2800" spc="-10" dirty="0"/>
              <a:t>topic, </a:t>
            </a:r>
            <a:r>
              <a:rPr sz="2800" spc="-15" dirty="0"/>
              <a:t>present </a:t>
            </a:r>
            <a:r>
              <a:rPr sz="2800" spc="-5" dirty="0"/>
              <a:t>and </a:t>
            </a:r>
            <a:r>
              <a:rPr sz="2800" spc="-20" dirty="0"/>
              <a:t>prepare </a:t>
            </a:r>
            <a:r>
              <a:rPr sz="2800" spc="-5" dirty="0"/>
              <a:t>a </a:t>
            </a:r>
            <a:r>
              <a:rPr sz="2800" dirty="0"/>
              <a:t>4-5 </a:t>
            </a:r>
            <a:r>
              <a:rPr sz="2800" spc="-10" dirty="0"/>
              <a:t>page  </a:t>
            </a:r>
            <a:r>
              <a:rPr sz="2800" spc="-5" dirty="0"/>
              <a:t>summary </a:t>
            </a:r>
            <a:r>
              <a:rPr sz="2800" spc="-10" dirty="0"/>
              <a:t>write </a:t>
            </a:r>
            <a:r>
              <a:rPr sz="2800" spc="-5" dirty="0"/>
              <a:t>up </a:t>
            </a:r>
            <a:r>
              <a:rPr sz="2800" spc="-15" dirty="0"/>
              <a:t>to </a:t>
            </a:r>
            <a:r>
              <a:rPr sz="2800" spc="-5" dirty="0"/>
              <a:t>be </a:t>
            </a:r>
            <a:r>
              <a:rPr sz="2800" spc="-15" dirty="0"/>
              <a:t>distributed to </a:t>
            </a:r>
            <a:r>
              <a:rPr sz="2800" spc="-5" dirty="0"/>
              <a:t>the class  </a:t>
            </a:r>
            <a:r>
              <a:rPr sz="2800" spc="-30" dirty="0"/>
              <a:t>before</a:t>
            </a:r>
            <a:r>
              <a:rPr sz="2800" spc="-60" dirty="0"/>
              <a:t> </a:t>
            </a:r>
            <a:r>
              <a:rPr sz="2800" spc="-15" dirty="0"/>
              <a:t>presentation</a:t>
            </a:r>
            <a:endParaRPr sz="28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365"/>
              </a:spcBef>
              <a:buFont typeface="Arial"/>
              <a:buChar char="•"/>
              <a:tabLst>
                <a:tab pos="356235" algn="l"/>
              </a:tabLst>
            </a:pPr>
            <a:r>
              <a:rPr spc="-5" dirty="0"/>
              <a:t>Class participation </a:t>
            </a:r>
            <a:r>
              <a:rPr dirty="0"/>
              <a:t>and</a:t>
            </a:r>
            <a:r>
              <a:rPr spc="-20" dirty="0"/>
              <a:t> </a:t>
            </a:r>
            <a:r>
              <a:rPr spc="-5" dirty="0"/>
              <a:t>discussions</a:t>
            </a:r>
          </a:p>
          <a:p>
            <a:pPr marL="355600" indent="-342900">
              <a:lnSpc>
                <a:spcPct val="100000"/>
              </a:lnSpc>
              <a:spcBef>
                <a:spcPts val="384"/>
              </a:spcBef>
              <a:buFont typeface="Arial"/>
              <a:buChar char="•"/>
              <a:tabLst>
                <a:tab pos="356235" algn="l"/>
              </a:tabLst>
            </a:pPr>
            <a:r>
              <a:rPr spc="-10" dirty="0"/>
              <a:t>Project</a:t>
            </a:r>
          </a:p>
          <a:p>
            <a:pPr marL="355600" indent="-342900">
              <a:lnSpc>
                <a:spcPct val="100000"/>
              </a:lnSpc>
              <a:spcBef>
                <a:spcPts val="385"/>
              </a:spcBef>
              <a:buFont typeface="Arial"/>
              <a:buChar char="•"/>
              <a:tabLst>
                <a:tab pos="356235" algn="l"/>
              </a:tabLst>
            </a:pPr>
            <a:r>
              <a:rPr spc="-10" dirty="0"/>
              <a:t>Midterm</a:t>
            </a:r>
          </a:p>
          <a:p>
            <a:pPr marL="355600" indent="-342900">
              <a:lnSpc>
                <a:spcPct val="100000"/>
              </a:lnSpc>
              <a:spcBef>
                <a:spcPts val="380"/>
              </a:spcBef>
              <a:buFont typeface="Arial"/>
              <a:buChar char="•"/>
              <a:tabLst>
                <a:tab pos="356235" algn="l"/>
              </a:tabLst>
            </a:pPr>
            <a:r>
              <a:rPr spc="-5" dirty="0"/>
              <a:t>Final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6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154555">
              <a:lnSpc>
                <a:spcPct val="100000"/>
              </a:lnSpc>
            </a:pPr>
            <a:r>
              <a:rPr dirty="0"/>
              <a:t>P</a:t>
            </a:r>
            <a:r>
              <a:rPr spc="-70" dirty="0"/>
              <a:t>r</a:t>
            </a:r>
            <a:r>
              <a:rPr spc="-5" dirty="0"/>
              <a:t>oj</a:t>
            </a:r>
            <a:r>
              <a:rPr spc="10" dirty="0"/>
              <a:t>e</a:t>
            </a:r>
            <a:r>
              <a:rPr dirty="0"/>
              <a:t>ct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535940" y="1572005"/>
            <a:ext cx="8072119" cy="2327175"/>
          </a:xfrm>
          <a:prstGeom prst="rect">
            <a:avLst/>
          </a:prstGeom>
        </p:spPr>
        <p:txBody>
          <a:bodyPr vert="horz" wrap="square" lIns="0" tIns="49148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pc="-60" dirty="0"/>
              <a:t>Teams </a:t>
            </a:r>
            <a:r>
              <a:rPr spc="-5" dirty="0"/>
              <a:t>of</a:t>
            </a:r>
            <a:r>
              <a:rPr spc="-25" dirty="0"/>
              <a:t> </a:t>
            </a:r>
            <a:r>
              <a:rPr lang="en-US" dirty="0" smtClean="0"/>
              <a:t>4-5</a:t>
            </a:r>
            <a:endParaRPr dirty="0"/>
          </a:p>
          <a:p>
            <a:pPr marL="355600" indent="-342900">
              <a:lnSpc>
                <a:spcPct val="100000"/>
              </a:lnSpc>
              <a:spcBef>
                <a:spcPts val="765"/>
              </a:spcBef>
              <a:buFont typeface="Arial"/>
              <a:buChar char="•"/>
              <a:tabLst>
                <a:tab pos="356235" algn="l"/>
              </a:tabLst>
            </a:pPr>
            <a:r>
              <a:rPr spc="-5" dirty="0"/>
              <a:t>Build </a:t>
            </a:r>
            <a:r>
              <a:rPr spc="-15" dirty="0"/>
              <a:t>Context-Aware </a:t>
            </a:r>
            <a:r>
              <a:rPr spc="-10" dirty="0" smtClean="0"/>
              <a:t>Application</a:t>
            </a:r>
            <a:endParaRPr spc="-20" dirty="0"/>
          </a:p>
          <a:p>
            <a:pPr marL="355600" indent="-342900">
              <a:lnSpc>
                <a:spcPct val="100000"/>
              </a:lnSpc>
              <a:spcBef>
                <a:spcPts val="765"/>
              </a:spcBef>
              <a:buFont typeface="Arial"/>
              <a:buChar char="•"/>
              <a:tabLst>
                <a:tab pos="356235" algn="l"/>
              </a:tabLst>
            </a:pPr>
            <a:r>
              <a:rPr spc="-10" dirty="0"/>
              <a:t>Regular updates </a:t>
            </a:r>
            <a:r>
              <a:rPr spc="-20" dirty="0"/>
              <a:t>to </a:t>
            </a:r>
            <a:r>
              <a:rPr dirty="0"/>
              <a:t>be </a:t>
            </a:r>
            <a:r>
              <a:rPr spc="-10" dirty="0"/>
              <a:t>provided </a:t>
            </a:r>
            <a:r>
              <a:rPr dirty="0"/>
              <a:t>in</a:t>
            </a:r>
            <a:r>
              <a:rPr spc="-10" dirty="0"/>
              <a:t> </a:t>
            </a:r>
            <a:r>
              <a:rPr dirty="0"/>
              <a:t>class</a:t>
            </a:r>
          </a:p>
          <a:p>
            <a:pPr marL="355600" indent="-342900">
              <a:lnSpc>
                <a:spcPct val="100000"/>
              </a:lnSpc>
              <a:spcBef>
                <a:spcPts val="770"/>
              </a:spcBef>
              <a:buFont typeface="Arial"/>
              <a:buChar char="•"/>
              <a:tabLst>
                <a:tab pos="356235" algn="l"/>
              </a:tabLst>
            </a:pPr>
            <a:r>
              <a:rPr spc="-10" dirty="0"/>
              <a:t>Significant </a:t>
            </a:r>
            <a:r>
              <a:rPr spc="-5" dirty="0"/>
              <a:t>part of </a:t>
            </a:r>
            <a:r>
              <a:rPr dirty="0"/>
              <a:t>the</a:t>
            </a:r>
            <a:r>
              <a:rPr spc="10" dirty="0"/>
              <a:t> </a:t>
            </a:r>
            <a:r>
              <a:rPr spc="-10" dirty="0"/>
              <a:t>grade.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7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427480">
              <a:lnSpc>
                <a:spcPct val="100000"/>
              </a:lnSpc>
            </a:pPr>
            <a:r>
              <a:rPr spc="-5" dirty="0"/>
              <a:t>Methodology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535940" y="1572005"/>
            <a:ext cx="8072119" cy="3217162"/>
          </a:xfrm>
          <a:prstGeom prst="rect">
            <a:avLst/>
          </a:prstGeom>
        </p:spPr>
        <p:txBody>
          <a:bodyPr vert="horz" wrap="square" lIns="0" tIns="49148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pc="-10" dirty="0"/>
              <a:t>Lectures</a:t>
            </a:r>
          </a:p>
          <a:p>
            <a:pPr marL="756285" lvl="1" indent="-286385">
              <a:lnSpc>
                <a:spcPct val="100000"/>
              </a:lnSpc>
              <a:spcBef>
                <a:spcPts val="685"/>
              </a:spcBef>
              <a:buFont typeface="Arial"/>
              <a:buChar char="–"/>
              <a:tabLst>
                <a:tab pos="756920" algn="l"/>
              </a:tabLst>
            </a:pPr>
            <a:r>
              <a:rPr sz="2800" spc="-15" dirty="0">
                <a:latin typeface="Calibri"/>
                <a:cs typeface="Calibri"/>
              </a:rPr>
              <a:t>Focused presentation </a:t>
            </a:r>
            <a:r>
              <a:rPr sz="2800" spc="-5" dirty="0">
                <a:latin typeface="Calibri"/>
                <a:cs typeface="Calibri"/>
              </a:rPr>
              <a:t>on a</a:t>
            </a:r>
            <a:r>
              <a:rPr sz="2800" spc="50" dirty="0">
                <a:latin typeface="Calibri"/>
                <a:cs typeface="Calibri"/>
              </a:rPr>
              <a:t> </a:t>
            </a:r>
            <a:r>
              <a:rPr sz="2800" spc="-15" dirty="0">
                <a:latin typeface="Calibri"/>
                <a:cs typeface="Calibri"/>
              </a:rPr>
              <a:t>topic</a:t>
            </a:r>
            <a:endParaRPr sz="2800" dirty="0">
              <a:latin typeface="Calibri"/>
              <a:cs typeface="Calibri"/>
            </a:endParaRPr>
          </a:p>
          <a:p>
            <a:pPr marL="1155700" lvl="2" indent="-228600">
              <a:lnSpc>
                <a:spcPct val="100000"/>
              </a:lnSpc>
              <a:spcBef>
                <a:spcPts val="605"/>
              </a:spcBef>
              <a:buFont typeface="Arial"/>
              <a:buChar char="•"/>
              <a:tabLst>
                <a:tab pos="1156335" algn="l"/>
              </a:tabLst>
            </a:pPr>
            <a:r>
              <a:rPr sz="2400" spc="-5" dirty="0">
                <a:latin typeface="Calibri"/>
                <a:cs typeface="Calibri"/>
              </a:rPr>
              <a:t>Slides </a:t>
            </a:r>
            <a:r>
              <a:rPr sz="2400" spc="-15" dirty="0">
                <a:latin typeface="Calibri"/>
                <a:cs typeface="Calibri"/>
              </a:rPr>
              <a:t>posted </a:t>
            </a:r>
            <a:r>
              <a:rPr sz="2400" spc="-5" dirty="0">
                <a:latin typeface="Calibri"/>
                <a:cs typeface="Calibri"/>
              </a:rPr>
              <a:t>on </a:t>
            </a:r>
            <a:r>
              <a:rPr sz="2400" dirty="0">
                <a:latin typeface="Calibri"/>
                <a:cs typeface="Calibri"/>
              </a:rPr>
              <a:t>the</a:t>
            </a:r>
            <a:r>
              <a:rPr sz="2400" spc="-50" dirty="0">
                <a:latin typeface="Calibri"/>
                <a:cs typeface="Calibri"/>
              </a:rPr>
              <a:t> </a:t>
            </a:r>
            <a:r>
              <a:rPr sz="2400" spc="-10" dirty="0">
                <a:latin typeface="Calibri"/>
                <a:cs typeface="Calibri"/>
              </a:rPr>
              <a:t>web</a:t>
            </a:r>
            <a:endParaRPr sz="2400" dirty="0">
              <a:latin typeface="Calibri"/>
              <a:cs typeface="Calibri"/>
            </a:endParaRPr>
          </a:p>
          <a:p>
            <a:pPr marL="1155700" lvl="2" indent="-228600">
              <a:lnSpc>
                <a:spcPct val="100000"/>
              </a:lnSpc>
              <a:spcBef>
                <a:spcPts val="575"/>
              </a:spcBef>
              <a:buFont typeface="Arial"/>
              <a:buChar char="•"/>
              <a:tabLst>
                <a:tab pos="1156335" algn="l"/>
              </a:tabLst>
            </a:pPr>
            <a:r>
              <a:rPr sz="2400" spc="-15" dirty="0">
                <a:latin typeface="Calibri"/>
                <a:cs typeface="Calibri"/>
              </a:rPr>
              <a:t>Writeup to </a:t>
            </a:r>
            <a:r>
              <a:rPr sz="2400" spc="-5" dirty="0">
                <a:latin typeface="Calibri"/>
                <a:cs typeface="Calibri"/>
              </a:rPr>
              <a:t>be </a:t>
            </a:r>
            <a:r>
              <a:rPr sz="2400" spc="-10" dirty="0">
                <a:latin typeface="Calibri"/>
                <a:cs typeface="Calibri"/>
              </a:rPr>
              <a:t>distributed </a:t>
            </a:r>
            <a:r>
              <a:rPr sz="2400" spc="-20" dirty="0">
                <a:solidFill>
                  <a:srgbClr val="FF0000"/>
                </a:solidFill>
                <a:latin typeface="Calibri"/>
                <a:cs typeface="Calibri"/>
              </a:rPr>
              <a:t>before</a:t>
            </a:r>
            <a:r>
              <a:rPr sz="2400" spc="-5" dirty="0">
                <a:latin typeface="Calibri"/>
                <a:cs typeface="Calibri"/>
              </a:rPr>
              <a:t> </a:t>
            </a:r>
            <a:r>
              <a:rPr sz="2400" spc="-10" dirty="0">
                <a:latin typeface="Calibri"/>
                <a:cs typeface="Calibri"/>
              </a:rPr>
              <a:t>presentation.</a:t>
            </a:r>
            <a:endParaRPr sz="2400" dirty="0">
              <a:latin typeface="Calibri"/>
              <a:cs typeface="Calibri"/>
            </a:endParaRPr>
          </a:p>
          <a:p>
            <a:pPr marL="1612900" marR="5080" indent="-228600">
              <a:lnSpc>
                <a:spcPct val="100000"/>
              </a:lnSpc>
              <a:spcBef>
                <a:spcPts val="505"/>
              </a:spcBef>
            </a:pPr>
            <a:r>
              <a:rPr sz="2000" dirty="0">
                <a:latin typeface="Arial"/>
                <a:cs typeface="Arial"/>
              </a:rPr>
              <a:t>– </a:t>
            </a:r>
            <a:r>
              <a:rPr sz="2000" spc="-10" dirty="0"/>
              <a:t>Annotate </a:t>
            </a:r>
            <a:r>
              <a:rPr sz="2000" spc="-5" dirty="0"/>
              <a:t>by </a:t>
            </a:r>
            <a:r>
              <a:rPr sz="2000" dirty="0"/>
              <a:t>adding </a:t>
            </a:r>
            <a:r>
              <a:rPr sz="2000" spc="-10" dirty="0"/>
              <a:t>your </a:t>
            </a:r>
            <a:r>
              <a:rPr sz="2000" spc="-5" dirty="0"/>
              <a:t>notes </a:t>
            </a:r>
            <a:r>
              <a:rPr sz="2000" spc="-15" dirty="0"/>
              <a:t>to </a:t>
            </a:r>
            <a:r>
              <a:rPr sz="2000" spc="-10" dirty="0"/>
              <a:t>catch </a:t>
            </a:r>
            <a:r>
              <a:rPr sz="2000" dirty="0"/>
              <a:t>the major </a:t>
            </a:r>
            <a:r>
              <a:rPr sz="2000" spc="-5" dirty="0"/>
              <a:t>points that  </a:t>
            </a:r>
            <a:r>
              <a:rPr sz="2000" spc="-15" dirty="0"/>
              <a:t>may </a:t>
            </a:r>
            <a:r>
              <a:rPr sz="2000" spc="-5" dirty="0"/>
              <a:t>come up </a:t>
            </a:r>
            <a:r>
              <a:rPr sz="2000" dirty="0"/>
              <a:t>in </a:t>
            </a:r>
            <a:r>
              <a:rPr sz="2000" spc="-5" dirty="0"/>
              <a:t>discussions </a:t>
            </a:r>
            <a:r>
              <a:rPr sz="2000" spc="-10" dirty="0"/>
              <a:t>after </a:t>
            </a:r>
            <a:r>
              <a:rPr sz="2000" dirty="0"/>
              <a:t>the</a:t>
            </a:r>
            <a:r>
              <a:rPr sz="2000" spc="35" dirty="0"/>
              <a:t> </a:t>
            </a:r>
            <a:r>
              <a:rPr sz="2000" spc="-10" dirty="0"/>
              <a:t>presentation.</a:t>
            </a:r>
            <a:endParaRPr sz="2000" dirty="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695"/>
              </a:spcBef>
              <a:buFont typeface="Arial"/>
              <a:buChar char="•"/>
              <a:tabLst>
                <a:tab pos="356235" algn="l"/>
              </a:tabLst>
            </a:pPr>
            <a:r>
              <a:rPr spc="-15" dirty="0"/>
              <a:t>Proof </a:t>
            </a:r>
            <a:r>
              <a:rPr dirty="0"/>
              <a:t>of </a:t>
            </a:r>
            <a:r>
              <a:rPr spc="-5" dirty="0"/>
              <a:t>Concept</a:t>
            </a:r>
            <a:r>
              <a:rPr spc="35" dirty="0"/>
              <a:t> </a:t>
            </a:r>
            <a:r>
              <a:rPr spc="-15" dirty="0" smtClean="0"/>
              <a:t>Demonstrations/Projects</a:t>
            </a:r>
            <a:endParaRPr spc="-15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8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078985" y="416433"/>
            <a:ext cx="1644014" cy="6477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spc="-5" dirty="0"/>
              <a:t>G</a:t>
            </a:r>
            <a:r>
              <a:rPr sz="4000" spc="-100" dirty="0"/>
              <a:t>r</a:t>
            </a:r>
            <a:r>
              <a:rPr sz="4000" spc="-5" dirty="0"/>
              <a:t>ading</a:t>
            </a:r>
            <a:endParaRPr sz="400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49148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dirty="0"/>
              <a:t>Based</a:t>
            </a:r>
            <a:r>
              <a:rPr spc="-105" dirty="0"/>
              <a:t> </a:t>
            </a:r>
            <a:r>
              <a:rPr spc="-5" dirty="0"/>
              <a:t>on</a:t>
            </a:r>
          </a:p>
          <a:p>
            <a:pPr marL="756285" lvl="1" indent="-286385">
              <a:lnSpc>
                <a:spcPct val="100000"/>
              </a:lnSpc>
              <a:spcBef>
                <a:spcPts val="685"/>
              </a:spcBef>
              <a:buFont typeface="Arial"/>
              <a:buChar char="–"/>
              <a:tabLst>
                <a:tab pos="756920" algn="l"/>
              </a:tabLst>
            </a:pPr>
            <a:r>
              <a:rPr sz="2800" spc="-5" dirty="0">
                <a:latin typeface="Calibri"/>
                <a:cs typeface="Calibri"/>
              </a:rPr>
              <a:t>Class</a:t>
            </a:r>
            <a:r>
              <a:rPr sz="2800" spc="-35" dirty="0">
                <a:latin typeface="Calibri"/>
                <a:cs typeface="Calibri"/>
              </a:rPr>
              <a:t> </a:t>
            </a:r>
            <a:r>
              <a:rPr sz="2800" spc="-10" dirty="0">
                <a:latin typeface="Calibri"/>
                <a:cs typeface="Calibri"/>
              </a:rPr>
              <a:t>participation</a:t>
            </a:r>
            <a:endParaRPr sz="28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670"/>
              </a:spcBef>
              <a:buFont typeface="Arial"/>
              <a:buChar char="–"/>
              <a:tabLst>
                <a:tab pos="756920" algn="l"/>
              </a:tabLst>
            </a:pPr>
            <a:r>
              <a:rPr sz="2800" spc="-25" dirty="0">
                <a:latin typeface="Calibri"/>
                <a:cs typeface="Calibri"/>
              </a:rPr>
              <a:t>Weekly</a:t>
            </a:r>
            <a:r>
              <a:rPr sz="2800" spc="-65" dirty="0">
                <a:latin typeface="Calibri"/>
                <a:cs typeface="Calibri"/>
              </a:rPr>
              <a:t> </a:t>
            </a:r>
            <a:r>
              <a:rPr sz="2800" spc="-5" dirty="0">
                <a:latin typeface="Calibri"/>
                <a:cs typeface="Calibri"/>
              </a:rPr>
              <a:t>activities</a:t>
            </a:r>
            <a:endParaRPr sz="28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670"/>
              </a:spcBef>
              <a:buFont typeface="Arial"/>
              <a:buChar char="–"/>
              <a:tabLst>
                <a:tab pos="756920" algn="l"/>
              </a:tabLst>
            </a:pPr>
            <a:r>
              <a:rPr sz="2800" spc="-15" dirty="0">
                <a:latin typeface="Calibri"/>
                <a:cs typeface="Calibri"/>
              </a:rPr>
              <a:t>Papers/Presentations/</a:t>
            </a:r>
            <a:r>
              <a:rPr sz="2800" spc="-40" dirty="0">
                <a:latin typeface="Calibri"/>
                <a:cs typeface="Calibri"/>
              </a:rPr>
              <a:t> </a:t>
            </a:r>
            <a:r>
              <a:rPr sz="2800" spc="-10" dirty="0">
                <a:latin typeface="Calibri"/>
                <a:cs typeface="Calibri"/>
              </a:rPr>
              <a:t>Projects</a:t>
            </a:r>
            <a:endParaRPr sz="2800">
              <a:latin typeface="Calibri"/>
              <a:cs typeface="Calibri"/>
            </a:endParaRPr>
          </a:p>
          <a:p>
            <a:pPr marL="756285" lvl="1" indent="-286385">
              <a:lnSpc>
                <a:spcPct val="100000"/>
              </a:lnSpc>
              <a:spcBef>
                <a:spcPts val="670"/>
              </a:spcBef>
              <a:buFont typeface="Arial"/>
              <a:buChar char="–"/>
              <a:tabLst>
                <a:tab pos="756920" algn="l"/>
              </a:tabLst>
            </a:pPr>
            <a:r>
              <a:rPr sz="2800" spc="-15" dirty="0">
                <a:latin typeface="Calibri"/>
                <a:cs typeface="Calibri"/>
              </a:rPr>
              <a:t>Exams</a:t>
            </a:r>
            <a:endParaRPr sz="28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mtClean="0"/>
              <a:t>28 January 2016</a:t>
            </a:r>
            <a:endParaRPr dirty="0"/>
          </a:p>
        </p:txBody>
      </p:sp>
      <p:sp>
        <p:nvSpPr>
          <p:cNvPr id="5" name="object 5"/>
          <p:cNvSpPr txBox="1">
            <a:spLocks noGrp="1"/>
          </p:cNvSpPr>
          <p:nvPr>
            <p:ph type="dt" sz="half" idx="6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lang="en-US" spc="-5" smtClean="0"/>
              <a:t>CMSC818G Set 1</a:t>
            </a:r>
            <a:endParaRPr dirty="0"/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02870">
              <a:lnSpc>
                <a:spcPts val="1240"/>
              </a:lnSpc>
            </a:pPr>
            <a:fld id="{81D60167-4931-47E6-BA6A-407CBD079E47}" type="slidenum">
              <a:rPr dirty="0"/>
              <a:t>9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605915">
              <a:lnSpc>
                <a:spcPct val="100000"/>
              </a:lnSpc>
            </a:pPr>
            <a:r>
              <a:rPr dirty="0"/>
              <a:t>I</a:t>
            </a:r>
            <a:r>
              <a:rPr spc="-45" dirty="0"/>
              <a:t>n</a:t>
            </a:r>
            <a:r>
              <a:rPr spc="-50" dirty="0"/>
              <a:t>t</a:t>
            </a:r>
            <a:r>
              <a:rPr dirty="0"/>
              <a:t>e</a:t>
            </a:r>
            <a:r>
              <a:rPr spc="-85" dirty="0"/>
              <a:t>r</a:t>
            </a:r>
            <a:r>
              <a:rPr dirty="0"/>
              <a:t>actions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35940" y="1621154"/>
            <a:ext cx="3192145" cy="34480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buFont typeface="Arial"/>
              <a:buChar char="•"/>
              <a:tabLst>
                <a:tab pos="356235" algn="l"/>
              </a:tabLst>
            </a:pPr>
            <a:r>
              <a:rPr sz="3200" dirty="0">
                <a:latin typeface="Calibri"/>
                <a:cs typeface="Calibri"/>
              </a:rPr>
              <a:t>In</a:t>
            </a:r>
            <a:r>
              <a:rPr sz="3200" spc="-90" dirty="0">
                <a:latin typeface="Calibri"/>
                <a:cs typeface="Calibri"/>
              </a:rPr>
              <a:t> </a:t>
            </a:r>
            <a:r>
              <a:rPr sz="3200" spc="-5" dirty="0">
                <a:latin typeface="Calibri"/>
                <a:cs typeface="Calibri"/>
              </a:rPr>
              <a:t>Class</a:t>
            </a:r>
            <a:endParaRPr sz="32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765"/>
              </a:spcBef>
              <a:buFont typeface="Arial"/>
              <a:buChar char="•"/>
              <a:tabLst>
                <a:tab pos="356235" algn="l"/>
              </a:tabLst>
            </a:pPr>
            <a:r>
              <a:rPr sz="3200" spc="-10" dirty="0">
                <a:latin typeface="Calibri"/>
                <a:cs typeface="Calibri"/>
              </a:rPr>
              <a:t>Through</a:t>
            </a:r>
            <a:r>
              <a:rPr sz="3200" spc="-40" dirty="0">
                <a:latin typeface="Calibri"/>
                <a:cs typeface="Calibri"/>
              </a:rPr>
              <a:t> </a:t>
            </a:r>
            <a:r>
              <a:rPr sz="3200" spc="-10" dirty="0">
                <a:latin typeface="Calibri"/>
                <a:cs typeface="Calibri"/>
              </a:rPr>
              <a:t>“Piazza”</a:t>
            </a:r>
            <a:endParaRPr sz="32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765"/>
              </a:spcBef>
              <a:buFont typeface="Arial"/>
              <a:buChar char="•"/>
              <a:tabLst>
                <a:tab pos="356235" algn="l"/>
              </a:tabLst>
            </a:pPr>
            <a:r>
              <a:rPr sz="3200" spc="-25" dirty="0">
                <a:latin typeface="Calibri"/>
                <a:cs typeface="Calibri"/>
              </a:rPr>
              <a:t>Papers</a:t>
            </a:r>
            <a:endParaRPr sz="32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770"/>
              </a:spcBef>
              <a:buFont typeface="Arial"/>
              <a:buChar char="•"/>
              <a:tabLst>
                <a:tab pos="356235" algn="l"/>
              </a:tabLst>
            </a:pPr>
            <a:r>
              <a:rPr sz="3200" spc="-40" dirty="0">
                <a:latin typeface="Calibri"/>
                <a:cs typeface="Calibri"/>
              </a:rPr>
              <a:t>Web</a:t>
            </a:r>
            <a:r>
              <a:rPr sz="3200" spc="-80" dirty="0">
                <a:latin typeface="Calibri"/>
                <a:cs typeface="Calibri"/>
              </a:rPr>
              <a:t> </a:t>
            </a:r>
            <a:r>
              <a:rPr sz="3200" spc="-10" dirty="0">
                <a:latin typeface="Calibri"/>
                <a:cs typeface="Calibri"/>
              </a:rPr>
              <a:t>postings</a:t>
            </a:r>
            <a:endParaRPr sz="3200">
              <a:latin typeface="Calibri"/>
              <a:cs typeface="Calibri"/>
            </a:endParaRPr>
          </a:p>
          <a:p>
            <a:pPr marL="355600" indent="-342900">
              <a:lnSpc>
                <a:spcPct val="100000"/>
              </a:lnSpc>
              <a:spcBef>
                <a:spcPts val="765"/>
              </a:spcBef>
              <a:buFont typeface="Arial"/>
              <a:buChar char="•"/>
              <a:tabLst>
                <a:tab pos="356235" algn="l"/>
              </a:tabLst>
            </a:pPr>
            <a:r>
              <a:rPr sz="3200" spc="-10" dirty="0">
                <a:latin typeface="Calibri"/>
                <a:cs typeface="Calibri"/>
              </a:rPr>
              <a:t>Individualized</a:t>
            </a:r>
            <a:endParaRPr sz="32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770"/>
              </a:spcBef>
              <a:tabLst>
                <a:tab pos="355600" algn="l"/>
              </a:tabLst>
            </a:pPr>
            <a:r>
              <a:rPr sz="3200" dirty="0">
                <a:latin typeface="Arial"/>
                <a:cs typeface="Arial"/>
              </a:rPr>
              <a:t>•	</a:t>
            </a:r>
            <a:r>
              <a:rPr sz="3200" dirty="0">
                <a:latin typeface="Calibri"/>
                <a:cs typeface="Calibri"/>
              </a:rPr>
              <a:t>…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544</Words>
  <Application>Microsoft Office PowerPoint</Application>
  <PresentationFormat>On-screen Show (4:3)</PresentationFormat>
  <Paragraphs>179</Paragraphs>
  <Slides>16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0" baseType="lpstr">
      <vt:lpstr>Arial</vt:lpstr>
      <vt:lpstr>Calibri</vt:lpstr>
      <vt:lpstr>Times New Roman</vt:lpstr>
      <vt:lpstr>Office Theme</vt:lpstr>
      <vt:lpstr>CSMC 818G</vt:lpstr>
      <vt:lpstr>What is this Course About</vt:lpstr>
      <vt:lpstr>Participants</vt:lpstr>
      <vt:lpstr>Topics to be Covered</vt:lpstr>
      <vt:lpstr>Workload</vt:lpstr>
      <vt:lpstr>Project</vt:lpstr>
      <vt:lpstr>Methodology</vt:lpstr>
      <vt:lpstr>Grading</vt:lpstr>
      <vt:lpstr>Interactions</vt:lpstr>
      <vt:lpstr>Rover</vt:lpstr>
      <vt:lpstr>Quality of Life</vt:lpstr>
      <vt:lpstr>Perspective</vt:lpstr>
      <vt:lpstr>Areas</vt:lpstr>
      <vt:lpstr>Some Basic Notions</vt:lpstr>
      <vt:lpstr>Technological aspects</vt:lpstr>
      <vt:lpstr>When reading a paper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1.01</dc:title>
  <dc:creator>Ashok K. Agrawala</dc:creator>
  <cp:lastModifiedBy>Agrawala, Ashok</cp:lastModifiedBy>
  <cp:revision>1</cp:revision>
  <dcterms:created xsi:type="dcterms:W3CDTF">2016-01-27T21:18:06Z</dcterms:created>
  <dcterms:modified xsi:type="dcterms:W3CDTF">2016-01-27T20:23:16Z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2014-01-27T00:00:00Z</vt:filetime>
  </property>
  <property fmtid="{D5CDD505-2E9C-101B-9397-08002B2CF9AE}" pid="3" name="Creator">
    <vt:lpwstr>Microsoft® PowerPoint® 2013</vt:lpwstr>
  </property>
  <property fmtid="{D5CDD505-2E9C-101B-9397-08002B2CF9AE}" pid="4" name="LastSaved">
    <vt:filetime>2016-01-27T00:00:00Z</vt:filetime>
  </property>
</Properties>
</file>