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9" r:id="rId2"/>
  </p:sldMasterIdLst>
  <p:notesMasterIdLst>
    <p:notesMasterId r:id="rId22"/>
  </p:notesMasterIdLst>
  <p:handoutMasterIdLst>
    <p:handoutMasterId r:id="rId23"/>
  </p:handoutMasterIdLst>
  <p:sldIdLst>
    <p:sldId id="297" r:id="rId3"/>
    <p:sldId id="299" r:id="rId4"/>
    <p:sldId id="304" r:id="rId5"/>
    <p:sldId id="314" r:id="rId6"/>
    <p:sldId id="315" r:id="rId7"/>
    <p:sldId id="316" r:id="rId8"/>
    <p:sldId id="306" r:id="rId9"/>
    <p:sldId id="303" r:id="rId10"/>
    <p:sldId id="309" r:id="rId11"/>
    <p:sldId id="317" r:id="rId12"/>
    <p:sldId id="313" r:id="rId13"/>
    <p:sldId id="308" r:id="rId14"/>
    <p:sldId id="320" r:id="rId15"/>
    <p:sldId id="318" r:id="rId16"/>
    <p:sldId id="319" r:id="rId17"/>
    <p:sldId id="307" r:id="rId18"/>
    <p:sldId id="310" r:id="rId19"/>
    <p:sldId id="312" r:id="rId20"/>
    <p:sldId id="311" r:id="rId21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Helvetic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Helvetic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Helvetic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Helvetic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Helvetic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Helvetic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Helvetic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Helvetic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89">
          <p15:clr>
            <a:srgbClr val="A4A3A4"/>
          </p15:clr>
        </p15:guide>
        <p15:guide id="2" pos="4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2" autoAdjust="0"/>
    <p:restoredTop sz="96714" autoAdjust="0"/>
  </p:normalViewPr>
  <p:slideViewPr>
    <p:cSldViewPr snapToGrid="0">
      <p:cViewPr varScale="1">
        <p:scale>
          <a:sx n="150" d="100"/>
          <a:sy n="150" d="100"/>
        </p:scale>
        <p:origin x="114" y="342"/>
      </p:cViewPr>
      <p:guideLst>
        <p:guide orient="horz" pos="789"/>
        <p:guide pos="4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67585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3038145" cy="46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938" tIns="43969" rIns="87938" bIns="43969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20835" name="Rectangle 67586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735" y="2"/>
            <a:ext cx="3038145" cy="46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938" tIns="43969" rIns="87938" bIns="4396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20836" name="Rectangle 67587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30660"/>
            <a:ext cx="3038145" cy="46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938" tIns="43969" rIns="87938" bIns="43969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67589" name="Slide Number Placeholder 67588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735" y="8830660"/>
            <a:ext cx="3038145" cy="46420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87938" tIns="43969" rIns="87938" bIns="4396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fld id="{8A855623-DCED-4E5D-9311-6CA263906B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5027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50177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3038145" cy="46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59" tIns="46480" rIns="92959" bIns="46480" numCol="1" anchor="t" anchorCtr="0" compatLnSpc="1">
            <a:prstTxWarp prst="textNoShape">
              <a:avLst/>
            </a:prstTxWarp>
          </a:bodyPr>
          <a:lstStyle>
            <a:lvl1pPr defTabSz="929760" eaLnBrk="1" hangingPunct="1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61443" name="Rectangle 50178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735" y="2"/>
            <a:ext cx="3038145" cy="46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59" tIns="46480" rIns="92959" bIns="46480" numCol="1" anchor="t" anchorCtr="0" compatLnSpc="1">
            <a:prstTxWarp prst="textNoShape">
              <a:avLst/>
            </a:prstTxWarp>
          </a:bodyPr>
          <a:lstStyle>
            <a:lvl1pPr algn="r" defTabSz="929760" eaLnBrk="1" hangingPunct="1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61444" name="Rectangle 50179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81" name="Notes Placeholder 50180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345" y="4416098"/>
            <a:ext cx="5607712" cy="4182458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2959" tIns="46480" rIns="92959" bIns="464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46" name="Rectangle 50181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30660"/>
            <a:ext cx="3038145" cy="46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59" tIns="46480" rIns="92959" bIns="46480" numCol="1" anchor="b" anchorCtr="0" compatLnSpc="1">
            <a:prstTxWarp prst="textNoShape">
              <a:avLst/>
            </a:prstTxWarp>
          </a:bodyPr>
          <a:lstStyle>
            <a:lvl1pPr defTabSz="929760" eaLnBrk="1" hangingPunct="1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50183" name="Slide Number Placeholder 50182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735" y="8830660"/>
            <a:ext cx="3038145" cy="46420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2959" tIns="46480" rIns="92959" bIns="46480" numCol="1" anchor="b" anchorCtr="0" compatLnSpc="1">
            <a:prstTxWarp prst="textNoShape">
              <a:avLst/>
            </a:prstTxWarp>
          </a:bodyPr>
          <a:lstStyle>
            <a:lvl1pPr algn="r" defTabSz="929760" eaLnBrk="1" hangingPunct="1">
              <a:defRPr sz="1300">
                <a:latin typeface="Times New Roman" pitchFamily="18" charset="0"/>
              </a:defRPr>
            </a:lvl1pPr>
          </a:lstStyle>
          <a:p>
            <a:fld id="{048DFA81-0638-4983-AB53-0B2C09D32EF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6868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Shape 1"/>
          <p:cNvSpPr>
            <a:spLocks noGrp="1" noRot="1" noChangeAspect="1" noTextEdit="1"/>
          </p:cNvSpPr>
          <p:nvPr>
            <p:ph type="sldImg"/>
          </p:nvPr>
        </p:nvSpPr>
        <p:spPr>
          <a:noFill/>
          <a:ln cap="flat">
            <a:headEnd type="none" w="med" len="med"/>
            <a:tailEnd type="none" w="med" len="med"/>
          </a:ln>
        </p:spPr>
      </p:sp>
      <p:sp>
        <p:nvSpPr>
          <p:cNvPr id="62466" name="Shap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B1BF03-EC36-459C-8EE7-51AD3C840F34}" type="slidenum">
              <a:rPr lang="en-US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9185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DFA81-0638-4983-AB53-0B2C09D32EF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6563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DFA81-0638-4983-AB53-0B2C09D32EF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7966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DFA81-0638-4983-AB53-0B2C09D32EF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0735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DFA81-0638-4983-AB53-0B2C09D32EF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8075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1676" y="4415791"/>
            <a:ext cx="5607050" cy="418338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6447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DFA81-0638-4983-AB53-0B2C09D32EF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3046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DFA81-0638-4983-AB53-0B2C09D32EF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2806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1676" y="4415791"/>
            <a:ext cx="5607050" cy="418338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2320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DFA81-0638-4983-AB53-0B2C09D32EF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1803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DFA81-0638-4983-AB53-0B2C09D32EF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6573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DFA81-0638-4983-AB53-0B2C09D32EF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0802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DFA81-0638-4983-AB53-0B2C09D32EF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427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5710E9-B4B4-4020-A12C-ACB0FA9411B5}" type="datetime3">
              <a:rPr lang="en-US" smtClean="0"/>
              <a:pPr/>
              <a:t>31 January 2017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5EB1FB-9AFD-432C-BEC6-8EDA6DE5F9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EF0D310-8C84-4698-A563-57BA4EFDE03E}" type="datetime3">
              <a:rPr lang="en-US" smtClean="0"/>
              <a:pPr/>
              <a:t>31 January 2017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8904EF-2969-4BEA-A3EE-AEA62ECEEE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FC2FA4-D79A-4FC4-A054-6238587B1973}" type="datetime3">
              <a:rPr lang="en-US" smtClean="0"/>
              <a:pPr/>
              <a:t>31 January 2017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0080C9-BA94-4E56-90D3-2235F2002E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9699DB-0FBF-4B20-AEE3-57BE57530C25}" type="datetime3">
              <a:rPr lang="en-US" smtClean="0"/>
              <a:pPr/>
              <a:t>31 January 2017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F81CA6-E1DB-4E0F-9C40-4DBB44312A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63B11E-C3AA-4E0A-9335-073913C00ACF}" type="datetime3">
              <a:rPr lang="en-US" smtClean="0"/>
              <a:pPr/>
              <a:t>31 January 2017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F38E3D-0A98-4A46-B200-62173E7D80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577C91-D686-4A16-9493-FF1AAECA6538}" type="datetime3">
              <a:rPr lang="en-US" smtClean="0"/>
              <a:pPr/>
              <a:t>31 January 2017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924B43-831F-4D0E-9257-5027E6CA44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625F63-C839-41CA-9D5F-E282574349B5}" type="datetime3">
              <a:rPr lang="en-US" smtClean="0"/>
              <a:pPr/>
              <a:t>31 January 2017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A88444-A49F-4ADA-93FF-16D614E15A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E95B5E-D829-4D63-B64D-FF8B20E30573}" type="datetime3">
              <a:rPr lang="en-US" smtClean="0"/>
              <a:pPr/>
              <a:t>31 January 2017</a:t>
            </a:fld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3F6560-9B72-4DC3-8E93-AC175E0D90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2520BA-97B0-4DA2-9495-602963C0D4EF}" type="datetime3">
              <a:rPr lang="en-US" smtClean="0"/>
              <a:pPr/>
              <a:t>31 January 2017</a:t>
            </a:fld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F638EF-AA70-4CF5-AC7F-FCC397C751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F41BA89-0C13-4EB1-9D9D-A93D79F74783}" type="datetime3">
              <a:rPr lang="en-US" smtClean="0"/>
              <a:pPr/>
              <a:t>31 January 2017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24B18D-FF3B-4B89-9A53-6C3EF8BA13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632740-27F9-478D-8AE7-EF1FD8F0B3F1}" type="datetime3">
              <a:rPr lang="en-US" smtClean="0"/>
              <a:pPr/>
              <a:t>31 January 2017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708918-EA6F-4B96-8963-060063C8F4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D85D64-B8A9-4415-A7CF-89809910CAFC}" type="datetime3">
              <a:rPr lang="en-US" smtClean="0"/>
              <a:pPr/>
              <a:t>31 January 2017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DE5ACC-4FA2-4095-B15A-35A4F16BFD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688FF0-122E-4177-9B69-29D5C938A919}" type="datetime3">
              <a:rPr lang="en-US" smtClean="0"/>
              <a:pPr/>
              <a:t>31 January 2017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73DE52-DCC3-47CC-84AE-BE40C5325F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E41EA9-1198-4439-9E0D-8B53CBCC9DFA}" type="datetime3">
              <a:rPr lang="en-US" smtClean="0"/>
              <a:pPr/>
              <a:t>31 January 2017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CBA1F8-8F73-4058-88F5-8FFEE48DD2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2DC458-8384-4F60-8306-BC17F4E96C55}" type="datetime3">
              <a:rPr lang="en-US" smtClean="0"/>
              <a:pPr/>
              <a:t>31 January 2017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2A9261-8521-4657-AE8F-C8AC4326E3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AB4546-BB17-4592-9008-2D850404F06A}" type="datetime3">
              <a:rPr lang="en-US" smtClean="0"/>
              <a:pPr/>
              <a:t>31 January 2017</a:t>
            </a:fld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6EE17D-35A6-499E-A736-A2A91F5B3C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6DD865-989A-4906-BB53-C6DB61A0E375}" type="datetime3">
              <a:rPr lang="en-US" smtClean="0"/>
              <a:pPr/>
              <a:t>31 January 2017</a:t>
            </a:fld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3BDC4C-DEAB-4FD7-B417-542F841548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F9381E-69A0-4DC4-8C37-A4CE070878AB}" type="datetime3">
              <a:rPr lang="en-US" smtClean="0"/>
              <a:pPr/>
              <a:t>31 January 2017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07FC89-7FE4-4017-BBEA-AA86954080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000884-1CAF-493D-AA63-3C65662567EA}" type="datetime3">
              <a:rPr lang="en-US" smtClean="0"/>
              <a:pPr/>
              <a:t>31 January 2017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9A54BB-72C9-4979-B389-1171C23DF6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FE950A77-79E7-4505-AEBD-77A518DDC4C5}" type="datetime3">
              <a:rPr lang="en-US" smtClean="0"/>
              <a:pPr/>
              <a:t>31 January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40788267-731E-450B-A5F8-764C82C24E0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hf hdr="0"/>
  <p:txStyles>
    <p:titleStyle>
      <a:lvl1pPr marL="342900" indent="-342900" algn="ctr" defTabSz="-13873163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marL="342900" indent="-342900" algn="ctr" defTabSz="-1387316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marL="342900" indent="-342900" algn="ctr" defTabSz="-1387316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marL="342900" indent="-342900" algn="ctr" defTabSz="-1387316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marL="342900" indent="-342900" algn="ctr" defTabSz="-1387316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800100" indent="-342900" algn="ctr" defTabSz="-1387316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1257300" indent="-342900" algn="ctr" defTabSz="-1387316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714500" indent="-342900" algn="ctr" defTabSz="-1387316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2171700" indent="-342900" algn="ctr" defTabSz="-1387316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-1387316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-1387316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-1387316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-1387316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-1387316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7D874905-E5E4-451B-A0AD-2614D73C00F1}" type="datetime3">
              <a:rPr lang="en-US" smtClean="0"/>
              <a:pPr/>
              <a:t>31 January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0EEBE8AA-8AF2-44A0-84FC-2CD806D8F9F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</p:sldLayoutIdLst>
  <p:hf hdr="0"/>
  <p:txStyles>
    <p:titleStyle>
      <a:lvl1pPr marL="342900" indent="-342900" algn="ctr" defTabSz="-13873163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marL="342900" indent="-342900" algn="ctr" defTabSz="-1387316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marL="342900" indent="-342900" algn="ctr" defTabSz="-1387316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marL="342900" indent="-342900" algn="ctr" defTabSz="-1387316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marL="342900" indent="-342900" algn="ctr" defTabSz="-1387316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800100" indent="-342900" algn="ctr" defTabSz="-1387316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1257300" indent="-342900" algn="ctr" defTabSz="-1387316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714500" indent="-342900" algn="ctr" defTabSz="-1387316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2171700" indent="-342900" algn="ctr" defTabSz="-1387316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-1387316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-1387316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-1387316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-1387316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-1387316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54273"/>
          <p:cNvSpPr>
            <a:spLocks noGrp="1" noChangeArrowheads="1"/>
          </p:cNvSpPr>
          <p:nvPr>
            <p:ph type="title"/>
          </p:nvPr>
        </p:nvSpPr>
        <p:spPr>
          <a:xfrm>
            <a:off x="1685713" y="492352"/>
            <a:ext cx="5624732" cy="694466"/>
          </a:xfrm>
          <a:ln w="12700" cap="flat" algn="ctr">
            <a:miter lim="800000"/>
            <a:headEnd type="none" w="med" len="med"/>
            <a:tailEnd type="none" w="med" len="med"/>
          </a:ln>
        </p:spPr>
        <p:txBody>
          <a:bodyPr wrap="none" lIns="63398" tIns="25359" rIns="63398" bIns="25359" anchor="t">
            <a:spAutoFit/>
          </a:bodyPr>
          <a:lstStyle/>
          <a:p>
            <a:pPr marL="0" indent="0" defTabSz="914400" eaLnBrk="1" hangingPunct="1">
              <a:lnSpc>
                <a:spcPct val="95000"/>
              </a:lnSpc>
            </a:pPr>
            <a:r>
              <a:rPr lang="en-US" dirty="0" smtClean="0"/>
              <a:t>CSMC 818G/CMSC 498Z</a:t>
            </a:r>
          </a:p>
        </p:txBody>
      </p:sp>
      <p:sp>
        <p:nvSpPr>
          <p:cNvPr id="54275" name="Text Placeholder 54274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008312"/>
          </a:xfrm>
          <a:ln w="12700" cap="flat" algn="ctr">
            <a:miter lim="800000"/>
            <a:headEnd type="none" w="med" len="med"/>
            <a:tailEnd type="none" w="med" len="med"/>
          </a:ln>
        </p:spPr>
        <p:txBody>
          <a:bodyPr lIns="71324" tIns="28529" rIns="71324" bIns="28529">
            <a:spAutoFit/>
          </a:bodyPr>
          <a:lstStyle/>
          <a:p>
            <a:pPr marL="387350" indent="-387350" algn="ctr" defTabSz="1033463" eaLnBrk="1" hangingPunct="1">
              <a:lnSpc>
                <a:spcPct val="94000"/>
              </a:lnSpc>
              <a:spcBef>
                <a:spcPct val="28000"/>
              </a:spcBef>
              <a:buFont typeface="Arial" pitchFamily="34" charset="0"/>
              <a:buNone/>
            </a:pPr>
            <a:r>
              <a:rPr lang="en-US" sz="3300" dirty="0" smtClean="0">
                <a:solidFill>
                  <a:schemeClr val="tx2"/>
                </a:solidFill>
              </a:rPr>
              <a:t>Information-Centric Design of </a:t>
            </a:r>
          </a:p>
          <a:p>
            <a:pPr marL="387350" indent="-387350" algn="ctr" defTabSz="1033463" eaLnBrk="1" hangingPunct="1">
              <a:lnSpc>
                <a:spcPct val="94000"/>
              </a:lnSpc>
              <a:spcBef>
                <a:spcPct val="28000"/>
              </a:spcBef>
              <a:buFont typeface="Arial" pitchFamily="34" charset="0"/>
              <a:buNone/>
            </a:pPr>
            <a:r>
              <a:rPr lang="en-US" sz="3300" dirty="0" smtClean="0">
                <a:solidFill>
                  <a:schemeClr val="tx2"/>
                </a:solidFill>
              </a:rPr>
              <a:t>Context-Aware Systems</a:t>
            </a:r>
          </a:p>
          <a:p>
            <a:pPr marL="387350" indent="-387350" algn="ctr" defTabSz="1033463" eaLnBrk="1" hangingPunct="1">
              <a:lnSpc>
                <a:spcPct val="94000"/>
              </a:lnSpc>
              <a:spcBef>
                <a:spcPct val="28000"/>
              </a:spcBef>
              <a:buFont typeface="Arial" pitchFamily="34" charset="0"/>
              <a:buNone/>
            </a:pPr>
            <a:r>
              <a:rPr lang="en-US" sz="2400" dirty="0" smtClean="0">
                <a:solidFill>
                  <a:schemeClr val="tx2"/>
                </a:solidFill>
              </a:rPr>
              <a:t>Using Information Technology to Improve the Quality of Life</a:t>
            </a:r>
          </a:p>
          <a:p>
            <a:pPr marL="387350" indent="-387350" algn="ctr" defTabSz="1033463" eaLnBrk="1" hangingPunct="1">
              <a:lnSpc>
                <a:spcPct val="94000"/>
              </a:lnSpc>
              <a:spcBef>
                <a:spcPct val="28000"/>
              </a:spcBef>
              <a:buFont typeface="Arial" pitchFamily="34" charset="0"/>
              <a:buNone/>
            </a:pPr>
            <a:endParaRPr lang="en-US" dirty="0" smtClean="0">
              <a:solidFill>
                <a:schemeClr val="tx2"/>
              </a:solidFill>
            </a:endParaRPr>
          </a:p>
          <a:p>
            <a:pPr marL="387350" indent="-387350" algn="ctr" defTabSz="1033463" eaLnBrk="1" hangingPunct="1">
              <a:lnSpc>
                <a:spcPct val="94000"/>
              </a:lnSpc>
              <a:spcBef>
                <a:spcPct val="28000"/>
              </a:spcBef>
              <a:buFont typeface="Arial" pitchFamily="34" charset="0"/>
              <a:buNone/>
            </a:pPr>
            <a:r>
              <a:rPr lang="en-US" sz="3300" dirty="0" smtClean="0">
                <a:solidFill>
                  <a:schemeClr val="tx2"/>
                </a:solidFill>
              </a:rPr>
              <a:t>Prof. Ashok K Agrawala</a:t>
            </a:r>
          </a:p>
          <a:p>
            <a:pPr marL="387350" indent="-387350" algn="ctr" defTabSz="1033463" eaLnBrk="1" hangingPunct="1">
              <a:lnSpc>
                <a:spcPct val="94000"/>
              </a:lnSpc>
              <a:spcBef>
                <a:spcPct val="28000"/>
              </a:spcBef>
              <a:buFont typeface="Arial" pitchFamily="34" charset="0"/>
              <a:buNone/>
            </a:pPr>
            <a:endParaRPr lang="en-US" sz="2100" dirty="0" smtClean="0"/>
          </a:p>
          <a:p>
            <a:pPr marL="387350" indent="-387350" algn="ctr" defTabSz="1033463" eaLnBrk="1" hangingPunct="1">
              <a:lnSpc>
                <a:spcPct val="94000"/>
              </a:lnSpc>
              <a:spcBef>
                <a:spcPct val="28000"/>
              </a:spcBef>
              <a:buFont typeface="Arial" pitchFamily="34" charset="0"/>
              <a:buNone/>
            </a:pPr>
            <a:r>
              <a:rPr lang="en-US" sz="2100" dirty="0" smtClean="0">
                <a:solidFill>
                  <a:srgbClr val="000000"/>
                </a:solidFill>
              </a:rPr>
              <a:t>© 2017   Ashok Agrawala</a:t>
            </a:r>
          </a:p>
          <a:p>
            <a:pPr marL="387350" indent="-387350" algn="ctr" defTabSz="1033463" eaLnBrk="1" hangingPunct="1">
              <a:lnSpc>
                <a:spcPct val="94000"/>
              </a:lnSpc>
              <a:spcBef>
                <a:spcPct val="28000"/>
              </a:spcBef>
              <a:buFont typeface="Arial" pitchFamily="34" charset="0"/>
              <a:buNone/>
            </a:pPr>
            <a:endParaRPr lang="en-US" sz="2100" dirty="0" smtClean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8CC93-8E13-454D-8F3A-E06B24962A9C}" type="datetime3">
              <a:rPr lang="en-US" smtClean="0"/>
              <a:pPr/>
              <a:t>31 January 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CMSC818G Set 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73277-E134-4C16-909C-D99F43DCD8AA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Rover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926" y="1600200"/>
            <a:ext cx="5338147" cy="4525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85D64-B8A9-4415-A7CF-89809910CAFC}" type="datetime3">
              <a:rPr lang="en-US" smtClean="0"/>
              <a:pPr/>
              <a:t>31 January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5ACC-4FA2-4095-B15A-35A4F16BFD8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5409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Quality of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does it mean to you?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8B8B9-F2AA-4CCA-B8E3-BD5FF2ECD4D9}" type="datetime3">
              <a:rPr lang="en-US" smtClean="0"/>
              <a:pPr/>
              <a:t>31 January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5ACC-4FA2-4095-B15A-35A4F16BFD8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Perspective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dirty="0" smtClean="0"/>
              <a:t>Individual</a:t>
            </a:r>
          </a:p>
          <a:p>
            <a:pPr lvl="1"/>
            <a:r>
              <a:rPr lang="en-US" dirty="0" smtClean="0"/>
              <a:t>Family</a:t>
            </a:r>
          </a:p>
          <a:p>
            <a:pPr lvl="1"/>
            <a:r>
              <a:rPr lang="en-US" dirty="0" smtClean="0"/>
              <a:t>Social Groups</a:t>
            </a:r>
          </a:p>
          <a:p>
            <a:pPr lvl="1"/>
            <a:r>
              <a:rPr lang="en-US" dirty="0" smtClean="0"/>
              <a:t>Friends Circle</a:t>
            </a:r>
          </a:p>
          <a:p>
            <a:pPr lvl="1"/>
            <a:r>
              <a:rPr lang="en-US" dirty="0" smtClean="0"/>
              <a:t>…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en-US" dirty="0" smtClean="0"/>
              <a:t>Organization</a:t>
            </a:r>
          </a:p>
          <a:p>
            <a:pPr lvl="1"/>
            <a:r>
              <a:rPr lang="en-US" dirty="0" smtClean="0"/>
              <a:t>International - UN</a:t>
            </a:r>
          </a:p>
          <a:p>
            <a:pPr lvl="1"/>
            <a:r>
              <a:rPr lang="en-US" dirty="0" smtClean="0"/>
              <a:t>Corporation</a:t>
            </a:r>
          </a:p>
          <a:p>
            <a:pPr lvl="1"/>
            <a:r>
              <a:rPr lang="en-US" dirty="0" smtClean="0"/>
              <a:t>Government</a:t>
            </a:r>
          </a:p>
          <a:p>
            <a:pPr lvl="1"/>
            <a:r>
              <a:rPr lang="en-US" dirty="0" smtClean="0"/>
              <a:t>Non-profit</a:t>
            </a:r>
          </a:p>
          <a:p>
            <a:pPr lvl="1"/>
            <a:r>
              <a:rPr lang="en-US" dirty="0" smtClean="0"/>
              <a:t> 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DD41E-F5D5-4431-9B47-FF7E240419AB}" type="datetime3">
              <a:rPr lang="en-US" smtClean="0"/>
              <a:pPr/>
              <a:t>31 January 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BA1F8-8F73-4058-88F5-8FFEE48DD202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Presentations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CMSC818G Students</a:t>
            </a:r>
          </a:p>
          <a:p>
            <a:r>
              <a:rPr lang="en-US" sz="2400" dirty="0" smtClean="0"/>
              <a:t>Signup – Available shortly</a:t>
            </a:r>
          </a:p>
          <a:p>
            <a:r>
              <a:rPr lang="en-US" sz="2400" dirty="0" smtClean="0"/>
              <a:t>Augment the reading list by adding 2-5 recent papers</a:t>
            </a:r>
          </a:p>
          <a:p>
            <a:r>
              <a:rPr lang="en-US" sz="2400" dirty="0" smtClean="0"/>
              <a:t>Make slides available for posting on the web</a:t>
            </a:r>
          </a:p>
          <a:p>
            <a:r>
              <a:rPr lang="en-US" sz="2400" dirty="0" smtClean="0"/>
              <a:t>A write up on the topic </a:t>
            </a:r>
          </a:p>
          <a:p>
            <a:pPr lvl="1"/>
            <a:r>
              <a:rPr lang="en-US" sz="2000" dirty="0" smtClean="0"/>
              <a:t>Presenter</a:t>
            </a:r>
          </a:p>
          <a:p>
            <a:pPr lvl="1"/>
            <a:r>
              <a:rPr lang="en-US" sz="2000" dirty="0" smtClean="0"/>
              <a:t>Others</a:t>
            </a:r>
            <a:endParaRPr lang="en-US" sz="2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41EA9-1198-4439-9E0D-8B53CBCC9DFA}" type="datetime3">
              <a:rPr lang="en-US" smtClean="0"/>
              <a:pPr/>
              <a:t>31 January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BA1F8-8F73-4058-88F5-8FFEE48DD202}" type="slidenum">
              <a:rPr lang="en-US" smtClean="0"/>
              <a:pPr/>
              <a:t>13</a:t>
            </a:fld>
            <a:endParaRPr lang="en-US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sz="half" idx="2"/>
          </p:nvPr>
        </p:nvGraphicFramePr>
        <p:xfrm>
          <a:off x="4674247" y="1600206"/>
          <a:ext cx="3986505" cy="45259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7591">
                  <a:extLst>
                    <a:ext uri="{9D8B030D-6E8A-4147-A177-3AD203B41FA5}">
                      <a16:colId xmlns:a16="http://schemas.microsoft.com/office/drawing/2014/main" val="2290121235"/>
                    </a:ext>
                  </a:extLst>
                </a:gridCol>
                <a:gridCol w="804155">
                  <a:extLst>
                    <a:ext uri="{9D8B030D-6E8A-4147-A177-3AD203B41FA5}">
                      <a16:colId xmlns:a16="http://schemas.microsoft.com/office/drawing/2014/main" val="3997154779"/>
                    </a:ext>
                  </a:extLst>
                </a:gridCol>
                <a:gridCol w="1692837">
                  <a:extLst>
                    <a:ext uri="{9D8B030D-6E8A-4147-A177-3AD203B41FA5}">
                      <a16:colId xmlns:a16="http://schemas.microsoft.com/office/drawing/2014/main" val="2290929979"/>
                    </a:ext>
                  </a:extLst>
                </a:gridCol>
                <a:gridCol w="1251922">
                  <a:extLst>
                    <a:ext uri="{9D8B030D-6E8A-4147-A177-3AD203B41FA5}">
                      <a16:colId xmlns:a16="http://schemas.microsoft.com/office/drawing/2014/main" val="408980052"/>
                    </a:ext>
                  </a:extLst>
                </a:gridCol>
              </a:tblGrid>
              <a:tr h="137150"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Date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Topic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Presenter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extLst>
                  <a:ext uri="{0D108BD9-81ED-4DB2-BD59-A6C34878D82A}">
                    <a16:rowId xmlns:a16="http://schemas.microsoft.com/office/drawing/2014/main" val="3974830809"/>
                  </a:ext>
                </a:extLst>
              </a:tr>
              <a:tr h="137150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extLst>
                  <a:ext uri="{0D108BD9-81ED-4DB2-BD59-A6C34878D82A}">
                    <a16:rowId xmlns:a16="http://schemas.microsoft.com/office/drawing/2014/main" val="349060276"/>
                  </a:ext>
                </a:extLst>
              </a:tr>
              <a:tr h="13715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1/26/2017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introduction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Ashok Agrawala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extLst>
                  <a:ext uri="{0D108BD9-81ED-4DB2-BD59-A6C34878D82A}">
                    <a16:rowId xmlns:a16="http://schemas.microsoft.com/office/drawing/2014/main" val="2714733213"/>
                  </a:ext>
                </a:extLst>
              </a:tr>
              <a:tr h="13715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1/31/2017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Introduction of Rover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Nick/Andrew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extLst>
                  <a:ext uri="{0D108BD9-81ED-4DB2-BD59-A6C34878D82A}">
                    <a16:rowId xmlns:a16="http://schemas.microsoft.com/office/drawing/2014/main" val="3824390330"/>
                  </a:ext>
                </a:extLst>
              </a:tr>
              <a:tr h="13715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2/2/2017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Information Dynamics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Ashok Agrawala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extLst>
                  <a:ext uri="{0D108BD9-81ED-4DB2-BD59-A6C34878D82A}">
                    <a16:rowId xmlns:a16="http://schemas.microsoft.com/office/drawing/2014/main" val="2222320461"/>
                  </a:ext>
                </a:extLst>
              </a:tr>
              <a:tr h="13715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2/7/2017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Project update 1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extLst>
                  <a:ext uri="{0D108BD9-81ED-4DB2-BD59-A6C34878D82A}">
                    <a16:rowId xmlns:a16="http://schemas.microsoft.com/office/drawing/2014/main" val="3567921782"/>
                  </a:ext>
                </a:extLst>
              </a:tr>
              <a:tr h="13715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2/9/2017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Context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extLst>
                  <a:ext uri="{0D108BD9-81ED-4DB2-BD59-A6C34878D82A}">
                    <a16:rowId xmlns:a16="http://schemas.microsoft.com/office/drawing/2014/main" val="4071527943"/>
                  </a:ext>
                </a:extLst>
              </a:tr>
              <a:tr h="13715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2/14/2017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Situation Awareness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extLst>
                  <a:ext uri="{0D108BD9-81ED-4DB2-BD59-A6C34878D82A}">
                    <a16:rowId xmlns:a16="http://schemas.microsoft.com/office/drawing/2014/main" val="100319816"/>
                  </a:ext>
                </a:extLst>
              </a:tr>
              <a:tr h="13715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2/16/2017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Indoor Localization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extLst>
                  <a:ext uri="{0D108BD9-81ED-4DB2-BD59-A6C34878D82A}">
                    <a16:rowId xmlns:a16="http://schemas.microsoft.com/office/drawing/2014/main" val="1952217405"/>
                  </a:ext>
                </a:extLst>
              </a:tr>
              <a:tr h="13715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2/21/2017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Outdoor Localization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extLst>
                  <a:ext uri="{0D108BD9-81ED-4DB2-BD59-A6C34878D82A}">
                    <a16:rowId xmlns:a16="http://schemas.microsoft.com/office/drawing/2014/main" val="3081644919"/>
                  </a:ext>
                </a:extLst>
              </a:tr>
              <a:tr h="13715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2/23/2017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Context Modeling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extLst>
                  <a:ext uri="{0D108BD9-81ED-4DB2-BD59-A6C34878D82A}">
                    <a16:rowId xmlns:a16="http://schemas.microsoft.com/office/drawing/2014/main" val="82653620"/>
                  </a:ext>
                </a:extLst>
              </a:tr>
              <a:tr h="13715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2/28/2017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Project update 2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extLst>
                  <a:ext uri="{0D108BD9-81ED-4DB2-BD59-A6C34878D82A}">
                    <a16:rowId xmlns:a16="http://schemas.microsoft.com/office/drawing/2014/main" val="416552552"/>
                  </a:ext>
                </a:extLst>
              </a:tr>
              <a:tr h="13715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3/2/2017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Ontology based Context Modeling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extLst>
                  <a:ext uri="{0D108BD9-81ED-4DB2-BD59-A6C34878D82A}">
                    <a16:rowId xmlns:a16="http://schemas.microsoft.com/office/drawing/2014/main" val="3079096070"/>
                  </a:ext>
                </a:extLst>
              </a:tr>
              <a:tr h="13715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3/7/2017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Other schemes for Context Modeling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extLst>
                  <a:ext uri="{0D108BD9-81ED-4DB2-BD59-A6C34878D82A}">
                    <a16:rowId xmlns:a16="http://schemas.microsoft.com/office/drawing/2014/main" val="134538309"/>
                  </a:ext>
                </a:extLst>
              </a:tr>
              <a:tr h="13715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3/9/2017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Context Reasoning I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extLst>
                  <a:ext uri="{0D108BD9-81ED-4DB2-BD59-A6C34878D82A}">
                    <a16:rowId xmlns:a16="http://schemas.microsoft.com/office/drawing/2014/main" val="594272595"/>
                  </a:ext>
                </a:extLst>
              </a:tr>
              <a:tr h="13715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3/14/2017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Context Reasoning II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extLst>
                  <a:ext uri="{0D108BD9-81ED-4DB2-BD59-A6C34878D82A}">
                    <a16:rowId xmlns:a16="http://schemas.microsoft.com/office/drawing/2014/main" val="3046371339"/>
                  </a:ext>
                </a:extLst>
              </a:tr>
              <a:tr h="13715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3/16/2017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Learning from Context I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extLst>
                  <a:ext uri="{0D108BD9-81ED-4DB2-BD59-A6C34878D82A}">
                    <a16:rowId xmlns:a16="http://schemas.microsoft.com/office/drawing/2014/main" val="304748617"/>
                  </a:ext>
                </a:extLst>
              </a:tr>
              <a:tr h="137150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3/21/2017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Spring Break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extLst>
                  <a:ext uri="{0D108BD9-81ED-4DB2-BD59-A6C34878D82A}">
                    <a16:rowId xmlns:a16="http://schemas.microsoft.com/office/drawing/2014/main" val="2864737739"/>
                  </a:ext>
                </a:extLst>
              </a:tr>
              <a:tr h="137150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3/23/2017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Spring Break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extLst>
                  <a:ext uri="{0D108BD9-81ED-4DB2-BD59-A6C34878D82A}">
                    <a16:rowId xmlns:a16="http://schemas.microsoft.com/office/drawing/2014/main" val="2289797280"/>
                  </a:ext>
                </a:extLst>
              </a:tr>
              <a:tr h="13715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3/28/2017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Project Update 3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extLst>
                  <a:ext uri="{0D108BD9-81ED-4DB2-BD59-A6C34878D82A}">
                    <a16:rowId xmlns:a16="http://schemas.microsoft.com/office/drawing/2014/main" val="6460125"/>
                  </a:ext>
                </a:extLst>
              </a:tr>
              <a:tr h="13715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3/30/2017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Learning from Context II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extLst>
                  <a:ext uri="{0D108BD9-81ED-4DB2-BD59-A6C34878D82A}">
                    <a16:rowId xmlns:a16="http://schemas.microsoft.com/office/drawing/2014/main" val="201605329"/>
                  </a:ext>
                </a:extLst>
              </a:tr>
              <a:tr h="13715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4/4/2017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Activity Recognition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extLst>
                  <a:ext uri="{0D108BD9-81ED-4DB2-BD59-A6C34878D82A}">
                    <a16:rowId xmlns:a16="http://schemas.microsoft.com/office/drawing/2014/main" val="208211715"/>
                  </a:ext>
                </a:extLst>
              </a:tr>
              <a:tr h="13715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4/6/2017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Middleware in context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extLst>
                  <a:ext uri="{0D108BD9-81ED-4DB2-BD59-A6C34878D82A}">
                    <a16:rowId xmlns:a16="http://schemas.microsoft.com/office/drawing/2014/main" val="2237480530"/>
                  </a:ext>
                </a:extLst>
              </a:tr>
              <a:tr h="13715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4/11/2017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User Modeling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extLst>
                  <a:ext uri="{0D108BD9-81ED-4DB2-BD59-A6C34878D82A}">
                    <a16:rowId xmlns:a16="http://schemas.microsoft.com/office/drawing/2014/main" val="29620510"/>
                  </a:ext>
                </a:extLst>
              </a:tr>
              <a:tr h="13715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4/13/2017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Personality Modeling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extLst>
                  <a:ext uri="{0D108BD9-81ED-4DB2-BD59-A6C34878D82A}">
                    <a16:rowId xmlns:a16="http://schemas.microsoft.com/office/drawing/2014/main" val="3670480663"/>
                  </a:ext>
                </a:extLst>
              </a:tr>
              <a:tr h="13715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4/18/2017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Project Update 4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extLst>
                  <a:ext uri="{0D108BD9-81ED-4DB2-BD59-A6C34878D82A}">
                    <a16:rowId xmlns:a16="http://schemas.microsoft.com/office/drawing/2014/main" val="3424508329"/>
                  </a:ext>
                </a:extLst>
              </a:tr>
              <a:tr h="13715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4/20/2017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Planning in context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extLst>
                  <a:ext uri="{0D108BD9-81ED-4DB2-BD59-A6C34878D82A}">
                    <a16:rowId xmlns:a16="http://schemas.microsoft.com/office/drawing/2014/main" val="3283877275"/>
                  </a:ext>
                </a:extLst>
              </a:tr>
              <a:tr h="13715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4/25/2017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Security and Privacy issues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extLst>
                  <a:ext uri="{0D108BD9-81ED-4DB2-BD59-A6C34878D82A}">
                    <a16:rowId xmlns:a16="http://schemas.microsoft.com/office/drawing/2014/main" val="1452473404"/>
                  </a:ext>
                </a:extLst>
              </a:tr>
              <a:tr h="13715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4/27/2017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Proactive Computing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extLst>
                  <a:ext uri="{0D108BD9-81ED-4DB2-BD59-A6C34878D82A}">
                    <a16:rowId xmlns:a16="http://schemas.microsoft.com/office/drawing/2014/main" val="2474343358"/>
                  </a:ext>
                </a:extLst>
              </a:tr>
              <a:tr h="13715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5/2/2017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Service Discovery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extLst>
                  <a:ext uri="{0D108BD9-81ED-4DB2-BD59-A6C34878D82A}">
                    <a16:rowId xmlns:a16="http://schemas.microsoft.com/office/drawing/2014/main" val="2266103667"/>
                  </a:ext>
                </a:extLst>
              </a:tr>
              <a:tr h="13715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5/4/2017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A survey of context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extLst>
                  <a:ext uri="{0D108BD9-81ED-4DB2-BD59-A6C34878D82A}">
                    <a16:rowId xmlns:a16="http://schemas.microsoft.com/office/drawing/2014/main" val="4131684417"/>
                  </a:ext>
                </a:extLst>
              </a:tr>
              <a:tr h="13715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5/9/2017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Final Reports 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extLst>
                  <a:ext uri="{0D108BD9-81ED-4DB2-BD59-A6C34878D82A}">
                    <a16:rowId xmlns:a16="http://schemas.microsoft.com/office/drawing/2014/main" val="968262636"/>
                  </a:ext>
                </a:extLst>
              </a:tr>
              <a:tr h="13715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5/11/2017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Final Reports 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" marR="6858" marT="6858" marB="0" anchor="b"/>
                </a:tc>
                <a:extLst>
                  <a:ext uri="{0D108BD9-81ED-4DB2-BD59-A6C34878D82A}">
                    <a16:rowId xmlns:a16="http://schemas.microsoft.com/office/drawing/2014/main" val="17343320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00849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359958" y="917752"/>
          <a:ext cx="4713196" cy="50090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58741">
                  <a:extLst>
                    <a:ext uri="{9D8B030D-6E8A-4147-A177-3AD203B41FA5}">
                      <a16:colId xmlns:a16="http://schemas.microsoft.com/office/drawing/2014/main" val="1961732233"/>
                    </a:ext>
                  </a:extLst>
                </a:gridCol>
                <a:gridCol w="862546">
                  <a:extLst>
                    <a:ext uri="{9D8B030D-6E8A-4147-A177-3AD203B41FA5}">
                      <a16:colId xmlns:a16="http://schemas.microsoft.com/office/drawing/2014/main" val="4192441259"/>
                    </a:ext>
                  </a:extLst>
                </a:gridCol>
                <a:gridCol w="1642154">
                  <a:extLst>
                    <a:ext uri="{9D8B030D-6E8A-4147-A177-3AD203B41FA5}">
                      <a16:colId xmlns:a16="http://schemas.microsoft.com/office/drawing/2014/main" val="1651683056"/>
                    </a:ext>
                  </a:extLst>
                </a:gridCol>
                <a:gridCol w="549755">
                  <a:extLst>
                    <a:ext uri="{9D8B030D-6E8A-4147-A177-3AD203B41FA5}">
                      <a16:colId xmlns:a16="http://schemas.microsoft.com/office/drawing/2014/main" val="1375612713"/>
                    </a:ext>
                  </a:extLst>
                </a:gridCol>
              </a:tblGrid>
              <a:tr h="13538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Name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Phone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Email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Group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extLst>
                  <a:ext uri="{0D108BD9-81ED-4DB2-BD59-A6C34878D82A}">
                    <a16:rowId xmlns:a16="http://schemas.microsoft.com/office/drawing/2014/main" val="3355085745"/>
                  </a:ext>
                </a:extLst>
              </a:tr>
              <a:tr h="13538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extLst>
                  <a:ext uri="{0D108BD9-81ED-4DB2-BD59-A6C34878D82A}">
                    <a16:rowId xmlns:a16="http://schemas.microsoft.com/office/drawing/2014/main" val="1447115881"/>
                  </a:ext>
                </a:extLst>
              </a:tr>
              <a:tr h="13538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Behnezhad, Soheil                      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            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soheil.behnezhad@gmail.com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A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ctr"/>
                </a:tc>
                <a:extLst>
                  <a:ext uri="{0D108BD9-81ED-4DB2-BD59-A6C34878D82A}">
                    <a16:rowId xmlns:a16="http://schemas.microsoft.com/office/drawing/2014/main" val="1273859261"/>
                  </a:ext>
                </a:extLst>
              </a:tr>
              <a:tr h="13538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Derakhshan, Mahsa                      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(240)595-9751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mah.derakhshan@gmail.com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454655"/>
                  </a:ext>
                </a:extLst>
              </a:tr>
              <a:tr h="13538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Grover, Sachin                         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            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ug201210030@iitj.ac.in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6092140"/>
                  </a:ext>
                </a:extLst>
              </a:tr>
              <a:tr h="13538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Cai, Meng                              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(240)423-4059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mara.meng.cai@gmail.com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1038427"/>
                  </a:ext>
                </a:extLst>
              </a:tr>
              <a:tr h="13538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Davenport, Marcellus Dante             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(301)499-2289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marcellus.davenport15@gmail.com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742794"/>
                  </a:ext>
                </a:extLst>
              </a:tr>
              <a:tr h="13538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extLst>
                  <a:ext uri="{0D108BD9-81ED-4DB2-BD59-A6C34878D82A}">
                    <a16:rowId xmlns:a16="http://schemas.microsoft.com/office/drawing/2014/main" val="3584632142"/>
                  </a:ext>
                </a:extLst>
              </a:tr>
              <a:tr h="13538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Jain, Somay                            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(301)683-4613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somay@cs.umd.edu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B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ctr"/>
                </a:tc>
                <a:extLst>
                  <a:ext uri="{0D108BD9-81ED-4DB2-BD59-A6C34878D82A}">
                    <a16:rowId xmlns:a16="http://schemas.microsoft.com/office/drawing/2014/main" val="3638077525"/>
                  </a:ext>
                </a:extLst>
              </a:tr>
              <a:tr h="13538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Jiang, Xiaomeng                        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(301)529-4801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jackiezjiang@gmail.com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3652567"/>
                  </a:ext>
                </a:extLst>
              </a:tr>
              <a:tr h="13538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Kang, Seokbin                          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(301)395-9691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sbkang@cs.umd.edu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4916142"/>
                  </a:ext>
                </a:extLst>
              </a:tr>
              <a:tr h="13538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Dewey, Moira Sarah                     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(301)349-5907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moira.dewey@verizon.net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3669914"/>
                  </a:ext>
                </a:extLst>
              </a:tr>
              <a:tr h="13538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Eckenrod, Ryan Michael                 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(814)525-8579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eckenrod@terpmail.umd.edu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34536"/>
                  </a:ext>
                </a:extLst>
              </a:tr>
              <a:tr h="13538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extLst>
                  <a:ext uri="{0D108BD9-81ED-4DB2-BD59-A6C34878D82A}">
                    <a16:rowId xmlns:a16="http://schemas.microsoft.com/office/drawing/2014/main" val="1254770532"/>
                  </a:ext>
                </a:extLst>
              </a:tr>
              <a:tr h="13538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Kang, Yan                              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(607)379-4386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yankang@terpmail.umd.edu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C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ctr"/>
                </a:tc>
                <a:extLst>
                  <a:ext uri="{0D108BD9-81ED-4DB2-BD59-A6C34878D82A}">
                    <a16:rowId xmlns:a16="http://schemas.microsoft.com/office/drawing/2014/main" val="3563549507"/>
                  </a:ext>
                </a:extLst>
              </a:tr>
              <a:tr h="13538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Kim, Doowon                            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(801)960-3235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gotapenny@gmail.com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7462598"/>
                  </a:ext>
                </a:extLst>
              </a:tr>
              <a:tr h="13538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Kowalczyk, Emily                       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(703)887-5546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eekowal@gmail.com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6240450"/>
                  </a:ext>
                </a:extLst>
              </a:tr>
              <a:tr h="13538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Hartman, Zachary Craig                 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(443)535-0345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zach.c.hartman@gmail.com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3580346"/>
                  </a:ext>
                </a:extLst>
              </a:tr>
              <a:tr h="13538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Khatri, Pranav Mukesh                  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(301)972-6359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pmk3796@gmail.com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9368901"/>
                  </a:ext>
                </a:extLst>
              </a:tr>
              <a:tr h="13538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extLst>
                  <a:ext uri="{0D108BD9-81ED-4DB2-BD59-A6C34878D82A}">
                    <a16:rowId xmlns:a16="http://schemas.microsoft.com/office/drawing/2014/main" val="1534554584"/>
                  </a:ext>
                </a:extLst>
              </a:tr>
              <a:tr h="13538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Lee, Kyungjun                          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(415)949-8658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kyungjun.kj.lee@gmail.com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ctr"/>
                </a:tc>
                <a:extLst>
                  <a:ext uri="{0D108BD9-81ED-4DB2-BD59-A6C34878D82A}">
                    <a16:rowId xmlns:a16="http://schemas.microsoft.com/office/drawing/2014/main" val="3989672313"/>
                  </a:ext>
                </a:extLst>
              </a:tr>
              <a:tr h="13538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Peskov, Denis                          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(434)326-7851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dpeskov@cs.umd.edu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5132781"/>
                  </a:ext>
                </a:extLst>
              </a:tr>
              <a:tr h="13538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Petrov, Ivan Dimchev                   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(240)421-6893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ivanpetrov1995@gmail.com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5238573"/>
                  </a:ext>
                </a:extLst>
              </a:tr>
              <a:tr h="13538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Koffi, Alphonse Adjegbe                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(301)364-7232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doctormcjohnson@gmail.com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2432438"/>
                  </a:ext>
                </a:extLst>
              </a:tr>
              <a:tr h="13538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Patel, Shubham Rameshbhai              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(310)934-3437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xshubhampatelx@gmail.com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200150"/>
                  </a:ext>
                </a:extLst>
              </a:tr>
              <a:tr h="13538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extLst>
                  <a:ext uri="{0D108BD9-81ED-4DB2-BD59-A6C34878D82A}">
                    <a16:rowId xmlns:a16="http://schemas.microsoft.com/office/drawing/2014/main" val="2745042720"/>
                  </a:ext>
                </a:extLst>
              </a:tr>
              <a:tr h="13538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Shafahi, Ali                           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(301)789-9787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ashafahi@gmail.com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ctr"/>
                </a:tc>
                <a:extLst>
                  <a:ext uri="{0D108BD9-81ED-4DB2-BD59-A6C34878D82A}">
                    <a16:rowId xmlns:a16="http://schemas.microsoft.com/office/drawing/2014/main" val="1651870446"/>
                  </a:ext>
                </a:extLst>
              </a:tr>
              <a:tr h="13538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Srinivas, Virinchi                     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            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virinchi@terpmail.umd.edu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674179"/>
                  </a:ext>
                </a:extLst>
              </a:tr>
              <a:tr h="13538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Srinivasan, Shravan                    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(240)758-1114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sshravan@cs.umd.edu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3129807"/>
                  </a:ext>
                </a:extLst>
              </a:tr>
              <a:tr h="13538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Tsang, Jonathan                        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(301)595-5851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jtsang1@terpmail.umd.edu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8702687"/>
                  </a:ext>
                </a:extLst>
              </a:tr>
              <a:tr h="13538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Wang, Frank                            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(302)690-2566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fwang@terpmail.umd.edu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889392"/>
                  </a:ext>
                </a:extLst>
              </a:tr>
              <a:tr h="13538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 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extLst>
                  <a:ext uri="{0D108BD9-81ED-4DB2-BD59-A6C34878D82A}">
                    <a16:rowId xmlns:a16="http://schemas.microsoft.com/office/drawing/2014/main" val="639639723"/>
                  </a:ext>
                </a:extLst>
              </a:tr>
              <a:tr h="13538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Wajid, Faizan                          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(848)391-0728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fwajid@terpmail.umd.edu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F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ctr"/>
                </a:tc>
                <a:extLst>
                  <a:ext uri="{0D108BD9-81ED-4DB2-BD59-A6C34878D82A}">
                    <a16:rowId xmlns:a16="http://schemas.microsoft.com/office/drawing/2014/main" val="2879822829"/>
                  </a:ext>
                </a:extLst>
              </a:tr>
              <a:tr h="13538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Wu, Zuxuan                             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            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zxwu0807@gmail.com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6263589"/>
                  </a:ext>
                </a:extLst>
              </a:tr>
              <a:tr h="13538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Yang, Xitong                           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(585)748-3892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yangxitongbob@gmail.com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6763386"/>
                  </a:ext>
                </a:extLst>
              </a:tr>
              <a:tr h="13538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Woodward, David Isaac                  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(301)330-3672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dwoodwardgb@gmail.com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5997217"/>
                  </a:ext>
                </a:extLst>
              </a:tr>
              <a:tr h="13538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Zhou, Bill                             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(240)855-4859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billybobzhou@gmail.com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10" marR="4410" marT="441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2498337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82388" y="3283774"/>
            <a:ext cx="200361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/>
              <a:t>Project Groups</a:t>
            </a:r>
          </a:p>
        </p:txBody>
      </p:sp>
    </p:spTree>
    <p:extLst>
      <p:ext uri="{BB962C8B-B14F-4D97-AF65-F5344CB8AC3E}">
        <p14:creationId xmlns:p14="http://schemas.microsoft.com/office/powerpoint/2010/main" val="35017677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Organize the group</a:t>
            </a:r>
          </a:p>
          <a:p>
            <a:pPr lvl="1"/>
            <a:r>
              <a:rPr lang="en-US" dirty="0" smtClean="0"/>
              <a:t>Lead/Coordinator</a:t>
            </a:r>
          </a:p>
          <a:p>
            <a:r>
              <a:rPr lang="en-US" dirty="0" smtClean="0"/>
              <a:t>Select a topic</a:t>
            </a:r>
          </a:p>
          <a:p>
            <a:pPr lvl="1"/>
            <a:r>
              <a:rPr lang="en-US" dirty="0" smtClean="0"/>
              <a:t>Prepare Brief Description </a:t>
            </a:r>
          </a:p>
          <a:p>
            <a:pPr lvl="2"/>
            <a:r>
              <a:rPr lang="en-US" dirty="0" smtClean="0"/>
              <a:t>Purpose</a:t>
            </a:r>
          </a:p>
          <a:p>
            <a:pPr lvl="2"/>
            <a:r>
              <a:rPr lang="en-US" dirty="0" smtClean="0"/>
              <a:t>Who are the users</a:t>
            </a:r>
          </a:p>
          <a:p>
            <a:pPr lvl="2"/>
            <a:r>
              <a:rPr lang="en-US" dirty="0" smtClean="0"/>
              <a:t>What impact it will have</a:t>
            </a:r>
          </a:p>
          <a:p>
            <a:pPr lvl="2"/>
            <a:r>
              <a:rPr lang="en-US" dirty="0" smtClean="0"/>
              <a:t>Working title of the paper</a:t>
            </a:r>
          </a:p>
          <a:p>
            <a:r>
              <a:rPr lang="en-US" dirty="0" smtClean="0"/>
              <a:t>Project Plan</a:t>
            </a:r>
          </a:p>
          <a:p>
            <a:pPr lvl="1"/>
            <a:r>
              <a:rPr lang="en-US" dirty="0" smtClean="0"/>
              <a:t>Roles</a:t>
            </a:r>
          </a:p>
          <a:p>
            <a:pPr lvl="1"/>
            <a:r>
              <a:rPr lang="en-US" dirty="0" smtClean="0"/>
              <a:t>Timeline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Resources Required</a:t>
            </a:r>
          </a:p>
          <a:p>
            <a:pPr lvl="1"/>
            <a:r>
              <a:rPr lang="en-US" dirty="0" smtClean="0"/>
              <a:t>Computing</a:t>
            </a:r>
          </a:p>
          <a:p>
            <a:pPr lvl="1"/>
            <a:r>
              <a:rPr lang="en-US" dirty="0" smtClean="0"/>
              <a:t>Datasets</a:t>
            </a:r>
          </a:p>
          <a:p>
            <a:pPr lvl="1"/>
            <a:r>
              <a:rPr lang="en-US" dirty="0" smtClean="0"/>
              <a:t>Sensors</a:t>
            </a:r>
          </a:p>
          <a:p>
            <a:pPr lvl="1"/>
            <a:r>
              <a:rPr lang="en-US" dirty="0" smtClean="0"/>
              <a:t>…</a:t>
            </a:r>
          </a:p>
          <a:p>
            <a:r>
              <a:rPr lang="en-US" dirty="0" smtClean="0"/>
              <a:t>Interim Reports</a:t>
            </a:r>
          </a:p>
          <a:p>
            <a:r>
              <a:rPr lang="en-US" dirty="0" smtClean="0"/>
              <a:t>Final Report</a:t>
            </a:r>
          </a:p>
          <a:p>
            <a:r>
              <a:rPr lang="en-US" dirty="0" smtClean="0"/>
              <a:t>Paper Draft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2321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US" dirty="0" smtClean="0"/>
              <a:t>Security</a:t>
            </a:r>
          </a:p>
          <a:p>
            <a:pPr lvl="1"/>
            <a:r>
              <a:rPr lang="en-US" dirty="0" smtClean="0"/>
              <a:t>Public Safety – Individual</a:t>
            </a:r>
          </a:p>
          <a:p>
            <a:pPr lvl="1"/>
            <a:r>
              <a:rPr lang="en-US" dirty="0" smtClean="0"/>
              <a:t>First Response – Incidence</a:t>
            </a:r>
          </a:p>
          <a:p>
            <a:pPr lvl="1"/>
            <a:r>
              <a:rPr lang="en-US" dirty="0" smtClean="0"/>
              <a:t>Emergency Response – Catastrophic events</a:t>
            </a:r>
          </a:p>
          <a:p>
            <a:pPr lvl="0"/>
            <a:r>
              <a:rPr lang="en-US" dirty="0" smtClean="0"/>
              <a:t>Education</a:t>
            </a:r>
          </a:p>
          <a:p>
            <a:pPr lvl="1"/>
            <a:r>
              <a:rPr lang="en-US" dirty="0" smtClean="0"/>
              <a:t>Elementary</a:t>
            </a:r>
          </a:p>
          <a:p>
            <a:pPr lvl="1"/>
            <a:r>
              <a:rPr lang="en-US" dirty="0" smtClean="0"/>
              <a:t>School</a:t>
            </a:r>
          </a:p>
          <a:p>
            <a:pPr lvl="1"/>
            <a:r>
              <a:rPr lang="en-US" dirty="0" smtClean="0"/>
              <a:t>College</a:t>
            </a:r>
          </a:p>
          <a:p>
            <a:pPr lvl="1"/>
            <a:r>
              <a:rPr lang="en-US" dirty="0" smtClean="0"/>
              <a:t>Post Graduate and Research</a:t>
            </a:r>
          </a:p>
          <a:p>
            <a:pPr lvl="0"/>
            <a:r>
              <a:rPr lang="en-US" dirty="0" smtClean="0"/>
              <a:t>Health Care</a:t>
            </a:r>
          </a:p>
          <a:p>
            <a:pPr lvl="1"/>
            <a:r>
              <a:rPr lang="en-US" dirty="0" smtClean="0"/>
              <a:t>Physician</a:t>
            </a:r>
          </a:p>
          <a:p>
            <a:pPr lvl="1"/>
            <a:r>
              <a:rPr lang="en-US" dirty="0" smtClean="0"/>
              <a:t>Hospital</a:t>
            </a:r>
          </a:p>
          <a:p>
            <a:pPr lvl="1"/>
            <a:r>
              <a:rPr lang="en-US" dirty="0" smtClean="0"/>
              <a:t>ER</a:t>
            </a:r>
          </a:p>
          <a:p>
            <a:pPr lvl="1"/>
            <a:r>
              <a:rPr lang="en-US" dirty="0" smtClean="0"/>
              <a:t>Wellness care – health clubs – exercise</a:t>
            </a:r>
          </a:p>
          <a:p>
            <a:pPr lvl="1"/>
            <a:r>
              <a:rPr lang="en-US" dirty="0" smtClean="0"/>
              <a:t>Food and Nutrition</a:t>
            </a:r>
          </a:p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US" dirty="0" smtClean="0"/>
              <a:t>Recreation</a:t>
            </a:r>
          </a:p>
          <a:p>
            <a:pPr lvl="0"/>
            <a:r>
              <a:rPr lang="en-US" dirty="0" smtClean="0"/>
              <a:t>Social Interactions</a:t>
            </a:r>
          </a:p>
          <a:p>
            <a:pPr lvl="0"/>
            <a:r>
              <a:rPr lang="en-US" dirty="0" smtClean="0"/>
              <a:t>Transportation</a:t>
            </a:r>
          </a:p>
          <a:p>
            <a:pPr lvl="0"/>
            <a:r>
              <a:rPr lang="en-US" dirty="0" smtClean="0"/>
              <a:t>E-commerce</a:t>
            </a:r>
          </a:p>
          <a:p>
            <a:pPr lvl="0"/>
            <a:r>
              <a:rPr lang="en-US" dirty="0" smtClean="0"/>
              <a:t>Finance</a:t>
            </a:r>
          </a:p>
          <a:p>
            <a:pPr lvl="0"/>
            <a:r>
              <a:rPr lang="en-US" dirty="0" smtClean="0"/>
              <a:t>Web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341E5-1B56-4C5A-B638-7CBD955303A0}" type="datetime3">
              <a:rPr lang="en-US" smtClean="0"/>
              <a:pPr/>
              <a:t>31 January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5ACC-4FA2-4095-B15A-35A4F16BFD8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Basic Notions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Information</a:t>
            </a:r>
          </a:p>
          <a:p>
            <a:pPr lvl="1"/>
            <a:r>
              <a:rPr lang="en-US" dirty="0" smtClean="0"/>
              <a:t>Fundamental Nature</a:t>
            </a:r>
          </a:p>
          <a:p>
            <a:pPr lvl="1"/>
            <a:r>
              <a:rPr lang="en-US" dirty="0" smtClean="0"/>
              <a:t>Implications</a:t>
            </a:r>
          </a:p>
          <a:p>
            <a:r>
              <a:rPr lang="en-US" dirty="0" smtClean="0"/>
              <a:t>Interrelationships</a:t>
            </a:r>
          </a:p>
          <a:p>
            <a:r>
              <a:rPr lang="en-US" dirty="0" smtClean="0"/>
              <a:t>Context</a:t>
            </a:r>
          </a:p>
          <a:p>
            <a:r>
              <a:rPr lang="en-US" dirty="0" smtClean="0"/>
              <a:t>Models</a:t>
            </a:r>
          </a:p>
          <a:p>
            <a:r>
              <a:rPr lang="en-US" dirty="0" smtClean="0"/>
              <a:t>Limitations of Physical representations of information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BAA6D-EE2E-4D7C-A51C-C004E81D4313}" type="datetime3">
              <a:rPr lang="en-US" smtClean="0"/>
              <a:pPr/>
              <a:t>31 January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BA1F8-8F73-4058-88F5-8FFEE48DD202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Technological aspects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Processing</a:t>
            </a:r>
          </a:p>
          <a:p>
            <a:r>
              <a:rPr lang="en-US" dirty="0" smtClean="0"/>
              <a:t>Storage</a:t>
            </a:r>
          </a:p>
          <a:p>
            <a:r>
              <a:rPr lang="en-US" dirty="0" smtClean="0"/>
              <a:t>Human Interaction</a:t>
            </a:r>
          </a:p>
          <a:p>
            <a:r>
              <a:rPr lang="en-US" dirty="0" smtClean="0"/>
              <a:t>Communications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 Inputs</a:t>
            </a:r>
          </a:p>
          <a:p>
            <a:pPr lvl="1"/>
            <a:r>
              <a:rPr lang="en-US" dirty="0" smtClean="0"/>
              <a:t>Sensors</a:t>
            </a:r>
          </a:p>
          <a:p>
            <a:r>
              <a:rPr lang="en-US" dirty="0" smtClean="0"/>
              <a:t>Outputs</a:t>
            </a:r>
          </a:p>
          <a:p>
            <a:pPr lvl="1"/>
            <a:r>
              <a:rPr lang="en-US" dirty="0" smtClean="0"/>
              <a:t>Actuations</a:t>
            </a:r>
          </a:p>
          <a:p>
            <a:pPr lvl="1"/>
            <a:r>
              <a:rPr lang="en-US" dirty="0" smtClean="0"/>
              <a:t>Commands</a:t>
            </a:r>
          </a:p>
          <a:p>
            <a:pPr lvl="1"/>
            <a:r>
              <a:rPr lang="en-US" dirty="0" smtClean="0"/>
              <a:t>Messages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E75BA-C201-41AD-A70E-2DD56523070D}" type="datetime3">
              <a:rPr lang="en-US" smtClean="0"/>
              <a:pPr/>
              <a:t>31 January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5ACC-4FA2-4095-B15A-35A4F16BFD8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reading a paper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lvl="1">
              <a:buNone/>
            </a:pPr>
            <a:r>
              <a:rPr lang="en-US" dirty="0" smtClean="0"/>
              <a:t>Standard paper questions:</a:t>
            </a:r>
          </a:p>
          <a:p>
            <a:pPr lvl="2"/>
            <a:r>
              <a:rPr lang="en-US" dirty="0" smtClean="0"/>
              <a:t>What is the claim of the paper?</a:t>
            </a:r>
          </a:p>
          <a:p>
            <a:pPr lvl="2"/>
            <a:r>
              <a:rPr lang="en-US" dirty="0" smtClean="0"/>
              <a:t>What is the key idea of the paper?</a:t>
            </a:r>
          </a:p>
          <a:p>
            <a:pPr lvl="2"/>
            <a:r>
              <a:rPr lang="en-US" dirty="0" smtClean="0"/>
              <a:t>What are the strengths and weaknesses of the paper?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 lvl="1">
              <a:buNone/>
            </a:pPr>
            <a:r>
              <a:rPr lang="en-US" dirty="0" smtClean="0"/>
              <a:t>Information-Centric  questions:</a:t>
            </a:r>
          </a:p>
          <a:p>
            <a:pPr lvl="2"/>
            <a:r>
              <a:rPr lang="en-US" dirty="0" smtClean="0"/>
              <a:t>What is the purpose of the ‘information’ they are capturing?</a:t>
            </a:r>
          </a:p>
          <a:p>
            <a:pPr lvl="2"/>
            <a:r>
              <a:rPr lang="en-US" dirty="0" smtClean="0"/>
              <a:t>What ‘information’ are they capturing?</a:t>
            </a:r>
          </a:p>
          <a:p>
            <a:pPr lvl="2"/>
            <a:r>
              <a:rPr lang="en-US" dirty="0" smtClean="0"/>
              <a:t>How are they capturing the ‘information’?</a:t>
            </a:r>
          </a:p>
          <a:p>
            <a:pPr lvl="2"/>
            <a:r>
              <a:rPr lang="en-US" dirty="0" smtClean="0"/>
              <a:t>How are they storing the ‘information’?</a:t>
            </a:r>
          </a:p>
          <a:p>
            <a:pPr lvl="2"/>
            <a:r>
              <a:rPr lang="en-US" dirty="0" smtClean="0"/>
              <a:t>What ‘contextual information’ are they capturing?</a:t>
            </a:r>
          </a:p>
          <a:p>
            <a:pPr lvl="2"/>
            <a:r>
              <a:rPr lang="en-US" dirty="0" smtClean="0"/>
              <a:t>Is the ‘information’ being captured sufficient or useful for the purpose?</a:t>
            </a:r>
          </a:p>
          <a:p>
            <a:pPr lvl="2"/>
            <a:r>
              <a:rPr lang="en-US" dirty="0" smtClean="0"/>
              <a:t>What additional ‘information’ could or should be captured?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CD9FC-CBE2-4176-AE16-C72450DD45BC}" type="datetime3">
              <a:rPr lang="en-US" smtClean="0"/>
              <a:pPr/>
              <a:t>31 January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CMSC818G Set 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BA1F8-8F73-4058-88F5-8FFEE48DD202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this Course About</a:t>
            </a:r>
            <a:endParaRPr lang="en-US" dirty="0"/>
          </a:p>
        </p:txBody>
      </p:sp>
      <p:sp>
        <p:nvSpPr>
          <p:cNvPr id="727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3103536"/>
            <a:ext cx="8229600" cy="912988"/>
          </a:xfrm>
          <a:noFill/>
          <a:ln/>
        </p:spPr>
        <p:txBody>
          <a:bodyPr lIns="63398" tIns="25359" rIns="63398" bIns="25359">
            <a:spAutoFit/>
          </a:bodyPr>
          <a:lstStyle/>
          <a:p>
            <a:pPr algn="ctr">
              <a:buNone/>
            </a:pPr>
            <a:r>
              <a:rPr lang="en-US" sz="2800" dirty="0" smtClean="0"/>
              <a:t>Improving the quality of life using information technology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2D36D-28AF-485D-A5B3-6096E237D2F4}" type="datetime3">
              <a:rPr lang="en-US" smtClean="0"/>
              <a:pPr/>
              <a:t>31 January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5ACC-4FA2-4095-B15A-35A4F16BFD8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Participants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CMSC 818G</a:t>
            </a:r>
          </a:p>
          <a:p>
            <a:pPr lvl="1"/>
            <a:r>
              <a:rPr lang="en-US" dirty="0" smtClean="0"/>
              <a:t>18 registered</a:t>
            </a:r>
          </a:p>
          <a:p>
            <a:r>
              <a:rPr lang="en-US" dirty="0" smtClean="0"/>
              <a:t>CMSC 498Z</a:t>
            </a:r>
          </a:p>
          <a:p>
            <a:pPr lvl="1"/>
            <a:r>
              <a:rPr lang="en-US" dirty="0" smtClean="0"/>
              <a:t>12 Registered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– Coordinator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C4AFE-531D-47A0-AEFE-B241E16686F3}" type="datetime3">
              <a:rPr lang="en-US" smtClean="0"/>
              <a:pPr/>
              <a:t>31 January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CMSC818G Set 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5ACC-4FA2-4095-B15A-35A4F16BFD8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 to be Covered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Information Dynamics</a:t>
            </a:r>
          </a:p>
          <a:p>
            <a:r>
              <a:rPr lang="en-US" dirty="0" smtClean="0"/>
              <a:t>Context and Context Aware Computing</a:t>
            </a:r>
          </a:p>
          <a:p>
            <a:r>
              <a:rPr lang="en-US" dirty="0" smtClean="0"/>
              <a:t>Location –Determination and Use</a:t>
            </a:r>
          </a:p>
          <a:p>
            <a:r>
              <a:rPr lang="en-US" dirty="0" smtClean="0"/>
              <a:t>Activity Recognition </a:t>
            </a:r>
          </a:p>
          <a:p>
            <a:r>
              <a:rPr lang="en-US" dirty="0" smtClean="0"/>
              <a:t>Context Modeling and Reasoning</a:t>
            </a:r>
          </a:p>
          <a:p>
            <a:r>
              <a:rPr lang="en-US" dirty="0" smtClean="0"/>
              <a:t>Learning from Context</a:t>
            </a:r>
          </a:p>
          <a:p>
            <a:r>
              <a:rPr lang="en-US" dirty="0" smtClean="0"/>
              <a:t>Context-Aware Systems and Middleware</a:t>
            </a:r>
          </a:p>
          <a:p>
            <a:r>
              <a:rPr lang="en-US" dirty="0" smtClean="0"/>
              <a:t>Proactive Computing</a:t>
            </a:r>
          </a:p>
          <a:p>
            <a:r>
              <a:rPr lang="en-US" dirty="0" smtClean="0"/>
              <a:t>Other issues – Security, Privacy,…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85D64-B8A9-4415-A7CF-89809910CAFC}" type="datetime3">
              <a:rPr lang="en-US" smtClean="0"/>
              <a:pPr/>
              <a:t>31 January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5ACC-4FA2-4095-B15A-35A4F16BFD8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3389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Workload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Class Presentation and Write-up</a:t>
            </a:r>
          </a:p>
          <a:p>
            <a:pPr lvl="1"/>
            <a:r>
              <a:rPr lang="en-US" dirty="0" smtClean="0"/>
              <a:t>Will assign a topic for each class and each student has to pick a topic, present and prepare a 4-5 page summary write up to be distributed to the class before presentation</a:t>
            </a:r>
          </a:p>
          <a:p>
            <a:r>
              <a:rPr lang="en-US" dirty="0" smtClean="0"/>
              <a:t>Class participation and discussions</a:t>
            </a:r>
          </a:p>
          <a:p>
            <a:r>
              <a:rPr lang="en-US" dirty="0" smtClean="0"/>
              <a:t>Project</a:t>
            </a:r>
          </a:p>
          <a:p>
            <a:r>
              <a:rPr lang="en-US" dirty="0" smtClean="0"/>
              <a:t>Midterm</a:t>
            </a:r>
          </a:p>
          <a:p>
            <a:r>
              <a:rPr lang="en-US" dirty="0" smtClean="0"/>
              <a:t>Final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85D64-B8A9-4415-A7CF-89809910CAFC}" type="datetime3">
              <a:rPr lang="en-US" smtClean="0"/>
              <a:pPr/>
              <a:t>31 January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5ACC-4FA2-4095-B15A-35A4F16BFD8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90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Teams of </a:t>
            </a:r>
          </a:p>
          <a:p>
            <a:r>
              <a:rPr lang="en-US" dirty="0" smtClean="0"/>
              <a:t>Build Context-Aware Application on Rover</a:t>
            </a:r>
          </a:p>
          <a:p>
            <a:r>
              <a:rPr lang="en-US" dirty="0" smtClean="0"/>
              <a:t>Conference Quality paper</a:t>
            </a:r>
          </a:p>
          <a:p>
            <a:r>
              <a:rPr lang="en-US" dirty="0" smtClean="0"/>
              <a:t>Regular updates to be provided in class </a:t>
            </a:r>
          </a:p>
          <a:p>
            <a:r>
              <a:rPr lang="en-US" dirty="0" smtClean="0"/>
              <a:t>Significant part of the grade.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85D64-B8A9-4415-A7CF-89809910CAFC}" type="datetime3">
              <a:rPr lang="en-US" smtClean="0"/>
              <a:pPr/>
              <a:t>31 January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5ACC-4FA2-4095-B15A-35A4F16BFD8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9971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Lectures</a:t>
            </a:r>
          </a:p>
          <a:p>
            <a:pPr lvl="1"/>
            <a:r>
              <a:rPr lang="en-US" dirty="0" smtClean="0"/>
              <a:t>Focused presentation on a topic</a:t>
            </a:r>
          </a:p>
          <a:p>
            <a:pPr lvl="2"/>
            <a:r>
              <a:rPr lang="en-US" dirty="0" smtClean="0"/>
              <a:t>Slides posted on the web</a:t>
            </a:r>
          </a:p>
          <a:p>
            <a:pPr lvl="2"/>
            <a:r>
              <a:rPr lang="en-US" dirty="0" err="1" smtClean="0"/>
              <a:t>Writeup</a:t>
            </a:r>
            <a:r>
              <a:rPr lang="en-US" dirty="0" smtClean="0"/>
              <a:t> to be distributed before presentation.</a:t>
            </a:r>
          </a:p>
          <a:p>
            <a:pPr lvl="3"/>
            <a:r>
              <a:rPr lang="en-US" dirty="0" smtClean="0"/>
              <a:t>Annotate by adding your notes to catch the major points that may come up in discussions after the presentation.</a:t>
            </a:r>
          </a:p>
          <a:p>
            <a:r>
              <a:rPr lang="en-US" dirty="0" smtClean="0"/>
              <a:t>Proof of Concept Demonstrations/Projects</a:t>
            </a:r>
          </a:p>
          <a:p>
            <a:pPr lvl="2"/>
            <a:r>
              <a:rPr lang="en-US" dirty="0" smtClean="0"/>
              <a:t>ROVER II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4177-DEBD-41B1-8527-1E67D76B665A}" type="datetime3">
              <a:rPr lang="en-US" smtClean="0"/>
              <a:pPr/>
              <a:t>31 January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5ACC-4FA2-4095-B15A-35A4F16BFD8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7221" y="484736"/>
            <a:ext cx="2305235" cy="53780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Grading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Based on</a:t>
            </a:r>
          </a:p>
          <a:p>
            <a:pPr lvl="1"/>
            <a:r>
              <a:rPr lang="en-US" dirty="0" smtClean="0"/>
              <a:t>Class participation</a:t>
            </a:r>
          </a:p>
          <a:p>
            <a:pPr lvl="1"/>
            <a:r>
              <a:rPr lang="en-US" dirty="0" smtClean="0"/>
              <a:t>Weekly activities</a:t>
            </a:r>
          </a:p>
          <a:p>
            <a:pPr lvl="1"/>
            <a:r>
              <a:rPr lang="en-US" dirty="0" smtClean="0"/>
              <a:t>Papers/Presentations/ Projects</a:t>
            </a:r>
          </a:p>
          <a:p>
            <a:pPr lvl="1"/>
            <a:r>
              <a:rPr lang="en-US" dirty="0" smtClean="0"/>
              <a:t>Exams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F2CBD-E66F-4A7F-BB0B-E4479B807C48}" type="datetime3">
              <a:rPr lang="en-US" smtClean="0"/>
              <a:pPr/>
              <a:t>31 January 2017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5ACC-4FA2-4095-B15A-35A4F16BFD8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CMSC818G Set 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Class</a:t>
            </a:r>
          </a:p>
          <a:p>
            <a:r>
              <a:rPr lang="en-US" dirty="0" smtClean="0"/>
              <a:t>Through “Piazza”</a:t>
            </a:r>
          </a:p>
          <a:p>
            <a:r>
              <a:rPr lang="en-US" dirty="0" smtClean="0"/>
              <a:t>Papers</a:t>
            </a:r>
          </a:p>
          <a:p>
            <a:r>
              <a:rPr lang="en-US" dirty="0" smtClean="0"/>
              <a:t>Web postings</a:t>
            </a:r>
          </a:p>
          <a:p>
            <a:r>
              <a:rPr lang="en-US" dirty="0" smtClean="0"/>
              <a:t>Individualized</a:t>
            </a:r>
          </a:p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6FF5-60AC-432C-A954-134F1F71B9C4}" type="datetime3">
              <a:rPr lang="en-US" smtClean="0"/>
              <a:pPr/>
              <a:t>31 January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5ACC-4FA2-4095-B15A-35A4F16BFD8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8175</TotalTime>
  <Words>898</Words>
  <Application>Microsoft Office PowerPoint</Application>
  <PresentationFormat>On-screen Show (4:3)</PresentationFormat>
  <Paragraphs>431</Paragraphs>
  <Slides>19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Helvetica</vt:lpstr>
      <vt:lpstr>Times New Roman</vt:lpstr>
      <vt:lpstr>Office Theme</vt:lpstr>
      <vt:lpstr>Custom Design</vt:lpstr>
      <vt:lpstr>CSMC 818G/CMSC 498Z</vt:lpstr>
      <vt:lpstr>What is this Course About</vt:lpstr>
      <vt:lpstr>Participants</vt:lpstr>
      <vt:lpstr>Topics to be Covered</vt:lpstr>
      <vt:lpstr>Workload</vt:lpstr>
      <vt:lpstr>Project</vt:lpstr>
      <vt:lpstr>Methodology</vt:lpstr>
      <vt:lpstr>Grading</vt:lpstr>
      <vt:lpstr>Interactions</vt:lpstr>
      <vt:lpstr>Rover</vt:lpstr>
      <vt:lpstr>Quality of Life</vt:lpstr>
      <vt:lpstr>Perspective</vt:lpstr>
      <vt:lpstr>Class Presentations</vt:lpstr>
      <vt:lpstr>PowerPoint Presentation</vt:lpstr>
      <vt:lpstr>Project Steps</vt:lpstr>
      <vt:lpstr>Areas</vt:lpstr>
      <vt:lpstr>Some Basic Notions</vt:lpstr>
      <vt:lpstr>Technological aspects</vt:lpstr>
      <vt:lpstr>When reading a paper</vt:lpstr>
    </vt:vector>
  </TitlesOfParts>
  <Company>Lucent Technologies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1.01</dc:title>
  <dc:creator>Ashok K. Agrawala</dc:creator>
  <cp:lastModifiedBy>Agrawala, Ashok</cp:lastModifiedBy>
  <cp:revision>293</cp:revision>
  <cp:lastPrinted>2017-01-26T18:49:32Z</cp:lastPrinted>
  <dcterms:created xsi:type="dcterms:W3CDTF">2004-10-07T18:29:30Z</dcterms:created>
  <dcterms:modified xsi:type="dcterms:W3CDTF">2017-01-31T16:51:41Z</dcterms:modified>
</cp:coreProperties>
</file>