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6" r:id="rId2"/>
    <p:sldId id="257" r:id="rId3"/>
    <p:sldId id="259" r:id="rId4"/>
    <p:sldId id="260" r:id="rId5"/>
    <p:sldId id="261" r:id="rId6"/>
    <p:sldId id="262" r:id="rId7"/>
    <p:sldId id="258" r:id="rId8"/>
    <p:sldId id="263" r:id="rId9"/>
    <p:sldId id="264" r:id="rId10"/>
    <p:sldId id="265" r:id="rId11"/>
    <p:sldId id="266" r:id="rId12"/>
    <p:sldId id="267" r:id="rId13"/>
    <p:sldId id="272" r:id="rId14"/>
    <p:sldId id="273" r:id="rId15"/>
    <p:sldId id="274" r:id="rId16"/>
    <p:sldId id="275" r:id="rId17"/>
    <p:sldId id="276" r:id="rId18"/>
    <p:sldId id="277" r:id="rId19"/>
    <p:sldId id="278" r:id="rId20"/>
    <p:sldId id="279" r:id="rId21"/>
    <p:sldId id="280" r:id="rId22"/>
    <p:sldId id="281" r:id="rId23"/>
    <p:sldId id="282" r:id="rId24"/>
    <p:sldId id="283" r:id="rId25"/>
    <p:sldId id="284" r:id="rId26"/>
    <p:sldId id="285" r:id="rId27"/>
    <p:sldId id="286" r:id="rId28"/>
    <p:sldId id="287" r:id="rId29"/>
    <p:sldId id="288" r:id="rId30"/>
    <p:sldId id="289" r:id="rId31"/>
    <p:sldId id="290"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296" y="-72"/>
      </p:cViewPr>
      <p:guideLst>
        <p:guide orient="horz" pos="2160"/>
        <p:guide pos="2880"/>
      </p:guideLst>
    </p:cSldViewPr>
  </p:slideViewPr>
  <p:notesTextViewPr>
    <p:cViewPr>
      <p:scale>
        <a:sx n="1" d="1"/>
        <a:sy n="1" d="1"/>
      </p:scale>
      <p:origin x="0" y="0"/>
    </p:cViewPr>
  </p:notesTextViewPr>
  <p:sorterViewPr>
    <p:cViewPr>
      <p:scale>
        <a:sx n="100" d="100"/>
        <a:sy n="100" d="100"/>
      </p:scale>
      <p:origin x="0" y="724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image" Target="../media/image20.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4.png"/></Relationships>
</file>

<file path=ppt/drawings/_rels/vmlDrawing4.v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image" Target="../media/image30.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3ACDD16-1D81-4DF2-8765-A416476DB2B6}" type="datetimeFigureOut">
              <a:rPr lang="en-US" smtClean="0"/>
              <a:t>11/20/2014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929DD85-0C1E-40D7-B31D-24915B669DF0}" type="slidenum">
              <a:rPr lang="en-US" smtClean="0"/>
              <a:t>‹#›</a:t>
            </a:fld>
            <a:endParaRPr lang="en-US"/>
          </a:p>
        </p:txBody>
      </p:sp>
    </p:spTree>
    <p:extLst>
      <p:ext uri="{BB962C8B-B14F-4D97-AF65-F5344CB8AC3E}">
        <p14:creationId xmlns:p14="http://schemas.microsoft.com/office/powerpoint/2010/main" val="25088208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A04342A-8AB6-4805-A1A0-DFFDEE3DEA8B}" type="slidenum">
              <a:rPr lang="en-US" altLang="en-US"/>
              <a:pPr/>
              <a:t>8</a:t>
            </a:fld>
            <a:endParaRPr lang="en-US" altLang="en-US"/>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F149A26-8384-4BFA-ADAC-9B239F888B63}" type="slidenum">
              <a:rPr lang="en-US" altLang="en-US"/>
              <a:pPr/>
              <a:t>9</a:t>
            </a:fld>
            <a:endParaRPr lang="en-US" altLang="en-US"/>
          </a:p>
        </p:txBody>
      </p:sp>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p:txBody>
          <a:bodyP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F256DC5-4D44-4569-A0AA-70B636807DE9}" type="datetimeFigureOut">
              <a:rPr lang="en-US" smtClean="0"/>
              <a:t>11/20/2014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95EE1F-1803-418E-ABA9-7EDD5633C033}" type="slidenum">
              <a:rPr lang="en-US" smtClean="0"/>
              <a:t>‹#›</a:t>
            </a:fld>
            <a:endParaRPr lang="en-US"/>
          </a:p>
        </p:txBody>
      </p:sp>
    </p:spTree>
    <p:extLst>
      <p:ext uri="{BB962C8B-B14F-4D97-AF65-F5344CB8AC3E}">
        <p14:creationId xmlns:p14="http://schemas.microsoft.com/office/powerpoint/2010/main" val="5870223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256DC5-4D44-4569-A0AA-70B636807DE9}" type="datetimeFigureOut">
              <a:rPr lang="en-US" smtClean="0"/>
              <a:t>11/20/2014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95EE1F-1803-418E-ABA9-7EDD5633C033}" type="slidenum">
              <a:rPr lang="en-US" smtClean="0"/>
              <a:t>‹#›</a:t>
            </a:fld>
            <a:endParaRPr lang="en-US"/>
          </a:p>
        </p:txBody>
      </p:sp>
    </p:spTree>
    <p:extLst>
      <p:ext uri="{BB962C8B-B14F-4D97-AF65-F5344CB8AC3E}">
        <p14:creationId xmlns:p14="http://schemas.microsoft.com/office/powerpoint/2010/main" val="34859964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256DC5-4D44-4569-A0AA-70B636807DE9}" type="datetimeFigureOut">
              <a:rPr lang="en-US" smtClean="0"/>
              <a:t>11/20/2014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95EE1F-1803-418E-ABA9-7EDD5633C033}" type="slidenum">
              <a:rPr lang="en-US" smtClean="0"/>
              <a:t>‹#›</a:t>
            </a:fld>
            <a:endParaRPr lang="en-US"/>
          </a:p>
        </p:txBody>
      </p:sp>
    </p:spTree>
    <p:extLst>
      <p:ext uri="{BB962C8B-B14F-4D97-AF65-F5344CB8AC3E}">
        <p14:creationId xmlns:p14="http://schemas.microsoft.com/office/powerpoint/2010/main" val="17616613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r>
              <a:rPr lang="en-US" altLang="en-US"/>
              <a:t>Feb 2 2005</a:t>
            </a:r>
            <a:endParaRPr lang="en-US" altLang="ko-K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lt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6F02F198-9AD6-461C-8BD7-9FC5BA47D526}" type="slidenum">
              <a:rPr lang="en-US" altLang="ko-KR"/>
              <a:pPr/>
              <a:t>‹#›</a:t>
            </a:fld>
            <a:r>
              <a:rPr lang="en-US" altLang="ko-KR"/>
              <a:t>CSE P576</a:t>
            </a:r>
            <a:endParaRPr lang="en-US" altLang="en-US"/>
          </a:p>
        </p:txBody>
      </p:sp>
    </p:spTree>
    <p:extLst>
      <p:ext uri="{BB962C8B-B14F-4D97-AF65-F5344CB8AC3E}">
        <p14:creationId xmlns:p14="http://schemas.microsoft.com/office/powerpoint/2010/main" val="42114735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256DC5-4D44-4569-A0AA-70B636807DE9}" type="datetimeFigureOut">
              <a:rPr lang="en-US" smtClean="0"/>
              <a:t>11/20/2014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95EE1F-1803-418E-ABA9-7EDD5633C033}" type="slidenum">
              <a:rPr lang="en-US" smtClean="0"/>
              <a:t>‹#›</a:t>
            </a:fld>
            <a:endParaRPr lang="en-US"/>
          </a:p>
        </p:txBody>
      </p:sp>
    </p:spTree>
    <p:extLst>
      <p:ext uri="{BB962C8B-B14F-4D97-AF65-F5344CB8AC3E}">
        <p14:creationId xmlns:p14="http://schemas.microsoft.com/office/powerpoint/2010/main" val="21305520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F256DC5-4D44-4569-A0AA-70B636807DE9}" type="datetimeFigureOut">
              <a:rPr lang="en-US" smtClean="0"/>
              <a:t>11/20/2014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95EE1F-1803-418E-ABA9-7EDD5633C033}" type="slidenum">
              <a:rPr lang="en-US" smtClean="0"/>
              <a:t>‹#›</a:t>
            </a:fld>
            <a:endParaRPr lang="en-US"/>
          </a:p>
        </p:txBody>
      </p:sp>
    </p:spTree>
    <p:extLst>
      <p:ext uri="{BB962C8B-B14F-4D97-AF65-F5344CB8AC3E}">
        <p14:creationId xmlns:p14="http://schemas.microsoft.com/office/powerpoint/2010/main" val="9272129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F256DC5-4D44-4569-A0AA-70B636807DE9}" type="datetimeFigureOut">
              <a:rPr lang="en-US" smtClean="0"/>
              <a:t>11/20/2014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95EE1F-1803-418E-ABA9-7EDD5633C033}" type="slidenum">
              <a:rPr lang="en-US" smtClean="0"/>
              <a:t>‹#›</a:t>
            </a:fld>
            <a:endParaRPr lang="en-US"/>
          </a:p>
        </p:txBody>
      </p:sp>
    </p:spTree>
    <p:extLst>
      <p:ext uri="{BB962C8B-B14F-4D97-AF65-F5344CB8AC3E}">
        <p14:creationId xmlns:p14="http://schemas.microsoft.com/office/powerpoint/2010/main" val="4268237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F256DC5-4D44-4569-A0AA-70B636807DE9}" type="datetimeFigureOut">
              <a:rPr lang="en-US" smtClean="0"/>
              <a:t>11/20/2014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C95EE1F-1803-418E-ABA9-7EDD5633C033}" type="slidenum">
              <a:rPr lang="en-US" smtClean="0"/>
              <a:t>‹#›</a:t>
            </a:fld>
            <a:endParaRPr lang="en-US"/>
          </a:p>
        </p:txBody>
      </p:sp>
    </p:spTree>
    <p:extLst>
      <p:ext uri="{BB962C8B-B14F-4D97-AF65-F5344CB8AC3E}">
        <p14:creationId xmlns:p14="http://schemas.microsoft.com/office/powerpoint/2010/main" val="27829993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F256DC5-4D44-4569-A0AA-70B636807DE9}" type="datetimeFigureOut">
              <a:rPr lang="en-US" smtClean="0"/>
              <a:t>11/20/2014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C95EE1F-1803-418E-ABA9-7EDD5633C033}" type="slidenum">
              <a:rPr lang="en-US" smtClean="0"/>
              <a:t>‹#›</a:t>
            </a:fld>
            <a:endParaRPr lang="en-US"/>
          </a:p>
        </p:txBody>
      </p:sp>
    </p:spTree>
    <p:extLst>
      <p:ext uri="{BB962C8B-B14F-4D97-AF65-F5344CB8AC3E}">
        <p14:creationId xmlns:p14="http://schemas.microsoft.com/office/powerpoint/2010/main" val="6313259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256DC5-4D44-4569-A0AA-70B636807DE9}" type="datetimeFigureOut">
              <a:rPr lang="en-US" smtClean="0"/>
              <a:t>11/20/2014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C95EE1F-1803-418E-ABA9-7EDD5633C033}" type="slidenum">
              <a:rPr lang="en-US" smtClean="0"/>
              <a:t>‹#›</a:t>
            </a:fld>
            <a:endParaRPr lang="en-US"/>
          </a:p>
        </p:txBody>
      </p:sp>
    </p:spTree>
    <p:extLst>
      <p:ext uri="{BB962C8B-B14F-4D97-AF65-F5344CB8AC3E}">
        <p14:creationId xmlns:p14="http://schemas.microsoft.com/office/powerpoint/2010/main" val="7890670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256DC5-4D44-4569-A0AA-70B636807DE9}" type="datetimeFigureOut">
              <a:rPr lang="en-US" smtClean="0"/>
              <a:t>11/20/2014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95EE1F-1803-418E-ABA9-7EDD5633C033}" type="slidenum">
              <a:rPr lang="en-US" smtClean="0"/>
              <a:t>‹#›</a:t>
            </a:fld>
            <a:endParaRPr lang="en-US"/>
          </a:p>
        </p:txBody>
      </p:sp>
    </p:spTree>
    <p:extLst>
      <p:ext uri="{BB962C8B-B14F-4D97-AF65-F5344CB8AC3E}">
        <p14:creationId xmlns:p14="http://schemas.microsoft.com/office/powerpoint/2010/main" val="42387218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256DC5-4D44-4569-A0AA-70B636807DE9}" type="datetimeFigureOut">
              <a:rPr lang="en-US" smtClean="0"/>
              <a:t>11/20/2014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95EE1F-1803-418E-ABA9-7EDD5633C033}" type="slidenum">
              <a:rPr lang="en-US" smtClean="0"/>
              <a:t>‹#›</a:t>
            </a:fld>
            <a:endParaRPr lang="en-US"/>
          </a:p>
        </p:txBody>
      </p:sp>
    </p:spTree>
    <p:extLst>
      <p:ext uri="{BB962C8B-B14F-4D97-AF65-F5344CB8AC3E}">
        <p14:creationId xmlns:p14="http://schemas.microsoft.com/office/powerpoint/2010/main" val="17969527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256DC5-4D44-4569-A0AA-70B636807DE9}" type="datetimeFigureOut">
              <a:rPr lang="en-US" smtClean="0"/>
              <a:t>11/20/2014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95EE1F-1803-418E-ABA9-7EDD5633C033}" type="slidenum">
              <a:rPr lang="en-US" smtClean="0"/>
              <a:t>‹#›</a:t>
            </a:fld>
            <a:endParaRPr lang="en-US"/>
          </a:p>
        </p:txBody>
      </p:sp>
    </p:spTree>
    <p:extLst>
      <p:ext uri="{BB962C8B-B14F-4D97-AF65-F5344CB8AC3E}">
        <p14:creationId xmlns:p14="http://schemas.microsoft.com/office/powerpoint/2010/main" val="3240377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image" Target="../media/image16.png"/><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wmf"/></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21.png"/><Relationship Id="rId5" Type="http://schemas.openxmlformats.org/officeDocument/2006/relationships/oleObject" Target="../embeddings/oleObject3.bin"/><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24.png"/></Relationships>
</file>

<file path=ppt/slides/_rels/slide2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oleObject" Target="../embeddings/oleObject5.bin"/><Relationship Id="rId7"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31.png"/><Relationship Id="rId5" Type="http://schemas.openxmlformats.org/officeDocument/2006/relationships/oleObject" Target="../embeddings/oleObject6.bin"/><Relationship Id="rId4" Type="http://schemas.openxmlformats.org/officeDocument/2006/relationships/image" Target="../media/image30.pn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3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SIFT</a:t>
            </a:r>
            <a:endParaRPr lang="en-US" b="1"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33728415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altLang="ko-KR" sz="4000" dirty="0">
                <a:ea typeface="굴림" pitchFamily="34" charset="-127"/>
              </a:rPr>
              <a:t>1. </a:t>
            </a:r>
            <a:r>
              <a:rPr lang="en-US" altLang="en-US" sz="4000" dirty="0"/>
              <a:t>Feature </a:t>
            </a:r>
            <a:r>
              <a:rPr lang="en-US" altLang="ko-KR" sz="4000" dirty="0">
                <a:ea typeface="굴림" pitchFamily="34" charset="-127"/>
              </a:rPr>
              <a:t>dete</a:t>
            </a:r>
            <a:r>
              <a:rPr lang="en-US" altLang="en-US" sz="4000" dirty="0"/>
              <a:t>ction</a:t>
            </a:r>
          </a:p>
        </p:txBody>
      </p:sp>
      <p:sp>
        <p:nvSpPr>
          <p:cNvPr id="29699" name="Rectangle 3"/>
          <p:cNvSpPr>
            <a:spLocks noGrp="1" noChangeArrowheads="1"/>
          </p:cNvSpPr>
          <p:nvPr>
            <p:ph type="body" idx="1"/>
          </p:nvPr>
        </p:nvSpPr>
        <p:spPr/>
        <p:txBody>
          <a:bodyPr/>
          <a:lstStyle/>
          <a:p>
            <a:pPr marL="609600" indent="-609600"/>
            <a:r>
              <a:rPr lang="en-US" altLang="en-US" sz="2800" dirty="0" smtClean="0"/>
              <a:t>Detailed fit using data surrounding the </a:t>
            </a:r>
            <a:r>
              <a:rPr lang="en-US" altLang="en-US" sz="2800" dirty="0" err="1" smtClean="0"/>
              <a:t>keypoint</a:t>
            </a:r>
            <a:r>
              <a:rPr lang="en-US" altLang="en-US" sz="2800" dirty="0" smtClean="0"/>
              <a:t> to Localize </a:t>
            </a:r>
            <a:r>
              <a:rPr lang="en-US" altLang="en-US" sz="2800" dirty="0" err="1"/>
              <a:t>extrema</a:t>
            </a:r>
            <a:r>
              <a:rPr lang="en-US" altLang="en-US" sz="2800" dirty="0"/>
              <a:t> by fitting a quadratic</a:t>
            </a:r>
          </a:p>
          <a:p>
            <a:pPr marL="1371600" lvl="2" indent="-457200">
              <a:buFontTx/>
              <a:buAutoNum type="arabicParenR"/>
            </a:pPr>
            <a:endParaRPr lang="en-US" altLang="en-US" sz="2000" dirty="0"/>
          </a:p>
          <a:p>
            <a:pPr marL="1371600" lvl="2" indent="-457200">
              <a:buFontTx/>
              <a:buAutoNum type="arabicParenR"/>
            </a:pPr>
            <a:r>
              <a:rPr lang="en-US" altLang="en-US" dirty="0"/>
              <a:t>Sub-pixel/sub-scale interpolation using Taylor expansion</a:t>
            </a:r>
          </a:p>
          <a:p>
            <a:pPr marL="1371600" lvl="2" indent="-457200">
              <a:buFontTx/>
              <a:buAutoNum type="arabicParenR"/>
            </a:pPr>
            <a:endParaRPr lang="en-US" altLang="en-US" dirty="0"/>
          </a:p>
          <a:p>
            <a:pPr marL="1371600" lvl="2" indent="-457200">
              <a:buFontTx/>
              <a:buAutoNum type="arabicParenR"/>
            </a:pPr>
            <a:endParaRPr lang="en-US" altLang="en-US" sz="2000" dirty="0"/>
          </a:p>
          <a:p>
            <a:pPr marL="1371600" lvl="2" indent="-457200">
              <a:buFontTx/>
              <a:buAutoNum type="arabicParenR"/>
            </a:pPr>
            <a:r>
              <a:rPr lang="en-US" altLang="en-US" dirty="0"/>
              <a:t>Take derivative and set to zero</a:t>
            </a:r>
          </a:p>
        </p:txBody>
      </p:sp>
      <p:pic>
        <p:nvPicPr>
          <p:cNvPr id="29703"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4200" y="3733800"/>
            <a:ext cx="3276600" cy="698500"/>
          </a:xfrm>
          <a:prstGeom prst="rect">
            <a:avLst/>
          </a:prstGeom>
          <a:noFill/>
          <a:extLst>
            <a:ext uri="{909E8E84-426E-40DD-AFC4-6F175D3DCCD1}">
              <a14:hiddenFill xmlns:a14="http://schemas.microsoft.com/office/drawing/2010/main">
                <a:solidFill>
                  <a:srgbClr val="FFFFFF"/>
                </a:solidFill>
              </a14:hiddenFill>
            </a:ext>
          </a:extLst>
        </p:spPr>
      </p:pic>
      <p:pic>
        <p:nvPicPr>
          <p:cNvPr id="29704"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0" y="5181600"/>
            <a:ext cx="1752600" cy="6492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34945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altLang="ko-KR" sz="4000">
                <a:ea typeface="굴림" pitchFamily="34" charset="-127"/>
              </a:rPr>
              <a:t>1. </a:t>
            </a:r>
            <a:r>
              <a:rPr lang="en-US" altLang="en-US" sz="4000"/>
              <a:t>Feature </a:t>
            </a:r>
            <a:r>
              <a:rPr lang="en-US" altLang="ko-KR" sz="4000">
                <a:ea typeface="굴림" pitchFamily="34" charset="-127"/>
              </a:rPr>
              <a:t>dete</a:t>
            </a:r>
            <a:r>
              <a:rPr lang="en-US" altLang="en-US" sz="4000"/>
              <a:t>ction</a:t>
            </a:r>
          </a:p>
        </p:txBody>
      </p:sp>
      <p:sp>
        <p:nvSpPr>
          <p:cNvPr id="32771" name="Rectangle 3"/>
          <p:cNvSpPr>
            <a:spLocks noGrp="1" noChangeArrowheads="1"/>
          </p:cNvSpPr>
          <p:nvPr>
            <p:ph type="body" sz="half" idx="1"/>
          </p:nvPr>
        </p:nvSpPr>
        <p:spPr>
          <a:xfrm>
            <a:off x="457200" y="1371600"/>
            <a:ext cx="8229600" cy="4525963"/>
          </a:xfrm>
        </p:spPr>
        <p:txBody>
          <a:bodyPr/>
          <a:lstStyle/>
          <a:p>
            <a:pPr marL="609600" indent="-609600"/>
            <a:r>
              <a:rPr lang="en-US" altLang="en-US" sz="2800" dirty="0"/>
              <a:t>Discard low-contrast/edge points</a:t>
            </a:r>
          </a:p>
          <a:p>
            <a:pPr marL="1371600" lvl="2" indent="-457200">
              <a:buFontTx/>
              <a:buAutoNum type="arabicParenR"/>
            </a:pPr>
            <a:r>
              <a:rPr lang="en-US" altLang="en-US" dirty="0"/>
              <a:t>Low contrast: discard </a:t>
            </a:r>
            <a:r>
              <a:rPr lang="en-US" altLang="en-US" dirty="0" err="1"/>
              <a:t>keypoints</a:t>
            </a:r>
            <a:r>
              <a:rPr lang="en-US" altLang="en-US" dirty="0"/>
              <a:t> with        &lt; threshold</a:t>
            </a:r>
          </a:p>
          <a:p>
            <a:pPr marL="1371600" lvl="2" indent="-457200">
              <a:buFontTx/>
              <a:buAutoNum type="arabicParenR"/>
            </a:pPr>
            <a:r>
              <a:rPr lang="en-US" altLang="en-US" dirty="0"/>
              <a:t>Edge points: high contrast in one direction, low in the other </a:t>
            </a:r>
            <a:r>
              <a:rPr lang="en-US" altLang="en-US" dirty="0">
                <a:sym typeface="Wingdings" pitchFamily="2" charset="2"/>
              </a:rPr>
              <a:t></a:t>
            </a:r>
            <a:r>
              <a:rPr lang="en-US" altLang="en-US" dirty="0"/>
              <a:t> compute principal curvatures from eigenvalues of 2x2 Hessian matrix, and limit ratio</a:t>
            </a:r>
          </a:p>
        </p:txBody>
      </p:sp>
      <p:graphicFrame>
        <p:nvGraphicFramePr>
          <p:cNvPr id="32774" name="Object 6"/>
          <p:cNvGraphicFramePr>
            <a:graphicFrameLocks noGrp="1" noChangeAspect="1"/>
          </p:cNvGraphicFramePr>
          <p:nvPr>
            <p:ph sz="half" idx="2"/>
            <p:extLst>
              <p:ext uri="{D42A27DB-BD31-4B8C-83A1-F6EECF244321}">
                <p14:modId xmlns:p14="http://schemas.microsoft.com/office/powerpoint/2010/main" val="3100150508"/>
              </p:ext>
            </p:extLst>
          </p:nvPr>
        </p:nvGraphicFramePr>
        <p:xfrm>
          <a:off x="6400800" y="1981200"/>
          <a:ext cx="609600" cy="349250"/>
        </p:xfrm>
        <a:graphic>
          <a:graphicData uri="http://schemas.openxmlformats.org/presentationml/2006/ole">
            <mc:AlternateContent xmlns:mc="http://schemas.openxmlformats.org/markup-compatibility/2006">
              <mc:Choice xmlns:v="urn:schemas-microsoft-com:vml" Requires="v">
                <p:oleObj spid="_x0000_s1029" name="Equation" r:id="rId3" imgW="355320" imgH="203040" progId="Equation.3">
                  <p:embed/>
                </p:oleObj>
              </mc:Choice>
              <mc:Fallback>
                <p:oleObj name="Equation" r:id="rId3" imgW="355320" imgH="2030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00800" y="1981200"/>
                        <a:ext cx="609600" cy="349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32779"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86908" y="3581400"/>
            <a:ext cx="2057400" cy="900113"/>
          </a:xfrm>
          <a:prstGeom prst="rect">
            <a:avLst/>
          </a:prstGeom>
          <a:noFill/>
          <a:extLst>
            <a:ext uri="{909E8E84-426E-40DD-AFC4-6F175D3DCCD1}">
              <a14:hiddenFill xmlns:a14="http://schemas.microsoft.com/office/drawing/2010/main">
                <a:solidFill>
                  <a:srgbClr val="FFFFFF"/>
                </a:solidFill>
              </a14:hiddenFill>
            </a:ext>
          </a:extLst>
        </p:spPr>
      </p:pic>
      <p:pic>
        <p:nvPicPr>
          <p:cNvPr id="32780" name="Picture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71800" y="4410868"/>
            <a:ext cx="3733800" cy="779463"/>
          </a:xfrm>
          <a:prstGeom prst="rect">
            <a:avLst/>
          </a:prstGeom>
          <a:noFill/>
          <a:extLst>
            <a:ext uri="{909E8E84-426E-40DD-AFC4-6F175D3DCCD1}">
              <a14:hiddenFill xmlns:a14="http://schemas.microsoft.com/office/drawing/2010/main">
                <a:solidFill>
                  <a:srgbClr val="FFFFFF"/>
                </a:solidFill>
              </a14:hiddenFill>
            </a:ext>
          </a:extLst>
        </p:spPr>
      </p:pic>
      <p:pic>
        <p:nvPicPr>
          <p:cNvPr id="32781" name="Picture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57612" y="5403057"/>
            <a:ext cx="2162175" cy="6651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81709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altLang="ko-KR" sz="4000">
                <a:ea typeface="굴림" pitchFamily="34" charset="-127"/>
              </a:rPr>
              <a:t>1. </a:t>
            </a:r>
            <a:r>
              <a:rPr lang="en-US" altLang="en-US" sz="4000"/>
              <a:t>Feature </a:t>
            </a:r>
            <a:r>
              <a:rPr lang="en-US" altLang="ko-KR" sz="4000">
                <a:ea typeface="굴림" pitchFamily="34" charset="-127"/>
              </a:rPr>
              <a:t>dete</a:t>
            </a:r>
            <a:r>
              <a:rPr lang="en-US" altLang="en-US" sz="4000"/>
              <a:t>ction</a:t>
            </a:r>
          </a:p>
        </p:txBody>
      </p:sp>
      <p:sp>
        <p:nvSpPr>
          <p:cNvPr id="39939" name="Rectangle 3"/>
          <p:cNvSpPr>
            <a:spLocks noGrp="1" noChangeArrowheads="1"/>
          </p:cNvSpPr>
          <p:nvPr>
            <p:ph type="body" idx="1"/>
          </p:nvPr>
        </p:nvSpPr>
        <p:spPr>
          <a:xfrm>
            <a:off x="457200" y="1371600"/>
            <a:ext cx="8229600" cy="4525963"/>
          </a:xfrm>
        </p:spPr>
        <p:txBody>
          <a:bodyPr/>
          <a:lstStyle/>
          <a:p>
            <a:r>
              <a:rPr lang="en-US" altLang="ko-KR" sz="2800">
                <a:ea typeface="굴림" pitchFamily="34" charset="-127"/>
              </a:rPr>
              <a:t>E</a:t>
            </a:r>
            <a:r>
              <a:rPr lang="en-US" altLang="en-US" sz="2800"/>
              <a:t>xample</a:t>
            </a:r>
          </a:p>
        </p:txBody>
      </p:sp>
      <p:sp>
        <p:nvSpPr>
          <p:cNvPr id="39941" name="Text Box 5"/>
          <p:cNvSpPr txBox="1">
            <a:spLocks noChangeArrowheads="1"/>
          </p:cNvSpPr>
          <p:nvPr/>
        </p:nvSpPr>
        <p:spPr bwMode="auto">
          <a:xfrm>
            <a:off x="6553200" y="2133600"/>
            <a:ext cx="2289175" cy="204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457200" indent="-457200">
              <a:defRPr>
                <a:solidFill>
                  <a:schemeClr val="tx1"/>
                </a:solidFill>
                <a:latin typeface="Arial" charset="0"/>
              </a:defRPr>
            </a:lvl1pPr>
            <a:lvl2pPr marL="914400" indent="-457200">
              <a:defRPr>
                <a:solidFill>
                  <a:schemeClr val="tx1"/>
                </a:solidFill>
                <a:latin typeface="Arial" charset="0"/>
              </a:defRPr>
            </a:lvl2pPr>
            <a:lvl3pPr marL="1371600" indent="-457200">
              <a:defRPr>
                <a:solidFill>
                  <a:schemeClr val="tx1"/>
                </a:solidFill>
                <a:latin typeface="Arial" charset="0"/>
              </a:defRPr>
            </a:lvl3pPr>
            <a:lvl4pPr marL="1828800" indent="-457200">
              <a:defRPr>
                <a:solidFill>
                  <a:schemeClr val="tx1"/>
                </a:solidFill>
                <a:latin typeface="Arial" charset="0"/>
              </a:defRPr>
            </a:lvl4pPr>
            <a:lvl5pPr marL="2286000" indent="-457200">
              <a:defRPr>
                <a:solidFill>
                  <a:schemeClr val="tx1"/>
                </a:solidFill>
                <a:latin typeface="Arial" charset="0"/>
              </a:defRPr>
            </a:lvl5pPr>
            <a:lvl6pPr marL="2743200" indent="-457200" fontAlgn="base">
              <a:spcBef>
                <a:spcPct val="0"/>
              </a:spcBef>
              <a:spcAft>
                <a:spcPct val="0"/>
              </a:spcAft>
              <a:defRPr>
                <a:solidFill>
                  <a:schemeClr val="tx1"/>
                </a:solidFill>
                <a:latin typeface="Arial" charset="0"/>
              </a:defRPr>
            </a:lvl6pPr>
            <a:lvl7pPr marL="3200400" indent="-457200" fontAlgn="base">
              <a:spcBef>
                <a:spcPct val="0"/>
              </a:spcBef>
              <a:spcAft>
                <a:spcPct val="0"/>
              </a:spcAft>
              <a:defRPr>
                <a:solidFill>
                  <a:schemeClr val="tx1"/>
                </a:solidFill>
                <a:latin typeface="Arial" charset="0"/>
              </a:defRPr>
            </a:lvl7pPr>
            <a:lvl8pPr marL="3657600" indent="-457200" fontAlgn="base">
              <a:spcBef>
                <a:spcPct val="0"/>
              </a:spcBef>
              <a:spcAft>
                <a:spcPct val="0"/>
              </a:spcAft>
              <a:defRPr>
                <a:solidFill>
                  <a:schemeClr val="tx1"/>
                </a:solidFill>
                <a:latin typeface="Arial" charset="0"/>
              </a:defRPr>
            </a:lvl8pPr>
            <a:lvl9pPr marL="4114800" indent="-457200" fontAlgn="base">
              <a:spcBef>
                <a:spcPct val="0"/>
              </a:spcBef>
              <a:spcAft>
                <a:spcPct val="0"/>
              </a:spcAft>
              <a:defRPr>
                <a:solidFill>
                  <a:schemeClr val="tx1"/>
                </a:solidFill>
                <a:latin typeface="Arial" charset="0"/>
              </a:defRPr>
            </a:lvl9pPr>
          </a:lstStyle>
          <a:p>
            <a:pPr eaLnBrk="0" hangingPunct="0"/>
            <a:r>
              <a:rPr lang="en-US" altLang="en-US" sz="1600" b="1"/>
              <a:t>(a)</a:t>
            </a:r>
            <a:r>
              <a:rPr lang="en-US" altLang="en-US" sz="1600"/>
              <a:t> 233x189 image</a:t>
            </a:r>
          </a:p>
          <a:p>
            <a:pPr eaLnBrk="0" hangingPunct="0"/>
            <a:r>
              <a:rPr lang="en-US" altLang="en-US" sz="1600" b="1"/>
              <a:t>(b)</a:t>
            </a:r>
            <a:r>
              <a:rPr lang="en-US" altLang="en-US" sz="1600"/>
              <a:t> 832 DOG extrema</a:t>
            </a:r>
          </a:p>
          <a:p>
            <a:pPr eaLnBrk="0" hangingPunct="0"/>
            <a:r>
              <a:rPr lang="en-US" altLang="en-US" sz="1600" b="1"/>
              <a:t>(c)</a:t>
            </a:r>
            <a:r>
              <a:rPr lang="en-US" altLang="en-US" sz="1600"/>
              <a:t> 729 left after peak</a:t>
            </a:r>
          </a:p>
          <a:p>
            <a:pPr eaLnBrk="0" hangingPunct="0"/>
            <a:r>
              <a:rPr lang="en-US" altLang="en-US" sz="1600"/>
              <a:t>      value threshold</a:t>
            </a:r>
          </a:p>
          <a:p>
            <a:pPr eaLnBrk="0" hangingPunct="0"/>
            <a:r>
              <a:rPr lang="en-US" altLang="en-US" sz="1600" b="1"/>
              <a:t>(d)</a:t>
            </a:r>
            <a:r>
              <a:rPr lang="en-US" altLang="en-US" sz="1600"/>
              <a:t> 536 left after testing</a:t>
            </a:r>
          </a:p>
          <a:p>
            <a:pPr eaLnBrk="0" hangingPunct="0"/>
            <a:r>
              <a:rPr lang="en-US" altLang="en-US" sz="1600"/>
              <a:t>      ratio of principle</a:t>
            </a:r>
          </a:p>
          <a:p>
            <a:pPr eaLnBrk="0" hangingPunct="0"/>
            <a:r>
              <a:rPr lang="en-US" altLang="en-US" sz="1600"/>
              <a:t>      curvatures</a:t>
            </a:r>
          </a:p>
          <a:p>
            <a:pPr eaLnBrk="0" hangingPunct="0">
              <a:buFontTx/>
              <a:buChar char="•"/>
            </a:pPr>
            <a:endParaRPr lang="en-US" altLang="en-US" sz="1600"/>
          </a:p>
        </p:txBody>
      </p:sp>
      <p:pic>
        <p:nvPicPr>
          <p:cNvPr id="39942"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981200"/>
            <a:ext cx="5621338" cy="42021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84285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altLang="ko-KR" sz="4000">
                <a:ea typeface="굴림" pitchFamily="34" charset="-127"/>
              </a:rPr>
              <a:t>2. Feature description</a:t>
            </a:r>
            <a:endParaRPr lang="en-US" altLang="en-US" sz="4000"/>
          </a:p>
        </p:txBody>
      </p:sp>
      <p:sp>
        <p:nvSpPr>
          <p:cNvPr id="28675" name="Rectangle 3"/>
          <p:cNvSpPr>
            <a:spLocks noGrp="1" noChangeArrowheads="1"/>
          </p:cNvSpPr>
          <p:nvPr>
            <p:ph type="body" sz="half" idx="1"/>
          </p:nvPr>
        </p:nvSpPr>
        <p:spPr>
          <a:xfrm>
            <a:off x="533400" y="1722438"/>
            <a:ext cx="4724400" cy="4525962"/>
          </a:xfrm>
        </p:spPr>
        <p:txBody>
          <a:bodyPr/>
          <a:lstStyle/>
          <a:p>
            <a:pPr marL="990600" lvl="1" indent="-533400"/>
            <a:endParaRPr lang="en-US" altLang="en-US" sz="2400"/>
          </a:p>
          <a:p>
            <a:pPr marL="990600" lvl="1" indent="-533400"/>
            <a:r>
              <a:rPr lang="en-US" altLang="en-US" sz="2400"/>
              <a:t>Create histogram of local gradient directions computed at selected scale</a:t>
            </a:r>
          </a:p>
          <a:p>
            <a:pPr marL="990600" lvl="1" indent="-533400"/>
            <a:r>
              <a:rPr lang="en-US" altLang="en-US" sz="2400"/>
              <a:t>Assign canonical orientation at peak of smoothed histogram</a:t>
            </a:r>
          </a:p>
        </p:txBody>
      </p:sp>
      <p:pic>
        <p:nvPicPr>
          <p:cNvPr id="28678" name="Picture 6" descr="ori"/>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5737225" y="2209800"/>
            <a:ext cx="2568575" cy="3886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8682" name="Text Box 10"/>
          <p:cNvSpPr txBox="1">
            <a:spLocks noChangeArrowheads="1"/>
          </p:cNvSpPr>
          <p:nvPr/>
        </p:nvSpPr>
        <p:spPr bwMode="auto">
          <a:xfrm>
            <a:off x="457200" y="1600200"/>
            <a:ext cx="567055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a:defRPr>
                <a:solidFill>
                  <a:schemeClr val="tx1"/>
                </a:solidFill>
                <a:latin typeface="Arial" charset="0"/>
              </a:defRPr>
            </a:lvl1pPr>
            <a:lvl2pPr marL="800100" indent="-342900">
              <a:defRPr>
                <a:solidFill>
                  <a:schemeClr val="tx1"/>
                </a:solidFill>
                <a:latin typeface="Arial" charset="0"/>
              </a:defRPr>
            </a:lvl2pPr>
            <a:lvl3pPr marL="1257300" indent="-342900">
              <a:defRPr>
                <a:solidFill>
                  <a:schemeClr val="tx1"/>
                </a:solidFill>
                <a:latin typeface="Arial" charset="0"/>
              </a:defRPr>
            </a:lvl3pPr>
            <a:lvl4pPr marL="1714500" indent="-342900">
              <a:defRPr>
                <a:solidFill>
                  <a:schemeClr val="tx1"/>
                </a:solidFill>
                <a:latin typeface="Arial" charset="0"/>
              </a:defRPr>
            </a:lvl4pPr>
            <a:lvl5pPr marL="2171700" indent="-342900">
              <a:defRPr>
                <a:solidFill>
                  <a:schemeClr val="tx1"/>
                </a:solidFill>
                <a:latin typeface="Arial" charset="0"/>
              </a:defRPr>
            </a:lvl5pPr>
            <a:lvl6pPr marL="2628900" indent="-342900" fontAlgn="base">
              <a:spcBef>
                <a:spcPct val="0"/>
              </a:spcBef>
              <a:spcAft>
                <a:spcPct val="0"/>
              </a:spcAft>
              <a:defRPr>
                <a:solidFill>
                  <a:schemeClr val="tx1"/>
                </a:solidFill>
                <a:latin typeface="Arial" charset="0"/>
              </a:defRPr>
            </a:lvl6pPr>
            <a:lvl7pPr marL="3086100" indent="-342900" fontAlgn="base">
              <a:spcBef>
                <a:spcPct val="0"/>
              </a:spcBef>
              <a:spcAft>
                <a:spcPct val="0"/>
              </a:spcAft>
              <a:defRPr>
                <a:solidFill>
                  <a:schemeClr val="tx1"/>
                </a:solidFill>
                <a:latin typeface="Arial" charset="0"/>
              </a:defRPr>
            </a:lvl7pPr>
            <a:lvl8pPr marL="3543300" indent="-342900" fontAlgn="base">
              <a:spcBef>
                <a:spcPct val="0"/>
              </a:spcBef>
              <a:spcAft>
                <a:spcPct val="0"/>
              </a:spcAft>
              <a:defRPr>
                <a:solidFill>
                  <a:schemeClr val="tx1"/>
                </a:solidFill>
                <a:latin typeface="Arial" charset="0"/>
              </a:defRPr>
            </a:lvl8pPr>
            <a:lvl9pPr marL="4000500" indent="-342900" fontAlgn="base">
              <a:spcBef>
                <a:spcPct val="0"/>
              </a:spcBef>
              <a:spcAft>
                <a:spcPct val="0"/>
              </a:spcAft>
              <a:defRPr>
                <a:solidFill>
                  <a:schemeClr val="tx1"/>
                </a:solidFill>
                <a:latin typeface="Arial" charset="0"/>
              </a:defRPr>
            </a:lvl9pPr>
          </a:lstStyle>
          <a:p>
            <a:pPr>
              <a:spcBef>
                <a:spcPct val="20000"/>
              </a:spcBef>
              <a:buFontTx/>
              <a:buChar char="•"/>
            </a:pPr>
            <a:r>
              <a:rPr lang="en-US" altLang="en-US" sz="2800" dirty="0"/>
              <a:t>  Assign orientation to </a:t>
            </a:r>
            <a:r>
              <a:rPr lang="en-US" altLang="en-US" sz="2800" dirty="0" err="1"/>
              <a:t>keypoints</a:t>
            </a:r>
            <a:r>
              <a:rPr lang="en-US" altLang="en-US" sz="2800" dirty="0"/>
              <a:t>	</a:t>
            </a:r>
          </a:p>
        </p:txBody>
      </p:sp>
    </p:spTree>
    <p:extLst>
      <p:ext uri="{BB962C8B-B14F-4D97-AF65-F5344CB8AC3E}">
        <p14:creationId xmlns:p14="http://schemas.microsoft.com/office/powerpoint/2010/main" val="13546443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altLang="ko-KR" sz="4000">
                <a:ea typeface="굴림" pitchFamily="34" charset="-127"/>
              </a:rPr>
              <a:t>2. Feature description</a:t>
            </a:r>
            <a:endParaRPr lang="en-US" altLang="en-US" sz="4000"/>
          </a:p>
        </p:txBody>
      </p:sp>
      <p:sp>
        <p:nvSpPr>
          <p:cNvPr id="36867" name="Rectangle 3"/>
          <p:cNvSpPr>
            <a:spLocks noGrp="1" noChangeArrowheads="1"/>
          </p:cNvSpPr>
          <p:nvPr>
            <p:ph type="body" idx="1"/>
          </p:nvPr>
        </p:nvSpPr>
        <p:spPr>
          <a:xfrm>
            <a:off x="457200" y="1371600"/>
            <a:ext cx="8229600" cy="4525963"/>
          </a:xfrm>
        </p:spPr>
        <p:txBody>
          <a:bodyPr/>
          <a:lstStyle/>
          <a:p>
            <a:pPr marL="609600" indent="-609600"/>
            <a:r>
              <a:rPr lang="en-US" altLang="en-US" sz="2800"/>
              <a:t>Construct SIFT descriptor</a:t>
            </a:r>
          </a:p>
          <a:p>
            <a:pPr marL="990600" lvl="1" indent="-533400"/>
            <a:r>
              <a:rPr lang="en-US" altLang="en-US" sz="2400"/>
              <a:t>Create array of orientation histograms</a:t>
            </a:r>
            <a:endParaRPr lang="en-US" altLang="ko-KR" sz="2400">
              <a:ea typeface="굴림" pitchFamily="34" charset="-127"/>
            </a:endParaRPr>
          </a:p>
          <a:p>
            <a:pPr marL="990600" lvl="1" indent="-533400"/>
            <a:r>
              <a:rPr lang="en-US" altLang="en-US" sz="2400"/>
              <a:t>8 orientations x 4x4 histogram array = 128 dimensions</a:t>
            </a:r>
          </a:p>
        </p:txBody>
      </p:sp>
      <p:pic>
        <p:nvPicPr>
          <p:cNvPr id="36870" name="Picture 6" descr="desc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3124200"/>
            <a:ext cx="6656388" cy="31670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82261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r>
              <a:rPr lang="en-US" altLang="ko-KR" sz="4000">
                <a:ea typeface="굴림" pitchFamily="34" charset="-127"/>
              </a:rPr>
              <a:t>2. Feature description</a:t>
            </a:r>
            <a:endParaRPr lang="en-US" altLang="en-US" sz="4000"/>
          </a:p>
        </p:txBody>
      </p:sp>
      <p:sp>
        <p:nvSpPr>
          <p:cNvPr id="78851" name="Rectangle 3"/>
          <p:cNvSpPr>
            <a:spLocks noGrp="1" noChangeArrowheads="1"/>
          </p:cNvSpPr>
          <p:nvPr>
            <p:ph type="body" idx="1"/>
          </p:nvPr>
        </p:nvSpPr>
        <p:spPr>
          <a:xfrm>
            <a:off x="457200" y="1371600"/>
            <a:ext cx="8229600" cy="4525963"/>
          </a:xfrm>
        </p:spPr>
        <p:txBody>
          <a:bodyPr/>
          <a:lstStyle/>
          <a:p>
            <a:pPr marL="609600" indent="-609600"/>
            <a:r>
              <a:rPr lang="en-US" altLang="ko-KR" sz="2800" dirty="0">
                <a:ea typeface="굴림" pitchFamily="34" charset="-127"/>
              </a:rPr>
              <a:t>Advantage over simple correlation</a:t>
            </a:r>
            <a:endParaRPr lang="en-US" altLang="en-US" sz="2800" dirty="0"/>
          </a:p>
          <a:p>
            <a:pPr marL="990600" lvl="1" indent="-533400"/>
            <a:r>
              <a:rPr lang="en-US" altLang="ko-KR" sz="2400" dirty="0" smtClean="0">
                <a:ea typeface="굴림" pitchFamily="34" charset="-127"/>
              </a:rPr>
              <a:t>less </a:t>
            </a:r>
            <a:r>
              <a:rPr lang="en-US" altLang="ko-KR" sz="2400" dirty="0">
                <a:ea typeface="굴림" pitchFamily="34" charset="-127"/>
              </a:rPr>
              <a:t>sensitive to illumination change</a:t>
            </a:r>
          </a:p>
          <a:p>
            <a:pPr marL="990600" lvl="1" indent="-533400"/>
            <a:r>
              <a:rPr lang="en-US" altLang="ko-KR" sz="2400" dirty="0" smtClean="0">
                <a:ea typeface="굴림" pitchFamily="34" charset="-127"/>
              </a:rPr>
              <a:t>robust </a:t>
            </a:r>
            <a:r>
              <a:rPr lang="en-US" altLang="ko-KR" sz="2400" dirty="0">
                <a:ea typeface="굴림" pitchFamily="34" charset="-127"/>
              </a:rPr>
              <a:t>to deformation, viewpoint change</a:t>
            </a:r>
          </a:p>
        </p:txBody>
      </p:sp>
      <p:pic>
        <p:nvPicPr>
          <p:cNvPr id="78852" name="Picture 4" descr="descr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3124200"/>
            <a:ext cx="6656388" cy="31670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782054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r>
              <a:rPr lang="en-US" altLang="ko-KR" sz="4000">
                <a:ea typeface="굴림" pitchFamily="34" charset="-127"/>
              </a:rPr>
              <a:t>3. Feature matching</a:t>
            </a:r>
            <a:endParaRPr lang="en-US" altLang="en-US" sz="4000"/>
          </a:p>
        </p:txBody>
      </p:sp>
      <p:sp>
        <p:nvSpPr>
          <p:cNvPr id="79875" name="Rectangle 3"/>
          <p:cNvSpPr>
            <a:spLocks noGrp="1" noChangeArrowheads="1"/>
          </p:cNvSpPr>
          <p:nvPr>
            <p:ph type="body" idx="1"/>
          </p:nvPr>
        </p:nvSpPr>
        <p:spPr/>
        <p:txBody>
          <a:bodyPr/>
          <a:lstStyle/>
          <a:p>
            <a:r>
              <a:rPr lang="en-US" altLang="ko-KR" sz="2800">
                <a:ea typeface="굴림" pitchFamily="34" charset="-127"/>
              </a:rPr>
              <a:t>For each feature in A, find nearest neighbor in B</a:t>
            </a:r>
            <a:endParaRPr lang="en-US" altLang="en-US" sz="2800"/>
          </a:p>
        </p:txBody>
      </p:sp>
      <p:pic>
        <p:nvPicPr>
          <p:cNvPr id="79876" name="Picture 4" descr="SIFT2"/>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8200" y="2911475"/>
            <a:ext cx="3675063" cy="2660650"/>
          </a:xfrm>
          <a:prstGeom prst="rect">
            <a:avLst/>
          </a:prstGeom>
          <a:noFill/>
          <a:extLst>
            <a:ext uri="{909E8E84-426E-40DD-AFC4-6F175D3DCCD1}">
              <a14:hiddenFill xmlns:a14="http://schemas.microsoft.com/office/drawing/2010/main">
                <a:solidFill>
                  <a:srgbClr val="FFFFFF"/>
                </a:solidFill>
              </a14:hiddenFill>
            </a:ext>
          </a:extLst>
        </p:spPr>
      </p:pic>
      <p:pic>
        <p:nvPicPr>
          <p:cNvPr id="79877" name="Picture 5" descr="SIFT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2911475"/>
            <a:ext cx="3675063" cy="2663825"/>
          </a:xfrm>
          <a:prstGeom prst="rect">
            <a:avLst/>
          </a:prstGeom>
          <a:noFill/>
          <a:extLst>
            <a:ext uri="{909E8E84-426E-40DD-AFC4-6F175D3DCCD1}">
              <a14:hiddenFill xmlns:a14="http://schemas.microsoft.com/office/drawing/2010/main">
                <a:solidFill>
                  <a:srgbClr val="FFFFFF"/>
                </a:solidFill>
              </a14:hiddenFill>
            </a:ext>
          </a:extLst>
        </p:spPr>
      </p:pic>
      <p:sp>
        <p:nvSpPr>
          <p:cNvPr id="79878" name="Text Box 6"/>
          <p:cNvSpPr txBox="1">
            <a:spLocks noChangeArrowheads="1"/>
          </p:cNvSpPr>
          <p:nvPr/>
        </p:nvSpPr>
        <p:spPr bwMode="auto">
          <a:xfrm>
            <a:off x="2613025" y="2438400"/>
            <a:ext cx="3587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ko-KR" sz="2000" b="1">
                <a:latin typeface="Tahoma" pitchFamily="34" charset="0"/>
                <a:ea typeface="굴림" pitchFamily="34" charset="-127"/>
              </a:rPr>
              <a:t>A</a:t>
            </a:r>
            <a:endParaRPr lang="en-US" altLang="en-US" sz="2000" b="1">
              <a:latin typeface="Tahoma" pitchFamily="34" charset="0"/>
            </a:endParaRPr>
          </a:p>
        </p:txBody>
      </p:sp>
      <p:sp>
        <p:nvSpPr>
          <p:cNvPr id="79879" name="Text Box 7"/>
          <p:cNvSpPr txBox="1">
            <a:spLocks noChangeArrowheads="1"/>
          </p:cNvSpPr>
          <p:nvPr/>
        </p:nvSpPr>
        <p:spPr bwMode="auto">
          <a:xfrm>
            <a:off x="6248400" y="2438400"/>
            <a:ext cx="3587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ko-KR" sz="2000" b="1">
                <a:latin typeface="Tahoma" pitchFamily="34" charset="0"/>
                <a:ea typeface="굴림" pitchFamily="34" charset="-127"/>
              </a:rPr>
              <a:t>B</a:t>
            </a:r>
            <a:endParaRPr lang="en-US" altLang="en-US" sz="2000" b="1">
              <a:latin typeface="Tahoma" pitchFamily="34" charset="0"/>
            </a:endParaRPr>
          </a:p>
        </p:txBody>
      </p:sp>
    </p:spTree>
    <p:extLst>
      <p:ext uri="{BB962C8B-B14F-4D97-AF65-F5344CB8AC3E}">
        <p14:creationId xmlns:p14="http://schemas.microsoft.com/office/powerpoint/2010/main" val="40681727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altLang="ko-KR" sz="4000">
                <a:ea typeface="굴림" pitchFamily="34" charset="-127"/>
              </a:rPr>
              <a:t>3. Feature matching</a:t>
            </a:r>
            <a:endParaRPr lang="en-US" altLang="en-US" sz="4000"/>
          </a:p>
        </p:txBody>
      </p:sp>
      <p:sp>
        <p:nvSpPr>
          <p:cNvPr id="49155" name="Rectangle 3"/>
          <p:cNvSpPr>
            <a:spLocks noGrp="1" noChangeArrowheads="1"/>
          </p:cNvSpPr>
          <p:nvPr>
            <p:ph type="body" idx="1"/>
          </p:nvPr>
        </p:nvSpPr>
        <p:spPr>
          <a:xfrm>
            <a:off x="457200" y="1447800"/>
            <a:ext cx="8229600" cy="4525963"/>
          </a:xfrm>
        </p:spPr>
        <p:txBody>
          <a:bodyPr/>
          <a:lstStyle/>
          <a:p>
            <a:pPr marL="609600" indent="-609600"/>
            <a:r>
              <a:rPr lang="en-US" altLang="ko-KR" sz="2800" dirty="0">
                <a:ea typeface="굴림" pitchFamily="34" charset="-127"/>
              </a:rPr>
              <a:t>Nearest neighbor search too slow for large database of </a:t>
            </a:r>
            <a:r>
              <a:rPr lang="en-US" altLang="ko-KR" sz="2800" dirty="0" smtClean="0">
                <a:ea typeface="굴림" pitchFamily="34" charset="-127"/>
              </a:rPr>
              <a:t>128-dimensional </a:t>
            </a:r>
            <a:r>
              <a:rPr lang="en-US" altLang="ko-KR" sz="2800" dirty="0">
                <a:ea typeface="굴림" pitchFamily="34" charset="-127"/>
              </a:rPr>
              <a:t>data</a:t>
            </a:r>
          </a:p>
          <a:p>
            <a:pPr marL="609600" indent="-609600"/>
            <a:r>
              <a:rPr lang="en-US" altLang="ko-KR" sz="2800" b="1" dirty="0">
                <a:ea typeface="굴림" pitchFamily="34" charset="-127"/>
              </a:rPr>
              <a:t>Approximate </a:t>
            </a:r>
            <a:r>
              <a:rPr lang="en-US" altLang="ko-KR" sz="2800" dirty="0">
                <a:ea typeface="굴림" pitchFamily="34" charset="-127"/>
              </a:rPr>
              <a:t>nearest neighbor search:</a:t>
            </a:r>
          </a:p>
          <a:p>
            <a:pPr marL="609600" indent="-609600"/>
            <a:r>
              <a:rPr lang="en-US" altLang="en-US" sz="2800" b="1" dirty="0" smtClean="0"/>
              <a:t>Result</a:t>
            </a:r>
            <a:r>
              <a:rPr lang="en-US" altLang="en-US" sz="2800" b="1" dirty="0"/>
              <a:t>:</a:t>
            </a:r>
            <a:r>
              <a:rPr lang="en-US" altLang="en-US" sz="2800" dirty="0"/>
              <a:t> Can give speedup by factor of 1000 while finding nearest neighbor (of interest) 95% of the time</a:t>
            </a:r>
            <a:endParaRPr lang="en-US" altLang="ko-KR" sz="2800" dirty="0">
              <a:ea typeface="굴림" pitchFamily="34" charset="-127"/>
            </a:endParaRPr>
          </a:p>
        </p:txBody>
      </p:sp>
    </p:spTree>
    <p:extLst>
      <p:ext uri="{BB962C8B-B14F-4D97-AF65-F5344CB8AC3E}">
        <p14:creationId xmlns:p14="http://schemas.microsoft.com/office/powerpoint/2010/main" val="29255673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r>
              <a:rPr lang="en-US" altLang="ko-KR" sz="4000">
                <a:ea typeface="굴림" pitchFamily="34" charset="-127"/>
              </a:rPr>
              <a:t>3. Feature matching</a:t>
            </a:r>
            <a:endParaRPr lang="en-US" altLang="en-US" sz="4000"/>
          </a:p>
        </p:txBody>
      </p:sp>
      <p:sp>
        <p:nvSpPr>
          <p:cNvPr id="80899" name="Rectangle 3"/>
          <p:cNvSpPr>
            <a:spLocks noGrp="1" noChangeArrowheads="1"/>
          </p:cNvSpPr>
          <p:nvPr>
            <p:ph type="body" idx="1"/>
          </p:nvPr>
        </p:nvSpPr>
        <p:spPr/>
        <p:txBody>
          <a:bodyPr/>
          <a:lstStyle/>
          <a:p>
            <a:r>
              <a:rPr lang="en-US" altLang="ko-KR" dirty="0">
                <a:ea typeface="굴림" pitchFamily="34" charset="-127"/>
              </a:rPr>
              <a:t>G</a:t>
            </a:r>
            <a:r>
              <a:rPr lang="en-US" altLang="ko-KR" dirty="0" smtClean="0">
                <a:ea typeface="굴림" pitchFamily="34" charset="-127"/>
              </a:rPr>
              <a:t>iven </a:t>
            </a:r>
            <a:r>
              <a:rPr lang="en-US" altLang="ko-KR" dirty="0">
                <a:ea typeface="굴림" pitchFamily="34" charset="-127"/>
              </a:rPr>
              <a:t>feature matches…</a:t>
            </a:r>
          </a:p>
          <a:p>
            <a:pPr lvl="1"/>
            <a:r>
              <a:rPr lang="en-US" altLang="ko-KR" dirty="0">
                <a:ea typeface="굴림" pitchFamily="34" charset="-127"/>
              </a:rPr>
              <a:t>Find an object in the </a:t>
            </a:r>
            <a:r>
              <a:rPr lang="en-US" altLang="ko-KR" dirty="0" smtClean="0">
                <a:ea typeface="굴림" pitchFamily="34" charset="-127"/>
              </a:rPr>
              <a:t>scene</a:t>
            </a:r>
            <a:endParaRPr lang="en-US" altLang="ko-KR" dirty="0">
              <a:ea typeface="굴림" pitchFamily="34" charset="-127"/>
            </a:endParaRPr>
          </a:p>
          <a:p>
            <a:pPr lvl="1"/>
            <a:r>
              <a:rPr lang="en-US" altLang="ko-KR" dirty="0">
                <a:ea typeface="굴림" pitchFamily="34" charset="-127"/>
              </a:rPr>
              <a:t>…</a:t>
            </a:r>
            <a:endParaRPr lang="en-US" altLang="en-US" dirty="0"/>
          </a:p>
        </p:txBody>
      </p:sp>
    </p:spTree>
    <p:extLst>
      <p:ext uri="{BB962C8B-B14F-4D97-AF65-F5344CB8AC3E}">
        <p14:creationId xmlns:p14="http://schemas.microsoft.com/office/powerpoint/2010/main" val="32697822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r>
              <a:rPr lang="en-US" altLang="ko-KR" sz="4000">
                <a:ea typeface="굴림" pitchFamily="34" charset="-127"/>
              </a:rPr>
              <a:t>3. Feature matching</a:t>
            </a:r>
            <a:endParaRPr lang="en-US" altLang="en-US" sz="4000"/>
          </a:p>
        </p:txBody>
      </p:sp>
      <p:sp>
        <p:nvSpPr>
          <p:cNvPr id="81923" name="Rectangle 3"/>
          <p:cNvSpPr>
            <a:spLocks noGrp="1" noChangeArrowheads="1"/>
          </p:cNvSpPr>
          <p:nvPr>
            <p:ph type="body" idx="1"/>
          </p:nvPr>
        </p:nvSpPr>
        <p:spPr/>
        <p:txBody>
          <a:bodyPr/>
          <a:lstStyle/>
          <a:p>
            <a:r>
              <a:rPr lang="en-US" altLang="ko-KR" sz="2800">
                <a:ea typeface="굴림" pitchFamily="34" charset="-127"/>
              </a:rPr>
              <a:t>Example: 3D object recognition</a:t>
            </a:r>
            <a:endParaRPr lang="en-US" altLang="en-US" sz="2800"/>
          </a:p>
        </p:txBody>
      </p:sp>
      <p:pic>
        <p:nvPicPr>
          <p:cNvPr id="81926" name="Picture 6" descr="sift-fea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2501900"/>
            <a:ext cx="6853238" cy="306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932226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SIFT</a:t>
            </a:r>
            <a:endParaRPr lang="en-US" b="1" dirty="0"/>
          </a:p>
        </p:txBody>
      </p:sp>
      <p:sp>
        <p:nvSpPr>
          <p:cNvPr id="3" name="Content Placeholder 2"/>
          <p:cNvSpPr>
            <a:spLocks noGrp="1"/>
          </p:cNvSpPr>
          <p:nvPr>
            <p:ph idx="1"/>
          </p:nvPr>
        </p:nvSpPr>
        <p:spPr/>
        <p:txBody>
          <a:bodyPr/>
          <a:lstStyle/>
          <a:p>
            <a:pPr>
              <a:lnSpc>
                <a:spcPct val="90000"/>
              </a:lnSpc>
            </a:pPr>
            <a:r>
              <a:rPr lang="en-US" altLang="ko-KR" sz="2800" b="1" dirty="0" smtClean="0">
                <a:solidFill>
                  <a:srgbClr val="FF0000"/>
                </a:solidFill>
                <a:ea typeface="굴림" pitchFamily="34" charset="-127"/>
              </a:rPr>
              <a:t>S</a:t>
            </a:r>
            <a:r>
              <a:rPr lang="en-US" altLang="ko-KR" sz="2800" dirty="0" smtClean="0">
                <a:ea typeface="굴림" pitchFamily="34" charset="-127"/>
              </a:rPr>
              <a:t>cale-</a:t>
            </a:r>
            <a:r>
              <a:rPr lang="en-US" altLang="ko-KR" sz="2800" b="1" dirty="0" smtClean="0">
                <a:solidFill>
                  <a:srgbClr val="FF0000"/>
                </a:solidFill>
                <a:ea typeface="굴림" pitchFamily="34" charset="-127"/>
              </a:rPr>
              <a:t>I</a:t>
            </a:r>
            <a:r>
              <a:rPr lang="en-US" altLang="ko-KR" sz="2800" dirty="0" smtClean="0">
                <a:ea typeface="굴림" pitchFamily="34" charset="-127"/>
              </a:rPr>
              <a:t>nvariant </a:t>
            </a:r>
            <a:r>
              <a:rPr lang="en-US" altLang="ko-KR" sz="2800" b="1" dirty="0" smtClean="0">
                <a:solidFill>
                  <a:srgbClr val="FF0000"/>
                </a:solidFill>
                <a:ea typeface="굴림" pitchFamily="34" charset="-127"/>
              </a:rPr>
              <a:t>F</a:t>
            </a:r>
            <a:r>
              <a:rPr lang="en-US" altLang="ko-KR" sz="2800" dirty="0" smtClean="0">
                <a:ea typeface="굴림" pitchFamily="34" charset="-127"/>
              </a:rPr>
              <a:t>eature </a:t>
            </a:r>
            <a:r>
              <a:rPr lang="en-US" altLang="ko-KR" sz="2800" b="1" dirty="0" smtClean="0">
                <a:solidFill>
                  <a:srgbClr val="FF0000"/>
                </a:solidFill>
                <a:ea typeface="굴림" pitchFamily="34" charset="-127"/>
              </a:rPr>
              <a:t>T</a:t>
            </a:r>
            <a:r>
              <a:rPr lang="en-US" altLang="ko-KR" sz="2800" dirty="0" smtClean="0">
                <a:ea typeface="굴림" pitchFamily="34" charset="-127"/>
              </a:rPr>
              <a:t>ransform</a:t>
            </a:r>
          </a:p>
          <a:p>
            <a:pPr>
              <a:lnSpc>
                <a:spcPct val="90000"/>
              </a:lnSpc>
            </a:pPr>
            <a:r>
              <a:rPr lang="en-US" altLang="ko-KR" sz="2800" dirty="0" smtClean="0">
                <a:ea typeface="굴림" pitchFamily="34" charset="-127"/>
              </a:rPr>
              <a:t>David Lowe</a:t>
            </a:r>
          </a:p>
          <a:p>
            <a:pPr>
              <a:lnSpc>
                <a:spcPct val="90000"/>
              </a:lnSpc>
            </a:pPr>
            <a:r>
              <a:rPr lang="en-US" altLang="ko-KR" sz="2800" dirty="0" smtClean="0">
                <a:ea typeface="굴림" pitchFamily="34" charset="-127"/>
              </a:rPr>
              <a:t>Scale/rotation invariant</a:t>
            </a:r>
          </a:p>
          <a:p>
            <a:pPr>
              <a:lnSpc>
                <a:spcPct val="90000"/>
              </a:lnSpc>
            </a:pPr>
            <a:r>
              <a:rPr lang="en-US" altLang="ko-KR" sz="2800" dirty="0" smtClean="0">
                <a:ea typeface="굴림" pitchFamily="34" charset="-127"/>
              </a:rPr>
              <a:t>Currently best known feature descriptor</a:t>
            </a:r>
          </a:p>
          <a:p>
            <a:pPr>
              <a:lnSpc>
                <a:spcPct val="90000"/>
              </a:lnSpc>
            </a:pPr>
            <a:r>
              <a:rPr lang="en-US" altLang="ko-KR" sz="2800" dirty="0">
                <a:ea typeface="굴림" pitchFamily="34" charset="-127"/>
              </a:rPr>
              <a:t>A</a:t>
            </a:r>
            <a:r>
              <a:rPr lang="en-US" altLang="ko-KR" sz="2800" dirty="0" smtClean="0">
                <a:ea typeface="굴림" pitchFamily="34" charset="-127"/>
              </a:rPr>
              <a:t>pplications</a:t>
            </a:r>
          </a:p>
          <a:p>
            <a:pPr lvl="1">
              <a:lnSpc>
                <a:spcPct val="90000"/>
              </a:lnSpc>
            </a:pPr>
            <a:r>
              <a:rPr lang="en-US" altLang="ko-KR" sz="2400" dirty="0" smtClean="0">
                <a:ea typeface="굴림" pitchFamily="34" charset="-127"/>
              </a:rPr>
              <a:t>Object recognition, Robot localization</a:t>
            </a:r>
          </a:p>
        </p:txBody>
      </p:sp>
    </p:spTree>
    <p:extLst>
      <p:ext uri="{BB962C8B-B14F-4D97-AF65-F5344CB8AC3E}">
        <p14:creationId xmlns:p14="http://schemas.microsoft.com/office/powerpoint/2010/main" val="19818130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n-US" altLang="ko-KR" sz="4000">
                <a:ea typeface="굴림" pitchFamily="34" charset="-127"/>
              </a:rPr>
              <a:t>3. Feature matching</a:t>
            </a:r>
            <a:endParaRPr lang="en-US" altLang="en-US" sz="4000"/>
          </a:p>
        </p:txBody>
      </p:sp>
      <p:sp>
        <p:nvSpPr>
          <p:cNvPr id="52227" name="Rectangle 3"/>
          <p:cNvSpPr>
            <a:spLocks noGrp="1" noChangeArrowheads="1"/>
          </p:cNvSpPr>
          <p:nvPr>
            <p:ph type="body" idx="1"/>
          </p:nvPr>
        </p:nvSpPr>
        <p:spPr/>
        <p:txBody>
          <a:bodyPr/>
          <a:lstStyle/>
          <a:p>
            <a:pPr marL="609600" indent="-609600"/>
            <a:r>
              <a:rPr lang="en-US" altLang="ko-KR" sz="2800" dirty="0">
                <a:ea typeface="굴림" pitchFamily="34" charset="-127"/>
              </a:rPr>
              <a:t>3D object recognition</a:t>
            </a:r>
          </a:p>
          <a:p>
            <a:pPr marL="990600" lvl="1" indent="-533400"/>
            <a:r>
              <a:rPr lang="en-US" altLang="ko-KR" sz="2400" dirty="0">
                <a:ea typeface="굴림" pitchFamily="34" charset="-127"/>
              </a:rPr>
              <a:t>Assume affine transform: clusters of size &gt;=3</a:t>
            </a:r>
          </a:p>
          <a:p>
            <a:pPr marL="990600" lvl="1" indent="-533400"/>
            <a:r>
              <a:rPr lang="en-US" altLang="ko-KR" sz="2400" dirty="0">
                <a:ea typeface="굴림" pitchFamily="34" charset="-127"/>
              </a:rPr>
              <a:t>Looking for 3 matches out of 3000 that agree on same object and pose: too many outliers for RANSAC or LMS</a:t>
            </a:r>
          </a:p>
          <a:p>
            <a:pPr marL="990600" lvl="1" indent="-533400"/>
            <a:r>
              <a:rPr lang="en-US" altLang="ko-KR" sz="2400" dirty="0">
                <a:ea typeface="굴림" pitchFamily="34" charset="-127"/>
              </a:rPr>
              <a:t>Use Hough </a:t>
            </a:r>
            <a:r>
              <a:rPr lang="en-US" altLang="ko-KR" sz="2400" dirty="0" smtClean="0">
                <a:ea typeface="굴림" pitchFamily="34" charset="-127"/>
              </a:rPr>
              <a:t>Transform</a:t>
            </a:r>
            <a:endParaRPr lang="en-US" altLang="ko-KR" sz="2400" dirty="0">
              <a:ea typeface="굴림" pitchFamily="34" charset="-127"/>
            </a:endParaRPr>
          </a:p>
        </p:txBody>
      </p:sp>
    </p:spTree>
    <p:extLst>
      <p:ext uri="{BB962C8B-B14F-4D97-AF65-F5344CB8AC3E}">
        <p14:creationId xmlns:p14="http://schemas.microsoft.com/office/powerpoint/2010/main" val="335208231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altLang="ko-KR" sz="4000">
                <a:ea typeface="굴림" pitchFamily="34" charset="-127"/>
              </a:rPr>
              <a:t>3. Feature matching</a:t>
            </a:r>
            <a:endParaRPr lang="en-US" altLang="en-US" sz="4000">
              <a:ea typeface="굴림" pitchFamily="34" charset="-127"/>
            </a:endParaRPr>
          </a:p>
        </p:txBody>
      </p:sp>
      <p:sp>
        <p:nvSpPr>
          <p:cNvPr id="53251" name="Rectangle 3"/>
          <p:cNvSpPr>
            <a:spLocks noGrp="1" noChangeArrowheads="1"/>
          </p:cNvSpPr>
          <p:nvPr>
            <p:ph type="body" idx="1"/>
          </p:nvPr>
        </p:nvSpPr>
        <p:spPr>
          <a:xfrm>
            <a:off x="457200" y="1389063"/>
            <a:ext cx="8229600" cy="4525962"/>
          </a:xfrm>
        </p:spPr>
        <p:txBody>
          <a:bodyPr/>
          <a:lstStyle/>
          <a:p>
            <a:pPr marL="609600" indent="-609600"/>
            <a:r>
              <a:rPr lang="en-US" altLang="ko-KR" sz="2800">
                <a:ea typeface="굴림" pitchFamily="34" charset="-127"/>
              </a:rPr>
              <a:t>3D object recognition: solve for pose</a:t>
            </a:r>
          </a:p>
          <a:p>
            <a:pPr marL="990600" lvl="1" indent="-533400"/>
            <a:r>
              <a:rPr lang="en-US" altLang="en-US" sz="2400"/>
              <a:t>Affine transform of [x,y] to [u,v]:</a:t>
            </a:r>
          </a:p>
          <a:p>
            <a:pPr marL="609600" indent="-609600"/>
            <a:endParaRPr lang="en-US" altLang="en-US"/>
          </a:p>
          <a:p>
            <a:pPr marL="609600" indent="-609600"/>
            <a:endParaRPr lang="en-US" altLang="en-US"/>
          </a:p>
          <a:p>
            <a:pPr marL="990600" lvl="1" indent="-533400"/>
            <a:r>
              <a:rPr lang="en-US" altLang="en-US" sz="2400"/>
              <a:t>Rewrite to solve for transform parameters:</a:t>
            </a:r>
            <a:endParaRPr lang="en-US" altLang="ko-KR" sz="2400">
              <a:ea typeface="굴림" pitchFamily="34" charset="-127"/>
            </a:endParaRPr>
          </a:p>
        </p:txBody>
      </p:sp>
      <p:graphicFrame>
        <p:nvGraphicFramePr>
          <p:cNvPr id="53252" name="Object 4"/>
          <p:cNvGraphicFramePr>
            <a:graphicFrameLocks noChangeAspect="1"/>
          </p:cNvGraphicFramePr>
          <p:nvPr/>
        </p:nvGraphicFramePr>
        <p:xfrm>
          <a:off x="2057400" y="2379663"/>
          <a:ext cx="5105400" cy="1139825"/>
        </p:xfrm>
        <a:graphic>
          <a:graphicData uri="http://schemas.openxmlformats.org/presentationml/2006/ole">
            <mc:AlternateContent xmlns:mc="http://schemas.openxmlformats.org/markup-compatibility/2006">
              <mc:Choice xmlns:v="urn:schemas-microsoft-com:vml" Requires="v">
                <p:oleObj spid="_x0000_s2054" name="CorelPhotoPaint.Image.8" r:id="rId3" imgW="3208298" imgH="716039" progId="CorelPhotoPaint.Image.8">
                  <p:embed/>
                </p:oleObj>
              </mc:Choice>
              <mc:Fallback>
                <p:oleObj name="CorelPhotoPaint.Image.8" r:id="rId3" imgW="3208298" imgH="716039" progId="CorelPhotoPaint.Image.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7400" y="2379663"/>
                        <a:ext cx="51054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3253" name="Object 5"/>
          <p:cNvGraphicFramePr>
            <a:graphicFrameLocks noChangeAspect="1"/>
          </p:cNvGraphicFramePr>
          <p:nvPr/>
        </p:nvGraphicFramePr>
        <p:xfrm>
          <a:off x="1981200" y="3903663"/>
          <a:ext cx="5029200" cy="2573337"/>
        </p:xfrm>
        <a:graphic>
          <a:graphicData uri="http://schemas.openxmlformats.org/presentationml/2006/ole">
            <mc:AlternateContent xmlns:mc="http://schemas.openxmlformats.org/markup-compatibility/2006">
              <mc:Choice xmlns:v="urn:schemas-microsoft-com:vml" Requires="v">
                <p:oleObj spid="_x0000_s2055" name="CorelPhotoPaint.Image.8" r:id="rId5" imgW="3276190" imgH="1676190" progId="CorelPhotoPaint.Image.8">
                  <p:embed/>
                </p:oleObj>
              </mc:Choice>
              <mc:Fallback>
                <p:oleObj name="CorelPhotoPaint.Image.8" r:id="rId5" imgW="3276190" imgH="1676190" progId="CorelPhotoPaint.Image.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81200" y="3903663"/>
                        <a:ext cx="5029200" cy="2573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41569148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altLang="ko-KR" sz="4000">
                <a:ea typeface="굴림" pitchFamily="34" charset="-127"/>
              </a:rPr>
              <a:t>3. Feature matching</a:t>
            </a:r>
            <a:endParaRPr lang="en-US" altLang="en-US" sz="4000"/>
          </a:p>
        </p:txBody>
      </p:sp>
      <p:sp>
        <p:nvSpPr>
          <p:cNvPr id="54275" name="Rectangle 3"/>
          <p:cNvSpPr>
            <a:spLocks noGrp="1" noChangeArrowheads="1"/>
          </p:cNvSpPr>
          <p:nvPr>
            <p:ph type="body" idx="1"/>
          </p:nvPr>
        </p:nvSpPr>
        <p:spPr/>
        <p:txBody>
          <a:bodyPr/>
          <a:lstStyle/>
          <a:p>
            <a:pPr marL="609600" indent="-609600"/>
            <a:r>
              <a:rPr lang="en-US" altLang="ko-KR" sz="2800" dirty="0">
                <a:ea typeface="굴림" pitchFamily="34" charset="-127"/>
              </a:rPr>
              <a:t>3D object recognition: verify model</a:t>
            </a:r>
          </a:p>
          <a:p>
            <a:pPr marL="990600" lvl="1" indent="-533400">
              <a:buClr>
                <a:schemeClr val="accent2"/>
              </a:buClr>
              <a:buFont typeface="Monotype Sorts" pitchFamily="2" charset="2"/>
              <a:buAutoNum type="arabicParenR"/>
            </a:pPr>
            <a:r>
              <a:rPr lang="en-US" altLang="ko-KR" sz="2400" dirty="0">
                <a:ea typeface="굴림" pitchFamily="34" charset="-127"/>
              </a:rPr>
              <a:t>Discard outliers for pose solution in </a:t>
            </a:r>
            <a:r>
              <a:rPr lang="en-US" altLang="ko-KR" sz="2400" dirty="0" err="1">
                <a:ea typeface="굴림" pitchFamily="34" charset="-127"/>
              </a:rPr>
              <a:t>prev</a:t>
            </a:r>
            <a:r>
              <a:rPr lang="en-US" altLang="ko-KR" sz="2400" dirty="0">
                <a:ea typeface="굴림" pitchFamily="34" charset="-127"/>
              </a:rPr>
              <a:t> step</a:t>
            </a:r>
            <a:endParaRPr lang="en-US" altLang="en-US" sz="2400" dirty="0"/>
          </a:p>
          <a:p>
            <a:pPr marL="990600" lvl="1" indent="-533400">
              <a:buClr>
                <a:schemeClr val="accent2"/>
              </a:buClr>
              <a:buFont typeface="Monotype Sorts" pitchFamily="2" charset="2"/>
              <a:buAutoNum type="arabicParenR"/>
            </a:pPr>
            <a:r>
              <a:rPr lang="en-US" altLang="ko-KR" sz="2400" dirty="0">
                <a:ea typeface="굴림" pitchFamily="34" charset="-127"/>
              </a:rPr>
              <a:t>P</a:t>
            </a:r>
            <a:r>
              <a:rPr lang="en-US" altLang="en-US" sz="2400" dirty="0"/>
              <a:t>erform top-down check for additional features</a:t>
            </a:r>
          </a:p>
          <a:p>
            <a:pPr marL="990600" lvl="1" indent="-533400">
              <a:buClr>
                <a:schemeClr val="accent2"/>
              </a:buClr>
              <a:buFont typeface="Monotype Sorts" pitchFamily="2" charset="2"/>
              <a:buAutoNum type="arabicParenR"/>
            </a:pPr>
            <a:r>
              <a:rPr lang="en-US" altLang="en-US" sz="2400" dirty="0"/>
              <a:t>Evaluate probability that match is </a:t>
            </a:r>
            <a:r>
              <a:rPr lang="en-US" altLang="en-US" sz="2400" dirty="0" smtClean="0"/>
              <a:t>correct</a:t>
            </a:r>
            <a:endParaRPr lang="en-US" altLang="en-US" sz="2400" dirty="0"/>
          </a:p>
        </p:txBody>
      </p:sp>
    </p:spTree>
    <p:extLst>
      <p:ext uri="{BB962C8B-B14F-4D97-AF65-F5344CB8AC3E}">
        <p14:creationId xmlns:p14="http://schemas.microsoft.com/office/powerpoint/2010/main" val="347424821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a:xfrm>
            <a:off x="457200" y="152400"/>
            <a:ext cx="8229600" cy="1143000"/>
          </a:xfrm>
        </p:spPr>
        <p:txBody>
          <a:bodyPr/>
          <a:lstStyle/>
          <a:p>
            <a:r>
              <a:rPr lang="en-US" altLang="ko-KR" sz="4000">
                <a:ea typeface="굴림" pitchFamily="34" charset="-127"/>
              </a:rPr>
              <a:t>Planar recognition</a:t>
            </a:r>
            <a:endParaRPr lang="en-US" altLang="en-US" sz="4000"/>
          </a:p>
        </p:txBody>
      </p:sp>
      <p:sp>
        <p:nvSpPr>
          <p:cNvPr id="86019" name="Rectangle 3"/>
          <p:cNvSpPr>
            <a:spLocks noGrp="1" noChangeArrowheads="1"/>
          </p:cNvSpPr>
          <p:nvPr>
            <p:ph type="body" idx="1"/>
          </p:nvPr>
        </p:nvSpPr>
        <p:spPr>
          <a:xfrm>
            <a:off x="457200" y="1265238"/>
            <a:ext cx="8229600" cy="4525962"/>
          </a:xfrm>
        </p:spPr>
        <p:txBody>
          <a:bodyPr/>
          <a:lstStyle/>
          <a:p>
            <a:r>
              <a:rPr lang="en-US" altLang="ko-KR" sz="2800">
                <a:ea typeface="굴림" pitchFamily="34" charset="-127"/>
              </a:rPr>
              <a:t>Training images</a:t>
            </a:r>
            <a:endParaRPr lang="en-US" altLang="en-US" sz="2800"/>
          </a:p>
        </p:txBody>
      </p:sp>
      <p:pic>
        <p:nvPicPr>
          <p:cNvPr id="86024" name="Picture 8"/>
          <p:cNvPicPr>
            <a:picLocks noChangeAspect="1" noChangeArrowheads="1"/>
          </p:cNvPicPr>
          <p:nvPr/>
        </p:nvPicPr>
        <p:blipFill>
          <a:blip r:embed="rId2">
            <a:extLst>
              <a:ext uri="{28A0092B-C50C-407E-A947-70E740481C1C}">
                <a14:useLocalDpi xmlns:a14="http://schemas.microsoft.com/office/drawing/2010/main" val="0"/>
              </a:ext>
            </a:extLst>
          </a:blip>
          <a:srcRect l="9906" t="21487" r="31998" b="19009"/>
          <a:stretch>
            <a:fillRect/>
          </a:stretch>
        </p:blipFill>
        <p:spPr bwMode="auto">
          <a:xfrm>
            <a:off x="2667000" y="1905000"/>
            <a:ext cx="4064000"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8275529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a:xfrm>
            <a:off x="457200" y="152400"/>
            <a:ext cx="8229600" cy="1143000"/>
          </a:xfrm>
        </p:spPr>
        <p:txBody>
          <a:bodyPr/>
          <a:lstStyle/>
          <a:p>
            <a:r>
              <a:rPr lang="en-US" altLang="ko-KR" sz="4000">
                <a:ea typeface="굴림" pitchFamily="34" charset="-127"/>
              </a:rPr>
              <a:t>Planar recognition</a:t>
            </a:r>
            <a:endParaRPr lang="en-US" altLang="en-US" sz="4000"/>
          </a:p>
        </p:txBody>
      </p:sp>
      <p:sp>
        <p:nvSpPr>
          <p:cNvPr id="89092" name="Rectangle 4"/>
          <p:cNvSpPr>
            <a:spLocks noChangeArrowheads="1"/>
          </p:cNvSpPr>
          <p:nvPr/>
        </p:nvSpPr>
        <p:spPr bwMode="auto">
          <a:xfrm>
            <a:off x="457200" y="1295400"/>
            <a:ext cx="3657600" cy="5257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marL="342900" indent="-342900">
              <a:spcBef>
                <a:spcPct val="20000"/>
              </a:spcBef>
              <a:buChar char="•"/>
              <a:defRPr sz="3200">
                <a:solidFill>
                  <a:schemeClr val="tx1"/>
                </a:solidFill>
                <a:latin typeface="Tahoma" pitchFamily="34" charset="0"/>
              </a:defRPr>
            </a:lvl1pPr>
            <a:lvl2pPr marL="742950" indent="-285750">
              <a:spcBef>
                <a:spcPct val="20000"/>
              </a:spcBef>
              <a:buChar char="–"/>
              <a:defRPr sz="2800">
                <a:solidFill>
                  <a:schemeClr val="tx1"/>
                </a:solidFill>
                <a:latin typeface="Tahoma" pitchFamily="34" charset="0"/>
              </a:defRPr>
            </a:lvl2pPr>
            <a:lvl3pPr marL="1143000" indent="-228600">
              <a:spcBef>
                <a:spcPct val="20000"/>
              </a:spcBef>
              <a:buChar char="•"/>
              <a:defRPr sz="2400">
                <a:solidFill>
                  <a:schemeClr val="tx1"/>
                </a:solidFill>
                <a:latin typeface="Tahoma" pitchFamily="34" charset="0"/>
              </a:defRPr>
            </a:lvl3pPr>
            <a:lvl4pPr marL="1600200" indent="-228600">
              <a:spcBef>
                <a:spcPct val="20000"/>
              </a:spcBef>
              <a:buChar char="–"/>
              <a:defRPr sz="2000">
                <a:solidFill>
                  <a:schemeClr val="tx1"/>
                </a:solidFill>
                <a:latin typeface="Tahoma" pitchFamily="34" charset="0"/>
              </a:defRPr>
            </a:lvl4pPr>
            <a:lvl5pPr marL="2057400" indent="-228600">
              <a:spcBef>
                <a:spcPct val="20000"/>
              </a:spcBef>
              <a:buChar char="»"/>
              <a:defRPr sz="2000">
                <a:solidFill>
                  <a:schemeClr val="tx1"/>
                </a:solidFill>
                <a:latin typeface="Tahoma" pitchFamily="34" charset="0"/>
              </a:defRPr>
            </a:lvl5pPr>
            <a:lvl6pPr marL="2514600" indent="-228600" fontAlgn="base">
              <a:spcBef>
                <a:spcPct val="20000"/>
              </a:spcBef>
              <a:spcAft>
                <a:spcPct val="0"/>
              </a:spcAft>
              <a:buChar char="»"/>
              <a:defRPr sz="2000">
                <a:solidFill>
                  <a:schemeClr val="tx1"/>
                </a:solidFill>
                <a:latin typeface="Tahoma" pitchFamily="34" charset="0"/>
              </a:defRPr>
            </a:lvl6pPr>
            <a:lvl7pPr marL="2971800" indent="-228600" fontAlgn="base">
              <a:spcBef>
                <a:spcPct val="20000"/>
              </a:spcBef>
              <a:spcAft>
                <a:spcPct val="0"/>
              </a:spcAft>
              <a:buChar char="»"/>
              <a:defRPr sz="2000">
                <a:solidFill>
                  <a:schemeClr val="tx1"/>
                </a:solidFill>
                <a:latin typeface="Tahoma" pitchFamily="34" charset="0"/>
              </a:defRPr>
            </a:lvl7pPr>
            <a:lvl8pPr marL="3429000" indent="-228600" fontAlgn="base">
              <a:spcBef>
                <a:spcPct val="20000"/>
              </a:spcBef>
              <a:spcAft>
                <a:spcPct val="0"/>
              </a:spcAft>
              <a:buChar char="»"/>
              <a:defRPr sz="2000">
                <a:solidFill>
                  <a:schemeClr val="tx1"/>
                </a:solidFill>
                <a:latin typeface="Tahoma" pitchFamily="34" charset="0"/>
              </a:defRPr>
            </a:lvl8pPr>
            <a:lvl9pPr marL="3886200" indent="-228600" fontAlgn="base">
              <a:spcBef>
                <a:spcPct val="20000"/>
              </a:spcBef>
              <a:spcAft>
                <a:spcPct val="0"/>
              </a:spcAft>
              <a:buChar char="»"/>
              <a:defRPr sz="2000">
                <a:solidFill>
                  <a:schemeClr val="tx1"/>
                </a:solidFill>
                <a:latin typeface="Tahoma" pitchFamily="34" charset="0"/>
              </a:defRPr>
            </a:lvl9pPr>
          </a:lstStyle>
          <a:p>
            <a:r>
              <a:rPr lang="en-US" altLang="ko-KR" sz="2800" dirty="0">
                <a:ea typeface="굴림" pitchFamily="34" charset="-127"/>
              </a:rPr>
              <a:t>R</a:t>
            </a:r>
            <a:r>
              <a:rPr lang="en-US" altLang="en-US" sz="2800" dirty="0"/>
              <a:t>eliably recognized at a rotation of 60° away from the camera</a:t>
            </a:r>
          </a:p>
          <a:p>
            <a:r>
              <a:rPr lang="en-US" altLang="en-US" sz="2800" dirty="0"/>
              <a:t>Affine fit </a:t>
            </a:r>
            <a:r>
              <a:rPr lang="en-US" altLang="en-US" sz="2800" dirty="0" smtClean="0"/>
              <a:t>is an approximation of </a:t>
            </a:r>
            <a:r>
              <a:rPr lang="en-US" altLang="en-US" sz="2800" dirty="0"/>
              <a:t>perspective projection</a:t>
            </a:r>
            <a:endParaRPr lang="en-US" altLang="en-US" dirty="0"/>
          </a:p>
          <a:p>
            <a:r>
              <a:rPr lang="en-US" altLang="en-US" sz="2800" dirty="0"/>
              <a:t>Only 3 points are needed for recognition</a:t>
            </a:r>
          </a:p>
        </p:txBody>
      </p:sp>
      <p:pic>
        <p:nvPicPr>
          <p:cNvPr id="89093" name="Picture 5"/>
          <p:cNvPicPr>
            <a:picLocks noChangeAspect="1" noChangeArrowheads="1"/>
          </p:cNvPicPr>
          <p:nvPr/>
        </p:nvPicPr>
        <p:blipFill>
          <a:blip r:embed="rId2">
            <a:extLst>
              <a:ext uri="{28A0092B-C50C-407E-A947-70E740481C1C}">
                <a14:useLocalDpi xmlns:a14="http://schemas.microsoft.com/office/drawing/2010/main" val="0"/>
              </a:ext>
            </a:extLst>
          </a:blip>
          <a:srcRect l="8017" t="11946" r="9387" b="4073"/>
          <a:stretch>
            <a:fillRect/>
          </a:stretch>
        </p:blipFill>
        <p:spPr bwMode="auto">
          <a:xfrm>
            <a:off x="5003800" y="1295400"/>
            <a:ext cx="3508375"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8256363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a:xfrm>
            <a:off x="457200" y="152400"/>
            <a:ext cx="8229600" cy="1143000"/>
          </a:xfrm>
        </p:spPr>
        <p:txBody>
          <a:bodyPr/>
          <a:lstStyle/>
          <a:p>
            <a:r>
              <a:rPr lang="en-US" altLang="ko-KR" sz="4000">
                <a:ea typeface="굴림" pitchFamily="34" charset="-127"/>
              </a:rPr>
              <a:t>3D object recognition</a:t>
            </a:r>
            <a:endParaRPr lang="en-US" altLang="en-US" sz="4000"/>
          </a:p>
        </p:txBody>
      </p:sp>
      <p:sp>
        <p:nvSpPr>
          <p:cNvPr id="90115" name="Rectangle 3"/>
          <p:cNvSpPr>
            <a:spLocks noGrp="1" noChangeArrowheads="1"/>
          </p:cNvSpPr>
          <p:nvPr>
            <p:ph type="body" idx="1"/>
          </p:nvPr>
        </p:nvSpPr>
        <p:spPr>
          <a:xfrm>
            <a:off x="457200" y="1219200"/>
            <a:ext cx="8229600" cy="4525963"/>
          </a:xfrm>
        </p:spPr>
        <p:txBody>
          <a:bodyPr/>
          <a:lstStyle/>
          <a:p>
            <a:r>
              <a:rPr lang="en-US" altLang="ko-KR" sz="2800">
                <a:ea typeface="굴림" pitchFamily="34" charset="-127"/>
              </a:rPr>
              <a:t>Training images</a:t>
            </a:r>
            <a:endParaRPr lang="en-US" altLang="en-US" sz="2800"/>
          </a:p>
        </p:txBody>
      </p:sp>
      <p:graphicFrame>
        <p:nvGraphicFramePr>
          <p:cNvPr id="90120" name="Object 8"/>
          <p:cNvGraphicFramePr>
            <a:graphicFrameLocks noChangeAspect="1"/>
          </p:cNvGraphicFramePr>
          <p:nvPr/>
        </p:nvGraphicFramePr>
        <p:xfrm>
          <a:off x="2346325" y="1752600"/>
          <a:ext cx="4054475" cy="4813300"/>
        </p:xfrm>
        <a:graphic>
          <a:graphicData uri="http://schemas.openxmlformats.org/presentationml/2006/ole">
            <mc:AlternateContent xmlns:mc="http://schemas.openxmlformats.org/markup-compatibility/2006">
              <mc:Choice xmlns:v="urn:schemas-microsoft-com:vml" Requires="v">
                <p:oleObj spid="_x0000_s3076" name="CorelPhotoPaint.Image.8" r:id="rId3" imgW="3796825" imgH="4507937" progId="CorelPhotoPaint.Image.8">
                  <p:embed/>
                </p:oleObj>
              </mc:Choice>
              <mc:Fallback>
                <p:oleObj name="CorelPhotoPaint.Image.8" r:id="rId3" imgW="3796825" imgH="4507937" progId="CorelPhotoPaint.Image.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46325" y="1752600"/>
                        <a:ext cx="4054475" cy="4813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89995705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a:xfrm>
            <a:off x="914400" y="304800"/>
            <a:ext cx="7391400" cy="838200"/>
          </a:xfrm>
        </p:spPr>
        <p:txBody>
          <a:bodyPr/>
          <a:lstStyle/>
          <a:p>
            <a:r>
              <a:rPr lang="en-US" altLang="en-US" sz="4000"/>
              <a:t>3D </a:t>
            </a:r>
            <a:r>
              <a:rPr lang="en-US" altLang="ko-KR" sz="4000">
                <a:ea typeface="굴림" pitchFamily="34" charset="-127"/>
              </a:rPr>
              <a:t>o</a:t>
            </a:r>
            <a:r>
              <a:rPr lang="en-US" altLang="en-US" sz="4000"/>
              <a:t>bject </a:t>
            </a:r>
            <a:r>
              <a:rPr lang="en-US" altLang="ko-KR" sz="4000">
                <a:ea typeface="굴림" pitchFamily="34" charset="-127"/>
              </a:rPr>
              <a:t>r</a:t>
            </a:r>
            <a:r>
              <a:rPr lang="en-US" altLang="en-US" sz="4000"/>
              <a:t>ecognition</a:t>
            </a:r>
          </a:p>
        </p:txBody>
      </p:sp>
      <p:sp>
        <p:nvSpPr>
          <p:cNvPr id="84995" name="Rectangle 3"/>
          <p:cNvSpPr>
            <a:spLocks noGrp="1" noChangeArrowheads="1"/>
          </p:cNvSpPr>
          <p:nvPr>
            <p:ph type="body" idx="1"/>
          </p:nvPr>
        </p:nvSpPr>
        <p:spPr>
          <a:xfrm>
            <a:off x="4721225" y="1600200"/>
            <a:ext cx="3965575" cy="4525963"/>
          </a:xfrm>
        </p:spPr>
        <p:txBody>
          <a:bodyPr/>
          <a:lstStyle/>
          <a:p>
            <a:r>
              <a:rPr lang="en-US" altLang="en-US" sz="2800"/>
              <a:t>Only 3 keys are needed for recognition, so extra keys provide robustness</a:t>
            </a:r>
          </a:p>
          <a:p>
            <a:r>
              <a:rPr lang="en-US" altLang="en-US" sz="2800"/>
              <a:t>Affine model is no longer as accurate</a:t>
            </a:r>
            <a:endParaRPr lang="en-US" altLang="en-US"/>
          </a:p>
        </p:txBody>
      </p:sp>
      <p:pic>
        <p:nvPicPr>
          <p:cNvPr id="84996" name="Picture 4"/>
          <p:cNvPicPr>
            <a:picLocks noChangeAspect="1" noChangeArrowheads="1"/>
          </p:cNvPicPr>
          <p:nvPr/>
        </p:nvPicPr>
        <p:blipFill>
          <a:blip r:embed="rId2">
            <a:extLst>
              <a:ext uri="{28A0092B-C50C-407E-A947-70E740481C1C}">
                <a14:useLocalDpi xmlns:a14="http://schemas.microsoft.com/office/drawing/2010/main" val="0"/>
              </a:ext>
            </a:extLst>
          </a:blip>
          <a:srcRect l="13052" t="14360" r="11041" b="4704"/>
          <a:stretch>
            <a:fillRect/>
          </a:stretch>
        </p:blipFill>
        <p:spPr bwMode="auto">
          <a:xfrm>
            <a:off x="981075" y="1371600"/>
            <a:ext cx="3449638" cy="533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1128892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381000" y="381000"/>
            <a:ext cx="8305800" cy="685800"/>
          </a:xfrm>
        </p:spPr>
        <p:txBody>
          <a:bodyPr>
            <a:normAutofit fontScale="90000"/>
          </a:bodyPr>
          <a:lstStyle/>
          <a:p>
            <a:r>
              <a:rPr lang="en-US" altLang="en-US" sz="4000"/>
              <a:t>Recognition under occlusion</a:t>
            </a:r>
          </a:p>
        </p:txBody>
      </p:sp>
      <p:pic>
        <p:nvPicPr>
          <p:cNvPr id="83971" name="Picture 3"/>
          <p:cNvPicPr>
            <a:picLocks noChangeAspect="1" noChangeArrowheads="1"/>
          </p:cNvPicPr>
          <p:nvPr/>
        </p:nvPicPr>
        <p:blipFill>
          <a:blip r:embed="rId2">
            <a:extLst>
              <a:ext uri="{28A0092B-C50C-407E-A947-70E740481C1C}">
                <a14:useLocalDpi xmlns:a14="http://schemas.microsoft.com/office/drawing/2010/main" val="0"/>
              </a:ext>
            </a:extLst>
          </a:blip>
          <a:srcRect l="13846" t="24330" r="12308" b="13106"/>
          <a:stretch>
            <a:fillRect/>
          </a:stretch>
        </p:blipFill>
        <p:spPr bwMode="auto">
          <a:xfrm>
            <a:off x="228600" y="1981200"/>
            <a:ext cx="4267200" cy="32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3972" name="Picture 4"/>
          <p:cNvPicPr>
            <a:picLocks noChangeAspect="1" noChangeArrowheads="1"/>
          </p:cNvPicPr>
          <p:nvPr/>
        </p:nvPicPr>
        <p:blipFill>
          <a:blip r:embed="rId3">
            <a:extLst>
              <a:ext uri="{28A0092B-C50C-407E-A947-70E740481C1C}">
                <a14:useLocalDpi xmlns:a14="http://schemas.microsoft.com/office/drawing/2010/main" val="0"/>
              </a:ext>
            </a:extLst>
          </a:blip>
          <a:srcRect l="13637" t="24706" r="12122" b="11978"/>
          <a:stretch>
            <a:fillRect/>
          </a:stretch>
        </p:blipFill>
        <p:spPr bwMode="auto">
          <a:xfrm>
            <a:off x="4648200" y="1981200"/>
            <a:ext cx="4191000" cy="316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4765009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r>
              <a:rPr lang="en-US" altLang="ko-KR" sz="4000">
                <a:ea typeface="굴림" pitchFamily="34" charset="-127"/>
              </a:rPr>
              <a:t>Illumination invariance</a:t>
            </a:r>
            <a:endParaRPr lang="en-US" altLang="en-US" sz="4000"/>
          </a:p>
        </p:txBody>
      </p:sp>
      <p:pic>
        <p:nvPicPr>
          <p:cNvPr id="93188" name="Picture 4"/>
          <p:cNvPicPr>
            <a:picLocks noChangeAspect="1" noChangeArrowheads="1"/>
          </p:cNvPicPr>
          <p:nvPr/>
        </p:nvPicPr>
        <p:blipFill>
          <a:blip r:embed="rId2">
            <a:extLst>
              <a:ext uri="{28A0092B-C50C-407E-A947-70E740481C1C}">
                <a14:useLocalDpi xmlns:a14="http://schemas.microsoft.com/office/drawing/2010/main" val="0"/>
              </a:ext>
            </a:extLst>
          </a:blip>
          <a:srcRect l="16148" t="22485" r="15222" b="6090"/>
          <a:stretch>
            <a:fillRect/>
          </a:stretch>
        </p:blipFill>
        <p:spPr bwMode="auto">
          <a:xfrm>
            <a:off x="609600" y="1524000"/>
            <a:ext cx="2927350"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3189" name="Picture 5"/>
          <p:cNvPicPr>
            <a:picLocks noChangeAspect="1" noChangeArrowheads="1"/>
          </p:cNvPicPr>
          <p:nvPr/>
        </p:nvPicPr>
        <p:blipFill>
          <a:blip r:embed="rId3">
            <a:extLst>
              <a:ext uri="{28A0092B-C50C-407E-A947-70E740481C1C}">
                <a14:useLocalDpi xmlns:a14="http://schemas.microsoft.com/office/drawing/2010/main" val="0"/>
              </a:ext>
            </a:extLst>
          </a:blip>
          <a:srcRect l="16438" t="37590" r="14520" b="8478"/>
          <a:stretch>
            <a:fillRect/>
          </a:stretch>
        </p:blipFill>
        <p:spPr bwMode="auto">
          <a:xfrm>
            <a:off x="4191000" y="1768475"/>
            <a:ext cx="4419600" cy="3471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4271871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r>
              <a:rPr lang="en-US" altLang="en-US" sz="4000"/>
              <a:t>Robot Localization</a:t>
            </a:r>
          </a:p>
        </p:txBody>
      </p:sp>
      <p:graphicFrame>
        <p:nvGraphicFramePr>
          <p:cNvPr id="96260" name="Object 4"/>
          <p:cNvGraphicFramePr>
            <a:graphicFrameLocks noChangeAspect="1"/>
          </p:cNvGraphicFramePr>
          <p:nvPr/>
        </p:nvGraphicFramePr>
        <p:xfrm>
          <a:off x="457200" y="1600200"/>
          <a:ext cx="3200400" cy="2400300"/>
        </p:xfrm>
        <a:graphic>
          <a:graphicData uri="http://schemas.openxmlformats.org/presentationml/2006/ole">
            <mc:AlternateContent xmlns:mc="http://schemas.openxmlformats.org/markup-compatibility/2006">
              <mc:Choice xmlns:v="urn:schemas-microsoft-com:vml" Requires="v">
                <p:oleObj spid="_x0000_s4104" name="Bitmap Image" r:id="rId3" imgW="2438095" imgH="1828959" progId="Paint.Picture">
                  <p:embed/>
                </p:oleObj>
              </mc:Choice>
              <mc:Fallback>
                <p:oleObj name="Bitmap Image" r:id="rId3" imgW="2438095" imgH="1828959"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1600200"/>
                        <a:ext cx="3200400" cy="240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6261" name="Object 5"/>
          <p:cNvGraphicFramePr>
            <a:graphicFrameLocks noChangeAspect="1"/>
          </p:cNvGraphicFramePr>
          <p:nvPr/>
        </p:nvGraphicFramePr>
        <p:xfrm>
          <a:off x="457200" y="4114800"/>
          <a:ext cx="3200400" cy="2400300"/>
        </p:xfrm>
        <a:graphic>
          <a:graphicData uri="http://schemas.openxmlformats.org/presentationml/2006/ole">
            <mc:AlternateContent xmlns:mc="http://schemas.openxmlformats.org/markup-compatibility/2006">
              <mc:Choice xmlns:v="urn:schemas-microsoft-com:vml" Requires="v">
                <p:oleObj spid="_x0000_s4105" name="Bitmap Image" r:id="rId5" imgW="2438095" imgH="1828959" progId="Paint.Picture">
                  <p:embed/>
                </p:oleObj>
              </mc:Choice>
              <mc:Fallback>
                <p:oleObj name="Bitmap Image" r:id="rId5" imgW="2438095" imgH="1828959" progId="Paint.Pictur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200" y="4114800"/>
                        <a:ext cx="3200400" cy="240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6262" name="Object 6"/>
          <p:cNvGraphicFramePr>
            <a:graphicFrameLocks noChangeAspect="1"/>
          </p:cNvGraphicFramePr>
          <p:nvPr/>
        </p:nvGraphicFramePr>
        <p:xfrm>
          <a:off x="4114800" y="2286000"/>
          <a:ext cx="4191000" cy="3143250"/>
        </p:xfrm>
        <a:graphic>
          <a:graphicData uri="http://schemas.openxmlformats.org/presentationml/2006/ole">
            <mc:AlternateContent xmlns:mc="http://schemas.openxmlformats.org/markup-compatibility/2006">
              <mc:Choice xmlns:v="urn:schemas-microsoft-com:vml" Requires="v">
                <p:oleObj spid="_x0000_s4106" name="Bitmap Image" r:id="rId7" imgW="2438095" imgH="1828959" progId="Paint.Picture">
                  <p:embed/>
                </p:oleObj>
              </mc:Choice>
              <mc:Fallback>
                <p:oleObj name="Bitmap Image" r:id="rId7" imgW="2438095" imgH="1828959" progId="Paint.Picture">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14800" y="2286000"/>
                        <a:ext cx="4191000" cy="314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9703795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533400" y="0"/>
            <a:ext cx="8229600" cy="1143000"/>
          </a:xfrm>
        </p:spPr>
        <p:txBody>
          <a:bodyPr>
            <a:normAutofit/>
          </a:bodyPr>
          <a:lstStyle/>
          <a:p>
            <a:r>
              <a:rPr lang="en-US" altLang="en-US" sz="2800" dirty="0" smtClean="0">
                <a:ea typeface="굴림" pitchFamily="34" charset="-127"/>
              </a:rPr>
              <a:t>Example I: mosaicking</a:t>
            </a:r>
            <a:br>
              <a:rPr lang="en-US" altLang="en-US" sz="2800" dirty="0" smtClean="0">
                <a:ea typeface="굴림" pitchFamily="34" charset="-127"/>
              </a:rPr>
            </a:br>
            <a:r>
              <a:rPr lang="en-US" altLang="en-US" sz="2800" dirty="0" smtClean="0">
                <a:ea typeface="굴림" pitchFamily="34" charset="-127"/>
              </a:rPr>
              <a:t>Using SIFT features we match the different images</a:t>
            </a:r>
            <a:endParaRPr lang="en-US" altLang="en-US" sz="2800" dirty="0"/>
          </a:p>
        </p:txBody>
      </p:sp>
      <p:pic>
        <p:nvPicPr>
          <p:cNvPr id="57348" name="Picture 4" descr="SIFT2"/>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8200" y="3924300"/>
            <a:ext cx="3675063" cy="2660650"/>
          </a:xfrm>
          <a:prstGeom prst="rect">
            <a:avLst/>
          </a:prstGeom>
          <a:noFill/>
          <a:extLst>
            <a:ext uri="{909E8E84-426E-40DD-AFC4-6F175D3DCCD1}">
              <a14:hiddenFill xmlns:a14="http://schemas.microsoft.com/office/drawing/2010/main">
                <a:solidFill>
                  <a:srgbClr val="FFFFFF"/>
                </a:solidFill>
              </a14:hiddenFill>
            </a:ext>
          </a:extLst>
        </p:spPr>
      </p:pic>
      <p:pic>
        <p:nvPicPr>
          <p:cNvPr id="57349" name="Picture 5" descr="SIFT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3924300"/>
            <a:ext cx="3675063" cy="2663825"/>
          </a:xfrm>
          <a:prstGeom prst="rect">
            <a:avLst/>
          </a:prstGeom>
          <a:noFill/>
          <a:extLst>
            <a:ext uri="{909E8E84-426E-40DD-AFC4-6F175D3DCCD1}">
              <a14:hiddenFill xmlns:a14="http://schemas.microsoft.com/office/drawing/2010/main">
                <a:solidFill>
                  <a:srgbClr val="FFFFFF"/>
                </a:solidFill>
              </a14:hiddenFill>
            </a:ext>
          </a:extLst>
        </p:spPr>
      </p:pic>
      <p:pic>
        <p:nvPicPr>
          <p:cNvPr id="57350" name="Picture 6" descr="image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1143000"/>
            <a:ext cx="3676650" cy="2660650"/>
          </a:xfrm>
          <a:prstGeom prst="rect">
            <a:avLst/>
          </a:prstGeom>
          <a:noFill/>
          <a:extLst>
            <a:ext uri="{909E8E84-426E-40DD-AFC4-6F175D3DCCD1}">
              <a14:hiddenFill xmlns:a14="http://schemas.microsoft.com/office/drawing/2010/main">
                <a:solidFill>
                  <a:srgbClr val="FFFFFF"/>
                </a:solidFill>
              </a14:hiddenFill>
            </a:ext>
          </a:extLst>
        </p:spPr>
      </p:pic>
      <p:pic>
        <p:nvPicPr>
          <p:cNvPr id="57351" name="Picture 7" descr="image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8200" y="1143000"/>
            <a:ext cx="3676650" cy="2660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725220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RANSAC</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90600" y="2133600"/>
            <a:ext cx="1943100" cy="1943100"/>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2209800"/>
            <a:ext cx="1943100" cy="1943100"/>
          </a:xfrm>
          <a:prstGeom prst="rect">
            <a:avLst/>
          </a:prstGeom>
        </p:spPr>
      </p:pic>
    </p:spTree>
    <p:extLst>
      <p:ext uri="{BB962C8B-B14F-4D97-AF65-F5344CB8AC3E}">
        <p14:creationId xmlns:p14="http://schemas.microsoft.com/office/powerpoint/2010/main" val="23330463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62500" lnSpcReduction="20000"/>
          </a:bodyPr>
          <a:lstStyle/>
          <a:p>
            <a:r>
              <a:rPr lang="en-US" dirty="0"/>
              <a:t>Select a random subset of the original data. Call this subset the </a:t>
            </a:r>
            <a:r>
              <a:rPr lang="en-US" i="1" dirty="0"/>
              <a:t>hypothetical inliers</a:t>
            </a:r>
            <a:r>
              <a:rPr lang="en-US" dirty="0"/>
              <a:t>.</a:t>
            </a:r>
          </a:p>
          <a:p>
            <a:r>
              <a:rPr lang="en-US" dirty="0"/>
              <a:t>A model is fitted to the set of hypothetical inliers.</a:t>
            </a:r>
          </a:p>
          <a:p>
            <a:r>
              <a:rPr lang="en-US" dirty="0"/>
              <a:t>All other data are then tested against the fitted model. Those points that fit the estimated model </a:t>
            </a:r>
            <a:r>
              <a:rPr lang="en-US" dirty="0" smtClean="0"/>
              <a:t>well are </a:t>
            </a:r>
            <a:r>
              <a:rPr lang="en-US" dirty="0"/>
              <a:t>considered as part of the </a:t>
            </a:r>
            <a:r>
              <a:rPr lang="en-US" i="1" dirty="0"/>
              <a:t>consensus set</a:t>
            </a:r>
            <a:r>
              <a:rPr lang="en-US" dirty="0"/>
              <a:t>.</a:t>
            </a:r>
          </a:p>
          <a:p>
            <a:r>
              <a:rPr lang="en-US" dirty="0"/>
              <a:t>The estimated model is reasonably good if sufficiently many points have been classified as part of the consensus set.</a:t>
            </a:r>
          </a:p>
          <a:p>
            <a:r>
              <a:rPr lang="en-US" dirty="0"/>
              <a:t>Afterwards, the model may be improved by </a:t>
            </a:r>
            <a:r>
              <a:rPr lang="en-US" dirty="0" smtClean="0"/>
              <a:t>re-estimating </a:t>
            </a:r>
            <a:r>
              <a:rPr lang="en-US" dirty="0"/>
              <a:t>it using all members of the consensus set.</a:t>
            </a:r>
          </a:p>
          <a:p>
            <a:r>
              <a:rPr lang="en-US" dirty="0"/>
              <a:t>This procedure is repeated a fixed number of times, each time producing either a model which is rejected because too few points are part of the consensus set, or a refined model together with a corresponding consensus set size. In the latter case, we keep the refined model if its consensus set is larger than the previously saved model.</a:t>
            </a:r>
          </a:p>
          <a:p>
            <a:endParaRPr lang="en-US" dirty="0"/>
          </a:p>
        </p:txBody>
      </p:sp>
    </p:spTree>
    <p:extLst>
      <p:ext uri="{BB962C8B-B14F-4D97-AF65-F5344CB8AC3E}">
        <p14:creationId xmlns:p14="http://schemas.microsoft.com/office/powerpoint/2010/main" val="19430208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457200" y="0"/>
            <a:ext cx="8229600" cy="1143000"/>
          </a:xfrm>
        </p:spPr>
        <p:txBody>
          <a:bodyPr>
            <a:normAutofit/>
          </a:bodyPr>
          <a:lstStyle/>
          <a:p>
            <a:r>
              <a:rPr lang="en-US" altLang="en-US" sz="2800" dirty="0" smtClean="0"/>
              <a:t>Using those matches we estimate the </a:t>
            </a:r>
            <a:r>
              <a:rPr lang="en-US" altLang="en-US" sz="2800" dirty="0" err="1" smtClean="0"/>
              <a:t>homography</a:t>
            </a:r>
            <a:r>
              <a:rPr lang="en-US" altLang="en-US" sz="2800" dirty="0" smtClean="0"/>
              <a:t> relating the two images</a:t>
            </a:r>
            <a:endParaRPr lang="en-US" altLang="en-US" sz="2800" dirty="0"/>
          </a:p>
        </p:txBody>
      </p:sp>
      <p:pic>
        <p:nvPicPr>
          <p:cNvPr id="58372" name="Picture 4" descr="image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143000"/>
            <a:ext cx="3676650" cy="2660650"/>
          </a:xfrm>
          <a:prstGeom prst="rect">
            <a:avLst/>
          </a:prstGeom>
          <a:noFill/>
          <a:extLst>
            <a:ext uri="{909E8E84-426E-40DD-AFC4-6F175D3DCCD1}">
              <a14:hiddenFill xmlns:a14="http://schemas.microsoft.com/office/drawing/2010/main">
                <a:solidFill>
                  <a:srgbClr val="FFFFFF"/>
                </a:solidFill>
              </a14:hiddenFill>
            </a:ext>
          </a:extLst>
        </p:spPr>
      </p:pic>
      <p:pic>
        <p:nvPicPr>
          <p:cNvPr id="58373" name="Picture 5" descr="image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1143000"/>
            <a:ext cx="3676650" cy="2660650"/>
          </a:xfrm>
          <a:prstGeom prst="rect">
            <a:avLst/>
          </a:prstGeom>
          <a:noFill/>
          <a:extLst>
            <a:ext uri="{909E8E84-426E-40DD-AFC4-6F175D3DCCD1}">
              <a14:hiddenFill xmlns:a14="http://schemas.microsoft.com/office/drawing/2010/main">
                <a:solidFill>
                  <a:srgbClr val="FFFFFF"/>
                </a:solidFill>
              </a14:hiddenFill>
            </a:ext>
          </a:extLst>
        </p:spPr>
      </p:pic>
      <p:pic>
        <p:nvPicPr>
          <p:cNvPr id="58374" name="Picture 6" descr="matches1"/>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3921125"/>
            <a:ext cx="3675063" cy="2660650"/>
          </a:xfrm>
          <a:prstGeom prst="rect">
            <a:avLst/>
          </a:prstGeom>
          <a:noFill/>
          <a:extLst>
            <a:ext uri="{909E8E84-426E-40DD-AFC4-6F175D3DCCD1}">
              <a14:hiddenFill xmlns:a14="http://schemas.microsoft.com/office/drawing/2010/main">
                <a:solidFill>
                  <a:srgbClr val="FFFFFF"/>
                </a:solidFill>
              </a14:hiddenFill>
            </a:ext>
          </a:extLst>
        </p:spPr>
      </p:pic>
      <p:pic>
        <p:nvPicPr>
          <p:cNvPr id="58375" name="Picture 7" descr="matches2"/>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3438" y="3921125"/>
            <a:ext cx="3675062" cy="2660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19293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457200" y="0"/>
            <a:ext cx="8229600" cy="1143000"/>
          </a:xfrm>
        </p:spPr>
        <p:txBody>
          <a:bodyPr/>
          <a:lstStyle/>
          <a:p>
            <a:r>
              <a:rPr lang="en-US" altLang="en-US" sz="4000" dirty="0" smtClean="0"/>
              <a:t>And we can “stich” the images</a:t>
            </a:r>
            <a:endParaRPr lang="en-US" altLang="en-US" sz="4000" dirty="0"/>
          </a:p>
        </p:txBody>
      </p:sp>
      <p:pic>
        <p:nvPicPr>
          <p:cNvPr id="59396" name="Picture 4" descr="image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143000"/>
            <a:ext cx="3676650" cy="2660650"/>
          </a:xfrm>
          <a:prstGeom prst="rect">
            <a:avLst/>
          </a:prstGeom>
          <a:noFill/>
          <a:extLst>
            <a:ext uri="{909E8E84-426E-40DD-AFC4-6F175D3DCCD1}">
              <a14:hiddenFill xmlns:a14="http://schemas.microsoft.com/office/drawing/2010/main">
                <a:solidFill>
                  <a:srgbClr val="FFFFFF"/>
                </a:solidFill>
              </a14:hiddenFill>
            </a:ext>
          </a:extLst>
        </p:spPr>
      </p:pic>
      <p:pic>
        <p:nvPicPr>
          <p:cNvPr id="59397" name="Picture 5" descr="image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1143000"/>
            <a:ext cx="3676650" cy="2660650"/>
          </a:xfrm>
          <a:prstGeom prst="rect">
            <a:avLst/>
          </a:prstGeom>
          <a:noFill/>
          <a:extLst>
            <a:ext uri="{909E8E84-426E-40DD-AFC4-6F175D3DCCD1}">
              <a14:hiddenFill xmlns:a14="http://schemas.microsoft.com/office/drawing/2010/main">
                <a:solidFill>
                  <a:srgbClr val="FFFFFF"/>
                </a:solidFill>
              </a14:hiddenFill>
            </a:ext>
          </a:extLst>
        </p:spPr>
      </p:pic>
      <p:pic>
        <p:nvPicPr>
          <p:cNvPr id="59398" name="Picture 6" descr="homography"/>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38313" y="3922713"/>
            <a:ext cx="5691187" cy="2846387"/>
          </a:xfrm>
          <a:prstGeom prst="rect">
            <a:avLst/>
          </a:prstGeom>
          <a:noFill/>
          <a:extLst>
            <a:ext uri="{909E8E84-426E-40DD-AFC4-6F175D3DCCD1}">
              <a14:hiddenFill xmlns:a14="http://schemas.microsoft.com/office/drawing/2010/main">
                <a:solidFill>
                  <a:srgbClr val="FFFFFF"/>
                </a:solidFill>
              </a14:hiddenFill>
            </a:ext>
          </a:extLst>
        </p:spPr>
      </p:pic>
      <p:sp>
        <p:nvSpPr>
          <p:cNvPr id="59399" name="AutoShape 7"/>
          <p:cNvSpPr>
            <a:spLocks noChangeArrowheads="1"/>
          </p:cNvSpPr>
          <p:nvPr/>
        </p:nvSpPr>
        <p:spPr bwMode="auto">
          <a:xfrm>
            <a:off x="4191000" y="3200400"/>
            <a:ext cx="739775" cy="1090613"/>
          </a:xfrm>
          <a:prstGeom prst="downArrow">
            <a:avLst>
              <a:gd name="adj1" fmla="val 50000"/>
              <a:gd name="adj2" fmla="val 36856"/>
            </a:avLst>
          </a:prstGeom>
          <a:solidFill>
            <a:schemeClr val="accent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Tree>
    <p:extLst>
      <p:ext uri="{BB962C8B-B14F-4D97-AF65-F5344CB8AC3E}">
        <p14:creationId xmlns:p14="http://schemas.microsoft.com/office/powerpoint/2010/main" val="39535797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altLang="ko-KR" sz="4000" dirty="0" smtClean="0">
                <a:ea typeface="굴림" pitchFamily="34" charset="-127"/>
              </a:rPr>
              <a:t>Example II: </a:t>
            </a:r>
            <a:r>
              <a:rPr lang="en-US" altLang="ko-KR" sz="4000" dirty="0">
                <a:ea typeface="굴림" pitchFamily="34" charset="-127"/>
              </a:rPr>
              <a:t>object recognition</a:t>
            </a:r>
            <a:endParaRPr lang="en-US" altLang="en-US" sz="4000" dirty="0"/>
          </a:p>
        </p:txBody>
      </p:sp>
      <p:pic>
        <p:nvPicPr>
          <p:cNvPr id="11268" name="Picture 4" descr="sift-feat"/>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143000" y="2286000"/>
            <a:ext cx="6853238" cy="30607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1664045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SIFT Algorithm</a:t>
            </a:r>
            <a:endParaRPr lang="en-US" dirty="0"/>
          </a:p>
        </p:txBody>
      </p:sp>
      <p:sp>
        <p:nvSpPr>
          <p:cNvPr id="3" name="Content Placeholder 2"/>
          <p:cNvSpPr>
            <a:spLocks noGrp="1"/>
          </p:cNvSpPr>
          <p:nvPr>
            <p:ph idx="1"/>
          </p:nvPr>
        </p:nvSpPr>
        <p:spPr/>
        <p:txBody>
          <a:bodyPr/>
          <a:lstStyle/>
          <a:p>
            <a:pPr marL="609600" indent="-609600">
              <a:buFontTx/>
              <a:buAutoNum type="arabicPeriod"/>
            </a:pPr>
            <a:r>
              <a:rPr lang="en-US" altLang="ko-KR" b="1" dirty="0">
                <a:ea typeface="굴림" pitchFamily="34" charset="-127"/>
              </a:rPr>
              <a:t>D</a:t>
            </a:r>
            <a:r>
              <a:rPr lang="en-US" altLang="ko-KR" b="1" dirty="0" smtClean="0">
                <a:ea typeface="굴림" pitchFamily="34" charset="-127"/>
              </a:rPr>
              <a:t>etection</a:t>
            </a:r>
          </a:p>
          <a:p>
            <a:pPr marL="990600" lvl="1" indent="-533400"/>
            <a:r>
              <a:rPr lang="en-US" altLang="ko-KR" dirty="0" smtClean="0">
                <a:ea typeface="굴림" pitchFamily="34" charset="-127"/>
              </a:rPr>
              <a:t>Detect points that can be </a:t>
            </a:r>
            <a:r>
              <a:rPr lang="en-US" altLang="ko-KR" dirty="0" err="1" smtClean="0">
                <a:ea typeface="굴림" pitchFamily="34" charset="-127"/>
              </a:rPr>
              <a:t>repeatably</a:t>
            </a:r>
            <a:r>
              <a:rPr lang="en-US" altLang="ko-KR" dirty="0" smtClean="0">
                <a:ea typeface="굴림" pitchFamily="34" charset="-127"/>
              </a:rPr>
              <a:t> selected under location/scale change</a:t>
            </a:r>
          </a:p>
          <a:p>
            <a:pPr marL="609600" indent="-609600">
              <a:buFontTx/>
              <a:buAutoNum type="arabicPeriod"/>
            </a:pPr>
            <a:r>
              <a:rPr lang="en-US" altLang="ko-KR" b="1" dirty="0">
                <a:ea typeface="굴림" pitchFamily="34" charset="-127"/>
              </a:rPr>
              <a:t>D</a:t>
            </a:r>
            <a:r>
              <a:rPr lang="en-US" altLang="ko-KR" b="1" dirty="0" smtClean="0">
                <a:ea typeface="굴림" pitchFamily="34" charset="-127"/>
              </a:rPr>
              <a:t>escription</a:t>
            </a:r>
          </a:p>
          <a:p>
            <a:pPr marL="990600" lvl="1" indent="-533400"/>
            <a:r>
              <a:rPr lang="en-US" altLang="ko-KR" dirty="0" smtClean="0">
                <a:ea typeface="굴림" pitchFamily="34" charset="-127"/>
              </a:rPr>
              <a:t>Assign orientation to detected feature points</a:t>
            </a:r>
          </a:p>
          <a:p>
            <a:pPr marL="990600" lvl="1" indent="-533400"/>
            <a:r>
              <a:rPr lang="en-US" altLang="ko-KR" dirty="0" smtClean="0">
                <a:ea typeface="굴림" pitchFamily="34" charset="-127"/>
              </a:rPr>
              <a:t>Construct a descriptor for image patch around each feature point</a:t>
            </a:r>
          </a:p>
          <a:p>
            <a:pPr marL="609600" indent="-609600">
              <a:buFontTx/>
              <a:buAutoNum type="arabicPeriod"/>
            </a:pPr>
            <a:r>
              <a:rPr lang="en-US" altLang="ko-KR" b="1" dirty="0">
                <a:ea typeface="굴림" pitchFamily="34" charset="-127"/>
              </a:rPr>
              <a:t>M</a:t>
            </a:r>
            <a:r>
              <a:rPr lang="en-US" altLang="ko-KR" b="1" dirty="0" smtClean="0">
                <a:ea typeface="굴림" pitchFamily="34" charset="-127"/>
              </a:rPr>
              <a:t>atching</a:t>
            </a:r>
          </a:p>
          <a:p>
            <a:endParaRPr lang="en-US" dirty="0"/>
          </a:p>
        </p:txBody>
      </p:sp>
    </p:spTree>
    <p:extLst>
      <p:ext uri="{BB962C8B-B14F-4D97-AF65-F5344CB8AC3E}">
        <p14:creationId xmlns:p14="http://schemas.microsoft.com/office/powerpoint/2010/main" val="12474161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altLang="ko-KR" sz="4000" dirty="0">
                <a:ea typeface="굴림" pitchFamily="34" charset="-127"/>
              </a:rPr>
              <a:t>1. </a:t>
            </a:r>
            <a:r>
              <a:rPr lang="en-US" altLang="en-US" sz="4000" dirty="0"/>
              <a:t>Feature </a:t>
            </a:r>
            <a:r>
              <a:rPr lang="en-US" altLang="ko-KR" sz="4000" dirty="0">
                <a:ea typeface="굴림" pitchFamily="34" charset="-127"/>
              </a:rPr>
              <a:t>dete</a:t>
            </a:r>
            <a:r>
              <a:rPr lang="en-US" altLang="en-US" sz="4000" dirty="0"/>
              <a:t>ction</a:t>
            </a:r>
          </a:p>
        </p:txBody>
      </p:sp>
      <p:sp>
        <p:nvSpPr>
          <p:cNvPr id="26627" name="Rectangle 3"/>
          <p:cNvSpPr>
            <a:spLocks noGrp="1" noChangeArrowheads="1"/>
          </p:cNvSpPr>
          <p:nvPr>
            <p:ph type="body" sz="half" idx="1"/>
          </p:nvPr>
        </p:nvSpPr>
        <p:spPr>
          <a:xfrm>
            <a:off x="457200" y="1600200"/>
            <a:ext cx="7848600" cy="4525963"/>
          </a:xfrm>
        </p:spPr>
        <p:txBody>
          <a:bodyPr>
            <a:normAutofit lnSpcReduction="10000"/>
          </a:bodyPr>
          <a:lstStyle/>
          <a:p>
            <a:pPr marL="0" indent="0">
              <a:buNone/>
            </a:pPr>
            <a:r>
              <a:rPr lang="en-US" sz="2400" dirty="0" smtClean="0"/>
              <a:t>This is the stage where the interest points, which are called </a:t>
            </a:r>
            <a:r>
              <a:rPr lang="en-US" sz="2400" dirty="0" err="1" smtClean="0"/>
              <a:t>keypoints</a:t>
            </a:r>
            <a:r>
              <a:rPr lang="en-US" sz="2400" dirty="0" smtClean="0"/>
              <a:t> in the SIFT framework, are detected. For this, the image is convolved with Gaussian filters at different scales, and then the difference of successive Gaussian-blurred images are taken. </a:t>
            </a:r>
            <a:r>
              <a:rPr lang="en-US" sz="2400" dirty="0" err="1" smtClean="0"/>
              <a:t>Keypoints</a:t>
            </a:r>
            <a:r>
              <a:rPr lang="en-US" sz="2400" dirty="0" smtClean="0"/>
              <a:t> are then taken as maxima/minima of the Difference of Gaussians</a:t>
            </a:r>
            <a:r>
              <a:rPr lang="en-US" sz="2400" dirty="0"/>
              <a:t> </a:t>
            </a:r>
            <a:r>
              <a:rPr lang="en-US" sz="2400" dirty="0" smtClean="0"/>
              <a:t>(</a:t>
            </a:r>
            <a:r>
              <a:rPr lang="en-US" sz="2400" dirty="0" err="1" smtClean="0"/>
              <a:t>DoG</a:t>
            </a:r>
            <a:r>
              <a:rPr lang="en-US" sz="2400" dirty="0" smtClean="0"/>
              <a:t>) that occur at multiple scales. </a:t>
            </a:r>
          </a:p>
          <a:p>
            <a:pPr marL="0" indent="0">
              <a:buNone/>
            </a:pPr>
            <a:r>
              <a:rPr lang="en-US" sz="2400" dirty="0" smtClean="0"/>
              <a:t>This is done by comparing each pixel in the </a:t>
            </a:r>
            <a:r>
              <a:rPr lang="en-US" sz="2400" dirty="0" err="1" smtClean="0"/>
              <a:t>DoG</a:t>
            </a:r>
            <a:r>
              <a:rPr lang="en-US" sz="2400" dirty="0" smtClean="0"/>
              <a:t> images to its eight neighbors at the same scale and nine corresponding neighboring pixels in each of the neighboring scales. If the pixel value is the maximum or minimum among all compared pixels, it is selected as a candidate </a:t>
            </a:r>
            <a:r>
              <a:rPr lang="en-US" sz="2400" dirty="0" err="1" smtClean="0"/>
              <a:t>keypoint</a:t>
            </a:r>
            <a:r>
              <a:rPr lang="en-US" sz="2400" dirty="0" smtClean="0"/>
              <a:t>.</a:t>
            </a:r>
            <a:endParaRPr lang="en-US" altLang="en-US" sz="2400" dirty="0"/>
          </a:p>
        </p:txBody>
      </p:sp>
    </p:spTree>
    <p:extLst>
      <p:ext uri="{BB962C8B-B14F-4D97-AF65-F5344CB8AC3E}">
        <p14:creationId xmlns:p14="http://schemas.microsoft.com/office/powerpoint/2010/main" val="15682289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en-US" altLang="ko-KR" sz="4000">
                <a:ea typeface="굴림" pitchFamily="34" charset="-127"/>
              </a:rPr>
              <a:t>1. </a:t>
            </a:r>
            <a:r>
              <a:rPr lang="en-US" altLang="en-US" sz="4000"/>
              <a:t>Feature </a:t>
            </a:r>
            <a:r>
              <a:rPr lang="en-US" altLang="ko-KR" sz="4000">
                <a:ea typeface="굴림" pitchFamily="34" charset="-127"/>
              </a:rPr>
              <a:t>dete</a:t>
            </a:r>
            <a:r>
              <a:rPr lang="en-US" altLang="en-US" sz="4000"/>
              <a:t>ction</a:t>
            </a:r>
          </a:p>
        </p:txBody>
      </p:sp>
      <p:pic>
        <p:nvPicPr>
          <p:cNvPr id="7578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538" y="1905000"/>
            <a:ext cx="5327650" cy="3916363"/>
          </a:xfrm>
          <a:prstGeom prst="rect">
            <a:avLst/>
          </a:prstGeom>
          <a:noFill/>
          <a:extLst>
            <a:ext uri="{909E8E84-426E-40DD-AFC4-6F175D3DCCD1}">
              <a14:hiddenFill xmlns:a14="http://schemas.microsoft.com/office/drawing/2010/main">
                <a:solidFill>
                  <a:srgbClr val="FFFFFF"/>
                </a:solidFill>
              </a14:hiddenFill>
            </a:ext>
          </a:extLst>
        </p:spPr>
      </p:pic>
      <p:pic>
        <p:nvPicPr>
          <p:cNvPr id="75781" name="Picture 5"/>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rcRect/>
          <a:stretch>
            <a:fillRect/>
          </a:stretch>
        </p:blipFill>
        <p:spPr>
          <a:xfrm>
            <a:off x="5395913" y="2371725"/>
            <a:ext cx="3519487" cy="31638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42017357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7191</TotalTime>
  <Words>793</Words>
  <Application>Microsoft Office PowerPoint</Application>
  <PresentationFormat>On-screen Show (4:3)</PresentationFormat>
  <Paragraphs>109</Paragraphs>
  <Slides>31</Slides>
  <Notes>2</Notes>
  <HiddenSlides>0</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31</vt:i4>
      </vt:variant>
    </vt:vector>
  </HeadingPairs>
  <TitlesOfParts>
    <vt:vector size="35" baseType="lpstr">
      <vt:lpstr>Office Theme</vt:lpstr>
      <vt:lpstr>Equation</vt:lpstr>
      <vt:lpstr>CorelPhotoPaint.Image.8</vt:lpstr>
      <vt:lpstr>Bitmap Image</vt:lpstr>
      <vt:lpstr>SIFT</vt:lpstr>
      <vt:lpstr>SIFT</vt:lpstr>
      <vt:lpstr>Example I: mosaicking Using SIFT features we match the different images</vt:lpstr>
      <vt:lpstr>Using those matches we estimate the homography relating the two images</vt:lpstr>
      <vt:lpstr>And we can “stich” the images</vt:lpstr>
      <vt:lpstr>Example II: object recognition</vt:lpstr>
      <vt:lpstr>SIFT Algorithm</vt:lpstr>
      <vt:lpstr>1. Feature detection</vt:lpstr>
      <vt:lpstr>1. Feature detection</vt:lpstr>
      <vt:lpstr>1. Feature detection</vt:lpstr>
      <vt:lpstr>1. Feature detection</vt:lpstr>
      <vt:lpstr>1. Feature detection</vt:lpstr>
      <vt:lpstr>2. Feature description</vt:lpstr>
      <vt:lpstr>2. Feature description</vt:lpstr>
      <vt:lpstr>2. Feature description</vt:lpstr>
      <vt:lpstr>3. Feature matching</vt:lpstr>
      <vt:lpstr>3. Feature matching</vt:lpstr>
      <vt:lpstr>3. Feature matching</vt:lpstr>
      <vt:lpstr>3. Feature matching</vt:lpstr>
      <vt:lpstr>3. Feature matching</vt:lpstr>
      <vt:lpstr>3. Feature matching</vt:lpstr>
      <vt:lpstr>3. Feature matching</vt:lpstr>
      <vt:lpstr>Planar recognition</vt:lpstr>
      <vt:lpstr>Planar recognition</vt:lpstr>
      <vt:lpstr>3D object recognition</vt:lpstr>
      <vt:lpstr>3D object recognition</vt:lpstr>
      <vt:lpstr>Recognition under occlusion</vt:lpstr>
      <vt:lpstr>Illumination invariance</vt:lpstr>
      <vt:lpstr>Robot Localization</vt:lpstr>
      <vt:lpstr>RANSAC</vt:lpstr>
      <vt:lpstr>PowerPoint Presentation</vt:lpstr>
    </vt:vector>
  </TitlesOfParts>
  <Company>UMIACS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Aloimonos</dc:creator>
  <cp:lastModifiedBy>John Aloimonos</cp:lastModifiedBy>
  <cp:revision>5</cp:revision>
  <dcterms:created xsi:type="dcterms:W3CDTF">2014-01-03T02:50:05Z</dcterms:created>
  <dcterms:modified xsi:type="dcterms:W3CDTF">2014-11-25T00:39:32Z</dcterms:modified>
</cp:coreProperties>
</file>