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7"/>
  </p:notesMasterIdLst>
  <p:sldIdLst>
    <p:sldId id="264" r:id="rId2"/>
    <p:sldId id="256" r:id="rId3"/>
    <p:sldId id="257" r:id="rId4"/>
    <p:sldId id="258" r:id="rId5"/>
    <p:sldId id="259" r:id="rId6"/>
    <p:sldId id="260" r:id="rId7"/>
    <p:sldId id="263" r:id="rId8"/>
    <p:sldId id="261" r:id="rId9"/>
    <p:sldId id="262" r:id="rId10"/>
    <p:sldId id="265" r:id="rId11"/>
    <p:sldId id="266" r:id="rId12"/>
    <p:sldId id="267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1" r:id="rId25"/>
    <p:sldId id="282" r:id="rId26"/>
    <p:sldId id="284" r:id="rId27"/>
    <p:sldId id="285" r:id="rId28"/>
    <p:sldId id="286" r:id="rId29"/>
    <p:sldId id="290" r:id="rId30"/>
    <p:sldId id="323" r:id="rId31"/>
    <p:sldId id="291" r:id="rId32"/>
    <p:sldId id="292" r:id="rId33"/>
    <p:sldId id="293" r:id="rId34"/>
    <p:sldId id="294" r:id="rId35"/>
    <p:sldId id="295" r:id="rId36"/>
    <p:sldId id="296" r:id="rId37"/>
    <p:sldId id="297" r:id="rId38"/>
    <p:sldId id="321" r:id="rId39"/>
    <p:sldId id="298" r:id="rId40"/>
    <p:sldId id="299" r:id="rId41"/>
    <p:sldId id="300" r:id="rId42"/>
    <p:sldId id="322" r:id="rId43"/>
    <p:sldId id="301" r:id="rId44"/>
    <p:sldId id="302" r:id="rId45"/>
    <p:sldId id="303" r:id="rId46"/>
    <p:sldId id="304" r:id="rId47"/>
    <p:sldId id="305" r:id="rId48"/>
    <p:sldId id="306" r:id="rId49"/>
    <p:sldId id="307" r:id="rId50"/>
    <p:sldId id="308" r:id="rId51"/>
    <p:sldId id="309" r:id="rId52"/>
    <p:sldId id="310" r:id="rId53"/>
    <p:sldId id="311" r:id="rId54"/>
    <p:sldId id="312" r:id="rId55"/>
    <p:sldId id="313" r:id="rId56"/>
    <p:sldId id="314" r:id="rId57"/>
    <p:sldId id="315" r:id="rId58"/>
    <p:sldId id="316" r:id="rId59"/>
    <p:sldId id="317" r:id="rId60"/>
    <p:sldId id="318" r:id="rId61"/>
    <p:sldId id="319" r:id="rId62"/>
    <p:sldId id="320" r:id="rId63"/>
    <p:sldId id="324" r:id="rId64"/>
    <p:sldId id="325" r:id="rId65"/>
    <p:sldId id="326" r:id="rId66"/>
    <p:sldId id="327" r:id="rId67"/>
    <p:sldId id="328" r:id="rId68"/>
    <p:sldId id="329" r:id="rId69"/>
    <p:sldId id="330" r:id="rId70"/>
    <p:sldId id="331" r:id="rId71"/>
    <p:sldId id="332" r:id="rId72"/>
    <p:sldId id="333" r:id="rId73"/>
    <p:sldId id="334" r:id="rId74"/>
    <p:sldId id="335" r:id="rId75"/>
    <p:sldId id="336" r:id="rId76"/>
    <p:sldId id="337" r:id="rId77"/>
    <p:sldId id="338" r:id="rId78"/>
    <p:sldId id="339" r:id="rId79"/>
    <p:sldId id="340" r:id="rId80"/>
    <p:sldId id="341" r:id="rId81"/>
    <p:sldId id="342" r:id="rId82"/>
    <p:sldId id="343" r:id="rId83"/>
    <p:sldId id="344" r:id="rId84"/>
    <p:sldId id="345" r:id="rId85"/>
    <p:sldId id="346" r:id="rId86"/>
    <p:sldId id="347" r:id="rId87"/>
    <p:sldId id="348" r:id="rId88"/>
    <p:sldId id="349" r:id="rId89"/>
    <p:sldId id="350" r:id="rId90"/>
    <p:sldId id="351" r:id="rId91"/>
    <p:sldId id="352" r:id="rId92"/>
    <p:sldId id="353" r:id="rId93"/>
    <p:sldId id="354" r:id="rId94"/>
    <p:sldId id="355" r:id="rId95"/>
    <p:sldId id="356" r:id="rId9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43" d="100"/>
          <a:sy n="43" d="100"/>
        </p:scale>
        <p:origin x="-725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97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slide" Target="slides/slide86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100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slide" Target="slides/slide92.xml"/><Relationship Id="rId98" Type="http://schemas.openxmlformats.org/officeDocument/2006/relationships/presProps" Target="pres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viewProps" Target="viewProps.xml"/><Relationship Id="rId10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7.png"/></Relationships>
</file>

<file path=ppt/drawings/_rels/vmlDrawing3.vml.rels><?xml version="1.0" encoding="UTF-8" standalone="yes"?>
<Relationships xmlns="http://schemas.openxmlformats.org/package/2006/relationships"><Relationship Id="rId8" Type="http://schemas.openxmlformats.org/officeDocument/2006/relationships/image" Target="../media/image49.png"/><Relationship Id="rId3" Type="http://schemas.openxmlformats.org/officeDocument/2006/relationships/image" Target="../media/image44.png"/><Relationship Id="rId7" Type="http://schemas.openxmlformats.org/officeDocument/2006/relationships/image" Target="../media/image48.png"/><Relationship Id="rId2" Type="http://schemas.openxmlformats.org/officeDocument/2006/relationships/image" Target="../media/image43.png"/><Relationship Id="rId1" Type="http://schemas.openxmlformats.org/officeDocument/2006/relationships/image" Target="../media/image42.png"/><Relationship Id="rId6" Type="http://schemas.openxmlformats.org/officeDocument/2006/relationships/image" Target="../media/image47.png"/><Relationship Id="rId5" Type="http://schemas.openxmlformats.org/officeDocument/2006/relationships/image" Target="../media/image46.png"/><Relationship Id="rId4" Type="http://schemas.openxmlformats.org/officeDocument/2006/relationships/image" Target="../media/image45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62DB5C6-0FAF-422B-B750-5DB2B2DEB49E}" type="datetimeFigureOut">
              <a:rPr lang="en-US" smtClean="0"/>
              <a:t>1/30/2014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52CE8F2-2CA7-446F-B615-9A1EDE0785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886252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AA7005F-4A2D-46BF-ADB7-15E3C56BD712}" type="slidenum">
              <a:rPr lang="en-US" smtClean="0"/>
              <a:pPr/>
              <a:t>4</a:t>
            </a:fld>
            <a:endParaRPr lang="en-US" smtClean="0"/>
          </a:p>
        </p:txBody>
      </p:sp>
      <p:sp>
        <p:nvSpPr>
          <p:cNvPr id="512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F0BD17E-A7C7-4BB0-8D26-87EDA32ADE95}" type="slidenum">
              <a:rPr lang="en-US" smtClean="0"/>
              <a:pPr/>
              <a:t>19</a:t>
            </a:fld>
            <a:endParaRPr lang="en-US" smtClean="0"/>
          </a:p>
        </p:txBody>
      </p:sp>
      <p:sp>
        <p:nvSpPr>
          <p:cNvPr id="716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68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3805" y="4343704"/>
            <a:ext cx="5030391" cy="4113892"/>
          </a:xfrm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558165C-9B11-4AA3-A889-152AF13555D8}" type="slidenum">
              <a:rPr lang="en-US" smtClean="0"/>
              <a:pPr>
                <a:defRPr/>
              </a:pPr>
              <a:t>20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0CBE2E8-124B-49B5-8F41-93CF0B0E19E3}" type="slidenum">
              <a:rPr lang="en-US" smtClean="0"/>
              <a:pPr/>
              <a:t>21</a:t>
            </a:fld>
            <a:endParaRPr lang="en-US" smtClean="0"/>
          </a:p>
        </p:txBody>
      </p:sp>
      <p:sp>
        <p:nvSpPr>
          <p:cNvPr id="798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987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142D9D1-4224-4FFB-983C-C8878CD0EA37}" type="slidenum">
              <a:rPr lang="en-US" smtClean="0"/>
              <a:pPr/>
              <a:t>22</a:t>
            </a:fld>
            <a:endParaRPr lang="en-US" smtClean="0"/>
          </a:p>
        </p:txBody>
      </p:sp>
      <p:sp>
        <p:nvSpPr>
          <p:cNvPr id="788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343025" y="915988"/>
            <a:ext cx="4159250" cy="3121025"/>
          </a:xfrm>
          <a:solidFill>
            <a:srgbClr val="FFFFFF"/>
          </a:solidFill>
          <a:ln/>
        </p:spPr>
      </p:sp>
      <p:sp>
        <p:nvSpPr>
          <p:cNvPr id="78852" name="Text Box 3"/>
          <p:cNvSpPr>
            <a:spLocks noGrp="1" noChangeArrowheads="1"/>
          </p:cNvSpPr>
          <p:nvPr>
            <p:ph type="body" idx="1"/>
          </p:nvPr>
        </p:nvSpPr>
        <p:spPr>
          <a:xfrm>
            <a:off x="1046262" y="4351262"/>
            <a:ext cx="4761011" cy="184666"/>
          </a:xfrm>
          <a:noFill/>
          <a:ln/>
        </p:spPr>
        <p:txBody>
          <a:bodyPr lIns="0" tIns="0" rIns="0" bIns="0">
            <a:spAutoFit/>
          </a:bodyPr>
          <a:lstStyle/>
          <a:p>
            <a:pPr defTabSz="432465"/>
            <a:r>
              <a:rPr lang="en-GB" smtClean="0"/>
              <a:t>Globally different, but have portions in common</a:t>
            </a:r>
            <a:endParaRPr lang="en-US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9D1F8CA-1DCE-48A8-B292-96A9D9546080}" type="slidenum">
              <a:rPr lang="en-US" smtClean="0"/>
              <a:pPr/>
              <a:t>23</a:t>
            </a:fld>
            <a:endParaRPr lang="en-US" smtClean="0"/>
          </a:p>
        </p:txBody>
      </p:sp>
      <p:sp>
        <p:nvSpPr>
          <p:cNvPr id="440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403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2728ECC-A8DD-4937-AB77-E2A1AD1AAE2D}" type="slidenum">
              <a:rPr lang="en-US" smtClean="0"/>
              <a:pPr/>
              <a:t>24</a:t>
            </a:fld>
            <a:endParaRPr lang="en-US" smtClean="0"/>
          </a:p>
        </p:txBody>
      </p:sp>
      <p:sp>
        <p:nvSpPr>
          <p:cNvPr id="808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090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2FFB6A4-5988-4F2E-AA3A-E531BAE40457}" type="slidenum">
              <a:rPr lang="en-US" smtClean="0"/>
              <a:pPr/>
              <a:t>25</a:t>
            </a:fld>
            <a:endParaRPr lang="en-US" smtClean="0"/>
          </a:p>
        </p:txBody>
      </p:sp>
      <p:sp>
        <p:nvSpPr>
          <p:cNvPr id="819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19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en-GB" dirty="0" smtClean="0"/>
              <a:t>Motivation slide. Clearly location has to help, but bag-of-words doesn’t have it…</a:t>
            </a:r>
            <a:endParaRPr lang="en-US" dirty="0" smtClean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E3DAFA1-E55F-4E19-B185-2C769D4A5789}" type="slidenum">
              <a:rPr lang="en-US" smtClean="0"/>
              <a:pPr/>
              <a:t>26</a:t>
            </a:fld>
            <a:endParaRPr lang="en-US" smtClean="0"/>
          </a:p>
        </p:txBody>
      </p:sp>
      <p:sp>
        <p:nvSpPr>
          <p:cNvPr id="839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39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CA2E9FA-C375-478E-B807-7EEBF2388128}" type="slidenum">
              <a:rPr lang="en-US" smtClean="0"/>
              <a:pPr/>
              <a:t>27</a:t>
            </a:fld>
            <a:endParaRPr lang="en-US" smtClean="0"/>
          </a:p>
        </p:txBody>
      </p:sp>
      <p:sp>
        <p:nvSpPr>
          <p:cNvPr id="849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499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86019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  <p:sp>
        <p:nvSpPr>
          <p:cNvPr id="8602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DB54BA3-BA82-40D1-AE40-399D9CF490D1}" type="slidenum">
              <a:rPr lang="en-US" smtClean="0"/>
              <a:pPr/>
              <a:t>28</a:t>
            </a:fld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28619D9-1DBA-4B93-BF7E-950761919C5F}" type="slidenum">
              <a:rPr lang="en-US" smtClean="0"/>
              <a:pPr/>
              <a:t>5</a:t>
            </a:fld>
            <a:endParaRPr lang="en-US" smtClean="0"/>
          </a:p>
        </p:txBody>
      </p:sp>
      <p:sp>
        <p:nvSpPr>
          <p:cNvPr id="573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734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3805" y="4343704"/>
            <a:ext cx="5030391" cy="4113892"/>
          </a:xfrm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0D06E18-93DA-4AE7-B278-66D668FB0D9E}" type="slidenum">
              <a:rPr lang="en-US" smtClean="0"/>
              <a:pPr/>
              <a:t>29</a:t>
            </a:fld>
            <a:endParaRPr lang="en-US" smtClean="0"/>
          </a:p>
        </p:txBody>
      </p:sp>
      <p:sp>
        <p:nvSpPr>
          <p:cNvPr id="911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11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3B36A2-D391-4BB6-B1CB-0A6BDE1DFADD}" type="slidenum">
              <a:rPr lang="en-US" smtClean="0"/>
              <a:pPr/>
              <a:t>31</a:t>
            </a:fld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3B36A2-D391-4BB6-B1CB-0A6BDE1DFADD}" type="slidenum">
              <a:rPr lang="en-US" smtClean="0"/>
              <a:pPr/>
              <a:t>32</a:t>
            </a:fld>
            <a:endParaRPr 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1E70510-2B3D-4C2E-B966-D8384A2F4829}" type="slidenum">
              <a:rPr lang="en-US" smtClean="0"/>
              <a:pPr>
                <a:defRPr/>
              </a:pPr>
              <a:t>33</a:t>
            </a:fld>
            <a:endParaRPr 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2FE718A-B13E-4858-BA09-16BE4C23CC04}" type="slidenum">
              <a:rPr lang="en-US" smtClean="0"/>
              <a:pPr>
                <a:defRPr/>
              </a:pPr>
              <a:t>34</a:t>
            </a:fld>
            <a:endParaRPr 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3B36A2-D391-4BB6-B1CB-0A6BDE1DFADD}" type="slidenum">
              <a:rPr lang="en-US" smtClean="0"/>
              <a:pPr/>
              <a:t>35</a:t>
            </a:fld>
            <a:endParaRPr 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3B36A2-D391-4BB6-B1CB-0A6BDE1DFADD}" type="slidenum">
              <a:rPr lang="en-US" smtClean="0"/>
              <a:pPr/>
              <a:t>36</a:t>
            </a:fld>
            <a:endParaRPr 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8915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3891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E9618C1-F669-4DCA-AC16-69725652999A}" type="slidenum">
              <a:rPr lang="en-US" smtClean="0"/>
              <a:pPr/>
              <a:t>39</a:t>
            </a:fld>
            <a:endParaRPr lang="en-US" smtClean="0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445E79F-9389-4FF8-B215-E1C269913396}" type="slidenum">
              <a:rPr lang="en-US" smtClean="0"/>
              <a:pPr/>
              <a:t>40</a:t>
            </a:fld>
            <a:endParaRPr lang="en-US" smtClean="0"/>
          </a:p>
        </p:txBody>
      </p:sp>
      <p:sp>
        <p:nvSpPr>
          <p:cNvPr id="440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403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4201150-9472-48E7-A460-28B257487520}" type="slidenum">
              <a:rPr lang="en-US" smtClean="0"/>
              <a:pPr/>
              <a:t>41</a:t>
            </a:fld>
            <a:endParaRPr lang="en-US" smtClean="0"/>
          </a:p>
        </p:txBody>
      </p:sp>
      <p:sp>
        <p:nvSpPr>
          <p:cNvPr id="512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224A879-9BE1-4279-9193-216A0EC517AA}" type="slidenum">
              <a:rPr lang="en-US" smtClean="0"/>
              <a:pPr/>
              <a:t>6</a:t>
            </a:fld>
            <a:endParaRPr lang="en-US" smtClean="0"/>
          </a:p>
        </p:txBody>
      </p:sp>
      <p:sp>
        <p:nvSpPr>
          <p:cNvPr id="583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83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558165C-9B11-4AA3-A889-152AF13555D8}" type="slidenum">
              <a:rPr lang="en-US" smtClean="0"/>
              <a:pPr>
                <a:defRPr/>
              </a:pPr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5361E4D-431E-42B4-8E31-2DA3987D7F35}" type="slidenum">
              <a:rPr lang="en-US" smtClean="0"/>
              <a:pPr/>
              <a:t>10</a:t>
            </a:fld>
            <a:endParaRPr lang="en-US" smtClean="0"/>
          </a:p>
        </p:txBody>
      </p:sp>
      <p:sp>
        <p:nvSpPr>
          <p:cNvPr id="624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246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3805" y="4343704"/>
            <a:ext cx="5030391" cy="4113892"/>
          </a:xfrm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DF8A456-59E6-4D18-B1A2-4BBA6CEFE274}" type="slidenum">
              <a:rPr lang="en-US" smtClean="0"/>
              <a:pPr/>
              <a:t>14</a:t>
            </a:fld>
            <a:endParaRPr lang="en-US" smtClean="0"/>
          </a:p>
        </p:txBody>
      </p:sp>
      <p:sp>
        <p:nvSpPr>
          <p:cNvPr id="645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451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3805" y="4343704"/>
            <a:ext cx="5030391" cy="4113892"/>
          </a:xfrm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558165C-9B11-4AA3-A889-152AF13555D8}" type="slidenum">
              <a:rPr lang="en-US" smtClean="0"/>
              <a:pPr>
                <a:defRPr/>
              </a:pPr>
              <a:t>16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BB0BA76-119C-4FF9-AAD6-11DDB7A9B933}" type="slidenum">
              <a:rPr lang="en-US" smtClean="0"/>
              <a:pPr/>
              <a:t>17</a:t>
            </a:fld>
            <a:endParaRPr lang="en-US" smtClean="0"/>
          </a:p>
        </p:txBody>
      </p:sp>
      <p:sp>
        <p:nvSpPr>
          <p:cNvPr id="696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3805" y="4343704"/>
            <a:ext cx="5030391" cy="4113892"/>
          </a:xfrm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7D6CD46-BD99-4AF6-B4C8-286ADA7C0007}" type="slidenum">
              <a:rPr lang="en-US" smtClean="0"/>
              <a:pPr/>
              <a:t>18</a:t>
            </a:fld>
            <a:endParaRPr lang="en-US" smtClean="0"/>
          </a:p>
        </p:txBody>
      </p:sp>
      <p:sp>
        <p:nvSpPr>
          <p:cNvPr id="706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06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8E46D3-EE41-489A-A08F-D5EB6D48E814}" type="datetimeFigureOut">
              <a:rPr lang="en-US" smtClean="0"/>
              <a:t>1/30/2014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129BFC-566D-4E1B-8121-57E16CE4DA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37146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8E46D3-EE41-489A-A08F-D5EB6D48E814}" type="datetimeFigureOut">
              <a:rPr lang="en-US" smtClean="0"/>
              <a:t>1/30/2014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129BFC-566D-4E1B-8121-57E16CE4DA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76880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8E46D3-EE41-489A-A08F-D5EB6D48E814}" type="datetimeFigureOut">
              <a:rPr lang="en-US" smtClean="0"/>
              <a:t>1/30/2014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129BFC-566D-4E1B-8121-57E16CE4DA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36158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8E46D3-EE41-489A-A08F-D5EB6D48E814}" type="datetimeFigureOut">
              <a:rPr lang="en-US" smtClean="0"/>
              <a:t>1/30/2014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129BFC-566D-4E1B-8121-57E16CE4DA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78752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8E46D3-EE41-489A-A08F-D5EB6D48E814}" type="datetimeFigureOut">
              <a:rPr lang="en-US" smtClean="0"/>
              <a:t>1/30/2014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129BFC-566D-4E1B-8121-57E16CE4DA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77596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8E46D3-EE41-489A-A08F-D5EB6D48E814}" type="datetimeFigureOut">
              <a:rPr lang="en-US" smtClean="0"/>
              <a:t>1/30/2014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129BFC-566D-4E1B-8121-57E16CE4DA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35820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8E46D3-EE41-489A-A08F-D5EB6D48E814}" type="datetimeFigureOut">
              <a:rPr lang="en-US" smtClean="0"/>
              <a:t>1/30/2014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129BFC-566D-4E1B-8121-57E16CE4DA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84625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8E46D3-EE41-489A-A08F-D5EB6D48E814}" type="datetimeFigureOut">
              <a:rPr lang="en-US" smtClean="0"/>
              <a:t>1/30/2014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129BFC-566D-4E1B-8121-57E16CE4DA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021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8E46D3-EE41-489A-A08F-D5EB6D48E814}" type="datetimeFigureOut">
              <a:rPr lang="en-US" smtClean="0"/>
              <a:t>1/30/2014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129BFC-566D-4E1B-8121-57E16CE4DA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37358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8E46D3-EE41-489A-A08F-D5EB6D48E814}" type="datetimeFigureOut">
              <a:rPr lang="en-US" smtClean="0"/>
              <a:t>1/30/2014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129BFC-566D-4E1B-8121-57E16CE4DA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37583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8E46D3-EE41-489A-A08F-D5EB6D48E814}" type="datetimeFigureOut">
              <a:rPr lang="en-US" smtClean="0"/>
              <a:t>1/30/2014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129BFC-566D-4E1B-8121-57E16CE4DA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53669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8E46D3-EE41-489A-A08F-D5EB6D48E814}" type="datetimeFigureOut">
              <a:rPr lang="en-US" smtClean="0"/>
              <a:t>1/30/2014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129BFC-566D-4E1B-8121-57E16CE4DA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99865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wm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wm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wm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inf.ed.ac.uk/teaching/courses/av/LECTURE_NOTES/swainballard91.pdf" TargetMode="External"/><Relationship Id="rId5" Type="http://schemas.openxmlformats.org/officeDocument/2006/relationships/image" Target="../media/image23.wmf"/><Relationship Id="rId4" Type="http://schemas.openxmlformats.org/officeDocument/2006/relationships/image" Target="../media/image22.wm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video" Target="file:///D:\teaching\11_spring_comp_vis\lectures\videos\100object-vectors.mpg" TargetMode="External"/><Relationship Id="rId1" Type="http://schemas.openxmlformats.org/officeDocument/2006/relationships/video" Target="file:///D:\teaching\11_spring_comp_vis\lectures\videos\100object-recog.mpg" TargetMode="Externa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notesSlide" Target="../notesSlides/notesSlide10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image" Target="../media/image26.png"/><Relationship Id="rId7" Type="http://schemas.openxmlformats.org/officeDocument/2006/relationships/image" Target="../media/image30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6.jpeg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38.wmf"/><Relationship Id="rId5" Type="http://schemas.openxmlformats.org/officeDocument/2006/relationships/image" Target="../media/image37.png"/><Relationship Id="rId4" Type="http://schemas.openxmlformats.org/officeDocument/2006/relationships/oleObject" Target="../embeddings/oleObject2.bin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41.jpeg"/><Relationship Id="rId4" Type="http://schemas.openxmlformats.org/officeDocument/2006/relationships/image" Target="../media/image40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.bin"/><Relationship Id="rId13" Type="http://schemas.openxmlformats.org/officeDocument/2006/relationships/image" Target="../media/image46.png"/><Relationship Id="rId18" Type="http://schemas.openxmlformats.org/officeDocument/2006/relationships/oleObject" Target="../embeddings/oleObject10.bin"/><Relationship Id="rId26" Type="http://schemas.openxmlformats.org/officeDocument/2006/relationships/oleObject" Target="../embeddings/oleObject17.bin"/><Relationship Id="rId39" Type="http://schemas.openxmlformats.org/officeDocument/2006/relationships/oleObject" Target="../embeddings/oleObject30.bin"/><Relationship Id="rId3" Type="http://schemas.openxmlformats.org/officeDocument/2006/relationships/notesSlide" Target="../notesSlides/notesSlide16.xml"/><Relationship Id="rId21" Type="http://schemas.openxmlformats.org/officeDocument/2006/relationships/oleObject" Target="../embeddings/oleObject12.bin"/><Relationship Id="rId34" Type="http://schemas.openxmlformats.org/officeDocument/2006/relationships/oleObject" Target="../embeddings/oleObject25.bin"/><Relationship Id="rId7" Type="http://schemas.openxmlformats.org/officeDocument/2006/relationships/image" Target="../media/image43.png"/><Relationship Id="rId12" Type="http://schemas.openxmlformats.org/officeDocument/2006/relationships/oleObject" Target="../embeddings/oleObject7.bin"/><Relationship Id="rId17" Type="http://schemas.openxmlformats.org/officeDocument/2006/relationships/image" Target="../media/image48.png"/><Relationship Id="rId25" Type="http://schemas.openxmlformats.org/officeDocument/2006/relationships/oleObject" Target="../embeddings/oleObject16.bin"/><Relationship Id="rId33" Type="http://schemas.openxmlformats.org/officeDocument/2006/relationships/oleObject" Target="../embeddings/oleObject24.bin"/><Relationship Id="rId38" Type="http://schemas.openxmlformats.org/officeDocument/2006/relationships/oleObject" Target="../embeddings/oleObject29.bin"/><Relationship Id="rId2" Type="http://schemas.openxmlformats.org/officeDocument/2006/relationships/slideLayout" Target="../slideLayouts/slideLayout2.xml"/><Relationship Id="rId16" Type="http://schemas.openxmlformats.org/officeDocument/2006/relationships/oleObject" Target="../embeddings/oleObject9.bin"/><Relationship Id="rId20" Type="http://schemas.openxmlformats.org/officeDocument/2006/relationships/oleObject" Target="../embeddings/oleObject11.bin"/><Relationship Id="rId29" Type="http://schemas.openxmlformats.org/officeDocument/2006/relationships/oleObject" Target="../embeddings/oleObject20.bin"/><Relationship Id="rId41" Type="http://schemas.openxmlformats.org/officeDocument/2006/relationships/oleObject" Target="../embeddings/oleObject32.bin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4.bin"/><Relationship Id="rId11" Type="http://schemas.openxmlformats.org/officeDocument/2006/relationships/image" Target="../media/image45.png"/><Relationship Id="rId24" Type="http://schemas.openxmlformats.org/officeDocument/2006/relationships/oleObject" Target="../embeddings/oleObject15.bin"/><Relationship Id="rId32" Type="http://schemas.openxmlformats.org/officeDocument/2006/relationships/oleObject" Target="../embeddings/oleObject23.bin"/><Relationship Id="rId37" Type="http://schemas.openxmlformats.org/officeDocument/2006/relationships/oleObject" Target="../embeddings/oleObject28.bin"/><Relationship Id="rId40" Type="http://schemas.openxmlformats.org/officeDocument/2006/relationships/oleObject" Target="../embeddings/oleObject31.bin"/><Relationship Id="rId5" Type="http://schemas.openxmlformats.org/officeDocument/2006/relationships/image" Target="../media/image42.png"/><Relationship Id="rId15" Type="http://schemas.openxmlformats.org/officeDocument/2006/relationships/image" Target="../media/image47.png"/><Relationship Id="rId23" Type="http://schemas.openxmlformats.org/officeDocument/2006/relationships/oleObject" Target="../embeddings/oleObject14.bin"/><Relationship Id="rId28" Type="http://schemas.openxmlformats.org/officeDocument/2006/relationships/oleObject" Target="../embeddings/oleObject19.bin"/><Relationship Id="rId36" Type="http://schemas.openxmlformats.org/officeDocument/2006/relationships/oleObject" Target="../embeddings/oleObject27.bin"/><Relationship Id="rId10" Type="http://schemas.openxmlformats.org/officeDocument/2006/relationships/oleObject" Target="../embeddings/oleObject6.bin"/><Relationship Id="rId19" Type="http://schemas.openxmlformats.org/officeDocument/2006/relationships/image" Target="../media/image49.png"/><Relationship Id="rId31" Type="http://schemas.openxmlformats.org/officeDocument/2006/relationships/oleObject" Target="../embeddings/oleObject22.bin"/><Relationship Id="rId4" Type="http://schemas.openxmlformats.org/officeDocument/2006/relationships/oleObject" Target="../embeddings/oleObject3.bin"/><Relationship Id="rId9" Type="http://schemas.openxmlformats.org/officeDocument/2006/relationships/image" Target="../media/image44.png"/><Relationship Id="rId14" Type="http://schemas.openxmlformats.org/officeDocument/2006/relationships/oleObject" Target="../embeddings/oleObject8.bin"/><Relationship Id="rId22" Type="http://schemas.openxmlformats.org/officeDocument/2006/relationships/oleObject" Target="../embeddings/oleObject13.bin"/><Relationship Id="rId27" Type="http://schemas.openxmlformats.org/officeDocument/2006/relationships/oleObject" Target="../embeddings/oleObject18.bin"/><Relationship Id="rId30" Type="http://schemas.openxmlformats.org/officeDocument/2006/relationships/oleObject" Target="../embeddings/oleObject21.bin"/><Relationship Id="rId35" Type="http://schemas.openxmlformats.org/officeDocument/2006/relationships/oleObject" Target="../embeddings/oleObject26.bin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people.csail.mit.edu/torralba/code/spatialenvelope/" TargetMode="External"/><Relationship Id="rId5" Type="http://schemas.openxmlformats.org/officeDocument/2006/relationships/image" Target="../media/image52.png"/><Relationship Id="rId4" Type="http://schemas.openxmlformats.org/officeDocument/2006/relationships/image" Target="../media/image51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graphics.cs.cmu.edu/projects/scene-completion/" TargetMode="Externa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wmf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7.png"/><Relationship Id="rId4" Type="http://schemas.openxmlformats.org/officeDocument/2006/relationships/image" Target="../media/image5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jpg"/><Relationship Id="rId4" Type="http://schemas.openxmlformats.org/officeDocument/2006/relationships/image" Target="../media/image6.jp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1.jpg"/><Relationship Id="rId4" Type="http://schemas.openxmlformats.org/officeDocument/2006/relationships/image" Target="../media/image60.jpe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hyperlink" Target="http://en.wikipedia.org/wiki/Statistical_classification" TargetMode="External"/><Relationship Id="rId13" Type="http://schemas.openxmlformats.org/officeDocument/2006/relationships/hyperlink" Target="http://en.wikipedia.org/wiki/Linear_classifier" TargetMode="External"/><Relationship Id="rId3" Type="http://schemas.openxmlformats.org/officeDocument/2006/relationships/hyperlink" Target="http://en.wikipedia.org/wiki/Bias" TargetMode="External"/><Relationship Id="rId7" Type="http://schemas.openxmlformats.org/officeDocument/2006/relationships/hyperlink" Target="http://en.wikipedia.org/wiki/Supervised_learning" TargetMode="External"/><Relationship Id="rId12" Type="http://schemas.openxmlformats.org/officeDocument/2006/relationships/hyperlink" Target="http://en.wikipedia.org/wiki/Generalization" TargetMode="External"/><Relationship Id="rId2" Type="http://schemas.openxmlformats.org/officeDocument/2006/relationships/hyperlink" Target="http://en.wikipedia.org/wiki/Machine_learnin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en.wikipedia.org/wiki/Errors_and_residuals_in_statistics" TargetMode="External"/><Relationship Id="rId11" Type="http://schemas.openxmlformats.org/officeDocument/2006/relationships/hyperlink" Target="http://en.wikipedia.org/wiki/Model_selection" TargetMode="External"/><Relationship Id="rId5" Type="http://schemas.openxmlformats.org/officeDocument/2006/relationships/hyperlink" Target="http://en.wikipedia.org/wiki/Variance" TargetMode="External"/><Relationship Id="rId15" Type="http://schemas.openxmlformats.org/officeDocument/2006/relationships/hyperlink" Target="http://en.wikipedia.org/wiki/Decision_tree_learning" TargetMode="External"/><Relationship Id="rId10" Type="http://schemas.openxmlformats.org/officeDocument/2006/relationships/hyperlink" Target="http://en.wikipedia.org/wiki/Structured_prediction" TargetMode="External"/><Relationship Id="rId4" Type="http://schemas.openxmlformats.org/officeDocument/2006/relationships/hyperlink" Target="http://en.wikipedia.org/wiki/Training_set" TargetMode="External"/><Relationship Id="rId9" Type="http://schemas.openxmlformats.org/officeDocument/2006/relationships/hyperlink" Target="http://en.wikipedia.org/wiki/Regression_analysis" TargetMode="External"/><Relationship Id="rId14" Type="http://schemas.openxmlformats.org/officeDocument/2006/relationships/hyperlink" Target="http://en.wikipedia.org/wiki/Noise_(signal_processing)" TargetMode="Externa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6.jpg"/><Relationship Id="rId5" Type="http://schemas.openxmlformats.org/officeDocument/2006/relationships/image" Target="../media/image5.jpg"/><Relationship Id="rId4" Type="http://schemas.openxmlformats.org/officeDocument/2006/relationships/image" Target="../media/image4.jpe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6.xml"/><Relationship Id="rId4" Type="http://schemas.openxmlformats.org/officeDocument/2006/relationships/hyperlink" Target="http://labelme.csail.mit.edu/" TargetMode="Externa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6.png"/><Relationship Id="rId3" Type="http://schemas.openxmlformats.org/officeDocument/2006/relationships/image" Target="../media/image10.jpeg"/><Relationship Id="rId7" Type="http://schemas.openxmlformats.org/officeDocument/2006/relationships/image" Target="../media/image65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64.jpeg"/><Relationship Id="rId5" Type="http://schemas.openxmlformats.org/officeDocument/2006/relationships/image" Target="../media/image3.jpg"/><Relationship Id="rId4" Type="http://schemas.openxmlformats.org/officeDocument/2006/relationships/image" Target="../media/image12.jp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6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notesSlide" Target="../notesSlides/notesSlide3.xml"/><Relationship Id="rId7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0.jpeg"/><Relationship Id="rId5" Type="http://schemas.openxmlformats.org/officeDocument/2006/relationships/image" Target="../media/image9.png"/><Relationship Id="rId10" Type="http://schemas.openxmlformats.org/officeDocument/2006/relationships/image" Target="../media/image12.jpg"/><Relationship Id="rId4" Type="http://schemas.openxmlformats.org/officeDocument/2006/relationships/image" Target="../media/image8.png"/><Relationship Id="rId9" Type="http://schemas.openxmlformats.org/officeDocument/2006/relationships/image" Target="../media/image11.jpg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png"/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png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6.jpeg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png"/><Relationship Id="rId2" Type="http://schemas.openxmlformats.org/officeDocument/2006/relationships/image" Target="../media/image8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9.wmf"/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jpeg"/><Relationship Id="rId2" Type="http://schemas.openxmlformats.org/officeDocument/2006/relationships/image" Target="../media/image90.jpeg"/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2.jpeg"/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3.jpeg"/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4.wmf"/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4.wmf"/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5.wmf"/><Relationship Id="rId1" Type="http://schemas.openxmlformats.org/officeDocument/2006/relationships/slideLayout" Target="../slideLayouts/slideLayout2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6.jpeg"/><Relationship Id="rId1" Type="http://schemas.openxmlformats.org/officeDocument/2006/relationships/slideLayout" Target="../slideLayouts/slideLayout2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6.jpeg"/><Relationship Id="rId1" Type="http://schemas.openxmlformats.org/officeDocument/2006/relationships/slideLayout" Target="../slideLayouts/slideLayout2.xml"/></Relationships>
</file>

<file path=ppt/slides/_rels/slide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7.jpeg"/><Relationship Id="rId1" Type="http://schemas.openxmlformats.org/officeDocument/2006/relationships/slideLayout" Target="../slideLayouts/slideLayout2.xm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8.w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9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png"/><Relationship Id="rId2" Type="http://schemas.openxmlformats.org/officeDocument/2006/relationships/image" Target="../media/image9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1.png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2.wmf"/><Relationship Id="rId1" Type="http://schemas.openxmlformats.org/officeDocument/2006/relationships/slideLayout" Target="../slideLayouts/slideLayout2.xml"/></Relationships>
</file>

<file path=ppt/slides/_rels/slide9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RECOGNITION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Thanks to Svetlana </a:t>
            </a:r>
            <a:r>
              <a:rPr lang="en-US" dirty="0" err="1" smtClean="0"/>
              <a:t>Lazebnik</a:t>
            </a:r>
            <a:r>
              <a:rPr lang="en-US" dirty="0" smtClean="0"/>
              <a:t> and Andrew </a:t>
            </a:r>
            <a:r>
              <a:rPr lang="en-US" dirty="0" err="1" smtClean="0"/>
              <a:t>Zisserman</a:t>
            </a:r>
            <a:r>
              <a:rPr lang="en-US" dirty="0" smtClean="0"/>
              <a:t> for the use of some slides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491514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ext Box 2"/>
          <p:cNvSpPr txBox="1">
            <a:spLocks noChangeArrowheads="1"/>
          </p:cNvSpPr>
          <p:nvPr/>
        </p:nvSpPr>
        <p:spPr bwMode="auto">
          <a:xfrm>
            <a:off x="428625" y="434975"/>
            <a:ext cx="180850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800" dirty="0" smtClean="0">
                <a:solidFill>
                  <a:schemeClr val="tx2"/>
                </a:solidFill>
                <a:latin typeface="Times New Roman" pitchFamily="18" charset="0"/>
              </a:rPr>
              <a:t>3D Objects</a:t>
            </a:r>
            <a:endParaRPr lang="en-US" sz="2800" dirty="0">
              <a:solidFill>
                <a:schemeClr val="tx2"/>
              </a:solidFill>
              <a:latin typeface="Times New Roman" pitchFamily="18" charset="0"/>
            </a:endParaRPr>
          </a:p>
        </p:txBody>
      </p:sp>
      <p:pic>
        <p:nvPicPr>
          <p:cNvPr id="18435" name="Picture 3" descr="~lwf0000 copy"/>
          <p:cNvPicPr>
            <a:picLocks noChangeAspect="1" noChangeArrowheads="1"/>
          </p:cNvPicPr>
          <p:nvPr/>
        </p:nvPicPr>
        <p:blipFill>
          <a:blip r:embed="rId3" cstate="print"/>
          <a:srcRect l="4445" t="2174" b="6281"/>
          <a:stretch>
            <a:fillRect/>
          </a:stretch>
        </p:blipFill>
        <p:spPr bwMode="auto">
          <a:xfrm>
            <a:off x="469900" y="1320800"/>
            <a:ext cx="8191500" cy="5003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8436" name="Group 4"/>
          <p:cNvGrpSpPr>
            <a:grpSpLocks/>
          </p:cNvGrpSpPr>
          <p:nvPr/>
        </p:nvGrpSpPr>
        <p:grpSpPr bwMode="auto">
          <a:xfrm>
            <a:off x="6350000" y="4381500"/>
            <a:ext cx="1562100" cy="1212850"/>
            <a:chOff x="4000" y="2664"/>
            <a:chExt cx="984" cy="764"/>
          </a:xfrm>
        </p:grpSpPr>
        <p:sp>
          <p:nvSpPr>
            <p:cNvPr id="18499" name="Line 5"/>
            <p:cNvSpPr>
              <a:spLocks noChangeShapeType="1"/>
            </p:cNvSpPr>
            <p:nvPr/>
          </p:nvSpPr>
          <p:spPr bwMode="auto">
            <a:xfrm>
              <a:off x="4004" y="3000"/>
              <a:ext cx="16" cy="352"/>
            </a:xfrm>
            <a:prstGeom prst="line">
              <a:avLst/>
            </a:prstGeom>
            <a:noFill/>
            <a:ln w="28575">
              <a:solidFill>
                <a:schemeClr val="hlink"/>
              </a:solidFill>
              <a:round/>
              <a:headEnd/>
              <a:tailEnd/>
            </a:ln>
          </p:spPr>
          <p:txBody>
            <a:bodyPr wrap="none">
              <a:spAutoFit/>
            </a:bodyPr>
            <a:lstStyle/>
            <a:p>
              <a:endParaRPr lang="en-US"/>
            </a:p>
          </p:txBody>
        </p:sp>
        <p:sp>
          <p:nvSpPr>
            <p:cNvPr id="18500" name="Line 6"/>
            <p:cNvSpPr>
              <a:spLocks noChangeShapeType="1"/>
            </p:cNvSpPr>
            <p:nvPr/>
          </p:nvSpPr>
          <p:spPr bwMode="auto">
            <a:xfrm>
              <a:off x="4020" y="3352"/>
              <a:ext cx="724" cy="72"/>
            </a:xfrm>
            <a:prstGeom prst="line">
              <a:avLst/>
            </a:prstGeom>
            <a:noFill/>
            <a:ln w="28575">
              <a:solidFill>
                <a:schemeClr val="hlink"/>
              </a:solidFill>
              <a:round/>
              <a:headEnd/>
              <a:tailEnd/>
            </a:ln>
          </p:spPr>
          <p:txBody>
            <a:bodyPr wrap="none">
              <a:spAutoFit/>
            </a:bodyPr>
            <a:lstStyle/>
            <a:p>
              <a:endParaRPr lang="en-US"/>
            </a:p>
          </p:txBody>
        </p:sp>
        <p:sp>
          <p:nvSpPr>
            <p:cNvPr id="18501" name="Line 7"/>
            <p:cNvSpPr>
              <a:spLocks noChangeShapeType="1"/>
            </p:cNvSpPr>
            <p:nvPr/>
          </p:nvSpPr>
          <p:spPr bwMode="auto">
            <a:xfrm flipV="1">
              <a:off x="4744" y="3324"/>
              <a:ext cx="240" cy="104"/>
            </a:xfrm>
            <a:prstGeom prst="line">
              <a:avLst/>
            </a:prstGeom>
            <a:noFill/>
            <a:ln w="28575">
              <a:solidFill>
                <a:schemeClr val="hlink"/>
              </a:solidFill>
              <a:round/>
              <a:headEnd/>
              <a:tailEnd/>
            </a:ln>
          </p:spPr>
          <p:txBody>
            <a:bodyPr wrap="none">
              <a:spAutoFit/>
            </a:bodyPr>
            <a:lstStyle/>
            <a:p>
              <a:endParaRPr lang="en-US"/>
            </a:p>
          </p:txBody>
        </p:sp>
        <p:sp>
          <p:nvSpPr>
            <p:cNvPr id="18502" name="Line 8"/>
            <p:cNvSpPr>
              <a:spLocks noChangeShapeType="1"/>
            </p:cNvSpPr>
            <p:nvPr/>
          </p:nvSpPr>
          <p:spPr bwMode="auto">
            <a:xfrm flipH="1" flipV="1">
              <a:off x="4612" y="2664"/>
              <a:ext cx="372" cy="664"/>
            </a:xfrm>
            <a:prstGeom prst="line">
              <a:avLst/>
            </a:prstGeom>
            <a:noFill/>
            <a:ln w="19050">
              <a:solidFill>
                <a:schemeClr val="hlink"/>
              </a:solidFill>
              <a:round/>
              <a:headEnd/>
              <a:tailEnd/>
            </a:ln>
          </p:spPr>
          <p:txBody>
            <a:bodyPr wrap="none">
              <a:spAutoFit/>
            </a:bodyPr>
            <a:lstStyle/>
            <a:p>
              <a:endParaRPr lang="en-US"/>
            </a:p>
          </p:txBody>
        </p:sp>
        <p:sp>
          <p:nvSpPr>
            <p:cNvPr id="18503" name="Line 9"/>
            <p:cNvSpPr>
              <a:spLocks noChangeShapeType="1"/>
            </p:cNvSpPr>
            <p:nvPr/>
          </p:nvSpPr>
          <p:spPr bwMode="auto">
            <a:xfrm flipH="1">
              <a:off x="4488" y="2664"/>
              <a:ext cx="124" cy="32"/>
            </a:xfrm>
            <a:prstGeom prst="line">
              <a:avLst/>
            </a:prstGeom>
            <a:noFill/>
            <a:ln w="28575">
              <a:solidFill>
                <a:schemeClr val="hlink"/>
              </a:solidFill>
              <a:round/>
              <a:headEnd/>
              <a:tailEnd/>
            </a:ln>
          </p:spPr>
          <p:txBody>
            <a:bodyPr wrap="none">
              <a:spAutoFit/>
            </a:bodyPr>
            <a:lstStyle/>
            <a:p>
              <a:endParaRPr lang="en-US"/>
            </a:p>
          </p:txBody>
        </p:sp>
        <p:sp>
          <p:nvSpPr>
            <p:cNvPr id="18504" name="Line 10"/>
            <p:cNvSpPr>
              <a:spLocks noChangeShapeType="1"/>
            </p:cNvSpPr>
            <p:nvPr/>
          </p:nvSpPr>
          <p:spPr bwMode="auto">
            <a:xfrm>
              <a:off x="4484" y="2696"/>
              <a:ext cx="24" cy="304"/>
            </a:xfrm>
            <a:prstGeom prst="line">
              <a:avLst/>
            </a:prstGeom>
            <a:noFill/>
            <a:ln w="28575">
              <a:solidFill>
                <a:schemeClr val="hlink"/>
              </a:solidFill>
              <a:round/>
              <a:headEnd/>
              <a:tailEnd/>
            </a:ln>
          </p:spPr>
          <p:txBody>
            <a:bodyPr wrap="none">
              <a:spAutoFit/>
            </a:bodyPr>
            <a:lstStyle/>
            <a:p>
              <a:endParaRPr lang="en-US"/>
            </a:p>
          </p:txBody>
        </p:sp>
        <p:sp>
          <p:nvSpPr>
            <p:cNvPr id="18505" name="Line 11"/>
            <p:cNvSpPr>
              <a:spLocks noChangeShapeType="1"/>
            </p:cNvSpPr>
            <p:nvPr/>
          </p:nvSpPr>
          <p:spPr bwMode="auto">
            <a:xfrm flipV="1">
              <a:off x="4000" y="2964"/>
              <a:ext cx="140" cy="32"/>
            </a:xfrm>
            <a:prstGeom prst="line">
              <a:avLst/>
            </a:prstGeom>
            <a:noFill/>
            <a:ln w="28575">
              <a:solidFill>
                <a:schemeClr val="hlink"/>
              </a:solidFill>
              <a:round/>
              <a:headEnd/>
              <a:tailEnd/>
            </a:ln>
          </p:spPr>
          <p:txBody>
            <a:bodyPr wrap="none">
              <a:spAutoFit/>
            </a:bodyPr>
            <a:lstStyle/>
            <a:p>
              <a:endParaRPr lang="en-US"/>
            </a:p>
          </p:txBody>
        </p:sp>
        <p:sp>
          <p:nvSpPr>
            <p:cNvPr id="18506" name="Line 12"/>
            <p:cNvSpPr>
              <a:spLocks noChangeShapeType="1"/>
            </p:cNvSpPr>
            <p:nvPr/>
          </p:nvSpPr>
          <p:spPr bwMode="auto">
            <a:xfrm>
              <a:off x="4140" y="2960"/>
              <a:ext cx="676" cy="72"/>
            </a:xfrm>
            <a:prstGeom prst="line">
              <a:avLst/>
            </a:prstGeom>
            <a:noFill/>
            <a:ln w="28575">
              <a:solidFill>
                <a:schemeClr val="hlink"/>
              </a:solidFill>
              <a:round/>
              <a:headEnd/>
              <a:tailEnd/>
            </a:ln>
          </p:spPr>
          <p:txBody>
            <a:bodyPr wrap="none">
              <a:spAutoFit/>
            </a:bodyPr>
            <a:lstStyle/>
            <a:p>
              <a:endParaRPr lang="en-US"/>
            </a:p>
          </p:txBody>
        </p:sp>
      </p:grpSp>
      <p:sp>
        <p:nvSpPr>
          <p:cNvPr id="18437" name="Rectangle 13"/>
          <p:cNvSpPr>
            <a:spLocks noChangeArrowheads="1"/>
          </p:cNvSpPr>
          <p:nvPr/>
        </p:nvSpPr>
        <p:spPr bwMode="auto">
          <a:xfrm>
            <a:off x="9144000" y="6362700"/>
            <a:ext cx="9144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8438" name="Rectangle 14"/>
          <p:cNvSpPr>
            <a:spLocks noChangeArrowheads="1"/>
          </p:cNvSpPr>
          <p:nvPr/>
        </p:nvSpPr>
        <p:spPr bwMode="auto">
          <a:xfrm>
            <a:off x="457200" y="1320800"/>
            <a:ext cx="8204200" cy="4991100"/>
          </a:xfrm>
          <a:prstGeom prst="rect">
            <a:avLst/>
          </a:prstGeom>
          <a:noFill/>
          <a:ln w="28575">
            <a:solidFill>
              <a:schemeClr val="bg2"/>
            </a:solidFill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/>
          </a:p>
        </p:txBody>
      </p:sp>
      <p:grpSp>
        <p:nvGrpSpPr>
          <p:cNvPr id="18439" name="Group 15"/>
          <p:cNvGrpSpPr>
            <a:grpSpLocks/>
          </p:cNvGrpSpPr>
          <p:nvPr/>
        </p:nvGrpSpPr>
        <p:grpSpPr bwMode="auto">
          <a:xfrm>
            <a:off x="1524000" y="4219575"/>
            <a:ext cx="2209800" cy="2162175"/>
            <a:chOff x="960" y="2562"/>
            <a:chExt cx="1392" cy="1362"/>
          </a:xfrm>
        </p:grpSpPr>
        <p:sp>
          <p:nvSpPr>
            <p:cNvPr id="18442" name="Oval 16"/>
            <p:cNvSpPr>
              <a:spLocks noChangeArrowheads="1"/>
            </p:cNvSpPr>
            <p:nvPr/>
          </p:nvSpPr>
          <p:spPr bwMode="auto">
            <a:xfrm>
              <a:off x="1098" y="3339"/>
              <a:ext cx="50" cy="5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  <p:sp>
          <p:nvSpPr>
            <p:cNvPr id="18443" name="Oval 17"/>
            <p:cNvSpPr>
              <a:spLocks noChangeArrowheads="1"/>
            </p:cNvSpPr>
            <p:nvPr/>
          </p:nvSpPr>
          <p:spPr bwMode="auto">
            <a:xfrm>
              <a:off x="1326" y="3399"/>
              <a:ext cx="50" cy="5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  <p:sp>
          <p:nvSpPr>
            <p:cNvPr id="18444" name="Oval 18"/>
            <p:cNvSpPr>
              <a:spLocks noChangeArrowheads="1"/>
            </p:cNvSpPr>
            <p:nvPr/>
          </p:nvSpPr>
          <p:spPr bwMode="auto">
            <a:xfrm>
              <a:off x="1362" y="3648"/>
              <a:ext cx="50" cy="5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  <p:sp>
          <p:nvSpPr>
            <p:cNvPr id="18445" name="Oval 19"/>
            <p:cNvSpPr>
              <a:spLocks noChangeArrowheads="1"/>
            </p:cNvSpPr>
            <p:nvPr/>
          </p:nvSpPr>
          <p:spPr bwMode="auto">
            <a:xfrm>
              <a:off x="1119" y="3582"/>
              <a:ext cx="50" cy="5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  <p:sp>
          <p:nvSpPr>
            <p:cNvPr id="18446" name="Oval 20"/>
            <p:cNvSpPr>
              <a:spLocks noChangeArrowheads="1"/>
            </p:cNvSpPr>
            <p:nvPr/>
          </p:nvSpPr>
          <p:spPr bwMode="auto">
            <a:xfrm>
              <a:off x="1203" y="3474"/>
              <a:ext cx="50" cy="5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  <p:sp>
          <p:nvSpPr>
            <p:cNvPr id="18447" name="Oval 21"/>
            <p:cNvSpPr>
              <a:spLocks noChangeArrowheads="1"/>
            </p:cNvSpPr>
            <p:nvPr/>
          </p:nvSpPr>
          <p:spPr bwMode="auto">
            <a:xfrm>
              <a:off x="1317" y="3600"/>
              <a:ext cx="50" cy="5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  <p:sp>
          <p:nvSpPr>
            <p:cNvPr id="18448" name="Oval 22"/>
            <p:cNvSpPr>
              <a:spLocks noChangeArrowheads="1"/>
            </p:cNvSpPr>
            <p:nvPr/>
          </p:nvSpPr>
          <p:spPr bwMode="auto">
            <a:xfrm>
              <a:off x="1206" y="3408"/>
              <a:ext cx="50" cy="5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  <p:sp>
          <p:nvSpPr>
            <p:cNvPr id="18449" name="Oval 23"/>
            <p:cNvSpPr>
              <a:spLocks noChangeArrowheads="1"/>
            </p:cNvSpPr>
            <p:nvPr/>
          </p:nvSpPr>
          <p:spPr bwMode="auto">
            <a:xfrm>
              <a:off x="1260" y="3291"/>
              <a:ext cx="50" cy="5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  <p:sp>
          <p:nvSpPr>
            <p:cNvPr id="18450" name="Oval 24"/>
            <p:cNvSpPr>
              <a:spLocks noChangeArrowheads="1"/>
            </p:cNvSpPr>
            <p:nvPr/>
          </p:nvSpPr>
          <p:spPr bwMode="auto">
            <a:xfrm>
              <a:off x="1353" y="3255"/>
              <a:ext cx="50" cy="5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  <p:sp>
          <p:nvSpPr>
            <p:cNvPr id="18451" name="Oval 25"/>
            <p:cNvSpPr>
              <a:spLocks noChangeArrowheads="1"/>
            </p:cNvSpPr>
            <p:nvPr/>
          </p:nvSpPr>
          <p:spPr bwMode="auto">
            <a:xfrm>
              <a:off x="1341" y="3351"/>
              <a:ext cx="50" cy="5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  <p:sp>
          <p:nvSpPr>
            <p:cNvPr id="18452" name="Oval 26"/>
            <p:cNvSpPr>
              <a:spLocks noChangeArrowheads="1"/>
            </p:cNvSpPr>
            <p:nvPr/>
          </p:nvSpPr>
          <p:spPr bwMode="auto">
            <a:xfrm>
              <a:off x="1434" y="3309"/>
              <a:ext cx="50" cy="5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  <p:sp>
          <p:nvSpPr>
            <p:cNvPr id="18453" name="Oval 27"/>
            <p:cNvSpPr>
              <a:spLocks noChangeArrowheads="1"/>
            </p:cNvSpPr>
            <p:nvPr/>
          </p:nvSpPr>
          <p:spPr bwMode="auto">
            <a:xfrm>
              <a:off x="1590" y="3312"/>
              <a:ext cx="50" cy="5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  <p:sp>
          <p:nvSpPr>
            <p:cNvPr id="18454" name="Oval 28"/>
            <p:cNvSpPr>
              <a:spLocks noChangeArrowheads="1"/>
            </p:cNvSpPr>
            <p:nvPr/>
          </p:nvSpPr>
          <p:spPr bwMode="auto">
            <a:xfrm>
              <a:off x="1596" y="3561"/>
              <a:ext cx="50" cy="5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  <p:sp>
          <p:nvSpPr>
            <p:cNvPr id="18455" name="Oval 29"/>
            <p:cNvSpPr>
              <a:spLocks noChangeArrowheads="1"/>
            </p:cNvSpPr>
            <p:nvPr/>
          </p:nvSpPr>
          <p:spPr bwMode="auto">
            <a:xfrm>
              <a:off x="1575" y="3393"/>
              <a:ext cx="50" cy="5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  <p:sp>
          <p:nvSpPr>
            <p:cNvPr id="18456" name="Oval 30"/>
            <p:cNvSpPr>
              <a:spLocks noChangeArrowheads="1"/>
            </p:cNvSpPr>
            <p:nvPr/>
          </p:nvSpPr>
          <p:spPr bwMode="auto">
            <a:xfrm>
              <a:off x="1221" y="3012"/>
              <a:ext cx="50" cy="5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  <p:sp>
          <p:nvSpPr>
            <p:cNvPr id="18457" name="Oval 31"/>
            <p:cNvSpPr>
              <a:spLocks noChangeArrowheads="1"/>
            </p:cNvSpPr>
            <p:nvPr/>
          </p:nvSpPr>
          <p:spPr bwMode="auto">
            <a:xfrm>
              <a:off x="1347" y="2964"/>
              <a:ext cx="50" cy="5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  <p:sp>
          <p:nvSpPr>
            <p:cNvPr id="18458" name="Oval 32"/>
            <p:cNvSpPr>
              <a:spLocks noChangeArrowheads="1"/>
            </p:cNvSpPr>
            <p:nvPr/>
          </p:nvSpPr>
          <p:spPr bwMode="auto">
            <a:xfrm>
              <a:off x="1698" y="2700"/>
              <a:ext cx="50" cy="5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  <p:sp>
          <p:nvSpPr>
            <p:cNvPr id="18459" name="Oval 33"/>
            <p:cNvSpPr>
              <a:spLocks noChangeArrowheads="1"/>
            </p:cNvSpPr>
            <p:nvPr/>
          </p:nvSpPr>
          <p:spPr bwMode="auto">
            <a:xfrm>
              <a:off x="2037" y="3036"/>
              <a:ext cx="50" cy="5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  <p:sp>
          <p:nvSpPr>
            <p:cNvPr id="18460" name="Oval 34"/>
            <p:cNvSpPr>
              <a:spLocks noChangeArrowheads="1"/>
            </p:cNvSpPr>
            <p:nvPr/>
          </p:nvSpPr>
          <p:spPr bwMode="auto">
            <a:xfrm>
              <a:off x="2202" y="3321"/>
              <a:ext cx="50" cy="5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  <p:sp>
          <p:nvSpPr>
            <p:cNvPr id="18461" name="Oval 35"/>
            <p:cNvSpPr>
              <a:spLocks noChangeArrowheads="1"/>
            </p:cNvSpPr>
            <p:nvPr/>
          </p:nvSpPr>
          <p:spPr bwMode="auto">
            <a:xfrm>
              <a:off x="1971" y="3423"/>
              <a:ext cx="50" cy="5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  <p:sp>
          <p:nvSpPr>
            <p:cNvPr id="18462" name="Oval 36"/>
            <p:cNvSpPr>
              <a:spLocks noChangeArrowheads="1"/>
            </p:cNvSpPr>
            <p:nvPr/>
          </p:nvSpPr>
          <p:spPr bwMode="auto">
            <a:xfrm>
              <a:off x="1782" y="3063"/>
              <a:ext cx="50" cy="5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  <p:sp>
          <p:nvSpPr>
            <p:cNvPr id="18463" name="Oval 37"/>
            <p:cNvSpPr>
              <a:spLocks noChangeArrowheads="1"/>
            </p:cNvSpPr>
            <p:nvPr/>
          </p:nvSpPr>
          <p:spPr bwMode="auto">
            <a:xfrm>
              <a:off x="1944" y="3078"/>
              <a:ext cx="50" cy="5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  <p:sp>
          <p:nvSpPr>
            <p:cNvPr id="18464" name="Oval 38"/>
            <p:cNvSpPr>
              <a:spLocks noChangeArrowheads="1"/>
            </p:cNvSpPr>
            <p:nvPr/>
          </p:nvSpPr>
          <p:spPr bwMode="auto">
            <a:xfrm>
              <a:off x="2103" y="3390"/>
              <a:ext cx="50" cy="5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  <p:sp>
          <p:nvSpPr>
            <p:cNvPr id="18465" name="Oval 39"/>
            <p:cNvSpPr>
              <a:spLocks noChangeArrowheads="1"/>
            </p:cNvSpPr>
            <p:nvPr/>
          </p:nvSpPr>
          <p:spPr bwMode="auto">
            <a:xfrm>
              <a:off x="1506" y="3525"/>
              <a:ext cx="50" cy="5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  <p:sp>
          <p:nvSpPr>
            <p:cNvPr id="18466" name="Oval 40"/>
            <p:cNvSpPr>
              <a:spLocks noChangeArrowheads="1"/>
            </p:cNvSpPr>
            <p:nvPr/>
          </p:nvSpPr>
          <p:spPr bwMode="auto">
            <a:xfrm>
              <a:off x="1839" y="2664"/>
              <a:ext cx="50" cy="5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  <p:sp>
          <p:nvSpPr>
            <p:cNvPr id="18467" name="Oval 41"/>
            <p:cNvSpPr>
              <a:spLocks noChangeArrowheads="1"/>
            </p:cNvSpPr>
            <p:nvPr/>
          </p:nvSpPr>
          <p:spPr bwMode="auto">
            <a:xfrm>
              <a:off x="1719" y="2994"/>
              <a:ext cx="50" cy="5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  <p:sp>
          <p:nvSpPr>
            <p:cNvPr id="18468" name="Oval 42"/>
            <p:cNvSpPr>
              <a:spLocks noChangeArrowheads="1"/>
            </p:cNvSpPr>
            <p:nvPr/>
          </p:nvSpPr>
          <p:spPr bwMode="auto">
            <a:xfrm>
              <a:off x="960" y="2562"/>
              <a:ext cx="1392" cy="1362"/>
            </a:xfrm>
            <a:prstGeom prst="ellipse">
              <a:avLst/>
            </a:prstGeom>
            <a:noFill/>
            <a:ln w="19050">
              <a:solidFill>
                <a:schemeClr val="accent2"/>
              </a:solidFill>
              <a:round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  <p:sp>
          <p:nvSpPr>
            <p:cNvPr id="18469" name="Oval 43"/>
            <p:cNvSpPr>
              <a:spLocks noChangeArrowheads="1"/>
            </p:cNvSpPr>
            <p:nvPr/>
          </p:nvSpPr>
          <p:spPr bwMode="auto">
            <a:xfrm>
              <a:off x="1107" y="2820"/>
              <a:ext cx="50" cy="5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  <p:sp>
          <p:nvSpPr>
            <p:cNvPr id="18470" name="Oval 44"/>
            <p:cNvSpPr>
              <a:spLocks noChangeArrowheads="1"/>
            </p:cNvSpPr>
            <p:nvPr/>
          </p:nvSpPr>
          <p:spPr bwMode="auto">
            <a:xfrm>
              <a:off x="1267" y="2776"/>
              <a:ext cx="50" cy="5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  <p:sp>
          <p:nvSpPr>
            <p:cNvPr id="18471" name="Oval 45"/>
            <p:cNvSpPr>
              <a:spLocks noChangeArrowheads="1"/>
            </p:cNvSpPr>
            <p:nvPr/>
          </p:nvSpPr>
          <p:spPr bwMode="auto">
            <a:xfrm>
              <a:off x="1203" y="2768"/>
              <a:ext cx="50" cy="5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  <p:sp>
          <p:nvSpPr>
            <p:cNvPr id="18472" name="Oval 46"/>
            <p:cNvSpPr>
              <a:spLocks noChangeArrowheads="1"/>
            </p:cNvSpPr>
            <p:nvPr/>
          </p:nvSpPr>
          <p:spPr bwMode="auto">
            <a:xfrm>
              <a:off x="1267" y="2712"/>
              <a:ext cx="50" cy="5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  <p:sp>
          <p:nvSpPr>
            <p:cNvPr id="18473" name="Oval 47"/>
            <p:cNvSpPr>
              <a:spLocks noChangeArrowheads="1"/>
            </p:cNvSpPr>
            <p:nvPr/>
          </p:nvSpPr>
          <p:spPr bwMode="auto">
            <a:xfrm>
              <a:off x="1331" y="2716"/>
              <a:ext cx="50" cy="5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  <p:sp>
          <p:nvSpPr>
            <p:cNvPr id="18474" name="Oval 48"/>
            <p:cNvSpPr>
              <a:spLocks noChangeArrowheads="1"/>
            </p:cNvSpPr>
            <p:nvPr/>
          </p:nvSpPr>
          <p:spPr bwMode="auto">
            <a:xfrm>
              <a:off x="1311" y="2780"/>
              <a:ext cx="50" cy="5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  <p:sp>
          <p:nvSpPr>
            <p:cNvPr id="18475" name="Oval 49"/>
            <p:cNvSpPr>
              <a:spLocks noChangeArrowheads="1"/>
            </p:cNvSpPr>
            <p:nvPr/>
          </p:nvSpPr>
          <p:spPr bwMode="auto">
            <a:xfrm>
              <a:off x="1443" y="2760"/>
              <a:ext cx="50" cy="5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  <p:sp>
          <p:nvSpPr>
            <p:cNvPr id="18476" name="Oval 50"/>
            <p:cNvSpPr>
              <a:spLocks noChangeArrowheads="1"/>
            </p:cNvSpPr>
            <p:nvPr/>
          </p:nvSpPr>
          <p:spPr bwMode="auto">
            <a:xfrm>
              <a:off x="1519" y="2808"/>
              <a:ext cx="50" cy="5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  <p:sp>
          <p:nvSpPr>
            <p:cNvPr id="18477" name="Oval 51"/>
            <p:cNvSpPr>
              <a:spLocks noChangeArrowheads="1"/>
            </p:cNvSpPr>
            <p:nvPr/>
          </p:nvSpPr>
          <p:spPr bwMode="auto">
            <a:xfrm>
              <a:off x="1587" y="2780"/>
              <a:ext cx="50" cy="5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  <p:sp>
          <p:nvSpPr>
            <p:cNvPr id="18478" name="Oval 52"/>
            <p:cNvSpPr>
              <a:spLocks noChangeArrowheads="1"/>
            </p:cNvSpPr>
            <p:nvPr/>
          </p:nvSpPr>
          <p:spPr bwMode="auto">
            <a:xfrm>
              <a:off x="1403" y="2628"/>
              <a:ext cx="50" cy="5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  <p:sp>
          <p:nvSpPr>
            <p:cNvPr id="18479" name="Oval 53"/>
            <p:cNvSpPr>
              <a:spLocks noChangeArrowheads="1"/>
            </p:cNvSpPr>
            <p:nvPr/>
          </p:nvSpPr>
          <p:spPr bwMode="auto">
            <a:xfrm>
              <a:off x="1375" y="2656"/>
              <a:ext cx="50" cy="5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  <p:sp>
          <p:nvSpPr>
            <p:cNvPr id="18480" name="Oval 54"/>
            <p:cNvSpPr>
              <a:spLocks noChangeArrowheads="1"/>
            </p:cNvSpPr>
            <p:nvPr/>
          </p:nvSpPr>
          <p:spPr bwMode="auto">
            <a:xfrm>
              <a:off x="1475" y="2664"/>
              <a:ext cx="50" cy="5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  <p:sp>
          <p:nvSpPr>
            <p:cNvPr id="18481" name="Oval 55"/>
            <p:cNvSpPr>
              <a:spLocks noChangeArrowheads="1"/>
            </p:cNvSpPr>
            <p:nvPr/>
          </p:nvSpPr>
          <p:spPr bwMode="auto">
            <a:xfrm>
              <a:off x="1503" y="2644"/>
              <a:ext cx="50" cy="5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  <p:sp>
          <p:nvSpPr>
            <p:cNvPr id="18482" name="Oval 56"/>
            <p:cNvSpPr>
              <a:spLocks noChangeArrowheads="1"/>
            </p:cNvSpPr>
            <p:nvPr/>
          </p:nvSpPr>
          <p:spPr bwMode="auto">
            <a:xfrm>
              <a:off x="1527" y="2672"/>
              <a:ext cx="50" cy="5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  <p:sp>
          <p:nvSpPr>
            <p:cNvPr id="18483" name="Oval 57"/>
            <p:cNvSpPr>
              <a:spLocks noChangeArrowheads="1"/>
            </p:cNvSpPr>
            <p:nvPr/>
          </p:nvSpPr>
          <p:spPr bwMode="auto">
            <a:xfrm>
              <a:off x="1615" y="2624"/>
              <a:ext cx="50" cy="5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  <p:sp>
          <p:nvSpPr>
            <p:cNvPr id="18484" name="Oval 58"/>
            <p:cNvSpPr>
              <a:spLocks noChangeArrowheads="1"/>
            </p:cNvSpPr>
            <p:nvPr/>
          </p:nvSpPr>
          <p:spPr bwMode="auto">
            <a:xfrm>
              <a:off x="1631" y="2596"/>
              <a:ext cx="50" cy="5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  <p:sp>
          <p:nvSpPr>
            <p:cNvPr id="18485" name="Oval 59"/>
            <p:cNvSpPr>
              <a:spLocks noChangeArrowheads="1"/>
            </p:cNvSpPr>
            <p:nvPr/>
          </p:nvSpPr>
          <p:spPr bwMode="auto">
            <a:xfrm>
              <a:off x="1779" y="2676"/>
              <a:ext cx="50" cy="5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  <p:sp>
          <p:nvSpPr>
            <p:cNvPr id="18486" name="Oval 60"/>
            <p:cNvSpPr>
              <a:spLocks noChangeArrowheads="1"/>
            </p:cNvSpPr>
            <p:nvPr/>
          </p:nvSpPr>
          <p:spPr bwMode="auto">
            <a:xfrm>
              <a:off x="1739" y="2612"/>
              <a:ext cx="50" cy="5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  <p:sp>
          <p:nvSpPr>
            <p:cNvPr id="18487" name="Oval 61"/>
            <p:cNvSpPr>
              <a:spLocks noChangeArrowheads="1"/>
            </p:cNvSpPr>
            <p:nvPr/>
          </p:nvSpPr>
          <p:spPr bwMode="auto">
            <a:xfrm>
              <a:off x="1647" y="2668"/>
              <a:ext cx="50" cy="5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  <p:sp>
          <p:nvSpPr>
            <p:cNvPr id="18488" name="Oval 62"/>
            <p:cNvSpPr>
              <a:spLocks noChangeArrowheads="1"/>
            </p:cNvSpPr>
            <p:nvPr/>
          </p:nvSpPr>
          <p:spPr bwMode="auto">
            <a:xfrm>
              <a:off x="1527" y="2732"/>
              <a:ext cx="50" cy="5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  <p:sp>
          <p:nvSpPr>
            <p:cNvPr id="18489" name="Oval 63"/>
            <p:cNvSpPr>
              <a:spLocks noChangeArrowheads="1"/>
            </p:cNvSpPr>
            <p:nvPr/>
          </p:nvSpPr>
          <p:spPr bwMode="auto">
            <a:xfrm>
              <a:off x="1291" y="2916"/>
              <a:ext cx="50" cy="5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  <p:sp>
          <p:nvSpPr>
            <p:cNvPr id="18490" name="Oval 64"/>
            <p:cNvSpPr>
              <a:spLocks noChangeArrowheads="1"/>
            </p:cNvSpPr>
            <p:nvPr/>
          </p:nvSpPr>
          <p:spPr bwMode="auto">
            <a:xfrm>
              <a:off x="1139" y="2960"/>
              <a:ext cx="50" cy="5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  <p:sp>
          <p:nvSpPr>
            <p:cNvPr id="18491" name="Oval 65"/>
            <p:cNvSpPr>
              <a:spLocks noChangeArrowheads="1"/>
            </p:cNvSpPr>
            <p:nvPr/>
          </p:nvSpPr>
          <p:spPr bwMode="auto">
            <a:xfrm>
              <a:off x="1367" y="2848"/>
              <a:ext cx="50" cy="5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  <p:sp>
          <p:nvSpPr>
            <p:cNvPr id="18492" name="Oval 66"/>
            <p:cNvSpPr>
              <a:spLocks noChangeArrowheads="1"/>
            </p:cNvSpPr>
            <p:nvPr/>
          </p:nvSpPr>
          <p:spPr bwMode="auto">
            <a:xfrm>
              <a:off x="1695" y="2596"/>
              <a:ext cx="50" cy="5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  <p:sp>
          <p:nvSpPr>
            <p:cNvPr id="18493" name="Oval 67"/>
            <p:cNvSpPr>
              <a:spLocks noChangeArrowheads="1"/>
            </p:cNvSpPr>
            <p:nvPr/>
          </p:nvSpPr>
          <p:spPr bwMode="auto">
            <a:xfrm>
              <a:off x="1771" y="3584"/>
              <a:ext cx="50" cy="5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  <p:sp>
          <p:nvSpPr>
            <p:cNvPr id="18494" name="Oval 68"/>
            <p:cNvSpPr>
              <a:spLocks noChangeArrowheads="1"/>
            </p:cNvSpPr>
            <p:nvPr/>
          </p:nvSpPr>
          <p:spPr bwMode="auto">
            <a:xfrm>
              <a:off x="1651" y="3604"/>
              <a:ext cx="50" cy="5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  <p:sp>
          <p:nvSpPr>
            <p:cNvPr id="18495" name="Oval 69"/>
            <p:cNvSpPr>
              <a:spLocks noChangeArrowheads="1"/>
            </p:cNvSpPr>
            <p:nvPr/>
          </p:nvSpPr>
          <p:spPr bwMode="auto">
            <a:xfrm>
              <a:off x="1847" y="3060"/>
              <a:ext cx="50" cy="5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  <p:sp>
          <p:nvSpPr>
            <p:cNvPr id="18496" name="Oval 70"/>
            <p:cNvSpPr>
              <a:spLocks noChangeArrowheads="1"/>
            </p:cNvSpPr>
            <p:nvPr/>
          </p:nvSpPr>
          <p:spPr bwMode="auto">
            <a:xfrm>
              <a:off x="1891" y="3076"/>
              <a:ext cx="50" cy="5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  <p:sp>
          <p:nvSpPr>
            <p:cNvPr id="18497" name="Oval 71"/>
            <p:cNvSpPr>
              <a:spLocks noChangeArrowheads="1"/>
            </p:cNvSpPr>
            <p:nvPr/>
          </p:nvSpPr>
          <p:spPr bwMode="auto">
            <a:xfrm>
              <a:off x="1503" y="3392"/>
              <a:ext cx="50" cy="5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  <p:sp>
          <p:nvSpPr>
            <p:cNvPr id="18498" name="Oval 72"/>
            <p:cNvSpPr>
              <a:spLocks noChangeArrowheads="1"/>
            </p:cNvSpPr>
            <p:nvPr/>
          </p:nvSpPr>
          <p:spPr bwMode="auto">
            <a:xfrm>
              <a:off x="1519" y="3284"/>
              <a:ext cx="50" cy="5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</p:grpSp>
      <p:sp>
        <p:nvSpPr>
          <p:cNvPr id="18440" name="Rectangle 73"/>
          <p:cNvSpPr>
            <a:spLocks noChangeArrowheads="1"/>
          </p:cNvSpPr>
          <p:nvPr/>
        </p:nvSpPr>
        <p:spPr bwMode="auto">
          <a:xfrm>
            <a:off x="4470400" y="1320800"/>
            <a:ext cx="254000" cy="4991100"/>
          </a:xfrm>
          <a:prstGeom prst="rect">
            <a:avLst/>
          </a:prstGeom>
          <a:solidFill>
            <a:schemeClr val="bg1"/>
          </a:solidFill>
          <a:ln w="28575">
            <a:solidFill>
              <a:schemeClr val="bg2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18441" name="Rectangle 74"/>
          <p:cNvSpPr>
            <a:spLocks noChangeArrowheads="1"/>
          </p:cNvSpPr>
          <p:nvPr/>
        </p:nvSpPr>
        <p:spPr bwMode="auto">
          <a:xfrm>
            <a:off x="457200" y="3670300"/>
            <a:ext cx="8204200" cy="279400"/>
          </a:xfrm>
          <a:prstGeom prst="rect">
            <a:avLst/>
          </a:prstGeom>
          <a:solidFill>
            <a:schemeClr val="bg1"/>
          </a:solidFill>
          <a:ln w="28575">
            <a:solidFill>
              <a:schemeClr val="bg2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9000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801" y="1447800"/>
            <a:ext cx="7721950" cy="541472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819400" y="685800"/>
            <a:ext cx="238238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 smtClean="0"/>
              <a:t>3D objects</a:t>
            </a:r>
            <a:endParaRPr lang="en-US" sz="4000" dirty="0"/>
          </a:p>
        </p:txBody>
      </p:sp>
    </p:spTree>
    <p:extLst>
      <p:ext uri="{BB962C8B-B14F-4D97-AF65-F5344CB8AC3E}">
        <p14:creationId xmlns:p14="http://schemas.microsoft.com/office/powerpoint/2010/main" val="33677578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600" b="1" dirty="0" smtClean="0"/>
              <a:t>Alignment becomes an instance of the general structure from motion problem</a:t>
            </a:r>
            <a:endParaRPr lang="en-US" sz="36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  <a:p>
            <a:r>
              <a:rPr lang="en-US" sz="2800" dirty="0" smtClean="0"/>
              <a:t>Can I match features in the two views such the transformation between the two views is rigid?</a:t>
            </a:r>
            <a:endParaRPr lang="en-US" sz="2800" dirty="0"/>
          </a:p>
        </p:txBody>
      </p:sp>
      <p:grpSp>
        <p:nvGrpSpPr>
          <p:cNvPr id="4" name="Group 21"/>
          <p:cNvGrpSpPr>
            <a:grpSpLocks/>
          </p:cNvGrpSpPr>
          <p:nvPr/>
        </p:nvGrpSpPr>
        <p:grpSpPr bwMode="auto">
          <a:xfrm>
            <a:off x="2235419" y="3705342"/>
            <a:ext cx="4375150" cy="1981200"/>
            <a:chOff x="192" y="2880"/>
            <a:chExt cx="2756" cy="1248"/>
          </a:xfrm>
        </p:grpSpPr>
        <p:grpSp>
          <p:nvGrpSpPr>
            <p:cNvPr id="5" name="Group 22"/>
            <p:cNvGrpSpPr>
              <a:grpSpLocks/>
            </p:cNvGrpSpPr>
            <p:nvPr/>
          </p:nvGrpSpPr>
          <p:grpSpPr bwMode="auto">
            <a:xfrm>
              <a:off x="192" y="2906"/>
              <a:ext cx="2756" cy="1222"/>
              <a:chOff x="1276" y="2666"/>
              <a:chExt cx="3284" cy="1462"/>
            </a:xfrm>
          </p:grpSpPr>
          <p:sp>
            <p:nvSpPr>
              <p:cNvPr id="10" name="Line 23"/>
              <p:cNvSpPr>
                <a:spLocks noChangeShapeType="1"/>
              </p:cNvSpPr>
              <p:nvPr/>
            </p:nvSpPr>
            <p:spPr bwMode="auto">
              <a:xfrm flipV="1">
                <a:off x="2860" y="3434"/>
                <a:ext cx="576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" name="AutoShape 24">
                <a:hlinkClick r:id="" action="ppaction://hlinkshowjump?jump=firstslide" highlightClick="1"/>
              </p:cNvPr>
              <p:cNvSpPr>
                <a:spLocks noChangeArrowheads="1"/>
              </p:cNvSpPr>
              <p:nvPr/>
            </p:nvSpPr>
            <p:spPr bwMode="auto">
              <a:xfrm>
                <a:off x="1276" y="2666"/>
                <a:ext cx="1412" cy="1462"/>
              </a:xfrm>
              <a:prstGeom prst="actionButtonHome">
                <a:avLst/>
              </a:prstGeom>
              <a:solidFill>
                <a:schemeClr val="bg2">
                  <a:alpha val="25098"/>
                </a:scheme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" name="Oval 25"/>
              <p:cNvSpPr>
                <a:spLocks noChangeAspect="1" noChangeArrowheads="1"/>
              </p:cNvSpPr>
              <p:nvPr/>
            </p:nvSpPr>
            <p:spPr bwMode="auto">
              <a:xfrm>
                <a:off x="1941" y="2831"/>
                <a:ext cx="75" cy="75"/>
              </a:xfrm>
              <a:prstGeom prst="ellipse">
                <a:avLst/>
              </a:prstGeom>
              <a:solidFill>
                <a:srgbClr val="FF000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3" name="Oval 26"/>
              <p:cNvSpPr>
                <a:spLocks noChangeAspect="1" noChangeArrowheads="1"/>
              </p:cNvSpPr>
              <p:nvPr/>
            </p:nvSpPr>
            <p:spPr bwMode="auto">
              <a:xfrm>
                <a:off x="2325" y="3866"/>
                <a:ext cx="75" cy="75"/>
              </a:xfrm>
              <a:prstGeom prst="ellipse">
                <a:avLst/>
              </a:prstGeom>
              <a:solidFill>
                <a:schemeClr val="folHlink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4" name="Oval 27"/>
              <p:cNvSpPr>
                <a:spLocks noChangeAspect="1" noChangeArrowheads="1"/>
              </p:cNvSpPr>
              <p:nvPr/>
            </p:nvSpPr>
            <p:spPr bwMode="auto">
              <a:xfrm>
                <a:off x="1872" y="3621"/>
                <a:ext cx="75" cy="75"/>
              </a:xfrm>
              <a:prstGeom prst="ellipse">
                <a:avLst/>
              </a:prstGeom>
              <a:solidFill>
                <a:srgbClr val="00FF0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5" name="Oval 28"/>
              <p:cNvSpPr>
                <a:spLocks noChangeAspect="1" noChangeArrowheads="1"/>
              </p:cNvSpPr>
              <p:nvPr/>
            </p:nvSpPr>
            <p:spPr bwMode="auto">
              <a:xfrm>
                <a:off x="1413" y="3360"/>
                <a:ext cx="75" cy="75"/>
              </a:xfrm>
              <a:prstGeom prst="ellipse">
                <a:avLst/>
              </a:prstGeom>
              <a:solidFill>
                <a:srgbClr val="FF00FF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6" name="Oval 29"/>
              <p:cNvSpPr>
                <a:spLocks noChangeAspect="1" noChangeArrowheads="1"/>
              </p:cNvSpPr>
              <p:nvPr/>
            </p:nvSpPr>
            <p:spPr bwMode="auto">
              <a:xfrm>
                <a:off x="2256" y="3168"/>
                <a:ext cx="75" cy="75"/>
              </a:xfrm>
              <a:prstGeom prst="ellipse">
                <a:avLst/>
              </a:prstGeom>
              <a:solidFill>
                <a:srgbClr val="FFFF0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7" name="AutoShape 30">
                <a:hlinkClick r:id="" action="ppaction://hlinkshowjump?jump=firstslide" highlightClick="1"/>
              </p:cNvPr>
              <p:cNvSpPr>
                <a:spLocks noChangeArrowheads="1"/>
              </p:cNvSpPr>
              <p:nvPr/>
            </p:nvSpPr>
            <p:spPr bwMode="auto">
              <a:xfrm rot="1247942">
                <a:off x="3628" y="2954"/>
                <a:ext cx="932" cy="1126"/>
              </a:xfrm>
              <a:prstGeom prst="actionButtonHome">
                <a:avLst/>
              </a:prstGeom>
              <a:solidFill>
                <a:schemeClr val="bg2">
                  <a:alpha val="25098"/>
                </a:scheme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8" name="Oval 31"/>
              <p:cNvSpPr>
                <a:spLocks noChangeAspect="1" noChangeArrowheads="1"/>
              </p:cNvSpPr>
              <p:nvPr/>
            </p:nvSpPr>
            <p:spPr bwMode="auto">
              <a:xfrm>
                <a:off x="4176" y="3168"/>
                <a:ext cx="75" cy="75"/>
              </a:xfrm>
              <a:prstGeom prst="ellipse">
                <a:avLst/>
              </a:prstGeom>
              <a:solidFill>
                <a:srgbClr val="FF000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9" name="Oval 32"/>
              <p:cNvSpPr>
                <a:spLocks noChangeAspect="1" noChangeArrowheads="1"/>
              </p:cNvSpPr>
              <p:nvPr/>
            </p:nvSpPr>
            <p:spPr bwMode="auto">
              <a:xfrm>
                <a:off x="4176" y="3887"/>
                <a:ext cx="75" cy="75"/>
              </a:xfrm>
              <a:prstGeom prst="ellipse">
                <a:avLst/>
              </a:prstGeom>
              <a:solidFill>
                <a:schemeClr val="folHlink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0" name="Oval 33"/>
              <p:cNvSpPr>
                <a:spLocks noChangeAspect="1" noChangeArrowheads="1"/>
              </p:cNvSpPr>
              <p:nvPr/>
            </p:nvSpPr>
            <p:spPr bwMode="auto">
              <a:xfrm>
                <a:off x="3936" y="3621"/>
                <a:ext cx="75" cy="75"/>
              </a:xfrm>
              <a:prstGeom prst="ellipse">
                <a:avLst/>
              </a:prstGeom>
              <a:solidFill>
                <a:srgbClr val="00FF0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1" name="Oval 34"/>
              <p:cNvSpPr>
                <a:spLocks noChangeAspect="1" noChangeArrowheads="1"/>
              </p:cNvSpPr>
              <p:nvPr/>
            </p:nvSpPr>
            <p:spPr bwMode="auto">
              <a:xfrm>
                <a:off x="3744" y="3360"/>
                <a:ext cx="75" cy="75"/>
              </a:xfrm>
              <a:prstGeom prst="ellipse">
                <a:avLst/>
              </a:prstGeom>
              <a:solidFill>
                <a:srgbClr val="FF00FF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2" name="Oval 35"/>
              <p:cNvSpPr>
                <a:spLocks noChangeAspect="1" noChangeArrowheads="1"/>
              </p:cNvSpPr>
              <p:nvPr/>
            </p:nvSpPr>
            <p:spPr bwMode="auto">
              <a:xfrm>
                <a:off x="4293" y="3408"/>
                <a:ext cx="75" cy="75"/>
              </a:xfrm>
              <a:prstGeom prst="ellipse">
                <a:avLst/>
              </a:prstGeom>
              <a:solidFill>
                <a:srgbClr val="FFFF0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sp>
          <p:nvSpPr>
            <p:cNvPr id="6" name="Text Box 36"/>
            <p:cNvSpPr txBox="1">
              <a:spLocks noChangeArrowheads="1"/>
            </p:cNvSpPr>
            <p:nvPr/>
          </p:nvSpPr>
          <p:spPr bwMode="auto">
            <a:xfrm>
              <a:off x="1649" y="3216"/>
              <a:ext cx="223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0" hangingPunct="0"/>
              <a:r>
                <a:rPr lang="en-US" sz="2400" i="1">
                  <a:latin typeface="Times New Roman" pitchFamily="18" charset="0"/>
                </a:rPr>
                <a:t>T</a:t>
              </a:r>
            </a:p>
          </p:txBody>
        </p:sp>
        <p:sp>
          <p:nvSpPr>
            <p:cNvPr id="7" name="Text Box 37"/>
            <p:cNvSpPr txBox="1">
              <a:spLocks noChangeArrowheads="1"/>
            </p:cNvSpPr>
            <p:nvPr/>
          </p:nvSpPr>
          <p:spPr bwMode="auto">
            <a:xfrm>
              <a:off x="480" y="2880"/>
              <a:ext cx="237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0" hangingPunct="0"/>
              <a:r>
                <a:rPr lang="en-US" sz="2400" i="1">
                  <a:latin typeface="Times New Roman" pitchFamily="18" charset="0"/>
                </a:rPr>
                <a:t>x</a:t>
              </a:r>
              <a:r>
                <a:rPr lang="en-US" sz="2400" i="1" baseline="-25000">
                  <a:latin typeface="Times New Roman" pitchFamily="18" charset="0"/>
                </a:rPr>
                <a:t>i</a:t>
              </a:r>
            </a:p>
          </p:txBody>
        </p:sp>
        <p:sp>
          <p:nvSpPr>
            <p:cNvPr id="8" name="Text Box 38"/>
            <p:cNvSpPr txBox="1">
              <a:spLocks noChangeArrowheads="1"/>
            </p:cNvSpPr>
            <p:nvPr/>
          </p:nvSpPr>
          <p:spPr bwMode="auto">
            <a:xfrm>
              <a:off x="2448" y="3072"/>
              <a:ext cx="237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0" hangingPunct="0"/>
              <a:r>
                <a:rPr lang="en-US" sz="2400" i="1" dirty="0">
                  <a:latin typeface="Times New Roman" pitchFamily="18" charset="0"/>
                </a:rPr>
                <a:t>x</a:t>
              </a:r>
              <a:r>
                <a:rPr lang="en-US" sz="2400" i="1" baseline="-25000" dirty="0">
                  <a:latin typeface="Times New Roman" pitchFamily="18" charset="0"/>
                </a:rPr>
                <a:t>i</a:t>
              </a:r>
            </a:p>
          </p:txBody>
        </p:sp>
        <p:sp>
          <p:nvSpPr>
            <p:cNvPr id="9" name="Text Box 39"/>
            <p:cNvSpPr txBox="1">
              <a:spLocks noChangeArrowheads="1"/>
            </p:cNvSpPr>
            <p:nvPr/>
          </p:nvSpPr>
          <p:spPr bwMode="auto">
            <a:xfrm>
              <a:off x="2532" y="3081"/>
              <a:ext cx="156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0" hangingPunct="0"/>
              <a:r>
                <a:rPr lang="en-US" b="1" i="1">
                  <a:latin typeface="Times New Roman" pitchFamily="18" charset="0"/>
                  <a:cs typeface="Times New Roman" pitchFamily="18" charset="0"/>
                </a:rPr>
                <a:t>'</a:t>
              </a:r>
            </a:p>
          </p:txBody>
        </p:sp>
      </p:grpSp>
      <p:sp>
        <p:nvSpPr>
          <p:cNvPr id="23" name="TextBox 22"/>
          <p:cNvSpPr txBox="1"/>
          <p:nvPr/>
        </p:nvSpPr>
        <p:spPr>
          <a:xfrm>
            <a:off x="3001442" y="3336010"/>
            <a:ext cx="16085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View 1 (model)</a:t>
            </a:r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6304815" y="3978726"/>
            <a:ext cx="158261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View 2 (image)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672279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INVARIANTS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02097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161925" y="3124200"/>
            <a:ext cx="8740775" cy="2574925"/>
            <a:chOff x="102" y="2122"/>
            <a:chExt cx="5506" cy="1622"/>
          </a:xfrm>
        </p:grpSpPr>
        <p:pic>
          <p:nvPicPr>
            <p:cNvPr id="20502" name="Picture 4" descr="invarsystem"/>
            <p:cNvPicPr>
              <a:picLocks noChangeAspect="1" noChangeArrowheads="1"/>
            </p:cNvPicPr>
            <p:nvPr/>
          </p:nvPicPr>
          <p:blipFill>
            <a:blip r:embed="rId3" cstate="print"/>
            <a:srcRect l="25383" t="53334" r="25821" b="1427"/>
            <a:stretch>
              <a:fillRect/>
            </a:stretch>
          </p:blipFill>
          <p:spPr bwMode="auto">
            <a:xfrm>
              <a:off x="3824" y="2459"/>
              <a:ext cx="1784" cy="12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0503" name="Text Box 5"/>
            <p:cNvSpPr txBox="1">
              <a:spLocks noChangeArrowheads="1"/>
            </p:cNvSpPr>
            <p:nvPr/>
          </p:nvSpPr>
          <p:spPr bwMode="auto">
            <a:xfrm>
              <a:off x="102" y="2122"/>
              <a:ext cx="4099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0" hangingPunct="0"/>
              <a:r>
                <a:rPr lang="en-US" sz="2800">
                  <a:latin typeface="Times New Roman" pitchFamily="18" charset="0"/>
                </a:rPr>
                <a:t>Projective invariants (Rothwell et al., 1992):</a:t>
              </a:r>
            </a:p>
          </p:txBody>
        </p:sp>
        <p:pic>
          <p:nvPicPr>
            <p:cNvPr id="20504" name="Picture 6" descr="invarsystem"/>
            <p:cNvPicPr>
              <a:picLocks noChangeAspect="1" noChangeArrowheads="1"/>
            </p:cNvPicPr>
            <p:nvPr/>
          </p:nvPicPr>
          <p:blipFill>
            <a:blip r:embed="rId3" cstate="print"/>
            <a:srcRect l="-218" r="438" b="54189"/>
            <a:stretch>
              <a:fillRect/>
            </a:stretch>
          </p:blipFill>
          <p:spPr bwMode="auto">
            <a:xfrm>
              <a:off x="148" y="2459"/>
              <a:ext cx="3648" cy="128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0505" name="Line 7"/>
            <p:cNvSpPr>
              <a:spLocks noChangeShapeType="1"/>
            </p:cNvSpPr>
            <p:nvPr/>
          </p:nvSpPr>
          <p:spPr bwMode="auto">
            <a:xfrm flipH="1">
              <a:off x="4180" y="2584"/>
              <a:ext cx="72" cy="504"/>
            </a:xfrm>
            <a:prstGeom prst="line">
              <a:avLst/>
            </a:prstGeom>
            <a:noFill/>
            <a:ln w="28575">
              <a:solidFill>
                <a:schemeClr val="hlink"/>
              </a:solidFill>
              <a:round/>
              <a:headEnd/>
              <a:tailEnd/>
            </a:ln>
          </p:spPr>
          <p:txBody>
            <a:bodyPr wrap="none">
              <a:spAutoFit/>
            </a:bodyPr>
            <a:lstStyle/>
            <a:p>
              <a:endParaRPr lang="en-US"/>
            </a:p>
          </p:txBody>
        </p:sp>
        <p:sp>
          <p:nvSpPr>
            <p:cNvPr id="20506" name="Line 8"/>
            <p:cNvSpPr>
              <a:spLocks noChangeShapeType="1"/>
            </p:cNvSpPr>
            <p:nvPr/>
          </p:nvSpPr>
          <p:spPr bwMode="auto">
            <a:xfrm flipV="1">
              <a:off x="4180" y="3068"/>
              <a:ext cx="196" cy="24"/>
            </a:xfrm>
            <a:prstGeom prst="line">
              <a:avLst/>
            </a:prstGeom>
            <a:noFill/>
            <a:ln w="28575">
              <a:solidFill>
                <a:schemeClr val="hlink"/>
              </a:solidFill>
              <a:round/>
              <a:headEnd/>
              <a:tailEnd/>
            </a:ln>
          </p:spPr>
          <p:txBody>
            <a:bodyPr wrap="none">
              <a:spAutoFit/>
            </a:bodyPr>
            <a:lstStyle/>
            <a:p>
              <a:endParaRPr lang="en-US"/>
            </a:p>
          </p:txBody>
        </p:sp>
        <p:sp>
          <p:nvSpPr>
            <p:cNvPr id="20507" name="Line 9"/>
            <p:cNvSpPr>
              <a:spLocks noChangeShapeType="1"/>
            </p:cNvSpPr>
            <p:nvPr/>
          </p:nvSpPr>
          <p:spPr bwMode="auto">
            <a:xfrm flipV="1">
              <a:off x="4380" y="2956"/>
              <a:ext cx="4" cy="112"/>
            </a:xfrm>
            <a:prstGeom prst="line">
              <a:avLst/>
            </a:prstGeom>
            <a:noFill/>
            <a:ln w="28575">
              <a:solidFill>
                <a:schemeClr val="hlink"/>
              </a:solidFill>
              <a:round/>
              <a:headEnd/>
              <a:tailEnd/>
            </a:ln>
          </p:spPr>
          <p:txBody>
            <a:bodyPr wrap="none">
              <a:spAutoFit/>
            </a:bodyPr>
            <a:lstStyle/>
            <a:p>
              <a:endParaRPr lang="en-US"/>
            </a:p>
          </p:txBody>
        </p:sp>
        <p:sp>
          <p:nvSpPr>
            <p:cNvPr id="20508" name="Line 10"/>
            <p:cNvSpPr>
              <a:spLocks noChangeShapeType="1"/>
            </p:cNvSpPr>
            <p:nvPr/>
          </p:nvSpPr>
          <p:spPr bwMode="auto">
            <a:xfrm flipV="1">
              <a:off x="4384" y="2932"/>
              <a:ext cx="296" cy="24"/>
            </a:xfrm>
            <a:prstGeom prst="line">
              <a:avLst/>
            </a:prstGeom>
            <a:noFill/>
            <a:ln w="28575">
              <a:solidFill>
                <a:schemeClr val="hlink"/>
              </a:solidFill>
              <a:round/>
              <a:headEnd/>
              <a:tailEnd/>
            </a:ln>
          </p:spPr>
          <p:txBody>
            <a:bodyPr wrap="none">
              <a:spAutoFit/>
            </a:bodyPr>
            <a:lstStyle/>
            <a:p>
              <a:endParaRPr lang="en-US"/>
            </a:p>
          </p:txBody>
        </p:sp>
        <p:sp>
          <p:nvSpPr>
            <p:cNvPr id="20509" name="Line 11"/>
            <p:cNvSpPr>
              <a:spLocks noChangeShapeType="1"/>
            </p:cNvSpPr>
            <p:nvPr/>
          </p:nvSpPr>
          <p:spPr bwMode="auto">
            <a:xfrm flipV="1">
              <a:off x="4248" y="2568"/>
              <a:ext cx="176" cy="20"/>
            </a:xfrm>
            <a:prstGeom prst="line">
              <a:avLst/>
            </a:prstGeom>
            <a:noFill/>
            <a:ln w="28575">
              <a:solidFill>
                <a:schemeClr val="hlink"/>
              </a:solidFill>
              <a:round/>
              <a:headEnd/>
              <a:tailEnd/>
            </a:ln>
          </p:spPr>
          <p:txBody>
            <a:bodyPr wrap="none">
              <a:spAutoFit/>
            </a:bodyPr>
            <a:lstStyle/>
            <a:p>
              <a:endParaRPr lang="en-US"/>
            </a:p>
          </p:txBody>
        </p:sp>
        <p:sp>
          <p:nvSpPr>
            <p:cNvPr id="20510" name="Line 12"/>
            <p:cNvSpPr>
              <a:spLocks noChangeShapeType="1"/>
            </p:cNvSpPr>
            <p:nvPr/>
          </p:nvSpPr>
          <p:spPr bwMode="auto">
            <a:xfrm flipH="1">
              <a:off x="4396" y="2564"/>
              <a:ext cx="28" cy="244"/>
            </a:xfrm>
            <a:prstGeom prst="line">
              <a:avLst/>
            </a:prstGeom>
            <a:noFill/>
            <a:ln w="28575">
              <a:solidFill>
                <a:schemeClr val="hlink"/>
              </a:solidFill>
              <a:round/>
              <a:headEnd/>
              <a:tailEnd/>
            </a:ln>
          </p:spPr>
          <p:txBody>
            <a:bodyPr wrap="none">
              <a:spAutoFit/>
            </a:bodyPr>
            <a:lstStyle/>
            <a:p>
              <a:endParaRPr lang="en-US"/>
            </a:p>
          </p:txBody>
        </p:sp>
        <p:sp>
          <p:nvSpPr>
            <p:cNvPr id="20511" name="Line 13"/>
            <p:cNvSpPr>
              <a:spLocks noChangeShapeType="1"/>
            </p:cNvSpPr>
            <p:nvPr/>
          </p:nvSpPr>
          <p:spPr bwMode="auto">
            <a:xfrm flipV="1">
              <a:off x="4392" y="2780"/>
              <a:ext cx="292" cy="28"/>
            </a:xfrm>
            <a:prstGeom prst="line">
              <a:avLst/>
            </a:prstGeom>
            <a:noFill/>
            <a:ln w="28575">
              <a:solidFill>
                <a:schemeClr val="hlink"/>
              </a:solidFill>
              <a:round/>
              <a:headEnd/>
              <a:tailEnd/>
            </a:ln>
          </p:spPr>
          <p:txBody>
            <a:bodyPr wrap="none">
              <a:spAutoFit/>
            </a:bodyPr>
            <a:lstStyle/>
            <a:p>
              <a:endParaRPr lang="en-US"/>
            </a:p>
          </p:txBody>
        </p:sp>
        <p:sp>
          <p:nvSpPr>
            <p:cNvPr id="20512" name="Line 14"/>
            <p:cNvSpPr>
              <a:spLocks noChangeShapeType="1"/>
            </p:cNvSpPr>
            <p:nvPr/>
          </p:nvSpPr>
          <p:spPr bwMode="auto">
            <a:xfrm flipH="1">
              <a:off x="4672" y="2784"/>
              <a:ext cx="12" cy="148"/>
            </a:xfrm>
            <a:prstGeom prst="line">
              <a:avLst/>
            </a:prstGeom>
            <a:noFill/>
            <a:ln w="28575">
              <a:solidFill>
                <a:schemeClr val="hlink"/>
              </a:solidFill>
              <a:round/>
              <a:headEnd/>
              <a:tailEnd/>
            </a:ln>
          </p:spPr>
          <p:txBody>
            <a:bodyPr wrap="none">
              <a:spAutoFit/>
            </a:bodyPr>
            <a:lstStyle/>
            <a:p>
              <a:endParaRPr lang="en-US"/>
            </a:p>
          </p:txBody>
        </p:sp>
        <p:sp>
          <p:nvSpPr>
            <p:cNvPr id="20513" name="AutoShape 15"/>
            <p:cNvSpPr>
              <a:spLocks noChangeArrowheads="1"/>
            </p:cNvSpPr>
            <p:nvPr/>
          </p:nvSpPr>
          <p:spPr bwMode="auto">
            <a:xfrm>
              <a:off x="4248" y="2696"/>
              <a:ext cx="116" cy="280"/>
            </a:xfrm>
            <a:prstGeom prst="parallelogram">
              <a:avLst>
                <a:gd name="adj" fmla="val 25000"/>
              </a:avLst>
            </a:prstGeom>
            <a:noFill/>
            <a:ln w="28575">
              <a:solidFill>
                <a:schemeClr val="hlink"/>
              </a:solidFill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  <p:sp>
          <p:nvSpPr>
            <p:cNvPr id="20514" name="Line 16"/>
            <p:cNvSpPr>
              <a:spLocks noChangeShapeType="1"/>
            </p:cNvSpPr>
            <p:nvPr/>
          </p:nvSpPr>
          <p:spPr bwMode="auto">
            <a:xfrm flipV="1">
              <a:off x="4100" y="3220"/>
              <a:ext cx="944" cy="312"/>
            </a:xfrm>
            <a:prstGeom prst="line">
              <a:avLst/>
            </a:prstGeom>
            <a:noFill/>
            <a:ln w="28575">
              <a:solidFill>
                <a:schemeClr val="accent2"/>
              </a:solidFill>
              <a:round/>
              <a:headEnd/>
              <a:tailEnd/>
            </a:ln>
          </p:spPr>
          <p:txBody>
            <a:bodyPr wrap="none">
              <a:spAutoFit/>
            </a:bodyPr>
            <a:lstStyle/>
            <a:p>
              <a:endParaRPr lang="en-US"/>
            </a:p>
          </p:txBody>
        </p:sp>
        <p:sp>
          <p:nvSpPr>
            <p:cNvPr id="20515" name="Line 17"/>
            <p:cNvSpPr>
              <a:spLocks noChangeShapeType="1"/>
            </p:cNvSpPr>
            <p:nvPr/>
          </p:nvSpPr>
          <p:spPr bwMode="auto">
            <a:xfrm flipV="1">
              <a:off x="4156" y="3356"/>
              <a:ext cx="944" cy="312"/>
            </a:xfrm>
            <a:prstGeom prst="line">
              <a:avLst/>
            </a:prstGeom>
            <a:noFill/>
            <a:ln w="28575">
              <a:solidFill>
                <a:schemeClr val="accent2"/>
              </a:solidFill>
              <a:round/>
              <a:headEnd/>
              <a:tailEnd/>
            </a:ln>
          </p:spPr>
          <p:txBody>
            <a:bodyPr wrap="none">
              <a:spAutoFit/>
            </a:bodyPr>
            <a:lstStyle/>
            <a:p>
              <a:endParaRPr lang="en-US"/>
            </a:p>
          </p:txBody>
        </p:sp>
        <p:sp>
          <p:nvSpPr>
            <p:cNvPr id="20516" name="Freeform 18"/>
            <p:cNvSpPr>
              <a:spLocks/>
            </p:cNvSpPr>
            <p:nvPr/>
          </p:nvSpPr>
          <p:spPr bwMode="auto">
            <a:xfrm>
              <a:off x="5052" y="3097"/>
              <a:ext cx="377" cy="288"/>
            </a:xfrm>
            <a:custGeom>
              <a:avLst/>
              <a:gdLst>
                <a:gd name="T0" fmla="*/ 0 w 377"/>
                <a:gd name="T1" fmla="*/ 119 h 288"/>
                <a:gd name="T2" fmla="*/ 80 w 377"/>
                <a:gd name="T3" fmla="*/ 23 h 288"/>
                <a:gd name="T4" fmla="*/ 176 w 377"/>
                <a:gd name="T5" fmla="*/ 3 h 288"/>
                <a:gd name="T6" fmla="*/ 308 w 377"/>
                <a:gd name="T7" fmla="*/ 23 h 288"/>
                <a:gd name="T8" fmla="*/ 376 w 377"/>
                <a:gd name="T9" fmla="*/ 139 h 288"/>
                <a:gd name="T10" fmla="*/ 300 w 377"/>
                <a:gd name="T11" fmla="*/ 255 h 288"/>
                <a:gd name="T12" fmla="*/ 164 w 377"/>
                <a:gd name="T13" fmla="*/ 287 h 288"/>
                <a:gd name="T14" fmla="*/ 44 w 377"/>
                <a:gd name="T15" fmla="*/ 259 h 28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377"/>
                <a:gd name="T25" fmla="*/ 0 h 288"/>
                <a:gd name="T26" fmla="*/ 377 w 377"/>
                <a:gd name="T27" fmla="*/ 288 h 288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377" h="288">
                  <a:moveTo>
                    <a:pt x="0" y="119"/>
                  </a:moveTo>
                  <a:cubicBezTo>
                    <a:pt x="25" y="80"/>
                    <a:pt x="51" y="42"/>
                    <a:pt x="80" y="23"/>
                  </a:cubicBezTo>
                  <a:cubicBezTo>
                    <a:pt x="109" y="4"/>
                    <a:pt x="138" y="3"/>
                    <a:pt x="176" y="3"/>
                  </a:cubicBezTo>
                  <a:cubicBezTo>
                    <a:pt x="214" y="3"/>
                    <a:pt x="275" y="0"/>
                    <a:pt x="308" y="23"/>
                  </a:cubicBezTo>
                  <a:cubicBezTo>
                    <a:pt x="341" y="46"/>
                    <a:pt x="377" y="100"/>
                    <a:pt x="376" y="139"/>
                  </a:cubicBezTo>
                  <a:cubicBezTo>
                    <a:pt x="375" y="178"/>
                    <a:pt x="335" y="230"/>
                    <a:pt x="300" y="255"/>
                  </a:cubicBezTo>
                  <a:cubicBezTo>
                    <a:pt x="265" y="280"/>
                    <a:pt x="207" y="286"/>
                    <a:pt x="164" y="287"/>
                  </a:cubicBezTo>
                  <a:cubicBezTo>
                    <a:pt x="121" y="288"/>
                    <a:pt x="82" y="273"/>
                    <a:pt x="44" y="259"/>
                  </a:cubicBezTo>
                </a:path>
              </a:pathLst>
            </a:custGeom>
            <a:noFill/>
            <a:ln w="28575">
              <a:solidFill>
                <a:schemeClr val="accent2"/>
              </a:solidFill>
              <a:round/>
              <a:headEnd/>
              <a:tailEnd/>
            </a:ln>
          </p:spPr>
          <p:txBody>
            <a:bodyPr wrap="none">
              <a:spAutoFit/>
            </a:bodyPr>
            <a:lstStyle/>
            <a:p>
              <a:endParaRPr lang="en-US"/>
            </a:p>
          </p:txBody>
        </p:sp>
        <p:sp>
          <p:nvSpPr>
            <p:cNvPr id="20517" name="AutoShape 19"/>
            <p:cNvSpPr>
              <a:spLocks noChangeArrowheads="1"/>
            </p:cNvSpPr>
            <p:nvPr/>
          </p:nvSpPr>
          <p:spPr bwMode="auto">
            <a:xfrm rot="-1164423">
              <a:off x="5080" y="3132"/>
              <a:ext cx="304" cy="208"/>
            </a:xfrm>
            <a:prstGeom prst="hexagon">
              <a:avLst>
                <a:gd name="adj" fmla="val 36538"/>
                <a:gd name="vf" fmla="val 115470"/>
              </a:avLst>
            </a:prstGeom>
            <a:noFill/>
            <a:ln w="28575">
              <a:solidFill>
                <a:schemeClr val="accent2"/>
              </a:solidFill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</p:grpSp>
      <p:sp>
        <p:nvSpPr>
          <p:cNvPr id="20484" name="Text Box 69"/>
          <p:cNvSpPr txBox="1">
            <a:spLocks noChangeArrowheads="1"/>
          </p:cNvSpPr>
          <p:nvPr/>
        </p:nvSpPr>
        <p:spPr bwMode="auto">
          <a:xfrm>
            <a:off x="136525" y="303213"/>
            <a:ext cx="5730875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invariant 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to similarity transformations computed from four points</a:t>
            </a:r>
          </a:p>
        </p:txBody>
      </p:sp>
      <p:sp>
        <p:nvSpPr>
          <p:cNvPr id="20485" name="Rectangle 78"/>
          <p:cNvSpPr>
            <a:spLocks noChangeArrowheads="1"/>
          </p:cNvSpPr>
          <p:nvPr/>
        </p:nvSpPr>
        <p:spPr bwMode="auto">
          <a:xfrm>
            <a:off x="6096000" y="304800"/>
            <a:ext cx="2819400" cy="2667000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0486" name="Oval 79"/>
          <p:cNvSpPr>
            <a:spLocks noChangeArrowheads="1"/>
          </p:cNvSpPr>
          <p:nvPr/>
        </p:nvSpPr>
        <p:spPr bwMode="auto">
          <a:xfrm>
            <a:off x="7869238" y="704850"/>
            <a:ext cx="217487" cy="217488"/>
          </a:xfrm>
          <a:prstGeom prst="ellipse">
            <a:avLst/>
          </a:pr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0487" name="Oval 80"/>
          <p:cNvSpPr>
            <a:spLocks noChangeArrowheads="1"/>
          </p:cNvSpPr>
          <p:nvPr/>
        </p:nvSpPr>
        <p:spPr bwMode="auto">
          <a:xfrm>
            <a:off x="6934200" y="1712913"/>
            <a:ext cx="217488" cy="217487"/>
          </a:xfrm>
          <a:prstGeom prst="ellipse">
            <a:avLst/>
          </a:pr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0488" name="Oval 81"/>
          <p:cNvSpPr>
            <a:spLocks noChangeArrowheads="1"/>
          </p:cNvSpPr>
          <p:nvPr/>
        </p:nvSpPr>
        <p:spPr bwMode="auto">
          <a:xfrm>
            <a:off x="6861175" y="2289175"/>
            <a:ext cx="217488" cy="217488"/>
          </a:xfrm>
          <a:prstGeom prst="ellipse">
            <a:avLst/>
          </a:pr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0489" name="Oval 82"/>
          <p:cNvSpPr>
            <a:spLocks noChangeArrowheads="1"/>
          </p:cNvSpPr>
          <p:nvPr/>
        </p:nvSpPr>
        <p:spPr bwMode="auto">
          <a:xfrm>
            <a:off x="7581900" y="1928813"/>
            <a:ext cx="217488" cy="217487"/>
          </a:xfrm>
          <a:prstGeom prst="ellipse">
            <a:avLst/>
          </a:pr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0490" name="Rectangle 83"/>
          <p:cNvSpPr>
            <a:spLocks noChangeArrowheads="1"/>
          </p:cNvSpPr>
          <p:nvPr/>
        </p:nvSpPr>
        <p:spPr bwMode="auto">
          <a:xfrm rot="-703003">
            <a:off x="6772275" y="906463"/>
            <a:ext cx="1368425" cy="1368425"/>
          </a:xfrm>
          <a:prstGeom prst="rect">
            <a:avLst/>
          </a:prstGeom>
          <a:noFill/>
          <a:ln w="19050">
            <a:solidFill>
              <a:srgbClr val="FFFF00"/>
            </a:solidFill>
            <a:prstDash val="sysDot"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0491" name="Text Box 84"/>
          <p:cNvSpPr txBox="1">
            <a:spLocks noChangeArrowheads="1"/>
          </p:cNvSpPr>
          <p:nvPr/>
        </p:nvSpPr>
        <p:spPr bwMode="auto">
          <a:xfrm>
            <a:off x="6629400" y="2362200"/>
            <a:ext cx="4048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400">
                <a:solidFill>
                  <a:srgbClr val="00FF00"/>
                </a:solidFill>
                <a:latin typeface="Times New Roman" pitchFamily="18" charset="0"/>
              </a:rPr>
              <a:t>A</a:t>
            </a:r>
          </a:p>
        </p:txBody>
      </p:sp>
      <p:sp>
        <p:nvSpPr>
          <p:cNvPr id="20492" name="Text Box 85"/>
          <p:cNvSpPr txBox="1">
            <a:spLocks noChangeArrowheads="1"/>
          </p:cNvSpPr>
          <p:nvPr/>
        </p:nvSpPr>
        <p:spPr bwMode="auto">
          <a:xfrm>
            <a:off x="8069263" y="561975"/>
            <a:ext cx="387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400">
                <a:solidFill>
                  <a:srgbClr val="00FF00"/>
                </a:solidFill>
                <a:latin typeface="Times New Roman" pitchFamily="18" charset="0"/>
              </a:rPr>
              <a:t>B</a:t>
            </a:r>
          </a:p>
        </p:txBody>
      </p:sp>
      <p:sp>
        <p:nvSpPr>
          <p:cNvPr id="20493" name="Text Box 86"/>
          <p:cNvSpPr txBox="1">
            <a:spLocks noChangeArrowheads="1"/>
          </p:cNvSpPr>
          <p:nvPr/>
        </p:nvSpPr>
        <p:spPr bwMode="auto">
          <a:xfrm>
            <a:off x="6700838" y="1354138"/>
            <a:ext cx="387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400">
                <a:solidFill>
                  <a:srgbClr val="00FF00"/>
                </a:solidFill>
                <a:latin typeface="Times New Roman" pitchFamily="18" charset="0"/>
              </a:rPr>
              <a:t>C</a:t>
            </a:r>
          </a:p>
        </p:txBody>
      </p:sp>
      <p:sp>
        <p:nvSpPr>
          <p:cNvPr id="20494" name="Text Box 87"/>
          <p:cNvSpPr txBox="1">
            <a:spLocks noChangeArrowheads="1"/>
          </p:cNvSpPr>
          <p:nvPr/>
        </p:nvSpPr>
        <p:spPr bwMode="auto">
          <a:xfrm>
            <a:off x="7735888" y="1714500"/>
            <a:ext cx="4048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400">
                <a:solidFill>
                  <a:srgbClr val="00FF00"/>
                </a:solidFill>
                <a:latin typeface="Times New Roman" pitchFamily="18" charset="0"/>
              </a:rPr>
              <a:t>D</a:t>
            </a:r>
          </a:p>
        </p:txBody>
      </p:sp>
      <p:sp>
        <p:nvSpPr>
          <p:cNvPr id="20495" name="Line 88"/>
          <p:cNvSpPr>
            <a:spLocks noChangeShapeType="1"/>
          </p:cNvSpPr>
          <p:nvPr/>
        </p:nvSpPr>
        <p:spPr bwMode="auto">
          <a:xfrm flipV="1">
            <a:off x="6964363" y="2051050"/>
            <a:ext cx="1646237" cy="334963"/>
          </a:xfrm>
          <a:prstGeom prst="line">
            <a:avLst/>
          </a:prstGeom>
          <a:noFill/>
          <a:ln w="28575">
            <a:solidFill>
              <a:srgbClr val="FFFF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20496" name="Line 89"/>
          <p:cNvSpPr>
            <a:spLocks noChangeShapeType="1"/>
          </p:cNvSpPr>
          <p:nvPr/>
        </p:nvSpPr>
        <p:spPr bwMode="auto">
          <a:xfrm rot="16200000" flipV="1">
            <a:off x="5903913" y="1370013"/>
            <a:ext cx="1692275" cy="358775"/>
          </a:xfrm>
          <a:prstGeom prst="line">
            <a:avLst/>
          </a:prstGeom>
          <a:noFill/>
          <a:ln w="28575">
            <a:solidFill>
              <a:srgbClr val="FFFF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grpSp>
        <p:nvGrpSpPr>
          <p:cNvPr id="20497" name="Group 90"/>
          <p:cNvGrpSpPr>
            <a:grpSpLocks/>
          </p:cNvGrpSpPr>
          <p:nvPr/>
        </p:nvGrpSpPr>
        <p:grpSpPr bwMode="auto">
          <a:xfrm>
            <a:off x="6807200" y="1817688"/>
            <a:ext cx="912813" cy="544512"/>
            <a:chOff x="4217" y="2089"/>
            <a:chExt cx="575" cy="343"/>
          </a:xfrm>
        </p:grpSpPr>
        <p:sp>
          <p:nvSpPr>
            <p:cNvPr id="20498" name="Line 91"/>
            <p:cNvSpPr>
              <a:spLocks noChangeShapeType="1"/>
            </p:cNvSpPr>
            <p:nvPr/>
          </p:nvSpPr>
          <p:spPr bwMode="auto">
            <a:xfrm flipV="1">
              <a:off x="4217" y="2094"/>
              <a:ext cx="147" cy="33"/>
            </a:xfrm>
            <a:prstGeom prst="line">
              <a:avLst/>
            </a:prstGeom>
            <a:noFill/>
            <a:ln w="19050">
              <a:solidFill>
                <a:srgbClr val="FF33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499" name="Line 92"/>
            <p:cNvSpPr>
              <a:spLocks noChangeShapeType="1"/>
            </p:cNvSpPr>
            <p:nvPr/>
          </p:nvSpPr>
          <p:spPr bwMode="auto">
            <a:xfrm flipV="1">
              <a:off x="4257" y="2230"/>
              <a:ext cx="514" cy="107"/>
            </a:xfrm>
            <a:prstGeom prst="line">
              <a:avLst/>
            </a:prstGeom>
            <a:noFill/>
            <a:ln w="19050">
              <a:solidFill>
                <a:srgbClr val="FF33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500" name="Line 93"/>
            <p:cNvSpPr>
              <a:spLocks noChangeShapeType="1"/>
            </p:cNvSpPr>
            <p:nvPr/>
          </p:nvSpPr>
          <p:spPr bwMode="auto">
            <a:xfrm flipH="1" flipV="1">
              <a:off x="4354" y="2089"/>
              <a:ext cx="72" cy="343"/>
            </a:xfrm>
            <a:prstGeom prst="line">
              <a:avLst/>
            </a:prstGeom>
            <a:noFill/>
            <a:ln w="19050">
              <a:solidFill>
                <a:srgbClr val="FF33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501" name="Line 94"/>
            <p:cNvSpPr>
              <a:spLocks noChangeShapeType="1"/>
            </p:cNvSpPr>
            <p:nvPr/>
          </p:nvSpPr>
          <p:spPr bwMode="auto">
            <a:xfrm rot="16200000" flipV="1">
              <a:off x="4717" y="2278"/>
              <a:ext cx="130" cy="21"/>
            </a:xfrm>
            <a:prstGeom prst="line">
              <a:avLst/>
            </a:prstGeom>
            <a:noFill/>
            <a:ln w="19050">
              <a:solidFill>
                <a:srgbClr val="FF33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6464069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Recognition by components</a:t>
            </a:r>
            <a:endParaRPr lang="en-US" dirty="0"/>
          </a:p>
        </p:txBody>
      </p:sp>
      <p:pic>
        <p:nvPicPr>
          <p:cNvPr id="4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600" y="1141052"/>
            <a:ext cx="6285566" cy="56817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46671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Appearance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7933942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ortupe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0975" y="996950"/>
            <a:ext cx="5257800" cy="403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3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41400" y="5145088"/>
            <a:ext cx="7105650" cy="1536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4" name="Text Box 4"/>
          <p:cNvSpPr txBox="1">
            <a:spLocks noChangeArrowheads="1"/>
          </p:cNvSpPr>
          <p:nvPr/>
        </p:nvSpPr>
        <p:spPr bwMode="auto">
          <a:xfrm>
            <a:off x="1143000" y="152400"/>
            <a:ext cx="68262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3600">
                <a:solidFill>
                  <a:schemeClr val="tx2"/>
                </a:solidFill>
                <a:latin typeface="Times New Roman" pitchFamily="18" charset="0"/>
              </a:rPr>
              <a:t>Eigenfaces (Turk &amp; Pentland, 1991)</a:t>
            </a:r>
          </a:p>
        </p:txBody>
      </p:sp>
      <p:pic>
        <p:nvPicPr>
          <p:cNvPr id="25605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438775" y="914400"/>
            <a:ext cx="3576638" cy="426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410782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Color Histograms</a:t>
            </a:r>
          </a:p>
        </p:txBody>
      </p:sp>
      <p:sp>
        <p:nvSpPr>
          <p:cNvPr id="266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en-US" smtClean="0"/>
          </a:p>
        </p:txBody>
      </p:sp>
      <p:pic>
        <p:nvPicPr>
          <p:cNvPr id="26628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87825" y="1600200"/>
            <a:ext cx="3813175" cy="181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9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43000" y="2590800"/>
            <a:ext cx="2395538" cy="3605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30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657600" y="3886200"/>
            <a:ext cx="2336800" cy="2298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31" name="Rectangle 7"/>
          <p:cNvSpPr>
            <a:spLocks noChangeArrowheads="1"/>
          </p:cNvSpPr>
          <p:nvPr/>
        </p:nvSpPr>
        <p:spPr bwMode="auto">
          <a:xfrm>
            <a:off x="1343025" y="6324600"/>
            <a:ext cx="64579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400" dirty="0">
                <a:cs typeface="Arial" charset="0"/>
              </a:rPr>
              <a:t>Swain and Ballard, </a:t>
            </a:r>
            <a:r>
              <a:rPr lang="en-US" sz="2400" dirty="0">
                <a:cs typeface="Arial" charset="0"/>
                <a:hlinkClick r:id="rId6"/>
              </a:rPr>
              <a:t>Color Indexing</a:t>
            </a:r>
            <a:r>
              <a:rPr lang="en-US" sz="2400" dirty="0">
                <a:cs typeface="Arial" charset="0"/>
              </a:rPr>
              <a:t>, IJCV 1991.</a:t>
            </a:r>
          </a:p>
        </p:txBody>
      </p:sp>
    </p:spTree>
    <p:extLst>
      <p:ext uri="{BB962C8B-B14F-4D97-AF65-F5344CB8AC3E}">
        <p14:creationId xmlns:p14="http://schemas.microsoft.com/office/powerpoint/2010/main" val="6351230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ext Box 4"/>
          <p:cNvSpPr txBox="1">
            <a:spLocks noChangeArrowheads="1"/>
          </p:cNvSpPr>
          <p:nvPr/>
        </p:nvSpPr>
        <p:spPr bwMode="auto">
          <a:xfrm>
            <a:off x="228600" y="6172200"/>
            <a:ext cx="88392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>
                <a:solidFill>
                  <a:schemeClr val="tx2"/>
                </a:solidFill>
              </a:rPr>
              <a:t>H. Murase and S. Nayar, </a:t>
            </a:r>
            <a:r>
              <a:rPr lang="en-US"/>
              <a:t>Visual learning and recognition of 3-d objects from appearance, IJCV 1995</a:t>
            </a:r>
          </a:p>
        </p:txBody>
      </p:sp>
      <p:sp>
        <p:nvSpPr>
          <p:cNvPr id="27651" name="Rectangle 5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792162"/>
          </a:xfrm>
        </p:spPr>
        <p:txBody>
          <a:bodyPr/>
          <a:lstStyle/>
          <a:p>
            <a:pPr eaLnBrk="1" hangingPunct="1"/>
            <a:r>
              <a:rPr lang="en-US" smtClean="0"/>
              <a:t>Appearance manifolds</a:t>
            </a:r>
          </a:p>
        </p:txBody>
      </p:sp>
      <p:pic>
        <p:nvPicPr>
          <p:cNvPr id="6" name="100object-recog.mpg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4724400" y="2667000"/>
            <a:ext cx="4165600" cy="3124200"/>
          </a:xfrm>
          <a:prstGeom prst="rect">
            <a:avLst/>
          </a:prstGeom>
        </p:spPr>
      </p:pic>
      <p:pic>
        <p:nvPicPr>
          <p:cNvPr id="7" name="100object-vectors.mpg">
            <a:hlinkClick r:id="" action="ppaction://media"/>
          </p:cNvPr>
          <p:cNvPicPr>
            <a:picLocks noRot="1" noChangeAspect="1"/>
          </p:cNvPicPr>
          <p:nvPr>
            <a:videoFile r:link="rId2"/>
          </p:nvPr>
        </p:nvPicPr>
        <p:blipFill>
          <a:blip r:embed="rId6" cstate="print"/>
          <a:stretch>
            <a:fillRect/>
          </a:stretch>
        </p:blipFill>
        <p:spPr>
          <a:xfrm>
            <a:off x="304800" y="1600200"/>
            <a:ext cx="4165600" cy="3124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14577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vide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vide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How many categories?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Picture 3" descr="dictionary-2"/>
          <p:cNvPicPr>
            <a:picLocks noChangeAspect="1" noChangeArrowheads="1"/>
          </p:cNvPicPr>
          <p:nvPr/>
        </p:nvPicPr>
        <p:blipFill>
          <a:blip r:embed="rId2" cstate="print">
            <a:lum bright="-6000" contrast="24000"/>
          </a:blip>
          <a:srcRect/>
          <a:stretch>
            <a:fillRect/>
          </a:stretch>
        </p:blipFill>
        <p:spPr bwMode="auto">
          <a:xfrm>
            <a:off x="2590800" y="3581400"/>
            <a:ext cx="4000500" cy="29775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039768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Local features </a:t>
            </a:r>
            <a:endParaRPr lang="en-US" dirty="0"/>
          </a:p>
        </p:txBody>
      </p:sp>
      <p:pic>
        <p:nvPicPr>
          <p:cNvPr id="122881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400000">
            <a:off x="539980" y="1951040"/>
            <a:ext cx="1307452" cy="863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882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5400000">
            <a:off x="1699418" y="1934602"/>
            <a:ext cx="1318979" cy="9078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883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5400000">
            <a:off x="3029084" y="1824136"/>
            <a:ext cx="1295400" cy="11051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885" name="Picture 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33400" y="3292475"/>
            <a:ext cx="3829383" cy="287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887" name="Picture 7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876799" y="1957620"/>
            <a:ext cx="4021717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888" name="Picture 8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953000" y="3295700"/>
            <a:ext cx="3810000" cy="28583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Rectangle 7"/>
          <p:cNvSpPr>
            <a:spLocks noChangeArrowheads="1"/>
          </p:cNvSpPr>
          <p:nvPr/>
        </p:nvSpPr>
        <p:spPr bwMode="auto">
          <a:xfrm>
            <a:off x="3429000" y="6412468"/>
            <a:ext cx="240322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dirty="0" smtClean="0">
                <a:cs typeface="Arial" charset="0"/>
              </a:rPr>
              <a:t>D. Lowe (1999, 2004)</a:t>
            </a:r>
            <a:endParaRPr lang="en-US" dirty="0"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741243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67000" y="3200400"/>
            <a:ext cx="4292600" cy="3159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843" name="Rectangle 3"/>
          <p:cNvSpPr>
            <a:spLocks noGrp="1" noChangeArrowheads="1"/>
          </p:cNvSpPr>
          <p:nvPr>
            <p:ph type="title"/>
          </p:nvPr>
        </p:nvSpPr>
        <p:spPr>
          <a:xfrm>
            <a:off x="457200" y="228600"/>
            <a:ext cx="8229600" cy="1143000"/>
          </a:xfrm>
        </p:spPr>
        <p:txBody>
          <a:bodyPr/>
          <a:lstStyle/>
          <a:p>
            <a:pPr eaLnBrk="1" hangingPunct="1"/>
            <a:r>
              <a:rPr lang="en-US" dirty="0" smtClean="0"/>
              <a:t>Parts-and-shape models</a:t>
            </a:r>
          </a:p>
        </p:txBody>
      </p:sp>
      <p:sp>
        <p:nvSpPr>
          <p:cNvPr id="35844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152400" y="1524000"/>
            <a:ext cx="8229600" cy="4449763"/>
          </a:xfrm>
        </p:spPr>
        <p:txBody>
          <a:bodyPr/>
          <a:lstStyle/>
          <a:p>
            <a:pPr eaLnBrk="1" hangingPunct="1"/>
            <a:r>
              <a:rPr lang="en-US" sz="2400" dirty="0" smtClean="0"/>
              <a:t>Model:</a:t>
            </a:r>
          </a:p>
          <a:p>
            <a:pPr lvl="1" eaLnBrk="1" hangingPunct="1"/>
            <a:r>
              <a:rPr lang="en-US" dirty="0" smtClean="0"/>
              <a:t>Object as a set of parts</a:t>
            </a:r>
          </a:p>
          <a:p>
            <a:pPr lvl="1" eaLnBrk="1" hangingPunct="1"/>
            <a:r>
              <a:rPr lang="en-US" dirty="0" smtClean="0"/>
              <a:t>Relative locations between parts</a:t>
            </a:r>
          </a:p>
          <a:p>
            <a:pPr lvl="1" eaLnBrk="1" hangingPunct="1"/>
            <a:r>
              <a:rPr lang="en-US" dirty="0" smtClean="0"/>
              <a:t>Appearance of part</a:t>
            </a:r>
          </a:p>
          <a:p>
            <a:pPr lvl="1" eaLnBrk="1" hangingPunct="1">
              <a:buFontTx/>
              <a:buNone/>
            </a:pPr>
            <a:endParaRPr lang="en-US" dirty="0" smtClean="0"/>
          </a:p>
        </p:txBody>
      </p:sp>
      <p:sp>
        <p:nvSpPr>
          <p:cNvPr id="35845" name="Text Box 5"/>
          <p:cNvSpPr txBox="1">
            <a:spLocks noChangeArrowheads="1"/>
          </p:cNvSpPr>
          <p:nvPr/>
        </p:nvSpPr>
        <p:spPr bwMode="auto">
          <a:xfrm>
            <a:off x="5994400" y="6553200"/>
            <a:ext cx="31496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/>
              <a:t>Figure from [Fischler </a:t>
            </a:r>
            <a:r>
              <a:rPr lang="en-GB" sz="1400"/>
              <a:t>&amp; Elschlager </a:t>
            </a:r>
            <a:r>
              <a:rPr lang="en-US" sz="1400"/>
              <a:t>73]</a:t>
            </a:r>
          </a:p>
        </p:txBody>
      </p:sp>
    </p:spTree>
    <p:extLst>
      <p:ext uri="{BB962C8B-B14F-4D97-AF65-F5344CB8AC3E}">
        <p14:creationId xmlns:p14="http://schemas.microsoft.com/office/powerpoint/2010/main" val="6091709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Text Box 2"/>
          <p:cNvSpPr txBox="1">
            <a:spLocks noChangeArrowheads="1"/>
          </p:cNvSpPr>
          <p:nvPr/>
        </p:nvSpPr>
        <p:spPr bwMode="auto">
          <a:xfrm>
            <a:off x="0" y="72723"/>
            <a:ext cx="9144000" cy="5768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3608" tIns="41804" rIns="83608" bIns="41804" anchor="ctr">
            <a:spAutoFit/>
          </a:bodyPr>
          <a:lstStyle/>
          <a:p>
            <a:pPr algn="ctr" defTabSz="830263" eaLnBrk="0" hangingPunct="0">
              <a:tabLst>
                <a:tab pos="0" algn="l"/>
                <a:tab pos="414338" algn="l"/>
                <a:tab pos="830263" algn="l"/>
                <a:tab pos="1244600" algn="l"/>
                <a:tab pos="1658938" algn="l"/>
                <a:tab pos="2073275" algn="l"/>
                <a:tab pos="2489200" algn="l"/>
                <a:tab pos="2903538" algn="l"/>
                <a:tab pos="3317875" algn="l"/>
                <a:tab pos="3732213" algn="l"/>
                <a:tab pos="4148138" algn="l"/>
                <a:tab pos="4562475" algn="l"/>
                <a:tab pos="4976813" algn="l"/>
                <a:tab pos="5392738" algn="l"/>
                <a:tab pos="5807075" algn="l"/>
                <a:tab pos="6221413" algn="l"/>
                <a:tab pos="6635750" algn="l"/>
                <a:tab pos="7051675" algn="l"/>
                <a:tab pos="7466013" algn="l"/>
                <a:tab pos="7880350" algn="l"/>
                <a:tab pos="8294688" algn="l"/>
              </a:tabLst>
            </a:pPr>
            <a:r>
              <a:rPr lang="en-GB" sz="3200" dirty="0" smtClean="0"/>
              <a:t>Constellation models</a:t>
            </a:r>
            <a:endParaRPr lang="en-GB" sz="3200" dirty="0"/>
          </a:p>
        </p:txBody>
      </p:sp>
      <p:grpSp>
        <p:nvGrpSpPr>
          <p:cNvPr id="34819" name="Group 22"/>
          <p:cNvGrpSpPr>
            <a:grpSpLocks/>
          </p:cNvGrpSpPr>
          <p:nvPr/>
        </p:nvGrpSpPr>
        <p:grpSpPr bwMode="auto">
          <a:xfrm>
            <a:off x="762000" y="762000"/>
            <a:ext cx="7696200" cy="5257800"/>
            <a:chOff x="192" y="432"/>
            <a:chExt cx="5259" cy="3769"/>
          </a:xfrm>
        </p:grpSpPr>
        <p:pic>
          <p:nvPicPr>
            <p:cNvPr id="34821" name="Picture 3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924" y="622"/>
              <a:ext cx="2521" cy="16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4822" name="Picture 4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2944" y="2466"/>
              <a:ext cx="2507" cy="16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4823" name="Picture 5" descr="car_front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624" y="432"/>
              <a:ext cx="2112" cy="21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4824" name="Picture 6" descr="First%20Bought%20Car%20Front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192" y="2400"/>
              <a:ext cx="2700" cy="1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34825" name="Group 7"/>
            <p:cNvGrpSpPr>
              <a:grpSpLocks/>
            </p:cNvGrpSpPr>
            <p:nvPr/>
          </p:nvGrpSpPr>
          <p:grpSpPr bwMode="auto">
            <a:xfrm>
              <a:off x="576" y="1632"/>
              <a:ext cx="3213" cy="2569"/>
              <a:chOff x="576" y="1632"/>
              <a:chExt cx="3213" cy="2569"/>
            </a:xfrm>
          </p:grpSpPr>
          <p:sp>
            <p:nvSpPr>
              <p:cNvPr id="34836" name="Oval 8"/>
              <p:cNvSpPr>
                <a:spLocks noChangeArrowheads="1"/>
              </p:cNvSpPr>
              <p:nvPr/>
            </p:nvSpPr>
            <p:spPr bwMode="auto">
              <a:xfrm>
                <a:off x="3272" y="1711"/>
                <a:ext cx="517" cy="560"/>
              </a:xfrm>
              <a:prstGeom prst="ellipse">
                <a:avLst/>
              </a:prstGeom>
              <a:noFill/>
              <a:ln w="254160">
                <a:solidFill>
                  <a:srgbClr val="3366FF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4837" name="Oval 9"/>
              <p:cNvSpPr>
                <a:spLocks noChangeArrowheads="1"/>
              </p:cNvSpPr>
              <p:nvPr/>
            </p:nvSpPr>
            <p:spPr bwMode="auto">
              <a:xfrm>
                <a:off x="3109" y="3641"/>
                <a:ext cx="517" cy="560"/>
              </a:xfrm>
              <a:prstGeom prst="ellipse">
                <a:avLst/>
              </a:prstGeom>
              <a:noFill/>
              <a:ln w="254160">
                <a:solidFill>
                  <a:srgbClr val="3366FF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4838" name="Oval 10"/>
              <p:cNvSpPr>
                <a:spLocks noChangeArrowheads="1"/>
              </p:cNvSpPr>
              <p:nvPr/>
            </p:nvSpPr>
            <p:spPr bwMode="auto">
              <a:xfrm>
                <a:off x="720" y="1632"/>
                <a:ext cx="517" cy="560"/>
              </a:xfrm>
              <a:prstGeom prst="ellipse">
                <a:avLst/>
              </a:prstGeom>
              <a:noFill/>
              <a:ln w="254160">
                <a:solidFill>
                  <a:srgbClr val="3366FF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4839" name="Oval 11"/>
              <p:cNvSpPr>
                <a:spLocks noChangeArrowheads="1"/>
              </p:cNvSpPr>
              <p:nvPr/>
            </p:nvSpPr>
            <p:spPr bwMode="auto">
              <a:xfrm>
                <a:off x="576" y="3504"/>
                <a:ext cx="517" cy="560"/>
              </a:xfrm>
              <a:prstGeom prst="ellipse">
                <a:avLst/>
              </a:prstGeom>
              <a:noFill/>
              <a:ln w="254160">
                <a:solidFill>
                  <a:srgbClr val="3366FF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grpSp>
          <p:nvGrpSpPr>
            <p:cNvPr id="34826" name="Group 12"/>
            <p:cNvGrpSpPr>
              <a:grpSpLocks/>
            </p:cNvGrpSpPr>
            <p:nvPr/>
          </p:nvGrpSpPr>
          <p:grpSpPr bwMode="auto">
            <a:xfrm>
              <a:off x="1776" y="578"/>
              <a:ext cx="3058" cy="2430"/>
              <a:chOff x="1776" y="578"/>
              <a:chExt cx="3058" cy="2430"/>
            </a:xfrm>
          </p:grpSpPr>
          <p:sp>
            <p:nvSpPr>
              <p:cNvPr id="34832" name="Oval 13"/>
              <p:cNvSpPr>
                <a:spLocks noChangeArrowheads="1"/>
              </p:cNvSpPr>
              <p:nvPr/>
            </p:nvSpPr>
            <p:spPr bwMode="auto">
              <a:xfrm>
                <a:off x="4317" y="578"/>
                <a:ext cx="517" cy="560"/>
              </a:xfrm>
              <a:prstGeom prst="ellipse">
                <a:avLst/>
              </a:prstGeom>
              <a:noFill/>
              <a:ln w="254160">
                <a:solidFill>
                  <a:srgbClr val="FFFF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4833" name="Oval 14"/>
              <p:cNvSpPr>
                <a:spLocks noChangeArrowheads="1"/>
              </p:cNvSpPr>
              <p:nvPr/>
            </p:nvSpPr>
            <p:spPr bwMode="auto">
              <a:xfrm>
                <a:off x="4242" y="2422"/>
                <a:ext cx="517" cy="560"/>
              </a:xfrm>
              <a:prstGeom prst="ellipse">
                <a:avLst/>
              </a:prstGeom>
              <a:noFill/>
              <a:ln w="254160">
                <a:solidFill>
                  <a:srgbClr val="FFFF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4834" name="Oval 15"/>
              <p:cNvSpPr>
                <a:spLocks noChangeArrowheads="1"/>
              </p:cNvSpPr>
              <p:nvPr/>
            </p:nvSpPr>
            <p:spPr bwMode="auto">
              <a:xfrm>
                <a:off x="1776" y="624"/>
                <a:ext cx="517" cy="560"/>
              </a:xfrm>
              <a:prstGeom prst="ellipse">
                <a:avLst/>
              </a:prstGeom>
              <a:noFill/>
              <a:ln w="254160">
                <a:solidFill>
                  <a:srgbClr val="FFFF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4835" name="Oval 16"/>
              <p:cNvSpPr>
                <a:spLocks noChangeArrowheads="1"/>
              </p:cNvSpPr>
              <p:nvPr/>
            </p:nvSpPr>
            <p:spPr bwMode="auto">
              <a:xfrm>
                <a:off x="1872" y="2448"/>
                <a:ext cx="517" cy="560"/>
              </a:xfrm>
              <a:prstGeom prst="ellipse">
                <a:avLst/>
              </a:prstGeom>
              <a:noFill/>
              <a:ln w="254160">
                <a:solidFill>
                  <a:srgbClr val="FFFF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grpSp>
          <p:nvGrpSpPr>
            <p:cNvPr id="34827" name="Group 17"/>
            <p:cNvGrpSpPr>
              <a:grpSpLocks/>
            </p:cNvGrpSpPr>
            <p:nvPr/>
          </p:nvGrpSpPr>
          <p:grpSpPr bwMode="auto">
            <a:xfrm>
              <a:off x="2112" y="1188"/>
              <a:ext cx="3178" cy="2445"/>
              <a:chOff x="2112" y="1188"/>
              <a:chExt cx="3178" cy="2445"/>
            </a:xfrm>
          </p:grpSpPr>
          <p:sp>
            <p:nvSpPr>
              <p:cNvPr id="34828" name="Oval 18"/>
              <p:cNvSpPr>
                <a:spLocks noChangeArrowheads="1"/>
              </p:cNvSpPr>
              <p:nvPr/>
            </p:nvSpPr>
            <p:spPr bwMode="auto">
              <a:xfrm>
                <a:off x="4589" y="1188"/>
                <a:ext cx="518" cy="561"/>
              </a:xfrm>
              <a:prstGeom prst="ellipse">
                <a:avLst/>
              </a:prstGeom>
              <a:noFill/>
              <a:ln w="254160">
                <a:solidFill>
                  <a:srgbClr val="FF33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4829" name="Oval 19"/>
              <p:cNvSpPr>
                <a:spLocks noChangeArrowheads="1"/>
              </p:cNvSpPr>
              <p:nvPr/>
            </p:nvSpPr>
            <p:spPr bwMode="auto">
              <a:xfrm>
                <a:off x="4773" y="2988"/>
                <a:ext cx="517" cy="560"/>
              </a:xfrm>
              <a:prstGeom prst="ellipse">
                <a:avLst/>
              </a:prstGeom>
              <a:noFill/>
              <a:ln w="254160">
                <a:solidFill>
                  <a:srgbClr val="FF33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4830" name="Oval 20"/>
              <p:cNvSpPr>
                <a:spLocks noChangeArrowheads="1"/>
              </p:cNvSpPr>
              <p:nvPr/>
            </p:nvSpPr>
            <p:spPr bwMode="auto">
              <a:xfrm>
                <a:off x="2112" y="1248"/>
                <a:ext cx="518" cy="561"/>
              </a:xfrm>
              <a:prstGeom prst="ellipse">
                <a:avLst/>
              </a:prstGeom>
              <a:noFill/>
              <a:ln w="254160">
                <a:solidFill>
                  <a:srgbClr val="FF33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4831" name="Oval 21"/>
              <p:cNvSpPr>
                <a:spLocks noChangeArrowheads="1"/>
              </p:cNvSpPr>
              <p:nvPr/>
            </p:nvSpPr>
            <p:spPr bwMode="auto">
              <a:xfrm>
                <a:off x="2304" y="3072"/>
                <a:ext cx="518" cy="561"/>
              </a:xfrm>
              <a:prstGeom prst="ellipse">
                <a:avLst/>
              </a:prstGeom>
              <a:noFill/>
              <a:ln w="254160">
                <a:solidFill>
                  <a:srgbClr val="FF33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</p:grpSp>
      </p:grpSp>
      <p:sp>
        <p:nvSpPr>
          <p:cNvPr id="34820" name="Text Box 23"/>
          <p:cNvSpPr txBox="1">
            <a:spLocks noChangeArrowheads="1"/>
          </p:cNvSpPr>
          <p:nvPr/>
        </p:nvSpPr>
        <p:spPr bwMode="auto">
          <a:xfrm>
            <a:off x="152400" y="6324600"/>
            <a:ext cx="8915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sz="2400">
                <a:latin typeface="Times New Roman" pitchFamily="18" charset="0"/>
              </a:rPr>
              <a:t>Weber, Welling &amp; Perona (2000), Fergus, Perona &amp; Zisserman (2003)</a:t>
            </a:r>
          </a:p>
        </p:txBody>
      </p:sp>
    </p:spTree>
    <p:extLst>
      <p:ext uri="{BB962C8B-B14F-4D97-AF65-F5344CB8AC3E}">
        <p14:creationId xmlns:p14="http://schemas.microsoft.com/office/powerpoint/2010/main" val="1652203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Representing people</a:t>
            </a:r>
          </a:p>
        </p:txBody>
      </p:sp>
      <p:graphicFrame>
        <p:nvGraphicFramePr>
          <p:cNvPr id="9218" name="Object 4"/>
          <p:cNvGraphicFramePr>
            <a:graphicFrameLocks noGrp="1" noChangeAspect="1"/>
          </p:cNvGraphicFramePr>
          <p:nvPr>
            <p:ph idx="1"/>
          </p:nvPr>
        </p:nvGraphicFramePr>
        <p:xfrm>
          <a:off x="0" y="0"/>
          <a:ext cx="9144000" cy="685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7" name="Image" r:id="rId4" imgW="13003175" imgH="9752381" progId="Photoshop.Image.10">
                  <p:embed/>
                </p:oleObj>
              </mc:Choice>
              <mc:Fallback>
                <p:oleObj name="Image" r:id="rId4" imgW="13003175" imgH="9752381" progId="Photoshop.Image.10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9144000" cy="6858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9220" name="Picture 7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096000" y="1600200"/>
            <a:ext cx="2971800" cy="3303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21" name="Rectangle 8"/>
          <p:cNvSpPr>
            <a:spLocks noChangeArrowheads="1"/>
          </p:cNvSpPr>
          <p:nvPr/>
        </p:nvSpPr>
        <p:spPr bwMode="auto">
          <a:xfrm>
            <a:off x="5029200" y="2209800"/>
            <a:ext cx="228600" cy="304800"/>
          </a:xfrm>
          <a:prstGeom prst="rect">
            <a:avLst/>
          </a:prstGeom>
          <a:noFill/>
          <a:ln w="762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85538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866" name="Group 2"/>
          <p:cNvGrpSpPr>
            <a:grpSpLocks/>
          </p:cNvGrpSpPr>
          <p:nvPr/>
        </p:nvGrpSpPr>
        <p:grpSpPr bwMode="auto">
          <a:xfrm>
            <a:off x="990600" y="1676400"/>
            <a:ext cx="2833688" cy="4691063"/>
            <a:chOff x="528" y="336"/>
            <a:chExt cx="1954" cy="3477"/>
          </a:xfrm>
        </p:grpSpPr>
        <p:pic>
          <p:nvPicPr>
            <p:cNvPr id="36882" name="Picture 3" descr="DaVinci_face_only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528" y="1392"/>
              <a:ext cx="1954" cy="24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50244" name="Text Box 4"/>
            <p:cNvSpPr txBox="1">
              <a:spLocks noChangeArrowheads="1"/>
            </p:cNvSpPr>
            <p:nvPr/>
          </p:nvSpPr>
          <p:spPr bwMode="auto">
            <a:xfrm>
              <a:off x="576" y="336"/>
              <a:ext cx="1584" cy="586"/>
            </a:xfrm>
            <a:prstGeom prst="rect">
              <a:avLst/>
            </a:prstGeom>
            <a:solidFill>
              <a:srgbClr val="DCF6D6"/>
            </a:solidFill>
            <a:ln w="28575">
              <a:solidFill>
                <a:srgbClr val="008000"/>
              </a:solidFill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  <a:defRPr/>
              </a:pPr>
              <a:r>
                <a:rPr lang="en-US" sz="4400" b="1">
                  <a:effectLst>
                    <a:outerShdw blurRad="38100" dist="38100" dir="2700000" algn="tl">
                      <a:srgbClr val="FFFFFF"/>
                    </a:outerShdw>
                  </a:effectLst>
                </a:rPr>
                <a:t>Object</a:t>
              </a:r>
            </a:p>
          </p:txBody>
        </p:sp>
      </p:grpSp>
      <p:grpSp>
        <p:nvGrpSpPr>
          <p:cNvPr id="36867" name="Group 6"/>
          <p:cNvGrpSpPr>
            <a:grpSpLocks/>
          </p:cNvGrpSpPr>
          <p:nvPr/>
        </p:nvGrpSpPr>
        <p:grpSpPr bwMode="auto">
          <a:xfrm>
            <a:off x="5053013" y="3048000"/>
            <a:ext cx="2719387" cy="3733800"/>
            <a:chOff x="3072" y="1008"/>
            <a:chExt cx="2274" cy="3168"/>
          </a:xfrm>
        </p:grpSpPr>
        <p:pic>
          <p:nvPicPr>
            <p:cNvPr id="36871" name="Picture 7" descr="lunch-bagtrans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3072" y="1008"/>
              <a:ext cx="2274" cy="31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6872" name="Picture 8" descr="ermine"/>
            <p:cNvPicPr>
              <a:picLocks noChangeAspect="1" noChangeArrowheads="1"/>
            </p:cNvPicPr>
            <p:nvPr/>
          </p:nvPicPr>
          <p:blipFill>
            <a:blip r:embed="rId5" cstate="print"/>
            <a:srcRect l="49399" t="22293" r="38898" b="71706"/>
            <a:stretch>
              <a:fillRect/>
            </a:stretch>
          </p:blipFill>
          <p:spPr bwMode="auto">
            <a:xfrm>
              <a:off x="4560" y="3072"/>
              <a:ext cx="480" cy="3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6873" name="Picture 9" descr="ermine"/>
            <p:cNvPicPr>
              <a:picLocks noChangeAspect="1" noChangeArrowheads="1"/>
            </p:cNvPicPr>
            <p:nvPr/>
          </p:nvPicPr>
          <p:blipFill>
            <a:blip r:embed="rId5" cstate="print"/>
            <a:srcRect l="57591" t="4288" r="29535" b="88853"/>
            <a:stretch>
              <a:fillRect/>
            </a:stretch>
          </p:blipFill>
          <p:spPr bwMode="auto">
            <a:xfrm>
              <a:off x="4224" y="1632"/>
              <a:ext cx="432" cy="31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6874" name="Picture 10" descr="ermine"/>
            <p:cNvPicPr>
              <a:picLocks noChangeAspect="1" noChangeArrowheads="1"/>
            </p:cNvPicPr>
            <p:nvPr/>
          </p:nvPicPr>
          <p:blipFill>
            <a:blip r:embed="rId5" cstate="print"/>
            <a:srcRect l="43547" t="38583" r="43579" b="54558"/>
            <a:stretch>
              <a:fillRect/>
            </a:stretch>
          </p:blipFill>
          <p:spPr bwMode="auto">
            <a:xfrm>
              <a:off x="3360" y="3120"/>
              <a:ext cx="432" cy="31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6875" name="Picture 11" descr="ermine"/>
            <p:cNvPicPr>
              <a:picLocks noChangeAspect="1" noChangeArrowheads="1"/>
            </p:cNvPicPr>
            <p:nvPr/>
          </p:nvPicPr>
          <p:blipFill>
            <a:blip r:embed="rId5" cstate="print"/>
            <a:srcRect l="38866" t="15433" r="51772" b="79422"/>
            <a:stretch>
              <a:fillRect/>
            </a:stretch>
          </p:blipFill>
          <p:spPr bwMode="auto">
            <a:xfrm>
              <a:off x="4416" y="2496"/>
              <a:ext cx="384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6876" name="Picture 12" descr="ermine"/>
            <p:cNvPicPr>
              <a:picLocks noChangeAspect="1" noChangeArrowheads="1"/>
            </p:cNvPicPr>
            <p:nvPr/>
          </p:nvPicPr>
          <p:blipFill>
            <a:blip r:embed="rId5" cstate="print"/>
            <a:srcRect l="58762" t="14577" r="31876" b="79422"/>
            <a:stretch>
              <a:fillRect/>
            </a:stretch>
          </p:blipFill>
          <p:spPr bwMode="auto">
            <a:xfrm>
              <a:off x="3840" y="2544"/>
              <a:ext cx="384" cy="3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6877" name="Picture 13" descr="ermine"/>
            <p:cNvPicPr>
              <a:picLocks noChangeAspect="1" noChangeArrowheads="1"/>
            </p:cNvPicPr>
            <p:nvPr/>
          </p:nvPicPr>
          <p:blipFill>
            <a:blip r:embed="rId5" cstate="print"/>
            <a:srcRect l="56421" t="32582" r="31876" b="62274"/>
            <a:stretch>
              <a:fillRect/>
            </a:stretch>
          </p:blipFill>
          <p:spPr bwMode="auto">
            <a:xfrm>
              <a:off x="4368" y="3600"/>
              <a:ext cx="480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6878" name="Picture 14" descr="ermine"/>
            <p:cNvPicPr>
              <a:picLocks noChangeAspect="1" noChangeArrowheads="1"/>
            </p:cNvPicPr>
            <p:nvPr/>
          </p:nvPicPr>
          <p:blipFill>
            <a:blip r:embed="rId5" cstate="print"/>
            <a:srcRect l="58762" t="27437" r="31876" b="67418"/>
            <a:stretch>
              <a:fillRect/>
            </a:stretch>
          </p:blipFill>
          <p:spPr bwMode="auto">
            <a:xfrm>
              <a:off x="4512" y="2064"/>
              <a:ext cx="384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6879" name="Picture 15" descr="ermine"/>
            <p:cNvPicPr>
              <a:picLocks noChangeAspect="1" noChangeArrowheads="1"/>
            </p:cNvPicPr>
            <p:nvPr/>
          </p:nvPicPr>
          <p:blipFill>
            <a:blip r:embed="rId5" cstate="print"/>
            <a:srcRect l="59932" t="23151" r="31876" b="71706"/>
            <a:stretch>
              <a:fillRect/>
            </a:stretch>
          </p:blipFill>
          <p:spPr bwMode="auto">
            <a:xfrm>
              <a:off x="4032" y="3024"/>
              <a:ext cx="336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6880" name="Picture 16" descr="ermine"/>
            <p:cNvPicPr>
              <a:picLocks noChangeAspect="1" noChangeArrowheads="1"/>
            </p:cNvPicPr>
            <p:nvPr/>
          </p:nvPicPr>
          <p:blipFill>
            <a:blip r:embed="rId5" cstate="print"/>
            <a:srcRect l="47058" t="24008" r="45920" b="63130"/>
            <a:stretch>
              <a:fillRect/>
            </a:stretch>
          </p:blipFill>
          <p:spPr bwMode="auto">
            <a:xfrm>
              <a:off x="3792" y="1680"/>
              <a:ext cx="288" cy="7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6881" name="Picture 17" descr="ermine"/>
            <p:cNvPicPr>
              <a:picLocks noChangeAspect="1" noChangeArrowheads="1"/>
            </p:cNvPicPr>
            <p:nvPr/>
          </p:nvPicPr>
          <p:blipFill>
            <a:blip r:embed="rId5" cstate="print"/>
            <a:srcRect l="50569" t="17148" r="37727" b="76851"/>
            <a:stretch>
              <a:fillRect/>
            </a:stretch>
          </p:blipFill>
          <p:spPr bwMode="auto">
            <a:xfrm>
              <a:off x="3648" y="3552"/>
              <a:ext cx="480" cy="3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650258" name="Text Box 18"/>
          <p:cNvSpPr txBox="1">
            <a:spLocks noChangeArrowheads="1"/>
          </p:cNvSpPr>
          <p:nvPr/>
        </p:nvSpPr>
        <p:spPr bwMode="auto">
          <a:xfrm>
            <a:off x="4402138" y="1295400"/>
            <a:ext cx="3827462" cy="1460500"/>
          </a:xfrm>
          <a:prstGeom prst="rect">
            <a:avLst/>
          </a:prstGeom>
          <a:solidFill>
            <a:srgbClr val="DFCCAB"/>
          </a:solidFill>
          <a:ln w="28575">
            <a:solidFill>
              <a:srgbClr val="9A7966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sz="4400" b="1">
                <a:effectLst>
                  <a:outerShdw blurRad="38100" dist="38100" dir="2700000" algn="tl">
                    <a:srgbClr val="FFFFFF"/>
                  </a:outerShdw>
                </a:effectLst>
              </a:rPr>
              <a:t>Bag of ‘words’</a:t>
            </a:r>
          </a:p>
        </p:txBody>
      </p:sp>
      <p:sp>
        <p:nvSpPr>
          <p:cNvPr id="36869" name="Line 19"/>
          <p:cNvSpPr>
            <a:spLocks noChangeShapeType="1"/>
          </p:cNvSpPr>
          <p:nvPr/>
        </p:nvSpPr>
        <p:spPr bwMode="auto">
          <a:xfrm>
            <a:off x="3357563" y="2000250"/>
            <a:ext cx="1044575" cy="0"/>
          </a:xfrm>
          <a:prstGeom prst="line">
            <a:avLst/>
          </a:prstGeom>
          <a:noFill/>
          <a:ln w="38100">
            <a:solidFill>
              <a:srgbClr val="333300"/>
            </a:solidFill>
            <a:round/>
            <a:headEnd/>
            <a:tailEnd type="triangle" w="lg" len="med"/>
          </a:ln>
        </p:spPr>
        <p:txBody>
          <a:bodyPr/>
          <a:lstStyle/>
          <a:p>
            <a:endParaRPr lang="en-US"/>
          </a:p>
        </p:txBody>
      </p:sp>
      <p:sp>
        <p:nvSpPr>
          <p:cNvPr id="36870" name="Rectangle 21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792162"/>
          </a:xfrm>
        </p:spPr>
        <p:txBody>
          <a:bodyPr/>
          <a:lstStyle/>
          <a:p>
            <a:pPr eaLnBrk="1" hangingPunct="1"/>
            <a:r>
              <a:rPr lang="en-US" smtClean="0"/>
              <a:t>Bag-of-features models</a:t>
            </a:r>
          </a:p>
        </p:txBody>
      </p:sp>
    </p:spTree>
    <p:extLst>
      <p:ext uri="{BB962C8B-B14F-4D97-AF65-F5344CB8AC3E}">
        <p14:creationId xmlns:p14="http://schemas.microsoft.com/office/powerpoint/2010/main" val="7536802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0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04800"/>
            <a:ext cx="8229600" cy="1143000"/>
          </a:xfrm>
        </p:spPr>
        <p:txBody>
          <a:bodyPr/>
          <a:lstStyle/>
          <a:p>
            <a:pPr eaLnBrk="1" hangingPunct="1"/>
            <a:r>
              <a:rPr lang="en-US" dirty="0" smtClean="0"/>
              <a:t>Objects as texture</a:t>
            </a:r>
          </a:p>
        </p:txBody>
      </p:sp>
      <p:grpSp>
        <p:nvGrpSpPr>
          <p:cNvPr id="3105" name="Group 3"/>
          <p:cNvGrpSpPr>
            <a:grpSpLocks/>
          </p:cNvGrpSpPr>
          <p:nvPr/>
        </p:nvGrpSpPr>
        <p:grpSpPr bwMode="auto">
          <a:xfrm>
            <a:off x="6324600" y="2667000"/>
            <a:ext cx="2741613" cy="2019300"/>
            <a:chOff x="3216" y="1440"/>
            <a:chExt cx="2352" cy="1733"/>
          </a:xfrm>
        </p:grpSpPr>
        <p:graphicFrame>
          <p:nvGraphicFramePr>
            <p:cNvPr id="3094" name="Object 4"/>
            <p:cNvGraphicFramePr>
              <a:graphicFrameLocks noChangeAspect="1"/>
            </p:cNvGraphicFramePr>
            <p:nvPr/>
          </p:nvGraphicFramePr>
          <p:xfrm>
            <a:off x="3744" y="1584"/>
            <a:ext cx="327" cy="20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518" name="Photo Editor Photo" r:id="rId4" imgW="657317" imgH="419048" progId="">
                    <p:embed/>
                  </p:oleObj>
                </mc:Choice>
                <mc:Fallback>
                  <p:oleObj name="Photo Editor Photo" r:id="rId4" imgW="657317" imgH="419048" progId="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744" y="1584"/>
                          <a:ext cx="327" cy="209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095" name="Object 5"/>
            <p:cNvGraphicFramePr>
              <a:graphicFrameLocks noChangeAspect="1"/>
            </p:cNvGraphicFramePr>
            <p:nvPr/>
          </p:nvGraphicFramePr>
          <p:xfrm>
            <a:off x="4608" y="1632"/>
            <a:ext cx="341" cy="24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519" name="Photo Editor Photo" r:id="rId6" imgW="685714" imgH="495369" progId="">
                    <p:embed/>
                  </p:oleObj>
                </mc:Choice>
                <mc:Fallback>
                  <p:oleObj name="Photo Editor Photo" r:id="rId6" imgW="685714" imgH="495369" progId="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7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608" y="1632"/>
                          <a:ext cx="341" cy="246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096" name="Object 6"/>
            <p:cNvGraphicFramePr>
              <a:graphicFrameLocks noChangeAspect="1"/>
            </p:cNvGraphicFramePr>
            <p:nvPr/>
          </p:nvGraphicFramePr>
          <p:xfrm>
            <a:off x="4176" y="1880"/>
            <a:ext cx="289" cy="37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520" name="Photo Editor Photo" r:id="rId8" imgW="581106" imgH="743054" progId="">
                    <p:embed/>
                  </p:oleObj>
                </mc:Choice>
                <mc:Fallback>
                  <p:oleObj name="Photo Editor Photo" r:id="rId8" imgW="581106" imgH="743054" progId="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9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176" y="1880"/>
                          <a:ext cx="289" cy="37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097" name="Object 7"/>
            <p:cNvGraphicFramePr>
              <a:graphicFrameLocks noChangeAspect="1"/>
            </p:cNvGraphicFramePr>
            <p:nvPr/>
          </p:nvGraphicFramePr>
          <p:xfrm>
            <a:off x="4080" y="2400"/>
            <a:ext cx="488" cy="32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521" name="Photo Editor Photo" r:id="rId10" imgW="980952" imgH="657317" progId="">
                    <p:embed/>
                  </p:oleObj>
                </mc:Choice>
                <mc:Fallback>
                  <p:oleObj name="Photo Editor Photo" r:id="rId10" imgW="980952" imgH="657317" progId="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1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080" y="2400"/>
                          <a:ext cx="488" cy="327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098" name="Object 8"/>
            <p:cNvGraphicFramePr>
              <a:graphicFrameLocks noChangeAspect="1"/>
            </p:cNvGraphicFramePr>
            <p:nvPr/>
          </p:nvGraphicFramePr>
          <p:xfrm>
            <a:off x="5184" y="1440"/>
            <a:ext cx="384" cy="261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522" name="Photo Editor Photo" r:id="rId12" imgW="771429" imgH="523810" progId="">
                    <p:embed/>
                  </p:oleObj>
                </mc:Choice>
                <mc:Fallback>
                  <p:oleObj name="Photo Editor Photo" r:id="rId12" imgW="771429" imgH="523810" progId="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3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5184" y="1440"/>
                          <a:ext cx="384" cy="261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099" name="Object 9"/>
            <p:cNvGraphicFramePr>
              <a:graphicFrameLocks noChangeAspect="1"/>
            </p:cNvGraphicFramePr>
            <p:nvPr/>
          </p:nvGraphicFramePr>
          <p:xfrm>
            <a:off x="3216" y="1824"/>
            <a:ext cx="261" cy="75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523" name="Photo Editor Photo" r:id="rId14" imgW="523810" imgH="1514686" progId="">
                    <p:embed/>
                  </p:oleObj>
                </mc:Choice>
                <mc:Fallback>
                  <p:oleObj name="Photo Editor Photo" r:id="rId14" imgW="523810" imgH="1514686" progId="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216" y="1824"/>
                          <a:ext cx="261" cy="755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100" name="Object 10"/>
            <p:cNvGraphicFramePr>
              <a:graphicFrameLocks noChangeAspect="1"/>
            </p:cNvGraphicFramePr>
            <p:nvPr/>
          </p:nvGraphicFramePr>
          <p:xfrm>
            <a:off x="4848" y="2160"/>
            <a:ext cx="303" cy="26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524" name="Photo Editor Photo" r:id="rId16" imgW="609524" imgH="523810" progId="">
                    <p:embed/>
                  </p:oleObj>
                </mc:Choice>
                <mc:Fallback>
                  <p:oleObj name="Photo Editor Photo" r:id="rId16" imgW="609524" imgH="523810" progId="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7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848" y="2160"/>
                          <a:ext cx="303" cy="26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101" name="Object 11"/>
            <p:cNvGraphicFramePr>
              <a:graphicFrameLocks noChangeAspect="1"/>
            </p:cNvGraphicFramePr>
            <p:nvPr/>
          </p:nvGraphicFramePr>
          <p:xfrm>
            <a:off x="3648" y="2784"/>
            <a:ext cx="294" cy="38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525" name="Photo Editor Photo" r:id="rId18" imgW="590476" imgH="781159" progId="">
                    <p:embed/>
                  </p:oleObj>
                </mc:Choice>
                <mc:Fallback>
                  <p:oleObj name="Photo Editor Photo" r:id="rId18" imgW="590476" imgH="781159" progId="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9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648" y="2784"/>
                          <a:ext cx="294" cy="389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102" name="Object 12"/>
            <p:cNvGraphicFramePr>
              <a:graphicFrameLocks noChangeAspect="1"/>
            </p:cNvGraphicFramePr>
            <p:nvPr/>
          </p:nvGraphicFramePr>
          <p:xfrm>
            <a:off x="4416" y="2832"/>
            <a:ext cx="384" cy="261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526" name="Photo Editor Photo" r:id="rId20" imgW="771429" imgH="523810" progId="">
                    <p:embed/>
                  </p:oleObj>
                </mc:Choice>
                <mc:Fallback>
                  <p:oleObj name="Photo Editor Photo" r:id="rId20" imgW="771429" imgH="523810" progId="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3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416" y="2832"/>
                          <a:ext cx="384" cy="261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103" name="Object 13"/>
            <p:cNvGraphicFramePr>
              <a:graphicFrameLocks noChangeAspect="1"/>
            </p:cNvGraphicFramePr>
            <p:nvPr/>
          </p:nvGraphicFramePr>
          <p:xfrm>
            <a:off x="3696" y="2112"/>
            <a:ext cx="303" cy="26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527" name="Photo Editor Photo" r:id="rId21" imgW="609524" imgH="523810" progId="">
                    <p:embed/>
                  </p:oleObj>
                </mc:Choice>
                <mc:Fallback>
                  <p:oleObj name="Photo Editor Photo" r:id="rId21" imgW="609524" imgH="523810" progId="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7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696" y="2112"/>
                          <a:ext cx="303" cy="26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3106" name="Group 14"/>
          <p:cNvGrpSpPr>
            <a:grpSpLocks/>
          </p:cNvGrpSpPr>
          <p:nvPr/>
        </p:nvGrpSpPr>
        <p:grpSpPr bwMode="auto">
          <a:xfrm>
            <a:off x="228600" y="2514600"/>
            <a:ext cx="2381250" cy="2319338"/>
            <a:chOff x="624" y="1536"/>
            <a:chExt cx="1863" cy="1815"/>
          </a:xfrm>
        </p:grpSpPr>
        <p:graphicFrame>
          <p:nvGraphicFramePr>
            <p:cNvPr id="3084" name="Object 15"/>
            <p:cNvGraphicFramePr>
              <a:graphicFrameLocks noChangeAspect="1"/>
            </p:cNvGraphicFramePr>
            <p:nvPr/>
          </p:nvGraphicFramePr>
          <p:xfrm>
            <a:off x="2160" y="1680"/>
            <a:ext cx="327" cy="20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528" name="Photo Editor Photo" r:id="rId22" imgW="657317" imgH="419048" progId="">
                    <p:embed/>
                  </p:oleObj>
                </mc:Choice>
                <mc:Fallback>
                  <p:oleObj name="Photo Editor Photo" r:id="rId22" imgW="657317" imgH="419048" progId="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160" y="1680"/>
                          <a:ext cx="327" cy="209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085" name="Object 16"/>
            <p:cNvGraphicFramePr>
              <a:graphicFrameLocks noChangeAspect="1"/>
            </p:cNvGraphicFramePr>
            <p:nvPr/>
          </p:nvGraphicFramePr>
          <p:xfrm>
            <a:off x="624" y="2688"/>
            <a:ext cx="341" cy="24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529" name="Photo Editor Photo" r:id="rId23" imgW="685714" imgH="495369" progId="">
                    <p:embed/>
                  </p:oleObj>
                </mc:Choice>
                <mc:Fallback>
                  <p:oleObj name="Photo Editor Photo" r:id="rId23" imgW="685714" imgH="495369" progId="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7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624" y="2688"/>
                          <a:ext cx="341" cy="246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086" name="Object 17"/>
            <p:cNvGraphicFramePr>
              <a:graphicFrameLocks noChangeAspect="1"/>
            </p:cNvGraphicFramePr>
            <p:nvPr/>
          </p:nvGraphicFramePr>
          <p:xfrm>
            <a:off x="816" y="1536"/>
            <a:ext cx="289" cy="37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530" name="Photo Editor Photo" r:id="rId24" imgW="581106" imgH="743054" progId="">
                    <p:embed/>
                  </p:oleObj>
                </mc:Choice>
                <mc:Fallback>
                  <p:oleObj name="Photo Editor Photo" r:id="rId24" imgW="581106" imgH="743054" progId="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9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816" y="1536"/>
                          <a:ext cx="289" cy="37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087" name="Object 18"/>
            <p:cNvGraphicFramePr>
              <a:graphicFrameLocks noChangeAspect="1"/>
            </p:cNvGraphicFramePr>
            <p:nvPr/>
          </p:nvGraphicFramePr>
          <p:xfrm>
            <a:off x="1920" y="3024"/>
            <a:ext cx="488" cy="32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531" name="Photo Editor Photo" r:id="rId25" imgW="980952" imgH="657317" progId="">
                    <p:embed/>
                  </p:oleObj>
                </mc:Choice>
                <mc:Fallback>
                  <p:oleObj name="Photo Editor Photo" r:id="rId25" imgW="980952" imgH="657317" progId="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1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920" y="3024"/>
                          <a:ext cx="488" cy="327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088" name="Object 19"/>
            <p:cNvGraphicFramePr>
              <a:graphicFrameLocks noChangeAspect="1"/>
            </p:cNvGraphicFramePr>
            <p:nvPr/>
          </p:nvGraphicFramePr>
          <p:xfrm>
            <a:off x="1152" y="2736"/>
            <a:ext cx="384" cy="261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532" name="Photo Editor Photo" r:id="rId26" imgW="771429" imgH="523810" progId="">
                    <p:embed/>
                  </p:oleObj>
                </mc:Choice>
                <mc:Fallback>
                  <p:oleObj name="Photo Editor Photo" r:id="rId26" imgW="771429" imgH="523810" progId="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3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152" y="2736"/>
                          <a:ext cx="384" cy="261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089" name="Object 20"/>
            <p:cNvGraphicFramePr>
              <a:graphicFrameLocks noChangeAspect="1"/>
            </p:cNvGraphicFramePr>
            <p:nvPr/>
          </p:nvGraphicFramePr>
          <p:xfrm>
            <a:off x="1824" y="2016"/>
            <a:ext cx="261" cy="75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533" name="Photo Editor Photo" r:id="rId27" imgW="523810" imgH="1514686" progId="">
                    <p:embed/>
                  </p:oleObj>
                </mc:Choice>
                <mc:Fallback>
                  <p:oleObj name="Photo Editor Photo" r:id="rId27" imgW="523810" imgH="1514686" progId="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824" y="2016"/>
                          <a:ext cx="261" cy="755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090" name="Object 21"/>
            <p:cNvGraphicFramePr>
              <a:graphicFrameLocks noChangeAspect="1"/>
            </p:cNvGraphicFramePr>
            <p:nvPr/>
          </p:nvGraphicFramePr>
          <p:xfrm>
            <a:off x="1200" y="1584"/>
            <a:ext cx="303" cy="26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534" name="Photo Editor Photo" r:id="rId28" imgW="609524" imgH="523810" progId="">
                    <p:embed/>
                  </p:oleObj>
                </mc:Choice>
                <mc:Fallback>
                  <p:oleObj name="Photo Editor Photo" r:id="rId28" imgW="609524" imgH="523810" progId="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7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200" y="1584"/>
                          <a:ext cx="303" cy="26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091" name="Object 22"/>
            <p:cNvGraphicFramePr>
              <a:graphicFrameLocks noChangeAspect="1"/>
            </p:cNvGraphicFramePr>
            <p:nvPr/>
          </p:nvGraphicFramePr>
          <p:xfrm>
            <a:off x="1536" y="1536"/>
            <a:ext cx="294" cy="38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535" name="Photo Editor Photo" r:id="rId29" imgW="590476" imgH="781159" progId="">
                    <p:embed/>
                  </p:oleObj>
                </mc:Choice>
                <mc:Fallback>
                  <p:oleObj name="Photo Editor Photo" r:id="rId29" imgW="590476" imgH="781159" progId="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9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536" y="1536"/>
                          <a:ext cx="294" cy="389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092" name="Object 23"/>
            <p:cNvGraphicFramePr>
              <a:graphicFrameLocks noChangeAspect="1"/>
            </p:cNvGraphicFramePr>
            <p:nvPr/>
          </p:nvGraphicFramePr>
          <p:xfrm>
            <a:off x="1296" y="2208"/>
            <a:ext cx="384" cy="261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536" name="Photo Editor Photo" r:id="rId30" imgW="771429" imgH="523810" progId="">
                    <p:embed/>
                  </p:oleObj>
                </mc:Choice>
                <mc:Fallback>
                  <p:oleObj name="Photo Editor Photo" r:id="rId30" imgW="771429" imgH="523810" progId="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3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296" y="2208"/>
                          <a:ext cx="384" cy="261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093" name="Object 24"/>
            <p:cNvGraphicFramePr>
              <a:graphicFrameLocks noChangeAspect="1"/>
            </p:cNvGraphicFramePr>
            <p:nvPr/>
          </p:nvGraphicFramePr>
          <p:xfrm>
            <a:off x="816" y="2056"/>
            <a:ext cx="303" cy="26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537" name="Photo Editor Photo" r:id="rId31" imgW="609524" imgH="523810" progId="">
                    <p:embed/>
                  </p:oleObj>
                </mc:Choice>
                <mc:Fallback>
                  <p:oleObj name="Photo Editor Photo" r:id="rId31" imgW="609524" imgH="523810" progId="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7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816" y="2056"/>
                          <a:ext cx="303" cy="26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3107" name="Group 25"/>
          <p:cNvGrpSpPr>
            <a:grpSpLocks/>
          </p:cNvGrpSpPr>
          <p:nvPr/>
        </p:nvGrpSpPr>
        <p:grpSpPr bwMode="auto">
          <a:xfrm>
            <a:off x="3048000" y="2971800"/>
            <a:ext cx="2743200" cy="1679575"/>
            <a:chOff x="-96" y="2016"/>
            <a:chExt cx="2127" cy="1302"/>
          </a:xfrm>
        </p:grpSpPr>
        <p:graphicFrame>
          <p:nvGraphicFramePr>
            <p:cNvPr id="3074" name="Object 26"/>
            <p:cNvGraphicFramePr>
              <a:graphicFrameLocks noChangeAspect="1"/>
            </p:cNvGraphicFramePr>
            <p:nvPr/>
          </p:nvGraphicFramePr>
          <p:xfrm>
            <a:off x="432" y="2400"/>
            <a:ext cx="327" cy="20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538" name="Photo Editor Photo" r:id="rId32" imgW="657317" imgH="419048" progId="">
                    <p:embed/>
                  </p:oleObj>
                </mc:Choice>
                <mc:Fallback>
                  <p:oleObj name="Photo Editor Photo" r:id="rId32" imgW="657317" imgH="419048" progId="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32" y="2400"/>
                          <a:ext cx="327" cy="209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075" name="Object 27"/>
            <p:cNvGraphicFramePr>
              <a:graphicFrameLocks noChangeAspect="1"/>
            </p:cNvGraphicFramePr>
            <p:nvPr/>
          </p:nvGraphicFramePr>
          <p:xfrm>
            <a:off x="384" y="3072"/>
            <a:ext cx="341" cy="24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539" name="Photo Editor Photo" r:id="rId33" imgW="685714" imgH="495369" progId="">
                    <p:embed/>
                  </p:oleObj>
                </mc:Choice>
                <mc:Fallback>
                  <p:oleObj name="Photo Editor Photo" r:id="rId33" imgW="685714" imgH="495369" progId="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7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84" y="3072"/>
                          <a:ext cx="341" cy="246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076" name="Object 28"/>
            <p:cNvGraphicFramePr>
              <a:graphicFrameLocks noChangeAspect="1"/>
            </p:cNvGraphicFramePr>
            <p:nvPr/>
          </p:nvGraphicFramePr>
          <p:xfrm>
            <a:off x="432" y="2640"/>
            <a:ext cx="289" cy="37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540" name="Photo Editor Photo" r:id="rId34" imgW="581106" imgH="743054" progId="">
                    <p:embed/>
                  </p:oleObj>
                </mc:Choice>
                <mc:Fallback>
                  <p:oleObj name="Photo Editor Photo" r:id="rId34" imgW="581106" imgH="743054" progId="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9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32" y="2640"/>
                          <a:ext cx="289" cy="37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077" name="Object 29"/>
            <p:cNvGraphicFramePr>
              <a:graphicFrameLocks noChangeAspect="1"/>
            </p:cNvGraphicFramePr>
            <p:nvPr/>
          </p:nvGraphicFramePr>
          <p:xfrm>
            <a:off x="336" y="2016"/>
            <a:ext cx="488" cy="32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541" name="Photo Editor Photo" r:id="rId35" imgW="980952" imgH="657317" progId="">
                    <p:embed/>
                  </p:oleObj>
                </mc:Choice>
                <mc:Fallback>
                  <p:oleObj name="Photo Editor Photo" r:id="rId35" imgW="980952" imgH="657317" progId="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1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36" y="2016"/>
                          <a:ext cx="488" cy="327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078" name="Object 30"/>
            <p:cNvGraphicFramePr>
              <a:graphicFrameLocks noChangeAspect="1"/>
            </p:cNvGraphicFramePr>
            <p:nvPr/>
          </p:nvGraphicFramePr>
          <p:xfrm>
            <a:off x="-96" y="2640"/>
            <a:ext cx="384" cy="261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542" name="Photo Editor Photo" r:id="rId36" imgW="771429" imgH="523810" progId="">
                    <p:embed/>
                  </p:oleObj>
                </mc:Choice>
                <mc:Fallback>
                  <p:oleObj name="Photo Editor Photo" r:id="rId36" imgW="771429" imgH="523810" progId="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3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-96" y="2640"/>
                          <a:ext cx="384" cy="261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079" name="Object 31"/>
            <p:cNvGraphicFramePr>
              <a:graphicFrameLocks noChangeAspect="1"/>
            </p:cNvGraphicFramePr>
            <p:nvPr/>
          </p:nvGraphicFramePr>
          <p:xfrm>
            <a:off x="864" y="2544"/>
            <a:ext cx="261" cy="75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543" name="Photo Editor Photo" r:id="rId37" imgW="523810" imgH="1514686" progId="">
                    <p:embed/>
                  </p:oleObj>
                </mc:Choice>
                <mc:Fallback>
                  <p:oleObj name="Photo Editor Photo" r:id="rId37" imgW="523810" imgH="1514686" progId="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864" y="2544"/>
                          <a:ext cx="261" cy="755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080" name="Object 32"/>
            <p:cNvGraphicFramePr>
              <a:graphicFrameLocks noChangeAspect="1"/>
            </p:cNvGraphicFramePr>
            <p:nvPr/>
          </p:nvGraphicFramePr>
          <p:xfrm>
            <a:off x="1632" y="2592"/>
            <a:ext cx="303" cy="26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544" name="Photo Editor Photo" r:id="rId38" imgW="609524" imgH="523810" progId="">
                    <p:embed/>
                  </p:oleObj>
                </mc:Choice>
                <mc:Fallback>
                  <p:oleObj name="Photo Editor Photo" r:id="rId38" imgW="609524" imgH="523810" progId="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7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632" y="2592"/>
                          <a:ext cx="303" cy="26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081" name="Object 33"/>
            <p:cNvGraphicFramePr>
              <a:graphicFrameLocks noChangeAspect="1"/>
            </p:cNvGraphicFramePr>
            <p:nvPr/>
          </p:nvGraphicFramePr>
          <p:xfrm>
            <a:off x="1152" y="2160"/>
            <a:ext cx="294" cy="38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545" name="Photo Editor Photo" r:id="rId39" imgW="590476" imgH="781159" progId="">
                    <p:embed/>
                  </p:oleObj>
                </mc:Choice>
                <mc:Fallback>
                  <p:oleObj name="Photo Editor Photo" r:id="rId39" imgW="590476" imgH="781159" progId="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9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152" y="2160"/>
                          <a:ext cx="294" cy="389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082" name="Object 34"/>
            <p:cNvGraphicFramePr>
              <a:graphicFrameLocks noChangeAspect="1"/>
            </p:cNvGraphicFramePr>
            <p:nvPr/>
          </p:nvGraphicFramePr>
          <p:xfrm>
            <a:off x="1344" y="2976"/>
            <a:ext cx="384" cy="261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546" name="Photo Editor Photo" r:id="rId40" imgW="771429" imgH="523810" progId="">
                    <p:embed/>
                  </p:oleObj>
                </mc:Choice>
                <mc:Fallback>
                  <p:oleObj name="Photo Editor Photo" r:id="rId40" imgW="771429" imgH="523810" progId="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3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344" y="2976"/>
                          <a:ext cx="384" cy="261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083" name="Object 35"/>
            <p:cNvGraphicFramePr>
              <a:graphicFrameLocks noChangeAspect="1"/>
            </p:cNvGraphicFramePr>
            <p:nvPr/>
          </p:nvGraphicFramePr>
          <p:xfrm>
            <a:off x="1728" y="2160"/>
            <a:ext cx="303" cy="26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547" name="Photo Editor Photo" r:id="rId41" imgW="609524" imgH="523810" progId="">
                    <p:embed/>
                  </p:oleObj>
                </mc:Choice>
                <mc:Fallback>
                  <p:oleObj name="Photo Editor Photo" r:id="rId41" imgW="609524" imgH="523810" progId="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7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728" y="2160"/>
                          <a:ext cx="303" cy="26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3108" name="Rectangle 36"/>
          <p:cNvSpPr>
            <a:spLocks noChangeArrowheads="1"/>
          </p:cNvSpPr>
          <p:nvPr/>
        </p:nvSpPr>
        <p:spPr bwMode="auto">
          <a:xfrm>
            <a:off x="76200" y="2438400"/>
            <a:ext cx="2667000" cy="25304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109" name="Rectangle 37"/>
          <p:cNvSpPr>
            <a:spLocks noChangeArrowheads="1"/>
          </p:cNvSpPr>
          <p:nvPr/>
        </p:nvSpPr>
        <p:spPr bwMode="auto">
          <a:xfrm>
            <a:off x="6261100" y="2438400"/>
            <a:ext cx="2806700" cy="254476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110" name="Rectangle 38"/>
          <p:cNvSpPr>
            <a:spLocks noChangeArrowheads="1"/>
          </p:cNvSpPr>
          <p:nvPr/>
        </p:nvSpPr>
        <p:spPr bwMode="auto">
          <a:xfrm>
            <a:off x="3048000" y="2438400"/>
            <a:ext cx="2806700" cy="254476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111" name="Rectangle 40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8229600" cy="4876800"/>
          </a:xfrm>
        </p:spPr>
        <p:txBody>
          <a:bodyPr>
            <a:normAutofit lnSpcReduction="10000"/>
          </a:bodyPr>
          <a:lstStyle/>
          <a:p>
            <a:pPr eaLnBrk="1" hangingPunct="1">
              <a:lnSpc>
                <a:spcPct val="90000"/>
              </a:lnSpc>
            </a:pPr>
            <a:r>
              <a:rPr lang="en-US" dirty="0" smtClean="0"/>
              <a:t>All of these are treated as being the same – no segmentation (background, foreground)</a:t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057330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4000" dirty="0" smtClean="0"/>
              <a:t>Global scene descriptors</a:t>
            </a:r>
          </a:p>
        </p:txBody>
      </p:sp>
      <p:sp>
        <p:nvSpPr>
          <p:cNvPr id="389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The “gist” of a scene: Oliva &amp; Torralba (2001)</a:t>
            </a:r>
          </a:p>
        </p:txBody>
      </p:sp>
      <p:grpSp>
        <p:nvGrpSpPr>
          <p:cNvPr id="38916" name="Group 9"/>
          <p:cNvGrpSpPr>
            <a:grpSpLocks/>
          </p:cNvGrpSpPr>
          <p:nvPr/>
        </p:nvGrpSpPr>
        <p:grpSpPr bwMode="auto">
          <a:xfrm>
            <a:off x="4114800" y="2590800"/>
            <a:ext cx="4953000" cy="2895600"/>
            <a:chOff x="912" y="1776"/>
            <a:chExt cx="4074" cy="2229"/>
          </a:xfrm>
        </p:grpSpPr>
        <p:pic>
          <p:nvPicPr>
            <p:cNvPr id="38919" name="Picture 4" descr="gist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912" y="1776"/>
              <a:ext cx="2880" cy="222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8920" name="Picture 7"/>
            <p:cNvPicPr>
              <a:picLocks noChangeAspect="1" noChangeArrowheads="1"/>
            </p:cNvPicPr>
            <p:nvPr/>
          </p:nvPicPr>
          <p:blipFill>
            <a:blip r:embed="rId4" cstate="print"/>
            <a:srcRect r="49162"/>
            <a:stretch>
              <a:fillRect/>
            </a:stretch>
          </p:blipFill>
          <p:spPr bwMode="auto">
            <a:xfrm>
              <a:off x="3840" y="1776"/>
              <a:ext cx="1146" cy="109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8921" name="Picture 8"/>
            <p:cNvPicPr>
              <a:picLocks noChangeAspect="1" noChangeArrowheads="1"/>
            </p:cNvPicPr>
            <p:nvPr/>
          </p:nvPicPr>
          <p:blipFill>
            <a:blip r:embed="rId4" cstate="print"/>
            <a:srcRect l="49162"/>
            <a:stretch>
              <a:fillRect/>
            </a:stretch>
          </p:blipFill>
          <p:spPr bwMode="auto">
            <a:xfrm>
              <a:off x="3792" y="2880"/>
              <a:ext cx="1146" cy="109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38917" name="Picture 42" descr="0681_gist_photoshopped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52400" y="2590800"/>
            <a:ext cx="3657600" cy="286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8918" name="Rectangle 8"/>
          <p:cNvSpPr>
            <a:spLocks noChangeArrowheads="1"/>
          </p:cNvSpPr>
          <p:nvPr/>
        </p:nvSpPr>
        <p:spPr bwMode="auto">
          <a:xfrm>
            <a:off x="685800" y="6019800"/>
            <a:ext cx="78486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400">
                <a:hlinkClick r:id="rId6"/>
              </a:rPr>
              <a:t>http://people.csail.mit.edu/torralba/code/spatialenvelope/</a:t>
            </a:r>
            <a:endParaRPr lang="en-US" sz="2400"/>
          </a:p>
        </p:txBody>
      </p:sp>
    </p:spTree>
    <p:extLst>
      <p:ext uri="{BB962C8B-B14F-4D97-AF65-F5344CB8AC3E}">
        <p14:creationId xmlns:p14="http://schemas.microsoft.com/office/powerpoint/2010/main" val="27502150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152400"/>
            <a:ext cx="8229600" cy="762000"/>
          </a:xfrm>
        </p:spPr>
        <p:txBody>
          <a:bodyPr/>
          <a:lstStyle/>
          <a:p>
            <a:pPr eaLnBrk="1" hangingPunct="1"/>
            <a:r>
              <a:rPr lang="en-US" sz="4000" dirty="0" smtClean="0"/>
              <a:t>Data-driven methods</a:t>
            </a:r>
          </a:p>
        </p:txBody>
      </p:sp>
      <p:pic>
        <p:nvPicPr>
          <p:cNvPr id="39940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38804" y="1143000"/>
            <a:ext cx="6762196" cy="510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4"/>
          <p:cNvSpPr/>
          <p:nvPr/>
        </p:nvSpPr>
        <p:spPr>
          <a:xfrm>
            <a:off x="0" y="6367046"/>
            <a:ext cx="914400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600" dirty="0" smtClean="0"/>
              <a:t>J. Hays and A. </a:t>
            </a:r>
            <a:r>
              <a:rPr lang="en-US" sz="1600" dirty="0" err="1" smtClean="0"/>
              <a:t>Efros</a:t>
            </a:r>
            <a:r>
              <a:rPr lang="en-US" sz="1600" dirty="0" smtClean="0"/>
              <a:t>, </a:t>
            </a:r>
            <a:r>
              <a:rPr lang="en-US" sz="1600" dirty="0" smtClean="0">
                <a:hlinkClick r:id="rId4"/>
              </a:rPr>
              <a:t>Scene Completion using Millions of Photographs</a:t>
            </a:r>
            <a:r>
              <a:rPr lang="en-US" sz="1600" dirty="0" smtClean="0"/>
              <a:t>, SIGGRAPH 2007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24338229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792163"/>
          </a:xfrm>
        </p:spPr>
        <p:txBody>
          <a:bodyPr/>
          <a:lstStyle/>
          <a:p>
            <a:r>
              <a:rPr lang="en-US" sz="4000" dirty="0" smtClean="0"/>
              <a:t>Data-driven methods</a:t>
            </a:r>
          </a:p>
        </p:txBody>
      </p:sp>
      <p:sp>
        <p:nvSpPr>
          <p:cNvPr id="40963" name="Content Placeholder 2"/>
          <p:cNvSpPr>
            <a:spLocks noGrp="1"/>
          </p:cNvSpPr>
          <p:nvPr>
            <p:ph idx="1"/>
          </p:nvPr>
        </p:nvSpPr>
        <p:spPr>
          <a:xfrm>
            <a:off x="457200" y="6400800"/>
            <a:ext cx="8229600" cy="457200"/>
          </a:xfrm>
        </p:spPr>
        <p:txBody>
          <a:bodyPr/>
          <a:lstStyle/>
          <a:p>
            <a:pPr algn="ctr">
              <a:buFontTx/>
              <a:buNone/>
            </a:pPr>
            <a:r>
              <a:rPr lang="en-US" sz="1800" dirty="0" smtClean="0"/>
              <a:t>J. </a:t>
            </a:r>
            <a:r>
              <a:rPr lang="en-US" sz="1800" dirty="0" err="1" smtClean="0"/>
              <a:t>Tighe</a:t>
            </a:r>
            <a:r>
              <a:rPr lang="en-US" sz="1800" dirty="0" smtClean="0"/>
              <a:t> and S. Lazebnik, ECCV 2010</a:t>
            </a:r>
          </a:p>
        </p:txBody>
      </p:sp>
      <p:pic>
        <p:nvPicPr>
          <p:cNvPr id="4096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36625" y="1219200"/>
            <a:ext cx="7369175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1443994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Successes</a:t>
            </a:r>
          </a:p>
        </p:txBody>
      </p:sp>
      <p:sp>
        <p:nvSpPr>
          <p:cNvPr id="460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eaLnBrk="1" hangingPunct="1">
              <a:spcBef>
                <a:spcPts val="0"/>
              </a:spcBef>
            </a:pPr>
            <a:r>
              <a:rPr lang="en-US" sz="2400" dirty="0" smtClean="0"/>
              <a:t>Reading license plates, zip codes, checks</a:t>
            </a:r>
          </a:p>
          <a:p>
            <a:pPr eaLnBrk="1" hangingPunct="1">
              <a:spcBef>
                <a:spcPts val="0"/>
              </a:spcBef>
            </a:pPr>
            <a:r>
              <a:rPr lang="en-US" sz="2400" dirty="0" smtClean="0"/>
              <a:t>Fingerprint recognition</a:t>
            </a:r>
          </a:p>
          <a:p>
            <a:pPr eaLnBrk="1" hangingPunct="1">
              <a:spcBef>
                <a:spcPts val="0"/>
              </a:spcBef>
            </a:pPr>
            <a:r>
              <a:rPr lang="en-US" sz="2400" dirty="0" smtClean="0"/>
              <a:t>Face detection</a:t>
            </a:r>
          </a:p>
          <a:p>
            <a:pPr eaLnBrk="1" hangingPunct="1">
              <a:spcBef>
                <a:spcPts val="0"/>
              </a:spcBef>
            </a:pPr>
            <a:r>
              <a:rPr lang="en-US" sz="2400" dirty="0" smtClean="0"/>
              <a:t>Recognition of flat textured objects (CD covers, book covers, etc.)</a:t>
            </a:r>
          </a:p>
        </p:txBody>
      </p:sp>
      <p:pic>
        <p:nvPicPr>
          <p:cNvPr id="46084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505200"/>
            <a:ext cx="3240088" cy="230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40088" y="3486733"/>
            <a:ext cx="2783977" cy="22792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172200" y="3486733"/>
            <a:ext cx="2287074" cy="2241333"/>
          </a:xfrm>
          <a:prstGeom prst="rect">
            <a:avLst/>
          </a:prstGeom>
          <a:noFill/>
          <a:ln w="28575" algn="ctr">
            <a:noFill/>
            <a:miter lim="800000"/>
            <a:headEnd/>
            <a:tailEnd type="none" w="lg" len="lg"/>
          </a:ln>
        </p:spPr>
      </p:pic>
    </p:spTree>
    <p:extLst>
      <p:ext uri="{BB962C8B-B14F-4D97-AF65-F5344CB8AC3E}">
        <p14:creationId xmlns:p14="http://schemas.microsoft.com/office/powerpoint/2010/main" val="31642947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10,000-30,000</a:t>
            </a:r>
            <a:endParaRPr lang="en-US" dirty="0"/>
          </a:p>
        </p:txBody>
      </p:sp>
      <p:pic>
        <p:nvPicPr>
          <p:cNvPr id="4" name="Picture 2" descr="objects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00200" y="1409542"/>
            <a:ext cx="5895776" cy="47166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728460649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/>
              <a:t>RECOGNITION AS AN APPLICATION OF MACHINE LEARNING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1724936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b="1" dirty="0" smtClean="0"/>
              <a:t>RECOGNITION THROUGH MACHINE LEARNING</a:t>
            </a:r>
            <a:endParaRPr lang="en-US" sz="32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81200"/>
            <a:ext cx="8229600" cy="4144963"/>
          </a:xfrm>
        </p:spPr>
        <p:txBody>
          <a:bodyPr>
            <a:normAutofit lnSpcReduction="10000"/>
          </a:bodyPr>
          <a:lstStyle/>
          <a:p>
            <a:r>
              <a:rPr lang="en-US" sz="2400" dirty="0" smtClean="0"/>
              <a:t>Learn a prediction function to a feature representation of the image to get the desired output:</a:t>
            </a:r>
            <a:br>
              <a:rPr lang="en-US" sz="2400" dirty="0" smtClean="0"/>
            </a:br>
            <a:endParaRPr lang="en-US" sz="2400" dirty="0" smtClean="0"/>
          </a:p>
          <a:p>
            <a:pPr>
              <a:buNone/>
            </a:pPr>
            <a:r>
              <a:rPr lang="en-US" sz="2400" dirty="0" smtClean="0">
                <a:solidFill>
                  <a:srgbClr val="0000FF"/>
                </a:solidFill>
              </a:rPr>
              <a:t>			</a:t>
            </a:r>
            <a:r>
              <a:rPr lang="en-US" sz="6000" dirty="0" smtClean="0">
                <a:solidFill>
                  <a:srgbClr val="0000FF"/>
                </a:solidFill>
              </a:rPr>
              <a:t>f(    ) = “horse”</a:t>
            </a:r>
          </a:p>
          <a:p>
            <a:pPr>
              <a:buNone/>
            </a:pPr>
            <a:r>
              <a:rPr lang="en-US" sz="6000" dirty="0" smtClean="0">
                <a:solidFill>
                  <a:srgbClr val="0000FF"/>
                </a:solidFill>
              </a:rPr>
              <a:t>			f(    ) = “chair”</a:t>
            </a:r>
          </a:p>
          <a:p>
            <a:pPr>
              <a:buNone/>
            </a:pPr>
            <a:r>
              <a:rPr lang="en-US" sz="6000" dirty="0" smtClean="0">
                <a:solidFill>
                  <a:srgbClr val="0000FF"/>
                </a:solidFill>
              </a:rPr>
              <a:t>			f(    ) = “cow”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2999" y="3276600"/>
            <a:ext cx="739644" cy="64449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9196" y="4267200"/>
            <a:ext cx="697328" cy="762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2999" y="5334000"/>
            <a:ext cx="795704" cy="5295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28119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machine learning 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600200"/>
            <a:ext cx="8610600" cy="4525963"/>
          </a:xfrm>
        </p:spPr>
        <p:txBody>
          <a:bodyPr>
            <a:normAutofit fontScale="92500" lnSpcReduction="10000"/>
          </a:bodyPr>
          <a:lstStyle/>
          <a:p>
            <a:pPr algn="ctr">
              <a:buNone/>
            </a:pPr>
            <a:r>
              <a:rPr lang="en-US" sz="6000" dirty="0" smtClean="0"/>
              <a:t>y = f(</a:t>
            </a:r>
            <a:r>
              <a:rPr lang="en-US" sz="6000" b="1" dirty="0" smtClean="0"/>
              <a:t>x</a:t>
            </a:r>
            <a:r>
              <a:rPr lang="en-US" sz="6000" dirty="0" smtClean="0"/>
              <a:t>)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smtClean="0"/>
              <a:t/>
            </a:r>
            <a:br>
              <a:rPr lang="en-US" dirty="0" smtClean="0"/>
            </a:br>
            <a:endParaRPr lang="en-US" dirty="0" smtClean="0"/>
          </a:p>
          <a:p>
            <a:r>
              <a:rPr lang="en-US" sz="2400" b="1" dirty="0" smtClean="0"/>
              <a:t>Training: </a:t>
            </a:r>
            <a:r>
              <a:rPr lang="en-US" sz="2400" dirty="0" smtClean="0"/>
              <a:t>given a </a:t>
            </a:r>
            <a:r>
              <a:rPr lang="en-US" sz="2400" i="1" dirty="0" smtClean="0"/>
              <a:t>training set </a:t>
            </a:r>
            <a:r>
              <a:rPr lang="en-US" sz="2400" dirty="0" smtClean="0"/>
              <a:t>of labeled examples</a:t>
            </a:r>
            <a:r>
              <a:rPr lang="en-US" sz="2400" i="1" dirty="0" smtClean="0"/>
              <a:t> </a:t>
            </a:r>
            <a:r>
              <a:rPr lang="en-US" sz="2400" dirty="0" smtClean="0"/>
              <a:t>{(</a:t>
            </a:r>
            <a:r>
              <a:rPr lang="en-US" sz="2400" b="1" dirty="0" smtClean="0"/>
              <a:t>x</a:t>
            </a:r>
            <a:r>
              <a:rPr lang="en-US" sz="2400" baseline="-25000" dirty="0" smtClean="0"/>
              <a:t>1</a:t>
            </a:r>
            <a:r>
              <a:rPr lang="en-US" sz="2400" dirty="0" smtClean="0"/>
              <a:t>,y</a:t>
            </a:r>
            <a:r>
              <a:rPr lang="en-US" sz="2400" baseline="-25000" dirty="0" smtClean="0"/>
              <a:t>1</a:t>
            </a:r>
            <a:r>
              <a:rPr lang="en-US" sz="2400" dirty="0" smtClean="0"/>
              <a:t>), …, (</a:t>
            </a:r>
            <a:r>
              <a:rPr lang="en-US" sz="2400" b="1" dirty="0" err="1" smtClean="0"/>
              <a:t>x</a:t>
            </a:r>
            <a:r>
              <a:rPr lang="en-US" sz="2400" baseline="-25000" dirty="0" err="1" smtClean="0"/>
              <a:t>N</a:t>
            </a:r>
            <a:r>
              <a:rPr lang="en-US" sz="2400" dirty="0" err="1" smtClean="0"/>
              <a:t>,y</a:t>
            </a:r>
            <a:r>
              <a:rPr lang="en-US" sz="2400" baseline="-25000" dirty="0" err="1" smtClean="0"/>
              <a:t>N</a:t>
            </a:r>
            <a:r>
              <a:rPr lang="en-US" sz="2400" dirty="0" smtClean="0"/>
              <a:t>)}, estimate the prediction function f</a:t>
            </a:r>
            <a:r>
              <a:rPr lang="en-US" sz="2400" dirty="0" smtClean="0">
                <a:solidFill>
                  <a:srgbClr val="0000FF"/>
                </a:solidFill>
              </a:rPr>
              <a:t> </a:t>
            </a:r>
            <a:r>
              <a:rPr lang="en-US" sz="2400" dirty="0" smtClean="0"/>
              <a:t>by minimizing the prediction error on the training set</a:t>
            </a:r>
          </a:p>
          <a:p>
            <a:r>
              <a:rPr lang="en-US" sz="2400" b="1" dirty="0" smtClean="0"/>
              <a:t>Testing:</a:t>
            </a:r>
            <a:r>
              <a:rPr lang="en-US" sz="2400" dirty="0" smtClean="0"/>
              <a:t> apply f to a never before seen </a:t>
            </a:r>
            <a:r>
              <a:rPr lang="en-US" sz="2400" i="1" dirty="0" smtClean="0"/>
              <a:t>test example</a:t>
            </a:r>
            <a:r>
              <a:rPr lang="en-US" sz="2400" dirty="0" smtClean="0"/>
              <a:t> </a:t>
            </a:r>
            <a:r>
              <a:rPr lang="en-US" sz="2400" b="1" dirty="0" smtClean="0"/>
              <a:t>x</a:t>
            </a:r>
            <a:r>
              <a:rPr lang="en-US" sz="2400" dirty="0" smtClean="0"/>
              <a:t> and output the predicted value y = f(</a:t>
            </a:r>
            <a:r>
              <a:rPr lang="en-US" sz="2400" b="1" dirty="0" smtClean="0"/>
              <a:t>x</a:t>
            </a:r>
            <a:r>
              <a:rPr lang="en-US" sz="2400" dirty="0" smtClean="0"/>
              <a:t>)</a:t>
            </a:r>
          </a:p>
        </p:txBody>
      </p:sp>
      <p:cxnSp>
        <p:nvCxnSpPr>
          <p:cNvPr id="5" name="Straight Arrow Connector 4"/>
          <p:cNvCxnSpPr/>
          <p:nvPr/>
        </p:nvCxnSpPr>
        <p:spPr>
          <a:xfrm rot="5400000" flipH="1" flipV="1">
            <a:off x="3239294" y="2933700"/>
            <a:ext cx="685006" cy="794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Arrow Connector 6"/>
          <p:cNvCxnSpPr/>
          <p:nvPr/>
        </p:nvCxnSpPr>
        <p:spPr>
          <a:xfrm rot="5400000" flipH="1" flipV="1">
            <a:off x="4381500" y="2933700"/>
            <a:ext cx="685800" cy="1588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Arrow Connector 7"/>
          <p:cNvCxnSpPr/>
          <p:nvPr/>
        </p:nvCxnSpPr>
        <p:spPr>
          <a:xfrm rot="10800000">
            <a:off x="5334000" y="2590800"/>
            <a:ext cx="914400" cy="68580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3212733" y="3276600"/>
            <a:ext cx="8258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output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3822333" y="3276600"/>
            <a:ext cx="189266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prediction function</a:t>
            </a:r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5498733" y="3276600"/>
            <a:ext cx="151166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Image feature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930613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ounded Rectangle 29"/>
          <p:cNvSpPr/>
          <p:nvPr/>
        </p:nvSpPr>
        <p:spPr>
          <a:xfrm>
            <a:off x="5181600" y="5562600"/>
            <a:ext cx="1752600" cy="91440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2400" dirty="0" smtClean="0">
                <a:solidFill>
                  <a:schemeClr val="tx1"/>
                </a:solidFill>
              </a:rPr>
              <a:t>Prediction</a:t>
            </a:r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1024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792162"/>
          </a:xfrm>
        </p:spPr>
        <p:txBody>
          <a:bodyPr>
            <a:normAutofit fontScale="90000"/>
          </a:bodyPr>
          <a:lstStyle/>
          <a:p>
            <a:r>
              <a:rPr lang="en-US" b="1" dirty="0" smtClean="0"/>
              <a:t>STEPS IN LEARNING TO RECOGNIZE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5257800" y="990600"/>
            <a:ext cx="1600200" cy="83820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2400" dirty="0">
                <a:solidFill>
                  <a:schemeClr val="tx1"/>
                </a:solidFill>
              </a:rPr>
              <a:t>Training Labels</a:t>
            </a:r>
          </a:p>
        </p:txBody>
      </p:sp>
      <p:grpSp>
        <p:nvGrpSpPr>
          <p:cNvPr id="2" name="Group 12"/>
          <p:cNvGrpSpPr>
            <a:grpSpLocks/>
          </p:cNvGrpSpPr>
          <p:nvPr/>
        </p:nvGrpSpPr>
        <p:grpSpPr bwMode="auto">
          <a:xfrm>
            <a:off x="503979" y="2225676"/>
            <a:ext cx="1962908" cy="1782762"/>
            <a:chOff x="228600" y="1417320"/>
            <a:chExt cx="2438400" cy="2849880"/>
          </a:xfrm>
        </p:grpSpPr>
        <p:sp>
          <p:nvSpPr>
            <p:cNvPr id="10268" name="TextBox 7"/>
            <p:cNvSpPr txBox="1">
              <a:spLocks noChangeArrowheads="1"/>
            </p:cNvSpPr>
            <p:nvPr/>
          </p:nvSpPr>
          <p:spPr bwMode="auto">
            <a:xfrm>
              <a:off x="533401" y="1417320"/>
              <a:ext cx="1828800" cy="191881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endParaRPr lang="en-US" sz="2400" dirty="0" smtClean="0"/>
            </a:p>
            <a:p>
              <a:pPr algn="ctr"/>
              <a:r>
                <a:rPr lang="en-US" sz="2400" dirty="0" smtClean="0"/>
                <a:t>Training </a:t>
              </a:r>
              <a:r>
                <a:rPr lang="en-US" sz="2400" dirty="0"/>
                <a:t>Images</a:t>
              </a:r>
            </a:p>
          </p:txBody>
        </p:sp>
        <p:sp>
          <p:nvSpPr>
            <p:cNvPr id="11" name="Rounded Rectangle 10"/>
            <p:cNvSpPr/>
            <p:nvPr/>
          </p:nvSpPr>
          <p:spPr>
            <a:xfrm>
              <a:off x="228600" y="1447485"/>
              <a:ext cx="2438400" cy="2819715"/>
            </a:xfrm>
            <a:prstGeom prst="round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2400" dirty="0">
                <a:solidFill>
                  <a:schemeClr val="tx1"/>
                </a:solidFill>
              </a:endParaRPr>
            </a:p>
          </p:txBody>
        </p:sp>
      </p:grpSp>
      <p:sp>
        <p:nvSpPr>
          <p:cNvPr id="12" name="Rounded Rectangle 11"/>
          <p:cNvSpPr/>
          <p:nvPr/>
        </p:nvSpPr>
        <p:spPr>
          <a:xfrm>
            <a:off x="5410200" y="2438400"/>
            <a:ext cx="1371600" cy="91440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2400" dirty="0" smtClean="0">
                <a:solidFill>
                  <a:schemeClr val="tx1"/>
                </a:solidFill>
              </a:rPr>
              <a:t>Training</a:t>
            </a:r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10246" name="TextBox 13"/>
          <p:cNvSpPr txBox="1">
            <a:spLocks noChangeArrowheads="1"/>
          </p:cNvSpPr>
          <p:nvPr/>
        </p:nvSpPr>
        <p:spPr bwMode="auto">
          <a:xfrm>
            <a:off x="551692" y="838200"/>
            <a:ext cx="158190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800" b="1" dirty="0"/>
              <a:t>Training</a:t>
            </a:r>
          </a:p>
        </p:txBody>
      </p:sp>
      <p:sp>
        <p:nvSpPr>
          <p:cNvPr id="15" name="Rounded Rectangle 14"/>
          <p:cNvSpPr/>
          <p:nvPr/>
        </p:nvSpPr>
        <p:spPr>
          <a:xfrm>
            <a:off x="3200400" y="2438400"/>
            <a:ext cx="1524000" cy="91440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2400" dirty="0">
                <a:solidFill>
                  <a:schemeClr val="tx1"/>
                </a:solidFill>
              </a:rPr>
              <a:t>Image Features</a:t>
            </a:r>
          </a:p>
        </p:txBody>
      </p:sp>
      <p:sp>
        <p:nvSpPr>
          <p:cNvPr id="16" name="Right Arrow 15"/>
          <p:cNvSpPr/>
          <p:nvPr/>
        </p:nvSpPr>
        <p:spPr>
          <a:xfrm>
            <a:off x="2590800" y="2743200"/>
            <a:ext cx="533400" cy="304800"/>
          </a:xfrm>
          <a:prstGeom prst="rightArrow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17" name="Right Arrow 16"/>
          <p:cNvSpPr/>
          <p:nvPr/>
        </p:nvSpPr>
        <p:spPr>
          <a:xfrm>
            <a:off x="4800600" y="2743200"/>
            <a:ext cx="533400" cy="304800"/>
          </a:xfrm>
          <a:prstGeom prst="rightArrow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8" name="Right Arrow 17"/>
          <p:cNvSpPr/>
          <p:nvPr/>
        </p:nvSpPr>
        <p:spPr>
          <a:xfrm rot="5400000">
            <a:off x="5821362" y="1981200"/>
            <a:ext cx="457200" cy="304800"/>
          </a:xfrm>
          <a:prstGeom prst="rightArrow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9" name="Rounded Rectangle 18"/>
          <p:cNvSpPr/>
          <p:nvPr/>
        </p:nvSpPr>
        <p:spPr>
          <a:xfrm>
            <a:off x="2743200" y="5562600"/>
            <a:ext cx="1752600" cy="91440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2400" dirty="0">
                <a:solidFill>
                  <a:schemeClr val="tx1"/>
                </a:solidFill>
              </a:rPr>
              <a:t>Image Features</a:t>
            </a:r>
          </a:p>
        </p:txBody>
      </p:sp>
      <p:sp>
        <p:nvSpPr>
          <p:cNvPr id="20" name="Right Arrow 19"/>
          <p:cNvSpPr/>
          <p:nvPr/>
        </p:nvSpPr>
        <p:spPr>
          <a:xfrm>
            <a:off x="2133600" y="5867400"/>
            <a:ext cx="533400" cy="304800"/>
          </a:xfrm>
          <a:prstGeom prst="rightArrow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0254" name="TextBox 20"/>
          <p:cNvSpPr txBox="1">
            <a:spLocks noChangeArrowheads="1"/>
          </p:cNvSpPr>
          <p:nvPr/>
        </p:nvSpPr>
        <p:spPr bwMode="auto">
          <a:xfrm>
            <a:off x="620212" y="4800600"/>
            <a:ext cx="143718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800" b="1" dirty="0"/>
              <a:t>Testing</a:t>
            </a:r>
          </a:p>
        </p:txBody>
      </p:sp>
      <p:sp>
        <p:nvSpPr>
          <p:cNvPr id="10255" name="TextBox 21"/>
          <p:cNvSpPr txBox="1">
            <a:spLocks noChangeArrowheads="1"/>
          </p:cNvSpPr>
          <p:nvPr/>
        </p:nvSpPr>
        <p:spPr bwMode="auto">
          <a:xfrm>
            <a:off x="368300" y="5788818"/>
            <a:ext cx="16891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dirty="0"/>
              <a:t>Test Image</a:t>
            </a:r>
          </a:p>
        </p:txBody>
      </p:sp>
      <p:sp>
        <p:nvSpPr>
          <p:cNvPr id="23" name="Right Arrow 22"/>
          <p:cNvSpPr/>
          <p:nvPr/>
        </p:nvSpPr>
        <p:spPr>
          <a:xfrm>
            <a:off x="6858000" y="2743200"/>
            <a:ext cx="533400" cy="304800"/>
          </a:xfrm>
          <a:prstGeom prst="rightArrow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4" name="Rounded Rectangle 23"/>
          <p:cNvSpPr/>
          <p:nvPr/>
        </p:nvSpPr>
        <p:spPr>
          <a:xfrm>
            <a:off x="7543800" y="2438400"/>
            <a:ext cx="1524000" cy="91440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2400" dirty="0" smtClean="0">
                <a:solidFill>
                  <a:schemeClr val="tx1"/>
                </a:solidFill>
              </a:rPr>
              <a:t>Learned model</a:t>
            </a:r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25" name="Rounded Rectangle 24"/>
          <p:cNvSpPr/>
          <p:nvPr/>
        </p:nvSpPr>
        <p:spPr>
          <a:xfrm>
            <a:off x="5181600" y="3962400"/>
            <a:ext cx="1752600" cy="91440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2400" dirty="0" smtClean="0">
                <a:solidFill>
                  <a:schemeClr val="tx1"/>
                </a:solidFill>
              </a:rPr>
              <a:t>Learned model</a:t>
            </a:r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26" name="Right Arrow 25"/>
          <p:cNvSpPr/>
          <p:nvPr/>
        </p:nvSpPr>
        <p:spPr>
          <a:xfrm>
            <a:off x="4572000" y="5867400"/>
            <a:ext cx="533400" cy="304800"/>
          </a:xfrm>
          <a:prstGeom prst="rightArrow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1" name="TextBox 30"/>
          <p:cNvSpPr txBox="1"/>
          <p:nvPr/>
        </p:nvSpPr>
        <p:spPr>
          <a:xfrm>
            <a:off x="7474953" y="6581001"/>
            <a:ext cx="166904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Slide credit: D. </a:t>
            </a:r>
            <a:r>
              <a:rPr lang="en-US" sz="1200" dirty="0" err="1" smtClean="0"/>
              <a:t>Hoiem</a:t>
            </a:r>
            <a:endParaRPr lang="en-US" sz="1200" dirty="0"/>
          </a:p>
        </p:txBody>
      </p:sp>
      <p:sp>
        <p:nvSpPr>
          <p:cNvPr id="32" name="Right Arrow 31"/>
          <p:cNvSpPr/>
          <p:nvPr/>
        </p:nvSpPr>
        <p:spPr>
          <a:xfrm rot="5400000">
            <a:off x="5867400" y="5029200"/>
            <a:ext cx="457200" cy="304800"/>
          </a:xfrm>
          <a:prstGeom prst="rightArrow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34028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10" grpId="0" animBg="1"/>
      <p:bldP spid="12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10254" grpId="0"/>
      <p:bldP spid="10255" grpId="0"/>
      <p:bldP spid="23" grpId="0" animBg="1"/>
      <p:bldP spid="24" grpId="0" animBg="1"/>
      <p:bldP spid="25" grpId="0" animBg="1"/>
      <p:bldP spid="26" grpId="0" animBg="1"/>
      <p:bldP spid="32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FEATURES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 smtClean="0"/>
              <a:t>Raw pixels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r>
              <a:rPr lang="en-US" dirty="0" smtClean="0"/>
              <a:t>Histograms</a:t>
            </a:r>
          </a:p>
          <a:p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GIST descriptors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r>
              <a:rPr lang="en-US" dirty="0" smtClean="0"/>
              <a:t>…</a:t>
            </a:r>
            <a:endParaRPr lang="en-US" dirty="0"/>
          </a:p>
        </p:txBody>
      </p:sp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3" cstate="print"/>
          <a:srcRect l="32222" t="12444" r="33333" b="43111"/>
          <a:stretch>
            <a:fillRect/>
          </a:stretch>
        </p:blipFill>
        <p:spPr bwMode="auto">
          <a:xfrm>
            <a:off x="6781800" y="1981200"/>
            <a:ext cx="2078940" cy="167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7200" y="1997665"/>
            <a:ext cx="2133600" cy="1659934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91390" y="3657600"/>
            <a:ext cx="4501785" cy="24587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6706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Nearest </a:t>
            </a:r>
            <a:r>
              <a:rPr lang="en-US" b="1" dirty="0"/>
              <a:t>N</a:t>
            </a:r>
            <a:r>
              <a:rPr lang="en-US" b="1" dirty="0" smtClean="0"/>
              <a:t>eighbor classifiers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4495800"/>
            <a:ext cx="8686800" cy="1325563"/>
          </a:xfrm>
        </p:spPr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en-US" dirty="0"/>
              <a:t>f</a:t>
            </a:r>
            <a:r>
              <a:rPr lang="en-US" dirty="0" smtClean="0"/>
              <a:t>(</a:t>
            </a:r>
            <a:r>
              <a:rPr lang="en-US" b="1" dirty="0" smtClean="0"/>
              <a:t>x</a:t>
            </a:r>
            <a:r>
              <a:rPr lang="en-US" dirty="0" smtClean="0"/>
              <a:t>) = label of the training example nearest to </a:t>
            </a:r>
            <a:r>
              <a:rPr lang="en-US" b="1" dirty="0" smtClean="0"/>
              <a:t>x</a:t>
            </a:r>
          </a:p>
          <a:p>
            <a:endParaRPr lang="en-US" sz="2400" dirty="0" smtClean="0"/>
          </a:p>
          <a:p>
            <a:r>
              <a:rPr lang="en-US" sz="2400" dirty="0"/>
              <a:t>A</a:t>
            </a:r>
            <a:r>
              <a:rPr lang="en-US" sz="2400" dirty="0" smtClean="0"/>
              <a:t> distance function for the inputs is needed</a:t>
            </a:r>
          </a:p>
          <a:p>
            <a:r>
              <a:rPr lang="en-US" sz="2400" dirty="0" smtClean="0"/>
              <a:t>No training needed.</a:t>
            </a:r>
            <a:endParaRPr lang="en-US" sz="2400" dirty="0"/>
          </a:p>
        </p:txBody>
      </p:sp>
      <p:sp>
        <p:nvSpPr>
          <p:cNvPr id="4" name="Rectangle 3"/>
          <p:cNvSpPr/>
          <p:nvPr/>
        </p:nvSpPr>
        <p:spPr>
          <a:xfrm>
            <a:off x="2209800" y="1828800"/>
            <a:ext cx="228600" cy="22860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2743200" y="2514600"/>
            <a:ext cx="228600" cy="22860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3276600" y="1752600"/>
            <a:ext cx="228600" cy="22860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2362200" y="3276600"/>
            <a:ext cx="228600" cy="22860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3733800" y="2971800"/>
            <a:ext cx="228600" cy="22860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3581400" y="3733800"/>
            <a:ext cx="228600" cy="22860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5791200" y="2057400"/>
            <a:ext cx="228600" cy="2286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5029200" y="2743200"/>
            <a:ext cx="228600" cy="2286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5791200" y="3124200"/>
            <a:ext cx="228600" cy="2286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4876800" y="1676400"/>
            <a:ext cx="228600" cy="2286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5257800" y="2286000"/>
            <a:ext cx="228600" cy="2286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/>
          <p:cNvSpPr/>
          <p:nvPr/>
        </p:nvSpPr>
        <p:spPr>
          <a:xfrm>
            <a:off x="4876800" y="3581400"/>
            <a:ext cx="228600" cy="2286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Box 17"/>
          <p:cNvSpPr txBox="1"/>
          <p:nvPr/>
        </p:nvSpPr>
        <p:spPr>
          <a:xfrm>
            <a:off x="3657600" y="2234625"/>
            <a:ext cx="1066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/>
              <a:t>Test example</a:t>
            </a:r>
            <a:endParaRPr lang="en-US" sz="1600" dirty="0"/>
          </a:p>
        </p:txBody>
      </p:sp>
      <p:sp>
        <p:nvSpPr>
          <p:cNvPr id="19" name="TextBox 18"/>
          <p:cNvSpPr txBox="1"/>
          <p:nvPr/>
        </p:nvSpPr>
        <p:spPr>
          <a:xfrm>
            <a:off x="990600" y="2286000"/>
            <a:ext cx="1295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>
                <a:solidFill>
                  <a:srgbClr val="00B050"/>
                </a:solidFill>
              </a:rPr>
              <a:t>Training examples from class 1</a:t>
            </a:r>
            <a:endParaRPr lang="en-US" sz="1600" dirty="0">
              <a:solidFill>
                <a:srgbClr val="00B050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6248400" y="2133600"/>
            <a:ext cx="1295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>
                <a:solidFill>
                  <a:srgbClr val="FF0000"/>
                </a:solidFill>
              </a:rPr>
              <a:t>Training examples from class 2</a:t>
            </a:r>
            <a:endParaRPr lang="en-US" sz="1600" dirty="0">
              <a:solidFill>
                <a:srgbClr val="FF0000"/>
              </a:solidFill>
            </a:endParaRPr>
          </a:p>
        </p:txBody>
      </p:sp>
      <p:cxnSp>
        <p:nvCxnSpPr>
          <p:cNvPr id="23" name="Straight Arrow Connector 22"/>
          <p:cNvCxnSpPr/>
          <p:nvPr/>
        </p:nvCxnSpPr>
        <p:spPr>
          <a:xfrm rot="16200000" flipV="1">
            <a:off x="3352800" y="2057400"/>
            <a:ext cx="381000" cy="228600"/>
          </a:xfrm>
          <a:prstGeom prst="straightConnector1">
            <a:avLst/>
          </a:prstGeom>
          <a:ln w="25400">
            <a:solidFill>
              <a:srgbClr val="0000FF"/>
            </a:solidFill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Diamond 20"/>
          <p:cNvSpPr/>
          <p:nvPr/>
        </p:nvSpPr>
        <p:spPr>
          <a:xfrm>
            <a:off x="3505200" y="2209800"/>
            <a:ext cx="304800" cy="304800"/>
          </a:xfrm>
          <a:prstGeom prst="diamond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63949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18" grpId="0"/>
      <p:bldP spid="21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Linear Classifiers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4800600"/>
            <a:ext cx="8686800" cy="1325563"/>
          </a:xfrm>
        </p:spPr>
        <p:txBody>
          <a:bodyPr/>
          <a:lstStyle/>
          <a:p>
            <a:r>
              <a:rPr lang="en-US" sz="2800" dirty="0" smtClean="0"/>
              <a:t>Find a </a:t>
            </a:r>
            <a:r>
              <a:rPr lang="en-US" sz="2800" i="1" dirty="0" smtClean="0"/>
              <a:t>linear function </a:t>
            </a:r>
            <a:r>
              <a:rPr lang="en-US" sz="2800" dirty="0" smtClean="0"/>
              <a:t>to separate the classes:</a:t>
            </a:r>
          </a:p>
          <a:p>
            <a:endParaRPr lang="en-US" sz="1200" dirty="0" smtClean="0"/>
          </a:p>
          <a:p>
            <a:pPr algn="ctr">
              <a:buNone/>
            </a:pPr>
            <a:r>
              <a:rPr lang="en-US" sz="2800" dirty="0">
                <a:solidFill>
                  <a:srgbClr val="0000FF"/>
                </a:solidFill>
              </a:rPr>
              <a:t>	</a:t>
            </a:r>
            <a:r>
              <a:rPr lang="en-US" sz="2800" dirty="0" smtClean="0"/>
              <a:t>f(</a:t>
            </a:r>
            <a:r>
              <a:rPr lang="en-US" sz="2800" b="1" dirty="0" smtClean="0"/>
              <a:t>x</a:t>
            </a:r>
            <a:r>
              <a:rPr lang="en-US" sz="2800" dirty="0" smtClean="0"/>
              <a:t>) = </a:t>
            </a:r>
            <a:r>
              <a:rPr lang="en-US" sz="2800" dirty="0" err="1" smtClean="0"/>
              <a:t>sgn</a:t>
            </a:r>
            <a:r>
              <a:rPr lang="en-US" sz="2800" dirty="0" smtClean="0"/>
              <a:t>(</a:t>
            </a:r>
            <a:r>
              <a:rPr lang="en-US" sz="2800" b="1" dirty="0" smtClean="0"/>
              <a:t>w </a:t>
            </a:r>
            <a:r>
              <a:rPr lang="en-US" sz="2800" dirty="0" smtClean="0">
                <a:sym typeface="Symbol"/>
              </a:rPr>
              <a:t> </a:t>
            </a:r>
            <a:r>
              <a:rPr lang="en-US" sz="2800" b="1" dirty="0" smtClean="0"/>
              <a:t>x </a:t>
            </a:r>
            <a:r>
              <a:rPr lang="en-US" sz="2800" dirty="0" smtClean="0"/>
              <a:t>+ b)</a:t>
            </a:r>
          </a:p>
        </p:txBody>
      </p:sp>
      <p:sp>
        <p:nvSpPr>
          <p:cNvPr id="4" name="Rectangle 3"/>
          <p:cNvSpPr/>
          <p:nvPr/>
        </p:nvSpPr>
        <p:spPr>
          <a:xfrm>
            <a:off x="2209800" y="1828800"/>
            <a:ext cx="228600" cy="228600"/>
          </a:xfrm>
          <a:prstGeom prst="rect">
            <a:avLst/>
          </a:prstGeom>
          <a:solidFill>
            <a:srgbClr val="00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2743200" y="2514600"/>
            <a:ext cx="228600" cy="228600"/>
          </a:xfrm>
          <a:prstGeom prst="rect">
            <a:avLst/>
          </a:prstGeom>
          <a:solidFill>
            <a:srgbClr val="00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3276600" y="1752600"/>
            <a:ext cx="228600" cy="228600"/>
          </a:xfrm>
          <a:prstGeom prst="rect">
            <a:avLst/>
          </a:prstGeom>
          <a:solidFill>
            <a:srgbClr val="00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2362200" y="3276600"/>
            <a:ext cx="228600" cy="228600"/>
          </a:xfrm>
          <a:prstGeom prst="rect">
            <a:avLst/>
          </a:prstGeom>
          <a:solidFill>
            <a:srgbClr val="00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3733800" y="2971800"/>
            <a:ext cx="228600" cy="228600"/>
          </a:xfrm>
          <a:prstGeom prst="rect">
            <a:avLst/>
          </a:prstGeom>
          <a:solidFill>
            <a:srgbClr val="00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3581400" y="3733800"/>
            <a:ext cx="228600" cy="228600"/>
          </a:xfrm>
          <a:prstGeom prst="rect">
            <a:avLst/>
          </a:prstGeom>
          <a:solidFill>
            <a:srgbClr val="00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5791200" y="2057400"/>
            <a:ext cx="228600" cy="228600"/>
          </a:xfrm>
          <a:prstGeom prst="ellipse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5029200" y="2743200"/>
            <a:ext cx="228600" cy="228600"/>
          </a:xfrm>
          <a:prstGeom prst="ellipse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5791200" y="3124200"/>
            <a:ext cx="228600" cy="228600"/>
          </a:xfrm>
          <a:prstGeom prst="ellipse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4876800" y="1676400"/>
            <a:ext cx="228600" cy="228600"/>
          </a:xfrm>
          <a:prstGeom prst="ellipse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5257800" y="2286000"/>
            <a:ext cx="228600" cy="228600"/>
          </a:xfrm>
          <a:prstGeom prst="ellipse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/>
          <p:cNvSpPr/>
          <p:nvPr/>
        </p:nvSpPr>
        <p:spPr>
          <a:xfrm>
            <a:off x="4876800" y="3581400"/>
            <a:ext cx="228600" cy="228600"/>
          </a:xfrm>
          <a:prstGeom prst="ellipse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2" name="Straight Connector 21"/>
          <p:cNvCxnSpPr/>
          <p:nvPr/>
        </p:nvCxnSpPr>
        <p:spPr>
          <a:xfrm rot="16200000" flipH="1">
            <a:off x="2667000" y="2590800"/>
            <a:ext cx="3276600" cy="533400"/>
          </a:xfrm>
          <a:prstGeom prst="line">
            <a:avLst/>
          </a:prstGeom>
          <a:ln w="38100">
            <a:solidFill>
              <a:srgbClr val="CC0099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099901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BIAS VARIANCE DILEMMA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pPr marL="0" indent="0">
              <a:buNone/>
            </a:pPr>
            <a:r>
              <a:rPr lang="en-US" dirty="0" smtClean="0"/>
              <a:t>In </a:t>
            </a:r>
            <a:r>
              <a:rPr lang="en-US" dirty="0" smtClean="0">
                <a:hlinkClick r:id="rId2" tooltip="Machine learning"/>
              </a:rPr>
              <a:t>machine learning</a:t>
            </a:r>
            <a:r>
              <a:rPr lang="en-US" dirty="0" smtClean="0"/>
              <a:t>, the </a:t>
            </a:r>
            <a:r>
              <a:rPr lang="en-US" b="1" dirty="0" smtClean="0"/>
              <a:t>bias-variance dilemma</a:t>
            </a:r>
            <a:r>
              <a:rPr lang="en-US" dirty="0" smtClean="0"/>
              <a:t> or </a:t>
            </a:r>
            <a:r>
              <a:rPr lang="en-US" b="1" dirty="0" smtClean="0"/>
              <a:t>bias-variance tradeoff</a:t>
            </a:r>
            <a:r>
              <a:rPr lang="en-US" dirty="0" smtClean="0"/>
              <a:t> is the problem of :</a:t>
            </a:r>
          </a:p>
          <a:p>
            <a:pPr marL="0" indent="0">
              <a:buNone/>
            </a:pPr>
            <a:r>
              <a:rPr lang="en-US" dirty="0" smtClean="0"/>
              <a:t>simultaneously minimizing the </a:t>
            </a:r>
            <a:r>
              <a:rPr lang="en-US" dirty="0" smtClean="0">
                <a:hlinkClick r:id="rId3" tooltip="Bias"/>
              </a:rPr>
              <a:t>bias</a:t>
            </a:r>
            <a:r>
              <a:rPr lang="en-US" dirty="0" smtClean="0"/>
              <a:t> (how accurate a model is across different </a:t>
            </a:r>
            <a:r>
              <a:rPr lang="en-US" dirty="0" smtClean="0">
                <a:hlinkClick r:id="rId4" tooltip="Training set"/>
              </a:rPr>
              <a:t>training sets</a:t>
            </a:r>
            <a:r>
              <a:rPr lang="en-US" dirty="0" smtClean="0"/>
              <a:t>) and </a:t>
            </a:r>
            <a:r>
              <a:rPr lang="en-US" dirty="0" smtClean="0">
                <a:hlinkClick r:id="rId5" tooltip="Variance"/>
              </a:rPr>
              <a:t>variance</a:t>
            </a:r>
            <a:r>
              <a:rPr lang="en-US" dirty="0" smtClean="0"/>
              <a:t> of the model </a:t>
            </a:r>
            <a:r>
              <a:rPr lang="en-US" dirty="0" smtClean="0">
                <a:hlinkClick r:id="rId6" tooltip="Errors and residuals in statistics"/>
              </a:rPr>
              <a:t>error</a:t>
            </a:r>
            <a:r>
              <a:rPr lang="en-US" dirty="0" smtClean="0"/>
              <a:t> (how sensitive the model is to small changes in training set). This tradeoff applies to all forms of </a:t>
            </a:r>
            <a:r>
              <a:rPr lang="en-US" dirty="0" smtClean="0">
                <a:hlinkClick r:id="rId7" tooltip="Supervised learning"/>
              </a:rPr>
              <a:t>supervised learning</a:t>
            </a:r>
            <a:r>
              <a:rPr lang="en-US" dirty="0" smtClean="0"/>
              <a:t>: </a:t>
            </a:r>
            <a:r>
              <a:rPr lang="en-US" dirty="0" smtClean="0">
                <a:hlinkClick r:id="rId8" tooltip="Statistical classification"/>
              </a:rPr>
              <a:t>classification</a:t>
            </a:r>
            <a:r>
              <a:rPr lang="en-US" dirty="0" smtClean="0"/>
              <a:t>, </a:t>
            </a:r>
            <a:r>
              <a:rPr lang="en-US" dirty="0" smtClean="0">
                <a:hlinkClick r:id="rId9" tooltip="Regression analysis"/>
              </a:rPr>
              <a:t>function fitting</a:t>
            </a:r>
            <a:r>
              <a:rPr lang="en-US" dirty="0" smtClean="0"/>
              <a:t>, and </a:t>
            </a:r>
            <a:r>
              <a:rPr lang="en-US" dirty="0" smtClean="0">
                <a:hlinkClick r:id="rId10" tooltip="Structured prediction"/>
              </a:rPr>
              <a:t>structured output learning</a:t>
            </a:r>
            <a:r>
              <a:rPr lang="en-US" dirty="0" smtClean="0"/>
              <a:t>.</a:t>
            </a:r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The bias-variance tradeoff is a central problem in supervised learning. Intuitively, it means that a </a:t>
            </a:r>
            <a:r>
              <a:rPr lang="en-US" dirty="0" smtClean="0">
                <a:hlinkClick r:id="rId11" tooltip="Model selection"/>
              </a:rPr>
              <a:t>model must be chosen</a:t>
            </a:r>
            <a:r>
              <a:rPr lang="en-US" dirty="0" smtClean="0"/>
              <a:t> that at the same time captures the regularities in its training data, but also </a:t>
            </a:r>
            <a:r>
              <a:rPr lang="en-US" dirty="0" smtClean="0">
                <a:hlinkClick r:id="rId12" tooltip="Generalization"/>
              </a:rPr>
              <a:t>generalizes</a:t>
            </a:r>
            <a:r>
              <a:rPr lang="en-US" dirty="0" smtClean="0"/>
              <a:t> well to unseen data. Models can have high bias, meaning they impose restrictions on the kind of regularities that can be learned (examples include </a:t>
            </a:r>
            <a:r>
              <a:rPr lang="en-US" dirty="0" smtClean="0">
                <a:hlinkClick r:id="rId13" tooltip="Linear classifier"/>
              </a:rPr>
              <a:t>linear classifiers</a:t>
            </a:r>
            <a:r>
              <a:rPr lang="en-US" dirty="0" smtClean="0"/>
              <a:t>), or they can have high variance, meaning they can learn many kinds of complex regularities—including </a:t>
            </a:r>
            <a:r>
              <a:rPr lang="en-US" dirty="0" smtClean="0">
                <a:hlinkClick r:id="rId14" tooltip="Noise (signal processing)"/>
              </a:rPr>
              <a:t>noise</a:t>
            </a:r>
            <a:r>
              <a:rPr lang="en-US" dirty="0" smtClean="0"/>
              <a:t> in the training data (e.g., very deep </a:t>
            </a:r>
            <a:r>
              <a:rPr lang="en-US" dirty="0" smtClean="0">
                <a:hlinkClick r:id="rId15" tooltip="Decision tree learning"/>
              </a:rPr>
              <a:t>decision trees</a:t>
            </a:r>
            <a:r>
              <a:rPr lang="en-US" dirty="0" smtClean="0"/>
              <a:t>). To achieve good performance on data outside the training set, a tradeoff must be made.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64465517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 lnSpcReduction="10000"/>
              </a:bodyPr>
              <a:lstStyle/>
              <a:p>
                <a:r>
                  <a:rPr lang="en-US" dirty="0" smtClean="0"/>
                  <a:t>We may estimate a model </a:t>
                </a:r>
                <a:r>
                  <a:rPr lang="en-US" i="1" dirty="0" smtClean="0"/>
                  <a:t>f</a:t>
                </a:r>
                <a:r>
                  <a:rPr lang="en-US" dirty="0" smtClean="0"/>
                  <a:t>*(</a:t>
                </a:r>
                <a:r>
                  <a:rPr lang="en-US" i="1" dirty="0" smtClean="0"/>
                  <a:t>X</a:t>
                </a:r>
                <a:r>
                  <a:rPr lang="en-US" dirty="0"/>
                  <a:t>)</a:t>
                </a:r>
                <a:r>
                  <a:rPr lang="en-US" dirty="0" smtClean="0"/>
                  <a:t> of </a:t>
                </a:r>
                <a:r>
                  <a:rPr lang="en-US" i="1" dirty="0"/>
                  <a:t>f</a:t>
                </a:r>
                <a:r>
                  <a:rPr lang="en-US" dirty="0"/>
                  <a:t>(</a:t>
                </a:r>
                <a:r>
                  <a:rPr lang="en-US" i="1" dirty="0"/>
                  <a:t>X</a:t>
                </a:r>
                <a:r>
                  <a:rPr lang="en-US" dirty="0"/>
                  <a:t>)</a:t>
                </a:r>
                <a:r>
                  <a:rPr lang="en-US" dirty="0" smtClean="0"/>
                  <a:t> using linear regressions or another modeling technique. In this case, the expected squared prediction error at a point </a:t>
                </a:r>
                <a:r>
                  <a:rPr lang="en-US" i="1" dirty="0"/>
                  <a:t>x</a:t>
                </a:r>
                <a:r>
                  <a:rPr lang="en-US" dirty="0" smtClean="0"/>
                  <a:t> is:</a:t>
                </a:r>
              </a:p>
              <a:p>
                <a:r>
                  <a:rPr lang="en-US" i="1" dirty="0"/>
                  <a:t>Err</a:t>
                </a:r>
                <a:r>
                  <a:rPr lang="en-US" dirty="0"/>
                  <a:t>(</a:t>
                </a:r>
                <a:r>
                  <a:rPr lang="en-US" i="1" dirty="0"/>
                  <a:t>x</a:t>
                </a:r>
                <a:r>
                  <a:rPr lang="en-US" dirty="0"/>
                  <a:t>)=</a:t>
                </a:r>
                <a:r>
                  <a:rPr lang="en-US" i="1" dirty="0"/>
                  <a:t>E</a:t>
                </a:r>
                <a:r>
                  <a:rPr lang="en-US" dirty="0"/>
                  <a:t>[(</a:t>
                </a:r>
                <a:r>
                  <a:rPr lang="en-US" i="1" dirty="0"/>
                  <a:t>Y</a:t>
                </a:r>
                <a:r>
                  <a:rPr lang="en-US" dirty="0"/>
                  <a:t>−</a:t>
                </a:r>
                <a:r>
                  <a:rPr lang="en-US" i="1" dirty="0" smtClean="0"/>
                  <a:t>f</a:t>
                </a:r>
                <a:r>
                  <a:rPr lang="en-US" dirty="0" smtClean="0"/>
                  <a:t>*(</a:t>
                </a:r>
                <a:r>
                  <a:rPr lang="en-US" i="1" dirty="0" smtClean="0"/>
                  <a:t>x</a:t>
                </a:r>
                <a:r>
                  <a:rPr lang="en-US" dirty="0" smtClean="0"/>
                  <a:t>)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en-US" b="0" i="1" smtClean="0">
                            <a:latin typeface="Cambria Math"/>
                          </a:rPr>
                          <m:t>)</m:t>
                        </m:r>
                      </m:e>
                      <m:sup>
                        <m:r>
                          <a:rPr lang="en-US" b="0" i="1" smtClean="0">
                            <a:latin typeface="Cambria Math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dirty="0"/>
                  <a:t>]</a:t>
                </a:r>
                <a:endParaRPr lang="en-US" dirty="0" smtClean="0">
                  <a:effectLst/>
                </a:endParaRPr>
              </a:p>
              <a:p>
                <a:r>
                  <a:rPr lang="en-US" dirty="0" smtClean="0"/>
                  <a:t>This error may then be decomposed into bias and variance components:</a:t>
                </a:r>
              </a:p>
              <a:p>
                <a:r>
                  <a:rPr lang="en-US" i="1" dirty="0"/>
                  <a:t>Err</a:t>
                </a:r>
                <a:r>
                  <a:rPr lang="en-US" dirty="0"/>
                  <a:t>(</a:t>
                </a:r>
                <a:r>
                  <a:rPr lang="en-US" i="1" dirty="0"/>
                  <a:t>x</a:t>
                </a:r>
                <a:r>
                  <a:rPr lang="en-US" dirty="0"/>
                  <a:t>)=(</a:t>
                </a:r>
                <a:r>
                  <a:rPr lang="en-US" i="1" dirty="0" smtClean="0"/>
                  <a:t>E</a:t>
                </a:r>
                <a:r>
                  <a:rPr lang="en-US" dirty="0" smtClean="0"/>
                  <a:t>[</a:t>
                </a:r>
                <a:r>
                  <a:rPr lang="en-US" i="1" dirty="0" smtClean="0"/>
                  <a:t>f</a:t>
                </a:r>
                <a:r>
                  <a:rPr lang="en-US" dirty="0" smtClean="0"/>
                  <a:t>*(</a:t>
                </a:r>
                <a:r>
                  <a:rPr lang="en-US" i="1" dirty="0" smtClean="0"/>
                  <a:t>x</a:t>
                </a:r>
                <a:r>
                  <a:rPr lang="en-US" dirty="0"/>
                  <a:t>)]−</a:t>
                </a:r>
                <a:r>
                  <a:rPr lang="en-US" i="1" dirty="0" smtClean="0"/>
                  <a:t>f</a:t>
                </a:r>
                <a:r>
                  <a:rPr lang="en-US" dirty="0" smtClean="0"/>
                  <a:t>(</a:t>
                </a:r>
                <a:r>
                  <a:rPr lang="en-US" i="1" dirty="0" smtClean="0"/>
                  <a:t>x</a:t>
                </a:r>
                <a:r>
                  <a:rPr lang="en-US" dirty="0" smtClean="0"/>
                  <a:t>)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en-US" b="0" i="1" smtClean="0">
                            <a:latin typeface="Cambria Math"/>
                          </a:rPr>
                          <m:t>)</m:t>
                        </m:r>
                      </m:e>
                      <m:sup>
                        <m:r>
                          <a:rPr lang="en-US" b="0" i="1" smtClean="0">
                            <a:latin typeface="Cambria Math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dirty="0"/>
                  <a:t>+</a:t>
                </a:r>
                <a:r>
                  <a:rPr lang="en-US" i="1" dirty="0" smtClean="0"/>
                  <a:t>E</a:t>
                </a:r>
                <a:r>
                  <a:rPr lang="en-US" dirty="0" smtClean="0"/>
                  <a:t>[</a:t>
                </a:r>
                <a:r>
                  <a:rPr lang="en-US" i="1" dirty="0" smtClean="0"/>
                  <a:t>f</a:t>
                </a:r>
                <a:r>
                  <a:rPr lang="en-US" dirty="0" smtClean="0"/>
                  <a:t>*(</a:t>
                </a:r>
                <a:r>
                  <a:rPr lang="en-US" i="1" dirty="0" smtClean="0"/>
                  <a:t>x</a:t>
                </a:r>
                <a:r>
                  <a:rPr lang="en-US" dirty="0"/>
                  <a:t>)−</a:t>
                </a:r>
                <a:r>
                  <a:rPr lang="en-US" i="1" dirty="0" smtClean="0"/>
                  <a:t>E</a:t>
                </a:r>
                <a:r>
                  <a:rPr lang="en-US" dirty="0" smtClean="0"/>
                  <a:t>[</a:t>
                </a:r>
                <a:r>
                  <a:rPr lang="en-US" i="1" dirty="0" smtClean="0"/>
                  <a:t>f</a:t>
                </a:r>
                <a:r>
                  <a:rPr lang="en-US" dirty="0" smtClean="0"/>
                  <a:t>*(</a:t>
                </a:r>
                <a:r>
                  <a:rPr lang="en-US" i="1" dirty="0" smtClean="0"/>
                  <a:t>x</a:t>
                </a:r>
                <a:r>
                  <a:rPr lang="en-US" dirty="0" smtClean="0"/>
                  <a:t>)]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en-US" b="0" i="1" smtClean="0">
                            <a:latin typeface="Cambria Math"/>
                          </a:rPr>
                          <m:t>]</m:t>
                        </m:r>
                      </m:e>
                      <m:sup>
                        <m:r>
                          <a:rPr lang="en-US" b="0" i="1" smtClean="0">
                            <a:latin typeface="Cambria Math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dirty="0"/>
                  <a:t>+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i="1" dirty="0" smtClean="0">
                            <a:latin typeface="Cambria Math"/>
                          </a:rPr>
                        </m:ctrlPr>
                      </m:sSubSupPr>
                      <m:e>
                        <m:r>
                          <a:rPr lang="en-US" i="1" dirty="0" smtClean="0">
                            <a:latin typeface="Cambria Math"/>
                            <a:ea typeface="Cambria Math"/>
                          </a:rPr>
                          <m:t>𝜎</m:t>
                        </m:r>
                      </m:e>
                      <m:sub>
                        <m:r>
                          <a:rPr lang="en-US" b="0" i="1" dirty="0" smtClean="0">
                            <a:latin typeface="Cambria Math"/>
                          </a:rPr>
                          <m:t>𝑒</m:t>
                        </m:r>
                      </m:sub>
                      <m:sup/>
                    </m:sSubSup>
                  </m:oMath>
                </a14:m>
                <a:r>
                  <a:rPr lang="en-US" i="1" dirty="0" smtClean="0"/>
                  <a:t> ^2 Err</a:t>
                </a:r>
                <a:r>
                  <a:rPr lang="en-US" dirty="0" smtClean="0"/>
                  <a:t>(</a:t>
                </a:r>
                <a:r>
                  <a:rPr lang="en-US" i="1" dirty="0" smtClean="0"/>
                  <a:t>x</a:t>
                </a:r>
                <a:r>
                  <a:rPr lang="en-US" dirty="0" smtClean="0"/>
                  <a:t>)=(Bias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en-US" b="0" i="1" smtClean="0">
                            <a:latin typeface="Cambria Math"/>
                          </a:rPr>
                          <m:t>)</m:t>
                        </m:r>
                      </m:e>
                      <m:sup>
                        <m:r>
                          <a:rPr lang="en-US" b="0" i="1" smtClean="0">
                            <a:latin typeface="Cambria Math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dirty="0" smtClean="0"/>
                  <a:t>+ Variance + Irreducible</a:t>
                </a:r>
                <a:r>
                  <a:rPr lang="en-US" dirty="0"/>
                  <a:t> Error</a:t>
                </a:r>
                <a:endParaRPr lang="en-US" dirty="0" smtClean="0">
                  <a:effectLst/>
                </a:endParaRPr>
              </a:p>
              <a:p>
                <a:endParaRPr lang="en-US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1">
                <a:blip r:embed="rId2"/>
                <a:stretch>
                  <a:fillRect l="-1630" t="-2830" r="-2296" b="-27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91222032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4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639762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dirty="0" smtClean="0"/>
              <a:t>GENERALIZING</a:t>
            </a:r>
          </a:p>
        </p:txBody>
      </p:sp>
      <p:sp>
        <p:nvSpPr>
          <p:cNvPr id="13315" name="Content Placeholder 5"/>
          <p:cNvSpPr>
            <a:spLocks noGrp="1"/>
          </p:cNvSpPr>
          <p:nvPr>
            <p:ph idx="1"/>
          </p:nvPr>
        </p:nvSpPr>
        <p:spPr>
          <a:xfrm>
            <a:off x="457200" y="838200"/>
            <a:ext cx="8305800" cy="5287963"/>
          </a:xfrm>
        </p:spPr>
        <p:txBody>
          <a:bodyPr>
            <a:normAutofit lnSpcReduction="10000"/>
          </a:bodyPr>
          <a:lstStyle/>
          <a:p>
            <a:pPr marL="0" indent="0" eaLnBrk="1" hangingPunct="1">
              <a:buNone/>
            </a:pPr>
            <a:r>
              <a:rPr lang="en-US" sz="2400" dirty="0" smtClean="0"/>
              <a:t>The generalization error consists of the sum of:</a:t>
            </a:r>
          </a:p>
          <a:p>
            <a:pPr lvl="1" eaLnBrk="1" hangingPunct="1"/>
            <a:r>
              <a:rPr lang="en-US" sz="2000" b="1" dirty="0" smtClean="0"/>
              <a:t>Bias:</a:t>
            </a:r>
            <a:r>
              <a:rPr lang="en-US" sz="2000" dirty="0" smtClean="0"/>
              <a:t> how much the average model over all training sets differ from the true model?</a:t>
            </a:r>
          </a:p>
          <a:p>
            <a:pPr lvl="2" eaLnBrk="1" hangingPunct="1"/>
            <a:r>
              <a:rPr lang="en-US" sz="2000" dirty="0" smtClean="0"/>
              <a:t>Error due to inaccurate assumptions/simplifications made by the model</a:t>
            </a:r>
          </a:p>
          <a:p>
            <a:pPr lvl="1" eaLnBrk="1" hangingPunct="1"/>
            <a:r>
              <a:rPr lang="en-US" sz="2000" b="1" dirty="0" smtClean="0"/>
              <a:t>Variance:</a:t>
            </a:r>
            <a:r>
              <a:rPr lang="en-US" sz="2000" dirty="0" smtClean="0"/>
              <a:t> how much models estimated from different training sets differ from each other</a:t>
            </a:r>
          </a:p>
          <a:p>
            <a:pPr eaLnBrk="1" hangingPunct="1"/>
            <a:r>
              <a:rPr lang="en-US" sz="2400" b="1" dirty="0" err="1" smtClean="0"/>
              <a:t>Underfitting</a:t>
            </a:r>
            <a:r>
              <a:rPr lang="en-US" sz="2400" b="1" dirty="0" smtClean="0"/>
              <a:t>:</a:t>
            </a:r>
            <a:r>
              <a:rPr lang="en-US" sz="2400" dirty="0" smtClean="0"/>
              <a:t> model is too “simple” to represent all the relevant class characteristics</a:t>
            </a:r>
          </a:p>
          <a:p>
            <a:pPr lvl="1" eaLnBrk="1" hangingPunct="1"/>
            <a:r>
              <a:rPr lang="en-US" sz="2000" dirty="0" smtClean="0"/>
              <a:t>High bias and low variance</a:t>
            </a:r>
          </a:p>
          <a:p>
            <a:pPr lvl="1" eaLnBrk="1" hangingPunct="1"/>
            <a:r>
              <a:rPr lang="en-US" sz="2000" dirty="0" smtClean="0"/>
              <a:t>High training error and high test error</a:t>
            </a:r>
          </a:p>
          <a:p>
            <a:pPr eaLnBrk="1" hangingPunct="1"/>
            <a:r>
              <a:rPr lang="en-US" sz="2400" b="1" dirty="0" err="1" smtClean="0"/>
              <a:t>Overfitting</a:t>
            </a:r>
            <a:r>
              <a:rPr lang="en-US" sz="2400" b="1" dirty="0" smtClean="0"/>
              <a:t>:</a:t>
            </a:r>
            <a:r>
              <a:rPr lang="en-US" sz="2400" dirty="0" smtClean="0"/>
              <a:t> model is too “complex” and fits irrelevant characteristics (noise) in the data</a:t>
            </a:r>
          </a:p>
          <a:p>
            <a:pPr lvl="1" eaLnBrk="1" hangingPunct="1"/>
            <a:r>
              <a:rPr lang="en-US" sz="2000" dirty="0" smtClean="0"/>
              <a:t>Low bias and high variance</a:t>
            </a:r>
          </a:p>
          <a:p>
            <a:pPr lvl="1" eaLnBrk="1" hangingPunct="1"/>
            <a:r>
              <a:rPr lang="en-US" sz="2000" dirty="0" smtClean="0"/>
              <a:t>Low training error and high test error</a:t>
            </a:r>
          </a:p>
        </p:txBody>
      </p:sp>
    </p:spTree>
    <p:extLst>
      <p:ext uri="{BB962C8B-B14F-4D97-AF65-F5344CB8AC3E}">
        <p14:creationId xmlns:p14="http://schemas.microsoft.com/office/powerpoint/2010/main" val="42727806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5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2" name="Text Box 6"/>
          <p:cNvSpPr txBox="1">
            <a:spLocks noChangeArrowheads="1"/>
          </p:cNvSpPr>
          <p:nvPr/>
        </p:nvSpPr>
        <p:spPr bwMode="auto">
          <a:xfrm>
            <a:off x="3505200" y="201613"/>
            <a:ext cx="2185988" cy="622300"/>
          </a:xfrm>
          <a:prstGeom prst="rect">
            <a:avLst/>
          </a:prstGeom>
          <a:noFill/>
          <a:ln w="12700">
            <a:solidFill>
              <a:srgbClr val="FF5050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3400" dirty="0"/>
              <a:t>OBJECTS</a:t>
            </a:r>
          </a:p>
        </p:txBody>
      </p:sp>
      <p:sp>
        <p:nvSpPr>
          <p:cNvPr id="9223" name="Text Box 7"/>
          <p:cNvSpPr txBox="1">
            <a:spLocks noChangeArrowheads="1"/>
          </p:cNvSpPr>
          <p:nvPr/>
        </p:nvSpPr>
        <p:spPr bwMode="auto">
          <a:xfrm>
            <a:off x="533400" y="1190625"/>
            <a:ext cx="1647825" cy="501650"/>
          </a:xfrm>
          <a:prstGeom prst="rect">
            <a:avLst/>
          </a:prstGeom>
          <a:noFill/>
          <a:ln w="12700">
            <a:solidFill>
              <a:srgbClr val="FF5050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600"/>
              <a:t>ANIMALS</a:t>
            </a:r>
          </a:p>
        </p:txBody>
      </p:sp>
      <p:sp>
        <p:nvSpPr>
          <p:cNvPr id="9224" name="Text Box 8"/>
          <p:cNvSpPr txBox="1">
            <a:spLocks noChangeArrowheads="1"/>
          </p:cNvSpPr>
          <p:nvPr/>
        </p:nvSpPr>
        <p:spPr bwMode="auto">
          <a:xfrm>
            <a:off x="5715000" y="1166813"/>
            <a:ext cx="1995488" cy="501650"/>
          </a:xfrm>
          <a:prstGeom prst="rect">
            <a:avLst/>
          </a:prstGeom>
          <a:noFill/>
          <a:ln w="12700">
            <a:solidFill>
              <a:srgbClr val="FF5050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600"/>
              <a:t>INANIMATE</a:t>
            </a:r>
          </a:p>
        </p:txBody>
      </p:sp>
      <p:sp>
        <p:nvSpPr>
          <p:cNvPr id="9225" name="Text Box 9"/>
          <p:cNvSpPr txBox="1">
            <a:spLocks noChangeArrowheads="1"/>
          </p:cNvSpPr>
          <p:nvPr/>
        </p:nvSpPr>
        <p:spPr bwMode="auto">
          <a:xfrm>
            <a:off x="2819400" y="1190625"/>
            <a:ext cx="1482725" cy="501650"/>
          </a:xfrm>
          <a:prstGeom prst="rect">
            <a:avLst/>
          </a:prstGeom>
          <a:noFill/>
          <a:ln w="12700">
            <a:solidFill>
              <a:srgbClr val="FF5050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600"/>
              <a:t>PLANTS</a:t>
            </a:r>
          </a:p>
        </p:txBody>
      </p:sp>
      <p:sp>
        <p:nvSpPr>
          <p:cNvPr id="9226" name="Text Box 10"/>
          <p:cNvSpPr txBox="1">
            <a:spLocks noChangeArrowheads="1"/>
          </p:cNvSpPr>
          <p:nvPr/>
        </p:nvSpPr>
        <p:spPr bwMode="auto">
          <a:xfrm>
            <a:off x="7010400" y="2143125"/>
            <a:ext cx="1717675" cy="439738"/>
          </a:xfrm>
          <a:prstGeom prst="rect">
            <a:avLst/>
          </a:prstGeom>
          <a:noFill/>
          <a:ln w="12700">
            <a:solidFill>
              <a:srgbClr val="FF5050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200"/>
              <a:t>MAN-MADE</a:t>
            </a:r>
          </a:p>
        </p:txBody>
      </p:sp>
      <p:sp>
        <p:nvSpPr>
          <p:cNvPr id="9227" name="Text Box 11"/>
          <p:cNvSpPr txBox="1">
            <a:spLocks noChangeArrowheads="1"/>
          </p:cNvSpPr>
          <p:nvPr/>
        </p:nvSpPr>
        <p:spPr bwMode="auto">
          <a:xfrm>
            <a:off x="4953000" y="2143125"/>
            <a:ext cx="1500188" cy="439738"/>
          </a:xfrm>
          <a:prstGeom prst="rect">
            <a:avLst/>
          </a:prstGeom>
          <a:noFill/>
          <a:ln w="12700">
            <a:solidFill>
              <a:srgbClr val="FF5050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200"/>
              <a:t>NATURAL</a:t>
            </a:r>
          </a:p>
        </p:txBody>
      </p:sp>
      <p:cxnSp>
        <p:nvCxnSpPr>
          <p:cNvPr id="9228" name="AutoShape 12"/>
          <p:cNvCxnSpPr>
            <a:cxnSpLocks noChangeShapeType="1"/>
            <a:stCxn id="9222" idx="2"/>
            <a:endCxn id="9223" idx="0"/>
          </p:cNvCxnSpPr>
          <p:nvPr/>
        </p:nvCxnSpPr>
        <p:spPr bwMode="auto">
          <a:xfrm rot="5400000">
            <a:off x="2794795" y="-613569"/>
            <a:ext cx="366712" cy="3241675"/>
          </a:xfrm>
          <a:prstGeom prst="bentConnector3">
            <a:avLst>
              <a:gd name="adj1" fmla="val 49782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cxnSp>
      <p:cxnSp>
        <p:nvCxnSpPr>
          <p:cNvPr id="9229" name="AutoShape 13"/>
          <p:cNvCxnSpPr>
            <a:cxnSpLocks noChangeShapeType="1"/>
            <a:stCxn id="9222" idx="2"/>
            <a:endCxn id="9225" idx="0"/>
          </p:cNvCxnSpPr>
          <p:nvPr/>
        </p:nvCxnSpPr>
        <p:spPr bwMode="auto">
          <a:xfrm rot="5400000">
            <a:off x="3896520" y="488156"/>
            <a:ext cx="366712" cy="1038225"/>
          </a:xfrm>
          <a:prstGeom prst="bentConnector3">
            <a:avLst>
              <a:gd name="adj1" fmla="val 49782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cxnSp>
      <p:cxnSp>
        <p:nvCxnSpPr>
          <p:cNvPr id="9230" name="AutoShape 14"/>
          <p:cNvCxnSpPr>
            <a:cxnSpLocks noChangeShapeType="1"/>
          </p:cNvCxnSpPr>
          <p:nvPr/>
        </p:nvCxnSpPr>
        <p:spPr bwMode="auto">
          <a:xfrm rot="16200000" flipH="1">
            <a:off x="5574506" y="-132556"/>
            <a:ext cx="312738" cy="2254250"/>
          </a:xfrm>
          <a:prstGeom prst="bentConnector3">
            <a:avLst>
              <a:gd name="adj1" fmla="val 53806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cxnSp>
      <p:cxnSp>
        <p:nvCxnSpPr>
          <p:cNvPr id="9231" name="AutoShape 15"/>
          <p:cNvCxnSpPr>
            <a:cxnSpLocks noChangeShapeType="1"/>
            <a:stCxn id="9224" idx="2"/>
            <a:endCxn id="9227" idx="0"/>
          </p:cNvCxnSpPr>
          <p:nvPr/>
        </p:nvCxnSpPr>
        <p:spPr bwMode="auto">
          <a:xfrm rot="5400000">
            <a:off x="5971382" y="1400969"/>
            <a:ext cx="474662" cy="1009650"/>
          </a:xfrm>
          <a:prstGeom prst="bentConnector3">
            <a:avLst>
              <a:gd name="adj1" fmla="val 49833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cxnSp>
      <p:cxnSp>
        <p:nvCxnSpPr>
          <p:cNvPr id="9232" name="AutoShape 16"/>
          <p:cNvCxnSpPr>
            <a:cxnSpLocks noChangeShapeType="1"/>
            <a:stCxn id="9224" idx="2"/>
            <a:endCxn id="9226" idx="0"/>
          </p:cNvCxnSpPr>
          <p:nvPr/>
        </p:nvCxnSpPr>
        <p:spPr bwMode="auto">
          <a:xfrm rot="16200000" flipH="1">
            <a:off x="7054057" y="1327944"/>
            <a:ext cx="474662" cy="1155700"/>
          </a:xfrm>
          <a:prstGeom prst="bentConnector3">
            <a:avLst>
              <a:gd name="adj1" fmla="val 49833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cxnSp>
      <p:cxnSp>
        <p:nvCxnSpPr>
          <p:cNvPr id="9233" name="AutoShape 17"/>
          <p:cNvCxnSpPr>
            <a:cxnSpLocks noChangeShapeType="1"/>
            <a:stCxn id="9226" idx="2"/>
            <a:endCxn id="9251" idx="0"/>
          </p:cNvCxnSpPr>
          <p:nvPr/>
        </p:nvCxnSpPr>
        <p:spPr bwMode="auto">
          <a:xfrm rot="16200000" flipH="1">
            <a:off x="7149585" y="3302516"/>
            <a:ext cx="1685925" cy="246618"/>
          </a:xfrm>
          <a:prstGeom prst="bentConnector3">
            <a:avLst>
              <a:gd name="adj1" fmla="val 50000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cxnSp>
      <p:sp>
        <p:nvSpPr>
          <p:cNvPr id="9234" name="Text Box 18"/>
          <p:cNvSpPr txBox="1">
            <a:spLocks noChangeArrowheads="1"/>
          </p:cNvSpPr>
          <p:nvPr/>
        </p:nvSpPr>
        <p:spPr bwMode="auto">
          <a:xfrm>
            <a:off x="1524000" y="2308225"/>
            <a:ext cx="2057400" cy="439738"/>
          </a:xfrm>
          <a:prstGeom prst="rect">
            <a:avLst/>
          </a:prstGeom>
          <a:noFill/>
          <a:ln w="12700">
            <a:solidFill>
              <a:srgbClr val="FF5050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200"/>
              <a:t>VERTEBRATE</a:t>
            </a:r>
          </a:p>
        </p:txBody>
      </p:sp>
      <p:sp>
        <p:nvSpPr>
          <p:cNvPr id="9235" name="Text Box 19"/>
          <p:cNvSpPr txBox="1">
            <a:spLocks noChangeArrowheads="1"/>
          </p:cNvSpPr>
          <p:nvPr/>
        </p:nvSpPr>
        <p:spPr bwMode="auto">
          <a:xfrm>
            <a:off x="228600" y="2284413"/>
            <a:ext cx="754063" cy="469900"/>
          </a:xfrm>
          <a:prstGeom prst="rect">
            <a:avLst/>
          </a:prstGeom>
          <a:noFill/>
          <a:ln w="12700">
            <a:solidFill>
              <a:srgbClr val="FF5050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400"/>
              <a:t> …..</a:t>
            </a:r>
          </a:p>
        </p:txBody>
      </p:sp>
      <p:cxnSp>
        <p:nvCxnSpPr>
          <p:cNvPr id="9236" name="AutoShape 20"/>
          <p:cNvCxnSpPr>
            <a:cxnSpLocks noChangeShapeType="1"/>
            <a:stCxn id="9223" idx="2"/>
            <a:endCxn id="9235" idx="0"/>
          </p:cNvCxnSpPr>
          <p:nvPr/>
        </p:nvCxnSpPr>
        <p:spPr bwMode="auto">
          <a:xfrm rot="5400000">
            <a:off x="685800" y="1612900"/>
            <a:ext cx="592138" cy="750888"/>
          </a:xfrm>
          <a:prstGeom prst="bentConnector3">
            <a:avLst>
              <a:gd name="adj1" fmla="val 52278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cxnSp>
      <p:cxnSp>
        <p:nvCxnSpPr>
          <p:cNvPr id="9237" name="AutoShape 21"/>
          <p:cNvCxnSpPr>
            <a:cxnSpLocks noChangeShapeType="1"/>
            <a:stCxn id="9223" idx="2"/>
            <a:endCxn id="9234" idx="0"/>
          </p:cNvCxnSpPr>
          <p:nvPr/>
        </p:nvCxnSpPr>
        <p:spPr bwMode="auto">
          <a:xfrm rot="16200000" flipH="1">
            <a:off x="1647032" y="1402556"/>
            <a:ext cx="615950" cy="1195387"/>
          </a:xfrm>
          <a:prstGeom prst="bentConnector3">
            <a:avLst>
              <a:gd name="adj1" fmla="val 50000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cxnSp>
      <p:sp>
        <p:nvSpPr>
          <p:cNvPr id="9238" name="Text Box 22"/>
          <p:cNvSpPr txBox="1">
            <a:spLocks noChangeArrowheads="1"/>
          </p:cNvSpPr>
          <p:nvPr/>
        </p:nvSpPr>
        <p:spPr bwMode="auto">
          <a:xfrm>
            <a:off x="685800" y="3322638"/>
            <a:ext cx="1481138" cy="409575"/>
          </a:xfrm>
          <a:prstGeom prst="rect">
            <a:avLst/>
          </a:prstGeom>
          <a:noFill/>
          <a:ln w="12700">
            <a:solidFill>
              <a:srgbClr val="FF5050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000"/>
              <a:t>MAMMALS</a:t>
            </a:r>
          </a:p>
        </p:txBody>
      </p:sp>
      <p:sp>
        <p:nvSpPr>
          <p:cNvPr id="9239" name="Text Box 23"/>
          <p:cNvSpPr txBox="1">
            <a:spLocks noChangeArrowheads="1"/>
          </p:cNvSpPr>
          <p:nvPr/>
        </p:nvSpPr>
        <p:spPr bwMode="auto">
          <a:xfrm>
            <a:off x="4114800" y="3398838"/>
            <a:ext cx="974725" cy="409575"/>
          </a:xfrm>
          <a:prstGeom prst="rect">
            <a:avLst/>
          </a:prstGeom>
          <a:noFill/>
          <a:ln w="12700">
            <a:solidFill>
              <a:srgbClr val="FF5050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000"/>
              <a:t>BIRDS</a:t>
            </a:r>
          </a:p>
        </p:txBody>
      </p:sp>
      <p:sp>
        <p:nvSpPr>
          <p:cNvPr id="9240" name="Text Box 24"/>
          <p:cNvSpPr txBox="1">
            <a:spLocks noChangeArrowheads="1"/>
          </p:cNvSpPr>
          <p:nvPr/>
        </p:nvSpPr>
        <p:spPr bwMode="auto">
          <a:xfrm>
            <a:off x="5638800" y="4265613"/>
            <a:ext cx="1082348" cy="369332"/>
          </a:xfrm>
          <a:prstGeom prst="rect">
            <a:avLst/>
          </a:prstGeom>
          <a:noFill/>
          <a:ln w="12700">
            <a:solidFill>
              <a:srgbClr val="FF5050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dirty="0" smtClean="0"/>
              <a:t>PIGEON</a:t>
            </a:r>
            <a:endParaRPr lang="en-US" dirty="0"/>
          </a:p>
        </p:txBody>
      </p:sp>
      <p:sp>
        <p:nvSpPr>
          <p:cNvPr id="9241" name="Text Box 25"/>
          <p:cNvSpPr txBox="1">
            <a:spLocks noChangeArrowheads="1"/>
          </p:cNvSpPr>
          <p:nvPr/>
        </p:nvSpPr>
        <p:spPr bwMode="auto">
          <a:xfrm>
            <a:off x="3359150" y="4265613"/>
            <a:ext cx="1005403" cy="369332"/>
          </a:xfrm>
          <a:prstGeom prst="rect">
            <a:avLst/>
          </a:prstGeom>
          <a:noFill/>
          <a:ln w="12700">
            <a:solidFill>
              <a:srgbClr val="FF5050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dirty="0" smtClean="0"/>
              <a:t>HORSE</a:t>
            </a:r>
            <a:endParaRPr lang="en-US" dirty="0"/>
          </a:p>
        </p:txBody>
      </p:sp>
      <p:sp>
        <p:nvSpPr>
          <p:cNvPr id="9242" name="Text Box 26"/>
          <p:cNvSpPr txBox="1">
            <a:spLocks noChangeArrowheads="1"/>
          </p:cNvSpPr>
          <p:nvPr/>
        </p:nvSpPr>
        <p:spPr bwMode="auto">
          <a:xfrm>
            <a:off x="895350" y="4265613"/>
            <a:ext cx="748923" cy="369332"/>
          </a:xfrm>
          <a:prstGeom prst="rect">
            <a:avLst/>
          </a:prstGeom>
          <a:noFill/>
          <a:ln w="12700">
            <a:solidFill>
              <a:srgbClr val="FF5050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dirty="0" smtClean="0"/>
              <a:t>COW</a:t>
            </a:r>
            <a:endParaRPr lang="en-US" dirty="0"/>
          </a:p>
        </p:txBody>
      </p:sp>
      <p:cxnSp>
        <p:nvCxnSpPr>
          <p:cNvPr id="9243" name="AutoShape 27"/>
          <p:cNvCxnSpPr>
            <a:cxnSpLocks noChangeShapeType="1"/>
            <a:stCxn id="9238" idx="2"/>
            <a:endCxn id="9242" idx="0"/>
          </p:cNvCxnSpPr>
          <p:nvPr/>
        </p:nvCxnSpPr>
        <p:spPr bwMode="auto">
          <a:xfrm rot="5400000">
            <a:off x="1081391" y="3920635"/>
            <a:ext cx="533400" cy="156557"/>
          </a:xfrm>
          <a:prstGeom prst="bentConnector3">
            <a:avLst>
              <a:gd name="adj1" fmla="val 50000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cxnSp>
      <p:cxnSp>
        <p:nvCxnSpPr>
          <p:cNvPr id="9244" name="AutoShape 28"/>
          <p:cNvCxnSpPr>
            <a:cxnSpLocks noChangeShapeType="1"/>
            <a:stCxn id="9242" idx="2"/>
          </p:cNvCxnSpPr>
          <p:nvPr/>
        </p:nvCxnSpPr>
        <p:spPr bwMode="auto">
          <a:xfrm rot="16200000" flipH="1">
            <a:off x="1066427" y="4838330"/>
            <a:ext cx="470454" cy="63684"/>
          </a:xfrm>
          <a:prstGeom prst="bentConnector3">
            <a:avLst>
              <a:gd name="adj1" fmla="val 50000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cxnSp>
      <p:cxnSp>
        <p:nvCxnSpPr>
          <p:cNvPr id="9245" name="AutoShape 29"/>
          <p:cNvCxnSpPr>
            <a:cxnSpLocks noChangeShapeType="1"/>
            <a:stCxn id="9238" idx="2"/>
            <a:endCxn id="9241" idx="0"/>
          </p:cNvCxnSpPr>
          <p:nvPr/>
        </p:nvCxnSpPr>
        <p:spPr bwMode="auto">
          <a:xfrm rot="16200000" flipH="1">
            <a:off x="2377410" y="2781171"/>
            <a:ext cx="533400" cy="2435483"/>
          </a:xfrm>
          <a:prstGeom prst="bentConnector3">
            <a:avLst>
              <a:gd name="adj1" fmla="val 50000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cxnSp>
      <p:cxnSp>
        <p:nvCxnSpPr>
          <p:cNvPr id="9246" name="AutoShape 30"/>
          <p:cNvCxnSpPr>
            <a:cxnSpLocks noChangeShapeType="1"/>
            <a:stCxn id="9241" idx="2"/>
          </p:cNvCxnSpPr>
          <p:nvPr/>
        </p:nvCxnSpPr>
        <p:spPr bwMode="auto">
          <a:xfrm rot="5400000">
            <a:off x="3581647" y="4825194"/>
            <a:ext cx="470454" cy="89956"/>
          </a:xfrm>
          <a:prstGeom prst="bentConnector3">
            <a:avLst>
              <a:gd name="adj1" fmla="val 50000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cxnSp>
      <p:cxnSp>
        <p:nvCxnSpPr>
          <p:cNvPr id="9247" name="AutoShape 31"/>
          <p:cNvCxnSpPr>
            <a:cxnSpLocks noChangeShapeType="1"/>
            <a:stCxn id="9234" idx="2"/>
            <a:endCxn id="9239" idx="0"/>
          </p:cNvCxnSpPr>
          <p:nvPr/>
        </p:nvCxnSpPr>
        <p:spPr bwMode="auto">
          <a:xfrm rot="16200000" flipH="1">
            <a:off x="3251994" y="2048669"/>
            <a:ext cx="650875" cy="2049463"/>
          </a:xfrm>
          <a:prstGeom prst="bentConnector3">
            <a:avLst>
              <a:gd name="adj1" fmla="val 49755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cxnSp>
      <p:cxnSp>
        <p:nvCxnSpPr>
          <p:cNvPr id="9248" name="AutoShape 32"/>
          <p:cNvCxnSpPr>
            <a:cxnSpLocks noChangeShapeType="1"/>
            <a:stCxn id="9234" idx="2"/>
            <a:endCxn id="9238" idx="0"/>
          </p:cNvCxnSpPr>
          <p:nvPr/>
        </p:nvCxnSpPr>
        <p:spPr bwMode="auto">
          <a:xfrm rot="5400000">
            <a:off x="1702594" y="2472532"/>
            <a:ext cx="574675" cy="1125537"/>
          </a:xfrm>
          <a:prstGeom prst="bentConnector3">
            <a:avLst>
              <a:gd name="adj1" fmla="val 57181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cxnSp>
      <p:cxnSp>
        <p:nvCxnSpPr>
          <p:cNvPr id="9249" name="AutoShape 33"/>
          <p:cNvCxnSpPr>
            <a:cxnSpLocks noChangeShapeType="1"/>
            <a:stCxn id="9239" idx="2"/>
            <a:endCxn id="9240" idx="0"/>
          </p:cNvCxnSpPr>
          <p:nvPr/>
        </p:nvCxnSpPr>
        <p:spPr bwMode="auto">
          <a:xfrm rot="16200000" flipH="1">
            <a:off x="5162468" y="3248107"/>
            <a:ext cx="457200" cy="1577811"/>
          </a:xfrm>
          <a:prstGeom prst="bentConnector3">
            <a:avLst>
              <a:gd name="adj1" fmla="val 50000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cxnSp>
      <p:cxnSp>
        <p:nvCxnSpPr>
          <p:cNvPr id="9250" name="AutoShape 34"/>
          <p:cNvCxnSpPr>
            <a:cxnSpLocks noChangeShapeType="1"/>
            <a:stCxn id="9240" idx="2"/>
          </p:cNvCxnSpPr>
          <p:nvPr/>
        </p:nvCxnSpPr>
        <p:spPr bwMode="auto">
          <a:xfrm rot="16200000" flipH="1">
            <a:off x="5959908" y="4855011"/>
            <a:ext cx="470454" cy="30322"/>
          </a:xfrm>
          <a:prstGeom prst="bentConnector3">
            <a:avLst>
              <a:gd name="adj1" fmla="val 50000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cxnSp>
      <p:sp>
        <p:nvSpPr>
          <p:cNvPr id="9251" name="Text Box 35"/>
          <p:cNvSpPr txBox="1">
            <a:spLocks noChangeArrowheads="1"/>
          </p:cNvSpPr>
          <p:nvPr/>
        </p:nvSpPr>
        <p:spPr bwMode="auto">
          <a:xfrm>
            <a:off x="7664450" y="4268788"/>
            <a:ext cx="902811" cy="369332"/>
          </a:xfrm>
          <a:prstGeom prst="rect">
            <a:avLst/>
          </a:prstGeom>
          <a:noFill/>
          <a:ln w="12700">
            <a:solidFill>
              <a:srgbClr val="FF5050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dirty="0" smtClean="0"/>
              <a:t>CHAIR</a:t>
            </a:r>
            <a:endParaRPr lang="en-US" dirty="0"/>
          </a:p>
        </p:txBody>
      </p:sp>
      <p:cxnSp>
        <p:nvCxnSpPr>
          <p:cNvPr id="9252" name="AutoShape 36"/>
          <p:cNvCxnSpPr>
            <a:cxnSpLocks noChangeShapeType="1"/>
            <a:stCxn id="9251" idx="2"/>
          </p:cNvCxnSpPr>
          <p:nvPr/>
        </p:nvCxnSpPr>
        <p:spPr bwMode="auto">
          <a:xfrm rot="16200000" flipH="1">
            <a:off x="8004967" y="4749009"/>
            <a:ext cx="359330" cy="137552"/>
          </a:xfrm>
          <a:prstGeom prst="bentConnector3">
            <a:avLst>
              <a:gd name="adj1" fmla="val 50000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cxn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341" y="5105400"/>
            <a:ext cx="2095500" cy="139446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3604" y="5049836"/>
            <a:ext cx="1727865" cy="1505587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3000" y="5154295"/>
            <a:ext cx="2095500" cy="139446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32733" y="5046345"/>
            <a:ext cx="841350" cy="15024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4141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Datasets</a:t>
            </a:r>
          </a:p>
        </p:txBody>
      </p:sp>
      <p:sp>
        <p:nvSpPr>
          <p:cNvPr id="6789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0" indent="0" eaLnBrk="1" hangingPunct="1">
              <a:buNone/>
            </a:pPr>
            <a:r>
              <a:rPr lang="en-US" dirty="0" smtClean="0"/>
              <a:t>Exist for up to  thousands of categories, millions of images.</a:t>
            </a:r>
          </a:p>
        </p:txBody>
      </p:sp>
    </p:spTree>
    <p:extLst>
      <p:ext uri="{BB962C8B-B14F-4D97-AF65-F5344CB8AC3E}">
        <p14:creationId xmlns:p14="http://schemas.microsoft.com/office/powerpoint/2010/main" val="37750016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89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8915" grpId="0" build="p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66800" y="1619250"/>
            <a:ext cx="7010400" cy="4552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79" name="Rectangle 3"/>
          <p:cNvSpPr>
            <a:spLocks noChangeArrowheads="1"/>
          </p:cNvSpPr>
          <p:nvPr/>
        </p:nvSpPr>
        <p:spPr bwMode="auto">
          <a:xfrm>
            <a:off x="4648200" y="6491288"/>
            <a:ext cx="447198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en-US">
                <a:cs typeface="Arial" charset="0"/>
              </a:rPr>
              <a:t>Russell, Torralba, Murphy, Freeman, 2008</a:t>
            </a:r>
          </a:p>
        </p:txBody>
      </p:sp>
      <p:sp>
        <p:nvSpPr>
          <p:cNvPr id="24580" name="Rectangle 4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pPr eaLnBrk="1" hangingPunct="1"/>
            <a:r>
              <a:rPr lang="en-US" smtClean="0"/>
              <a:t>LabelMe</a:t>
            </a:r>
          </a:p>
        </p:txBody>
      </p:sp>
      <p:sp>
        <p:nvSpPr>
          <p:cNvPr id="24581" name="Rectangle 6"/>
          <p:cNvSpPr>
            <a:spLocks noChangeArrowheads="1"/>
          </p:cNvSpPr>
          <p:nvPr/>
        </p:nvSpPr>
        <p:spPr bwMode="auto">
          <a:xfrm>
            <a:off x="2562225" y="990600"/>
            <a:ext cx="391477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>
                <a:hlinkClick r:id="rId4"/>
              </a:rPr>
              <a:t>http://labelme.csail.mit.edu/</a:t>
            </a:r>
            <a:endParaRPr lang="en-US" sz="2400"/>
          </a:p>
        </p:txBody>
      </p:sp>
    </p:spTree>
    <p:extLst>
      <p:ext uri="{BB962C8B-B14F-4D97-AF65-F5344CB8AC3E}">
        <p14:creationId xmlns:p14="http://schemas.microsoft.com/office/powerpoint/2010/main" val="1546176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/>
              <a:t>Image Classification through learning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53309593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Image Classification</a:t>
            </a:r>
            <a:endParaRPr lang="en-US" b="1" dirty="0"/>
          </a:p>
        </p:txBody>
      </p:sp>
      <p:sp>
        <p:nvSpPr>
          <p:cNvPr id="3" name="TextBox 2"/>
          <p:cNvSpPr txBox="1"/>
          <p:nvPr/>
        </p:nvSpPr>
        <p:spPr>
          <a:xfrm>
            <a:off x="1117600" y="1219200"/>
            <a:ext cx="613379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Given positive training images containing an objects class and</a:t>
            </a:r>
          </a:p>
          <a:p>
            <a:r>
              <a:rPr lang="en-US" b="1" dirty="0" smtClean="0"/>
              <a:t>Negative training images that don’t, classify a test image as to </a:t>
            </a:r>
          </a:p>
          <a:p>
            <a:r>
              <a:rPr lang="en-US" b="1" dirty="0" smtClean="0"/>
              <a:t>Whether it contains the object class</a:t>
            </a:r>
            <a:endParaRPr lang="en-US" b="1" dirty="0"/>
          </a:p>
        </p:txBody>
      </p:sp>
      <p:pic>
        <p:nvPicPr>
          <p:cNvPr id="4" name="Picture 4" descr="chair"/>
          <p:cNvPicPr>
            <a:picLocks noChangeAspect="1" noChangeArrowheads="1"/>
          </p:cNvPicPr>
          <p:nvPr/>
        </p:nvPicPr>
        <p:blipFill>
          <a:blip r:embed="rId2" cstate="print"/>
          <a:srcRect t="10989" b="9891"/>
          <a:stretch>
            <a:fillRect/>
          </a:stretch>
        </p:blipFill>
        <p:spPr bwMode="auto">
          <a:xfrm>
            <a:off x="609600" y="2971800"/>
            <a:ext cx="1016000" cy="12943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8" descr="Bertoia"/>
          <p:cNvPicPr>
            <a:picLocks noChangeAspect="1" noChangeArrowheads="1"/>
          </p:cNvPicPr>
          <p:nvPr/>
        </p:nvPicPr>
        <p:blipFill>
          <a:blip r:embed="rId3" cstate="print"/>
          <a:srcRect l="49181" t="11476" b="14754"/>
          <a:stretch>
            <a:fillRect/>
          </a:stretch>
        </p:blipFill>
        <p:spPr bwMode="auto">
          <a:xfrm>
            <a:off x="1625600" y="2995240"/>
            <a:ext cx="1295400" cy="1253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60674" y="2966652"/>
            <a:ext cx="1097280" cy="1281919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084919" y="2453026"/>
            <a:ext cx="284372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/>
              <a:t>Positive Examples</a:t>
            </a:r>
            <a:endParaRPr lang="en-US" sz="2800" b="1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8200" y="2952134"/>
            <a:ext cx="1481504" cy="1253381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36377" y="2966652"/>
            <a:ext cx="1573718" cy="1224347"/>
          </a:xfrm>
          <a:prstGeom prst="rect">
            <a:avLst/>
          </a:prstGeom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710095" y="2986310"/>
            <a:ext cx="1433905" cy="12105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TextBox 10"/>
          <p:cNvSpPr txBox="1"/>
          <p:nvPr/>
        </p:nvSpPr>
        <p:spPr>
          <a:xfrm>
            <a:off x="5434753" y="2414976"/>
            <a:ext cx="299229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/>
              <a:t>Negative Examples</a:t>
            </a:r>
            <a:endParaRPr lang="en-US" sz="2800" b="1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1200" y="5257800"/>
            <a:ext cx="1511787" cy="1019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Equal 11"/>
          <p:cNvSpPr/>
          <p:nvPr/>
        </p:nvSpPr>
        <p:spPr>
          <a:xfrm>
            <a:off x="3647858" y="5638798"/>
            <a:ext cx="310096" cy="292894"/>
          </a:xfrm>
          <a:prstGeom prst="mathEqua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250334" y="5315632"/>
            <a:ext cx="39786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 smtClean="0"/>
              <a:t>?</a:t>
            </a:r>
            <a:endParaRPr 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23015969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Weak Supervision</a:t>
            </a:r>
            <a:endParaRPr lang="en-US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1524000"/>
            <a:ext cx="8382000" cy="5191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27085050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There are 3 stages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AutoNum type="arabicPeriod"/>
            </a:pPr>
            <a:r>
              <a:rPr lang="en-US" dirty="0" smtClean="0"/>
              <a:t>Represent each training image as a vector using </a:t>
            </a:r>
            <a:r>
              <a:rPr lang="en-US" b="1" dirty="0" smtClean="0"/>
              <a:t>bag of visual words</a:t>
            </a:r>
            <a:r>
              <a:rPr lang="en-US" dirty="0" smtClean="0"/>
              <a:t>.</a:t>
            </a:r>
          </a:p>
          <a:p>
            <a:pPr marL="514350" indent="-514350">
              <a:buAutoNum type="arabicPeriod"/>
            </a:pPr>
            <a:r>
              <a:rPr lang="en-US" b="1" dirty="0" smtClean="0"/>
              <a:t>Train</a:t>
            </a:r>
            <a:r>
              <a:rPr lang="en-US" dirty="0" smtClean="0"/>
              <a:t> a classifier to discriminate vectors corresponding to positive and negative training images using </a:t>
            </a:r>
            <a:r>
              <a:rPr lang="en-US" b="1" dirty="0" smtClean="0"/>
              <a:t>SVM Classifier.</a:t>
            </a:r>
            <a:endParaRPr lang="en-US" dirty="0" smtClean="0"/>
          </a:p>
          <a:p>
            <a:pPr marL="514350" indent="-514350">
              <a:buFont typeface="Arial" panose="020B0604020202020204" pitchFamily="34" charset="0"/>
              <a:buAutoNum type="arabicPeriod"/>
            </a:pPr>
            <a:r>
              <a:rPr lang="en-US" b="1" dirty="0" smtClean="0"/>
              <a:t>Apply the learned classifier </a:t>
            </a:r>
            <a:r>
              <a:rPr lang="en-US" dirty="0" smtClean="0"/>
              <a:t>to the test image</a:t>
            </a:r>
          </a:p>
          <a:p>
            <a:pPr marL="514350" indent="-514350">
              <a:buAutoNum type="arabicPeriod"/>
            </a:pPr>
            <a:endParaRPr lang="en-US" dirty="0" smtClean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73922096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BAG OF VISUAL WORDS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b="1" dirty="0" smtClean="0"/>
              <a:t>Visual words are iconic image patches or fragments. They represent the frequency of </a:t>
            </a:r>
            <a:r>
              <a:rPr lang="en-US" b="1" dirty="0" err="1" smtClean="0"/>
              <a:t>occurence</a:t>
            </a:r>
            <a:r>
              <a:rPr lang="en-US" b="1" dirty="0" smtClean="0"/>
              <a:t>  but not position. </a:t>
            </a:r>
            <a:endParaRPr lang="en-US" b="1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3200400"/>
            <a:ext cx="8029575" cy="3381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02738788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b="1" dirty="0" smtClean="0"/>
              <a:t>Example: learn visual words by clustering</a:t>
            </a:r>
            <a:endParaRPr lang="en-US" sz="36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3581400"/>
          </a:xfrm>
        </p:spPr>
        <p:txBody>
          <a:bodyPr/>
          <a:lstStyle/>
          <a:p>
            <a:endParaRPr lang="en-US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1066800"/>
            <a:ext cx="7577138" cy="39773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762000" y="5410200"/>
            <a:ext cx="847847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/>
              <a:t>textured neighborhoods are selected, produces 100 to 1000 regions per image</a:t>
            </a:r>
          </a:p>
          <a:p>
            <a:r>
              <a:rPr lang="en-US" sz="2000" b="1" dirty="0" smtClean="0"/>
              <a:t>Weber, Welling &amp; </a:t>
            </a:r>
            <a:r>
              <a:rPr lang="en-US" sz="2000" b="1" dirty="0" err="1" smtClean="0"/>
              <a:t>Perona</a:t>
            </a:r>
            <a:r>
              <a:rPr lang="en-US" sz="2000" b="1" dirty="0" smtClean="0"/>
              <a:t> 2000</a:t>
            </a:r>
            <a:endParaRPr lang="en-US" sz="2000" b="1" dirty="0"/>
          </a:p>
        </p:txBody>
      </p:sp>
    </p:spTree>
    <p:extLst>
      <p:ext uri="{BB962C8B-B14F-4D97-AF65-F5344CB8AC3E}">
        <p14:creationId xmlns:p14="http://schemas.microsoft.com/office/powerpoint/2010/main" val="2326886304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b="1" dirty="0" smtClean="0"/>
              <a:t>Examples of visual words learnt by clustering faces</a:t>
            </a:r>
            <a:endParaRPr lang="en-US" sz="32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008" y="1524000"/>
            <a:ext cx="8524875" cy="409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752600" y="5867400"/>
            <a:ext cx="13657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1000 images</a:t>
            </a:r>
            <a:endParaRPr lang="en-US" b="1" dirty="0"/>
          </a:p>
        </p:txBody>
      </p:sp>
      <p:sp>
        <p:nvSpPr>
          <p:cNvPr id="5" name="TextBox 4"/>
          <p:cNvSpPr txBox="1"/>
          <p:nvPr/>
        </p:nvSpPr>
        <p:spPr>
          <a:xfrm>
            <a:off x="6553200" y="5715000"/>
            <a:ext cx="18935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~100 visual words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33079166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Histogram of visual words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b="1" dirty="0" smtClean="0"/>
              <a:t>detect interest point features</a:t>
            </a:r>
          </a:p>
          <a:p>
            <a:r>
              <a:rPr lang="en-US" sz="2400" b="1" dirty="0" smtClean="0"/>
              <a:t>find closest visual word to region around detected points</a:t>
            </a:r>
          </a:p>
          <a:p>
            <a:r>
              <a:rPr lang="en-US" sz="2400" b="1" dirty="0" smtClean="0"/>
              <a:t>record number of occurrences, but not position</a:t>
            </a:r>
            <a:endParaRPr lang="en-US" sz="2400" b="1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2201" y="2881312"/>
            <a:ext cx="8143875" cy="3381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09428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4" name="Text Box 23"/>
          <p:cNvSpPr txBox="1">
            <a:spLocks noChangeArrowheads="1"/>
          </p:cNvSpPr>
          <p:nvPr/>
        </p:nvSpPr>
        <p:spPr bwMode="auto">
          <a:xfrm>
            <a:off x="2520828" y="1568450"/>
            <a:ext cx="4177747" cy="21236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4400" dirty="0">
                <a:latin typeface="Times New Roman" pitchFamily="18" charset="0"/>
              </a:rPr>
              <a:t>Camera position</a:t>
            </a:r>
          </a:p>
          <a:p>
            <a:pPr eaLnBrk="0" hangingPunct="0"/>
            <a:r>
              <a:rPr lang="en-US" sz="4400" dirty="0">
                <a:latin typeface="Times New Roman" pitchFamily="18" charset="0"/>
              </a:rPr>
              <a:t>Illumination</a:t>
            </a:r>
          </a:p>
          <a:p>
            <a:pPr eaLnBrk="0" hangingPunct="0"/>
            <a:r>
              <a:rPr lang="en-US" sz="4400" dirty="0">
                <a:latin typeface="Times New Roman" pitchFamily="18" charset="0"/>
              </a:rPr>
              <a:t>Shape parameters</a:t>
            </a:r>
          </a:p>
        </p:txBody>
      </p:sp>
      <p:sp>
        <p:nvSpPr>
          <p:cNvPr id="621592" name="Text Box 24"/>
          <p:cNvSpPr txBox="1">
            <a:spLocks noChangeArrowheads="1"/>
          </p:cNvSpPr>
          <p:nvPr/>
        </p:nvSpPr>
        <p:spPr bwMode="auto">
          <a:xfrm>
            <a:off x="2840038" y="6172200"/>
            <a:ext cx="3151187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400">
                <a:latin typeface="Times New Roman" pitchFamily="18" charset="0"/>
              </a:rPr>
              <a:t>Within-class variations?</a:t>
            </a:r>
          </a:p>
        </p:txBody>
      </p:sp>
      <p:sp>
        <p:nvSpPr>
          <p:cNvPr id="15375" name="Oval 38"/>
          <p:cNvSpPr>
            <a:spLocks noChangeArrowheads="1"/>
          </p:cNvSpPr>
          <p:nvPr/>
        </p:nvSpPr>
        <p:spPr bwMode="auto">
          <a:xfrm>
            <a:off x="6007100" y="2079625"/>
            <a:ext cx="114300" cy="88900"/>
          </a:xfrm>
          <a:prstGeom prst="ellipse">
            <a:avLst/>
          </a:prstGeom>
          <a:solidFill>
            <a:schemeClr val="bg2"/>
          </a:solidFill>
          <a:ln w="9525">
            <a:solidFill>
              <a:schemeClr val="bg2"/>
            </a:solidFill>
            <a:round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5376" name="Freeform 39"/>
          <p:cNvSpPr>
            <a:spLocks/>
          </p:cNvSpPr>
          <p:nvPr/>
        </p:nvSpPr>
        <p:spPr bwMode="auto">
          <a:xfrm>
            <a:off x="5168900" y="1558925"/>
            <a:ext cx="868363" cy="457200"/>
          </a:xfrm>
          <a:custGeom>
            <a:avLst/>
            <a:gdLst>
              <a:gd name="T0" fmla="*/ 0 w 547"/>
              <a:gd name="T1" fmla="*/ 0 h 288"/>
              <a:gd name="T2" fmla="*/ 2147483647 w 547"/>
              <a:gd name="T3" fmla="*/ 2147483647 h 288"/>
              <a:gd name="T4" fmla="*/ 2147483647 w 547"/>
              <a:gd name="T5" fmla="*/ 2147483647 h 288"/>
              <a:gd name="T6" fmla="*/ 0 60000 65536"/>
              <a:gd name="T7" fmla="*/ 0 60000 65536"/>
              <a:gd name="T8" fmla="*/ 0 60000 65536"/>
              <a:gd name="T9" fmla="*/ 0 w 547"/>
              <a:gd name="T10" fmla="*/ 0 h 288"/>
              <a:gd name="T11" fmla="*/ 547 w 547"/>
              <a:gd name="T12" fmla="*/ 288 h 288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547" h="288">
                <a:moveTo>
                  <a:pt x="0" y="0"/>
                </a:moveTo>
                <a:cubicBezTo>
                  <a:pt x="182" y="16"/>
                  <a:pt x="365" y="32"/>
                  <a:pt x="456" y="80"/>
                </a:cubicBezTo>
                <a:cubicBezTo>
                  <a:pt x="547" y="128"/>
                  <a:pt x="529" y="253"/>
                  <a:pt x="544" y="288"/>
                </a:cubicBezTo>
              </a:path>
            </a:pathLst>
          </a:custGeom>
          <a:noFill/>
          <a:ln w="12700">
            <a:solidFill>
              <a:schemeClr val="bg2"/>
            </a:solidFill>
            <a:round/>
            <a:headEnd/>
            <a:tailEnd type="arrow" w="med" len="med"/>
          </a:ln>
        </p:spPr>
        <p:txBody>
          <a:bodyPr wrap="none">
            <a:spAutoFit/>
          </a:bodyPr>
          <a:lstStyle/>
          <a:p>
            <a:endParaRPr lang="en-US"/>
          </a:p>
        </p:txBody>
      </p:sp>
      <p:sp>
        <p:nvSpPr>
          <p:cNvPr id="15377" name="Rectangle 40"/>
          <p:cNvSpPr>
            <a:spLocks noGrp="1" noChangeArrowheads="1"/>
          </p:cNvSpPr>
          <p:nvPr>
            <p:ph type="title"/>
          </p:nvPr>
        </p:nvSpPr>
        <p:spPr>
          <a:xfrm>
            <a:off x="228600" y="76200"/>
            <a:ext cx="8686800" cy="838200"/>
          </a:xfrm>
        </p:spPr>
        <p:txBody>
          <a:bodyPr/>
          <a:lstStyle/>
          <a:p>
            <a:pPr eaLnBrk="1" hangingPunct="1"/>
            <a:r>
              <a:rPr lang="en-US" sz="3400" dirty="0" smtClean="0"/>
              <a:t>Variability makes recognition hard</a:t>
            </a:r>
          </a:p>
        </p:txBody>
      </p:sp>
    </p:spTree>
    <p:extLst>
      <p:ext uri="{BB962C8B-B14F-4D97-AF65-F5344CB8AC3E}">
        <p14:creationId xmlns:p14="http://schemas.microsoft.com/office/powerpoint/2010/main" val="31141161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15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1592" grpId="0" autoUpdateAnimBg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b="1" dirty="0" smtClean="0"/>
              <a:t>Represent each image as a bag of words</a:t>
            </a:r>
            <a:endParaRPr lang="en-US" sz="36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b="1" dirty="0" smtClean="0"/>
              <a:t>Represent each region by a SIFT descriptor</a:t>
            </a:r>
          </a:p>
          <a:p>
            <a:r>
              <a:rPr lang="en-US" sz="2800" b="1" dirty="0" smtClean="0"/>
              <a:t>Make a visual vocabulary by k-means clustering</a:t>
            </a:r>
          </a:p>
          <a:p>
            <a:r>
              <a:rPr lang="en-US" sz="2800" b="1" dirty="0" smtClean="0"/>
              <a:t>Assign each region to the nearest cluster center</a:t>
            </a:r>
            <a:endParaRPr lang="en-US" sz="2800" b="1" dirty="0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352800"/>
            <a:ext cx="8562975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377033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Examples of visual words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9412" y="1676400"/>
            <a:ext cx="5524500" cy="431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74477949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183432"/>
            <a:ext cx="7239000" cy="59125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90421990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Visual polysemy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b="1" dirty="0" smtClean="0"/>
              <a:t>Single visual word occurring on different  (but locally similar)  parts on different object categories.</a:t>
            </a:r>
          </a:p>
          <a:p>
            <a:endParaRPr lang="en-US" dirty="0"/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2971800"/>
            <a:ext cx="9041752" cy="3657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49468065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Visual synonyms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Two different visual words representing a similar part of  an object</a:t>
            </a:r>
            <a:endParaRPr lang="en-US" dirty="0"/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096" y="3886200"/>
            <a:ext cx="8926699" cy="2438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25457052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Binary Classification Problem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1679895"/>
            <a:ext cx="6967537" cy="45113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50180075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b="1" dirty="0" smtClean="0"/>
              <a:t>Separating the classes with a </a:t>
            </a:r>
            <a:r>
              <a:rPr lang="en-US" sz="3600" b="1" dirty="0" err="1" smtClean="0"/>
              <a:t>hyperplane</a:t>
            </a:r>
            <a:endParaRPr lang="en-US" sz="36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1623646"/>
            <a:ext cx="7772400" cy="47771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71999138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Max Margin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371600"/>
            <a:ext cx="7598437" cy="502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8843966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Nomenclature for SVM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600200"/>
            <a:ext cx="8001000" cy="51744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94399100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2925" y="571500"/>
            <a:ext cx="8058150" cy="571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3313786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 eaLnBrk="1" hangingPunct="1"/>
            <a:r>
              <a:rPr lang="en-US" sz="3200" dirty="0" smtClean="0"/>
              <a:t>Variations within the same class</a:t>
            </a:r>
          </a:p>
        </p:txBody>
      </p:sp>
      <p:pic>
        <p:nvPicPr>
          <p:cNvPr id="1028" name="Picture 4" descr="chair"/>
          <p:cNvPicPr>
            <a:picLocks noChangeAspect="1" noChangeArrowheads="1"/>
          </p:cNvPicPr>
          <p:nvPr/>
        </p:nvPicPr>
        <p:blipFill>
          <a:blip r:embed="rId4" cstate="print"/>
          <a:srcRect t="10989" b="9891"/>
          <a:stretch>
            <a:fillRect/>
          </a:stretch>
        </p:blipFill>
        <p:spPr bwMode="auto">
          <a:xfrm>
            <a:off x="533400" y="4106863"/>
            <a:ext cx="1854200" cy="236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9" name="Picture 5" descr="splash-chair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638800" y="1219200"/>
            <a:ext cx="3286125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2" name="Picture 8" descr="Bertoia"/>
          <p:cNvPicPr>
            <a:picLocks noChangeAspect="1" noChangeArrowheads="1"/>
          </p:cNvPicPr>
          <p:nvPr/>
        </p:nvPicPr>
        <p:blipFill>
          <a:blip r:embed="rId6" cstate="print"/>
          <a:srcRect l="49181" t="11476" b="14754"/>
          <a:stretch>
            <a:fillRect/>
          </a:stretch>
        </p:blipFill>
        <p:spPr bwMode="auto">
          <a:xfrm>
            <a:off x="6400800" y="3962400"/>
            <a:ext cx="2590800" cy="2506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026" name="Object 9"/>
          <p:cNvGraphicFramePr>
            <a:graphicFrameLocks noGrp="1" noChangeAspect="1"/>
          </p:cNvGraphicFramePr>
          <p:nvPr>
            <p:ph idx="1"/>
          </p:nvPr>
        </p:nvGraphicFramePr>
        <p:xfrm>
          <a:off x="2895600" y="1219200"/>
          <a:ext cx="2514600" cy="2435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9" name="Image" r:id="rId7" imgW="8431746" imgH="8165079" progId="Photoshop.Image.10">
                  <p:embed/>
                </p:oleObj>
              </mc:Choice>
              <mc:Fallback>
                <p:oleObj name="Image" r:id="rId7" imgW="8431746" imgH="8165079" progId="Photoshop.Image.10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95600" y="1219200"/>
                        <a:ext cx="2514600" cy="24352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" name="Picture 1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171" y="1504950"/>
            <a:ext cx="2000250" cy="200025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5200" y="4041653"/>
            <a:ext cx="1859280" cy="21721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6958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Separability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1600200"/>
            <a:ext cx="8420100" cy="2419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0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758" y="4120662"/>
            <a:ext cx="8401050" cy="2162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648200" y="1415534"/>
            <a:ext cx="392780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/>
              <a:t>Linear kernel is adequate</a:t>
            </a:r>
            <a:endParaRPr lang="en-US" sz="28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4362450" y="6282837"/>
            <a:ext cx="42753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/>
              <a:t>Non linear kernel is needed</a:t>
            </a:r>
            <a:endParaRPr lang="en-US" sz="2800" b="1" dirty="0"/>
          </a:p>
        </p:txBody>
      </p:sp>
    </p:spTree>
    <p:extLst>
      <p:ext uri="{BB962C8B-B14F-4D97-AF65-F5344CB8AC3E}">
        <p14:creationId xmlns:p14="http://schemas.microsoft.com/office/powerpoint/2010/main" val="635422479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Kernels commonly used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52600"/>
            <a:ext cx="8229600" cy="4800600"/>
          </a:xfrm>
        </p:spPr>
        <p:txBody>
          <a:bodyPr/>
          <a:lstStyle/>
          <a:p>
            <a:endParaRPr lang="en-US" dirty="0"/>
          </a:p>
        </p:txBody>
      </p:sp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1752600"/>
            <a:ext cx="7572375" cy="4657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60332930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Summary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888" y="1676400"/>
            <a:ext cx="8658225" cy="5019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895600" y="1491734"/>
            <a:ext cx="297575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/>
              <a:t>The different steps</a:t>
            </a:r>
            <a:endParaRPr lang="en-US" sz="2800" b="1" dirty="0"/>
          </a:p>
        </p:txBody>
      </p:sp>
    </p:spTree>
    <p:extLst>
      <p:ext uri="{BB962C8B-B14F-4D97-AF65-F5344CB8AC3E}">
        <p14:creationId xmlns:p14="http://schemas.microsoft.com/office/powerpoint/2010/main" val="2390992299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MODEL BASED RECOGNITION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9435238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/>
              <a:t>It relies on the existence of a predefined set of models</a:t>
            </a:r>
            <a:endParaRPr lang="en-US" b="1" dirty="0"/>
          </a:p>
        </p:txBody>
      </p:sp>
      <p:pic>
        <p:nvPicPr>
          <p:cNvPr id="4" name="Picture 4" descr="model_based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lum bright="-18000" contrast="1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7295" y="1434642"/>
            <a:ext cx="6952705" cy="5404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23048153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Main steps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sz="4000" b="1" dirty="0" smtClean="0"/>
              <a:t>Preprocessing</a:t>
            </a:r>
            <a:endParaRPr lang="en-US" altLang="en-US" sz="4000" dirty="0"/>
          </a:p>
          <a:p>
            <a:pPr marL="0" indent="0">
              <a:buNone/>
            </a:pPr>
            <a:r>
              <a:rPr lang="en-US" altLang="en-US" b="1" dirty="0" smtClean="0"/>
              <a:t>A model database is built by establishing associations between features and models.</a:t>
            </a:r>
          </a:p>
          <a:p>
            <a:endParaRPr lang="en-US" altLang="en-US" sz="2800" dirty="0" smtClean="0"/>
          </a:p>
          <a:p>
            <a:r>
              <a:rPr lang="en-US" altLang="en-US" sz="4000" b="1" dirty="0" smtClean="0"/>
              <a:t>Recognition</a:t>
            </a:r>
            <a:endParaRPr lang="en-US" altLang="en-US" sz="4000" dirty="0"/>
          </a:p>
          <a:p>
            <a:pPr marL="0" indent="0">
              <a:buNone/>
            </a:pPr>
            <a:r>
              <a:rPr lang="en-US" altLang="en-US" b="1" dirty="0" smtClean="0"/>
              <a:t>Scene features are used to retrieve appropriate associations stored in the model database.</a:t>
            </a:r>
          </a:p>
          <a:p>
            <a:pPr lvl="1">
              <a:buFontTx/>
              <a:buNone/>
            </a:pPr>
            <a:endParaRPr lang="en-US" altLang="en-US" sz="3200" b="1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86230247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What are some challenges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sz="2800" b="1" dirty="0" smtClean="0"/>
              <a:t>The appearance of an object can have a large range of variation because of:</a:t>
            </a:r>
          </a:p>
          <a:p>
            <a:pPr lvl="1"/>
            <a:r>
              <a:rPr lang="en-US" altLang="en-US" b="1" dirty="0" smtClean="0"/>
              <a:t>viewpoint changes</a:t>
            </a:r>
          </a:p>
          <a:p>
            <a:pPr lvl="1"/>
            <a:r>
              <a:rPr lang="en-US" altLang="en-US" b="1" dirty="0" smtClean="0"/>
              <a:t>shape changes (e.g., non-rigid objects)</a:t>
            </a:r>
          </a:p>
          <a:p>
            <a:pPr lvl="1"/>
            <a:r>
              <a:rPr lang="en-US" altLang="en-US" b="1" dirty="0" smtClean="0"/>
              <a:t>photometric effects</a:t>
            </a:r>
          </a:p>
          <a:p>
            <a:pPr lvl="1"/>
            <a:r>
              <a:rPr lang="en-US" altLang="en-US" b="1" dirty="0" smtClean="0"/>
              <a:t>scene clutter</a:t>
            </a:r>
          </a:p>
          <a:p>
            <a:r>
              <a:rPr lang="en-US" altLang="en-US" sz="2800" b="1" dirty="0" smtClean="0"/>
              <a:t>Different views of the same object can give rise to widely different images.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43420774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Different approaches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Restrictions on the form of the objects</a:t>
            </a:r>
          </a:p>
          <a:p>
            <a:pPr lvl="1"/>
            <a:r>
              <a:rPr lang="en-US" altLang="en-US" sz="2400" dirty="0" smtClean="0"/>
              <a:t>2D or 3D objects</a:t>
            </a:r>
          </a:p>
          <a:p>
            <a:pPr lvl="1"/>
            <a:r>
              <a:rPr lang="en-US" altLang="en-US" sz="2400" dirty="0" smtClean="0"/>
              <a:t>Simple vs complex objects</a:t>
            </a:r>
          </a:p>
          <a:p>
            <a:pPr lvl="1"/>
            <a:r>
              <a:rPr lang="en-US" altLang="en-US" sz="2400" dirty="0" smtClean="0"/>
              <a:t>Rigid vs deforming objects</a:t>
            </a:r>
          </a:p>
          <a:p>
            <a:pPr lvl="1"/>
            <a:endParaRPr lang="en-US" altLang="en-US" sz="2400" dirty="0" smtClean="0"/>
          </a:p>
          <a:p>
            <a:r>
              <a:rPr lang="en-US" altLang="en-US" dirty="0"/>
              <a:t>Representation schemes</a:t>
            </a:r>
          </a:p>
          <a:p>
            <a:pPr lvl="1"/>
            <a:r>
              <a:rPr lang="en-US" altLang="en-US" sz="2400" dirty="0" smtClean="0"/>
              <a:t>Object-centered</a:t>
            </a:r>
          </a:p>
          <a:p>
            <a:pPr lvl="1"/>
            <a:r>
              <a:rPr lang="en-US" altLang="en-US" sz="2400" dirty="0" smtClean="0"/>
              <a:t>Viewer-centered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90076715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Different Approaches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Matching scheme</a:t>
            </a:r>
          </a:p>
          <a:p>
            <a:pPr lvl="1"/>
            <a:r>
              <a:rPr lang="en-US" altLang="en-US" sz="2400" dirty="0" smtClean="0"/>
              <a:t>Geometry-based  (i.e., shape)</a:t>
            </a:r>
          </a:p>
          <a:p>
            <a:pPr lvl="1"/>
            <a:r>
              <a:rPr lang="en-US" altLang="en-US" sz="2400" dirty="0" smtClean="0"/>
              <a:t>Appearance-based (e.g., </a:t>
            </a:r>
            <a:r>
              <a:rPr lang="en-US" altLang="en-US" sz="2400" dirty="0" err="1" smtClean="0"/>
              <a:t>eigenfaces</a:t>
            </a:r>
            <a:r>
              <a:rPr lang="en-US" altLang="en-US" sz="2400" dirty="0" smtClean="0"/>
              <a:t>)</a:t>
            </a:r>
          </a:p>
          <a:p>
            <a:pPr lvl="1"/>
            <a:endParaRPr lang="en-US" altLang="en-US" sz="2400" dirty="0" smtClean="0"/>
          </a:p>
          <a:p>
            <a:r>
              <a:rPr lang="en-US" altLang="en-US" dirty="0"/>
              <a:t>Type of features</a:t>
            </a:r>
          </a:p>
          <a:p>
            <a:pPr lvl="1"/>
            <a:r>
              <a:rPr lang="en-US" altLang="en-US" sz="2400" dirty="0" smtClean="0"/>
              <a:t>Local (i.e., SIFT)</a:t>
            </a:r>
          </a:p>
          <a:p>
            <a:pPr lvl="1"/>
            <a:r>
              <a:rPr lang="en-US" altLang="en-US" sz="2400" dirty="0" smtClean="0"/>
              <a:t>Global (e.g., </a:t>
            </a:r>
            <a:r>
              <a:rPr lang="en-US" altLang="en-US" sz="2400" dirty="0" err="1" smtClean="0"/>
              <a:t>eigen</a:t>
            </a:r>
            <a:r>
              <a:rPr lang="en-US" altLang="en-US" sz="2400" dirty="0" smtClean="0"/>
              <a:t>-coefficients)</a:t>
            </a:r>
          </a:p>
          <a:p>
            <a:pPr lvl="1"/>
            <a:endParaRPr lang="en-US" altLang="en-US" sz="2400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28204312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Representational schemes</a:t>
            </a:r>
            <a:endParaRPr lang="en-US" b="1" dirty="0"/>
          </a:p>
        </p:txBody>
      </p:sp>
      <p:pic>
        <p:nvPicPr>
          <p:cNvPr id="4" name="Picture 4" descr="object_centered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lum bright="-1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4622" y="2341234"/>
            <a:ext cx="4280328" cy="40595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5" descr="turn_tabl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0200" y="2275249"/>
            <a:ext cx="3429000" cy="42115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2133600" y="1828800"/>
            <a:ext cx="222798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/>
              <a:t>Object centered</a:t>
            </a:r>
            <a:endParaRPr lang="en-US" sz="24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6400800" y="1879569"/>
            <a:ext cx="228819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/>
              <a:t>Viewer centered</a:t>
            </a:r>
            <a:endParaRPr 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158698548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History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1960s – early 1990s: geometry</a:t>
            </a:r>
          </a:p>
          <a:p>
            <a:r>
              <a:rPr lang="en-US" dirty="0" smtClean="0"/>
              <a:t>1990s: appearance</a:t>
            </a:r>
          </a:p>
          <a:p>
            <a:r>
              <a:rPr lang="en-US" dirty="0" smtClean="0"/>
              <a:t>Mid-1990s: sliding window </a:t>
            </a:r>
          </a:p>
          <a:p>
            <a:r>
              <a:rPr lang="en-US" dirty="0" smtClean="0"/>
              <a:t>Late 1990s: local features</a:t>
            </a:r>
          </a:p>
          <a:p>
            <a:r>
              <a:rPr lang="en-US" dirty="0" smtClean="0"/>
              <a:t>Early 2000s: parts-and-shape models</a:t>
            </a:r>
          </a:p>
          <a:p>
            <a:r>
              <a:rPr lang="en-US" dirty="0" smtClean="0"/>
              <a:t>Mid-2000s: bags of features</a:t>
            </a:r>
          </a:p>
          <a:p>
            <a:r>
              <a:rPr lang="en-US" dirty="0" smtClean="0"/>
              <a:t>Present trends: data-driven methods, context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296167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Object centered representation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 smtClean="0"/>
              <a:t>A 3D model of the object is available.</a:t>
            </a:r>
          </a:p>
          <a:p>
            <a:pPr lvl="1"/>
            <a:endParaRPr lang="en-US" altLang="en-US" sz="2400" b="0" u="sng" dirty="0" smtClean="0"/>
          </a:p>
          <a:p>
            <a:pPr lvl="1"/>
            <a:r>
              <a:rPr lang="en-US" altLang="en-US" sz="2400" b="0" u="sng" dirty="0" smtClean="0"/>
              <a:t>Advantage:</a:t>
            </a:r>
            <a:r>
              <a:rPr lang="en-US" altLang="en-US" sz="2400" b="0" dirty="0" smtClean="0"/>
              <a:t> every view of the object is available.</a:t>
            </a:r>
          </a:p>
          <a:p>
            <a:pPr lvl="1"/>
            <a:endParaRPr lang="en-US" altLang="en-US" sz="2400" b="0" dirty="0" smtClean="0"/>
          </a:p>
          <a:p>
            <a:pPr lvl="1"/>
            <a:r>
              <a:rPr lang="en-US" altLang="en-US" sz="2400" b="0" u="sng" dirty="0" smtClean="0"/>
              <a:t>Disadvantage:</a:t>
            </a:r>
            <a:r>
              <a:rPr lang="en-US" altLang="en-US" sz="2400" b="0" dirty="0" smtClean="0"/>
              <a:t>  might not  be easy to build.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41723285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/>
              <a:t>Object-centered: Two different matching paradigms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lvl="1" indent="0">
              <a:buFontTx/>
              <a:buNone/>
              <a:defRPr/>
            </a:pPr>
            <a:endParaRPr lang="en-US" sz="2400" dirty="0" smtClean="0">
              <a:solidFill>
                <a:schemeClr val="accent2"/>
              </a:solidFill>
            </a:endParaRPr>
          </a:p>
          <a:p>
            <a:pPr marL="457200" lvl="1" indent="0">
              <a:buFontTx/>
              <a:buNone/>
              <a:defRPr/>
            </a:pPr>
            <a:r>
              <a:rPr lang="en-US" sz="2400" dirty="0" smtClean="0">
                <a:solidFill>
                  <a:schemeClr val="accent2"/>
                </a:solidFill>
              </a:rPr>
              <a:t>(1) (3D/3D</a:t>
            </a:r>
            <a:r>
              <a:rPr lang="en-US" sz="2400" dirty="0">
                <a:solidFill>
                  <a:schemeClr val="accent2"/>
                </a:solidFill>
              </a:rPr>
              <a:t>): </a:t>
            </a:r>
            <a:r>
              <a:rPr lang="en-US" sz="2400" dirty="0"/>
              <a:t>reconstruct object from the scene and match it </a:t>
            </a:r>
          </a:p>
          <a:p>
            <a:pPr marL="876300" lvl="1" indent="-419100">
              <a:buFontTx/>
              <a:buNone/>
              <a:defRPr/>
            </a:pPr>
            <a:r>
              <a:rPr lang="en-US" sz="2400" dirty="0"/>
              <a:t>	with the models.</a:t>
            </a:r>
            <a:endParaRPr lang="en-US" sz="2400" dirty="0">
              <a:solidFill>
                <a:schemeClr val="accent2"/>
              </a:solidFill>
            </a:endParaRPr>
          </a:p>
          <a:p>
            <a:pPr marL="876300" lvl="1" indent="-419100">
              <a:buFontTx/>
              <a:buNone/>
              <a:defRPr/>
            </a:pPr>
            <a:r>
              <a:rPr lang="en-US" sz="2400" dirty="0"/>
              <a:t>	</a:t>
            </a:r>
            <a:r>
              <a:rPr lang="en-US" sz="2000" dirty="0"/>
              <a:t>e.g., using “shape from X” methods</a:t>
            </a:r>
          </a:p>
          <a:p>
            <a:pPr marL="876300" lvl="1" indent="-419100">
              <a:buFontTx/>
              <a:buNone/>
              <a:defRPr/>
            </a:pPr>
            <a:endParaRPr lang="en-US" sz="2400" dirty="0"/>
          </a:p>
          <a:p>
            <a:pPr marL="876300" lvl="1" indent="-419100">
              <a:buFontTx/>
              <a:buNone/>
              <a:defRPr/>
            </a:pPr>
            <a:r>
              <a:rPr lang="en-US" sz="2400" dirty="0"/>
              <a:t>(2) </a:t>
            </a:r>
            <a:r>
              <a:rPr lang="en-US" sz="2400" dirty="0">
                <a:solidFill>
                  <a:schemeClr val="accent2"/>
                </a:solidFill>
              </a:rPr>
              <a:t>(3D/2D): </a:t>
            </a:r>
            <a:r>
              <a:rPr lang="en-US" sz="2400" b="1" dirty="0"/>
              <a:t>back-project </a:t>
            </a:r>
            <a:r>
              <a:rPr lang="en-US" sz="2400" dirty="0"/>
              <a:t>candidate model onto the scene</a:t>
            </a:r>
          </a:p>
          <a:p>
            <a:pPr marL="876300" lvl="1" indent="-419100">
              <a:buFontTx/>
              <a:buNone/>
              <a:defRPr/>
            </a:pPr>
            <a:r>
              <a:rPr lang="en-US" sz="2400" dirty="0"/>
              <a:t>	and match it with the objects in the scene.</a:t>
            </a:r>
            <a:endParaRPr lang="en-US" sz="2400" dirty="0">
              <a:solidFill>
                <a:schemeClr val="accent2"/>
              </a:solidFill>
            </a:endParaRPr>
          </a:p>
          <a:p>
            <a:pPr marL="876300" lvl="1" indent="-419100">
              <a:buFontTx/>
              <a:buNone/>
              <a:defRPr/>
            </a:pPr>
            <a:r>
              <a:rPr lang="en-US" sz="2400" dirty="0"/>
              <a:t>		</a:t>
            </a:r>
            <a:r>
              <a:rPr lang="en-US" sz="2000" dirty="0"/>
              <a:t>i.e., requires camera calibration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71343483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Viewer centered representations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sz="2800" b="1" dirty="0" smtClean="0"/>
              <a:t>Objects are described by a set of characteristic views or aspects.</a:t>
            </a:r>
          </a:p>
          <a:p>
            <a:pPr marL="457200" lvl="1" indent="0">
              <a:buNone/>
            </a:pPr>
            <a:r>
              <a:rPr lang="en-US" altLang="en-US" sz="2400" b="0" u="sng" dirty="0" smtClean="0"/>
              <a:t>Advantages:</a:t>
            </a:r>
            <a:r>
              <a:rPr lang="en-US" altLang="en-US" sz="2400" b="0" dirty="0" smtClean="0"/>
              <a:t> </a:t>
            </a:r>
          </a:p>
          <a:p>
            <a:pPr marL="457200" lvl="1" indent="0">
              <a:buNone/>
            </a:pPr>
            <a:r>
              <a:rPr lang="en-US" altLang="en-US" sz="2200" b="0" dirty="0" smtClean="0"/>
              <a:t>Easier to build compared to </a:t>
            </a:r>
          </a:p>
          <a:p>
            <a:pPr marL="457200" lvl="1" indent="0">
              <a:buNone/>
            </a:pPr>
            <a:r>
              <a:rPr lang="en-US" altLang="en-US" sz="2200" b="0" dirty="0" smtClean="0"/>
              <a:t>object-centered.</a:t>
            </a:r>
          </a:p>
          <a:p>
            <a:pPr marL="457200" lvl="1" indent="0">
              <a:buNone/>
            </a:pPr>
            <a:r>
              <a:rPr lang="en-US" altLang="en-US" sz="2200" b="0" dirty="0" smtClean="0"/>
              <a:t> Matching is easier since it involves</a:t>
            </a:r>
          </a:p>
          <a:p>
            <a:pPr marL="457200" lvl="1" indent="0">
              <a:buNone/>
            </a:pPr>
            <a:r>
              <a:rPr lang="en-US" altLang="en-US" sz="2200" b="0" dirty="0" smtClean="0"/>
              <a:t> 2D information.</a:t>
            </a:r>
            <a:endParaRPr lang="en-US" altLang="en-US" sz="2400" dirty="0"/>
          </a:p>
          <a:p>
            <a:pPr marL="457200" lvl="1" indent="0">
              <a:buNone/>
            </a:pPr>
            <a:r>
              <a:rPr lang="en-US" altLang="en-US" sz="2400" b="0" u="sng" dirty="0" smtClean="0"/>
              <a:t>Disadvantages:</a:t>
            </a:r>
            <a:r>
              <a:rPr lang="en-US" altLang="en-US" sz="2400" b="0" dirty="0" smtClean="0"/>
              <a:t> </a:t>
            </a:r>
          </a:p>
          <a:p>
            <a:pPr marL="457200" lvl="1" indent="0">
              <a:buNone/>
            </a:pPr>
            <a:r>
              <a:rPr lang="en-US" altLang="en-US" sz="2200" b="0" dirty="0" smtClean="0"/>
              <a:t>Requires a large number of views</a:t>
            </a:r>
            <a:endParaRPr lang="en-US" altLang="en-US" dirty="0" smtClean="0"/>
          </a:p>
          <a:p>
            <a:endParaRPr lang="en-US" dirty="0"/>
          </a:p>
        </p:txBody>
      </p:sp>
      <p:pic>
        <p:nvPicPr>
          <p:cNvPr id="4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34" t="4253" r="5417" b="1302"/>
          <a:stretch>
            <a:fillRect/>
          </a:stretch>
        </p:blipFill>
        <p:spPr bwMode="auto">
          <a:xfrm>
            <a:off x="5181600" y="2590800"/>
            <a:ext cx="2973388" cy="312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38004718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Matching paradigms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2800" b="1" dirty="0" smtClean="0"/>
              <a:t>Geometry: use geometric features</a:t>
            </a:r>
            <a:endParaRPr lang="en-US" sz="2800" b="1" dirty="0"/>
          </a:p>
        </p:txBody>
      </p:sp>
      <p:pic>
        <p:nvPicPr>
          <p:cNvPr id="4" name="Picture 5" descr="geom"/>
          <p:cNvPicPr>
            <a:picLocks noChangeAspect="1" noChangeArrowheads="1"/>
          </p:cNvPicPr>
          <p:nvPr/>
        </p:nvPicPr>
        <p:blipFill>
          <a:blip r:embed="rId2" cstate="print">
            <a:lum bright="-30000" contrast="-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4054" b="1538"/>
          <a:stretch>
            <a:fillRect/>
          </a:stretch>
        </p:blipFill>
        <p:spPr bwMode="auto">
          <a:xfrm>
            <a:off x="838200" y="2057400"/>
            <a:ext cx="2362200" cy="1944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7" descr="geom"/>
          <p:cNvPicPr>
            <a:picLocks noChangeAspect="1" noChangeArrowheads="1"/>
          </p:cNvPicPr>
          <p:nvPr/>
        </p:nvPicPr>
        <p:blipFill>
          <a:blip r:embed="rId2" cstate="print">
            <a:lum bright="-42000" contrast="-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352" b="5055"/>
          <a:stretch>
            <a:fillRect/>
          </a:stretch>
        </p:blipFill>
        <p:spPr bwMode="auto">
          <a:xfrm>
            <a:off x="3508130" y="2116138"/>
            <a:ext cx="2514600" cy="1885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4" descr="appear"/>
          <p:cNvPicPr>
            <a:picLocks noChangeAspect="1" noChangeArrowheads="1"/>
          </p:cNvPicPr>
          <p:nvPr/>
        </p:nvPicPr>
        <p:blipFill>
          <a:blip r:embed="rId3" cstate="print">
            <a:lum bright="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48" b="2261"/>
          <a:stretch>
            <a:fillRect/>
          </a:stretch>
        </p:blipFill>
        <p:spPr bwMode="auto">
          <a:xfrm>
            <a:off x="5117123" y="4343400"/>
            <a:ext cx="3810000" cy="21288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ectangle 7"/>
          <p:cNvSpPr/>
          <p:nvPr/>
        </p:nvSpPr>
        <p:spPr>
          <a:xfrm>
            <a:off x="228600" y="4946140"/>
            <a:ext cx="4572000" cy="135421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kumimoji="0" lang="en-US" altLang="en-US" sz="2800" b="1" dirty="0" smtClean="0"/>
              <a:t>Appearance:</a:t>
            </a:r>
            <a:r>
              <a:rPr kumimoji="0" lang="en-US" altLang="en-US" sz="2400" b="1" dirty="0" smtClean="0"/>
              <a:t> </a:t>
            </a:r>
          </a:p>
          <a:p>
            <a:r>
              <a:rPr kumimoji="0" lang="en-US" altLang="en-US" b="1" dirty="0" smtClean="0"/>
              <a:t>Represent objects from many possible viewpoints and illumination directions using dimensionality reduction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851205638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Geometric approaches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en-US" sz="2400" dirty="0" smtClean="0"/>
              <a:t>Identify a group of features from an unknown scene which approximately match a group of features from a model object (i.e., </a:t>
            </a:r>
            <a:r>
              <a:rPr lang="en-US" altLang="en-US" sz="2400" b="1" dirty="0" smtClean="0"/>
              <a:t>correspondences</a:t>
            </a:r>
            <a:r>
              <a:rPr lang="en-US" altLang="en-US" sz="2400" dirty="0" smtClean="0"/>
              <a:t>).</a:t>
            </a:r>
          </a:p>
          <a:p>
            <a:pPr marL="0" indent="0">
              <a:buNone/>
            </a:pPr>
            <a:r>
              <a:rPr lang="en-US" altLang="en-US" sz="2400" dirty="0" smtClean="0"/>
              <a:t>Recover the </a:t>
            </a:r>
            <a:r>
              <a:rPr lang="en-US" altLang="en-US" sz="2400" b="1" dirty="0" smtClean="0"/>
              <a:t>geometric transformation </a:t>
            </a:r>
            <a:r>
              <a:rPr lang="en-US" altLang="en-US" sz="2400" dirty="0" smtClean="0"/>
              <a:t>that the model object has undergone and look for additional matches</a:t>
            </a:r>
            <a:endParaRPr lang="en-US" sz="2400" dirty="0"/>
          </a:p>
        </p:txBody>
      </p:sp>
      <p:pic>
        <p:nvPicPr>
          <p:cNvPr id="4" name="Picture 4" descr="fig1"/>
          <p:cNvPicPr>
            <a:picLocks noChangeAspect="1" noChangeArrowheads="1"/>
          </p:cNvPicPr>
          <p:nvPr/>
        </p:nvPicPr>
        <p:blipFill>
          <a:blip r:embed="rId2" cstate="print">
            <a:lum bright="-2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852"/>
          <a:stretch>
            <a:fillRect/>
          </a:stretch>
        </p:blipFill>
        <p:spPr bwMode="auto">
          <a:xfrm>
            <a:off x="762000" y="3789219"/>
            <a:ext cx="2819400" cy="23067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 descr="fig1"/>
          <p:cNvPicPr>
            <a:picLocks noChangeAspect="1" noChangeArrowheads="1"/>
          </p:cNvPicPr>
          <p:nvPr/>
        </p:nvPicPr>
        <p:blipFill>
          <a:blip r:embed="rId2" cstate="print">
            <a:lum bright="-2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382"/>
          <a:stretch>
            <a:fillRect/>
          </a:stretch>
        </p:blipFill>
        <p:spPr bwMode="auto">
          <a:xfrm>
            <a:off x="5029200" y="3836818"/>
            <a:ext cx="2895600" cy="22550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1981200" y="6222051"/>
            <a:ext cx="86113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/>
              <a:t>model</a:t>
            </a:r>
            <a:endParaRPr lang="en-US" sz="20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6292269" y="6195701"/>
            <a:ext cx="79220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/>
              <a:t>scene</a:t>
            </a:r>
            <a:endParaRPr lang="en-US" sz="2000" b="1" dirty="0"/>
          </a:p>
        </p:txBody>
      </p:sp>
    </p:spTree>
    <p:extLst>
      <p:ext uri="{BB962C8B-B14F-4D97-AF65-F5344CB8AC3E}">
        <p14:creationId xmlns:p14="http://schemas.microsoft.com/office/powerpoint/2010/main" val="3353490522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/>
              <a:t>STEPS IN THE MATCHING PROCESS</a:t>
            </a:r>
            <a:br>
              <a:rPr lang="en-US" b="1" dirty="0" smtClean="0"/>
            </a:br>
            <a:r>
              <a:rPr lang="en-US" altLang="en-US" sz="2000" b="1" u="sng" dirty="0" smtClean="0"/>
              <a:t>Hypothesis generation:</a:t>
            </a:r>
            <a:r>
              <a:rPr lang="en-US" altLang="en-US" sz="2000" dirty="0" smtClean="0"/>
              <a:t> the identities of one or more models are hypothesized.</a:t>
            </a:r>
            <a:br>
              <a:rPr lang="en-US" altLang="en-US" sz="2000" dirty="0" smtClean="0"/>
            </a:br>
            <a:r>
              <a:rPr lang="en-US" altLang="en-US" sz="2000" b="1" u="sng" dirty="0" smtClean="0"/>
              <a:t>Hypothesis verification:</a:t>
            </a:r>
            <a:r>
              <a:rPr lang="en-US" altLang="en-US" sz="2000" dirty="0" smtClean="0"/>
              <a:t> tests are performed to check if a given hypothesis is correct.</a:t>
            </a:r>
            <a:br>
              <a:rPr lang="en-US" altLang="en-US" sz="2000" dirty="0" smtClean="0"/>
            </a:br>
            <a:endParaRPr lang="en-US" sz="2000" b="1" dirty="0"/>
          </a:p>
        </p:txBody>
      </p:sp>
      <p:pic>
        <p:nvPicPr>
          <p:cNvPr id="4" name="Picture 4" descr="rec_ver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lum bright="-2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354"/>
          <a:stretch>
            <a:fillRect/>
          </a:stretch>
        </p:blipFill>
        <p:spPr bwMode="auto">
          <a:xfrm>
            <a:off x="914400" y="1600200"/>
            <a:ext cx="7217664" cy="40767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5791200" y="5791200"/>
            <a:ext cx="154215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RECOGNITION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3400674536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Hypothesis Generation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lnSpc>
                <a:spcPct val="90000"/>
              </a:lnSpc>
              <a:buNone/>
            </a:pPr>
            <a:r>
              <a:rPr lang="en-US" altLang="en-US" dirty="0" smtClean="0"/>
              <a:t>How to </a:t>
            </a:r>
            <a:r>
              <a:rPr lang="en-US" altLang="en-US" b="1" u="sng" dirty="0" smtClean="0"/>
              <a:t>choose</a:t>
            </a:r>
            <a:r>
              <a:rPr lang="en-US" altLang="en-US" dirty="0" smtClean="0"/>
              <a:t> the scene groups?</a:t>
            </a:r>
          </a:p>
          <a:p>
            <a:pPr marL="457200" lvl="1" indent="0">
              <a:lnSpc>
                <a:spcPct val="90000"/>
              </a:lnSpc>
              <a:buNone/>
            </a:pPr>
            <a:r>
              <a:rPr lang="en-US" altLang="en-US" dirty="0" smtClean="0"/>
              <a:t> Every possible group?</a:t>
            </a:r>
          </a:p>
          <a:p>
            <a:pPr marL="457200" lvl="1" indent="0">
              <a:lnSpc>
                <a:spcPct val="90000"/>
              </a:lnSpc>
              <a:buNone/>
            </a:pPr>
            <a:r>
              <a:rPr lang="en-US" altLang="en-US" dirty="0" smtClean="0"/>
              <a:t> Which groups of features are likely  to belong to the same object? </a:t>
            </a:r>
          </a:p>
          <a:p>
            <a:pPr lvl="1">
              <a:lnSpc>
                <a:spcPct val="90000"/>
              </a:lnSpc>
            </a:pPr>
            <a:endParaRPr lang="en-US" altLang="en-US" b="1" dirty="0" smtClean="0">
              <a:solidFill>
                <a:schemeClr val="accent2"/>
              </a:solidFill>
            </a:endParaRPr>
          </a:p>
          <a:p>
            <a:pPr lvl="1">
              <a:lnSpc>
                <a:spcPct val="90000"/>
              </a:lnSpc>
            </a:pPr>
            <a:r>
              <a:rPr lang="en-US" altLang="en-US" b="1" dirty="0" smtClean="0">
                <a:solidFill>
                  <a:schemeClr val="accent2"/>
                </a:solidFill>
              </a:rPr>
              <a:t>“Grouping”</a:t>
            </a:r>
            <a:r>
              <a:rPr lang="en-US" altLang="en-US" dirty="0" smtClean="0">
                <a:solidFill>
                  <a:schemeClr val="accent2"/>
                </a:solidFill>
              </a:rPr>
              <a:t> </a:t>
            </a:r>
            <a:r>
              <a:rPr lang="en-US" altLang="en-US" dirty="0" smtClean="0"/>
              <a:t> </a:t>
            </a:r>
          </a:p>
          <a:p>
            <a:pPr lvl="1">
              <a:lnSpc>
                <a:spcPct val="90000"/>
              </a:lnSpc>
            </a:pPr>
            <a:r>
              <a:rPr lang="en-US" altLang="en-US" b="1" dirty="0" smtClean="0">
                <a:solidFill>
                  <a:schemeClr val="accent2"/>
                </a:solidFill>
              </a:rPr>
              <a:t>“Local descriptors”</a:t>
            </a:r>
            <a:r>
              <a:rPr lang="en-US" altLang="en-US" dirty="0" smtClean="0"/>
              <a:t> </a:t>
            </a:r>
          </a:p>
          <a:p>
            <a:pPr lvl="1">
              <a:lnSpc>
                <a:spcPct val="90000"/>
              </a:lnSpc>
            </a:pPr>
            <a:endParaRPr lang="en-US" alt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78286171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GROUPING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 smtClean="0"/>
              <a:t>Uses non-accidental properties based on perceptual organization rules to extract groups of features that are likely to come from the same object.</a:t>
            </a:r>
          </a:p>
          <a:p>
            <a:pPr lvl="1"/>
            <a:r>
              <a:rPr lang="en-US" altLang="en-US" dirty="0" smtClean="0"/>
              <a:t>e.g., orientation, co-linearity, parallelism, proximity, convexity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78649706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HYPOTHESIS GENERATION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US" altLang="en-US" dirty="0" smtClean="0"/>
              <a:t>How to </a:t>
            </a:r>
            <a:r>
              <a:rPr lang="en-US" altLang="en-US" b="1" u="sng" dirty="0" smtClean="0"/>
              <a:t>organize</a:t>
            </a:r>
            <a:r>
              <a:rPr lang="en-US" altLang="en-US" dirty="0" smtClean="0"/>
              <a:t> and </a:t>
            </a:r>
            <a:r>
              <a:rPr lang="en-US" altLang="en-US" b="1" u="sng" dirty="0" smtClean="0"/>
              <a:t>search</a:t>
            </a:r>
            <a:r>
              <a:rPr lang="en-US" altLang="en-US" dirty="0" smtClean="0"/>
              <a:t> the model database?</a:t>
            </a:r>
          </a:p>
          <a:p>
            <a:pPr lvl="1">
              <a:lnSpc>
                <a:spcPct val="90000"/>
              </a:lnSpc>
            </a:pPr>
            <a:r>
              <a:rPr lang="en-US" altLang="en-US" dirty="0" smtClean="0"/>
              <a:t>Do we need to search the whole database of models?</a:t>
            </a:r>
          </a:p>
          <a:p>
            <a:pPr lvl="1">
              <a:lnSpc>
                <a:spcPct val="90000"/>
              </a:lnSpc>
            </a:pPr>
            <a:r>
              <a:rPr lang="en-US" altLang="en-US" dirty="0" smtClean="0"/>
              <a:t>How should we organize the model database  for fast and efficient storage and retrieval?</a:t>
            </a:r>
          </a:p>
          <a:p>
            <a:pPr lvl="1">
              <a:lnSpc>
                <a:spcPct val="90000"/>
              </a:lnSpc>
            </a:pPr>
            <a:r>
              <a:rPr lang="en-US" altLang="en-US" b="1" dirty="0" smtClean="0">
                <a:solidFill>
                  <a:schemeClr val="accent2"/>
                </a:solidFill>
              </a:rPr>
              <a:t>“Indexing”</a:t>
            </a:r>
            <a:r>
              <a:rPr lang="en-US" altLang="en-US" dirty="0" smtClean="0">
                <a:solidFill>
                  <a:schemeClr val="accent2"/>
                </a:solidFill>
              </a:rPr>
              <a:t> </a:t>
            </a:r>
            <a:r>
              <a:rPr lang="en-US" altLang="en-US" dirty="0" smtClean="0"/>
              <a:t>schemes are helpful.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10005685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ALIGNMENT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b="1" dirty="0" smtClean="0"/>
              <a:t>This approach recovers the geometric transformation between the model and the scene using a minimum number of correspondences.</a:t>
            </a:r>
          </a:p>
          <a:p>
            <a:endParaRPr lang="en-US" altLang="en-US" dirty="0" smtClean="0"/>
          </a:p>
          <a:p>
            <a:r>
              <a:rPr lang="en-US" altLang="en-US" b="1" dirty="0" smtClean="0"/>
              <a:t>Assuming affine transformations, three correspondences are enough.</a:t>
            </a:r>
          </a:p>
          <a:p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158145424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Alignment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Given a 3D model M and the image I of an object, we ask: could I be the image of M?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79834559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ALIGNMENT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sz="2800" dirty="0" smtClean="0"/>
              <a:t>Assuming that objects are “flat” and the camera is not very close to the objects, different 2D views of a 3D object can be related by an </a:t>
            </a:r>
            <a:r>
              <a:rPr lang="en-US" altLang="en-US" sz="2800" b="1" dirty="0" smtClean="0"/>
              <a:t>affine transformation (approximately</a:t>
            </a:r>
            <a:r>
              <a:rPr lang="en-US" altLang="en-US" b="1" dirty="0" smtClean="0"/>
              <a:t>)</a:t>
            </a:r>
          </a:p>
          <a:p>
            <a:endParaRPr lang="en-US" dirty="0"/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6394" y="2971800"/>
            <a:ext cx="4805606" cy="320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93029747"/>
      </p:ext>
    </p:extLst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ALIGNMENT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b="1" dirty="0" smtClean="0"/>
              <a:t>Three correspondences are needed at minimum to recover the affine transformation</a:t>
            </a:r>
            <a:endParaRPr lang="en-US" sz="2800" b="1" dirty="0"/>
          </a:p>
        </p:txBody>
      </p:sp>
      <p:grpSp>
        <p:nvGrpSpPr>
          <p:cNvPr id="4" name="Group 17"/>
          <p:cNvGrpSpPr>
            <a:grpSpLocks/>
          </p:cNvGrpSpPr>
          <p:nvPr/>
        </p:nvGrpSpPr>
        <p:grpSpPr bwMode="auto">
          <a:xfrm>
            <a:off x="1066800" y="2590800"/>
            <a:ext cx="6705600" cy="3352800"/>
            <a:chOff x="1008" y="1968"/>
            <a:chExt cx="4224" cy="1824"/>
          </a:xfrm>
        </p:grpSpPr>
        <p:pic>
          <p:nvPicPr>
            <p:cNvPr id="5" name="Picture 6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48412"/>
            <a:stretch>
              <a:fillRect/>
            </a:stretch>
          </p:blipFill>
          <p:spPr bwMode="auto">
            <a:xfrm>
              <a:off x="1008" y="1968"/>
              <a:ext cx="4224" cy="18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" name="Rectangle 10"/>
            <p:cNvSpPr>
              <a:spLocks noChangeArrowheads="1"/>
            </p:cNvSpPr>
            <p:nvPr/>
          </p:nvSpPr>
          <p:spPr bwMode="auto">
            <a:xfrm>
              <a:off x="2544" y="2304"/>
              <a:ext cx="236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sq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kumimoji="1" b="1">
                  <a:solidFill>
                    <a:schemeClr val="tx1"/>
                  </a:solidFill>
                  <a:latin typeface="Times New Roman" charset="0"/>
                </a:defRPr>
              </a:lvl1pPr>
              <a:lvl2pPr marL="742950" indent="-285750">
                <a:defRPr kumimoji="1" b="1">
                  <a:solidFill>
                    <a:schemeClr val="tx1"/>
                  </a:solidFill>
                  <a:latin typeface="Times New Roman" charset="0"/>
                </a:defRPr>
              </a:lvl2pPr>
              <a:lvl3pPr marL="1143000" indent="-228600">
                <a:defRPr kumimoji="1" b="1">
                  <a:solidFill>
                    <a:schemeClr val="tx1"/>
                  </a:solidFill>
                  <a:latin typeface="Times New Roman" charset="0"/>
                </a:defRPr>
              </a:lvl3pPr>
              <a:lvl4pPr marL="1600200" indent="-228600">
                <a:defRPr kumimoji="1" b="1">
                  <a:solidFill>
                    <a:schemeClr val="tx1"/>
                  </a:solidFill>
                  <a:latin typeface="Times New Roman" charset="0"/>
                </a:defRPr>
              </a:lvl4pPr>
              <a:lvl5pPr marL="2057400" indent="-228600">
                <a:defRPr kumimoji="1" b="1">
                  <a:solidFill>
                    <a:schemeClr val="tx1"/>
                  </a:solidFill>
                  <a:latin typeface="Times New Roman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b="1">
                  <a:solidFill>
                    <a:schemeClr val="tx1"/>
                  </a:solidFill>
                  <a:latin typeface="Times New Roman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b="1">
                  <a:solidFill>
                    <a:schemeClr val="tx1"/>
                  </a:solidFill>
                  <a:latin typeface="Times New Roman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b="1">
                  <a:solidFill>
                    <a:schemeClr val="tx1"/>
                  </a:solidFill>
                  <a:latin typeface="Times New Roman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b="1">
                  <a:solidFill>
                    <a:schemeClr val="tx1"/>
                  </a:solidFill>
                  <a:latin typeface="Times New Roman" charset="0"/>
                </a:defRPr>
              </a:lvl9pPr>
            </a:lstStyle>
            <a:p>
              <a:r>
                <a:rPr lang="en-US" altLang="en-US" b="0">
                  <a:solidFill>
                    <a:schemeClr val="bg2"/>
                  </a:solidFill>
                </a:rPr>
                <a:t>p</a:t>
              </a:r>
              <a:r>
                <a:rPr lang="en-US" altLang="en-US" b="0" baseline="-25000">
                  <a:solidFill>
                    <a:schemeClr val="bg2"/>
                  </a:solidFill>
                </a:rPr>
                <a:t>2</a:t>
              </a:r>
            </a:p>
          </p:txBody>
        </p:sp>
        <p:sp>
          <p:nvSpPr>
            <p:cNvPr id="7" name="Oval 12"/>
            <p:cNvSpPr>
              <a:spLocks noChangeArrowheads="1"/>
            </p:cNvSpPr>
            <p:nvPr/>
          </p:nvSpPr>
          <p:spPr bwMode="auto">
            <a:xfrm>
              <a:off x="1632" y="2736"/>
              <a:ext cx="48" cy="96"/>
            </a:xfrm>
            <a:prstGeom prst="ellipse">
              <a:avLst/>
            </a:prstGeom>
            <a:solidFill>
              <a:schemeClr val="bg2"/>
            </a:solidFill>
            <a:ln w="12700" cap="sq">
              <a:solidFill>
                <a:schemeClr val="tx1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>
              <a:lvl1pPr>
                <a:defRPr kumimoji="1" b="1">
                  <a:solidFill>
                    <a:schemeClr val="tx1"/>
                  </a:solidFill>
                  <a:latin typeface="Times New Roman" charset="0"/>
                </a:defRPr>
              </a:lvl1pPr>
              <a:lvl2pPr marL="742950" indent="-285750">
                <a:defRPr kumimoji="1" b="1">
                  <a:solidFill>
                    <a:schemeClr val="tx1"/>
                  </a:solidFill>
                  <a:latin typeface="Times New Roman" charset="0"/>
                </a:defRPr>
              </a:lvl2pPr>
              <a:lvl3pPr marL="1143000" indent="-228600">
                <a:defRPr kumimoji="1" b="1">
                  <a:solidFill>
                    <a:schemeClr val="tx1"/>
                  </a:solidFill>
                  <a:latin typeface="Times New Roman" charset="0"/>
                </a:defRPr>
              </a:lvl3pPr>
              <a:lvl4pPr marL="1600200" indent="-228600">
                <a:defRPr kumimoji="1" b="1">
                  <a:solidFill>
                    <a:schemeClr val="tx1"/>
                  </a:solidFill>
                  <a:latin typeface="Times New Roman" charset="0"/>
                </a:defRPr>
              </a:lvl4pPr>
              <a:lvl5pPr marL="2057400" indent="-228600">
                <a:defRPr kumimoji="1" b="1">
                  <a:solidFill>
                    <a:schemeClr val="tx1"/>
                  </a:solidFill>
                  <a:latin typeface="Times New Roman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b="1">
                  <a:solidFill>
                    <a:schemeClr val="tx1"/>
                  </a:solidFill>
                  <a:latin typeface="Times New Roman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b="1">
                  <a:solidFill>
                    <a:schemeClr val="tx1"/>
                  </a:solidFill>
                  <a:latin typeface="Times New Roman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b="1">
                  <a:solidFill>
                    <a:schemeClr val="tx1"/>
                  </a:solidFill>
                  <a:latin typeface="Times New Roman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b="1">
                  <a:solidFill>
                    <a:schemeClr val="tx1"/>
                  </a:solidFill>
                  <a:latin typeface="Times New Roman" charset="0"/>
                </a:defRPr>
              </a:lvl9pPr>
            </a:lstStyle>
            <a:p>
              <a:endParaRPr lang="en-US" altLang="en-US" b="0"/>
            </a:p>
          </p:txBody>
        </p:sp>
        <p:sp>
          <p:nvSpPr>
            <p:cNvPr id="8" name="Oval 13"/>
            <p:cNvSpPr>
              <a:spLocks noChangeArrowheads="1"/>
            </p:cNvSpPr>
            <p:nvPr/>
          </p:nvSpPr>
          <p:spPr bwMode="auto">
            <a:xfrm>
              <a:off x="4464" y="2592"/>
              <a:ext cx="48" cy="96"/>
            </a:xfrm>
            <a:prstGeom prst="ellipse">
              <a:avLst/>
            </a:prstGeom>
            <a:solidFill>
              <a:schemeClr val="bg2"/>
            </a:solidFill>
            <a:ln w="12700" cap="sq">
              <a:solidFill>
                <a:schemeClr val="tx1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>
              <a:lvl1pPr>
                <a:defRPr kumimoji="1" b="1">
                  <a:solidFill>
                    <a:schemeClr val="tx1"/>
                  </a:solidFill>
                  <a:latin typeface="Times New Roman" charset="0"/>
                </a:defRPr>
              </a:lvl1pPr>
              <a:lvl2pPr marL="742950" indent="-285750">
                <a:defRPr kumimoji="1" b="1">
                  <a:solidFill>
                    <a:schemeClr val="tx1"/>
                  </a:solidFill>
                  <a:latin typeface="Times New Roman" charset="0"/>
                </a:defRPr>
              </a:lvl2pPr>
              <a:lvl3pPr marL="1143000" indent="-228600">
                <a:defRPr kumimoji="1" b="1">
                  <a:solidFill>
                    <a:schemeClr val="tx1"/>
                  </a:solidFill>
                  <a:latin typeface="Times New Roman" charset="0"/>
                </a:defRPr>
              </a:lvl3pPr>
              <a:lvl4pPr marL="1600200" indent="-228600">
                <a:defRPr kumimoji="1" b="1">
                  <a:solidFill>
                    <a:schemeClr val="tx1"/>
                  </a:solidFill>
                  <a:latin typeface="Times New Roman" charset="0"/>
                </a:defRPr>
              </a:lvl4pPr>
              <a:lvl5pPr marL="2057400" indent="-228600">
                <a:defRPr kumimoji="1" b="1">
                  <a:solidFill>
                    <a:schemeClr val="tx1"/>
                  </a:solidFill>
                  <a:latin typeface="Times New Roman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b="1">
                  <a:solidFill>
                    <a:schemeClr val="tx1"/>
                  </a:solidFill>
                  <a:latin typeface="Times New Roman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b="1">
                  <a:solidFill>
                    <a:schemeClr val="tx1"/>
                  </a:solidFill>
                  <a:latin typeface="Times New Roman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b="1">
                  <a:solidFill>
                    <a:schemeClr val="tx1"/>
                  </a:solidFill>
                  <a:latin typeface="Times New Roman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b="1">
                  <a:solidFill>
                    <a:schemeClr val="tx1"/>
                  </a:solidFill>
                  <a:latin typeface="Times New Roman" charset="0"/>
                </a:defRPr>
              </a:lvl9pPr>
            </a:lstStyle>
            <a:p>
              <a:endParaRPr lang="en-US" altLang="en-US" b="0"/>
            </a:p>
          </p:txBody>
        </p:sp>
        <p:sp>
          <p:nvSpPr>
            <p:cNvPr id="9" name="Oval 14"/>
            <p:cNvSpPr>
              <a:spLocks noChangeArrowheads="1"/>
            </p:cNvSpPr>
            <p:nvPr/>
          </p:nvSpPr>
          <p:spPr bwMode="auto">
            <a:xfrm>
              <a:off x="2496" y="2496"/>
              <a:ext cx="48" cy="96"/>
            </a:xfrm>
            <a:prstGeom prst="ellipse">
              <a:avLst/>
            </a:prstGeom>
            <a:solidFill>
              <a:schemeClr val="bg2"/>
            </a:solidFill>
            <a:ln w="12700" cap="sq">
              <a:solidFill>
                <a:schemeClr val="tx1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>
              <a:lvl1pPr>
                <a:defRPr kumimoji="1" b="1">
                  <a:solidFill>
                    <a:schemeClr val="tx1"/>
                  </a:solidFill>
                  <a:latin typeface="Times New Roman" charset="0"/>
                </a:defRPr>
              </a:lvl1pPr>
              <a:lvl2pPr marL="742950" indent="-285750">
                <a:defRPr kumimoji="1" b="1">
                  <a:solidFill>
                    <a:schemeClr val="tx1"/>
                  </a:solidFill>
                  <a:latin typeface="Times New Roman" charset="0"/>
                </a:defRPr>
              </a:lvl2pPr>
              <a:lvl3pPr marL="1143000" indent="-228600">
                <a:defRPr kumimoji="1" b="1">
                  <a:solidFill>
                    <a:schemeClr val="tx1"/>
                  </a:solidFill>
                  <a:latin typeface="Times New Roman" charset="0"/>
                </a:defRPr>
              </a:lvl3pPr>
              <a:lvl4pPr marL="1600200" indent="-228600">
                <a:defRPr kumimoji="1" b="1">
                  <a:solidFill>
                    <a:schemeClr val="tx1"/>
                  </a:solidFill>
                  <a:latin typeface="Times New Roman" charset="0"/>
                </a:defRPr>
              </a:lvl4pPr>
              <a:lvl5pPr marL="2057400" indent="-228600">
                <a:defRPr kumimoji="1" b="1">
                  <a:solidFill>
                    <a:schemeClr val="tx1"/>
                  </a:solidFill>
                  <a:latin typeface="Times New Roman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b="1">
                  <a:solidFill>
                    <a:schemeClr val="tx1"/>
                  </a:solidFill>
                  <a:latin typeface="Times New Roman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b="1">
                  <a:solidFill>
                    <a:schemeClr val="tx1"/>
                  </a:solidFill>
                  <a:latin typeface="Times New Roman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b="1">
                  <a:solidFill>
                    <a:schemeClr val="tx1"/>
                  </a:solidFill>
                  <a:latin typeface="Times New Roman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b="1">
                  <a:solidFill>
                    <a:schemeClr val="tx1"/>
                  </a:solidFill>
                  <a:latin typeface="Times New Roman" charset="0"/>
                </a:defRPr>
              </a:lvl9pPr>
            </a:lstStyle>
            <a:p>
              <a:endParaRPr lang="en-US" altLang="en-US" b="0"/>
            </a:p>
          </p:txBody>
        </p:sp>
        <p:sp>
          <p:nvSpPr>
            <p:cNvPr id="10" name="Oval 15"/>
            <p:cNvSpPr>
              <a:spLocks noChangeArrowheads="1"/>
            </p:cNvSpPr>
            <p:nvPr/>
          </p:nvSpPr>
          <p:spPr bwMode="auto">
            <a:xfrm>
              <a:off x="3696" y="2688"/>
              <a:ext cx="48" cy="96"/>
            </a:xfrm>
            <a:prstGeom prst="ellipse">
              <a:avLst/>
            </a:prstGeom>
            <a:solidFill>
              <a:schemeClr val="bg2"/>
            </a:solidFill>
            <a:ln w="12700" cap="sq">
              <a:solidFill>
                <a:schemeClr val="tx1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>
              <a:lvl1pPr>
                <a:defRPr kumimoji="1" b="1">
                  <a:solidFill>
                    <a:schemeClr val="tx1"/>
                  </a:solidFill>
                  <a:latin typeface="Times New Roman" charset="0"/>
                </a:defRPr>
              </a:lvl1pPr>
              <a:lvl2pPr marL="742950" indent="-285750">
                <a:defRPr kumimoji="1" b="1">
                  <a:solidFill>
                    <a:schemeClr val="tx1"/>
                  </a:solidFill>
                  <a:latin typeface="Times New Roman" charset="0"/>
                </a:defRPr>
              </a:lvl2pPr>
              <a:lvl3pPr marL="1143000" indent="-228600">
                <a:defRPr kumimoji="1" b="1">
                  <a:solidFill>
                    <a:schemeClr val="tx1"/>
                  </a:solidFill>
                  <a:latin typeface="Times New Roman" charset="0"/>
                </a:defRPr>
              </a:lvl3pPr>
              <a:lvl4pPr marL="1600200" indent="-228600">
                <a:defRPr kumimoji="1" b="1">
                  <a:solidFill>
                    <a:schemeClr val="tx1"/>
                  </a:solidFill>
                  <a:latin typeface="Times New Roman" charset="0"/>
                </a:defRPr>
              </a:lvl4pPr>
              <a:lvl5pPr marL="2057400" indent="-228600">
                <a:defRPr kumimoji="1" b="1">
                  <a:solidFill>
                    <a:schemeClr val="tx1"/>
                  </a:solidFill>
                  <a:latin typeface="Times New Roman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b="1">
                  <a:solidFill>
                    <a:schemeClr val="tx1"/>
                  </a:solidFill>
                  <a:latin typeface="Times New Roman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b="1">
                  <a:solidFill>
                    <a:schemeClr val="tx1"/>
                  </a:solidFill>
                  <a:latin typeface="Times New Roman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b="1">
                  <a:solidFill>
                    <a:schemeClr val="tx1"/>
                  </a:solidFill>
                  <a:latin typeface="Times New Roman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b="1">
                  <a:solidFill>
                    <a:schemeClr val="tx1"/>
                  </a:solidFill>
                  <a:latin typeface="Times New Roman" charset="0"/>
                </a:defRPr>
              </a:lvl9pPr>
            </a:lstStyle>
            <a:p>
              <a:endParaRPr lang="en-US" altLang="en-US" b="0"/>
            </a:p>
          </p:txBody>
        </p:sp>
        <p:sp>
          <p:nvSpPr>
            <p:cNvPr id="11" name="Oval 16"/>
            <p:cNvSpPr>
              <a:spLocks noChangeArrowheads="1"/>
            </p:cNvSpPr>
            <p:nvPr/>
          </p:nvSpPr>
          <p:spPr bwMode="auto">
            <a:xfrm>
              <a:off x="4560" y="3168"/>
              <a:ext cx="48" cy="96"/>
            </a:xfrm>
            <a:prstGeom prst="ellipse">
              <a:avLst/>
            </a:prstGeom>
            <a:solidFill>
              <a:schemeClr val="bg2"/>
            </a:solidFill>
            <a:ln w="12700" cap="sq">
              <a:solidFill>
                <a:schemeClr val="tx1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>
              <a:lvl1pPr>
                <a:defRPr kumimoji="1" b="1">
                  <a:solidFill>
                    <a:schemeClr val="tx1"/>
                  </a:solidFill>
                  <a:latin typeface="Times New Roman" charset="0"/>
                </a:defRPr>
              </a:lvl1pPr>
              <a:lvl2pPr marL="742950" indent="-285750">
                <a:defRPr kumimoji="1" b="1">
                  <a:solidFill>
                    <a:schemeClr val="tx1"/>
                  </a:solidFill>
                  <a:latin typeface="Times New Roman" charset="0"/>
                </a:defRPr>
              </a:lvl2pPr>
              <a:lvl3pPr marL="1143000" indent="-228600">
                <a:defRPr kumimoji="1" b="1">
                  <a:solidFill>
                    <a:schemeClr val="tx1"/>
                  </a:solidFill>
                  <a:latin typeface="Times New Roman" charset="0"/>
                </a:defRPr>
              </a:lvl3pPr>
              <a:lvl4pPr marL="1600200" indent="-228600">
                <a:defRPr kumimoji="1" b="1">
                  <a:solidFill>
                    <a:schemeClr val="tx1"/>
                  </a:solidFill>
                  <a:latin typeface="Times New Roman" charset="0"/>
                </a:defRPr>
              </a:lvl4pPr>
              <a:lvl5pPr marL="2057400" indent="-228600">
                <a:defRPr kumimoji="1" b="1">
                  <a:solidFill>
                    <a:schemeClr val="tx1"/>
                  </a:solidFill>
                  <a:latin typeface="Times New Roman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b="1">
                  <a:solidFill>
                    <a:schemeClr val="tx1"/>
                  </a:solidFill>
                  <a:latin typeface="Times New Roman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b="1">
                  <a:solidFill>
                    <a:schemeClr val="tx1"/>
                  </a:solidFill>
                  <a:latin typeface="Times New Roman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b="1">
                  <a:solidFill>
                    <a:schemeClr val="tx1"/>
                  </a:solidFill>
                  <a:latin typeface="Times New Roman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b="1">
                  <a:solidFill>
                    <a:schemeClr val="tx1"/>
                  </a:solidFill>
                  <a:latin typeface="Times New Roman" charset="0"/>
                </a:defRPr>
              </a:lvl9pPr>
            </a:lstStyle>
            <a:p>
              <a:endParaRPr lang="en-US" altLang="en-US" b="0"/>
            </a:p>
          </p:txBody>
        </p:sp>
        <p:sp>
          <p:nvSpPr>
            <p:cNvPr id="12" name="Oval 17"/>
            <p:cNvSpPr>
              <a:spLocks noChangeArrowheads="1"/>
            </p:cNvSpPr>
            <p:nvPr/>
          </p:nvSpPr>
          <p:spPr bwMode="auto">
            <a:xfrm>
              <a:off x="2160" y="3168"/>
              <a:ext cx="48" cy="96"/>
            </a:xfrm>
            <a:prstGeom prst="ellipse">
              <a:avLst/>
            </a:prstGeom>
            <a:solidFill>
              <a:schemeClr val="bg2"/>
            </a:solidFill>
            <a:ln w="12700" cap="sq">
              <a:solidFill>
                <a:schemeClr val="tx1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>
              <a:lvl1pPr>
                <a:defRPr kumimoji="1" b="1">
                  <a:solidFill>
                    <a:schemeClr val="tx1"/>
                  </a:solidFill>
                  <a:latin typeface="Times New Roman" charset="0"/>
                </a:defRPr>
              </a:lvl1pPr>
              <a:lvl2pPr marL="742950" indent="-285750">
                <a:defRPr kumimoji="1" b="1">
                  <a:solidFill>
                    <a:schemeClr val="tx1"/>
                  </a:solidFill>
                  <a:latin typeface="Times New Roman" charset="0"/>
                </a:defRPr>
              </a:lvl2pPr>
              <a:lvl3pPr marL="1143000" indent="-228600">
                <a:defRPr kumimoji="1" b="1">
                  <a:solidFill>
                    <a:schemeClr val="tx1"/>
                  </a:solidFill>
                  <a:latin typeface="Times New Roman" charset="0"/>
                </a:defRPr>
              </a:lvl3pPr>
              <a:lvl4pPr marL="1600200" indent="-228600">
                <a:defRPr kumimoji="1" b="1">
                  <a:solidFill>
                    <a:schemeClr val="tx1"/>
                  </a:solidFill>
                  <a:latin typeface="Times New Roman" charset="0"/>
                </a:defRPr>
              </a:lvl4pPr>
              <a:lvl5pPr marL="2057400" indent="-228600">
                <a:defRPr kumimoji="1" b="1">
                  <a:solidFill>
                    <a:schemeClr val="tx1"/>
                  </a:solidFill>
                  <a:latin typeface="Times New Roman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b="1">
                  <a:solidFill>
                    <a:schemeClr val="tx1"/>
                  </a:solidFill>
                  <a:latin typeface="Times New Roman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b="1">
                  <a:solidFill>
                    <a:schemeClr val="tx1"/>
                  </a:solidFill>
                  <a:latin typeface="Times New Roman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b="1">
                  <a:solidFill>
                    <a:schemeClr val="tx1"/>
                  </a:solidFill>
                  <a:latin typeface="Times New Roman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b="1">
                  <a:solidFill>
                    <a:schemeClr val="tx1"/>
                  </a:solidFill>
                  <a:latin typeface="Times New Roman" charset="0"/>
                </a:defRPr>
              </a:lvl9pPr>
            </a:lstStyle>
            <a:p>
              <a:endParaRPr lang="en-US" altLang="en-US" b="0"/>
            </a:p>
          </p:txBody>
        </p:sp>
        <p:sp>
          <p:nvSpPr>
            <p:cNvPr id="13" name="Rectangle 18"/>
            <p:cNvSpPr>
              <a:spLocks noChangeArrowheads="1"/>
            </p:cNvSpPr>
            <p:nvPr/>
          </p:nvSpPr>
          <p:spPr bwMode="auto">
            <a:xfrm>
              <a:off x="1440" y="2544"/>
              <a:ext cx="236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sq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kumimoji="1" b="1">
                  <a:solidFill>
                    <a:schemeClr val="tx1"/>
                  </a:solidFill>
                  <a:latin typeface="Times New Roman" charset="0"/>
                </a:defRPr>
              </a:lvl1pPr>
              <a:lvl2pPr marL="742950" indent="-285750">
                <a:defRPr kumimoji="1" b="1">
                  <a:solidFill>
                    <a:schemeClr val="tx1"/>
                  </a:solidFill>
                  <a:latin typeface="Times New Roman" charset="0"/>
                </a:defRPr>
              </a:lvl2pPr>
              <a:lvl3pPr marL="1143000" indent="-228600">
                <a:defRPr kumimoji="1" b="1">
                  <a:solidFill>
                    <a:schemeClr val="tx1"/>
                  </a:solidFill>
                  <a:latin typeface="Times New Roman" charset="0"/>
                </a:defRPr>
              </a:lvl3pPr>
              <a:lvl4pPr marL="1600200" indent="-228600">
                <a:defRPr kumimoji="1" b="1">
                  <a:solidFill>
                    <a:schemeClr val="tx1"/>
                  </a:solidFill>
                  <a:latin typeface="Times New Roman" charset="0"/>
                </a:defRPr>
              </a:lvl4pPr>
              <a:lvl5pPr marL="2057400" indent="-228600">
                <a:defRPr kumimoji="1" b="1">
                  <a:solidFill>
                    <a:schemeClr val="tx1"/>
                  </a:solidFill>
                  <a:latin typeface="Times New Roman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b="1">
                  <a:solidFill>
                    <a:schemeClr val="tx1"/>
                  </a:solidFill>
                  <a:latin typeface="Times New Roman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b="1">
                  <a:solidFill>
                    <a:schemeClr val="tx1"/>
                  </a:solidFill>
                  <a:latin typeface="Times New Roman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b="1">
                  <a:solidFill>
                    <a:schemeClr val="tx1"/>
                  </a:solidFill>
                  <a:latin typeface="Times New Roman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b="1">
                  <a:solidFill>
                    <a:schemeClr val="tx1"/>
                  </a:solidFill>
                  <a:latin typeface="Times New Roman" charset="0"/>
                </a:defRPr>
              </a:lvl9pPr>
            </a:lstStyle>
            <a:p>
              <a:r>
                <a:rPr lang="en-US" altLang="en-US" b="0">
                  <a:solidFill>
                    <a:schemeClr val="bg2"/>
                  </a:solidFill>
                </a:rPr>
                <a:t>p</a:t>
              </a:r>
              <a:r>
                <a:rPr lang="en-US" altLang="en-US" b="0" baseline="-25000">
                  <a:solidFill>
                    <a:schemeClr val="bg2"/>
                  </a:solidFill>
                </a:rPr>
                <a:t>1</a:t>
              </a:r>
            </a:p>
          </p:txBody>
        </p:sp>
        <p:sp>
          <p:nvSpPr>
            <p:cNvPr id="14" name="Rectangle 19"/>
            <p:cNvSpPr>
              <a:spLocks noChangeArrowheads="1"/>
            </p:cNvSpPr>
            <p:nvPr/>
          </p:nvSpPr>
          <p:spPr bwMode="auto">
            <a:xfrm>
              <a:off x="1968" y="3216"/>
              <a:ext cx="236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sq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kumimoji="1" b="1">
                  <a:solidFill>
                    <a:schemeClr val="tx1"/>
                  </a:solidFill>
                  <a:latin typeface="Times New Roman" charset="0"/>
                </a:defRPr>
              </a:lvl1pPr>
              <a:lvl2pPr marL="742950" indent="-285750">
                <a:defRPr kumimoji="1" b="1">
                  <a:solidFill>
                    <a:schemeClr val="tx1"/>
                  </a:solidFill>
                  <a:latin typeface="Times New Roman" charset="0"/>
                </a:defRPr>
              </a:lvl2pPr>
              <a:lvl3pPr marL="1143000" indent="-228600">
                <a:defRPr kumimoji="1" b="1">
                  <a:solidFill>
                    <a:schemeClr val="tx1"/>
                  </a:solidFill>
                  <a:latin typeface="Times New Roman" charset="0"/>
                </a:defRPr>
              </a:lvl3pPr>
              <a:lvl4pPr marL="1600200" indent="-228600">
                <a:defRPr kumimoji="1" b="1">
                  <a:solidFill>
                    <a:schemeClr val="tx1"/>
                  </a:solidFill>
                  <a:latin typeface="Times New Roman" charset="0"/>
                </a:defRPr>
              </a:lvl4pPr>
              <a:lvl5pPr marL="2057400" indent="-228600">
                <a:defRPr kumimoji="1" b="1">
                  <a:solidFill>
                    <a:schemeClr val="tx1"/>
                  </a:solidFill>
                  <a:latin typeface="Times New Roman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b="1">
                  <a:solidFill>
                    <a:schemeClr val="tx1"/>
                  </a:solidFill>
                  <a:latin typeface="Times New Roman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b="1">
                  <a:solidFill>
                    <a:schemeClr val="tx1"/>
                  </a:solidFill>
                  <a:latin typeface="Times New Roman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b="1">
                  <a:solidFill>
                    <a:schemeClr val="tx1"/>
                  </a:solidFill>
                  <a:latin typeface="Times New Roman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b="1">
                  <a:solidFill>
                    <a:schemeClr val="tx1"/>
                  </a:solidFill>
                  <a:latin typeface="Times New Roman" charset="0"/>
                </a:defRPr>
              </a:lvl9pPr>
            </a:lstStyle>
            <a:p>
              <a:r>
                <a:rPr lang="en-US" altLang="en-US" b="0">
                  <a:solidFill>
                    <a:schemeClr val="bg2"/>
                  </a:solidFill>
                </a:rPr>
                <a:t>p</a:t>
              </a:r>
              <a:r>
                <a:rPr lang="en-US" altLang="en-US" b="0" baseline="-25000">
                  <a:solidFill>
                    <a:schemeClr val="bg2"/>
                  </a:solidFill>
                </a:rPr>
                <a:t>3</a:t>
              </a:r>
            </a:p>
          </p:txBody>
        </p:sp>
        <p:sp>
          <p:nvSpPr>
            <p:cNvPr id="15" name="Rectangle 20"/>
            <p:cNvSpPr>
              <a:spLocks noChangeArrowheads="1"/>
            </p:cNvSpPr>
            <p:nvPr/>
          </p:nvSpPr>
          <p:spPr bwMode="auto">
            <a:xfrm>
              <a:off x="4608" y="3168"/>
              <a:ext cx="284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sq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kumimoji="1" b="1">
                  <a:solidFill>
                    <a:schemeClr val="tx1"/>
                  </a:solidFill>
                  <a:latin typeface="Times New Roman" charset="0"/>
                </a:defRPr>
              </a:lvl1pPr>
              <a:lvl2pPr marL="742950" indent="-285750">
                <a:defRPr kumimoji="1" b="1">
                  <a:solidFill>
                    <a:schemeClr val="tx1"/>
                  </a:solidFill>
                  <a:latin typeface="Times New Roman" charset="0"/>
                </a:defRPr>
              </a:lvl2pPr>
              <a:lvl3pPr marL="1143000" indent="-228600">
                <a:defRPr kumimoji="1" b="1">
                  <a:solidFill>
                    <a:schemeClr val="tx1"/>
                  </a:solidFill>
                  <a:latin typeface="Times New Roman" charset="0"/>
                </a:defRPr>
              </a:lvl3pPr>
              <a:lvl4pPr marL="1600200" indent="-228600">
                <a:defRPr kumimoji="1" b="1">
                  <a:solidFill>
                    <a:schemeClr val="tx1"/>
                  </a:solidFill>
                  <a:latin typeface="Times New Roman" charset="0"/>
                </a:defRPr>
              </a:lvl4pPr>
              <a:lvl5pPr marL="2057400" indent="-228600">
                <a:defRPr kumimoji="1" b="1">
                  <a:solidFill>
                    <a:schemeClr val="tx1"/>
                  </a:solidFill>
                  <a:latin typeface="Times New Roman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b="1">
                  <a:solidFill>
                    <a:schemeClr val="tx1"/>
                  </a:solidFill>
                  <a:latin typeface="Times New Roman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b="1">
                  <a:solidFill>
                    <a:schemeClr val="tx1"/>
                  </a:solidFill>
                  <a:latin typeface="Times New Roman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b="1">
                  <a:solidFill>
                    <a:schemeClr val="tx1"/>
                  </a:solidFill>
                  <a:latin typeface="Times New Roman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b="1">
                  <a:solidFill>
                    <a:schemeClr val="tx1"/>
                  </a:solidFill>
                  <a:latin typeface="Times New Roman" charset="0"/>
                </a:defRPr>
              </a:lvl9pPr>
            </a:lstStyle>
            <a:p>
              <a:r>
                <a:rPr lang="en-US" altLang="en-US" b="0">
                  <a:solidFill>
                    <a:schemeClr val="bg2"/>
                  </a:solidFill>
                </a:rPr>
                <a:t>p’</a:t>
              </a:r>
              <a:r>
                <a:rPr lang="en-US" altLang="en-US" b="0" baseline="-25000">
                  <a:solidFill>
                    <a:schemeClr val="bg2"/>
                  </a:solidFill>
                </a:rPr>
                <a:t>1</a:t>
              </a:r>
            </a:p>
          </p:txBody>
        </p:sp>
        <p:sp>
          <p:nvSpPr>
            <p:cNvPr id="16" name="Rectangle 21"/>
            <p:cNvSpPr>
              <a:spLocks noChangeArrowheads="1"/>
            </p:cNvSpPr>
            <p:nvPr/>
          </p:nvSpPr>
          <p:spPr bwMode="auto">
            <a:xfrm>
              <a:off x="3504" y="2832"/>
              <a:ext cx="284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sq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kumimoji="1" b="1">
                  <a:solidFill>
                    <a:schemeClr val="tx1"/>
                  </a:solidFill>
                  <a:latin typeface="Times New Roman" charset="0"/>
                </a:defRPr>
              </a:lvl1pPr>
              <a:lvl2pPr marL="742950" indent="-285750">
                <a:defRPr kumimoji="1" b="1">
                  <a:solidFill>
                    <a:schemeClr val="tx1"/>
                  </a:solidFill>
                  <a:latin typeface="Times New Roman" charset="0"/>
                </a:defRPr>
              </a:lvl2pPr>
              <a:lvl3pPr marL="1143000" indent="-228600">
                <a:defRPr kumimoji="1" b="1">
                  <a:solidFill>
                    <a:schemeClr val="tx1"/>
                  </a:solidFill>
                  <a:latin typeface="Times New Roman" charset="0"/>
                </a:defRPr>
              </a:lvl3pPr>
              <a:lvl4pPr marL="1600200" indent="-228600">
                <a:defRPr kumimoji="1" b="1">
                  <a:solidFill>
                    <a:schemeClr val="tx1"/>
                  </a:solidFill>
                  <a:latin typeface="Times New Roman" charset="0"/>
                </a:defRPr>
              </a:lvl4pPr>
              <a:lvl5pPr marL="2057400" indent="-228600">
                <a:defRPr kumimoji="1" b="1">
                  <a:solidFill>
                    <a:schemeClr val="tx1"/>
                  </a:solidFill>
                  <a:latin typeface="Times New Roman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b="1">
                  <a:solidFill>
                    <a:schemeClr val="tx1"/>
                  </a:solidFill>
                  <a:latin typeface="Times New Roman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b="1">
                  <a:solidFill>
                    <a:schemeClr val="tx1"/>
                  </a:solidFill>
                  <a:latin typeface="Times New Roman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b="1">
                  <a:solidFill>
                    <a:schemeClr val="tx1"/>
                  </a:solidFill>
                  <a:latin typeface="Times New Roman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b="1">
                  <a:solidFill>
                    <a:schemeClr val="tx1"/>
                  </a:solidFill>
                  <a:latin typeface="Times New Roman" charset="0"/>
                </a:defRPr>
              </a:lvl9pPr>
            </a:lstStyle>
            <a:p>
              <a:r>
                <a:rPr lang="en-US" altLang="en-US" b="0">
                  <a:solidFill>
                    <a:schemeClr val="bg2"/>
                  </a:solidFill>
                </a:rPr>
                <a:t>p’</a:t>
              </a:r>
              <a:r>
                <a:rPr lang="en-US" altLang="en-US" b="0" baseline="-25000">
                  <a:solidFill>
                    <a:schemeClr val="bg2"/>
                  </a:solidFill>
                </a:rPr>
                <a:t>2</a:t>
              </a:r>
            </a:p>
          </p:txBody>
        </p:sp>
        <p:sp>
          <p:nvSpPr>
            <p:cNvPr id="17" name="Rectangle 22"/>
            <p:cNvSpPr>
              <a:spLocks noChangeArrowheads="1"/>
            </p:cNvSpPr>
            <p:nvPr/>
          </p:nvSpPr>
          <p:spPr bwMode="auto">
            <a:xfrm>
              <a:off x="4464" y="2448"/>
              <a:ext cx="284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sq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kumimoji="1" b="1">
                  <a:solidFill>
                    <a:schemeClr val="tx1"/>
                  </a:solidFill>
                  <a:latin typeface="Times New Roman" charset="0"/>
                </a:defRPr>
              </a:lvl1pPr>
              <a:lvl2pPr marL="742950" indent="-285750">
                <a:defRPr kumimoji="1" b="1">
                  <a:solidFill>
                    <a:schemeClr val="tx1"/>
                  </a:solidFill>
                  <a:latin typeface="Times New Roman" charset="0"/>
                </a:defRPr>
              </a:lvl2pPr>
              <a:lvl3pPr marL="1143000" indent="-228600">
                <a:defRPr kumimoji="1" b="1">
                  <a:solidFill>
                    <a:schemeClr val="tx1"/>
                  </a:solidFill>
                  <a:latin typeface="Times New Roman" charset="0"/>
                </a:defRPr>
              </a:lvl3pPr>
              <a:lvl4pPr marL="1600200" indent="-228600">
                <a:defRPr kumimoji="1" b="1">
                  <a:solidFill>
                    <a:schemeClr val="tx1"/>
                  </a:solidFill>
                  <a:latin typeface="Times New Roman" charset="0"/>
                </a:defRPr>
              </a:lvl4pPr>
              <a:lvl5pPr marL="2057400" indent="-228600">
                <a:defRPr kumimoji="1" b="1">
                  <a:solidFill>
                    <a:schemeClr val="tx1"/>
                  </a:solidFill>
                  <a:latin typeface="Times New Roman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b="1">
                  <a:solidFill>
                    <a:schemeClr val="tx1"/>
                  </a:solidFill>
                  <a:latin typeface="Times New Roman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b="1">
                  <a:solidFill>
                    <a:schemeClr val="tx1"/>
                  </a:solidFill>
                  <a:latin typeface="Times New Roman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b="1">
                  <a:solidFill>
                    <a:schemeClr val="tx1"/>
                  </a:solidFill>
                  <a:latin typeface="Times New Roman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b="1">
                  <a:solidFill>
                    <a:schemeClr val="tx1"/>
                  </a:solidFill>
                  <a:latin typeface="Times New Roman" charset="0"/>
                </a:defRPr>
              </a:lvl9pPr>
            </a:lstStyle>
            <a:p>
              <a:r>
                <a:rPr lang="en-US" altLang="en-US" b="0">
                  <a:solidFill>
                    <a:schemeClr val="bg2"/>
                  </a:solidFill>
                </a:rPr>
                <a:t>p’</a:t>
              </a:r>
              <a:r>
                <a:rPr lang="en-US" altLang="en-US" b="0" baseline="-25000">
                  <a:solidFill>
                    <a:schemeClr val="bg2"/>
                  </a:solidFill>
                </a:rPr>
                <a:t>3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664423786"/>
      </p:ext>
    </p:extLst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POSE CLUSTERING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altLang="en-US" dirty="0" smtClean="0"/>
              <a:t>“voting” in transformation space:</a:t>
            </a:r>
          </a:p>
          <a:p>
            <a:pPr>
              <a:buFontTx/>
              <a:buNone/>
            </a:pPr>
            <a:r>
              <a:rPr lang="en-US" altLang="en-US" dirty="0" smtClean="0"/>
              <a:t>	</a:t>
            </a:r>
            <a:r>
              <a:rPr lang="en-US" altLang="en-US" sz="2800" b="1" dirty="0" smtClean="0"/>
              <a:t>Correct transformations bring into alignment a large  number of features.</a:t>
            </a:r>
          </a:p>
          <a:p>
            <a:pPr>
              <a:buFontTx/>
              <a:buNone/>
            </a:pPr>
            <a:r>
              <a:rPr lang="en-US" altLang="en-US" sz="2800" b="1" dirty="0" smtClean="0"/>
              <a:t>	Incorrect transformations bring into alignment a    small number of features.</a:t>
            </a:r>
          </a:p>
          <a:p>
            <a:endParaRPr lang="en-US" altLang="en-US" dirty="0" smtClean="0"/>
          </a:p>
          <a:p>
            <a:r>
              <a:rPr lang="en-US" altLang="en-US" dirty="0" smtClean="0"/>
              <a:t>Transformations that can bring into alignment </a:t>
            </a:r>
            <a:r>
              <a:rPr lang="en-US" altLang="en-US" u="sng" dirty="0" smtClean="0"/>
              <a:t>a large number of features</a:t>
            </a:r>
            <a:r>
              <a:rPr lang="en-US" altLang="en-US" dirty="0" smtClean="0"/>
              <a:t>, will receive a large number of votes (i.e., support).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46301336"/>
      </p:ext>
    </p:extLst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POSE CLUSTERING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altLang="en-US" sz="3600" b="1" dirty="0" smtClean="0"/>
              <a:t>4 Steps</a:t>
            </a:r>
          </a:p>
          <a:p>
            <a:pPr>
              <a:buFontTx/>
              <a:buNone/>
            </a:pPr>
            <a:r>
              <a:rPr lang="en-US" altLang="en-US" dirty="0" smtClean="0"/>
              <a:t>		</a:t>
            </a:r>
            <a:r>
              <a:rPr lang="en-US" altLang="en-US" b="1" dirty="0" smtClean="0"/>
              <a:t>(1)</a:t>
            </a:r>
            <a:r>
              <a:rPr lang="en-US" altLang="en-US" dirty="0" smtClean="0"/>
              <a:t> Quantize the space of possible transformations (usually 4D - 6D).</a:t>
            </a:r>
          </a:p>
          <a:p>
            <a:pPr>
              <a:buFontTx/>
              <a:buNone/>
            </a:pPr>
            <a:r>
              <a:rPr lang="en-US" altLang="en-US" dirty="0" smtClean="0"/>
              <a:t>		</a:t>
            </a:r>
            <a:r>
              <a:rPr lang="en-US" altLang="en-US" b="1" dirty="0" smtClean="0"/>
              <a:t>(2)</a:t>
            </a:r>
            <a:r>
              <a:rPr lang="en-US" altLang="en-US" dirty="0" smtClean="0"/>
              <a:t> For each hypothetical match, solve for the transformation  that aligns the matched  features.</a:t>
            </a:r>
          </a:p>
          <a:p>
            <a:pPr>
              <a:buFontTx/>
              <a:buNone/>
            </a:pPr>
            <a:r>
              <a:rPr lang="en-US" altLang="en-US" dirty="0" smtClean="0"/>
              <a:t>		</a:t>
            </a:r>
            <a:r>
              <a:rPr lang="en-US" altLang="en-US" b="1" dirty="0" smtClean="0"/>
              <a:t>(3)</a:t>
            </a:r>
            <a:r>
              <a:rPr lang="en-US" altLang="en-US" dirty="0" smtClean="0"/>
              <a:t> Cast a “vote” in the corresponding transformation space bin.</a:t>
            </a:r>
          </a:p>
          <a:p>
            <a:pPr>
              <a:buFontTx/>
              <a:buNone/>
            </a:pPr>
            <a:r>
              <a:rPr lang="en-US" altLang="en-US" dirty="0" smtClean="0"/>
              <a:t>		</a:t>
            </a:r>
            <a:r>
              <a:rPr lang="en-US" altLang="en-US" b="1" dirty="0" smtClean="0"/>
              <a:t>(4)</a:t>
            </a:r>
            <a:r>
              <a:rPr lang="en-US" altLang="en-US" dirty="0" smtClean="0"/>
              <a:t> Find "peak" in transformation space.</a:t>
            </a:r>
          </a:p>
          <a:p>
            <a:endParaRPr lang="en-US" alt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23591338"/>
      </p:ext>
    </p:extLst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POSE CLUSTERING</a:t>
            </a:r>
            <a:endParaRPr lang="en-US" b="1" dirty="0"/>
          </a:p>
        </p:txBody>
      </p:sp>
      <p:pic>
        <p:nvPicPr>
          <p:cNvPr id="4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524000" y="1600200"/>
            <a:ext cx="6096000" cy="4800600"/>
          </a:xfrm>
          <a:noFill/>
        </p:spPr>
      </p:pic>
    </p:spTree>
    <p:extLst>
      <p:ext uri="{BB962C8B-B14F-4D97-AF65-F5344CB8AC3E}">
        <p14:creationId xmlns:p14="http://schemas.microsoft.com/office/powerpoint/2010/main" val="2286457636"/>
      </p:ext>
    </p:extLst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INDEXING</a:t>
            </a:r>
            <a:endParaRPr lang="en-US" b="1" dirty="0"/>
          </a:p>
        </p:txBody>
      </p:sp>
      <p:pic>
        <p:nvPicPr>
          <p:cNvPr id="4" name="Picture 4" descr="fig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lum bright="-2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1" y="1600200"/>
            <a:ext cx="9150515" cy="34562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524000" y="5105400"/>
            <a:ext cx="6762172" cy="19082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1"/>
            <a:r>
              <a:rPr lang="en-US" altLang="en-US" sz="2000" b="1" dirty="0" smtClean="0"/>
              <a:t>                          PREPROCESSING</a:t>
            </a:r>
          </a:p>
          <a:p>
            <a:pPr lvl="1"/>
            <a:r>
              <a:rPr lang="en-US" altLang="en-US" sz="2000" b="1" dirty="0" smtClean="0"/>
              <a:t>Groups of model features are used to index the database.</a:t>
            </a:r>
          </a:p>
          <a:p>
            <a:pPr lvl="1"/>
            <a:r>
              <a:rPr lang="en-US" altLang="en-US" sz="2000" b="1" dirty="0" smtClean="0"/>
              <a:t>The indexed locations are filled with entries containing </a:t>
            </a:r>
          </a:p>
          <a:p>
            <a:pPr lvl="1"/>
            <a:r>
              <a:rPr lang="en-US" altLang="en-US" sz="2000" b="1" dirty="0" smtClean="0"/>
              <a:t>references to the model objects and information that  </a:t>
            </a:r>
          </a:p>
          <a:p>
            <a:pPr lvl="1"/>
            <a:r>
              <a:rPr lang="en-US" altLang="en-US" sz="2000" b="1" dirty="0" smtClean="0"/>
              <a:t>can be used for recognition.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6593646"/>
      </p:ext>
    </p:extLst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INDEXING</a:t>
            </a:r>
            <a:endParaRPr lang="en-US" b="1" dirty="0"/>
          </a:p>
        </p:txBody>
      </p:sp>
      <p:pic>
        <p:nvPicPr>
          <p:cNvPr id="4" name="Picture 4" descr="fig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lum bright="-2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15" y="1195148"/>
            <a:ext cx="9085386" cy="34530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600200" y="4724400"/>
            <a:ext cx="5861092" cy="178510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en-US" b="1" dirty="0" smtClean="0"/>
              <a:t>                            RECOGNITION</a:t>
            </a:r>
          </a:p>
          <a:p>
            <a:r>
              <a:rPr lang="en-US" altLang="en-US" b="1" dirty="0" smtClean="0"/>
              <a:t>(</a:t>
            </a:r>
            <a:r>
              <a:rPr lang="en-US" altLang="en-US" b="1" dirty="0" err="1" smtClean="0"/>
              <a:t>i</a:t>
            </a:r>
            <a:r>
              <a:rPr lang="en-US" altLang="en-US" b="1" dirty="0" smtClean="0"/>
              <a:t>) Groups of scene features are used to index the database.</a:t>
            </a:r>
          </a:p>
          <a:p>
            <a:r>
              <a:rPr lang="en-US" altLang="en-US" b="1" dirty="0" smtClean="0"/>
              <a:t>(ii) The model objects listed in the indexed locations are 	</a:t>
            </a:r>
          </a:p>
          <a:p>
            <a:r>
              <a:rPr lang="en-US" altLang="en-US" b="1" dirty="0" smtClean="0"/>
              <a:t>collected into a list of candidate models (i.e., hypotheses).</a:t>
            </a:r>
          </a:p>
          <a:p>
            <a:endParaRPr lang="en-US" altLang="en-US" sz="2000" b="1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04866685"/>
      </p:ext>
    </p:extLst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GEOMETRIC HASHING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 smtClean="0"/>
              <a:t>Indexing using </a:t>
            </a:r>
            <a:r>
              <a:rPr lang="en-US" altLang="en-US" dirty="0" smtClean="0">
                <a:solidFill>
                  <a:schemeClr val="accent2"/>
                </a:solidFill>
              </a:rPr>
              <a:t>affine invariants</a:t>
            </a:r>
            <a:r>
              <a:rPr lang="en-US" altLang="en-US" dirty="0" smtClean="0"/>
              <a:t>.</a:t>
            </a:r>
          </a:p>
          <a:p>
            <a:endParaRPr lang="en-US" altLang="en-US" dirty="0" smtClean="0"/>
          </a:p>
          <a:p>
            <a:r>
              <a:rPr lang="en-US" altLang="en-US" dirty="0" smtClean="0"/>
              <a:t>Index remains invariant under affine transformations.</a:t>
            </a:r>
          </a:p>
          <a:p>
            <a:pPr marL="0" indent="0">
              <a:buNone/>
            </a:pPr>
            <a:endParaRPr lang="en-US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3739496492"/>
      </p:ext>
    </p:extLst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GEOMETRIC HASHING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Bef>
                <a:spcPts val="0"/>
              </a:spcBef>
            </a:pPr>
            <a:r>
              <a:rPr lang="en-US" altLang="en-US" sz="2000" b="1" dirty="0" smtClean="0"/>
              <a:t>Each triplet of </a:t>
            </a:r>
            <a:r>
              <a:rPr lang="en-US" altLang="en-US" sz="2000" b="1" u="sng" dirty="0" smtClean="0"/>
              <a:t>non-collinear</a:t>
            </a:r>
            <a:r>
              <a:rPr lang="en-US" altLang="en-US" sz="2000" b="1" dirty="0" smtClean="0"/>
              <a:t> model points forms a basis of a coordinate system that is invariant under affine transformations.</a:t>
            </a:r>
          </a:p>
          <a:p>
            <a:pPr>
              <a:spcBef>
                <a:spcPts val="0"/>
              </a:spcBef>
            </a:pPr>
            <a:endParaRPr lang="en-US" altLang="en-US" sz="2000" dirty="0" smtClean="0"/>
          </a:p>
          <a:p>
            <a:pPr>
              <a:spcBef>
                <a:spcPts val="600"/>
              </a:spcBef>
            </a:pPr>
            <a:r>
              <a:rPr lang="en-US" altLang="en-US" sz="2000" b="1" dirty="0" smtClean="0"/>
              <a:t>Represent model points in an affine invariant way by rewriting them in terms of this coordinate system</a:t>
            </a:r>
            <a:r>
              <a:rPr lang="en-US" altLang="en-US" b="1" dirty="0" smtClean="0"/>
              <a:t>.</a:t>
            </a:r>
          </a:p>
          <a:p>
            <a:endParaRPr lang="en-US" b="1" dirty="0"/>
          </a:p>
        </p:txBody>
      </p:sp>
      <p:pic>
        <p:nvPicPr>
          <p:cNvPr id="4" name="Picture 5" descr="geom_hash"/>
          <p:cNvPicPr>
            <a:picLocks noChangeAspect="1" noChangeArrowheads="1"/>
          </p:cNvPicPr>
          <p:nvPr/>
        </p:nvPicPr>
        <p:blipFill>
          <a:blip r:embed="rId2" cstate="print">
            <a:lum bright="-2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9200" y="3276600"/>
            <a:ext cx="4023766" cy="3276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838200" y="4419600"/>
            <a:ext cx="378462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en-US" sz="2800" b="1" dirty="0" smtClean="0"/>
              <a:t>(</a:t>
            </a:r>
            <a:r>
              <a:rPr lang="en-US" altLang="en-US" sz="2800" b="1" dirty="0" err="1" smtClean="0"/>
              <a:t>u,v</a:t>
            </a:r>
            <a:r>
              <a:rPr lang="en-US" altLang="en-US" sz="2800" b="1" dirty="0" smtClean="0"/>
              <a:t>) are affine invariant</a:t>
            </a:r>
            <a:endParaRPr lang="en-US" sz="2800" b="1" dirty="0"/>
          </a:p>
        </p:txBody>
      </p:sp>
    </p:spTree>
    <p:extLst>
      <p:ext uri="{BB962C8B-B14F-4D97-AF65-F5344CB8AC3E}">
        <p14:creationId xmlns:p14="http://schemas.microsoft.com/office/powerpoint/2010/main" val="3181381099"/>
      </p:ext>
    </p:extLst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GEOMETRIC HASHING</a:t>
            </a:r>
            <a:endParaRPr lang="en-US" b="1" dirty="0"/>
          </a:p>
        </p:txBody>
      </p:sp>
      <p:pic>
        <p:nvPicPr>
          <p:cNvPr id="4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5400" y="1600200"/>
            <a:ext cx="6107134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8938573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2D objects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1427" y="2057400"/>
            <a:ext cx="8076230" cy="3962400"/>
          </a:xfrm>
        </p:spPr>
      </p:pic>
    </p:spTree>
    <p:extLst>
      <p:ext uri="{BB962C8B-B14F-4D97-AF65-F5344CB8AC3E}">
        <p14:creationId xmlns:p14="http://schemas.microsoft.com/office/powerpoint/2010/main" val="1499968669"/>
      </p:ext>
    </p:extLst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/>
              <a:t>GEOMETRIC HASHING</a:t>
            </a:r>
            <a:br>
              <a:rPr lang="en-US" b="1" dirty="0" smtClean="0"/>
            </a:br>
            <a:r>
              <a:rPr lang="en-US" b="1" dirty="0" smtClean="0"/>
              <a:t>Preprocessing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>
              <a:buFontTx/>
              <a:buNone/>
            </a:pPr>
            <a:r>
              <a:rPr lang="en-US" altLang="en-US" sz="3300" b="1" dirty="0" smtClean="0"/>
              <a:t>For </a:t>
            </a:r>
            <a:r>
              <a:rPr lang="en-US" altLang="en-US" sz="3300" b="1" u="sng" dirty="0" smtClean="0"/>
              <a:t>each</a:t>
            </a:r>
            <a:r>
              <a:rPr lang="en-US" altLang="en-US" sz="3300" b="1" dirty="0" smtClean="0"/>
              <a:t> model do:</a:t>
            </a:r>
          </a:p>
          <a:p>
            <a:pPr>
              <a:buFontTx/>
              <a:buNone/>
            </a:pPr>
            <a:r>
              <a:rPr lang="en-US" altLang="en-US" sz="3300" b="1" dirty="0" smtClean="0"/>
              <a:t>(1) Extract a set of interest points.</a:t>
            </a:r>
          </a:p>
          <a:p>
            <a:pPr>
              <a:buFontTx/>
              <a:buNone/>
            </a:pPr>
            <a:r>
              <a:rPr lang="en-US" altLang="en-US" sz="3300" b="1" dirty="0" smtClean="0"/>
              <a:t>	</a:t>
            </a:r>
          </a:p>
          <a:p>
            <a:pPr>
              <a:buFontTx/>
              <a:buNone/>
            </a:pPr>
            <a:r>
              <a:rPr lang="en-US" altLang="en-US" sz="3300" b="1" dirty="0" smtClean="0"/>
              <a:t>(2) For </a:t>
            </a:r>
            <a:r>
              <a:rPr lang="en-US" altLang="en-US" sz="3300" b="1" u="sng" dirty="0" smtClean="0"/>
              <a:t>each</a:t>
            </a:r>
            <a:r>
              <a:rPr lang="en-US" altLang="en-US" sz="3300" b="1" dirty="0" smtClean="0"/>
              <a:t> ordered set of three, non-collinear, points  </a:t>
            </a:r>
          </a:p>
          <a:p>
            <a:pPr>
              <a:buFontTx/>
              <a:buNone/>
            </a:pPr>
            <a:r>
              <a:rPr lang="en-US" altLang="en-US" sz="3300" b="1" dirty="0" smtClean="0"/>
              <a:t>(p</a:t>
            </a:r>
            <a:r>
              <a:rPr lang="en-US" altLang="en-US" sz="3300" b="1" baseline="-25000" dirty="0" smtClean="0"/>
              <a:t>1</a:t>
            </a:r>
            <a:r>
              <a:rPr lang="en-US" altLang="en-US" sz="3300" b="1" dirty="0" smtClean="0"/>
              <a:t>, p</a:t>
            </a:r>
            <a:r>
              <a:rPr lang="en-US" altLang="en-US" sz="3300" b="1" baseline="-25000" dirty="0" smtClean="0"/>
              <a:t>2</a:t>
            </a:r>
            <a:r>
              <a:rPr lang="en-US" altLang="en-US" sz="3300" b="1" dirty="0" smtClean="0"/>
              <a:t>, p</a:t>
            </a:r>
            <a:r>
              <a:rPr lang="en-US" altLang="en-US" sz="3300" b="1" baseline="-25000" dirty="0" smtClean="0"/>
              <a:t>3</a:t>
            </a:r>
            <a:r>
              <a:rPr lang="en-US" altLang="en-US" sz="3300" b="1" dirty="0" smtClean="0"/>
              <a:t>)</a:t>
            </a:r>
          </a:p>
          <a:p>
            <a:pPr>
              <a:buFontTx/>
              <a:buNone/>
            </a:pPr>
            <a:endParaRPr lang="en-US" altLang="en-US" sz="2400" dirty="0"/>
          </a:p>
          <a:p>
            <a:pPr>
              <a:buFontTx/>
              <a:buNone/>
            </a:pPr>
            <a:r>
              <a:rPr lang="en-US" altLang="en-US" dirty="0" smtClean="0"/>
              <a:t>(</a:t>
            </a:r>
            <a:r>
              <a:rPr lang="en-US" altLang="en-US" b="1" dirty="0" smtClean="0"/>
              <a:t>2a) Compute the coordinates (</a:t>
            </a:r>
            <a:r>
              <a:rPr lang="en-US" altLang="en-US" b="1" dirty="0" err="1" smtClean="0"/>
              <a:t>u,v</a:t>
            </a:r>
            <a:r>
              <a:rPr lang="en-US" altLang="en-US" b="1" dirty="0" smtClean="0"/>
              <a:t>) of the remaining features in the coordinate frame defined by the model basis (p</a:t>
            </a:r>
            <a:r>
              <a:rPr lang="en-US" altLang="en-US" b="1" baseline="-25000" dirty="0" smtClean="0"/>
              <a:t>1</a:t>
            </a:r>
            <a:r>
              <a:rPr lang="en-US" altLang="en-US" b="1" dirty="0" smtClean="0"/>
              <a:t>, p</a:t>
            </a:r>
            <a:r>
              <a:rPr lang="en-US" altLang="en-US" b="1" baseline="-25000" dirty="0" smtClean="0"/>
              <a:t>2</a:t>
            </a:r>
            <a:r>
              <a:rPr lang="en-US" altLang="en-US" b="1" dirty="0" smtClean="0"/>
              <a:t>, p</a:t>
            </a:r>
            <a:r>
              <a:rPr lang="en-US" altLang="en-US" b="1" baseline="-25000" dirty="0" smtClean="0"/>
              <a:t>3</a:t>
            </a:r>
            <a:r>
              <a:rPr lang="en-US" altLang="en-US" b="1" dirty="0" smtClean="0"/>
              <a:t>)</a:t>
            </a:r>
          </a:p>
          <a:p>
            <a:pPr>
              <a:buFontTx/>
              <a:buNone/>
            </a:pPr>
            <a:r>
              <a:rPr lang="en-US" altLang="en-US" b="1" dirty="0" smtClean="0"/>
              <a:t>(2b) After proper scaling and quantization, use the computed coordinates (</a:t>
            </a:r>
            <a:r>
              <a:rPr lang="en-US" altLang="en-US" b="1" dirty="0" err="1" smtClean="0"/>
              <a:t>u,v</a:t>
            </a:r>
            <a:r>
              <a:rPr lang="en-US" altLang="en-US" b="1" dirty="0" smtClean="0"/>
              <a:t>) as an index to a two dimensional </a:t>
            </a:r>
            <a:r>
              <a:rPr lang="en-US" altLang="en-US" b="1" i="1" dirty="0" smtClean="0"/>
              <a:t>hash table</a:t>
            </a:r>
            <a:r>
              <a:rPr lang="en-US" altLang="en-US" b="1" dirty="0" smtClean="0"/>
              <a:t>, and record in the corresponding hash table bin the information      (model, (p</a:t>
            </a:r>
            <a:r>
              <a:rPr lang="en-US" altLang="en-US" b="1" baseline="-25000" dirty="0" smtClean="0"/>
              <a:t>1</a:t>
            </a:r>
            <a:r>
              <a:rPr lang="en-US" altLang="en-US" b="1" dirty="0" smtClean="0"/>
              <a:t>, p</a:t>
            </a:r>
            <a:r>
              <a:rPr lang="en-US" altLang="en-US" b="1" baseline="-25000" dirty="0" smtClean="0"/>
              <a:t>2</a:t>
            </a:r>
            <a:r>
              <a:rPr lang="en-US" altLang="en-US" b="1" dirty="0" smtClean="0"/>
              <a:t>, p</a:t>
            </a:r>
            <a:r>
              <a:rPr lang="en-US" altLang="en-US" b="1" baseline="-25000" dirty="0" smtClean="0"/>
              <a:t>3</a:t>
            </a:r>
            <a:r>
              <a:rPr lang="en-US" altLang="en-US" b="1" dirty="0" smtClean="0"/>
              <a:t>))</a:t>
            </a:r>
          </a:p>
          <a:p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292579556"/>
      </p:ext>
    </p:extLst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/>
              <a:t>GEOMETRIC HASHING</a:t>
            </a:r>
            <a:br>
              <a:rPr lang="en-US" b="1" dirty="0" smtClean="0"/>
            </a:br>
            <a:r>
              <a:rPr lang="en-US" b="1" dirty="0" smtClean="0"/>
              <a:t>recognition step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>
              <a:lnSpc>
                <a:spcPct val="80000"/>
              </a:lnSpc>
              <a:buFontTx/>
              <a:buNone/>
            </a:pPr>
            <a:r>
              <a:rPr lang="en-US" altLang="en-US" dirty="0" smtClean="0"/>
              <a:t>(1) Extract a set of interest points from the scene.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en-US" dirty="0" smtClean="0"/>
              <a:t>	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en-US" dirty="0" smtClean="0"/>
              <a:t>(2) Choose an arbitrary ordered pair </a:t>
            </a:r>
            <a:r>
              <a:rPr lang="en-US" altLang="en-US" b="1" dirty="0" smtClean="0"/>
              <a:t>(p’</a:t>
            </a:r>
            <a:r>
              <a:rPr lang="en-US" altLang="en-US" b="1" baseline="-25000" dirty="0" smtClean="0"/>
              <a:t>1</a:t>
            </a:r>
            <a:r>
              <a:rPr lang="en-US" altLang="en-US" b="1" dirty="0" smtClean="0"/>
              <a:t>, p’</a:t>
            </a:r>
            <a:r>
              <a:rPr lang="en-US" altLang="en-US" b="1" baseline="-25000" dirty="0" smtClean="0"/>
              <a:t>2</a:t>
            </a:r>
            <a:r>
              <a:rPr lang="en-US" altLang="en-US" b="1" dirty="0" smtClean="0"/>
              <a:t>, p’</a:t>
            </a:r>
            <a:r>
              <a:rPr lang="en-US" altLang="en-US" b="1" baseline="-25000" dirty="0" smtClean="0"/>
              <a:t>3</a:t>
            </a:r>
            <a:r>
              <a:rPr lang="en-US" altLang="en-US" b="1" dirty="0" smtClean="0"/>
              <a:t>)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en-US" dirty="0" smtClean="0"/>
              <a:t>	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en-US" dirty="0" smtClean="0"/>
              <a:t>(3) Compute the coordinates (</a:t>
            </a:r>
            <a:r>
              <a:rPr lang="en-US" altLang="en-US" dirty="0" err="1" smtClean="0"/>
              <a:t>u’,v</a:t>
            </a:r>
            <a:r>
              <a:rPr lang="en-US" altLang="en-US" dirty="0" smtClean="0"/>
              <a:t>’), of the remaining feature points in the coordinate frame defined by the image basis     </a:t>
            </a:r>
            <a:r>
              <a:rPr lang="en-US" altLang="en-US" b="1" dirty="0" smtClean="0"/>
              <a:t>(p’</a:t>
            </a:r>
            <a:r>
              <a:rPr lang="en-US" altLang="en-US" b="1" baseline="-25000" dirty="0" smtClean="0"/>
              <a:t>1</a:t>
            </a:r>
            <a:r>
              <a:rPr lang="en-US" altLang="en-US" b="1" dirty="0" smtClean="0"/>
              <a:t>, p’</a:t>
            </a:r>
            <a:r>
              <a:rPr lang="en-US" altLang="en-US" b="1" baseline="-25000" dirty="0" smtClean="0"/>
              <a:t>2</a:t>
            </a:r>
            <a:r>
              <a:rPr lang="en-US" altLang="en-US" b="1" dirty="0" smtClean="0"/>
              <a:t>, p’</a:t>
            </a:r>
            <a:r>
              <a:rPr lang="en-US" altLang="en-US" b="1" baseline="-25000" dirty="0" smtClean="0"/>
              <a:t>3</a:t>
            </a:r>
            <a:r>
              <a:rPr lang="en-US" altLang="en-US" b="1" dirty="0" smtClean="0"/>
              <a:t>)</a:t>
            </a:r>
          </a:p>
          <a:p>
            <a:pPr>
              <a:lnSpc>
                <a:spcPct val="80000"/>
              </a:lnSpc>
              <a:buFontTx/>
              <a:buNone/>
            </a:pPr>
            <a:endParaRPr lang="en-US" altLang="en-US" dirty="0" smtClean="0"/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en-US" dirty="0" smtClean="0"/>
              <a:t>(4) After proper scaling and quantization, use the computed coordinates as an index to the hash table. For </a:t>
            </a:r>
            <a:r>
              <a:rPr lang="en-US" altLang="en-US" u="sng" dirty="0" smtClean="0"/>
              <a:t>every</a:t>
            </a:r>
            <a:r>
              <a:rPr lang="en-US" altLang="en-US" dirty="0" smtClean="0"/>
              <a:t> entry </a:t>
            </a:r>
            <a:r>
              <a:rPr lang="en-US" altLang="en-US" b="1" dirty="0" smtClean="0"/>
              <a:t>(model, (p</a:t>
            </a:r>
            <a:r>
              <a:rPr lang="en-US" altLang="en-US" b="1" baseline="-25000" dirty="0" smtClean="0"/>
              <a:t>1</a:t>
            </a:r>
            <a:r>
              <a:rPr lang="en-US" altLang="en-US" b="1" dirty="0" smtClean="0"/>
              <a:t>, p</a:t>
            </a:r>
            <a:r>
              <a:rPr lang="en-US" altLang="en-US" b="1" baseline="-25000" dirty="0" smtClean="0"/>
              <a:t>2</a:t>
            </a:r>
            <a:r>
              <a:rPr lang="en-US" altLang="en-US" b="1" dirty="0" smtClean="0"/>
              <a:t>, p</a:t>
            </a:r>
            <a:r>
              <a:rPr lang="en-US" altLang="en-US" b="1" baseline="-25000" dirty="0" smtClean="0"/>
              <a:t>3</a:t>
            </a:r>
            <a:r>
              <a:rPr lang="en-US" altLang="en-US" b="1" dirty="0" smtClean="0"/>
              <a:t>))</a:t>
            </a:r>
            <a:r>
              <a:rPr lang="en-US" altLang="en-US" dirty="0" smtClean="0"/>
              <a:t> found in the corresponding bin, </a:t>
            </a:r>
            <a:r>
              <a:rPr lang="en-US" altLang="en-US" b="1" dirty="0" smtClean="0"/>
              <a:t>cast a vote</a:t>
            </a:r>
            <a:r>
              <a:rPr lang="en-US" altLang="en-US" dirty="0" smtClean="0"/>
              <a:t>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77200210"/>
      </p:ext>
    </p:extLst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/>
              <a:t>GEOMETRIC HASHING</a:t>
            </a:r>
            <a:br>
              <a:rPr lang="en-US" b="1" dirty="0" smtClean="0"/>
            </a:br>
            <a:r>
              <a:rPr lang="en-US" b="1" dirty="0" smtClean="0"/>
              <a:t>recognition step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US" altLang="en-US" sz="2400" dirty="0" smtClean="0"/>
              <a:t>(5) Histogram all hash table entries that received one or more votes. Find those entries that received more than a certain number of votes -- each such entry corresponds to a potential match (hypothesis generation). </a:t>
            </a:r>
          </a:p>
          <a:p>
            <a:pPr>
              <a:lnSpc>
                <a:spcPct val="90000"/>
              </a:lnSpc>
              <a:buFontTx/>
              <a:buNone/>
            </a:pPr>
            <a:endParaRPr lang="en-US" altLang="en-US" sz="2400" dirty="0" smtClean="0"/>
          </a:p>
          <a:p>
            <a:pPr>
              <a:lnSpc>
                <a:spcPct val="90000"/>
              </a:lnSpc>
              <a:buFontTx/>
              <a:buNone/>
            </a:pPr>
            <a:r>
              <a:rPr lang="en-US" altLang="en-US" sz="2400" dirty="0" smtClean="0"/>
              <a:t>(6) For each potential match (i.e., hypothesis), recover the affine transformation </a:t>
            </a:r>
            <a:r>
              <a:rPr lang="en-US" altLang="en-US" sz="2400" b="1" dirty="0" smtClean="0"/>
              <a:t>A</a:t>
            </a:r>
            <a:r>
              <a:rPr lang="en-US" altLang="en-US" sz="2400" dirty="0" smtClean="0"/>
              <a:t> (i.e., using SVD) that aligns the corresponding model-scene interest points. 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US" altLang="en-US" sz="2400" dirty="0" smtClean="0"/>
              <a:t>       </a:t>
            </a:r>
          </a:p>
          <a:p>
            <a:pPr>
              <a:buFontTx/>
              <a:buNone/>
            </a:pPr>
            <a:r>
              <a:rPr lang="en-US" altLang="en-US" sz="2600" dirty="0" smtClean="0"/>
              <a:t>(7) Back-project the model onto the scene using the computed transform and compare the model with the scene to find additional matches  </a:t>
            </a:r>
            <a:r>
              <a:rPr lang="en-US" altLang="en-US" sz="2600" dirty="0" smtClean="0">
                <a:solidFill>
                  <a:schemeClr val="accent2"/>
                </a:solidFill>
              </a:rPr>
              <a:t>(verification step).</a:t>
            </a:r>
            <a:r>
              <a:rPr lang="en-US" altLang="en-US" sz="2600" dirty="0" smtClean="0"/>
              <a:t> </a:t>
            </a:r>
          </a:p>
          <a:p>
            <a:pPr>
              <a:buFontTx/>
              <a:buNone/>
            </a:pPr>
            <a:endParaRPr lang="en-US" altLang="en-US" sz="2600" dirty="0" smtClean="0"/>
          </a:p>
          <a:p>
            <a:pPr>
              <a:buFontTx/>
              <a:buNone/>
            </a:pPr>
            <a:r>
              <a:rPr lang="en-US" altLang="en-US" sz="2400" dirty="0" smtClean="0"/>
              <a:t>(8) If verification fails for all hypotheses step (5), go back to step (2) and repeat the procedure using a different group of scene features.</a:t>
            </a:r>
          </a:p>
          <a:p>
            <a:endParaRPr lang="en-US" alt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32277770"/>
      </p:ext>
    </p:extLst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1828800"/>
            <a:ext cx="3148927" cy="2667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19516" y="1981200"/>
            <a:ext cx="2806809" cy="236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</p:pic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47184" y="4495800"/>
            <a:ext cx="2969154" cy="236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1524000" y="4495800"/>
            <a:ext cx="129394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/>
              <a:t>MODEL</a:t>
            </a:r>
            <a:endParaRPr lang="en-US" sz="28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5609730" y="1457980"/>
            <a:ext cx="112242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/>
              <a:t>SCENE</a:t>
            </a:r>
            <a:endParaRPr lang="en-US" sz="2800" b="1" dirty="0"/>
          </a:p>
        </p:txBody>
      </p:sp>
    </p:spTree>
    <p:extLst>
      <p:ext uri="{BB962C8B-B14F-4D97-AF65-F5344CB8AC3E}">
        <p14:creationId xmlns:p14="http://schemas.microsoft.com/office/powerpoint/2010/main" val="158149644"/>
      </p:ext>
    </p:extLst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5034" y="2209800"/>
            <a:ext cx="5830742" cy="429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</p:pic>
      <p:cxnSp>
        <p:nvCxnSpPr>
          <p:cNvPr id="6" name="Straight Arrow Connector 5"/>
          <p:cNvCxnSpPr/>
          <p:nvPr/>
        </p:nvCxnSpPr>
        <p:spPr>
          <a:xfrm>
            <a:off x="1066800" y="2667000"/>
            <a:ext cx="3962400" cy="10668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Arrow Connector 7"/>
          <p:cNvCxnSpPr/>
          <p:nvPr/>
        </p:nvCxnSpPr>
        <p:spPr>
          <a:xfrm>
            <a:off x="1371600" y="4572000"/>
            <a:ext cx="2362200" cy="762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685800" y="4800600"/>
            <a:ext cx="134158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GOOD </a:t>
            </a:r>
          </a:p>
          <a:p>
            <a:r>
              <a:rPr lang="en-US" dirty="0" smtClean="0"/>
              <a:t>HYPOTHESIS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762000" y="2286000"/>
            <a:ext cx="134158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BAD</a:t>
            </a:r>
          </a:p>
          <a:p>
            <a:r>
              <a:rPr lang="en-US" dirty="0" smtClean="0"/>
              <a:t>HYPOTHESIS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03674"/>
      </p:ext>
    </p:extLst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COMPLEXITY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altLang="en-US" b="1" dirty="0" smtClean="0"/>
              <a:t>Preprocessing Step:</a:t>
            </a:r>
          </a:p>
          <a:p>
            <a:pPr>
              <a:buFontTx/>
              <a:buNone/>
            </a:pPr>
            <a:r>
              <a:rPr lang="en-US" altLang="en-US" b="1" dirty="0" smtClean="0"/>
              <a:t>	</a:t>
            </a:r>
          </a:p>
          <a:p>
            <a:pPr>
              <a:buFontTx/>
              <a:buNone/>
            </a:pPr>
            <a:r>
              <a:rPr lang="en-US" altLang="en-US" b="1" dirty="0" smtClean="0"/>
              <a:t>			                    O(Mm</a:t>
            </a:r>
            <a:r>
              <a:rPr lang="en-US" altLang="en-US" b="1" baseline="30000" dirty="0" smtClean="0"/>
              <a:t>4</a:t>
            </a:r>
            <a:r>
              <a:rPr lang="en-US" altLang="en-US" b="1" dirty="0" smtClean="0"/>
              <a:t>) </a:t>
            </a:r>
          </a:p>
          <a:p>
            <a:r>
              <a:rPr lang="en-US" altLang="en-US" b="1" dirty="0" smtClean="0"/>
              <a:t>Recognition Step:</a:t>
            </a:r>
          </a:p>
          <a:p>
            <a:pPr>
              <a:buFontTx/>
              <a:buNone/>
            </a:pPr>
            <a:r>
              <a:rPr lang="en-US" altLang="en-US" b="1" dirty="0" smtClean="0"/>
              <a:t>			</a:t>
            </a:r>
          </a:p>
          <a:p>
            <a:pPr>
              <a:buFontTx/>
              <a:buNone/>
            </a:pPr>
            <a:r>
              <a:rPr lang="en-US" altLang="en-US" b="1" dirty="0" smtClean="0"/>
              <a:t>			                   O(i</a:t>
            </a:r>
            <a:r>
              <a:rPr lang="en-US" altLang="en-US" b="1" baseline="30000" dirty="0" smtClean="0"/>
              <a:t>4</a:t>
            </a:r>
            <a:r>
              <a:rPr lang="en-US" altLang="en-US" b="1" dirty="0" smtClean="0"/>
              <a:t>Mm</a:t>
            </a:r>
            <a:r>
              <a:rPr lang="en-US" altLang="en-US" b="1" baseline="30000" dirty="0" smtClean="0"/>
              <a:t>4</a:t>
            </a:r>
            <a:r>
              <a:rPr lang="en-US" altLang="en-US" b="1" dirty="0" smtClean="0"/>
              <a:t>) </a:t>
            </a:r>
          </a:p>
          <a:p>
            <a:pPr>
              <a:buFontTx/>
              <a:buNone/>
            </a:pPr>
            <a:endParaRPr lang="en-US" altLang="en-US" b="1" dirty="0" smtClean="0"/>
          </a:p>
          <a:p>
            <a:pPr>
              <a:buFontTx/>
              <a:buNone/>
            </a:pPr>
            <a:r>
              <a:rPr lang="en-US" altLang="en-US" b="1" dirty="0" smtClean="0"/>
              <a:t>	(M: #models, m: #model points, i: #scene points)</a:t>
            </a:r>
          </a:p>
          <a:p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263577751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1434</TotalTime>
  <Words>2083</Words>
  <Application>Microsoft Office PowerPoint</Application>
  <PresentationFormat>On-screen Show (4:3)</PresentationFormat>
  <Paragraphs>416</Paragraphs>
  <Slides>95</Slides>
  <Notes>29</Notes>
  <HiddenSlides>0</HiddenSlides>
  <MMClips>2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95</vt:i4>
      </vt:variant>
    </vt:vector>
  </HeadingPairs>
  <TitlesOfParts>
    <vt:vector size="98" baseType="lpstr">
      <vt:lpstr>Office Theme</vt:lpstr>
      <vt:lpstr>Image</vt:lpstr>
      <vt:lpstr>Photo Editor Photo</vt:lpstr>
      <vt:lpstr>RECOGNITION</vt:lpstr>
      <vt:lpstr>How many categories?</vt:lpstr>
      <vt:lpstr>10,000-30,000</vt:lpstr>
      <vt:lpstr>PowerPoint Presentation</vt:lpstr>
      <vt:lpstr>Variability makes recognition hard</vt:lpstr>
      <vt:lpstr>Variations within the same class</vt:lpstr>
      <vt:lpstr>History </vt:lpstr>
      <vt:lpstr>Alignment</vt:lpstr>
      <vt:lpstr>2D objects</vt:lpstr>
      <vt:lpstr>PowerPoint Presentation</vt:lpstr>
      <vt:lpstr>PowerPoint Presentation</vt:lpstr>
      <vt:lpstr>Alignment becomes an instance of the general structure from motion problem</vt:lpstr>
      <vt:lpstr>INVARIANTS</vt:lpstr>
      <vt:lpstr>PowerPoint Presentation</vt:lpstr>
      <vt:lpstr>Recognition by components</vt:lpstr>
      <vt:lpstr>Appearance</vt:lpstr>
      <vt:lpstr>PowerPoint Presentation</vt:lpstr>
      <vt:lpstr>Color Histograms</vt:lpstr>
      <vt:lpstr>Appearance manifolds</vt:lpstr>
      <vt:lpstr>Local features </vt:lpstr>
      <vt:lpstr>Parts-and-shape models</vt:lpstr>
      <vt:lpstr>PowerPoint Presentation</vt:lpstr>
      <vt:lpstr>Representing people</vt:lpstr>
      <vt:lpstr>Bag-of-features models</vt:lpstr>
      <vt:lpstr>Objects as texture</vt:lpstr>
      <vt:lpstr>Global scene descriptors</vt:lpstr>
      <vt:lpstr>Data-driven methods</vt:lpstr>
      <vt:lpstr>Data-driven methods</vt:lpstr>
      <vt:lpstr>Successes</vt:lpstr>
      <vt:lpstr>RECOGNITION AS AN APPLICATION OF MACHINE LEARNING</vt:lpstr>
      <vt:lpstr>RECOGNITION THROUGH MACHINE LEARNING</vt:lpstr>
      <vt:lpstr>machine learning </vt:lpstr>
      <vt:lpstr>STEPS IN LEARNING TO RECOGNIZE</vt:lpstr>
      <vt:lpstr>FEATURES</vt:lpstr>
      <vt:lpstr>Nearest Neighbor classifiers</vt:lpstr>
      <vt:lpstr>Linear Classifiers</vt:lpstr>
      <vt:lpstr>BIAS VARIANCE DILEMMA</vt:lpstr>
      <vt:lpstr>PowerPoint Presentation</vt:lpstr>
      <vt:lpstr>GENERALIZING</vt:lpstr>
      <vt:lpstr>Datasets</vt:lpstr>
      <vt:lpstr>LabelMe</vt:lpstr>
      <vt:lpstr>Image Classification through learning</vt:lpstr>
      <vt:lpstr>Image Classification</vt:lpstr>
      <vt:lpstr>Weak Supervision</vt:lpstr>
      <vt:lpstr>There are 3 stages</vt:lpstr>
      <vt:lpstr>BAG OF VISUAL WORDS</vt:lpstr>
      <vt:lpstr>Example: learn visual words by clustering</vt:lpstr>
      <vt:lpstr>Examples of visual words learnt by clustering faces</vt:lpstr>
      <vt:lpstr>Histogram of visual words</vt:lpstr>
      <vt:lpstr>Represent each image as a bag of words</vt:lpstr>
      <vt:lpstr>Examples of visual words</vt:lpstr>
      <vt:lpstr>PowerPoint Presentation</vt:lpstr>
      <vt:lpstr>Visual polysemy</vt:lpstr>
      <vt:lpstr>Visual synonyms</vt:lpstr>
      <vt:lpstr>Binary Classification Problem</vt:lpstr>
      <vt:lpstr>Separating the classes with a hyperplane</vt:lpstr>
      <vt:lpstr>Max Margin</vt:lpstr>
      <vt:lpstr>Nomenclature for SVM</vt:lpstr>
      <vt:lpstr>PowerPoint Presentation</vt:lpstr>
      <vt:lpstr>Separability</vt:lpstr>
      <vt:lpstr>Kernels commonly used</vt:lpstr>
      <vt:lpstr>Summary</vt:lpstr>
      <vt:lpstr>MODEL BASED RECOGNITION</vt:lpstr>
      <vt:lpstr>It relies on the existence of a predefined set of models</vt:lpstr>
      <vt:lpstr>Main steps</vt:lpstr>
      <vt:lpstr>What are some challenges</vt:lpstr>
      <vt:lpstr>Different approaches</vt:lpstr>
      <vt:lpstr>Different Approaches</vt:lpstr>
      <vt:lpstr>Representational schemes</vt:lpstr>
      <vt:lpstr>Object centered representation</vt:lpstr>
      <vt:lpstr>Object-centered: Two different matching paradigms</vt:lpstr>
      <vt:lpstr>Viewer centered representations</vt:lpstr>
      <vt:lpstr>Matching paradigms</vt:lpstr>
      <vt:lpstr>Geometric approaches</vt:lpstr>
      <vt:lpstr>STEPS IN THE MATCHING PROCESS Hypothesis generation: the identities of one or more models are hypothesized. Hypothesis verification: tests are performed to check if a given hypothesis is correct. </vt:lpstr>
      <vt:lpstr>Hypothesis Generation</vt:lpstr>
      <vt:lpstr>GROUPING</vt:lpstr>
      <vt:lpstr>HYPOTHESIS GENERATION</vt:lpstr>
      <vt:lpstr>ALIGNMENT</vt:lpstr>
      <vt:lpstr>ALIGNMENT</vt:lpstr>
      <vt:lpstr>ALIGNMENT</vt:lpstr>
      <vt:lpstr>POSE CLUSTERING</vt:lpstr>
      <vt:lpstr>POSE CLUSTERING</vt:lpstr>
      <vt:lpstr>POSE CLUSTERING</vt:lpstr>
      <vt:lpstr>INDEXING</vt:lpstr>
      <vt:lpstr>INDEXING</vt:lpstr>
      <vt:lpstr>GEOMETRIC HASHING</vt:lpstr>
      <vt:lpstr>GEOMETRIC HASHING</vt:lpstr>
      <vt:lpstr>GEOMETRIC HASHING</vt:lpstr>
      <vt:lpstr>GEOMETRIC HASHING Preprocessing</vt:lpstr>
      <vt:lpstr>GEOMETRIC HASHING recognition step</vt:lpstr>
      <vt:lpstr>GEOMETRIC HASHING recognition step</vt:lpstr>
      <vt:lpstr>Example</vt:lpstr>
      <vt:lpstr>PowerPoint Presentation</vt:lpstr>
      <vt:lpstr>COMPLEXITY</vt:lpstr>
    </vt:vector>
  </TitlesOfParts>
  <Company>UMIACS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How many categories?</dc:title>
  <dc:creator>John Aloimonos</dc:creator>
  <cp:lastModifiedBy>John Aloimonos</cp:lastModifiedBy>
  <cp:revision>33</cp:revision>
  <dcterms:created xsi:type="dcterms:W3CDTF">2014-01-03T14:20:51Z</dcterms:created>
  <dcterms:modified xsi:type="dcterms:W3CDTF">2014-01-30T15:16:36Z</dcterms:modified>
</cp:coreProperties>
</file>