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3" r:id="rId4"/>
    <p:sldId id="268" r:id="rId5"/>
    <p:sldId id="261" r:id="rId6"/>
    <p:sldId id="267" r:id="rId7"/>
    <p:sldId id="264" r:id="rId8"/>
    <p:sldId id="266" r:id="rId9"/>
    <p:sldId id="269" r:id="rId10"/>
    <p:sldId id="270" r:id="rId11"/>
    <p:sldId id="272" r:id="rId12"/>
    <p:sldId id="265" r:id="rId13"/>
    <p:sldId id="271" r:id="rId14"/>
    <p:sldId id="273" r:id="rId15"/>
    <p:sldId id="277" r:id="rId16"/>
    <p:sldId id="278" r:id="rId17"/>
    <p:sldId id="262" r:id="rId18"/>
    <p:sldId id="274" r:id="rId19"/>
    <p:sldId id="279" r:id="rId20"/>
    <p:sldId id="275" r:id="rId21"/>
    <p:sldId id="276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/>
    <p:restoredTop sz="94666"/>
  </p:normalViewPr>
  <p:slideViewPr>
    <p:cSldViewPr snapToGrid="0" snapToObjects="1">
      <p:cViewPr varScale="1">
        <p:scale>
          <a:sx n="76" d="100"/>
          <a:sy n="76" d="100"/>
        </p:scale>
        <p:origin x="216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85EFA-E37A-E64C-A4A4-E711F83DFF63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99193-F068-8A47-A978-9D90BDAA5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99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Intuitive: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Move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bit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Ρ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current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another,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will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result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increase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cost.</a:t>
                </a:r>
                <a:r>
                  <a:rPr lang="zh-CN" altLang="en-US" dirty="0" smtClean="0"/>
                  <a:t> 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dirty="0" smtClean="0"/>
                  <a:t>Intuitive: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Move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bit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l-GR" altLang="zh-CN" b="0" i="0" smtClean="0">
                    <a:latin typeface="Cambria Math" charset="0"/>
                    <a:ea typeface="Cambria Math" charset="0"/>
                    <a:cs typeface="Cambria Math" charset="0"/>
                  </a:rPr>
                  <a:t>Ρ</a:t>
                </a:r>
                <a:r>
                  <a:rPr lang="en-US" altLang="zh-CN" b="0" i="0" smtClean="0">
                    <a:latin typeface="Cambria Math" charset="0"/>
                    <a:ea typeface="Cambria Math" charset="0"/>
                    <a:cs typeface="Cambria Math" charset="0"/>
                  </a:rPr>
                  <a:t>_𝑖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from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current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path</a:t>
                </a:r>
                <a:r>
                  <a:rPr lang="zh-CN" altLang="en-US" dirty="0" smtClean="0"/>
                  <a:t> </a:t>
                </a:r>
                <a:r>
                  <a:rPr lang="en-US" altLang="zh-CN" b="0" i="0" smtClean="0">
                    <a:latin typeface="Cambria Math" charset="0"/>
                  </a:rPr>
                  <a:t>𝑃_1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another,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will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result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increase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cost.</a:t>
                </a:r>
                <a:r>
                  <a:rPr lang="zh-CN" altLang="en-US" dirty="0" smtClean="0"/>
                  <a:t> </a:t>
                </a:r>
              </a:p>
              <a:p>
                <a:endParaRPr lang="en-US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99193-F068-8A47-A978-9D90BDAA5C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6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7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3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68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7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75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0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1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980FD-339A-204C-B8A3-2E968A4190BF}" type="datetimeFigureOut">
              <a:rPr lang="en-US" smtClean="0"/>
              <a:t>4/19/18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5B063-84E0-894A-8515-783BEF3D2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2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How</a:t>
            </a:r>
            <a:r>
              <a:rPr lang="zh-CN" altLang="en-US" dirty="0" smtClean="0"/>
              <a:t> </a:t>
            </a:r>
            <a:r>
              <a:rPr lang="en-US" altLang="zh-CN" dirty="0" smtClean="0"/>
              <a:t>Bad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Selfish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Routing?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err="1" smtClean="0"/>
              <a:t>Dantong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Ji</a:t>
            </a:r>
            <a:endParaRPr lang="zh-CN" altLang="en-US" dirty="0" smtClean="0"/>
          </a:p>
          <a:p>
            <a:r>
              <a:rPr lang="en-US" altLang="zh-CN" dirty="0" smtClean="0"/>
              <a:t>University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Maryland</a:t>
            </a:r>
            <a:endParaRPr lang="zh-CN" altLang="en-US" dirty="0" smtClean="0"/>
          </a:p>
          <a:p>
            <a:r>
              <a:rPr lang="en-US" altLang="zh-CN" dirty="0" smtClean="0"/>
              <a:t>April</a:t>
            </a:r>
            <a:r>
              <a:rPr lang="zh-CN" altLang="en-US" dirty="0" smtClean="0"/>
              <a:t> </a:t>
            </a:r>
            <a:r>
              <a:rPr lang="en-US" altLang="zh-CN" dirty="0" smtClean="0"/>
              <a:t>19,</a:t>
            </a:r>
            <a:r>
              <a:rPr lang="zh-CN" altLang="en-US" dirty="0" smtClean="0"/>
              <a:t> </a:t>
            </a:r>
            <a:r>
              <a:rPr lang="en-US" altLang="zh-CN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23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4.3: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Suppose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(</m:t>
                    </m:r>
                    <m:r>
                      <a:rPr lang="en-US" altLang="zh-CN" i="1">
                        <a:latin typeface="Cambria Math" charset="0"/>
                      </a:rPr>
                      <m:t>𝐺</m:t>
                    </m:r>
                    <m:r>
                      <a:rPr lang="en-US" altLang="zh-CN" i="1">
                        <a:latin typeface="Cambria Math" charset="0"/>
                      </a:rPr>
                      <m:t>, </m:t>
                    </m:r>
                    <m:r>
                      <a:rPr lang="en-US" altLang="zh-CN" i="1">
                        <a:latin typeface="Cambria Math" charset="0"/>
                      </a:rPr>
                      <m:t>𝑟</m:t>
                    </m:r>
                    <m:r>
                      <a:rPr lang="en-US" altLang="zh-CN" i="1">
                        <a:latin typeface="Cambria Math" charset="0"/>
                      </a:rPr>
                      <m:t>, </m:t>
                    </m:r>
                    <m:r>
                      <a:rPr lang="en-US" altLang="zh-CN" i="1">
                        <a:latin typeface="Cambria Math" charset="0"/>
                      </a:rPr>
                      <m:t>𝑙</m:t>
                    </m:r>
                    <m:r>
                      <a:rPr lang="en-US" altLang="zh-CN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linear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Then,</a:t>
                </a:r>
                <a:r>
                  <a:rPr lang="zh-CN" altLang="en-US" dirty="0" smtClean="0"/>
                  <a:t>  </a:t>
                </a:r>
              </a:p>
              <a:p>
                <a:pPr lvl="1"/>
                <a:r>
                  <a:rPr lang="en-US" altLang="zh-CN" dirty="0" smtClean="0"/>
                  <a:t>(a)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optimal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(</m:t>
                    </m:r>
                    <m:r>
                      <a:rPr lang="en-US" altLang="zh-CN" i="1">
                        <a:latin typeface="Cambria Math" charset="0"/>
                      </a:rPr>
                      <m:t>𝐺</m:t>
                    </m:r>
                    <m:r>
                      <a:rPr lang="en-US" altLang="zh-CN" i="1">
                        <a:latin typeface="Cambria Math" charset="0"/>
                      </a:rPr>
                      <m:t>,</m:t>
                    </m:r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charset="0"/>
                          </a:rPr>
                          <m:t>𝑟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charset="0"/>
                      </a:rPr>
                      <m:t>, </m:t>
                    </m:r>
                    <m:r>
                      <a:rPr lang="en-US" altLang="zh-CN" i="1">
                        <a:latin typeface="Cambria Math" charset="0"/>
                      </a:rPr>
                      <m:t>𝑙</m:t>
                    </m:r>
                    <m:r>
                      <a:rPr lang="en-US" altLang="zh-CN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 smtClean="0"/>
                  <a:t>;</a:t>
                </a:r>
                <a:endParaRPr lang="zh-CN" altLang="en-US" dirty="0" smtClean="0"/>
              </a:p>
              <a:p>
                <a:pPr lvl="1"/>
                <a:r>
                  <a:rPr lang="en-US" altLang="zh-CN" dirty="0" smtClean="0"/>
                  <a:t>(b)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marginal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increasing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respect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equals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𝑃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respect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en-US" altLang="zh-CN" dirty="0" smtClean="0"/>
                  <a:t>.</a:t>
                </a:r>
                <a:endParaRPr lang="zh-CN" altLang="en-US" dirty="0" smtClean="0"/>
              </a:p>
              <a:p>
                <a:r>
                  <a:rPr lang="en-US" altLang="zh-CN" dirty="0" smtClean="0"/>
                  <a:t>Proof: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i="1" dirty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zh-CN" altLang="en-US" i="1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i="1">
                          <a:latin typeface="Cambria Math" charset="0"/>
                        </a:rPr>
                        <m:t>𝑥</m:t>
                      </m:r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i="1">
                          <a:latin typeface="Cambria Math" charset="0"/>
                        </a:rPr>
                        <m:t>.</m:t>
                      </m:r>
                      <m:r>
                        <a:rPr lang="zh-CN" altLang="en-US" i="1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zh-CN" alt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10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88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Case For Linear Latency Functions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Main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Theorem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(Theorem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4.5):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 smtClean="0"/>
                  <a:t>	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linear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functions,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b="0" dirty="0" smtClean="0"/>
              </a:p>
              <a:p>
                <a:endParaRPr lang="zh-CN" altLang="en-US" dirty="0" smtClean="0"/>
              </a:p>
              <a:p>
                <a:r>
                  <a:rPr lang="en-US" altLang="zh-CN" b="0" dirty="0" smtClean="0"/>
                  <a:t>Proof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sketch: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b="0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equilibrium.</a:t>
                </a:r>
                <a:endParaRPr lang="zh-CN" altLang="en-US" b="0" dirty="0" smtClean="0"/>
              </a:p>
              <a:p>
                <a:pPr lvl="1"/>
                <a:r>
                  <a:rPr lang="en-US" altLang="zh-CN" dirty="0" smtClean="0"/>
                  <a:t>S1: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optimal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is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at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least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b="0" dirty="0" smtClean="0"/>
                  <a:t>;</a:t>
                </a:r>
                <a:endParaRPr lang="zh-CN" altLang="en-US" b="0" dirty="0" smtClean="0"/>
              </a:p>
              <a:p>
                <a:pPr lvl="1"/>
                <a:r>
                  <a:rPr lang="en-US" altLang="zh-CN" b="0" dirty="0" smtClean="0"/>
                  <a:t>S2: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Augmenting</a:t>
                </a:r>
                <a:r>
                  <a:rPr lang="zh-CN" altLang="en-US" b="0" dirty="0" smtClean="0"/>
                  <a:t> </a:t>
                </a:r>
                <a:r>
                  <a:rPr lang="en-US" altLang="zh-CN" dirty="0" smtClean="0"/>
                  <a:t>from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to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introduces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at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least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b="0" dirty="0" smtClean="0"/>
                  <a:t>.</a:t>
                </a:r>
                <a:endParaRPr lang="zh-CN" altLang="en-US" b="0" dirty="0" smtClean="0"/>
              </a:p>
              <a:p>
                <a:endParaRPr lang="zh-CN" altLang="en-US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𝑥</m:t>
                    </m:r>
                    <m:r>
                      <a:rPr lang="en-US" altLang="zh-CN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i="1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i="1" dirty="0" smtClean="0">
                    <a:latin typeface="Cambria Math" charset="0"/>
                  </a:rPr>
                  <a:t>,</a:t>
                </a:r>
                <a:r>
                  <a:rPr lang="zh-CN" altLang="en-US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zh-CN" altLang="en-US" i="1">
                            <a:latin typeface="Cambria Math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CN" i="1">
                        <a:latin typeface="Cambria Math" charset="0"/>
                      </a:rPr>
                      <m:t>=2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𝑥</m:t>
                    </m:r>
                    <m:r>
                      <a:rPr lang="en-US" altLang="zh-CN" i="1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i="1">
                        <a:latin typeface="Cambria Math" charset="0"/>
                      </a:rPr>
                      <m:t>.</m:t>
                    </m:r>
                    <m:r>
                      <a:rPr lang="zh-CN" altLang="en-US" i="1">
                        <a:latin typeface="Cambria Math" charset="0"/>
                      </a:rPr>
                      <m:t> 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61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Case For Linear Latency Functions</a:t>
            </a:r>
            <a:r>
              <a:rPr lang="en-US" altLang="zh-CN" dirty="0" smtClean="0"/>
              <a:t>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lvl="1">
                  <a:spcBef>
                    <a:spcPts val="1000"/>
                  </a:spcBef>
                </a:pPr>
                <a:r>
                  <a:rPr lang="en-US" altLang="zh-CN" dirty="0" smtClean="0"/>
                  <a:t>Step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1: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optimal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flow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least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US" altLang="zh-CN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zh-CN" altLang="en-US" dirty="0"/>
              </a:p>
              <a:p>
                <a:pPr marL="228600" lvl="1">
                  <a:spcBef>
                    <a:spcPts val="1000"/>
                  </a:spcBef>
                </a:pPr>
                <a:endParaRPr lang="zh-CN" altLang="en-US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zh-CN" dirty="0" smtClean="0"/>
                  <a:t>Proof:</a:t>
                </a:r>
                <a:r>
                  <a:rPr lang="zh-CN" altLang="en-US" dirty="0" smtClean="0"/>
                  <a:t> </a:t>
                </a:r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4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charset="0"/>
                        </a:rPr>
                        <m:t>         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≥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b="0" dirty="0" smtClean="0"/>
              </a:p>
              <a:p>
                <a:pPr marL="0" lvl="1" indent="0">
                  <a:spcBef>
                    <a:spcPts val="10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charset="0"/>
                            </a:rPr>
                            <m:t>4</m:t>
                          </m:r>
                        </m:den>
                      </m:f>
                      <m:r>
                        <a:rPr lang="en-US" altLang="zh-CN" b="0" i="1" smtClean="0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zh-CN" altLang="en-US" b="0" i="1" smtClean="0">
                          <a:latin typeface="Cambria Math" charset="0"/>
                        </a:rPr>
                        <m:t>            </m:t>
                      </m:r>
                    </m:oMath>
                  </m:oMathPara>
                </a14:m>
                <a:endParaRPr lang="zh-CN" alt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20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For Linear Latency </a:t>
            </a:r>
            <a:r>
              <a:rPr lang="en-US" dirty="0" smtClean="0"/>
              <a:t>Functions</a:t>
            </a:r>
            <a:r>
              <a:rPr lang="en-US" altLang="zh-CN" dirty="0" smtClean="0"/>
              <a:t>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8791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Step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2: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Augmenting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introduces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least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endParaRPr lang="zh-CN" altLang="en-US" dirty="0" smtClean="0"/>
              </a:p>
              <a:p>
                <a:r>
                  <a:rPr lang="en-US" altLang="zh-CN" dirty="0" smtClean="0"/>
                  <a:t>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4.4: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Suppose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linear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which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optimal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bSup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minimum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marginal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increasing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respect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𝛿</m:t>
                    </m:r>
                    <m:r>
                      <a:rPr lang="en-US" altLang="zh-CN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feasible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problem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1+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𝛿</m:t>
                            </m:r>
                          </m:e>
                        </m:d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least</a:t>
                </a:r>
                <a:endParaRPr lang="zh-CN" alt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+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𝛿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zh-CN" altLang="en-US" b="0" i="1" smtClean="0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87910"/>
              </a:xfrm>
              <a:blipFill rotWithShape="0">
                <a:blip r:embed="rId2"/>
                <a:stretch>
                  <a:fillRect l="-1043" r="-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380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For Linear Latency </a:t>
            </a:r>
            <a:r>
              <a:rPr lang="en-US" dirty="0" smtClean="0"/>
              <a:t>Functions</a:t>
            </a:r>
            <a:r>
              <a:rPr lang="en-US" altLang="zh-CN" dirty="0" smtClean="0"/>
              <a:t>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 smtClean="0"/>
                  <a:t>Proof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4.4:</a:t>
                </a:r>
                <a:r>
                  <a:rPr lang="zh-CN" altLang="en-US" dirty="0" smtClean="0"/>
                  <a:t> </a:t>
                </a:r>
              </a:p>
              <a:p>
                <a:pPr lvl="1"/>
                <a:r>
                  <a:rPr lang="en-US" altLang="zh-CN" dirty="0" smtClean="0"/>
                  <a:t>Due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convexity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  <m:r>
                      <a:rPr lang="en-US" altLang="zh-CN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zh-CN" alt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zh-CN" altLang="en-US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charset="0"/>
                        </a:rPr>
                        <m:t>+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zh-CN" altLang="en-US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zh-CN" altLang="en-US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zh-CN" alt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zh-CN" altLang="en-US" b="0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charset="0"/>
                      </a:rPr>
                      <m:t>                  </m:t>
                    </m:r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b="0" i="1" dirty="0" smtClean="0">
                  <a:latin typeface="Cambria Math" charset="0"/>
                </a:endParaRPr>
              </a:p>
              <a:p>
                <a:pPr marL="457200" lvl="1" indent="0">
                  <a:buNone/>
                </a:pPr>
                <a:r>
                  <a:rPr lang="zh-CN" altLang="en-US" b="0" dirty="0" smtClean="0"/>
                  <a:t>            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zh-CN" altLang="en-US" b="0" i="1" smtClean="0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altLang="zh-CN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𝐸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−</m:t>
                                  </m:r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(</m:t>
                              </m:r>
                              <m:r>
                                <a:rPr lang="en-US" altLang="zh-CN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𝑘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Ρ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zh-CN" altLang="en-US" b="0" i="1" smtClean="0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  <m:t>𝑓</m:t>
                                      </m:r>
                                    </m:e>
                                    <m:sup>
                                      <m:r>
                                        <a:rPr lang="zh-CN" altLang="en-US" b="0" i="1" smtClean="0">
                                          <a:latin typeface="Cambria Math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  <m:sup>
                                  <m:r>
                                    <a:rPr lang="zh-CN" altLang="en-US" b="0" i="1" smtClean="0">
                                      <a:latin typeface="Cambria Math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038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For Linear Latency </a:t>
            </a:r>
            <a:r>
              <a:rPr lang="en-US" dirty="0" smtClean="0"/>
              <a:t>Functions</a:t>
            </a:r>
            <a:r>
              <a:rPr lang="en-US" altLang="zh-CN" dirty="0" smtClean="0"/>
              <a:t>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≥</m:t>
                    </m:r>
                    <m:r>
                      <a:rPr lang="en-US" altLang="zh-CN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</a:rPr>
                          <m:t>𝑘</m:t>
                        </m:r>
                      </m:sup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i="1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i="1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p>
                                    <m:r>
                                      <a:rPr lang="zh-CN" altLang="en-US" i="1">
                                        <a:latin typeface="Cambria Math" charset="0"/>
                                      </a:rPr>
                                      <m:t>∗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altLang="zh-CN" i="1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	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≥</m:t>
                    </m:r>
                    <m:r>
                      <a:rPr lang="en-US" altLang="zh-CN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i="1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latin typeface="Cambria Math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altLang="zh-CN" b="0" i="1" smtClean="0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charset="0"/>
                          </a:rPr>
                          <m:t>)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𝑃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altLang="zh-CN" i="1" smtClean="0">
                                <a:latin typeface="Cambria Math" charset="0"/>
                              </a:rPr>
                              <m:t> </m:t>
                            </m:r>
                            <m:r>
                              <a:rPr lang="en-US" altLang="zh-CN" i="1">
                                <a:latin typeface="Cambria Math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𝑃</m:t>
                                </m:r>
                              </m:sub>
                              <m:sup>
                                <m:r>
                                  <a:rPr lang="zh-CN" altLang="en-US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altLang="zh-CN" i="1">
                                <a:latin typeface="Cambria Math" charset="0"/>
                              </a:rPr>
                              <m:t>)</m:t>
                            </m:r>
                          </m:e>
                        </m:nary>
                      </m:e>
                    </m:nary>
                  </m:oMath>
                </a14:m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/>
                  <a:t>	</a:t>
                </a:r>
                <a:r>
                  <a:rPr lang="zh-CN" alt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+</m:t>
                    </m:r>
                    <m:r>
                      <a:rPr lang="en-US" altLang="zh-CN" b="0" i="1" smtClean="0">
                        <a:latin typeface="Cambria Math" charset="0"/>
                      </a:rPr>
                      <m:t>𝛿</m:t>
                    </m:r>
                    <m:nary>
                      <m:naryPr>
                        <m:chr m:val="∑"/>
                        <m:ctrlPr>
                          <a:rPr lang="en-US" altLang="zh-CN" i="1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latin typeface="Cambria Math" charset="0"/>
                          </a:rPr>
                          <m:t>𝑖</m:t>
                        </m:r>
                        <m:r>
                          <a:rPr lang="en-US" altLang="zh-CN" i="1"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>
                            <a:latin typeface="Cambria Math" charset="0"/>
                          </a:rPr>
                          <m:t>𝑘</m:t>
                        </m:r>
                      </m:sup>
                      <m:e>
                        <m:sSubSup>
                          <m:sSubSup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zh-CN" altLang="en-US" i="1">
                                <a:latin typeface="Cambria Math" charset="0"/>
                              </a:rPr>
                              <m:t>∗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zh-CN" altLang="en-US" i="1">
                                    <a:latin typeface="Cambria Math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 smtClean="0">
                            <a:latin typeface="Cambria Math" charset="0"/>
                          </a:rPr>
                          <m:t> </m:t>
                        </m:r>
                      </m:e>
                    </m:nary>
                  </m:oMath>
                </a14:m>
                <a:endParaRPr lang="zh-CN" altLang="en-US" dirty="0"/>
              </a:p>
              <a:p>
                <a:pPr marL="0" indent="0" algn="r">
                  <a:buNone/>
                </a:pPr>
                <a:r>
                  <a:rPr lang="zh-CN" altLang="en-US" dirty="0" smtClean="0"/>
                  <a:t>■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16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For Linear Latency </a:t>
            </a:r>
            <a:r>
              <a:rPr lang="en-US" dirty="0" smtClean="0"/>
              <a:t>Functions</a:t>
            </a:r>
            <a:r>
              <a:rPr lang="en-US" altLang="zh-CN" dirty="0" smtClean="0"/>
              <a:t>-2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25487"/>
              </a:xfrm>
            </p:spPr>
            <p:txBody>
              <a:bodyPr/>
              <a:lstStyle/>
              <a:p>
                <a:r>
                  <a:rPr lang="en-US" altLang="zh-CN" dirty="0" smtClean="0"/>
                  <a:t>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4.4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-&gt;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Augmenting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from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i="1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i="1">
                                <a:latin typeface="Cambria Math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CN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i="1">
                            <a:latin typeface="Cambria Math" charset="0"/>
                          </a:rPr>
                          <m:t>,</m:t>
                        </m:r>
                        <m:r>
                          <a:rPr lang="zh-CN" altLang="en-US" i="1">
                            <a:latin typeface="Cambria Math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to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 dirty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 dirty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i="1" dirty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introduces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least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endParaRPr lang="zh-CN" altLang="en-US" dirty="0" smtClean="0"/>
              </a:p>
              <a:p>
                <a:r>
                  <a:rPr lang="en-US" altLang="zh-CN" dirty="0" smtClean="0"/>
                  <a:t>Proof: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≥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charset="0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>
                            <a:rPr lang="zh-CN" altLang="en-US" b="0" i="1" smtClean="0">
                              <a:latin typeface="Cambria Math" charset="0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zh-CN" altLang="en-US" b="0" i="1" smtClean="0">
                          <a:latin typeface="Cambria Math" charset="0"/>
                        </a:rPr>
                        <m:t>                                                 </m:t>
                      </m:r>
                    </m:oMath>
                  </m:oMathPara>
                </a14:m>
                <a:endParaRPr lang="zh-CN" alt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i="1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i="1">
                              <a:latin typeface="Cambria Math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zh-CN" altLang="en-US" i="1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r>
                        <a:rPr lang="en-US" altLang="zh-CN" i="1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altLang="zh-CN" i="1">
                                  <a:latin typeface="Cambria Math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i="1">
                          <a:latin typeface="Cambria Math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 charset="0"/>
                            </a:rPr>
                            <m:t>2</m:t>
                          </m:r>
                        </m:den>
                      </m:f>
                      <m:r>
                        <a:rPr lang="en-US" altLang="zh-CN" b="0" i="1" smtClean="0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zh-CN" altLang="en-US" b="0" dirty="0" smtClean="0"/>
              </a:p>
              <a:p>
                <a:pPr marL="0" indent="0" algn="r">
                  <a:buNone/>
                </a:pPr>
                <a:r>
                  <a:rPr lang="zh-CN" altLang="en-US" dirty="0" smtClean="0"/>
                  <a:t>■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25487"/>
              </a:xfrm>
              <a:blipFill rotWithShape="0">
                <a:blip r:embed="rId2"/>
                <a:stretch>
                  <a:fillRect l="-1043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1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Assumption: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pPr lvl="1"/>
            <a:r>
              <a:rPr lang="en-US" altLang="zh-CN" dirty="0" smtClean="0"/>
              <a:t>Agents</a:t>
            </a:r>
            <a:r>
              <a:rPr lang="zh-CN" altLang="en-US" dirty="0" smtClean="0"/>
              <a:t> </a:t>
            </a:r>
            <a:r>
              <a:rPr lang="en-US" altLang="zh-CN" dirty="0" smtClean="0"/>
              <a:t>have</a:t>
            </a:r>
            <a:r>
              <a:rPr lang="zh-CN" altLang="en-US" dirty="0" smtClean="0"/>
              <a:t> </a:t>
            </a:r>
            <a:r>
              <a:rPr lang="en-US" altLang="zh-CN" dirty="0" smtClean="0"/>
              <a:t>full</a:t>
            </a:r>
            <a:r>
              <a:rPr lang="zh-CN" altLang="en-US" dirty="0" smtClean="0"/>
              <a:t> </a:t>
            </a:r>
            <a:r>
              <a:rPr lang="en-US" altLang="zh-CN" dirty="0" smtClean="0"/>
              <a:t>information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latency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paths.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Infinitely</a:t>
            </a:r>
            <a:r>
              <a:rPr lang="zh-CN" altLang="en-US" dirty="0" smtClean="0"/>
              <a:t> </a:t>
            </a:r>
            <a:r>
              <a:rPr lang="en-US" altLang="zh-CN" dirty="0"/>
              <a:t>many</a:t>
            </a:r>
            <a:r>
              <a:rPr lang="zh-CN" altLang="en-US" dirty="0"/>
              <a:t> </a:t>
            </a:r>
            <a:r>
              <a:rPr lang="en-US" altLang="zh-CN" dirty="0"/>
              <a:t>agents,</a:t>
            </a:r>
            <a:r>
              <a:rPr lang="zh-CN" altLang="en-US" dirty="0"/>
              <a:t> </a:t>
            </a:r>
            <a:r>
              <a:rPr lang="en-US" altLang="zh-CN" dirty="0"/>
              <a:t>each controlling a negligible fraction of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traffic</a:t>
            </a:r>
            <a:r>
              <a:rPr lang="en-US" altLang="zh-CN" dirty="0"/>
              <a:t>.</a:t>
            </a:r>
            <a:endParaRPr lang="zh-CN" altLang="en-US" dirty="0" smtClean="0"/>
          </a:p>
          <a:p>
            <a:r>
              <a:rPr lang="en-US" altLang="zh-CN" dirty="0" smtClean="0"/>
              <a:t>These</a:t>
            </a:r>
            <a:r>
              <a:rPr lang="zh-CN" altLang="en-US" dirty="0" smtClean="0"/>
              <a:t> </a:t>
            </a:r>
            <a:r>
              <a:rPr lang="en-US" altLang="zh-CN" dirty="0" smtClean="0"/>
              <a:t>assumptions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do</a:t>
            </a:r>
            <a:r>
              <a:rPr lang="zh-CN" altLang="en-US" dirty="0" smtClean="0"/>
              <a:t> </a:t>
            </a:r>
            <a:r>
              <a:rPr lang="en-US" altLang="zh-CN" dirty="0" smtClean="0"/>
              <a:t>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always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hold.</a:t>
            </a:r>
            <a:r>
              <a:rPr lang="zh-CN" altLang="en-US" dirty="0" smtClean="0"/>
              <a:t> </a:t>
            </a:r>
          </a:p>
          <a:p>
            <a:pPr lvl="1"/>
            <a:r>
              <a:rPr lang="en-US" altLang="zh-CN" dirty="0" smtClean="0"/>
              <a:t>Approximate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Nash</a:t>
            </a:r>
            <a:r>
              <a:rPr lang="zh-CN" altLang="en-US" dirty="0" smtClean="0"/>
              <a:t> </a:t>
            </a:r>
            <a:r>
              <a:rPr lang="en-US" altLang="zh-CN" dirty="0" smtClean="0"/>
              <a:t>Equilibrium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Finite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Splittable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endParaRPr lang="zh-CN" altLang="en-US" dirty="0" smtClean="0"/>
          </a:p>
          <a:p>
            <a:pPr lvl="1"/>
            <a:r>
              <a:rPr lang="en-US" altLang="zh-CN" dirty="0" smtClean="0"/>
              <a:t>Finite</a:t>
            </a:r>
            <a:r>
              <a:rPr lang="zh-CN" altLang="en-US" dirty="0" smtClean="0"/>
              <a:t> </a:t>
            </a:r>
            <a:r>
              <a:rPr lang="en-US" altLang="zh-CN" dirty="0" err="1"/>
              <a:t>U</a:t>
            </a:r>
            <a:r>
              <a:rPr lang="en-US" altLang="zh-CN" dirty="0" err="1" smtClean="0"/>
              <a:t>nsplittalbe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Approximate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Nash</a:t>
            </a:r>
            <a:r>
              <a:rPr lang="zh-CN" altLang="en-US" dirty="0" smtClean="0"/>
              <a:t> </a:t>
            </a:r>
            <a:r>
              <a:rPr lang="en-US" altLang="zh-CN" dirty="0" smtClean="0"/>
              <a:t>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No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full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information.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Agents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sense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difference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significant.</a:t>
                </a:r>
                <a:endParaRPr lang="zh-CN" altLang="en-US" dirty="0" smtClean="0"/>
              </a:p>
              <a:p>
                <a:r>
                  <a:rPr lang="en-US" altLang="zh-CN" dirty="0" smtClean="0"/>
                  <a:t>Definition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5.1: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feasible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𝐺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𝑟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𝑙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altLang="zh-CN" dirty="0" smtClean="0"/>
                  <a:t>-approximate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all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⋯,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Ρ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𝛿</m:t>
                    </m:r>
                    <m:r>
                      <a:rPr lang="en-US" altLang="zh-CN" b="0" i="1" smtClean="0">
                        <a:latin typeface="Cambria Math" charset="0"/>
                      </a:rPr>
                      <m:t>∈[0,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have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acc>
                      <m:accPr>
                        <m:chr m:val="̃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acc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where</a:t>
                </a:r>
                <a:endParaRPr lang="zh-CN" altLang="en-US" dirty="0" smtClean="0"/>
              </a:p>
              <a:p>
                <a:endParaRPr lang="zh-CN" alt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mr-IN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          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+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𝛿</m:t>
                              </m:r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        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sub>
                              </m:sSub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        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𝑖𝑓</m:t>
                              </m:r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 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𝑃</m:t>
                              </m:r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∉{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}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3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Approximate</a:t>
            </a:r>
            <a:r>
              <a:rPr lang="zh-CN" altLang="en-US" dirty="0"/>
              <a:t> </a:t>
            </a:r>
            <a:r>
              <a:rPr lang="en-US" altLang="zh-CN" dirty="0"/>
              <a:t>Nash</a:t>
            </a:r>
            <a:r>
              <a:rPr lang="zh-CN" altLang="en-US" dirty="0"/>
              <a:t> </a:t>
            </a:r>
            <a:r>
              <a:rPr lang="en-US" altLang="zh-CN" dirty="0"/>
              <a:t>Equilibrium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5.2: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altLang="zh-CN" dirty="0" smtClean="0"/>
                  <a:t>-approximate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every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1,⋯,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Ρ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𝜖</m:t>
                        </m:r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.</m:t>
                    </m:r>
                  </m:oMath>
                </a14:m>
                <a:r>
                  <a:rPr lang="zh-CN" altLang="en-US" dirty="0" smtClean="0"/>
                  <a:t> </a:t>
                </a:r>
              </a:p>
              <a:p>
                <a:endParaRPr lang="zh-CN" altLang="en-US" dirty="0" smtClean="0"/>
              </a:p>
              <a:p>
                <a:r>
                  <a:rPr lang="en-US" altLang="zh-CN" dirty="0" smtClean="0"/>
                  <a:t>Theorem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5.3: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𝜖</m:t>
                    </m:r>
                  </m:oMath>
                </a14:m>
                <a:r>
                  <a:rPr lang="en-US" altLang="zh-CN" dirty="0" smtClean="0"/>
                  <a:t>-approximate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𝜖</m:t>
                    </m:r>
                    <m:r>
                      <a:rPr lang="en-US" altLang="zh-CN" b="0" i="1" smtClean="0">
                        <a:latin typeface="Cambria Math" charset="0"/>
                      </a:rPr>
                      <m:t>&lt;1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feasible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2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1+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𝜖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1−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𝜖</m:t>
                        </m:r>
                      </m:den>
                    </m:f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.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43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  <a:p>
            <a:r>
              <a:rPr lang="en-US" altLang="zh-CN" dirty="0" smtClean="0"/>
              <a:t>Worst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Case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Linear</a:t>
            </a:r>
            <a:r>
              <a:rPr lang="zh-CN" altLang="en-US" dirty="0" smtClean="0"/>
              <a:t> </a:t>
            </a:r>
            <a:r>
              <a:rPr lang="en-US" altLang="zh-CN" dirty="0" smtClean="0"/>
              <a:t>Latency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Functions</a:t>
            </a:r>
            <a:endParaRPr lang="zh-CN" altLang="en-US" dirty="0" smtClean="0"/>
          </a:p>
          <a:p>
            <a:endParaRPr lang="zh-CN" altLang="en-US" dirty="0"/>
          </a:p>
          <a:p>
            <a:r>
              <a:rPr lang="en-US" altLang="zh-CN" dirty="0" smtClean="0"/>
              <a:t>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Finite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Splittable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Model: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have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𝑘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agents.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Agent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intends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send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through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  <a:endParaRPr lang="zh-CN" altLang="en-US" dirty="0" smtClean="0"/>
              </a:p>
              <a:p>
                <a:r>
                  <a:rPr lang="en-US" altLang="zh-CN" dirty="0"/>
                  <a:t>Agents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can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send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flow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through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multiple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paths.</a:t>
                </a:r>
                <a:r>
                  <a:rPr lang="zh-CN" altLang="en-US" dirty="0"/>
                  <a:t> </a:t>
                </a:r>
              </a:p>
              <a:p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altLang="zh-CN" b="0" i="1" smtClean="0">
                            <a:latin typeface="Cambria Math" charset="0"/>
                          </a:rPr>
                          <m:t>,⋯,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)</m:t>
                        </m:r>
                      </m:sup>
                    </m:sSup>
                    <m:r>
                      <a:rPr lang="en-US" altLang="zh-CN" b="0" i="1" smtClean="0">
                        <a:latin typeface="Cambria Math" charset="0"/>
                      </a:rPr>
                      <m:t>: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→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ℛ</m:t>
                        </m:r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.</a:t>
                </a:r>
                <a:endParaRPr lang="zh-CN" altLang="en-US" dirty="0" smtClean="0"/>
              </a:p>
              <a:p>
                <a:pPr marL="0" indent="0">
                  <a:buNone/>
                </a:pPr>
                <a:r>
                  <a:rPr lang="zh-CN" altLang="en-US" dirty="0" smtClean="0"/>
                  <a:t>  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agent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charset="0"/>
                          </a:rPr>
                          <m:t>C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</m:d>
                        <m:sSubSup>
                          <m:sSub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𝑖</m:t>
                            </m:r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)</m:t>
                            </m:r>
                          </m:sup>
                        </m:sSubSup>
                      </m:e>
                    </m:nary>
                    <m:r>
                      <a:rPr lang="en-US" altLang="zh-CN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zh-CN" altLang="en-US" dirty="0"/>
              </a:p>
              <a:p>
                <a:r>
                  <a:rPr lang="en-US" altLang="zh-CN" dirty="0" smtClean="0"/>
                  <a:t>Theorem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5.4: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finite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splittable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  <m:r>
                      <a:rPr lang="en-US" altLang="zh-CN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convex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each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feasible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finite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splittable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charset="0"/>
                          </a:rPr>
                          <m:t>, 2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.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589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Finite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Unsplittable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Flow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Model: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same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finite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splittable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case,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except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agents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must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route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single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path.</a:t>
                </a:r>
                <a:r>
                  <a:rPr lang="zh-CN" altLang="en-US" dirty="0" smtClean="0"/>
                  <a:t> </a:t>
                </a:r>
              </a:p>
              <a:p>
                <a:r>
                  <a:rPr lang="en-US" altLang="zh-CN" dirty="0" smtClean="0"/>
                  <a:t>No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general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bicriteria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result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unsplittable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flow!</a:t>
                </a:r>
                <a:endParaRPr lang="zh-CN" altLang="en-US" dirty="0" smtClean="0"/>
              </a:p>
              <a:p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agents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do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</a:t>
                </a:r>
                <a:r>
                  <a:rPr lang="en-US" altLang="zh-CN" dirty="0" smtClean="0"/>
                  <a:t>on</a:t>
                </a:r>
                <a:r>
                  <a:rPr lang="en-US" altLang="zh-CN" dirty="0" smtClean="0"/>
                  <a:t>trol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much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edge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not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to</a:t>
                </a:r>
                <a:r>
                  <a:rPr lang="en-US" altLang="zh-CN" dirty="0" smtClean="0"/>
                  <a:t>o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steep,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similar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result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holds.</a:t>
                </a:r>
                <a:endParaRPr lang="zh-CN" altLang="en-US" dirty="0"/>
              </a:p>
              <a:p>
                <a:r>
                  <a:rPr lang="en-US" altLang="zh-CN" dirty="0" smtClean="0"/>
                  <a:t>Theorem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5.5: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Suppose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finite</a:t>
                </a:r>
                <a:r>
                  <a:rPr lang="zh-CN" altLang="en-US" dirty="0" smtClean="0"/>
                  <a:t> </a:t>
                </a:r>
                <a:r>
                  <a:rPr lang="en-US" altLang="zh-CN" dirty="0" err="1" smtClean="0"/>
                  <a:t>unsplittable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some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𝛼</m:t>
                    </m:r>
                    <m:r>
                      <a:rPr lang="en-US" altLang="zh-CN" b="0" i="1" smtClean="0">
                        <a:latin typeface="Cambria Math" charset="0"/>
                      </a:rPr>
                      <m:t>&lt;2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have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r>
                      <a:rPr lang="en-US" altLang="zh-CN" b="0" i="1" smtClean="0">
                        <a:latin typeface="Cambria Math" charset="0"/>
                      </a:rPr>
                      <m:t>𝛼</m:t>
                    </m:r>
                    <m:r>
                      <a:rPr lang="en-US" altLang="zh-CN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agents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1,⋯,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edges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𝑒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r>
                      <a:rPr lang="en-US" altLang="zh-CN" b="0" i="1" smtClean="0">
                        <a:latin typeface="Cambria Math" charset="0"/>
                      </a:rPr>
                      <m:t>𝐸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  <m:r>
                      <a:rPr lang="en-US" altLang="zh-CN" b="0" i="1" smtClean="0">
                        <a:latin typeface="Cambria Math" charset="0"/>
                      </a:rPr>
                      <m:t>∈[0, 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𝑗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charset="0"/>
                      </a:rPr>
                      <m:t>]</m:t>
                    </m:r>
                  </m:oMath>
                </a14:m>
                <a:r>
                  <a:rPr lang="en-US" altLang="zh-CN" dirty="0" smtClean="0"/>
                  <a:t>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feasible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𝐺</m:t>
                        </m:r>
                        <m:r>
                          <a:rPr lang="en-US" altLang="zh-CN" i="1">
                            <a:latin typeface="Cambria Math" charset="0"/>
                          </a:rPr>
                          <m:t>, 2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𝑟</m:t>
                        </m:r>
                        <m:r>
                          <a:rPr lang="en-US" altLang="zh-CN" i="1">
                            <a:latin typeface="Cambria Math" charset="0"/>
                          </a:rPr>
                          <m:t>, </m:t>
                        </m:r>
                        <m:r>
                          <a:rPr lang="en-US" altLang="zh-CN" i="1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𝛼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2−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𝛼</m:t>
                        </m:r>
                      </m:den>
                    </m:f>
                    <m:r>
                      <a:rPr lang="en-US" altLang="zh-CN" b="0" i="1" smtClean="0">
                        <a:latin typeface="Cambria Math" charset="0"/>
                      </a:rPr>
                      <m:t>⋅</m:t>
                    </m:r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zh-CN" altLang="en-US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3081" b="-6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42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Thanks!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2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Case For Linear Latency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Main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Theorem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(Theorem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4.5):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 smtClean="0"/>
                  <a:t>	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linear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functions,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b="0" dirty="0" smtClean="0"/>
              </a:p>
              <a:p>
                <a:endParaRPr lang="zh-CN" altLang="en-US" dirty="0" smtClean="0"/>
              </a:p>
              <a:p>
                <a:r>
                  <a:rPr lang="en-US" altLang="zh-CN" dirty="0" smtClean="0"/>
                  <a:t>Linear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  <m:r>
                      <a:rPr lang="en-US" altLang="zh-CN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b="0" dirty="0" smtClean="0"/>
                  <a:t>,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where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altLang="zh-CN" b="0" dirty="0" smtClean="0"/>
                  <a:t>.</a:t>
                </a:r>
                <a:endParaRPr lang="zh-CN" altLang="en-US" b="0" dirty="0" smtClean="0"/>
              </a:p>
              <a:p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bound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tight: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recall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 </a:t>
                </a:r>
                <a:r>
                  <a:rPr lang="en-US" altLang="zh-CN" dirty="0" err="1" smtClean="0"/>
                  <a:t>Braess’s</a:t>
                </a:r>
                <a:r>
                  <a:rPr lang="en-US" altLang="zh-CN" dirty="0" smtClean="0"/>
                  <a:t> Paradox!</a:t>
                </a:r>
                <a:r>
                  <a:rPr lang="zh-CN" altLang="en-US" dirty="0" smtClean="0"/>
                  <a:t> </a:t>
                </a:r>
              </a:p>
              <a:p>
                <a:r>
                  <a:rPr lang="en-US" altLang="zh-CN" b="0" dirty="0" smtClean="0"/>
                  <a:t>Proof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sketch: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b="0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equilibrium.</a:t>
                </a:r>
                <a:endParaRPr lang="zh-CN" altLang="en-US" b="0" dirty="0" smtClean="0"/>
              </a:p>
              <a:p>
                <a:pPr lvl="1"/>
                <a:r>
                  <a:rPr lang="en-US" altLang="zh-CN" dirty="0"/>
                  <a:t>A</a:t>
                </a:r>
                <a:r>
                  <a:rPr lang="en-US" altLang="zh-CN" dirty="0" smtClean="0"/>
                  <a:t>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optimal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is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at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least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4</m:t>
                        </m:r>
                      </m:den>
                    </m:f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b="0" dirty="0" smtClean="0"/>
                  <a:t>;</a:t>
                </a:r>
                <a:endParaRPr lang="zh-CN" altLang="en-US" b="0" dirty="0" smtClean="0"/>
              </a:p>
              <a:p>
                <a:pPr lvl="1"/>
                <a:r>
                  <a:rPr lang="en-US" altLang="zh-CN" b="0" dirty="0" smtClean="0"/>
                  <a:t>Augmenting</a:t>
                </a:r>
                <a:r>
                  <a:rPr lang="zh-CN" altLang="en-US" b="0" dirty="0" smtClean="0"/>
                  <a:t> </a:t>
                </a:r>
                <a:r>
                  <a:rPr lang="en-US" altLang="zh-CN" dirty="0" smtClean="0"/>
                  <a:t>from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r>
                          <a:rPr lang="en-US" altLang="zh-CN" b="0" i="1" smtClean="0">
                            <a:latin typeface="Cambria Math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to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dirty="0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introduces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at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least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b="0" dirty="0" smtClean="0"/>
                  <a:t>.</a:t>
                </a:r>
                <a:endParaRPr lang="zh-CN" alt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29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2.2: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feasible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𝐺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𝑟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𝑙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every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⋯,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Ρ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&gt;0,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8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CN" dirty="0" smtClean="0"/>
                  <a:t>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2.4: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optimal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convex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program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(NLP)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every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⋯,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Ρ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&gt;0,</m:t>
                    </m:r>
                    <m:r>
                      <a:rPr lang="zh-CN" altLang="en-US" b="0" i="1" smtClean="0">
                        <a:latin typeface="Cambria Math" charset="0"/>
                      </a:rPr>
                      <m:t>  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.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zh-CN" altLang="en-US" dirty="0" smtClean="0"/>
              </a:p>
              <a:p>
                <a:endParaRPr lang="zh-CN" alt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endParaRPr lang="zh-CN" altLang="en-US" b="0" dirty="0" smtClean="0"/>
              </a:p>
              <a:p>
                <a:r>
                  <a:rPr lang="en-US" altLang="zh-CN" dirty="0" smtClean="0"/>
                  <a:t>(NLP)</a:t>
                </a:r>
                <a:r>
                  <a:rPr lang="zh-CN" altLang="en-US" dirty="0"/>
                  <a:t>	</a:t>
                </a:r>
                <a:r>
                  <a:rPr lang="en-US" altLang="zh-CN" dirty="0" smtClean="0"/>
                  <a:t>Min</a:t>
                </a:r>
                <a:r>
                  <a:rPr lang="zh-CN" altLang="en-US" dirty="0" smtClean="0"/>
                  <a:t> 	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zh-CN" altLang="en-US" b="0" dirty="0" smtClean="0"/>
              </a:p>
              <a:p>
                <a:pPr marL="0" indent="0">
                  <a:buNone/>
                </a:pPr>
                <a:r>
                  <a:rPr lang="zh-CN" altLang="en-US" dirty="0"/>
                  <a:t>	</a:t>
                </a:r>
                <a:r>
                  <a:rPr lang="zh-CN" altLang="en-US" dirty="0" smtClean="0"/>
                  <a:t>	</a:t>
                </a:r>
                <a:r>
                  <a:rPr lang="en-US" altLang="zh-CN" dirty="0" err="1" smtClean="0"/>
                  <a:t>s.t</a:t>
                </a:r>
                <a:r>
                  <a:rPr lang="zh-CN" altLang="en-US" dirty="0" smtClean="0"/>
                  <a:t> 	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sub>
                        </m:sSub>
                      </m:e>
                    </m:nary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∀</m:t>
                    </m:r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⋯,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endParaRPr lang="zh-CN" altLang="en-US" b="0" dirty="0" smtClean="0"/>
              </a:p>
              <a:p>
                <a:pPr marL="0" indent="0">
                  <a:buNone/>
                </a:pPr>
                <a:r>
                  <a:rPr lang="zh-CN" altLang="en-US" b="0" dirty="0" smtClean="0"/>
                  <a:t>	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b="0" dirty="0" smtClean="0"/>
                  <a:t>	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∀</m:t>
                    </m:r>
                    <m:r>
                      <a:rPr lang="en-US" altLang="zh-CN" b="0" i="1" smtClean="0">
                        <a:latin typeface="Cambria Math" charset="0"/>
                      </a:rPr>
                      <m:t>𝑒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r>
                      <a:rPr lang="en-US" altLang="zh-CN" b="0" i="1" smtClean="0">
                        <a:latin typeface="Cambria Math" charset="0"/>
                      </a:rPr>
                      <m:t>𝐸</m:t>
                    </m:r>
                  </m:oMath>
                </a14:m>
                <a:endParaRPr lang="zh-CN" altLang="en-US" b="0" dirty="0" smtClean="0"/>
              </a:p>
              <a:p>
                <a:pPr marL="0" indent="0">
                  <a:buNone/>
                </a:pPr>
                <a:r>
                  <a:rPr lang="zh-CN" altLang="en-US" dirty="0"/>
                  <a:t>	</a:t>
                </a:r>
                <a:r>
                  <a:rPr lang="zh-CN" altLang="en-US" dirty="0" smtClean="0"/>
                  <a:t>	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≥0</m:t>
                    </m:r>
                  </m:oMath>
                </a14:m>
                <a:r>
                  <a:rPr lang="zh-CN" alt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∀</m:t>
                    </m:r>
                    <m:r>
                      <a:rPr lang="en-US" altLang="zh-CN" b="0" i="1" smtClean="0">
                        <a:latin typeface="Cambria Math" charset="0"/>
                      </a:rPr>
                      <m:t>𝑃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altLang="zh-CN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Ρ</m:t>
                    </m:r>
                  </m:oMath>
                </a14:m>
                <a:endParaRPr lang="zh-CN" alt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393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2.2: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feasible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𝐺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𝑟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𝑙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every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⋯,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Ρ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&gt;0,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charset="0"/>
                          </a:rPr>
                          <m:t> 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en-US" dirty="0"/>
              </a:p>
              <a:p>
                <a:endParaRPr lang="zh-CN" altLang="en-US" dirty="0" smtClean="0"/>
              </a:p>
              <a:p>
                <a:r>
                  <a:rPr lang="en-US" altLang="zh-CN" dirty="0" smtClean="0"/>
                  <a:t>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2.4: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optimal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convex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program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(NLP)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every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1,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⋯,</m:t>
                        </m:r>
                        <m:r>
                          <a:rPr lang="zh-CN" altLang="en-US" b="0" i="1" smtClean="0">
                            <a:latin typeface="Cambria Math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Ρ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&gt;0,</m:t>
                    </m:r>
                    <m:r>
                      <a:rPr lang="zh-CN" altLang="en-US" b="0" i="1" smtClean="0">
                        <a:latin typeface="Cambria Math" charset="0"/>
                      </a:rPr>
                      <m:t>  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.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zh-CN" alt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953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Corollary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2.5: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Let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𝐺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𝑟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𝑙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which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  <m:r>
                      <a:rPr lang="en-US" altLang="zh-CN" b="0" i="1" smtClean="0">
                        <a:latin typeface="Cambria Math" charset="0"/>
                      </a:rPr>
                      <m:t>⋅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convex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each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edge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marginal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.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feasible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𝐺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𝑟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𝑙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optimal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𝑙</m:t>
                            </m:r>
                          </m:e>
                          <m:sup>
                            <m:r>
                              <a:rPr lang="zh-CN" altLang="en-US" b="0" i="1" smtClean="0">
                                <a:latin typeface="Cambria Math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CN" b="0" i="0" smtClean="0">
                        <a:latin typeface="Cambria Math" charset="0"/>
                      </a:rPr>
                      <m:t>.</m:t>
                    </m:r>
                  </m:oMath>
                </a14:m>
                <a:endParaRPr lang="zh-CN" altLang="en-US" b="0" dirty="0" smtClean="0"/>
              </a:p>
              <a:p>
                <a:endParaRPr lang="zh-CN" altLang="en-US" dirty="0" smtClean="0"/>
              </a:p>
              <a:p>
                <a:r>
                  <a:rPr lang="en-US" altLang="zh-CN" dirty="0" smtClean="0"/>
                  <a:t>Marginal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cost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dirty="0" smtClean="0"/>
                  <a:t>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charset="0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+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en-US" altLang="zh-CN" b="0" i="1" smtClean="0">
                            <a:latin typeface="Cambria Math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dirty="0" smtClean="0"/>
                  <a:t>.</a:t>
                </a:r>
                <a:endParaRPr lang="zh-CN" alt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86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Quick</a:t>
            </a:r>
            <a:r>
              <a:rPr lang="zh-CN" altLang="en-US" dirty="0" smtClean="0"/>
              <a:t> </a:t>
            </a:r>
            <a:r>
              <a:rPr lang="en-US" altLang="zh-CN" dirty="0" smtClean="0"/>
              <a:t>Refresh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Main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Theorem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(Theorem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4.5):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zh-CN" altLang="en-US" dirty="0" smtClean="0"/>
                  <a:t>	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has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linear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functions,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𝜌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𝐺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𝑟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, </m:t>
                        </m:r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≤</m:t>
                    </m:r>
                    <m:f>
                      <m:f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charset="0"/>
                          </a:rPr>
                          <m:t>4</m:t>
                        </m:r>
                      </m:num>
                      <m:den>
                        <m:r>
                          <a:rPr lang="en-US" altLang="zh-CN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b="0" dirty="0" smtClean="0"/>
              </a:p>
              <a:p>
                <a:endParaRPr lang="zh-CN" altLang="en-US" dirty="0" smtClean="0"/>
              </a:p>
              <a:p>
                <a:r>
                  <a:rPr lang="en-US" altLang="zh-CN" dirty="0" smtClean="0"/>
                  <a:t>Linear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latency: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  <m:r>
                      <a:rPr lang="en-US" altLang="zh-CN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zh-CN" b="0" dirty="0" smtClean="0"/>
                  <a:t>,</a:t>
                </a:r>
                <a:r>
                  <a:rPr lang="zh-CN" altLang="en-US" b="0" dirty="0" smtClean="0"/>
                  <a:t> </a:t>
                </a:r>
                <a:r>
                  <a:rPr lang="en-US" altLang="zh-CN" b="0" dirty="0" smtClean="0"/>
                  <a:t>where</a:t>
                </a:r>
                <a:r>
                  <a:rPr lang="zh-CN" alt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≥0</m:t>
                    </m:r>
                  </m:oMath>
                </a14:m>
                <a:r>
                  <a:rPr lang="en-US" altLang="zh-CN" b="0" dirty="0" smtClean="0"/>
                  <a:t>.</a:t>
                </a:r>
                <a:endParaRPr lang="zh-CN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charset="0"/>
                        </a:rPr>
                        <m:t>𝐶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𝑓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b="0" i="1" dirty="0" smtClean="0">
                  <a:latin typeface="Cambria Math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𝑙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  <m:sup>
                          <m:r>
                            <a:rPr lang="zh-CN" altLang="en-US" b="0" i="1" smtClean="0">
                              <a:latin typeface="Cambria Math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charset="0"/>
                        </a:rPr>
                        <m:t>=2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b="0" i="1" smtClean="0">
                          <a:latin typeface="Cambria Math" charset="0"/>
                        </a:rPr>
                        <m:t>.</m:t>
                      </m:r>
                      <m:r>
                        <a:rPr lang="zh-CN" altLang="en-US" b="0" i="1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zh-CN" altLang="en-US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𝐶</m:t>
                    </m:r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𝑓</m:t>
                        </m:r>
                      </m:e>
                    </m:d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𝑒</m:t>
                        </m:r>
                      </m:sub>
                      <m:sup>
                        <m:r>
                          <a:rPr lang="zh-CN" altLang="en-US" i="1">
                            <a:latin typeface="Cambria Math" charset="0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altLang="zh-CN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are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all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convex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functions.</a:t>
                </a:r>
                <a:r>
                  <a:rPr lang="zh-CN" altLang="en-US" dirty="0" smtClean="0"/>
                  <a:t> </a:t>
                </a:r>
                <a:endParaRPr lang="zh-CN" alt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16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Lemmas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75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 smtClean="0"/>
                  <a:t>Rewrite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linear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version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lemmas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(Lemma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4.1):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Let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(</m:t>
                    </m:r>
                    <m:r>
                      <a:rPr lang="en-US" altLang="zh-CN" b="0" i="1" smtClean="0">
                        <a:latin typeface="Cambria Math" charset="0"/>
                      </a:rPr>
                      <m:t>𝐺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𝑟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𝑙</m:t>
                    </m:r>
                    <m:r>
                      <a:rPr lang="en-US" altLang="zh-CN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be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instance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edge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latency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functions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𝑙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altLang="zh-CN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𝑥</m:t>
                    </m:r>
                    <m:r>
                      <a:rPr lang="en-US" altLang="zh-CN" b="0" i="1" smtClean="0"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𝑏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,</m:t>
                    </m:r>
                    <m:r>
                      <a:rPr lang="zh-CN" altLang="en-US" b="0" i="1" smtClean="0">
                        <a:latin typeface="Cambria Math" charset="0"/>
                      </a:rPr>
                      <m:t> </m:t>
                    </m:r>
                    <m:r>
                      <a:rPr lang="en-US" altLang="zh-CN" b="0" i="1" smtClean="0">
                        <a:latin typeface="Cambria Math" charset="0"/>
                      </a:rPr>
                      <m:t>∀</m:t>
                    </m:r>
                    <m:r>
                      <a:rPr lang="en-US" altLang="zh-CN" b="0" i="1" smtClean="0">
                        <a:latin typeface="Cambria Math" charset="0"/>
                      </a:rPr>
                      <m:t>𝑒</m:t>
                    </m:r>
                    <m:r>
                      <a:rPr lang="en-US" altLang="zh-CN" b="0" i="1" smtClean="0">
                        <a:latin typeface="Cambria Math" charset="0"/>
                      </a:rPr>
                      <m:t>∈</m:t>
                    </m:r>
                    <m:r>
                      <a:rPr lang="en-US" altLang="zh-CN" b="0" i="1" smtClean="0">
                        <a:latin typeface="Cambria Math" charset="0"/>
                      </a:rPr>
                      <m:t>𝐸</m:t>
                    </m:r>
                    <m:r>
                      <a:rPr lang="en-US" altLang="zh-CN" b="0" i="1" smtClean="0">
                        <a:latin typeface="Cambria Math" charset="0"/>
                      </a:rPr>
                      <m:t>.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Then,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altLang="zh-CN" dirty="0" smtClean="0"/>
                  <a:t>(a)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flow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𝑓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is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at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Nash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equilibrium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in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𝐺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only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if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for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each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source-sink</a:t>
                </a:r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pair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𝑖</m:t>
                    </m:r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and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charset="0"/>
                      </a:rPr>
                      <m:t>𝑃</m:t>
                    </m:r>
                    <m:r>
                      <a:rPr lang="en-US" altLang="zh-CN" b="0" i="1" smtClean="0">
                        <a:latin typeface="Cambria Math" charset="0"/>
                      </a:rPr>
                      <m:t>, </m:t>
                    </m:r>
                    <m:r>
                      <a:rPr lang="en-US" altLang="zh-CN" b="0" i="1" smtClean="0">
                        <a:latin typeface="Cambria Math" charset="0"/>
                      </a:rPr>
                      <m:t>𝑃</m:t>
                    </m:r>
                    <m:r>
                      <a:rPr lang="en-US" altLang="zh-CN" b="0" i="1" smtClean="0">
                        <a:latin typeface="Cambria Math" charset="0"/>
                      </a:rPr>
                      <m:t>′∈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Ρ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 smtClean="0"/>
                  <a:t>with</a:t>
                </a:r>
                <a:r>
                  <a:rPr lang="zh-CN" alt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b="0" i="1" smtClean="0">
                              <a:latin typeface="Cambria Math" charset="0"/>
                            </a:rPr>
                            <m:t>𝑒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∈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altLang="zh-CN" b="0" i="1" smtClean="0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altLang="zh-CN" b="0" i="1" smtClean="0">
                              <a:latin typeface="Cambria Math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 smtClean="0"/>
              </a:p>
              <a:p>
                <a:pPr marL="0" indent="0">
                  <a:buNone/>
                </a:pPr>
                <a:r>
                  <a:rPr lang="en-US" altLang="zh-CN" dirty="0" smtClean="0"/>
                  <a:t>(b)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flow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 smtClean="0"/>
                  <a:t>optimal</a:t>
                </a:r>
                <a:r>
                  <a:rPr lang="zh-CN" altLang="en-US" dirty="0" smtClean="0"/>
                  <a:t> </a:t>
                </a:r>
                <a:r>
                  <a:rPr lang="en-US" altLang="zh-CN" dirty="0"/>
                  <a:t>in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𝐺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only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for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each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source-sink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pair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𝑖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charset="0"/>
                      </a:rPr>
                      <m:t>𝑃</m:t>
                    </m:r>
                    <m:r>
                      <a:rPr lang="en-US" altLang="zh-CN" i="1">
                        <a:latin typeface="Cambria Math" charset="0"/>
                      </a:rPr>
                      <m:t>, </m:t>
                    </m:r>
                    <m:r>
                      <a:rPr lang="en-US" altLang="zh-CN" i="1">
                        <a:latin typeface="Cambria Math" charset="0"/>
                      </a:rPr>
                      <m:t>𝑃</m:t>
                    </m:r>
                    <m:r>
                      <a:rPr lang="en-US" altLang="zh-CN" i="1">
                        <a:latin typeface="Cambria Math" charset="0"/>
                      </a:rPr>
                      <m:t>′∈</m:t>
                    </m:r>
                    <m:sSub>
                      <m:sSubPr>
                        <m:ctrlP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Ρ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latin typeface="Cambria Math" charset="0"/>
                          </a:rPr>
                          <m:t>𝑃</m:t>
                        </m:r>
                      </m:sub>
                      <m:sup>
                        <m:r>
                          <a:rPr lang="zh-CN" altLang="en-US" b="0" i="1" smtClean="0">
                            <a:latin typeface="Cambria Math" charset="0"/>
                          </a:rPr>
                          <m:t>∗</m:t>
                        </m:r>
                      </m:sup>
                    </m:sSubSup>
                    <m:r>
                      <a:rPr lang="en-US" altLang="zh-CN" i="1">
                        <a:latin typeface="Cambria Math" charset="0"/>
                      </a:rPr>
                      <m:t>&gt;0</m:t>
                    </m:r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latin typeface="Cambria Math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altLang="zh-CN" i="1">
                              <a:latin typeface="Cambria Math" charset="0"/>
                            </a:rPr>
                            <m:t>𝑒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∈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𝑃</m:t>
                          </m:r>
                          <m:r>
                            <a:rPr lang="en-US" altLang="zh-CN" i="1">
                              <a:latin typeface="Cambria Math" charset="0"/>
                            </a:rPr>
                            <m:t>′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  <m:sup>
                              <m:r>
                                <a:rPr lang="zh-CN" altLang="en-US" b="0" i="1" smtClean="0">
                                  <a:latin typeface="Cambria Math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charset="0"/>
                                </a:rPr>
                                <m:t>𝑒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75800"/>
              </a:xfrm>
              <a:blipFill rotWithShape="0">
                <a:blip r:embed="rId2"/>
                <a:stretch>
                  <a:fillRect l="-1217" t="-2750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21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490</Words>
  <Application>Microsoft Macintosh PowerPoint</Application>
  <PresentationFormat>Widescreen</PresentationFormat>
  <Paragraphs>129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Calibri Light</vt:lpstr>
      <vt:lpstr>Cambria Math</vt:lpstr>
      <vt:lpstr>Mangal</vt:lpstr>
      <vt:lpstr>宋体</vt:lpstr>
      <vt:lpstr>Arial</vt:lpstr>
      <vt:lpstr>Office Theme</vt:lpstr>
      <vt:lpstr>How Bad Is Selfish Routing?</vt:lpstr>
      <vt:lpstr>Outline</vt:lpstr>
      <vt:lpstr>Worst Case For Linear Latency Functions</vt:lpstr>
      <vt:lpstr>Lemmas</vt:lpstr>
      <vt:lpstr>Lemmas</vt:lpstr>
      <vt:lpstr>Lemmas</vt:lpstr>
      <vt:lpstr>Lemmas</vt:lpstr>
      <vt:lpstr>Quick Refresh</vt:lpstr>
      <vt:lpstr>Lemmas</vt:lpstr>
      <vt:lpstr>Lemmas</vt:lpstr>
      <vt:lpstr>Worst Case For Linear Latency Functions</vt:lpstr>
      <vt:lpstr>Worst Case For Linear Latency Functions-1</vt:lpstr>
      <vt:lpstr>Worst Case For Linear Latency Functions-2</vt:lpstr>
      <vt:lpstr>Worst Case For Linear Latency Functions-2</vt:lpstr>
      <vt:lpstr>Worst Case For Linear Latency Functions-2</vt:lpstr>
      <vt:lpstr>Worst Case For Linear Latency Functions-2</vt:lpstr>
      <vt:lpstr>Extensions</vt:lpstr>
      <vt:lpstr>Approximate Nash Equilibrium</vt:lpstr>
      <vt:lpstr>Approximate Nash Equilibrium</vt:lpstr>
      <vt:lpstr>Finite Splittable Flow</vt:lpstr>
      <vt:lpstr>Finite Unsplittable Flow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Bad Is Selfish Routing?</dc:title>
  <dc:creator>Ji Dantong</dc:creator>
  <cp:lastModifiedBy>Ji Dantong</cp:lastModifiedBy>
  <cp:revision>79</cp:revision>
  <dcterms:created xsi:type="dcterms:W3CDTF">2018-04-19T08:40:01Z</dcterms:created>
  <dcterms:modified xsi:type="dcterms:W3CDTF">2018-04-19T12:12:42Z</dcterms:modified>
</cp:coreProperties>
</file>