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6"/>
  </p:notesMasterIdLst>
  <p:sldIdLst>
    <p:sldId id="256" r:id="rId3"/>
    <p:sldId id="257" r:id="rId4"/>
    <p:sldId id="259" r:id="rId5"/>
    <p:sldId id="2963" r:id="rId6"/>
    <p:sldId id="2964" r:id="rId7"/>
    <p:sldId id="2965" r:id="rId8"/>
    <p:sldId id="2916" r:id="rId9"/>
    <p:sldId id="2966" r:id="rId10"/>
    <p:sldId id="2917" r:id="rId11"/>
    <p:sldId id="2967" r:id="rId12"/>
    <p:sldId id="2968" r:id="rId13"/>
    <p:sldId id="2969" r:id="rId14"/>
    <p:sldId id="2918" r:id="rId15"/>
    <p:sldId id="2922" r:id="rId16"/>
    <p:sldId id="2923" r:id="rId17"/>
    <p:sldId id="2924" r:id="rId18"/>
    <p:sldId id="2926" r:id="rId19"/>
    <p:sldId id="2927" r:id="rId20"/>
    <p:sldId id="2928" r:id="rId21"/>
    <p:sldId id="2929" r:id="rId22"/>
    <p:sldId id="2925" r:id="rId23"/>
    <p:sldId id="2930" r:id="rId24"/>
    <p:sldId id="2931" r:id="rId25"/>
    <p:sldId id="2932" r:id="rId26"/>
    <p:sldId id="2933" r:id="rId27"/>
    <p:sldId id="2919" r:id="rId28"/>
    <p:sldId id="2934" r:id="rId29"/>
    <p:sldId id="2935" r:id="rId30"/>
    <p:sldId id="2936" r:id="rId31"/>
    <p:sldId id="2937" r:id="rId32"/>
    <p:sldId id="2938" r:id="rId33"/>
    <p:sldId id="2920" r:id="rId34"/>
    <p:sldId id="2921"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72A"/>
    <a:srgbClr val="1A1A1A"/>
    <a:srgbClr val="396F0D"/>
    <a:srgbClr val="EF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60"/>
  </p:normalViewPr>
  <p:slideViewPr>
    <p:cSldViewPr snapToGrid="0">
      <p:cViewPr varScale="1">
        <p:scale>
          <a:sx n="112" d="100"/>
          <a:sy n="112" d="100"/>
        </p:scale>
        <p:origin x="456" y="1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9CC9E-3D4F-4C28-963A-3A7A37036FC9}" type="datetimeFigureOut">
              <a:rPr lang="zh-CN" altLang="en-US" smtClean="0"/>
              <a:t>2019/4/29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C6503-45A0-4B19-9F24-F1D65162F5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extLst>
      <p:ext uri="{BB962C8B-B14F-4D97-AF65-F5344CB8AC3E}">
        <p14:creationId xmlns:p14="http://schemas.microsoft.com/office/powerpoint/2010/main" val="289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extLst>
      <p:ext uri="{BB962C8B-B14F-4D97-AF65-F5344CB8AC3E}">
        <p14:creationId xmlns:p14="http://schemas.microsoft.com/office/powerpoint/2010/main" val="269674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EC6503-45A0-4B19-9F24-F1D65162F5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87" t="47115" b="-1"/>
          <a:stretch>
            <a:fillRect/>
          </a:stretch>
        </p:blipFill>
        <p:spPr>
          <a:xfrm rot="16200000" flipH="1">
            <a:off x="-1686108" y="1686109"/>
            <a:ext cx="6858000" cy="34857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2">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87" t="47115" b="-1"/>
          <a:stretch>
            <a:fillRect/>
          </a:stretch>
        </p:blipFill>
        <p:spPr>
          <a:xfrm rot="16200000" flipH="1">
            <a:off x="-1686108" y="1686109"/>
            <a:ext cx="6858000" cy="348578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32" t="47115" r="7256" b="-1"/>
          <a:stretch>
            <a:fillRect/>
          </a:stretch>
        </p:blipFill>
        <p:spPr>
          <a:xfrm rot="16200000" flipH="1" flipV="1">
            <a:off x="7020109" y="1686109"/>
            <a:ext cx="6858000" cy="348578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974" t="60304" r="10805" b="-1642"/>
          <a:stretch>
            <a:fillRect/>
          </a:stretch>
        </p:blipFill>
        <p:spPr>
          <a:xfrm flipV="1">
            <a:off x="0" y="3143791"/>
            <a:ext cx="12192000" cy="371420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32" t="47115" r="7256" b="-1"/>
          <a:stretch>
            <a:fillRect/>
          </a:stretch>
        </p:blipFill>
        <p:spPr>
          <a:xfrm rot="16200000" flipH="1" flipV="1">
            <a:off x="7020109" y="1686109"/>
            <a:ext cx="6858000" cy="348578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 Columns 2">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974" t="60304" r="10805" b="-1642"/>
          <a:stretch>
            <a:fillRect/>
          </a:stretch>
        </p:blipFill>
        <p:spPr>
          <a:xfrm flipV="1">
            <a:off x="0" y="3143791"/>
            <a:ext cx="12192000" cy="37142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739126-C6FF-42F4-8612-CBDFEF8D6FC4}" type="datetimeFigureOut">
              <a:rPr lang="zh-CN" altLang="en-US" smtClean="0"/>
              <a:t>2019/4/29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E1415C-84D5-4AF8-BC08-5FD8B2E6601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39126-C6FF-42F4-8612-CBDFEF8D6FC4}" type="datetimeFigureOut">
              <a:rPr lang="zh-CN" altLang="en-US" smtClean="0"/>
              <a:t>2019/4/29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1415C-84D5-4AF8-BC08-5FD8B2E6601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39126-C6FF-42F4-8612-CBDFEF8D6FC4}" type="datetimeFigureOut">
              <a:rPr lang="zh-CN" altLang="en-US" smtClean="0"/>
              <a:t>2019/4/29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1415C-84D5-4AF8-BC08-5FD8B2E6601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Sleep%20is%20important%20for%20healthy%20body%20function%20and%20has%20impact%20on%0dLearning%0dPsychological%20health%20%0dHormone%20regulation%0dAppetite%0dAnd%20much%20more%0dThus,%20it%20is%20clinically%20important%20to%20reliably%20monitor%20a%20person&#8217;s%20sleep%20health%0dFigure:%20https:/www.israel21c.org/sleep-vi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hyperlink" Target="Typically%20sleep%20studies%20involve%20Polysomnography%20(PSG)%20in%20a%20sleep%20laboratory%0dMonitors%20three%20main%20signals%20(among%20others):%20%0dBrain%20activity%20(EEG)%0dEye%20movements%20(EOG)%20%0dMuscle%20activity%20(EMG)%0dFigure:%20http:/www.alphasleeplab.com/blog/2017/5/22/sleep-studies-par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文本框 4"/>
          <p:cNvSpPr txBox="1"/>
          <p:nvPr/>
        </p:nvSpPr>
        <p:spPr>
          <a:xfrm>
            <a:off x="2339340" y="1760855"/>
            <a:ext cx="8890635" cy="1383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zh-CN" sz="2800" b="1" dirty="0">
                <a:solidFill>
                  <a:srgbClr val="1A1A1A"/>
                </a:solidFill>
                <a:latin typeface="微软雅黑" panose="020B0503020204020204" pitchFamily="34" charset="-122"/>
                <a:ea typeface="微软雅黑" panose="020B0503020204020204" pitchFamily="34" charset="-122"/>
                <a:cs typeface="+mn-ea"/>
                <a:sym typeface="FZHei-B01S" panose="02010601030101010101" pitchFamily="2" charset="-122"/>
              </a:rPr>
              <a:t>A Lightweight And Inexpensive In-ear Sensing System For Automatic Whole-night Sleep Stage Monitoring</a:t>
            </a:r>
          </a:p>
        </p:txBody>
      </p:sp>
      <p:sp>
        <p:nvSpPr>
          <p:cNvPr id="17" name="文本框 3"/>
          <p:cNvSpPr txBox="1"/>
          <p:nvPr/>
        </p:nvSpPr>
        <p:spPr>
          <a:xfrm>
            <a:off x="3559154" y="3894909"/>
            <a:ext cx="667448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1A1A1A"/>
                </a:solidFill>
                <a:latin typeface="微软雅黑" panose="020B0503020204020204" pitchFamily="34" charset="-122"/>
                <a:ea typeface="微软雅黑" panose="020B0503020204020204" pitchFamily="34" charset="-122"/>
                <a:cs typeface="+mn-ea"/>
                <a:sym typeface="FZHei-B01S" panose="02010601030101010101" pitchFamily="2" charset="-122"/>
              </a:rPr>
              <a:t>Anh Nguyen, Raghda Alqurashi, Zohreh Raghebi</a:t>
            </a:r>
          </a:p>
        </p:txBody>
      </p:sp>
      <p:grpSp>
        <p:nvGrpSpPr>
          <p:cNvPr id="18" name="组合 17"/>
          <p:cNvGrpSpPr/>
          <p:nvPr/>
        </p:nvGrpSpPr>
        <p:grpSpPr>
          <a:xfrm>
            <a:off x="4500853" y="4962633"/>
            <a:ext cx="4716145" cy="436245"/>
            <a:chOff x="4071879" y="3537802"/>
            <a:chExt cx="3537110" cy="327183"/>
          </a:xfrm>
        </p:grpSpPr>
        <p:sp>
          <p:nvSpPr>
            <p:cNvPr id="19" name="圆角矩形 45"/>
            <p:cNvSpPr/>
            <p:nvPr/>
          </p:nvSpPr>
          <p:spPr>
            <a:xfrm>
              <a:off x="4071879" y="3537802"/>
              <a:ext cx="3537110" cy="32718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35" dirty="0">
                <a:solidFill>
                  <a:srgbClr val="1A1A1A"/>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0" name="TextBox 13"/>
            <p:cNvSpPr txBox="1"/>
            <p:nvPr/>
          </p:nvSpPr>
          <p:spPr>
            <a:xfrm>
              <a:off x="4216183" y="3571378"/>
              <a:ext cx="3348515" cy="283845"/>
            </a:xfrm>
            <a:prstGeom prst="rect">
              <a:avLst/>
            </a:prstGeom>
            <a:noFill/>
          </p:spPr>
          <p:txBody>
            <a:bodyPr wrap="none" rtlCol="0">
              <a:spAutoFit/>
            </a:bodyPr>
            <a:lstStyle/>
            <a:p>
              <a:pPr algn="ctr"/>
              <a:r>
                <a:rPr lang="en-US" altLang="zh-CN" sz="1865" dirty="0">
                  <a:solidFill>
                    <a:srgbClr val="1A1A1A"/>
                  </a:solidFill>
                  <a:latin typeface="微软雅黑" panose="020B0503020204020204" pitchFamily="34" charset="-122"/>
                  <a:ea typeface="微软雅黑" panose="020B0503020204020204" pitchFamily="34" charset="-122"/>
                  <a:sym typeface="FZHei-B01S" panose="02010601030101010101" pitchFamily="2" charset="-122"/>
                </a:rPr>
                <a:t>Presenters</a:t>
              </a:r>
              <a:r>
                <a:rPr lang="zh-CN" altLang="en-US" sz="1865" dirty="0">
                  <a:solidFill>
                    <a:srgbClr val="1A1A1A"/>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1865" dirty="0">
                  <a:solidFill>
                    <a:srgbClr val="1A1A1A"/>
                  </a:solidFill>
                  <a:latin typeface="微软雅黑" panose="020B0503020204020204" pitchFamily="34" charset="-122"/>
                  <a:ea typeface="微软雅黑" panose="020B0503020204020204" pitchFamily="34" charset="-122"/>
                  <a:sym typeface="FZHei-B01S" panose="02010601030101010101" pitchFamily="2" charset="-122"/>
                </a:rPr>
                <a:t>Justin Shen &amp; Ruomin Ba</a:t>
              </a:r>
            </a:p>
          </p:txBody>
        </p:sp>
      </p:grpSp>
      <p:pic>
        <p:nvPicPr>
          <p:cNvPr id="4" name="Picture 3"/>
          <p:cNvPicPr>
            <a:picLocks noChangeAspect="1"/>
          </p:cNvPicPr>
          <p:nvPr/>
        </p:nvPicPr>
        <p:blipFill>
          <a:blip r:embed="rId3" cstate="hqprint"/>
          <a:stretch>
            <a:fillRect/>
          </a:stretch>
        </p:blipFill>
        <p:spPr>
          <a:xfrm>
            <a:off x="9535160" y="114300"/>
            <a:ext cx="2320925" cy="806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 calcmode="lin" valueType="num">
                                      <p:cBhvr>
                                        <p:cTn id="9"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5"/>
                                        </p:tgtEl>
                                      </p:cBhvr>
                                    </p:animEffect>
                                  </p:childTnLst>
                                </p:cTn>
                              </p:par>
                            </p:childTnLst>
                          </p:cTn>
                        </p:par>
                        <p:par>
                          <p:cTn id="12" fill="hold">
                            <p:stCondLst>
                              <p:cond delay="10899"/>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1899"/>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Effect transition="in" filter="fade">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Hardware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7" name="文本框 6"/>
          <p:cNvSpPr txBox="1"/>
          <p:nvPr/>
        </p:nvSpPr>
        <p:spPr>
          <a:xfrm>
            <a:off x="288925" y="1165860"/>
            <a:ext cx="4888865" cy="6863417"/>
          </a:xfrm>
          <a:prstGeom prst="rect">
            <a:avLst/>
          </a:prstGeom>
          <a:noFill/>
        </p:spPr>
        <p:txBody>
          <a:bodyPr wrap="square" rtlCol="0">
            <a:spAutoFit/>
          </a:bodyPr>
          <a:lstStyle/>
          <a:p>
            <a:pPr indent="0" algn="just">
              <a:buFont typeface="Wingdings" panose="05000000000000000000" charset="0"/>
              <a:buNone/>
            </a:pPr>
            <a:r>
              <a:rPr lang="en-US" sz="2800" dirty="0">
                <a:sym typeface="+mn-ea"/>
              </a:rPr>
              <a:t>Signal Acquisition: Hardware Design (1/3)</a:t>
            </a:r>
          </a:p>
          <a:p>
            <a:pPr marL="342900" indent="-342900" algn="just">
              <a:buFont typeface="Wingdings" panose="05000000000000000000" charset="0"/>
              <a:buChar char="l"/>
            </a:pPr>
            <a:endParaRPr lang="en-US" altLang="zh-CN" sz="2400" dirty="0">
              <a:sym typeface="+mn-ea"/>
            </a:endParaRPr>
          </a:p>
          <a:p>
            <a:pPr marL="342900" indent="-342900" algn="just">
              <a:buFont typeface="Wingdings" panose="05000000000000000000" charset="0"/>
              <a:buChar char="l"/>
            </a:pPr>
            <a:r>
              <a:rPr lang="en-US" altLang="zh-CN" sz="2400" dirty="0">
                <a:sym typeface="+mn-ea"/>
              </a:rPr>
              <a:t>Sensor compose of a earplug base with electrode</a:t>
            </a:r>
          </a:p>
          <a:p>
            <a:pPr marL="342900" indent="-342900" algn="just">
              <a:buFont typeface="Wingdings" panose="05000000000000000000" charset="0"/>
              <a:buChar char="l"/>
            </a:pPr>
            <a:r>
              <a:rPr lang="en-US" altLang="zh-CN" sz="2400" dirty="0">
                <a:sym typeface="+mn-ea"/>
              </a:rPr>
              <a:t>Block foam earplug as base</a:t>
            </a:r>
          </a:p>
          <a:p>
            <a:pPr marL="800100" lvl="1" indent="-342900" algn="just">
              <a:buFont typeface="Wingdings" panose="05000000000000000000" charset="0"/>
              <a:buChar char="l"/>
            </a:pPr>
            <a:r>
              <a:rPr lang="en-US" altLang="zh-CN" sz="2400" dirty="0">
                <a:sym typeface="+mn-ea"/>
              </a:rPr>
              <a:t>Allows the sensor to follow the shape of the ear canal </a:t>
            </a:r>
          </a:p>
          <a:p>
            <a:pPr marL="800100" lvl="1" indent="-342900" algn="just">
              <a:buFont typeface="Wingdings" panose="05000000000000000000" charset="0"/>
              <a:buChar char="l"/>
            </a:pPr>
            <a:r>
              <a:rPr lang="en-US" altLang="zh-CN" sz="2400" dirty="0">
                <a:sym typeface="+mn-ea"/>
              </a:rPr>
              <a:t>Provides comfort while avoiding high cost associated with personalization </a:t>
            </a:r>
          </a:p>
          <a:p>
            <a:pPr marL="800100" lvl="1" indent="-342900" algn="just">
              <a:buFont typeface="Wingdings" panose="05000000000000000000" charset="0"/>
              <a:buChar char="l"/>
            </a:pPr>
            <a:r>
              <a:rPr lang="en-US" altLang="zh-CN" sz="2400" dirty="0">
                <a:sym typeface="+mn-ea"/>
              </a:rPr>
              <a:t>Also reduces the motion noise caused by jaw motion</a:t>
            </a:r>
          </a:p>
          <a:p>
            <a:pPr indent="0" algn="just">
              <a:buFont typeface="Wingdings" panose="05000000000000000000" charset="0"/>
              <a:buNone/>
            </a:pPr>
            <a:endParaRPr lang="en-US" altLang="zh-CN" sz="2400" dirty="0">
              <a:sym typeface="+mn-ea"/>
            </a:endParaRPr>
          </a:p>
          <a:p>
            <a:pPr marL="342900" indent="-342900" algn="just">
              <a:buFont typeface="Wingdings" panose="05000000000000000000" charset="0"/>
              <a:buChar char="l"/>
            </a:pPr>
            <a:endParaRPr lang="en-US" altLang="zh-CN" sz="2400" dirty="0"/>
          </a:p>
          <a:p>
            <a:pPr indent="0" algn="just">
              <a:buFont typeface="Wingdings" panose="05000000000000000000" charset="0"/>
              <a:buNone/>
            </a:pPr>
            <a:endParaRPr lang="en-US" altLang="zh-CN" sz="2400" dirty="0"/>
          </a:p>
          <a:p>
            <a:pPr indent="0" algn="just">
              <a:buFont typeface="Wingdings" panose="05000000000000000000" charset="0"/>
              <a:buNone/>
            </a:pPr>
            <a:endParaRPr lang="en-US" altLang="zh-CN" sz="2400" dirty="0"/>
          </a:p>
          <a:p>
            <a:pPr indent="0" algn="just">
              <a:buFont typeface="Wingdings" panose="05000000000000000000" charset="0"/>
              <a:buNone/>
            </a:pPr>
            <a:endParaRPr lang="en-US" altLang="zh-CN" sz="2400" dirty="0"/>
          </a:p>
        </p:txBody>
      </p:sp>
      <p:pic>
        <p:nvPicPr>
          <p:cNvPr id="6" name="Picture 5"/>
          <p:cNvPicPr>
            <a:picLocks noChangeAspect="1"/>
          </p:cNvPicPr>
          <p:nvPr/>
        </p:nvPicPr>
        <p:blipFill>
          <a:blip r:embed="rId3"/>
          <a:stretch>
            <a:fillRect/>
          </a:stretch>
        </p:blipFill>
        <p:spPr>
          <a:xfrm>
            <a:off x="5297763" y="770124"/>
            <a:ext cx="6250769" cy="5156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Hardware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7" name="文本框 6"/>
          <p:cNvSpPr txBox="1"/>
          <p:nvPr/>
        </p:nvSpPr>
        <p:spPr>
          <a:xfrm>
            <a:off x="288925" y="1165860"/>
            <a:ext cx="4826635" cy="5016758"/>
          </a:xfrm>
          <a:prstGeom prst="rect">
            <a:avLst/>
          </a:prstGeom>
          <a:noFill/>
        </p:spPr>
        <p:txBody>
          <a:bodyPr wrap="square" rtlCol="0">
            <a:spAutoFit/>
          </a:bodyPr>
          <a:lstStyle/>
          <a:p>
            <a:pPr indent="0" algn="just">
              <a:buFont typeface="Wingdings" panose="05000000000000000000" charset="0"/>
              <a:buNone/>
            </a:pPr>
            <a:r>
              <a:rPr lang="en-US" sz="2800" dirty="0">
                <a:sym typeface="+mn-ea"/>
              </a:rPr>
              <a:t>Signal Acquisition: Hardware Design (2/3)</a:t>
            </a:r>
          </a:p>
          <a:p>
            <a:pPr marL="342900" indent="-342900" algn="just">
              <a:buFont typeface="Wingdings" panose="05000000000000000000" charset="0"/>
              <a:buChar char="l"/>
            </a:pPr>
            <a:endParaRPr lang="en-US" altLang="zh-CN" sz="2400" dirty="0">
              <a:sym typeface="+mn-ea"/>
            </a:endParaRPr>
          </a:p>
          <a:p>
            <a:pPr marL="342900" indent="-342900" algn="just">
              <a:buFont typeface="Wingdings" panose="05000000000000000000" charset="0"/>
              <a:buChar char="l"/>
            </a:pPr>
            <a:r>
              <a:rPr lang="en-US" altLang="zh-CN" sz="2400" dirty="0">
                <a:sym typeface="+mn-ea"/>
              </a:rPr>
              <a:t>Sensor compose of a earplug base with electrode</a:t>
            </a:r>
          </a:p>
          <a:p>
            <a:pPr marL="342900" indent="-342900" algn="just">
              <a:buFont typeface="Wingdings" panose="05000000000000000000" charset="0"/>
              <a:buChar char="l"/>
            </a:pPr>
            <a:r>
              <a:rPr lang="en-US" altLang="zh-CN" sz="2400" dirty="0">
                <a:sym typeface="+mn-ea"/>
              </a:rPr>
              <a:t>Coat surface with layers of thin silver leaves </a:t>
            </a:r>
          </a:p>
          <a:p>
            <a:pPr marL="800100" lvl="1" indent="-342900" algn="just">
              <a:buFont typeface="Wingdings" panose="05000000000000000000" charset="0"/>
              <a:buChar char="l"/>
            </a:pPr>
            <a:r>
              <a:rPr lang="en-US" altLang="zh-CN" sz="2400" dirty="0">
                <a:sym typeface="+mn-ea"/>
              </a:rPr>
              <a:t>Conductive silver cloth  acts as electrode</a:t>
            </a:r>
          </a:p>
          <a:p>
            <a:pPr marL="800100" lvl="1" indent="-342900" algn="just">
              <a:buFont typeface="Wingdings" panose="05000000000000000000" charset="0"/>
              <a:buChar char="l"/>
            </a:pPr>
            <a:r>
              <a:rPr lang="en-US" altLang="zh-CN" sz="2400" dirty="0">
                <a:sym typeface="+mn-ea"/>
              </a:rPr>
              <a:t>Works with base for a low and consistent surface resistance -&gt; reliable signals</a:t>
            </a:r>
          </a:p>
          <a:p>
            <a:pPr indent="0" algn="just">
              <a:buFont typeface="Wingdings" panose="05000000000000000000" charset="0"/>
              <a:buNone/>
            </a:pPr>
            <a:endParaRPr lang="en-US" altLang="zh-CN" sz="2400" dirty="0">
              <a:sym typeface="+mn-ea"/>
            </a:endParaRPr>
          </a:p>
        </p:txBody>
      </p:sp>
      <p:pic>
        <p:nvPicPr>
          <p:cNvPr id="6" name="Picture 5"/>
          <p:cNvPicPr>
            <a:picLocks noChangeAspect="1"/>
          </p:cNvPicPr>
          <p:nvPr/>
        </p:nvPicPr>
        <p:blipFill>
          <a:blip r:embed="rId3"/>
          <a:stretch>
            <a:fillRect/>
          </a:stretch>
        </p:blipFill>
        <p:spPr>
          <a:xfrm>
            <a:off x="5297763" y="770124"/>
            <a:ext cx="6250769" cy="5156884"/>
          </a:xfrm>
          <a:prstGeom prst="rect">
            <a:avLst/>
          </a:prstGeom>
        </p:spPr>
      </p:pic>
    </p:spTree>
    <p:extLst>
      <p:ext uri="{BB962C8B-B14F-4D97-AF65-F5344CB8AC3E}">
        <p14:creationId xmlns:p14="http://schemas.microsoft.com/office/powerpoint/2010/main" val="236173332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Hardware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7" name="文本框 6"/>
          <p:cNvSpPr txBox="1"/>
          <p:nvPr/>
        </p:nvSpPr>
        <p:spPr>
          <a:xfrm>
            <a:off x="288925" y="1165860"/>
            <a:ext cx="4826635" cy="5386090"/>
          </a:xfrm>
          <a:prstGeom prst="rect">
            <a:avLst/>
          </a:prstGeom>
          <a:noFill/>
        </p:spPr>
        <p:txBody>
          <a:bodyPr wrap="square" rtlCol="0">
            <a:spAutoFit/>
          </a:bodyPr>
          <a:lstStyle/>
          <a:p>
            <a:pPr indent="0" algn="just">
              <a:buFont typeface="Wingdings" panose="05000000000000000000" charset="0"/>
              <a:buNone/>
            </a:pPr>
            <a:r>
              <a:rPr lang="en-US" sz="2800" dirty="0">
                <a:sym typeface="+mn-ea"/>
              </a:rPr>
              <a:t>Signal Acquisition: Hardware Design (3/3)</a:t>
            </a:r>
          </a:p>
          <a:p>
            <a:pPr marL="342900" indent="-342900" algn="just">
              <a:buFont typeface="Wingdings" panose="05000000000000000000" charset="0"/>
              <a:buChar char="l"/>
            </a:pPr>
            <a:endParaRPr lang="en-US" altLang="zh-CN" sz="2400" dirty="0">
              <a:sym typeface="+mn-ea"/>
            </a:endParaRPr>
          </a:p>
          <a:p>
            <a:pPr marL="342900" indent="-342900" algn="just">
              <a:buFont typeface="Wingdings" panose="05000000000000000000" charset="0"/>
              <a:buChar char="l"/>
            </a:pPr>
            <a:r>
              <a:rPr lang="en-US" altLang="zh-CN" sz="2400" dirty="0">
                <a:sym typeface="+mn-ea"/>
              </a:rPr>
              <a:t>Oval shaped electrode based on anatomy of ear canal</a:t>
            </a:r>
          </a:p>
          <a:p>
            <a:pPr marL="342900" indent="-342900" algn="just">
              <a:buFont typeface="Wingdings" panose="05000000000000000000" charset="0"/>
              <a:buChar char="l"/>
            </a:pPr>
            <a:r>
              <a:rPr lang="en-US" altLang="zh-CN" sz="2400" dirty="0">
                <a:sym typeface="+mn-ea"/>
              </a:rPr>
              <a:t>Experimented with different materials (silver leaves, fabric, copper) </a:t>
            </a:r>
          </a:p>
          <a:p>
            <a:pPr marL="342900" indent="-342900" algn="just">
              <a:buFont typeface="Wingdings" panose="05000000000000000000" charset="0"/>
              <a:buChar char="l"/>
            </a:pPr>
            <a:r>
              <a:rPr lang="en-US" altLang="zh-CN" sz="2400" dirty="0">
                <a:sym typeface="+mn-ea"/>
              </a:rPr>
              <a:t>Increase of the distance between the main electrodes -&gt; signal fidelity</a:t>
            </a:r>
          </a:p>
          <a:p>
            <a:pPr marL="342900" indent="-342900" algn="just">
              <a:buFont typeface="Wingdings" panose="05000000000000000000" charset="0"/>
              <a:buChar char="l"/>
            </a:pPr>
            <a:r>
              <a:rPr lang="en-US" altLang="zh-CN" sz="2400" dirty="0">
                <a:sym typeface="+mn-ea"/>
              </a:rPr>
              <a:t>Signals amplified and passed to microcontroller</a:t>
            </a:r>
          </a:p>
          <a:p>
            <a:pPr indent="0" algn="just">
              <a:buFont typeface="Wingdings" panose="05000000000000000000" charset="0"/>
              <a:buNone/>
            </a:pPr>
            <a:endParaRPr lang="en-US" altLang="zh-CN" sz="2400" dirty="0"/>
          </a:p>
        </p:txBody>
      </p:sp>
      <p:pic>
        <p:nvPicPr>
          <p:cNvPr id="6" name="Picture 5"/>
          <p:cNvPicPr>
            <a:picLocks noChangeAspect="1"/>
          </p:cNvPicPr>
          <p:nvPr/>
        </p:nvPicPr>
        <p:blipFill>
          <a:blip r:embed="rId3"/>
          <a:stretch>
            <a:fillRect/>
          </a:stretch>
        </p:blipFill>
        <p:spPr>
          <a:xfrm>
            <a:off x="5297763" y="770124"/>
            <a:ext cx="6250769" cy="5156884"/>
          </a:xfrm>
          <a:prstGeom prst="rect">
            <a:avLst/>
          </a:prstGeom>
        </p:spPr>
      </p:pic>
    </p:spTree>
    <p:extLst>
      <p:ext uri="{BB962C8B-B14F-4D97-AF65-F5344CB8AC3E}">
        <p14:creationId xmlns:p14="http://schemas.microsoft.com/office/powerpoint/2010/main" val="164216612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custDataLst>
              <p:tags r:id="rId1"/>
            </p:custDataLst>
          </p:nvPr>
        </p:nvSpPr>
        <p:spPr bwMode="auto">
          <a:xfrm>
            <a:off x="1802137" y="1846001"/>
            <a:ext cx="4204827" cy="306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rPr>
              <a:t>04</a:t>
            </a:r>
            <a:endParaRPr lang="zh-CN" altLang="en-US"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endParaRPr>
          </a:p>
        </p:txBody>
      </p:sp>
      <p:cxnSp>
        <p:nvCxnSpPr>
          <p:cNvPr id="3" name="直接连接符 2"/>
          <p:cNvCxnSpPr/>
          <p:nvPr>
            <p:custDataLst>
              <p:tags r:id="rId2"/>
            </p:custDataLst>
          </p:nvPr>
        </p:nvCxnSpPr>
        <p:spPr>
          <a:xfrm>
            <a:off x="5813947" y="3420788"/>
            <a:ext cx="4608005"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654040" y="2589530"/>
            <a:ext cx="5125720" cy="830580"/>
          </a:xfrm>
          <a:prstGeom prst="rect">
            <a:avLst/>
          </a:prstGeom>
        </p:spPr>
        <p:txBody>
          <a:bodyPr wrap="square" lIns="0" tIns="0" rIns="0" bIns="0">
            <a:spAutoFit/>
          </a:bodyPr>
          <a:lstStyle/>
          <a:p>
            <a:pPr algn="dist">
              <a:defRPr/>
            </a:pPr>
            <a:r>
              <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pic>
        <p:nvPicPr>
          <p:cNvPr id="4" name="图片 3" descr="微信截图_20190428171533"/>
          <p:cNvPicPr>
            <a:picLocks noChangeAspect="1"/>
          </p:cNvPicPr>
          <p:nvPr/>
        </p:nvPicPr>
        <p:blipFill>
          <a:blip r:embed="rId3"/>
          <a:stretch>
            <a:fillRect/>
          </a:stretch>
        </p:blipFill>
        <p:spPr>
          <a:xfrm>
            <a:off x="1067435" y="2322195"/>
            <a:ext cx="10057765" cy="2212975"/>
          </a:xfrm>
          <a:prstGeom prst="rect">
            <a:avLst/>
          </a:prstGeom>
        </p:spPr>
      </p:pic>
      <p:sp>
        <p:nvSpPr>
          <p:cNvPr id="2" name="TextBox 1">
            <a:extLst>
              <a:ext uri="{FF2B5EF4-FFF2-40B4-BE49-F238E27FC236}">
                <a16:creationId xmlns:a16="http://schemas.microsoft.com/office/drawing/2014/main" id="{D43D70EA-8ECF-CB48-907F-1C96E7F4114B}"/>
              </a:ext>
            </a:extLst>
          </p:cNvPr>
          <p:cNvSpPr txBox="1"/>
          <p:nvPr/>
        </p:nvSpPr>
        <p:spPr>
          <a:xfrm>
            <a:off x="1177290" y="1952863"/>
            <a:ext cx="2571538" cy="369332"/>
          </a:xfrm>
          <a:prstGeom prst="rect">
            <a:avLst/>
          </a:prstGeom>
          <a:noFill/>
        </p:spPr>
        <p:txBody>
          <a:bodyPr wrap="none" rtlCol="0">
            <a:spAutoFit/>
          </a:bodyPr>
          <a:lstStyle/>
          <a:p>
            <a:r>
              <a:rPr lang="en-US" dirty="0"/>
              <a:t>Three separate modules</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Data </a:t>
            </a:r>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Acquisition and Preprocessing</a:t>
            </a:r>
          </a:p>
        </p:txBody>
      </p:sp>
      <p:sp>
        <p:nvSpPr>
          <p:cNvPr id="4" name="文本框 3"/>
          <p:cNvSpPr txBox="1"/>
          <p:nvPr/>
        </p:nvSpPr>
        <p:spPr>
          <a:xfrm>
            <a:off x="1417320" y="2059305"/>
            <a:ext cx="9225280" cy="4154984"/>
          </a:xfrm>
          <a:prstGeom prst="rect">
            <a:avLst/>
          </a:prstGeom>
          <a:noFill/>
        </p:spPr>
        <p:txBody>
          <a:bodyPr wrap="square" rtlCol="0">
            <a:spAutoFit/>
          </a:bodyPr>
          <a:lstStyle/>
          <a:p>
            <a:pPr marL="342900" indent="-342900" algn="just">
              <a:buFont typeface="Wingdings" panose="05000000000000000000" charset="0"/>
              <a:buChar char="l"/>
            </a:pPr>
            <a:r>
              <a:rPr lang="en-US" altLang="zh-CN" sz="2400" dirty="0"/>
              <a:t>LIBS uses a brain-computer interface (BCI) board named </a:t>
            </a:r>
            <a:r>
              <a:rPr lang="en-US" altLang="zh-CN" sz="2400" dirty="0" err="1"/>
              <a:t>OpenBCI</a:t>
            </a:r>
            <a:r>
              <a:rPr lang="en-US" altLang="zh-CN" sz="2400" dirty="0"/>
              <a:t> to sample and digitize the in-ear signal</a:t>
            </a:r>
          </a:p>
          <a:p>
            <a:pPr marL="800100" lvl="1" indent="-342900" algn="just">
              <a:buFont typeface="Wingdings" panose="05000000000000000000" charset="0"/>
              <a:buChar char="l"/>
            </a:pPr>
            <a:r>
              <a:rPr lang="en-US" altLang="zh-CN" sz="2400" dirty="0"/>
              <a:t>6V battery source for power and safety</a:t>
            </a:r>
          </a:p>
          <a:p>
            <a:pPr marL="800100" lvl="1" indent="-342900" algn="just">
              <a:buFont typeface="Wingdings" panose="05000000000000000000" charset="0"/>
              <a:buChar char="l"/>
            </a:pPr>
            <a:r>
              <a:rPr lang="en-US" altLang="zh-CN" sz="2400" dirty="0"/>
              <a:t>Sampling rate of 2kHz and a gain of 24dB</a:t>
            </a:r>
          </a:p>
          <a:p>
            <a:pPr marL="342900" indent="-342900" algn="just">
              <a:buFont typeface="Wingdings" panose="05000000000000000000" charset="0"/>
              <a:buChar char="l"/>
            </a:pPr>
            <a:endParaRPr lang="en-US" altLang="zh-CN" sz="2400" dirty="0"/>
          </a:p>
          <a:p>
            <a:pPr marL="342900" indent="-342900" algn="just">
              <a:buFont typeface="Wingdings" panose="05000000000000000000" charset="0"/>
              <a:buChar char="l"/>
            </a:pPr>
            <a:r>
              <a:rPr lang="en-US" altLang="zh-CN" sz="2400" dirty="0"/>
              <a:t>Captured signals are preprocessed to eliminate possible signal interference (from body movement, electrical noise, etc.)</a:t>
            </a:r>
          </a:p>
          <a:p>
            <a:pPr marL="342900" indent="-342900" algn="just">
              <a:buFont typeface="Wingdings" panose="05000000000000000000" charset="0"/>
              <a:buChar char="l"/>
            </a:pPr>
            <a:endParaRPr lang="en-US" altLang="zh-CN" sz="2400" dirty="0"/>
          </a:p>
          <a:p>
            <a:pPr marL="342900" indent="-342900" algn="just">
              <a:buFont typeface="Wingdings" panose="05000000000000000000" charset="0"/>
              <a:buChar char="l"/>
            </a:pPr>
            <a:r>
              <a:rPr lang="en-US" altLang="zh-CN" sz="2400" dirty="0"/>
              <a:t>Signals are stored in an SD card and then processed offline</a:t>
            </a:r>
          </a:p>
          <a:p>
            <a:pPr marL="800100" lvl="1" indent="-342900" algn="just">
              <a:buFont typeface="Wingdings" panose="05000000000000000000" charset="0"/>
              <a:buChar char="l"/>
            </a:pPr>
            <a:r>
              <a:rPr lang="en-US" altLang="zh-CN" sz="2400" dirty="0"/>
              <a:t>Signal separation </a:t>
            </a:r>
          </a:p>
          <a:p>
            <a:pPr marL="800100" lvl="1" indent="-342900" algn="just">
              <a:buFont typeface="Wingdings" panose="05000000000000000000" charset="0"/>
              <a:buChar char="l"/>
            </a:pPr>
            <a:r>
              <a:rPr lang="en-US" altLang="zh-CN" sz="2400" dirty="0"/>
              <a:t>Signal classification</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Separation</a:t>
            </a:r>
          </a:p>
        </p:txBody>
      </p:sp>
      <p:sp>
        <p:nvSpPr>
          <p:cNvPr id="4" name="文本框 3"/>
          <p:cNvSpPr txBox="1"/>
          <p:nvPr/>
        </p:nvSpPr>
        <p:spPr>
          <a:xfrm>
            <a:off x="1442720" y="1411605"/>
            <a:ext cx="9225280" cy="4892675"/>
          </a:xfrm>
          <a:prstGeom prst="rect">
            <a:avLst/>
          </a:prstGeom>
          <a:noFill/>
        </p:spPr>
        <p:txBody>
          <a:bodyPr wrap="square" rtlCol="0">
            <a:spAutoFit/>
          </a:bodyPr>
          <a:lstStyle/>
          <a:p>
            <a:pPr indent="0" algn="just">
              <a:buFont typeface="Wingdings" panose="05000000000000000000" charset="0"/>
              <a:buNone/>
            </a:pPr>
            <a:r>
              <a:rPr lang="en-US" altLang="zh-CN" sz="2400"/>
              <a:t>The biosignal sensed by LIBS is a single channel mixture of four components: EEG, EOG, EMG and noise.</a:t>
            </a:r>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r>
              <a:rPr lang="en-US" altLang="zh-CN" sz="2400"/>
              <a:t>Why separate EEG, EOG, EMG and noise is difficult? </a:t>
            </a:r>
          </a:p>
          <a:p>
            <a:pPr marL="342900" indent="-342900" algn="just">
              <a:buFont typeface="Wingdings" panose="05000000000000000000" charset="0"/>
              <a:buChar char="l"/>
            </a:pPr>
            <a:endParaRPr lang="en-US" altLang="zh-CN" sz="2400"/>
          </a:p>
          <a:p>
            <a:pPr marL="342900" indent="-342900" algn="just">
              <a:buFont typeface="Wingdings" panose="05000000000000000000" charset="0"/>
              <a:buChar char="l"/>
            </a:pPr>
            <a:r>
              <a:rPr lang="en-US" altLang="zh-CN" sz="2400"/>
              <a:t>Overlapping characteristics of three signals in both time and frequency domains.</a:t>
            </a:r>
          </a:p>
          <a:p>
            <a:pPr marL="342900" indent="-342900" algn="just">
              <a:buFont typeface="Wingdings" panose="05000000000000000000" charset="0"/>
              <a:buChar char="l"/>
            </a:pPr>
            <a:endParaRPr lang="en-US" altLang="zh-CN" sz="2400"/>
          </a:p>
          <a:p>
            <a:pPr marL="342900" indent="-342900" algn="just">
              <a:buFont typeface="Wingdings" panose="05000000000000000000" charset="0"/>
              <a:buChar char="l"/>
            </a:pPr>
            <a:r>
              <a:rPr lang="en-US" altLang="zh-CN" sz="2400"/>
              <a:t>Random activation of the sources generating them.</a:t>
            </a:r>
          </a:p>
          <a:p>
            <a:pPr marL="342900" indent="-342900" algn="just">
              <a:buFont typeface="Wingdings" panose="05000000000000000000" charset="0"/>
              <a:buChar char="l"/>
            </a:pPr>
            <a:endParaRPr lang="en-US" altLang="zh-CN" sz="2400"/>
          </a:p>
          <a:p>
            <a:pPr marL="342900" indent="-342900" algn="just">
              <a:buFont typeface="Wingdings" panose="05000000000000000000" charset="0"/>
              <a:buChar char="l"/>
            </a:pPr>
            <a:r>
              <a:rPr lang="en-US" altLang="zh-CN" sz="2400"/>
              <a:t>Signal variation from person to person and in different recordings.</a:t>
            </a:r>
          </a:p>
        </p:txBody>
      </p:sp>
      <p:graphicFrame>
        <p:nvGraphicFramePr>
          <p:cNvPr id="5" name="对象 4">
            <a:hlinkClick r:id="" action="ppaction://ole?verb=0"/>
          </p:cNvPr>
          <p:cNvGraphicFramePr>
            <a:graphicFrameLocks noChangeAspect="1"/>
          </p:cNvGraphicFramePr>
          <p:nvPr/>
        </p:nvGraphicFramePr>
        <p:xfrm>
          <a:off x="4765675" y="2141855"/>
          <a:ext cx="2364105" cy="1071880"/>
        </p:xfrm>
        <a:graphic>
          <a:graphicData uri="http://schemas.openxmlformats.org/presentationml/2006/ole">
            <mc:AlternateContent xmlns:mc="http://schemas.openxmlformats.org/markup-compatibility/2006">
              <mc:Choice xmlns:v="urn:schemas-microsoft-com:vml" Requires="v">
                <p:oleObj spid="_x0000_s1028" r:id="rId4" imgW="952500" imgH="431800" progId="Equation.KSEE3">
                  <p:embed/>
                </p:oleObj>
              </mc:Choice>
              <mc:Fallback>
                <p:oleObj r:id="rId4" imgW="952500" imgH="431800" progId="Equation.KSEE3">
                  <p:embed/>
                  <p:pic>
                    <p:nvPicPr>
                      <p:cNvPr id="0" name="图片 1024"/>
                      <p:cNvPicPr/>
                      <p:nvPr/>
                    </p:nvPicPr>
                    <p:blipFill>
                      <a:blip r:embed="rId5"/>
                      <a:stretch>
                        <a:fillRect/>
                      </a:stretch>
                    </p:blipFill>
                    <p:spPr>
                      <a:xfrm>
                        <a:off x="4765675" y="2141855"/>
                        <a:ext cx="2364105" cy="107188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Separation</a:t>
            </a:r>
          </a:p>
        </p:txBody>
      </p:sp>
      <p:sp>
        <p:nvSpPr>
          <p:cNvPr id="4" name="文本框 3"/>
          <p:cNvSpPr txBox="1"/>
          <p:nvPr/>
        </p:nvSpPr>
        <p:spPr>
          <a:xfrm>
            <a:off x="784225" y="1331595"/>
            <a:ext cx="10597515" cy="4892675"/>
          </a:xfrm>
          <a:prstGeom prst="rect">
            <a:avLst/>
          </a:prstGeom>
          <a:noFill/>
        </p:spPr>
        <p:txBody>
          <a:bodyPr wrap="square" rtlCol="0">
            <a:spAutoFit/>
          </a:bodyPr>
          <a:lstStyle/>
          <a:p>
            <a:pPr indent="0" algn="just">
              <a:buFont typeface="Wingdings" panose="05000000000000000000" charset="0"/>
              <a:buNone/>
            </a:pPr>
            <a:r>
              <a:rPr lang="en-US" altLang="zh-CN" sz="2400" dirty="0"/>
              <a:t>What  tools we could use to solve the problem?</a:t>
            </a:r>
          </a:p>
          <a:p>
            <a:pPr indent="0" algn="just">
              <a:buFont typeface="Wingdings" panose="05000000000000000000" charset="0"/>
              <a:buNone/>
            </a:pPr>
            <a:r>
              <a:rPr lang="en-US" altLang="zh-CN" sz="2400" dirty="0"/>
              <a:t>A. Principle Component Analysis (PCA)     </a:t>
            </a:r>
          </a:p>
          <a:p>
            <a:pPr indent="0" algn="just">
              <a:buFont typeface="Wingdings" panose="05000000000000000000" charset="0"/>
              <a:buNone/>
            </a:pPr>
            <a:r>
              <a:rPr lang="en-US" altLang="zh-CN" sz="2400" dirty="0"/>
              <a:t>B. Independent Component Analysis (ICA)</a:t>
            </a:r>
          </a:p>
          <a:p>
            <a:pPr indent="0" algn="just">
              <a:buFont typeface="Wingdings" panose="05000000000000000000" charset="0"/>
              <a:buNone/>
            </a:pPr>
            <a:r>
              <a:rPr lang="en-US" altLang="zh-CN" sz="2400" dirty="0"/>
              <a:t>C. Empirical Mode Decomposition (EMD) </a:t>
            </a:r>
          </a:p>
          <a:p>
            <a:pPr indent="0" algn="just">
              <a:buFont typeface="Wingdings" panose="05000000000000000000" charset="0"/>
              <a:buNone/>
            </a:pPr>
            <a:r>
              <a:rPr lang="en-US" altLang="zh-CN" sz="2400" dirty="0"/>
              <a:t>D.  Non-negative Matrix Factorization (NMF)</a:t>
            </a:r>
          </a:p>
          <a:p>
            <a:pPr indent="0" algn="just">
              <a:buFont typeface="Wingdings" panose="05000000000000000000" charset="0"/>
              <a:buNone/>
            </a:pPr>
            <a:endParaRPr lang="en-US" altLang="zh-CN" sz="2400" dirty="0"/>
          </a:p>
          <a:p>
            <a:pPr indent="0" algn="just">
              <a:buFont typeface="Wingdings" panose="05000000000000000000" charset="0"/>
              <a:buNone/>
            </a:pPr>
            <a:r>
              <a:rPr lang="en-US" altLang="zh-CN" sz="2400" dirty="0"/>
              <a:t>Why authors choose NMF? </a:t>
            </a:r>
          </a:p>
          <a:p>
            <a:pPr marL="342900" indent="-342900" algn="just">
              <a:buFont typeface="Wingdings" panose="05000000000000000000" charset="0"/>
              <a:buChar char="l"/>
            </a:pPr>
            <a:r>
              <a:rPr lang="en-US" altLang="zh-CN" sz="2400" dirty="0">
                <a:solidFill>
                  <a:srgbClr val="FF0000"/>
                </a:solidFill>
              </a:rPr>
              <a:t>The number of collected channels is equal to or larger than the number of source signals (except NMF)</a:t>
            </a:r>
            <a:endParaRPr lang="en-US" altLang="zh-CN" sz="2400" dirty="0"/>
          </a:p>
          <a:p>
            <a:pPr marL="342900" indent="-342900" algn="just">
              <a:buFont typeface="Wingdings" panose="05000000000000000000" charset="0"/>
              <a:buChar char="l"/>
            </a:pPr>
            <a:r>
              <a:rPr lang="en-US" altLang="zh-CN" sz="2400" dirty="0"/>
              <a:t>The factorized components describing the source signal are selected manually.</a:t>
            </a:r>
          </a:p>
          <a:p>
            <a:pPr marL="342900" indent="-342900" algn="just">
              <a:buFont typeface="Wingdings" panose="05000000000000000000" charset="0"/>
              <a:buChar char="l"/>
            </a:pPr>
            <a:r>
              <a:rPr lang="en-US" altLang="zh-CN" sz="2400" dirty="0"/>
              <a:t>The channel number that LIBS has (1 channel) is lower than the number of signals of interest (3 signals).</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Separation</a:t>
            </a:r>
          </a:p>
        </p:txBody>
      </p:sp>
      <p:sp>
        <p:nvSpPr>
          <p:cNvPr id="4" name="文本框 3"/>
          <p:cNvSpPr txBox="1"/>
          <p:nvPr/>
        </p:nvSpPr>
        <p:spPr>
          <a:xfrm>
            <a:off x="784225" y="1331595"/>
            <a:ext cx="10597515" cy="460375"/>
          </a:xfrm>
          <a:prstGeom prst="rect">
            <a:avLst/>
          </a:prstGeom>
          <a:noFill/>
        </p:spPr>
        <p:txBody>
          <a:bodyPr wrap="square" rtlCol="0">
            <a:spAutoFit/>
          </a:bodyPr>
          <a:lstStyle/>
          <a:p>
            <a:pPr indent="0" algn="just">
              <a:buFont typeface="Wingdings" panose="05000000000000000000" charset="0"/>
              <a:buNone/>
            </a:pPr>
            <a:r>
              <a:rPr lang="en-US" altLang="zh-CN" sz="2400"/>
              <a:t>What  is Non-negative Matrix Factorization (NMF)?</a:t>
            </a:r>
          </a:p>
        </p:txBody>
      </p:sp>
      <p:pic>
        <p:nvPicPr>
          <p:cNvPr id="5" name="图片 4"/>
          <p:cNvPicPr>
            <a:picLocks noChangeAspect="1"/>
          </p:cNvPicPr>
          <p:nvPr/>
        </p:nvPicPr>
        <p:blipFill>
          <a:blip r:embed="rId4"/>
          <a:stretch>
            <a:fillRect/>
          </a:stretch>
        </p:blipFill>
        <p:spPr>
          <a:xfrm>
            <a:off x="6599555" y="1791970"/>
            <a:ext cx="5101590" cy="3651250"/>
          </a:xfrm>
          <a:prstGeom prst="rect">
            <a:avLst/>
          </a:prstGeom>
        </p:spPr>
      </p:pic>
      <p:sp>
        <p:nvSpPr>
          <p:cNvPr id="8" name="文本框 7"/>
          <p:cNvSpPr txBox="1"/>
          <p:nvPr/>
        </p:nvSpPr>
        <p:spPr>
          <a:xfrm>
            <a:off x="349250" y="1998980"/>
            <a:ext cx="6249670" cy="3507740"/>
          </a:xfrm>
          <a:prstGeom prst="rect">
            <a:avLst/>
          </a:prstGeom>
          <a:noFill/>
        </p:spPr>
        <p:txBody>
          <a:bodyPr wrap="square" rtlCol="0">
            <a:spAutoFit/>
          </a:bodyPr>
          <a:lstStyle/>
          <a:p>
            <a:pPr marL="342900" indent="-342900">
              <a:buFont typeface="Wingdings" panose="05000000000000000000" charset="0"/>
              <a:buChar char="l"/>
            </a:pPr>
            <a:r>
              <a:rPr lang="en-US" altLang="zh-CN" sz="2400"/>
              <a:t>NMF is one kind of non-linear dimension reduction algorithm</a:t>
            </a:r>
            <a:r>
              <a:rPr lang="en-US" altLang="zh-CN"/>
              <a:t> </a:t>
            </a:r>
          </a:p>
          <a:p>
            <a:pPr marL="342900" indent="-342900">
              <a:buFont typeface="Wingdings" panose="05000000000000000000" charset="0"/>
              <a:buChar char="l"/>
            </a:pPr>
            <a:endParaRPr lang="en-US" altLang="zh-CN"/>
          </a:p>
          <a:p>
            <a:pPr marL="342900" indent="-342900">
              <a:buFont typeface="Wingdings" panose="05000000000000000000" charset="0"/>
              <a:buChar char="l"/>
            </a:pPr>
            <a:r>
              <a:rPr lang="en-US" altLang="zh-CN" sz="2400"/>
              <a:t>Optimization Target:</a:t>
            </a:r>
          </a:p>
          <a:p>
            <a:pPr marL="342900" indent="-342900">
              <a:buFont typeface="Wingdings" panose="05000000000000000000" charset="0"/>
              <a:buChar char="l"/>
            </a:pPr>
            <a:endParaRPr lang="en-US" altLang="zh-CN" sz="2400"/>
          </a:p>
          <a:p>
            <a:pPr marL="342900" indent="-342900">
              <a:buFont typeface="Wingdings" panose="05000000000000000000" charset="0"/>
              <a:buChar char="l"/>
            </a:pPr>
            <a:endParaRPr lang="en-US" altLang="zh-CN" sz="2400"/>
          </a:p>
          <a:p>
            <a:pPr marL="342900" indent="-342900">
              <a:buFont typeface="Wingdings" panose="05000000000000000000" charset="0"/>
              <a:buChar char="l"/>
            </a:pPr>
            <a:endParaRPr lang="en-US" altLang="zh-CN"/>
          </a:p>
          <a:p>
            <a:pPr marL="342900" indent="-342900">
              <a:buFont typeface="Wingdings" panose="05000000000000000000" charset="0"/>
              <a:buChar char="l"/>
            </a:pPr>
            <a:r>
              <a:rPr lang="en-US" altLang="zh-CN" sz="2400"/>
              <a:t>The non-negativity makes the resulting matrices easier to inspect</a:t>
            </a:r>
            <a:endParaRPr lang="en-US" altLang="zh-CN"/>
          </a:p>
          <a:p>
            <a:pPr marL="342900" indent="-342900">
              <a:buFont typeface="Wingdings" panose="05000000000000000000" charset="0"/>
              <a:buChar char="l"/>
            </a:pPr>
            <a:endParaRPr lang="en-US" altLang="zh-CN"/>
          </a:p>
        </p:txBody>
      </p:sp>
      <p:graphicFrame>
        <p:nvGraphicFramePr>
          <p:cNvPr id="9" name="对象 8">
            <a:hlinkClick r:id="" action="ppaction://ole?verb=0"/>
          </p:cNvPr>
          <p:cNvGraphicFramePr>
            <a:graphicFrameLocks noChangeAspect="1"/>
          </p:cNvGraphicFramePr>
          <p:nvPr/>
        </p:nvGraphicFramePr>
        <p:xfrm>
          <a:off x="2014855" y="3537585"/>
          <a:ext cx="2632710" cy="723900"/>
        </p:xfrm>
        <a:graphic>
          <a:graphicData uri="http://schemas.openxmlformats.org/presentationml/2006/ole">
            <mc:AlternateContent xmlns:mc="http://schemas.openxmlformats.org/markup-compatibility/2006">
              <mc:Choice xmlns:v="urn:schemas-microsoft-com:vml" Requires="v">
                <p:oleObj spid="_x0000_s2052" r:id="rId5" imgW="1016000" imgH="279400" progId="Equation.KSEE3">
                  <p:embed/>
                </p:oleObj>
              </mc:Choice>
              <mc:Fallback>
                <p:oleObj r:id="rId5" imgW="1016000" imgH="279400" progId="Equation.KSEE3">
                  <p:embed/>
                  <p:pic>
                    <p:nvPicPr>
                      <p:cNvPr id="0" name="图片 2048"/>
                      <p:cNvPicPr/>
                      <p:nvPr/>
                    </p:nvPicPr>
                    <p:blipFill>
                      <a:blip r:embed="rId6"/>
                      <a:stretch>
                        <a:fillRect/>
                      </a:stretch>
                    </p:blipFill>
                    <p:spPr>
                      <a:xfrm>
                        <a:off x="2014855" y="3537585"/>
                        <a:ext cx="2632710" cy="7239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Separation</a:t>
            </a:r>
          </a:p>
        </p:txBody>
      </p:sp>
      <p:sp>
        <p:nvSpPr>
          <p:cNvPr id="4" name="文本框 3"/>
          <p:cNvSpPr txBox="1"/>
          <p:nvPr/>
        </p:nvSpPr>
        <p:spPr>
          <a:xfrm>
            <a:off x="784225" y="1144905"/>
            <a:ext cx="10597515" cy="5631180"/>
          </a:xfrm>
          <a:prstGeom prst="rect">
            <a:avLst/>
          </a:prstGeom>
          <a:noFill/>
        </p:spPr>
        <p:txBody>
          <a:bodyPr wrap="square" rtlCol="0">
            <a:spAutoFit/>
          </a:bodyPr>
          <a:lstStyle/>
          <a:p>
            <a:pPr indent="0" algn="just">
              <a:buFont typeface="Wingdings" panose="05000000000000000000" charset="0"/>
              <a:buNone/>
            </a:pPr>
            <a:r>
              <a:rPr lang="en-US" altLang="zh-CN" sz="2400" dirty="0"/>
              <a:t>What  are the problems with applying NMF into LIBS?</a:t>
            </a:r>
          </a:p>
          <a:p>
            <a:pPr indent="0" algn="just">
              <a:buFont typeface="Wingdings" panose="05000000000000000000" charset="0"/>
              <a:buNone/>
            </a:pPr>
            <a:endParaRPr lang="en-US" altLang="zh-CN" sz="2400" dirty="0"/>
          </a:p>
          <a:p>
            <a:pPr marL="342900" indent="-342900" algn="just">
              <a:buFont typeface="Wingdings" panose="05000000000000000000" charset="0"/>
              <a:buChar char="l"/>
            </a:pPr>
            <a:r>
              <a:rPr lang="en-US" altLang="zh-CN" sz="2400" dirty="0"/>
              <a:t>The non-convex solution space of NMF causes the non-unique estimation of the original source signals.</a:t>
            </a:r>
          </a:p>
          <a:p>
            <a:pPr marL="342900" indent="-342900" algn="just">
              <a:buFont typeface="Wingdings" panose="05000000000000000000" charset="0"/>
              <a:buChar char="l"/>
            </a:pPr>
            <a:r>
              <a:rPr lang="en-US" altLang="zh-CN" sz="2400" dirty="0"/>
              <a:t>The variance of the </a:t>
            </a:r>
            <a:r>
              <a:rPr lang="en-US" altLang="zh-CN" sz="2400" dirty="0" err="1"/>
              <a:t>biosignals</a:t>
            </a:r>
            <a:r>
              <a:rPr lang="en-US" altLang="zh-CN" sz="2400" dirty="0"/>
              <a:t> on different sleeps.</a:t>
            </a:r>
          </a:p>
          <a:p>
            <a:pPr marL="342900" indent="-342900" algn="just">
              <a:buFont typeface="Wingdings" panose="05000000000000000000" charset="0"/>
              <a:buChar char="l"/>
            </a:pPr>
            <a:endParaRPr lang="en-US" altLang="zh-CN" sz="2400" dirty="0"/>
          </a:p>
          <a:p>
            <a:pPr indent="0" algn="just">
              <a:buFont typeface="Wingdings" panose="05000000000000000000" charset="0"/>
              <a:buNone/>
            </a:pPr>
            <a:r>
              <a:rPr lang="en-US" altLang="zh-CN" sz="2400" dirty="0">
                <a:sym typeface="+mn-ea"/>
              </a:rPr>
              <a:t>How to solve these two problems?</a:t>
            </a:r>
          </a:p>
          <a:p>
            <a:pPr indent="0" algn="just">
              <a:buFont typeface="Wingdings" panose="05000000000000000000" charset="0"/>
              <a:buNone/>
            </a:pPr>
            <a:r>
              <a:rPr lang="en-US" altLang="zh-CN" sz="2400" dirty="0">
                <a:sym typeface="+mn-ea"/>
              </a:rPr>
              <a:t> </a:t>
            </a:r>
            <a:endParaRPr lang="en-US" altLang="zh-CN" sz="2400" dirty="0"/>
          </a:p>
          <a:p>
            <a:pPr marL="342900" indent="-342900" algn="just">
              <a:buFont typeface="Wingdings" panose="05000000000000000000" charset="0"/>
              <a:buChar char="l"/>
            </a:pPr>
            <a:r>
              <a:rPr lang="en-US" altLang="zh-CN" sz="2400" dirty="0">
                <a:sym typeface="+mn-ea"/>
              </a:rPr>
              <a:t>Combine NMF with Spectral Template Learning Algorithm</a:t>
            </a:r>
            <a:endParaRPr lang="en-US" altLang="zh-CN" sz="2400" dirty="0"/>
          </a:p>
          <a:p>
            <a:pPr marL="342900" indent="-342900" algn="just">
              <a:buFont typeface="Wingdings" panose="05000000000000000000" charset="0"/>
              <a:buChar char="l"/>
            </a:pPr>
            <a:r>
              <a:rPr lang="en-US" altLang="zh-CN" sz="2400" dirty="0">
                <a:sym typeface="+mn-ea"/>
              </a:rPr>
              <a:t>Use </a:t>
            </a:r>
            <a:r>
              <a:rPr lang="en-US" altLang="zh-CN" sz="2400" dirty="0" err="1">
                <a:sym typeface="+mn-ea"/>
              </a:rPr>
              <a:t>Itakura</a:t>
            </a:r>
            <a:r>
              <a:rPr lang="en-US" altLang="zh-CN" sz="2400" dirty="0">
                <a:sym typeface="+mn-ea"/>
              </a:rPr>
              <a:t> Saito (IS) divergence as the cost function. Since it holds a scale-</a:t>
            </a:r>
            <a:r>
              <a:rPr lang="en-US" altLang="zh-CN" sz="2400" dirty="0" err="1">
                <a:sym typeface="+mn-ea"/>
              </a:rPr>
              <a:t>invarianct</a:t>
            </a:r>
            <a:r>
              <a:rPr lang="en-US" altLang="zh-CN" sz="2400" dirty="0">
                <a:sym typeface="+mn-ea"/>
              </a:rPr>
              <a:t> property that could help minimize the variance on different sleeps.</a:t>
            </a:r>
          </a:p>
          <a:p>
            <a:pPr marL="342900" indent="-342900" algn="just">
              <a:buFont typeface="Wingdings" panose="05000000000000000000" charset="0"/>
              <a:buChar char="l"/>
            </a:pPr>
            <a:endParaRPr lang="en-US" altLang="zh-CN" sz="2400" dirty="0"/>
          </a:p>
          <a:p>
            <a:pPr indent="0" algn="just">
              <a:buFont typeface="Wingdings" panose="05000000000000000000" charset="0"/>
              <a:buNone/>
            </a:pPr>
            <a:endParaRPr lang="en-US" altLang="zh-CN" sz="2400" dirty="0"/>
          </a:p>
          <a:p>
            <a:pPr indent="0" algn="just">
              <a:buFont typeface="Wingdings" panose="05000000000000000000" charset="0"/>
              <a:buNone/>
            </a:pPr>
            <a:endParaRPr lang="en-US" altLang="zh-CN" sz="2400" dirty="0"/>
          </a:p>
          <a:p>
            <a:pPr indent="0" algn="just">
              <a:buFont typeface="Wingdings" panose="05000000000000000000" charset="0"/>
              <a:buNone/>
            </a:pPr>
            <a:endParaRPr lang="en-US" altLang="zh-CN" sz="2400" dirty="0"/>
          </a:p>
        </p:txBody>
      </p:sp>
      <p:graphicFrame>
        <p:nvGraphicFramePr>
          <p:cNvPr id="6" name="对象 5">
            <a:hlinkClick r:id="" action="ppaction://ole?verb=0"/>
          </p:cNvPr>
          <p:cNvGraphicFramePr>
            <a:graphicFrameLocks noChangeAspect="1"/>
          </p:cNvGraphicFramePr>
          <p:nvPr/>
        </p:nvGraphicFramePr>
        <p:xfrm>
          <a:off x="3983355" y="5318125"/>
          <a:ext cx="4225290" cy="829310"/>
        </p:xfrm>
        <a:graphic>
          <a:graphicData uri="http://schemas.openxmlformats.org/presentationml/2006/ole">
            <mc:AlternateContent xmlns:mc="http://schemas.openxmlformats.org/markup-compatibility/2006">
              <mc:Choice xmlns:v="urn:schemas-microsoft-com:vml" Requires="v">
                <p:oleObj spid="_x0000_s3076" r:id="rId4" imgW="2005965" imgH="393700" progId="Equation.KSEE3">
                  <p:embed/>
                </p:oleObj>
              </mc:Choice>
              <mc:Fallback>
                <p:oleObj r:id="rId4" imgW="2005965" imgH="393700" progId="Equation.KSEE3">
                  <p:embed/>
                  <p:pic>
                    <p:nvPicPr>
                      <p:cNvPr id="0" name="图片 3072"/>
                      <p:cNvPicPr/>
                      <p:nvPr/>
                    </p:nvPicPr>
                    <p:blipFill>
                      <a:blip r:embed="rId5"/>
                      <a:stretch>
                        <a:fillRect/>
                      </a:stretch>
                    </p:blipFill>
                    <p:spPr>
                      <a:xfrm>
                        <a:off x="3983355" y="5318125"/>
                        <a:ext cx="4225290" cy="82931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25550" y="736600"/>
            <a:ext cx="2914015" cy="670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795" dirty="0">
                <a:solidFill>
                  <a:schemeClr val="bg1"/>
                </a:solidFill>
                <a:latin typeface="微软雅黑" panose="020B0503020204020204" pitchFamily="34" charset="-122"/>
                <a:ea typeface="微软雅黑" panose="020B0503020204020204" pitchFamily="34" charset="-122"/>
                <a:sym typeface="FZHei-B01S" panose="02010601030101010101" pitchFamily="2" charset="-122"/>
              </a:rPr>
              <a:t>CONTENTS</a:t>
            </a:r>
            <a:endParaRPr lang="zh-CN" altLang="en-US" sz="3795" dirty="0">
              <a:solidFill>
                <a:schemeClr val="bg1"/>
              </a:solidFill>
              <a:latin typeface="微软雅黑" panose="020B0503020204020204" pitchFamily="34" charset="-122"/>
              <a:ea typeface="微软雅黑" panose="020B0503020204020204" pitchFamily="34" charset="-122"/>
              <a:sym typeface="FZHei-B01S" panose="02010601030101010101" pitchFamily="2" charset="-122"/>
            </a:endParaRPr>
          </a:p>
        </p:txBody>
      </p:sp>
      <p:grpSp>
        <p:nvGrpSpPr>
          <p:cNvPr id="24" name="组合 23"/>
          <p:cNvGrpSpPr/>
          <p:nvPr/>
        </p:nvGrpSpPr>
        <p:grpSpPr>
          <a:xfrm>
            <a:off x="1077524" y="1845635"/>
            <a:ext cx="9027295" cy="2465423"/>
            <a:chOff x="1077524" y="2683835"/>
            <a:chExt cx="9027295" cy="2465423"/>
          </a:xfrm>
        </p:grpSpPr>
        <p:grpSp>
          <p:nvGrpSpPr>
            <p:cNvPr id="5" name="组合 4"/>
            <p:cNvGrpSpPr/>
            <p:nvPr/>
          </p:nvGrpSpPr>
          <p:grpSpPr>
            <a:xfrm>
              <a:off x="1078012" y="2683836"/>
              <a:ext cx="4376917" cy="1065224"/>
              <a:chOff x="2959902" y="1978591"/>
              <a:chExt cx="4150201" cy="1010044"/>
            </a:xfrm>
          </p:grpSpPr>
          <p:sp>
            <p:nvSpPr>
              <p:cNvPr id="6" name="文本框 30"/>
              <p:cNvSpPr txBox="1"/>
              <p:nvPr/>
            </p:nvSpPr>
            <p:spPr>
              <a:xfrm>
                <a:off x="3698386" y="2079396"/>
                <a:ext cx="3137448" cy="553336"/>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FZHei-B01S" panose="02010601030101010101" pitchFamily="2" charset="-122"/>
                  </a:rPr>
                  <a:t>Background</a:t>
                </a:r>
              </a:p>
            </p:txBody>
          </p:sp>
          <p:sp>
            <p:nvSpPr>
              <p:cNvPr id="7" name="文本框 31"/>
              <p:cNvSpPr txBox="1"/>
              <p:nvPr/>
            </p:nvSpPr>
            <p:spPr>
              <a:xfrm>
                <a:off x="3532220" y="2470518"/>
                <a:ext cx="3577883" cy="518117"/>
              </a:xfrm>
              <a:prstGeom prst="rect">
                <a:avLst/>
              </a:prstGeom>
              <a:noFill/>
            </p:spPr>
            <p:txBody>
              <a:bodyPr wrap="square" rtlCol="0"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Section 1, 2</a:t>
                </a: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p>
            </p:txBody>
          </p:sp>
          <p:sp>
            <p:nvSpPr>
              <p:cNvPr id="8" name="矩形 7"/>
              <p:cNvSpPr/>
              <p:nvPr/>
            </p:nvSpPr>
            <p:spPr>
              <a:xfrm>
                <a:off x="2959902" y="1978591"/>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rPr>
                  <a:t>01</a:t>
                </a:r>
                <a:endParaRPr lang="zh-CN" altLang="en-US"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endParaRPr>
              </a:p>
            </p:txBody>
          </p:sp>
        </p:grpSp>
        <p:grpSp>
          <p:nvGrpSpPr>
            <p:cNvPr id="9" name="组合 8"/>
            <p:cNvGrpSpPr/>
            <p:nvPr/>
          </p:nvGrpSpPr>
          <p:grpSpPr>
            <a:xfrm>
              <a:off x="5658475" y="2683835"/>
              <a:ext cx="4446344" cy="1029190"/>
              <a:chOff x="2959902" y="2912869"/>
              <a:chExt cx="4216030" cy="975877"/>
            </a:xfrm>
          </p:grpSpPr>
          <p:sp>
            <p:nvSpPr>
              <p:cNvPr id="10" name="文本框 34"/>
              <p:cNvSpPr txBox="1"/>
              <p:nvPr/>
            </p:nvSpPr>
            <p:spPr>
              <a:xfrm>
                <a:off x="3547305" y="3364311"/>
                <a:ext cx="3628627" cy="524435"/>
              </a:xfrm>
              <a:prstGeom prst="rect">
                <a:avLst/>
              </a:prstGeom>
              <a:noFill/>
            </p:spPr>
            <p:txBody>
              <a:bodyPr wrap="square" rtlCol="0"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Section 1, 2</a:t>
                </a: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p>
            </p:txBody>
          </p:sp>
          <p:grpSp>
            <p:nvGrpSpPr>
              <p:cNvPr id="11" name="组合 10"/>
              <p:cNvGrpSpPr/>
              <p:nvPr/>
            </p:nvGrpSpPr>
            <p:grpSpPr>
              <a:xfrm>
                <a:off x="2959902" y="2912869"/>
                <a:ext cx="3875932" cy="704952"/>
                <a:chOff x="2959902" y="2912869"/>
                <a:chExt cx="3875932" cy="704952"/>
              </a:xfrm>
            </p:grpSpPr>
            <p:sp>
              <p:nvSpPr>
                <p:cNvPr id="12" name="文本框 36"/>
                <p:cNvSpPr txBox="1"/>
                <p:nvPr/>
              </p:nvSpPr>
              <p:spPr>
                <a:xfrm>
                  <a:off x="3698386" y="3003735"/>
                  <a:ext cx="3137448" cy="553336"/>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Challenges</a:t>
                  </a:r>
                </a:p>
              </p:txBody>
            </p:sp>
            <p:sp>
              <p:nvSpPr>
                <p:cNvPr id="13" name="矩形 12"/>
                <p:cNvSpPr/>
                <p:nvPr/>
              </p:nvSpPr>
              <p:spPr>
                <a:xfrm>
                  <a:off x="2959902" y="2912869"/>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rPr>
                    <a:t>02</a:t>
                  </a:r>
                  <a:endParaRPr lang="zh-CN" altLang="en-US"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endParaRPr>
                </a:p>
              </p:txBody>
            </p:sp>
          </p:grpSp>
        </p:grpSp>
        <p:grpSp>
          <p:nvGrpSpPr>
            <p:cNvPr id="14" name="组合 13"/>
            <p:cNvGrpSpPr/>
            <p:nvPr/>
          </p:nvGrpSpPr>
          <p:grpSpPr>
            <a:xfrm>
              <a:off x="1077524" y="4052660"/>
              <a:ext cx="4087673" cy="1096598"/>
              <a:chOff x="2959902" y="3847147"/>
              <a:chExt cx="3875932" cy="1039793"/>
            </a:xfrm>
          </p:grpSpPr>
          <p:sp>
            <p:nvSpPr>
              <p:cNvPr id="15" name="文本框 39"/>
              <p:cNvSpPr txBox="1"/>
              <p:nvPr/>
            </p:nvSpPr>
            <p:spPr>
              <a:xfrm>
                <a:off x="3545976" y="4362505"/>
                <a:ext cx="2953882" cy="524435"/>
              </a:xfrm>
              <a:prstGeom prst="rect">
                <a:avLst/>
              </a:prstGeom>
              <a:noFill/>
            </p:spPr>
            <p:txBody>
              <a:bodyPr wrap="square" rtlCol="0"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Section 3, 7</a:t>
                </a: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p>
            </p:txBody>
          </p:sp>
          <p:grpSp>
            <p:nvGrpSpPr>
              <p:cNvPr id="16" name="组合 15"/>
              <p:cNvGrpSpPr/>
              <p:nvPr/>
            </p:nvGrpSpPr>
            <p:grpSpPr>
              <a:xfrm>
                <a:off x="2959902" y="3847147"/>
                <a:ext cx="3875932" cy="704952"/>
                <a:chOff x="2959902" y="3847147"/>
                <a:chExt cx="3875932" cy="704952"/>
              </a:xfrm>
            </p:grpSpPr>
            <p:sp>
              <p:nvSpPr>
                <p:cNvPr id="17" name="文本框 41"/>
                <p:cNvSpPr txBox="1"/>
                <p:nvPr/>
              </p:nvSpPr>
              <p:spPr>
                <a:xfrm>
                  <a:off x="3698386" y="3928074"/>
                  <a:ext cx="3137448" cy="553336"/>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Hardware</a:t>
                  </a:r>
                </a:p>
              </p:txBody>
            </p:sp>
            <p:sp>
              <p:nvSpPr>
                <p:cNvPr id="18" name="矩形 17"/>
                <p:cNvSpPr/>
                <p:nvPr/>
              </p:nvSpPr>
              <p:spPr>
                <a:xfrm>
                  <a:off x="2959902" y="3847147"/>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rPr>
                    <a:t>03</a:t>
                  </a:r>
                  <a:endParaRPr lang="zh-CN" altLang="en-US"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endParaRPr>
                </a:p>
              </p:txBody>
            </p:sp>
          </p:grpSp>
        </p:grpSp>
        <p:grpSp>
          <p:nvGrpSpPr>
            <p:cNvPr id="19" name="组合 18"/>
            <p:cNvGrpSpPr/>
            <p:nvPr/>
          </p:nvGrpSpPr>
          <p:grpSpPr>
            <a:xfrm>
              <a:off x="5658474" y="4052657"/>
              <a:ext cx="4087673" cy="1064583"/>
              <a:chOff x="2959902" y="4761548"/>
              <a:chExt cx="3875932" cy="1009437"/>
            </a:xfrm>
          </p:grpSpPr>
          <p:sp>
            <p:nvSpPr>
              <p:cNvPr id="20" name="文本框 44"/>
              <p:cNvSpPr txBox="1"/>
              <p:nvPr/>
            </p:nvSpPr>
            <p:spPr>
              <a:xfrm>
                <a:off x="3567682" y="5252878"/>
                <a:ext cx="2725284" cy="518107"/>
              </a:xfrm>
              <a:prstGeom prst="rect">
                <a:avLst/>
              </a:prstGeom>
              <a:noFill/>
            </p:spPr>
            <p:txBody>
              <a:bodyPr wrap="square" rtlCol="0"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Section 3,4,5,6,7</a:t>
                </a: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p>
            </p:txBody>
          </p:sp>
          <p:grpSp>
            <p:nvGrpSpPr>
              <p:cNvPr id="21" name="组合 20"/>
              <p:cNvGrpSpPr/>
              <p:nvPr/>
            </p:nvGrpSpPr>
            <p:grpSpPr>
              <a:xfrm>
                <a:off x="2959902" y="4761548"/>
                <a:ext cx="3875932" cy="704952"/>
                <a:chOff x="2959902" y="4761548"/>
                <a:chExt cx="3875932" cy="704952"/>
              </a:xfrm>
            </p:grpSpPr>
            <p:sp>
              <p:nvSpPr>
                <p:cNvPr id="22" name="文本框 46"/>
                <p:cNvSpPr txBox="1"/>
                <p:nvPr/>
              </p:nvSpPr>
              <p:spPr>
                <a:xfrm>
                  <a:off x="3698386" y="4852414"/>
                  <a:ext cx="3137448" cy="553336"/>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3" name="矩形 22"/>
                <p:cNvSpPr/>
                <p:nvPr/>
              </p:nvSpPr>
              <p:spPr>
                <a:xfrm>
                  <a:off x="2959902" y="4761548"/>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rPr>
                    <a:t>04</a:t>
                  </a:r>
                  <a:endParaRPr lang="zh-CN" altLang="en-US"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endParaRPr>
                </a:p>
              </p:txBody>
            </p:sp>
          </p:grpSp>
        </p:grpSp>
      </p:grpSp>
      <p:grpSp>
        <p:nvGrpSpPr>
          <p:cNvPr id="25" name="组合 24"/>
          <p:cNvGrpSpPr/>
          <p:nvPr/>
        </p:nvGrpSpPr>
        <p:grpSpPr>
          <a:xfrm>
            <a:off x="1090712" y="4487235"/>
            <a:ext cx="9026807" cy="1068556"/>
            <a:chOff x="1078012" y="2683835"/>
            <a:chExt cx="9026807" cy="1068556"/>
          </a:xfrm>
        </p:grpSpPr>
        <p:grpSp>
          <p:nvGrpSpPr>
            <p:cNvPr id="26" name="组合 25"/>
            <p:cNvGrpSpPr/>
            <p:nvPr/>
          </p:nvGrpSpPr>
          <p:grpSpPr>
            <a:xfrm>
              <a:off x="1078012" y="2683836"/>
              <a:ext cx="4376917" cy="1068555"/>
              <a:chOff x="2959902" y="1978591"/>
              <a:chExt cx="4150201" cy="1013202"/>
            </a:xfrm>
          </p:grpSpPr>
          <p:sp>
            <p:nvSpPr>
              <p:cNvPr id="27" name="文本框 30"/>
              <p:cNvSpPr txBox="1"/>
              <p:nvPr/>
            </p:nvSpPr>
            <p:spPr>
              <a:xfrm>
                <a:off x="3698386" y="2079396"/>
                <a:ext cx="3137448" cy="553336"/>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FZHei-B01S" panose="02010601030101010101" pitchFamily="2" charset="-122"/>
                  </a:rPr>
                  <a:t>Evaluation</a:t>
                </a:r>
              </a:p>
            </p:txBody>
          </p:sp>
          <p:sp>
            <p:nvSpPr>
              <p:cNvPr id="28" name="文本框 31"/>
              <p:cNvSpPr txBox="1"/>
              <p:nvPr/>
            </p:nvSpPr>
            <p:spPr>
              <a:xfrm>
                <a:off x="3532220" y="2467359"/>
                <a:ext cx="3577883" cy="524434"/>
              </a:xfrm>
              <a:prstGeom prst="rect">
                <a:avLst/>
              </a:prstGeom>
              <a:noFill/>
            </p:spPr>
            <p:txBody>
              <a:bodyPr wrap="square" rtlCol="0"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Section 8</a:t>
                </a: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p>
            </p:txBody>
          </p:sp>
          <p:sp>
            <p:nvSpPr>
              <p:cNvPr id="29" name="矩形 28"/>
              <p:cNvSpPr/>
              <p:nvPr/>
            </p:nvSpPr>
            <p:spPr>
              <a:xfrm>
                <a:off x="2959902" y="1978591"/>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rPr>
                  <a:t>05</a:t>
                </a:r>
                <a:endParaRPr lang="zh-CN" altLang="en-US"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endParaRPr>
              </a:p>
            </p:txBody>
          </p:sp>
        </p:grpSp>
        <p:grpSp>
          <p:nvGrpSpPr>
            <p:cNvPr id="30" name="组合 29"/>
            <p:cNvGrpSpPr/>
            <p:nvPr/>
          </p:nvGrpSpPr>
          <p:grpSpPr>
            <a:xfrm>
              <a:off x="5658475" y="2683835"/>
              <a:ext cx="4446344" cy="1025497"/>
              <a:chOff x="2959902" y="2912869"/>
              <a:chExt cx="4216030" cy="972376"/>
            </a:xfrm>
          </p:grpSpPr>
          <p:sp>
            <p:nvSpPr>
              <p:cNvPr id="31" name="文本框 34"/>
              <p:cNvSpPr txBox="1"/>
              <p:nvPr/>
            </p:nvSpPr>
            <p:spPr>
              <a:xfrm>
                <a:off x="3547305" y="3367811"/>
                <a:ext cx="3628627" cy="517434"/>
              </a:xfrm>
              <a:prstGeom prst="rect">
                <a:avLst/>
              </a:prstGeom>
              <a:noFill/>
            </p:spPr>
            <p:txBody>
              <a:bodyPr wrap="square" rtlCol="0"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r>
                  <a:rPr lang="en-US" altLang="zh-CN"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Section 10</a:t>
                </a:r>
                <a:r>
                  <a:rPr lang="zh-CN" altLang="en-US" sz="2000"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t>
                </a:r>
              </a:p>
            </p:txBody>
          </p:sp>
          <p:grpSp>
            <p:nvGrpSpPr>
              <p:cNvPr id="32" name="组合 31"/>
              <p:cNvGrpSpPr/>
              <p:nvPr/>
            </p:nvGrpSpPr>
            <p:grpSpPr>
              <a:xfrm>
                <a:off x="2959902" y="2912869"/>
                <a:ext cx="3875932" cy="704952"/>
                <a:chOff x="2959902" y="2912869"/>
                <a:chExt cx="3875932" cy="704952"/>
              </a:xfrm>
            </p:grpSpPr>
            <p:sp>
              <p:nvSpPr>
                <p:cNvPr id="33" name="文本框 36"/>
                <p:cNvSpPr txBox="1"/>
                <p:nvPr/>
              </p:nvSpPr>
              <p:spPr>
                <a:xfrm>
                  <a:off x="3698386" y="3003735"/>
                  <a:ext cx="3137448" cy="553336"/>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Conclusion</a:t>
                  </a:r>
                </a:p>
              </p:txBody>
            </p:sp>
            <p:sp>
              <p:nvSpPr>
                <p:cNvPr id="34" name="矩形 33"/>
                <p:cNvSpPr/>
                <p:nvPr/>
              </p:nvSpPr>
              <p:spPr>
                <a:xfrm>
                  <a:off x="2959902" y="2912869"/>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rPr>
                    <a:t>06</a:t>
                  </a:r>
                  <a:endParaRPr lang="zh-CN" altLang="en-US" sz="3375" dirty="0">
                    <a:solidFill>
                      <a:schemeClr val="accent1"/>
                    </a:solidFill>
                    <a:latin typeface="微软雅黑" panose="020B0503020204020204" pitchFamily="34" charset="-122"/>
                    <a:ea typeface="微软雅黑" panose="020B0503020204020204" pitchFamily="34" charset="-122"/>
                    <a:sym typeface="FZHei-B01S" panose="02010601030101010101" pitchFamily="2"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Separation</a:t>
            </a:r>
          </a:p>
        </p:txBody>
      </p:sp>
      <p:pic>
        <p:nvPicPr>
          <p:cNvPr id="5" name="图片 4" descr="微信截图_20190428195127"/>
          <p:cNvPicPr>
            <a:picLocks noChangeAspect="1"/>
          </p:cNvPicPr>
          <p:nvPr/>
        </p:nvPicPr>
        <p:blipFill>
          <a:blip r:embed="rId3"/>
          <a:stretch>
            <a:fillRect/>
          </a:stretch>
        </p:blipFill>
        <p:spPr>
          <a:xfrm>
            <a:off x="1067435" y="1311275"/>
            <a:ext cx="10057765" cy="3308985"/>
          </a:xfrm>
          <a:prstGeom prst="rect">
            <a:avLst/>
          </a:prstGeom>
        </p:spPr>
      </p:pic>
      <p:sp>
        <p:nvSpPr>
          <p:cNvPr id="7" name="文本框 6"/>
          <p:cNvSpPr txBox="1"/>
          <p:nvPr/>
        </p:nvSpPr>
        <p:spPr>
          <a:xfrm>
            <a:off x="1174115" y="4726940"/>
            <a:ext cx="9754870" cy="2676525"/>
          </a:xfrm>
          <a:prstGeom prst="rect">
            <a:avLst/>
          </a:prstGeom>
          <a:noFill/>
        </p:spPr>
        <p:txBody>
          <a:bodyPr wrap="square" rtlCol="0">
            <a:spAutoFit/>
          </a:bodyPr>
          <a:lstStyle/>
          <a:p>
            <a:pPr marL="342900" indent="-342900" algn="just">
              <a:buFont typeface="Wingdings" panose="05000000000000000000" charset="0"/>
              <a:buChar char="l"/>
            </a:pPr>
            <a:r>
              <a:rPr lang="en-US" altLang="zh-CN" sz="2400">
                <a:sym typeface="+mn-ea"/>
              </a:rPr>
              <a:t>W is the spectral template matrix representing basis patterns (components).</a:t>
            </a:r>
          </a:p>
          <a:p>
            <a:pPr marL="342900" indent="-342900" algn="just">
              <a:buFont typeface="Wingdings" panose="05000000000000000000" charset="0"/>
              <a:buChar char="l"/>
            </a:pPr>
            <a:r>
              <a:rPr lang="en-US" altLang="zh-CN" sz="2400"/>
              <a:t>H is the activation matrix expressing time points (positions) when the signal patterns in W is activatied.</a:t>
            </a:r>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Sleep Stage Classification</a:t>
            </a:r>
          </a:p>
        </p:txBody>
      </p:sp>
      <p:sp>
        <p:nvSpPr>
          <p:cNvPr id="57" name="燕尾形 27"/>
          <p:cNvSpPr/>
          <p:nvPr/>
        </p:nvSpPr>
        <p:spPr>
          <a:xfrm>
            <a:off x="2789465" y="3880711"/>
            <a:ext cx="2208245" cy="288032"/>
          </a:xfrm>
          <a:prstGeom prst="chevron">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58" name="燕尾形 28"/>
          <p:cNvSpPr/>
          <p:nvPr/>
        </p:nvSpPr>
        <p:spPr>
          <a:xfrm>
            <a:off x="5237737" y="3880711"/>
            <a:ext cx="2208245" cy="288032"/>
          </a:xfrm>
          <a:prstGeom prst="chevron">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59" name="燕尾形 29"/>
          <p:cNvSpPr/>
          <p:nvPr/>
        </p:nvSpPr>
        <p:spPr>
          <a:xfrm>
            <a:off x="7706113" y="3880711"/>
            <a:ext cx="2208245" cy="288032"/>
          </a:xfrm>
          <a:prstGeom prst="chevron">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61" name="Freeform 197"/>
          <p:cNvSpPr>
            <a:spLocks noChangeAspect="1" noEditPoints="1"/>
          </p:cNvSpPr>
          <p:nvPr/>
        </p:nvSpPr>
        <p:spPr bwMode="auto">
          <a:xfrm>
            <a:off x="9468241" y="1726977"/>
            <a:ext cx="446117" cy="480000"/>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62" name="Freeform 234"/>
          <p:cNvSpPr>
            <a:spLocks noChangeAspect="1"/>
          </p:cNvSpPr>
          <p:nvPr/>
        </p:nvSpPr>
        <p:spPr bwMode="auto">
          <a:xfrm>
            <a:off x="4500363" y="1671641"/>
            <a:ext cx="497348" cy="480000"/>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微软雅黑" panose="020B0503020204020204" pitchFamily="34" charset="-122"/>
              <a:ea typeface="微软雅黑" panose="020B0503020204020204" pitchFamily="34" charset="-122"/>
              <a:sym typeface="FZHei-B01S" panose="02010601030101010101" pitchFamily="2" charset="-122"/>
            </a:endParaRPr>
          </a:p>
        </p:txBody>
      </p:sp>
      <p:cxnSp>
        <p:nvCxnSpPr>
          <p:cNvPr id="64" name="直接连接符 18"/>
          <p:cNvCxnSpPr/>
          <p:nvPr/>
        </p:nvCxnSpPr>
        <p:spPr>
          <a:xfrm>
            <a:off x="9691299" y="2226551"/>
            <a:ext cx="0" cy="1654160"/>
          </a:xfrm>
          <a:prstGeom prst="line">
            <a:avLst/>
          </a:prstGeom>
          <a:noFill/>
          <a:ln w="9525" cap="flat" cmpd="sng" algn="ctr">
            <a:solidFill>
              <a:schemeClr val="tx1">
                <a:lumMod val="75000"/>
                <a:lumOff val="25000"/>
              </a:schemeClr>
            </a:solidFill>
            <a:prstDash val="solid"/>
          </a:ln>
          <a:effectLst/>
        </p:spPr>
      </p:cxnSp>
      <p:cxnSp>
        <p:nvCxnSpPr>
          <p:cNvPr id="65" name="直接连接符 19"/>
          <p:cNvCxnSpPr/>
          <p:nvPr/>
        </p:nvCxnSpPr>
        <p:spPr>
          <a:xfrm>
            <a:off x="7202204" y="4168743"/>
            <a:ext cx="0" cy="1654160"/>
          </a:xfrm>
          <a:prstGeom prst="line">
            <a:avLst/>
          </a:prstGeom>
          <a:noFill/>
          <a:ln w="9525" cap="flat" cmpd="sng" algn="ctr">
            <a:solidFill>
              <a:schemeClr val="tx1">
                <a:lumMod val="75000"/>
                <a:lumOff val="25000"/>
              </a:schemeClr>
            </a:solidFill>
            <a:prstDash val="solid"/>
          </a:ln>
          <a:effectLst/>
        </p:spPr>
      </p:cxnSp>
      <p:cxnSp>
        <p:nvCxnSpPr>
          <p:cNvPr id="66" name="直接连接符 20"/>
          <p:cNvCxnSpPr/>
          <p:nvPr/>
        </p:nvCxnSpPr>
        <p:spPr>
          <a:xfrm>
            <a:off x="4749037" y="2206977"/>
            <a:ext cx="0" cy="1654160"/>
          </a:xfrm>
          <a:prstGeom prst="line">
            <a:avLst/>
          </a:prstGeom>
          <a:noFill/>
          <a:ln w="9525" cap="flat" cmpd="sng" algn="ctr">
            <a:solidFill>
              <a:schemeClr val="tx1">
                <a:lumMod val="75000"/>
                <a:lumOff val="25000"/>
              </a:schemeClr>
            </a:solidFill>
            <a:prstDash val="solid"/>
          </a:ln>
          <a:effectLst/>
        </p:spPr>
      </p:cxnSp>
      <p:sp>
        <p:nvSpPr>
          <p:cNvPr id="68" name="KSO_Shape"/>
          <p:cNvSpPr/>
          <p:nvPr/>
        </p:nvSpPr>
        <p:spPr bwMode="auto">
          <a:xfrm>
            <a:off x="7000130" y="5896243"/>
            <a:ext cx="503909" cy="526181"/>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69" name="išľíďè"/>
          <p:cNvSpPr/>
          <p:nvPr/>
        </p:nvSpPr>
        <p:spPr bwMode="auto">
          <a:xfrm>
            <a:off x="2112116" y="307730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20000"/>
              </a:lnSpc>
              <a:spcBef>
                <a:spcPct val="0"/>
              </a:spcBef>
              <a:defRPr/>
            </a:pP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FZHei-B01S" panose="02010601030101010101" pitchFamily="2" charset="-122"/>
              </a:rPr>
              <a:t>Find the pattern between sleep stage and EEG, EOG &amp; EMG</a:t>
            </a:r>
          </a:p>
        </p:txBody>
      </p:sp>
      <p:sp>
        <p:nvSpPr>
          <p:cNvPr id="70" name="iSlíďè"/>
          <p:cNvSpPr txBox="1"/>
          <p:nvPr/>
        </p:nvSpPr>
        <p:spPr bwMode="auto">
          <a:xfrm>
            <a:off x="2553207" y="274292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7500" lnSpcReduction="10000"/>
          </a:bodyPr>
          <a:lstStyle/>
          <a:p>
            <a:pPr marL="0" marR="0" lvl="0" indent="0" algn="l" defTabSz="913765" rtl="0" eaLnBrk="1" fontAlgn="auto" latinLnBrk="0" hangingPunct="1">
              <a:spcBef>
                <a:spcPct val="0"/>
              </a:spcBef>
              <a:spcAft>
                <a:spcPts val="0"/>
              </a:spcAft>
              <a:buClrTx/>
              <a:buSzTx/>
              <a:buFontTx/>
              <a:buNone/>
              <a:defRPr/>
            </a:pPr>
            <a:r>
              <a:rPr kumimoji="0" lang="en-US" altLang="zh-CN"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sym typeface="FZHei-B01S" panose="02010601030101010101" pitchFamily="2" charset="-122"/>
              </a:rPr>
              <a:t>Feature Extraction</a:t>
            </a:r>
          </a:p>
        </p:txBody>
      </p:sp>
      <p:sp>
        <p:nvSpPr>
          <p:cNvPr id="71" name="išľíďè"/>
          <p:cNvSpPr/>
          <p:nvPr/>
        </p:nvSpPr>
        <p:spPr bwMode="auto">
          <a:xfrm>
            <a:off x="4321506" y="5027780"/>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20000"/>
              </a:lnSpc>
              <a:spcBef>
                <a:spcPct val="0"/>
              </a:spcBef>
              <a:defRPr/>
            </a:pP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FZHei-B01S" panose="02010601030101010101" pitchFamily="2" charset="-122"/>
              </a:rPr>
              <a:t>Among All features, find what features are important</a:t>
            </a:r>
          </a:p>
        </p:txBody>
      </p:sp>
      <p:sp>
        <p:nvSpPr>
          <p:cNvPr id="72" name="iSlíďè"/>
          <p:cNvSpPr txBox="1"/>
          <p:nvPr/>
        </p:nvSpPr>
        <p:spPr bwMode="auto">
          <a:xfrm>
            <a:off x="4762597" y="469340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7500" lnSpcReduction="10000"/>
          </a:bodyPr>
          <a:lstStyle/>
          <a:p>
            <a:pPr marL="0" marR="0" lvl="0" indent="0" algn="l" defTabSz="913765" rtl="0" eaLnBrk="1" fontAlgn="auto" latinLnBrk="0" hangingPunct="1">
              <a:spcBef>
                <a:spcPct val="0"/>
              </a:spcBef>
              <a:spcAft>
                <a:spcPts val="0"/>
              </a:spcAft>
              <a:buClrTx/>
              <a:buSzTx/>
              <a:buFontTx/>
              <a:buNone/>
              <a:defRPr/>
            </a:pPr>
            <a:r>
              <a:rPr kumimoji="0" lang="en-US" altLang="zh-CN"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sym typeface="FZHei-B01S" panose="02010601030101010101" pitchFamily="2" charset="-122"/>
              </a:rPr>
              <a:t>Feature Selection</a:t>
            </a:r>
          </a:p>
        </p:txBody>
      </p:sp>
      <p:sp>
        <p:nvSpPr>
          <p:cNvPr id="73" name="išľíďè"/>
          <p:cNvSpPr/>
          <p:nvPr/>
        </p:nvSpPr>
        <p:spPr bwMode="auto">
          <a:xfrm>
            <a:off x="7202204" y="307730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20000"/>
              </a:lnSpc>
              <a:spcBef>
                <a:spcPct val="0"/>
              </a:spcBef>
              <a:defRPr/>
            </a:pP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FZHei-B01S" panose="02010601030101010101" pitchFamily="2" charset="-122"/>
              </a:rPr>
              <a:t>Decision Tree and Random Forest</a:t>
            </a:r>
          </a:p>
        </p:txBody>
      </p:sp>
      <p:sp>
        <p:nvSpPr>
          <p:cNvPr id="74" name="iSlíďè"/>
          <p:cNvSpPr txBox="1"/>
          <p:nvPr/>
        </p:nvSpPr>
        <p:spPr bwMode="auto">
          <a:xfrm>
            <a:off x="7643295" y="274292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7500" lnSpcReduction="10000"/>
          </a:bodyPr>
          <a:lstStyle/>
          <a:p>
            <a:pPr marL="0" marR="0" lvl="0" indent="0" algn="l" defTabSz="913765" rtl="0" eaLnBrk="1" fontAlgn="auto" latinLnBrk="0" hangingPunct="1">
              <a:spcBef>
                <a:spcPct val="0"/>
              </a:spcBef>
              <a:spcAft>
                <a:spcPts val="0"/>
              </a:spcAft>
              <a:buClrTx/>
              <a:buSzTx/>
              <a:buFontTx/>
              <a:buNone/>
              <a:defRPr/>
            </a:pPr>
            <a:r>
              <a:rPr kumimoji="0" lang="en-US" altLang="zh-CN"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sym typeface="FZHei-B01S" panose="02010601030101010101" pitchFamily="2" charset="-122"/>
              </a:rPr>
              <a:t>Classification</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Sleep Stage Classification</a:t>
            </a:r>
          </a:p>
        </p:txBody>
      </p:sp>
      <p:pic>
        <p:nvPicPr>
          <p:cNvPr id="4" name="图片 3" descr="微信截图_20190428201243"/>
          <p:cNvPicPr>
            <a:picLocks noChangeAspect="1"/>
          </p:cNvPicPr>
          <p:nvPr/>
        </p:nvPicPr>
        <p:blipFill>
          <a:blip r:embed="rId3"/>
          <a:stretch>
            <a:fillRect/>
          </a:stretch>
        </p:blipFill>
        <p:spPr>
          <a:xfrm>
            <a:off x="1013460" y="1637665"/>
            <a:ext cx="10058400" cy="4116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Sleep Stage Classification</a:t>
            </a:r>
          </a:p>
        </p:txBody>
      </p:sp>
      <p:pic>
        <p:nvPicPr>
          <p:cNvPr id="5" name="图片 4" descr="微信截图_20190428201722"/>
          <p:cNvPicPr>
            <a:picLocks noChangeAspect="1"/>
          </p:cNvPicPr>
          <p:nvPr/>
        </p:nvPicPr>
        <p:blipFill>
          <a:blip r:embed="rId3"/>
          <a:stretch>
            <a:fillRect/>
          </a:stretch>
        </p:blipFill>
        <p:spPr>
          <a:xfrm>
            <a:off x="238760" y="1452880"/>
            <a:ext cx="4091305" cy="2890520"/>
          </a:xfrm>
          <a:prstGeom prst="rect">
            <a:avLst/>
          </a:prstGeom>
        </p:spPr>
      </p:pic>
      <p:sp>
        <p:nvSpPr>
          <p:cNvPr id="7" name="文本框 6"/>
          <p:cNvSpPr txBox="1"/>
          <p:nvPr/>
        </p:nvSpPr>
        <p:spPr>
          <a:xfrm>
            <a:off x="5118735" y="1375410"/>
            <a:ext cx="5807710" cy="4154170"/>
          </a:xfrm>
          <a:prstGeom prst="rect">
            <a:avLst/>
          </a:prstGeom>
          <a:noFill/>
        </p:spPr>
        <p:txBody>
          <a:bodyPr wrap="square" rtlCol="0">
            <a:spAutoFit/>
          </a:bodyPr>
          <a:lstStyle/>
          <a:p>
            <a:pPr indent="0" algn="just">
              <a:buFont typeface="Wingdings" panose="05000000000000000000" charset="0"/>
              <a:buNone/>
            </a:pPr>
            <a:r>
              <a:rPr lang="en-US" altLang="zh-CN" sz="2400">
                <a:sym typeface="+mn-ea"/>
              </a:rPr>
              <a:t>What is the reason to do feature selection?</a:t>
            </a:r>
          </a:p>
          <a:p>
            <a:pPr indent="0" algn="just">
              <a:buFont typeface="Wingdings" panose="05000000000000000000" charset="0"/>
              <a:buNone/>
            </a:pPr>
            <a:endParaRPr lang="en-US" altLang="zh-CN" sz="2400">
              <a:sym typeface="+mn-ea"/>
            </a:endParaRPr>
          </a:p>
          <a:p>
            <a:pPr indent="0" algn="just">
              <a:buFont typeface="Wingdings" panose="05000000000000000000" charset="0"/>
              <a:buNone/>
            </a:pPr>
            <a:r>
              <a:rPr lang="en-US" altLang="zh-CN" sz="2400">
                <a:sym typeface="+mn-ea"/>
              </a:rPr>
              <a:t>The performance of a classification algorithm can degrade when all extracted features are used to determine the sleep stages.</a:t>
            </a:r>
          </a:p>
          <a:p>
            <a:pPr indent="0" algn="just">
              <a:buFont typeface="Wingdings" panose="05000000000000000000" charset="0"/>
              <a:buNone/>
            </a:pPr>
            <a:endParaRPr lang="en-US" altLang="zh-CN" sz="2400">
              <a:sym typeface="+mn-ea"/>
            </a:endParaRPr>
          </a:p>
          <a:p>
            <a:pPr marL="342900" indent="-342900" algn="just">
              <a:buFont typeface="Wingdings" panose="05000000000000000000" charset="0"/>
              <a:buChar char="l"/>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p:txBody>
      </p:sp>
      <p:sp>
        <p:nvSpPr>
          <p:cNvPr id="10" name="文本框 9"/>
          <p:cNvSpPr txBox="1"/>
          <p:nvPr/>
        </p:nvSpPr>
        <p:spPr>
          <a:xfrm>
            <a:off x="515620" y="4472305"/>
            <a:ext cx="10761345" cy="3046095"/>
          </a:xfrm>
          <a:prstGeom prst="rect">
            <a:avLst/>
          </a:prstGeom>
          <a:noFill/>
        </p:spPr>
        <p:txBody>
          <a:bodyPr wrap="square" rtlCol="0">
            <a:spAutoFit/>
          </a:bodyPr>
          <a:lstStyle/>
          <a:p>
            <a:pPr indent="0" algn="just">
              <a:buFont typeface="Wingdings" panose="05000000000000000000" charset="0"/>
              <a:buNone/>
            </a:pPr>
            <a:r>
              <a:rPr lang="en-US" altLang="zh-CN" sz="2400">
                <a:solidFill>
                  <a:srgbClr val="FF0000"/>
                </a:solidFill>
              </a:rPr>
              <a:t>Comment: The figure above is only the result of decision tree and random forest algorithms. Actually a lot of sophisticated classification algorithms could automatically choose the important features related to the output. For example, neural network could reduce the influence of unimportant features with sufficient training. In this case, feature selection may not be necessary.</a:t>
            </a: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Sleep Stage Classification</a:t>
            </a:r>
          </a:p>
        </p:txBody>
      </p:sp>
      <p:sp>
        <p:nvSpPr>
          <p:cNvPr id="7" name="文本框 6"/>
          <p:cNvSpPr txBox="1"/>
          <p:nvPr/>
        </p:nvSpPr>
        <p:spPr>
          <a:xfrm>
            <a:off x="1186180" y="1485265"/>
            <a:ext cx="9467215" cy="5631180"/>
          </a:xfrm>
          <a:prstGeom prst="rect">
            <a:avLst/>
          </a:prstGeom>
          <a:noFill/>
        </p:spPr>
        <p:txBody>
          <a:bodyPr wrap="square" rtlCol="0">
            <a:spAutoFit/>
          </a:bodyPr>
          <a:lstStyle/>
          <a:p>
            <a:pPr indent="0" algn="just">
              <a:buFont typeface="Wingdings" panose="05000000000000000000" charset="0"/>
              <a:buNone/>
            </a:pPr>
            <a:r>
              <a:rPr lang="en-US" altLang="zh-CN" sz="2400">
                <a:sym typeface="+mn-ea"/>
              </a:rPr>
              <a:t>How to do feature selection?</a:t>
            </a:r>
          </a:p>
          <a:p>
            <a:pPr indent="0" algn="just">
              <a:buFont typeface="Wingdings" panose="05000000000000000000" charset="0"/>
              <a:buNone/>
            </a:pPr>
            <a:endParaRPr lang="en-US" altLang="zh-CN" sz="2400">
              <a:sym typeface="+mn-ea"/>
            </a:endParaRPr>
          </a:p>
          <a:p>
            <a:pPr marL="342900" indent="-342900" algn="just">
              <a:buFont typeface="Wingdings" panose="05000000000000000000" charset="0"/>
              <a:buChar char="l"/>
            </a:pPr>
            <a:r>
              <a:rPr lang="en-US" altLang="zh-CN" sz="2400">
                <a:sym typeface="+mn-ea"/>
              </a:rPr>
              <a:t>Forward Selection (FSP) identifies the most effective combination of features extracted from in-ear signal.</a:t>
            </a:r>
          </a:p>
          <a:p>
            <a:pPr marL="342900" indent="-342900" algn="just">
              <a:buFont typeface="Wingdings" panose="05000000000000000000" charset="0"/>
              <a:buChar char="l"/>
            </a:pPr>
            <a:endParaRPr lang="en-US" altLang="zh-CN" sz="2400">
              <a:sym typeface="+mn-ea"/>
            </a:endParaRPr>
          </a:p>
          <a:p>
            <a:pPr marL="342900" indent="-342900" algn="just">
              <a:buFont typeface="Wingdings" panose="05000000000000000000" charset="0"/>
              <a:buChar char="l"/>
            </a:pPr>
            <a:r>
              <a:rPr lang="en-US" altLang="zh-CN" sz="2400">
                <a:sym typeface="+mn-ea"/>
              </a:rPr>
              <a:t>Features are selected sequentially until the addition of a new feature results in no performance improvement in prediction.</a:t>
            </a:r>
          </a:p>
          <a:p>
            <a:pPr marL="342900" indent="-342900" algn="just">
              <a:buFont typeface="Wingdings" panose="05000000000000000000" charset="0"/>
              <a:buChar char="l"/>
            </a:pPr>
            <a:endParaRPr lang="en-US" altLang="zh-CN" sz="2400">
              <a:sym typeface="+mn-ea"/>
            </a:endParaRPr>
          </a:p>
          <a:p>
            <a:pPr marL="342900" indent="-342900" algn="just">
              <a:buFont typeface="Wingdings" panose="05000000000000000000" charset="0"/>
              <a:buChar char="l"/>
            </a:pPr>
            <a:r>
              <a:rPr lang="en-US" altLang="zh-CN" sz="2400">
                <a:sym typeface="+mn-ea"/>
              </a:rPr>
              <a:t>A feature is added to the set of selected features if it not only improves the misclassification error but also is less redundant given the features already selected.</a:t>
            </a:r>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Architecture</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Sleep Stage Classification</a:t>
            </a:r>
          </a:p>
        </p:txBody>
      </p:sp>
      <p:sp>
        <p:nvSpPr>
          <p:cNvPr id="7" name="文本框 6"/>
          <p:cNvSpPr txBox="1"/>
          <p:nvPr/>
        </p:nvSpPr>
        <p:spPr>
          <a:xfrm>
            <a:off x="1186180" y="1485265"/>
            <a:ext cx="9467215" cy="6369685"/>
          </a:xfrm>
          <a:prstGeom prst="rect">
            <a:avLst/>
          </a:prstGeom>
          <a:noFill/>
        </p:spPr>
        <p:txBody>
          <a:bodyPr wrap="square" rtlCol="0">
            <a:spAutoFit/>
          </a:bodyPr>
          <a:lstStyle/>
          <a:p>
            <a:pPr indent="0" algn="just">
              <a:buFont typeface="Wingdings" panose="05000000000000000000" charset="0"/>
              <a:buNone/>
            </a:pPr>
            <a:r>
              <a:rPr lang="en-US" altLang="zh-CN" sz="2400">
                <a:sym typeface="+mn-ea"/>
              </a:rPr>
              <a:t>What classification algorithms authors considered?</a:t>
            </a:r>
          </a:p>
          <a:p>
            <a:pPr indent="0" algn="just">
              <a:buFont typeface="Wingdings" panose="05000000000000000000" charset="0"/>
              <a:buNone/>
            </a:pPr>
            <a:endParaRPr lang="en-US" altLang="zh-CN" sz="2400">
              <a:sym typeface="+mn-ea"/>
            </a:endParaRPr>
          </a:p>
          <a:p>
            <a:pPr marL="342900" indent="-342900" algn="just">
              <a:buFont typeface="Wingdings" panose="05000000000000000000" charset="0"/>
              <a:buChar char="l"/>
            </a:pPr>
            <a:r>
              <a:rPr lang="en-US" altLang="zh-CN" sz="2400">
                <a:sym typeface="+mn-ea"/>
              </a:rPr>
              <a:t>Neural Network</a:t>
            </a:r>
          </a:p>
          <a:p>
            <a:pPr marL="342900" indent="-342900" algn="just">
              <a:buFont typeface="Wingdings" panose="05000000000000000000" charset="0"/>
              <a:buChar char="l"/>
            </a:pPr>
            <a:r>
              <a:rPr lang="en-US" altLang="zh-CN" sz="2400">
                <a:solidFill>
                  <a:srgbClr val="FF0000"/>
                </a:solidFill>
                <a:sym typeface="+mn-ea"/>
              </a:rPr>
              <a:t>Reject Reason: Long training time and complexity</a:t>
            </a:r>
          </a:p>
          <a:p>
            <a:pPr marL="342900" indent="-342900" algn="just">
              <a:buFont typeface="Wingdings" panose="05000000000000000000" charset="0"/>
              <a:buChar char="l"/>
            </a:pPr>
            <a:endParaRPr lang="en-US" altLang="zh-CN" sz="2400">
              <a:solidFill>
                <a:srgbClr val="FF0000"/>
              </a:solidFill>
              <a:sym typeface="+mn-ea"/>
            </a:endParaRPr>
          </a:p>
          <a:p>
            <a:pPr marL="342900" indent="-342900" algn="just">
              <a:buFont typeface="Wingdings" panose="05000000000000000000" charset="0"/>
              <a:buChar char="l"/>
            </a:pPr>
            <a:r>
              <a:rPr lang="en-US" altLang="zh-CN" sz="2400">
                <a:solidFill>
                  <a:schemeClr val="tx1"/>
                </a:solidFill>
                <a:sym typeface="+mn-ea"/>
              </a:rPr>
              <a:t>SVM</a:t>
            </a:r>
          </a:p>
          <a:p>
            <a:pPr marL="342900" indent="-342900" algn="just">
              <a:buFont typeface="Wingdings" panose="05000000000000000000" charset="0"/>
              <a:buChar char="l"/>
            </a:pPr>
            <a:r>
              <a:rPr lang="en-US" altLang="zh-CN" sz="2400">
                <a:solidFill>
                  <a:srgbClr val="FF0000"/>
                </a:solidFill>
                <a:sym typeface="+mn-ea"/>
              </a:rPr>
              <a:t>Reject Reason: Long training time and difficulty to understand the learned function</a:t>
            </a:r>
          </a:p>
          <a:p>
            <a:pPr marL="342900" indent="-342900" algn="just">
              <a:buFont typeface="Wingdings" panose="05000000000000000000" charset="0"/>
              <a:buChar char="l"/>
            </a:pPr>
            <a:endParaRPr lang="en-US" altLang="zh-CN" sz="2400">
              <a:solidFill>
                <a:srgbClr val="FF0000"/>
              </a:solidFill>
              <a:sym typeface="+mn-ea"/>
            </a:endParaRPr>
          </a:p>
          <a:p>
            <a:pPr marL="342900" indent="-342900" algn="just">
              <a:buFont typeface="Wingdings" panose="05000000000000000000" charset="0"/>
              <a:buChar char="l"/>
            </a:pPr>
            <a:r>
              <a:rPr lang="en-US" altLang="zh-CN" sz="2400">
                <a:solidFill>
                  <a:schemeClr val="tx1"/>
                </a:solidFill>
                <a:sym typeface="+mn-ea"/>
              </a:rPr>
              <a:t>Decision Tree &amp; Random Forest</a:t>
            </a:r>
            <a:endParaRPr lang="en-US" altLang="zh-CN" sz="2400">
              <a:sym typeface="+mn-ea"/>
            </a:endParaRPr>
          </a:p>
          <a:p>
            <a:pPr marL="342900" indent="-342900" algn="just">
              <a:buFont typeface="Wingdings" panose="05000000000000000000" charset="0"/>
              <a:buChar char="l"/>
            </a:pPr>
            <a:r>
              <a:rPr lang="en-US" altLang="zh-CN" sz="2400">
                <a:solidFill>
                  <a:srgbClr val="00B050"/>
                </a:solidFill>
              </a:rPr>
              <a:t>Easy to implement and interpret</a:t>
            </a:r>
          </a:p>
          <a:p>
            <a:pPr marL="342900" indent="-342900" algn="just">
              <a:buFont typeface="Wingdings" panose="05000000000000000000" charset="0"/>
              <a:buChar char="l"/>
            </a:pPr>
            <a:r>
              <a:rPr lang="en-US" altLang="zh-CN" sz="2400">
                <a:solidFill>
                  <a:srgbClr val="00B050"/>
                </a:solidFill>
              </a:rPr>
              <a:t>Highest performance</a:t>
            </a:r>
          </a:p>
          <a:p>
            <a:pPr marL="342900" indent="-342900" algn="just">
              <a:buFont typeface="Wingdings" panose="05000000000000000000" charset="0"/>
              <a:buChar char="l"/>
            </a:pPr>
            <a:r>
              <a:rPr lang="en-US" altLang="zh-CN" sz="2400">
                <a:solidFill>
                  <a:srgbClr val="00B050"/>
                </a:solidFill>
              </a:rPr>
              <a:t>Flexible and work well with catrgorical data</a:t>
            </a:r>
          </a:p>
          <a:p>
            <a:pPr marL="342900" indent="-342900" algn="just">
              <a:buFont typeface="Wingdings" panose="05000000000000000000" charset="0"/>
              <a:buChar char="l"/>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custDataLst>
              <p:tags r:id="rId1"/>
            </p:custDataLst>
          </p:nvPr>
        </p:nvSpPr>
        <p:spPr bwMode="auto">
          <a:xfrm>
            <a:off x="1802137" y="1846001"/>
            <a:ext cx="4204827" cy="306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rPr>
              <a:t>05</a:t>
            </a:r>
            <a:endParaRPr lang="zh-CN" altLang="en-US"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endParaRPr>
          </a:p>
        </p:txBody>
      </p:sp>
      <p:cxnSp>
        <p:nvCxnSpPr>
          <p:cNvPr id="3" name="直接连接符 2"/>
          <p:cNvCxnSpPr/>
          <p:nvPr>
            <p:custDataLst>
              <p:tags r:id="rId2"/>
            </p:custDataLst>
          </p:nvPr>
        </p:nvCxnSpPr>
        <p:spPr>
          <a:xfrm>
            <a:off x="5813947" y="3420788"/>
            <a:ext cx="4608005"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654040" y="2589530"/>
            <a:ext cx="5125720" cy="830580"/>
          </a:xfrm>
          <a:prstGeom prst="rect">
            <a:avLst/>
          </a:prstGeom>
        </p:spPr>
        <p:txBody>
          <a:bodyPr wrap="square" lIns="0" tIns="0" rIns="0" bIns="0">
            <a:spAutoFit/>
          </a:bodyPr>
          <a:lstStyle/>
          <a:p>
            <a:pPr algn="dist">
              <a:defRPr/>
            </a:pPr>
            <a:r>
              <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EVALUATION</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Evaluation</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System Performance</a:t>
            </a:r>
          </a:p>
        </p:txBody>
      </p:sp>
      <p:pic>
        <p:nvPicPr>
          <p:cNvPr id="4" name="图片 3" descr="j1"/>
          <p:cNvPicPr>
            <a:picLocks noChangeAspect="1"/>
          </p:cNvPicPr>
          <p:nvPr/>
        </p:nvPicPr>
        <p:blipFill>
          <a:blip r:embed="rId3"/>
          <a:stretch>
            <a:fillRect/>
          </a:stretch>
        </p:blipFill>
        <p:spPr>
          <a:xfrm>
            <a:off x="566420" y="1920875"/>
            <a:ext cx="5229225" cy="3477260"/>
          </a:xfrm>
          <a:prstGeom prst="rect">
            <a:avLst/>
          </a:prstGeom>
        </p:spPr>
      </p:pic>
      <p:pic>
        <p:nvPicPr>
          <p:cNvPr id="6" name="图片 5" descr="将"/>
          <p:cNvPicPr>
            <a:picLocks noChangeAspect="1"/>
          </p:cNvPicPr>
          <p:nvPr/>
        </p:nvPicPr>
        <p:blipFill>
          <a:blip r:embed="rId4"/>
          <a:stretch>
            <a:fillRect/>
          </a:stretch>
        </p:blipFill>
        <p:spPr>
          <a:xfrm>
            <a:off x="5964555" y="1920875"/>
            <a:ext cx="5364480" cy="3477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Evaluation</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Acquisition</a:t>
            </a:r>
          </a:p>
        </p:txBody>
      </p:sp>
      <p:pic>
        <p:nvPicPr>
          <p:cNvPr id="5" name="图片 4" descr="p2"/>
          <p:cNvPicPr>
            <a:picLocks noChangeAspect="1"/>
          </p:cNvPicPr>
          <p:nvPr/>
        </p:nvPicPr>
        <p:blipFill>
          <a:blip r:embed="rId3"/>
          <a:stretch>
            <a:fillRect/>
          </a:stretch>
        </p:blipFill>
        <p:spPr>
          <a:xfrm>
            <a:off x="754380" y="2132330"/>
            <a:ext cx="4906010" cy="3110230"/>
          </a:xfrm>
          <a:prstGeom prst="rect">
            <a:avLst/>
          </a:prstGeom>
        </p:spPr>
      </p:pic>
      <p:pic>
        <p:nvPicPr>
          <p:cNvPr id="7" name="图片 6" descr="P3"/>
          <p:cNvPicPr>
            <a:picLocks noChangeAspect="1"/>
          </p:cNvPicPr>
          <p:nvPr/>
        </p:nvPicPr>
        <p:blipFill>
          <a:blip r:embed="rId4"/>
          <a:stretch>
            <a:fillRect/>
          </a:stretch>
        </p:blipFill>
        <p:spPr>
          <a:xfrm>
            <a:off x="6306820" y="2225675"/>
            <a:ext cx="4973955" cy="3110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Evaluation</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Acquisition</a:t>
            </a:r>
          </a:p>
        </p:txBody>
      </p:sp>
      <p:pic>
        <p:nvPicPr>
          <p:cNvPr id="4" name="图片 3" descr="P4"/>
          <p:cNvPicPr>
            <a:picLocks noChangeAspect="1"/>
          </p:cNvPicPr>
          <p:nvPr/>
        </p:nvPicPr>
        <p:blipFill>
          <a:blip r:embed="rId3"/>
          <a:stretch>
            <a:fillRect/>
          </a:stretch>
        </p:blipFill>
        <p:spPr>
          <a:xfrm>
            <a:off x="2912110" y="1489075"/>
            <a:ext cx="6368415" cy="3879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custDataLst>
              <p:tags r:id="rId1"/>
            </p:custDataLst>
          </p:nvPr>
        </p:nvSpPr>
        <p:spPr bwMode="auto">
          <a:xfrm>
            <a:off x="1802137" y="1846001"/>
            <a:ext cx="4204827" cy="306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rPr>
              <a:t>01</a:t>
            </a:r>
            <a:endParaRPr lang="zh-CN" altLang="en-US"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endParaRPr>
          </a:p>
        </p:txBody>
      </p:sp>
      <p:cxnSp>
        <p:nvCxnSpPr>
          <p:cNvPr id="3" name="直接连接符 2"/>
          <p:cNvCxnSpPr/>
          <p:nvPr>
            <p:custDataLst>
              <p:tags r:id="rId2"/>
            </p:custDataLst>
          </p:nvPr>
        </p:nvCxnSpPr>
        <p:spPr>
          <a:xfrm>
            <a:off x="5813947" y="3420788"/>
            <a:ext cx="4608005"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654040" y="2589530"/>
            <a:ext cx="5125720" cy="830580"/>
          </a:xfrm>
          <a:prstGeom prst="rect">
            <a:avLst/>
          </a:prstGeom>
        </p:spPr>
        <p:txBody>
          <a:bodyPr wrap="square" lIns="0" tIns="0" rIns="0" bIns="0">
            <a:spAutoFit/>
          </a:bodyPr>
          <a:lstStyle/>
          <a:p>
            <a:pPr algn="dist">
              <a:defRPr/>
            </a:pPr>
            <a:r>
              <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BACKGROUND</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Evaluation</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Signal Separation</a:t>
            </a:r>
          </a:p>
        </p:txBody>
      </p:sp>
      <p:pic>
        <p:nvPicPr>
          <p:cNvPr id="5" name="图片 4" descr="r1"/>
          <p:cNvPicPr>
            <a:picLocks noChangeAspect="1"/>
          </p:cNvPicPr>
          <p:nvPr/>
        </p:nvPicPr>
        <p:blipFill>
          <a:blip r:embed="rId3"/>
          <a:stretch>
            <a:fillRect/>
          </a:stretch>
        </p:blipFill>
        <p:spPr>
          <a:xfrm>
            <a:off x="433705" y="1365885"/>
            <a:ext cx="5103495" cy="5264785"/>
          </a:xfrm>
          <a:prstGeom prst="rect">
            <a:avLst/>
          </a:prstGeom>
        </p:spPr>
      </p:pic>
      <p:pic>
        <p:nvPicPr>
          <p:cNvPr id="6" name="图片 5" descr="r2"/>
          <p:cNvPicPr>
            <a:picLocks noChangeAspect="1"/>
          </p:cNvPicPr>
          <p:nvPr/>
        </p:nvPicPr>
        <p:blipFill>
          <a:blip r:embed="rId4"/>
          <a:stretch>
            <a:fillRect/>
          </a:stretch>
        </p:blipFill>
        <p:spPr>
          <a:xfrm>
            <a:off x="5795645" y="2084705"/>
            <a:ext cx="6129655" cy="3422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Evaluation</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矩形 1"/>
          <p:cNvSpPr>
            <a:spLocks noChangeArrowheads="1"/>
          </p:cNvSpPr>
          <p:nvPr/>
        </p:nvSpPr>
        <p:spPr bwMode="auto">
          <a:xfrm>
            <a:off x="0" y="825500"/>
            <a:ext cx="144780" cy="271780"/>
          </a:xfrm>
          <a:prstGeom prst="rect">
            <a:avLst/>
          </a:prstGeom>
          <a:solidFill>
            <a:srgbClr val="F1E72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3" name="文本框 10"/>
          <p:cNvSpPr txBox="1">
            <a:spLocks noChangeArrowheads="1"/>
          </p:cNvSpPr>
          <p:nvPr/>
        </p:nvSpPr>
        <p:spPr bwMode="auto">
          <a:xfrm>
            <a:off x="174625" y="767080"/>
            <a:ext cx="56210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Sleep Stage Classification</a:t>
            </a:r>
          </a:p>
        </p:txBody>
      </p:sp>
      <p:pic>
        <p:nvPicPr>
          <p:cNvPr id="4" name="图片 3" descr="微信截图_20190428232914"/>
          <p:cNvPicPr>
            <a:picLocks noChangeAspect="1"/>
          </p:cNvPicPr>
          <p:nvPr/>
        </p:nvPicPr>
        <p:blipFill>
          <a:blip r:embed="rId3"/>
          <a:stretch>
            <a:fillRect/>
          </a:stretch>
        </p:blipFill>
        <p:spPr>
          <a:xfrm>
            <a:off x="3686175" y="1889760"/>
            <a:ext cx="4819650" cy="3638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custDataLst>
              <p:tags r:id="rId1"/>
            </p:custDataLst>
          </p:nvPr>
        </p:nvSpPr>
        <p:spPr bwMode="auto">
          <a:xfrm>
            <a:off x="1802137" y="1846001"/>
            <a:ext cx="4204827" cy="306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rPr>
              <a:t>06</a:t>
            </a:r>
            <a:endParaRPr lang="zh-CN" altLang="en-US"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endParaRPr>
          </a:p>
        </p:txBody>
      </p:sp>
      <p:cxnSp>
        <p:nvCxnSpPr>
          <p:cNvPr id="3" name="直接连接符 2"/>
          <p:cNvCxnSpPr/>
          <p:nvPr>
            <p:custDataLst>
              <p:tags r:id="rId2"/>
            </p:custDataLst>
          </p:nvPr>
        </p:nvCxnSpPr>
        <p:spPr>
          <a:xfrm>
            <a:off x="5813947" y="3420788"/>
            <a:ext cx="4608005"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654040" y="2589530"/>
            <a:ext cx="5125720" cy="830580"/>
          </a:xfrm>
          <a:prstGeom prst="rect">
            <a:avLst/>
          </a:prstGeom>
        </p:spPr>
        <p:txBody>
          <a:bodyPr wrap="square" lIns="0" tIns="0" rIns="0" bIns="0">
            <a:spAutoFit/>
          </a:bodyPr>
          <a:lstStyle/>
          <a:p>
            <a:pPr algn="dist">
              <a:defRPr/>
            </a:pPr>
            <a:r>
              <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CONCLUSION</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Conclusion</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 name="文本框 1"/>
          <p:cNvSpPr txBox="1"/>
          <p:nvPr/>
        </p:nvSpPr>
        <p:spPr>
          <a:xfrm>
            <a:off x="1442720" y="1504950"/>
            <a:ext cx="9225280" cy="4154170"/>
          </a:xfrm>
          <a:prstGeom prst="rect">
            <a:avLst/>
          </a:prstGeom>
          <a:noFill/>
        </p:spPr>
        <p:txBody>
          <a:bodyPr wrap="square" rtlCol="0">
            <a:spAutoFit/>
          </a:bodyPr>
          <a:lstStyle/>
          <a:p>
            <a:pPr marL="342900" indent="-342900" algn="just">
              <a:buFont typeface="Wingdings" panose="05000000000000000000" charset="0"/>
              <a:buChar char="l"/>
            </a:pPr>
            <a:r>
              <a:rPr lang="en-US" altLang="zh-CN" sz="2400"/>
              <a:t>In this paper, the authors presented the desgin, implementation and evaluation of LIBS.  </a:t>
            </a:r>
          </a:p>
          <a:p>
            <a:pPr marL="342900" indent="-342900" algn="just">
              <a:buFont typeface="Wingdings" panose="05000000000000000000" charset="0"/>
              <a:buChar char="l"/>
            </a:pPr>
            <a:endParaRPr lang="en-US" altLang="zh-CN" sz="2400"/>
          </a:p>
          <a:p>
            <a:pPr marL="342900" indent="-342900" algn="just">
              <a:buFont typeface="Wingdings" panose="05000000000000000000" charset="0"/>
              <a:buChar char="l"/>
            </a:pPr>
            <a:r>
              <a:rPr lang="en-US" altLang="zh-CN" sz="2400"/>
              <a:t>LIBS could achieve similar performance like PSG in terms of sleep stages classification accuracy.</a:t>
            </a:r>
          </a:p>
          <a:p>
            <a:pPr marL="342900" indent="-342900" algn="just">
              <a:buFont typeface="Wingdings" panose="05000000000000000000" charset="0"/>
              <a:buChar char="l"/>
            </a:pPr>
            <a:endParaRPr lang="en-US" altLang="zh-CN" sz="2400"/>
          </a:p>
          <a:p>
            <a:pPr marL="342900" indent="-342900" algn="just">
              <a:buFont typeface="Wingdings" panose="05000000000000000000" charset="0"/>
              <a:buChar char="l"/>
            </a:pPr>
            <a:r>
              <a:rPr lang="en-US" altLang="zh-CN" sz="2400"/>
              <a:t>It has the advantages of low cost, easy operation and comfortable wearing during sleep.</a:t>
            </a:r>
          </a:p>
          <a:p>
            <a:pPr marL="342900" indent="-342900" algn="just">
              <a:buFont typeface="Wingdings" panose="05000000000000000000" charset="0"/>
              <a:buChar char="l"/>
            </a:pPr>
            <a:endParaRPr lang="en-US" altLang="zh-CN" sz="2400"/>
          </a:p>
          <a:p>
            <a:pPr marL="342900" indent="-342900" algn="just">
              <a:buFont typeface="Wingdings" panose="05000000000000000000" charset="0"/>
              <a:buChar char="l"/>
            </a:pPr>
            <a:r>
              <a:rPr lang="en-US" altLang="zh-CN" sz="2400"/>
              <a:t>It has the potential to become a fundamental sleep monitoring device in the future.</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Background</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7" name="文本框 6"/>
          <p:cNvSpPr txBox="1"/>
          <p:nvPr/>
        </p:nvSpPr>
        <p:spPr>
          <a:xfrm>
            <a:off x="174625" y="1165860"/>
            <a:ext cx="7178040" cy="6000750"/>
          </a:xfrm>
          <a:prstGeom prst="rect">
            <a:avLst/>
          </a:prstGeom>
          <a:noFill/>
        </p:spPr>
        <p:txBody>
          <a:bodyPr wrap="square" rtlCol="0">
            <a:spAutoFit/>
          </a:bodyPr>
          <a:lstStyle/>
          <a:p>
            <a:pPr indent="0" algn="just">
              <a:buFont typeface="Wingdings" panose="05000000000000000000" charset="0"/>
              <a:buNone/>
            </a:pPr>
            <a:r>
              <a:rPr lang="en-US" altLang="zh-CN" sz="2400">
                <a:sym typeface="+mn-ea"/>
              </a:rPr>
              <a:t>Sleep is important for healthy body function and has impact on</a:t>
            </a:r>
          </a:p>
          <a:p>
            <a:pPr marL="342900" indent="-342900" algn="just">
              <a:buFont typeface="Wingdings" panose="05000000000000000000" charset="0"/>
              <a:buChar char="l"/>
            </a:pPr>
            <a:r>
              <a:rPr lang="en-US" altLang="zh-CN" sz="2400">
                <a:sym typeface="+mn-ea"/>
              </a:rPr>
              <a:t>Learning</a:t>
            </a:r>
          </a:p>
          <a:p>
            <a:pPr marL="342900" indent="-342900" algn="just">
              <a:buFont typeface="Wingdings" panose="05000000000000000000" charset="0"/>
              <a:buChar char="l"/>
            </a:pPr>
            <a:r>
              <a:rPr lang="en-US" altLang="zh-CN" sz="2400">
                <a:sym typeface="+mn-ea"/>
              </a:rPr>
              <a:t>Psychological health </a:t>
            </a:r>
          </a:p>
          <a:p>
            <a:pPr marL="342900" indent="-342900" algn="just">
              <a:buFont typeface="Wingdings" panose="05000000000000000000" charset="0"/>
              <a:buChar char="l"/>
            </a:pPr>
            <a:r>
              <a:rPr lang="en-US" altLang="zh-CN" sz="2400">
                <a:sym typeface="+mn-ea"/>
              </a:rPr>
              <a:t>Hormone regulation</a:t>
            </a:r>
          </a:p>
          <a:p>
            <a:pPr marL="342900" indent="-342900" algn="just">
              <a:buFont typeface="Wingdings" panose="05000000000000000000" charset="0"/>
              <a:buChar char="l"/>
            </a:pPr>
            <a:r>
              <a:rPr lang="en-US" altLang="zh-CN" sz="2400">
                <a:sym typeface="+mn-ea"/>
              </a:rPr>
              <a:t>Appetite</a:t>
            </a:r>
          </a:p>
          <a:p>
            <a:pPr marL="342900" indent="-342900" algn="just">
              <a:buFont typeface="Wingdings" panose="05000000000000000000" charset="0"/>
              <a:buChar char="l"/>
            </a:pPr>
            <a:r>
              <a:rPr lang="en-US" altLang="zh-CN" sz="2400">
                <a:sym typeface="+mn-ea"/>
              </a:rPr>
              <a:t>And much more</a:t>
            </a:r>
          </a:p>
          <a:p>
            <a:pPr indent="0" algn="just">
              <a:buFont typeface="Wingdings" panose="05000000000000000000" charset="0"/>
              <a:buNone/>
            </a:pPr>
            <a:r>
              <a:rPr lang="en-US" altLang="zh-CN" sz="2400">
                <a:sym typeface="+mn-ea"/>
              </a:rPr>
              <a:t>Thus, it is clinically important to reliably monitor a person’s sleep health</a:t>
            </a:r>
          </a:p>
          <a:p>
            <a:pPr indent="0" algn="just">
              <a:buFont typeface="Wingdings" panose="05000000000000000000" charset="0"/>
              <a:buNone/>
            </a:pPr>
            <a:r>
              <a:rPr lang="en-US" altLang="zh-CN" sz="2400">
                <a:sym typeface="+mn-ea"/>
              </a:rPr>
              <a:t>Figure: </a:t>
            </a:r>
            <a:r>
              <a:rPr lang="en-US" altLang="zh-CN" sz="2400">
                <a:sym typeface="+mn-ea"/>
                <a:hlinkClick r:id="rId3" action="ppaction://hlinkfile"/>
              </a:rPr>
              <a:t>https://www.israel21c.org/sleep-vital-to-repair-dna-damage-israeli-study-finds/</a:t>
            </a:r>
            <a:endParaRPr lang="en-US" altLang="zh-CN" sz="2400">
              <a:sym typeface="+mn-ea"/>
            </a:endParaRPr>
          </a:p>
          <a:p>
            <a:pPr indent="0" algn="just">
              <a:buFont typeface="Wingdings" panose="05000000000000000000" charset="0"/>
              <a:buNone/>
            </a:pPr>
            <a:endParaRPr lang="en-US" altLang="zh-CN" sz="2400">
              <a:sym typeface="+mn-ea"/>
            </a:endParaRPr>
          </a:p>
          <a:p>
            <a:pPr marL="342900" indent="-342900" algn="just">
              <a:buFont typeface="Wingdings" panose="05000000000000000000" charset="0"/>
              <a:buChar char="l"/>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p:txBody>
      </p:sp>
      <p:pic>
        <p:nvPicPr>
          <p:cNvPr id="4" name="Picture 3"/>
          <p:cNvPicPr>
            <a:picLocks noChangeAspect="1"/>
          </p:cNvPicPr>
          <p:nvPr/>
        </p:nvPicPr>
        <p:blipFill rotWithShape="1">
          <a:blip r:embed="rId4"/>
          <a:srcRect/>
          <a:stretch>
            <a:fillRect/>
          </a:stretch>
        </p:blipFill>
        <p:spPr>
          <a:xfrm>
            <a:off x="7378065" y="-26035"/>
            <a:ext cx="4811395" cy="499999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Background</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7" name="文本框 6"/>
          <p:cNvSpPr txBox="1"/>
          <p:nvPr/>
        </p:nvSpPr>
        <p:spPr>
          <a:xfrm>
            <a:off x="174625" y="1165860"/>
            <a:ext cx="6513830" cy="6123940"/>
          </a:xfrm>
          <a:prstGeom prst="rect">
            <a:avLst/>
          </a:prstGeom>
          <a:noFill/>
        </p:spPr>
        <p:txBody>
          <a:bodyPr wrap="square" rtlCol="0">
            <a:spAutoFit/>
          </a:bodyPr>
          <a:lstStyle/>
          <a:p>
            <a:pPr indent="0" algn="just">
              <a:buFont typeface="Wingdings" panose="05000000000000000000" charset="0"/>
              <a:buNone/>
            </a:pPr>
            <a:r>
              <a:rPr lang="en-US" sz="2800" dirty="0">
                <a:sym typeface="+mn-ea"/>
              </a:rPr>
              <a:t>Sleep Monitoring: Polysomnography (PSG)</a:t>
            </a:r>
            <a:endParaRPr lang="en-US" altLang="zh-CN" sz="2400">
              <a:sym typeface="+mn-ea"/>
            </a:endParaRPr>
          </a:p>
          <a:p>
            <a:pPr marL="342900" indent="-342900" algn="just">
              <a:buFont typeface="Wingdings" panose="05000000000000000000" charset="0"/>
              <a:buChar char="l"/>
            </a:pPr>
            <a:endParaRPr lang="en-US" altLang="zh-CN" sz="2400">
              <a:sym typeface="+mn-ea"/>
            </a:endParaRPr>
          </a:p>
          <a:p>
            <a:pPr marL="342900" indent="-342900" algn="just">
              <a:buFont typeface="Wingdings" panose="05000000000000000000" charset="0"/>
              <a:buChar char="l"/>
            </a:pPr>
            <a:r>
              <a:rPr lang="en-US" altLang="zh-CN" sz="2400">
                <a:sym typeface="+mn-ea"/>
              </a:rPr>
              <a:t>Typically sleep studies involve Polysomnography (PSG) in a sleep laboratory</a:t>
            </a:r>
          </a:p>
          <a:p>
            <a:pPr marL="342900" indent="-342900" algn="just">
              <a:buFont typeface="Wingdings" panose="05000000000000000000" charset="0"/>
              <a:buChar char="l"/>
            </a:pPr>
            <a:r>
              <a:rPr lang="en-US" altLang="zh-CN" sz="2400">
                <a:sym typeface="+mn-ea"/>
              </a:rPr>
              <a:t>Monitors three main signals (among others): </a:t>
            </a:r>
          </a:p>
          <a:p>
            <a:pPr indent="0" algn="just">
              <a:buFont typeface="Wingdings" panose="05000000000000000000" charset="0"/>
              <a:buNone/>
            </a:pPr>
            <a:r>
              <a:rPr lang="en-US" altLang="zh-CN" sz="2400">
                <a:sym typeface="+mn-ea"/>
              </a:rPr>
              <a:t>	(1) Brain activity (EEG)</a:t>
            </a:r>
          </a:p>
          <a:p>
            <a:pPr indent="0" algn="just">
              <a:buFont typeface="Wingdings" panose="05000000000000000000" charset="0"/>
              <a:buNone/>
            </a:pPr>
            <a:r>
              <a:rPr lang="en-US" altLang="zh-CN" sz="2400">
                <a:sym typeface="+mn-ea"/>
              </a:rPr>
              <a:t>	(2) Eye movements (EOG) </a:t>
            </a:r>
          </a:p>
          <a:p>
            <a:pPr indent="0" algn="just">
              <a:buFont typeface="Wingdings" panose="05000000000000000000" charset="0"/>
              <a:buNone/>
            </a:pPr>
            <a:r>
              <a:rPr lang="en-US" altLang="zh-CN" sz="2400">
                <a:sym typeface="+mn-ea"/>
              </a:rPr>
              <a:t>	(3) Muscle activity (EMG)</a:t>
            </a:r>
          </a:p>
          <a:p>
            <a:pPr indent="0" algn="just">
              <a:buFont typeface="Wingdings" panose="05000000000000000000" charset="0"/>
              <a:buNone/>
            </a:pPr>
            <a:r>
              <a:rPr lang="en-US" altLang="zh-CN" sz="2400">
                <a:sym typeface="+mn-ea"/>
              </a:rPr>
              <a:t>Figure: </a:t>
            </a:r>
            <a:r>
              <a:rPr lang="en-US" altLang="zh-CN" sz="2400">
                <a:sym typeface="+mn-ea"/>
                <a:hlinkClick r:id="rId3" action="ppaction://hlinkfile"/>
              </a:rPr>
              <a:t>http://www.alphasleeplab.com/blog /2017/5/22/sleep-studies-part-1</a:t>
            </a:r>
            <a:endParaRPr lang="en-US" altLang="zh-CN" sz="2400">
              <a:sym typeface="+mn-ea"/>
            </a:endParaRPr>
          </a:p>
          <a:p>
            <a:pPr indent="0" algn="just">
              <a:buFont typeface="Wingdings" panose="05000000000000000000" charset="0"/>
              <a:buNone/>
            </a:pPr>
            <a:endParaRPr lang="en-US" altLang="zh-CN" sz="2400">
              <a:sym typeface="+mn-ea"/>
            </a:endParaRPr>
          </a:p>
          <a:p>
            <a:pPr marL="342900" indent="-342900" algn="just">
              <a:buFont typeface="Wingdings" panose="05000000000000000000" charset="0"/>
              <a:buChar char="l"/>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a:p>
            <a:pPr indent="0" algn="just">
              <a:buFont typeface="Wingdings" panose="05000000000000000000" charset="0"/>
              <a:buNone/>
            </a:pPr>
            <a:endParaRPr lang="en-US" altLang="zh-CN" sz="2400"/>
          </a:p>
        </p:txBody>
      </p:sp>
      <p:pic>
        <p:nvPicPr>
          <p:cNvPr id="4" name="Picture 3"/>
          <p:cNvPicPr>
            <a:picLocks noChangeAspect="1"/>
          </p:cNvPicPr>
          <p:nvPr/>
        </p:nvPicPr>
        <p:blipFill rotWithShape="1">
          <a:blip r:embed="rId4"/>
          <a:srcRect/>
          <a:stretch>
            <a:fillRect/>
          </a:stretch>
        </p:blipFill>
        <p:spPr>
          <a:xfrm>
            <a:off x="7378065" y="-26035"/>
            <a:ext cx="4811395" cy="499999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2" name="Picture 3"/>
          <p:cNvPicPr>
            <a:picLocks noChangeAspect="1"/>
          </p:cNvPicPr>
          <p:nvPr/>
        </p:nvPicPr>
        <p:blipFill>
          <a:blip r:embed="rId5"/>
          <a:stretch>
            <a:fillRect/>
          </a:stretch>
        </p:blipFill>
        <p:spPr>
          <a:xfrm>
            <a:off x="6689382" y="-38100"/>
            <a:ext cx="550261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Background</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7" name="文本框 6"/>
          <p:cNvSpPr txBox="1"/>
          <p:nvPr/>
        </p:nvSpPr>
        <p:spPr>
          <a:xfrm>
            <a:off x="174625" y="1165860"/>
            <a:ext cx="5126355" cy="5262245"/>
          </a:xfrm>
          <a:prstGeom prst="rect">
            <a:avLst/>
          </a:prstGeom>
          <a:noFill/>
        </p:spPr>
        <p:txBody>
          <a:bodyPr wrap="square" rtlCol="0">
            <a:spAutoFit/>
          </a:bodyPr>
          <a:lstStyle/>
          <a:p>
            <a:pPr indent="0" algn="just">
              <a:buFont typeface="Wingdings" panose="05000000000000000000" charset="0"/>
              <a:buNone/>
            </a:pPr>
            <a:r>
              <a:rPr lang="en-US" sz="2400" dirty="0">
                <a:sym typeface="+mn-ea"/>
              </a:rPr>
              <a:t>Drawbacks of PSG:</a:t>
            </a:r>
          </a:p>
          <a:p>
            <a:pPr indent="0" algn="just">
              <a:buFont typeface="Wingdings" panose="05000000000000000000" charset="0"/>
              <a:buNone/>
            </a:pPr>
            <a:endParaRPr lang="en-US" sz="2400" dirty="0">
              <a:sym typeface="+mn-ea"/>
            </a:endParaRPr>
          </a:p>
          <a:p>
            <a:pPr marL="342900" indent="-342900" algn="just">
              <a:buFont typeface="Wingdings" panose="05000000000000000000" charset="0"/>
              <a:buChar char="l"/>
            </a:pPr>
            <a:r>
              <a:rPr lang="en-US" sz="2400" dirty="0">
                <a:sym typeface="+mn-ea"/>
              </a:rPr>
              <a:t>obtrusive attachment of large number of wired sensors</a:t>
            </a:r>
          </a:p>
          <a:p>
            <a:pPr marL="342900" indent="-342900" algn="just">
              <a:buFont typeface="Wingdings" panose="05000000000000000000" charset="0"/>
              <a:buChar char="l"/>
            </a:pPr>
            <a:r>
              <a:rPr lang="en-US" sz="2400" dirty="0">
                <a:sym typeface="+mn-ea"/>
              </a:rPr>
              <a:t>need to travel to sleep laboratory</a:t>
            </a:r>
          </a:p>
          <a:p>
            <a:pPr marL="342900" indent="-342900" algn="just">
              <a:buFont typeface="Wingdings" panose="05000000000000000000" charset="0"/>
              <a:buChar char="l"/>
            </a:pPr>
            <a:r>
              <a:rPr lang="en-US" sz="2400" dirty="0">
                <a:sym typeface="+mn-ea"/>
              </a:rPr>
              <a:t>risk of losing sensor contact whenever patient move</a:t>
            </a:r>
          </a:p>
          <a:p>
            <a:pPr marL="342900" indent="-342900" algn="just">
              <a:buFont typeface="Wingdings" panose="05000000000000000000" charset="0"/>
              <a:buChar char="l"/>
            </a:pPr>
            <a:r>
              <a:rPr lang="en-US" sz="2400" dirty="0">
                <a:sym typeface="+mn-ea"/>
              </a:rPr>
              <a:t>need of well-trained expert to review sleep staging result</a:t>
            </a:r>
          </a:p>
          <a:p>
            <a:pPr indent="0" algn="just">
              <a:buFont typeface="Wingdings" panose="05000000000000000000" charset="0"/>
              <a:buNone/>
            </a:pPr>
            <a:endParaRPr lang="en-US" sz="2400" dirty="0">
              <a:sym typeface="+mn-ea"/>
            </a:endParaRPr>
          </a:p>
          <a:p>
            <a:pPr indent="0" algn="just">
              <a:buFont typeface="Wingdings" panose="05000000000000000000" charset="0"/>
              <a:buNone/>
            </a:pPr>
            <a:r>
              <a:rPr lang="en-US" sz="2400" dirty="0">
                <a:sym typeface="+mn-ea"/>
              </a:rPr>
              <a:t>Propose the use of Low-cost in-ear biosignal sensing system (LIBS) to monitor sleep without these drawbacks</a:t>
            </a:r>
          </a:p>
        </p:txBody>
      </p:sp>
      <p:pic>
        <p:nvPicPr>
          <p:cNvPr id="6" name="Picture 5"/>
          <p:cNvPicPr>
            <a:picLocks noChangeAspect="1"/>
          </p:cNvPicPr>
          <p:nvPr/>
        </p:nvPicPr>
        <p:blipFill>
          <a:blip r:embed="rId3"/>
          <a:stretch>
            <a:fillRect/>
          </a:stretch>
        </p:blipFill>
        <p:spPr>
          <a:xfrm>
            <a:off x="5694680" y="2273300"/>
            <a:ext cx="5805170" cy="2887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custDataLst>
              <p:tags r:id="rId1"/>
            </p:custDataLst>
          </p:nvPr>
        </p:nvSpPr>
        <p:spPr bwMode="auto">
          <a:xfrm>
            <a:off x="1802137" y="1846001"/>
            <a:ext cx="4204827" cy="306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rPr>
              <a:t>02</a:t>
            </a:r>
            <a:endParaRPr lang="zh-CN" altLang="en-US"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endParaRPr>
          </a:p>
        </p:txBody>
      </p:sp>
      <p:cxnSp>
        <p:nvCxnSpPr>
          <p:cNvPr id="3" name="直接连接符 2"/>
          <p:cNvCxnSpPr/>
          <p:nvPr>
            <p:custDataLst>
              <p:tags r:id="rId2"/>
            </p:custDataLst>
          </p:nvPr>
        </p:nvCxnSpPr>
        <p:spPr>
          <a:xfrm>
            <a:off x="5813947" y="3420788"/>
            <a:ext cx="4608005"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654040" y="2589530"/>
            <a:ext cx="5125720" cy="830580"/>
          </a:xfrm>
          <a:prstGeom prst="rect">
            <a:avLst/>
          </a:prstGeom>
        </p:spPr>
        <p:txBody>
          <a:bodyPr wrap="square" lIns="0" tIns="0" rIns="0" bIns="0">
            <a:spAutoFit/>
          </a:bodyPr>
          <a:lstStyle/>
          <a:p>
            <a:pPr algn="dist">
              <a:defRPr/>
            </a:pPr>
            <a:r>
              <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CHALLENGES</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2066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accent2"/>
                </a:solidFill>
                <a:latin typeface="微软雅黑" panose="020B0503020204020204" pitchFamily="34" charset="-122"/>
                <a:ea typeface="微软雅黑" panose="020B0503020204020204" pitchFamily="34" charset="-122"/>
                <a:sym typeface="FZHei-B01S" panose="02010601030101010101" pitchFamily="2" charset="-122"/>
              </a:rPr>
              <a:t>Challenges</a:t>
            </a:r>
          </a:p>
        </p:txBody>
      </p:sp>
      <p:sp>
        <p:nvSpPr>
          <p:cNvPr id="22" name="矩形 1"/>
          <p:cNvSpPr>
            <a:spLocks noChangeArrowheads="1"/>
          </p:cNvSpPr>
          <p:nvPr/>
        </p:nvSpPr>
        <p:spPr bwMode="auto">
          <a:xfrm>
            <a:off x="0" y="188913"/>
            <a:ext cx="144463" cy="463550"/>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7" name="文本框 6"/>
          <p:cNvSpPr txBox="1"/>
          <p:nvPr/>
        </p:nvSpPr>
        <p:spPr>
          <a:xfrm>
            <a:off x="923925" y="1750060"/>
            <a:ext cx="9994265" cy="3046095"/>
          </a:xfrm>
          <a:prstGeom prst="rect">
            <a:avLst/>
          </a:prstGeom>
          <a:noFill/>
        </p:spPr>
        <p:txBody>
          <a:bodyPr wrap="square" rtlCol="0">
            <a:spAutoFit/>
          </a:bodyPr>
          <a:lstStyle/>
          <a:p>
            <a:pPr marL="342900" indent="-342900" algn="just">
              <a:buFont typeface="Wingdings" panose="05000000000000000000" charset="0"/>
              <a:buChar char="l"/>
            </a:pPr>
            <a:r>
              <a:rPr lang="en-US" sz="2400" dirty="0">
                <a:sym typeface="+mn-ea"/>
              </a:rPr>
              <a:t>The desired signal is low amplitude, thus LIBS must be able to measure the signal well without sacrificing comfort</a:t>
            </a:r>
          </a:p>
          <a:p>
            <a:pPr marL="342900" indent="-342900" algn="just">
              <a:buFont typeface="Wingdings" panose="05000000000000000000" charset="0"/>
              <a:buChar char="l"/>
            </a:pPr>
            <a:endParaRPr lang="en-US" sz="2400" dirty="0">
              <a:sym typeface="+mn-ea"/>
            </a:endParaRPr>
          </a:p>
          <a:p>
            <a:pPr marL="342900" indent="-342900" algn="just">
              <a:buFont typeface="Wingdings" panose="05000000000000000000" charset="0"/>
              <a:buChar char="l"/>
            </a:pPr>
            <a:r>
              <a:rPr lang="en-US" sz="2400" dirty="0">
                <a:sym typeface="+mn-ea"/>
              </a:rPr>
              <a:t>Separation of EEG, EOG, and EMG signals from the single channel in-ear mixture</a:t>
            </a:r>
          </a:p>
          <a:p>
            <a:pPr marL="342900" indent="-342900" algn="just">
              <a:buFont typeface="Wingdings" panose="05000000000000000000" charset="0"/>
              <a:buChar char="l"/>
            </a:pPr>
            <a:endParaRPr lang="en-US" sz="2400" dirty="0">
              <a:sym typeface="+mn-ea"/>
            </a:endParaRPr>
          </a:p>
          <a:p>
            <a:pPr marL="342900" indent="-342900" algn="just">
              <a:buFont typeface="Wingdings" panose="05000000000000000000" charset="0"/>
              <a:buChar char="l"/>
            </a:pPr>
            <a:r>
              <a:rPr lang="en-US" sz="2400" dirty="0">
                <a:sym typeface="+mn-ea"/>
              </a:rPr>
              <a:t>Separation algorithm must be robust to account for difference of physiological condition and other variation among individuals</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custDataLst>
              <p:tags r:id="rId1"/>
            </p:custDataLst>
          </p:nvPr>
        </p:nvSpPr>
        <p:spPr bwMode="auto">
          <a:xfrm>
            <a:off x="1802137" y="1846001"/>
            <a:ext cx="4204827" cy="306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rPr>
              <a:t>03</a:t>
            </a:r>
            <a:endParaRPr lang="zh-CN" altLang="en-US" sz="198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FZHei-B01S" panose="02010601030101010101" pitchFamily="2" charset="-122"/>
            </a:endParaRPr>
          </a:p>
        </p:txBody>
      </p:sp>
      <p:cxnSp>
        <p:nvCxnSpPr>
          <p:cNvPr id="3" name="直接连接符 2"/>
          <p:cNvCxnSpPr/>
          <p:nvPr>
            <p:custDataLst>
              <p:tags r:id="rId2"/>
            </p:custDataLst>
          </p:nvPr>
        </p:nvCxnSpPr>
        <p:spPr>
          <a:xfrm>
            <a:off x="5813947" y="3420788"/>
            <a:ext cx="4608005"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654040" y="2589530"/>
            <a:ext cx="5125720" cy="830580"/>
          </a:xfrm>
          <a:prstGeom prst="rect">
            <a:avLst/>
          </a:prstGeom>
        </p:spPr>
        <p:txBody>
          <a:bodyPr wrap="square" lIns="0" tIns="0" rIns="0" bIns="0">
            <a:spAutoFit/>
          </a:bodyPr>
          <a:lstStyle/>
          <a:p>
            <a:pPr algn="dist">
              <a:defRPr/>
            </a:pPr>
            <a:r>
              <a:rPr lang="en-US" altLang="zh-CN" sz="5400" dirty="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HARDWARE</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1229-60"/>
</p:tagLst>
</file>

<file path=ppt/tags/tag1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heme/theme1.xml><?xml version="1.0" encoding="utf-8"?>
<a:theme xmlns:a="http://schemas.openxmlformats.org/drawingml/2006/main" name="Office 主题​​">
  <a:themeElements>
    <a:clrScheme name="自定义 1052">
      <a:dk1>
        <a:sysClr val="windowText" lastClr="000000"/>
      </a:dk1>
      <a:lt1>
        <a:sysClr val="window" lastClr="FFFFFF"/>
      </a:lt1>
      <a:dk2>
        <a:srgbClr val="44546A"/>
      </a:dk2>
      <a:lt2>
        <a:srgbClr val="E7E6E6"/>
      </a:lt2>
      <a:accent1>
        <a:srgbClr val="61BDCD"/>
      </a:accent1>
      <a:accent2>
        <a:srgbClr val="414141"/>
      </a:accent2>
      <a:accent3>
        <a:srgbClr val="F1E72A"/>
      </a:accent3>
      <a:accent4>
        <a:srgbClr val="414141"/>
      </a:accent4>
      <a:accent5>
        <a:srgbClr val="61BDCD"/>
      </a:accent5>
      <a:accent6>
        <a:srgbClr val="414141"/>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052">
      <a:dk1>
        <a:sysClr val="windowText" lastClr="000000"/>
      </a:dk1>
      <a:lt1>
        <a:sysClr val="window" lastClr="FFFFFF"/>
      </a:lt1>
      <a:dk2>
        <a:srgbClr val="44546A"/>
      </a:dk2>
      <a:lt2>
        <a:srgbClr val="E7E6E6"/>
      </a:lt2>
      <a:accent1>
        <a:srgbClr val="61BDCD"/>
      </a:accent1>
      <a:accent2>
        <a:srgbClr val="414141"/>
      </a:accent2>
      <a:accent3>
        <a:srgbClr val="F1E72A"/>
      </a:accent3>
      <a:accent4>
        <a:srgbClr val="414141"/>
      </a:accent4>
      <a:accent5>
        <a:srgbClr val="61BDCD"/>
      </a:accent5>
      <a:accent6>
        <a:srgbClr val="414141"/>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1177</Words>
  <Application>Microsoft Macintosh PowerPoint</Application>
  <PresentationFormat>Widescreen</PresentationFormat>
  <Paragraphs>262</Paragraphs>
  <Slides>33</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1" baseType="lpstr">
      <vt:lpstr>等线</vt:lpstr>
      <vt:lpstr>等线 Light</vt:lpstr>
      <vt:lpstr>微软雅黑</vt:lpstr>
      <vt:lpstr>Arial</vt:lpstr>
      <vt:lpstr>Wingdings</vt:lpstr>
      <vt:lpstr>Office 主题​​</vt:lpstr>
      <vt:lpstr>1_Office 主题​​</vt:lpstr>
      <vt:lpstr>Equation.KSEE3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Justin M Shen</cp:lastModifiedBy>
  <cp:revision>58</cp:revision>
  <dcterms:created xsi:type="dcterms:W3CDTF">2018-06-14T06:37:00Z</dcterms:created>
  <dcterms:modified xsi:type="dcterms:W3CDTF">2019-04-29T20:46:22Z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