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4"/>
  </p:notesMasterIdLst>
  <p:sldIdLst>
    <p:sldId id="744" r:id="rId2"/>
    <p:sldId id="746" r:id="rId3"/>
    <p:sldId id="759" r:id="rId4"/>
    <p:sldId id="771" r:id="rId5"/>
    <p:sldId id="749" r:id="rId6"/>
    <p:sldId id="750" r:id="rId7"/>
    <p:sldId id="748" r:id="rId8"/>
    <p:sldId id="763" r:id="rId9"/>
    <p:sldId id="752" r:id="rId10"/>
    <p:sldId id="753" r:id="rId11"/>
    <p:sldId id="754" r:id="rId12"/>
    <p:sldId id="773" r:id="rId13"/>
    <p:sldId id="756" r:id="rId14"/>
    <p:sldId id="757" r:id="rId15"/>
    <p:sldId id="758" r:id="rId16"/>
    <p:sldId id="760" r:id="rId17"/>
    <p:sldId id="761" r:id="rId18"/>
    <p:sldId id="762" r:id="rId19"/>
    <p:sldId id="765" r:id="rId20"/>
    <p:sldId id="766" r:id="rId21"/>
    <p:sldId id="767" r:id="rId22"/>
    <p:sldId id="768" r:id="rId23"/>
    <p:sldId id="769" r:id="rId24"/>
    <p:sldId id="770" r:id="rId25"/>
    <p:sldId id="764" r:id="rId26"/>
    <p:sldId id="772" r:id="rId27"/>
    <p:sldId id="774" r:id="rId28"/>
    <p:sldId id="775" r:id="rId29"/>
    <p:sldId id="776" r:id="rId30"/>
    <p:sldId id="793" r:id="rId31"/>
    <p:sldId id="777" r:id="rId32"/>
    <p:sldId id="1361" r:id="rId3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5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DA1C"/>
    <a:srgbClr val="D9127C"/>
    <a:srgbClr val="009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99"/>
    <p:restoredTop sz="94695"/>
  </p:normalViewPr>
  <p:slideViewPr>
    <p:cSldViewPr snapToGrid="0" snapToObjects="1" showGuides="1">
      <p:cViewPr varScale="1">
        <p:scale>
          <a:sx n="97" d="100"/>
          <a:sy n="97" d="100"/>
        </p:scale>
        <p:origin x="560" y="184"/>
      </p:cViewPr>
      <p:guideLst>
        <p:guide orient="horz" pos="2160"/>
        <p:guide pos="2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DE489A-5264-CD40-B0FA-1B7DA9B0E140}" type="datetimeFigureOut">
              <a:rPr lang="en-US" smtClean="0"/>
              <a:t>4/20/19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F7CCECB-5654-394F-A116-82051F9219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886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WSN overview and comparison: http://</a:t>
            </a:r>
            <a:r>
              <a:rPr lang="en-US" dirty="0" err="1"/>
              <a:t>shodhganga.inflibnet.ac.in</a:t>
            </a:r>
            <a:r>
              <a:rPr lang="en-US" dirty="0"/>
              <a:t>/bitstream/10603/77730/12/12_chapter_02.pdf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CCECB-5654-394F-A116-82051F9219F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2785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BAN = Body area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F7CCECB-5654-394F-A116-82051F9219F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782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85D3-89E7-0049-8B92-164250099765}" type="datetimeFigureOut">
              <a:rPr lang="en-US" smtClean="0"/>
              <a:t>4/20/19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9336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85D3-89E7-0049-8B92-164250099765}" type="datetimeFigureOut">
              <a:rPr lang="en-US" smtClean="0"/>
              <a:t>4/20/19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9939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85D3-89E7-0049-8B92-164250099765}" type="datetimeFigureOut">
              <a:rPr lang="en-US" smtClean="0"/>
              <a:t>4/20/19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3687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85D3-89E7-0049-8B92-164250099765}" type="datetimeFigureOut">
              <a:rPr lang="en-US" smtClean="0"/>
              <a:t>4/20/19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2711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85D3-89E7-0049-8B92-164250099765}" type="datetimeFigureOut">
              <a:rPr lang="en-US" smtClean="0"/>
              <a:t>4/20/19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2866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85D3-89E7-0049-8B92-164250099765}" type="datetimeFigureOut">
              <a:rPr lang="en-US" smtClean="0"/>
              <a:t>4/20/19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662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85D3-89E7-0049-8B92-164250099765}" type="datetimeFigureOut">
              <a:rPr lang="en-US" smtClean="0"/>
              <a:t>4/20/19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593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85D3-89E7-0049-8B92-164250099765}" type="datetimeFigureOut">
              <a:rPr lang="en-US" smtClean="0"/>
              <a:t>4/20/19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7249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85D3-89E7-0049-8B92-164250099765}" type="datetimeFigureOut">
              <a:rPr lang="en-US" smtClean="0"/>
              <a:t>4/20/19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11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85D3-89E7-0049-8B92-164250099765}" type="datetimeFigureOut">
              <a:rPr lang="en-US" smtClean="0"/>
              <a:t>4/20/19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142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2B85D3-89E7-0049-8B92-164250099765}" type="datetimeFigureOut">
              <a:rPr lang="en-US" smtClean="0"/>
              <a:t>4/20/19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5712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2B85D3-89E7-0049-8B92-164250099765}" type="datetimeFigureOut">
              <a:rPr lang="en-US" smtClean="0"/>
              <a:t>4/20/19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FABBEE-F555-A444-A336-5DD5AF88E0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5067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7" Type="http://schemas.openxmlformats.org/officeDocument/2006/relationships/image" Target="../media/image11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tiff"/><Relationship Id="rId5" Type="http://schemas.openxmlformats.org/officeDocument/2006/relationships/image" Target="../media/image9.tiff"/><Relationship Id="rId4" Type="http://schemas.openxmlformats.org/officeDocument/2006/relationships/image" Target="../media/image8.tif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D13194C-7299-1A4A-9E53-498A7244E2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121D26-3776-4CAD-941E-DCE84D7DFAC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C336BF-D651-434F-B56F-DB1F1A8E60D6}"/>
              </a:ext>
            </a:extLst>
          </p:cNvPr>
          <p:cNvSpPr txBox="1"/>
          <p:nvPr/>
        </p:nvSpPr>
        <p:spPr>
          <a:xfrm>
            <a:off x="1142242" y="672072"/>
            <a:ext cx="71801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Lecture 8.1</a:t>
            </a:r>
          </a:p>
          <a:p>
            <a:pPr algn="ctr"/>
            <a:r>
              <a:rPr lang="en-US" sz="3600" b="1" dirty="0">
                <a:solidFill>
                  <a:schemeClr val="accent1">
                    <a:lumMod val="75000"/>
                  </a:schemeClr>
                </a:solidFill>
                <a:latin typeface="Lucida Bright" panose="02040602050505020304" pitchFamily="18" charset="77"/>
              </a:rPr>
              <a:t>Wireless Networks for the IoT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26C90A-3309-5D47-8006-7DB386BD9063}"/>
              </a:ext>
            </a:extLst>
          </p:cNvPr>
          <p:cNvSpPr txBox="1"/>
          <p:nvPr/>
        </p:nvSpPr>
        <p:spPr>
          <a:xfrm>
            <a:off x="2635564" y="2479318"/>
            <a:ext cx="41809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CMSC 818W : Spring 2019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AFB607D-1479-D74C-93EE-2783FCCFC9BE}"/>
              </a:ext>
            </a:extLst>
          </p:cNvPr>
          <p:cNvSpPr txBox="1"/>
          <p:nvPr/>
        </p:nvSpPr>
        <p:spPr>
          <a:xfrm>
            <a:off x="3598931" y="4242626"/>
            <a:ext cx="22509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latin typeface="Lucida Bright" panose="02040602050505020304" pitchFamily="18" charset="77"/>
              </a:rPr>
              <a:t>Nirupam Roy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44FB5A7-1265-B346-9237-2AD36665ABE4}"/>
              </a:ext>
            </a:extLst>
          </p:cNvPr>
          <p:cNvSpPr txBox="1"/>
          <p:nvPr/>
        </p:nvSpPr>
        <p:spPr>
          <a:xfrm>
            <a:off x="3296009" y="3114580"/>
            <a:ext cx="287450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b="1" dirty="0">
                <a:latin typeface="Lucida Bright" panose="02040602050505020304" pitchFamily="18" charset="77"/>
              </a:rPr>
              <a:t>Tu-Th 2:00-3:15pm</a:t>
            </a:r>
          </a:p>
          <a:p>
            <a:pPr algn="ctr"/>
            <a:r>
              <a:rPr lang="en-US" sz="2200" b="1" dirty="0">
                <a:latin typeface="Lucida Bright" panose="02040602050505020304" pitchFamily="18" charset="77"/>
              </a:rPr>
              <a:t>CSI 2118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5191B89-F8A2-F844-A016-B0D71329A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2718" y="5474943"/>
            <a:ext cx="3204916" cy="11132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C3915CC-BBFA-1842-9C4E-27D25365B3F2}"/>
              </a:ext>
            </a:extLst>
          </p:cNvPr>
          <p:cNvSpPr txBox="1"/>
          <p:nvPr/>
        </p:nvSpPr>
        <p:spPr>
          <a:xfrm>
            <a:off x="3610789" y="4704291"/>
            <a:ext cx="22430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Apr. 16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th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Lucida Bright" panose="02040602050505020304" pitchFamily="18" charset="77"/>
              </a:rPr>
              <a:t> 2019</a:t>
            </a:r>
          </a:p>
        </p:txBody>
      </p:sp>
    </p:spTree>
    <p:extLst>
      <p:ext uri="{BB962C8B-B14F-4D97-AF65-F5344CB8AC3E}">
        <p14:creationId xmlns:p14="http://schemas.microsoft.com/office/powerpoint/2010/main" val="15436728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5C3002A-EE4E-3C4F-9A36-ED8732F4E2EA}"/>
              </a:ext>
            </a:extLst>
          </p:cNvPr>
          <p:cNvCxnSpPr>
            <a:cxnSpLocks/>
          </p:cNvCxnSpPr>
          <p:nvPr/>
        </p:nvCxnSpPr>
        <p:spPr>
          <a:xfrm>
            <a:off x="4105543" y="2227260"/>
            <a:ext cx="1139712" cy="1141091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46BB49E-5C50-5A49-89A7-DE5B2CF178AC}"/>
              </a:ext>
            </a:extLst>
          </p:cNvPr>
          <p:cNvCxnSpPr>
            <a:cxnSpLocks/>
          </p:cNvCxnSpPr>
          <p:nvPr/>
        </p:nvCxnSpPr>
        <p:spPr>
          <a:xfrm>
            <a:off x="3215246" y="3368351"/>
            <a:ext cx="1796781" cy="30126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3AB41441-7CB4-2D4F-A833-CF41936DBA67}"/>
              </a:ext>
            </a:extLst>
          </p:cNvPr>
          <p:cNvCxnSpPr>
            <a:cxnSpLocks/>
          </p:cNvCxnSpPr>
          <p:nvPr/>
        </p:nvCxnSpPr>
        <p:spPr>
          <a:xfrm>
            <a:off x="941528" y="3443895"/>
            <a:ext cx="1796781" cy="30126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1A458354-CEE7-A54D-AED4-2569982AC72A}"/>
              </a:ext>
            </a:extLst>
          </p:cNvPr>
          <p:cNvCxnSpPr>
            <a:cxnSpLocks/>
          </p:cNvCxnSpPr>
          <p:nvPr/>
        </p:nvCxnSpPr>
        <p:spPr>
          <a:xfrm flipV="1">
            <a:off x="1410326" y="3591967"/>
            <a:ext cx="1353383" cy="968646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B960ACCB-D738-F84A-8B0E-0FF08093FFF8}"/>
              </a:ext>
            </a:extLst>
          </p:cNvPr>
          <p:cNvCxnSpPr>
            <a:cxnSpLocks/>
          </p:cNvCxnSpPr>
          <p:nvPr/>
        </p:nvCxnSpPr>
        <p:spPr>
          <a:xfrm flipV="1">
            <a:off x="5540149" y="2482097"/>
            <a:ext cx="1989907" cy="859926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8993C400-AD3F-1B43-A49F-2250C5E2DD76}"/>
              </a:ext>
            </a:extLst>
          </p:cNvPr>
          <p:cNvCxnSpPr>
            <a:cxnSpLocks/>
          </p:cNvCxnSpPr>
          <p:nvPr/>
        </p:nvCxnSpPr>
        <p:spPr>
          <a:xfrm>
            <a:off x="5478484" y="3409074"/>
            <a:ext cx="2522651" cy="10690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021E5AE6-F55B-DC49-B97B-1A9E1303656F}"/>
              </a:ext>
            </a:extLst>
          </p:cNvPr>
          <p:cNvCxnSpPr>
            <a:cxnSpLocks/>
          </p:cNvCxnSpPr>
          <p:nvPr/>
        </p:nvCxnSpPr>
        <p:spPr>
          <a:xfrm>
            <a:off x="5478484" y="3418964"/>
            <a:ext cx="2051572" cy="1020164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0B897D8F-0D0D-DB4E-A971-A5E60EC5B94D}"/>
              </a:ext>
            </a:extLst>
          </p:cNvPr>
          <p:cNvCxnSpPr>
            <a:cxnSpLocks/>
          </p:cNvCxnSpPr>
          <p:nvPr/>
        </p:nvCxnSpPr>
        <p:spPr>
          <a:xfrm>
            <a:off x="3858904" y="1387803"/>
            <a:ext cx="436139" cy="822992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66D78A37-7FEE-974C-A5CA-0FBB45316037}"/>
              </a:ext>
            </a:extLst>
          </p:cNvPr>
          <p:cNvCxnSpPr>
            <a:cxnSpLocks/>
          </p:cNvCxnSpPr>
          <p:nvPr/>
        </p:nvCxnSpPr>
        <p:spPr>
          <a:xfrm flipH="1">
            <a:off x="4482488" y="1042724"/>
            <a:ext cx="212985" cy="110813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3672D10-0FB6-7345-8D04-C357F4807875}"/>
              </a:ext>
            </a:extLst>
          </p:cNvPr>
          <p:cNvCxnSpPr>
            <a:cxnSpLocks/>
          </p:cNvCxnSpPr>
          <p:nvPr/>
        </p:nvCxnSpPr>
        <p:spPr>
          <a:xfrm>
            <a:off x="1142865" y="2482097"/>
            <a:ext cx="1511300" cy="886254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F5BC8-AB9B-0141-8CC7-131E96FD0FF5}"/>
              </a:ext>
            </a:extLst>
          </p:cNvPr>
          <p:cNvGrpSpPr/>
          <p:nvPr/>
        </p:nvGrpSpPr>
        <p:grpSpPr>
          <a:xfrm>
            <a:off x="1613944" y="5756200"/>
            <a:ext cx="4583656" cy="670476"/>
            <a:chOff x="344422" y="5194300"/>
            <a:chExt cx="4583656" cy="67047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CDA8A47-E73A-D248-A132-85D1AD588EF9}"/>
                </a:ext>
              </a:extLst>
            </p:cNvPr>
            <p:cNvSpPr/>
            <p:nvPr/>
          </p:nvSpPr>
          <p:spPr>
            <a:xfrm>
              <a:off x="344422" y="5235024"/>
              <a:ext cx="619256" cy="62975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609E1C-987A-0346-98E9-FEC1FCF1AF99}"/>
                </a:ext>
              </a:extLst>
            </p:cNvPr>
            <p:cNvSpPr txBox="1"/>
            <p:nvPr/>
          </p:nvSpPr>
          <p:spPr>
            <a:xfrm>
              <a:off x="444500" y="5194300"/>
              <a:ext cx="5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1E2206-B0A2-A749-B8AA-1ED12BE590CC}"/>
                </a:ext>
              </a:extLst>
            </p:cNvPr>
            <p:cNvSpPr txBox="1"/>
            <p:nvPr/>
          </p:nvSpPr>
          <p:spPr>
            <a:xfrm>
              <a:off x="963678" y="5265150"/>
              <a:ext cx="396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Routing protocol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A66F6BD-95DB-D040-9AD5-2AA639FD33F1}"/>
              </a:ext>
            </a:extLst>
          </p:cNvPr>
          <p:cNvGrpSpPr/>
          <p:nvPr/>
        </p:nvGrpSpPr>
        <p:grpSpPr>
          <a:xfrm>
            <a:off x="225507" y="1865717"/>
            <a:ext cx="1698065" cy="3126565"/>
            <a:chOff x="225507" y="1865717"/>
            <a:chExt cx="1698065" cy="3126565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7D20F077-D3F1-F642-8EA9-5AF962A6B47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0279" y="3988989"/>
              <a:ext cx="1003293" cy="1003293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C3079736-5616-C04C-80B0-4609F564A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0651" y="1865717"/>
              <a:ext cx="1003293" cy="1003293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B4DB2BA4-5EB3-9B42-A69D-145839082C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507" y="2927353"/>
              <a:ext cx="1003293" cy="1003293"/>
            </a:xfrm>
            <a:prstGeom prst="rect">
              <a:avLst/>
            </a:prstGeom>
          </p:spPr>
        </p:pic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8753882-3860-024B-84CE-3CC4DD823740}"/>
              </a:ext>
            </a:extLst>
          </p:cNvPr>
          <p:cNvSpPr txBox="1"/>
          <p:nvPr/>
        </p:nvSpPr>
        <p:spPr>
          <a:xfrm>
            <a:off x="96837" y="83562"/>
            <a:ext cx="30654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Networking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CB4CA3-1363-CA4C-934C-823BCFAA9011}"/>
              </a:ext>
            </a:extLst>
          </p:cNvPr>
          <p:cNvSpPr txBox="1"/>
          <p:nvPr/>
        </p:nvSpPr>
        <p:spPr>
          <a:xfrm>
            <a:off x="875822" y="1497417"/>
            <a:ext cx="134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Address: 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2259B44-FF91-7F4B-9502-01A864906E18}"/>
              </a:ext>
            </a:extLst>
          </p:cNvPr>
          <p:cNvSpPr txBox="1"/>
          <p:nvPr/>
        </p:nvSpPr>
        <p:spPr>
          <a:xfrm>
            <a:off x="7915200" y="2607636"/>
            <a:ext cx="134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Address: B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8849B92-12DC-B648-BD7B-CAA21A5535EF}"/>
              </a:ext>
            </a:extLst>
          </p:cNvPr>
          <p:cNvGrpSpPr/>
          <p:nvPr/>
        </p:nvGrpSpPr>
        <p:grpSpPr>
          <a:xfrm flipH="1">
            <a:off x="6835284" y="1865716"/>
            <a:ext cx="1698065" cy="3126565"/>
            <a:chOff x="225507" y="1865717"/>
            <a:chExt cx="1698065" cy="3126565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974656CC-C2F5-C640-A886-332BAA2880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20279" y="3988989"/>
              <a:ext cx="1003293" cy="100329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1C35137-0852-2F48-9B59-B58471A1CE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0651" y="1865717"/>
              <a:ext cx="1003293" cy="100329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A700FFC4-B83C-5D4F-91D1-FB2D281E1E9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5507" y="2927353"/>
              <a:ext cx="1003293" cy="1003293"/>
            </a:xfrm>
            <a:prstGeom prst="rect">
              <a:avLst/>
            </a:prstGeom>
          </p:spPr>
        </p:pic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986E0117-4CD7-2842-89CE-C45E4280F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4949" y="3032052"/>
            <a:ext cx="1346510" cy="754045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529B53FC-87B7-C044-97B0-E43E396E5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1459" y="1853591"/>
            <a:ext cx="1346510" cy="754045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69D5103-0CA3-9C42-9776-5457D5A29F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032052"/>
            <a:ext cx="1346510" cy="75404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974E0589-ED3C-0C46-89AD-DE7C46E5B1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3516273" y="968503"/>
            <a:ext cx="685263" cy="685263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2D3830F-0BB6-9741-B1C7-BB2193C9F9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295043" y="741209"/>
            <a:ext cx="685263" cy="685263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81356E69-3621-5846-9456-3C717B9EA55B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414453" y="1715222"/>
            <a:ext cx="560954" cy="560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292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71 -0.01828 L -0.01771 -0.01805 C -0.02239 0.03843 -0.02604 0.0588 -0.01771 0.12153 C -0.01597 0.13426 0.0066 0.13588 0.0165 0.13843 L 0.02952 0.1419 L 0.22032 0.13843 C 0.30365 0.13588 0.19723 0.13079 0.30122 0.13843 C 0.30539 0.13935 0.30955 0.14074 0.31424 0.1419 C 0.4033 0.1625 0.51667 0.14537 0.59479 0.14537 L 0.59479 0.14584 " pathEditMode="relative" rAng="0" ptsTypes="AAAAAAAAAA">
                                      <p:cBhvr>
                                        <p:cTn id="38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65" y="8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C9F6832E-90EF-D24E-A8B9-DBCA94B5E93B}"/>
              </a:ext>
            </a:extLst>
          </p:cNvPr>
          <p:cNvGrpSpPr/>
          <p:nvPr/>
        </p:nvGrpSpPr>
        <p:grpSpPr>
          <a:xfrm>
            <a:off x="2185444" y="3660700"/>
            <a:ext cx="4583656" cy="670476"/>
            <a:chOff x="344422" y="5194300"/>
            <a:chExt cx="4583656" cy="67047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A5036130-FAE1-284E-B622-AF544314EEAA}"/>
                </a:ext>
              </a:extLst>
            </p:cNvPr>
            <p:cNvSpPr/>
            <p:nvPr/>
          </p:nvSpPr>
          <p:spPr>
            <a:xfrm>
              <a:off x="344422" y="5235024"/>
              <a:ext cx="619256" cy="62975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0B62BD2-BB3B-4D42-BCC9-76A66213CE6C}"/>
                </a:ext>
              </a:extLst>
            </p:cNvPr>
            <p:cNvSpPr txBox="1"/>
            <p:nvPr/>
          </p:nvSpPr>
          <p:spPr>
            <a:xfrm>
              <a:off x="444500" y="5194300"/>
              <a:ext cx="5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4D19B36-FC70-9B44-9A01-41F6FC557D76}"/>
                </a:ext>
              </a:extLst>
            </p:cNvPr>
            <p:cNvSpPr txBox="1"/>
            <p:nvPr/>
          </p:nvSpPr>
          <p:spPr>
            <a:xfrm>
              <a:off x="963678" y="5265150"/>
              <a:ext cx="396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Routing protocol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F77A135E-38D6-254E-A43E-7466B49705F8}"/>
              </a:ext>
            </a:extLst>
          </p:cNvPr>
          <p:cNvGrpSpPr/>
          <p:nvPr/>
        </p:nvGrpSpPr>
        <p:grpSpPr>
          <a:xfrm>
            <a:off x="2185444" y="2557112"/>
            <a:ext cx="4583656" cy="670476"/>
            <a:chOff x="344422" y="5194300"/>
            <a:chExt cx="4583656" cy="670476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BF9BA786-594D-3945-B17D-FF67EA0925B5}"/>
                </a:ext>
              </a:extLst>
            </p:cNvPr>
            <p:cNvSpPr/>
            <p:nvPr/>
          </p:nvSpPr>
          <p:spPr>
            <a:xfrm>
              <a:off x="344422" y="5235024"/>
              <a:ext cx="619256" cy="62975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BD300D1-7183-D348-A9F0-CCC2D2866186}"/>
                </a:ext>
              </a:extLst>
            </p:cNvPr>
            <p:cNvSpPr txBox="1"/>
            <p:nvPr/>
          </p:nvSpPr>
          <p:spPr>
            <a:xfrm>
              <a:off x="444500" y="5194300"/>
              <a:ext cx="5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FD11BE9-BACD-E244-BD51-83D0A86FBC57}"/>
                </a:ext>
              </a:extLst>
            </p:cNvPr>
            <p:cNvSpPr txBox="1"/>
            <p:nvPr/>
          </p:nvSpPr>
          <p:spPr>
            <a:xfrm>
              <a:off x="963678" y="5265150"/>
              <a:ext cx="396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Channel access protocol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23D69F9B-BAED-8143-A9A4-448905C99CEC}"/>
              </a:ext>
            </a:extLst>
          </p:cNvPr>
          <p:cNvGrpSpPr/>
          <p:nvPr/>
        </p:nvGrpSpPr>
        <p:grpSpPr>
          <a:xfrm>
            <a:off x="2185444" y="1453524"/>
            <a:ext cx="3652416" cy="670476"/>
            <a:chOff x="344422" y="5194300"/>
            <a:chExt cx="3652416" cy="670476"/>
          </a:xfrm>
        </p:grpSpPr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155C952-DE97-C840-A514-AD8AFC2C5FC9}"/>
                </a:ext>
              </a:extLst>
            </p:cNvPr>
            <p:cNvSpPr/>
            <p:nvPr/>
          </p:nvSpPr>
          <p:spPr>
            <a:xfrm>
              <a:off x="344422" y="5235024"/>
              <a:ext cx="619256" cy="62975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61652440-F6B9-8F44-9679-D239D364D25C}"/>
                </a:ext>
              </a:extLst>
            </p:cNvPr>
            <p:cNvSpPr txBox="1"/>
            <p:nvPr/>
          </p:nvSpPr>
          <p:spPr>
            <a:xfrm>
              <a:off x="444500" y="5194300"/>
              <a:ext cx="5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6358807-D9BA-084B-AECE-6724E441BB79}"/>
                </a:ext>
              </a:extLst>
            </p:cNvPr>
            <p:cNvSpPr txBox="1"/>
            <p:nvPr/>
          </p:nvSpPr>
          <p:spPr>
            <a:xfrm>
              <a:off x="963678" y="5265150"/>
              <a:ext cx="30331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Addressing</a:t>
              </a: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8D06CFB-B874-654A-9B2A-04D93774D6E8}"/>
              </a:ext>
            </a:extLst>
          </p:cNvPr>
          <p:cNvSpPr txBox="1"/>
          <p:nvPr/>
        </p:nvSpPr>
        <p:spPr>
          <a:xfrm>
            <a:off x="96837" y="83562"/>
            <a:ext cx="30654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Networking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B114D87-EF84-164B-A504-5AC1B2ABE96A}"/>
              </a:ext>
            </a:extLst>
          </p:cNvPr>
          <p:cNvSpPr txBox="1"/>
          <p:nvPr/>
        </p:nvSpPr>
        <p:spPr>
          <a:xfrm>
            <a:off x="1618292" y="5041238"/>
            <a:ext cx="5907416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dirty="0"/>
              <a:t>Wired vs. Wireless Networks</a:t>
            </a:r>
          </a:p>
        </p:txBody>
      </p:sp>
    </p:spTree>
    <p:extLst>
      <p:ext uri="{BB962C8B-B14F-4D97-AF65-F5344CB8AC3E}">
        <p14:creationId xmlns:p14="http://schemas.microsoft.com/office/powerpoint/2010/main" val="3212753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3949AE-4C5C-8848-B205-0F87B81F4F46}"/>
              </a:ext>
            </a:extLst>
          </p:cNvPr>
          <p:cNvSpPr txBox="1"/>
          <p:nvPr/>
        </p:nvSpPr>
        <p:spPr>
          <a:xfrm>
            <a:off x="96837" y="83562"/>
            <a:ext cx="35988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Today’s talk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C1E8B-F7DA-0649-8166-46C55122D774}"/>
              </a:ext>
            </a:extLst>
          </p:cNvPr>
          <p:cNvSpPr txBox="1"/>
          <p:nvPr/>
        </p:nvSpPr>
        <p:spPr>
          <a:xfrm>
            <a:off x="1518411" y="1292362"/>
            <a:ext cx="64571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1. Networks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rgbClr val="C00000"/>
                </a:solidFill>
              </a:rPr>
              <a:t>2. Wireless networks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3. Wireless sensor networks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4. Low-power wireless sensor networks</a:t>
            </a:r>
          </a:p>
        </p:txBody>
      </p:sp>
    </p:spTree>
    <p:extLst>
      <p:ext uri="{BB962C8B-B14F-4D97-AF65-F5344CB8AC3E}">
        <p14:creationId xmlns:p14="http://schemas.microsoft.com/office/powerpoint/2010/main" val="24869609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05513C-980C-F142-AF5A-CA940F3829D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533399" y="571499"/>
            <a:ext cx="5715002" cy="57150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55AABF-AD6C-AC46-8294-565E707C4DCC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E35B148-46C3-9A4A-90E9-F56833CCA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040" y="2504040"/>
            <a:ext cx="1468920" cy="1468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216F8B-160A-8A4D-A6D3-29A1722C9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656440" y="2504040"/>
            <a:ext cx="1468920" cy="146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605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05513C-980C-F142-AF5A-CA940F3829D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</a:blip>
          <a:stretch>
            <a:fillRect/>
          </a:stretch>
        </p:blipFill>
        <p:spPr>
          <a:xfrm>
            <a:off x="533399" y="571499"/>
            <a:ext cx="5715002" cy="57150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55AABF-AD6C-AC46-8294-565E707C4DCC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C3C045-A404-5A41-93BA-F6959EDE30B3}"/>
              </a:ext>
            </a:extLst>
          </p:cNvPr>
          <p:cNvCxnSpPr>
            <a:cxnSpLocks/>
          </p:cNvCxnSpPr>
          <p:nvPr/>
        </p:nvCxnSpPr>
        <p:spPr>
          <a:xfrm>
            <a:off x="3251200" y="3429000"/>
            <a:ext cx="3683000" cy="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1E35B148-46C3-9A4A-90E9-F56833CCAF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60040" y="2504040"/>
            <a:ext cx="1468920" cy="1468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216F8B-160A-8A4D-A6D3-29A1722C9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656440" y="2504040"/>
            <a:ext cx="1468920" cy="1468920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AE0EB4A-6FC4-1A48-90CD-F7F02DF98AC0}"/>
              </a:ext>
            </a:extLst>
          </p:cNvPr>
          <p:cNvCxnSpPr>
            <a:cxnSpLocks/>
          </p:cNvCxnSpPr>
          <p:nvPr/>
        </p:nvCxnSpPr>
        <p:spPr>
          <a:xfrm>
            <a:off x="3266042" y="5264703"/>
            <a:ext cx="3683000" cy="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56AA983A-0038-6C40-9ADE-A82CCB184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4882" y="4339743"/>
            <a:ext cx="1468920" cy="146892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6ECA14-0B0E-B441-99DC-2E252F75B3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671282" y="4339743"/>
            <a:ext cx="1468920" cy="1468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61BDBF4-BD1F-6948-9C28-2DA7872E647E}"/>
              </a:ext>
            </a:extLst>
          </p:cNvPr>
          <p:cNvSpPr txBox="1"/>
          <p:nvPr/>
        </p:nvSpPr>
        <p:spPr>
          <a:xfrm>
            <a:off x="2870200" y="2222537"/>
            <a:ext cx="134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Address: 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EA71BAF-287C-824F-8207-57FD999F9542}"/>
              </a:ext>
            </a:extLst>
          </p:cNvPr>
          <p:cNvSpPr txBox="1"/>
          <p:nvPr/>
        </p:nvSpPr>
        <p:spPr>
          <a:xfrm>
            <a:off x="6275942" y="2134708"/>
            <a:ext cx="134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Address: 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DC1055-6932-1546-A768-ED98638E7659}"/>
              </a:ext>
            </a:extLst>
          </p:cNvPr>
          <p:cNvSpPr txBox="1"/>
          <p:nvPr/>
        </p:nvSpPr>
        <p:spPr>
          <a:xfrm>
            <a:off x="2870200" y="4027213"/>
            <a:ext cx="134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Address: 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97B958-950E-264E-8067-E39EEDB778A4}"/>
              </a:ext>
            </a:extLst>
          </p:cNvPr>
          <p:cNvSpPr txBox="1"/>
          <p:nvPr/>
        </p:nvSpPr>
        <p:spPr>
          <a:xfrm>
            <a:off x="6275942" y="4041778"/>
            <a:ext cx="134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Address: D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D83F0977-0100-BA4E-8632-323D75A7FA08}"/>
              </a:ext>
            </a:extLst>
          </p:cNvPr>
          <p:cNvGrpSpPr/>
          <p:nvPr/>
        </p:nvGrpSpPr>
        <p:grpSpPr>
          <a:xfrm>
            <a:off x="4927602" y="571499"/>
            <a:ext cx="4302256" cy="670476"/>
            <a:chOff x="344422" y="5194300"/>
            <a:chExt cx="4302256" cy="67047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67EF6B2-E416-8244-9388-811DC74A4FF5}"/>
                </a:ext>
              </a:extLst>
            </p:cNvPr>
            <p:cNvSpPr/>
            <p:nvPr/>
          </p:nvSpPr>
          <p:spPr>
            <a:xfrm>
              <a:off x="344422" y="5235024"/>
              <a:ext cx="619256" cy="62975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6FB469-D3DB-174C-B761-458FB73423D8}"/>
                </a:ext>
              </a:extLst>
            </p:cNvPr>
            <p:cNvSpPr txBox="1"/>
            <p:nvPr/>
          </p:nvSpPr>
          <p:spPr>
            <a:xfrm>
              <a:off x="444500" y="5194300"/>
              <a:ext cx="5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7476E9-BC4D-7B40-8190-81AA07DC441D}"/>
                </a:ext>
              </a:extLst>
            </p:cNvPr>
            <p:cNvSpPr txBox="1"/>
            <p:nvPr/>
          </p:nvSpPr>
          <p:spPr>
            <a:xfrm>
              <a:off x="963678" y="5265150"/>
              <a:ext cx="368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Inherently multi-access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5441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805513C-980C-F142-AF5A-CA940F3829DC}"/>
              </a:ext>
            </a:extLst>
          </p:cNvPr>
          <p:cNvPicPr>
            <a:picLocks noChangeAspect="1"/>
          </p:cNvPicPr>
          <p:nvPr/>
        </p:nvPicPr>
        <p:blipFill>
          <a:blip r:embed="rId2">
            <a:lum bright="70000" contrast="-70000"/>
            <a:alphaModFix amt="35000"/>
          </a:blip>
          <a:stretch>
            <a:fillRect/>
          </a:stretch>
        </p:blipFill>
        <p:spPr>
          <a:xfrm>
            <a:off x="718618" y="870297"/>
            <a:ext cx="3903423" cy="3903423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A55AABF-AD6C-AC46-8294-565E707C4DCC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1216F8B-160A-8A4D-A6D3-29A1722C9B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063337" y="2215016"/>
            <a:ext cx="1213984" cy="1213984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83F0977-0100-BA4E-8632-323D75A7FA08}"/>
              </a:ext>
            </a:extLst>
          </p:cNvPr>
          <p:cNvGrpSpPr/>
          <p:nvPr/>
        </p:nvGrpSpPr>
        <p:grpSpPr>
          <a:xfrm>
            <a:off x="4927602" y="571499"/>
            <a:ext cx="4302256" cy="670476"/>
            <a:chOff x="344422" y="5194300"/>
            <a:chExt cx="4302256" cy="670476"/>
          </a:xfrm>
        </p:grpSpPr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B67EF6B2-E416-8244-9388-811DC74A4FF5}"/>
                </a:ext>
              </a:extLst>
            </p:cNvPr>
            <p:cNvSpPr/>
            <p:nvPr/>
          </p:nvSpPr>
          <p:spPr>
            <a:xfrm>
              <a:off x="344422" y="5235024"/>
              <a:ext cx="619256" cy="62975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AD6FB469-D3DB-174C-B761-458FB73423D8}"/>
                </a:ext>
              </a:extLst>
            </p:cNvPr>
            <p:cNvSpPr txBox="1"/>
            <p:nvPr/>
          </p:nvSpPr>
          <p:spPr>
            <a:xfrm>
              <a:off x="444500" y="5194300"/>
              <a:ext cx="5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17476E9-BC4D-7B40-8190-81AA07DC441D}"/>
                </a:ext>
              </a:extLst>
            </p:cNvPr>
            <p:cNvSpPr txBox="1"/>
            <p:nvPr/>
          </p:nvSpPr>
          <p:spPr>
            <a:xfrm>
              <a:off x="963678" y="5265150"/>
              <a:ext cx="368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Inherently multi-access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8F76C1-B0D9-4044-9935-8AA52BC0DE2F}"/>
              </a:ext>
            </a:extLst>
          </p:cNvPr>
          <p:cNvGrpSpPr/>
          <p:nvPr/>
        </p:nvGrpSpPr>
        <p:grpSpPr>
          <a:xfrm>
            <a:off x="4927602" y="1460499"/>
            <a:ext cx="4302256" cy="670476"/>
            <a:chOff x="344422" y="5194300"/>
            <a:chExt cx="4302256" cy="670476"/>
          </a:xfrm>
        </p:grpSpPr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3D6BDB9-209A-E44F-9639-D993EEC848D6}"/>
                </a:ext>
              </a:extLst>
            </p:cNvPr>
            <p:cNvSpPr/>
            <p:nvPr/>
          </p:nvSpPr>
          <p:spPr>
            <a:xfrm>
              <a:off x="344422" y="5235024"/>
              <a:ext cx="619256" cy="62975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4F74100-6A3D-A74C-9974-BC26AC6CB912}"/>
                </a:ext>
              </a:extLst>
            </p:cNvPr>
            <p:cNvSpPr txBox="1"/>
            <p:nvPr/>
          </p:nvSpPr>
          <p:spPr>
            <a:xfrm>
              <a:off x="444500" y="5194300"/>
              <a:ext cx="5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9437975C-E163-464E-B043-F2326F90A1B9}"/>
                </a:ext>
              </a:extLst>
            </p:cNvPr>
            <p:cNvSpPr txBox="1"/>
            <p:nvPr/>
          </p:nvSpPr>
          <p:spPr>
            <a:xfrm>
              <a:off x="963678" y="5265150"/>
              <a:ext cx="368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Higher error-rate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E426DBF-912D-A54B-9BDB-C4AFF331763E}"/>
              </a:ext>
            </a:extLst>
          </p:cNvPr>
          <p:cNvGrpSpPr/>
          <p:nvPr/>
        </p:nvGrpSpPr>
        <p:grpSpPr>
          <a:xfrm>
            <a:off x="4927602" y="2343943"/>
            <a:ext cx="4302256" cy="670476"/>
            <a:chOff x="344422" y="5194300"/>
            <a:chExt cx="4302256" cy="670476"/>
          </a:xfrm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C268D64A-31D6-444B-ADDF-C0931024FEA1}"/>
                </a:ext>
              </a:extLst>
            </p:cNvPr>
            <p:cNvSpPr/>
            <p:nvPr/>
          </p:nvSpPr>
          <p:spPr>
            <a:xfrm>
              <a:off x="344422" y="5235024"/>
              <a:ext cx="619256" cy="62975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DF9FD5CF-92E6-0F48-B631-74789A037A4B}"/>
                </a:ext>
              </a:extLst>
            </p:cNvPr>
            <p:cNvSpPr txBox="1"/>
            <p:nvPr/>
          </p:nvSpPr>
          <p:spPr>
            <a:xfrm>
              <a:off x="444500" y="5194300"/>
              <a:ext cx="5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</a:rPr>
                <a:t>3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0C44E6-CB43-DE46-8575-35A9B479F212}"/>
                </a:ext>
              </a:extLst>
            </p:cNvPr>
            <p:cNvSpPr txBox="1"/>
            <p:nvPr/>
          </p:nvSpPr>
          <p:spPr>
            <a:xfrm>
              <a:off x="963678" y="5265150"/>
              <a:ext cx="368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Limited access to power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9CA219C1-D9A1-EA42-A9E6-AC88AB639785}"/>
              </a:ext>
            </a:extLst>
          </p:cNvPr>
          <p:cNvGrpSpPr/>
          <p:nvPr/>
        </p:nvGrpSpPr>
        <p:grpSpPr>
          <a:xfrm>
            <a:off x="4927602" y="3198506"/>
            <a:ext cx="4302256" cy="670476"/>
            <a:chOff x="344422" y="5194300"/>
            <a:chExt cx="4302256" cy="670476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6E74CC37-FEC7-714B-96F5-8B164AFEFB16}"/>
                </a:ext>
              </a:extLst>
            </p:cNvPr>
            <p:cNvSpPr/>
            <p:nvPr/>
          </p:nvSpPr>
          <p:spPr>
            <a:xfrm>
              <a:off x="344422" y="5235024"/>
              <a:ext cx="619256" cy="62975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6D46AFF-B9D5-F240-8EFE-5CFCEDF4ED0E}"/>
                </a:ext>
              </a:extLst>
            </p:cNvPr>
            <p:cNvSpPr txBox="1"/>
            <p:nvPr/>
          </p:nvSpPr>
          <p:spPr>
            <a:xfrm>
              <a:off x="444500" y="5194300"/>
              <a:ext cx="5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</a:rPr>
                <a:t>4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2212598C-1F81-D84E-8D14-0CB28D42EDB2}"/>
                </a:ext>
              </a:extLst>
            </p:cNvPr>
            <p:cNvSpPr txBox="1"/>
            <p:nvPr/>
          </p:nvSpPr>
          <p:spPr>
            <a:xfrm>
              <a:off x="963678" y="5265150"/>
              <a:ext cx="36830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Varying topology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98008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76329C-85D4-5B4D-AE36-86FB0A36C336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B94A249-13D8-B14D-8A64-C45166EA11A9}"/>
              </a:ext>
            </a:extLst>
          </p:cNvPr>
          <p:cNvSpPr/>
          <p:nvPr/>
        </p:nvSpPr>
        <p:spPr>
          <a:xfrm>
            <a:off x="-88900" y="1803263"/>
            <a:ext cx="9271000" cy="526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1961FC5-503B-0441-8215-04EAC4AB021E}"/>
              </a:ext>
            </a:extLst>
          </p:cNvPr>
          <p:cNvSpPr txBox="1"/>
          <p:nvPr/>
        </p:nvSpPr>
        <p:spPr>
          <a:xfrm>
            <a:off x="-88900" y="1744517"/>
            <a:ext cx="924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Wireless network == </a:t>
            </a:r>
            <a:r>
              <a:rPr lang="en-US" sz="3200" dirty="0" err="1">
                <a:solidFill>
                  <a:schemeClr val="bg1"/>
                </a:solidFill>
              </a:rPr>
              <a:t>WiFi</a:t>
            </a:r>
            <a:r>
              <a:rPr lang="en-US" sz="3200" dirty="0">
                <a:solidFill>
                  <a:schemeClr val="bg1"/>
                </a:solidFill>
              </a:rPr>
              <a:t> ?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0386BEF-6256-F74D-96D4-78EC37BD1BAB}"/>
              </a:ext>
            </a:extLst>
          </p:cNvPr>
          <p:cNvGrpSpPr/>
          <p:nvPr/>
        </p:nvGrpSpPr>
        <p:grpSpPr>
          <a:xfrm>
            <a:off x="-58565" y="2222199"/>
            <a:ext cx="2725145" cy="3789937"/>
            <a:chOff x="-58565" y="2222199"/>
            <a:chExt cx="2725145" cy="3789937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55EF37D1-0933-2E4C-9511-0D709237D22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81903" y="2222199"/>
              <a:ext cx="1577141" cy="1577141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6F9D596-11C9-6247-841E-4CE6464C44B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8565" y="3935833"/>
              <a:ext cx="1103623" cy="1103623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47BD63F-55AE-AD49-8FAF-AEF6E6D3DE25}"/>
                </a:ext>
              </a:extLst>
            </p:cNvPr>
            <p:cNvSpPr txBox="1"/>
            <p:nvPr/>
          </p:nvSpPr>
          <p:spPr>
            <a:xfrm>
              <a:off x="385362" y="5550471"/>
              <a:ext cx="19669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 err="1">
                  <a:solidFill>
                    <a:schemeClr val="accent1">
                      <a:lumMod val="75000"/>
                    </a:schemeClr>
                  </a:solidFill>
                </a:rPr>
                <a:t>WiFi</a:t>
              </a:r>
              <a:endParaRPr lang="en-US" sz="24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3F1655DE-A693-8F43-BC07-1E8F6ADF31A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810857">
              <a:off x="577534" y="3698546"/>
              <a:ext cx="456841" cy="322074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8B198FB-D310-4348-96BC-42D20D44D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562957" y="4136365"/>
              <a:ext cx="1103623" cy="1103623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FDD008E-0487-C646-9088-4BDB07924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810857">
              <a:off x="2164450" y="3883227"/>
              <a:ext cx="456841" cy="322074"/>
            </a:xfrm>
            <a:prstGeom prst="rect">
              <a:avLst/>
            </a:prstGeom>
          </p:spPr>
        </p:pic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6833BCC-1A1A-5343-934A-356E557992EA}"/>
              </a:ext>
            </a:extLst>
          </p:cNvPr>
          <p:cNvGrpSpPr/>
          <p:nvPr/>
        </p:nvGrpSpPr>
        <p:grpSpPr>
          <a:xfrm>
            <a:off x="3427009" y="3496325"/>
            <a:ext cx="2507215" cy="2786911"/>
            <a:chOff x="3427009" y="3496325"/>
            <a:chExt cx="2507215" cy="2786911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71DBD507-D849-434A-A7DD-FA95EF89D4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427009" y="4136365"/>
              <a:ext cx="1252595" cy="1252595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257F8CFB-4734-3C42-8D6F-74041DB5267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810857">
              <a:off x="4086646" y="4038344"/>
              <a:ext cx="456841" cy="322074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87A3162-7576-2A4A-B1F6-E99432FFD39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940181">
              <a:off x="4720240" y="3496325"/>
              <a:ext cx="1213984" cy="1213984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20E72F9E-E057-1D4B-A233-50BF8631DEC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4700844">
              <a:off x="4555411" y="3570319"/>
              <a:ext cx="456841" cy="322074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FDB3CFF-8EE7-5148-8728-31A9FE65D6C1}"/>
                </a:ext>
              </a:extLst>
            </p:cNvPr>
            <p:cNvSpPr txBox="1"/>
            <p:nvPr/>
          </p:nvSpPr>
          <p:spPr>
            <a:xfrm>
              <a:off x="3581549" y="5452239"/>
              <a:ext cx="19669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Bluetooth, ZigBee, …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39C02AE7-6E60-AB43-A15A-26F394755ABF}"/>
              </a:ext>
            </a:extLst>
          </p:cNvPr>
          <p:cNvGrpSpPr/>
          <p:nvPr/>
        </p:nvGrpSpPr>
        <p:grpSpPr>
          <a:xfrm>
            <a:off x="6561156" y="2543884"/>
            <a:ext cx="2582844" cy="3514418"/>
            <a:chOff x="6561156" y="2543884"/>
            <a:chExt cx="2582844" cy="3514418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56F99E4E-85EB-5C4F-8C8B-559DE2FFA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7775140" y="2543884"/>
              <a:ext cx="1033725" cy="153403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533C0F69-F18B-214D-9DB1-F2F9AED156C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561156" y="4432464"/>
              <a:ext cx="1213984" cy="1213984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7F357F93-2FBA-5E44-A534-0E51F97F3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7891405" y="4315855"/>
              <a:ext cx="1252595" cy="1252595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9D3E6FBB-1CDB-BA45-80AA-A70310EA991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810857">
              <a:off x="7331046" y="4098481"/>
              <a:ext cx="456841" cy="322074"/>
            </a:xfrm>
            <a:prstGeom prst="rect">
              <a:avLst/>
            </a:prstGeom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F5C0215A-1D48-9342-9CDF-194B895F33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2810857">
              <a:off x="8370586" y="4098482"/>
              <a:ext cx="456841" cy="322074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B00B7CD-7931-E544-9326-049AAF2E8CB3}"/>
                </a:ext>
              </a:extLst>
            </p:cNvPr>
            <p:cNvSpPr txBox="1"/>
            <p:nvPr/>
          </p:nvSpPr>
          <p:spPr>
            <a:xfrm>
              <a:off x="6907907" y="5596637"/>
              <a:ext cx="19669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Cellular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95088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76329C-85D4-5B4D-AE36-86FB0A36C336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C5796C-153D-9F44-9FEE-C38CD90014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8553" y="3597122"/>
            <a:ext cx="753789" cy="753789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EADE2BCC-98C0-5742-8902-E0CB2BD7946D}"/>
              </a:ext>
            </a:extLst>
          </p:cNvPr>
          <p:cNvSpPr/>
          <p:nvPr/>
        </p:nvSpPr>
        <p:spPr>
          <a:xfrm>
            <a:off x="622849" y="2396876"/>
            <a:ext cx="3067538" cy="3067538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7B0B12F-1DFD-EE45-B223-4366104D55ED}"/>
              </a:ext>
            </a:extLst>
          </p:cNvPr>
          <p:cNvGrpSpPr/>
          <p:nvPr/>
        </p:nvGrpSpPr>
        <p:grpSpPr>
          <a:xfrm>
            <a:off x="2845349" y="2396876"/>
            <a:ext cx="3067538" cy="3067538"/>
            <a:chOff x="2845349" y="2396876"/>
            <a:chExt cx="3067538" cy="306753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A450501F-1527-A646-B2B5-04385EA97C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031053" y="3597122"/>
              <a:ext cx="753789" cy="753789"/>
            </a:xfrm>
            <a:prstGeom prst="rect">
              <a:avLst/>
            </a:prstGeom>
          </p:spPr>
        </p:pic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636805F7-01DC-154C-A9CB-E640754A95A5}"/>
                </a:ext>
              </a:extLst>
            </p:cNvPr>
            <p:cNvSpPr/>
            <p:nvPr/>
          </p:nvSpPr>
          <p:spPr>
            <a:xfrm>
              <a:off x="2845349" y="2396876"/>
              <a:ext cx="3067538" cy="3067538"/>
            </a:xfrm>
            <a:prstGeom prst="ellipse">
              <a:avLst/>
            </a:prstGeom>
            <a:noFill/>
            <a:ln w="44450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D14FB2DE-48DD-E640-AF6B-20BD600E2491}"/>
              </a:ext>
            </a:extLst>
          </p:cNvPr>
          <p:cNvGrpSpPr/>
          <p:nvPr/>
        </p:nvGrpSpPr>
        <p:grpSpPr>
          <a:xfrm rot="8054678">
            <a:off x="2793756" y="4992641"/>
            <a:ext cx="710851" cy="2672086"/>
            <a:chOff x="3695117" y="515614"/>
            <a:chExt cx="710851" cy="2672086"/>
          </a:xfrm>
        </p:grpSpPr>
        <p:sp>
          <p:nvSpPr>
            <p:cNvPr id="11" name="Freeform 10">
              <a:extLst>
                <a:ext uri="{FF2B5EF4-FFF2-40B4-BE49-F238E27FC236}">
                  <a16:creationId xmlns:a16="http://schemas.microsoft.com/office/drawing/2014/main" id="{288863CC-772B-2449-B175-9C34B0145913}"/>
                </a:ext>
              </a:extLst>
            </p:cNvPr>
            <p:cNvSpPr/>
            <p:nvPr/>
          </p:nvSpPr>
          <p:spPr>
            <a:xfrm>
              <a:off x="3695117" y="2095500"/>
              <a:ext cx="458856" cy="1092200"/>
            </a:xfrm>
            <a:custGeom>
              <a:avLst/>
              <a:gdLst>
                <a:gd name="connsiteX0" fmla="*/ 381583 w 458856"/>
                <a:gd name="connsiteY0" fmla="*/ 0 h 1092200"/>
                <a:gd name="connsiteX1" fmla="*/ 583 w 458856"/>
                <a:gd name="connsiteY1" fmla="*/ 609600 h 1092200"/>
                <a:gd name="connsiteX2" fmla="*/ 457783 w 458856"/>
                <a:gd name="connsiteY2" fmla="*/ 444500 h 1092200"/>
                <a:gd name="connsiteX3" fmla="*/ 102183 w 458856"/>
                <a:gd name="connsiteY3" fmla="*/ 109220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856" h="1092200">
                  <a:moveTo>
                    <a:pt x="381583" y="0"/>
                  </a:moveTo>
                  <a:cubicBezTo>
                    <a:pt x="184733" y="267758"/>
                    <a:pt x="-12117" y="535517"/>
                    <a:pt x="583" y="609600"/>
                  </a:cubicBezTo>
                  <a:cubicBezTo>
                    <a:pt x="13283" y="683683"/>
                    <a:pt x="440850" y="364067"/>
                    <a:pt x="457783" y="444500"/>
                  </a:cubicBezTo>
                  <a:cubicBezTo>
                    <a:pt x="474716" y="524933"/>
                    <a:pt x="288449" y="808566"/>
                    <a:pt x="102183" y="10922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8C05B6-0B0F-F549-99DE-E3963429EFBF}"/>
                </a:ext>
              </a:extLst>
            </p:cNvPr>
            <p:cNvSpPr txBox="1"/>
            <p:nvPr/>
          </p:nvSpPr>
          <p:spPr>
            <a:xfrm rot="13545322">
              <a:off x="2844162" y="1554200"/>
              <a:ext cx="260039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Collision domain</a:t>
              </a:r>
            </a:p>
          </p:txBody>
        </p:sp>
      </p:grp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8E52C28-CEE7-2840-9F2E-DFB0DB791CF0}"/>
              </a:ext>
            </a:extLst>
          </p:cNvPr>
          <p:cNvCxnSpPr>
            <a:cxnSpLocks/>
          </p:cNvCxnSpPr>
          <p:nvPr/>
        </p:nvCxnSpPr>
        <p:spPr>
          <a:xfrm flipV="1">
            <a:off x="3608940" y="1761231"/>
            <a:ext cx="1610760" cy="461654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58400B2-F201-734A-8CCB-9795D4C96568}"/>
              </a:ext>
            </a:extLst>
          </p:cNvPr>
          <p:cNvCxnSpPr>
            <a:cxnSpLocks/>
          </p:cNvCxnSpPr>
          <p:nvPr/>
        </p:nvCxnSpPr>
        <p:spPr>
          <a:xfrm flipV="1">
            <a:off x="5552540" y="1485900"/>
            <a:ext cx="2435760" cy="109197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EF0B11F7-6970-3442-A3E1-9D99CD8F14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2466" y="1324975"/>
            <a:ext cx="1346510" cy="75404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FE9006-D483-3C47-BB56-4FAC72534A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2342" y="1155711"/>
            <a:ext cx="1577141" cy="157714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4B966D7-2EAA-E445-974F-1D7AF0012FA8}"/>
              </a:ext>
            </a:extLst>
          </p:cNvPr>
          <p:cNvSpPr txBox="1"/>
          <p:nvPr/>
        </p:nvSpPr>
        <p:spPr>
          <a:xfrm>
            <a:off x="5740618" y="974532"/>
            <a:ext cx="20596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Wired network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6001A73-2EE5-E54B-9F05-6D262BB9D4CA}"/>
              </a:ext>
            </a:extLst>
          </p:cNvPr>
          <p:cNvSpPr txBox="1"/>
          <p:nvPr/>
        </p:nvSpPr>
        <p:spPr>
          <a:xfrm>
            <a:off x="1179926" y="1248023"/>
            <a:ext cx="181761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Base station/</a:t>
            </a:r>
          </a:p>
          <a:p>
            <a:r>
              <a:rPr lang="en-US" sz="2400" dirty="0">
                <a:solidFill>
                  <a:srgbClr val="C00000"/>
                </a:solidFill>
              </a:rPr>
              <a:t>Access point</a:t>
            </a:r>
          </a:p>
        </p:txBody>
      </p:sp>
    </p:spTree>
    <p:extLst>
      <p:ext uri="{BB962C8B-B14F-4D97-AF65-F5344CB8AC3E}">
        <p14:creationId xmlns:p14="http://schemas.microsoft.com/office/powerpoint/2010/main" val="33928717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76329C-85D4-5B4D-AE36-86FB0A36C336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D5659AF-C7F0-EA4A-B62D-F6461AC08AFB}"/>
              </a:ext>
            </a:extLst>
          </p:cNvPr>
          <p:cNvSpPr/>
          <p:nvPr/>
        </p:nvSpPr>
        <p:spPr>
          <a:xfrm>
            <a:off x="935758" y="170648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C573C8-6F5D-FB4A-B843-E381BA5C43A9}"/>
              </a:ext>
            </a:extLst>
          </p:cNvPr>
          <p:cNvSpPr/>
          <p:nvPr/>
        </p:nvSpPr>
        <p:spPr>
          <a:xfrm>
            <a:off x="2792066" y="170648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D64429-11A4-9B4E-ABD3-7645199DF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21" y="3185450"/>
            <a:ext cx="753789" cy="753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EE5AC7-31DC-8A45-B72E-3A5C674CE272}"/>
              </a:ext>
            </a:extLst>
          </p:cNvPr>
          <p:cNvSpPr txBox="1"/>
          <p:nvPr/>
        </p:nvSpPr>
        <p:spPr>
          <a:xfrm>
            <a:off x="2365235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2928C-EE4E-DD46-89BE-729AB5DB93D4}"/>
              </a:ext>
            </a:extLst>
          </p:cNvPr>
          <p:cNvSpPr txBox="1"/>
          <p:nvPr/>
        </p:nvSpPr>
        <p:spPr>
          <a:xfrm>
            <a:off x="4809308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666AE-E5BF-0644-A328-AA18631BD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53" y="3228822"/>
            <a:ext cx="753789" cy="753789"/>
          </a:xfrm>
          <a:prstGeom prst="rect">
            <a:avLst/>
          </a:prstGeom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371ED4-5D9A-9A40-A4DF-C7F97E250621}"/>
              </a:ext>
            </a:extLst>
          </p:cNvPr>
          <p:cNvCxnSpPr/>
          <p:nvPr/>
        </p:nvCxnSpPr>
        <p:spPr>
          <a:xfrm>
            <a:off x="3197342" y="3429000"/>
            <a:ext cx="101905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514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Oval 18">
            <a:extLst>
              <a:ext uri="{FF2B5EF4-FFF2-40B4-BE49-F238E27FC236}">
                <a16:creationId xmlns:a16="http://schemas.microsoft.com/office/drawing/2014/main" id="{ED349496-FC5D-4A4D-BAFF-971989EB9A6B}"/>
              </a:ext>
            </a:extLst>
          </p:cNvPr>
          <p:cNvSpPr/>
          <p:nvPr/>
        </p:nvSpPr>
        <p:spPr>
          <a:xfrm>
            <a:off x="4626072" y="170648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76329C-85D4-5B4D-AE36-86FB0A36C336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D5659AF-C7F0-EA4A-B62D-F6461AC08AFB}"/>
              </a:ext>
            </a:extLst>
          </p:cNvPr>
          <p:cNvSpPr/>
          <p:nvPr/>
        </p:nvSpPr>
        <p:spPr>
          <a:xfrm>
            <a:off x="935758" y="170648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D64429-11A4-9B4E-ABD3-7645199DF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21" y="3185450"/>
            <a:ext cx="753789" cy="753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EE5AC7-31DC-8A45-B72E-3A5C674CE272}"/>
              </a:ext>
            </a:extLst>
          </p:cNvPr>
          <p:cNvSpPr txBox="1"/>
          <p:nvPr/>
        </p:nvSpPr>
        <p:spPr>
          <a:xfrm>
            <a:off x="2365235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2928C-EE4E-DD46-89BE-729AB5DB93D4}"/>
              </a:ext>
            </a:extLst>
          </p:cNvPr>
          <p:cNvSpPr txBox="1"/>
          <p:nvPr/>
        </p:nvSpPr>
        <p:spPr>
          <a:xfrm>
            <a:off x="4809308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666AE-E5BF-0644-A328-AA18631BD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53" y="3228822"/>
            <a:ext cx="753789" cy="75378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41DCD7C7-3D9F-C54B-91BD-91D20609A4EA}"/>
              </a:ext>
            </a:extLst>
          </p:cNvPr>
          <p:cNvGrpSpPr/>
          <p:nvPr/>
        </p:nvGrpSpPr>
        <p:grpSpPr>
          <a:xfrm>
            <a:off x="-63500" y="703117"/>
            <a:ext cx="9271000" cy="584775"/>
            <a:chOff x="-63500" y="703117"/>
            <a:chExt cx="9271000" cy="584775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9CEC9A1D-8F31-6C4B-B778-2041FA9E4272}"/>
                </a:ext>
              </a:extLst>
            </p:cNvPr>
            <p:cNvSpPr/>
            <p:nvPr/>
          </p:nvSpPr>
          <p:spPr>
            <a:xfrm>
              <a:off x="-63500" y="761863"/>
              <a:ext cx="9271000" cy="5260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ED78BC92-6411-B84A-BB70-7198797E212D}"/>
                </a:ext>
              </a:extLst>
            </p:cNvPr>
            <p:cNvSpPr txBox="1"/>
            <p:nvPr/>
          </p:nvSpPr>
          <p:spPr>
            <a:xfrm>
              <a:off x="-63500" y="703117"/>
              <a:ext cx="924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CSMA-CA: CSMA-Collision Avoidance</a:t>
              </a:r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2371ED4-5D9A-9A40-A4DF-C7F97E250621}"/>
              </a:ext>
            </a:extLst>
          </p:cNvPr>
          <p:cNvCxnSpPr/>
          <p:nvPr/>
        </p:nvCxnSpPr>
        <p:spPr>
          <a:xfrm>
            <a:off x="3197342" y="3429000"/>
            <a:ext cx="101905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" name="Group 2">
            <a:extLst>
              <a:ext uri="{FF2B5EF4-FFF2-40B4-BE49-F238E27FC236}">
                <a16:creationId xmlns:a16="http://schemas.microsoft.com/office/drawing/2014/main" id="{F5B35784-E0BA-5C49-A4BF-9E4C700F4F6A}"/>
              </a:ext>
            </a:extLst>
          </p:cNvPr>
          <p:cNvGrpSpPr/>
          <p:nvPr/>
        </p:nvGrpSpPr>
        <p:grpSpPr>
          <a:xfrm>
            <a:off x="5074310" y="2819902"/>
            <a:ext cx="1939108" cy="1119337"/>
            <a:chOff x="5074310" y="2819902"/>
            <a:chExt cx="1939108" cy="1119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397865E-9625-F149-908C-B0F0EDC2E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7489" y="3185450"/>
              <a:ext cx="753789" cy="75378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F9385B-3F7A-1A45-BB47-7FB0CEC49048}"/>
                </a:ext>
              </a:extLst>
            </p:cNvPr>
            <p:cNvSpPr txBox="1"/>
            <p:nvPr/>
          </p:nvSpPr>
          <p:spPr>
            <a:xfrm>
              <a:off x="6686276" y="2819902"/>
              <a:ext cx="327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280CBE93-6681-6C43-AB19-59B9DCD182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4310" y="3429000"/>
              <a:ext cx="1019058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E8B1ED0-ABB7-1843-B25D-6B9CB9D71DD9}"/>
              </a:ext>
            </a:extLst>
          </p:cNvPr>
          <p:cNvGrpSpPr/>
          <p:nvPr/>
        </p:nvGrpSpPr>
        <p:grpSpPr>
          <a:xfrm>
            <a:off x="0" y="5811399"/>
            <a:ext cx="9271000" cy="584775"/>
            <a:chOff x="0" y="5811399"/>
            <a:chExt cx="9271000" cy="584775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8A6C19-0C71-2744-9582-760AB78A38D8}"/>
                </a:ext>
              </a:extLst>
            </p:cNvPr>
            <p:cNvSpPr/>
            <p:nvPr/>
          </p:nvSpPr>
          <p:spPr>
            <a:xfrm>
              <a:off x="0" y="5847194"/>
              <a:ext cx="9271000" cy="52602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040C05C-5F3A-3142-939E-3C46929912B4}"/>
                </a:ext>
              </a:extLst>
            </p:cNvPr>
            <p:cNvSpPr txBox="1"/>
            <p:nvPr/>
          </p:nvSpPr>
          <p:spPr>
            <a:xfrm>
              <a:off x="12700" y="5811399"/>
              <a:ext cx="914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Hidden terminal problem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96420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25E81DF-5B4D-8143-9C49-822C70A149D0}"/>
              </a:ext>
            </a:extLst>
          </p:cNvPr>
          <p:cNvSpPr txBox="1"/>
          <p:nvPr/>
        </p:nvSpPr>
        <p:spPr>
          <a:xfrm>
            <a:off x="96837" y="83562"/>
            <a:ext cx="5632450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What we’ve learned so far…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316C939-1F02-AD49-B2CA-E8B391E0302E}"/>
              </a:ext>
            </a:extLst>
          </p:cNvPr>
          <p:cNvSpPr txBox="1"/>
          <p:nvPr/>
        </p:nvSpPr>
        <p:spPr>
          <a:xfrm>
            <a:off x="3762586" y="1054100"/>
            <a:ext cx="1631520" cy="58477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Avenir Book" panose="02000503020000020003" pitchFamily="2" charset="0"/>
              </a:rPr>
              <a:t>IoT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78EF2F4-CB67-E442-A322-7B3AA21F87DE}"/>
              </a:ext>
            </a:extLst>
          </p:cNvPr>
          <p:cNvGrpSpPr/>
          <p:nvPr/>
        </p:nvGrpSpPr>
        <p:grpSpPr>
          <a:xfrm>
            <a:off x="1045282" y="1346486"/>
            <a:ext cx="8027277" cy="2042098"/>
            <a:chOff x="1045282" y="1346486"/>
            <a:chExt cx="8027277" cy="2042098"/>
          </a:xfrm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537297B-EB91-134E-8CC5-707551C5CBA8}"/>
                </a:ext>
              </a:extLst>
            </p:cNvPr>
            <p:cNvSpPr/>
            <p:nvPr/>
          </p:nvSpPr>
          <p:spPr>
            <a:xfrm>
              <a:off x="2518490" y="1346487"/>
              <a:ext cx="1244096" cy="1457325"/>
            </a:xfrm>
            <a:custGeom>
              <a:avLst/>
              <a:gdLst>
                <a:gd name="connsiteX0" fmla="*/ 1244096 w 1244096"/>
                <a:gd name="connsiteY0" fmla="*/ 0 h 1457325"/>
                <a:gd name="connsiteX1" fmla="*/ 172534 w 1244096"/>
                <a:gd name="connsiteY1" fmla="*/ 800100 h 1457325"/>
                <a:gd name="connsiteX2" fmla="*/ 15371 w 1244096"/>
                <a:gd name="connsiteY2" fmla="*/ 1457325 h 145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4096" h="1457325">
                  <a:moveTo>
                    <a:pt x="1244096" y="0"/>
                  </a:moveTo>
                  <a:cubicBezTo>
                    <a:pt x="810709" y="278606"/>
                    <a:pt x="377322" y="557212"/>
                    <a:pt x="172534" y="800100"/>
                  </a:cubicBezTo>
                  <a:cubicBezTo>
                    <a:pt x="-32254" y="1042988"/>
                    <a:pt x="-8442" y="1250156"/>
                    <a:pt x="15371" y="1457325"/>
                  </a:cubicBezTo>
                </a:path>
              </a:pathLst>
            </a:custGeom>
            <a:noFill/>
            <a:ln w="31750">
              <a:solidFill>
                <a:schemeClr val="accent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Freeform 3">
              <a:extLst>
                <a:ext uri="{FF2B5EF4-FFF2-40B4-BE49-F238E27FC236}">
                  <a16:creationId xmlns:a16="http://schemas.microsoft.com/office/drawing/2014/main" id="{23EFDF0F-277D-C344-9C4F-10D1B330DC23}"/>
                </a:ext>
              </a:extLst>
            </p:cNvPr>
            <p:cNvSpPr/>
            <p:nvPr/>
          </p:nvSpPr>
          <p:spPr>
            <a:xfrm flipH="1">
              <a:off x="5394106" y="1346486"/>
              <a:ext cx="1244096" cy="1457325"/>
            </a:xfrm>
            <a:custGeom>
              <a:avLst/>
              <a:gdLst>
                <a:gd name="connsiteX0" fmla="*/ 1244096 w 1244096"/>
                <a:gd name="connsiteY0" fmla="*/ 0 h 1457325"/>
                <a:gd name="connsiteX1" fmla="*/ 172534 w 1244096"/>
                <a:gd name="connsiteY1" fmla="*/ 800100 h 1457325"/>
                <a:gd name="connsiteX2" fmla="*/ 15371 w 1244096"/>
                <a:gd name="connsiteY2" fmla="*/ 1457325 h 14573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244096" h="1457325">
                  <a:moveTo>
                    <a:pt x="1244096" y="0"/>
                  </a:moveTo>
                  <a:cubicBezTo>
                    <a:pt x="810709" y="278606"/>
                    <a:pt x="377322" y="557212"/>
                    <a:pt x="172534" y="800100"/>
                  </a:cubicBezTo>
                  <a:cubicBezTo>
                    <a:pt x="-32254" y="1042988"/>
                    <a:pt x="-8442" y="1250156"/>
                    <a:pt x="15371" y="1457325"/>
                  </a:cubicBezTo>
                </a:path>
              </a:pathLst>
            </a:custGeom>
            <a:noFill/>
            <a:ln w="31750">
              <a:solidFill>
                <a:schemeClr val="accent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Arrow Connector 6">
              <a:extLst>
                <a:ext uri="{FF2B5EF4-FFF2-40B4-BE49-F238E27FC236}">
                  <a16:creationId xmlns:a16="http://schemas.microsoft.com/office/drawing/2014/main" id="{C6C82DD1-894F-2E4B-8474-4CCC17DC8B75}"/>
                </a:ext>
              </a:extLst>
            </p:cNvPr>
            <p:cNvCxnSpPr>
              <a:stCxn id="5" idx="2"/>
            </p:cNvCxnSpPr>
            <p:nvPr/>
          </p:nvCxnSpPr>
          <p:spPr>
            <a:xfrm flipH="1">
              <a:off x="4572000" y="1638875"/>
              <a:ext cx="6346" cy="1164937"/>
            </a:xfrm>
            <a:prstGeom prst="straightConnector1">
              <a:avLst/>
            </a:prstGeom>
            <a:noFill/>
            <a:ln w="31750">
              <a:solidFill>
                <a:schemeClr val="accent1"/>
              </a:solidFill>
              <a:tailEnd type="arrow" w="lg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A52DF49-2544-D94C-9367-840A7CF21AAC}"/>
                </a:ext>
              </a:extLst>
            </p:cNvPr>
            <p:cNvSpPr txBox="1"/>
            <p:nvPr/>
          </p:nvSpPr>
          <p:spPr>
            <a:xfrm>
              <a:off x="1045282" y="2803809"/>
              <a:ext cx="1631520" cy="5847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200">
                  <a:solidFill>
                    <a:schemeClr val="bg1"/>
                  </a:solidFill>
                  <a:latin typeface="Avenir Book" panose="02000503020000020003" pitchFamily="2" charset="0"/>
                </a:defRPr>
              </a:lvl1pPr>
            </a:lstStyle>
            <a:p>
              <a:r>
                <a:rPr lang="en-US" dirty="0"/>
                <a:t>Sensing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0C531DE0-52AC-E540-8D12-55452B7D202F}"/>
                </a:ext>
              </a:extLst>
            </p:cNvPr>
            <p:cNvSpPr txBox="1"/>
            <p:nvPr/>
          </p:nvSpPr>
          <p:spPr>
            <a:xfrm>
              <a:off x="3094351" y="2803809"/>
              <a:ext cx="2503137" cy="5847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200">
                  <a:solidFill>
                    <a:schemeClr val="bg1"/>
                  </a:solidFill>
                  <a:latin typeface="Avenir Book" panose="02000503020000020003" pitchFamily="2" charset="0"/>
                </a:defRPr>
              </a:lvl1pPr>
            </a:lstStyle>
            <a:p>
              <a:r>
                <a:rPr lang="en-US" dirty="0"/>
                <a:t>Computing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27C2891E-75A1-EB4F-AA5A-DBF24F1849F6}"/>
                </a:ext>
              </a:extLst>
            </p:cNvPr>
            <p:cNvSpPr txBox="1"/>
            <p:nvPr/>
          </p:nvSpPr>
          <p:spPr>
            <a:xfrm>
              <a:off x="5943597" y="2803809"/>
              <a:ext cx="3128962" cy="58477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3200">
                  <a:solidFill>
                    <a:schemeClr val="bg1"/>
                  </a:solidFill>
                  <a:latin typeface="Avenir Book" panose="02000503020000020003" pitchFamily="2" charset="0"/>
                </a:defRPr>
              </a:lvl1pPr>
            </a:lstStyle>
            <a:p>
              <a:r>
                <a:rPr lang="en-US" dirty="0"/>
                <a:t>Communication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2D2F5F44-8743-8443-A19B-3738BA6904BD}"/>
              </a:ext>
            </a:extLst>
          </p:cNvPr>
          <p:cNvSpPr txBox="1"/>
          <p:nvPr/>
        </p:nvSpPr>
        <p:spPr>
          <a:xfrm>
            <a:off x="522933" y="3429000"/>
            <a:ext cx="25078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Sensors (IMU, Acoustic,</a:t>
            </a:r>
          </a:p>
          <a:p>
            <a:r>
              <a:rPr lang="en-US" dirty="0"/>
              <a:t>Camera)</a:t>
            </a:r>
          </a:p>
          <a:p>
            <a:r>
              <a:rPr lang="en-US" dirty="0"/>
              <a:t>Sampling theory, ADC/DAC,</a:t>
            </a:r>
          </a:p>
          <a:p>
            <a:r>
              <a:rPr lang="en-US" dirty="0"/>
              <a:t>Nyquist rate, aliasing,</a:t>
            </a:r>
          </a:p>
          <a:p>
            <a:r>
              <a:rPr lang="en-US" dirty="0"/>
              <a:t>low-pass/high-pass filtering,</a:t>
            </a:r>
          </a:p>
          <a:p>
            <a:r>
              <a:rPr lang="en-US" dirty="0"/>
              <a:t>Time-frequency domain,</a:t>
            </a:r>
          </a:p>
          <a:p>
            <a:r>
              <a:rPr lang="en-US" dirty="0"/>
              <a:t>FFT, Antenna array…</a:t>
            </a:r>
          </a:p>
          <a:p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E2301EB-619D-744B-B882-83EE30EFB045}"/>
              </a:ext>
            </a:extLst>
          </p:cNvPr>
          <p:cNvSpPr txBox="1"/>
          <p:nvPr/>
        </p:nvSpPr>
        <p:spPr>
          <a:xfrm>
            <a:off x="3340288" y="3469417"/>
            <a:ext cx="25078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DSP basics, Ranging techniques(</a:t>
            </a:r>
            <a:r>
              <a:rPr lang="en-US" dirty="0" err="1"/>
              <a:t>ToA</a:t>
            </a:r>
            <a:r>
              <a:rPr lang="en-US" dirty="0"/>
              <a:t>, </a:t>
            </a:r>
            <a:r>
              <a:rPr lang="en-US" dirty="0" err="1"/>
              <a:t>TDoA</a:t>
            </a:r>
            <a:r>
              <a:rPr lang="en-US" dirty="0"/>
              <a:t>), trilateration,</a:t>
            </a:r>
          </a:p>
          <a:p>
            <a:r>
              <a:rPr lang="en-US" dirty="0"/>
              <a:t>triangulation, gesture &amp; motion sensing, HMM model, Localization, GPS, SLAM, Doppler, FMCW, beamforming, special filtering, security and privacy, </a:t>
            </a:r>
            <a:r>
              <a:rPr lang="en-US" dirty="0" err="1"/>
              <a:t>mobileHealth</a:t>
            </a:r>
            <a:r>
              <a:rPr lang="en-US" dirty="0"/>
              <a:t> …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92F42FF-B252-224E-8340-257DB83361F6}"/>
              </a:ext>
            </a:extLst>
          </p:cNvPr>
          <p:cNvSpPr txBox="1"/>
          <p:nvPr/>
        </p:nvSpPr>
        <p:spPr>
          <a:xfrm>
            <a:off x="6254178" y="3388584"/>
            <a:ext cx="25078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AM, FM, PM, CDMA,</a:t>
            </a:r>
          </a:p>
          <a:p>
            <a:r>
              <a:rPr lang="en-US" dirty="0"/>
              <a:t>TDMA, FDMA, OFDM,</a:t>
            </a:r>
          </a:p>
          <a:p>
            <a:r>
              <a:rPr lang="en-US" dirty="0"/>
              <a:t>Short-range, touch-based communication, wireless and acoustic communication, …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78BA986-4939-134B-A8CE-988F99CC16BC}"/>
              </a:ext>
            </a:extLst>
          </p:cNvPr>
          <p:cNvSpPr txBox="1"/>
          <p:nvPr/>
        </p:nvSpPr>
        <p:spPr>
          <a:xfrm>
            <a:off x="6419945" y="5215201"/>
            <a:ext cx="2350835" cy="461665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r>
              <a:rPr lang="en-US" sz="2400" dirty="0"/>
              <a:t>Networking</a:t>
            </a:r>
          </a:p>
        </p:txBody>
      </p:sp>
    </p:spTree>
    <p:extLst>
      <p:ext uri="{BB962C8B-B14F-4D97-AF65-F5344CB8AC3E}">
        <p14:creationId xmlns:p14="http://schemas.microsoft.com/office/powerpoint/2010/main" val="2557958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76329C-85D4-5B4D-AE36-86FB0A36C336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D64429-11A4-9B4E-ABD3-7645199DF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21" y="3185450"/>
            <a:ext cx="753789" cy="753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EE5AC7-31DC-8A45-B72E-3A5C674CE272}"/>
              </a:ext>
            </a:extLst>
          </p:cNvPr>
          <p:cNvSpPr txBox="1"/>
          <p:nvPr/>
        </p:nvSpPr>
        <p:spPr>
          <a:xfrm>
            <a:off x="2365235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2928C-EE4E-DD46-89BE-729AB5DB93D4}"/>
              </a:ext>
            </a:extLst>
          </p:cNvPr>
          <p:cNvSpPr txBox="1"/>
          <p:nvPr/>
        </p:nvSpPr>
        <p:spPr>
          <a:xfrm>
            <a:off x="4809308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666AE-E5BF-0644-A328-AA18631BD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53" y="3228822"/>
            <a:ext cx="753789" cy="7537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EC9A1D-8F31-6C4B-B778-2041FA9E4272}"/>
              </a:ext>
            </a:extLst>
          </p:cNvPr>
          <p:cNvSpPr/>
          <p:nvPr/>
        </p:nvSpPr>
        <p:spPr>
          <a:xfrm>
            <a:off x="-63500" y="761863"/>
            <a:ext cx="9271000" cy="526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5DB26E-7DFC-334A-B328-64BDDC4CCBA1}"/>
              </a:ext>
            </a:extLst>
          </p:cNvPr>
          <p:cNvSpPr txBox="1"/>
          <p:nvPr/>
        </p:nvSpPr>
        <p:spPr>
          <a:xfrm>
            <a:off x="2374877" y="2424601"/>
            <a:ext cx="2979531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RTS = Request To Send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A0E0408D-5B6F-B44E-97EB-59A6D67A355B}"/>
              </a:ext>
            </a:extLst>
          </p:cNvPr>
          <p:cNvCxnSpPr/>
          <p:nvPr/>
        </p:nvCxnSpPr>
        <p:spPr>
          <a:xfrm>
            <a:off x="3197342" y="3060700"/>
            <a:ext cx="101905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91DDA0F-2A3E-E64C-9497-8FBFB6C84C5C}"/>
              </a:ext>
            </a:extLst>
          </p:cNvPr>
          <p:cNvCxnSpPr>
            <a:cxnSpLocks/>
          </p:cNvCxnSpPr>
          <p:nvPr/>
        </p:nvCxnSpPr>
        <p:spPr>
          <a:xfrm flipH="1">
            <a:off x="3197342" y="4089400"/>
            <a:ext cx="101905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3C98737-B148-1548-845A-65EB24CDA062}"/>
              </a:ext>
            </a:extLst>
          </p:cNvPr>
          <p:cNvSpPr txBox="1"/>
          <p:nvPr/>
        </p:nvSpPr>
        <p:spPr>
          <a:xfrm>
            <a:off x="2365235" y="4391531"/>
            <a:ext cx="2979531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CTS = Clear To Send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AC691FB-809A-2243-9DEF-33FAA0535359}"/>
              </a:ext>
            </a:extLst>
          </p:cNvPr>
          <p:cNvGrpSpPr/>
          <p:nvPr/>
        </p:nvGrpSpPr>
        <p:grpSpPr>
          <a:xfrm>
            <a:off x="-63500" y="703117"/>
            <a:ext cx="9271000" cy="584775"/>
            <a:chOff x="-63500" y="703117"/>
            <a:chExt cx="9271000" cy="584775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27B55D5F-9A05-4A4D-A91F-D085277C3DDD}"/>
                </a:ext>
              </a:extLst>
            </p:cNvPr>
            <p:cNvSpPr/>
            <p:nvPr/>
          </p:nvSpPr>
          <p:spPr>
            <a:xfrm>
              <a:off x="-63500" y="761863"/>
              <a:ext cx="9271000" cy="5260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87E7E3E-F0DB-AC4E-868A-E18226C564F9}"/>
                </a:ext>
              </a:extLst>
            </p:cNvPr>
            <p:cNvSpPr txBox="1"/>
            <p:nvPr/>
          </p:nvSpPr>
          <p:spPr>
            <a:xfrm>
              <a:off x="-63500" y="703117"/>
              <a:ext cx="924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CSMA-CA: CSMA-Collision Avoidance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202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76329C-85D4-5B4D-AE36-86FB0A36C336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D5659AF-C7F0-EA4A-B62D-F6461AC08AFB}"/>
              </a:ext>
            </a:extLst>
          </p:cNvPr>
          <p:cNvSpPr/>
          <p:nvPr/>
        </p:nvSpPr>
        <p:spPr>
          <a:xfrm>
            <a:off x="935758" y="170648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D64429-11A4-9B4E-ABD3-7645199DF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21" y="3185450"/>
            <a:ext cx="753789" cy="753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EE5AC7-31DC-8A45-B72E-3A5C674CE272}"/>
              </a:ext>
            </a:extLst>
          </p:cNvPr>
          <p:cNvSpPr txBox="1"/>
          <p:nvPr/>
        </p:nvSpPr>
        <p:spPr>
          <a:xfrm>
            <a:off x="2365235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2928C-EE4E-DD46-89BE-729AB5DB93D4}"/>
              </a:ext>
            </a:extLst>
          </p:cNvPr>
          <p:cNvSpPr txBox="1"/>
          <p:nvPr/>
        </p:nvSpPr>
        <p:spPr>
          <a:xfrm>
            <a:off x="4809308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666AE-E5BF-0644-A328-AA18631BD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53" y="3228822"/>
            <a:ext cx="753789" cy="7537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EC9A1D-8F31-6C4B-B778-2041FA9E4272}"/>
              </a:ext>
            </a:extLst>
          </p:cNvPr>
          <p:cNvSpPr/>
          <p:nvPr/>
        </p:nvSpPr>
        <p:spPr>
          <a:xfrm>
            <a:off x="-63500" y="761863"/>
            <a:ext cx="9271000" cy="526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B35784-E0BA-5C49-A4BF-9E4C700F4F6A}"/>
              </a:ext>
            </a:extLst>
          </p:cNvPr>
          <p:cNvGrpSpPr/>
          <p:nvPr/>
        </p:nvGrpSpPr>
        <p:grpSpPr>
          <a:xfrm>
            <a:off x="6197489" y="2819902"/>
            <a:ext cx="815929" cy="1119337"/>
            <a:chOff x="6197489" y="2819902"/>
            <a:chExt cx="815929" cy="1119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397865E-9625-F149-908C-B0F0EDC2E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7489" y="3185450"/>
              <a:ext cx="753789" cy="75378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F9385B-3F7A-1A45-BB47-7FB0CEC49048}"/>
                </a:ext>
              </a:extLst>
            </p:cNvPr>
            <p:cNvSpPr txBox="1"/>
            <p:nvPr/>
          </p:nvSpPr>
          <p:spPr>
            <a:xfrm>
              <a:off x="6686276" y="2819902"/>
              <a:ext cx="327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288EA88-8554-A643-BC38-2297820D8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263" y="2295771"/>
            <a:ext cx="514848" cy="5148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9463D7-7D3D-7E46-9D61-034AFA944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762" y="3635801"/>
            <a:ext cx="514848" cy="514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5AB5C2-3105-EE45-AB60-D8ED04ECD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427" y="4712791"/>
            <a:ext cx="514848" cy="514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5DB26E-7DFC-334A-B328-64BDDC4CCBA1}"/>
              </a:ext>
            </a:extLst>
          </p:cNvPr>
          <p:cNvSpPr txBox="1"/>
          <p:nvPr/>
        </p:nvSpPr>
        <p:spPr>
          <a:xfrm>
            <a:off x="2997199" y="2984500"/>
            <a:ext cx="62697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RTS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925BE94-B989-0246-9D38-EADC2EBFA60C}"/>
              </a:ext>
            </a:extLst>
          </p:cNvPr>
          <p:cNvGrpSpPr/>
          <p:nvPr/>
        </p:nvGrpSpPr>
        <p:grpSpPr>
          <a:xfrm>
            <a:off x="-63500" y="703117"/>
            <a:ext cx="9271000" cy="584775"/>
            <a:chOff x="-63500" y="703117"/>
            <a:chExt cx="9271000" cy="58477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419BFADC-BBC2-F946-89A9-3363E36C5AE7}"/>
                </a:ext>
              </a:extLst>
            </p:cNvPr>
            <p:cNvSpPr/>
            <p:nvPr/>
          </p:nvSpPr>
          <p:spPr>
            <a:xfrm>
              <a:off x="-63500" y="761863"/>
              <a:ext cx="9271000" cy="5260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4EA428E-9676-9D42-A4DE-5B090C3AC52E}"/>
                </a:ext>
              </a:extLst>
            </p:cNvPr>
            <p:cNvSpPr txBox="1"/>
            <p:nvPr/>
          </p:nvSpPr>
          <p:spPr>
            <a:xfrm>
              <a:off x="-63500" y="703117"/>
              <a:ext cx="924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CSMA-CA: CSMA-Collision Avoidance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6831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76329C-85D4-5B4D-AE36-86FB0A36C336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D5659AF-C7F0-EA4A-B62D-F6461AC08AFB}"/>
              </a:ext>
            </a:extLst>
          </p:cNvPr>
          <p:cNvSpPr/>
          <p:nvPr/>
        </p:nvSpPr>
        <p:spPr>
          <a:xfrm>
            <a:off x="2779639" y="170648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D64429-11A4-9B4E-ABD3-7645199DF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21" y="3185450"/>
            <a:ext cx="753789" cy="75378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5EE5AC7-31DC-8A45-B72E-3A5C674CE272}"/>
              </a:ext>
            </a:extLst>
          </p:cNvPr>
          <p:cNvSpPr txBox="1"/>
          <p:nvPr/>
        </p:nvSpPr>
        <p:spPr>
          <a:xfrm>
            <a:off x="2365235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2928C-EE4E-DD46-89BE-729AB5DB93D4}"/>
              </a:ext>
            </a:extLst>
          </p:cNvPr>
          <p:cNvSpPr txBox="1"/>
          <p:nvPr/>
        </p:nvSpPr>
        <p:spPr>
          <a:xfrm>
            <a:off x="4809308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6F666AE-E5BF-0644-A328-AA18631BD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53" y="3228822"/>
            <a:ext cx="753789" cy="75378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9CEC9A1D-8F31-6C4B-B778-2041FA9E4272}"/>
              </a:ext>
            </a:extLst>
          </p:cNvPr>
          <p:cNvSpPr/>
          <p:nvPr/>
        </p:nvSpPr>
        <p:spPr>
          <a:xfrm>
            <a:off x="-63500" y="761863"/>
            <a:ext cx="9271000" cy="526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5B35784-E0BA-5C49-A4BF-9E4C700F4F6A}"/>
              </a:ext>
            </a:extLst>
          </p:cNvPr>
          <p:cNvGrpSpPr/>
          <p:nvPr/>
        </p:nvGrpSpPr>
        <p:grpSpPr>
          <a:xfrm>
            <a:off x="6197489" y="2819902"/>
            <a:ext cx="815929" cy="1119337"/>
            <a:chOff x="6197489" y="2819902"/>
            <a:chExt cx="815929" cy="111933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397865E-9625-F149-908C-B0F0EDC2E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7489" y="3185450"/>
              <a:ext cx="753789" cy="753789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DF9385B-3F7A-1A45-BB47-7FB0CEC49048}"/>
                </a:ext>
              </a:extLst>
            </p:cNvPr>
            <p:cNvSpPr txBox="1"/>
            <p:nvPr/>
          </p:nvSpPr>
          <p:spPr>
            <a:xfrm>
              <a:off x="6686276" y="2819902"/>
              <a:ext cx="327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8288EA88-8554-A643-BC38-2297820D80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6263" y="2295771"/>
            <a:ext cx="514848" cy="51484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9463D7-7D3D-7E46-9D61-034AFA9447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0762" y="3635801"/>
            <a:ext cx="514848" cy="51484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0D5AB5C2-3105-EE45-AB60-D8ED04ECD5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2427" y="4712791"/>
            <a:ext cx="514848" cy="51484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5DB26E-7DFC-334A-B328-64BDDC4CCBA1}"/>
              </a:ext>
            </a:extLst>
          </p:cNvPr>
          <p:cNvSpPr txBox="1"/>
          <p:nvPr/>
        </p:nvSpPr>
        <p:spPr>
          <a:xfrm>
            <a:off x="3760276" y="3837549"/>
            <a:ext cx="626973" cy="369332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CTS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AF999CF-91E4-7645-9A86-53ED03A49624}"/>
              </a:ext>
            </a:extLst>
          </p:cNvPr>
          <p:cNvCxnSpPr/>
          <p:nvPr/>
        </p:nvCxnSpPr>
        <p:spPr>
          <a:xfrm>
            <a:off x="3250747" y="3530600"/>
            <a:ext cx="101905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CC33C524-DED8-9E4D-8887-B8EE87C3BB8A}"/>
              </a:ext>
            </a:extLst>
          </p:cNvPr>
          <p:cNvCxnSpPr>
            <a:cxnSpLocks/>
          </p:cNvCxnSpPr>
          <p:nvPr/>
        </p:nvCxnSpPr>
        <p:spPr>
          <a:xfrm flipH="1">
            <a:off x="3250747" y="3759200"/>
            <a:ext cx="101905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5" name="Group 24">
            <a:extLst>
              <a:ext uri="{FF2B5EF4-FFF2-40B4-BE49-F238E27FC236}">
                <a16:creationId xmlns:a16="http://schemas.microsoft.com/office/drawing/2014/main" id="{1FF9A8DF-0C97-CA4E-A14D-29F61B6F7C38}"/>
              </a:ext>
            </a:extLst>
          </p:cNvPr>
          <p:cNvGrpSpPr/>
          <p:nvPr/>
        </p:nvGrpSpPr>
        <p:grpSpPr>
          <a:xfrm>
            <a:off x="-63500" y="703117"/>
            <a:ext cx="9271000" cy="584775"/>
            <a:chOff x="-63500" y="703117"/>
            <a:chExt cx="9271000" cy="584775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DD54D43F-82D6-8A4D-9DAD-F5BC423DC4E2}"/>
                </a:ext>
              </a:extLst>
            </p:cNvPr>
            <p:cNvSpPr/>
            <p:nvPr/>
          </p:nvSpPr>
          <p:spPr>
            <a:xfrm>
              <a:off x="-63500" y="761863"/>
              <a:ext cx="9271000" cy="5260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A35CFEB-6EA1-4440-BB3A-3BB33BEEB3B0}"/>
                </a:ext>
              </a:extLst>
            </p:cNvPr>
            <p:cNvSpPr txBox="1"/>
            <p:nvPr/>
          </p:nvSpPr>
          <p:spPr>
            <a:xfrm>
              <a:off x="-63500" y="703117"/>
              <a:ext cx="924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CSMA-CA: CSMA-Collision Avoidance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15665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76329C-85D4-5B4D-AE36-86FB0A36C336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EC9A1D-8F31-6C4B-B778-2041FA9E4272}"/>
              </a:ext>
            </a:extLst>
          </p:cNvPr>
          <p:cNvSpPr/>
          <p:nvPr/>
        </p:nvSpPr>
        <p:spPr>
          <a:xfrm>
            <a:off x="-63500" y="761863"/>
            <a:ext cx="9271000" cy="526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05FFB83-FE34-A14A-A46E-9187C9B2989F}"/>
              </a:ext>
            </a:extLst>
          </p:cNvPr>
          <p:cNvSpPr/>
          <p:nvPr/>
        </p:nvSpPr>
        <p:spPr>
          <a:xfrm>
            <a:off x="4626072" y="170648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2A89B29-5791-F748-9AC3-83BA8E830093}"/>
              </a:ext>
            </a:extLst>
          </p:cNvPr>
          <p:cNvSpPr/>
          <p:nvPr/>
        </p:nvSpPr>
        <p:spPr>
          <a:xfrm>
            <a:off x="935758" y="170648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4BF258-9FD6-1748-9B88-D2A0DE55A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21" y="3185450"/>
            <a:ext cx="753789" cy="75378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EAE9E6E-0A2F-8F4D-936B-C86E5016EDA2}"/>
              </a:ext>
            </a:extLst>
          </p:cNvPr>
          <p:cNvSpPr txBox="1"/>
          <p:nvPr/>
        </p:nvSpPr>
        <p:spPr>
          <a:xfrm>
            <a:off x="2365235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667F1D-5DA0-DF46-B6A6-BC5C6B48EEA5}"/>
              </a:ext>
            </a:extLst>
          </p:cNvPr>
          <p:cNvSpPr txBox="1"/>
          <p:nvPr/>
        </p:nvSpPr>
        <p:spPr>
          <a:xfrm>
            <a:off x="4809308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DCDBE38-2485-9248-96B5-F44CCA7DB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53" y="3228822"/>
            <a:ext cx="753789" cy="753789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0F090AD-8B7A-9E42-BD32-5E49AA9DEF3B}"/>
              </a:ext>
            </a:extLst>
          </p:cNvPr>
          <p:cNvCxnSpPr/>
          <p:nvPr/>
        </p:nvCxnSpPr>
        <p:spPr>
          <a:xfrm>
            <a:off x="3197342" y="3429000"/>
            <a:ext cx="101905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57AF398-A50D-6A42-A212-EB50F7838479}"/>
              </a:ext>
            </a:extLst>
          </p:cNvPr>
          <p:cNvGrpSpPr/>
          <p:nvPr/>
        </p:nvGrpSpPr>
        <p:grpSpPr>
          <a:xfrm>
            <a:off x="5074310" y="2819902"/>
            <a:ext cx="1939108" cy="1119337"/>
            <a:chOff x="5074310" y="2819902"/>
            <a:chExt cx="1939108" cy="111933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49590D1-ECE4-D646-9946-00B429730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7489" y="3185450"/>
              <a:ext cx="753789" cy="75378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04107F8-609D-8D46-838B-323DF93BCE39}"/>
                </a:ext>
              </a:extLst>
            </p:cNvPr>
            <p:cNvSpPr txBox="1"/>
            <p:nvPr/>
          </p:nvSpPr>
          <p:spPr>
            <a:xfrm>
              <a:off x="6686276" y="2819902"/>
              <a:ext cx="327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B3B0BE5-BB24-6944-AE10-A0A9B6B22A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4310" y="3429000"/>
              <a:ext cx="1019058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42F96B5-0405-F24A-BA69-5E9B0795EAB5}"/>
              </a:ext>
            </a:extLst>
          </p:cNvPr>
          <p:cNvSpPr txBox="1"/>
          <p:nvPr/>
        </p:nvSpPr>
        <p:spPr>
          <a:xfrm>
            <a:off x="2997199" y="2984500"/>
            <a:ext cx="62697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5F5D4A-DFD4-1543-9E4B-6897F8FE7691}"/>
              </a:ext>
            </a:extLst>
          </p:cNvPr>
          <p:cNvSpPr txBox="1"/>
          <p:nvPr/>
        </p:nvSpPr>
        <p:spPr>
          <a:xfrm>
            <a:off x="5597876" y="2941912"/>
            <a:ext cx="62697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5098911-CEEE-F14A-BB8E-82C27AE55D61}"/>
              </a:ext>
            </a:extLst>
          </p:cNvPr>
          <p:cNvSpPr/>
          <p:nvPr/>
        </p:nvSpPr>
        <p:spPr>
          <a:xfrm>
            <a:off x="0" y="5847194"/>
            <a:ext cx="9271000" cy="526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E8A26F-D789-BD42-BA12-8378742BA9F9}"/>
              </a:ext>
            </a:extLst>
          </p:cNvPr>
          <p:cNvSpPr txBox="1"/>
          <p:nvPr/>
        </p:nvSpPr>
        <p:spPr>
          <a:xfrm>
            <a:off x="12700" y="581139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What if the RTS packets collided?</a:t>
            </a: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8AA30474-A6F4-5043-83AC-59F8E155A6EF}"/>
              </a:ext>
            </a:extLst>
          </p:cNvPr>
          <p:cNvGrpSpPr/>
          <p:nvPr/>
        </p:nvGrpSpPr>
        <p:grpSpPr>
          <a:xfrm>
            <a:off x="-63500" y="703117"/>
            <a:ext cx="9271000" cy="584775"/>
            <a:chOff x="-63500" y="703117"/>
            <a:chExt cx="9271000" cy="58477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25816F71-7088-A84C-BDBA-51DBAFD2B540}"/>
                </a:ext>
              </a:extLst>
            </p:cNvPr>
            <p:cNvSpPr/>
            <p:nvPr/>
          </p:nvSpPr>
          <p:spPr>
            <a:xfrm>
              <a:off x="-63500" y="761863"/>
              <a:ext cx="9271000" cy="5260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57517509-55AC-D043-9646-8671A1427386}"/>
                </a:ext>
              </a:extLst>
            </p:cNvPr>
            <p:cNvSpPr txBox="1"/>
            <p:nvPr/>
          </p:nvSpPr>
          <p:spPr>
            <a:xfrm>
              <a:off x="-63500" y="703117"/>
              <a:ext cx="924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CSMA-CA: CSMA-Collision Avoidance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148762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76329C-85D4-5B4D-AE36-86FB0A36C336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CEC9A1D-8F31-6C4B-B778-2041FA9E4272}"/>
              </a:ext>
            </a:extLst>
          </p:cNvPr>
          <p:cNvSpPr/>
          <p:nvPr/>
        </p:nvSpPr>
        <p:spPr>
          <a:xfrm>
            <a:off x="-63500" y="761863"/>
            <a:ext cx="9271000" cy="5260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C05FFB83-FE34-A14A-A46E-9187C9B2989F}"/>
              </a:ext>
            </a:extLst>
          </p:cNvPr>
          <p:cNvSpPr/>
          <p:nvPr/>
        </p:nvSpPr>
        <p:spPr>
          <a:xfrm>
            <a:off x="4626072" y="170648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F2A89B29-5791-F748-9AC3-83BA8E830093}"/>
              </a:ext>
            </a:extLst>
          </p:cNvPr>
          <p:cNvSpPr/>
          <p:nvPr/>
        </p:nvSpPr>
        <p:spPr>
          <a:xfrm>
            <a:off x="935758" y="170648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6A4BF258-9FD6-1748-9B88-D2A0DE55A3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21" y="3185450"/>
            <a:ext cx="753789" cy="753789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8EAE9E6E-0A2F-8F4D-936B-C86E5016EDA2}"/>
              </a:ext>
            </a:extLst>
          </p:cNvPr>
          <p:cNvSpPr txBox="1"/>
          <p:nvPr/>
        </p:nvSpPr>
        <p:spPr>
          <a:xfrm>
            <a:off x="2365235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F667F1D-5DA0-DF46-B6A6-BC5C6B48EEA5}"/>
              </a:ext>
            </a:extLst>
          </p:cNvPr>
          <p:cNvSpPr txBox="1"/>
          <p:nvPr/>
        </p:nvSpPr>
        <p:spPr>
          <a:xfrm>
            <a:off x="4809308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DCDBE38-2485-9248-96B5-F44CCA7DB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53" y="3228822"/>
            <a:ext cx="753789" cy="753789"/>
          </a:xfrm>
          <a:prstGeom prst="rect">
            <a:avLst/>
          </a:prstGeom>
        </p:spPr>
      </p:pic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30F090AD-8B7A-9E42-BD32-5E49AA9DEF3B}"/>
              </a:ext>
            </a:extLst>
          </p:cNvPr>
          <p:cNvCxnSpPr/>
          <p:nvPr/>
        </p:nvCxnSpPr>
        <p:spPr>
          <a:xfrm>
            <a:off x="3197342" y="3429000"/>
            <a:ext cx="101905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2" name="Group 31">
            <a:extLst>
              <a:ext uri="{FF2B5EF4-FFF2-40B4-BE49-F238E27FC236}">
                <a16:creationId xmlns:a16="http://schemas.microsoft.com/office/drawing/2014/main" id="{E57AF398-A50D-6A42-A212-EB50F7838479}"/>
              </a:ext>
            </a:extLst>
          </p:cNvPr>
          <p:cNvGrpSpPr/>
          <p:nvPr/>
        </p:nvGrpSpPr>
        <p:grpSpPr>
          <a:xfrm>
            <a:off x="5074310" y="2819902"/>
            <a:ext cx="1939108" cy="1119337"/>
            <a:chOff x="5074310" y="2819902"/>
            <a:chExt cx="1939108" cy="1119337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649590D1-ECE4-D646-9946-00B429730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197489" y="3185450"/>
              <a:ext cx="753789" cy="75378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04107F8-609D-8D46-838B-323DF93BCE39}"/>
                </a:ext>
              </a:extLst>
            </p:cNvPr>
            <p:cNvSpPr txBox="1"/>
            <p:nvPr/>
          </p:nvSpPr>
          <p:spPr>
            <a:xfrm>
              <a:off x="6686276" y="2819902"/>
              <a:ext cx="32714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C</a:t>
              </a:r>
            </a:p>
          </p:txBody>
        </p: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BB3B0BE5-BB24-6944-AE10-A0A9B6B22A4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074310" y="3429000"/>
              <a:ext cx="1019058" cy="0"/>
            </a:xfrm>
            <a:prstGeom prst="straightConnector1">
              <a:avLst/>
            </a:prstGeom>
            <a:ln w="3810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TextBox 35">
            <a:extLst>
              <a:ext uri="{FF2B5EF4-FFF2-40B4-BE49-F238E27FC236}">
                <a16:creationId xmlns:a16="http://schemas.microsoft.com/office/drawing/2014/main" id="{C42F96B5-0405-F24A-BA69-5E9B0795EAB5}"/>
              </a:ext>
            </a:extLst>
          </p:cNvPr>
          <p:cNvSpPr txBox="1"/>
          <p:nvPr/>
        </p:nvSpPr>
        <p:spPr>
          <a:xfrm>
            <a:off x="2997199" y="2984500"/>
            <a:ext cx="62697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RTS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75F5D4A-DFD4-1543-9E4B-6897F8FE7691}"/>
              </a:ext>
            </a:extLst>
          </p:cNvPr>
          <p:cNvSpPr txBox="1"/>
          <p:nvPr/>
        </p:nvSpPr>
        <p:spPr>
          <a:xfrm>
            <a:off x="5597876" y="2941912"/>
            <a:ext cx="626973" cy="369332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RTS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05098911-CEEE-F14A-BB8E-82C27AE55D61}"/>
              </a:ext>
            </a:extLst>
          </p:cNvPr>
          <p:cNvSpPr/>
          <p:nvPr/>
        </p:nvSpPr>
        <p:spPr>
          <a:xfrm>
            <a:off x="0" y="5847194"/>
            <a:ext cx="9271000" cy="526029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DDE8A26F-D789-BD42-BA12-8378742BA9F9}"/>
              </a:ext>
            </a:extLst>
          </p:cNvPr>
          <p:cNvSpPr txBox="1"/>
          <p:nvPr/>
        </p:nvSpPr>
        <p:spPr>
          <a:xfrm>
            <a:off x="12700" y="5811399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What if the RTS packets collided?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996D9790-8695-DB49-BC69-2B8F0C83B86D}"/>
              </a:ext>
            </a:extLst>
          </p:cNvPr>
          <p:cNvSpPr txBox="1"/>
          <p:nvPr/>
        </p:nvSpPr>
        <p:spPr>
          <a:xfrm>
            <a:off x="396807" y="1929064"/>
            <a:ext cx="3166701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Exponential Back-off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30AE334C-B772-E343-B4EB-A6D8C054C18C}"/>
              </a:ext>
            </a:extLst>
          </p:cNvPr>
          <p:cNvSpPr txBox="1"/>
          <p:nvPr/>
        </p:nvSpPr>
        <p:spPr>
          <a:xfrm>
            <a:off x="5807007" y="1903489"/>
            <a:ext cx="3166701" cy="52322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Exponential Back-off</a:t>
            </a:r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A3103F55-8667-4F42-9A8C-430C59527A98}"/>
              </a:ext>
            </a:extLst>
          </p:cNvPr>
          <p:cNvSpPr/>
          <p:nvPr/>
        </p:nvSpPr>
        <p:spPr>
          <a:xfrm rot="17468681">
            <a:off x="1621564" y="2228378"/>
            <a:ext cx="458856" cy="1092200"/>
          </a:xfrm>
          <a:custGeom>
            <a:avLst/>
            <a:gdLst>
              <a:gd name="connsiteX0" fmla="*/ 381583 w 458856"/>
              <a:gd name="connsiteY0" fmla="*/ 0 h 1092200"/>
              <a:gd name="connsiteX1" fmla="*/ 583 w 458856"/>
              <a:gd name="connsiteY1" fmla="*/ 609600 h 1092200"/>
              <a:gd name="connsiteX2" fmla="*/ 457783 w 458856"/>
              <a:gd name="connsiteY2" fmla="*/ 444500 h 1092200"/>
              <a:gd name="connsiteX3" fmla="*/ 102183 w 458856"/>
              <a:gd name="connsiteY3" fmla="*/ 1092200 h 10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856" h="1092200">
                <a:moveTo>
                  <a:pt x="381583" y="0"/>
                </a:moveTo>
                <a:cubicBezTo>
                  <a:pt x="184733" y="267758"/>
                  <a:pt x="-12117" y="535517"/>
                  <a:pt x="583" y="609600"/>
                </a:cubicBezTo>
                <a:cubicBezTo>
                  <a:pt x="13283" y="683683"/>
                  <a:pt x="440850" y="364067"/>
                  <a:pt x="457783" y="444500"/>
                </a:cubicBezTo>
                <a:cubicBezTo>
                  <a:pt x="474716" y="524933"/>
                  <a:pt x="288449" y="808566"/>
                  <a:pt x="102183" y="1092200"/>
                </a:cubicBezTo>
              </a:path>
            </a:pathLst>
          </a:custGeom>
          <a:noFill/>
          <a:ln w="2222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Freeform 37">
            <a:extLst>
              <a:ext uri="{FF2B5EF4-FFF2-40B4-BE49-F238E27FC236}">
                <a16:creationId xmlns:a16="http://schemas.microsoft.com/office/drawing/2014/main" id="{1BFA29AF-CF95-FB44-A8D8-6E25BC134F64}"/>
              </a:ext>
            </a:extLst>
          </p:cNvPr>
          <p:cNvSpPr/>
          <p:nvPr/>
        </p:nvSpPr>
        <p:spPr>
          <a:xfrm rot="4022449" flipH="1">
            <a:off x="7309004" y="2249499"/>
            <a:ext cx="475841" cy="1092200"/>
          </a:xfrm>
          <a:custGeom>
            <a:avLst/>
            <a:gdLst>
              <a:gd name="connsiteX0" fmla="*/ 381583 w 458856"/>
              <a:gd name="connsiteY0" fmla="*/ 0 h 1092200"/>
              <a:gd name="connsiteX1" fmla="*/ 583 w 458856"/>
              <a:gd name="connsiteY1" fmla="*/ 609600 h 1092200"/>
              <a:gd name="connsiteX2" fmla="*/ 457783 w 458856"/>
              <a:gd name="connsiteY2" fmla="*/ 444500 h 1092200"/>
              <a:gd name="connsiteX3" fmla="*/ 102183 w 458856"/>
              <a:gd name="connsiteY3" fmla="*/ 1092200 h 1092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8856" h="1092200">
                <a:moveTo>
                  <a:pt x="381583" y="0"/>
                </a:moveTo>
                <a:cubicBezTo>
                  <a:pt x="184733" y="267758"/>
                  <a:pt x="-12117" y="535517"/>
                  <a:pt x="583" y="609600"/>
                </a:cubicBezTo>
                <a:cubicBezTo>
                  <a:pt x="13283" y="683683"/>
                  <a:pt x="440850" y="364067"/>
                  <a:pt x="457783" y="444500"/>
                </a:cubicBezTo>
                <a:cubicBezTo>
                  <a:pt x="474716" y="524933"/>
                  <a:pt x="288449" y="808566"/>
                  <a:pt x="102183" y="1092200"/>
                </a:cubicBezTo>
              </a:path>
            </a:pathLst>
          </a:custGeom>
          <a:noFill/>
          <a:ln w="22225">
            <a:solidFill>
              <a:srgbClr val="C00000"/>
            </a:solidFill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4E713BD0-4859-C84C-8E0B-691A3B5FA8F1}"/>
              </a:ext>
            </a:extLst>
          </p:cNvPr>
          <p:cNvGrpSpPr/>
          <p:nvPr/>
        </p:nvGrpSpPr>
        <p:grpSpPr>
          <a:xfrm>
            <a:off x="-63500" y="703117"/>
            <a:ext cx="9271000" cy="584775"/>
            <a:chOff x="-63500" y="703117"/>
            <a:chExt cx="9271000" cy="584775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1600697B-3454-244A-8905-5CB73CCA66EC}"/>
                </a:ext>
              </a:extLst>
            </p:cNvPr>
            <p:cNvSpPr/>
            <p:nvPr/>
          </p:nvSpPr>
          <p:spPr>
            <a:xfrm>
              <a:off x="-63500" y="761863"/>
              <a:ext cx="9271000" cy="526029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F8468494-A901-5F46-BDFB-0E6AE609B17E}"/>
                </a:ext>
              </a:extLst>
            </p:cNvPr>
            <p:cNvSpPr txBox="1"/>
            <p:nvPr/>
          </p:nvSpPr>
          <p:spPr>
            <a:xfrm>
              <a:off x="-63500" y="703117"/>
              <a:ext cx="92456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/>
                  </a:solidFill>
                </a:rPr>
                <a:t>CSMA-CA: CSMA-Collision Avoidance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3465320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476329C-85D4-5B4D-AE36-86FB0A36C336}"/>
              </a:ext>
            </a:extLst>
          </p:cNvPr>
          <p:cNvSpPr txBox="1"/>
          <p:nvPr/>
        </p:nvSpPr>
        <p:spPr>
          <a:xfrm>
            <a:off x="96837" y="83562"/>
            <a:ext cx="41195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Networking</a:t>
            </a: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4C573C8-6F5D-FB4A-B843-E381BA5C43A9}"/>
              </a:ext>
            </a:extLst>
          </p:cNvPr>
          <p:cNvSpPr/>
          <p:nvPr/>
        </p:nvSpPr>
        <p:spPr>
          <a:xfrm>
            <a:off x="2792066" y="170648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5EE5AC7-31DC-8A45-B72E-3A5C674CE272}"/>
              </a:ext>
            </a:extLst>
          </p:cNvPr>
          <p:cNvSpPr txBox="1"/>
          <p:nvPr/>
        </p:nvSpPr>
        <p:spPr>
          <a:xfrm>
            <a:off x="2365235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7C2928C-EE4E-DD46-89BE-729AB5DB93D4}"/>
              </a:ext>
            </a:extLst>
          </p:cNvPr>
          <p:cNvSpPr txBox="1"/>
          <p:nvPr/>
        </p:nvSpPr>
        <p:spPr>
          <a:xfrm>
            <a:off x="4809308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B53FBB0-EBF1-A649-BA3C-E0053B19C586}"/>
              </a:ext>
            </a:extLst>
          </p:cNvPr>
          <p:cNvSpPr txBox="1"/>
          <p:nvPr/>
        </p:nvSpPr>
        <p:spPr>
          <a:xfrm>
            <a:off x="6686276" y="2819902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8912DDA-8207-DE4B-B80F-358EADE6929C}"/>
              </a:ext>
            </a:extLst>
          </p:cNvPr>
          <p:cNvSpPr txBox="1"/>
          <p:nvPr/>
        </p:nvSpPr>
        <p:spPr>
          <a:xfrm>
            <a:off x="8341695" y="2728751"/>
            <a:ext cx="3271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816A290-4778-AD4A-903F-177BDC3009CD}"/>
              </a:ext>
            </a:extLst>
          </p:cNvPr>
          <p:cNvSpPr/>
          <p:nvPr/>
        </p:nvSpPr>
        <p:spPr>
          <a:xfrm>
            <a:off x="4590168" y="1749855"/>
            <a:ext cx="3711721" cy="3711721"/>
          </a:xfrm>
          <a:prstGeom prst="ellipse">
            <a:avLst/>
          </a:prstGeom>
          <a:noFill/>
          <a:ln w="4445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D64429-11A4-9B4E-ABD3-7645199DF7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0521" y="3185450"/>
            <a:ext cx="753789" cy="75378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6F666AE-E5BF-0644-A328-AA18631BDD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3553" y="3228822"/>
            <a:ext cx="753789" cy="75378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FD25FD-F80A-A749-8B52-76308634A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489" y="3185450"/>
            <a:ext cx="753789" cy="753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06C5D5D-8691-6C4D-91E9-A485738393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84065" y="3185449"/>
            <a:ext cx="753789" cy="753789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E65223D7-813B-7A49-A62C-A58F5155F3C8}"/>
              </a:ext>
            </a:extLst>
          </p:cNvPr>
          <p:cNvCxnSpPr/>
          <p:nvPr/>
        </p:nvCxnSpPr>
        <p:spPr>
          <a:xfrm>
            <a:off x="6951278" y="3403600"/>
            <a:ext cx="101905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0F2A16C2-13D1-9746-A02F-23DF5A241979}"/>
              </a:ext>
            </a:extLst>
          </p:cNvPr>
          <p:cNvCxnSpPr>
            <a:cxnSpLocks/>
          </p:cNvCxnSpPr>
          <p:nvPr/>
        </p:nvCxnSpPr>
        <p:spPr>
          <a:xfrm flipH="1">
            <a:off x="3197342" y="3429000"/>
            <a:ext cx="1019058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07551F6-1D82-CA4D-B082-BBA66D28789C}"/>
              </a:ext>
            </a:extLst>
          </p:cNvPr>
          <p:cNvGrpSpPr/>
          <p:nvPr/>
        </p:nvGrpSpPr>
        <p:grpSpPr>
          <a:xfrm>
            <a:off x="0" y="5811399"/>
            <a:ext cx="9271000" cy="584775"/>
            <a:chOff x="0" y="5811399"/>
            <a:chExt cx="9271000" cy="584775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A6B839A-4B08-B74C-8159-F6E47D14CDFC}"/>
                </a:ext>
              </a:extLst>
            </p:cNvPr>
            <p:cNvSpPr/>
            <p:nvPr/>
          </p:nvSpPr>
          <p:spPr>
            <a:xfrm>
              <a:off x="0" y="5847194"/>
              <a:ext cx="9271000" cy="526029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3A46F21B-3EA6-074E-BE0B-7614619AD807}"/>
                </a:ext>
              </a:extLst>
            </p:cNvPr>
            <p:cNvSpPr txBox="1"/>
            <p:nvPr/>
          </p:nvSpPr>
          <p:spPr>
            <a:xfrm>
              <a:off x="12700" y="5811399"/>
              <a:ext cx="914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bg1"/>
                  </a:solidFill>
                </a:rPr>
                <a:t>Exposed terminal problem</a:t>
              </a: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F9B59789-C49C-6841-82E2-253989321714}"/>
              </a:ext>
            </a:extLst>
          </p:cNvPr>
          <p:cNvSpPr/>
          <p:nvPr/>
        </p:nvSpPr>
        <p:spPr>
          <a:xfrm>
            <a:off x="2285429" y="2603500"/>
            <a:ext cx="3096925" cy="161290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C7AA509-C454-D140-A53D-0442A61A3895}"/>
              </a:ext>
            </a:extLst>
          </p:cNvPr>
          <p:cNvSpPr/>
          <p:nvPr/>
        </p:nvSpPr>
        <p:spPr>
          <a:xfrm>
            <a:off x="6021405" y="2609850"/>
            <a:ext cx="2815386" cy="1612900"/>
          </a:xfrm>
          <a:prstGeom prst="rect">
            <a:avLst/>
          </a:prstGeom>
          <a:noFill/>
          <a:ln w="444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2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 animBg="1"/>
      <p:bldP spid="3" grpId="0" animBg="1"/>
      <p:bldP spid="2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BDD8C4-CF6B-4C47-8A10-435933D80EFF}"/>
              </a:ext>
            </a:extLst>
          </p:cNvPr>
          <p:cNvSpPr txBox="1"/>
          <p:nvPr/>
        </p:nvSpPr>
        <p:spPr>
          <a:xfrm>
            <a:off x="96837" y="83562"/>
            <a:ext cx="4924305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Sensor Networks</a:t>
            </a: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53F6F4C4-74D4-154B-B466-E81F635C273B}"/>
              </a:ext>
            </a:extLst>
          </p:cNvPr>
          <p:cNvGrpSpPr/>
          <p:nvPr/>
        </p:nvGrpSpPr>
        <p:grpSpPr>
          <a:xfrm>
            <a:off x="124126" y="1130311"/>
            <a:ext cx="2325853" cy="4521187"/>
            <a:chOff x="-91774" y="1130311"/>
            <a:chExt cx="2325853" cy="452118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CEA4ABA-AD06-934B-A819-F03B448C644D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1233680" y="2370371"/>
              <a:ext cx="510613" cy="1528343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BA2083B0-FE76-F34A-9937-8AE43AC2194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85120" y="2336800"/>
              <a:ext cx="565506" cy="1409700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36A6614-0A48-5A44-AB7F-D5499584A2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965091" y="2333680"/>
              <a:ext cx="76309" cy="1514419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5FCD34A2-8545-B14E-809B-49DF06E4F08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91774" y="3471205"/>
              <a:ext cx="753789" cy="753789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6A43FB5C-2A58-6E47-B897-3B081AD667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3426" y="1130311"/>
              <a:ext cx="1577141" cy="1577141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0A8848-F2E1-D64A-AAD2-5689ECA5627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06958" y="3533926"/>
              <a:ext cx="753789" cy="753789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063A99B-717F-DD4E-813D-4CB3931EED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480290" y="3483904"/>
              <a:ext cx="753789" cy="753789"/>
            </a:xfrm>
            <a:prstGeom prst="rect">
              <a:avLst/>
            </a:prstGeom>
          </p:spPr>
        </p:pic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59873B00-1E08-3648-89DD-0B8229B81D99}"/>
                </a:ext>
              </a:extLst>
            </p:cNvPr>
            <p:cNvSpPr txBox="1"/>
            <p:nvPr/>
          </p:nvSpPr>
          <p:spPr>
            <a:xfrm>
              <a:off x="189623" y="4820501"/>
              <a:ext cx="19669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Infrastructure</a:t>
              </a:r>
            </a:p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network</a:t>
              </a:r>
            </a:p>
          </p:txBody>
        </p: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31A6D27D-F951-F34C-9E13-2B3A8564AC22}"/>
              </a:ext>
            </a:extLst>
          </p:cNvPr>
          <p:cNvGrpSpPr/>
          <p:nvPr/>
        </p:nvGrpSpPr>
        <p:grpSpPr>
          <a:xfrm>
            <a:off x="3275343" y="1387220"/>
            <a:ext cx="2292854" cy="4264278"/>
            <a:chOff x="2907043" y="1387220"/>
            <a:chExt cx="2292854" cy="4264278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7E9CC5A9-1A8F-A646-BBF6-042F7B0DAB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11704" y="1952784"/>
              <a:ext cx="748402" cy="853916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41C1463-9DB8-A644-804B-ABA56F3A21AA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052196" y="1918881"/>
              <a:ext cx="600646" cy="1122769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89C1DE4D-BDF2-C04E-90CE-BF0DEC559F2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311704" y="2806700"/>
              <a:ext cx="1341138" cy="268853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41941253-5BB5-8744-BFBE-7484B34E79C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966849" y="3134543"/>
              <a:ext cx="605151" cy="956604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3F9BA31-5DF4-BE43-83A7-410CFC2C77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47535" y="1387220"/>
              <a:ext cx="809323" cy="809323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18DD5DE5-6B48-754E-8DB3-A45A96A35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07043" y="2281566"/>
              <a:ext cx="809323" cy="809323"/>
            </a:xfrm>
            <a:prstGeom prst="rect">
              <a:avLst/>
            </a:prstGeom>
          </p:spPr>
        </p:pic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1E5D0D15-2918-7743-935F-EC6CAFE7777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250395" y="2510764"/>
              <a:ext cx="809323" cy="809323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1F659DA0-F829-8A4D-9EFB-922DF64CC9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599816" y="3506158"/>
              <a:ext cx="809323" cy="809323"/>
            </a:xfrm>
            <a:prstGeom prst="rect">
              <a:avLst/>
            </a:prstGeom>
          </p:spPr>
        </p:pic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B94B49D0-9B78-CA49-83CB-753D44BDC136}"/>
                </a:ext>
              </a:extLst>
            </p:cNvPr>
            <p:cNvSpPr txBox="1"/>
            <p:nvPr/>
          </p:nvSpPr>
          <p:spPr>
            <a:xfrm>
              <a:off x="3232902" y="4820501"/>
              <a:ext cx="19669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Mesh</a:t>
              </a:r>
            </a:p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network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953FA164-771E-9C4E-92B4-0F2676BCCE30}"/>
              </a:ext>
            </a:extLst>
          </p:cNvPr>
          <p:cNvGrpSpPr/>
          <p:nvPr/>
        </p:nvGrpSpPr>
        <p:grpSpPr>
          <a:xfrm>
            <a:off x="6437925" y="1681829"/>
            <a:ext cx="2542302" cy="3969669"/>
            <a:chOff x="6018825" y="1681829"/>
            <a:chExt cx="2542302" cy="3969669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E01AB82E-844E-8945-9F17-1CBE49E8CA5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417598" y="2152858"/>
              <a:ext cx="301376" cy="1121647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B936D641-00C7-F048-BD6F-67D45D0C8A9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718974" y="2196544"/>
              <a:ext cx="1459934" cy="675212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16261DA1-3B1C-C94B-A864-451A687C05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336756" y="2868222"/>
              <a:ext cx="1842152" cy="451865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8949E70C-F7BB-CF40-B423-7075EFB542B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336756" y="3320088"/>
              <a:ext cx="1394965" cy="666157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0A8ECF2B-4A93-5647-B5F3-82B8F4E1ACF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31721" y="2871756"/>
              <a:ext cx="447187" cy="1114489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D317C53-AC32-EA48-A5C5-7CBB956E0C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230090" y="1681829"/>
              <a:ext cx="753789" cy="753789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87CD4CC8-60C3-4149-B1CE-45E9602085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018825" y="2871756"/>
              <a:ext cx="753789" cy="753789"/>
            </a:xfrm>
            <a:prstGeom prst="rect">
              <a:avLst/>
            </a:prstGeom>
          </p:spPr>
        </p:pic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851D09AF-2572-6545-9E81-347E8D8FE8B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07338" y="2281566"/>
              <a:ext cx="753789" cy="753789"/>
            </a:xfrm>
            <a:prstGeom prst="rect">
              <a:avLst/>
            </a:prstGeom>
          </p:spPr>
        </p:pic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B407FE0B-9F22-CF4B-B65B-07FA6221B1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25119" y="3746500"/>
              <a:ext cx="753789" cy="753789"/>
            </a:xfrm>
            <a:prstGeom prst="rect">
              <a:avLst/>
            </a:prstGeom>
          </p:spPr>
        </p:pic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012DB4FD-F90A-804A-AEEB-A757BC766872}"/>
                </a:ext>
              </a:extLst>
            </p:cNvPr>
            <p:cNvSpPr txBox="1"/>
            <p:nvPr/>
          </p:nvSpPr>
          <p:spPr>
            <a:xfrm>
              <a:off x="6276181" y="4820501"/>
              <a:ext cx="19669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Ad-hoc</a:t>
              </a:r>
            </a:p>
            <a:p>
              <a:pPr algn="ctr"/>
              <a:r>
                <a:rPr lang="en-US" sz="2400" dirty="0">
                  <a:solidFill>
                    <a:schemeClr val="accent1">
                      <a:lumMod val="75000"/>
                    </a:schemeClr>
                  </a:solidFill>
                </a:rPr>
                <a:t>network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918371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3949AE-4C5C-8848-B205-0F87B81F4F46}"/>
              </a:ext>
            </a:extLst>
          </p:cNvPr>
          <p:cNvSpPr txBox="1"/>
          <p:nvPr/>
        </p:nvSpPr>
        <p:spPr>
          <a:xfrm>
            <a:off x="96837" y="83562"/>
            <a:ext cx="35988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Today’s talk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C1E8B-F7DA-0649-8166-46C55122D774}"/>
              </a:ext>
            </a:extLst>
          </p:cNvPr>
          <p:cNvSpPr txBox="1"/>
          <p:nvPr/>
        </p:nvSpPr>
        <p:spPr>
          <a:xfrm>
            <a:off x="1518411" y="1292362"/>
            <a:ext cx="64571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1. Networks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2. Wireless networks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3. Wireless sensor networks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4. Low-power wireless sensor networks</a:t>
            </a:r>
          </a:p>
        </p:txBody>
      </p:sp>
    </p:spTree>
    <p:extLst>
      <p:ext uri="{BB962C8B-B14F-4D97-AF65-F5344CB8AC3E}">
        <p14:creationId xmlns:p14="http://schemas.microsoft.com/office/powerpoint/2010/main" val="16087740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E8ECC626-37BF-164C-9FCD-E06D57D95FA6}"/>
              </a:ext>
            </a:extLst>
          </p:cNvPr>
          <p:cNvSpPr txBox="1"/>
          <p:nvPr/>
        </p:nvSpPr>
        <p:spPr>
          <a:xfrm>
            <a:off x="96837" y="83562"/>
            <a:ext cx="4924305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Sensor Networks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3821C5-E94D-1349-B7B1-B20133145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36" y="1584330"/>
            <a:ext cx="7905729" cy="36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4825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8DCE1D4-AE1B-5A4D-9A37-4EE785919569}"/>
              </a:ext>
            </a:extLst>
          </p:cNvPr>
          <p:cNvSpPr/>
          <p:nvPr/>
        </p:nvSpPr>
        <p:spPr>
          <a:xfrm>
            <a:off x="-76200" y="1305275"/>
            <a:ext cx="9271000" cy="146332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1777A0-E0AE-4A41-B344-937C04929C12}"/>
              </a:ext>
            </a:extLst>
          </p:cNvPr>
          <p:cNvSpPr txBox="1"/>
          <p:nvPr/>
        </p:nvSpPr>
        <p:spPr>
          <a:xfrm>
            <a:off x="-76200" y="1450304"/>
            <a:ext cx="924560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100" dirty="0">
                <a:solidFill>
                  <a:schemeClr val="bg1"/>
                </a:solidFill>
              </a:rPr>
              <a:t>Wireless Sensor Networks (WSN) == Wireless Ad-hoc Networks?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CB9EC00-C0BE-7E4D-B719-9B9C9472F2B8}"/>
              </a:ext>
            </a:extLst>
          </p:cNvPr>
          <p:cNvSpPr txBox="1"/>
          <p:nvPr/>
        </p:nvSpPr>
        <p:spPr>
          <a:xfrm>
            <a:off x="96837" y="83562"/>
            <a:ext cx="4924305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Sensor Networks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EA319E6-17EE-5842-B005-62721F61A931}"/>
              </a:ext>
            </a:extLst>
          </p:cNvPr>
          <p:cNvSpPr txBox="1"/>
          <p:nvPr/>
        </p:nvSpPr>
        <p:spPr>
          <a:xfrm>
            <a:off x="938923" y="3156801"/>
            <a:ext cx="769707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Large number of sensor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Densely deployed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Prone to failure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Highly dynamic topology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Limited power, computational capabilities, and memory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>
                    <a:lumMod val="75000"/>
                  </a:schemeClr>
                </a:solidFill>
              </a:rPr>
              <a:t>Nodes may not have global addresses</a:t>
            </a:r>
          </a:p>
        </p:txBody>
      </p:sp>
    </p:spTree>
    <p:extLst>
      <p:ext uri="{BB962C8B-B14F-4D97-AF65-F5344CB8AC3E}">
        <p14:creationId xmlns:p14="http://schemas.microsoft.com/office/powerpoint/2010/main" val="1968146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CD7744F-80B0-9E45-BAF3-F240AAD4E0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0878" y="852742"/>
            <a:ext cx="4162244" cy="515251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3949AE-4C5C-8848-B205-0F87B81F4F46}"/>
              </a:ext>
            </a:extLst>
          </p:cNvPr>
          <p:cNvSpPr txBox="1"/>
          <p:nvPr/>
        </p:nvSpPr>
        <p:spPr>
          <a:xfrm>
            <a:off x="96837" y="83562"/>
            <a:ext cx="35988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Reference  book</a:t>
            </a:r>
          </a:p>
        </p:txBody>
      </p:sp>
    </p:spTree>
    <p:extLst>
      <p:ext uri="{BB962C8B-B14F-4D97-AF65-F5344CB8AC3E}">
        <p14:creationId xmlns:p14="http://schemas.microsoft.com/office/powerpoint/2010/main" val="31326674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>
            <a:extLst>
              <a:ext uri="{FF2B5EF4-FFF2-40B4-BE49-F238E27FC236}">
                <a16:creationId xmlns:a16="http://schemas.microsoft.com/office/drawing/2014/main" id="{E8ECC626-37BF-164C-9FCD-E06D57D95FA6}"/>
              </a:ext>
            </a:extLst>
          </p:cNvPr>
          <p:cNvSpPr txBox="1"/>
          <p:nvPr/>
        </p:nvSpPr>
        <p:spPr>
          <a:xfrm>
            <a:off x="96837" y="83562"/>
            <a:ext cx="4924305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Wireless Sensor Networks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3821C5-E94D-1349-B7B1-B20133145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136" y="1584330"/>
            <a:ext cx="7905729" cy="3689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724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3949AE-4C5C-8848-B205-0F87B81F4F46}"/>
              </a:ext>
            </a:extLst>
          </p:cNvPr>
          <p:cNvSpPr txBox="1"/>
          <p:nvPr/>
        </p:nvSpPr>
        <p:spPr>
          <a:xfrm>
            <a:off x="96837" y="83562"/>
            <a:ext cx="35988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Today’s talk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C1E8B-F7DA-0649-8166-46C55122D774}"/>
              </a:ext>
            </a:extLst>
          </p:cNvPr>
          <p:cNvSpPr txBox="1"/>
          <p:nvPr/>
        </p:nvSpPr>
        <p:spPr>
          <a:xfrm>
            <a:off x="1143001" y="1292362"/>
            <a:ext cx="79121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1. Networks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2. Wireless networks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3. Wireless sensor networks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4. Low-power, long-range wireless sensor networks</a:t>
            </a:r>
          </a:p>
        </p:txBody>
      </p:sp>
    </p:spTree>
    <p:extLst>
      <p:ext uri="{BB962C8B-B14F-4D97-AF65-F5344CB8AC3E}">
        <p14:creationId xmlns:p14="http://schemas.microsoft.com/office/powerpoint/2010/main" val="351894811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754C21-8227-7C4D-BFDD-8D61DACCC9BA}"/>
              </a:ext>
            </a:extLst>
          </p:cNvPr>
          <p:cNvSpPr txBox="1"/>
          <p:nvPr/>
        </p:nvSpPr>
        <p:spPr>
          <a:xfrm>
            <a:off x="61119" y="845562"/>
            <a:ext cx="3913982" cy="52322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bg1"/>
                </a:solidFill>
                <a:latin typeface="Avenir Book" panose="02000503020000020003" pitchFamily="2" charset="0"/>
              </a:rPr>
              <a:t>Types of Networks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18D6926-00A5-394B-8CEB-DF3DC56C6384}"/>
              </a:ext>
            </a:extLst>
          </p:cNvPr>
          <p:cNvSpPr txBox="1"/>
          <p:nvPr/>
        </p:nvSpPr>
        <p:spPr>
          <a:xfrm>
            <a:off x="591311" y="1620728"/>
            <a:ext cx="9707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PAN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LAN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MAN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WAN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84ECD0-C39E-C746-91AF-9D6AA898F225}"/>
              </a:ext>
            </a:extLst>
          </p:cNvPr>
          <p:cNvSpPr txBox="1"/>
          <p:nvPr/>
        </p:nvSpPr>
        <p:spPr>
          <a:xfrm>
            <a:off x="1734311" y="1620727"/>
            <a:ext cx="73080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Personal Area Network</a:t>
            </a:r>
            <a:endParaRPr lang="en-US" sz="2400" dirty="0">
              <a:solidFill>
                <a:schemeClr val="accent1">
                  <a:lumMod val="75000"/>
                </a:schemeClr>
              </a:solidFill>
            </a:endParaRP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Local Area Network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Metropolitan Area Network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Wide Area Network</a:t>
            </a:r>
          </a:p>
        </p:txBody>
      </p:sp>
    </p:spTree>
    <p:extLst>
      <p:ext uri="{BB962C8B-B14F-4D97-AF65-F5344CB8AC3E}">
        <p14:creationId xmlns:p14="http://schemas.microsoft.com/office/powerpoint/2010/main" val="2468411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AA3949AE-4C5C-8848-B205-0F87B81F4F46}"/>
              </a:ext>
            </a:extLst>
          </p:cNvPr>
          <p:cNvSpPr txBox="1"/>
          <p:nvPr/>
        </p:nvSpPr>
        <p:spPr>
          <a:xfrm>
            <a:off x="96837" y="83562"/>
            <a:ext cx="35988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Today’s talk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9C1E8B-F7DA-0649-8166-46C55122D774}"/>
              </a:ext>
            </a:extLst>
          </p:cNvPr>
          <p:cNvSpPr txBox="1"/>
          <p:nvPr/>
        </p:nvSpPr>
        <p:spPr>
          <a:xfrm>
            <a:off x="1518411" y="1292362"/>
            <a:ext cx="645718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1. Networks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2. Wireless networks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3. Wireless sensor networks</a:t>
            </a:r>
          </a:p>
          <a:p>
            <a:endParaRPr lang="en-US" sz="2800" dirty="0">
              <a:solidFill>
                <a:schemeClr val="accent1">
                  <a:lumMod val="75000"/>
                </a:schemeClr>
              </a:solidFill>
            </a:endParaRPr>
          </a:p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</a:rPr>
              <a:t>4. Low-power wireless sensor networks</a:t>
            </a:r>
          </a:p>
        </p:txBody>
      </p:sp>
    </p:spTree>
    <p:extLst>
      <p:ext uri="{BB962C8B-B14F-4D97-AF65-F5344CB8AC3E}">
        <p14:creationId xmlns:p14="http://schemas.microsoft.com/office/powerpoint/2010/main" val="10798958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11FB34-628B-6A42-9E10-34230F67FB46}"/>
              </a:ext>
            </a:extLst>
          </p:cNvPr>
          <p:cNvCxnSpPr/>
          <p:nvPr/>
        </p:nvCxnSpPr>
        <p:spPr>
          <a:xfrm>
            <a:off x="2120900" y="3429000"/>
            <a:ext cx="5143500" cy="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194F0D0-4D18-344E-BE65-F0261512B53C}"/>
              </a:ext>
            </a:extLst>
          </p:cNvPr>
          <p:cNvSpPr txBox="1"/>
          <p:nvPr/>
        </p:nvSpPr>
        <p:spPr>
          <a:xfrm>
            <a:off x="96837" y="83562"/>
            <a:ext cx="30654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Networking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88F2C-D2F4-414B-9F8D-C193AA127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640" y="2694540"/>
            <a:ext cx="1468920" cy="1468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6B0115-4BB1-2D4B-98D8-E16C7EC94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56240" y="2694540"/>
            <a:ext cx="1468920" cy="146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9806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5ACF721-CCFE-7146-8AC3-86DCF34FE409}"/>
              </a:ext>
            </a:extLst>
          </p:cNvPr>
          <p:cNvCxnSpPr>
            <a:cxnSpLocks/>
          </p:cNvCxnSpPr>
          <p:nvPr/>
        </p:nvCxnSpPr>
        <p:spPr>
          <a:xfrm>
            <a:off x="2212940" y="3686210"/>
            <a:ext cx="4530760" cy="130489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1F11FB34-628B-6A42-9E10-34230F67FB46}"/>
              </a:ext>
            </a:extLst>
          </p:cNvPr>
          <p:cNvCxnSpPr/>
          <p:nvPr/>
        </p:nvCxnSpPr>
        <p:spPr>
          <a:xfrm>
            <a:off x="2120900" y="3429000"/>
            <a:ext cx="5143500" cy="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F194F0D0-4D18-344E-BE65-F0261512B53C}"/>
              </a:ext>
            </a:extLst>
          </p:cNvPr>
          <p:cNvSpPr txBox="1"/>
          <p:nvPr/>
        </p:nvSpPr>
        <p:spPr>
          <a:xfrm>
            <a:off x="96837" y="83562"/>
            <a:ext cx="30654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Networking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0E31B1C-AC13-3C4A-A0A9-EFE3B791A548}"/>
              </a:ext>
            </a:extLst>
          </p:cNvPr>
          <p:cNvCxnSpPr>
            <a:cxnSpLocks/>
          </p:cNvCxnSpPr>
          <p:nvPr/>
        </p:nvCxnSpPr>
        <p:spPr>
          <a:xfrm flipV="1">
            <a:off x="2247900" y="1866900"/>
            <a:ext cx="4495800" cy="135890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8788F2C-D2F4-414B-9F8D-C193AA127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23640" y="2694540"/>
            <a:ext cx="1468920" cy="146892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6B0115-4BB1-2D4B-98D8-E16C7EC947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56240" y="2694540"/>
            <a:ext cx="1468920" cy="1468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E99E7E1-E1DC-B44B-9662-2BAA711564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180" y="858390"/>
            <a:ext cx="1468920" cy="1468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F30CA83-8141-D44D-8944-87BA486208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9180" y="4720744"/>
            <a:ext cx="1468920" cy="14689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11D4A93-253B-9A4D-B83F-7333D84B4091}"/>
              </a:ext>
            </a:extLst>
          </p:cNvPr>
          <p:cNvSpPr txBox="1"/>
          <p:nvPr/>
        </p:nvSpPr>
        <p:spPr>
          <a:xfrm>
            <a:off x="7264400" y="571500"/>
            <a:ext cx="134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Address: 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2AA3C86-1AE5-7749-86C1-6459B9A51FBB}"/>
              </a:ext>
            </a:extLst>
          </p:cNvPr>
          <p:cNvSpPr txBox="1"/>
          <p:nvPr/>
        </p:nvSpPr>
        <p:spPr>
          <a:xfrm>
            <a:off x="7543800" y="2361684"/>
            <a:ext cx="134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Address: B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FA8BDCC-0C0F-4843-94A8-6FE34D842103}"/>
              </a:ext>
            </a:extLst>
          </p:cNvPr>
          <p:cNvSpPr txBox="1"/>
          <p:nvPr/>
        </p:nvSpPr>
        <p:spPr>
          <a:xfrm>
            <a:off x="7227300" y="4720744"/>
            <a:ext cx="134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Address: C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7F401FD-591A-7540-9EE7-5D94C6D29A73}"/>
              </a:ext>
            </a:extLst>
          </p:cNvPr>
          <p:cNvGrpSpPr/>
          <p:nvPr/>
        </p:nvGrpSpPr>
        <p:grpSpPr>
          <a:xfrm>
            <a:off x="1884006" y="1636287"/>
            <a:ext cx="1468920" cy="1120487"/>
            <a:chOff x="1884006" y="1636287"/>
            <a:chExt cx="1468920" cy="1120487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7EEBC1F2-C57F-5F46-A403-6B11430A56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84006" y="1866900"/>
              <a:ext cx="889874" cy="889874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E4F9CE-E353-8346-8EDE-C46512A50BDA}"/>
                </a:ext>
              </a:extLst>
            </p:cNvPr>
            <p:cNvSpPr txBox="1"/>
            <p:nvPr/>
          </p:nvSpPr>
          <p:spPr>
            <a:xfrm>
              <a:off x="1884006" y="1636287"/>
              <a:ext cx="1468920" cy="36933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dirty="0"/>
                <a:t>Message to A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1B0BA3D3-D55A-C446-B1E3-06531D065EB0}"/>
              </a:ext>
            </a:extLst>
          </p:cNvPr>
          <p:cNvGrpSpPr/>
          <p:nvPr/>
        </p:nvGrpSpPr>
        <p:grpSpPr>
          <a:xfrm>
            <a:off x="1426967" y="4929912"/>
            <a:ext cx="3652416" cy="670476"/>
            <a:chOff x="344422" y="5194300"/>
            <a:chExt cx="3652416" cy="670476"/>
          </a:xfrm>
        </p:grpSpPr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CA98C78-F111-234C-861A-97DE711D74C0}"/>
                </a:ext>
              </a:extLst>
            </p:cNvPr>
            <p:cNvSpPr/>
            <p:nvPr/>
          </p:nvSpPr>
          <p:spPr>
            <a:xfrm>
              <a:off x="344422" y="5235024"/>
              <a:ext cx="619256" cy="62975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D475915-14B4-1248-A5D7-15A0E93E896E}"/>
                </a:ext>
              </a:extLst>
            </p:cNvPr>
            <p:cNvSpPr txBox="1"/>
            <p:nvPr/>
          </p:nvSpPr>
          <p:spPr>
            <a:xfrm>
              <a:off x="444500" y="5194300"/>
              <a:ext cx="5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</a:rPr>
                <a:t>1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7027E1D-4E7B-E146-868F-67C6C241ED60}"/>
                </a:ext>
              </a:extLst>
            </p:cNvPr>
            <p:cNvSpPr txBox="1"/>
            <p:nvPr/>
          </p:nvSpPr>
          <p:spPr>
            <a:xfrm>
              <a:off x="963678" y="5265150"/>
              <a:ext cx="30331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Addressing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33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72222E-6 -3.7037E-7 L 0.35678 -0.146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30" y="-7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786311D-19B3-274B-BC2F-D7C6F54C4740}"/>
              </a:ext>
            </a:extLst>
          </p:cNvPr>
          <p:cNvCxnSpPr>
            <a:cxnSpLocks/>
          </p:cNvCxnSpPr>
          <p:nvPr/>
        </p:nvCxnSpPr>
        <p:spPr>
          <a:xfrm>
            <a:off x="6197600" y="3585477"/>
            <a:ext cx="1496600" cy="1355306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2CBC4E-655A-4641-8569-C64CA56970AB}"/>
              </a:ext>
            </a:extLst>
          </p:cNvPr>
          <p:cNvCxnSpPr>
            <a:cxnSpLocks/>
          </p:cNvCxnSpPr>
          <p:nvPr/>
        </p:nvCxnSpPr>
        <p:spPr>
          <a:xfrm>
            <a:off x="6000820" y="3429000"/>
            <a:ext cx="2571750" cy="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F04356-A97F-CC49-BFF3-CDF9A9ABC88D}"/>
              </a:ext>
            </a:extLst>
          </p:cNvPr>
          <p:cNvCxnSpPr>
            <a:cxnSpLocks/>
          </p:cNvCxnSpPr>
          <p:nvPr/>
        </p:nvCxnSpPr>
        <p:spPr>
          <a:xfrm flipV="1">
            <a:off x="6197600" y="1390650"/>
            <a:ext cx="1828800" cy="1637543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AFFE6A0-6FEF-6F49-90EF-36D64A4A4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080" y="2437330"/>
            <a:ext cx="1468920" cy="1468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CB0863-0AB3-8343-9310-1544BFD19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66360" y="2437330"/>
            <a:ext cx="1468920" cy="1468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54783-9B8F-5D4D-8730-CE4538EFB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620" y="601180"/>
            <a:ext cx="1468920" cy="1468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63AFAE-083F-C841-AA06-CFB92F9C8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620" y="4463534"/>
            <a:ext cx="1468920" cy="146892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7A578E1-95AB-8243-BFC7-1E793DAB0F16}"/>
              </a:ext>
            </a:extLst>
          </p:cNvPr>
          <p:cNvGrpSpPr/>
          <p:nvPr/>
        </p:nvGrpSpPr>
        <p:grpSpPr>
          <a:xfrm>
            <a:off x="0" y="968410"/>
            <a:ext cx="5315020" cy="4706833"/>
            <a:chOff x="0" y="968410"/>
            <a:chExt cx="5315020" cy="4706833"/>
          </a:xfrm>
        </p:grpSpPr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8AF46A44-792B-EC44-BF0D-E8A626521281}"/>
                </a:ext>
              </a:extLst>
            </p:cNvPr>
            <p:cNvCxnSpPr>
              <a:cxnSpLocks/>
            </p:cNvCxnSpPr>
            <p:nvPr/>
          </p:nvCxnSpPr>
          <p:spPr>
            <a:xfrm>
              <a:off x="1663700" y="190500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2D0AE99E-7D28-FC46-9AD6-2081718AE0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3700" y="338983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972AB9-6184-E945-AB50-DA3684EEB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600" y="3381548"/>
              <a:ext cx="2015020" cy="1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C32A31-5498-8A4C-9860-FAACC4D6F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C32F39-5DFE-114A-88F3-EAE7DB024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344F06-A51A-C548-8D09-5EDD4A4D8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75205A3-3B73-5348-B605-FD5458BBB7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01343" y="1230816"/>
            <a:ext cx="560954" cy="5609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6240CE-7443-2C46-AFBB-9192C45C1C3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22903" y="2753020"/>
            <a:ext cx="560954" cy="560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E01C3B-3F5F-3A49-AB84-FDBDC06C0E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63680" y="4917517"/>
            <a:ext cx="560954" cy="56095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E296C68-8D84-724A-9268-3A82BF10E8CB}"/>
              </a:ext>
            </a:extLst>
          </p:cNvPr>
          <p:cNvSpPr txBox="1"/>
          <p:nvPr/>
        </p:nvSpPr>
        <p:spPr>
          <a:xfrm>
            <a:off x="96837" y="83562"/>
            <a:ext cx="30654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Networking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ECAA7D-4999-CB4A-92B6-7ECB9B43D593}"/>
              </a:ext>
            </a:extLst>
          </p:cNvPr>
          <p:cNvGrpSpPr/>
          <p:nvPr/>
        </p:nvGrpSpPr>
        <p:grpSpPr>
          <a:xfrm>
            <a:off x="3443283" y="1542462"/>
            <a:ext cx="2430537" cy="1645238"/>
            <a:chOff x="3443283" y="1542462"/>
            <a:chExt cx="2430537" cy="164523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F61E01F-9928-9642-92B5-AE742D739BF3}"/>
                </a:ext>
              </a:extLst>
            </p:cNvPr>
            <p:cNvSpPr/>
            <p:nvPr/>
          </p:nvSpPr>
          <p:spPr>
            <a:xfrm>
              <a:off x="3695117" y="2095500"/>
              <a:ext cx="458856" cy="1092200"/>
            </a:xfrm>
            <a:custGeom>
              <a:avLst/>
              <a:gdLst>
                <a:gd name="connsiteX0" fmla="*/ 381583 w 458856"/>
                <a:gd name="connsiteY0" fmla="*/ 0 h 1092200"/>
                <a:gd name="connsiteX1" fmla="*/ 583 w 458856"/>
                <a:gd name="connsiteY1" fmla="*/ 609600 h 1092200"/>
                <a:gd name="connsiteX2" fmla="*/ 457783 w 458856"/>
                <a:gd name="connsiteY2" fmla="*/ 444500 h 1092200"/>
                <a:gd name="connsiteX3" fmla="*/ 102183 w 458856"/>
                <a:gd name="connsiteY3" fmla="*/ 109220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856" h="1092200">
                  <a:moveTo>
                    <a:pt x="381583" y="0"/>
                  </a:moveTo>
                  <a:cubicBezTo>
                    <a:pt x="184733" y="267758"/>
                    <a:pt x="-12117" y="535517"/>
                    <a:pt x="583" y="609600"/>
                  </a:cubicBezTo>
                  <a:cubicBezTo>
                    <a:pt x="13283" y="683683"/>
                    <a:pt x="440850" y="364067"/>
                    <a:pt x="457783" y="444500"/>
                  </a:cubicBezTo>
                  <a:cubicBezTo>
                    <a:pt x="474716" y="524933"/>
                    <a:pt x="288449" y="808566"/>
                    <a:pt x="102183" y="10922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EC59273-A71E-7145-A579-A3A4CCB4D83B}"/>
                </a:ext>
              </a:extLst>
            </p:cNvPr>
            <p:cNvSpPr txBox="1"/>
            <p:nvPr/>
          </p:nvSpPr>
          <p:spPr>
            <a:xfrm>
              <a:off x="3443283" y="1542462"/>
              <a:ext cx="24305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Shared channel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F3B1202-6473-7A49-B1B2-D4BDFAD0CD36}"/>
              </a:ext>
            </a:extLst>
          </p:cNvPr>
          <p:cNvGrpSpPr/>
          <p:nvPr/>
        </p:nvGrpSpPr>
        <p:grpSpPr>
          <a:xfrm>
            <a:off x="1613944" y="5756200"/>
            <a:ext cx="4583656" cy="670476"/>
            <a:chOff x="344422" y="5194300"/>
            <a:chExt cx="4583656" cy="67047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3E13B9F-CBAF-394C-BBD7-1DE582AC7248}"/>
                </a:ext>
              </a:extLst>
            </p:cNvPr>
            <p:cNvSpPr/>
            <p:nvPr/>
          </p:nvSpPr>
          <p:spPr>
            <a:xfrm>
              <a:off x="344422" y="5235024"/>
              <a:ext cx="619256" cy="62975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93AABFE-707A-5346-ADFE-A21D82B2A976}"/>
                </a:ext>
              </a:extLst>
            </p:cNvPr>
            <p:cNvSpPr txBox="1"/>
            <p:nvPr/>
          </p:nvSpPr>
          <p:spPr>
            <a:xfrm>
              <a:off x="444500" y="5194300"/>
              <a:ext cx="5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040CC47-94AE-B745-92E5-0BD4F15BCB9C}"/>
                </a:ext>
              </a:extLst>
            </p:cNvPr>
            <p:cNvSpPr txBox="1"/>
            <p:nvPr/>
          </p:nvSpPr>
          <p:spPr>
            <a:xfrm>
              <a:off x="963678" y="5265150"/>
              <a:ext cx="396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Channel access protocol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800482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-4.44444E-6 -4.07407E-6 L -4.44444E-6 0.00024 C 0.01528 0.00209 0.01615 0.00324 0.03473 -4.07407E-6 C 0.0375 -0.00023 0.04306 -0.00324 0.04306 -0.00301 C 0.04445 -0.00486 0.04601 -0.00601 0.04723 -0.0081 C 0.04792 -0.00972 0.04862 -0.01134 0.04862 -0.01319 C 0.04862 -0.02916 0.04809 -0.04513 0.04723 -0.06111 C 0.04671 -0.06666 0.04445 -0.07777 0.04306 -0.08449 C 0.04254 -0.12245 0.04167 -0.16064 0.04167 -0.19861 C 0.04167 -0.22129 0.03768 -0.21828 0.04723 -0.22199 C 0.06424 -0.22129 0.08143 -0.22037 0.09862 -0.22037 C 0.10834 -0.22037 0.11789 -0.22152 0.12778 -0.22199 L 0.1625 -0.22361 C 0.20244 -0.22754 0.1849 -0.22638 0.25695 -0.22361 C 0.25834 -0.22361 0.25955 -0.22222 0.26112 -0.22199 C 0.26285 -0.22129 0.26476 -0.2206 0.26667 -0.22037 C 0.27066 -0.21944 0.27483 -0.21875 0.27917 -0.21851 C 0.29202 -0.21828 0.30504 -0.21851 0.31806 -0.21851 L 0.31806 -0.21828 " pathEditMode="relative" rAng="0" ptsTypes="AAAAAAAAAAAAAAAAAAA">
                                      <p:cBhvr>
                                        <p:cTn id="22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903" y="-1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926 L 0.00208 0.00926 C 0.00711 0.00972 0.01215 0.01111 0.01736 0.01111 C 0.02014 0.01111 0.02274 0.00926 0.02569 0.00926 C 0.03073 0.00926 0.03576 0.01042 0.04097 0.01111 C 0.04184 0.01482 0.04323 0.01829 0.04375 0.02222 C 0.04548 0.03634 0.04444 0.02963 0.04652 0.04259 C 0.04791 0.08796 0.0493 0.12431 0.0493 0.17222 C 0.0493 0.20556 0.04826 0.23889 0.04791 0.27222 C 0.04826 0.28565 0.04635 0.29977 0.0493 0.31296 C 0.05 0.31667 0.05486 0.31528 0.05764 0.31667 L 0.0618 0.31852 L 0.06597 0.32037 C 0.07986 0.31968 0.09375 0.31944 0.10764 0.31852 C 0.11041 0.31829 0.11302 0.31667 0.11597 0.31667 C 0.13576 0.31667 0.15573 0.31782 0.17569 0.31852 C 0.18541 0.31782 0.19514 0.31806 0.20486 0.31667 C 0.20764 0.3162 0.21024 0.31296 0.21319 0.31296 L 0.23958 0.31296 L 0.23958 0.31296 " pathEditMode="relative" ptsTypes="AAAAAAAAAAAAAAAAAAAA">
                                      <p:cBhvr>
                                        <p:cTn id="2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4 -1.11111E-6 L -0.00034 0.00023 C -0.00173 0.03079 -0.00278 0.0419 -0.00034 0.07593 C 0.00018 0.08287 0.00677 0.0838 0.00972 0.08519 L 0.01354 0.08704 L 0.06962 0.08519 C 0.0941 0.0838 0.06285 0.08102 0.09341 0.08519 C 0.09462 0.08565 0.09584 0.08634 0.09722 0.08704 C 0.12344 0.09815 0.15677 0.08889 0.17969 0.08889 L 0.17969 0.08912 " pathEditMode="relative" rAng="0" ptsTypes="AAAAAAAAAA">
                                      <p:cBhvr>
                                        <p:cTn id="2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24" y="4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B786311D-19B3-274B-BC2F-D7C6F54C4740}"/>
              </a:ext>
            </a:extLst>
          </p:cNvPr>
          <p:cNvCxnSpPr>
            <a:cxnSpLocks/>
          </p:cNvCxnSpPr>
          <p:nvPr/>
        </p:nvCxnSpPr>
        <p:spPr>
          <a:xfrm>
            <a:off x="6197600" y="3585477"/>
            <a:ext cx="1496600" cy="1355306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42CBC4E-655A-4641-8569-C64CA56970AB}"/>
              </a:ext>
            </a:extLst>
          </p:cNvPr>
          <p:cNvCxnSpPr>
            <a:cxnSpLocks/>
          </p:cNvCxnSpPr>
          <p:nvPr/>
        </p:nvCxnSpPr>
        <p:spPr>
          <a:xfrm>
            <a:off x="6000820" y="3429000"/>
            <a:ext cx="2571750" cy="0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1F04356-A97F-CC49-BFF3-CDF9A9ABC88D}"/>
              </a:ext>
            </a:extLst>
          </p:cNvPr>
          <p:cNvCxnSpPr>
            <a:cxnSpLocks/>
          </p:cNvCxnSpPr>
          <p:nvPr/>
        </p:nvCxnSpPr>
        <p:spPr>
          <a:xfrm flipV="1">
            <a:off x="6197600" y="1390650"/>
            <a:ext cx="1828800" cy="1637543"/>
          </a:xfrm>
          <a:prstGeom prst="line">
            <a:avLst/>
          </a:prstGeom>
          <a:ln w="4445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AFFE6A0-6FEF-6F49-90EF-36D64A4A49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75080" y="2437330"/>
            <a:ext cx="1468920" cy="146892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1CB0863-0AB3-8343-9310-1544BFD19B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5266360" y="2437330"/>
            <a:ext cx="1468920" cy="146892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3F54783-9B8F-5D4D-8730-CE4538EFBB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620" y="601180"/>
            <a:ext cx="1468920" cy="146892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463AFAE-083F-C841-AA06-CFB92F9C83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0620" y="4463534"/>
            <a:ext cx="1468920" cy="146892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27A578E1-95AB-8243-BFC7-1E793DAB0F16}"/>
              </a:ext>
            </a:extLst>
          </p:cNvPr>
          <p:cNvGrpSpPr/>
          <p:nvPr/>
        </p:nvGrpSpPr>
        <p:grpSpPr>
          <a:xfrm>
            <a:off x="0" y="968410"/>
            <a:ext cx="5315020" cy="4706833"/>
            <a:chOff x="0" y="968410"/>
            <a:chExt cx="5315020" cy="4706833"/>
          </a:xfrm>
        </p:grpSpPr>
        <p:cxnSp>
          <p:nvCxnSpPr>
            <p:cNvPr id="17" name="Elbow Connector 16">
              <a:extLst>
                <a:ext uri="{FF2B5EF4-FFF2-40B4-BE49-F238E27FC236}">
                  <a16:creationId xmlns:a16="http://schemas.microsoft.com/office/drawing/2014/main" id="{8AF46A44-792B-EC44-BF0D-E8A626521281}"/>
                </a:ext>
              </a:extLst>
            </p:cNvPr>
            <p:cNvCxnSpPr>
              <a:cxnSpLocks/>
            </p:cNvCxnSpPr>
            <p:nvPr/>
          </p:nvCxnSpPr>
          <p:spPr>
            <a:xfrm>
              <a:off x="1663700" y="190500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Elbow Connector 19">
              <a:extLst>
                <a:ext uri="{FF2B5EF4-FFF2-40B4-BE49-F238E27FC236}">
                  <a16:creationId xmlns:a16="http://schemas.microsoft.com/office/drawing/2014/main" id="{2D0AE99E-7D28-FC46-9AD6-2081718AE02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63700" y="3389830"/>
              <a:ext cx="3651320" cy="1446730"/>
            </a:xfrm>
            <a:prstGeom prst="bentConnector3">
              <a:avLst>
                <a:gd name="adj1" fmla="val 27044"/>
              </a:avLst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69972AB9-6184-E945-AB50-DA3684EEB4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117600" y="3381548"/>
              <a:ext cx="2015020" cy="1"/>
            </a:xfrm>
            <a:prstGeom prst="line">
              <a:avLst/>
            </a:prstGeom>
            <a:ln w="44450"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1C32A31-5498-8A4C-9860-FAACC4D6FE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0" y="2599513"/>
              <a:ext cx="1468920" cy="1468920"/>
            </a:xfrm>
            <a:prstGeom prst="rect">
              <a:avLst/>
            </a:prstGeom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D3C32F39-5DFE-114A-88F3-EAE7DB024A1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34460" y="968410"/>
              <a:ext cx="1468920" cy="146892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3A344F06-A51A-C548-8D09-5EDD4A4D8BA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594760" y="4206323"/>
              <a:ext cx="1468920" cy="1468920"/>
            </a:xfrm>
            <a:prstGeom prst="rect">
              <a:avLst/>
            </a:prstGeom>
          </p:spPr>
        </p:pic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175205A3-3B73-5348-B605-FD5458BBB7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01343" y="1230816"/>
            <a:ext cx="560954" cy="560954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A6240CE-7443-2C46-AFBB-9192C45C1C3B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922903" y="2753020"/>
            <a:ext cx="560954" cy="5609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6E01C3B-3F5F-3A49-AB84-FDBDC06C0E1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63680" y="4917517"/>
            <a:ext cx="560954" cy="560954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E296C68-8D84-724A-9268-3A82BF10E8CB}"/>
              </a:ext>
            </a:extLst>
          </p:cNvPr>
          <p:cNvSpPr txBox="1"/>
          <p:nvPr/>
        </p:nvSpPr>
        <p:spPr>
          <a:xfrm>
            <a:off x="96837" y="83562"/>
            <a:ext cx="30654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Networking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69ECAA7D-4999-CB4A-92B6-7ECB9B43D593}"/>
              </a:ext>
            </a:extLst>
          </p:cNvPr>
          <p:cNvGrpSpPr/>
          <p:nvPr/>
        </p:nvGrpSpPr>
        <p:grpSpPr>
          <a:xfrm>
            <a:off x="3443283" y="1542462"/>
            <a:ext cx="2430537" cy="1645238"/>
            <a:chOff x="3443283" y="1542462"/>
            <a:chExt cx="2430537" cy="1645238"/>
          </a:xfrm>
        </p:grpSpPr>
        <p:sp>
          <p:nvSpPr>
            <p:cNvPr id="28" name="Freeform 27">
              <a:extLst>
                <a:ext uri="{FF2B5EF4-FFF2-40B4-BE49-F238E27FC236}">
                  <a16:creationId xmlns:a16="http://schemas.microsoft.com/office/drawing/2014/main" id="{4F61E01F-9928-9642-92B5-AE742D739BF3}"/>
                </a:ext>
              </a:extLst>
            </p:cNvPr>
            <p:cNvSpPr/>
            <p:nvPr/>
          </p:nvSpPr>
          <p:spPr>
            <a:xfrm>
              <a:off x="3695117" y="2095500"/>
              <a:ext cx="458856" cy="1092200"/>
            </a:xfrm>
            <a:custGeom>
              <a:avLst/>
              <a:gdLst>
                <a:gd name="connsiteX0" fmla="*/ 381583 w 458856"/>
                <a:gd name="connsiteY0" fmla="*/ 0 h 1092200"/>
                <a:gd name="connsiteX1" fmla="*/ 583 w 458856"/>
                <a:gd name="connsiteY1" fmla="*/ 609600 h 1092200"/>
                <a:gd name="connsiteX2" fmla="*/ 457783 w 458856"/>
                <a:gd name="connsiteY2" fmla="*/ 444500 h 1092200"/>
                <a:gd name="connsiteX3" fmla="*/ 102183 w 458856"/>
                <a:gd name="connsiteY3" fmla="*/ 1092200 h 1092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458856" h="1092200">
                  <a:moveTo>
                    <a:pt x="381583" y="0"/>
                  </a:moveTo>
                  <a:cubicBezTo>
                    <a:pt x="184733" y="267758"/>
                    <a:pt x="-12117" y="535517"/>
                    <a:pt x="583" y="609600"/>
                  </a:cubicBezTo>
                  <a:cubicBezTo>
                    <a:pt x="13283" y="683683"/>
                    <a:pt x="440850" y="364067"/>
                    <a:pt x="457783" y="444500"/>
                  </a:cubicBezTo>
                  <a:cubicBezTo>
                    <a:pt x="474716" y="524933"/>
                    <a:pt x="288449" y="808566"/>
                    <a:pt x="102183" y="1092200"/>
                  </a:cubicBezTo>
                </a:path>
              </a:pathLst>
            </a:custGeom>
            <a:noFill/>
            <a:ln w="22225">
              <a:solidFill>
                <a:srgbClr val="C00000"/>
              </a:solidFill>
              <a:tailEnd type="arrow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EC59273-A71E-7145-A579-A3A4CCB4D83B}"/>
                </a:ext>
              </a:extLst>
            </p:cNvPr>
            <p:cNvSpPr txBox="1"/>
            <p:nvPr/>
          </p:nvSpPr>
          <p:spPr>
            <a:xfrm>
              <a:off x="3443283" y="1542462"/>
              <a:ext cx="243053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Shared channel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F3B1202-6473-7A49-B1B2-D4BDFAD0CD36}"/>
              </a:ext>
            </a:extLst>
          </p:cNvPr>
          <p:cNvGrpSpPr/>
          <p:nvPr/>
        </p:nvGrpSpPr>
        <p:grpSpPr>
          <a:xfrm>
            <a:off x="1613944" y="5756200"/>
            <a:ext cx="4583656" cy="670476"/>
            <a:chOff x="344422" y="5194300"/>
            <a:chExt cx="4583656" cy="670476"/>
          </a:xfrm>
        </p:grpSpPr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43E13B9F-CBAF-394C-BBD7-1DE582AC7248}"/>
                </a:ext>
              </a:extLst>
            </p:cNvPr>
            <p:cNvSpPr/>
            <p:nvPr/>
          </p:nvSpPr>
          <p:spPr>
            <a:xfrm>
              <a:off x="344422" y="5235024"/>
              <a:ext cx="619256" cy="62975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393AABFE-707A-5346-ADFE-A21D82B2A976}"/>
                </a:ext>
              </a:extLst>
            </p:cNvPr>
            <p:cNvSpPr txBox="1"/>
            <p:nvPr/>
          </p:nvSpPr>
          <p:spPr>
            <a:xfrm>
              <a:off x="444500" y="5194300"/>
              <a:ext cx="5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040CC47-94AE-B745-92E5-0BD4F15BCB9C}"/>
                </a:ext>
              </a:extLst>
            </p:cNvPr>
            <p:cNvSpPr txBox="1"/>
            <p:nvPr/>
          </p:nvSpPr>
          <p:spPr>
            <a:xfrm>
              <a:off x="963678" y="5265150"/>
              <a:ext cx="396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Channel access protocol</a:t>
              </a: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5BC7E48A-3C6B-824A-9273-C52C8948EC05}"/>
              </a:ext>
            </a:extLst>
          </p:cNvPr>
          <p:cNvSpPr/>
          <p:nvPr/>
        </p:nvSpPr>
        <p:spPr>
          <a:xfrm>
            <a:off x="0" y="2065682"/>
            <a:ext cx="9271000" cy="27708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AA654B-D76A-4940-BA8B-4FB554C6DA9A}"/>
              </a:ext>
            </a:extLst>
          </p:cNvPr>
          <p:cNvSpPr txBox="1"/>
          <p:nvPr/>
        </p:nvSpPr>
        <p:spPr>
          <a:xfrm>
            <a:off x="0" y="2437330"/>
            <a:ext cx="924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Carrier-Sense Multiple Access (CSMA)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CD4AC3A-7832-7748-B8FF-7339BB77B913}"/>
              </a:ext>
            </a:extLst>
          </p:cNvPr>
          <p:cNvSpPr txBox="1"/>
          <p:nvPr/>
        </p:nvSpPr>
        <p:spPr>
          <a:xfrm>
            <a:off x="-50800" y="3147585"/>
            <a:ext cx="9245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“Listen before you transmit”</a:t>
            </a:r>
          </a:p>
        </p:txBody>
      </p:sp>
    </p:spTree>
    <p:extLst>
      <p:ext uri="{BB962C8B-B14F-4D97-AF65-F5344CB8AC3E}">
        <p14:creationId xmlns:p14="http://schemas.microsoft.com/office/powerpoint/2010/main" val="40704043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F72F5BC8-AB9B-0141-8CC7-131E96FD0FF5}"/>
              </a:ext>
            </a:extLst>
          </p:cNvPr>
          <p:cNvGrpSpPr/>
          <p:nvPr/>
        </p:nvGrpSpPr>
        <p:grpSpPr>
          <a:xfrm>
            <a:off x="1613944" y="5756200"/>
            <a:ext cx="4583656" cy="670476"/>
            <a:chOff x="344422" y="5194300"/>
            <a:chExt cx="4583656" cy="670476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CCDA8A47-E73A-D248-A132-85D1AD588EF9}"/>
                </a:ext>
              </a:extLst>
            </p:cNvPr>
            <p:cNvSpPr/>
            <p:nvPr/>
          </p:nvSpPr>
          <p:spPr>
            <a:xfrm>
              <a:off x="344422" y="5235024"/>
              <a:ext cx="619256" cy="629752"/>
            </a:xfrm>
            <a:prstGeom prst="ellips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609E1C-987A-0346-98E9-FEC1FCF1AF99}"/>
                </a:ext>
              </a:extLst>
            </p:cNvPr>
            <p:cNvSpPr txBox="1"/>
            <p:nvPr/>
          </p:nvSpPr>
          <p:spPr>
            <a:xfrm>
              <a:off x="444500" y="5194300"/>
              <a:ext cx="508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solidFill>
                    <a:srgbClr val="C00000"/>
                  </a:solidFill>
                </a:rPr>
                <a:t>2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1E2206-B0A2-A749-B8AA-1ED12BE590CC}"/>
                </a:ext>
              </a:extLst>
            </p:cNvPr>
            <p:cNvSpPr txBox="1"/>
            <p:nvPr/>
          </p:nvSpPr>
          <p:spPr>
            <a:xfrm>
              <a:off x="963678" y="5265150"/>
              <a:ext cx="39644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solidFill>
                    <a:srgbClr val="C00000"/>
                  </a:solidFill>
                </a:rPr>
                <a:t>Channel access protocol</a:t>
              </a:r>
            </a:p>
          </p:txBody>
        </p:sp>
      </p:grpSp>
      <p:sp>
        <p:nvSpPr>
          <p:cNvPr id="7" name="Oval 6">
            <a:extLst>
              <a:ext uri="{FF2B5EF4-FFF2-40B4-BE49-F238E27FC236}">
                <a16:creationId xmlns:a16="http://schemas.microsoft.com/office/drawing/2014/main" id="{8F226E5A-DFDD-9B49-BFEE-02EF00DD3628}"/>
              </a:ext>
            </a:extLst>
          </p:cNvPr>
          <p:cNvSpPr/>
          <p:nvPr/>
        </p:nvSpPr>
        <p:spPr>
          <a:xfrm>
            <a:off x="2517854" y="1376767"/>
            <a:ext cx="4082893" cy="4082893"/>
          </a:xfrm>
          <a:prstGeom prst="ellipse">
            <a:avLst/>
          </a:prstGeom>
          <a:noFill/>
          <a:ln w="444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792544D-D223-3C45-82A9-300F4D89C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0353" y="798714"/>
            <a:ext cx="1003293" cy="10032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20F077-D3F1-F642-8EA9-5AF962A6B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7600" y="2916566"/>
            <a:ext cx="1003293" cy="10032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3079736-5616-C04C-80B0-4609F564A8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57653" y="4747351"/>
            <a:ext cx="1003293" cy="10032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4DB2BA4-5EB3-9B42-A69D-145839082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207" y="2916565"/>
            <a:ext cx="1003293" cy="10032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761AB56-CF2E-2B45-A600-8E4BD807FF8F}"/>
              </a:ext>
            </a:extLst>
          </p:cNvPr>
          <p:cNvSpPr txBox="1"/>
          <p:nvPr/>
        </p:nvSpPr>
        <p:spPr>
          <a:xfrm>
            <a:off x="3959850" y="3233545"/>
            <a:ext cx="134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Token Ring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8753882-3860-024B-84CE-3CC4DD823740}"/>
              </a:ext>
            </a:extLst>
          </p:cNvPr>
          <p:cNvSpPr txBox="1"/>
          <p:nvPr/>
        </p:nvSpPr>
        <p:spPr>
          <a:xfrm>
            <a:off x="96837" y="83562"/>
            <a:ext cx="3065463" cy="58477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  <a:latin typeface="Avenir Book" panose="02000503020000020003" pitchFamily="2" charset="0"/>
              </a:rPr>
              <a:t>Networking</a:t>
            </a:r>
          </a:p>
        </p:txBody>
      </p:sp>
    </p:spTree>
    <p:extLst>
      <p:ext uri="{BB962C8B-B14F-4D97-AF65-F5344CB8AC3E}">
        <p14:creationId xmlns:p14="http://schemas.microsoft.com/office/powerpoint/2010/main" val="32803514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1968</TotalTime>
  <Words>561</Words>
  <Application>Microsoft Macintosh PowerPoint</Application>
  <PresentationFormat>On-screen Show (4:3)</PresentationFormat>
  <Paragraphs>208</Paragraphs>
  <Slides>32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8" baseType="lpstr">
      <vt:lpstr>Arial</vt:lpstr>
      <vt:lpstr>Avenir Book</vt:lpstr>
      <vt:lpstr>Calibri</vt:lpstr>
      <vt:lpstr>Calibri Light</vt:lpstr>
      <vt:lpstr>Lucida Bright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Nirupam Roy</dc:creator>
  <cp:lastModifiedBy>Nirupam Roy</cp:lastModifiedBy>
  <cp:revision>196</cp:revision>
  <dcterms:created xsi:type="dcterms:W3CDTF">2019-04-16T01:31:29Z</dcterms:created>
  <dcterms:modified xsi:type="dcterms:W3CDTF">2019-04-20T13:32:52Z</dcterms:modified>
</cp:coreProperties>
</file>