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5" name="Shape 105"/>
        <p:cNvGrpSpPr/>
        <p:nvPr/>
      </p:nvGrpSpPr>
      <p:grpSpPr>
        <a:xfrm>
          <a:off x="0" y="0"/>
          <a:ext cx="0" cy="0"/>
          <a:chOff x="0" y="0"/>
          <a:chExt cx="0" cy="0"/>
        </a:xfrm>
      </p:grpSpPr>
      <p:sp>
        <p:nvSpPr>
          <p:cNvPr id="106" name="Google Shape;106;g6e2ea8fa96_2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6e2ea8fa96_2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1" name="Shape 111"/>
        <p:cNvGrpSpPr/>
        <p:nvPr/>
      </p:nvGrpSpPr>
      <p:grpSpPr>
        <a:xfrm>
          <a:off x="0" y="0"/>
          <a:ext cx="0" cy="0"/>
          <a:chOff x="0" y="0"/>
          <a:chExt cx="0" cy="0"/>
        </a:xfrm>
      </p:grpSpPr>
      <p:sp>
        <p:nvSpPr>
          <p:cNvPr id="112" name="Google Shape;112;g6e2ea8fa96_0_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6e2ea8fa96_0_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7" name="Shape 117"/>
        <p:cNvGrpSpPr/>
        <p:nvPr/>
      </p:nvGrpSpPr>
      <p:grpSpPr>
        <a:xfrm>
          <a:off x="0" y="0"/>
          <a:ext cx="0" cy="0"/>
          <a:chOff x="0" y="0"/>
          <a:chExt cx="0" cy="0"/>
        </a:xfrm>
      </p:grpSpPr>
      <p:sp>
        <p:nvSpPr>
          <p:cNvPr id="118" name="Google Shape;118;g6e08458415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6e08458415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3" name="Shape 123"/>
        <p:cNvGrpSpPr/>
        <p:nvPr/>
      </p:nvGrpSpPr>
      <p:grpSpPr>
        <a:xfrm>
          <a:off x="0" y="0"/>
          <a:ext cx="0" cy="0"/>
          <a:chOff x="0" y="0"/>
          <a:chExt cx="0" cy="0"/>
        </a:xfrm>
      </p:grpSpPr>
      <p:sp>
        <p:nvSpPr>
          <p:cNvPr id="124" name="Google Shape;124;g6e2ea8fa96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g6e2ea8fa96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9" name="Shape 129"/>
        <p:cNvGrpSpPr/>
        <p:nvPr/>
      </p:nvGrpSpPr>
      <p:grpSpPr>
        <a:xfrm>
          <a:off x="0" y="0"/>
          <a:ext cx="0" cy="0"/>
          <a:chOff x="0" y="0"/>
          <a:chExt cx="0" cy="0"/>
        </a:xfrm>
      </p:grpSpPr>
      <p:sp>
        <p:nvSpPr>
          <p:cNvPr id="130" name="Google Shape;130;g6e2ea8fa96_0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6e2ea8fa96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Google Shape;57;g6e08458415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6e08458415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Google Shape;63;g6e2ea8fa96_0_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6e2ea8fa96_0_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 name="Shape 68"/>
        <p:cNvGrpSpPr/>
        <p:nvPr/>
      </p:nvGrpSpPr>
      <p:grpSpPr>
        <a:xfrm>
          <a:off x="0" y="0"/>
          <a:ext cx="0" cy="0"/>
          <a:chOff x="0" y="0"/>
          <a:chExt cx="0" cy="0"/>
        </a:xfrm>
      </p:grpSpPr>
      <p:sp>
        <p:nvSpPr>
          <p:cNvPr id="69" name="Google Shape;69;g6e08458415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6e0845841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 name="Shape 74"/>
        <p:cNvGrpSpPr/>
        <p:nvPr/>
      </p:nvGrpSpPr>
      <p:grpSpPr>
        <a:xfrm>
          <a:off x="0" y="0"/>
          <a:ext cx="0" cy="0"/>
          <a:chOff x="0" y="0"/>
          <a:chExt cx="0" cy="0"/>
        </a:xfrm>
      </p:grpSpPr>
      <p:sp>
        <p:nvSpPr>
          <p:cNvPr id="75" name="Google Shape;75;g6e08458415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6e08458415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Google Shape;81;g6e2ea8fa96_0_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6e2ea8fa96_0_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Google Shape;87;g6e2ea8fa96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6e2ea8fa96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 name="Shape 93"/>
        <p:cNvGrpSpPr/>
        <p:nvPr/>
      </p:nvGrpSpPr>
      <p:grpSpPr>
        <a:xfrm>
          <a:off x="0" y="0"/>
          <a:ext cx="0" cy="0"/>
          <a:chOff x="0" y="0"/>
          <a:chExt cx="0" cy="0"/>
        </a:xfrm>
      </p:grpSpPr>
      <p:sp>
        <p:nvSpPr>
          <p:cNvPr id="94" name="Google Shape;94;g6e2ea8fa96_0_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6e2ea8fa96_0_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9" name="Shape 99"/>
        <p:cNvGrpSpPr/>
        <p:nvPr/>
      </p:nvGrpSpPr>
      <p:grpSpPr>
        <a:xfrm>
          <a:off x="0" y="0"/>
          <a:ext cx="0" cy="0"/>
          <a:chOff x="0" y="0"/>
          <a:chExt cx="0" cy="0"/>
        </a:xfrm>
      </p:grpSpPr>
      <p:sp>
        <p:nvSpPr>
          <p:cNvPr id="100" name="Google Shape;100;g6e08458415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6e08458415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hyperlink" Target="https://gitlab.cs.umd.edu" TargetMode="External"/><Relationship Id="rId4" Type="http://schemas.openxmlformats.org/officeDocument/2006/relationships/hyperlink" Target="https://docs.google.com/document/d/1Ij1ZwOX7E2K965sFnKDAkO3ptqZzXkw6Yl95OAMQ6ng/edit?usp=sharing"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mailto:nirupam@cs.umd.edu"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www.cs.umd.edu/class/spring2020/cmsc417/" TargetMode="External"/><Relationship Id="rId4" Type="http://schemas.openxmlformats.org/officeDocument/2006/relationships/hyperlink" Target="https://piazza.com/university_of_maryland_college_park/spring2020/cmsc417/home" TargetMode="External"/><Relationship Id="rId5" Type="http://schemas.openxmlformats.org/officeDocument/2006/relationships/hyperlink" Target="mailto:help@piazza.co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 Id="rId3" Type="http://schemas.openxmlformats.org/officeDocument/2006/relationships/hyperlink" Target="https://faculty.umd.edu/teach/#students"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Computer Networks</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CMSC417-0101, Spring 2020</a:t>
            </a:r>
            <a:endParaRPr/>
          </a:p>
          <a:p>
            <a:pPr indent="0" lvl="0" marL="0" rtl="0" algn="ctr">
              <a:spcBef>
                <a:spcPts val="0"/>
              </a:spcBef>
              <a:spcAft>
                <a:spcPts val="0"/>
              </a:spcAft>
              <a:buNone/>
            </a:pPr>
            <a:r>
              <a:rPr lang="en"/>
              <a:t>Prof. Nirupam Roy</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8" name="Shape 108"/>
        <p:cNvGrpSpPr/>
        <p:nvPr/>
      </p:nvGrpSpPr>
      <p:grpSpPr>
        <a:xfrm>
          <a:off x="0" y="0"/>
          <a:ext cx="0" cy="0"/>
          <a:chOff x="0" y="0"/>
          <a:chExt cx="0" cy="0"/>
        </a:xfrm>
      </p:grpSpPr>
      <p:sp>
        <p:nvSpPr>
          <p:cNvPr id="109" name="Google Shape;109;p2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Project assignments</a:t>
            </a:r>
            <a:endParaRPr/>
          </a:p>
        </p:txBody>
      </p:sp>
      <p:sp>
        <p:nvSpPr>
          <p:cNvPr id="110" name="Google Shape;110;p2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For now, make sure you can:</a:t>
            </a:r>
            <a:endParaRPr/>
          </a:p>
          <a:p>
            <a:pPr indent="-342900" lvl="0" marL="457200" rtl="0" algn="l">
              <a:spcBef>
                <a:spcPts val="0"/>
              </a:spcBef>
              <a:spcAft>
                <a:spcPts val="0"/>
              </a:spcAft>
              <a:buSzPts val="1800"/>
              <a:buChar char="●"/>
            </a:pPr>
            <a:r>
              <a:rPr lang="en"/>
              <a:t>Prepare virtual machine</a:t>
            </a:r>
            <a:endParaRPr/>
          </a:p>
          <a:p>
            <a:pPr indent="-317500" lvl="1" marL="914400" rtl="0" algn="l">
              <a:spcBef>
                <a:spcPts val="0"/>
              </a:spcBef>
              <a:spcAft>
                <a:spcPts val="0"/>
              </a:spcAft>
              <a:buSzPts val="1400"/>
              <a:buChar char="○"/>
            </a:pPr>
            <a:r>
              <a:rPr lang="en"/>
              <a:t>Install VirtualBox</a:t>
            </a:r>
            <a:endParaRPr/>
          </a:p>
          <a:p>
            <a:pPr indent="-317500" lvl="1" marL="914400" rtl="0" algn="l">
              <a:spcBef>
                <a:spcPts val="0"/>
              </a:spcBef>
              <a:spcAft>
                <a:spcPts val="0"/>
              </a:spcAft>
              <a:buSzPts val="1400"/>
              <a:buChar char="○"/>
            </a:pPr>
            <a:r>
              <a:rPr lang="en"/>
              <a:t>Import class VM into VirtualBox</a:t>
            </a:r>
            <a:endParaRPr/>
          </a:p>
          <a:p>
            <a:pPr indent="-342900" lvl="0" marL="457200" rtl="0" algn="l">
              <a:spcBef>
                <a:spcPts val="0"/>
              </a:spcBef>
              <a:spcAft>
                <a:spcPts val="0"/>
              </a:spcAft>
              <a:buSzPts val="1800"/>
              <a:buChar char="●"/>
            </a:pPr>
            <a:r>
              <a:rPr lang="en"/>
              <a:t>Prepare gitlab</a:t>
            </a:r>
            <a:endParaRPr/>
          </a:p>
          <a:p>
            <a:pPr indent="-317500" lvl="1" marL="914400" rtl="0" algn="l">
              <a:spcBef>
                <a:spcPts val="0"/>
              </a:spcBef>
              <a:spcAft>
                <a:spcPts val="0"/>
              </a:spcAft>
              <a:buClr>
                <a:srgbClr val="FF0000"/>
              </a:buClr>
              <a:buSzPts val="1400"/>
              <a:buChar char="○"/>
            </a:pPr>
            <a:r>
              <a:rPr lang="en">
                <a:solidFill>
                  <a:srgbClr val="FF0000"/>
                </a:solidFill>
              </a:rPr>
              <a:t>ASAP: Log in to </a:t>
            </a:r>
            <a:r>
              <a:rPr lang="en" u="sng">
                <a:solidFill>
                  <a:schemeClr val="hlink"/>
                </a:solidFill>
                <a:hlinkClick r:id="rId3"/>
              </a:rPr>
              <a:t>UMD GitLab instance</a:t>
            </a:r>
            <a:r>
              <a:rPr lang="en">
                <a:solidFill>
                  <a:srgbClr val="FF0000"/>
                </a:solidFill>
              </a:rPr>
              <a:t> using UMD CAS. You need to do this to be granted access to your gitlab repository that we will provide you with.</a:t>
            </a:r>
            <a:endParaRPr>
              <a:solidFill>
                <a:srgbClr val="FF0000"/>
              </a:solidFill>
            </a:endParaRPr>
          </a:p>
          <a:p>
            <a:pPr indent="-317500" lvl="1" marL="914400" rtl="0" algn="l">
              <a:spcBef>
                <a:spcPts val="0"/>
              </a:spcBef>
              <a:spcAft>
                <a:spcPts val="0"/>
              </a:spcAft>
              <a:buSzPts val="1400"/>
              <a:buChar char="○"/>
            </a:pPr>
            <a:r>
              <a:rPr lang="en"/>
              <a:t>Create ssh keypair on the VM</a:t>
            </a:r>
            <a:endParaRPr/>
          </a:p>
          <a:p>
            <a:pPr indent="-317500" lvl="1" marL="914400" rtl="0" algn="l">
              <a:spcBef>
                <a:spcPts val="0"/>
              </a:spcBef>
              <a:spcAft>
                <a:spcPts val="0"/>
              </a:spcAft>
              <a:buSzPts val="1400"/>
              <a:buChar char="○"/>
            </a:pPr>
            <a:r>
              <a:rPr lang="en"/>
              <a:t>Provide public key to gitlab</a:t>
            </a:r>
            <a:endParaRPr/>
          </a:p>
          <a:p>
            <a:pPr indent="-317500" lvl="1" marL="914400" rtl="0" algn="l">
              <a:spcBef>
                <a:spcPts val="0"/>
              </a:spcBef>
              <a:spcAft>
                <a:spcPts val="0"/>
              </a:spcAft>
              <a:buSzPts val="1400"/>
              <a:buChar char="○"/>
            </a:pPr>
            <a:r>
              <a:rPr lang="en"/>
              <a:t>Clone student repository onto vm</a:t>
            </a:r>
            <a:endParaRPr/>
          </a:p>
          <a:p>
            <a:pPr indent="-342900" lvl="0" marL="457200" rtl="0" algn="l">
              <a:spcBef>
                <a:spcPts val="0"/>
              </a:spcBef>
              <a:spcAft>
                <a:spcPts val="0"/>
              </a:spcAft>
              <a:buSzPts val="1800"/>
              <a:buChar char="●"/>
            </a:pPr>
            <a:r>
              <a:rPr lang="en"/>
              <a:t>Detailed instructions: </a:t>
            </a:r>
            <a:r>
              <a:rPr lang="en" u="sng">
                <a:solidFill>
                  <a:schemeClr val="hlink"/>
                </a:solidFill>
                <a:hlinkClick r:id="rId4"/>
              </a:rPr>
              <a:t>Bootstrap process- CMSC417</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4" name="Shape 114"/>
        <p:cNvGrpSpPr/>
        <p:nvPr/>
      </p:nvGrpSpPr>
      <p:grpSpPr>
        <a:xfrm>
          <a:off x="0" y="0"/>
          <a:ext cx="0" cy="0"/>
          <a:chOff x="0" y="0"/>
          <a:chExt cx="0" cy="0"/>
        </a:xfrm>
      </p:grpSpPr>
      <p:sp>
        <p:nvSpPr>
          <p:cNvPr id="115" name="Google Shape;115;p2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Syllabus day overview</a:t>
            </a:r>
            <a:endParaRPr/>
          </a:p>
        </p:txBody>
      </p:sp>
      <p:sp>
        <p:nvSpPr>
          <p:cNvPr id="116" name="Google Shape;116;p2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Logistics (offline/online)</a:t>
            </a:r>
            <a:endParaRPr/>
          </a:p>
          <a:p>
            <a:pPr indent="-342900" lvl="0" marL="457200" rtl="0" algn="l">
              <a:spcBef>
                <a:spcPts val="0"/>
              </a:spcBef>
              <a:spcAft>
                <a:spcPts val="0"/>
              </a:spcAft>
              <a:buSzPts val="1800"/>
              <a:buChar char="-"/>
            </a:pPr>
            <a:r>
              <a:rPr lang="en"/>
              <a:t>Grading</a:t>
            </a:r>
            <a:endParaRPr/>
          </a:p>
          <a:p>
            <a:pPr indent="-342900" lvl="0" marL="457200" rtl="0" algn="l">
              <a:spcBef>
                <a:spcPts val="0"/>
              </a:spcBef>
              <a:spcAft>
                <a:spcPts val="0"/>
              </a:spcAft>
              <a:buSzPts val="1800"/>
              <a:buChar char="-"/>
            </a:pPr>
            <a:r>
              <a:rPr lang="en"/>
              <a:t>Project assignments</a:t>
            </a:r>
            <a:endParaRPr/>
          </a:p>
          <a:p>
            <a:pPr indent="-342900" lvl="0" marL="457200" rtl="0" algn="l">
              <a:spcBef>
                <a:spcPts val="0"/>
              </a:spcBef>
              <a:spcAft>
                <a:spcPts val="0"/>
              </a:spcAft>
              <a:buSzPts val="1800"/>
              <a:buChar char="-"/>
            </a:pPr>
            <a:r>
              <a:rPr b="1" lang="en"/>
              <a:t>Course overview</a:t>
            </a:r>
            <a:endParaRPr b="1"/>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0" name="Shape 120"/>
        <p:cNvGrpSpPr/>
        <p:nvPr/>
      </p:nvGrpSpPr>
      <p:grpSpPr>
        <a:xfrm>
          <a:off x="0" y="0"/>
          <a:ext cx="0" cy="0"/>
          <a:chOff x="0" y="0"/>
          <a:chExt cx="0" cy="0"/>
        </a:xfrm>
      </p:grpSpPr>
      <p:sp>
        <p:nvSpPr>
          <p:cNvPr id="121" name="Google Shape;121;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Course overview</a:t>
            </a:r>
            <a:endParaRPr/>
          </a:p>
        </p:txBody>
      </p:sp>
      <p:sp>
        <p:nvSpPr>
          <p:cNvPr id="122" name="Google Shape;122;p2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Textbook:</a:t>
            </a:r>
            <a:endParaRPr/>
          </a:p>
          <a:p>
            <a:pPr indent="-317500" lvl="1" marL="914400" rtl="0" algn="l">
              <a:spcBef>
                <a:spcPts val="0"/>
              </a:spcBef>
              <a:spcAft>
                <a:spcPts val="0"/>
              </a:spcAft>
              <a:buSzPts val="1400"/>
              <a:buChar char="-"/>
            </a:pPr>
            <a:r>
              <a:rPr i="1" lang="en"/>
              <a:t>Computer Networks: A Systems Approach</a:t>
            </a:r>
            <a:r>
              <a:rPr lang="en"/>
              <a:t>, by Larry Peterson and Bruce Davie, Morgan Kaufman, </a:t>
            </a:r>
            <a:r>
              <a:rPr lang="en"/>
              <a:t>5th Edition</a:t>
            </a:r>
            <a:r>
              <a:rPr lang="en"/>
              <a:t>, 2011. ISBN 978-0123850591</a:t>
            </a:r>
            <a:endParaRPr/>
          </a:p>
          <a:p>
            <a:pPr indent="-342900" lvl="0" marL="457200" rtl="0" algn="l">
              <a:spcBef>
                <a:spcPts val="0"/>
              </a:spcBef>
              <a:spcAft>
                <a:spcPts val="0"/>
              </a:spcAft>
              <a:buSzPts val="1800"/>
              <a:buChar char="-"/>
            </a:pPr>
            <a:r>
              <a:rPr lang="en"/>
              <a:t>Supplementary reading:</a:t>
            </a:r>
            <a:endParaRPr/>
          </a:p>
          <a:p>
            <a:pPr indent="-317500" lvl="1" marL="914400" rtl="0" algn="l">
              <a:spcBef>
                <a:spcPts val="0"/>
              </a:spcBef>
              <a:spcAft>
                <a:spcPts val="0"/>
              </a:spcAft>
              <a:buSzPts val="1400"/>
              <a:buChar char="-"/>
            </a:pPr>
            <a:r>
              <a:rPr i="1" lang="en"/>
              <a:t>Computer Networking: A Top Down Approach Featuring the Internet</a:t>
            </a:r>
            <a:r>
              <a:rPr lang="en"/>
              <a:t>, by Jim Kurose and Keith Ross, Addison-Wesley, 5th edition, 2009. ISBN: 978-0136079675</a:t>
            </a:r>
            <a:endParaRPr sz="1800"/>
          </a:p>
          <a:p>
            <a:pPr indent="-317500" lvl="1" marL="914400" rtl="0" algn="l">
              <a:spcBef>
                <a:spcPts val="0"/>
              </a:spcBef>
              <a:spcAft>
                <a:spcPts val="0"/>
              </a:spcAft>
              <a:buSzPts val="1400"/>
              <a:buChar char="-"/>
            </a:pPr>
            <a:r>
              <a:rPr i="1" lang="en"/>
              <a:t>TCP/IP Sockets in C: A Practical Guide for Programmers</a:t>
            </a:r>
            <a:r>
              <a:rPr lang="en"/>
              <a:t>, by Jeff Donahoo and Ken Calvert, Morgan Kaufmann, 2nd edition, 2009. ISBN 978-0123745408</a:t>
            </a:r>
            <a:endParaRPr sz="1800"/>
          </a:p>
          <a:p>
            <a:pPr indent="-317500" lvl="1" marL="914400" rtl="0" algn="l">
              <a:spcBef>
                <a:spcPts val="0"/>
              </a:spcBef>
              <a:spcAft>
                <a:spcPts val="0"/>
              </a:spcAft>
              <a:buSzPts val="1400"/>
              <a:buChar char="-"/>
            </a:pPr>
            <a:r>
              <a:rPr i="1" lang="en"/>
              <a:t>TCP/IP Illustrated volume 1</a:t>
            </a:r>
            <a:r>
              <a:rPr lang="en"/>
              <a:t>, by W. Richard Stevens. Addison-Wesley. ISBN: 0-201- 63346-9</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6" name="Shape 126"/>
        <p:cNvGrpSpPr/>
        <p:nvPr/>
      </p:nvGrpSpPr>
      <p:grpSpPr>
        <a:xfrm>
          <a:off x="0" y="0"/>
          <a:ext cx="0" cy="0"/>
          <a:chOff x="0" y="0"/>
          <a:chExt cx="0" cy="0"/>
        </a:xfrm>
      </p:grpSpPr>
      <p:sp>
        <p:nvSpPr>
          <p:cNvPr id="127" name="Google Shape;127;p2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Course overview</a:t>
            </a:r>
            <a:endParaRPr/>
          </a:p>
        </p:txBody>
      </p:sp>
      <p:sp>
        <p:nvSpPr>
          <p:cNvPr id="128" name="Google Shape;128;p2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a:t>The goal of this course is to introduce students to the core concepts of wired and wireless networking. The primary focus will be on the layered architecture and the protocol stacks. At the end of the semester, students will well understand several concepts, including the Internet architecture, HTTP, DNS, P2P, Sockets, TCP/IP, BGP, Routing protocols, wireless and sensor networking, WiFi, cellular and satellite networks, and security.</a:t>
            </a:r>
            <a:endParaRPr/>
          </a:p>
          <a:p>
            <a:pPr indent="0" lvl="0" marL="0" rtl="0" algn="l">
              <a:lnSpc>
                <a:spcPct val="100000"/>
              </a:lnSpc>
              <a:spcBef>
                <a:spcPts val="1600"/>
              </a:spcBef>
              <a:spcAft>
                <a:spcPts val="0"/>
              </a:spcAft>
              <a:buNone/>
            </a:pPr>
            <a:r>
              <a:t/>
            </a:r>
            <a:endParaRPr/>
          </a:p>
          <a:p>
            <a:pPr indent="0" lvl="0" marL="0" rtl="0" algn="l">
              <a:lnSpc>
                <a:spcPct val="100000"/>
              </a:lnSpc>
              <a:spcBef>
                <a:spcPts val="0"/>
              </a:spcBef>
              <a:spcAft>
                <a:spcPts val="0"/>
              </a:spcAft>
              <a:buNone/>
            </a:pPr>
            <a:r>
              <a:rPr lang="en"/>
              <a:t>Expectations:</a:t>
            </a:r>
            <a:endParaRPr/>
          </a:p>
          <a:p>
            <a:pPr indent="-342900" lvl="0" marL="457200" rtl="0" algn="l">
              <a:lnSpc>
                <a:spcPct val="100000"/>
              </a:lnSpc>
              <a:spcBef>
                <a:spcPts val="0"/>
              </a:spcBef>
              <a:spcAft>
                <a:spcPts val="0"/>
              </a:spcAft>
              <a:buSzPts val="1800"/>
              <a:buChar char="-"/>
            </a:pPr>
            <a:r>
              <a:rPr lang="en"/>
              <a:t>CMSC351 and CMSC330, with grade of at least C-; or doing CS MS/PhD</a:t>
            </a:r>
            <a:endParaRPr/>
          </a:p>
          <a:p>
            <a:pPr indent="-342900" lvl="0" marL="457200" rtl="0" algn="l">
              <a:lnSpc>
                <a:spcPct val="100000"/>
              </a:lnSpc>
              <a:spcBef>
                <a:spcPts val="0"/>
              </a:spcBef>
              <a:spcAft>
                <a:spcPts val="0"/>
              </a:spcAft>
              <a:buSzPts val="1800"/>
              <a:buChar char="-"/>
            </a:pPr>
            <a:r>
              <a:rPr lang="en"/>
              <a:t>Understand basic comp arch, OS, probability, and complexity</a:t>
            </a:r>
            <a:endParaRPr/>
          </a:p>
          <a:p>
            <a:pPr indent="-342900" lvl="0" marL="457200" rtl="0" algn="l">
              <a:lnSpc>
                <a:spcPct val="100000"/>
              </a:lnSpc>
              <a:spcBef>
                <a:spcPts val="0"/>
              </a:spcBef>
              <a:spcAft>
                <a:spcPts val="0"/>
              </a:spcAft>
              <a:buSzPts val="1800"/>
              <a:buChar char="-"/>
            </a:pPr>
            <a:r>
              <a:rPr lang="en"/>
              <a:t>Experience in C/C++ and using Linux environment</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2" name="Shape 132"/>
        <p:cNvGrpSpPr/>
        <p:nvPr/>
      </p:nvGrpSpPr>
      <p:grpSpPr>
        <a:xfrm>
          <a:off x="0" y="0"/>
          <a:ext cx="0" cy="0"/>
          <a:chOff x="0" y="0"/>
          <a:chExt cx="0" cy="0"/>
        </a:xfrm>
      </p:grpSpPr>
      <p:sp>
        <p:nvSpPr>
          <p:cNvPr id="133" name="Google Shape;133;p2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Course overview</a:t>
            </a:r>
            <a:endParaRPr/>
          </a:p>
        </p:txBody>
      </p:sp>
      <p:sp>
        <p:nvSpPr>
          <p:cNvPr id="134" name="Google Shape;134;p2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Topics of focus:</a:t>
            </a:r>
            <a:endParaRPr/>
          </a:p>
          <a:p>
            <a:pPr indent="-342900" lvl="0" marL="457200" rtl="0" algn="l">
              <a:spcBef>
                <a:spcPts val="0"/>
              </a:spcBef>
              <a:spcAft>
                <a:spcPts val="0"/>
              </a:spcAft>
              <a:buSzPts val="1800"/>
              <a:buChar char="●"/>
            </a:pPr>
            <a:r>
              <a:rPr lang="en"/>
              <a:t>Basic concepts: Network architecture, Network edge &amp; core</a:t>
            </a:r>
            <a:endParaRPr/>
          </a:p>
          <a:p>
            <a:pPr indent="-342900" lvl="0" marL="457200" rtl="0" algn="l">
              <a:spcBef>
                <a:spcPts val="0"/>
              </a:spcBef>
              <a:spcAft>
                <a:spcPts val="0"/>
              </a:spcAft>
              <a:buSzPts val="1800"/>
              <a:buChar char="●"/>
            </a:pPr>
            <a:r>
              <a:rPr lang="en"/>
              <a:t>Transport Layer Services, Multiplexing</a:t>
            </a:r>
            <a:endParaRPr/>
          </a:p>
          <a:p>
            <a:pPr indent="-342900" lvl="0" marL="457200" rtl="0" algn="l">
              <a:spcBef>
                <a:spcPts val="0"/>
              </a:spcBef>
              <a:spcAft>
                <a:spcPts val="0"/>
              </a:spcAft>
              <a:buSzPts val="1800"/>
              <a:buChar char="●"/>
            </a:pPr>
            <a:r>
              <a:rPr lang="en"/>
              <a:t>Reliable Data Transfer, TCP</a:t>
            </a:r>
            <a:endParaRPr/>
          </a:p>
          <a:p>
            <a:pPr indent="-342900" lvl="0" marL="457200" rtl="0" algn="l">
              <a:spcBef>
                <a:spcPts val="0"/>
              </a:spcBef>
              <a:spcAft>
                <a:spcPts val="0"/>
              </a:spcAft>
              <a:buSzPts val="1800"/>
              <a:buChar char="●"/>
            </a:pPr>
            <a:r>
              <a:rPr lang="en"/>
              <a:t>Routing Algorithms</a:t>
            </a:r>
            <a:endParaRPr/>
          </a:p>
          <a:p>
            <a:pPr indent="-342900" lvl="0" marL="457200" rtl="0" algn="l">
              <a:spcBef>
                <a:spcPts val="0"/>
              </a:spcBef>
              <a:spcAft>
                <a:spcPts val="0"/>
              </a:spcAft>
              <a:buSzPts val="1800"/>
              <a:buChar char="●"/>
            </a:pPr>
            <a:r>
              <a:rPr lang="en"/>
              <a:t>Software Defined Networks, Network Management</a:t>
            </a:r>
            <a:endParaRPr/>
          </a:p>
          <a:p>
            <a:pPr indent="-342900" lvl="0" marL="457200" rtl="0" algn="l">
              <a:spcBef>
                <a:spcPts val="0"/>
              </a:spcBef>
              <a:spcAft>
                <a:spcPts val="0"/>
              </a:spcAft>
              <a:buSzPts val="1800"/>
              <a:buChar char="●"/>
            </a:pPr>
            <a:r>
              <a:rPr lang="en"/>
              <a:t>Framing, Error Detection and Correction</a:t>
            </a:r>
            <a:endParaRPr/>
          </a:p>
          <a:p>
            <a:pPr indent="-342900" lvl="0" marL="457200" rtl="0" algn="l">
              <a:spcBef>
                <a:spcPts val="0"/>
              </a:spcBef>
              <a:spcAft>
                <a:spcPts val="0"/>
              </a:spcAft>
              <a:buSzPts val="1800"/>
              <a:buChar char="●"/>
            </a:pPr>
            <a:r>
              <a:rPr lang="en"/>
              <a:t>Multiple Access Protocols, LAN</a:t>
            </a:r>
            <a:endParaRPr/>
          </a:p>
          <a:p>
            <a:pPr indent="-342900" lvl="0" marL="457200" rtl="0" algn="l">
              <a:spcBef>
                <a:spcPts val="0"/>
              </a:spcBef>
              <a:spcAft>
                <a:spcPts val="0"/>
              </a:spcAft>
              <a:buSzPts val="1800"/>
              <a:buChar char="●"/>
            </a:pPr>
            <a:r>
              <a:rPr lang="en"/>
              <a:t>Battery-free sensing and networking</a:t>
            </a:r>
            <a:endParaRPr/>
          </a:p>
          <a:p>
            <a:pPr indent="-342900" lvl="0" marL="457200" rtl="0" algn="l">
              <a:spcBef>
                <a:spcPts val="0"/>
              </a:spcBef>
              <a:spcAft>
                <a:spcPts val="0"/>
              </a:spcAft>
              <a:buSzPts val="1800"/>
              <a:buChar char="●"/>
            </a:pPr>
            <a:r>
              <a:rPr lang="en"/>
              <a:t>Physical Layer Protocols, Wireless and Cellular Networks</a:t>
            </a:r>
            <a:endParaRPr/>
          </a:p>
          <a:p>
            <a:pPr indent="-342900" lvl="0" marL="457200" rtl="0" algn="l">
              <a:spcBef>
                <a:spcPts val="0"/>
              </a:spcBef>
              <a:spcAft>
                <a:spcPts val="0"/>
              </a:spcAft>
              <a:buSzPts val="1800"/>
              <a:buChar char="●"/>
            </a:pPr>
            <a:r>
              <a:rPr lang="en"/>
              <a:t>Vehicular</a:t>
            </a:r>
            <a:r>
              <a:rPr lang="en"/>
              <a:t> Networks, Sensor Networks, Internet of Things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Syllabus day overview</a:t>
            </a:r>
            <a:endParaRPr/>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Logistics (offline/online)</a:t>
            </a:r>
            <a:endParaRPr/>
          </a:p>
          <a:p>
            <a:pPr indent="-342900" lvl="0" marL="457200" rtl="0" algn="l">
              <a:spcBef>
                <a:spcPts val="0"/>
              </a:spcBef>
              <a:spcAft>
                <a:spcPts val="0"/>
              </a:spcAft>
              <a:buSzPts val="1800"/>
              <a:buChar char="-"/>
            </a:pPr>
            <a:r>
              <a:rPr lang="en"/>
              <a:t>Grading</a:t>
            </a:r>
            <a:endParaRPr/>
          </a:p>
          <a:p>
            <a:pPr indent="-342900" lvl="0" marL="457200" rtl="0" algn="l">
              <a:spcBef>
                <a:spcPts val="0"/>
              </a:spcBef>
              <a:spcAft>
                <a:spcPts val="0"/>
              </a:spcAft>
              <a:buSzPts val="1800"/>
              <a:buChar char="-"/>
            </a:pPr>
            <a:r>
              <a:rPr lang="en"/>
              <a:t>Project assignments</a:t>
            </a:r>
            <a:endParaRPr/>
          </a:p>
          <a:p>
            <a:pPr indent="-342900" lvl="0" marL="457200" rtl="0" algn="l">
              <a:spcBef>
                <a:spcPts val="0"/>
              </a:spcBef>
              <a:spcAft>
                <a:spcPts val="0"/>
              </a:spcAft>
              <a:buSzPts val="1800"/>
              <a:buChar char="-"/>
            </a:pPr>
            <a:r>
              <a:rPr lang="en"/>
              <a:t>Course overview</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Syllabus day overview</a:t>
            </a:r>
            <a:endParaRPr/>
          </a:p>
        </p:txBody>
      </p:sp>
      <p:sp>
        <p:nvSpPr>
          <p:cNvPr id="67" name="Google Shape;67;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b="1" lang="en"/>
              <a:t>Logistics (offline/online)</a:t>
            </a:r>
            <a:endParaRPr b="1"/>
          </a:p>
          <a:p>
            <a:pPr indent="-342900" lvl="0" marL="457200" rtl="0" algn="l">
              <a:spcBef>
                <a:spcPts val="0"/>
              </a:spcBef>
              <a:spcAft>
                <a:spcPts val="0"/>
              </a:spcAft>
              <a:buSzPts val="1800"/>
              <a:buChar char="-"/>
            </a:pPr>
            <a:r>
              <a:rPr lang="en"/>
              <a:t>Grading</a:t>
            </a:r>
            <a:endParaRPr/>
          </a:p>
          <a:p>
            <a:pPr indent="-342900" lvl="0" marL="457200" rtl="0" algn="l">
              <a:spcBef>
                <a:spcPts val="0"/>
              </a:spcBef>
              <a:spcAft>
                <a:spcPts val="0"/>
              </a:spcAft>
              <a:buSzPts val="1800"/>
              <a:buChar char="-"/>
            </a:pPr>
            <a:r>
              <a:rPr lang="en"/>
              <a:t>Project assignments</a:t>
            </a:r>
            <a:endParaRPr/>
          </a:p>
          <a:p>
            <a:pPr indent="-342900" lvl="0" marL="457200" rtl="0" algn="l">
              <a:spcBef>
                <a:spcPts val="0"/>
              </a:spcBef>
              <a:spcAft>
                <a:spcPts val="0"/>
              </a:spcAft>
              <a:buSzPts val="1800"/>
              <a:buChar char="-"/>
            </a:pPr>
            <a:r>
              <a:rPr lang="en"/>
              <a:t>Course overview</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1" name="Shape 71"/>
        <p:cNvGrpSpPr/>
        <p:nvPr/>
      </p:nvGrpSpPr>
      <p:grpSpPr>
        <a:xfrm>
          <a:off x="0" y="0"/>
          <a:ext cx="0" cy="0"/>
          <a:chOff x="0" y="0"/>
          <a:chExt cx="0" cy="0"/>
        </a:xfrm>
      </p:grpSpPr>
      <p:sp>
        <p:nvSpPr>
          <p:cNvPr id="72" name="Google Shape;72;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Logistics - offline</a:t>
            </a:r>
            <a:endParaRPr/>
          </a:p>
        </p:txBody>
      </p:sp>
      <p:sp>
        <p:nvSpPr>
          <p:cNvPr id="73" name="Google Shape;73;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Room + time: CSI 1115 TuTh 2:00pm-3:15pm</a:t>
            </a:r>
            <a:endParaRPr/>
          </a:p>
          <a:p>
            <a:pPr indent="-342900" lvl="0" marL="457200" rtl="0" algn="l">
              <a:spcBef>
                <a:spcPts val="0"/>
              </a:spcBef>
              <a:spcAft>
                <a:spcPts val="0"/>
              </a:spcAft>
              <a:buSzPts val="1800"/>
              <a:buChar char="-"/>
            </a:pPr>
            <a:r>
              <a:rPr lang="en"/>
              <a:t>Professor: Nirupam Roy</a:t>
            </a:r>
            <a:endParaRPr/>
          </a:p>
          <a:p>
            <a:pPr indent="-317500" lvl="1" marL="914400" rtl="0" algn="l">
              <a:spcBef>
                <a:spcPts val="0"/>
              </a:spcBef>
              <a:spcAft>
                <a:spcPts val="0"/>
              </a:spcAft>
              <a:buSzPts val="1400"/>
              <a:buChar char="-"/>
            </a:pPr>
            <a:r>
              <a:rPr lang="en"/>
              <a:t>Out today serving on NSF panel</a:t>
            </a:r>
            <a:endParaRPr/>
          </a:p>
          <a:p>
            <a:pPr indent="-317500" lvl="1" marL="914400" rtl="0" algn="l">
              <a:spcBef>
                <a:spcPts val="0"/>
              </a:spcBef>
              <a:spcAft>
                <a:spcPts val="0"/>
              </a:spcAft>
              <a:buSzPts val="1400"/>
              <a:buChar char="-"/>
            </a:pPr>
            <a:r>
              <a:rPr lang="en"/>
              <a:t>Email:</a:t>
            </a:r>
            <a:r>
              <a:rPr lang="en"/>
              <a:t> </a:t>
            </a:r>
            <a:r>
              <a:rPr lang="en" u="sng">
                <a:solidFill>
                  <a:schemeClr val="hlink"/>
                </a:solidFill>
                <a:hlinkClick r:id="rId3"/>
              </a:rPr>
              <a:t>nirupam@cs.umd.edu</a:t>
            </a:r>
            <a:r>
              <a:rPr lang="en"/>
              <a:t> (put “CMSC 417” in subject)</a:t>
            </a:r>
            <a:endParaRPr/>
          </a:p>
          <a:p>
            <a:pPr indent="-317500" lvl="1" marL="914400" rtl="0" algn="l">
              <a:spcBef>
                <a:spcPts val="0"/>
              </a:spcBef>
              <a:spcAft>
                <a:spcPts val="0"/>
              </a:spcAft>
              <a:buSzPts val="1400"/>
              <a:buChar char="-"/>
            </a:pPr>
            <a:r>
              <a:rPr lang="en"/>
              <a:t>Office hours: </a:t>
            </a:r>
            <a:r>
              <a:rPr lang="en"/>
              <a:t>IRB 5240, </a:t>
            </a:r>
            <a:r>
              <a:rPr lang="en"/>
              <a:t>time</a:t>
            </a:r>
            <a:r>
              <a:rPr lang="en"/>
              <a:t> </a:t>
            </a:r>
            <a:r>
              <a:rPr lang="en"/>
              <a:t>TBD</a:t>
            </a:r>
            <a:endParaRPr/>
          </a:p>
          <a:p>
            <a:pPr indent="-342900" lvl="0" marL="457200" rtl="0" algn="l">
              <a:spcBef>
                <a:spcPts val="0"/>
              </a:spcBef>
              <a:spcAft>
                <a:spcPts val="0"/>
              </a:spcAft>
              <a:buSzPts val="1800"/>
              <a:buChar char="-"/>
            </a:pPr>
            <a:r>
              <a:rPr lang="en"/>
              <a:t>TAs: Shuhong Chen, </a:t>
            </a:r>
            <a:r>
              <a:rPr lang="en"/>
              <a:t>Saeed Hadadan,</a:t>
            </a:r>
            <a:r>
              <a:rPr lang="en"/>
              <a:t> Nakul Garg, </a:t>
            </a:r>
            <a:r>
              <a:rPr lang="en"/>
              <a:t>Harrison Cook</a:t>
            </a:r>
            <a:endParaRPr/>
          </a:p>
          <a:p>
            <a:pPr indent="-317500" lvl="1" marL="914400" rtl="0" algn="l">
              <a:spcBef>
                <a:spcPts val="0"/>
              </a:spcBef>
              <a:spcAft>
                <a:spcPts val="0"/>
              </a:spcAft>
              <a:buSzPts val="1400"/>
              <a:buChar char="-"/>
            </a:pPr>
            <a:r>
              <a:rPr lang="en"/>
              <a:t>Email: don’t; use piazza instead</a:t>
            </a:r>
            <a:endParaRPr/>
          </a:p>
          <a:p>
            <a:pPr indent="-317500" lvl="1" marL="914400" rtl="0" algn="l">
              <a:spcBef>
                <a:spcPts val="0"/>
              </a:spcBef>
              <a:spcAft>
                <a:spcPts val="0"/>
              </a:spcAft>
              <a:buSzPts val="1400"/>
              <a:buChar char="-"/>
            </a:pPr>
            <a:r>
              <a:rPr lang="en"/>
              <a:t>Office hours: IRB 4234 open area, </a:t>
            </a:r>
            <a:r>
              <a:rPr lang="en"/>
              <a:t>time</a:t>
            </a:r>
            <a:r>
              <a:rPr lang="en"/>
              <a:t> TBD</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7" name="Shape 77"/>
        <p:cNvGrpSpPr/>
        <p:nvPr/>
      </p:nvGrpSpPr>
      <p:grpSpPr>
        <a:xfrm>
          <a:off x="0" y="0"/>
          <a:ext cx="0" cy="0"/>
          <a:chOff x="0" y="0"/>
          <a:chExt cx="0" cy="0"/>
        </a:xfrm>
      </p:grpSpPr>
      <p:sp>
        <p:nvSpPr>
          <p:cNvPr id="78" name="Google Shape;78;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Logistics - online</a:t>
            </a:r>
            <a:endParaRPr/>
          </a:p>
        </p:txBody>
      </p:sp>
      <p:sp>
        <p:nvSpPr>
          <p:cNvPr id="79" name="Google Shape;79;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Course webpage</a:t>
            </a:r>
            <a:endParaRPr/>
          </a:p>
          <a:p>
            <a:pPr indent="-317500" lvl="1" marL="914400" rtl="0" algn="l">
              <a:spcBef>
                <a:spcPts val="0"/>
              </a:spcBef>
              <a:spcAft>
                <a:spcPts val="0"/>
              </a:spcAft>
              <a:buSzPts val="1400"/>
              <a:buChar char="-"/>
            </a:pPr>
            <a:r>
              <a:rPr lang="en"/>
              <a:t>Used for: resources, information</a:t>
            </a:r>
            <a:endParaRPr/>
          </a:p>
          <a:p>
            <a:pPr indent="-317500" lvl="1" marL="914400" rtl="0" algn="l">
              <a:spcBef>
                <a:spcPts val="0"/>
              </a:spcBef>
              <a:spcAft>
                <a:spcPts val="0"/>
              </a:spcAft>
              <a:buSzPts val="1400"/>
              <a:buChar char="-"/>
            </a:pPr>
            <a:r>
              <a:rPr lang="en"/>
              <a:t>Not 100% functional yet</a:t>
            </a:r>
            <a:endParaRPr/>
          </a:p>
          <a:p>
            <a:pPr indent="-317500" lvl="1" marL="914400" rtl="0" algn="l">
              <a:spcBef>
                <a:spcPts val="0"/>
              </a:spcBef>
              <a:spcAft>
                <a:spcPts val="0"/>
              </a:spcAft>
              <a:buSzPts val="1400"/>
              <a:buChar char="-"/>
            </a:pPr>
            <a:r>
              <a:rPr lang="en"/>
              <a:t>Link: </a:t>
            </a:r>
            <a:r>
              <a:rPr lang="en" u="sng">
                <a:solidFill>
                  <a:schemeClr val="hlink"/>
                </a:solidFill>
                <a:hlinkClick r:id="rId3"/>
              </a:rPr>
              <a:t>http://www.cs.umd.edu/class/spring2020/cmsc417/</a:t>
            </a:r>
            <a:endParaRPr/>
          </a:p>
          <a:p>
            <a:pPr indent="-342900" lvl="0" marL="457200" rtl="0" algn="l">
              <a:spcBef>
                <a:spcPts val="0"/>
              </a:spcBef>
              <a:spcAft>
                <a:spcPts val="0"/>
              </a:spcAft>
              <a:buSzPts val="1800"/>
              <a:buChar char="-"/>
            </a:pPr>
            <a:r>
              <a:rPr lang="en"/>
              <a:t>Canvas/ELMS</a:t>
            </a:r>
            <a:endParaRPr sz="1400"/>
          </a:p>
          <a:p>
            <a:pPr indent="-317500" lvl="1" marL="914400" rtl="0" algn="l">
              <a:spcBef>
                <a:spcPts val="0"/>
              </a:spcBef>
              <a:spcAft>
                <a:spcPts val="0"/>
              </a:spcAft>
              <a:buSzPts val="1400"/>
              <a:buChar char="-"/>
            </a:pPr>
            <a:r>
              <a:rPr lang="en"/>
              <a:t>U</a:t>
            </a:r>
            <a:r>
              <a:rPr lang="en" sz="1400"/>
              <a:t>sed for: grades, quizzes, </a:t>
            </a:r>
            <a:r>
              <a:rPr lang="en"/>
              <a:t>(info/resources for now...)</a:t>
            </a:r>
            <a:endParaRPr sz="1400"/>
          </a:p>
          <a:p>
            <a:pPr indent="-317500" lvl="1" marL="914400" rtl="0" algn="l">
              <a:spcBef>
                <a:spcPts val="0"/>
              </a:spcBef>
              <a:spcAft>
                <a:spcPts val="0"/>
              </a:spcAft>
              <a:buSzPts val="1400"/>
              <a:buChar char="-"/>
            </a:pPr>
            <a:r>
              <a:rPr lang="en"/>
              <a:t>Everyone should already have access</a:t>
            </a:r>
            <a:endParaRPr/>
          </a:p>
          <a:p>
            <a:pPr indent="-342900" lvl="0" marL="457200" rtl="0" algn="l">
              <a:spcBef>
                <a:spcPts val="0"/>
              </a:spcBef>
              <a:spcAft>
                <a:spcPts val="0"/>
              </a:spcAft>
              <a:buSzPts val="1800"/>
              <a:buChar char="-"/>
            </a:pPr>
            <a:r>
              <a:rPr lang="en"/>
              <a:t>Piazza</a:t>
            </a:r>
            <a:endParaRPr/>
          </a:p>
          <a:p>
            <a:pPr indent="-317500" lvl="1" marL="914400" rtl="0" algn="l">
              <a:spcBef>
                <a:spcPts val="0"/>
              </a:spcBef>
              <a:spcAft>
                <a:spcPts val="0"/>
              </a:spcAft>
              <a:buSzPts val="1400"/>
              <a:buChar char="-"/>
            </a:pPr>
            <a:r>
              <a:rPr lang="en"/>
              <a:t>Used for: a</a:t>
            </a:r>
            <a:r>
              <a:rPr lang="en"/>
              <a:t>sking questions; email for personal inquiries only</a:t>
            </a:r>
            <a:endParaRPr/>
          </a:p>
          <a:p>
            <a:pPr indent="-317500" lvl="1" marL="914400" rtl="0" algn="l">
              <a:spcBef>
                <a:spcPts val="0"/>
              </a:spcBef>
              <a:spcAft>
                <a:spcPts val="0"/>
              </a:spcAft>
              <a:buSzPts val="1400"/>
              <a:buChar char="-"/>
            </a:pPr>
            <a:r>
              <a:rPr lang="en"/>
              <a:t>Link: </a:t>
            </a:r>
            <a:r>
              <a:rPr lang="en" sz="1400" u="sng">
                <a:solidFill>
                  <a:schemeClr val="accent5"/>
                </a:solidFill>
                <a:hlinkClick r:id="rId4"/>
              </a:rPr>
              <a:t>https://piazza.com/university_of_maryland_college_park/spring2020/cmsc417/home</a:t>
            </a:r>
            <a:endParaRPr sz="1400"/>
          </a:p>
          <a:p>
            <a:pPr indent="-317500" lvl="1" marL="914400" rtl="0" algn="l">
              <a:spcBef>
                <a:spcPts val="0"/>
              </a:spcBef>
              <a:spcAft>
                <a:spcPts val="0"/>
              </a:spcAft>
              <a:buSzPts val="1400"/>
              <a:buChar char="-"/>
            </a:pPr>
            <a:r>
              <a:rPr lang="en"/>
              <a:t>Access code: cpiskilno</a:t>
            </a:r>
            <a:endParaRPr/>
          </a:p>
          <a:p>
            <a:pPr indent="-317500" lvl="1" marL="914400" rtl="0" algn="l">
              <a:spcBef>
                <a:spcPts val="0"/>
              </a:spcBef>
              <a:spcAft>
                <a:spcPts val="0"/>
              </a:spcAft>
              <a:buSzPts val="1400"/>
              <a:buChar char="-"/>
            </a:pPr>
            <a:r>
              <a:rPr lang="en"/>
              <a:t>Technical help: </a:t>
            </a:r>
            <a:r>
              <a:rPr lang="en" sz="1400" u="sng">
                <a:solidFill>
                  <a:schemeClr val="accent5"/>
                </a:solidFill>
                <a:hlinkClick r:id="rId5"/>
              </a:rPr>
              <a:t>help@piazza.com</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Google Shape;84;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Syllabus day overview</a:t>
            </a:r>
            <a:endParaRPr/>
          </a:p>
        </p:txBody>
      </p:sp>
      <p:sp>
        <p:nvSpPr>
          <p:cNvPr id="85" name="Google Shape;85;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Logistics (offline/online)</a:t>
            </a:r>
            <a:endParaRPr/>
          </a:p>
          <a:p>
            <a:pPr indent="-342900" lvl="0" marL="457200" rtl="0" algn="l">
              <a:spcBef>
                <a:spcPts val="0"/>
              </a:spcBef>
              <a:spcAft>
                <a:spcPts val="0"/>
              </a:spcAft>
              <a:buSzPts val="1800"/>
              <a:buChar char="-"/>
            </a:pPr>
            <a:r>
              <a:rPr b="1" lang="en"/>
              <a:t>Grading</a:t>
            </a:r>
            <a:endParaRPr b="1"/>
          </a:p>
          <a:p>
            <a:pPr indent="-342900" lvl="0" marL="457200" rtl="0" algn="l">
              <a:spcBef>
                <a:spcPts val="0"/>
              </a:spcBef>
              <a:spcAft>
                <a:spcPts val="0"/>
              </a:spcAft>
              <a:buSzPts val="1800"/>
              <a:buChar char="-"/>
            </a:pPr>
            <a:r>
              <a:rPr lang="en"/>
              <a:t>Project assignments</a:t>
            </a:r>
            <a:endParaRPr/>
          </a:p>
          <a:p>
            <a:pPr indent="-342900" lvl="0" marL="457200" rtl="0" algn="l">
              <a:spcBef>
                <a:spcPts val="0"/>
              </a:spcBef>
              <a:spcAft>
                <a:spcPts val="0"/>
              </a:spcAft>
              <a:buSzPts val="1800"/>
              <a:buChar char="-"/>
            </a:pPr>
            <a:r>
              <a:rPr lang="en"/>
              <a:t>Course overview</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9" name="Shape 89"/>
        <p:cNvGrpSpPr/>
        <p:nvPr/>
      </p:nvGrpSpPr>
      <p:grpSpPr>
        <a:xfrm>
          <a:off x="0" y="0"/>
          <a:ext cx="0" cy="0"/>
          <a:chOff x="0" y="0"/>
          <a:chExt cx="0" cy="0"/>
        </a:xfrm>
      </p:grpSpPr>
      <p:sp>
        <p:nvSpPr>
          <p:cNvPr id="90" name="Google Shape;90;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Grading</a:t>
            </a:r>
            <a:endParaRPr/>
          </a:p>
        </p:txBody>
      </p:sp>
      <p:sp>
        <p:nvSpPr>
          <p:cNvPr id="91" name="Google Shape;91;p19"/>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sz="1800"/>
              <a:t>Final exam:</a:t>
            </a:r>
            <a:endParaRPr sz="1800"/>
          </a:p>
          <a:p>
            <a:pPr indent="-342900" lvl="1" marL="914400" rtl="0" algn="l">
              <a:spcBef>
                <a:spcPts val="0"/>
              </a:spcBef>
              <a:spcAft>
                <a:spcPts val="0"/>
              </a:spcAft>
              <a:buSzPts val="1800"/>
              <a:buChar char="-"/>
            </a:pPr>
            <a:r>
              <a:rPr lang="en" sz="1800"/>
              <a:t>2020 May 18 (Monday)</a:t>
            </a:r>
            <a:endParaRPr sz="1800"/>
          </a:p>
          <a:p>
            <a:pPr indent="-342900" lvl="1" marL="914400" rtl="0" algn="l">
              <a:spcBef>
                <a:spcPts val="0"/>
              </a:spcBef>
              <a:spcAft>
                <a:spcPts val="0"/>
              </a:spcAft>
              <a:buSzPts val="1800"/>
              <a:buChar char="-"/>
            </a:pPr>
            <a:r>
              <a:rPr lang="en" sz="1800"/>
              <a:t>10:30am-12:30pm</a:t>
            </a:r>
            <a:endParaRPr sz="1800"/>
          </a:p>
          <a:p>
            <a:pPr indent="-342900" lvl="1" marL="914400" rtl="0" algn="l">
              <a:spcBef>
                <a:spcPts val="0"/>
              </a:spcBef>
              <a:spcAft>
                <a:spcPts val="0"/>
              </a:spcAft>
              <a:buSzPts val="1800"/>
              <a:buChar char="-"/>
            </a:pPr>
            <a:r>
              <a:rPr lang="en" sz="1800"/>
              <a:t>CSI 1115</a:t>
            </a:r>
            <a:endParaRPr sz="1800"/>
          </a:p>
          <a:p>
            <a:pPr indent="-342900" lvl="0" marL="457200" rtl="0" algn="l">
              <a:spcBef>
                <a:spcPts val="0"/>
              </a:spcBef>
              <a:spcAft>
                <a:spcPts val="0"/>
              </a:spcAft>
              <a:buSzPts val="1800"/>
              <a:buChar char="-"/>
            </a:pPr>
            <a:r>
              <a:rPr lang="en" sz="1800"/>
              <a:t>Gradescope for exams</a:t>
            </a:r>
            <a:endParaRPr sz="1800">
              <a:solidFill>
                <a:srgbClr val="000000"/>
              </a:solidFill>
            </a:endParaRPr>
          </a:p>
          <a:p>
            <a:pPr indent="-342900" lvl="0" marL="457200" rtl="0" algn="l">
              <a:spcBef>
                <a:spcPts val="0"/>
              </a:spcBef>
              <a:spcAft>
                <a:spcPts val="0"/>
              </a:spcAft>
              <a:buSzPts val="1800"/>
              <a:buChar char="-"/>
            </a:pPr>
            <a:r>
              <a:rPr lang="en" sz="1800"/>
              <a:t>No late assignments accepted</a:t>
            </a:r>
            <a:endParaRPr sz="1800"/>
          </a:p>
          <a:p>
            <a:pPr indent="-342900" lvl="0" marL="457200" rtl="0" algn="l">
              <a:spcBef>
                <a:spcPts val="0"/>
              </a:spcBef>
              <a:spcAft>
                <a:spcPts val="0"/>
              </a:spcAft>
              <a:buSzPts val="1800"/>
              <a:buChar char="-"/>
            </a:pPr>
            <a:r>
              <a:rPr lang="en" sz="1800"/>
              <a:t>No credit for missed exams</a:t>
            </a:r>
            <a:endParaRPr sz="1800"/>
          </a:p>
          <a:p>
            <a:pPr indent="-342900" lvl="0" marL="457200" rtl="0" algn="l">
              <a:spcBef>
                <a:spcPts val="0"/>
              </a:spcBef>
              <a:spcAft>
                <a:spcPts val="0"/>
              </a:spcAft>
              <a:buSzPts val="1800"/>
              <a:buChar char="-"/>
            </a:pPr>
            <a:r>
              <a:rPr lang="en" sz="1800"/>
              <a:t>Excused absences following UMD policies: </a:t>
            </a:r>
            <a:r>
              <a:rPr lang="en" u="sng">
                <a:solidFill>
                  <a:schemeClr val="accent5"/>
                </a:solidFill>
                <a:hlinkClick r:id="rId3"/>
              </a:rPr>
              <a:t>https://faculty.umd.edu/teach/#students</a:t>
            </a:r>
            <a:endParaRPr/>
          </a:p>
        </p:txBody>
      </p:sp>
      <p:sp>
        <p:nvSpPr>
          <p:cNvPr id="92" name="Google Shape;92;p19"/>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800"/>
              <a:t>Tentative weighting:</a:t>
            </a:r>
            <a:endParaRPr sz="1800"/>
          </a:p>
          <a:p>
            <a:pPr indent="-342900" lvl="0" marL="457200" rtl="0" algn="l">
              <a:spcBef>
                <a:spcPts val="0"/>
              </a:spcBef>
              <a:spcAft>
                <a:spcPts val="0"/>
              </a:spcAft>
              <a:buSzPts val="1800"/>
              <a:buChar char="-"/>
            </a:pPr>
            <a:r>
              <a:rPr lang="en" sz="1800"/>
              <a:t>30% Midterms (x2)</a:t>
            </a:r>
            <a:endParaRPr sz="1800"/>
          </a:p>
          <a:p>
            <a:pPr indent="-342900" lvl="0" marL="457200" rtl="0" algn="l">
              <a:spcBef>
                <a:spcPts val="0"/>
              </a:spcBef>
              <a:spcAft>
                <a:spcPts val="0"/>
              </a:spcAft>
              <a:buSzPts val="1800"/>
              <a:buChar char="-"/>
            </a:pPr>
            <a:r>
              <a:rPr lang="en" sz="1800"/>
              <a:t>20% Final</a:t>
            </a:r>
            <a:endParaRPr sz="1800"/>
          </a:p>
          <a:p>
            <a:pPr indent="-342900" lvl="0" marL="457200" rtl="0" algn="l">
              <a:spcBef>
                <a:spcPts val="0"/>
              </a:spcBef>
              <a:spcAft>
                <a:spcPts val="0"/>
              </a:spcAft>
              <a:buSzPts val="1800"/>
              <a:buChar char="-"/>
            </a:pPr>
            <a:r>
              <a:rPr lang="en" sz="1800"/>
              <a:t>25% Assignments (x5)</a:t>
            </a:r>
            <a:endParaRPr sz="1800"/>
          </a:p>
          <a:p>
            <a:pPr indent="-342900" lvl="0" marL="457200" rtl="0" algn="l">
              <a:spcBef>
                <a:spcPts val="0"/>
              </a:spcBef>
              <a:spcAft>
                <a:spcPts val="0"/>
              </a:spcAft>
              <a:buSzPts val="1800"/>
              <a:buChar char="-"/>
            </a:pPr>
            <a:r>
              <a:rPr lang="en" sz="1800"/>
              <a:t>20% Final project</a:t>
            </a:r>
            <a:endParaRPr sz="1800"/>
          </a:p>
          <a:p>
            <a:pPr indent="-342900" lvl="0" marL="457200" rtl="0" algn="l">
              <a:spcBef>
                <a:spcPts val="0"/>
              </a:spcBef>
              <a:spcAft>
                <a:spcPts val="0"/>
              </a:spcAft>
              <a:buSzPts val="1800"/>
              <a:buChar char="-"/>
            </a:pPr>
            <a:r>
              <a:rPr lang="en" sz="1800"/>
              <a:t>05% Participation</a:t>
            </a:r>
            <a:endParaRPr sz="1800">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6" name="Shape 96"/>
        <p:cNvGrpSpPr/>
        <p:nvPr/>
      </p:nvGrpSpPr>
      <p:grpSpPr>
        <a:xfrm>
          <a:off x="0" y="0"/>
          <a:ext cx="0" cy="0"/>
          <a:chOff x="0" y="0"/>
          <a:chExt cx="0" cy="0"/>
        </a:xfrm>
      </p:grpSpPr>
      <p:sp>
        <p:nvSpPr>
          <p:cNvPr id="97" name="Google Shape;97;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Syllabus day overview</a:t>
            </a:r>
            <a:endParaRPr/>
          </a:p>
        </p:txBody>
      </p:sp>
      <p:sp>
        <p:nvSpPr>
          <p:cNvPr id="98" name="Google Shape;98;p2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Logistics (offline/online)</a:t>
            </a:r>
            <a:endParaRPr/>
          </a:p>
          <a:p>
            <a:pPr indent="-342900" lvl="0" marL="457200" rtl="0" algn="l">
              <a:spcBef>
                <a:spcPts val="0"/>
              </a:spcBef>
              <a:spcAft>
                <a:spcPts val="0"/>
              </a:spcAft>
              <a:buSzPts val="1800"/>
              <a:buChar char="-"/>
            </a:pPr>
            <a:r>
              <a:rPr lang="en"/>
              <a:t>Grading</a:t>
            </a:r>
            <a:endParaRPr/>
          </a:p>
          <a:p>
            <a:pPr indent="-342900" lvl="0" marL="457200" rtl="0" algn="l">
              <a:spcBef>
                <a:spcPts val="0"/>
              </a:spcBef>
              <a:spcAft>
                <a:spcPts val="0"/>
              </a:spcAft>
              <a:buSzPts val="1800"/>
              <a:buChar char="-"/>
            </a:pPr>
            <a:r>
              <a:rPr b="1" lang="en"/>
              <a:t>Project assignments</a:t>
            </a:r>
            <a:endParaRPr b="1"/>
          </a:p>
          <a:p>
            <a:pPr indent="-342900" lvl="0" marL="457200" rtl="0" algn="l">
              <a:spcBef>
                <a:spcPts val="0"/>
              </a:spcBef>
              <a:spcAft>
                <a:spcPts val="0"/>
              </a:spcAft>
              <a:buSzPts val="1800"/>
              <a:buChar char="-"/>
            </a:pPr>
            <a:r>
              <a:rPr lang="en"/>
              <a:t>Course overview</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2" name="Shape 102"/>
        <p:cNvGrpSpPr/>
        <p:nvPr/>
      </p:nvGrpSpPr>
      <p:grpSpPr>
        <a:xfrm>
          <a:off x="0" y="0"/>
          <a:ext cx="0" cy="0"/>
          <a:chOff x="0" y="0"/>
          <a:chExt cx="0" cy="0"/>
        </a:xfrm>
      </p:grpSpPr>
      <p:sp>
        <p:nvSpPr>
          <p:cNvPr id="103" name="Google Shape;103;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Project assignments</a:t>
            </a:r>
            <a:endParaRPr/>
          </a:p>
        </p:txBody>
      </p:sp>
      <p:sp>
        <p:nvSpPr>
          <p:cNvPr id="104" name="Google Shape;104;p2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Tentative assignment topics:</a:t>
            </a:r>
            <a:endParaRPr/>
          </a:p>
          <a:p>
            <a:pPr indent="-317500" lvl="1" marL="914400" rtl="0" algn="l">
              <a:spcBef>
                <a:spcPts val="0"/>
              </a:spcBef>
              <a:spcAft>
                <a:spcPts val="0"/>
              </a:spcAft>
              <a:buSzPts val="1400"/>
              <a:buChar char="-"/>
            </a:pPr>
            <a:r>
              <a:rPr lang="en"/>
              <a:t>0: TCP client/server</a:t>
            </a:r>
            <a:endParaRPr/>
          </a:p>
          <a:p>
            <a:pPr indent="-317500" lvl="1" marL="914400" rtl="0" algn="l">
              <a:spcBef>
                <a:spcPts val="0"/>
              </a:spcBef>
              <a:spcAft>
                <a:spcPts val="0"/>
              </a:spcAft>
              <a:buSzPts val="1400"/>
              <a:buChar char="-"/>
            </a:pPr>
            <a:r>
              <a:rPr lang="en"/>
              <a:t>1: UDP client/server</a:t>
            </a:r>
            <a:endParaRPr/>
          </a:p>
          <a:p>
            <a:pPr indent="-317500" lvl="1" marL="914400" rtl="0" algn="l">
              <a:spcBef>
                <a:spcPts val="0"/>
              </a:spcBef>
              <a:spcAft>
                <a:spcPts val="0"/>
              </a:spcAft>
              <a:buSzPts val="1400"/>
              <a:buChar char="-"/>
            </a:pPr>
            <a:r>
              <a:rPr lang="en"/>
              <a:t>2: Distance Vector routing</a:t>
            </a:r>
            <a:endParaRPr/>
          </a:p>
          <a:p>
            <a:pPr indent="-317500" lvl="1" marL="914400" rtl="0" algn="l">
              <a:spcBef>
                <a:spcPts val="0"/>
              </a:spcBef>
              <a:spcAft>
                <a:spcPts val="0"/>
              </a:spcAft>
              <a:buSzPts val="1400"/>
              <a:buChar char="-"/>
            </a:pPr>
            <a:r>
              <a:rPr lang="en"/>
              <a:t>3: Chat server</a:t>
            </a:r>
            <a:endParaRPr/>
          </a:p>
          <a:p>
            <a:pPr indent="-317500" lvl="1" marL="914400" rtl="0" algn="l">
              <a:spcBef>
                <a:spcPts val="0"/>
              </a:spcBef>
              <a:spcAft>
                <a:spcPts val="0"/>
              </a:spcAft>
              <a:buSzPts val="1400"/>
              <a:buChar char="-"/>
            </a:pPr>
            <a:r>
              <a:rPr lang="en"/>
              <a:t>4: Chord P2P lookup protocol</a:t>
            </a:r>
            <a:endParaRPr/>
          </a:p>
          <a:p>
            <a:pPr indent="-317500" lvl="1" marL="914400" rtl="0" algn="l">
              <a:spcBef>
                <a:spcPts val="0"/>
              </a:spcBef>
              <a:spcAft>
                <a:spcPts val="0"/>
              </a:spcAft>
              <a:buSzPts val="1400"/>
              <a:buChar char="-"/>
            </a:pPr>
            <a:r>
              <a:rPr lang="en"/>
              <a:t>Final: bittorrent client</a:t>
            </a:r>
            <a:endParaRPr/>
          </a:p>
          <a:p>
            <a:pPr indent="-342900" lvl="0" marL="457200" rtl="0" algn="l">
              <a:spcBef>
                <a:spcPts val="0"/>
              </a:spcBef>
              <a:spcAft>
                <a:spcPts val="0"/>
              </a:spcAft>
              <a:buSzPts val="1800"/>
              <a:buChar char="-"/>
            </a:pPr>
            <a:r>
              <a:rPr lang="en"/>
              <a:t>Languages:</a:t>
            </a:r>
            <a:endParaRPr/>
          </a:p>
          <a:p>
            <a:pPr indent="-317500" lvl="1" marL="914400" rtl="0" algn="l">
              <a:spcBef>
                <a:spcPts val="0"/>
              </a:spcBef>
              <a:spcAft>
                <a:spcPts val="0"/>
              </a:spcAft>
              <a:buSzPts val="1400"/>
              <a:buChar char="-"/>
            </a:pPr>
            <a:r>
              <a:rPr lang="en"/>
              <a:t>0,1: must be done in C/C++</a:t>
            </a:r>
            <a:endParaRPr/>
          </a:p>
          <a:p>
            <a:pPr indent="-317500" lvl="1" marL="914400" rtl="0" algn="l">
              <a:spcBef>
                <a:spcPts val="0"/>
              </a:spcBef>
              <a:spcAft>
                <a:spcPts val="0"/>
              </a:spcAft>
              <a:buSzPts val="1400"/>
              <a:buChar char="-"/>
            </a:pPr>
            <a:r>
              <a:rPr lang="en"/>
              <a:t>2,3,4,final: can be done in C/C++, Python, Java</a:t>
            </a:r>
            <a:r>
              <a:rPr lang="en"/>
              <a:t>, Ruby</a:t>
            </a:r>
            <a:endParaRPr/>
          </a:p>
          <a:p>
            <a:pPr indent="-342900" lvl="0" marL="457200" rtl="0" algn="l">
              <a:spcBef>
                <a:spcPts val="0"/>
              </a:spcBef>
              <a:spcAft>
                <a:spcPts val="0"/>
              </a:spcAft>
              <a:buSzPts val="1800"/>
              <a:buChar char="-"/>
            </a:pPr>
            <a:r>
              <a:rPr lang="en"/>
              <a:t>Working together:</a:t>
            </a:r>
            <a:endParaRPr/>
          </a:p>
          <a:p>
            <a:pPr indent="-317500" lvl="1" marL="914400" rtl="0" algn="l">
              <a:spcBef>
                <a:spcPts val="0"/>
              </a:spcBef>
              <a:spcAft>
                <a:spcPts val="0"/>
              </a:spcAft>
              <a:buSzPts val="1400"/>
              <a:buChar char="-"/>
            </a:pPr>
            <a:r>
              <a:rPr lang="en"/>
              <a:t>Assignments 0-4 are individual; can discuss together, but code implemented individually</a:t>
            </a:r>
            <a:endParaRPr/>
          </a:p>
          <a:p>
            <a:pPr indent="-317500" lvl="1" marL="914400" rtl="0" algn="l">
              <a:spcBef>
                <a:spcPts val="0"/>
              </a:spcBef>
              <a:spcAft>
                <a:spcPts val="0"/>
              </a:spcAft>
              <a:buSzPts val="1400"/>
              <a:buChar char="-"/>
            </a:pPr>
            <a:r>
              <a:rPr lang="en"/>
              <a:t>Final project must be in groups of 4</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