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31"/>
  </p:notesMasterIdLst>
  <p:sldIdLst>
    <p:sldId id="1532" r:id="rId3"/>
    <p:sldId id="1533" r:id="rId4"/>
    <p:sldId id="737" r:id="rId5"/>
    <p:sldId id="570" r:id="rId6"/>
    <p:sldId id="571" r:id="rId7"/>
    <p:sldId id="572" r:id="rId8"/>
    <p:sldId id="575" r:id="rId9"/>
    <p:sldId id="738" r:id="rId10"/>
    <p:sldId id="739" r:id="rId11"/>
    <p:sldId id="1534" r:id="rId12"/>
    <p:sldId id="741" r:id="rId13"/>
    <p:sldId id="742" r:id="rId14"/>
    <p:sldId id="743" r:id="rId15"/>
    <p:sldId id="744" r:id="rId16"/>
    <p:sldId id="745" r:id="rId17"/>
    <p:sldId id="740" r:id="rId18"/>
    <p:sldId id="1535" r:id="rId19"/>
    <p:sldId id="747" r:id="rId20"/>
    <p:sldId id="748" r:id="rId21"/>
    <p:sldId id="749" r:id="rId22"/>
    <p:sldId id="750" r:id="rId23"/>
    <p:sldId id="751" r:id="rId24"/>
    <p:sldId id="752" r:id="rId25"/>
    <p:sldId id="753" r:id="rId26"/>
    <p:sldId id="754" r:id="rId27"/>
    <p:sldId id="755" r:id="rId28"/>
    <p:sldId id="756" r:id="rId29"/>
    <p:sldId id="7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9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0D57B2-D08E-BE4B-A93A-75B68A293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FA9C5-4731-BE46-ABC4-873B340B2B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D235242D-0210-2E47-8861-0908CA028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F7271602-8ECC-E64B-9FE7-01A865D89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75617C-8A38-0646-BC01-BD84A1C08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22396-16D7-1340-B4C7-0214F8C2CF8C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69FBD81A-4780-3F40-BC2B-FC1B86ACE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493B129A-7CC9-D944-A97D-52B15CBF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B3B97B-5A15-E048-9B2A-56C2C99F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6CBC2-460E-3046-A8F9-3A56A546009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CF0CFEEA-F326-E14A-8F2F-66B1B968A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433E3754-F178-BD43-A9FE-F13BC03FF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0DA4B-DDFA-BC49-99B5-D2DB08996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85656-4AC2-7F4E-9932-B1EE29D844A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947FE-BADA-D741-947E-8D859D18B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0000" y="725488"/>
            <a:ext cx="4783138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6F0D80CE-37FF-BB4E-BF63-9C09BEFF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66" tIns="48483" rIns="96966" bIns="48483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86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03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66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70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4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85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5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25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39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474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43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2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Intra- and Inter-AS routing (BGP)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155338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280" y="32403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36341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935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altLang="ja-JP" dirty="0"/>
              <a:t>“open”: publicly available</a:t>
            </a:r>
          </a:p>
          <a:p>
            <a:r>
              <a:rPr lang="en-US" dirty="0"/>
              <a:t>uses link-state algorithm </a:t>
            </a:r>
          </a:p>
          <a:p>
            <a:pPr lvl="1"/>
            <a:r>
              <a:rPr lang="en-US" dirty="0"/>
              <a:t>link state packet dissemination</a:t>
            </a:r>
          </a:p>
          <a:p>
            <a:pPr lvl="1"/>
            <a:r>
              <a:rPr lang="en-US" dirty="0"/>
              <a:t>topology map at each node</a:t>
            </a:r>
          </a:p>
          <a:p>
            <a:pPr lvl="1"/>
            <a:r>
              <a:rPr lang="en-US" dirty="0"/>
              <a:t>route computation using Dijkstra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</a:p>
          <a:p>
            <a:r>
              <a:rPr lang="en-US" dirty="0"/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</a:rPr>
              <a:t>entire</a:t>
            </a:r>
            <a:r>
              <a:rPr lang="en-US" dirty="0"/>
              <a:t> AS</a:t>
            </a:r>
          </a:p>
          <a:p>
            <a:pPr lvl="1"/>
            <a:r>
              <a:rPr lang="en-US" dirty="0"/>
              <a:t>carried in OSPF messages directly over IP (rather than TCP or UDP</a:t>
            </a:r>
          </a:p>
          <a:p>
            <a:pPr lvl="1"/>
            <a:r>
              <a:rPr lang="en-US" dirty="0"/>
              <a:t>link state: for each attached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066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OSPF “</a:t>
            </a:r>
            <a:r>
              <a:rPr lang="en-US" altLang="ja-JP" sz="4000" dirty="0"/>
              <a:t>advanced” features</a:t>
            </a:r>
            <a:endParaRPr lang="en-US" sz="4800" dirty="0"/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security:</a:t>
            </a:r>
            <a:r>
              <a:rPr lang="en-US" dirty="0"/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</a:rPr>
              <a:t>multiple </a:t>
            </a:r>
            <a:r>
              <a:rPr lang="en-US" dirty="0"/>
              <a:t>same-cost </a:t>
            </a:r>
            <a:r>
              <a:rPr lang="en-US" dirty="0">
                <a:solidFill>
                  <a:srgbClr val="CC0000"/>
                </a:solidFill>
              </a:rPr>
              <a:t>paths</a:t>
            </a:r>
            <a:r>
              <a:rPr lang="en-US" dirty="0"/>
              <a:t> allowed (only one path in RIP)</a:t>
            </a:r>
          </a:p>
          <a:p>
            <a:r>
              <a:rPr lang="en-US" dirty="0"/>
              <a:t>for each link, multiple cost metrics for different </a:t>
            </a:r>
            <a:r>
              <a:rPr lang="en-US" dirty="0" err="1">
                <a:solidFill>
                  <a:srgbClr val="CC0000"/>
                </a:solidFill>
              </a:rPr>
              <a:t>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satellite link cost set </a:t>
            </a:r>
            <a:r>
              <a:rPr lang="en-US" altLang="ja-JP" dirty="0"/>
              <a:t>low for best effort </a:t>
            </a:r>
            <a:r>
              <a:rPr lang="en-US" altLang="ja-JP" dirty="0" err="1"/>
              <a:t>ToS</a:t>
            </a:r>
            <a:r>
              <a:rPr lang="en-US" altLang="ja-JP" dirty="0"/>
              <a:t>; high for real-time </a:t>
            </a:r>
            <a:r>
              <a:rPr lang="en-US" altLang="ja-JP" dirty="0" err="1"/>
              <a:t>ToS</a:t>
            </a:r>
            <a:r>
              <a:rPr lang="en-US" altLang="ja-JP" dirty="0"/>
              <a:t>)</a:t>
            </a:r>
          </a:p>
          <a:p>
            <a:r>
              <a:rPr lang="en-US" dirty="0"/>
              <a:t>integrated </a:t>
            </a:r>
            <a:r>
              <a:rPr lang="en-US" dirty="0" err="1"/>
              <a:t>uni</a:t>
            </a:r>
            <a:r>
              <a:rPr lang="en-US" dirty="0"/>
              <a:t>- and </a:t>
            </a:r>
            <a:r>
              <a:rPr lang="en-US" dirty="0">
                <a:solidFill>
                  <a:srgbClr val="CC0000"/>
                </a:solidFill>
              </a:rPr>
              <a:t>multi-cast</a:t>
            </a:r>
            <a:r>
              <a:rPr lang="en-US" dirty="0"/>
              <a:t> support: </a:t>
            </a:r>
          </a:p>
          <a:p>
            <a:pPr lvl="1"/>
            <a:r>
              <a:rPr lang="en-US" sz="2800" dirty="0"/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</a:rPr>
              <a:t>hierarchical</a:t>
            </a:r>
            <a:r>
              <a:rPr lang="en-US" dirty="0"/>
              <a:t> OSPF in large domains.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>
            <a:normAutofit/>
          </a:bodyPr>
          <a:lstStyle/>
          <a:p>
            <a:r>
              <a:rPr lang="en-US"/>
              <a:t>Hierarchical OSPF</a:t>
            </a:r>
            <a:endParaRPr lang="en-US" sz="4800"/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65" grpId="0" animBg="1"/>
      <p:bldP spid="159766" grpId="0" animBg="1"/>
      <p:bldP spid="159767" grpId="0" animBg="1"/>
      <p:bldP spid="159768" grpId="0"/>
      <p:bldP spid="159769" grpId="0"/>
      <p:bldP spid="159770" grpId="0"/>
      <p:bldP spid="159771" grpId="0"/>
      <p:bldP spid="159772" grpId="0"/>
      <p:bldP spid="159773" grpId="0"/>
      <p:bldP spid="159774" grpId="0"/>
      <p:bldP spid="159775" grpId="0"/>
      <p:bldP spid="159776" grpId="0" animBg="1"/>
      <p:bldP spid="159777" grpId="0" animBg="1"/>
      <p:bldP spid="159779" grpId="0" animBg="1"/>
      <p:bldP spid="159780" grpId="0" animBg="1"/>
      <p:bldP spid="159781" grpId="0" animBg="1"/>
      <p:bldP spid="1597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79797"/>
            <a:ext cx="8229600" cy="4008437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two-level hierarchy:</a:t>
            </a:r>
            <a:r>
              <a:rPr lang="en-US" dirty="0"/>
              <a:t> local area, backbone.</a:t>
            </a:r>
          </a:p>
          <a:p>
            <a:pPr lvl="1"/>
            <a:r>
              <a:rPr lang="en-US" sz="2800" dirty="0"/>
              <a:t>link-state advertisements only in area </a:t>
            </a:r>
          </a:p>
          <a:p>
            <a:pPr lvl="1"/>
            <a:r>
              <a:rPr lang="en-US" sz="2800" dirty="0"/>
              <a:t>each nodes has detailed area topology; only know direction (shortest path) to nets in other areas.</a:t>
            </a:r>
            <a:endParaRPr lang="en-US" dirty="0"/>
          </a:p>
          <a:p>
            <a:r>
              <a:rPr lang="en-US" i="1" dirty="0">
                <a:solidFill>
                  <a:srgbClr val="CC0000"/>
                </a:solidFill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ja-JP" altLang="en-US" dirty="0"/>
              <a:t>“</a:t>
            </a:r>
            <a:r>
              <a:rPr lang="en-US" altLang="ja-JP" dirty="0"/>
              <a:t>summarize</a:t>
            </a:r>
            <a:r>
              <a:rPr lang="ja-JP" altLang="en-US" dirty="0"/>
              <a:t>”</a:t>
            </a:r>
            <a:r>
              <a:rPr lang="en-US" altLang="ja-JP" dirty="0"/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</a:rPr>
              <a:t>backbone routers:</a:t>
            </a:r>
            <a:r>
              <a:rPr lang="en-US" dirty="0"/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</a:rPr>
              <a:t>boundary routers:</a:t>
            </a:r>
            <a:r>
              <a:rPr lang="en-US" dirty="0"/>
              <a:t> connect to other </a:t>
            </a:r>
            <a:r>
              <a:rPr lang="en-US" dirty="0" err="1"/>
              <a:t>AS’</a:t>
            </a:r>
            <a:r>
              <a:rPr lang="en-US" altLang="ja-JP" dirty="0" err="1"/>
              <a:t>es</a:t>
            </a:r>
            <a:r>
              <a:rPr lang="en-US" altLang="ja-JP" dirty="0"/>
              <a:t>.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81031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66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016" y="2600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Internet inter-AS routing: BGP</a:t>
            </a:r>
            <a:endParaRPr lang="en-US" sz="3600" dirty="0"/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lnSpcReduction="10000"/>
          </a:bodyPr>
          <a:lstStyle/>
          <a:p>
            <a:pPr marL="381000" indent="-381000"/>
            <a:r>
              <a:rPr lang="en-US" dirty="0">
                <a:solidFill>
                  <a:srgbClr val="CC0000"/>
                </a:solidFill>
              </a:rPr>
              <a:t>BGP (Border Gateway Protocol):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de facto inter-domain routing protocol</a:t>
            </a:r>
          </a:p>
          <a:p>
            <a:pPr marL="800100" lvl="1" indent="-342900"/>
            <a:r>
              <a:rPr lang="ja-JP" altLang="en-US" dirty="0"/>
              <a:t>“</a:t>
            </a:r>
            <a:r>
              <a:rPr lang="en-US" altLang="ja-JP" dirty="0"/>
              <a:t>glue that holds the Internet together</a:t>
            </a:r>
            <a:r>
              <a:rPr lang="ja-JP" altLang="en-US" dirty="0"/>
              <a:t>”</a:t>
            </a:r>
            <a:endParaRPr lang="en-US" altLang="ja-JP" dirty="0"/>
          </a:p>
          <a:p>
            <a:pPr marL="381000" indent="-381000"/>
            <a:r>
              <a:rPr lang="en-US" dirty="0"/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eBGP:</a:t>
            </a:r>
            <a:r>
              <a:rPr lang="en-US" dirty="0"/>
              <a:t> obtain subnet reachability information from neighboring </a:t>
            </a:r>
            <a:r>
              <a:rPr lang="en-US" dirty="0" err="1"/>
              <a:t>ASes</a:t>
            </a:r>
            <a:endParaRPr lang="en-US" dirty="0"/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iBGP:</a:t>
            </a:r>
            <a:r>
              <a:rPr lang="en-US" dirty="0"/>
              <a:t> propagate reachability information to all AS-internal routers.</a:t>
            </a:r>
          </a:p>
          <a:p>
            <a:pPr marL="800100" lvl="1" indent="-342900"/>
            <a:r>
              <a:rPr lang="en-US" dirty="0"/>
              <a:t>determine </a:t>
            </a:r>
            <a:r>
              <a:rPr lang="ja-JP" altLang="en-US" dirty="0"/>
              <a:t>“</a:t>
            </a:r>
            <a:r>
              <a:rPr lang="en-US" altLang="ja-JP" dirty="0"/>
              <a:t>good</a:t>
            </a:r>
            <a:r>
              <a:rPr lang="ja-JP" altLang="en-US" dirty="0"/>
              <a:t>”</a:t>
            </a:r>
            <a:r>
              <a:rPr lang="en-US" altLang="ja-JP" dirty="0"/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</a:rPr>
              <a:t>policy</a:t>
            </a:r>
            <a:endParaRPr lang="en-US" altLang="ja-JP" dirty="0">
              <a:solidFill>
                <a:srgbClr val="000090"/>
              </a:solidFill>
            </a:endParaRPr>
          </a:p>
          <a:p>
            <a:pPr marL="381000" indent="-381000"/>
            <a:r>
              <a:rPr lang="en-US" dirty="0"/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</a:rPr>
              <a:t>“</a:t>
            </a:r>
            <a:r>
              <a:rPr lang="en-US" altLang="ja-JP" i="1" dirty="0">
                <a:solidFill>
                  <a:srgbClr val="000099"/>
                </a:solidFill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</a:rPr>
              <a:t>”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cxnSp>
        <p:nvCxnSpPr>
          <p:cNvPr id="273" name="Straight Connector 272"/>
          <p:cNvCxnSpPr/>
          <p:nvPr/>
        </p:nvCxnSpPr>
        <p:spPr bwMode="auto">
          <a:xfrm flipH="1" flipV="1">
            <a:off x="3374823" y="4784980"/>
            <a:ext cx="749784" cy="115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 flipV="1">
            <a:off x="3404301" y="5065158"/>
            <a:ext cx="699488" cy="6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Box 280"/>
          <p:cNvSpPr txBox="1"/>
          <p:nvPr/>
        </p:nvSpPr>
        <p:spPr>
          <a:xfrm>
            <a:off x="4228606" y="45787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eBGP connectivity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253562" y="484544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iBGP connectivity</a:t>
            </a:r>
          </a:p>
        </p:txBody>
      </p: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Freeform 2"/>
          <p:cNvSpPr>
            <a:spLocks/>
          </p:cNvSpPr>
          <p:nvPr/>
        </p:nvSpPr>
        <p:spPr bwMode="auto">
          <a:xfrm>
            <a:off x="3167773" y="1871068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305934" y="2021930"/>
            <a:ext cx="565150" cy="369332"/>
            <a:chOff x="1736090" y="2873352"/>
            <a:chExt cx="565150" cy="369332"/>
          </a:xfrm>
        </p:grpSpPr>
        <p:grpSp>
          <p:nvGrpSpPr>
            <p:cNvPr id="1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3" name="Oval 1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Straight Connector 199"/>
              <p:cNvCxnSpPr>
                <a:endCxn id="1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91" name="Oval 1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2b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310164" y="3243247"/>
            <a:ext cx="565150" cy="369332"/>
            <a:chOff x="1736090" y="2873352"/>
            <a:chExt cx="565150" cy="369332"/>
          </a:xfrm>
        </p:grpSpPr>
        <p:grpSp>
          <p:nvGrpSpPr>
            <p:cNvPr id="17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80" name="Oval 17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7" name="Straight Connector 186"/>
              <p:cNvCxnSpPr>
                <a:endCxn id="18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78" name="Oval 177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2d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5171650" y="2633650"/>
            <a:ext cx="565150" cy="369332"/>
            <a:chOff x="1736090" y="2873352"/>
            <a:chExt cx="565150" cy="369332"/>
          </a:xfrm>
        </p:grpSpPr>
        <p:grpSp>
          <p:nvGrpSpPr>
            <p:cNvPr id="16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7" name="Oval 16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endCxn id="16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2c</a:t>
                </a: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403175" y="2627297"/>
            <a:ext cx="565150" cy="369332"/>
            <a:chOff x="1736090" y="2873352"/>
            <a:chExt cx="565150" cy="369332"/>
          </a:xfrm>
        </p:grpSpPr>
        <p:grpSp>
          <p:nvGrpSpPr>
            <p:cNvPr id="15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54" name="Oval 15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160"/>
              <p:cNvCxnSpPr>
                <a:endCxn id="15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2a</a:t>
                </a:r>
              </a:p>
            </p:txBody>
          </p:sp>
        </p:grpSp>
      </p:grpSp>
      <p:cxnSp>
        <p:nvCxnSpPr>
          <p:cNvPr id="144" name="Straight Connector 143"/>
          <p:cNvCxnSpPr>
            <a:stCxn id="192" idx="2"/>
            <a:endCxn id="179" idx="0"/>
          </p:cNvCxnSpPr>
          <p:nvPr/>
        </p:nvCxnSpPr>
        <p:spPr bwMode="auto">
          <a:xfrm>
            <a:off x="4560917" y="2391262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3977321" y="2797199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93" idx="7"/>
          </p:cNvCxnSpPr>
          <p:nvPr/>
        </p:nvCxnSpPr>
        <p:spPr bwMode="auto">
          <a:xfrm>
            <a:off x="4788552" y="2303055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3869917" y="2934882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H="1">
            <a:off x="4765886" y="2932120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H="1">
            <a:off x="3857397" y="2315524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Freeform 2"/>
          <p:cNvSpPr>
            <a:spLocks/>
          </p:cNvSpPr>
          <p:nvPr/>
        </p:nvSpPr>
        <p:spPr bwMode="auto">
          <a:xfrm>
            <a:off x="5839067" y="2689747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6977228" y="2840609"/>
            <a:ext cx="565150" cy="369332"/>
            <a:chOff x="1736090" y="2873352"/>
            <a:chExt cx="565150" cy="369332"/>
          </a:xfrm>
        </p:grpSpPr>
        <p:grpSp>
          <p:nvGrpSpPr>
            <p:cNvPr id="25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Freeform 26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5" name="Straight Connector 264"/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981458" y="4061926"/>
            <a:ext cx="565150" cy="369332"/>
            <a:chOff x="1736090" y="2873352"/>
            <a:chExt cx="565150" cy="369332"/>
          </a:xfrm>
        </p:grpSpPr>
        <p:grpSp>
          <p:nvGrpSpPr>
            <p:cNvPr id="241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5" name="Oval 244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2" name="Straight Connector 251"/>
              <p:cNvCxnSpPr>
                <a:endCxn id="247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3" name="Oval 242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7842944" y="3452329"/>
            <a:ext cx="565150" cy="369332"/>
            <a:chOff x="1736090" y="2873352"/>
            <a:chExt cx="565150" cy="369332"/>
          </a:xfrm>
        </p:grpSpPr>
        <p:grpSp>
          <p:nvGrpSpPr>
            <p:cNvPr id="22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2" name="Oval 23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9" name="Straight Connector 238"/>
              <p:cNvCxnSpPr>
                <a:endCxn id="23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30" name="Oval 22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6074469" y="3445976"/>
            <a:ext cx="565150" cy="369332"/>
            <a:chOff x="1736090" y="2873352"/>
            <a:chExt cx="565150" cy="369332"/>
          </a:xfrm>
        </p:grpSpPr>
        <p:grpSp>
          <p:nvGrpSpPr>
            <p:cNvPr id="21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19" name="Oval 21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6" name="Straight Connector 225"/>
              <p:cNvCxnSpPr>
                <a:endCxn id="22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17" name="Oval 21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09" name="Straight Connector 208"/>
          <p:cNvCxnSpPr>
            <a:stCxn id="257" idx="2"/>
            <a:endCxn id="244" idx="0"/>
          </p:cNvCxnSpPr>
          <p:nvPr/>
        </p:nvCxnSpPr>
        <p:spPr bwMode="auto">
          <a:xfrm>
            <a:off x="7232211" y="3209941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6648615" y="3615878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>
            <a:stCxn id="258" idx="7"/>
          </p:cNvCxnSpPr>
          <p:nvPr/>
        </p:nvCxnSpPr>
        <p:spPr bwMode="auto">
          <a:xfrm>
            <a:off x="7459846" y="3121734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6541211" y="3753561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7437180" y="3750799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6528691" y="3134203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295597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20408" y="2368720"/>
            <a:ext cx="5949668" cy="3959125"/>
            <a:chOff x="1020408" y="2368720"/>
            <a:chExt cx="5949668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495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</a:t>
              </a:r>
              <a:r>
                <a:rPr lang="en-US" dirty="0" err="1"/>
                <a:t>iBGP</a:t>
              </a:r>
              <a:r>
                <a:rPr lang="en-US" dirty="0"/>
                <a:t> protocols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D9255-91E1-4D4F-81FF-9E951C64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5FFD0-11DB-8D40-9E46-3BD240C8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55"/>
            <a:ext cx="9144000" cy="4682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A6D8D-CE64-0D48-8D94-FF201C8166B4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Our (improved) view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8699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advertised prefix includes BGP attributes </a:t>
            </a:r>
          </a:p>
          <a:p>
            <a:pPr lvl="1"/>
            <a:r>
              <a:rPr lang="en-US" dirty="0"/>
              <a:t>prefix + attributes = </a:t>
            </a:r>
            <a:r>
              <a:rPr lang="ja-JP" altLang="en-US" dirty="0"/>
              <a:t>“</a:t>
            </a:r>
            <a:r>
              <a:rPr lang="en-US" altLang="ja-JP" dirty="0"/>
              <a:t>route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</a:t>
            </a:r>
            <a:r>
              <a:rPr lang="en-US" dirty="0" err="1"/>
              <a:t>ASes</a:t>
            </a:r>
            <a:r>
              <a:rPr lang="en-US" dirty="0"/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NEXT-HOP</a:t>
            </a:r>
            <a:r>
              <a:rPr lang="en-US" dirty="0">
                <a:solidFill>
                  <a:srgbClr val="CC0000"/>
                </a:solidFill>
              </a:rPr>
              <a:t>:</a:t>
            </a:r>
            <a:r>
              <a:rPr lang="en-US" dirty="0"/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</a:rPr>
              <a:t>Policy-based routing:</a:t>
            </a:r>
          </a:p>
          <a:p>
            <a:pPr lvl="1"/>
            <a:r>
              <a:rPr lang="en-US" dirty="0"/>
              <a:t>gateway receiving route advertisement uses </a:t>
            </a:r>
            <a:r>
              <a:rPr lang="en-US" i="1" dirty="0">
                <a:solidFill>
                  <a:srgbClr val="CC0000"/>
                </a:solidFill>
              </a:rPr>
              <a:t>import policy</a:t>
            </a:r>
            <a:r>
              <a:rPr lang="en-US" i="1" dirty="0"/>
              <a:t> </a:t>
            </a:r>
            <a:r>
              <a:rPr lang="en-US" dirty="0"/>
              <a:t>to accept/decline path (e.g., never route through AS Y).</a:t>
            </a:r>
          </a:p>
          <a:p>
            <a:pPr lvl="1"/>
            <a:r>
              <a:rPr lang="en-US" dirty="0"/>
              <a:t>AS policy also determines whether to </a:t>
            </a:r>
            <a:r>
              <a:rPr lang="en-US" i="1" dirty="0">
                <a:solidFill>
                  <a:srgbClr val="CC0000"/>
                </a:solidFill>
              </a:rPr>
              <a:t>advertise</a:t>
            </a:r>
            <a:r>
              <a:rPr lang="en-US" dirty="0"/>
              <a:t> path to other other neighboring </a:t>
            </a:r>
            <a:r>
              <a:rPr lang="en-US" dirty="0" err="1"/>
              <a:t>ASes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AS2 router 2c accepts path AS3,X, propagates (via iBGP) to all AS2 routers</a:t>
            </a:r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352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(via eBGP) from AS3 router 3a</a:t>
            </a:r>
            <a:endParaRPr lang="en-US" sz="2000" dirty="0"/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</a:rPr>
              <a:t>AS2, AS3, X  </a:t>
            </a:r>
            <a:r>
              <a:rPr lang="en-US" sz="2200" dirty="0"/>
              <a:t> to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router 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c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AS2,AS3,X </a:t>
            </a:r>
            <a:r>
              <a:rPr lang="en-US" sz="2200" dirty="0"/>
              <a:t>from 2a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/>
              <a:t>gateway router may learn about </a:t>
            </a:r>
            <a:r>
              <a:rPr lang="en-US" sz="2400" dirty="0">
                <a:solidFill>
                  <a:srgbClr val="000090"/>
                </a:solidFill>
              </a:rPr>
              <a:t>multiple</a:t>
            </a:r>
            <a:r>
              <a:rPr lang="en-US" sz="2400" dirty="0"/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from 3a</a:t>
            </a:r>
            <a:endParaRPr lang="en-US" sz="2000" dirty="0"/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/>
              <a:t>Based on policy,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chooses path </a:t>
            </a:r>
            <a:r>
              <a:rPr lang="en-US" sz="2200" i="1" dirty="0">
                <a:solidFill>
                  <a:srgbClr val="CC0000"/>
                </a:solidFill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</a:rPr>
              <a:t> via iBGP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763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BGP messages</a:t>
            </a:r>
            <a:endParaRPr lang="en-US" sz="3200" dirty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/>
              <a:t>BGP messages exchanged between peers over TCP connection</a:t>
            </a:r>
          </a:p>
          <a:p>
            <a:pPr marL="293688" indent="-293688"/>
            <a:r>
              <a:rPr lang="en-US" sz="2400" dirty="0"/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OPEN:</a:t>
            </a:r>
            <a:r>
              <a:rPr lang="en-US" dirty="0"/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UPDATE: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KEEPALIVE:</a:t>
            </a:r>
            <a:r>
              <a:rPr lang="en-US" dirty="0"/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NOTIFICATION:</a:t>
            </a:r>
            <a:r>
              <a:rPr lang="en-US" dirty="0"/>
              <a:t> reports errors in previous </a:t>
            </a:r>
            <a:r>
              <a:rPr lang="en-US" dirty="0" err="1"/>
              <a:t>msg</a:t>
            </a:r>
            <a:r>
              <a:rPr lang="en-US" dirty="0"/>
              <a:t>; also used to close connection</a:t>
            </a:r>
            <a:endParaRPr lang="en-US" sz="2800" dirty="0"/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920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5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a,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b, </a:t>
            </a:r>
            <a:r>
              <a:rPr lang="en-US" sz="2000" dirty="0">
                <a:cs typeface="Arial"/>
              </a:rPr>
              <a:t>1d</a:t>
            </a:r>
            <a:r>
              <a:rPr lang="en-US" sz="2000" dirty="0"/>
              <a:t>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c: “path to X goes through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41300"/>
            <a:ext cx="5749413" cy="885825"/>
          </a:xfrm>
        </p:spPr>
        <p:txBody>
          <a:bodyPr>
            <a:noAutofit/>
          </a:bodyPr>
          <a:lstStyle/>
          <a:p>
            <a:r>
              <a:rPr lang="en-US" dirty="0"/>
              <a:t>Making routing scalable</a:t>
            </a:r>
            <a:endParaRPr lang="en-US" sz="4800" dirty="0"/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scale:</a:t>
            </a:r>
            <a:r>
              <a:rPr lang="en-US" dirty="0"/>
              <a:t> with billions of destinations:</a:t>
            </a:r>
          </a:p>
          <a:p>
            <a:r>
              <a:rPr lang="en-US" sz="2400" dirty="0"/>
              <a:t>Can’</a:t>
            </a:r>
            <a:r>
              <a:rPr lang="en-US" altLang="ja-JP" sz="2400" dirty="0"/>
              <a:t>t store all destinations in routing tables!</a:t>
            </a:r>
          </a:p>
          <a:p>
            <a:r>
              <a:rPr lang="en-US" sz="2400" dirty="0"/>
              <a:t>routing table exchange would swamp links!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49"/>
            <a:ext cx="6543675" cy="17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/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network </a:t>
            </a:r>
            <a:r>
              <a:rPr lang="ja-JP" altLang="en-US" sz="2800" dirty="0"/>
              <a:t>“</a:t>
            </a:r>
            <a:r>
              <a:rPr lang="en-US" altLang="ja-JP" sz="2800" dirty="0"/>
              <a:t>flat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/>
              <a:t>… not</a:t>
            </a:r>
            <a:r>
              <a:rPr lang="en-US" sz="2800" dirty="0"/>
              <a:t> true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24D5383-5D77-EB48-B6F3-0678C6B3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B15C9-BF7D-0148-AA39-63F16F7596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95F8520-3C99-5E49-AA89-DE5DBEB5D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Routing Domains</a:t>
            </a:r>
          </a:p>
        </p:txBody>
      </p:sp>
      <p:sp>
        <p:nvSpPr>
          <p:cNvPr id="551939" name="Text Box 3">
            <a:extLst>
              <a:ext uri="{FF2B5EF4-FFF2-40B4-BE49-F238E27FC236}">
                <a16:creationId xmlns:a16="http://schemas.microsoft.com/office/drawing/2014/main" id="{ED67681D-7E6E-644E-82F9-67F69EF8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289925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 collection of physical networks glued 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using IP, that have a unified administrative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routing policy.</a:t>
            </a: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DF34EB94-2B81-7E43-A632-913B218F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Campus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Corporate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ISP Internal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99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54E45D3-46E6-014E-B0D4-6D47A31E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5166E-4213-2E47-8946-7E946362D7A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B62E6ECB-B87F-F54D-B912-82E45E6A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Systems (ASes)</a:t>
            </a:r>
          </a:p>
        </p:txBody>
      </p:sp>
      <p:sp>
        <p:nvSpPr>
          <p:cNvPr id="553987" name="Text Box 3">
            <a:extLst>
              <a:ext uri="{FF2B5EF4-FFF2-40B4-BE49-F238E27FC236}">
                <a16:creationId xmlns:a16="http://schemas.microsoft.com/office/drawing/2014/main" id="{3D2419C1-1DC8-E240-9E2F-A27AAFB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032750" cy="6413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 autonomous system is an autonomous routing domain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that has been assigned an Autonomous System Number (ASN).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A35314EE-5CF9-E547-B773-C48A8FB0FED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8077200" cy="2438400"/>
            <a:chOff x="384" y="2496"/>
            <a:chExt cx="5088" cy="1536"/>
          </a:xfrm>
        </p:grpSpPr>
        <p:sp>
          <p:nvSpPr>
            <p:cNvPr id="553989" name="Rectangle 5">
              <a:extLst>
                <a:ext uri="{FF2B5EF4-FFF2-40B4-BE49-F238E27FC236}">
                  <a16:creationId xmlns:a16="http://schemas.microsoft.com/office/drawing/2014/main" id="{CC3A8AA0-2653-7545-848A-60ECB89C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96"/>
              <a:ext cx="5088" cy="153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53990" name="Text Box 6">
              <a:extLst>
                <a:ext uri="{FF2B5EF4-FFF2-40B4-BE49-F238E27FC236}">
                  <a16:creationId xmlns:a16="http://schemas.microsoft.com/office/drawing/2014/main" id="{51048712-97B3-304C-A5CE-9DB145D4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36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RFC 1930: Guidelines for creation, selection,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and registration of an Autonomous System</a:t>
              </a:r>
            </a:p>
          </p:txBody>
        </p:sp>
        <p:sp>
          <p:nvSpPr>
            <p:cNvPr id="553991" name="Text Box 7">
              <a:extLst>
                <a:ext uri="{FF2B5EF4-FFF2-40B4-BE49-F238E27FC236}">
                  <a16:creationId xmlns:a16="http://schemas.microsoft.com/office/drawing/2014/main" id="{215C6B39-9353-5545-9336-575FAAED2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92"/>
              <a:ext cx="475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…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the administration of an AS appears to other ASes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have a single coherent interior routing plan and presents 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consistent picture of what networks are reachable through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340FD80-4879-954D-A62E-743A5713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79433-9526-6944-BA20-CD6539B177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CF0FCD76-2858-AC44-B42A-734CA839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AS Numbers (ASNs)</a:t>
            </a:r>
          </a:p>
        </p:txBody>
      </p:sp>
      <p:sp>
        <p:nvSpPr>
          <p:cNvPr id="556035" name="Text Box 3">
            <a:extLst>
              <a:ext uri="{FF2B5EF4-FFF2-40B4-BE49-F238E27FC236}">
                <a16:creationId xmlns:a16="http://schemas.microsoft.com/office/drawing/2014/main" id="{F5D17B1B-1FFD-3843-A0CD-212E3CFC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405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are 16 bit values.</a:t>
            </a:r>
          </a:p>
        </p:txBody>
      </p:sp>
      <p:sp>
        <p:nvSpPr>
          <p:cNvPr id="556036" name="Text Box 4">
            <a:extLst>
              <a:ext uri="{FF2B5EF4-FFF2-40B4-BE49-F238E27FC236}">
                <a16:creationId xmlns:a16="http://schemas.microsoft.com/office/drawing/2014/main" id="{A4DEB533-CD22-3644-BC5E-F0F59980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64512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through 65535 are “private”</a:t>
            </a:r>
          </a:p>
        </p:txBody>
      </p:sp>
      <p:sp>
        <p:nvSpPr>
          <p:cNvPr id="556037" name="Rectangle 5">
            <a:extLst>
              <a:ext uri="{FF2B5EF4-FFF2-40B4-BE49-F238E27FC236}">
                <a16:creationId xmlns:a16="http://schemas.microsoft.com/office/drawing/2014/main" id="{CAC68629-7C3C-AB4E-BCFD-37D9FC4A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772400" cy="37338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Genuity: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MIT: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Harvard: 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UC San Diego: 7377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AT&amp;T: 7018, 6341, 5074, 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UUNET: 701, 702, 284, 12199,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Sprint: 1239, 1240, 6211, 6242,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556038" name="Text Box 6">
            <a:extLst>
              <a:ext uri="{FF2B5EF4-FFF2-40B4-BE49-F238E27FC236}">
                <a16:creationId xmlns:a16="http://schemas.microsoft.com/office/drawing/2014/main" id="{EDF77D4F-0A1C-584D-A164-23D4785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5478463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represent units of routing policy</a:t>
            </a:r>
          </a:p>
        </p:txBody>
      </p:sp>
      <p:sp>
        <p:nvSpPr>
          <p:cNvPr id="556039" name="Text Box 7">
            <a:extLst>
              <a:ext uri="{FF2B5EF4-FFF2-40B4-BE49-F238E27FC236}">
                <a16:creationId xmlns:a16="http://schemas.microsoft.com/office/drawing/2014/main" id="{735B8151-FD6C-9843-8A0A-05CE374C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9720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Currently over 11,000 in use.</a:t>
            </a:r>
          </a:p>
        </p:txBody>
      </p:sp>
    </p:spTree>
    <p:extLst>
      <p:ext uri="{BB962C8B-B14F-4D97-AF65-F5344CB8AC3E}">
        <p14:creationId xmlns:p14="http://schemas.microsoft.com/office/powerpoint/2010/main" val="168638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B8676073-C05D-E841-AC75-3ED1B78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10831-C934-EB4A-A9D4-438F34757AD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B21313D8-4167-4749-96C6-13E9F3A4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8810625" cy="630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b="0"/>
              <a:t>Interdomain routing = routing between autonomous systems</a:t>
            </a:r>
          </a:p>
        </p:txBody>
      </p:sp>
      <p:pic>
        <p:nvPicPr>
          <p:cNvPr id="561155" name="Picture 3">
            <a:extLst>
              <a:ext uri="{FF2B5EF4-FFF2-40B4-BE49-F238E27FC236}">
                <a16:creationId xmlns:a16="http://schemas.microsoft.com/office/drawing/2014/main" id="{7DFA4400-5ECB-8442-B962-442413F54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6" name="Line 4">
            <a:extLst>
              <a:ext uri="{FF2B5EF4-FFF2-40B4-BE49-F238E27FC236}">
                <a16:creationId xmlns:a16="http://schemas.microsoft.com/office/drawing/2014/main" id="{0D31071D-FFBA-734C-B914-E891964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2672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7" name="Line 5">
            <a:extLst>
              <a:ext uri="{FF2B5EF4-FFF2-40B4-BE49-F238E27FC236}">
                <a16:creationId xmlns:a16="http://schemas.microsoft.com/office/drawing/2014/main" id="{90610C73-8663-2045-80CD-24E80C45E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19600"/>
            <a:ext cx="1295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8" name="Line 6">
            <a:extLst>
              <a:ext uri="{FF2B5EF4-FFF2-40B4-BE49-F238E27FC236}">
                <a16:creationId xmlns:a16="http://schemas.microsoft.com/office/drawing/2014/main" id="{2A1CDAE3-5C20-ED4A-B2D3-9957EEA2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050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9" name="Line 7">
            <a:extLst>
              <a:ext uri="{FF2B5EF4-FFF2-40B4-BE49-F238E27FC236}">
                <a16:creationId xmlns:a16="http://schemas.microsoft.com/office/drawing/2014/main" id="{EB6FFCD4-99E2-A24C-A490-153DC36E6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05000"/>
            <a:ext cx="533400" cy="1752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0" name="Line 8">
            <a:extLst>
              <a:ext uri="{FF2B5EF4-FFF2-40B4-BE49-F238E27FC236}">
                <a16:creationId xmlns:a16="http://schemas.microsoft.com/office/drawing/2014/main" id="{BFA1C7DC-D3AB-E049-AE7B-5B20ACFC9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438400"/>
            <a:ext cx="1219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1" name="Line 9">
            <a:extLst>
              <a:ext uri="{FF2B5EF4-FFF2-40B4-BE49-F238E27FC236}">
                <a16:creationId xmlns:a16="http://schemas.microsoft.com/office/drawing/2014/main" id="{CD50EE22-EE09-3944-951D-12771DA3B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7526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2" name="Line 10">
            <a:extLst>
              <a:ext uri="{FF2B5EF4-FFF2-40B4-BE49-F238E27FC236}">
                <a16:creationId xmlns:a16="http://schemas.microsoft.com/office/drawing/2014/main" id="{AED1C8EB-2002-ED41-8EF0-B9572B96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384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63" name="Picture 11">
            <a:extLst>
              <a:ext uri="{FF2B5EF4-FFF2-40B4-BE49-F238E27FC236}">
                <a16:creationId xmlns:a16="http://schemas.microsoft.com/office/drawing/2014/main" id="{748FA081-74B4-9C4C-9AD1-F5A0CCC656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052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4" name="Picture 12">
            <a:extLst>
              <a:ext uri="{FF2B5EF4-FFF2-40B4-BE49-F238E27FC236}">
                <a16:creationId xmlns:a16="http://schemas.microsoft.com/office/drawing/2014/main" id="{EE1967AF-2248-4945-89B9-35FDA4F0F53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913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5" name="Picture 13">
            <a:extLst>
              <a:ext uri="{FF2B5EF4-FFF2-40B4-BE49-F238E27FC236}">
                <a16:creationId xmlns:a16="http://schemas.microsoft.com/office/drawing/2014/main" id="{395B789D-32A8-784F-9A67-01C3D2CA55A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6" name="Picture 14">
            <a:extLst>
              <a:ext uri="{FF2B5EF4-FFF2-40B4-BE49-F238E27FC236}">
                <a16:creationId xmlns:a16="http://schemas.microsoft.com/office/drawing/2014/main" id="{5F8451BB-5E7E-4946-8596-EC2BCED0F9F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7" name="Picture 15">
            <a:extLst>
              <a:ext uri="{FF2B5EF4-FFF2-40B4-BE49-F238E27FC236}">
                <a16:creationId xmlns:a16="http://schemas.microsoft.com/office/drawing/2014/main" id="{265C57DA-010C-BA4B-9746-1E209D7772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68" name="Rectangle 16">
            <a:extLst>
              <a:ext uri="{FF2B5EF4-FFF2-40B4-BE49-F238E27FC236}">
                <a16:creationId xmlns:a16="http://schemas.microsoft.com/office/drawing/2014/main" id="{41299947-D7A4-404D-BD8A-F5D2E0F6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</a:t>
            </a:r>
          </a:p>
        </p:txBody>
      </p:sp>
      <p:sp>
        <p:nvSpPr>
          <p:cNvPr id="561169" name="Rectangle 17">
            <a:extLst>
              <a:ext uri="{FF2B5EF4-FFF2-40B4-BE49-F238E27FC236}">
                <a16:creationId xmlns:a16="http://schemas.microsoft.com/office/drawing/2014/main" id="{643B86EF-3DC1-4A4D-82B8-3FD267A9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1239</a:t>
            </a:r>
          </a:p>
        </p:txBody>
      </p:sp>
      <p:sp>
        <p:nvSpPr>
          <p:cNvPr id="561170" name="Rectangle 18">
            <a:extLst>
              <a:ext uri="{FF2B5EF4-FFF2-40B4-BE49-F238E27FC236}">
                <a16:creationId xmlns:a16="http://schemas.microsoft.com/office/drawing/2014/main" id="{60FB6E15-6DE9-5747-93A0-1B798CE8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7018</a:t>
            </a:r>
          </a:p>
        </p:txBody>
      </p:sp>
      <p:sp>
        <p:nvSpPr>
          <p:cNvPr id="561171" name="Text Box 19">
            <a:extLst>
              <a:ext uri="{FF2B5EF4-FFF2-40B4-BE49-F238E27FC236}">
                <a16:creationId xmlns:a16="http://schemas.microsoft.com/office/drawing/2014/main" id="{718C78EA-D4E0-5740-BDB1-90AF0273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14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UUNet</a:t>
            </a:r>
          </a:p>
        </p:txBody>
      </p:sp>
      <p:sp>
        <p:nvSpPr>
          <p:cNvPr id="561172" name="Text Box 20">
            <a:extLst>
              <a:ext uri="{FF2B5EF4-FFF2-40B4-BE49-F238E27FC236}">
                <a16:creationId xmlns:a16="http://schemas.microsoft.com/office/drawing/2014/main" id="{E6CD57CD-9B1A-F948-B731-E6A618F6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          AT&amp;T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Common Backbone</a:t>
            </a:r>
          </a:p>
        </p:txBody>
      </p:sp>
      <p:sp>
        <p:nvSpPr>
          <p:cNvPr id="561173" name="Text Box 21">
            <a:extLst>
              <a:ext uri="{FF2B5EF4-FFF2-40B4-BE49-F238E27FC236}">
                <a16:creationId xmlns:a16="http://schemas.microsoft.com/office/drawing/2014/main" id="{8E298D35-FAF0-CD4B-BF7B-0E460B1E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Sprint</a:t>
            </a:r>
          </a:p>
        </p:txBody>
      </p:sp>
      <p:pic>
        <p:nvPicPr>
          <p:cNvPr id="561174" name="Picture 22">
            <a:extLst>
              <a:ext uri="{FF2B5EF4-FFF2-40B4-BE49-F238E27FC236}">
                <a16:creationId xmlns:a16="http://schemas.microsoft.com/office/drawing/2014/main" id="{C0146768-D1B1-C44F-908F-B3A8A367CE2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5" name="Picture 23">
            <a:extLst>
              <a:ext uri="{FF2B5EF4-FFF2-40B4-BE49-F238E27FC236}">
                <a16:creationId xmlns:a16="http://schemas.microsoft.com/office/drawing/2014/main" id="{189658B2-D318-FC4D-BF2D-C0B97634EDD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6" name="Picture 24">
            <a:extLst>
              <a:ext uri="{FF2B5EF4-FFF2-40B4-BE49-F238E27FC236}">
                <a16:creationId xmlns:a16="http://schemas.microsoft.com/office/drawing/2014/main" id="{AFCEC8E3-6755-374E-96BA-82EDCFA43B6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7" name="Picture 25">
            <a:extLst>
              <a:ext uri="{FF2B5EF4-FFF2-40B4-BE49-F238E27FC236}">
                <a16:creationId xmlns:a16="http://schemas.microsoft.com/office/drawing/2014/main" id="{961FF856-B7EC-9643-8C61-B9164A86CF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8" name="Picture 26">
            <a:extLst>
              <a:ext uri="{FF2B5EF4-FFF2-40B4-BE49-F238E27FC236}">
                <a16:creationId xmlns:a16="http://schemas.microsoft.com/office/drawing/2014/main" id="{8B8261FF-4144-B342-8724-7E97FD1C607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9" name="Picture 27">
            <a:extLst>
              <a:ext uri="{FF2B5EF4-FFF2-40B4-BE49-F238E27FC236}">
                <a16:creationId xmlns:a16="http://schemas.microsoft.com/office/drawing/2014/main" id="{7A7EA8CA-9116-5C49-B29D-BFC990F855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0" name="Text Box 28">
            <a:extLst>
              <a:ext uri="{FF2B5EF4-FFF2-40B4-BE49-F238E27FC236}">
                <a16:creationId xmlns:a16="http://schemas.microsoft.com/office/drawing/2014/main" id="{019F7630-974B-5C42-A77D-96624476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864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Fidelity Investments</a:t>
            </a:r>
          </a:p>
        </p:txBody>
      </p:sp>
      <p:pic>
        <p:nvPicPr>
          <p:cNvPr id="561181" name="Picture 29">
            <a:extLst>
              <a:ext uri="{FF2B5EF4-FFF2-40B4-BE49-F238E27FC236}">
                <a16:creationId xmlns:a16="http://schemas.microsoft.com/office/drawing/2014/main" id="{19B2B1C1-4387-7547-955E-6B8BC562F88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2" name="Picture 30">
            <a:extLst>
              <a:ext uri="{FF2B5EF4-FFF2-40B4-BE49-F238E27FC236}">
                <a16:creationId xmlns:a16="http://schemas.microsoft.com/office/drawing/2014/main" id="{CF89FA7F-ACA6-9C44-B9F2-B826CC4290A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3" name="Picture 31">
            <a:extLst>
              <a:ext uri="{FF2B5EF4-FFF2-40B4-BE49-F238E27FC236}">
                <a16:creationId xmlns:a16="http://schemas.microsoft.com/office/drawing/2014/main" id="{118B04AB-5685-D94C-9E63-375EC7CCC4B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4" name="Picture 32">
            <a:extLst>
              <a:ext uri="{FF2B5EF4-FFF2-40B4-BE49-F238E27FC236}">
                <a16:creationId xmlns:a16="http://schemas.microsoft.com/office/drawing/2014/main" id="{95001464-5B00-AE4A-B38D-ACD23FB955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5" name="Line 33">
            <a:extLst>
              <a:ext uri="{FF2B5EF4-FFF2-40B4-BE49-F238E27FC236}">
                <a16:creationId xmlns:a16="http://schemas.microsoft.com/office/drawing/2014/main" id="{3BC09172-C1AE-BA45-99A2-5C1A364E1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343400"/>
            <a:ext cx="990600" cy="457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86" name="Line 34">
            <a:extLst>
              <a:ext uri="{FF2B5EF4-FFF2-40B4-BE49-F238E27FC236}">
                <a16:creationId xmlns:a16="http://schemas.microsoft.com/office/drawing/2014/main" id="{5CBECD3B-FDB3-9547-AF7C-B5F3307F2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057400"/>
            <a:ext cx="228600" cy="2819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87" name="Picture 35">
            <a:extLst>
              <a:ext uri="{FF2B5EF4-FFF2-40B4-BE49-F238E27FC236}">
                <a16:creationId xmlns:a16="http://schemas.microsoft.com/office/drawing/2014/main" id="{86488EA9-6FEA-6A49-833B-0C16EBCC8C6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8" name="Picture 36">
            <a:extLst>
              <a:ext uri="{FF2B5EF4-FFF2-40B4-BE49-F238E27FC236}">
                <a16:creationId xmlns:a16="http://schemas.microsoft.com/office/drawing/2014/main" id="{41270F3C-92CD-0543-B357-CAF39FB41A5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9" name="Picture 37">
            <a:extLst>
              <a:ext uri="{FF2B5EF4-FFF2-40B4-BE49-F238E27FC236}">
                <a16:creationId xmlns:a16="http://schemas.microsoft.com/office/drawing/2014/main" id="{CB1E6903-B9B3-4A49-9124-581C8234E56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90" name="Text Box 38">
            <a:extLst>
              <a:ext uri="{FF2B5EF4-FFF2-40B4-BE49-F238E27FC236}">
                <a16:creationId xmlns:a16="http://schemas.microsoft.com/office/drawing/2014/main" id="{3B40172D-D622-4747-AC02-44E13D28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AT&amp;T Research</a:t>
            </a:r>
          </a:p>
        </p:txBody>
      </p:sp>
      <p:sp>
        <p:nvSpPr>
          <p:cNvPr id="561191" name="Rectangle 39">
            <a:extLst>
              <a:ext uri="{FF2B5EF4-FFF2-40B4-BE49-F238E27FC236}">
                <a16:creationId xmlns:a16="http://schemas.microsoft.com/office/drawing/2014/main" id="{20D42C18-A882-E445-B6DC-8743F66B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207.104.168.0/24</a:t>
            </a:r>
          </a:p>
        </p:txBody>
      </p:sp>
      <p:sp>
        <p:nvSpPr>
          <p:cNvPr id="561192" name="Rectangle 40">
            <a:extLst>
              <a:ext uri="{FF2B5EF4-FFF2-40B4-BE49-F238E27FC236}">
                <a16:creationId xmlns:a16="http://schemas.microsoft.com/office/drawing/2014/main" id="{7F1AAB12-0DC5-F44A-B80B-3B732AB7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6431</a:t>
            </a:r>
          </a:p>
        </p:txBody>
      </p:sp>
      <p:sp>
        <p:nvSpPr>
          <p:cNvPr id="561193" name="Rectangle 41">
            <a:extLst>
              <a:ext uri="{FF2B5EF4-FFF2-40B4-BE49-F238E27FC236}">
                <a16:creationId xmlns:a16="http://schemas.microsoft.com/office/drawing/2014/main" id="{CE9965D8-4B4C-BB45-86E2-F497B84B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11040</a:t>
            </a:r>
          </a:p>
        </p:txBody>
      </p:sp>
      <p:sp>
        <p:nvSpPr>
          <p:cNvPr id="561194" name="Rectangle 42">
            <a:extLst>
              <a:ext uri="{FF2B5EF4-FFF2-40B4-BE49-F238E27FC236}">
                <a16:creationId xmlns:a16="http://schemas.microsoft.com/office/drawing/2014/main" id="{382CCE4B-E9B0-3A45-AC6E-AF6AC9CF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192.223.184.0/21</a:t>
            </a:r>
          </a:p>
        </p:txBody>
      </p:sp>
      <p:sp>
        <p:nvSpPr>
          <p:cNvPr id="561195" name="Rectangle 43">
            <a:extLst>
              <a:ext uri="{FF2B5EF4-FFF2-40B4-BE49-F238E27FC236}">
                <a16:creationId xmlns:a16="http://schemas.microsoft.com/office/drawing/2014/main" id="{3555F49E-87E5-0248-9FB0-BB85325C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66800"/>
            <a:ext cx="140335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134.244.0.0/16</a:t>
            </a:r>
          </a:p>
        </p:txBody>
      </p:sp>
    </p:spTree>
    <p:extLst>
      <p:ext uri="{BB962C8B-B14F-4D97-AF65-F5344CB8AC3E}">
        <p14:creationId xmlns:p14="http://schemas.microsoft.com/office/powerpoint/2010/main" val="93707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75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 (AS) (a.k.a. “domains”)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</a:rPr>
              <a:t>inter-AS routing</a:t>
            </a:r>
          </a:p>
          <a:p>
            <a:r>
              <a:rPr lang="en-US" sz="2400" dirty="0"/>
              <a:t>routing among </a:t>
            </a:r>
            <a:r>
              <a:rPr lang="en-US" sz="2400" dirty="0" err="1"/>
              <a:t>AS’es</a:t>
            </a:r>
            <a:endParaRPr lang="en-US" sz="2400" dirty="0"/>
          </a:p>
          <a:p>
            <a:r>
              <a:rPr lang="en-US" sz="2400" dirty="0"/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intra-AS routing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among hosts, routers in same AS (“network”)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all routers in AS must run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same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routers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AS can run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routing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gateway router: at “edge” of its own AS, has link(s) to router(s) in other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AS’es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8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88535"/>
            <a:chOff x="0" y="878"/>
            <a:chExt cx="4232" cy="2976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10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37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4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17951</TotalTime>
  <Words>1720</Words>
  <Application>Microsoft Macintosh PowerPoint</Application>
  <PresentationFormat>On-screen Show (4:3)</PresentationFormat>
  <Paragraphs>417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Gill Sans MT</vt:lpstr>
      <vt:lpstr>Lucida Bright</vt:lpstr>
      <vt:lpstr>Times New Roman</vt:lpstr>
      <vt:lpstr>Wingdings</vt:lpstr>
      <vt:lpstr>ZapfDingbats</vt:lpstr>
      <vt:lpstr>Office Theme</vt:lpstr>
      <vt:lpstr>Default Design</vt:lpstr>
      <vt:lpstr>PowerPoint Presentation</vt:lpstr>
      <vt:lpstr>PowerPoint Presentation</vt:lpstr>
      <vt:lpstr>Making routing scalable</vt:lpstr>
      <vt:lpstr>Autonomous Routing Domains</vt:lpstr>
      <vt:lpstr>Autonomous Systems (ASes)</vt:lpstr>
      <vt:lpstr>AS Numbers (ASNs)</vt:lpstr>
      <vt:lpstr>Interdomain routing = routing between autonomous systems</vt:lpstr>
      <vt:lpstr>Internet approach to scalable routing</vt:lpstr>
      <vt:lpstr>Interconnected ASes</vt:lpstr>
      <vt:lpstr>PowerPoint Presentation</vt:lpstr>
      <vt:lpstr>Intra-AS Routing</vt:lpstr>
      <vt:lpstr>OSPF (Open Shortest Path First)</vt:lpstr>
      <vt:lpstr>OSPF “advanced” features</vt:lpstr>
      <vt:lpstr>Hierarchical OSPF</vt:lpstr>
      <vt:lpstr>Hierarchical OSPF</vt:lpstr>
      <vt:lpstr>Inter-AS tasks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346</cp:revision>
  <cp:lastPrinted>2017-10-04T18:04:24Z</cp:lastPrinted>
  <dcterms:created xsi:type="dcterms:W3CDTF">2017-08-26T21:27:51Z</dcterms:created>
  <dcterms:modified xsi:type="dcterms:W3CDTF">2020-05-03T14:08:32Z</dcterms:modified>
</cp:coreProperties>
</file>