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  <p:sldMasterId id="2147483724" r:id="rId2"/>
  </p:sldMasterIdLst>
  <p:notesMasterIdLst>
    <p:notesMasterId r:id="rId68"/>
  </p:notesMasterIdLst>
  <p:sldIdLst>
    <p:sldId id="1532" r:id="rId3"/>
    <p:sldId id="258" r:id="rId4"/>
    <p:sldId id="259" r:id="rId5"/>
    <p:sldId id="37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381" r:id="rId16"/>
    <p:sldId id="276" r:id="rId17"/>
    <p:sldId id="277" r:id="rId18"/>
    <p:sldId id="382" r:id="rId19"/>
    <p:sldId id="391" r:id="rId20"/>
    <p:sldId id="1533" r:id="rId21"/>
    <p:sldId id="402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83" r:id="rId45"/>
    <p:sldId id="325" r:id="rId46"/>
    <p:sldId id="326" r:id="rId47"/>
    <p:sldId id="327" r:id="rId48"/>
    <p:sldId id="328" r:id="rId49"/>
    <p:sldId id="329" r:id="rId50"/>
    <p:sldId id="331" r:id="rId51"/>
    <p:sldId id="332" r:id="rId52"/>
    <p:sldId id="333" r:id="rId53"/>
    <p:sldId id="385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3"/>
    <p:restoredTop sz="94601"/>
  </p:normalViewPr>
  <p:slideViewPr>
    <p:cSldViewPr snapToGrid="0" snapToObjects="1">
      <p:cViewPr varScale="1">
        <p:scale>
          <a:sx n="120" d="100"/>
          <a:sy n="120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B99273C-4762-8144-BD6C-A175DF9F6870}" type="slidenum">
              <a:rPr lang="en-US" altLang="en-US" sz="1300">
                <a:latin typeface="Times New Roman" charset="0"/>
              </a:rPr>
              <a:pPr/>
              <a:t>3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8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EB1935E-C035-0745-A712-8DFC8EDBCC94}" type="slidenum">
              <a:rPr lang="en-US" altLang="en-US" sz="1300">
                <a:latin typeface="Times New Roman" charset="0"/>
              </a:rPr>
              <a:pPr/>
              <a:t>12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02083FD-B4E5-A44F-83F3-B298D5956E07}" type="slidenum">
              <a:rPr lang="en-US" altLang="en-US" sz="1300">
                <a:latin typeface="Times New Roman" charset="0"/>
              </a:rPr>
              <a:pPr/>
              <a:t>13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9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4FAB157-134E-5C45-B094-FA188D915E19}" type="slidenum">
              <a:rPr lang="en-US" altLang="en-US" sz="1300">
                <a:latin typeface="Times New Roman" charset="0"/>
              </a:rPr>
              <a:pPr/>
              <a:t>14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0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FedEx vs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USPS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7BBF44B-2168-EB4D-B320-CC2253841CCF}" type="slidenum">
              <a:rPr lang="en-US" altLang="en-US" sz="1300">
                <a:latin typeface="Times New Roman" charset="0"/>
              </a:rPr>
              <a:pPr/>
              <a:t>15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D072337-529E-8D47-AAC4-E36C27DD8F46}" type="slidenum">
              <a:rPr lang="en-US" altLang="en-US" sz="1300">
                <a:latin typeface="Times New Roman" charset="0"/>
              </a:rPr>
              <a:pPr/>
              <a:t>16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57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17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332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20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71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2745657-5E4A-5B4E-80C1-15FA3604CD5D}" type="slidenum">
              <a:rPr lang="en-US" altLang="en-US" sz="1300">
                <a:latin typeface="Times New Roman" charset="0"/>
              </a:rPr>
              <a:pPr/>
              <a:t>21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12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6E1B2B5-ACE1-FE44-835F-8C52DDB3D3BE}" type="slidenum">
              <a:rPr lang="en-US" altLang="en-US" sz="1300">
                <a:latin typeface="Times New Roman" charset="0"/>
              </a:rPr>
              <a:pPr/>
              <a:t>22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59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C8459BB-2168-4541-B2B6-682D39DB2535}" type="slidenum">
              <a:rPr lang="en-US" altLang="en-US" sz="1300">
                <a:latin typeface="Times New Roman" charset="0"/>
              </a:rPr>
              <a:pPr/>
              <a:t>23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4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87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11FAF7D-8A5D-CE41-AC79-F5FA08448EAA}" type="slidenum">
              <a:rPr lang="en-US" altLang="en-US" sz="1300">
                <a:latin typeface="Times New Roman" charset="0"/>
              </a:rPr>
              <a:pPr/>
              <a:t>24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66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23EFC9-646C-FC49-BD21-A78796B34AC3}" type="slidenum">
              <a:rPr lang="en-US" altLang="en-US" sz="1300">
                <a:latin typeface="Times New Roman" charset="0"/>
              </a:rPr>
              <a:pPr/>
              <a:t>25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15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DA59153-25E5-3742-A3C7-D44C71357DAA}" type="slidenum">
              <a:rPr lang="en-US" altLang="en-US" sz="1300">
                <a:latin typeface="Times New Roman" charset="0"/>
              </a:rPr>
              <a:pPr/>
              <a:t>26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13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Breakdown of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layering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361EF9-686B-5A44-9993-0957A6528A2B}" type="slidenum">
              <a:rPr lang="en-US" altLang="en-US" sz="1300">
                <a:latin typeface="Times New Roman" charset="0"/>
              </a:rPr>
              <a:pPr/>
              <a:t>27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9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1AA712-1D52-8B48-ABC4-C0B1E9F2717B}" type="slidenum">
              <a:rPr lang="en-US" altLang="en-US" sz="1300">
                <a:latin typeface="Times New Roman" charset="0"/>
              </a:rPr>
              <a:pPr/>
              <a:t>31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14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F5FC8A9-EF84-6648-A013-8F518B865CB0}" type="slidenum">
              <a:rPr lang="en-US" altLang="en-US" sz="1300">
                <a:latin typeface="Times New Roman" charset="0"/>
              </a:rPr>
              <a:pPr/>
              <a:t>32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65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CD098E-CD50-DB4D-8C5F-88AFA1BF891B}" type="slidenum">
              <a:rPr lang="en-US" altLang="en-US" sz="1300">
                <a:latin typeface="Times New Roman" charset="0"/>
              </a:rPr>
              <a:pPr/>
              <a:t>33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33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E82FBE-68E9-3E49-B624-ED6BF52CFE8C}" type="slidenum">
              <a:rPr lang="en-US" altLang="en-US" sz="1300">
                <a:latin typeface="Times New Roman" charset="0"/>
              </a:rPr>
              <a:pPr/>
              <a:t>34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43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77A7D9-8425-7047-BD80-933D61F33F5B}" type="slidenum">
              <a:rPr lang="en-US" altLang="en-US" sz="1300">
                <a:latin typeface="Times New Roman" charset="0"/>
              </a:rPr>
              <a:pPr/>
              <a:t>35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2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cats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0AD5DAC-E5FC-414D-A913-A454A78C5A1D}" type="slidenum">
              <a:rPr lang="en-US" altLang="en-US" sz="1300">
                <a:latin typeface="Times New Roman" charset="0"/>
              </a:rPr>
              <a:pPr/>
              <a:t>36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0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62747C-B1B2-C64F-B3B4-2EC2C1B8378F}" type="slidenum">
              <a:rPr lang="en-US" altLang="en-US" sz="1300">
                <a:latin typeface="Times New Roman" charset="0"/>
              </a:rPr>
              <a:pPr/>
              <a:t>5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20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B0FB03-5924-D440-8C6A-1606C6017B1C}" type="slidenum">
              <a:rPr lang="en-US" altLang="en-US" sz="1300">
                <a:latin typeface="Times New Roman" charset="0"/>
              </a:rPr>
              <a:pPr/>
              <a:t>37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67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8112A-B6CA-CE49-B97C-5986837245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39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49AB9-1C94-9045-B130-1D0B2EB8A02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600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tracking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77B8E-45CF-2748-8178-6AFEDF563F9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26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DE2F9-DDC8-FF49-A6AF-36204A1BB9D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809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proxy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CF7E7-8383-F84B-90EC-18A7C5F2DAA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57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DFD8E-9E57-E548-981C-AE311CDD890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8499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5F72C-7AA9-FE46-B19F-6059A89C560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422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F7680-EF30-E747-9CC4-8D6EE7D715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072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946EC-ADD6-0149-AB2B-A7EA8D94442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3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15AAF5-6939-FF4F-BAF2-B6FA63208301}" type="slidenum">
              <a:rPr lang="en-US" altLang="en-US" sz="1300">
                <a:latin typeface="Times New Roman" charset="0"/>
              </a:rPr>
              <a:pPr/>
              <a:t>6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92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C754C-54DD-3640-9C14-46B5552A33A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19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Note: no authentication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14C95-7168-1A4D-9C21-6BF3AFE6F68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4442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Question: what happens in an email with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a single dot on a line?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1909C-5E4D-8645-95C9-0C48AD457E0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281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82C72-DE26-3B4D-96B2-A3BEED35220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5931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58501-3314-3B44-B716-D5D7329E3F9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267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DFD8E-9E57-E548-981C-AE311CDD890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218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611E2-22D2-5A4B-95FD-BA570F96809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10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0FB81-4E57-8C4F-A601-46273BC771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53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5CCCC-1877-3B4D-A58C-5967B5172C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4960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A61F4-51CF-2F44-A1F1-79E1145AF77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9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44958E8-CBEC-A747-A773-706C75B097EE}" type="slidenum">
              <a:rPr lang="en-US" altLang="en-US" sz="1300">
                <a:latin typeface="Times New Roman" charset="0"/>
              </a:rPr>
              <a:pPr/>
              <a:t>7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244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BECE3-C546-944A-85AB-A15963CEDAA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602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C36A-6169-E341-98D9-4323E731302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80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9AC7F-AF24-EA47-BE83-2E314AA7F9A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4796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1289E-7EB0-134E-9624-944745ADAE5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095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27735-61A8-744C-BCC8-C68A1C9F7A7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1558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2DD6F-5CE3-834F-BA45-33903BE0114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465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5CC32-D65A-B34A-AEBC-F637B396A9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806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Does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DNS use TCP or UDP? Why?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FD87E-4754-3142-9363-1CFA835FDCA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904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0F01B-BEA6-6546-93AF-883401C0882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2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74E356F-A30C-294E-9CB0-83283BB6236E}" type="slidenum">
              <a:rPr lang="en-US" altLang="en-US" sz="1300">
                <a:latin typeface="Times New Roman" charset="0"/>
              </a:rPr>
              <a:pPr/>
              <a:t>8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6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74E356F-A30C-294E-9CB0-83283BB6236E}" type="slidenum">
              <a:rPr lang="en-US" altLang="en-US" sz="1300">
                <a:latin typeface="Times New Roman" charset="0"/>
              </a:rPr>
              <a:pPr/>
              <a:t>9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2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74E356F-A30C-294E-9CB0-83283BB6236E}" type="slidenum">
              <a:rPr lang="en-US" altLang="en-US" sz="1300">
                <a:latin typeface="Times New Roman" charset="0"/>
              </a:rPr>
              <a:pPr/>
              <a:t>10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A091FD8-E61E-C745-BD51-270C607E7D49}" type="slidenum">
              <a:rPr lang="en-US" altLang="en-US" sz="1300">
                <a:latin typeface="Times New Roman" charset="0"/>
              </a:rPr>
              <a:pPr/>
              <a:t>11</a:t>
            </a:fld>
            <a:endParaRPr lang="en-US" altLang="en-US" sz="1300">
              <a:latin typeface="Times New Roman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80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8F6E-BFA2-E14C-8BC4-867A927D0D2A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A91-4E89-F548-BBB3-D34C5129279F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500B-F297-9B40-A10A-167768D80851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6B2C3-2946-3A4D-B8CD-3920D0A61277}" type="datetime1">
              <a:rPr lang="en-US" altLang="en-US" smtClean="0"/>
              <a:t>5/12/20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6BDA39AF-423E-834C-86D0-767B544CD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27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0BAE-CFB7-B64C-B21A-9D4E3746783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CE518614-272C-FF40-AD9D-508A23B042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5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5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8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3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3C1A-0730-0940-AAB4-5D0390C5A59C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0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00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3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69C89-8F74-E84D-9AB7-6F22277A5BA8}" type="datetime1">
              <a:rPr lang="en-US" altLang="en-US" smtClean="0"/>
              <a:t>5/12/20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EEB813D2-FCE0-8E41-A2A5-7D0F06227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0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C80CB-DFD6-114B-9742-561E640B4F7D}" type="datetime1">
              <a:rPr lang="en-US" altLang="en-US" smtClean="0"/>
              <a:t>5/12/20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6BD86996-6F06-0D4E-AD8A-E65089FD2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36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0114-3E23-0A46-9920-9A06B9DCE82F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561E-1FF2-654E-B1B9-FF20841CEDF7}" type="datetime1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7BA8-F7EC-9941-A5F1-22DC297599BF}" type="datetime1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89A4-6DC7-2B4E-92E5-CA0991E5AF67}" type="datetime1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92EC-27CF-1741-93A4-DF246026192F}" type="datetime1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EBEC-81D3-9F43-B558-F9A845ED744C}" type="datetime1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9513-D130-604C-846C-196477CACA24}" type="datetime1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F53F-1A49-2D4D-ABC2-5299D88B6FDF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  <p:sldLayoutId id="214748373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7" r:id="rId12"/>
    <p:sldLayoutId id="214748373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tiff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tiff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Tu-Th 2:00-3:15pm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CSI 1115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CMSC 417 : Spring 2020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Topic: Application Layer Protocols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(Textbook chapter 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95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3" y="228600"/>
            <a:ext cx="7772400" cy="81915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P2P architecture</a:t>
            </a:r>
          </a:p>
        </p:txBody>
      </p:sp>
      <p:pic>
        <p:nvPicPr>
          <p:cNvPr id="46086" name="Picture 35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73125"/>
            <a:ext cx="40116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1" name="Group 897"/>
          <p:cNvGrpSpPr>
            <a:grpSpLocks/>
          </p:cNvGrpSpPr>
          <p:nvPr/>
        </p:nvGrpSpPr>
        <p:grpSpPr bwMode="auto">
          <a:xfrm>
            <a:off x="6649149" y="2429002"/>
            <a:ext cx="444500" cy="407988"/>
            <a:chOff x="877" y="1008"/>
            <a:chExt cx="2747" cy="2591"/>
          </a:xfrm>
        </p:grpSpPr>
        <p:pic>
          <p:nvPicPr>
            <p:cNvPr id="222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25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2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39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3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897"/>
          <p:cNvGrpSpPr>
            <a:grpSpLocks/>
          </p:cNvGrpSpPr>
          <p:nvPr/>
        </p:nvGrpSpPr>
        <p:grpSpPr bwMode="auto">
          <a:xfrm>
            <a:off x="6608534" y="3401314"/>
            <a:ext cx="444500" cy="407988"/>
            <a:chOff x="877" y="1008"/>
            <a:chExt cx="2747" cy="2591"/>
          </a:xfrm>
        </p:grpSpPr>
        <p:pic>
          <p:nvPicPr>
            <p:cNvPr id="246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49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63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" name="Line 1035"/>
          <p:cNvSpPr>
            <a:spLocks noChangeShapeType="1"/>
          </p:cNvSpPr>
          <p:nvPr/>
        </p:nvSpPr>
        <p:spPr bwMode="auto">
          <a:xfrm>
            <a:off x="6975363" y="2827229"/>
            <a:ext cx="1" cy="63203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0" name="Group 897"/>
          <p:cNvGrpSpPr>
            <a:grpSpLocks/>
          </p:cNvGrpSpPr>
          <p:nvPr/>
        </p:nvGrpSpPr>
        <p:grpSpPr bwMode="auto">
          <a:xfrm>
            <a:off x="7859713" y="2939251"/>
            <a:ext cx="444500" cy="407988"/>
            <a:chOff x="877" y="1008"/>
            <a:chExt cx="2747" cy="2591"/>
          </a:xfrm>
        </p:grpSpPr>
        <p:pic>
          <p:nvPicPr>
            <p:cNvPr id="271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3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4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88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4" name="Line 1035"/>
          <p:cNvSpPr>
            <a:spLocks noChangeShapeType="1"/>
          </p:cNvSpPr>
          <p:nvPr/>
        </p:nvSpPr>
        <p:spPr bwMode="auto">
          <a:xfrm>
            <a:off x="7037744" y="2681259"/>
            <a:ext cx="901741" cy="52016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" name="Line 1035"/>
          <p:cNvSpPr>
            <a:spLocks noChangeShapeType="1"/>
          </p:cNvSpPr>
          <p:nvPr/>
        </p:nvSpPr>
        <p:spPr bwMode="auto">
          <a:xfrm flipV="1">
            <a:off x="7040088" y="3353826"/>
            <a:ext cx="1051797" cy="360839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" name="Line 1035"/>
          <p:cNvSpPr>
            <a:spLocks noChangeShapeType="1"/>
          </p:cNvSpPr>
          <p:nvPr/>
        </p:nvSpPr>
        <p:spPr bwMode="auto">
          <a:xfrm flipH="1">
            <a:off x="5696711" y="2678109"/>
            <a:ext cx="1127115" cy="48489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" name="Group 897"/>
          <p:cNvGrpSpPr>
            <a:grpSpLocks/>
          </p:cNvGrpSpPr>
          <p:nvPr/>
        </p:nvGrpSpPr>
        <p:grpSpPr bwMode="auto">
          <a:xfrm>
            <a:off x="5279633" y="3107107"/>
            <a:ext cx="444500" cy="407988"/>
            <a:chOff x="877" y="1008"/>
            <a:chExt cx="2747" cy="2591"/>
          </a:xfrm>
        </p:grpSpPr>
        <p:pic>
          <p:nvPicPr>
            <p:cNvPr id="298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1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2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15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1" name="Line 1035"/>
          <p:cNvSpPr>
            <a:spLocks noChangeShapeType="1"/>
          </p:cNvSpPr>
          <p:nvPr/>
        </p:nvSpPr>
        <p:spPr bwMode="auto">
          <a:xfrm flipH="1" flipV="1">
            <a:off x="5761107" y="3395581"/>
            <a:ext cx="941289" cy="300086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" name="Line 1035"/>
          <p:cNvSpPr>
            <a:spLocks noChangeShapeType="1"/>
          </p:cNvSpPr>
          <p:nvPr/>
        </p:nvSpPr>
        <p:spPr bwMode="auto">
          <a:xfrm flipH="1">
            <a:off x="6373367" y="3954183"/>
            <a:ext cx="408710" cy="83918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" name="Line 1035"/>
          <p:cNvSpPr>
            <a:spLocks noChangeShapeType="1"/>
          </p:cNvSpPr>
          <p:nvPr/>
        </p:nvSpPr>
        <p:spPr bwMode="auto">
          <a:xfrm>
            <a:off x="5585596" y="3501771"/>
            <a:ext cx="514803" cy="129159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4" name="Group 897"/>
          <p:cNvGrpSpPr>
            <a:grpSpLocks/>
          </p:cNvGrpSpPr>
          <p:nvPr/>
        </p:nvGrpSpPr>
        <p:grpSpPr bwMode="auto">
          <a:xfrm>
            <a:off x="6009501" y="4789366"/>
            <a:ext cx="444500" cy="407988"/>
            <a:chOff x="877" y="1008"/>
            <a:chExt cx="2747" cy="2591"/>
          </a:xfrm>
        </p:grpSpPr>
        <p:pic>
          <p:nvPicPr>
            <p:cNvPr id="325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8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42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6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" name="Group 897"/>
          <p:cNvGrpSpPr>
            <a:grpSpLocks/>
          </p:cNvGrpSpPr>
          <p:nvPr/>
        </p:nvGrpSpPr>
        <p:grpSpPr bwMode="auto">
          <a:xfrm>
            <a:off x="7830783" y="3932320"/>
            <a:ext cx="444500" cy="407988"/>
            <a:chOff x="877" y="1008"/>
            <a:chExt cx="2747" cy="2591"/>
          </a:xfrm>
        </p:grpSpPr>
        <p:pic>
          <p:nvPicPr>
            <p:cNvPr id="349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0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1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2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3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66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2" name="Line 1035"/>
          <p:cNvSpPr>
            <a:spLocks noChangeShapeType="1"/>
          </p:cNvSpPr>
          <p:nvPr/>
        </p:nvSpPr>
        <p:spPr bwMode="auto">
          <a:xfrm>
            <a:off x="6921875" y="3797972"/>
            <a:ext cx="861832" cy="58359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" name="Line 1035"/>
          <p:cNvSpPr>
            <a:spLocks noChangeShapeType="1"/>
          </p:cNvSpPr>
          <p:nvPr/>
        </p:nvSpPr>
        <p:spPr bwMode="auto">
          <a:xfrm>
            <a:off x="8166064" y="3373772"/>
            <a:ext cx="1" cy="63203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Rectangle 5">
            <a:extLst>
              <a:ext uri="{FF2B5EF4-FFF2-40B4-BE49-F238E27FC236}">
                <a16:creationId xmlns:a16="http://schemas.microsoft.com/office/drawing/2014/main" id="{4CF1F12E-B5C8-41B5-A70B-ABA86E0379C1}"/>
              </a:ext>
            </a:extLst>
          </p:cNvPr>
          <p:cNvSpPr txBox="1">
            <a:spLocks noChangeArrowheads="1"/>
          </p:cNvSpPr>
          <p:nvPr/>
        </p:nvSpPr>
        <p:spPr>
          <a:xfrm>
            <a:off x="585578" y="1300163"/>
            <a:ext cx="4049713" cy="5241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i="1" dirty="0">
                <a:latin typeface="Calibri"/>
                <a:ea typeface="ＭＳ Ｐゴシック" charset="-128"/>
              </a:rPr>
              <a:t>no</a:t>
            </a:r>
            <a:r>
              <a:rPr lang="en-US" altLang="en-US" sz="2400" dirty="0">
                <a:latin typeface="Calibri"/>
                <a:ea typeface="ＭＳ Ｐゴシック" charset="-128"/>
              </a:rPr>
              <a:t> always-on server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arbitrary end systems directly communicate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peers request service from other peers, provide service in return to other peers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self scalability</a:t>
            </a: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 – new peers bring new service capacity, as well as new service demands</a:t>
            </a:r>
          </a:p>
          <a:p>
            <a:r>
              <a:rPr lang="en-US" altLang="en-US" sz="2400" dirty="0">
                <a:ea typeface="ＭＳ Ｐゴシック" charset="-128"/>
              </a:rPr>
              <a:t>Peers are intermittently connected and change IP addresses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Complex Management</a:t>
            </a:r>
            <a:endParaRPr lang="en-US" altLang="en-US" i="1" dirty="0">
              <a:ea typeface="ＭＳ Ｐゴシック" charset="-128"/>
            </a:endParaRPr>
          </a:p>
          <a:p>
            <a:pPr lvl="1"/>
            <a:endParaRPr lang="en-US" altLang="en-US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/>
            <a:endParaRPr lang="en-US" altLang="en-US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endParaRPr lang="en-US" altLang="en-US" dirty="0">
              <a:latin typeface="Calibri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6BD86996-6F06-0D4E-AD8A-E65089FD27E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68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6428" y="113771"/>
            <a:ext cx="7886700" cy="1325563"/>
          </a:xfrm>
        </p:spPr>
        <p:txBody>
          <a:bodyPr/>
          <a:lstStyle/>
          <a:p>
            <a:r>
              <a:rPr lang="en-US" altLang="en-US" dirty="0"/>
              <a:t>Hybrid of client-server and P2P</a:t>
            </a:r>
          </a:p>
        </p:txBody>
      </p:sp>
      <p:sp>
        <p:nvSpPr>
          <p:cNvPr id="3584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Skype</a:t>
            </a:r>
          </a:p>
          <a:p>
            <a:pPr lvl="1"/>
            <a:r>
              <a:rPr lang="en-US" altLang="en-US" sz="2000" dirty="0"/>
              <a:t>Internet telephony app</a:t>
            </a:r>
          </a:p>
          <a:p>
            <a:pPr lvl="1"/>
            <a:r>
              <a:rPr lang="en-US" altLang="en-US" sz="2000" dirty="0"/>
              <a:t>Finding address of remote party: centralized server(s)</a:t>
            </a:r>
          </a:p>
          <a:p>
            <a:pPr lvl="1"/>
            <a:r>
              <a:rPr lang="en-US" altLang="en-US" sz="2000" dirty="0"/>
              <a:t>Client-client connection is direct (not through server) </a:t>
            </a:r>
          </a:p>
          <a:p>
            <a:pPr lvl="1"/>
            <a:endParaRPr lang="en-US" altLang="en-US" sz="2000" dirty="0"/>
          </a:p>
          <a:p>
            <a:pPr>
              <a:buFont typeface="ZapfDingbats" charset="0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Instant messaging</a:t>
            </a:r>
          </a:p>
          <a:p>
            <a:pPr lvl="1"/>
            <a:r>
              <a:rPr lang="en-US" altLang="en-US" sz="2000" dirty="0"/>
              <a:t>Chatting between two users is P2P</a:t>
            </a:r>
          </a:p>
          <a:p>
            <a:pPr lvl="1"/>
            <a:r>
              <a:rPr lang="en-US" altLang="en-US" sz="2000" dirty="0"/>
              <a:t>Presence detection/location centralized:</a:t>
            </a:r>
          </a:p>
          <a:p>
            <a:pPr lvl="2"/>
            <a:r>
              <a:rPr lang="en-US" altLang="en-US" sz="1800" dirty="0">
                <a:latin typeface="Gill Sans" charset="0"/>
                <a:ea typeface="Gill Sans" charset="0"/>
                <a:cs typeface="Gill Sans" charset="0"/>
              </a:rPr>
              <a:t>User registers its IP address with central server when it comes online</a:t>
            </a:r>
          </a:p>
          <a:p>
            <a:pPr lvl="2"/>
            <a:r>
              <a:rPr lang="en-US" altLang="en-US" sz="1800" dirty="0">
                <a:latin typeface="Gill Sans" charset="0"/>
                <a:ea typeface="Gill Sans" charset="0"/>
                <a:cs typeface="Gill Sans" charset="0"/>
              </a:rPr>
              <a:t>User contacts central server to find IP addresses of buddies</a:t>
            </a:r>
          </a:p>
          <a:p>
            <a:pPr lvl="1"/>
            <a:endParaRPr lang="en-US" altLang="en-US" sz="2000" dirty="0"/>
          </a:p>
        </p:txBody>
      </p:sp>
      <p:pic>
        <p:nvPicPr>
          <p:cNvPr id="6" name="Picture 35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1" y="1031171"/>
            <a:ext cx="6953250" cy="17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39713"/>
            <a:ext cx="7772400" cy="860425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App-layer protocol defines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1650" y="1393825"/>
            <a:ext cx="3973513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types of messages exchanged,</a:t>
            </a:r>
            <a:r>
              <a:rPr lang="en-US" altLang="en-US" sz="2400" dirty="0">
                <a:latin typeface="Calibri"/>
                <a:ea typeface="ＭＳ Ｐゴシック" charset="-128"/>
              </a:rPr>
              <a:t> 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e.g., request, response </a:t>
            </a:r>
          </a:p>
          <a:p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syntax: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what fields in messages &amp; how fields are delineated</a:t>
            </a:r>
          </a:p>
          <a:p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semantics</a:t>
            </a:r>
            <a:r>
              <a:rPr lang="en-US" altLang="en-US" sz="2400" dirty="0">
                <a:latin typeface="Calibri"/>
                <a:ea typeface="ＭＳ Ｐゴシック" charset="-128"/>
              </a:rPr>
              <a:t> 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meaning of information in fields</a:t>
            </a:r>
          </a:p>
          <a:p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rules</a:t>
            </a:r>
            <a:r>
              <a:rPr lang="en-US" altLang="en-US" sz="2400" dirty="0">
                <a:latin typeface="Calibri"/>
                <a:ea typeface="ＭＳ Ｐゴシック" charset="-128"/>
              </a:rPr>
              <a:t> for when and how processes send &amp; respond to messages</a:t>
            </a:r>
          </a:p>
        </p:txBody>
      </p:sp>
      <p:sp>
        <p:nvSpPr>
          <p:cNvPr id="4403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7750" y="14081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open protocols: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defined in RFCs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allows for interoperability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e.g., HTTP, SMTP</a:t>
            </a:r>
          </a:p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proprietary protocols: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e.g., Skype</a:t>
            </a:r>
          </a:p>
        </p:txBody>
      </p:sp>
      <p:pic>
        <p:nvPicPr>
          <p:cNvPr id="5427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9112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  <p:bldP spid="4403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-11113"/>
            <a:ext cx="8305800" cy="1143001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What transport service does an app need?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66750" y="1141413"/>
            <a:ext cx="4316413" cy="2797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Calibri"/>
              </a:rPr>
              <a:t>data loss</a:t>
            </a:r>
          </a:p>
          <a:p>
            <a:pPr marL="233045" indent="-233045">
              <a:lnSpc>
                <a:spcPct val="100000"/>
              </a:lnSpc>
              <a:defRPr/>
            </a:pPr>
            <a:r>
              <a:rPr lang="en-US" sz="2400" dirty="0">
                <a:latin typeface="Calibri"/>
              </a:rPr>
              <a:t>some apps (e.g., file transfer, web transactions) require 100% reliable data transfer</a:t>
            </a:r>
            <a:r>
              <a:rPr lang="en-US" dirty="0">
                <a:latin typeface="Calibri"/>
              </a:rPr>
              <a:t> </a:t>
            </a:r>
          </a:p>
          <a:p>
            <a:pPr marL="233045" indent="-233045">
              <a:lnSpc>
                <a:spcPct val="100000"/>
              </a:lnSpc>
              <a:defRPr/>
            </a:pPr>
            <a:r>
              <a:rPr lang="en-US" sz="2400" dirty="0">
                <a:latin typeface="Calibri"/>
              </a:rPr>
              <a:t>other apps (e.g., audio) can tolerate some loss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Calibri"/>
            </a:endParaRPr>
          </a:p>
        </p:txBody>
      </p:sp>
      <p:sp>
        <p:nvSpPr>
          <p:cNvPr id="4506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92150" y="3724275"/>
            <a:ext cx="3810000" cy="2443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timing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some apps (e.g., Internet telephony, interactive games) require low delay to be </a:t>
            </a:r>
            <a:r>
              <a:rPr lang="ja-JP" altLang="en-US" sz="2400" dirty="0">
                <a:latin typeface="Calibri"/>
                <a:ea typeface="ＭＳ Ｐゴシック" charset="-128"/>
              </a:rPr>
              <a:t>“</a:t>
            </a:r>
            <a:r>
              <a:rPr lang="en-US" altLang="ja-JP" sz="2400" dirty="0">
                <a:latin typeface="Calibri"/>
                <a:ea typeface="ＭＳ Ｐゴシック" charset="-128"/>
              </a:rPr>
              <a:t>effective</a:t>
            </a:r>
            <a:r>
              <a:rPr lang="ja-JP" altLang="en-US" sz="2400" dirty="0">
                <a:latin typeface="Calibri"/>
                <a:ea typeface="ＭＳ Ｐゴシック" charset="-128"/>
              </a:rPr>
              <a:t>”</a:t>
            </a: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4905375" y="1101725"/>
            <a:ext cx="39354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 dirty="0">
                <a:solidFill>
                  <a:srgbClr val="CC0000"/>
                </a:solidFill>
                <a:latin typeface="Calibri"/>
              </a:rPr>
              <a:t>throughput</a:t>
            </a:r>
          </a:p>
          <a:p>
            <a:pPr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latin typeface="Calibri"/>
              </a:rPr>
              <a:t>some apps (e.g., multimedia) require minimum amount of throughput to be </a:t>
            </a:r>
            <a:r>
              <a:rPr lang="ja-JP" altLang="en-US" sz="2400" dirty="0">
                <a:latin typeface="Calibri"/>
              </a:rPr>
              <a:t>“</a:t>
            </a:r>
            <a:r>
              <a:rPr lang="en-US" altLang="ja-JP" sz="2400" dirty="0">
                <a:latin typeface="Calibri"/>
              </a:rPr>
              <a:t>effective</a:t>
            </a:r>
            <a:r>
              <a:rPr lang="ja-JP" altLang="en-US" sz="2400" dirty="0">
                <a:latin typeface="Calibri"/>
              </a:rPr>
              <a:t>”</a:t>
            </a:r>
            <a:endParaRPr lang="en-US" altLang="ja-JP" sz="2400" dirty="0">
              <a:latin typeface="Calibri"/>
            </a:endParaRPr>
          </a:p>
          <a:p>
            <a:pPr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latin typeface="Calibri"/>
              </a:rPr>
              <a:t>other apps (</a:t>
            </a:r>
            <a:r>
              <a:rPr lang="ja-JP" altLang="en-US" sz="2400" dirty="0">
                <a:latin typeface="Calibri"/>
              </a:rPr>
              <a:t>“</a:t>
            </a:r>
            <a:r>
              <a:rPr lang="en-US" altLang="ja-JP" sz="2400" dirty="0">
                <a:latin typeface="Calibri"/>
              </a:rPr>
              <a:t>elastic apps</a:t>
            </a:r>
            <a:r>
              <a:rPr lang="ja-JP" altLang="en-US" sz="2400" dirty="0">
                <a:latin typeface="Calibri"/>
              </a:rPr>
              <a:t>”</a:t>
            </a:r>
            <a:r>
              <a:rPr lang="en-US" altLang="ja-JP" sz="2400" dirty="0">
                <a:latin typeface="Calibri"/>
              </a:rPr>
              <a:t>) make use of whatever throughput they get </a:t>
            </a:r>
            <a:endParaRPr lang="en-US" altLang="en-US" sz="2400" dirty="0">
              <a:latin typeface="Calibri"/>
            </a:endParaRPr>
          </a:p>
        </p:txBody>
      </p:sp>
      <p:pic>
        <p:nvPicPr>
          <p:cNvPr id="56327" name="Picture 1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8" y="7635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73625" y="5303838"/>
            <a:ext cx="329898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t">
            <a:spAutoFit/>
          </a:bodyPr>
          <a:lstStyle/>
          <a:p>
            <a:pPr>
              <a:defRPr/>
            </a:pPr>
            <a:r>
              <a:rPr lang="en-US" sz="1800" dirty="0">
                <a:latin typeface="Calibri"/>
              </a:rPr>
              <a:t>Why is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bandwidth</a:t>
            </a:r>
            <a:r>
              <a:rPr lang="en-US" sz="1800" dirty="0">
                <a:latin typeface="Calibri"/>
              </a:rPr>
              <a:t> different from</a:t>
            </a:r>
            <a:r>
              <a:rPr lang="en-US" dirty="0">
                <a:latin typeface="Calibri"/>
              </a:rPr>
              <a:t> </a:t>
            </a:r>
            <a:endParaRPr lang="en-US" sz="1800" dirty="0">
              <a:latin typeface="Calibri"/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timing</a:t>
            </a:r>
            <a:r>
              <a:rPr lang="en-US" sz="1800" dirty="0">
                <a:latin typeface="Calibri"/>
              </a:rPr>
              <a:t> constraints?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uiExpand="1" build="p"/>
      <p:bldP spid="45062" grpId="0" uiExpand="1" build="p"/>
      <p:bldP spid="4506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7013"/>
            <a:ext cx="8201025" cy="815975"/>
          </a:xfrm>
        </p:spPr>
        <p:txBody>
          <a:bodyPr/>
          <a:lstStyle/>
          <a:p>
            <a:r>
              <a:rPr lang="en-US" altLang="en-US" sz="3200" dirty="0">
                <a:latin typeface="Calibri Light"/>
                <a:ea typeface="ＭＳ Ｐゴシック" charset="-128"/>
              </a:rPr>
              <a:t>Transport service requirements: common apps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pic>
        <p:nvPicPr>
          <p:cNvPr id="58371" name="Picture 2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171450" y="1749425"/>
            <a:ext cx="25415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application</a:t>
            </a: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text messaging</a:t>
            </a:r>
            <a:endParaRPr lang="en-US" altLang="en-US" sz="2400" dirty="0">
              <a:latin typeface="Calibri"/>
            </a:endParaRP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49220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data loss</a:t>
            </a: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 loss</a:t>
            </a:r>
            <a:endParaRPr lang="en-US" altLang="en-US" sz="2400" dirty="0">
              <a:latin typeface="Calibri"/>
            </a:endParaRP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4535488" y="1751013"/>
            <a:ext cx="25749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throughput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video:10kbps-5Mbps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Calibri"/>
              </a:rPr>
              <a:t>same as above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elastic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6935788" y="1752600"/>
            <a:ext cx="20621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time sensitive</a:t>
            </a: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yes, 100</a:t>
            </a:r>
            <a:r>
              <a:rPr lang="ja-JP" altLang="en-US" dirty="0">
                <a:latin typeface="Calibri"/>
              </a:rPr>
              <a:t>’</a:t>
            </a:r>
            <a:r>
              <a:rPr lang="en-US" altLang="ja-JP" dirty="0">
                <a:latin typeface="Calibri"/>
              </a:rPr>
              <a:t>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yes, few secs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yes, 100’s 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yes and no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Calibri"/>
              </a:rPr>
              <a:t>no</a:t>
            </a:r>
            <a:endParaRPr lang="en-US" altLang="ja-JP" dirty="0">
              <a:latin typeface="Calibri"/>
            </a:endParaRPr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 flipV="1">
            <a:off x="884238" y="2133600"/>
            <a:ext cx="75628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Line 14"/>
          <p:cNvSpPr>
            <a:spLocks noChangeShapeType="1"/>
          </p:cNvSpPr>
          <p:nvPr/>
        </p:nvSpPr>
        <p:spPr bwMode="auto">
          <a:xfrm flipV="1">
            <a:off x="800100" y="4883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7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68288"/>
            <a:ext cx="7772400" cy="858837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Internet transport protocols services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768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66838"/>
            <a:ext cx="4095750" cy="4953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TCP service: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reliable transport</a:t>
            </a:r>
            <a:r>
              <a:rPr lang="en-US" altLang="en-US" sz="2400" i="1" dirty="0">
                <a:solidFill>
                  <a:schemeClr val="accent2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sz="2400" dirty="0">
                <a:latin typeface="Calibri"/>
                <a:ea typeface="ＭＳ Ｐゴシック" charset="-128"/>
              </a:rPr>
              <a:t>between sending and receiving process</a:t>
            </a:r>
            <a:endParaRPr lang="en-US" altLang="en-US" sz="2400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flow control:</a:t>
            </a:r>
            <a:r>
              <a:rPr lang="en-US" altLang="en-US" sz="2400" dirty="0">
                <a:latin typeface="Calibri"/>
                <a:ea typeface="ＭＳ Ｐゴシック" charset="-128"/>
              </a:rPr>
              <a:t> sender won’</a:t>
            </a:r>
            <a:r>
              <a:rPr lang="en-US" altLang="ja-JP" sz="2400" dirty="0">
                <a:latin typeface="Calibri"/>
                <a:ea typeface="ＭＳ Ｐゴシック" charset="-128"/>
              </a:rPr>
              <a:t>t overwhelm receiver 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congestion control:</a:t>
            </a:r>
            <a:r>
              <a:rPr lang="en-US" altLang="en-US" sz="2400" dirty="0">
                <a:latin typeface="Calibri"/>
                <a:ea typeface="ＭＳ Ｐゴシック" charset="-128"/>
              </a:rPr>
              <a:t> throttle sender when network overloaded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does not provide:</a:t>
            </a:r>
            <a:r>
              <a:rPr lang="en-US" altLang="en-US" sz="2400" dirty="0">
                <a:latin typeface="Calibri"/>
                <a:ea typeface="ＭＳ Ｐゴシック" charset="-128"/>
              </a:rPr>
              <a:t> timing, minimum throughput guarantee, security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connection-oriented:</a:t>
            </a:r>
            <a:r>
              <a:rPr lang="en-US" altLang="en-US" sz="2400" dirty="0">
                <a:latin typeface="Calibri"/>
                <a:ea typeface="ＭＳ Ｐゴシック" charset="-128"/>
              </a:rPr>
              <a:t> setup required between client and server processes</a:t>
            </a:r>
          </a:p>
          <a:p>
            <a:pPr>
              <a:lnSpc>
                <a:spcPct val="75000"/>
              </a:lnSpc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33925" y="1247243"/>
            <a:ext cx="366712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Calibri"/>
              </a:rPr>
              <a:t>UDP service:</a:t>
            </a:r>
          </a:p>
          <a:p>
            <a:pPr marL="233045" indent="-233045">
              <a:defRPr/>
            </a:pPr>
            <a:r>
              <a:rPr lang="en-US" sz="2400" i="1" dirty="0">
                <a:solidFill>
                  <a:srgbClr val="CC0000"/>
                </a:solidFill>
                <a:latin typeface="Calibri"/>
              </a:rPr>
              <a:t>unreliable data transfer</a:t>
            </a:r>
            <a:r>
              <a:rPr lang="en-US" sz="2400" dirty="0">
                <a:latin typeface="Calibri"/>
              </a:rPr>
              <a:t> between sending and receiving process</a:t>
            </a:r>
          </a:p>
          <a:p>
            <a:pPr marL="233045" indent="-233045">
              <a:defRPr/>
            </a:pPr>
            <a:r>
              <a:rPr lang="en-US" sz="2400" i="1" dirty="0">
                <a:solidFill>
                  <a:srgbClr val="CC0000"/>
                </a:solidFill>
                <a:latin typeface="Calibri"/>
              </a:rPr>
              <a:t>does not provide:</a:t>
            </a:r>
            <a:r>
              <a:rPr lang="en-US" sz="2400" dirty="0">
                <a:latin typeface="Calibri"/>
              </a:rPr>
              <a:t> reliability, flow control, congestion control, timing, throughput guarantee, security, or connection setup, </a:t>
            </a:r>
          </a:p>
          <a:p>
            <a:pPr>
              <a:defRPr/>
            </a:pPr>
            <a:endParaRPr lang="en-US" sz="2400" dirty="0">
              <a:latin typeface="Calibri"/>
            </a:endParaRPr>
          </a:p>
          <a:p>
            <a:pPr marL="233045" indent="-233045">
              <a:defRPr/>
            </a:pPr>
            <a:r>
              <a:rPr lang="en-US" sz="2400" u="sng" dirty="0">
                <a:solidFill>
                  <a:srgbClr val="CC0000"/>
                </a:solidFill>
                <a:latin typeface="Calibri"/>
              </a:rPr>
              <a:t>Q:</a:t>
            </a:r>
            <a:r>
              <a:rPr lang="en-US" sz="2400" dirty="0">
                <a:latin typeface="Calibri"/>
              </a:rPr>
              <a:t> why bother?  Why is there a UDP?</a:t>
            </a:r>
          </a:p>
        </p:txBody>
      </p:sp>
      <p:pic>
        <p:nvPicPr>
          <p:cNvPr id="60422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8588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61938"/>
            <a:ext cx="8747125" cy="838200"/>
          </a:xfrm>
        </p:spPr>
        <p:txBody>
          <a:bodyPr/>
          <a:lstStyle/>
          <a:p>
            <a:r>
              <a:rPr lang="en-US" altLang="en-US" sz="3200" dirty="0">
                <a:latin typeface="Calibri Light"/>
                <a:ea typeface="ＭＳ Ｐゴシック" charset="-128"/>
              </a:rPr>
              <a:t>Internet apps:  application, transport protocols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pic>
        <p:nvPicPr>
          <p:cNvPr id="624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400600" y="1773238"/>
            <a:ext cx="2622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application</a:t>
            </a: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remote terminal access</a:t>
            </a:r>
          </a:p>
          <a:p>
            <a:pPr algn="r">
              <a:spcBef>
                <a:spcPct val="0"/>
              </a:spcBef>
            </a:pPr>
            <a:r>
              <a:rPr lang="en-US" altLang="en-US" dirty="0">
                <a:latin typeface="Calibri"/>
              </a:rPr>
              <a:t>Web 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naming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alibri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201988" y="1458913"/>
            <a:ext cx="245137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layer protocol</a:t>
            </a: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Telnet [RFC 854], SSH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HTTP (e.g., YouTube), </a:t>
            </a:r>
            <a:br>
              <a:rPr lang="en-US" dirty="0">
                <a:latin typeface="ＭＳ Ｐゴシック"/>
              </a:rPr>
            </a:br>
            <a:r>
              <a:rPr lang="en-US" altLang="en-US" dirty="0">
                <a:latin typeface="Calibri"/>
              </a:rPr>
              <a:t>RTP [RFC 1889]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SIP, RTP, 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(e.g., Skype)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/>
              </a:rPr>
              <a:t>DNS</a:t>
            </a: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6030913" y="1477963"/>
            <a:ext cx="26241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"/>
              </a:rPr>
              <a:t>transport protocol</a:t>
            </a: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Calibri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/>
              </a:rPr>
              <a:t>UDP (and TCP)</a:t>
            </a:r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>
            <a:off x="1071563" y="2152650"/>
            <a:ext cx="73342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 flipV="1">
            <a:off x="1023938" y="2743200"/>
            <a:ext cx="73247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9"/>
          <p:cNvSpPr>
            <a:spLocks noChangeShapeType="1"/>
          </p:cNvSpPr>
          <p:nvPr/>
        </p:nvSpPr>
        <p:spPr bwMode="auto">
          <a:xfrm flipV="1">
            <a:off x="1044575" y="3038475"/>
            <a:ext cx="72961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0"/>
          <p:cNvSpPr>
            <a:spLocks noChangeShapeType="1"/>
          </p:cNvSpPr>
          <p:nvPr/>
        </p:nvSpPr>
        <p:spPr bwMode="auto">
          <a:xfrm flipV="1">
            <a:off x="1042988" y="3333750"/>
            <a:ext cx="7277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 flipV="1">
            <a:off x="1073150" y="3657600"/>
            <a:ext cx="7258050" cy="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 flipV="1">
            <a:off x="1014413" y="4257675"/>
            <a:ext cx="7315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839788" y="4881563"/>
            <a:ext cx="7343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839788" y="5263615"/>
            <a:ext cx="7343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Socket Programming with UDP and TCP 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Web and HTTP 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Electronic Mail (SMTP, POP3, IMAP)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DNS</a:t>
            </a: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0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Socket programming 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222210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395413"/>
            <a:ext cx="8021638" cy="15335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goal:</a:t>
            </a:r>
            <a:r>
              <a:rPr lang="en-US" altLang="en-US" dirty="0">
                <a:solidFill>
                  <a:srgbClr val="000000"/>
                </a:solidFill>
                <a:latin typeface="Calibri"/>
                <a:ea typeface="ＭＳ Ｐゴシック" charset="-128"/>
              </a:rPr>
              <a:t> learn how to build client/server applications that communicate using sockets</a:t>
            </a:r>
            <a:endParaRPr lang="en-US" altLang="en-US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socket:</a:t>
            </a:r>
            <a:r>
              <a:rPr lang="en-US" altLang="en-US" dirty="0">
                <a:latin typeface="Calibri"/>
                <a:ea typeface="ＭＳ Ｐゴシック" charset="-128"/>
              </a:rPr>
              <a:t> door between application process and end-end-transport protocol </a:t>
            </a:r>
          </a:p>
        </p:txBody>
      </p:sp>
      <p:grpSp>
        <p:nvGrpSpPr>
          <p:cNvPr id="222213" name="Group 60"/>
          <p:cNvGrpSpPr>
            <a:grpSpLocks/>
          </p:cNvGrpSpPr>
          <p:nvPr/>
        </p:nvGrpSpPr>
        <p:grpSpPr bwMode="auto">
          <a:xfrm>
            <a:off x="296863" y="3335338"/>
            <a:ext cx="8208962" cy="2536825"/>
            <a:chOff x="358775" y="3459163"/>
            <a:chExt cx="8208963" cy="2536825"/>
          </a:xfrm>
        </p:grpSpPr>
        <p:sp>
          <p:nvSpPr>
            <p:cNvPr id="222215" name="Freeform 44"/>
            <p:cNvSpPr>
              <a:spLocks/>
            </p:cNvSpPr>
            <p:nvPr/>
          </p:nvSpPr>
          <p:spPr bwMode="auto">
            <a:xfrm>
              <a:off x="6654800" y="3468688"/>
              <a:ext cx="736600" cy="1998662"/>
            </a:xfrm>
            <a:custGeom>
              <a:avLst/>
              <a:gdLst>
                <a:gd name="T0" fmla="*/ 2147483647 w 464"/>
                <a:gd name="T1" fmla="*/ 2147483647 h 1259"/>
                <a:gd name="T2" fmla="*/ 0 w 464"/>
                <a:gd name="T3" fmla="*/ 0 h 1259"/>
                <a:gd name="T4" fmla="*/ 2147483647 w 464"/>
                <a:gd name="T5" fmla="*/ 2147483647 h 1259"/>
                <a:gd name="T6" fmla="*/ 2147483647 w 464"/>
                <a:gd name="T7" fmla="*/ 2147483647 h 1259"/>
                <a:gd name="T8" fmla="*/ 2147483647 w 464"/>
                <a:gd name="T9" fmla="*/ 2147483647 h 1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1259"/>
                <a:gd name="T17" fmla="*/ 464 w 464"/>
                <a:gd name="T18" fmla="*/ 1259 h 1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1259">
                  <a:moveTo>
                    <a:pt x="464" y="1060"/>
                  </a:moveTo>
                  <a:lnTo>
                    <a:pt x="0" y="0"/>
                  </a:lnTo>
                  <a:lnTo>
                    <a:pt x="6" y="1258"/>
                  </a:lnTo>
                  <a:lnTo>
                    <a:pt x="382" y="1259"/>
                  </a:lnTo>
                  <a:lnTo>
                    <a:pt x="464" y="106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6" name="Freeform 7"/>
            <p:cNvSpPr>
              <a:spLocks/>
            </p:cNvSpPr>
            <p:nvPr/>
          </p:nvSpPr>
          <p:spPr bwMode="auto">
            <a:xfrm>
              <a:off x="3340100" y="4765675"/>
              <a:ext cx="1808163" cy="1031875"/>
            </a:xfrm>
            <a:custGeom>
              <a:avLst/>
              <a:gdLst>
                <a:gd name="T0" fmla="*/ 2147483647 w 2135"/>
                <a:gd name="T1" fmla="*/ 2147483647 h 1662"/>
                <a:gd name="T2" fmla="*/ 2147483647 w 2135"/>
                <a:gd name="T3" fmla="*/ 2147483647 h 1662"/>
                <a:gd name="T4" fmla="*/ 2147483647 w 2135"/>
                <a:gd name="T5" fmla="*/ 2147483647 h 1662"/>
                <a:gd name="T6" fmla="*/ 2147483647 w 2135"/>
                <a:gd name="T7" fmla="*/ 2147483647 h 1662"/>
                <a:gd name="T8" fmla="*/ 2147483647 w 2135"/>
                <a:gd name="T9" fmla="*/ 2147483647 h 1662"/>
                <a:gd name="T10" fmla="*/ 2147483647 w 2135"/>
                <a:gd name="T11" fmla="*/ 2147483647 h 1662"/>
                <a:gd name="T12" fmla="*/ 2147483647 w 2135"/>
                <a:gd name="T13" fmla="*/ 2147483647 h 1662"/>
                <a:gd name="T14" fmla="*/ 2147483647 w 2135"/>
                <a:gd name="T15" fmla="*/ 2147483647 h 1662"/>
                <a:gd name="T16" fmla="*/ 2147483647 w 2135"/>
                <a:gd name="T17" fmla="*/ 2147483647 h 1662"/>
                <a:gd name="T18" fmla="*/ 2147483647 w 2135"/>
                <a:gd name="T19" fmla="*/ 2147483647 h 1662"/>
                <a:gd name="T20" fmla="*/ 2147483647 w 2135"/>
                <a:gd name="T21" fmla="*/ 214748364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7" name="Text Box 51"/>
            <p:cNvSpPr txBox="1">
              <a:spLocks noChangeArrowheads="1"/>
            </p:cNvSpPr>
            <p:nvPr/>
          </p:nvSpPr>
          <p:spPr bwMode="auto">
            <a:xfrm>
              <a:off x="3778250" y="4897438"/>
              <a:ext cx="8747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222218" name="Line 52"/>
            <p:cNvSpPr>
              <a:spLocks noChangeShapeType="1"/>
            </p:cNvSpPr>
            <p:nvPr/>
          </p:nvSpPr>
          <p:spPr bwMode="auto">
            <a:xfrm>
              <a:off x="3098800" y="5308600"/>
              <a:ext cx="221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9" name="Text Box 53"/>
            <p:cNvSpPr txBox="1">
              <a:spLocks noChangeArrowheads="1"/>
            </p:cNvSpPr>
            <p:nvPr/>
          </p:nvSpPr>
          <p:spPr bwMode="auto">
            <a:xfrm>
              <a:off x="7119938" y="4533900"/>
              <a:ext cx="10636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controlled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by OS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222220" name="Text Box 56"/>
            <p:cNvSpPr txBox="1">
              <a:spLocks noChangeArrowheads="1"/>
            </p:cNvSpPr>
            <p:nvPr/>
          </p:nvSpPr>
          <p:spPr bwMode="auto">
            <a:xfrm>
              <a:off x="7097713" y="3633788"/>
              <a:ext cx="14700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controlled by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app developer</a:t>
              </a:r>
            </a:p>
          </p:txBody>
        </p:sp>
        <p:sp>
          <p:nvSpPr>
            <p:cNvPr id="222221" name="Freeform 50"/>
            <p:cNvSpPr>
              <a:spLocks/>
            </p:cNvSpPr>
            <p:nvPr/>
          </p:nvSpPr>
          <p:spPr bwMode="auto">
            <a:xfrm>
              <a:off x="914400" y="3532188"/>
              <a:ext cx="758825" cy="1997075"/>
            </a:xfrm>
            <a:custGeom>
              <a:avLst/>
              <a:gdLst>
                <a:gd name="T0" fmla="*/ 0 w 478"/>
                <a:gd name="T1" fmla="*/ 2147483647 h 1258"/>
                <a:gd name="T2" fmla="*/ 2147483647 w 478"/>
                <a:gd name="T3" fmla="*/ 0 h 1258"/>
                <a:gd name="T4" fmla="*/ 2147483647 w 478"/>
                <a:gd name="T5" fmla="*/ 2147483647 h 1258"/>
                <a:gd name="T6" fmla="*/ 2147483647 w 478"/>
                <a:gd name="T7" fmla="*/ 2147483647 h 1258"/>
                <a:gd name="T8" fmla="*/ 0 w 478"/>
                <a:gd name="T9" fmla="*/ 2147483647 h 1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258"/>
                <a:gd name="T17" fmla="*/ 478 w 478"/>
                <a:gd name="T18" fmla="*/ 1258 h 1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258">
                  <a:moveTo>
                    <a:pt x="0" y="1040"/>
                  </a:moveTo>
                  <a:lnTo>
                    <a:pt x="478" y="0"/>
                  </a:lnTo>
                  <a:lnTo>
                    <a:pt x="472" y="1258"/>
                  </a:lnTo>
                  <a:lnTo>
                    <a:pt x="41" y="1246"/>
                  </a:lnTo>
                  <a:lnTo>
                    <a:pt x="0" y="104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2" name="Rectangle 23"/>
            <p:cNvSpPr>
              <a:spLocks noChangeArrowheads="1"/>
            </p:cNvSpPr>
            <p:nvPr/>
          </p:nvSpPr>
          <p:spPr bwMode="auto">
            <a:xfrm>
              <a:off x="1717675" y="3487738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23" name="Rectangle 24"/>
            <p:cNvSpPr>
              <a:spLocks noChangeArrowheads="1"/>
            </p:cNvSpPr>
            <p:nvPr/>
          </p:nvSpPr>
          <p:spPr bwMode="auto">
            <a:xfrm>
              <a:off x="1679575" y="3541713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24" name="Line 25"/>
            <p:cNvSpPr>
              <a:spLocks noChangeShapeType="1"/>
            </p:cNvSpPr>
            <p:nvPr/>
          </p:nvSpPr>
          <p:spPr bwMode="auto">
            <a:xfrm>
              <a:off x="1689100" y="43021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5" name="Text Box 26"/>
            <p:cNvSpPr txBox="1">
              <a:spLocks noChangeArrowheads="1"/>
            </p:cNvSpPr>
            <p:nvPr/>
          </p:nvSpPr>
          <p:spPr bwMode="auto">
            <a:xfrm>
              <a:off x="1646238" y="42846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222226" name="Line 27"/>
            <p:cNvSpPr>
              <a:spLocks noChangeShapeType="1"/>
            </p:cNvSpPr>
            <p:nvPr/>
          </p:nvSpPr>
          <p:spPr bwMode="auto">
            <a:xfrm>
              <a:off x="1697038" y="462280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7" name="Line 28"/>
            <p:cNvSpPr>
              <a:spLocks noChangeShapeType="1"/>
            </p:cNvSpPr>
            <p:nvPr/>
          </p:nvSpPr>
          <p:spPr bwMode="auto">
            <a:xfrm>
              <a:off x="1682750" y="493236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8" name="Line 29"/>
            <p:cNvSpPr>
              <a:spLocks noChangeShapeType="1"/>
            </p:cNvSpPr>
            <p:nvPr/>
          </p:nvSpPr>
          <p:spPr bwMode="auto">
            <a:xfrm>
              <a:off x="1682750" y="521811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9" name="Text Box 26"/>
            <p:cNvSpPr txBox="1">
              <a:spLocks noChangeArrowheads="1"/>
            </p:cNvSpPr>
            <p:nvPr/>
          </p:nvSpPr>
          <p:spPr bwMode="auto">
            <a:xfrm>
              <a:off x="1681163" y="35321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222230" name="Text Box 26"/>
            <p:cNvSpPr txBox="1">
              <a:spLocks noChangeArrowheads="1"/>
            </p:cNvSpPr>
            <p:nvPr/>
          </p:nvSpPr>
          <p:spPr bwMode="auto">
            <a:xfrm>
              <a:off x="1636713" y="51895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222231" name="Text Box 26"/>
            <p:cNvSpPr txBox="1">
              <a:spLocks noChangeArrowheads="1"/>
            </p:cNvSpPr>
            <p:nvPr/>
          </p:nvSpPr>
          <p:spPr bwMode="auto">
            <a:xfrm>
              <a:off x="1655763" y="49037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222232" name="Text Box 26"/>
            <p:cNvSpPr txBox="1">
              <a:spLocks noChangeArrowheads="1"/>
            </p:cNvSpPr>
            <p:nvPr/>
          </p:nvSpPr>
          <p:spPr bwMode="auto">
            <a:xfrm>
              <a:off x="1646238" y="46085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222233" name="Oval 62"/>
            <p:cNvSpPr>
              <a:spLocks noChangeArrowheads="1"/>
            </p:cNvSpPr>
            <p:nvPr/>
          </p:nvSpPr>
          <p:spPr bwMode="auto">
            <a:xfrm>
              <a:off x="1814513" y="3806825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22234" name="Group 63"/>
            <p:cNvGrpSpPr>
              <a:grpSpLocks/>
            </p:cNvGrpSpPr>
            <p:nvPr/>
          </p:nvGrpSpPr>
          <p:grpSpPr bwMode="auto">
            <a:xfrm>
              <a:off x="2062163" y="4167188"/>
              <a:ext cx="546100" cy="225425"/>
              <a:chOff x="1287" y="2524"/>
              <a:chExt cx="260" cy="100"/>
            </a:xfrm>
          </p:grpSpPr>
          <p:sp>
            <p:nvSpPr>
              <p:cNvPr id="222264" name="Rectangle 64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5" name="Rectangle 65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6" name="Rectangle 66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7" name="Rectangle 67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2235" name="Rectangle 23"/>
            <p:cNvSpPr>
              <a:spLocks noChangeArrowheads="1"/>
            </p:cNvSpPr>
            <p:nvPr/>
          </p:nvSpPr>
          <p:spPr bwMode="auto">
            <a:xfrm>
              <a:off x="5380038" y="3459163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36" name="Rectangle 24"/>
            <p:cNvSpPr>
              <a:spLocks noChangeArrowheads="1"/>
            </p:cNvSpPr>
            <p:nvPr/>
          </p:nvSpPr>
          <p:spPr bwMode="auto">
            <a:xfrm>
              <a:off x="5341938" y="3513138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37" name="Line 25"/>
            <p:cNvSpPr>
              <a:spLocks noChangeShapeType="1"/>
            </p:cNvSpPr>
            <p:nvPr/>
          </p:nvSpPr>
          <p:spPr bwMode="auto">
            <a:xfrm>
              <a:off x="5351463" y="427355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8" name="Text Box 26"/>
            <p:cNvSpPr txBox="1">
              <a:spLocks noChangeArrowheads="1"/>
            </p:cNvSpPr>
            <p:nvPr/>
          </p:nvSpPr>
          <p:spPr bwMode="auto">
            <a:xfrm>
              <a:off x="5308600" y="42560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222239" name="Line 27"/>
            <p:cNvSpPr>
              <a:spLocks noChangeShapeType="1"/>
            </p:cNvSpPr>
            <p:nvPr/>
          </p:nvSpPr>
          <p:spPr bwMode="auto">
            <a:xfrm>
              <a:off x="5359400" y="45942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0" name="Line 28"/>
            <p:cNvSpPr>
              <a:spLocks noChangeShapeType="1"/>
            </p:cNvSpPr>
            <p:nvPr/>
          </p:nvSpPr>
          <p:spPr bwMode="auto">
            <a:xfrm>
              <a:off x="5345113" y="490378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Line 29"/>
            <p:cNvSpPr>
              <a:spLocks noChangeShapeType="1"/>
            </p:cNvSpPr>
            <p:nvPr/>
          </p:nvSpPr>
          <p:spPr bwMode="auto">
            <a:xfrm>
              <a:off x="5345113" y="518953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2" name="Text Box 26"/>
            <p:cNvSpPr txBox="1">
              <a:spLocks noChangeArrowheads="1"/>
            </p:cNvSpPr>
            <p:nvPr/>
          </p:nvSpPr>
          <p:spPr bwMode="auto">
            <a:xfrm>
              <a:off x="5343525" y="35036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222243" name="Text Box 26"/>
            <p:cNvSpPr txBox="1">
              <a:spLocks noChangeArrowheads="1"/>
            </p:cNvSpPr>
            <p:nvPr/>
          </p:nvSpPr>
          <p:spPr bwMode="auto">
            <a:xfrm>
              <a:off x="5299075" y="51609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222244" name="Text Box 26"/>
            <p:cNvSpPr txBox="1">
              <a:spLocks noChangeArrowheads="1"/>
            </p:cNvSpPr>
            <p:nvPr/>
          </p:nvSpPr>
          <p:spPr bwMode="auto">
            <a:xfrm>
              <a:off x="5318125" y="48752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222245" name="Text Box 26"/>
            <p:cNvSpPr txBox="1">
              <a:spLocks noChangeArrowheads="1"/>
            </p:cNvSpPr>
            <p:nvPr/>
          </p:nvSpPr>
          <p:spPr bwMode="auto">
            <a:xfrm>
              <a:off x="5308600" y="45799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222246" name="Oval 80"/>
            <p:cNvSpPr>
              <a:spLocks noChangeArrowheads="1"/>
            </p:cNvSpPr>
            <p:nvPr/>
          </p:nvSpPr>
          <p:spPr bwMode="auto">
            <a:xfrm>
              <a:off x="5476875" y="3778250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22247" name="Group 81"/>
            <p:cNvGrpSpPr>
              <a:grpSpLocks/>
            </p:cNvGrpSpPr>
            <p:nvPr/>
          </p:nvGrpSpPr>
          <p:grpSpPr bwMode="auto">
            <a:xfrm>
              <a:off x="5724525" y="4138613"/>
              <a:ext cx="546100" cy="225425"/>
              <a:chOff x="1287" y="2524"/>
              <a:chExt cx="260" cy="100"/>
            </a:xfrm>
          </p:grpSpPr>
          <p:sp>
            <p:nvSpPr>
              <p:cNvPr id="222260" name="Rectangle 82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1" name="Rectangle 83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2" name="Rectangle 84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3" name="Rectangle 85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2248" name="Line 87"/>
            <p:cNvSpPr>
              <a:spLocks noChangeShapeType="1"/>
            </p:cNvSpPr>
            <p:nvPr/>
          </p:nvSpPr>
          <p:spPr bwMode="auto">
            <a:xfrm flipH="1">
              <a:off x="6534150" y="3910013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49" name="Line 88"/>
            <p:cNvSpPr>
              <a:spLocks noChangeShapeType="1"/>
            </p:cNvSpPr>
            <p:nvPr/>
          </p:nvSpPr>
          <p:spPr bwMode="auto">
            <a:xfrm>
              <a:off x="6759575" y="4335463"/>
              <a:ext cx="0" cy="10223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0" name="Line 89"/>
            <p:cNvSpPr>
              <a:spLocks noChangeShapeType="1"/>
            </p:cNvSpPr>
            <p:nvPr/>
          </p:nvSpPr>
          <p:spPr bwMode="auto">
            <a:xfrm flipH="1">
              <a:off x="6783388" y="4835525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1" name="Text Box 56"/>
            <p:cNvSpPr txBox="1">
              <a:spLocks noChangeArrowheads="1"/>
            </p:cNvSpPr>
            <p:nvPr/>
          </p:nvSpPr>
          <p:spPr bwMode="auto">
            <a:xfrm>
              <a:off x="3697288" y="3590925"/>
              <a:ext cx="917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rgbClr val="CC0000"/>
                  </a:solidFill>
                </a:rPr>
                <a:t>socket</a:t>
              </a:r>
            </a:p>
          </p:txBody>
        </p:sp>
        <p:sp>
          <p:nvSpPr>
            <p:cNvPr id="222252" name="Line 91"/>
            <p:cNvSpPr>
              <a:spLocks noChangeShapeType="1"/>
            </p:cNvSpPr>
            <p:nvPr/>
          </p:nvSpPr>
          <p:spPr bwMode="auto">
            <a:xfrm flipV="1">
              <a:off x="2700338" y="3790950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3" name="Line 92"/>
            <p:cNvSpPr>
              <a:spLocks noChangeShapeType="1"/>
            </p:cNvSpPr>
            <p:nvPr/>
          </p:nvSpPr>
          <p:spPr bwMode="auto">
            <a:xfrm flipH="1" flipV="1">
              <a:off x="4635500" y="3779838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54" name="Group 93"/>
            <p:cNvGrpSpPr>
              <a:grpSpLocks/>
            </p:cNvGrpSpPr>
            <p:nvPr/>
          </p:nvGrpSpPr>
          <p:grpSpPr bwMode="auto">
            <a:xfrm>
              <a:off x="358775" y="4808538"/>
              <a:ext cx="1035050" cy="904875"/>
              <a:chOff x="-44" y="1473"/>
              <a:chExt cx="981" cy="1105"/>
            </a:xfrm>
          </p:grpSpPr>
          <p:pic>
            <p:nvPicPr>
              <p:cNvPr id="222258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259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22255" name="Group 96"/>
            <p:cNvGrpSpPr>
              <a:grpSpLocks/>
            </p:cNvGrpSpPr>
            <p:nvPr/>
          </p:nvGrpSpPr>
          <p:grpSpPr bwMode="auto">
            <a:xfrm flipH="1">
              <a:off x="7075488" y="5091113"/>
              <a:ext cx="1035050" cy="904875"/>
              <a:chOff x="-44" y="1473"/>
              <a:chExt cx="981" cy="1105"/>
            </a:xfrm>
          </p:grpSpPr>
          <p:pic>
            <p:nvPicPr>
              <p:cNvPr id="222256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257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222214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2" y="7524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04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0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Socket programming 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222210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395413"/>
            <a:ext cx="8021638" cy="15335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goal:</a:t>
            </a:r>
            <a:r>
              <a:rPr lang="en-US" altLang="en-US" dirty="0">
                <a:solidFill>
                  <a:srgbClr val="000000"/>
                </a:solidFill>
                <a:latin typeface="Calibri"/>
                <a:ea typeface="ＭＳ Ｐゴシック" charset="-128"/>
              </a:rPr>
              <a:t> learn how to build client/server applications that communicate using sockets</a:t>
            </a:r>
            <a:endParaRPr lang="en-US" altLang="en-US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socket:</a:t>
            </a:r>
            <a:r>
              <a:rPr lang="en-US" altLang="en-US" dirty="0">
                <a:latin typeface="Calibri"/>
                <a:ea typeface="ＭＳ Ｐゴシック" charset="-128"/>
              </a:rPr>
              <a:t> door between application process and end-end-transport protocol </a:t>
            </a:r>
          </a:p>
        </p:txBody>
      </p:sp>
      <p:grpSp>
        <p:nvGrpSpPr>
          <p:cNvPr id="222213" name="Group 60"/>
          <p:cNvGrpSpPr>
            <a:grpSpLocks/>
          </p:cNvGrpSpPr>
          <p:nvPr/>
        </p:nvGrpSpPr>
        <p:grpSpPr bwMode="auto">
          <a:xfrm>
            <a:off x="296863" y="3335338"/>
            <a:ext cx="8208962" cy="2536825"/>
            <a:chOff x="358775" y="3459163"/>
            <a:chExt cx="8208963" cy="2536825"/>
          </a:xfrm>
        </p:grpSpPr>
        <p:sp>
          <p:nvSpPr>
            <p:cNvPr id="222215" name="Freeform 44"/>
            <p:cNvSpPr>
              <a:spLocks/>
            </p:cNvSpPr>
            <p:nvPr/>
          </p:nvSpPr>
          <p:spPr bwMode="auto">
            <a:xfrm>
              <a:off x="6654800" y="3468688"/>
              <a:ext cx="736600" cy="1998662"/>
            </a:xfrm>
            <a:custGeom>
              <a:avLst/>
              <a:gdLst>
                <a:gd name="T0" fmla="*/ 2147483647 w 464"/>
                <a:gd name="T1" fmla="*/ 2147483647 h 1259"/>
                <a:gd name="T2" fmla="*/ 0 w 464"/>
                <a:gd name="T3" fmla="*/ 0 h 1259"/>
                <a:gd name="T4" fmla="*/ 2147483647 w 464"/>
                <a:gd name="T5" fmla="*/ 2147483647 h 1259"/>
                <a:gd name="T6" fmla="*/ 2147483647 w 464"/>
                <a:gd name="T7" fmla="*/ 2147483647 h 1259"/>
                <a:gd name="T8" fmla="*/ 2147483647 w 464"/>
                <a:gd name="T9" fmla="*/ 2147483647 h 1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1259"/>
                <a:gd name="T17" fmla="*/ 464 w 464"/>
                <a:gd name="T18" fmla="*/ 1259 h 1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1259">
                  <a:moveTo>
                    <a:pt x="464" y="1060"/>
                  </a:moveTo>
                  <a:lnTo>
                    <a:pt x="0" y="0"/>
                  </a:lnTo>
                  <a:lnTo>
                    <a:pt x="6" y="1258"/>
                  </a:lnTo>
                  <a:lnTo>
                    <a:pt x="382" y="1259"/>
                  </a:lnTo>
                  <a:lnTo>
                    <a:pt x="464" y="106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6" name="Freeform 7"/>
            <p:cNvSpPr>
              <a:spLocks/>
            </p:cNvSpPr>
            <p:nvPr/>
          </p:nvSpPr>
          <p:spPr bwMode="auto">
            <a:xfrm>
              <a:off x="3340100" y="4765675"/>
              <a:ext cx="1808163" cy="1031875"/>
            </a:xfrm>
            <a:custGeom>
              <a:avLst/>
              <a:gdLst>
                <a:gd name="T0" fmla="*/ 2147483647 w 2135"/>
                <a:gd name="T1" fmla="*/ 2147483647 h 1662"/>
                <a:gd name="T2" fmla="*/ 2147483647 w 2135"/>
                <a:gd name="T3" fmla="*/ 2147483647 h 1662"/>
                <a:gd name="T4" fmla="*/ 2147483647 w 2135"/>
                <a:gd name="T5" fmla="*/ 2147483647 h 1662"/>
                <a:gd name="T6" fmla="*/ 2147483647 w 2135"/>
                <a:gd name="T7" fmla="*/ 2147483647 h 1662"/>
                <a:gd name="T8" fmla="*/ 2147483647 w 2135"/>
                <a:gd name="T9" fmla="*/ 2147483647 h 1662"/>
                <a:gd name="T10" fmla="*/ 2147483647 w 2135"/>
                <a:gd name="T11" fmla="*/ 2147483647 h 1662"/>
                <a:gd name="T12" fmla="*/ 2147483647 w 2135"/>
                <a:gd name="T13" fmla="*/ 2147483647 h 1662"/>
                <a:gd name="T14" fmla="*/ 2147483647 w 2135"/>
                <a:gd name="T15" fmla="*/ 2147483647 h 1662"/>
                <a:gd name="T16" fmla="*/ 2147483647 w 2135"/>
                <a:gd name="T17" fmla="*/ 2147483647 h 1662"/>
                <a:gd name="T18" fmla="*/ 2147483647 w 2135"/>
                <a:gd name="T19" fmla="*/ 2147483647 h 1662"/>
                <a:gd name="T20" fmla="*/ 2147483647 w 2135"/>
                <a:gd name="T21" fmla="*/ 214748364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7" name="Text Box 51"/>
            <p:cNvSpPr txBox="1">
              <a:spLocks noChangeArrowheads="1"/>
            </p:cNvSpPr>
            <p:nvPr/>
          </p:nvSpPr>
          <p:spPr bwMode="auto">
            <a:xfrm>
              <a:off x="3778250" y="4897438"/>
              <a:ext cx="8747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222218" name="Line 52"/>
            <p:cNvSpPr>
              <a:spLocks noChangeShapeType="1"/>
            </p:cNvSpPr>
            <p:nvPr/>
          </p:nvSpPr>
          <p:spPr bwMode="auto">
            <a:xfrm>
              <a:off x="3098800" y="5308600"/>
              <a:ext cx="221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9" name="Text Box 53"/>
            <p:cNvSpPr txBox="1">
              <a:spLocks noChangeArrowheads="1"/>
            </p:cNvSpPr>
            <p:nvPr/>
          </p:nvSpPr>
          <p:spPr bwMode="auto">
            <a:xfrm>
              <a:off x="7119938" y="4533900"/>
              <a:ext cx="10636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controlled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by OS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222220" name="Text Box 56"/>
            <p:cNvSpPr txBox="1">
              <a:spLocks noChangeArrowheads="1"/>
            </p:cNvSpPr>
            <p:nvPr/>
          </p:nvSpPr>
          <p:spPr bwMode="auto">
            <a:xfrm>
              <a:off x="7097713" y="3633788"/>
              <a:ext cx="14700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controlled by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app developer</a:t>
              </a:r>
            </a:p>
          </p:txBody>
        </p:sp>
        <p:sp>
          <p:nvSpPr>
            <p:cNvPr id="222221" name="Freeform 50"/>
            <p:cNvSpPr>
              <a:spLocks/>
            </p:cNvSpPr>
            <p:nvPr/>
          </p:nvSpPr>
          <p:spPr bwMode="auto">
            <a:xfrm>
              <a:off x="914400" y="3532188"/>
              <a:ext cx="758825" cy="1997075"/>
            </a:xfrm>
            <a:custGeom>
              <a:avLst/>
              <a:gdLst>
                <a:gd name="T0" fmla="*/ 0 w 478"/>
                <a:gd name="T1" fmla="*/ 2147483647 h 1258"/>
                <a:gd name="T2" fmla="*/ 2147483647 w 478"/>
                <a:gd name="T3" fmla="*/ 0 h 1258"/>
                <a:gd name="T4" fmla="*/ 2147483647 w 478"/>
                <a:gd name="T5" fmla="*/ 2147483647 h 1258"/>
                <a:gd name="T6" fmla="*/ 2147483647 w 478"/>
                <a:gd name="T7" fmla="*/ 2147483647 h 1258"/>
                <a:gd name="T8" fmla="*/ 0 w 478"/>
                <a:gd name="T9" fmla="*/ 2147483647 h 1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258"/>
                <a:gd name="T17" fmla="*/ 478 w 478"/>
                <a:gd name="T18" fmla="*/ 1258 h 1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258">
                  <a:moveTo>
                    <a:pt x="0" y="1040"/>
                  </a:moveTo>
                  <a:lnTo>
                    <a:pt x="478" y="0"/>
                  </a:lnTo>
                  <a:lnTo>
                    <a:pt x="472" y="1258"/>
                  </a:lnTo>
                  <a:lnTo>
                    <a:pt x="41" y="1246"/>
                  </a:lnTo>
                  <a:lnTo>
                    <a:pt x="0" y="104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2" name="Rectangle 23"/>
            <p:cNvSpPr>
              <a:spLocks noChangeArrowheads="1"/>
            </p:cNvSpPr>
            <p:nvPr/>
          </p:nvSpPr>
          <p:spPr bwMode="auto">
            <a:xfrm>
              <a:off x="1717675" y="3487738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23" name="Rectangle 24"/>
            <p:cNvSpPr>
              <a:spLocks noChangeArrowheads="1"/>
            </p:cNvSpPr>
            <p:nvPr/>
          </p:nvSpPr>
          <p:spPr bwMode="auto">
            <a:xfrm>
              <a:off x="1679575" y="3541713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24" name="Line 25"/>
            <p:cNvSpPr>
              <a:spLocks noChangeShapeType="1"/>
            </p:cNvSpPr>
            <p:nvPr/>
          </p:nvSpPr>
          <p:spPr bwMode="auto">
            <a:xfrm>
              <a:off x="1689100" y="43021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5" name="Text Box 26"/>
            <p:cNvSpPr txBox="1">
              <a:spLocks noChangeArrowheads="1"/>
            </p:cNvSpPr>
            <p:nvPr/>
          </p:nvSpPr>
          <p:spPr bwMode="auto">
            <a:xfrm>
              <a:off x="1646238" y="42846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222226" name="Line 27"/>
            <p:cNvSpPr>
              <a:spLocks noChangeShapeType="1"/>
            </p:cNvSpPr>
            <p:nvPr/>
          </p:nvSpPr>
          <p:spPr bwMode="auto">
            <a:xfrm>
              <a:off x="1697038" y="462280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7" name="Line 28"/>
            <p:cNvSpPr>
              <a:spLocks noChangeShapeType="1"/>
            </p:cNvSpPr>
            <p:nvPr/>
          </p:nvSpPr>
          <p:spPr bwMode="auto">
            <a:xfrm>
              <a:off x="1682750" y="493236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8" name="Line 29"/>
            <p:cNvSpPr>
              <a:spLocks noChangeShapeType="1"/>
            </p:cNvSpPr>
            <p:nvPr/>
          </p:nvSpPr>
          <p:spPr bwMode="auto">
            <a:xfrm>
              <a:off x="1682750" y="521811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9" name="Text Box 26"/>
            <p:cNvSpPr txBox="1">
              <a:spLocks noChangeArrowheads="1"/>
            </p:cNvSpPr>
            <p:nvPr/>
          </p:nvSpPr>
          <p:spPr bwMode="auto">
            <a:xfrm>
              <a:off x="1681163" y="35321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222230" name="Text Box 26"/>
            <p:cNvSpPr txBox="1">
              <a:spLocks noChangeArrowheads="1"/>
            </p:cNvSpPr>
            <p:nvPr/>
          </p:nvSpPr>
          <p:spPr bwMode="auto">
            <a:xfrm>
              <a:off x="1636713" y="51895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222231" name="Text Box 26"/>
            <p:cNvSpPr txBox="1">
              <a:spLocks noChangeArrowheads="1"/>
            </p:cNvSpPr>
            <p:nvPr/>
          </p:nvSpPr>
          <p:spPr bwMode="auto">
            <a:xfrm>
              <a:off x="1655763" y="49037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222232" name="Text Box 26"/>
            <p:cNvSpPr txBox="1">
              <a:spLocks noChangeArrowheads="1"/>
            </p:cNvSpPr>
            <p:nvPr/>
          </p:nvSpPr>
          <p:spPr bwMode="auto">
            <a:xfrm>
              <a:off x="1646238" y="46085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222233" name="Oval 62"/>
            <p:cNvSpPr>
              <a:spLocks noChangeArrowheads="1"/>
            </p:cNvSpPr>
            <p:nvPr/>
          </p:nvSpPr>
          <p:spPr bwMode="auto">
            <a:xfrm>
              <a:off x="1814513" y="3806825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22234" name="Group 63"/>
            <p:cNvGrpSpPr>
              <a:grpSpLocks/>
            </p:cNvGrpSpPr>
            <p:nvPr/>
          </p:nvGrpSpPr>
          <p:grpSpPr bwMode="auto">
            <a:xfrm>
              <a:off x="2062163" y="4167188"/>
              <a:ext cx="546100" cy="225425"/>
              <a:chOff x="1287" y="2524"/>
              <a:chExt cx="260" cy="100"/>
            </a:xfrm>
          </p:grpSpPr>
          <p:sp>
            <p:nvSpPr>
              <p:cNvPr id="222264" name="Rectangle 64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5" name="Rectangle 65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6" name="Rectangle 66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7" name="Rectangle 67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2235" name="Rectangle 23"/>
            <p:cNvSpPr>
              <a:spLocks noChangeArrowheads="1"/>
            </p:cNvSpPr>
            <p:nvPr/>
          </p:nvSpPr>
          <p:spPr bwMode="auto">
            <a:xfrm>
              <a:off x="5380038" y="3459163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36" name="Rectangle 24"/>
            <p:cNvSpPr>
              <a:spLocks noChangeArrowheads="1"/>
            </p:cNvSpPr>
            <p:nvPr/>
          </p:nvSpPr>
          <p:spPr bwMode="auto">
            <a:xfrm>
              <a:off x="5341938" y="3513138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22237" name="Line 25"/>
            <p:cNvSpPr>
              <a:spLocks noChangeShapeType="1"/>
            </p:cNvSpPr>
            <p:nvPr/>
          </p:nvSpPr>
          <p:spPr bwMode="auto">
            <a:xfrm>
              <a:off x="5351463" y="427355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8" name="Text Box 26"/>
            <p:cNvSpPr txBox="1">
              <a:spLocks noChangeArrowheads="1"/>
            </p:cNvSpPr>
            <p:nvPr/>
          </p:nvSpPr>
          <p:spPr bwMode="auto">
            <a:xfrm>
              <a:off x="5308600" y="42560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222239" name="Line 27"/>
            <p:cNvSpPr>
              <a:spLocks noChangeShapeType="1"/>
            </p:cNvSpPr>
            <p:nvPr/>
          </p:nvSpPr>
          <p:spPr bwMode="auto">
            <a:xfrm>
              <a:off x="5359400" y="45942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0" name="Line 28"/>
            <p:cNvSpPr>
              <a:spLocks noChangeShapeType="1"/>
            </p:cNvSpPr>
            <p:nvPr/>
          </p:nvSpPr>
          <p:spPr bwMode="auto">
            <a:xfrm>
              <a:off x="5345113" y="490378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Line 29"/>
            <p:cNvSpPr>
              <a:spLocks noChangeShapeType="1"/>
            </p:cNvSpPr>
            <p:nvPr/>
          </p:nvSpPr>
          <p:spPr bwMode="auto">
            <a:xfrm>
              <a:off x="5345113" y="518953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2" name="Text Box 26"/>
            <p:cNvSpPr txBox="1">
              <a:spLocks noChangeArrowheads="1"/>
            </p:cNvSpPr>
            <p:nvPr/>
          </p:nvSpPr>
          <p:spPr bwMode="auto">
            <a:xfrm>
              <a:off x="5343525" y="35036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222243" name="Text Box 26"/>
            <p:cNvSpPr txBox="1">
              <a:spLocks noChangeArrowheads="1"/>
            </p:cNvSpPr>
            <p:nvPr/>
          </p:nvSpPr>
          <p:spPr bwMode="auto">
            <a:xfrm>
              <a:off x="5299075" y="51609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222244" name="Text Box 26"/>
            <p:cNvSpPr txBox="1">
              <a:spLocks noChangeArrowheads="1"/>
            </p:cNvSpPr>
            <p:nvPr/>
          </p:nvSpPr>
          <p:spPr bwMode="auto">
            <a:xfrm>
              <a:off x="5318125" y="48752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222245" name="Text Box 26"/>
            <p:cNvSpPr txBox="1">
              <a:spLocks noChangeArrowheads="1"/>
            </p:cNvSpPr>
            <p:nvPr/>
          </p:nvSpPr>
          <p:spPr bwMode="auto">
            <a:xfrm>
              <a:off x="5308600" y="45799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222246" name="Oval 80"/>
            <p:cNvSpPr>
              <a:spLocks noChangeArrowheads="1"/>
            </p:cNvSpPr>
            <p:nvPr/>
          </p:nvSpPr>
          <p:spPr bwMode="auto">
            <a:xfrm>
              <a:off x="5476875" y="3778250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22247" name="Group 81"/>
            <p:cNvGrpSpPr>
              <a:grpSpLocks/>
            </p:cNvGrpSpPr>
            <p:nvPr/>
          </p:nvGrpSpPr>
          <p:grpSpPr bwMode="auto">
            <a:xfrm>
              <a:off x="5724525" y="4138613"/>
              <a:ext cx="546100" cy="225425"/>
              <a:chOff x="1287" y="2524"/>
              <a:chExt cx="260" cy="100"/>
            </a:xfrm>
          </p:grpSpPr>
          <p:sp>
            <p:nvSpPr>
              <p:cNvPr id="222260" name="Rectangle 82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1" name="Rectangle 83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2" name="Rectangle 84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63" name="Rectangle 85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2248" name="Line 87"/>
            <p:cNvSpPr>
              <a:spLocks noChangeShapeType="1"/>
            </p:cNvSpPr>
            <p:nvPr/>
          </p:nvSpPr>
          <p:spPr bwMode="auto">
            <a:xfrm flipH="1">
              <a:off x="6534150" y="3910013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49" name="Line 88"/>
            <p:cNvSpPr>
              <a:spLocks noChangeShapeType="1"/>
            </p:cNvSpPr>
            <p:nvPr/>
          </p:nvSpPr>
          <p:spPr bwMode="auto">
            <a:xfrm>
              <a:off x="6759575" y="4335463"/>
              <a:ext cx="0" cy="10223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0" name="Line 89"/>
            <p:cNvSpPr>
              <a:spLocks noChangeShapeType="1"/>
            </p:cNvSpPr>
            <p:nvPr/>
          </p:nvSpPr>
          <p:spPr bwMode="auto">
            <a:xfrm flipH="1">
              <a:off x="6783388" y="4835525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1" name="Text Box 56"/>
            <p:cNvSpPr txBox="1">
              <a:spLocks noChangeArrowheads="1"/>
            </p:cNvSpPr>
            <p:nvPr/>
          </p:nvSpPr>
          <p:spPr bwMode="auto">
            <a:xfrm>
              <a:off x="3697288" y="3590925"/>
              <a:ext cx="917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rgbClr val="CC0000"/>
                  </a:solidFill>
                </a:rPr>
                <a:t>socket</a:t>
              </a:r>
            </a:p>
          </p:txBody>
        </p:sp>
        <p:sp>
          <p:nvSpPr>
            <p:cNvPr id="222252" name="Line 91"/>
            <p:cNvSpPr>
              <a:spLocks noChangeShapeType="1"/>
            </p:cNvSpPr>
            <p:nvPr/>
          </p:nvSpPr>
          <p:spPr bwMode="auto">
            <a:xfrm flipV="1">
              <a:off x="2700338" y="3790950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3" name="Line 92"/>
            <p:cNvSpPr>
              <a:spLocks noChangeShapeType="1"/>
            </p:cNvSpPr>
            <p:nvPr/>
          </p:nvSpPr>
          <p:spPr bwMode="auto">
            <a:xfrm flipH="1" flipV="1">
              <a:off x="4635500" y="3779838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54" name="Group 93"/>
            <p:cNvGrpSpPr>
              <a:grpSpLocks/>
            </p:cNvGrpSpPr>
            <p:nvPr/>
          </p:nvGrpSpPr>
          <p:grpSpPr bwMode="auto">
            <a:xfrm>
              <a:off x="358775" y="4808538"/>
              <a:ext cx="1035050" cy="904875"/>
              <a:chOff x="-44" y="1473"/>
              <a:chExt cx="981" cy="1105"/>
            </a:xfrm>
          </p:grpSpPr>
          <p:pic>
            <p:nvPicPr>
              <p:cNvPr id="222258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259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22255" name="Group 96"/>
            <p:cNvGrpSpPr>
              <a:grpSpLocks/>
            </p:cNvGrpSpPr>
            <p:nvPr/>
          </p:nvGrpSpPr>
          <p:grpSpPr bwMode="auto">
            <a:xfrm flipH="1">
              <a:off x="7075488" y="5091113"/>
              <a:ext cx="1035050" cy="904875"/>
              <a:chOff x="-44" y="1473"/>
              <a:chExt cx="981" cy="1105"/>
            </a:xfrm>
          </p:grpSpPr>
          <p:pic>
            <p:nvPicPr>
              <p:cNvPr id="222256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257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222214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2" y="7524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95487FB9-FB6E-EC49-A550-EE580F97FEC2}"/>
              </a:ext>
            </a:extLst>
          </p:cNvPr>
          <p:cNvSpPr txBox="1">
            <a:spLocks noChangeArrowheads="1"/>
          </p:cNvSpPr>
          <p:nvPr/>
        </p:nvSpPr>
        <p:spPr>
          <a:xfrm>
            <a:off x="202019" y="5598669"/>
            <a:ext cx="9144000" cy="1533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SzPct val="65000"/>
              <a:buFont typeface="Wingdings" charset="2"/>
              <a:buNone/>
            </a:pPr>
            <a:r>
              <a:rPr lang="en-US" altLang="en-US" sz="2800" i="1" dirty="0">
                <a:solidFill>
                  <a:srgbClr val="22228B"/>
                </a:solidFill>
                <a:latin typeface="Calibri"/>
                <a:ea typeface="ＭＳ Ｐゴシック" charset="-128"/>
              </a:rPr>
              <a:t>Two socket types for two transport services:</a:t>
            </a:r>
          </a:p>
          <a:p>
            <a:pPr marL="342900" lvl="1" indent="-342900">
              <a:buSzPct val="65000"/>
            </a:pPr>
            <a:r>
              <a:rPr lang="en-US" altLang="en-US" sz="22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UDP:</a:t>
            </a:r>
            <a:r>
              <a:rPr lang="en-US" altLang="en-US" sz="2200" dirty="0">
                <a:solidFill>
                  <a:srgbClr val="00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sz="2200" dirty="0">
                <a:latin typeface="Calibri"/>
                <a:ea typeface="ＭＳ Ｐゴシック" charset="-128"/>
              </a:rPr>
              <a:t>unreliable </a:t>
            </a:r>
            <a:r>
              <a:rPr lang="en-US" altLang="en-US" sz="2200" dirty="0">
                <a:ea typeface="ＭＳ Ｐゴシック" charset="-128"/>
              </a:rPr>
              <a:t>datagram (User Datagram Protocol)</a:t>
            </a:r>
            <a:endParaRPr lang="en-US" altLang="en-US" sz="2200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marL="342900" lvl="1" indent="-342900">
              <a:buSzPct val="65000"/>
            </a:pPr>
            <a:r>
              <a:rPr lang="en-US" altLang="en-US" sz="22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TCP:</a:t>
            </a:r>
            <a:r>
              <a:rPr lang="en-US" altLang="en-US" sz="2200" dirty="0">
                <a:latin typeface="Calibri"/>
                <a:ea typeface="ＭＳ Ｐゴシック" charset="-128"/>
              </a:rPr>
              <a:t> reliable, byte stream-oriented </a:t>
            </a:r>
            <a:r>
              <a:rPr lang="en-US" altLang="en-US" sz="2200" dirty="0">
                <a:ea typeface="ＭＳ Ｐゴシック" charset="-128"/>
              </a:rPr>
              <a:t>(Transmission Control Protocol)</a:t>
            </a:r>
            <a:endParaRPr lang="en-US" altLang="en-US" sz="2200" dirty="0">
              <a:latin typeface="Calibri"/>
              <a:ea typeface="ＭＳ Ｐゴシック" charset="-128"/>
            </a:endParaRPr>
          </a:p>
          <a:p>
            <a:pPr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2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683585" y="1824038"/>
            <a:ext cx="1721977" cy="59531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466" y="1835327"/>
            <a:ext cx="1859084" cy="673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02144" y="1920875"/>
            <a:ext cx="15658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physical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5613" y="220717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ea typeface="ＭＳ Ｐゴシック" charset="-128"/>
              </a:rPr>
              <a:t>Application Layer</a:t>
            </a:r>
          </a:p>
        </p:txBody>
      </p:sp>
      <p:pic>
        <p:nvPicPr>
          <p:cNvPr id="17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207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E2ABB-C100-8F4A-8581-71478401D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86" y="2720611"/>
            <a:ext cx="5677705" cy="32035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7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Socket Programming with UDP and TCP 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Web and HTTP 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Electronic Mail (SMTP, POP3, IMAP)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DNS</a:t>
            </a:r>
          </a:p>
          <a:p>
            <a:pPr eaLnBrk="1" hangingPunct="1">
              <a:buFont typeface="Wingdings" charset="2"/>
              <a:buChar char="q"/>
            </a:pP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Web and HTTP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0488"/>
            <a:ext cx="77724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3200" i="1" dirty="0">
                <a:latin typeface="Calibri"/>
                <a:ea typeface="ＭＳ Ｐゴシック" charset="-128"/>
              </a:rPr>
              <a:t>First, a review…</a:t>
            </a:r>
          </a:p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web page</a:t>
            </a:r>
            <a:r>
              <a:rPr lang="en-US" altLang="en-US" dirty="0">
                <a:latin typeface="Calibri"/>
                <a:ea typeface="ＭＳ Ｐゴシック" charset="-128"/>
              </a:rPr>
              <a:t> consists of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objects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object can be HTML file, JPEG image, Java applet, audio file,…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web page consists of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base HTML-file</a:t>
            </a:r>
            <a:r>
              <a:rPr lang="en-US" altLang="en-US" dirty="0">
                <a:latin typeface="Calibri"/>
                <a:ea typeface="ＭＳ Ｐゴシック" charset="-128"/>
              </a:rPr>
              <a:t> which includes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several referenced objects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each object is addressable by a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URL, </a:t>
            </a:r>
            <a:r>
              <a:rPr lang="en-US" altLang="en-US" dirty="0">
                <a:latin typeface="Calibri"/>
                <a:ea typeface="ＭＳ Ｐゴシック" charset="-128"/>
              </a:rPr>
              <a:t>e.g.,</a:t>
            </a:r>
          </a:p>
          <a:p>
            <a:pPr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grpSp>
        <p:nvGrpSpPr>
          <p:cNvPr id="67589" name="Group 10"/>
          <p:cNvGrpSpPr>
            <a:grpSpLocks/>
          </p:cNvGrpSpPr>
          <p:nvPr/>
        </p:nvGrpSpPr>
        <p:grpSpPr bwMode="auto">
          <a:xfrm>
            <a:off x="1201738" y="4781199"/>
            <a:ext cx="6835775" cy="1144588"/>
            <a:chOff x="788" y="2955"/>
            <a:chExt cx="4306" cy="721"/>
          </a:xfrm>
        </p:grpSpPr>
        <p:sp>
          <p:nvSpPr>
            <p:cNvPr id="67591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latin typeface="Courier New" charset="0"/>
                </a:rPr>
                <a:t>www.someschool.edu</a:t>
              </a:r>
              <a:r>
                <a:rPr lang="en-US" altLang="en-US" sz="2400" dirty="0">
                  <a:latin typeface="Courier New" charset="0"/>
                </a:rPr>
                <a:t>/</a:t>
              </a:r>
              <a:r>
                <a:rPr lang="en-US" altLang="en-US" sz="2400" dirty="0" err="1">
                  <a:latin typeface="Courier New" charset="0"/>
                </a:rPr>
                <a:t>someDept</a:t>
              </a:r>
              <a:r>
                <a:rPr lang="en-US" altLang="en-US" sz="2400" dirty="0">
                  <a:latin typeface="Courier New" charset="0"/>
                </a:rPr>
                <a:t>/</a:t>
              </a:r>
              <a:r>
                <a:rPr lang="en-US" altLang="en-US" sz="2400" dirty="0" err="1">
                  <a:latin typeface="Courier New" charset="0"/>
                </a:rPr>
                <a:t>pic.gif</a:t>
              </a:r>
              <a:endParaRPr lang="en-US" altLang="en-US" sz="2400" dirty="0">
                <a:latin typeface="Courier New" charset="0"/>
              </a:endParaRPr>
            </a:p>
          </p:txBody>
        </p:sp>
        <p:sp>
          <p:nvSpPr>
            <p:cNvPr id="67592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Comic Sans MS" charset="0"/>
              </a:endParaRPr>
            </a:p>
          </p:txBody>
        </p:sp>
        <p:sp>
          <p:nvSpPr>
            <p:cNvPr id="67593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Comic Sans MS" charset="0"/>
              </a:endParaRPr>
            </a:p>
          </p:txBody>
        </p:sp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host name</a:t>
              </a:r>
            </a:p>
          </p:txBody>
        </p:sp>
        <p:sp>
          <p:nvSpPr>
            <p:cNvPr id="67595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path</a:t>
              </a:r>
              <a:r>
                <a:rPr lang="en-US" altLang="en-US" sz="2400">
                  <a:latin typeface="Comic Sans MS" charset="0"/>
                </a:rPr>
                <a:t> </a:t>
              </a:r>
              <a:r>
                <a:rPr lang="en-US" altLang="en-US" sz="2400"/>
                <a:t>name</a:t>
              </a:r>
            </a:p>
          </p:txBody>
        </p:sp>
      </p:grpSp>
      <p:pic>
        <p:nvPicPr>
          <p:cNvPr id="6759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820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>
            <a:normAutofit/>
          </a:bodyPr>
          <a:lstStyle/>
          <a:p>
            <a:r>
              <a:rPr lang="en-US" altLang="en-US">
                <a:latin typeface="Calibri Light" charset="0"/>
                <a:ea typeface="Calibri Light" charset="0"/>
                <a:cs typeface="Calibri Light" charset="0"/>
              </a:rPr>
              <a:t>HTTP overview</a:t>
            </a:r>
            <a:endParaRPr lang="en-US" altLang="en-US" sz="480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Web</a:t>
            </a:r>
            <a:r>
              <a:rPr lang="ja-JP" altLang="en-US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ja-JP" sz="2400" dirty="0">
                <a:latin typeface="Calibri" charset="0"/>
                <a:ea typeface="Calibri" charset="0"/>
                <a:cs typeface="Calibri" charset="0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client/server model</a:t>
            </a:r>
          </a:p>
          <a:p>
            <a:pPr marL="685800" lvl="1" indent="-228600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client</a:t>
            </a:r>
            <a:r>
              <a:rPr lang="en-US" altLang="en-US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browser that requests, receives, (using HTTP protocol) and </a:t>
            </a: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displays</a:t>
            </a: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Web objects </a:t>
            </a:r>
          </a:p>
          <a:p>
            <a:pPr marL="685800" lvl="1" indent="-228600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server: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charset="2"/>
              <a:buNone/>
            </a:pP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Firefox browser</a:t>
            </a:r>
            <a:endParaRPr lang="en-US" altLang="en-US" sz="2400" dirty="0"/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server</a:t>
            </a:r>
            <a:endParaRPr lang="en-US" altLang="en-US" sz="2400"/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auto">
          <a:xfrm>
            <a:off x="4800600" y="5218113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Safari browser</a:t>
            </a:r>
            <a:endParaRPr lang="en-US" altLang="en-US" sz="24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69688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9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C0000"/>
                  </a:solidFill>
                </a:rPr>
                <a:t>HTTP request</a:t>
              </a:r>
              <a:endParaRPr lang="en-US" altLang="en-US" sz="2400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69686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7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C0000"/>
                  </a:solidFill>
                </a:rPr>
                <a:t>HTTP response</a:t>
              </a:r>
              <a:endParaRPr lang="en-US" altLang="en-US" sz="2400" dirty="0">
                <a:solidFill>
                  <a:srgbClr val="CC0000"/>
                </a:solidFill>
              </a:endParaRPr>
            </a:p>
          </p:txBody>
        </p:sp>
      </p:grpSp>
      <p:pic>
        <p:nvPicPr>
          <p:cNvPr id="69642" name="Picture 3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19163"/>
            <a:ext cx="33401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69684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5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C0000"/>
                  </a:solidFill>
                </a:rPr>
                <a:t>HTTP request</a:t>
              </a:r>
              <a:endParaRPr lang="en-US" altLang="en-US" sz="2400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69682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3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C0000"/>
                  </a:solidFill>
                </a:rPr>
                <a:t>HTTP response</a:t>
              </a:r>
              <a:endParaRPr lang="en-US" altLang="en-US" sz="2400" dirty="0">
                <a:solidFill>
                  <a:srgbClr val="CC0000"/>
                </a:solidFill>
              </a:endParaRPr>
            </a:p>
          </p:txBody>
        </p:sp>
      </p:grpSp>
      <p:pic>
        <p:nvPicPr>
          <p:cNvPr id="69645" name="Picture 43" descr="iphone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46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6968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8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9647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69648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50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9653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678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679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9654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9655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676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677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9656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57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9658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9674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675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9659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60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672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673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9661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2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4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5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6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7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8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9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69670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71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overview</a:t>
            </a:r>
          </a:p>
        </p:txBody>
      </p:sp>
      <p:sp>
        <p:nvSpPr>
          <p:cNvPr id="880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4513" y="1511300"/>
            <a:ext cx="39719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Calibri"/>
              </a:rPr>
              <a:t>Uses TCP: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client initiates TCP connection (creates socket) to server,  port 80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server accepts TCP connection from client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HTTP messages (application-layer protocol messages) exchanged between browser (HTTP client) and Web server (HTTP server)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TCP connection closed</a:t>
            </a:r>
            <a:endParaRPr lang="en-US" dirty="0">
              <a:latin typeface="Calibri"/>
            </a:endParaRPr>
          </a:p>
        </p:txBody>
      </p:sp>
      <p:sp>
        <p:nvSpPr>
          <p:cNvPr id="8807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1566863"/>
            <a:ext cx="3200400" cy="144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is 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stateless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”</a:t>
            </a:r>
            <a:endParaRPr lang="en-US" altLang="ja-JP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server maintains no information about past client requests</a:t>
            </a:r>
          </a:p>
        </p:txBody>
      </p:sp>
      <p:sp>
        <p:nvSpPr>
          <p:cNvPr id="71683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>
              <a:latin typeface="Comic Sans MS" charset="0"/>
            </a:endParaRPr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>
              <a:latin typeface="Comic Sans MS" charset="0"/>
            </a:endParaRPr>
          </a:p>
        </p:txBody>
      </p:sp>
      <p:sp>
        <p:nvSpPr>
          <p:cNvPr id="88072" name="Rectangle 6"/>
          <p:cNvSpPr>
            <a:spLocks noChangeArrowheads="1"/>
          </p:cNvSpPr>
          <p:nvPr/>
        </p:nvSpPr>
        <p:spPr bwMode="auto">
          <a:xfrm>
            <a:off x="4852988" y="3614738"/>
            <a:ext cx="3752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400" dirty="0">
                <a:solidFill>
                  <a:srgbClr val="000099"/>
                </a:solidFill>
                <a:latin typeface="Calibri"/>
              </a:rPr>
              <a:t>protocols that maintain </a:t>
            </a:r>
            <a:r>
              <a:rPr lang="ja-JP" altLang="en-US" sz="2400">
                <a:solidFill>
                  <a:srgbClr val="000099"/>
                </a:solidFill>
                <a:latin typeface="Calibri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Calibri"/>
              </a:rPr>
              <a:t>state</a:t>
            </a:r>
            <a:r>
              <a:rPr lang="ja-JP" altLang="en-US" sz="2400">
                <a:solidFill>
                  <a:srgbClr val="000099"/>
                </a:solidFill>
                <a:latin typeface="Calibri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Calibri"/>
              </a:rPr>
              <a:t> are complex!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dirty="0">
                <a:latin typeface="Calibri"/>
              </a:rPr>
              <a:t>past history (state) must be maintained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dirty="0">
                <a:latin typeface="Calibri"/>
              </a:rPr>
              <a:t>if server/client crashes, their views of </a:t>
            </a:r>
            <a:r>
              <a:rPr lang="ja-JP" altLang="en-US">
                <a:latin typeface="Calibri"/>
              </a:rPr>
              <a:t>“</a:t>
            </a:r>
            <a:r>
              <a:rPr lang="en-US" altLang="ja-JP" dirty="0">
                <a:latin typeface="Calibri"/>
              </a:rPr>
              <a:t>state</a:t>
            </a:r>
            <a:r>
              <a:rPr lang="ja-JP" altLang="en-US">
                <a:latin typeface="Calibri"/>
              </a:rPr>
              <a:t>”</a:t>
            </a:r>
            <a:r>
              <a:rPr lang="en-US" altLang="ja-JP" dirty="0">
                <a:latin typeface="Calibri"/>
              </a:rPr>
              <a:t> may be inconsistent, must be reconciled</a:t>
            </a:r>
          </a:p>
          <a:p>
            <a:pPr>
              <a:buFont typeface="ZapfDingbats" charset="0"/>
              <a:buChar char="r"/>
            </a:pPr>
            <a:endParaRPr lang="en-US" altLang="en-US" dirty="0">
              <a:latin typeface="Calibri"/>
            </a:endParaRPr>
          </a:p>
        </p:txBody>
      </p:sp>
      <p:sp>
        <p:nvSpPr>
          <p:cNvPr id="71689" name="Text Box 8"/>
          <p:cNvSpPr txBox="1">
            <a:spLocks noChangeArrowheads="1"/>
          </p:cNvSpPr>
          <p:nvPr/>
        </p:nvSpPr>
        <p:spPr bwMode="auto">
          <a:xfrm>
            <a:off x="7641178" y="3160713"/>
            <a:ext cx="840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Calibri"/>
              </a:rPr>
              <a:t>aside</a:t>
            </a:r>
          </a:p>
        </p:txBody>
      </p:sp>
      <p:pic>
        <p:nvPicPr>
          <p:cNvPr id="7169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020763"/>
            <a:ext cx="346815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uiExpand="1" build="p"/>
      <p:bldP spid="88071" grpId="0" uiExpand="1" build="p"/>
      <p:bldP spid="71683" grpId="0" animBg="1"/>
      <p:bldP spid="88072" grpId="0"/>
      <p:bldP spid="716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connections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non-persistent HTTP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at most one object sent over TCP connection</a:t>
            </a:r>
          </a:p>
          <a:p>
            <a:pPr lvl="1"/>
            <a:r>
              <a:rPr lang="en-US" altLang="en-US" sz="2800" dirty="0">
                <a:latin typeface="Calibri"/>
                <a:ea typeface="ＭＳ Ｐゴシック" charset="-128"/>
              </a:rPr>
              <a:t>connection then closed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downloading multiple objects required multiple connections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7373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67194" y="1792288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persistent HTTP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multiple objects can be sent over single TCP connection between client, server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7373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55713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uiExpand="1" build="p"/>
      <p:bldP spid="7373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90500"/>
            <a:ext cx="7772400" cy="8667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Non-persistent HTTP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757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1638" y="1046691"/>
            <a:ext cx="7942262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suppose user enters URL:</a:t>
            </a:r>
          </a:p>
        </p:txBody>
      </p:sp>
      <p:sp>
        <p:nvSpPr>
          <p:cNvPr id="532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33" y="1711498"/>
            <a:ext cx="4163133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18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1a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.</a:t>
            </a:r>
            <a:r>
              <a:rPr lang="en-US" altLang="en-US" sz="1800" dirty="0">
                <a:latin typeface="Calibri"/>
                <a:ea typeface="ＭＳ Ｐゴシック" charset="-128"/>
              </a:rPr>
              <a:t> HTTP client initiates TCP connection to HTTP server (process) at www.</a:t>
            </a:r>
            <a:r>
              <a:rPr lang="en-US" altLang="en-US" sz="1800" dirty="0" err="1">
                <a:latin typeface="Calibri"/>
                <a:ea typeface="ＭＳ Ｐゴシック" charset="-128"/>
              </a:rPr>
              <a:t>someSchool.edu</a:t>
            </a:r>
            <a:r>
              <a:rPr lang="en-US" altLang="en-US" sz="1800" dirty="0">
                <a:latin typeface="Calibri"/>
                <a:ea typeface="ＭＳ Ｐゴシック" charset="-128"/>
              </a:rPr>
              <a:t> on port 80</a:t>
            </a:r>
          </a:p>
        </p:txBody>
      </p:sp>
      <p:pic>
        <p:nvPicPr>
          <p:cNvPr id="75779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29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Line 11"/>
          <p:cNvSpPr>
            <a:spLocks noChangeShapeType="1"/>
          </p:cNvSpPr>
          <p:nvPr/>
        </p:nvSpPr>
        <p:spPr bwMode="auto">
          <a:xfrm>
            <a:off x="476250" y="1758992"/>
            <a:ext cx="0" cy="4832308"/>
          </a:xfrm>
          <a:prstGeom prst="line">
            <a:avLst/>
          </a:prstGeom>
          <a:noFill/>
          <a:ln w="1905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445203" y="3027531"/>
            <a:ext cx="40172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</a:rPr>
              <a:t>.</a:t>
            </a:r>
            <a:r>
              <a:rPr lang="en-US" altLang="en-US" sz="1800" dirty="0">
                <a:latin typeface="Calibri"/>
              </a:rPr>
              <a:t> HTTP client sends HTTP </a:t>
            </a:r>
            <a:r>
              <a:rPr lang="en-US" altLang="en-US" sz="1800" i="1" dirty="0">
                <a:solidFill>
                  <a:srgbClr val="000099"/>
                </a:solidFill>
                <a:latin typeface="Calibri"/>
              </a:rPr>
              <a:t>request message</a:t>
            </a:r>
            <a:r>
              <a:rPr lang="en-US" altLang="en-US" sz="1800" dirty="0">
                <a:latin typeface="Calibri"/>
              </a:rPr>
              <a:t> (containing URL) into TCP connection socket. Message indicates that client wants object someDepartment/home.index</a:t>
            </a:r>
          </a:p>
        </p:txBody>
      </p:sp>
      <p:sp>
        <p:nvSpPr>
          <p:cNvPr id="53258" name="Rectangle 6"/>
          <p:cNvSpPr>
            <a:spLocks noChangeArrowheads="1"/>
          </p:cNvSpPr>
          <p:nvPr/>
        </p:nvSpPr>
        <p:spPr bwMode="auto">
          <a:xfrm>
            <a:off x="5255688" y="2117721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1b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</a:rPr>
              <a:t>.</a:t>
            </a:r>
            <a:r>
              <a:rPr lang="en-US" altLang="en-US" sz="1800" dirty="0">
                <a:latin typeface="Calibri"/>
              </a:rPr>
              <a:t> HTTP server at host www.</a:t>
            </a:r>
            <a:r>
              <a:rPr lang="en-US" altLang="en-US" sz="1800" dirty="0" err="1">
                <a:latin typeface="Calibri"/>
              </a:rPr>
              <a:t>someSchool.edu</a:t>
            </a:r>
            <a:r>
              <a:rPr lang="en-US" altLang="en-US" sz="1800" dirty="0">
                <a:latin typeface="Calibri"/>
              </a:rPr>
              <a:t> waiting for TCP connection at port 80. 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altLang="ja-JP" sz="1800" dirty="0">
                <a:latin typeface="Calibri"/>
              </a:rPr>
              <a:t>accepts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altLang="ja-JP" sz="1800" dirty="0">
                <a:latin typeface="Calibri"/>
              </a:rPr>
              <a:t> connection, notifying client</a:t>
            </a:r>
            <a:endParaRPr lang="en-US" altLang="en-US" sz="1800" dirty="0">
              <a:latin typeface="Calibri"/>
            </a:endParaRPr>
          </a:p>
        </p:txBody>
      </p:sp>
      <p:sp>
        <p:nvSpPr>
          <p:cNvPr id="53259" name="Rectangle 7"/>
          <p:cNvSpPr>
            <a:spLocks noChangeArrowheads="1"/>
          </p:cNvSpPr>
          <p:nvPr/>
        </p:nvSpPr>
        <p:spPr bwMode="auto">
          <a:xfrm>
            <a:off x="5198538" y="3828339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3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</a:rPr>
              <a:t>.</a:t>
            </a:r>
            <a:r>
              <a:rPr lang="en-US" altLang="en-US" sz="1800" dirty="0">
                <a:latin typeface="Calibri"/>
              </a:rPr>
              <a:t> HTTP server receives request message, forms </a:t>
            </a:r>
            <a:r>
              <a:rPr lang="en-US" altLang="en-US" sz="1800" i="1" dirty="0">
                <a:solidFill>
                  <a:srgbClr val="000099"/>
                </a:solidFill>
                <a:latin typeface="Calibri"/>
              </a:rPr>
              <a:t>response message</a:t>
            </a:r>
            <a:r>
              <a:rPr lang="en-US" altLang="en-US" sz="1800" dirty="0">
                <a:latin typeface="Calibri"/>
              </a:rPr>
              <a:t> containing requested object, and sends message into its socket</a:t>
            </a:r>
          </a:p>
        </p:txBody>
      </p:sp>
      <p:sp>
        <p:nvSpPr>
          <p:cNvPr id="53261" name="Line 9"/>
          <p:cNvSpPr>
            <a:spLocks noChangeShapeType="1"/>
          </p:cNvSpPr>
          <p:nvPr/>
        </p:nvSpPr>
        <p:spPr bwMode="auto">
          <a:xfrm>
            <a:off x="4403727" y="3857266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0"/>
          <p:cNvSpPr>
            <a:spLocks noChangeShapeType="1"/>
          </p:cNvSpPr>
          <p:nvPr/>
        </p:nvSpPr>
        <p:spPr bwMode="auto">
          <a:xfrm flipH="1">
            <a:off x="4403727" y="4489443"/>
            <a:ext cx="1055688" cy="6207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161925" y="3890996"/>
            <a:ext cx="673100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>
                    <a:lumMod val="75000"/>
                  </a:schemeClr>
                </a:solidFill>
              </a:rPr>
              <a:t>time</a:t>
            </a:r>
          </a:p>
        </p:txBody>
      </p:sp>
      <p:sp>
        <p:nvSpPr>
          <p:cNvPr id="53260" name="Line 8"/>
          <p:cNvSpPr>
            <a:spLocks noChangeShapeType="1"/>
          </p:cNvSpPr>
          <p:nvPr/>
        </p:nvSpPr>
        <p:spPr bwMode="auto">
          <a:xfrm>
            <a:off x="4556127" y="208350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4"/>
          <p:cNvSpPr>
            <a:spLocks noChangeShapeType="1"/>
          </p:cNvSpPr>
          <p:nvPr/>
        </p:nvSpPr>
        <p:spPr bwMode="auto">
          <a:xfrm flipH="1">
            <a:off x="4462465" y="278500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5678311" y="1044927"/>
            <a:ext cx="3217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(contains text</a:t>
            </a:r>
            <a:r>
              <a:rPr lang="en-US" altLang="en-US" sz="1800"/>
              <a:t>, references </a:t>
            </a:r>
            <a:r>
              <a:rPr lang="en-US" altLang="en-US" sz="1800" dirty="0"/>
              <a:t>to 10 jpeg images)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75794" name="Rectangle 3"/>
          <p:cNvSpPr>
            <a:spLocks noChangeArrowheads="1"/>
          </p:cNvSpPr>
          <p:nvPr/>
        </p:nvSpPr>
        <p:spPr bwMode="auto">
          <a:xfrm>
            <a:off x="409575" y="1383241"/>
            <a:ext cx="6035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charset="2"/>
              <a:buNone/>
            </a:pPr>
            <a:r>
              <a:rPr lang="en-US" altLang="en-US" sz="1800" b="1" dirty="0">
                <a:latin typeface="+mn-lt"/>
              </a:rPr>
              <a:t>www.someSchool.edu/someDepartment/home.index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476249" y="5110156"/>
            <a:ext cx="4430189" cy="1533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5</a:t>
            </a:r>
            <a:r>
              <a:rPr lang="en-US" altLang="en-US" sz="18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.</a:t>
            </a:r>
            <a:r>
              <a:rPr lang="en-US" altLang="en-US" sz="1800" dirty="0">
                <a:latin typeface="Calibri"/>
                <a:ea typeface="ＭＳ Ｐゴシック" charset="-128"/>
              </a:rPr>
              <a:t> HTTP client receives response message containing html file, displays html.  Parsing html file, finds 10 referenced jpeg  objects</a:t>
            </a:r>
            <a:endParaRPr lang="en-US" altLang="en-US" sz="2000" dirty="0">
              <a:latin typeface="Calibri"/>
              <a:ea typeface="ＭＳ Ｐゴシック" charset="-128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76247" y="6139041"/>
            <a:ext cx="498316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6.</a:t>
            </a:r>
            <a:r>
              <a:rPr lang="en-US" altLang="en-US" sz="1800" dirty="0">
                <a:latin typeface="Calibri"/>
              </a:rPr>
              <a:t> Steps 1-5 repeated for each of 10 jpeg objects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66977" y="5145964"/>
            <a:ext cx="3810000" cy="51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Calibri"/>
              </a:rPr>
              <a:t>4.</a:t>
            </a:r>
            <a:r>
              <a:rPr lang="en-US" altLang="en-US" sz="1800" dirty="0">
                <a:latin typeface="Calibri"/>
              </a:rPr>
              <a:t> HTTP server closes TCP connection.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uild="p"/>
      <p:bldP spid="53257" grpId="0"/>
      <p:bldP spid="53258" grpId="0"/>
      <p:bldP spid="53259" grpId="0"/>
      <p:bldP spid="53261" grpId="0" animBg="1"/>
      <p:bldP spid="53262" grpId="0" animBg="1"/>
      <p:bldP spid="53260" grpId="0" animBg="1"/>
      <p:bldP spid="53264" grpId="0" animBg="1"/>
      <p:bldP spid="20" grpId="0" build="p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517290" cy="925513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Non-persistent HTTP: response time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552" y="1371778"/>
            <a:ext cx="4664076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RTT (Round </a:t>
            </a:r>
            <a:r>
              <a:rPr lang="en-US" altLang="en-US" sz="2400">
                <a:solidFill>
                  <a:srgbClr val="CC0000"/>
                </a:solidFill>
                <a:latin typeface="Calibri"/>
                <a:ea typeface="ＭＳ Ｐゴシック" charset="-128"/>
              </a:rPr>
              <a:t>Trip Time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):</a:t>
            </a:r>
            <a:r>
              <a:rPr lang="en-US" altLang="en-US" sz="2400" dirty="0">
                <a:latin typeface="Calibri"/>
                <a:ea typeface="ＭＳ Ｐゴシック" charset="-128"/>
              </a:rPr>
              <a:t> time for a small packet to travel from client to server and back</a:t>
            </a:r>
          </a:p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response time: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one RTT to initiate TCP connection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one RTT for HTTP request and first few bytes of HTTP response to return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file transmission time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non-persistent HTTP response time    	</a:t>
            </a:r>
          </a:p>
          <a:p>
            <a:pPr lvl="1"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 = 2RTT+ file transmission time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79875" name="Picture 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668338"/>
            <a:ext cx="832104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79885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time to 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transmit 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file</a:t>
            </a:r>
          </a:p>
        </p:txBody>
      </p:sp>
      <p:sp>
        <p:nvSpPr>
          <p:cNvPr id="79886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122102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connection</a:t>
            </a:r>
          </a:p>
        </p:txBody>
      </p:sp>
      <p:sp>
        <p:nvSpPr>
          <p:cNvPr id="79888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79889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79890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20866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request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file</a:t>
            </a:r>
          </a:p>
        </p:txBody>
      </p:sp>
      <p:sp>
        <p:nvSpPr>
          <p:cNvPr id="79892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79893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79894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893321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file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  <a:latin typeface="Calibri"/>
              </a:rPr>
              <a:t>received</a:t>
            </a:r>
          </a:p>
        </p:txBody>
      </p:sp>
      <p:sp>
        <p:nvSpPr>
          <p:cNvPr id="79896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79897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grpSp>
        <p:nvGrpSpPr>
          <p:cNvPr id="79898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79902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4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9907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32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933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908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9909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0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931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910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11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9912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28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929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913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914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26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927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9915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16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19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21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22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23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79924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25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9899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79900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01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6BDA39AF-423E-834C-86D0-767B544CD73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0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uiExpand="1" build="p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/>
      <p:bldP spid="79887" grpId="0"/>
      <p:bldP spid="79888" grpId="0" animBg="1"/>
      <p:bldP spid="79889" grpId="0"/>
      <p:bldP spid="79890" grpId="0" animBg="1"/>
      <p:bldP spid="79891" grpId="0"/>
      <p:bldP spid="79892" grpId="0" animBg="1"/>
      <p:bldP spid="79893" grpId="0"/>
      <p:bldP spid="79894" grpId="0" animBg="1"/>
      <p:bldP spid="798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Persistent HTTP</a:t>
            </a:r>
            <a:endParaRPr lang="en-US" altLang="en-US" sz="5400">
              <a:latin typeface="Calibri Light"/>
              <a:ea typeface="ＭＳ Ｐゴシック" charset="-128"/>
            </a:endParaRPr>
          </a:p>
        </p:txBody>
      </p:sp>
      <p:sp>
        <p:nvSpPr>
          <p:cNvPr id="983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4975" y="1414463"/>
            <a:ext cx="4237159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Calibri"/>
              </a:rPr>
              <a:t>Persistent  HTTP</a:t>
            </a:r>
            <a:r>
              <a:rPr lang="en-US" sz="2400" i="1" dirty="0">
                <a:solidFill>
                  <a:srgbClr val="CC0000"/>
                </a:solidFill>
                <a:latin typeface="Calibri"/>
              </a:rPr>
              <a:t>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server leaves connection open after sending response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subsequent HTTP messages  between same client/server sent over open connection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client sends requests as soon as it encounters a referenced object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as little as one RTT for all the referenced objects</a:t>
            </a:r>
          </a:p>
          <a:p>
            <a:pPr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8192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796924"/>
            <a:ext cx="3582811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17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RTT</a:t>
            </a: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4972577" y="4438650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new file</a:t>
            </a:r>
          </a:p>
        </p:txBody>
      </p: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6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8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0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0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61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6121360" y="4683125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H="1">
            <a:off x="6116638" y="522472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uiExpand="1" build="p"/>
      <p:bldP spid="23" grpId="0" animBg="1"/>
      <p:bldP spid="24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RTT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995155" y="4438650"/>
            <a:ext cx="981359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new files</a:t>
            </a: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" name="Line 19"/>
          <p:cNvSpPr>
            <a:spLocks noChangeShapeType="1"/>
          </p:cNvSpPr>
          <p:nvPr/>
        </p:nvSpPr>
        <p:spPr bwMode="auto">
          <a:xfrm>
            <a:off x="6121360" y="4683125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16638" y="522472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6123781" y="4871864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6073768" y="508818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36867" y="548084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36481" y="573560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pic>
        <p:nvPicPr>
          <p:cNvPr id="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8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  <a:p>
            <a:r>
              <a:rPr lang="en-US" dirty="0"/>
              <a:t>HTTP/2</a:t>
            </a:r>
          </a:p>
          <a:p>
            <a:pPr lvl="1"/>
            <a:r>
              <a:rPr lang="en-US" dirty="0"/>
              <a:t>Push resources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902575" y="4384559"/>
            <a:ext cx="105347" cy="715976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32473" y="44582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52702" y="471433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52316" y="496909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7991451" y="3759364"/>
            <a:ext cx="62869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send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8031163" y="4539538"/>
            <a:ext cx="83388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push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objects</a:t>
            </a: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time</a:t>
            </a:r>
          </a:p>
        </p:txBody>
      </p:sp>
      <p:pic>
        <p:nvPicPr>
          <p:cNvPr id="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Application Layer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581400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altLang="en-US" u="sng" dirty="0">
                <a:solidFill>
                  <a:srgbClr val="CC0000"/>
                </a:solidFill>
                <a:latin typeface="+mj-lt"/>
                <a:ea typeface="ＭＳ Ｐゴシック" charset="-128"/>
              </a:rPr>
              <a:t>Our Goal:</a:t>
            </a:r>
            <a:r>
              <a:rPr lang="en-US" altLang="en-US" dirty="0">
                <a:solidFill>
                  <a:srgbClr val="CC0000"/>
                </a:solidFill>
                <a:latin typeface="+mj-lt"/>
                <a:ea typeface="ＭＳ Ｐゴシック" charset="-128"/>
              </a:rPr>
              <a:t> </a:t>
            </a:r>
          </a:p>
          <a:p>
            <a:r>
              <a:rPr lang="en-US" altLang="en-US" sz="2400" dirty="0">
                <a:latin typeface="+mj-lt"/>
                <a:ea typeface="ＭＳ Ｐゴシック" charset="-128"/>
              </a:rPr>
              <a:t>Conceptual, implementation aspects of network application protocols</a:t>
            </a:r>
          </a:p>
          <a:p>
            <a:pPr lvl="1"/>
            <a:r>
              <a:rPr lang="en-US" altLang="en-US" dirty="0">
                <a:latin typeface="+mj-lt"/>
                <a:ea typeface="ＭＳ Ｐゴシック" charset="-128"/>
              </a:rPr>
              <a:t>Transport-layer service models</a:t>
            </a:r>
          </a:p>
          <a:p>
            <a:pPr lvl="1"/>
            <a:r>
              <a:rPr lang="en-US" altLang="en-US" dirty="0">
                <a:latin typeface="+mj-lt"/>
                <a:ea typeface="ＭＳ Ｐゴシック" charset="-128"/>
              </a:rPr>
              <a:t>Client-server paradigm</a:t>
            </a:r>
          </a:p>
          <a:p>
            <a:pPr lvl="1"/>
            <a:r>
              <a:rPr lang="en-US" altLang="en-US" dirty="0">
                <a:latin typeface="+mj-lt"/>
                <a:ea typeface="ＭＳ Ｐゴシック" charset="-128"/>
              </a:rPr>
              <a:t>Peer-to-peer paradigm</a:t>
            </a:r>
          </a:p>
          <a:p>
            <a:pPr lvl="1"/>
            <a:r>
              <a:rPr lang="en-US" altLang="en-US" dirty="0">
                <a:latin typeface="+mj-lt"/>
                <a:ea typeface="ＭＳ Ｐゴシック" charset="-128"/>
              </a:rPr>
              <a:t>Content distribution networks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1441450"/>
            <a:ext cx="36671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+mj-lt"/>
                <a:ea typeface="ＭＳ Ｐゴシック" charset="-128"/>
              </a:rPr>
              <a:t>Learn about protocols by examining popular application-level protocols</a:t>
            </a:r>
          </a:p>
          <a:p>
            <a:pPr lvl="1"/>
            <a:r>
              <a:rPr lang="en-US" altLang="en-US" sz="2000" dirty="0">
                <a:latin typeface="+mj-lt"/>
                <a:ea typeface="ＭＳ Ｐゴシック" charset="-128"/>
              </a:rPr>
              <a:t>HTTP</a:t>
            </a:r>
          </a:p>
          <a:p>
            <a:pPr lvl="1"/>
            <a:r>
              <a:rPr lang="en-US" altLang="en-US" sz="2000" dirty="0">
                <a:latin typeface="+mj-lt"/>
                <a:ea typeface="ＭＳ Ｐゴシック" charset="-128"/>
              </a:rPr>
              <a:t>SMTP / POP3 / IMAP</a:t>
            </a:r>
          </a:p>
          <a:p>
            <a:pPr lvl="1"/>
            <a:r>
              <a:rPr lang="en-US" altLang="en-US" sz="2000" dirty="0">
                <a:latin typeface="+mj-lt"/>
                <a:ea typeface="ＭＳ Ｐゴシック" charset="-128"/>
              </a:rPr>
              <a:t>DNS</a:t>
            </a:r>
          </a:p>
        </p:txBody>
      </p:sp>
      <p:pic>
        <p:nvPicPr>
          <p:cNvPr id="35843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207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60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  <a:p>
            <a:r>
              <a:rPr lang="en-US" dirty="0"/>
              <a:t>HTTP/2</a:t>
            </a:r>
          </a:p>
          <a:p>
            <a:pPr lvl="1"/>
            <a:r>
              <a:rPr lang="en-US" dirty="0"/>
              <a:t>Push resources</a:t>
            </a:r>
          </a:p>
          <a:p>
            <a:r>
              <a:rPr lang="en-US" dirty="0"/>
              <a:t>QUIC</a:t>
            </a:r>
          </a:p>
          <a:p>
            <a:pPr lvl="1"/>
            <a:r>
              <a:rPr lang="en-US" dirty="0"/>
              <a:t>Eliminate first RTT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24575" y="332032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902575" y="4384559"/>
            <a:ext cx="105347" cy="715976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49925" y="3280135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619625" y="2992797"/>
            <a:ext cx="134684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initiate QUIC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time</a:t>
            </a: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time</a:t>
            </a: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32473" y="44582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3202" y="3411821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request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52702" y="471433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52316" y="496909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7870003" y="3847217"/>
            <a:ext cx="62869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send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8031163" y="4539538"/>
            <a:ext cx="83388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push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C0000"/>
                </a:solidFill>
              </a:rPr>
              <a:t>objects</a:t>
            </a:r>
          </a:p>
        </p:txBody>
      </p:sp>
      <p:pic>
        <p:nvPicPr>
          <p:cNvPr id="6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/>
      <p:bldP spid="18" grpId="0" animBg="1"/>
      <p:bldP spid="19" grpId="0" animBg="1"/>
      <p:bldP spid="20" grpId="0"/>
      <p:bldP spid="21" grpId="0" animBg="1"/>
      <p:bldP spid="62" grpId="0" animBg="1"/>
      <p:bldP spid="63" grpId="0"/>
      <p:bldP spid="66" grpId="0" animBg="1"/>
      <p:bldP spid="67" grpId="0" animBg="1"/>
      <p:bldP spid="68" grpId="0"/>
      <p:bldP spid="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request message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8397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4625"/>
            <a:ext cx="7772400" cy="1482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two types of HTTP messages: 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request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, 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response</a:t>
            </a:r>
          </a:p>
          <a:p>
            <a:pPr marL="233045" indent="-233045"/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request message:</a:t>
            </a:r>
          </a:p>
          <a:p>
            <a:pPr marL="685800" lvl="1" indent="-228600"/>
            <a:r>
              <a:rPr lang="en-US" altLang="en-US" sz="2000" dirty="0">
                <a:latin typeface="Calibri"/>
                <a:ea typeface="ＭＳ Ｐゴシック" charset="-128"/>
              </a:rPr>
              <a:t>ASCII (human-readable format)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83971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222250" y="2870200"/>
            <a:ext cx="2055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request line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(GET, POST,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HEAD commands)</a:t>
            </a:r>
            <a:endParaRPr lang="en-US" altLang="en-US" sz="24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83975" name="Line 6"/>
          <p:cNvSpPr>
            <a:spLocks noChangeShapeType="1"/>
          </p:cNvSpPr>
          <p:nvPr/>
        </p:nvSpPr>
        <p:spPr bwMode="auto">
          <a:xfrm>
            <a:off x="1925638" y="3201988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Freeform 7"/>
          <p:cNvSpPr>
            <a:spLocks/>
          </p:cNvSpPr>
          <p:nvPr/>
        </p:nvSpPr>
        <p:spPr bwMode="auto">
          <a:xfrm>
            <a:off x="2776538" y="3538538"/>
            <a:ext cx="149225" cy="1957387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Text Box 8"/>
          <p:cNvSpPr txBox="1">
            <a:spLocks noChangeArrowheads="1"/>
          </p:cNvSpPr>
          <p:nvPr/>
        </p:nvSpPr>
        <p:spPr bwMode="auto">
          <a:xfrm>
            <a:off x="1790975" y="4056063"/>
            <a:ext cx="92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header</a:t>
            </a:r>
          </a:p>
          <a:p>
            <a:pPr algn="r">
              <a:spcBef>
                <a:spcPct val="0"/>
              </a:spcBef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 lines</a:t>
            </a:r>
            <a:endParaRPr lang="en-US" altLang="en-US" sz="24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309813" y="5622925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273050" y="4719638"/>
            <a:ext cx="219002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carriage return,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</a:rPr>
              <a:t>end of header lines</a:t>
            </a:r>
            <a:endParaRPr lang="en-US" altLang="en-US" sz="24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83980" name="Text Box 16"/>
          <p:cNvSpPr txBox="1">
            <a:spLocks noChangeArrowheads="1"/>
          </p:cNvSpPr>
          <p:nvPr/>
        </p:nvSpPr>
        <p:spPr bwMode="auto">
          <a:xfrm>
            <a:off x="2809875" y="3236913"/>
            <a:ext cx="625042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GET /index.html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Host: www-net.cs.umass.edu\r\n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Accept: text/</a:t>
            </a:r>
            <a:r>
              <a:rPr lang="en-US" altLang="en-US" sz="1800" b="1" dirty="0" err="1">
                <a:latin typeface="Courier New" charset="0"/>
              </a:rPr>
              <a:t>html,application</a:t>
            </a:r>
            <a:r>
              <a:rPr lang="en-US" altLang="en-US" sz="1800" b="1" dirty="0">
                <a:latin typeface="Courier New" charset="0"/>
              </a:rPr>
              <a:t>/</a:t>
            </a:r>
            <a:r>
              <a:rPr lang="en-US" altLang="en-US" sz="1800" b="1" dirty="0" err="1">
                <a:latin typeface="Courier New" charset="0"/>
              </a:rPr>
              <a:t>xhtml+xml</a:t>
            </a:r>
            <a:r>
              <a:rPr lang="en-US" altLang="en-US" sz="1800" b="1" dirty="0">
                <a:latin typeface="Courier New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Accept-Language: en-</a:t>
            </a:r>
            <a:r>
              <a:rPr lang="en-US" altLang="en-US" sz="1800" b="1" dirty="0" err="1">
                <a:latin typeface="Courier New" charset="0"/>
              </a:rPr>
              <a:t>us,en</a:t>
            </a:r>
            <a:r>
              <a:rPr lang="en-US" altLang="en-US" sz="1800" b="1" dirty="0">
                <a:latin typeface="Courier New" charset="0"/>
              </a:rPr>
              <a:t>;q=0.5\r\n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Accept-Encoding: </a:t>
            </a:r>
            <a:r>
              <a:rPr lang="en-US" altLang="en-US" sz="1800" b="1" dirty="0" err="1">
                <a:latin typeface="Courier New" charset="0"/>
              </a:rPr>
              <a:t>gzip,deflate</a:t>
            </a:r>
            <a:r>
              <a:rPr lang="en-US" altLang="en-US" sz="1800" b="1" dirty="0">
                <a:latin typeface="Courier New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\r\n</a:t>
            </a:r>
          </a:p>
        </p:txBody>
      </p:sp>
      <p:sp>
        <p:nvSpPr>
          <p:cNvPr id="83981" name="Line 17"/>
          <p:cNvSpPr>
            <a:spLocks noChangeShapeType="1"/>
          </p:cNvSpPr>
          <p:nvPr/>
        </p:nvSpPr>
        <p:spPr bwMode="auto">
          <a:xfrm flipH="1">
            <a:off x="6334125" y="2754313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Text Box 18"/>
          <p:cNvSpPr txBox="1">
            <a:spLocks noChangeArrowheads="1"/>
          </p:cNvSpPr>
          <p:nvPr/>
        </p:nvSpPr>
        <p:spPr bwMode="auto">
          <a:xfrm>
            <a:off x="6384925" y="2466975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carriage return character</a:t>
            </a:r>
          </a:p>
        </p:txBody>
      </p:sp>
      <p:sp>
        <p:nvSpPr>
          <p:cNvPr id="83983" name="Text Box 19"/>
          <p:cNvSpPr txBox="1">
            <a:spLocks noChangeArrowheads="1"/>
          </p:cNvSpPr>
          <p:nvPr/>
        </p:nvSpPr>
        <p:spPr bwMode="auto">
          <a:xfrm>
            <a:off x="6537325" y="2763838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line-feed character</a:t>
            </a:r>
          </a:p>
        </p:txBody>
      </p:sp>
      <p:sp>
        <p:nvSpPr>
          <p:cNvPr id="83984" name="Line 20"/>
          <p:cNvSpPr>
            <a:spLocks noChangeShapeType="1"/>
          </p:cNvSpPr>
          <p:nvPr/>
        </p:nvSpPr>
        <p:spPr bwMode="auto">
          <a:xfrm flipH="1">
            <a:off x="6615113" y="3063875"/>
            <a:ext cx="80962" cy="25241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4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79023" y="-7938"/>
            <a:ext cx="9031111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request message: general format</a:t>
            </a:r>
            <a:endParaRPr lang="en-US" altLang="en-US" sz="5400" dirty="0">
              <a:latin typeface="Calibri Light"/>
              <a:ea typeface="ＭＳ Ｐゴシック" charset="-128"/>
            </a:endParaRPr>
          </a:p>
        </p:txBody>
      </p:sp>
      <p:pic>
        <p:nvPicPr>
          <p:cNvPr id="86019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" y="918546"/>
            <a:ext cx="877824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request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line</a:t>
            </a:r>
          </a:p>
        </p:txBody>
      </p:sp>
      <p:sp>
        <p:nvSpPr>
          <p:cNvPr id="86022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header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lines</a:t>
            </a:r>
          </a:p>
        </p:txBody>
      </p:sp>
      <p:sp>
        <p:nvSpPr>
          <p:cNvPr id="86023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24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25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26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</a:rPr>
              <a:t>body</a:t>
            </a:r>
          </a:p>
        </p:txBody>
      </p:sp>
      <p:sp>
        <p:nvSpPr>
          <p:cNvPr id="86027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28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method</a:t>
            </a:r>
          </a:p>
        </p:txBody>
      </p:sp>
      <p:sp>
        <p:nvSpPr>
          <p:cNvPr id="86035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sp</a:t>
            </a:r>
          </a:p>
        </p:txBody>
      </p:sp>
      <p:sp>
        <p:nvSpPr>
          <p:cNvPr id="86036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sp</a:t>
            </a:r>
          </a:p>
        </p:txBody>
      </p:sp>
      <p:sp>
        <p:nvSpPr>
          <p:cNvPr id="86037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403225" cy="4000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cr</a:t>
            </a:r>
          </a:p>
        </p:txBody>
      </p:sp>
      <p:sp>
        <p:nvSpPr>
          <p:cNvPr id="86038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lf</a:t>
            </a:r>
          </a:p>
        </p:txBody>
      </p:sp>
      <p:sp>
        <p:nvSpPr>
          <p:cNvPr id="86039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version</a:t>
            </a:r>
          </a:p>
        </p:txBody>
      </p:sp>
      <p:sp>
        <p:nvSpPr>
          <p:cNvPr id="86040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URL</a:t>
            </a:r>
          </a:p>
        </p:txBody>
      </p:sp>
      <p:grpSp>
        <p:nvGrpSpPr>
          <p:cNvPr id="86041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86077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78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9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0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1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2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86083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lf</a:t>
              </a:r>
            </a:p>
          </p:txBody>
        </p:sp>
        <p:sp>
          <p:nvSpPr>
            <p:cNvPr id="86084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86085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grpSp>
        <p:nvGrpSpPr>
          <p:cNvPr id="86042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86068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69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0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2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3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86074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  <p:sp>
          <p:nvSpPr>
            <p:cNvPr id="86075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86076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sp>
        <p:nvSpPr>
          <p:cNvPr id="86043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44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86065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66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067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sp>
        <p:nvSpPr>
          <p:cNvPr id="86045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46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86062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63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064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grpSp>
        <p:nvGrpSpPr>
          <p:cNvPr id="86047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86058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9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86061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</p:grpSp>
      <p:sp>
        <p:nvSpPr>
          <p:cNvPr id="86048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049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entity body</a:t>
            </a:r>
          </a:p>
        </p:txBody>
      </p:sp>
      <p:grpSp>
        <p:nvGrpSpPr>
          <p:cNvPr id="86050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86055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6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057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grpSp>
        <p:nvGrpSpPr>
          <p:cNvPr id="86051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86052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3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054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3775" y="2152590"/>
            <a:ext cx="255198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95466" y="3630553"/>
            <a:ext cx="255198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49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Uploading form input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0088" y="1343025"/>
            <a:ext cx="5757862" cy="2662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Calibri"/>
              </a:rPr>
              <a:t>POST method:</a:t>
            </a:r>
            <a:endParaRPr lang="en-US" dirty="0">
              <a:solidFill>
                <a:srgbClr val="CC0000"/>
              </a:solidFill>
              <a:latin typeface="Calibri"/>
            </a:endParaRP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web page often includes form input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input is uploaded to server in entity body</a:t>
            </a:r>
          </a:p>
        </p:txBody>
      </p:sp>
      <p:sp>
        <p:nvSpPr>
          <p:cNvPr id="10445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03263" y="3409950"/>
            <a:ext cx="6645804" cy="2206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Calibri"/>
              </a:rPr>
              <a:t>URL method: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uses GET method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input is uploaded in URL field of request line: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88067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763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933135" y="4903614"/>
            <a:ext cx="628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charset="0"/>
              </a:rPr>
              <a:t>www.somesite.com/</a:t>
            </a:r>
            <a:r>
              <a:rPr lang="en-US" altLang="en-US" sz="1800" b="1" dirty="0" err="1">
                <a:latin typeface="Courier New" charset="0"/>
              </a:rPr>
              <a:t>animalsearch?monkeys</a:t>
            </a:r>
            <a:r>
              <a:rPr lang="en-US" altLang="en-US" sz="1800" b="1" dirty="0">
                <a:latin typeface="Courier New" charset="0"/>
              </a:rPr>
              <a:t>&amp;banana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7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Method types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HTTP/1.0: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GET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POST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HEAD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asks server to leave requested object out of response</a:t>
            </a:r>
          </a:p>
        </p:txBody>
      </p:sp>
      <p:sp>
        <p:nvSpPr>
          <p:cNvPr id="9011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HTTP/1.1: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GET, POST, HEAD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PUT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uploads file in entity body to path specified in URL field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DELETE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deletes file specified in the URL field</a:t>
            </a:r>
          </a:p>
        </p:txBody>
      </p:sp>
      <p:pic>
        <p:nvPicPr>
          <p:cNvPr id="9011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6" y="985838"/>
            <a:ext cx="32400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7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response message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pic>
        <p:nvPicPr>
          <p:cNvPr id="9216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4772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status phrase)</a:t>
            </a:r>
            <a:endParaRPr lang="en-US" altLang="en-US" sz="2400">
              <a:solidFill>
                <a:srgbClr val="CC0000"/>
              </a:solidFill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>
            <a:off x="2057401" y="2305050"/>
            <a:ext cx="242888" cy="2447572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 lines</a:t>
            </a:r>
            <a:endParaRPr lang="en-US" altLang="en-US" sz="2400" dirty="0">
              <a:solidFill>
                <a:srgbClr val="CC0000"/>
              </a:solidFill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1543051" y="4997533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42888" y="4846638"/>
            <a:ext cx="1379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HTML file</a:t>
            </a:r>
            <a:endParaRPr lang="en-US" altLang="en-US" sz="2400" dirty="0">
              <a:solidFill>
                <a:srgbClr val="CC0000"/>
              </a:solidFill>
            </a:endParaRPr>
          </a:p>
        </p:txBody>
      </p:sp>
      <p:sp>
        <p:nvSpPr>
          <p:cNvPr id="92171" name="Rectangle 15"/>
          <p:cNvSpPr>
            <a:spLocks noChangeArrowheads="1"/>
          </p:cNvSpPr>
          <p:nvPr/>
        </p:nvSpPr>
        <p:spPr bwMode="auto">
          <a:xfrm>
            <a:off x="2243137" y="2044700"/>
            <a:ext cx="6900863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Date: Sun, 26 Sep 2010 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ETag: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en-US" sz="1800" b="1" dirty="0">
                <a:latin typeface="Courier New" charset="0"/>
              </a:rPr>
              <a:t>data </a:t>
            </a:r>
            <a:r>
              <a:rPr lang="it-IT" altLang="en-US" sz="1800" b="1" dirty="0" err="1">
                <a:latin typeface="Courier New" charset="0"/>
              </a:rPr>
              <a:t>data</a:t>
            </a:r>
            <a:r>
              <a:rPr lang="it-IT" altLang="en-US" sz="1800" b="1" dirty="0">
                <a:latin typeface="Courier New" charset="0"/>
              </a:rPr>
              <a:t> </a:t>
            </a:r>
            <a:r>
              <a:rPr lang="it-IT" altLang="en-US" sz="1800" b="1" dirty="0" err="1">
                <a:latin typeface="Courier New" charset="0"/>
              </a:rPr>
              <a:t>data</a:t>
            </a:r>
            <a:r>
              <a:rPr lang="it-IT" altLang="en-US" sz="1800" b="1" dirty="0">
                <a:latin typeface="Courier New" charset="0"/>
              </a:rPr>
              <a:t> </a:t>
            </a:r>
            <a:r>
              <a:rPr lang="it-IT" altLang="en-US" sz="1800" b="1" dirty="0" err="1">
                <a:latin typeface="Courier New" charset="0"/>
              </a:rPr>
              <a:t>data</a:t>
            </a:r>
            <a:r>
              <a:rPr lang="it-IT" altLang="en-US" sz="1800" b="1" dirty="0">
                <a:latin typeface="Courier New" charset="0"/>
              </a:rPr>
              <a:t> </a:t>
            </a:r>
            <a:r>
              <a:rPr lang="it-IT" altLang="en-US" sz="1800" b="1" dirty="0" err="1">
                <a:latin typeface="Courier New" charset="0"/>
              </a:rPr>
              <a:t>data</a:t>
            </a:r>
            <a:r>
              <a:rPr lang="it-IT" altLang="en-US" sz="1800" b="1" dirty="0">
                <a:latin typeface="Courier New" charset="0"/>
              </a:rPr>
              <a:t> ... </a:t>
            </a:r>
            <a:endParaRPr lang="en-US" altLang="en-US" sz="1800" b="1" dirty="0">
              <a:latin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57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response status codes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89000" y="2554288"/>
            <a:ext cx="8075613" cy="4168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200 OK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301 Moved Permanently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400 Bad Request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404 Not Found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505 HTTP Version Not Supported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9421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488950" y="1190625"/>
            <a:ext cx="8112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50838" indent="-35083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50520" indent="-350520">
              <a:lnSpc>
                <a:spcPct val="90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sz="2800" dirty="0">
                <a:latin typeface="Calibri"/>
              </a:rPr>
              <a:t>status code appears in 1st line in server-to-client response message.</a:t>
            </a:r>
          </a:p>
          <a:p>
            <a:pPr marL="350520" indent="-350520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sz="2800" dirty="0">
                <a:latin typeface="Calibri"/>
              </a:rPr>
              <a:t>some sample codes</a:t>
            </a:r>
            <a:r>
              <a:rPr lang="en-US" altLang="en-US" sz="2400" dirty="0">
                <a:latin typeface="Calibri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7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Trying out HTTP (client side) for yourself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0525" y="1390650"/>
            <a:ext cx="8096250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altLang="en-US" sz="1800" dirty="0">
              <a:ea typeface="ＭＳ Ｐゴシック" charset="-128"/>
            </a:endParaRPr>
          </a:p>
        </p:txBody>
      </p:sp>
      <p:pic>
        <p:nvPicPr>
          <p:cNvPr id="9625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4479925" y="1884363"/>
            <a:ext cx="3725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(default HTTP server port)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at </a:t>
            </a:r>
            <a:r>
              <a:rPr lang="en-US" altLang="en-US" sz="1800" dirty="0" err="1"/>
              <a:t>gaia.cs.umass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edu</a:t>
            </a:r>
            <a:r>
              <a:rPr lang="en-US" altLang="en-US" sz="1800" dirty="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anything typed in will be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to port 80 at gaia.cs.umass.edu</a:t>
            </a:r>
            <a:endParaRPr lang="en-US" altLang="en-US" sz="2400" dirty="0"/>
          </a:p>
        </p:txBody>
      </p:sp>
      <p:sp>
        <p:nvSpPr>
          <p:cNvPr id="96263" name="Text Box 6"/>
          <p:cNvSpPr txBox="1">
            <a:spLocks noChangeArrowheads="1"/>
          </p:cNvSpPr>
          <p:nvPr/>
        </p:nvSpPr>
        <p:spPr bwMode="auto">
          <a:xfrm>
            <a:off x="414338" y="1933575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telnet gaia.cs.umass.edu 80</a:t>
            </a:r>
            <a:endParaRPr lang="en-US" altLang="en-US" sz="2800" dirty="0">
              <a:solidFill>
                <a:srgbClr val="CC0000"/>
              </a:solidFill>
            </a:endParaRPr>
          </a:p>
        </p:txBody>
      </p:sp>
      <p:sp>
        <p:nvSpPr>
          <p:cNvPr id="96264" name="Rectangle 7"/>
          <p:cNvSpPr>
            <a:spLocks noChangeArrowheads="1"/>
          </p:cNvSpPr>
          <p:nvPr/>
        </p:nvSpPr>
        <p:spPr bwMode="auto">
          <a:xfrm>
            <a:off x="422275" y="346392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dirty="0" err="1">
                <a:latin typeface="Calibri"/>
              </a:rPr>
              <a:t>2. type</a:t>
            </a:r>
            <a:r>
              <a:rPr lang="en-US" altLang="en-US" sz="2400" dirty="0">
                <a:latin typeface="Calibri"/>
              </a:rPr>
              <a:t> in a GET HTTP request:</a:t>
            </a:r>
          </a:p>
          <a:p>
            <a:pPr lvl="2">
              <a:buClrTx/>
              <a:buSzTx/>
              <a:buFontTx/>
              <a:buNone/>
            </a:pPr>
            <a:endParaRPr lang="en-US" altLang="en-US" sz="1800" dirty="0">
              <a:latin typeface="Calibri"/>
            </a:endParaRP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671513" y="398780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GET /</a:t>
            </a:r>
            <a:r>
              <a:rPr lang="en-US" altLang="en-US" sz="1800" b="1" dirty="0" err="1">
                <a:solidFill>
                  <a:srgbClr val="CC0000"/>
                </a:solidFill>
                <a:latin typeface="Courier New" charset="0"/>
              </a:rPr>
              <a:t>kurose_ross</a:t>
            </a: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/interactive/</a:t>
            </a:r>
            <a:r>
              <a:rPr lang="en-US" altLang="en-US" sz="1800" b="1" dirty="0" err="1">
                <a:solidFill>
                  <a:srgbClr val="CC0000"/>
                </a:solidFill>
                <a:latin typeface="Courier New" charset="0"/>
              </a:rPr>
              <a:t>index.php</a:t>
            </a: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Host: gaia.cs.umass.edu</a:t>
            </a:r>
            <a:endParaRPr lang="en-US" altLang="en-US" sz="1800" dirty="0">
              <a:solidFill>
                <a:srgbClr val="CC0000"/>
              </a:solidFill>
              <a:latin typeface="Courier New" charset="0"/>
            </a:endParaRPr>
          </a:p>
        </p:txBody>
      </p:sp>
      <p:sp>
        <p:nvSpPr>
          <p:cNvPr id="96266" name="Text Box 11"/>
          <p:cNvSpPr txBox="1">
            <a:spLocks noChangeArrowheads="1"/>
          </p:cNvSpPr>
          <p:nvPr/>
        </p:nvSpPr>
        <p:spPr bwMode="auto">
          <a:xfrm>
            <a:off x="4848225" y="4340225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GET request to HTTP server</a:t>
            </a:r>
            <a:endParaRPr lang="en-US" altLang="en-US" sz="2400"/>
          </a:p>
        </p:txBody>
      </p:sp>
      <p:sp>
        <p:nvSpPr>
          <p:cNvPr id="96267" name="Rectangle 14"/>
          <p:cNvSpPr>
            <a:spLocks noChangeArrowheads="1"/>
          </p:cNvSpPr>
          <p:nvPr/>
        </p:nvSpPr>
        <p:spPr bwMode="auto">
          <a:xfrm>
            <a:off x="407988" y="556577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dirty="0" err="1">
                <a:latin typeface="Calibri"/>
              </a:rPr>
              <a:t>3. look</a:t>
            </a:r>
            <a:r>
              <a:rPr lang="en-US" altLang="en-US" sz="2400" dirty="0">
                <a:latin typeface="Calibri"/>
              </a:rPr>
              <a:t> at response message sent by HTTP server!</a:t>
            </a:r>
          </a:p>
        </p:txBody>
      </p:sp>
      <p:sp>
        <p:nvSpPr>
          <p:cNvPr id="96268" name="Text Box 17"/>
          <p:cNvSpPr txBox="1">
            <a:spLocks noChangeArrowheads="1"/>
          </p:cNvSpPr>
          <p:nvPr/>
        </p:nvSpPr>
        <p:spPr bwMode="auto">
          <a:xfrm>
            <a:off x="711200" y="5953125"/>
            <a:ext cx="680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Calibri"/>
              </a:rPr>
              <a:t>(or use Wireshark to look at captured HTTP request/response)</a:t>
            </a:r>
          </a:p>
        </p:txBody>
      </p:sp>
      <p:sp>
        <p:nvSpPr>
          <p:cNvPr id="96269" name="Left Brace 2"/>
          <p:cNvSpPr>
            <a:spLocks/>
          </p:cNvSpPr>
          <p:nvPr/>
        </p:nvSpPr>
        <p:spPr bwMode="auto">
          <a:xfrm>
            <a:off x="4264025" y="2055813"/>
            <a:ext cx="257175" cy="1179512"/>
          </a:xfrm>
          <a:prstGeom prst="leftBrace">
            <a:avLst>
              <a:gd name="adj1" fmla="val 8323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6270" name="Left Brace 17"/>
          <p:cNvSpPr>
            <a:spLocks/>
          </p:cNvSpPr>
          <p:nvPr/>
        </p:nvSpPr>
        <p:spPr bwMode="auto">
          <a:xfrm>
            <a:off x="4627563" y="4476750"/>
            <a:ext cx="285750" cy="950913"/>
          </a:xfrm>
          <a:prstGeom prst="leftBrace">
            <a:avLst>
              <a:gd name="adj1" fmla="val 8335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User-server state: cookies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887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Many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Web sites</a:t>
            </a:r>
            <a:r>
              <a:rPr lang="en-US" altLang="en-US" sz="2400" dirty="0">
                <a:latin typeface="Calibri"/>
                <a:ea typeface="ＭＳ Ｐゴシック" charset="-128"/>
              </a:rPr>
              <a:t> use cookies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four components: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>
                <a:latin typeface="Calibri"/>
                <a:ea typeface="ＭＳ Ｐゴシック" charset="-128"/>
              </a:rPr>
              <a:t>1) C</a:t>
            </a:r>
            <a:r>
              <a:rPr lang="en-US" altLang="en-US" dirty="0">
                <a:latin typeface="Calibri"/>
                <a:ea typeface="ＭＳ Ｐゴシック" charset="-128"/>
              </a:rPr>
              <a:t>ookie header line of HTTP </a:t>
            </a:r>
            <a:r>
              <a:rPr lang="en-US" altLang="en-US" i="1" dirty="0">
                <a:latin typeface="Calibri"/>
                <a:ea typeface="ＭＳ Ｐゴシック" charset="-128"/>
              </a:rPr>
              <a:t>response</a:t>
            </a:r>
            <a:r>
              <a:rPr lang="en-US" altLang="en-US" dirty="0">
                <a:latin typeface="Calibri"/>
                <a:ea typeface="ＭＳ Ｐゴシック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2) Cookie header line in next HTTP </a:t>
            </a:r>
            <a:r>
              <a:rPr lang="en-US" altLang="en-US" i="1" dirty="0">
                <a:latin typeface="Calibri"/>
                <a:ea typeface="ＭＳ Ｐゴシック" charset="-128"/>
              </a:rPr>
              <a:t>request</a:t>
            </a:r>
            <a:r>
              <a:rPr lang="en-US" altLang="en-US" dirty="0">
                <a:latin typeface="Calibri"/>
                <a:ea typeface="ＭＳ Ｐゴシック" charset="-128"/>
              </a:rPr>
              <a:t> message</a:t>
            </a:r>
          </a:p>
          <a:p>
            <a:pPr lvl="1"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3) Cookie file kept on user’</a:t>
            </a:r>
            <a:r>
              <a:rPr lang="en-US" altLang="ja-JP" dirty="0">
                <a:latin typeface="Calibri"/>
                <a:ea typeface="ＭＳ Ｐゴシック" charset="-128"/>
              </a:rPr>
              <a:t>s host, managed by user’s browser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4) Back-end database at Website</a:t>
            </a:r>
          </a:p>
        </p:txBody>
      </p:sp>
      <p:sp>
        <p:nvSpPr>
          <p:cNvPr id="11469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08585" y="1689941"/>
            <a:ext cx="4059238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Calibri"/>
              </a:rPr>
              <a:t>example: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Susan always access Internet from PC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visits specific e-commerce site for first time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when initial HTTP requests arrives at site, site creates: 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Calibri"/>
              </a:rPr>
              <a:t>unique ID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Calibri"/>
              </a:rPr>
              <a:t>entry in backend database for ID</a:t>
            </a:r>
          </a:p>
        </p:txBody>
      </p:sp>
      <p:pic>
        <p:nvPicPr>
          <p:cNvPr id="98310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85081"/>
            <a:ext cx="61261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92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Cookies: keeping “</a:t>
            </a:r>
            <a:r>
              <a:rPr lang="en-US" altLang="ja-JP" dirty="0">
                <a:latin typeface="Calibri Light"/>
                <a:ea typeface="ＭＳ Ｐゴシック" charset="-128"/>
              </a:rPr>
              <a:t>state” (cont.)</a:t>
            </a:r>
            <a:endParaRPr lang="en-US" altLang="en-US" sz="5400" dirty="0">
              <a:latin typeface="Calibri Light"/>
              <a:ea typeface="ＭＳ Ｐゴシック" charset="-128"/>
            </a:endParaRPr>
          </a:p>
        </p:txBody>
      </p:sp>
      <p:pic>
        <p:nvPicPr>
          <p:cNvPr id="100355" name="Picture 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88988"/>
            <a:ext cx="67665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00439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440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00441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42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usual http response </a:t>
                </a:r>
                <a:r>
                  <a:rPr kumimoji="0" lang="en-US" alt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msg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00435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436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00437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38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usual http response msg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609600" y="487838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0042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29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msg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cookie: 1678</a:t>
              </a:r>
            </a:p>
          </p:txBody>
        </p:sp>
        <p:sp>
          <p:nvSpPr>
            <p:cNvPr id="100430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specific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action</a:t>
              </a:r>
            </a:p>
          </p:txBody>
        </p:sp>
        <p:sp>
          <p:nvSpPr>
            <p:cNvPr id="100431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432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00433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34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access</a:t>
                </a:r>
              </a:p>
            </p:txBody>
          </p:sp>
        </p:grpSp>
      </p:grpSp>
      <p:grpSp>
        <p:nvGrpSpPr>
          <p:cNvPr id="100364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00426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27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8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00419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20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msg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21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Amazon server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creates 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1678 for user</a:t>
              </a:r>
            </a:p>
          </p:txBody>
        </p:sp>
        <p:grpSp>
          <p:nvGrpSpPr>
            <p:cNvPr id="100422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00423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424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25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create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7888"/>
            <a:chOff x="459" y="1637"/>
            <a:chExt cx="3027" cy="709"/>
          </a:xfrm>
        </p:grpSpPr>
        <p:sp>
          <p:nvSpPr>
            <p:cNvPr id="100414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15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response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set-cookie: 1678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 </a:t>
              </a:r>
            </a:p>
          </p:txBody>
        </p:sp>
        <p:grpSp>
          <p:nvGrpSpPr>
            <p:cNvPr id="100416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10"/>
              <a:chOff x="684" y="1746"/>
              <a:chExt cx="1004" cy="510"/>
            </a:xfrm>
          </p:grpSpPr>
          <p:sp>
            <p:nvSpPr>
              <p:cNvPr id="100417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18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ebay</a:t>
                </a: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 8734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00409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10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msg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cookie: 1678</a:t>
              </a:r>
            </a:p>
          </p:txBody>
        </p:sp>
        <p:sp>
          <p:nvSpPr>
            <p:cNvPr id="100411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specific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action</a:t>
              </a:r>
            </a:p>
          </p:txBody>
        </p:sp>
        <p:sp>
          <p:nvSpPr>
            <p:cNvPr id="100412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13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6587"/>
            <a:chOff x="684" y="1746"/>
            <a:chExt cx="1004" cy="488"/>
          </a:xfrm>
        </p:grpSpPr>
        <p:sp>
          <p:nvSpPr>
            <p:cNvPr id="100407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08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8734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amazon 1678</a:t>
              </a:r>
            </a:p>
          </p:txBody>
        </p:sp>
      </p:grpSp>
      <p:sp>
        <p:nvSpPr>
          <p:cNvPr id="100369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backend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database</a:t>
            </a:r>
          </a:p>
        </p:txBody>
      </p:sp>
      <p:sp>
        <p:nvSpPr>
          <p:cNvPr id="100370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100371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00375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76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77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78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79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0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405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6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1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2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0403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4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3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84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5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0401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2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6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387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0399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0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8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89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0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1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2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3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4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5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6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7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8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0372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00373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74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100369" grpId="0"/>
      <p:bldP spid="1003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Socket Programming with UDP and TCP 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Web and HTTP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Electronic Mail (SMTP, POP3, IMAP)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DNS</a:t>
            </a: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5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Cookies (continued)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89063"/>
            <a:ext cx="3810000" cy="264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user session state (Web e-mail)</a:t>
            </a:r>
          </a:p>
        </p:txBody>
      </p:sp>
      <p:pic>
        <p:nvPicPr>
          <p:cNvPr id="102403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13"/>
          <p:cNvSpPr>
            <a:spLocks noChangeArrowheads="1"/>
          </p:cNvSpPr>
          <p:nvPr/>
        </p:nvSpPr>
        <p:spPr bwMode="auto">
          <a:xfrm>
            <a:off x="4670425" y="1471613"/>
            <a:ext cx="3810000" cy="20653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 and privacy: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 permit sites to learn a lot about you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you may supply name and e-mail to sites</a:t>
            </a:r>
          </a:p>
        </p:txBody>
      </p:sp>
      <p:sp>
        <p:nvSpPr>
          <p:cNvPr id="102407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-128"/>
                <a:cs typeface="+mn-cs"/>
              </a:rPr>
              <a:t>aside</a:t>
            </a:r>
          </a:p>
        </p:txBody>
      </p:sp>
      <p:sp>
        <p:nvSpPr>
          <p:cNvPr id="102408" name="Rectangle 15"/>
          <p:cNvSpPr>
            <a:spLocks noChangeArrowheads="1"/>
          </p:cNvSpPr>
          <p:nvPr/>
        </p:nvSpPr>
        <p:spPr bwMode="auto">
          <a:xfrm>
            <a:off x="547688" y="3946525"/>
            <a:ext cx="6519156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how to keep 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state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protocol endpoints: maintain state at sender/receiver over multiple transactions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cookies: http messages carry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34950"/>
            <a:ext cx="7772400" cy="8921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Web caches (proxy server)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1044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6075" y="1957388"/>
            <a:ext cx="3767138" cy="376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user sets browser: Web accesses via  cache</a:t>
            </a:r>
          </a:p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browser sends all HTTP requests to cache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object in cache: cache returns object </a:t>
            </a:r>
          </a:p>
          <a:p>
            <a:pPr marL="685800" lvl="1" indent="-228600"/>
            <a:r>
              <a:rPr lang="en-US" altLang="en-US" dirty="0">
                <a:latin typeface="Calibri"/>
                <a:ea typeface="ＭＳ Ｐゴシック" charset="-128"/>
              </a:rPr>
              <a:t>else cache requests object from origin server, then returns object to client</a:t>
            </a:r>
          </a:p>
        </p:txBody>
      </p:sp>
      <p:grpSp>
        <p:nvGrpSpPr>
          <p:cNvPr id="104451" name="Group 171"/>
          <p:cNvGrpSpPr>
            <a:grpSpLocks/>
          </p:cNvGrpSpPr>
          <p:nvPr/>
        </p:nvGrpSpPr>
        <p:grpSpPr bwMode="auto">
          <a:xfrm>
            <a:off x="4027488" y="2695575"/>
            <a:ext cx="687387" cy="763588"/>
            <a:chOff x="-44" y="1473"/>
            <a:chExt cx="981" cy="1105"/>
          </a:xfrm>
        </p:grpSpPr>
        <p:pic>
          <p:nvPicPr>
            <p:cNvPr id="104582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83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452" name="Group 102"/>
          <p:cNvGrpSpPr>
            <a:grpSpLocks/>
          </p:cNvGrpSpPr>
          <p:nvPr/>
        </p:nvGrpSpPr>
        <p:grpSpPr bwMode="auto">
          <a:xfrm>
            <a:off x="4092575" y="4568825"/>
            <a:ext cx="687388" cy="763588"/>
            <a:chOff x="-44" y="1473"/>
            <a:chExt cx="981" cy="1105"/>
          </a:xfrm>
        </p:grpSpPr>
        <p:pic>
          <p:nvPicPr>
            <p:cNvPr id="104580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81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453" name="Group 138"/>
          <p:cNvGrpSpPr>
            <a:grpSpLocks/>
          </p:cNvGrpSpPr>
          <p:nvPr/>
        </p:nvGrpSpPr>
        <p:grpSpPr bwMode="auto">
          <a:xfrm>
            <a:off x="6230938" y="3457575"/>
            <a:ext cx="400050" cy="715963"/>
            <a:chOff x="4140" y="429"/>
            <a:chExt cx="1425" cy="2396"/>
          </a:xfrm>
        </p:grpSpPr>
        <p:sp>
          <p:nvSpPr>
            <p:cNvPr id="104548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49" name="Rectangle 140"/>
            <p:cNvSpPr>
              <a:spLocks noChangeArrowheads="1"/>
            </p:cNvSpPr>
            <p:nvPr/>
          </p:nvSpPr>
          <p:spPr bwMode="auto">
            <a:xfrm>
              <a:off x="4208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50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51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52" name="Rectangle 143"/>
            <p:cNvSpPr>
              <a:spLocks noChangeArrowheads="1"/>
            </p:cNvSpPr>
            <p:nvPr/>
          </p:nvSpPr>
          <p:spPr bwMode="auto">
            <a:xfrm>
              <a:off x="4214" y="695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3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78" name="AutoShape 14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9" name="AutoShape 14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4" name="Rectangle 147"/>
            <p:cNvSpPr>
              <a:spLocks noChangeArrowheads="1"/>
            </p:cNvSpPr>
            <p:nvPr/>
          </p:nvSpPr>
          <p:spPr bwMode="auto">
            <a:xfrm>
              <a:off x="4225" y="101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5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76" name="AutoShape 14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7" name="AutoShape 150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2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6" name="Rectangle 151"/>
            <p:cNvSpPr>
              <a:spLocks noChangeArrowheads="1"/>
            </p:cNvSpPr>
            <p:nvPr/>
          </p:nvSpPr>
          <p:spPr bwMode="auto">
            <a:xfrm>
              <a:off x="4219" y="135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57" name="Rectangle 152"/>
            <p:cNvSpPr>
              <a:spLocks noChangeArrowheads="1"/>
            </p:cNvSpPr>
            <p:nvPr/>
          </p:nvSpPr>
          <p:spPr bwMode="auto">
            <a:xfrm>
              <a:off x="4230" y="1656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8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74" name="AutoShape 15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5" name="AutoShape 155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9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560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72" name="AutoShape 158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3" name="AutoShape 15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61" name="Rectangle 160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2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63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64" name="Oval 163"/>
            <p:cNvSpPr>
              <a:spLocks noChangeArrowheads="1"/>
            </p:cNvSpPr>
            <p:nvPr/>
          </p:nvSpPr>
          <p:spPr bwMode="auto"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5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66" name="AutoShape 165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7" name="AutoShape 166"/>
            <p:cNvSpPr>
              <a:spLocks noChangeArrowheads="1"/>
            </p:cNvSpPr>
            <p:nvPr/>
          </p:nvSpPr>
          <p:spPr bwMode="auto">
            <a:xfrm>
              <a:off x="4208" y="2713"/>
              <a:ext cx="1069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8" name="Oval 167"/>
            <p:cNvSpPr>
              <a:spLocks noChangeArrowheads="1"/>
            </p:cNvSpPr>
            <p:nvPr/>
          </p:nvSpPr>
          <p:spPr bwMode="auto"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9" name="Oval 168"/>
            <p:cNvSpPr>
              <a:spLocks noChangeArrowheads="1"/>
            </p:cNvSpPr>
            <p:nvPr/>
          </p:nvSpPr>
          <p:spPr bwMode="auto"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70" name="Oval 169"/>
            <p:cNvSpPr>
              <a:spLocks noChangeArrowheads="1"/>
            </p:cNvSpPr>
            <p:nvPr/>
          </p:nvSpPr>
          <p:spPr bwMode="auto"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71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4454" name="Group 105"/>
          <p:cNvGrpSpPr>
            <a:grpSpLocks/>
          </p:cNvGrpSpPr>
          <p:nvPr/>
        </p:nvGrpSpPr>
        <p:grpSpPr bwMode="auto">
          <a:xfrm>
            <a:off x="8178800" y="2836863"/>
            <a:ext cx="433388" cy="715962"/>
            <a:chOff x="4140" y="429"/>
            <a:chExt cx="1425" cy="2396"/>
          </a:xfrm>
        </p:grpSpPr>
        <p:sp>
          <p:nvSpPr>
            <p:cNvPr id="104516" name="Freeform 10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7" name="Rectangle 107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18" name="Freeform 10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9" name="Freeform 10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20" name="Rectangle 110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1" name="Group 11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46" name="AutoShape 11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7" name="AutoShape 113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2" name="Rectangle 114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3" name="Group 11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44" name="AutoShape 11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5" name="AutoShape 117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4" name="Rectangle 118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25" name="Rectangle 119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6" name="Group 12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42" name="AutoShape 121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3" name="AutoShape 122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7" name="Freeform 12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528" name="Group 12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40" name="AutoShape 12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1" name="AutoShape 12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9" name="Rectangle 127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0" name="Freeform 12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31" name="Freeform 12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32" name="Oval 130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3" name="Freeform 13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34" name="AutoShape 132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5" name="AutoShape 133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6" name="Oval 134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7" name="Oval 135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8" name="Oval 136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9" name="Rectangle 137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04455" name="Picture 6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Rectangle 4"/>
          <p:cNvSpPr>
            <a:spLocks noChangeArrowheads="1"/>
          </p:cNvSpPr>
          <p:nvPr/>
        </p:nvSpPr>
        <p:spPr bwMode="auto">
          <a:xfrm>
            <a:off x="393700" y="1265238"/>
            <a:ext cx="8750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goal: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satisfy client request without involving origin server</a:t>
            </a:r>
          </a:p>
        </p:txBody>
      </p:sp>
      <p:sp>
        <p:nvSpPr>
          <p:cNvPr id="104459" name="Text Box 6"/>
          <p:cNvSpPr txBox="1">
            <a:spLocks noChangeArrowheads="1"/>
          </p:cNvSpPr>
          <p:nvPr/>
        </p:nvSpPr>
        <p:spPr bwMode="auto">
          <a:xfrm>
            <a:off x="4171950" y="3368675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0" name="Text Box 8"/>
          <p:cNvSpPr txBox="1">
            <a:spLocks noChangeArrowheads="1"/>
          </p:cNvSpPr>
          <p:nvPr/>
        </p:nvSpPr>
        <p:spPr bwMode="auto">
          <a:xfrm>
            <a:off x="5957888" y="2774950"/>
            <a:ext cx="88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proxy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1" name="Text Box 21"/>
          <p:cNvSpPr txBox="1">
            <a:spLocks noChangeArrowheads="1"/>
          </p:cNvSpPr>
          <p:nvPr/>
        </p:nvSpPr>
        <p:spPr bwMode="auto">
          <a:xfrm>
            <a:off x="4294188" y="534035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4597400" y="4095750"/>
            <a:ext cx="1563688" cy="760413"/>
            <a:chOff x="2896" y="2580"/>
            <a:chExt cx="985" cy="479"/>
          </a:xfrm>
        </p:grpSpPr>
        <p:sp>
          <p:nvSpPr>
            <p:cNvPr id="104514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5" name="Text Box 23"/>
            <p:cNvSpPr txBox="1">
              <a:spLocks noChangeArrowheads="1"/>
            </p:cNvSpPr>
            <p:nvPr/>
          </p:nvSpPr>
          <p:spPr bwMode="auto">
            <a:xfrm rot="-1692639">
              <a:off x="2896" y="264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4781550" y="4183063"/>
            <a:ext cx="1604963" cy="785812"/>
            <a:chOff x="3012" y="2635"/>
            <a:chExt cx="1011" cy="495"/>
          </a:xfrm>
        </p:grpSpPr>
        <p:sp>
          <p:nvSpPr>
            <p:cNvPr id="104512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3" name="Text Box 25"/>
            <p:cNvSpPr txBox="1">
              <a:spLocks noChangeArrowheads="1"/>
            </p:cNvSpPr>
            <p:nvPr/>
          </p:nvSpPr>
          <p:spPr bwMode="auto">
            <a:xfrm rot="-1737783">
              <a:off x="3012" y="2847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765675" y="3124200"/>
            <a:ext cx="3251200" cy="730250"/>
            <a:chOff x="3002" y="1979"/>
            <a:chExt cx="2048" cy="460"/>
          </a:xfrm>
        </p:grpSpPr>
        <p:sp>
          <p:nvSpPr>
            <p:cNvPr id="104509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0" name="Text Box 22"/>
            <p:cNvSpPr txBox="1">
              <a:spLocks noChangeArrowheads="1"/>
            </p:cNvSpPr>
            <p:nvPr/>
          </p:nvSpPr>
          <p:spPr bwMode="auto">
            <a:xfrm rot="1422049">
              <a:off x="3083" y="200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11" name="Text Box 45"/>
            <p:cNvSpPr txBox="1">
              <a:spLocks noChangeArrowheads="1"/>
            </p:cNvSpPr>
            <p:nvPr/>
          </p:nvSpPr>
          <p:spPr bwMode="auto">
            <a:xfrm rot="-1419968">
              <a:off x="4114" y="201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04465" name="Text Box 47"/>
          <p:cNvSpPr txBox="1">
            <a:spLocks noChangeArrowheads="1"/>
          </p:cNvSpPr>
          <p:nvPr/>
        </p:nvSpPr>
        <p:spPr bwMode="auto">
          <a:xfrm>
            <a:off x="7999413" y="542131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origin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6" name="Text Box 48"/>
          <p:cNvSpPr txBox="1">
            <a:spLocks noChangeArrowheads="1"/>
          </p:cNvSpPr>
          <p:nvPr/>
        </p:nvSpPr>
        <p:spPr bwMode="auto">
          <a:xfrm>
            <a:off x="8016875" y="348456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origin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7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pic>
        <p:nvPicPr>
          <p:cNvPr id="104468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3992563" y="2671763"/>
            <a:ext cx="4178300" cy="1814512"/>
            <a:chOff x="2515" y="1687"/>
            <a:chExt cx="2632" cy="1143"/>
          </a:xfrm>
        </p:grpSpPr>
        <p:sp>
          <p:nvSpPr>
            <p:cNvPr id="104504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05" name="Text Box 24"/>
            <p:cNvSpPr txBox="1">
              <a:spLocks noChangeArrowheads="1"/>
            </p:cNvSpPr>
            <p:nvPr/>
          </p:nvSpPr>
          <p:spPr bwMode="auto">
            <a:xfrm rot="1411598">
              <a:off x="2906" y="2244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06" name="Text Box 46"/>
            <p:cNvSpPr txBox="1">
              <a:spLocks noChangeArrowheads="1"/>
            </p:cNvSpPr>
            <p:nvPr/>
          </p:nvSpPr>
          <p:spPr bwMode="auto">
            <a:xfrm rot="-1415789">
              <a:off x="4136" y="2232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104507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08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71" name="Group 69"/>
          <p:cNvGrpSpPr>
            <a:grpSpLocks/>
          </p:cNvGrpSpPr>
          <p:nvPr/>
        </p:nvGrpSpPr>
        <p:grpSpPr bwMode="auto">
          <a:xfrm>
            <a:off x="8112125" y="4764088"/>
            <a:ext cx="433388" cy="715962"/>
            <a:chOff x="4140" y="429"/>
            <a:chExt cx="1425" cy="2396"/>
          </a:xfrm>
        </p:grpSpPr>
        <p:sp>
          <p:nvSpPr>
            <p:cNvPr id="104472" name="Freeform 7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73" name="Rectangle 7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74" name="Freeform 7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75" name="Freeform 7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76" name="Rectangle 74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77" name="Group 7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02" name="AutoShape 7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03" name="AutoShape 7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78" name="Rectangle 78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79" name="Group 7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00" name="AutoShape 80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01" name="AutoShape 8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0" name="Rectangle 8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1" name="Rectangle 83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82" name="Group 8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498" name="AutoShape 85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499" name="AutoShape 8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3" name="Freeform 8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484" name="Group 8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496" name="AutoShape 8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497" name="AutoShape 90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5" name="Rectangle 91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6" name="Freeform 9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87" name="Freeform 9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88" name="Oval 94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9" name="Freeform 9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90" name="AutoShape 96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1" name="AutoShape 97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2" name="Oval 98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3" name="Oval 99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4" name="Oval 100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5" name="Rectangle 101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uiExpand="1" build="p"/>
      <p:bldP spid="104458" grpId="0"/>
      <p:bldP spid="1044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47738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More about Web caching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cache acts as both client and server</a:t>
            </a:r>
          </a:p>
          <a:p>
            <a:pPr lvl="1"/>
            <a:r>
              <a:rPr lang="en-US" altLang="en-US" sz="2000" dirty="0">
                <a:latin typeface="Calibri"/>
                <a:ea typeface="ＭＳ Ｐゴシック" charset="-128"/>
              </a:rPr>
              <a:t>server for original requesting client</a:t>
            </a:r>
          </a:p>
          <a:p>
            <a:pPr lvl="1"/>
            <a:r>
              <a:rPr lang="en-US" altLang="en-US" sz="2000" dirty="0">
                <a:latin typeface="Calibri"/>
                <a:ea typeface="ＭＳ Ｐゴシック" charset="-128"/>
              </a:rPr>
              <a:t>client to origin server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typically cache is installed by ISP (university, company, residential ISP)</a:t>
            </a:r>
          </a:p>
        </p:txBody>
      </p:sp>
      <p:sp>
        <p:nvSpPr>
          <p:cNvPr id="10650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11313"/>
            <a:ext cx="415925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why Web caching?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reduce response time for client request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reduce traffic on an institution’</a:t>
            </a:r>
            <a:r>
              <a:rPr lang="en-US" altLang="ja-JP" dirty="0">
                <a:latin typeface="Calibri"/>
                <a:ea typeface="ＭＳ Ｐゴシック" charset="-128"/>
              </a:rPr>
              <a:t>s access link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Internet dense with caches: enables </a:t>
            </a:r>
            <a:r>
              <a:rPr lang="ja-JP" altLang="en-US" dirty="0">
                <a:latin typeface="Calibri"/>
                <a:ea typeface="ＭＳ Ｐゴシック" charset="-128"/>
              </a:rPr>
              <a:t>“</a:t>
            </a:r>
            <a:r>
              <a:rPr lang="en-US" altLang="ja-JP" dirty="0">
                <a:latin typeface="Calibri"/>
                <a:ea typeface="ＭＳ Ｐゴシック" charset="-128"/>
              </a:rPr>
              <a:t>poor</a:t>
            </a:r>
            <a:r>
              <a:rPr lang="ja-JP" altLang="en-US" dirty="0">
                <a:latin typeface="Calibri"/>
                <a:ea typeface="ＭＳ Ｐゴシック" charset="-128"/>
              </a:rPr>
              <a:t>”</a:t>
            </a:r>
            <a:r>
              <a:rPr lang="en-US" altLang="ja-JP" dirty="0">
                <a:latin typeface="Calibri"/>
                <a:ea typeface="ＭＳ Ｐゴシック" charset="-128"/>
              </a:rPr>
              <a:t> content providers to effectively deliver content</a:t>
            </a: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06499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95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Socket Programming with UDP and TCP </a:t>
            </a:r>
          </a:p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Web and HTTP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Electronic Mail (SMTP, POP3, IMAP)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DNS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35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01625"/>
            <a:ext cx="7772400" cy="8699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Electronic mail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208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4513" y="1366838"/>
            <a:ext cx="3933825" cy="4876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Three major components: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 </a:t>
            </a:r>
          </a:p>
          <a:p>
            <a:r>
              <a:rPr lang="en-US" altLang="en-US" sz="2400" dirty="0">
                <a:ea typeface="ＭＳ Ｐゴシック" charset="-128"/>
              </a:rPr>
              <a:t>user agents </a:t>
            </a:r>
          </a:p>
          <a:p>
            <a:r>
              <a:rPr lang="en-US" altLang="en-US" sz="2400" dirty="0">
                <a:ea typeface="ＭＳ Ｐゴシック" charset="-128"/>
              </a:rPr>
              <a:t>mail servers </a:t>
            </a:r>
          </a:p>
          <a:p>
            <a:pPr>
              <a:spcAft>
                <a:spcPct val="75000"/>
              </a:spcAft>
            </a:pPr>
            <a:r>
              <a:rPr lang="en-US" altLang="en-US" sz="2400" dirty="0">
                <a:ea typeface="ＭＳ Ｐゴシック" charset="-128"/>
              </a:rPr>
              <a:t>SMTP: Simple Mail Transfer Protocol</a:t>
            </a:r>
          </a:p>
          <a:p>
            <a:pPr>
              <a:buFont typeface="Wingdings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charset="-128"/>
              </a:rPr>
              <a:t>User Agent</a:t>
            </a:r>
          </a:p>
          <a:p>
            <a:r>
              <a:rPr lang="en-US" altLang="en-US" sz="2400" dirty="0">
                <a:ea typeface="ＭＳ Ｐゴシック" charset="-128"/>
              </a:rPr>
              <a:t>a.k.a.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mail reader</a:t>
            </a:r>
            <a:r>
              <a:rPr lang="ja-JP" altLang="en-US" sz="2400" dirty="0">
                <a:ea typeface="ＭＳ Ｐゴシック" charset="-128"/>
              </a:rPr>
              <a:t>”</a:t>
            </a:r>
            <a:endParaRPr lang="en-US" altLang="ja-JP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composing, editing, reading mail messages</a:t>
            </a:r>
          </a:p>
          <a:p>
            <a:r>
              <a:rPr lang="en-US" altLang="en-US" sz="2400" dirty="0">
                <a:ea typeface="ＭＳ Ｐゴシック" charset="-128"/>
              </a:rPr>
              <a:t>e.g., Outlook, Thunderbird, iPhone mail client</a:t>
            </a:r>
          </a:p>
          <a:p>
            <a:r>
              <a:rPr lang="en-US" altLang="en-US" sz="2400" dirty="0">
                <a:ea typeface="ＭＳ Ｐゴシック" charset="-128"/>
              </a:rPr>
              <a:t>outgoing, incoming messages stored on server</a:t>
            </a:r>
          </a:p>
        </p:txBody>
      </p:sp>
      <p:sp>
        <p:nvSpPr>
          <p:cNvPr id="120837" name="Rectangle 280"/>
          <p:cNvSpPr>
            <a:spLocks noChangeArrowheads="1"/>
          </p:cNvSpPr>
          <p:nvPr/>
        </p:nvSpPr>
        <p:spPr bwMode="auto">
          <a:xfrm>
            <a:off x="6962775" y="6286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38" name="Group 279"/>
          <p:cNvGrpSpPr>
            <a:grpSpLocks/>
          </p:cNvGrpSpPr>
          <p:nvPr/>
        </p:nvGrpSpPr>
        <p:grpSpPr bwMode="auto">
          <a:xfrm>
            <a:off x="7059613" y="576263"/>
            <a:ext cx="1736725" cy="955675"/>
            <a:chOff x="4458" y="3335"/>
            <a:chExt cx="1094" cy="602"/>
          </a:xfrm>
        </p:grpSpPr>
        <p:sp>
          <p:nvSpPr>
            <p:cNvPr id="121036" name="Text Box 263"/>
            <p:cNvSpPr txBox="1">
              <a:spLocks noChangeArrowheads="1"/>
            </p:cNvSpPr>
            <p:nvPr/>
          </p:nvSpPr>
          <p:spPr bwMode="auto"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 mailbox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37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121040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41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2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3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4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5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6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7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1038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39" name="Text Box 277"/>
            <p:cNvSpPr txBox="1">
              <a:spLocks noChangeArrowheads="1"/>
            </p:cNvSpPr>
            <p:nvPr/>
          </p:nvSpPr>
          <p:spPr bwMode="auto"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outgoing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message queue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0839" name="Picture 23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47738"/>
            <a:ext cx="31940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41" name="Group 389"/>
          <p:cNvGrpSpPr>
            <a:grpSpLocks/>
          </p:cNvGrpSpPr>
          <p:nvPr/>
        </p:nvGrpSpPr>
        <p:grpSpPr bwMode="auto">
          <a:xfrm>
            <a:off x="6899276" y="2787650"/>
            <a:ext cx="477838" cy="715963"/>
            <a:chOff x="4140" y="429"/>
            <a:chExt cx="1425" cy="2396"/>
          </a:xfrm>
        </p:grpSpPr>
        <p:sp>
          <p:nvSpPr>
            <p:cNvPr id="121004" name="Freeform 3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05" name="Rectangle 391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06" name="Freeform 3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07" name="Freeform 3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08" name="Rectangle 394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09" name="Group 3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34" name="AutoShape 39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35" name="AutoShape 397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0" name="Rectangle 398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11" name="Group 3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32" name="AutoShape 40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33" name="AutoShape 401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2" name="Rectangle 402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13" name="Rectangle 403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14" name="Group 4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030" name="AutoShape 405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31" name="AutoShape 40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5" name="Freeform 4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1016" name="Group 4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028" name="AutoShape 409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29" name="AutoShape 41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7" name="Rectangle 411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18" name="Freeform 4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19" name="Freeform 4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20" name="Oval 414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1" name="Freeform 4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22" name="AutoShape 416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3" name="AutoShape 417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4" name="Oval 41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5" name="Oval 41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6" name="Oval 420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7" name="Rectangle 421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2" name="Group 356"/>
          <p:cNvGrpSpPr>
            <a:grpSpLocks/>
          </p:cNvGrpSpPr>
          <p:nvPr/>
        </p:nvGrpSpPr>
        <p:grpSpPr bwMode="auto">
          <a:xfrm>
            <a:off x="4906963" y="4181475"/>
            <a:ext cx="477838" cy="715963"/>
            <a:chOff x="4140" y="429"/>
            <a:chExt cx="1425" cy="2396"/>
          </a:xfrm>
        </p:grpSpPr>
        <p:sp>
          <p:nvSpPr>
            <p:cNvPr id="120972" name="Freeform 3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73" name="Rectangle 358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74" name="Freeform 3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75" name="Freeform 3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76" name="Rectangle 361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77" name="Group 3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02" name="AutoShape 3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03" name="AutoShape 364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78" name="Rectangle 365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79" name="Group 3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00" name="AutoShape 36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01" name="AutoShape 3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80" name="Rectangle 369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81" name="Rectangle 370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82" name="Group 3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0998" name="AutoShape 372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99" name="AutoShape 37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83" name="Freeform 3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0984" name="Group 3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0996" name="AutoShape 376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97" name="AutoShape 37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85" name="Rectangle 378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86" name="Freeform 3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87" name="Freeform 3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88" name="Oval 381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89" name="Freeform 3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90" name="AutoShape 383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1" name="AutoShape 384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2" name="Oval 385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3" name="Oval 386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4" name="Oval 387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5" name="Rectangle 388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3" name="Group 320"/>
          <p:cNvGrpSpPr>
            <a:grpSpLocks/>
          </p:cNvGrpSpPr>
          <p:nvPr/>
        </p:nvGrpSpPr>
        <p:grpSpPr bwMode="auto">
          <a:xfrm>
            <a:off x="4929188" y="1839913"/>
            <a:ext cx="477838" cy="715963"/>
            <a:chOff x="4140" y="429"/>
            <a:chExt cx="1425" cy="2396"/>
          </a:xfrm>
        </p:grpSpPr>
        <p:sp>
          <p:nvSpPr>
            <p:cNvPr id="120940" name="Freeform 3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41" name="Rectangle 322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42" name="Freeform 3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43" name="Freeform 3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44" name="Rectangle 325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45" name="Group 3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0970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71" name="AutoShape 328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46" name="Rectangle 329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47" name="Group 3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0968" name="AutoShape 3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69" name="AutoShape 332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48" name="Rectangle 333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49" name="Rectangle 334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50" name="Group 3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0966" name="AutoShape 336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67" name="AutoShape 33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51" name="Freeform 3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0952" name="Group 3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0964" name="AutoShape 340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65" name="AutoShape 341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53" name="Rectangle 342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54" name="Freeform 3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55" name="Freeform 3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56" name="Oval 345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57" name="Freeform 3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58" name="AutoShape 347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59" name="AutoShape 348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0" name="Oval 349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1" name="Oval 350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2" name="Oval 351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3" name="Rectangle 352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0844" name="Line 9"/>
          <p:cNvSpPr>
            <a:spLocks noChangeShapeType="1"/>
          </p:cNvSpPr>
          <p:nvPr/>
        </p:nvSpPr>
        <p:spPr bwMode="auto">
          <a:xfrm>
            <a:off x="5927726" y="2606675"/>
            <a:ext cx="1123950" cy="7905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845" name="Group 19"/>
          <p:cNvGrpSpPr>
            <a:grpSpLocks/>
          </p:cNvGrpSpPr>
          <p:nvPr/>
        </p:nvGrpSpPr>
        <p:grpSpPr bwMode="auto">
          <a:xfrm>
            <a:off x="7089776" y="2986088"/>
            <a:ext cx="809625" cy="1049338"/>
            <a:chOff x="4296" y="2627"/>
            <a:chExt cx="510" cy="661"/>
          </a:xfrm>
        </p:grpSpPr>
        <p:sp>
          <p:nvSpPr>
            <p:cNvPr id="120925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6" name="Text Box 21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7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8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29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0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1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2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3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4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5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6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7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8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9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6" name="Group 60"/>
          <p:cNvGrpSpPr>
            <a:grpSpLocks/>
          </p:cNvGrpSpPr>
          <p:nvPr/>
        </p:nvGrpSpPr>
        <p:grpSpPr bwMode="auto">
          <a:xfrm>
            <a:off x="5089526" y="4386263"/>
            <a:ext cx="809625" cy="1049338"/>
            <a:chOff x="4296" y="2627"/>
            <a:chExt cx="510" cy="661"/>
          </a:xfrm>
        </p:grpSpPr>
        <p:sp>
          <p:nvSpPr>
            <p:cNvPr id="120910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11" name="Text Box 6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12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13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4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5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6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7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8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9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20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1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2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3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4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7" name="Group 96"/>
          <p:cNvGrpSpPr>
            <a:grpSpLocks/>
          </p:cNvGrpSpPr>
          <p:nvPr/>
        </p:nvGrpSpPr>
        <p:grpSpPr bwMode="auto">
          <a:xfrm>
            <a:off x="5089526" y="2138363"/>
            <a:ext cx="809625" cy="1049338"/>
            <a:chOff x="4296" y="2627"/>
            <a:chExt cx="510" cy="661"/>
          </a:xfrm>
        </p:grpSpPr>
        <p:sp>
          <p:nvSpPr>
            <p:cNvPr id="120895" name="Rectangle 97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6" name="Text Box 98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7" name="Rectangle 99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8" name="Line 100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899" name="Line 101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0" name="Line 102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1" name="Line 103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2" name="Line 104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3" name="Line 105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4" name="Line 106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5" name="Rectangle 107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6" name="Rectangle 108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7" name="Rectangle 109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8" name="Rectangle 110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9" name="Rectangle 111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0848" name="Line 117"/>
          <p:cNvSpPr>
            <a:spLocks noChangeShapeType="1"/>
          </p:cNvSpPr>
          <p:nvPr/>
        </p:nvSpPr>
        <p:spPr bwMode="auto">
          <a:xfrm flipV="1">
            <a:off x="5927726" y="3730625"/>
            <a:ext cx="1123950" cy="1085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849" name="Line 118"/>
          <p:cNvSpPr>
            <a:spLocks noChangeShapeType="1"/>
          </p:cNvSpPr>
          <p:nvPr/>
        </p:nvSpPr>
        <p:spPr bwMode="auto">
          <a:xfrm flipH="1" flipV="1">
            <a:off x="5184776" y="3206750"/>
            <a:ext cx="0" cy="12477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850" name="Group 119"/>
          <p:cNvGrpSpPr>
            <a:grpSpLocks/>
          </p:cNvGrpSpPr>
          <p:nvPr/>
        </p:nvGrpSpPr>
        <p:grpSpPr bwMode="auto">
          <a:xfrm>
            <a:off x="6024563" y="4024313"/>
            <a:ext cx="1031875" cy="457200"/>
            <a:chOff x="3745" y="2537"/>
            <a:chExt cx="650" cy="288"/>
          </a:xfrm>
        </p:grpSpPr>
        <p:sp>
          <p:nvSpPr>
            <p:cNvPr id="120893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4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0851" name="Group 122"/>
          <p:cNvGrpSpPr>
            <a:grpSpLocks/>
          </p:cNvGrpSpPr>
          <p:nvPr/>
        </p:nvGrpSpPr>
        <p:grpSpPr bwMode="auto">
          <a:xfrm>
            <a:off x="5986463" y="2767013"/>
            <a:ext cx="1031875" cy="457200"/>
            <a:chOff x="3745" y="2537"/>
            <a:chExt cx="650" cy="288"/>
          </a:xfrm>
        </p:grpSpPr>
        <p:sp>
          <p:nvSpPr>
            <p:cNvPr id="120891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2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0852" name="Group 125"/>
          <p:cNvGrpSpPr>
            <a:grpSpLocks/>
          </p:cNvGrpSpPr>
          <p:nvPr/>
        </p:nvGrpSpPr>
        <p:grpSpPr bwMode="auto">
          <a:xfrm>
            <a:off x="4662488" y="3481388"/>
            <a:ext cx="1031875" cy="457200"/>
            <a:chOff x="3745" y="2537"/>
            <a:chExt cx="650" cy="288"/>
          </a:xfrm>
        </p:grpSpPr>
        <p:sp>
          <p:nvSpPr>
            <p:cNvPr id="120889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0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0884" name="Group 353"/>
          <p:cNvGrpSpPr>
            <a:grpSpLocks/>
          </p:cNvGrpSpPr>
          <p:nvPr/>
        </p:nvGrpSpPr>
        <p:grpSpPr bwMode="auto">
          <a:xfrm>
            <a:off x="5716588" y="1631950"/>
            <a:ext cx="890588" cy="828675"/>
            <a:chOff x="-44" y="1473"/>
            <a:chExt cx="981" cy="1105"/>
          </a:xfrm>
        </p:grpSpPr>
        <p:pic>
          <p:nvPicPr>
            <p:cNvPr id="120887" name="Picture 35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88" name="Freeform 35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85" name="Rectangle 115"/>
          <p:cNvSpPr>
            <a:spLocks noChangeArrowheads="1"/>
          </p:cNvSpPr>
          <p:nvPr/>
        </p:nvSpPr>
        <p:spPr bwMode="auto">
          <a:xfrm>
            <a:off x="5753101" y="1447800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86" name="Text Box 116"/>
          <p:cNvSpPr txBox="1">
            <a:spLocks noChangeArrowheads="1"/>
          </p:cNvSpPr>
          <p:nvPr/>
        </p:nvSpPr>
        <p:spPr bwMode="auto">
          <a:xfrm>
            <a:off x="5694363" y="1406525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79" name="Group 425"/>
          <p:cNvGrpSpPr>
            <a:grpSpLocks/>
          </p:cNvGrpSpPr>
          <p:nvPr/>
        </p:nvGrpSpPr>
        <p:grpSpPr bwMode="auto">
          <a:xfrm>
            <a:off x="7753351" y="2447925"/>
            <a:ext cx="890588" cy="828675"/>
            <a:chOff x="-44" y="1473"/>
            <a:chExt cx="981" cy="1105"/>
          </a:xfrm>
        </p:grpSpPr>
        <p:pic>
          <p:nvPicPr>
            <p:cNvPr id="120882" name="Picture 4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83" name="Freeform 4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80" name="Rectangle 115"/>
          <p:cNvSpPr>
            <a:spLocks noChangeArrowheads="1"/>
          </p:cNvSpPr>
          <p:nvPr/>
        </p:nvSpPr>
        <p:spPr bwMode="auto">
          <a:xfrm>
            <a:off x="7789864" y="226377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81" name="Text Box 116"/>
          <p:cNvSpPr txBox="1">
            <a:spLocks noChangeArrowheads="1"/>
          </p:cNvSpPr>
          <p:nvPr/>
        </p:nvSpPr>
        <p:spPr bwMode="auto">
          <a:xfrm>
            <a:off x="7731126" y="222250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74" name="Group 431"/>
          <p:cNvGrpSpPr>
            <a:grpSpLocks/>
          </p:cNvGrpSpPr>
          <p:nvPr/>
        </p:nvGrpSpPr>
        <p:grpSpPr bwMode="auto">
          <a:xfrm>
            <a:off x="8089901" y="3209925"/>
            <a:ext cx="890588" cy="828675"/>
            <a:chOff x="-44" y="1473"/>
            <a:chExt cx="981" cy="1105"/>
          </a:xfrm>
        </p:grpSpPr>
        <p:pic>
          <p:nvPicPr>
            <p:cNvPr id="120877" name="Picture 4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78" name="Freeform 4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75" name="Rectangle 115"/>
          <p:cNvSpPr>
            <a:spLocks noChangeArrowheads="1"/>
          </p:cNvSpPr>
          <p:nvPr/>
        </p:nvSpPr>
        <p:spPr bwMode="auto">
          <a:xfrm>
            <a:off x="8126414" y="302577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76" name="Text Box 116"/>
          <p:cNvSpPr txBox="1">
            <a:spLocks noChangeArrowheads="1"/>
          </p:cNvSpPr>
          <p:nvPr/>
        </p:nvSpPr>
        <p:spPr bwMode="auto">
          <a:xfrm>
            <a:off x="8067676" y="298450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69" name="Group 437"/>
          <p:cNvGrpSpPr>
            <a:grpSpLocks/>
          </p:cNvGrpSpPr>
          <p:nvPr/>
        </p:nvGrpSpPr>
        <p:grpSpPr bwMode="auto">
          <a:xfrm>
            <a:off x="7958138" y="4257675"/>
            <a:ext cx="890588" cy="828675"/>
            <a:chOff x="-44" y="1473"/>
            <a:chExt cx="981" cy="1105"/>
          </a:xfrm>
        </p:grpSpPr>
        <p:pic>
          <p:nvPicPr>
            <p:cNvPr id="120872" name="Picture 43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73" name="Freeform 4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70" name="Rectangle 115"/>
          <p:cNvSpPr>
            <a:spLocks noChangeArrowheads="1"/>
          </p:cNvSpPr>
          <p:nvPr/>
        </p:nvSpPr>
        <p:spPr bwMode="auto">
          <a:xfrm>
            <a:off x="7994651" y="407352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71" name="Text Box 116"/>
          <p:cNvSpPr txBox="1">
            <a:spLocks noChangeArrowheads="1"/>
          </p:cNvSpPr>
          <p:nvPr/>
        </p:nvSpPr>
        <p:spPr bwMode="auto">
          <a:xfrm>
            <a:off x="7935913" y="403225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64" name="Group 443"/>
          <p:cNvGrpSpPr>
            <a:grpSpLocks/>
          </p:cNvGrpSpPr>
          <p:nvPr/>
        </p:nvGrpSpPr>
        <p:grpSpPr bwMode="auto">
          <a:xfrm>
            <a:off x="5346701" y="5695950"/>
            <a:ext cx="890588" cy="828675"/>
            <a:chOff x="-44" y="1473"/>
            <a:chExt cx="981" cy="1105"/>
          </a:xfrm>
        </p:grpSpPr>
        <p:pic>
          <p:nvPicPr>
            <p:cNvPr id="120867" name="Picture 4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68" name="Freeform 4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65" name="Rectangle 115"/>
          <p:cNvSpPr>
            <a:spLocks noChangeArrowheads="1"/>
          </p:cNvSpPr>
          <p:nvPr/>
        </p:nvSpPr>
        <p:spPr bwMode="auto">
          <a:xfrm>
            <a:off x="5383214" y="5511800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66" name="Text Box 116"/>
          <p:cNvSpPr txBox="1">
            <a:spLocks noChangeArrowheads="1"/>
          </p:cNvSpPr>
          <p:nvPr/>
        </p:nvSpPr>
        <p:spPr bwMode="auto">
          <a:xfrm>
            <a:off x="5324476" y="5470525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59" name="Group 449"/>
          <p:cNvGrpSpPr>
            <a:grpSpLocks/>
          </p:cNvGrpSpPr>
          <p:nvPr/>
        </p:nvGrpSpPr>
        <p:grpSpPr bwMode="auto">
          <a:xfrm>
            <a:off x="6075363" y="5076825"/>
            <a:ext cx="890588" cy="828675"/>
            <a:chOff x="-44" y="1473"/>
            <a:chExt cx="981" cy="1105"/>
          </a:xfrm>
        </p:grpSpPr>
        <p:pic>
          <p:nvPicPr>
            <p:cNvPr id="120862" name="Picture 45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63" name="Freeform 45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60" name="Rectangle 115"/>
          <p:cNvSpPr>
            <a:spLocks noChangeArrowheads="1"/>
          </p:cNvSpPr>
          <p:nvPr/>
        </p:nvSpPr>
        <p:spPr bwMode="auto">
          <a:xfrm>
            <a:off x="6111876" y="489267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61" name="Text Box 116"/>
          <p:cNvSpPr txBox="1">
            <a:spLocks noChangeArrowheads="1"/>
          </p:cNvSpPr>
          <p:nvPr/>
        </p:nvSpPr>
        <p:spPr bwMode="auto">
          <a:xfrm>
            <a:off x="6053138" y="485140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4" grpId="0" animBg="1"/>
      <p:bldP spid="120848" grpId="0" animBg="1"/>
      <p:bldP spid="120849" grpId="0" animBg="1"/>
      <p:bldP spid="120885" grpId="0" animBg="1"/>
      <p:bldP spid="120886" grpId="0"/>
      <p:bldP spid="120880" grpId="0" animBg="1"/>
      <p:bldP spid="120881" grpId="0"/>
      <p:bldP spid="120875" grpId="0" animBg="1"/>
      <p:bldP spid="120876" grpId="0"/>
      <p:bldP spid="120870" grpId="0" animBg="1"/>
      <p:bldP spid="120871" grpId="0"/>
      <p:bldP spid="120865" grpId="0" animBg="1"/>
      <p:bldP spid="120866" grpId="0"/>
      <p:bldP spid="120860" grpId="0" animBg="1"/>
      <p:bldP spid="12086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22250"/>
            <a:ext cx="7772400" cy="8826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Electronic Mail: Mail Servers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2288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98588"/>
            <a:ext cx="4186311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Mail Servers: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mailbox</a:t>
            </a:r>
            <a:r>
              <a:rPr lang="en-US" altLang="en-US" sz="2400" dirty="0">
                <a:latin typeface="Calibri"/>
                <a:ea typeface="ＭＳ Ｐゴシック" charset="-128"/>
              </a:rPr>
              <a:t> contains incoming messages for user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queue</a:t>
            </a:r>
            <a:r>
              <a:rPr lang="en-US" altLang="en-US" sz="2400" dirty="0">
                <a:latin typeface="Calibri"/>
                <a:ea typeface="ＭＳ Ｐゴシック" charset="-128"/>
              </a:rPr>
              <a:t> of outgoing (to be sent) mail messages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SMTP protocol</a:t>
            </a:r>
            <a:r>
              <a:rPr lang="en-US" altLang="en-US" sz="2400" dirty="0">
                <a:latin typeface="Calibri"/>
                <a:ea typeface="ＭＳ Ｐゴシック" charset="-128"/>
              </a:rPr>
              <a:t> between mail servers to send email messages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client: sending mail server</a:t>
            </a:r>
          </a:p>
          <a:p>
            <a:pPr lvl="1"/>
            <a:r>
              <a:rPr lang="en-US" altLang="ja-JP" dirty="0">
                <a:latin typeface="Calibri"/>
                <a:ea typeface="ＭＳ Ｐゴシック" charset="-128"/>
              </a:rPr>
              <a:t>“server”: receiving mail server</a:t>
            </a: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22885" name="Picture 1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826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86" name="Group 271"/>
          <p:cNvGrpSpPr>
            <a:grpSpLocks/>
          </p:cNvGrpSpPr>
          <p:nvPr/>
        </p:nvGrpSpPr>
        <p:grpSpPr bwMode="auto">
          <a:xfrm>
            <a:off x="6899275" y="2787650"/>
            <a:ext cx="477838" cy="715963"/>
            <a:chOff x="4140" y="429"/>
            <a:chExt cx="1425" cy="2396"/>
          </a:xfrm>
        </p:grpSpPr>
        <p:sp>
          <p:nvSpPr>
            <p:cNvPr id="123049" name="Freeform 2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50" name="Rectangle 273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51" name="Freeform 2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52" name="Freeform 2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53" name="Rectangle 276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54" name="Group 2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079" name="AutoShape 27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80" name="AutoShape 279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55" name="Rectangle 280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56" name="Group 2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3077" name="AutoShape 28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78" name="AutoShape 283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57" name="Rectangle 284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58" name="Rectangle 285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59" name="Group 2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3075" name="AutoShape 28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76" name="AutoShape 288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60" name="Freeform 2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3061" name="Group 2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073" name="AutoShape 291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74" name="AutoShape 292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62" name="Rectangle 293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3" name="Freeform 2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64" name="Freeform 2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65" name="Oval 296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6" name="Freeform 2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67" name="AutoShape 298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8" name="AutoShape 299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9" name="Oval 300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70" name="Oval 301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71" name="Oval 302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72" name="Rectangle 303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87" name="Group 304"/>
          <p:cNvGrpSpPr>
            <a:grpSpLocks/>
          </p:cNvGrpSpPr>
          <p:nvPr/>
        </p:nvGrpSpPr>
        <p:grpSpPr bwMode="auto">
          <a:xfrm>
            <a:off x="4906963" y="4181475"/>
            <a:ext cx="477837" cy="715963"/>
            <a:chOff x="4140" y="429"/>
            <a:chExt cx="1425" cy="2396"/>
          </a:xfrm>
        </p:grpSpPr>
        <p:sp>
          <p:nvSpPr>
            <p:cNvPr id="123017" name="Freeform 30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18" name="Rectangle 306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19" name="Freeform 30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20" name="Freeform 30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21" name="Rectangle 309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22" name="Group 31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047" name="AutoShape 31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8" name="AutoShape 312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23" name="Rectangle 313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24" name="Group 31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3045" name="AutoShape 31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6" name="AutoShape 31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25" name="Rectangle 317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26" name="Rectangle 318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27" name="Group 31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3043" name="AutoShape 32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4" name="AutoShape 321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28" name="Freeform 32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3029" name="Group 32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041" name="AutoShape 324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2" name="AutoShape 325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30" name="Rectangle 326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1" name="Freeform 32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32" name="Freeform 32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33" name="Oval 329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4" name="Freeform 33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35" name="AutoShape 331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6" name="AutoShape 332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7" name="Oval 333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8" name="Oval 334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9" name="Oval 335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40" name="Rectangle 336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88" name="Group 337"/>
          <p:cNvGrpSpPr>
            <a:grpSpLocks/>
          </p:cNvGrpSpPr>
          <p:nvPr/>
        </p:nvGrpSpPr>
        <p:grpSpPr bwMode="auto">
          <a:xfrm>
            <a:off x="4929188" y="1839913"/>
            <a:ext cx="477837" cy="715962"/>
            <a:chOff x="4140" y="429"/>
            <a:chExt cx="1425" cy="2396"/>
          </a:xfrm>
        </p:grpSpPr>
        <p:sp>
          <p:nvSpPr>
            <p:cNvPr id="122985" name="Freeform 33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6" name="Rectangle 339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7" name="Freeform 34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8" name="Freeform 34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9" name="Rectangle 342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2990" name="Group 34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015" name="AutoShape 34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6" name="AutoShape 345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1" name="Rectangle 346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2992" name="Group 34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3013" name="AutoShape 34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4" name="AutoShape 349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3" name="Rectangle 350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94" name="Rectangle 351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2995" name="Group 35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3011" name="AutoShape 353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2" name="AutoShape 354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6" name="Freeform 35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2997" name="Group 35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009" name="AutoShape 357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0" name="AutoShape 358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8" name="Rectangle 359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99" name="Freeform 36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00" name="Freeform 36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01" name="Oval 362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2" name="Freeform 36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03" name="AutoShape 364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4" name="AutoShape 365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5" name="Oval 366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6" name="Oval 367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7" name="Oval 368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8" name="Rectangle 369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5927725" y="2606675"/>
            <a:ext cx="1123950" cy="7905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2890" name="Group 19"/>
          <p:cNvGrpSpPr>
            <a:grpSpLocks/>
          </p:cNvGrpSpPr>
          <p:nvPr/>
        </p:nvGrpSpPr>
        <p:grpSpPr bwMode="auto">
          <a:xfrm>
            <a:off x="7089775" y="2986088"/>
            <a:ext cx="809625" cy="1049337"/>
            <a:chOff x="4296" y="2627"/>
            <a:chExt cx="510" cy="661"/>
          </a:xfrm>
        </p:grpSpPr>
        <p:sp>
          <p:nvSpPr>
            <p:cNvPr id="122970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71" name="Text Box 21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72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73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4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5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6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7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8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9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0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1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2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3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4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91" name="Group 60"/>
          <p:cNvGrpSpPr>
            <a:grpSpLocks/>
          </p:cNvGrpSpPr>
          <p:nvPr/>
        </p:nvGrpSpPr>
        <p:grpSpPr bwMode="auto">
          <a:xfrm>
            <a:off x="5089525" y="4386263"/>
            <a:ext cx="809625" cy="1049337"/>
            <a:chOff x="4296" y="2627"/>
            <a:chExt cx="510" cy="661"/>
          </a:xfrm>
        </p:grpSpPr>
        <p:sp>
          <p:nvSpPr>
            <p:cNvPr id="122955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6" name="Text Box 6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7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8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59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0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1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2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3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4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5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6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7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8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9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92" name="Group 96"/>
          <p:cNvGrpSpPr>
            <a:grpSpLocks/>
          </p:cNvGrpSpPr>
          <p:nvPr/>
        </p:nvGrpSpPr>
        <p:grpSpPr bwMode="auto">
          <a:xfrm>
            <a:off x="5089525" y="2138363"/>
            <a:ext cx="809625" cy="1049337"/>
            <a:chOff x="4296" y="2627"/>
            <a:chExt cx="510" cy="661"/>
          </a:xfrm>
        </p:grpSpPr>
        <p:sp>
          <p:nvSpPr>
            <p:cNvPr id="122940" name="Rectangle 97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41" name="Text Box 98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42" name="Rectangle 99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43" name="Line 100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4" name="Line 101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5" name="Line 102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6" name="Line 103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7" name="Line 104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8" name="Line 105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9" name="Line 106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50" name="Rectangle 107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1" name="Rectangle 108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2" name="Rectangle 109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3" name="Rectangle 110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4" name="Rectangle 111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2893" name="Line 117"/>
          <p:cNvSpPr>
            <a:spLocks noChangeShapeType="1"/>
          </p:cNvSpPr>
          <p:nvPr/>
        </p:nvSpPr>
        <p:spPr bwMode="auto">
          <a:xfrm flipV="1">
            <a:off x="5927725" y="3730625"/>
            <a:ext cx="1123950" cy="1085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894" name="Line 118"/>
          <p:cNvSpPr>
            <a:spLocks noChangeShapeType="1"/>
          </p:cNvSpPr>
          <p:nvPr/>
        </p:nvSpPr>
        <p:spPr bwMode="auto">
          <a:xfrm flipH="1" flipV="1">
            <a:off x="5184775" y="3206750"/>
            <a:ext cx="0" cy="12477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2895" name="Group 119"/>
          <p:cNvGrpSpPr>
            <a:grpSpLocks/>
          </p:cNvGrpSpPr>
          <p:nvPr/>
        </p:nvGrpSpPr>
        <p:grpSpPr bwMode="auto">
          <a:xfrm>
            <a:off x="6024563" y="4024313"/>
            <a:ext cx="1031875" cy="457200"/>
            <a:chOff x="3745" y="2537"/>
            <a:chExt cx="650" cy="288"/>
          </a:xfrm>
        </p:grpSpPr>
        <p:sp>
          <p:nvSpPr>
            <p:cNvPr id="122938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9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2896" name="Group 122"/>
          <p:cNvGrpSpPr>
            <a:grpSpLocks/>
          </p:cNvGrpSpPr>
          <p:nvPr/>
        </p:nvGrpSpPr>
        <p:grpSpPr bwMode="auto">
          <a:xfrm>
            <a:off x="5986463" y="2767013"/>
            <a:ext cx="1031875" cy="457200"/>
            <a:chOff x="3745" y="2537"/>
            <a:chExt cx="650" cy="288"/>
          </a:xfrm>
        </p:grpSpPr>
        <p:sp>
          <p:nvSpPr>
            <p:cNvPr id="122936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7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2897" name="Group 125"/>
          <p:cNvGrpSpPr>
            <a:grpSpLocks/>
          </p:cNvGrpSpPr>
          <p:nvPr/>
        </p:nvGrpSpPr>
        <p:grpSpPr bwMode="auto">
          <a:xfrm>
            <a:off x="4662488" y="3481388"/>
            <a:ext cx="1031875" cy="457200"/>
            <a:chOff x="3745" y="2537"/>
            <a:chExt cx="650" cy="288"/>
          </a:xfrm>
        </p:grpSpPr>
        <p:sp>
          <p:nvSpPr>
            <p:cNvPr id="122934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5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2898" name="Group 430"/>
          <p:cNvGrpSpPr>
            <a:grpSpLocks/>
          </p:cNvGrpSpPr>
          <p:nvPr/>
        </p:nvGrpSpPr>
        <p:grpSpPr bwMode="auto">
          <a:xfrm>
            <a:off x="5694363" y="1406525"/>
            <a:ext cx="912812" cy="1054100"/>
            <a:chOff x="3574" y="550"/>
            <a:chExt cx="575" cy="664"/>
          </a:xfrm>
        </p:grpSpPr>
        <p:grpSp>
          <p:nvGrpSpPr>
            <p:cNvPr id="122929" name="Group 43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32" name="Picture 43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33" name="Freeform 43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3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99" name="Group 436"/>
          <p:cNvGrpSpPr>
            <a:grpSpLocks/>
          </p:cNvGrpSpPr>
          <p:nvPr/>
        </p:nvGrpSpPr>
        <p:grpSpPr bwMode="auto">
          <a:xfrm>
            <a:off x="7731125" y="2222500"/>
            <a:ext cx="912813" cy="1054100"/>
            <a:chOff x="3574" y="550"/>
            <a:chExt cx="575" cy="664"/>
          </a:xfrm>
        </p:grpSpPr>
        <p:grpSp>
          <p:nvGrpSpPr>
            <p:cNvPr id="122924" name="Group 43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27" name="Picture 4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28" name="Freeform 4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2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2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0" name="Group 442"/>
          <p:cNvGrpSpPr>
            <a:grpSpLocks/>
          </p:cNvGrpSpPr>
          <p:nvPr/>
        </p:nvGrpSpPr>
        <p:grpSpPr bwMode="auto">
          <a:xfrm>
            <a:off x="8067675" y="2984500"/>
            <a:ext cx="912813" cy="1054100"/>
            <a:chOff x="3574" y="550"/>
            <a:chExt cx="575" cy="664"/>
          </a:xfrm>
        </p:grpSpPr>
        <p:grpSp>
          <p:nvGrpSpPr>
            <p:cNvPr id="122919" name="Group 44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22" name="Picture 44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23" name="Freeform 44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2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2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1" name="Group 448"/>
          <p:cNvGrpSpPr>
            <a:grpSpLocks/>
          </p:cNvGrpSpPr>
          <p:nvPr/>
        </p:nvGrpSpPr>
        <p:grpSpPr bwMode="auto">
          <a:xfrm>
            <a:off x="7935913" y="4032250"/>
            <a:ext cx="912812" cy="1054100"/>
            <a:chOff x="3574" y="550"/>
            <a:chExt cx="575" cy="664"/>
          </a:xfrm>
        </p:grpSpPr>
        <p:grpSp>
          <p:nvGrpSpPr>
            <p:cNvPr id="122914" name="Group 449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17" name="Picture 4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18" name="Freeform 4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1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2" name="Group 454"/>
          <p:cNvGrpSpPr>
            <a:grpSpLocks/>
          </p:cNvGrpSpPr>
          <p:nvPr/>
        </p:nvGrpSpPr>
        <p:grpSpPr bwMode="auto">
          <a:xfrm>
            <a:off x="5324475" y="5470525"/>
            <a:ext cx="912813" cy="1054100"/>
            <a:chOff x="3574" y="550"/>
            <a:chExt cx="575" cy="664"/>
          </a:xfrm>
        </p:grpSpPr>
        <p:grpSp>
          <p:nvGrpSpPr>
            <p:cNvPr id="122909" name="Group 455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12" name="Picture 4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13" name="Freeform 4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1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3" name="Group 460"/>
          <p:cNvGrpSpPr>
            <a:grpSpLocks/>
          </p:cNvGrpSpPr>
          <p:nvPr/>
        </p:nvGrpSpPr>
        <p:grpSpPr bwMode="auto">
          <a:xfrm>
            <a:off x="6053138" y="4851400"/>
            <a:ext cx="912812" cy="1054100"/>
            <a:chOff x="3574" y="550"/>
            <a:chExt cx="575" cy="664"/>
          </a:xfrm>
        </p:grpSpPr>
        <p:grpSp>
          <p:nvGrpSpPr>
            <p:cNvPr id="122904" name="Group 46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07" name="Picture 46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08" name="Freeform 46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0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0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1" name="Rectangle 280"/>
          <p:cNvSpPr>
            <a:spLocks noChangeArrowheads="1"/>
          </p:cNvSpPr>
          <p:nvPr/>
        </p:nvSpPr>
        <p:spPr bwMode="auto">
          <a:xfrm>
            <a:off x="6962775" y="6286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02" name="Group 279"/>
          <p:cNvGrpSpPr>
            <a:grpSpLocks/>
          </p:cNvGrpSpPr>
          <p:nvPr/>
        </p:nvGrpSpPr>
        <p:grpSpPr bwMode="auto">
          <a:xfrm>
            <a:off x="7059613" y="576263"/>
            <a:ext cx="1736725" cy="955675"/>
            <a:chOff x="4458" y="3335"/>
            <a:chExt cx="1094" cy="602"/>
          </a:xfrm>
        </p:grpSpPr>
        <p:sp>
          <p:nvSpPr>
            <p:cNvPr id="203" name="Text Box 263"/>
            <p:cNvSpPr txBox="1">
              <a:spLocks noChangeArrowheads="1"/>
            </p:cNvSpPr>
            <p:nvPr/>
          </p:nvSpPr>
          <p:spPr bwMode="auto"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 mailbox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204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207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08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5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6" name="Text Box 277"/>
            <p:cNvSpPr txBox="1">
              <a:spLocks noChangeArrowheads="1"/>
            </p:cNvSpPr>
            <p:nvPr/>
          </p:nvSpPr>
          <p:spPr bwMode="auto"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outgoing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message queue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34950"/>
            <a:ext cx="7772400" cy="9588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Electronic Mail: SMTP </a:t>
            </a:r>
            <a:r>
              <a:rPr lang="en-US" altLang="en-US" sz="3600" dirty="0">
                <a:latin typeface="Calibri Light"/>
                <a:ea typeface="ＭＳ Ｐゴシック" charset="-128"/>
              </a:rPr>
              <a:t>[RFC 2821]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8963" y="1422400"/>
            <a:ext cx="762952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uses TCP to reliably transfer email message from client to server, port 25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direct transfer: sending server to receiving server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three phases of transfer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handshaking (greeting)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transfer of messages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closure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command/response interaction (like </a:t>
            </a:r>
            <a:r>
              <a:rPr lang="en-US" altLang="en-US" sz="2400" dirty="0">
                <a:latin typeface="Calibri"/>
                <a:ea typeface="ＭＳ Ｐゴシック" charset="-128"/>
              </a:rPr>
              <a:t>HTTP</a:t>
            </a:r>
            <a:r>
              <a:rPr lang="en-US" altLang="en-US" dirty="0">
                <a:latin typeface="Calibri"/>
                <a:ea typeface="ＭＳ Ｐゴシック" charset="-128"/>
              </a:rPr>
              <a:t>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pPr lvl="1"/>
            <a:r>
              <a:rPr lang="en-US" altLang="en-US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commands:</a:t>
            </a:r>
            <a:r>
              <a:rPr lang="en-US" altLang="en-US" dirty="0">
                <a:latin typeface="Calibri"/>
                <a:ea typeface="ＭＳ Ｐゴシック" charset="-128"/>
              </a:rPr>
              <a:t> ASCII text</a:t>
            </a:r>
          </a:p>
          <a:p>
            <a:pPr lvl="1"/>
            <a:r>
              <a:rPr lang="en-US" altLang="en-US" dirty="0">
                <a:solidFill>
                  <a:srgbClr val="000099"/>
                </a:solidFill>
                <a:latin typeface="Calibri"/>
                <a:ea typeface="ＭＳ Ｐゴシック" charset="-128"/>
              </a:rPr>
              <a:t>response:</a:t>
            </a:r>
            <a:r>
              <a:rPr lang="en-US" altLang="en-US" dirty="0">
                <a:latin typeface="Calibri"/>
                <a:ea typeface="ＭＳ Ｐゴシック" charset="-128"/>
              </a:rPr>
              <a:t> status code and phrase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messages must be in 7-bit ASCII</a:t>
            </a:r>
            <a:endParaRPr lang="en-US" altLang="en-US" sz="3200" dirty="0">
              <a:latin typeface="Calibri"/>
              <a:ea typeface="ＭＳ Ｐゴシック" charset="-128"/>
            </a:endParaRPr>
          </a:p>
          <a:p>
            <a:pPr lvl="1"/>
            <a:endParaRPr lang="en-US" altLang="en-US" sz="2000" dirty="0">
              <a:latin typeface="Calibri"/>
              <a:ea typeface="ＭＳ Ｐゴシック" charset="-128"/>
            </a:endParaRPr>
          </a:p>
        </p:txBody>
      </p:sp>
      <p:pic>
        <p:nvPicPr>
          <p:cNvPr id="12493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225"/>
            <a:ext cx="823595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Scenario: Alice sends message to Bob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2698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810000" cy="3219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1) Alice uses </a:t>
            </a:r>
            <a:r>
              <a:rPr lang="en-US" altLang="en-US" sz="2200" dirty="0" err="1">
                <a:latin typeface="Calibri"/>
                <a:ea typeface="ＭＳ Ｐゴシック" charset="-128"/>
              </a:rPr>
              <a:t>UA to</a:t>
            </a:r>
            <a:r>
              <a:rPr lang="en-US" altLang="en-US" sz="2200" dirty="0">
                <a:latin typeface="Calibri"/>
                <a:ea typeface="ＭＳ Ｐゴシック" charset="-128"/>
              </a:rPr>
              <a:t> compose message </a:t>
            </a:r>
            <a:r>
              <a:rPr lang="ja-JP" altLang="en-US" sz="2200" dirty="0">
                <a:latin typeface="Calibri"/>
                <a:ea typeface="ＭＳ Ｐゴシック" charset="-128"/>
              </a:rPr>
              <a:t>“</a:t>
            </a:r>
            <a:r>
              <a:rPr lang="en-US" altLang="ja-JP" sz="2200" dirty="0">
                <a:latin typeface="Calibri"/>
                <a:ea typeface="ＭＳ Ｐゴシック" charset="-128"/>
              </a:rPr>
              <a:t>to</a:t>
            </a:r>
            <a:r>
              <a:rPr lang="ja-JP" altLang="en-US" sz="2200" dirty="0">
                <a:latin typeface="Calibri"/>
                <a:ea typeface="ＭＳ Ｐゴシック" charset="-128"/>
              </a:rPr>
              <a:t>”</a:t>
            </a:r>
            <a:r>
              <a:rPr lang="en-US" altLang="ja-JP" sz="2200" dirty="0">
                <a:latin typeface="Calibri"/>
                <a:ea typeface="ＭＳ Ｐゴシック" charset="-128"/>
              </a:rPr>
              <a:t> bob@someschool.edu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2) Alice</a:t>
            </a:r>
            <a:r>
              <a:rPr lang="ja-JP" altLang="en-US" sz="2200" dirty="0">
                <a:latin typeface="Calibri"/>
                <a:ea typeface="ＭＳ Ｐゴシック" charset="-128"/>
              </a:rPr>
              <a:t>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UA sends message to her mail server; message placed in message queue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3) client side of SMTP opens TCP connection with Bob</a:t>
            </a:r>
            <a:r>
              <a:rPr lang="ja-JP" altLang="en-US" sz="2200" dirty="0">
                <a:latin typeface="Calibri"/>
                <a:ea typeface="ＭＳ Ｐゴシック" charset="-128"/>
              </a:rPr>
              <a:t>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mail server</a:t>
            </a:r>
            <a:endParaRPr lang="en-US" altLang="en-US" sz="2200" dirty="0">
              <a:latin typeface="Calibri"/>
              <a:ea typeface="ＭＳ Ｐゴシック" charset="-128"/>
            </a:endParaRPr>
          </a:p>
        </p:txBody>
      </p:sp>
      <p:sp>
        <p:nvSpPr>
          <p:cNvPr id="12698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8500" y="1335088"/>
            <a:ext cx="3810000" cy="3268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4) SMTP client sends Alice’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message over the TCP connection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5) Bob’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mail server places the message in Bob’s mailbox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6) Bob invokes his user agent to read message</a:t>
            </a:r>
          </a:p>
          <a:p>
            <a:pPr>
              <a:buFont typeface="Wingdings" charset="2"/>
              <a:buNone/>
            </a:pPr>
            <a:endParaRPr lang="en-US" altLang="en-US" sz="2200" dirty="0">
              <a:latin typeface="Calibri"/>
              <a:ea typeface="ＭＳ Ｐゴシック" charset="-128"/>
            </a:endParaRPr>
          </a:p>
        </p:txBody>
      </p:sp>
      <p:grpSp>
        <p:nvGrpSpPr>
          <p:cNvPr id="127101" name="Group 164"/>
          <p:cNvGrpSpPr>
            <a:grpSpLocks/>
          </p:cNvGrpSpPr>
          <p:nvPr/>
        </p:nvGrpSpPr>
        <p:grpSpPr bwMode="auto">
          <a:xfrm>
            <a:off x="1165225" y="5106988"/>
            <a:ext cx="890588" cy="828675"/>
            <a:chOff x="-44" y="1473"/>
            <a:chExt cx="981" cy="1105"/>
          </a:xfrm>
        </p:grpSpPr>
        <p:pic>
          <p:nvPicPr>
            <p:cNvPr id="127104" name="Picture 1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05" name="Freeform 1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7102" name="Rectangle 115"/>
          <p:cNvSpPr>
            <a:spLocks noChangeArrowheads="1"/>
          </p:cNvSpPr>
          <p:nvPr/>
        </p:nvSpPr>
        <p:spPr bwMode="auto">
          <a:xfrm>
            <a:off x="1201738" y="4922838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103" name="Text Box 116"/>
          <p:cNvSpPr txBox="1">
            <a:spLocks noChangeArrowheads="1"/>
          </p:cNvSpPr>
          <p:nvPr/>
        </p:nvSpPr>
        <p:spPr bwMode="auto">
          <a:xfrm>
            <a:off x="1143000" y="4881563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6980" name="Group 130"/>
          <p:cNvGrpSpPr>
            <a:grpSpLocks/>
          </p:cNvGrpSpPr>
          <p:nvPr/>
        </p:nvGrpSpPr>
        <p:grpSpPr bwMode="auto">
          <a:xfrm>
            <a:off x="4852988" y="4613275"/>
            <a:ext cx="511175" cy="693738"/>
            <a:chOff x="4140" y="429"/>
            <a:chExt cx="1425" cy="2396"/>
          </a:xfrm>
        </p:grpSpPr>
        <p:sp>
          <p:nvSpPr>
            <p:cNvPr id="127069" name="Freeform 1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70" name="Rectangle 13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71" name="Freeform 1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72" name="Freeform 1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73" name="Rectangle 13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74" name="Group 1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99" name="AutoShape 13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100" name="AutoShape 13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75" name="Rectangle 13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76" name="Group 1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97" name="AutoShape 14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98" name="AutoShape 14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77" name="Rectangle 14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78" name="Rectangle 14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79" name="Group 1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95" name="AutoShape 14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96" name="AutoShape 14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80" name="Freeform 1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7081" name="Group 1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93" name="AutoShape 15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94" name="AutoShape 15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82" name="Rectangle 15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3" name="Freeform 1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84" name="Freeform 1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85" name="Oval 15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6" name="Freeform 1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87" name="AutoShape 15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8" name="AutoShape 15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9" name="Oval 15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90" name="Oval 16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91" name="Oval 16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92" name="Rectangle 16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6981" name="Group 97"/>
          <p:cNvGrpSpPr>
            <a:grpSpLocks/>
          </p:cNvGrpSpPr>
          <p:nvPr/>
        </p:nvGrpSpPr>
        <p:grpSpPr bwMode="auto">
          <a:xfrm>
            <a:off x="2674938" y="4668838"/>
            <a:ext cx="511175" cy="693737"/>
            <a:chOff x="4140" y="429"/>
            <a:chExt cx="1425" cy="2396"/>
          </a:xfrm>
        </p:grpSpPr>
        <p:sp>
          <p:nvSpPr>
            <p:cNvPr id="127037" name="Freeform 9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8" name="Rectangle 99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9" name="Freeform 10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40" name="Freeform 10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41" name="Rectangle 102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42" name="Group 10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67" name="AutoShape 10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8" name="AutoShape 105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43" name="Rectangle 106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44" name="Group 10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65" name="AutoShape 10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6" name="AutoShape 10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45" name="Rectangle 110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46" name="Rectangle 111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47" name="Group 11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63" name="AutoShape 113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4" name="AutoShape 11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48" name="Freeform 11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7049" name="Group 11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61" name="AutoShape 11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2" name="AutoShape 118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50" name="Rectangle 119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1" name="Freeform 12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52" name="Freeform 12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53" name="Oval 122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4" name="Freeform 12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55" name="AutoShape 12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6" name="AutoShape 125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7" name="Oval 126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8" name="Oval 127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9" name="Oval 128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60" name="Rectangle 129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6982" name="Picture 8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01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6" name="Group 20"/>
          <p:cNvGrpSpPr>
            <a:grpSpLocks/>
          </p:cNvGrpSpPr>
          <p:nvPr/>
        </p:nvGrpSpPr>
        <p:grpSpPr bwMode="auto">
          <a:xfrm>
            <a:off x="2808288" y="4956175"/>
            <a:ext cx="809625" cy="1049338"/>
            <a:chOff x="4296" y="2627"/>
            <a:chExt cx="510" cy="661"/>
          </a:xfrm>
        </p:grpSpPr>
        <p:sp>
          <p:nvSpPr>
            <p:cNvPr id="127022" name="Rectangle 2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3" name="Text Box 2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4" name="Rectangle 2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5" name="Line 2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6" name="Line 2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7" name="Line 2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8" name="Line 2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9" name="Line 2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0" name="Line 2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1" name="Line 3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2" name="Rectangle 3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3" name="Rectangle 3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4" name="Rectangle 3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5" name="Rectangle 3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6" name="Rectangle 3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6989" name="Group 48"/>
          <p:cNvGrpSpPr>
            <a:grpSpLocks/>
          </p:cNvGrpSpPr>
          <p:nvPr/>
        </p:nvGrpSpPr>
        <p:grpSpPr bwMode="auto">
          <a:xfrm>
            <a:off x="4999038" y="4902200"/>
            <a:ext cx="809625" cy="1049338"/>
            <a:chOff x="4296" y="2627"/>
            <a:chExt cx="510" cy="661"/>
          </a:xfrm>
        </p:grpSpPr>
        <p:sp>
          <p:nvSpPr>
            <p:cNvPr id="127007" name="Rectangle 4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08" name="Text Box 50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09" name="Rectangle 5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10" name="Line 5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1" name="Line 5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2" name="Line 5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3" name="Line 5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4" name="Line 5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5" name="Line 5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6" name="Line 5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7" name="Rectangle 5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18" name="Rectangle 6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19" name="Rectangle 6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0" name="Rectangle 6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1" name="Rectangle 6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6990" name="Line 69"/>
          <p:cNvSpPr>
            <a:spLocks noChangeShapeType="1"/>
          </p:cNvSpPr>
          <p:nvPr/>
        </p:nvSpPr>
        <p:spPr bwMode="auto">
          <a:xfrm>
            <a:off x="1928813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91" name="Line 70"/>
          <p:cNvSpPr>
            <a:spLocks noChangeShapeType="1"/>
          </p:cNvSpPr>
          <p:nvPr/>
        </p:nvSpPr>
        <p:spPr bwMode="auto">
          <a:xfrm>
            <a:off x="3614738" y="5629275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92" name="Line 71"/>
          <p:cNvSpPr>
            <a:spLocks noChangeShapeType="1"/>
          </p:cNvSpPr>
          <p:nvPr/>
        </p:nvSpPr>
        <p:spPr bwMode="auto">
          <a:xfrm flipV="1">
            <a:off x="5845175" y="5408613"/>
            <a:ext cx="1027113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93" name="Oval 72"/>
          <p:cNvSpPr>
            <a:spLocks noChangeArrowheads="1"/>
          </p:cNvSpPr>
          <p:nvPr/>
        </p:nvSpPr>
        <p:spPr bwMode="auto">
          <a:xfrm>
            <a:off x="1058863" y="49434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4" name="Oval 74"/>
          <p:cNvSpPr>
            <a:spLocks noChangeArrowheads="1"/>
          </p:cNvSpPr>
          <p:nvPr/>
        </p:nvSpPr>
        <p:spPr bwMode="auto">
          <a:xfrm>
            <a:off x="2168525" y="54387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5" name="Oval 75"/>
          <p:cNvSpPr>
            <a:spLocks noChangeArrowheads="1"/>
          </p:cNvSpPr>
          <p:nvPr/>
        </p:nvSpPr>
        <p:spPr bwMode="auto">
          <a:xfrm>
            <a:off x="3040063" y="55181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6" name="Oval 76"/>
          <p:cNvSpPr>
            <a:spLocks noChangeArrowheads="1"/>
          </p:cNvSpPr>
          <p:nvPr/>
        </p:nvSpPr>
        <p:spPr bwMode="auto">
          <a:xfrm>
            <a:off x="4151313" y="56038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7" name="Oval 77"/>
          <p:cNvSpPr>
            <a:spLocks noChangeArrowheads="1"/>
          </p:cNvSpPr>
          <p:nvPr/>
        </p:nvSpPr>
        <p:spPr bwMode="auto">
          <a:xfrm>
            <a:off x="5256213" y="5935663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8" name="Oval 78"/>
          <p:cNvSpPr>
            <a:spLocks noChangeArrowheads="1"/>
          </p:cNvSpPr>
          <p:nvPr/>
        </p:nvSpPr>
        <p:spPr bwMode="auto">
          <a:xfrm>
            <a:off x="6178550" y="5505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9" name="Text Box 95"/>
          <p:cNvSpPr txBox="1">
            <a:spLocks noChangeArrowheads="1"/>
          </p:cNvSpPr>
          <p:nvPr/>
        </p:nvSpPr>
        <p:spPr bwMode="auto">
          <a:xfrm>
            <a:off x="2324100" y="6069013"/>
            <a:ext cx="1829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Alice’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 mail server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000" name="Text Box 96"/>
          <p:cNvSpPr txBox="1">
            <a:spLocks noChangeArrowheads="1"/>
          </p:cNvSpPr>
          <p:nvPr/>
        </p:nvSpPr>
        <p:spPr bwMode="auto">
          <a:xfrm>
            <a:off x="4598988" y="6132513"/>
            <a:ext cx="174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Bob’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 mail server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7002" name="Group 170"/>
          <p:cNvGrpSpPr>
            <a:grpSpLocks/>
          </p:cNvGrpSpPr>
          <p:nvPr/>
        </p:nvGrpSpPr>
        <p:grpSpPr bwMode="auto">
          <a:xfrm>
            <a:off x="6694488" y="5033963"/>
            <a:ext cx="890587" cy="828675"/>
            <a:chOff x="-44" y="1473"/>
            <a:chExt cx="981" cy="1105"/>
          </a:xfrm>
        </p:grpSpPr>
        <p:pic>
          <p:nvPicPr>
            <p:cNvPr id="127005" name="Picture 17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6" name="Freeform 17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7003" name="Rectangle 115"/>
          <p:cNvSpPr>
            <a:spLocks noChangeArrowheads="1"/>
          </p:cNvSpPr>
          <p:nvPr/>
        </p:nvSpPr>
        <p:spPr bwMode="auto">
          <a:xfrm>
            <a:off x="6731000" y="4849813"/>
            <a:ext cx="604837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004" name="Text Box 116"/>
          <p:cNvSpPr txBox="1">
            <a:spLocks noChangeArrowheads="1"/>
          </p:cNvSpPr>
          <p:nvPr/>
        </p:nvSpPr>
        <p:spPr bwMode="auto">
          <a:xfrm>
            <a:off x="6672263" y="4808538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5"/>
          <a:srcRect l="2784" t="7488" r="79529" b="51661"/>
          <a:stretch/>
        </p:blipFill>
        <p:spPr>
          <a:xfrm>
            <a:off x="274580" y="4832428"/>
            <a:ext cx="704199" cy="100590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5"/>
          <a:srcRect l="75203" r="3135" b="51661"/>
          <a:stretch/>
        </p:blipFill>
        <p:spPr>
          <a:xfrm>
            <a:off x="7817167" y="4797423"/>
            <a:ext cx="815938" cy="11260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02" grpId="0" animBg="1"/>
      <p:bldP spid="127103" grpId="0"/>
      <p:bldP spid="126990" grpId="0" animBg="1"/>
      <p:bldP spid="126991" grpId="0" animBg="1"/>
      <p:bldP spid="126992" grpId="0" animBg="1"/>
      <p:bldP spid="126993" grpId="0" animBg="1"/>
      <p:bldP spid="126994" grpId="0" animBg="1"/>
      <p:bldP spid="126995" grpId="0" animBg="1"/>
      <p:bldP spid="126996" grpId="0" animBg="1"/>
      <p:bldP spid="126997" grpId="0" animBg="1"/>
      <p:bldP spid="126998" grpId="0" animBg="1"/>
      <p:bldP spid="126999" grpId="0"/>
      <p:bldP spid="127000" grpId="0"/>
      <p:bldP spid="127003" grpId="0" animBg="1"/>
      <p:bldP spid="12700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772400" cy="903287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Sample SMTP interaction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pic>
        <p:nvPicPr>
          <p:cNvPr id="129027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5407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Rectangle 3"/>
          <p:cNvSpPr>
            <a:spLocks noChangeArrowheads="1"/>
          </p:cNvSpPr>
          <p:nvPr/>
        </p:nvSpPr>
        <p:spPr bwMode="auto">
          <a:xfrm>
            <a:off x="0" y="1273175"/>
            <a:ext cx="88709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220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HELO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 Hello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, pleased to meet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MAIL FROM: &lt;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alice@crepes.fr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alice@crepes.fr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... Sender ok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RCPT TO: &lt;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bob@hamburger.edu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bob@hamburger.edu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... Recipient ok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354 Enter mail, end with "." on a line by itself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Do you like ketchup?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How about pickles?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Message accepted for delivery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QUIT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221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closing connection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SMTP: final words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1650" y="1555750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SMTP uses persistent connections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SMTP requires message (header &amp; body) to be in 7-bit ASCII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SMTP server uses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CRLF.CRLF</a:t>
            </a:r>
            <a:r>
              <a:rPr lang="en-US" altLang="en-US" sz="2400" dirty="0">
                <a:latin typeface="Calibri"/>
                <a:ea typeface="ＭＳ Ｐゴシック" charset="-128"/>
              </a:rPr>
              <a:t> to determine end of message</a:t>
            </a:r>
          </a:p>
        </p:txBody>
      </p:sp>
      <p:sp>
        <p:nvSpPr>
          <p:cNvPr id="13312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511300"/>
            <a:ext cx="3810000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alibri"/>
                <a:ea typeface="ＭＳ Ｐゴシック" charset="-128"/>
              </a:rPr>
              <a:t>HTTP: pull</a:t>
            </a:r>
          </a:p>
          <a:p>
            <a:pPr>
              <a:spcAft>
                <a:spcPct val="50000"/>
              </a:spcAft>
            </a:pPr>
            <a:r>
              <a:rPr lang="en-US" altLang="en-US" sz="2400" dirty="0">
                <a:latin typeface="Calibri"/>
                <a:ea typeface="ＭＳ Ｐゴシック" charset="-128"/>
              </a:rPr>
              <a:t>SMTP: push</a:t>
            </a:r>
          </a:p>
          <a:p>
            <a:pPr>
              <a:spcAft>
                <a:spcPct val="50000"/>
              </a:spcAft>
            </a:pPr>
            <a:r>
              <a:rPr lang="en-US" altLang="en-US" sz="2400" dirty="0">
                <a:latin typeface="Calibri"/>
                <a:ea typeface="ＭＳ Ｐゴシック" charset="-128"/>
              </a:rPr>
              <a:t>both have ASCII command/response interaction, status codes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HTTP: each object encapsulated in its own response message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SMTP: multiple objects sent in multipart message</a:t>
            </a:r>
          </a:p>
        </p:txBody>
      </p:sp>
      <p:pic>
        <p:nvPicPr>
          <p:cNvPr id="13312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83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262" y="66675"/>
            <a:ext cx="8382000" cy="10414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Creating a network app</a:t>
            </a:r>
          </a:p>
        </p:txBody>
      </p:sp>
      <p:sp>
        <p:nvSpPr>
          <p:cNvPr id="399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647" y="1209812"/>
            <a:ext cx="4300538" cy="51149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Write programs that: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run on (different) </a:t>
            </a:r>
            <a:r>
              <a:rPr lang="en-US" altLang="en-US" sz="2400" i="1" dirty="0">
                <a:latin typeface="Calibri"/>
                <a:ea typeface="ＭＳ Ｐゴシック" charset="-128"/>
              </a:rPr>
              <a:t>end systems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communicate over network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e.g., web server software communicates with browser software</a:t>
            </a:r>
            <a:endParaRPr lang="en-US" altLang="en-US" sz="2400" dirty="0">
              <a:ea typeface="ＭＳ Ｐゴシック" charset="-128"/>
            </a:endParaRPr>
          </a:p>
          <a:p>
            <a:pPr>
              <a:spcBef>
                <a:spcPct val="800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</a:rPr>
              <a:t>No need to write software for network-core devices</a:t>
            </a:r>
          </a:p>
          <a:p>
            <a:r>
              <a:rPr lang="en-US" altLang="en-US" sz="2400" dirty="0">
                <a:ea typeface="ＭＳ Ｐゴシック" charset="-128"/>
              </a:rPr>
              <a:t>network-core devices do not run user applications</a:t>
            </a:r>
          </a:p>
          <a:p>
            <a:r>
              <a:rPr lang="en-US" altLang="en-US" sz="2400" dirty="0">
                <a:ea typeface="ＭＳ Ｐゴシック" charset="-128"/>
              </a:rPr>
              <a:t>applications on end systems  allows for rapid app development, propagation</a:t>
            </a:r>
          </a:p>
          <a:p>
            <a:pPr>
              <a:buFont typeface="Wingdings" charset="2"/>
              <a:buNone/>
            </a:pPr>
            <a:endParaRPr lang="en-US" altLang="en-US" sz="2400" dirty="0">
              <a:solidFill>
                <a:srgbClr val="FF0000"/>
              </a:solidFill>
              <a:ea typeface="ＭＳ Ｐゴシック" charset="-128"/>
            </a:endParaRPr>
          </a:p>
          <a:p>
            <a:endParaRPr lang="en-US" altLang="en-US" sz="2400" dirty="0">
              <a:latin typeface="Calibri"/>
              <a:ea typeface="ＭＳ Ｐゴシック" charset="-128"/>
            </a:endParaRPr>
          </a:p>
          <a:p>
            <a:pPr>
              <a:spcBef>
                <a:spcPct val="80000"/>
              </a:spcBef>
              <a:buFont typeface="Wingdings" charset="2"/>
              <a:buNone/>
            </a:pPr>
            <a:endParaRPr lang="en-US" altLang="en-US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grpSp>
        <p:nvGrpSpPr>
          <p:cNvPr id="39939" name="Group 1037"/>
          <p:cNvGrpSpPr>
            <a:grpSpLocks/>
          </p:cNvGrpSpPr>
          <p:nvPr/>
        </p:nvGrpSpPr>
        <p:grpSpPr bwMode="auto">
          <a:xfrm>
            <a:off x="5124450" y="1257300"/>
            <a:ext cx="3540125" cy="4545013"/>
            <a:chOff x="3277" y="974"/>
            <a:chExt cx="2230" cy="2863"/>
          </a:xfrm>
        </p:grpSpPr>
        <p:sp>
          <p:nvSpPr>
            <p:cNvPr id="39972" name="Freeform 1038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466 w 1036"/>
                <a:gd name="T1" fmla="*/ 11 h 675"/>
                <a:gd name="T2" fmla="*/ 884 w 1036"/>
                <a:gd name="T3" fmla="*/ 53 h 675"/>
                <a:gd name="T4" fmla="*/ 467 w 1036"/>
                <a:gd name="T5" fmla="*/ 129 h 675"/>
                <a:gd name="T6" fmla="*/ 347 w 1036"/>
                <a:gd name="T7" fmla="*/ 229 h 675"/>
                <a:gd name="T8" fmla="*/ 48 w 1036"/>
                <a:gd name="T9" fmla="*/ 297 h 675"/>
                <a:gd name="T10" fmla="*/ 39 w 1036"/>
                <a:gd name="T11" fmla="*/ 459 h 675"/>
                <a:gd name="T12" fmla="*/ 298 w 1036"/>
                <a:gd name="T13" fmla="*/ 489 h 675"/>
                <a:gd name="T14" fmla="*/ 1039 w 1036"/>
                <a:gd name="T15" fmla="*/ 489 h 675"/>
                <a:gd name="T16" fmla="*/ 1353 w 1036"/>
                <a:gd name="T17" fmla="*/ 555 h 675"/>
                <a:gd name="T18" fmla="*/ 1702 w 1036"/>
                <a:gd name="T19" fmla="*/ 657 h 675"/>
                <a:gd name="T20" fmla="*/ 1969 w 1036"/>
                <a:gd name="T21" fmla="*/ 661 h 675"/>
                <a:gd name="T22" fmla="*/ 2153 w 1036"/>
                <a:gd name="T23" fmla="*/ 603 h 675"/>
                <a:gd name="T24" fmla="*/ 2247 w 1036"/>
                <a:gd name="T25" fmla="*/ 445 h 675"/>
                <a:gd name="T26" fmla="*/ 2305 w 1036"/>
                <a:gd name="T27" fmla="*/ 291 h 675"/>
                <a:gd name="T28" fmla="*/ 2312 w 1036"/>
                <a:gd name="T29" fmla="*/ 107 h 675"/>
                <a:gd name="T30" fmla="*/ 2113 w 1036"/>
                <a:gd name="T31" fmla="*/ 17 h 675"/>
                <a:gd name="T32" fmla="*/ 1755 w 1036"/>
                <a:gd name="T33" fmla="*/ 3 h 675"/>
                <a:gd name="T34" fmla="*/ 146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73" name="Group 1039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0348" name="Rectangle 1040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349" name="AutoShape 1041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9974" name="Freeform 1042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1043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Line 1044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Line 1045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Line 1047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1048"/>
            <p:cNvSpPr>
              <a:spLocks noChangeShapeType="1"/>
            </p:cNvSpPr>
            <p:nvPr/>
          </p:nvSpPr>
          <p:spPr bwMode="auto">
            <a:xfrm flipV="1">
              <a:off x="3680" y="3155"/>
              <a:ext cx="248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1051"/>
            <p:cNvSpPr>
              <a:spLocks noChangeShapeType="1"/>
            </p:cNvSpPr>
            <p:nvPr/>
          </p:nvSpPr>
          <p:spPr bwMode="auto">
            <a:xfrm flipH="1">
              <a:off x="3948" y="3208"/>
              <a:ext cx="96" cy="1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1052"/>
            <p:cNvSpPr>
              <a:spLocks noChangeShapeType="1"/>
            </p:cNvSpPr>
            <p:nvPr/>
          </p:nvSpPr>
          <p:spPr bwMode="auto">
            <a:xfrm flipH="1" flipV="1">
              <a:off x="4144" y="3212"/>
              <a:ext cx="53" cy="1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1053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1054"/>
            <p:cNvSpPr>
              <a:spLocks noChangeShapeType="1"/>
            </p:cNvSpPr>
            <p:nvPr/>
          </p:nvSpPr>
          <p:spPr bwMode="auto">
            <a:xfrm>
              <a:off x="3898" y="3025"/>
              <a:ext cx="56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1055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1056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86" name="Group 1057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0346" name="Picture 1058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47" name="Picture 1059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987" name="Freeform 1060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1061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85898 w 765"/>
                <a:gd name="T1" fmla="*/ 6712 h 459"/>
                <a:gd name="T2" fmla="*/ 58210 w 765"/>
                <a:gd name="T3" fmla="*/ 47662 h 459"/>
                <a:gd name="T4" fmla="*/ 19473 w 765"/>
                <a:gd name="T5" fmla="*/ 67835 h 459"/>
                <a:gd name="T6" fmla="*/ 2783 w 765"/>
                <a:gd name="T7" fmla="*/ 228588 h 459"/>
                <a:gd name="T8" fmla="*/ 36422 w 765"/>
                <a:gd name="T9" fmla="*/ 302028 h 459"/>
                <a:gd name="T10" fmla="*/ 70014 w 765"/>
                <a:gd name="T11" fmla="*/ 289496 h 459"/>
                <a:gd name="T12" fmla="*/ 118176 w 765"/>
                <a:gd name="T13" fmla="*/ 302028 h 459"/>
                <a:gd name="T14" fmla="*/ 141415 w 765"/>
                <a:gd name="T15" fmla="*/ 295017 h 459"/>
                <a:gd name="T16" fmla="*/ 152220 w 765"/>
                <a:gd name="T17" fmla="*/ 253122 h 459"/>
                <a:gd name="T18" fmla="*/ 151953 w 765"/>
                <a:gd name="T19" fmla="*/ 107441 h 459"/>
                <a:gd name="T20" fmla="*/ 134106 w 765"/>
                <a:gd name="T21" fmla="*/ 23437 h 459"/>
                <a:gd name="T22" fmla="*/ 85898 w 765"/>
                <a:gd name="T23" fmla="*/ 671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1062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1063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1064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1065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1066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1067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1068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1069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Line 1070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Line 1071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Line 1072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Line 1073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Line 1074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Line 1075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Line 1076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Line 1077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Line 1078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006" name="Group 1079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40329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0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1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2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3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4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5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6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7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8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39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0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1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2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3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344" name="Oval 1095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40345" name="Picture 1096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007" name="Group 1097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0320" name="Line 1098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1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22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23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324" name="Group 1102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0327" name="Freeform 11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28" name="Freeform 11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325" name="Line 1105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6" name="Line 1106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08" name="Group 1107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031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1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1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315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318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19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316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7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09" name="Group 1116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030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0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30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307" name="Group 11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310" name="Freeform 11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11" name="Freeform 11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308" name="Line 11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9" name="Line 11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0" name="Group 1125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029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9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9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99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302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3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300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1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1" name="Group 1134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028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8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9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91" name="Group 11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94" name="Freeform 11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95" name="Freeform 11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92" name="Line 11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93" name="Line 11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2" name="Group 1143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028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8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8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83" name="Group 11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86" name="Freeform 11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87" name="Freeform 11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84" name="Line 11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5" name="Line 11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013" name="Line 1152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014" name="Group 1153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027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7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7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75" name="Group 11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78" name="Freeform 11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9" name="Freeform 11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76" name="Line 11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7" name="Line 11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5" name="Group 1162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026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6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6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67" name="Group 116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70" name="Freeform 116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1" name="Freeform 116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68" name="Line 116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9" name="Line 117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6" name="Group 1171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02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59" name="Group 11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62" name="Freeform 11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63" name="Freeform 11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60" name="Line 11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1" name="Line 11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7" name="Group 1180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02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51" name="Group 118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54" name="Freeform 118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55" name="Freeform 118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52" name="Line 118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3" name="Line 118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8" name="Group 1189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02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43" name="Group 11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46" name="Freeform 11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7" name="Freeform 11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44" name="Line 11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5" name="Line 11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19" name="Group 1198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02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2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235" name="Group 12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238" name="Freeform 12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39" name="Freeform 12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236" name="Line 12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7" name="Line 12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20" name="Group 1207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0218" name="Group 120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0220" name="Freeform 120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1" name="Freeform 121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2" name="Freeform 121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3" name="Freeform 121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4" name="Freeform 121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5" name="Freeform 121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6" name="Freeform 121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7" name="Freeform 121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8" name="Freeform 121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9" name="Freeform 121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30" name="Freeform 121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31" name="Freeform 122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0219" name="Picture 122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021" name="Group 1222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0204" name="Group 122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0206" name="Freeform 122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07" name="Freeform 122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08" name="Freeform 122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09" name="Freeform 122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0" name="Freeform 122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1" name="Freeform 122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2" name="Freeform 123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3" name="Freeform 123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4" name="Freeform 123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5" name="Freeform 123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6" name="Freeform 123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7" name="Freeform 123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0205" name="Picture 123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022" name="Line 1237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23" name="Group 1238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0202" name="Picture 12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203" name="Freeform 124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024" name="Group 1241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0200" name="Picture 12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201" name="Freeform 12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025" name="Group 1244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0198" name="Picture 12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199" name="Freeform 12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026" name="Group 1247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0196" name="Picture 12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197" name="Freeform 12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0027" name="Picture 1250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028" name="Group 1251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0194" name="Picture 1252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195" name="Picture 1253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029" name="Group 1254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0162" name="Freeform 125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3" name="Rectangle 125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64" name="Freeform 125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5" name="Freeform 125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6" name="Rectangle 125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67" name="Group 126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0192" name="AutoShape 126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93" name="AutoShape 126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68" name="Rectangle 126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69" name="Group 126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190" name="AutoShape 126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91" name="AutoShape 126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70" name="Rectangle 126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71" name="Rectangle 126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72" name="Group 126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188" name="AutoShape 127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89" name="AutoShape 127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73" name="Freeform 127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174" name="Group 127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186" name="AutoShape 127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87" name="AutoShape 127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75" name="Rectangle 127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76" name="Freeform 127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7" name="Freeform 127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8" name="Oval 127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79" name="Freeform 128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0" name="AutoShape 128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81" name="AutoShape 128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82" name="Oval 128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83" name="Oval 128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0184" name="Oval 128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85" name="Rectangle 128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030" name="Group 1287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0130" name="Freeform 128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1" name="Rectangle 128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32" name="Freeform 129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3" name="Freeform 129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4" name="Rectangle 129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35" name="Group 129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0160" name="AutoShape 129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61" name="AutoShape 129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36" name="Rectangle 129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37" name="Group 129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158" name="AutoShape 129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59" name="AutoShape 129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38" name="Rectangle 130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39" name="Rectangle 130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0140" name="Group 130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156" name="AutoShape 130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57" name="AutoShape 130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41" name="Freeform 130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142" name="Group 130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154" name="AutoShape 130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155" name="AutoShape 130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0143" name="Rectangle 130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44" name="Freeform 131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5" name="Freeform 131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6" name="Oval 131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47" name="Freeform 131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8" name="AutoShape 131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49" name="AutoShape 131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50" name="Oval 131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51" name="Oval 131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0152" name="Oval 131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53" name="Rectangle 131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031" name="Group 1320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0107" name="Picture 1321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108" name="Picture 1322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109" name="Freeform 132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110" name="Picture 1324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111" name="Freeform 132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2" name="Freeform 132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3" name="Freeform 132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4" name="Freeform 132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5" name="Freeform 132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6" name="Freeform 133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117" name="Group 133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124" name="Freeform 133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5" name="Freeform 133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6" name="Freeform 133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7" name="Freeform 133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8" name="Freeform 133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9" name="Freeform 133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118" name="Freeform 133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9" name="Freeform 133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0" name="Freeform 134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1" name="Freeform 134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2" name="Freeform 134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3" name="Freeform 134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32" name="Group 1344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0084" name="Picture 134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85" name="Picture 134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86" name="Freeform 134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087" name="Picture 134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88" name="Freeform 134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89" name="Freeform 135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0" name="Freeform 135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1" name="Freeform 135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2" name="Freeform 135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3" name="Freeform 135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094" name="Group 135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101" name="Freeform 135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2" name="Freeform 135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3" name="Freeform 135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4" name="Freeform 135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5" name="Freeform 136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6" name="Freeform 136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095" name="Freeform 136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6" name="Freeform 136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7" name="Freeform 136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8" name="Freeform 136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9" name="Freeform 136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00" name="Freeform 136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33" name="Group 1368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0061" name="Picture 1369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62" name="Picture 1370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63" name="Freeform 137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064" name="Picture 1372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65" name="Freeform 137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6" name="Freeform 137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7" name="Freeform 137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8" name="Freeform 137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9" name="Freeform 137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0" name="Freeform 137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071" name="Group 137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078" name="Freeform 138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9" name="Freeform 138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0" name="Freeform 138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1" name="Freeform 138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2" name="Freeform 138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3" name="Freeform 138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072" name="Freeform 138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3" name="Freeform 138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4" name="Freeform 138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5" name="Freeform 138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6" name="Freeform 139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7" name="Freeform 139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034" name="Group 1392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0059" name="Picture 13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60" name="Freeform 13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035" name="Group 1395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0036" name="Picture 1396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37" name="Picture 1397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38" name="Freeform 139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039" name="Picture 1399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40" name="Freeform 140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1" name="Freeform 140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2" name="Freeform 140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3" name="Freeform 140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4" name="Freeform 140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5" name="Freeform 140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046" name="Group 140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053" name="Freeform 140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4" name="Freeform 140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5" name="Freeform 140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6" name="Freeform 141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7" name="Freeform 141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8" name="Freeform 141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047" name="Freeform 141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8" name="Freeform 141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9" name="Freeform 141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0" name="Freeform 141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1" name="Freeform 141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2" name="Freeform 141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850063" y="3786188"/>
            <a:ext cx="1290637" cy="5413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1" name="Picture 616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43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6945313" y="660400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725" name="Group 618"/>
          <p:cNvGrpSpPr>
            <a:grpSpLocks/>
          </p:cNvGrpSpPr>
          <p:nvPr/>
        </p:nvGrpSpPr>
        <p:grpSpPr bwMode="auto">
          <a:xfrm>
            <a:off x="5857875" y="503238"/>
            <a:ext cx="1044575" cy="965200"/>
            <a:chOff x="4047" y="420"/>
            <a:chExt cx="658" cy="608"/>
          </a:xfrm>
        </p:grpSpPr>
        <p:sp>
          <p:nvSpPr>
            <p:cNvPr id="39964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65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66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67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</a:rPr>
                <a:t>application</a:t>
              </a:r>
              <a:endParaRPr lang="en-US" altLang="en-US" sz="10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/>
                <a:t>physical</a:t>
              </a:r>
              <a:endParaRPr lang="en-US" altLang="en-US" sz="2400"/>
            </a:p>
          </p:txBody>
        </p:sp>
        <p:sp>
          <p:nvSpPr>
            <p:cNvPr id="39968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26" name="Group 619"/>
          <p:cNvGrpSpPr>
            <a:grpSpLocks/>
          </p:cNvGrpSpPr>
          <p:nvPr/>
        </p:nvGrpSpPr>
        <p:grpSpPr bwMode="auto">
          <a:xfrm>
            <a:off x="7956550" y="4087813"/>
            <a:ext cx="1044575" cy="965200"/>
            <a:chOff x="4047" y="420"/>
            <a:chExt cx="658" cy="608"/>
          </a:xfrm>
        </p:grpSpPr>
        <p:sp>
          <p:nvSpPr>
            <p:cNvPr id="39956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7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8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9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</a:rPr>
                <a:t>application</a:t>
              </a:r>
              <a:endParaRPr lang="en-US" altLang="en-US" sz="10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physical</a:t>
              </a:r>
              <a:endParaRPr lang="en-US" altLang="en-US" sz="2400" dirty="0"/>
            </a:p>
          </p:txBody>
        </p:sp>
        <p:sp>
          <p:nvSpPr>
            <p:cNvPr id="39960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28" name="Group 628"/>
          <p:cNvGrpSpPr>
            <a:grpSpLocks/>
          </p:cNvGrpSpPr>
          <p:nvPr/>
        </p:nvGrpSpPr>
        <p:grpSpPr bwMode="auto">
          <a:xfrm>
            <a:off x="5815013" y="3651250"/>
            <a:ext cx="1044575" cy="965200"/>
            <a:chOff x="4047" y="420"/>
            <a:chExt cx="658" cy="608"/>
          </a:xfrm>
        </p:grpSpPr>
        <p:sp>
          <p:nvSpPr>
            <p:cNvPr id="39948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49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0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1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</a:rPr>
                <a:t>application</a:t>
              </a:r>
              <a:endParaRPr lang="en-US" altLang="en-US" sz="10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dirty="0"/>
                <a:t>physical</a:t>
              </a:r>
              <a:endParaRPr lang="en-US" altLang="en-US" sz="2400" dirty="0"/>
            </a:p>
          </p:txBody>
        </p:sp>
        <p:sp>
          <p:nvSpPr>
            <p:cNvPr id="39952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3262" y="3009900"/>
            <a:ext cx="4300538" cy="5114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endParaRPr lang="en-US" altLang="en-US" sz="2400" dirty="0">
              <a:solidFill>
                <a:srgbClr val="FF0000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Mail message format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35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92747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ea typeface="ＭＳ Ｐゴシック" charset="-128"/>
              </a:rPr>
              <a:t>SMTP: protocol for exchanging email messages</a:t>
            </a:r>
          </a:p>
          <a:p>
            <a:pPr>
              <a:buFont typeface="Wingdings" charset="2"/>
              <a:buNone/>
            </a:pPr>
            <a:r>
              <a:rPr lang="en-US" altLang="en-US" sz="2400" dirty="0">
                <a:ea typeface="ＭＳ Ｐゴシック" charset="-128"/>
              </a:rPr>
              <a:t>RFC 822: standard for text message format:</a:t>
            </a:r>
          </a:p>
          <a:p>
            <a:r>
              <a:rPr lang="en-US" altLang="en-US" sz="2400" dirty="0">
                <a:ea typeface="ＭＳ Ｐゴシック" charset="-128"/>
              </a:rPr>
              <a:t>header lines, e.g.,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To: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From: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Subject:</a:t>
            </a:r>
          </a:p>
          <a:p>
            <a:pPr lvl="1">
              <a:buFont typeface="Wingdings" charset="2"/>
              <a:buNone/>
            </a:pPr>
            <a:r>
              <a:rPr lang="en-US" altLang="en-US" i="1" dirty="0">
                <a:solidFill>
                  <a:srgbClr val="FF0000"/>
                </a:solidFill>
                <a:ea typeface="ＭＳ Ｐゴシック" charset="-128"/>
              </a:rPr>
              <a:t>different</a:t>
            </a:r>
            <a:r>
              <a:rPr lang="en-US" altLang="en-US" i="1" dirty="0">
                <a:solidFill>
                  <a:srgbClr val="66FFCC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ea typeface="ＭＳ Ｐゴシック" charset="-128"/>
              </a:rPr>
              <a:t>from </a:t>
            </a:r>
            <a:r>
              <a:rPr lang="en-US" altLang="en-US" sz="2200" dirty="0">
                <a:ea typeface="ＭＳ Ｐゴシック" charset="-128"/>
              </a:rPr>
              <a:t>SMTP MAIL FROM, RCPT TO:</a:t>
            </a:r>
            <a:r>
              <a:rPr lang="en-US" altLang="en-US" dirty="0">
                <a:ea typeface="ＭＳ Ｐゴシック" charset="-128"/>
              </a:rPr>
              <a:t> commands!</a:t>
            </a:r>
          </a:p>
          <a:p>
            <a:r>
              <a:rPr lang="en-US" altLang="en-US" sz="2400" dirty="0">
                <a:ea typeface="ＭＳ Ｐゴシック" charset="-128"/>
              </a:rPr>
              <a:t>Body: the </a:t>
            </a:r>
            <a:r>
              <a:rPr lang="ja-JP" altLang="en-US" sz="240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message</a:t>
            </a:r>
            <a:r>
              <a:rPr lang="ja-JP" altLang="en-US" sz="240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 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ASCII characters only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header</a:t>
            </a:r>
          </a:p>
        </p:txBody>
      </p:sp>
      <p:sp>
        <p:nvSpPr>
          <p:cNvPr id="135174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body</a:t>
            </a:r>
          </a:p>
        </p:txBody>
      </p:sp>
      <p:sp>
        <p:nvSpPr>
          <p:cNvPr id="135175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35176" name="Line 10"/>
          <p:cNvSpPr>
            <a:spLocks noChangeShapeType="1"/>
          </p:cNvSpPr>
          <p:nvPr/>
        </p:nvSpPr>
        <p:spPr bwMode="auto">
          <a:xfrm flipV="1">
            <a:off x="3162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177" name="Line 11"/>
          <p:cNvSpPr>
            <a:spLocks noChangeShapeType="1"/>
          </p:cNvSpPr>
          <p:nvPr/>
        </p:nvSpPr>
        <p:spPr bwMode="auto">
          <a:xfrm flipV="1">
            <a:off x="3009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178" name="Text Box 13"/>
          <p:cNvSpPr txBox="1">
            <a:spLocks noChangeArrowheads="1"/>
          </p:cNvSpPr>
          <p:nvPr/>
        </p:nvSpPr>
        <p:spPr bwMode="auto">
          <a:xfrm>
            <a:off x="8158328" y="2112963"/>
            <a:ext cx="7537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blank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line</a:t>
            </a:r>
          </a:p>
        </p:txBody>
      </p:sp>
      <p:sp>
        <p:nvSpPr>
          <p:cNvPr id="135179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5180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128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255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55588"/>
            <a:ext cx="7772400" cy="89376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Mail access protocols</a:t>
            </a:r>
          </a:p>
        </p:txBody>
      </p:sp>
      <p:sp>
        <p:nvSpPr>
          <p:cNvPr id="1372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1025" y="3230563"/>
            <a:ext cx="7381875" cy="22098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</a:rPr>
              <a:t>SMTP:</a:t>
            </a:r>
            <a:r>
              <a:rPr lang="en-US" altLang="en-US" sz="2400" dirty="0">
                <a:ea typeface="ＭＳ Ｐゴシック" charset="-128"/>
              </a:rPr>
              <a:t> delivery/storage to receiver’</a:t>
            </a:r>
            <a:r>
              <a:rPr lang="en-US" altLang="ja-JP" sz="2400" dirty="0">
                <a:ea typeface="ＭＳ Ｐゴシック" charset="-128"/>
              </a:rPr>
              <a:t>s server</a:t>
            </a:r>
          </a:p>
          <a:p>
            <a:r>
              <a:rPr lang="en-US" altLang="en-US" sz="2400" dirty="0">
                <a:ea typeface="ＭＳ Ｐゴシック" charset="-128"/>
              </a:rPr>
              <a:t>mail access protocol: retrieval from server</a:t>
            </a:r>
          </a:p>
          <a:p>
            <a:pPr lvl="1"/>
            <a:r>
              <a:rPr lang="en-US" altLang="en-US" sz="2200" dirty="0">
                <a:solidFill>
                  <a:srgbClr val="CC0000"/>
                </a:solidFill>
                <a:ea typeface="ＭＳ Ｐゴシック" charset="-128"/>
              </a:rPr>
              <a:t>POP:</a:t>
            </a:r>
            <a:r>
              <a:rPr lang="en-US" altLang="en-US" sz="2200" dirty="0">
                <a:ea typeface="ＭＳ Ｐゴシック" charset="-128"/>
              </a:rPr>
              <a:t> Post Office Protocol [RFC 1939]: authorization, download </a:t>
            </a:r>
          </a:p>
          <a:p>
            <a:pPr lvl="1"/>
            <a:r>
              <a:rPr lang="en-US" altLang="en-US" sz="2200" dirty="0">
                <a:solidFill>
                  <a:srgbClr val="CC0000"/>
                </a:solidFill>
                <a:ea typeface="ＭＳ Ｐゴシック" charset="-128"/>
              </a:rPr>
              <a:t>IMAP:</a:t>
            </a:r>
            <a:r>
              <a:rPr lang="en-US" altLang="en-US" sz="2200" dirty="0">
                <a:ea typeface="ＭＳ Ｐゴシック" charset="-128"/>
              </a:rPr>
              <a:t> Internet Mail Access Protocol [RFC 1730]: more features, including manipulation of stored messages on server</a:t>
            </a:r>
          </a:p>
          <a:p>
            <a:pPr lvl="1"/>
            <a:r>
              <a:rPr lang="en-US" altLang="en-US" sz="2200" dirty="0">
                <a:solidFill>
                  <a:srgbClr val="CC0000"/>
                </a:solidFill>
                <a:ea typeface="ＭＳ Ｐゴシック" charset="-128"/>
              </a:rPr>
              <a:t>HTTP: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gmail</a:t>
            </a:r>
            <a:r>
              <a:rPr lang="en-US" altLang="en-US" sz="2200" dirty="0">
                <a:ea typeface="ＭＳ Ｐゴシック" charset="-128"/>
              </a:rPr>
              <a:t>, Hotmail, Yahoo! Mail, etc.</a:t>
            </a:r>
          </a:p>
          <a:p>
            <a:pPr lvl="1"/>
            <a:endParaRPr lang="en-US" altLang="en-US" sz="2200" dirty="0">
              <a:ea typeface="ＭＳ Ｐゴシック" charset="-128"/>
            </a:endParaRPr>
          </a:p>
        </p:txBody>
      </p:sp>
      <p:grpSp>
        <p:nvGrpSpPr>
          <p:cNvPr id="137219" name="Group 133"/>
          <p:cNvGrpSpPr>
            <a:grpSpLocks/>
          </p:cNvGrpSpPr>
          <p:nvPr/>
        </p:nvGrpSpPr>
        <p:grpSpPr bwMode="auto">
          <a:xfrm>
            <a:off x="2962275" y="1577975"/>
            <a:ext cx="511175" cy="693738"/>
            <a:chOff x="4140" y="429"/>
            <a:chExt cx="1425" cy="2396"/>
          </a:xfrm>
        </p:grpSpPr>
        <p:sp>
          <p:nvSpPr>
            <p:cNvPr id="137311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12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13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14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15" name="Rectangle 138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316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341" name="AutoShape 14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42" name="AutoShape 141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17" name="Rectangle 142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318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339" name="AutoShape 144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40" name="AutoShape 145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19" name="Rectangle 146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20" name="Rectangle 147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321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7337" name="AutoShape 149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38" name="AutoShape 150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22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323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7335" name="AutoShape 153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36" name="AutoShape 154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24" name="Rectangle 155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25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26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27" name="Oval 158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28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29" name="AutoShape 16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0" name="AutoShape 161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1" name="Oval 162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2" name="Oval 163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3" name="Oval 164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4" name="Rectangle 165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7220" name="Group 100"/>
          <p:cNvGrpSpPr>
            <a:grpSpLocks/>
          </p:cNvGrpSpPr>
          <p:nvPr/>
        </p:nvGrpSpPr>
        <p:grpSpPr bwMode="auto">
          <a:xfrm>
            <a:off x="4648200" y="1587500"/>
            <a:ext cx="511175" cy="693738"/>
            <a:chOff x="4140" y="429"/>
            <a:chExt cx="1425" cy="2396"/>
          </a:xfrm>
        </p:grpSpPr>
        <p:sp>
          <p:nvSpPr>
            <p:cNvPr id="137279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80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81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82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83" name="Rectangle 10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84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309" name="AutoShape 10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10" name="AutoShape 10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85" name="Rectangle 10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86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307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08" name="AutoShape 11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87" name="Rectangle 11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88" name="Rectangle 11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89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7305" name="AutoShape 11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06" name="AutoShape 11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90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291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7303" name="AutoShape 12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04" name="AutoShape 12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92" name="Rectangle 12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3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94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95" name="Oval 12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6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97" name="AutoShape 12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8" name="AutoShape 12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9" name="Oval 12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00" name="Oval 13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01" name="Oval 13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02" name="Rectangle 13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37221" name="Picture 9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24" name="Group 158"/>
          <p:cNvGrpSpPr>
            <a:grpSpLocks/>
          </p:cNvGrpSpPr>
          <p:nvPr/>
        </p:nvGrpSpPr>
        <p:grpSpPr bwMode="auto">
          <a:xfrm>
            <a:off x="2841626" y="1987551"/>
            <a:ext cx="1346201" cy="1133476"/>
            <a:chOff x="1824" y="1206"/>
            <a:chExt cx="848" cy="714"/>
          </a:xfrm>
        </p:grpSpPr>
        <p:sp>
          <p:nvSpPr>
            <p:cNvPr id="137263" name="Text Box 95"/>
            <p:cNvSpPr txBox="1">
              <a:spLocks noChangeArrowheads="1"/>
            </p:cNvSpPr>
            <p:nvPr/>
          </p:nvSpPr>
          <p:spPr bwMode="auto">
            <a:xfrm>
              <a:off x="1824" y="1583"/>
              <a:ext cx="84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Sender’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s mail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64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137265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66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67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68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69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0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1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2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3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4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5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6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7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8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137225" name="Text Box 121"/>
          <p:cNvSpPr txBox="1">
            <a:spLocks noChangeArrowheads="1"/>
          </p:cNvSpPr>
          <p:nvPr/>
        </p:nvSpPr>
        <p:spPr bwMode="auto">
          <a:xfrm>
            <a:off x="2075690" y="1466850"/>
            <a:ext cx="78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SMTP</a:t>
            </a:r>
          </a:p>
        </p:txBody>
      </p:sp>
      <p:sp>
        <p:nvSpPr>
          <p:cNvPr id="137226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37227" name="Text Box 154"/>
          <p:cNvSpPr txBox="1">
            <a:spLocks noChangeArrowheads="1"/>
          </p:cNvSpPr>
          <p:nvPr/>
        </p:nvSpPr>
        <p:spPr bwMode="auto">
          <a:xfrm>
            <a:off x="3677477" y="1477963"/>
            <a:ext cx="78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SMTP</a:t>
            </a:r>
          </a:p>
        </p:txBody>
      </p:sp>
      <p:sp>
        <p:nvSpPr>
          <p:cNvPr id="137228" name="Text Box 156"/>
          <p:cNvSpPr txBox="1">
            <a:spLocks noChangeArrowheads="1"/>
          </p:cNvSpPr>
          <p:nvPr/>
        </p:nvSpPr>
        <p:spPr bwMode="auto">
          <a:xfrm>
            <a:off x="5484813" y="1308100"/>
            <a:ext cx="1511300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mail access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protocol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37229" name="Text Box 160"/>
          <p:cNvSpPr txBox="1">
            <a:spLocks noChangeArrowheads="1"/>
          </p:cNvSpPr>
          <p:nvPr/>
        </p:nvSpPr>
        <p:spPr bwMode="auto">
          <a:xfrm>
            <a:off x="4404764" y="2598738"/>
            <a:ext cx="147271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Receiver’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 mail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grpSp>
        <p:nvGrpSpPr>
          <p:cNvPr id="137230" name="Group 161"/>
          <p:cNvGrpSpPr>
            <a:grpSpLocks/>
          </p:cNvGrpSpPr>
          <p:nvPr/>
        </p:nvGrpSpPr>
        <p:grpSpPr bwMode="auto">
          <a:xfrm>
            <a:off x="4800600" y="2000250"/>
            <a:ext cx="809625" cy="561975"/>
            <a:chOff x="2070" y="2004"/>
            <a:chExt cx="510" cy="354"/>
          </a:xfrm>
        </p:grpSpPr>
        <p:sp>
          <p:nvSpPr>
            <p:cNvPr id="137249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50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51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2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3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4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5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6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7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8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59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60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61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62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sp>
        <p:nvSpPr>
          <p:cNvPr id="137233" name="Line 94"/>
          <p:cNvSpPr>
            <a:spLocks noChangeShapeType="1"/>
          </p:cNvSpPr>
          <p:nvPr/>
        </p:nvSpPr>
        <p:spPr bwMode="auto">
          <a:xfrm>
            <a:off x="2003425" y="1905000"/>
            <a:ext cx="903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234" name="Line 95"/>
          <p:cNvSpPr>
            <a:spLocks noChangeShapeType="1"/>
          </p:cNvSpPr>
          <p:nvPr/>
        </p:nvSpPr>
        <p:spPr bwMode="auto">
          <a:xfrm>
            <a:off x="3633788" y="1901825"/>
            <a:ext cx="9032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235" name="Line 96"/>
          <p:cNvSpPr>
            <a:spLocks noChangeShapeType="1"/>
          </p:cNvSpPr>
          <p:nvPr/>
        </p:nvSpPr>
        <p:spPr bwMode="auto">
          <a:xfrm>
            <a:off x="5253038" y="1898650"/>
            <a:ext cx="169703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236" name="Text Box 156"/>
          <p:cNvSpPr txBox="1">
            <a:spLocks noChangeArrowheads="1"/>
          </p:cNvSpPr>
          <p:nvPr/>
        </p:nvSpPr>
        <p:spPr bwMode="auto">
          <a:xfrm>
            <a:off x="5800112" y="1927225"/>
            <a:ext cx="113152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(e.g.,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POP,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        IMAP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)</a:t>
            </a:r>
          </a:p>
        </p:txBody>
      </p:sp>
      <p:grpSp>
        <p:nvGrpSpPr>
          <p:cNvPr id="137237" name="Group 166"/>
          <p:cNvGrpSpPr>
            <a:grpSpLocks/>
          </p:cNvGrpSpPr>
          <p:nvPr/>
        </p:nvGrpSpPr>
        <p:grpSpPr bwMode="auto">
          <a:xfrm>
            <a:off x="1085850" y="1419225"/>
            <a:ext cx="893763" cy="1054100"/>
            <a:chOff x="3586" y="550"/>
            <a:chExt cx="563" cy="664"/>
          </a:xfrm>
        </p:grpSpPr>
        <p:grpSp>
          <p:nvGrpSpPr>
            <p:cNvPr id="137244" name="Group 16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7247" name="Picture 1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248" name="Freeform 16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724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46" name="Text Box 116"/>
            <p:cNvSpPr txBox="1">
              <a:spLocks noChangeArrowheads="1"/>
            </p:cNvSpPr>
            <p:nvPr/>
          </p:nvSpPr>
          <p:spPr bwMode="auto">
            <a:xfrm>
              <a:off x="3586" y="550"/>
              <a:ext cx="4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7238" name="Group 172"/>
          <p:cNvGrpSpPr>
            <a:grpSpLocks/>
          </p:cNvGrpSpPr>
          <p:nvPr/>
        </p:nvGrpSpPr>
        <p:grpSpPr bwMode="auto">
          <a:xfrm>
            <a:off x="6986588" y="1422400"/>
            <a:ext cx="893762" cy="1054100"/>
            <a:chOff x="3586" y="550"/>
            <a:chExt cx="563" cy="664"/>
          </a:xfrm>
        </p:grpSpPr>
        <p:grpSp>
          <p:nvGrpSpPr>
            <p:cNvPr id="137239" name="Group 17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7242" name="Picture 1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243" name="Freeform 1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724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41" name="Text Box 116"/>
            <p:cNvSpPr txBox="1">
              <a:spLocks noChangeArrowheads="1"/>
            </p:cNvSpPr>
            <p:nvPr/>
          </p:nvSpPr>
          <p:spPr bwMode="auto">
            <a:xfrm>
              <a:off x="3586" y="550"/>
              <a:ext cx="4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5"/>
          <a:srcRect l="2784" t="7488" r="79529" b="51661"/>
          <a:stretch/>
        </p:blipFill>
        <p:spPr>
          <a:xfrm>
            <a:off x="337763" y="1515078"/>
            <a:ext cx="704199" cy="100590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5"/>
          <a:srcRect l="75203" r="3135" b="51661"/>
          <a:stretch/>
        </p:blipFill>
        <p:spPr>
          <a:xfrm>
            <a:off x="7880350" y="1480073"/>
            <a:ext cx="815938" cy="11260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  <p:bldP spid="137228" grpId="0"/>
      <p:bldP spid="137233" grpId="0" animBg="1"/>
      <p:bldP spid="137235" grpId="0" animBg="1"/>
      <p:bldP spid="13723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Socket Programming with UDP and TCP </a:t>
            </a:r>
          </a:p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Web and HTTP</a:t>
            </a:r>
          </a:p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Electronic Mail (SMTP, POP3, IMAP)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DNS</a:t>
            </a: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72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7772400" cy="9144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domain name system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454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11300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people:</a:t>
            </a:r>
            <a:r>
              <a:rPr lang="en-US" altLang="en-US" sz="2400" dirty="0">
                <a:latin typeface="Calibri"/>
                <a:ea typeface="ＭＳ Ｐゴシック" charset="-128"/>
              </a:rPr>
              <a:t> many identifiers:</a:t>
            </a:r>
          </a:p>
          <a:p>
            <a:pPr marL="347663" lvl="1" indent="-246063"/>
            <a:r>
              <a:rPr lang="en-US" altLang="en-US" dirty="0">
                <a:latin typeface="Calibri"/>
                <a:ea typeface="ＭＳ Ｐゴシック" charset="-128"/>
              </a:rPr>
              <a:t>SSN, name, passport #</a:t>
            </a:r>
          </a:p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Internet hosts, routers:</a:t>
            </a:r>
          </a:p>
          <a:p>
            <a:pPr marL="347663" lvl="1" indent="-246063"/>
            <a:r>
              <a:rPr lang="en-US" altLang="en-US" dirty="0">
                <a:latin typeface="Calibri"/>
                <a:ea typeface="ＭＳ Ｐゴシック" charset="-128"/>
              </a:rPr>
              <a:t>IP address (32 bit) - used for addressing datagrams</a:t>
            </a:r>
          </a:p>
          <a:p>
            <a:pPr marL="347663" lvl="1" indent="-246063"/>
            <a:r>
              <a:rPr lang="en-US" altLang="ja-JP" dirty="0">
                <a:latin typeface="Calibri"/>
                <a:ea typeface="ＭＳ Ｐゴシック" charset="-128"/>
              </a:rPr>
              <a:t>“name”, e.g., </a:t>
            </a:r>
            <a:r>
              <a:rPr lang="en-US" altLang="ja-JP" dirty="0" err="1">
                <a:latin typeface="Calibri"/>
                <a:ea typeface="ＭＳ Ｐゴシック" charset="-128"/>
              </a:rPr>
              <a:t>www.yahoo.com</a:t>
            </a:r>
            <a:r>
              <a:rPr lang="en-US" altLang="ja-JP" dirty="0">
                <a:latin typeface="Calibri"/>
                <a:ea typeface="ＭＳ Ｐゴシック" charset="-128"/>
              </a:rPr>
              <a:t> - used by humans</a:t>
            </a:r>
          </a:p>
          <a:p>
            <a:pPr>
              <a:buFont typeface="Wingdings" charset="2"/>
              <a:buNone/>
            </a:pPr>
            <a:r>
              <a:rPr lang="en-US" altLang="en-US" sz="2400" i="1" u="sng" dirty="0">
                <a:solidFill>
                  <a:srgbClr val="CC0000"/>
                </a:solidFill>
                <a:latin typeface="Calibri"/>
                <a:ea typeface="ＭＳ Ｐゴシック" charset="-128"/>
              </a:rPr>
              <a:t>Q:</a:t>
            </a:r>
            <a:r>
              <a:rPr lang="en-US" altLang="en-US" sz="2400" dirty="0">
                <a:latin typeface="Calibri"/>
                <a:ea typeface="ＭＳ Ｐゴシック" charset="-128"/>
              </a:rPr>
              <a:t> how to map between IP address and name, and vice versa ?</a:t>
            </a:r>
          </a:p>
        </p:txBody>
      </p:sp>
      <p:sp>
        <p:nvSpPr>
          <p:cNvPr id="16999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489075"/>
            <a:ext cx="4283075" cy="5006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Domain Name System:</a:t>
            </a:r>
          </a:p>
          <a:p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distributed database</a:t>
            </a:r>
            <a:r>
              <a:rPr lang="en-US" altLang="en-US" sz="2400" dirty="0">
                <a:latin typeface="Calibri"/>
                <a:ea typeface="ＭＳ Ｐゴシック" charset="-128"/>
              </a:rPr>
              <a:t> implemented in hierarchy of many 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name servers</a:t>
            </a:r>
            <a:endParaRPr lang="en-US" altLang="en-US" sz="2400" dirty="0">
              <a:solidFill>
                <a:srgbClr val="000099"/>
              </a:solidFill>
              <a:latin typeface="Calibri"/>
              <a:ea typeface="ＭＳ Ｐゴシック" charset="-128"/>
            </a:endParaRPr>
          </a:p>
          <a:p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application-layer protocol:</a:t>
            </a:r>
            <a:r>
              <a:rPr lang="en-US" altLang="en-US" sz="2400" dirty="0">
                <a:latin typeface="Calibri"/>
                <a:ea typeface="ＭＳ Ｐゴシック" charset="-128"/>
              </a:rPr>
              <a:t> hosts, name servers communicate to 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resolve</a:t>
            </a:r>
            <a:r>
              <a:rPr lang="en-US" altLang="en-US" sz="24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sz="2400" dirty="0">
                <a:latin typeface="Calibri"/>
                <a:ea typeface="ＭＳ Ｐゴシック" charset="-128"/>
              </a:rPr>
              <a:t>names (address/name translation)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Calibri"/>
                <a:ea typeface="ＭＳ Ｐゴシック" charset="-128"/>
              </a:rPr>
              <a:t>note: core Internet function, implemented as application-layer protocol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Calibri"/>
                <a:ea typeface="ＭＳ Ｐゴシック" charset="-128"/>
              </a:rPr>
              <a:t>complexity at network’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“edge”</a:t>
            </a:r>
            <a:endParaRPr lang="en-US" altLang="en-US" sz="2200" dirty="0">
              <a:latin typeface="Calibri"/>
              <a:ea typeface="ＭＳ Ｐゴシック" charset="-128"/>
            </a:endParaRPr>
          </a:p>
        </p:txBody>
      </p:sp>
      <p:pic>
        <p:nvPicPr>
          <p:cNvPr id="14541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384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services, structure 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31838" y="130016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DNS services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hostname to IP address translation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host aliasing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canonical, alias names</a:t>
            </a:r>
            <a:endParaRPr lang="en-US" altLang="en-US" sz="2000" dirty="0">
              <a:latin typeface="Calibri"/>
              <a:ea typeface="ＭＳ Ｐゴシック" charset="-128"/>
            </a:endParaRP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mail server aliasing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load distribution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replicated Web servers: many IP addresses correspond to one name</a:t>
            </a:r>
          </a:p>
          <a:p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271588"/>
            <a:ext cx="4191000" cy="22637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why not centralize DNS?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single point of failure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traffic volume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distant centralized database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maintenance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147462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598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180260" y="3386793"/>
            <a:ext cx="2555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A: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doesn‘t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scale!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839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023225" cy="936625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DNS: a distributed, hierarchical database</a:t>
            </a:r>
          </a:p>
        </p:txBody>
      </p:sp>
      <p:sp>
        <p:nvSpPr>
          <p:cNvPr id="149509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971925"/>
            <a:ext cx="8172450" cy="213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client wants IP for www.amazon.com; 1</a:t>
            </a:r>
            <a:r>
              <a:rPr lang="en-US" altLang="en-US" sz="2400" i="1" baseline="30000" dirty="0">
                <a:solidFill>
                  <a:srgbClr val="000099"/>
                </a:solidFill>
                <a:latin typeface="Calibri"/>
                <a:ea typeface="ＭＳ Ｐゴシック" charset="-128"/>
              </a:rPr>
              <a:t>st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 approximation: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root server to find com DNS server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.com DNS server to get amazon.com DNS server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amazon.com DNS server to get  IP address for www.amazon.com</a:t>
            </a:r>
          </a:p>
        </p:txBody>
      </p:sp>
      <p:sp>
        <p:nvSpPr>
          <p:cNvPr id="149513" name="Text Box 2"/>
          <p:cNvSpPr txBox="1">
            <a:spLocks noChangeArrowheads="1"/>
          </p:cNvSpPr>
          <p:nvPr/>
        </p:nvSpPr>
        <p:spPr bwMode="auto">
          <a:xfrm>
            <a:off x="3458667" y="1193800"/>
            <a:ext cx="2064865" cy="3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Servers</a:t>
            </a:r>
          </a:p>
        </p:txBody>
      </p:sp>
      <p:sp>
        <p:nvSpPr>
          <p:cNvPr id="149514" name="Text Box 4"/>
          <p:cNvSpPr txBox="1">
            <a:spLocks noChangeArrowheads="1"/>
          </p:cNvSpPr>
          <p:nvPr/>
        </p:nvSpPr>
        <p:spPr bwMode="auto">
          <a:xfrm>
            <a:off x="882431" y="2262422"/>
            <a:ext cx="1975412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com DNS servers</a:t>
            </a:r>
          </a:p>
        </p:txBody>
      </p:sp>
      <p:sp>
        <p:nvSpPr>
          <p:cNvPr id="149515" name="Text Box 5"/>
          <p:cNvSpPr txBox="1">
            <a:spLocks noChangeArrowheads="1"/>
          </p:cNvSpPr>
          <p:nvPr/>
        </p:nvSpPr>
        <p:spPr bwMode="auto">
          <a:xfrm>
            <a:off x="3530229" y="2195633"/>
            <a:ext cx="1874033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org DNS servers</a:t>
            </a:r>
          </a:p>
        </p:txBody>
      </p:sp>
      <p:sp>
        <p:nvSpPr>
          <p:cNvPr id="149516" name="Text Box 6"/>
          <p:cNvSpPr txBox="1">
            <a:spLocks noChangeArrowheads="1"/>
          </p:cNvSpPr>
          <p:nvPr/>
        </p:nvSpPr>
        <p:spPr bwMode="auto">
          <a:xfrm>
            <a:off x="6106465" y="2195633"/>
            <a:ext cx="1924722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edu DNS servers</a:t>
            </a:r>
          </a:p>
        </p:txBody>
      </p:sp>
      <p:sp>
        <p:nvSpPr>
          <p:cNvPr id="149517" name="Line 7"/>
          <p:cNvSpPr>
            <a:spLocks noChangeShapeType="1"/>
          </p:cNvSpPr>
          <p:nvPr/>
        </p:nvSpPr>
        <p:spPr bwMode="auto">
          <a:xfrm flipH="1">
            <a:off x="2098987" y="1594533"/>
            <a:ext cx="2075301" cy="601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18" name="Line 8"/>
          <p:cNvSpPr>
            <a:spLocks noChangeShapeType="1"/>
          </p:cNvSpPr>
          <p:nvPr/>
        </p:nvSpPr>
        <p:spPr bwMode="auto">
          <a:xfrm>
            <a:off x="4460537" y="1527744"/>
            <a:ext cx="0" cy="667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19" name="Line 9"/>
          <p:cNvSpPr>
            <a:spLocks noChangeShapeType="1"/>
          </p:cNvSpPr>
          <p:nvPr/>
        </p:nvSpPr>
        <p:spPr bwMode="auto">
          <a:xfrm>
            <a:off x="4818347" y="1594533"/>
            <a:ext cx="2146863" cy="60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0" name="Text Box 10"/>
          <p:cNvSpPr txBox="1">
            <a:spLocks noChangeArrowheads="1"/>
          </p:cNvSpPr>
          <p:nvPr/>
        </p:nvSpPr>
        <p:spPr bwMode="auto">
          <a:xfrm>
            <a:off x="5876870" y="2830127"/>
            <a:ext cx="1478950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poly.edu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1" name="Text Box 11"/>
          <p:cNvSpPr txBox="1">
            <a:spLocks noChangeArrowheads="1"/>
          </p:cNvSpPr>
          <p:nvPr/>
        </p:nvSpPr>
        <p:spPr bwMode="auto">
          <a:xfrm>
            <a:off x="7164988" y="2830127"/>
            <a:ext cx="1478950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umass.edu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2" name="Line 12"/>
          <p:cNvSpPr>
            <a:spLocks noChangeShapeType="1"/>
          </p:cNvSpPr>
          <p:nvPr/>
        </p:nvSpPr>
        <p:spPr bwMode="auto">
          <a:xfrm flipH="1">
            <a:off x="6392713" y="2529577"/>
            <a:ext cx="500935" cy="333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3" name="Line 13"/>
          <p:cNvSpPr>
            <a:spLocks noChangeShapeType="1"/>
          </p:cNvSpPr>
          <p:nvPr/>
        </p:nvSpPr>
        <p:spPr bwMode="auto">
          <a:xfrm>
            <a:off x="7323021" y="2529577"/>
            <a:ext cx="429373" cy="333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4" name="Text Box 14"/>
          <p:cNvSpPr txBox="1">
            <a:spLocks noChangeArrowheads="1"/>
          </p:cNvSpPr>
          <p:nvPr/>
        </p:nvSpPr>
        <p:spPr bwMode="auto">
          <a:xfrm>
            <a:off x="438150" y="2963704"/>
            <a:ext cx="1505786" cy="64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yahoo.com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5" name="Text Box 15"/>
          <p:cNvSpPr txBox="1">
            <a:spLocks noChangeArrowheads="1"/>
          </p:cNvSpPr>
          <p:nvPr/>
        </p:nvSpPr>
        <p:spPr bwMode="auto">
          <a:xfrm>
            <a:off x="1955863" y="2997099"/>
            <a:ext cx="1492368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amazon.com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6" name="Line 16"/>
          <p:cNvSpPr>
            <a:spLocks noChangeShapeType="1"/>
          </p:cNvSpPr>
          <p:nvPr/>
        </p:nvSpPr>
        <p:spPr bwMode="auto">
          <a:xfrm flipH="1">
            <a:off x="1240242" y="2596366"/>
            <a:ext cx="286248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7" name="Line 17"/>
          <p:cNvSpPr>
            <a:spLocks noChangeShapeType="1"/>
          </p:cNvSpPr>
          <p:nvPr/>
        </p:nvSpPr>
        <p:spPr bwMode="auto">
          <a:xfrm>
            <a:off x="2170549" y="2596366"/>
            <a:ext cx="357811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8" name="Text Box 18"/>
          <p:cNvSpPr txBox="1">
            <a:spLocks noChangeArrowheads="1"/>
          </p:cNvSpPr>
          <p:nvPr/>
        </p:nvSpPr>
        <p:spPr bwMode="auto">
          <a:xfrm>
            <a:off x="3873131" y="2895524"/>
            <a:ext cx="1480441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pbs.org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9" name="Line 19"/>
          <p:cNvSpPr>
            <a:spLocks noChangeShapeType="1"/>
          </p:cNvSpPr>
          <p:nvPr/>
        </p:nvSpPr>
        <p:spPr bwMode="auto">
          <a:xfrm>
            <a:off x="4460537" y="2529577"/>
            <a:ext cx="0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9510" name="Picture 28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849313"/>
            <a:ext cx="804386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1" name="Text Box 29"/>
          <p:cNvSpPr txBox="1">
            <a:spLocks noChangeArrowheads="1"/>
          </p:cNvSpPr>
          <p:nvPr/>
        </p:nvSpPr>
        <p:spPr bwMode="auto">
          <a:xfrm>
            <a:off x="3957638" y="168751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</a:t>
            </a:r>
          </a:p>
        </p:txBody>
      </p:sp>
      <p:sp>
        <p:nvSpPr>
          <p:cNvPr id="149512" name="Text Box 30"/>
          <p:cNvSpPr txBox="1">
            <a:spLocks noChangeArrowheads="1"/>
          </p:cNvSpPr>
          <p:nvPr/>
        </p:nvSpPr>
        <p:spPr bwMode="auto">
          <a:xfrm>
            <a:off x="4521200" y="1685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CE518614-272C-FF40-AD9D-508A23B042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884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2250"/>
            <a:ext cx="7772400" cy="8826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Root Name Servers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51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188" y="1362075"/>
            <a:ext cx="8478837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Contacted by local name server that cannot resolve name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Root name server: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Contacts authoritative name server if name mapping not known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Gets mapping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Returns mapping to local name server </a:t>
            </a:r>
          </a:p>
        </p:txBody>
      </p:sp>
      <p:sp>
        <p:nvSpPr>
          <p:cNvPr id="176133" name="Rectangle 20"/>
          <p:cNvSpPr>
            <a:spLocks noChangeArrowheads="1"/>
          </p:cNvSpPr>
          <p:nvPr/>
        </p:nvSpPr>
        <p:spPr bwMode="auto">
          <a:xfrm>
            <a:off x="6096000" y="4992688"/>
            <a:ext cx="29575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 logical root name </a:t>
            </a:r>
            <a:r>
              <a:rPr kumimoji="0" lang="ja-JP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servers</a:t>
            </a:r>
            <a:r>
              <a:rPr kumimoji="0" lang="ja-JP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worldwide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altLang="ja-JP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each “server” replicated many times</a:t>
            </a:r>
          </a:p>
        </p:txBody>
      </p:sp>
      <p:sp>
        <p:nvSpPr>
          <p:cNvPr id="151558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pic>
        <p:nvPicPr>
          <p:cNvPr id="151559" name="Picture 23" descr="worl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Text Box 25"/>
          <p:cNvSpPr txBox="1">
            <a:spLocks noChangeArrowheads="1"/>
          </p:cNvSpPr>
          <p:nvPr/>
        </p:nvSpPr>
        <p:spPr bwMode="auto">
          <a:xfrm>
            <a:off x="207963" y="5160963"/>
            <a:ext cx="20907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a. Verisign, Los Angeles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(5 other sites)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b. USC-ISI Marina del Rey,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l. ICANN Los Angeles,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(41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1" name="Freeform 26"/>
          <p:cNvSpPr>
            <a:spLocks/>
          </p:cNvSpPr>
          <p:nvPr/>
        </p:nvSpPr>
        <p:spPr bwMode="auto">
          <a:xfrm>
            <a:off x="1757363" y="5113338"/>
            <a:ext cx="531812" cy="341312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2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e. NASA Mt View,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f. Internet Software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Palo Alto, CA (and 48 other   sites)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3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4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22780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i. Netnod, Stockholm (37 other sites)</a:t>
            </a:r>
          </a:p>
        </p:txBody>
      </p:sp>
      <p:sp>
        <p:nvSpPr>
          <p:cNvPr id="151565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6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k. RIPE London (17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7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8" name="Text Box 33"/>
          <p:cNvSpPr txBox="1">
            <a:spLocks noChangeArrowheads="1"/>
          </p:cNvSpPr>
          <p:nvPr/>
        </p:nvSpPr>
        <p:spPr bwMode="auto">
          <a:xfrm>
            <a:off x="5911850" y="4303713"/>
            <a:ext cx="1766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m. WIDE Tokyo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(5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9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70" name="Text Box 35"/>
          <p:cNvSpPr txBox="1">
            <a:spLocks noChangeArrowheads="1"/>
          </p:cNvSpPr>
          <p:nvPr/>
        </p:nvSpPr>
        <p:spPr bwMode="auto">
          <a:xfrm>
            <a:off x="1597025" y="3541713"/>
            <a:ext cx="25987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c. Cogent, Herndon, VA (5 other sites)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d. U Maryland College Park,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h. ARL Aberdeen,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j. Verisign, Dulles VA (69 other sites 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151571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8423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572" name="Straight Arrow Connector 2"/>
          <p:cNvCxnSpPr>
            <a:cxnSpLocks noChangeShapeType="1"/>
          </p:cNvCxnSpPr>
          <p:nvPr/>
        </p:nvCxnSpPr>
        <p:spPr bwMode="auto">
          <a:xfrm flipH="1">
            <a:off x="2878138" y="4278313"/>
            <a:ext cx="7937" cy="690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573" name="Text Box 35"/>
          <p:cNvSpPr txBox="1">
            <a:spLocks noChangeArrowheads="1"/>
          </p:cNvSpPr>
          <p:nvPr/>
        </p:nvSpPr>
        <p:spPr bwMode="auto">
          <a:xfrm>
            <a:off x="1550988" y="5889625"/>
            <a:ext cx="147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g. US DoD Columbus, OH (5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cxnSp>
        <p:nvCxnSpPr>
          <p:cNvPr id="151574" name="Straight Arrow Connector 24"/>
          <p:cNvCxnSpPr>
            <a:cxnSpLocks noChangeShapeType="1"/>
            <a:stCxn id="151573" idx="0"/>
          </p:cNvCxnSpPr>
          <p:nvPr/>
        </p:nvCxnSpPr>
        <p:spPr bwMode="auto">
          <a:xfrm flipV="1">
            <a:off x="2286000" y="4945063"/>
            <a:ext cx="481013" cy="944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/>
      <p:bldP spid="151560" grpId="0"/>
      <p:bldP spid="151561" grpId="0" animBg="1"/>
      <p:bldP spid="151562" grpId="0"/>
      <p:bldP spid="151563" grpId="0" animBg="1"/>
      <p:bldP spid="151564" grpId="0"/>
      <p:bldP spid="151565" grpId="0" animBg="1"/>
      <p:bldP spid="151566" grpId="0"/>
      <p:bldP spid="151567" grpId="0" animBg="1"/>
      <p:bldP spid="151568" grpId="0"/>
      <p:bldP spid="151569" grpId="0" animBg="1"/>
      <p:bldP spid="151570" grpId="0"/>
      <p:bldP spid="15157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7772400" cy="9144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TLD, Authoritative DNS Servers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975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Top-level domain (TLD) servers: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responsible for com, org, net, edu, aero, jobs, museums, and all top-level country domains, e.g.: </a:t>
            </a:r>
            <a:r>
              <a:rPr lang="en-US" altLang="en-US" dirty="0" err="1">
                <a:latin typeface="Calibri"/>
                <a:ea typeface="ＭＳ Ｐゴシック" charset="-128"/>
              </a:rPr>
              <a:t>uk</a:t>
            </a:r>
            <a:r>
              <a:rPr lang="en-US" altLang="en-US" dirty="0">
                <a:latin typeface="Calibri"/>
                <a:ea typeface="ＭＳ Ｐゴシック" charset="-128"/>
              </a:rPr>
              <a:t>, fr, ca, jp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Network Solutions maintains servers for .com TLD</a:t>
            </a:r>
          </a:p>
          <a:p>
            <a:pPr lvl="1"/>
            <a:r>
              <a:rPr lang="en-US" altLang="en-US" dirty="0" err="1">
                <a:latin typeface="Calibri"/>
                <a:ea typeface="ＭＳ Ｐゴシック" charset="-128"/>
              </a:rPr>
              <a:t>Educause</a:t>
            </a:r>
            <a:r>
              <a:rPr lang="en-US" altLang="en-US" dirty="0">
                <a:latin typeface="Calibri"/>
                <a:ea typeface="ＭＳ Ｐゴシック" charset="-128"/>
              </a:rPr>
              <a:t> </a:t>
            </a:r>
            <a:r>
              <a:rPr lang="en-US" altLang="en-US" dirty="0" err="1">
                <a:latin typeface="Calibri"/>
                <a:ea typeface="ＭＳ Ｐゴシック" charset="-128"/>
              </a:rPr>
              <a:t>for .edu</a:t>
            </a:r>
            <a:r>
              <a:rPr lang="en-US" altLang="en-US" dirty="0">
                <a:latin typeface="Calibri"/>
                <a:ea typeface="ＭＳ Ｐゴシック" charset="-128"/>
              </a:rPr>
              <a:t> TLD</a:t>
            </a:r>
          </a:p>
          <a:p>
            <a:pPr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Authoritative DNS servers:</a:t>
            </a:r>
            <a:r>
              <a:rPr lang="en-US" altLang="en-US" dirty="0">
                <a:latin typeface="Calibri"/>
                <a:ea typeface="ＭＳ Ｐゴシック" charset="-128"/>
              </a:rPr>
              <a:t> 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Organization’</a:t>
            </a:r>
            <a:r>
              <a:rPr lang="en-US" altLang="ja-JP" dirty="0">
                <a:latin typeface="Calibri"/>
                <a:ea typeface="ＭＳ Ｐゴシック" charset="-128"/>
              </a:rPr>
              <a:t>s own DNS server(s), providing authoritative hostname to IP mappings for organization’s named hosts 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can be maintained by organization or service provider</a:t>
            </a:r>
          </a:p>
          <a:p>
            <a:pPr lvl="1"/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5360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944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538"/>
            <a:ext cx="7772400" cy="957262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Local </a:t>
            </a:r>
            <a:r>
              <a:rPr lang="en-US" altLang="en-US" sz="4000" dirty="0">
                <a:latin typeface="Calibri Light"/>
                <a:ea typeface="ＭＳ Ｐゴシック" charset="-128"/>
              </a:rPr>
              <a:t>DNS</a:t>
            </a:r>
            <a:r>
              <a:rPr lang="en-US" altLang="en-US" dirty="0">
                <a:latin typeface="Calibri Light"/>
                <a:ea typeface="ＭＳ Ｐゴシック" charset="-128"/>
              </a:rPr>
              <a:t> name server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825625"/>
            <a:ext cx="82071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does not strictly belong to hierarchy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each ISP (residential ISP, company, university) has one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also called “</a:t>
            </a:r>
            <a:r>
              <a:rPr lang="en-US" altLang="ja-JP" dirty="0">
                <a:latin typeface="Calibri"/>
                <a:ea typeface="ＭＳ Ｐゴシック" charset="-128"/>
              </a:rPr>
              <a:t>default name server”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when host makes DNS query, query is sent to its local DNS server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has local cache of recent name-to-address translation pairs (but may be out of date!)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acts as proxy, forwards query into hierarchy</a:t>
            </a:r>
          </a:p>
          <a:p>
            <a:pPr lvl="1"/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55653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69963"/>
            <a:ext cx="55483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7631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22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217488"/>
            <a:ext cx="4910138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4000" dirty="0">
                <a:latin typeface="Calibri Light"/>
                <a:ea typeface="ＭＳ Ｐゴシック" charset="-128"/>
              </a:rPr>
              <a:t>DNS name </a:t>
            </a:r>
            <a:br>
              <a:rPr lang="en-US" dirty="0"/>
            </a:br>
            <a:r>
              <a:rPr lang="en-US" altLang="en-US" sz="4000" dirty="0">
                <a:latin typeface="Calibri Light"/>
                <a:ea typeface="ＭＳ Ｐゴシック" charset="-128"/>
              </a:rPr>
              <a:t>resolution example</a:t>
            </a:r>
          </a:p>
        </p:txBody>
      </p:sp>
      <p:sp>
        <p:nvSpPr>
          <p:cNvPr id="157723" name="Rectangle 67"/>
          <p:cNvSpPr>
            <a:spLocks noGrp="1" noChangeArrowheads="1"/>
          </p:cNvSpPr>
          <p:nvPr>
            <p:ph sz="half" idx="1"/>
          </p:nvPr>
        </p:nvSpPr>
        <p:spPr>
          <a:xfrm>
            <a:off x="431800" y="1725613"/>
            <a:ext cx="35655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host at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cs.stanford.edu</a:t>
            </a:r>
            <a:r>
              <a:rPr lang="en-US" altLang="en-US" sz="2400" dirty="0">
                <a:latin typeface="Calibri"/>
                <a:ea typeface="ＭＳ Ｐゴシック" charset="-128"/>
              </a:rPr>
              <a:t> wants IP address for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cs.umd.edu</a:t>
            </a: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157699" name="Picture 7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requesting host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cs.stanford.edu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6977012" y="5775325"/>
            <a:ext cx="1290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cs.umd.edu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02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33700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7709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7863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64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local DNS 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dns.stanford.edu</a:t>
              </a: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1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authoritative DNS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  <a:r>
              <a:rPr lang="en-US" altLang="en-US" sz="1600" b="1" dirty="0">
                <a:solidFill>
                  <a:prstClr val="black"/>
                </a:solidFill>
              </a:rPr>
              <a:t>cs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umd.edu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40038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721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TLD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24" name="Rectangle 69"/>
          <p:cNvSpPr>
            <a:spLocks noChangeArrowheads="1"/>
          </p:cNvSpPr>
          <p:nvPr/>
        </p:nvSpPr>
        <p:spPr bwMode="auto">
          <a:xfrm>
            <a:off x="466709" y="3012376"/>
            <a:ext cx="3543162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iterated query: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contacted server replies with name of server to contact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“I don’t know this name, but ask this server”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grpSp>
        <p:nvGrpSpPr>
          <p:cNvPr id="157725" name="Group 86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7861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2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726" name="Group 89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785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727" name="Group 125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7827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28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29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30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31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2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57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8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3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4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55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6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5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36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7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53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4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8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839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51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2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40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1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42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43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4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45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6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7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8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9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50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28" name="Group 158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779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9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9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9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9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2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2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0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2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80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1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0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1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1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1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29" name="Group 224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7763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64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65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66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67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68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93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4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69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70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91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2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1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72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73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89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0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4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775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87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88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6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77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78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79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0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81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2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3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4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5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6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30" name="Group 257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7731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32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33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34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35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36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61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62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37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38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59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60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39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0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41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57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58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42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743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55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56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44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5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46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47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8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49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0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1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2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3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4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  <p:bldP spid="1577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103028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Application architectures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000099"/>
                </a:solidFill>
                <a:latin typeface="Calibri"/>
                <a:ea typeface="ＭＳ Ｐゴシック" charset="-128"/>
              </a:rPr>
              <a:t>Possible structure of applications: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Client-server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Peer-to-peer (P2P)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Hybrid</a:t>
            </a:r>
          </a:p>
        </p:txBody>
      </p:sp>
      <p:pic>
        <p:nvPicPr>
          <p:cNvPr id="4198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575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24"/>
          <p:cNvSpPr txBox="1">
            <a:spLocks noChangeArrowheads="1"/>
          </p:cNvSpPr>
          <p:nvPr/>
        </p:nvSpPr>
        <p:spPr bwMode="auto">
          <a:xfrm>
            <a:off x="7462838" y="3257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8" name="Text Box 25"/>
          <p:cNvSpPr txBox="1">
            <a:spLocks noChangeArrowheads="1"/>
          </p:cNvSpPr>
          <p:nvPr/>
        </p:nvSpPr>
        <p:spPr bwMode="auto">
          <a:xfrm>
            <a:off x="7005638" y="33337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9" name="Text Box 26"/>
          <p:cNvSpPr txBox="1">
            <a:spLocks noChangeArrowheads="1"/>
          </p:cNvSpPr>
          <p:nvPr/>
        </p:nvSpPr>
        <p:spPr bwMode="auto">
          <a:xfrm>
            <a:off x="6724650" y="1817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0" name="Line 60"/>
          <p:cNvSpPr>
            <a:spLocks noChangeShapeType="1"/>
          </p:cNvSpPr>
          <p:nvPr/>
        </p:nvSpPr>
        <p:spPr bwMode="auto">
          <a:xfrm>
            <a:off x="7440613" y="2941638"/>
            <a:ext cx="0" cy="6746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1" name="Line 61"/>
          <p:cNvSpPr>
            <a:spLocks noChangeShapeType="1"/>
          </p:cNvSpPr>
          <p:nvPr/>
        </p:nvSpPr>
        <p:spPr bwMode="auto">
          <a:xfrm flipH="1" flipV="1">
            <a:off x="7319963" y="2952750"/>
            <a:ext cx="0" cy="7191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2" name="Line 62"/>
          <p:cNvSpPr>
            <a:spLocks noChangeShapeType="1"/>
          </p:cNvSpPr>
          <p:nvPr/>
        </p:nvSpPr>
        <p:spPr bwMode="auto">
          <a:xfrm flipH="1" flipV="1">
            <a:off x="6799263" y="1541463"/>
            <a:ext cx="458787" cy="566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3" name="Text Box 63"/>
          <p:cNvSpPr txBox="1">
            <a:spLocks noChangeArrowheads="1"/>
          </p:cNvSpPr>
          <p:nvPr/>
        </p:nvSpPr>
        <p:spPr bwMode="auto">
          <a:xfrm>
            <a:off x="7143750" y="1390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4" name="Rectangle 67"/>
          <p:cNvSpPr>
            <a:spLocks noChangeArrowheads="1"/>
          </p:cNvSpPr>
          <p:nvPr/>
        </p:nvSpPr>
        <p:spPr bwMode="auto">
          <a:xfrm>
            <a:off x="468312" y="1687513"/>
            <a:ext cx="35067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recursive query: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puts burden of name resolution on contacted name server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heavy load at upper levels of hierarchy?</a:t>
            </a:r>
          </a:p>
        </p:txBody>
      </p:sp>
      <p:sp>
        <p:nvSpPr>
          <p:cNvPr id="159755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requesting host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cs.stanford.edu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6" name="Text Box 6"/>
          <p:cNvSpPr txBox="1">
            <a:spLocks noChangeArrowheads="1"/>
          </p:cNvSpPr>
          <p:nvPr/>
        </p:nvSpPr>
        <p:spPr bwMode="auto">
          <a:xfrm>
            <a:off x="6999457" y="5775325"/>
            <a:ext cx="1245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cs.umd.edu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7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8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9" name="Line 19"/>
          <p:cNvSpPr>
            <a:spLocks noChangeShapeType="1"/>
          </p:cNvSpPr>
          <p:nvPr/>
        </p:nvSpPr>
        <p:spPr bwMode="auto">
          <a:xfrm flipV="1">
            <a:off x="5391150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60" name="Line 22"/>
          <p:cNvSpPr>
            <a:spLocks noChangeShapeType="1"/>
          </p:cNvSpPr>
          <p:nvPr/>
        </p:nvSpPr>
        <p:spPr bwMode="auto">
          <a:xfrm flipH="1">
            <a:off x="5619750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61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9762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9910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911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local DNS 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dns.stanford.edu</a:t>
              </a: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59763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4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5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authoritative DNS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dns.cs.umd.edu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7" name="Text Box 62"/>
          <p:cNvSpPr txBox="1">
            <a:spLocks noChangeArrowheads="1"/>
          </p:cNvSpPr>
          <p:nvPr/>
        </p:nvSpPr>
        <p:spPr bwMode="auto">
          <a:xfrm>
            <a:off x="5549900" y="3781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8" name="Line 62"/>
          <p:cNvSpPr>
            <a:spLocks noChangeShapeType="1"/>
          </p:cNvSpPr>
          <p:nvPr/>
        </p:nvSpPr>
        <p:spPr bwMode="auto">
          <a:xfrm flipH="1" flipV="1">
            <a:off x="6853238" y="1333500"/>
            <a:ext cx="600075" cy="741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9769" name="Picture 13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70" name="Rectangle 66"/>
          <p:cNvSpPr>
            <a:spLocks noChangeArrowheads="1"/>
          </p:cNvSpPr>
          <p:nvPr/>
        </p:nvSpPr>
        <p:spPr bwMode="auto">
          <a:xfrm>
            <a:off x="533400" y="217488"/>
            <a:ext cx="4910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name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resolution example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sp>
        <p:nvSpPr>
          <p:cNvPr id="159771" name="Text Box 65"/>
          <p:cNvSpPr txBox="1">
            <a:spLocks noChangeArrowheads="1"/>
          </p:cNvSpPr>
          <p:nvPr/>
        </p:nvSpPr>
        <p:spPr bwMode="auto">
          <a:xfrm>
            <a:off x="7600950" y="2287588"/>
            <a:ext cx="13255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TLD DNS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59772" name="Group 140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9908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9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773" name="Group 143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9906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7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774" name="Group 146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9874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5" name="Rectangle 148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76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7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8" name="Rectangle 151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79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904" name="AutoShape 15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5" name="AutoShape 154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0" name="Rectangle 155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1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902" name="AutoShape 15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3" name="AutoShape 15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2" name="Rectangle 159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3" name="Rectangle 160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4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900" name="AutoShape 16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1" name="AutoShape 1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5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86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98" name="AutoShape 166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99" name="AutoShape 167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7" name="Rectangle 168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8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89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90" name="Oval 171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1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92" name="AutoShape 173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3" name="AutoShape 174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4" name="Oval 175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5" name="Oval 176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6" name="Oval 177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7" name="Rectangle 178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5" name="Group 212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9842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3" name="Rectangle 214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44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5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6" name="Rectangle 217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7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72" name="AutoShape 219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3" name="AutoShape 22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48" name="Rectangle 221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9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70" name="AutoShape 223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1" name="AutoShape 224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0" name="Rectangle 225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1" name="Rectangle 226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52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68" name="AutoShape 22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9" name="AutoShape 2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3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54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66" name="AutoShape 232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7" name="AutoShape 233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5" name="Rectangle 234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6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57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58" name="Oval 237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9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60" name="AutoShape 239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1" name="AutoShape 240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2" name="Oval 241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3" name="Oval 242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4" name="Oval 243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5" name="Rectangle 244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6" name="Group 245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9810" name="Freeform 24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1" name="Rectangle 24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2" name="Freeform 24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3" name="Freeform 24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4" name="Rectangle 25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5" name="Group 25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40" name="AutoShape 25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41" name="AutoShape 253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6" name="Rectangle 25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7" name="Group 25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38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9" name="AutoShape 25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8" name="Rectangle 25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9" name="Rectangle 25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20" name="Group 26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36" name="AutoShape 26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7" name="AutoShape 26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1" name="Freeform 26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22" name="Group 26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34" name="AutoShape 26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3" name="Rectangle 26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4" name="Freeform 26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5" name="Freeform 26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6" name="Oval 27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7" name="Freeform 27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8" name="AutoShape 27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9" name="AutoShape 27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0" name="Oval 27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1" name="Oval 27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2" name="Oval 27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3" name="Rectangle 27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7" name="Group 311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9778" name="Freeform 31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79" name="Rectangle 313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0" name="Freeform 31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81" name="Freeform 31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82" name="Rectangle 316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3" name="Group 31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08" name="AutoShape 31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9" name="AutoShape 319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4" name="Rectangle 320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5" name="Group 32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06" name="AutoShape 322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7" name="AutoShape 323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6" name="Rectangle 324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7" name="Rectangle 325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8" name="Group 32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04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5" name="AutoShape 3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9" name="Freeform 32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790" name="Group 33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02" name="AutoShape 331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3" name="AutoShape 332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91" name="Rectangle 333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2" name="Freeform 33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3" name="Freeform 33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4" name="Oval 336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5" name="Freeform 33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6" name="AutoShape 338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7" name="AutoShape 339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8" name="Oval 340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9" name="Oval 341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0" name="Oval 342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1" name="Rectangle 343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5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  <p:bldP spid="159748" grpId="0"/>
      <p:bldP spid="159749" grpId="0"/>
      <p:bldP spid="159750" grpId="0" animBg="1"/>
      <p:bldP spid="159751" grpId="0" animBg="1"/>
      <p:bldP spid="159752" grpId="0" animBg="1"/>
      <p:bldP spid="159753" grpId="0"/>
      <p:bldP spid="159758" grpId="0" animBg="1"/>
      <p:bldP spid="159759" grpId="0" animBg="1"/>
      <p:bldP spid="159760" grpId="0" animBg="1"/>
      <p:bldP spid="159761" grpId="0" animBg="1"/>
      <p:bldP spid="159763" grpId="0"/>
      <p:bldP spid="159764" grpId="0"/>
      <p:bldP spid="159765" grpId="0"/>
      <p:bldP spid="159767" grpId="0"/>
      <p:bldP spid="15976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050"/>
            <a:ext cx="7772400" cy="969963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caching, updating records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9125" y="1438275"/>
            <a:ext cx="7926388" cy="4733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once (any) name server learns mapping, it </a:t>
            </a: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caches</a:t>
            </a:r>
            <a:r>
              <a:rPr lang="en-US" altLang="en-US" dirty="0">
                <a:latin typeface="Calibri"/>
                <a:ea typeface="ＭＳ Ｐゴシック" charset="-128"/>
              </a:rPr>
              <a:t> mapping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cache entries timeout (disappear) after some time (TTL)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TLD servers typically cached in local name servers</a:t>
            </a:r>
          </a:p>
          <a:p>
            <a:pPr lvl="2"/>
            <a:r>
              <a:rPr lang="en-US" altLang="en-US" dirty="0">
                <a:latin typeface="Calibri"/>
                <a:ea typeface="ＭＳ Ｐゴシック" charset="-128"/>
              </a:rPr>
              <a:t>thus root name servers not often visited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cached entries may be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out-of-date</a:t>
            </a:r>
            <a:r>
              <a:rPr lang="en-US" altLang="en-US" dirty="0">
                <a:latin typeface="Calibri"/>
                <a:ea typeface="ＭＳ Ｐゴシック" charset="-128"/>
              </a:rPr>
              <a:t> (best effort name-to-address translation!)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if name host changes IP address, may not be known Internet-wide until all TTLs expire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update/notify mechanisms proposed IETF standard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RFC 2136</a:t>
            </a:r>
          </a:p>
        </p:txBody>
      </p:sp>
      <p:pic>
        <p:nvPicPr>
          <p:cNvPr id="16179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620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01613"/>
            <a:ext cx="7772400" cy="892175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DNS records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2925" y="1343025"/>
            <a:ext cx="7820025" cy="514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DNS:</a:t>
            </a:r>
            <a:r>
              <a:rPr lang="en-US" altLang="en-US" sz="2400" dirty="0">
                <a:ea typeface="ＭＳ Ｐゴシック" charset="-128"/>
              </a:rPr>
              <a:t> distributed database storing resource records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(RR)</a:t>
            </a:r>
          </a:p>
        </p:txBody>
      </p:sp>
      <p:sp>
        <p:nvSpPr>
          <p:cNvPr id="16384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3916363"/>
            <a:ext cx="3514725" cy="19050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type=NS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name</a:t>
            </a:r>
            <a:r>
              <a:rPr lang="en-US" altLang="en-US" sz="2000" dirty="0">
                <a:ea typeface="ＭＳ Ｐゴシック" charset="-128"/>
              </a:rPr>
              <a:t> is domain (e.g., </a:t>
            </a:r>
            <a:r>
              <a:rPr lang="en-US" altLang="en-US" sz="2000" dirty="0" err="1">
                <a:ea typeface="ＭＳ Ｐゴシック" charset="-128"/>
              </a:rPr>
              <a:t>foo.com</a:t>
            </a:r>
            <a:r>
              <a:rPr lang="en-US" altLang="en-US" sz="2000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value</a:t>
            </a:r>
            <a:r>
              <a:rPr lang="en-US" altLang="en-US" sz="2000" dirty="0">
                <a:ea typeface="ＭＳ Ｐゴシック" charset="-128"/>
              </a:rPr>
              <a:t> is hostname of authoritative name server for this domain</a:t>
            </a:r>
          </a:p>
          <a:p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795463" y="1908175"/>
            <a:ext cx="536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 format: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(name, value, type, ttl)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876425" y="1895475"/>
            <a:ext cx="5267325" cy="5715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hostname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IP address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4229100" y="2697163"/>
            <a:ext cx="451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type=CNAME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alias name for some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canonical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(the real) 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www.ibm.com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is really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servereast.backup2.ibm.com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canonical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253706" y="4866902"/>
            <a:ext cx="4408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type=MX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name of mail server associated with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pic>
        <p:nvPicPr>
          <p:cNvPr id="16385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106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7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build="p"/>
      <p:bldP spid="163848" grpId="0"/>
      <p:bldP spid="163849" grpId="0"/>
      <p:bldP spid="16385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7488"/>
            <a:ext cx="7772400" cy="860425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 protocol, messages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7838" y="1333500"/>
            <a:ext cx="7820025" cy="5143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query</a:t>
            </a:r>
            <a:r>
              <a:rPr lang="en-US" altLang="en-US" dirty="0">
                <a:solidFill>
                  <a:srgbClr val="FF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dirty="0">
                <a:latin typeface="Calibri"/>
                <a:ea typeface="ＭＳ Ｐゴシック" charset="-128"/>
              </a:rPr>
              <a:t>and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reply</a:t>
            </a:r>
            <a:r>
              <a:rPr lang="en-US" altLang="en-US" dirty="0">
                <a:latin typeface="Calibri"/>
                <a:ea typeface="ＭＳ Ｐゴシック" charset="-128"/>
              </a:rPr>
              <a:t> messages, both with same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format</a:t>
            </a:r>
            <a:endParaRPr lang="en-US" altLang="en-US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165891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Rectangle 4"/>
          <p:cNvSpPr>
            <a:spLocks noChangeArrowheads="1"/>
          </p:cNvSpPr>
          <p:nvPr/>
        </p:nvSpPr>
        <p:spPr bwMode="auto">
          <a:xfrm>
            <a:off x="490538" y="2352675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message header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identification: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flags: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desired 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grpSp>
        <p:nvGrpSpPr>
          <p:cNvPr id="165895" name="Group 36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165906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7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8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9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0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1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2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3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4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5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5916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5917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5918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5919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5920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5921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5922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5923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5924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5896" name="Line 34"/>
          <p:cNvSpPr>
            <a:spLocks noChangeShapeType="1"/>
          </p:cNvSpPr>
          <p:nvPr/>
        </p:nvSpPr>
        <p:spPr bwMode="auto">
          <a:xfrm flipV="1">
            <a:off x="3417888" y="2568575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897" name="Line 35"/>
          <p:cNvSpPr>
            <a:spLocks noChangeShapeType="1"/>
          </p:cNvSpPr>
          <p:nvPr/>
        </p:nvSpPr>
        <p:spPr bwMode="auto">
          <a:xfrm flipV="1">
            <a:off x="1522413" y="2547938"/>
            <a:ext cx="5183187" cy="14049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5898" name="Group 60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165903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4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5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5899" name="Group 61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165900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1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2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nimBg="1"/>
      <p:bldP spid="16589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4"/>
          <p:cNvSpPr txBox="1">
            <a:spLocks noChangeArrowheads="1"/>
          </p:cNvSpPr>
          <p:nvPr/>
        </p:nvSpPr>
        <p:spPr bwMode="auto">
          <a:xfrm>
            <a:off x="1106055" y="3385183"/>
            <a:ext cx="1981633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name, type fields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for a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922338" y="4107495"/>
            <a:ext cx="2168525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RRs in response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to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1" name="Text Box 6"/>
          <p:cNvSpPr txBox="1">
            <a:spLocks noChangeArrowheads="1"/>
          </p:cNvSpPr>
          <p:nvPr/>
        </p:nvSpPr>
        <p:spPr bwMode="auto">
          <a:xfrm>
            <a:off x="747754" y="4759958"/>
            <a:ext cx="234628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records for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authoritative servers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2" name="Text Box 7"/>
          <p:cNvSpPr txBox="1">
            <a:spLocks noChangeArrowheads="1"/>
          </p:cNvSpPr>
          <p:nvPr/>
        </p:nvSpPr>
        <p:spPr bwMode="auto">
          <a:xfrm>
            <a:off x="635347" y="5479097"/>
            <a:ext cx="2445991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additional 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helpful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endParaRPr kumimoji="0" lang="en-US" altLang="ja-JP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info that may be used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grpSp>
        <p:nvGrpSpPr>
          <p:cNvPr id="167943" name="Group 17"/>
          <p:cNvGrpSpPr>
            <a:grpSpLocks/>
          </p:cNvGrpSpPr>
          <p:nvPr/>
        </p:nvGrpSpPr>
        <p:grpSpPr bwMode="auto">
          <a:xfrm>
            <a:off x="4241800" y="1901825"/>
            <a:ext cx="3725863" cy="4184650"/>
            <a:chOff x="2672" y="1396"/>
            <a:chExt cx="2347" cy="2636"/>
          </a:xfrm>
        </p:grpSpPr>
        <p:sp>
          <p:nvSpPr>
            <p:cNvPr id="167958" name="Rectangle 18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59" name="Rectangle 19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60" name="Line 20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1" name="Line 21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2" name="Line 22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3" name="Line 23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4" name="Line 24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5" name="Line 25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6" name="Line 26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7" name="Text Box 27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7968" name="Text Box 28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7969" name="Text Box 29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7970" name="Text Box 30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7971" name="Text Box 31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7972" name="Text Box 32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7973" name="Text Box 33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7974" name="Text Box 34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7975" name="Text Box 35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7976" name="Text Box 36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7944" name="Line 37"/>
          <p:cNvSpPr>
            <a:spLocks noChangeShapeType="1"/>
          </p:cNvSpPr>
          <p:nvPr/>
        </p:nvSpPr>
        <p:spPr bwMode="auto">
          <a:xfrm flipH="1">
            <a:off x="3101975" y="5748339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5" name="Line 38"/>
          <p:cNvSpPr>
            <a:spLocks noChangeShapeType="1"/>
          </p:cNvSpPr>
          <p:nvPr/>
        </p:nvSpPr>
        <p:spPr bwMode="auto">
          <a:xfrm flipH="1">
            <a:off x="3109913" y="5089523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6" name="Line 39"/>
          <p:cNvSpPr>
            <a:spLocks noChangeShapeType="1"/>
          </p:cNvSpPr>
          <p:nvPr/>
        </p:nvSpPr>
        <p:spPr bwMode="auto">
          <a:xfrm flipH="1">
            <a:off x="3117850" y="4430712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7" name="Line 40"/>
          <p:cNvSpPr>
            <a:spLocks noChangeShapeType="1"/>
          </p:cNvSpPr>
          <p:nvPr/>
        </p:nvSpPr>
        <p:spPr bwMode="auto">
          <a:xfrm flipH="1">
            <a:off x="3103563" y="3705225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7948" name="Picture 4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9" name="Rectangle 2"/>
          <p:cNvSpPr>
            <a:spLocks noChangeArrowheads="1"/>
          </p:cNvSpPr>
          <p:nvPr/>
        </p:nvSpPr>
        <p:spPr bwMode="auto">
          <a:xfrm>
            <a:off x="446088" y="217488"/>
            <a:ext cx="7772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protocol, messages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grpSp>
        <p:nvGrpSpPr>
          <p:cNvPr id="167950" name="Group 43"/>
          <p:cNvGrpSpPr>
            <a:grpSpLocks/>
          </p:cNvGrpSpPr>
          <p:nvPr/>
        </p:nvGrpSpPr>
        <p:grpSpPr bwMode="auto">
          <a:xfrm>
            <a:off x="4271963" y="1581150"/>
            <a:ext cx="1747837" cy="274638"/>
            <a:chOff x="2691" y="1194"/>
            <a:chExt cx="1101" cy="173"/>
          </a:xfrm>
        </p:grpSpPr>
        <p:sp>
          <p:nvSpPr>
            <p:cNvPr id="167955" name="Text Box 44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6" name="Line 45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57" name="Line 46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951" name="Group 47"/>
          <p:cNvGrpSpPr>
            <a:grpSpLocks/>
          </p:cNvGrpSpPr>
          <p:nvPr/>
        </p:nvGrpSpPr>
        <p:grpSpPr bwMode="auto">
          <a:xfrm>
            <a:off x="6046786" y="1581150"/>
            <a:ext cx="1747837" cy="274638"/>
            <a:chOff x="2691" y="1194"/>
            <a:chExt cx="1101" cy="173"/>
          </a:xfrm>
        </p:grpSpPr>
        <p:sp>
          <p:nvSpPr>
            <p:cNvPr id="167952" name="Text Box 48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3" name="Line 49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54" name="Line 50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0740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9388"/>
            <a:ext cx="7772400" cy="90328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Inserting records into </a:t>
            </a:r>
            <a:r>
              <a:rPr lang="en-US" altLang="en-US" sz="4000" dirty="0">
                <a:latin typeface="Calibri Light"/>
                <a:ea typeface="ＭＳ Ｐゴシック" charset="-128"/>
              </a:rPr>
              <a:t>DNS</a:t>
            </a:r>
          </a:p>
        </p:txBody>
      </p:sp>
      <p:sp>
        <p:nvSpPr>
          <p:cNvPr id="169989" name="Rectangle 4"/>
          <p:cNvSpPr>
            <a:spLocks noGrp="1" noChangeArrowheads="1"/>
          </p:cNvSpPr>
          <p:nvPr>
            <p:ph idx="1"/>
          </p:nvPr>
        </p:nvSpPr>
        <p:spPr>
          <a:xfrm>
            <a:off x="501650" y="1370013"/>
            <a:ext cx="8456613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example: new startup “</a:t>
            </a:r>
            <a:r>
              <a:rPr lang="en-US" altLang="ja-JP" dirty="0">
                <a:latin typeface="Calibri"/>
                <a:ea typeface="ＭＳ Ｐゴシック" charset="-128"/>
              </a:rPr>
              <a:t>Network Utopia”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register name networkuptopia.com at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DNS registrar</a:t>
            </a:r>
            <a:r>
              <a:rPr lang="en-US" altLang="en-US" dirty="0">
                <a:latin typeface="Calibri"/>
                <a:ea typeface="ＭＳ Ｐゴシック" charset="-128"/>
              </a:rPr>
              <a:t> (e.g., Network Solutions)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provide names, IP addresses of authoritative name server (primary and secondary)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registrar inserts two RRs into .com TLD server:</a:t>
            </a:r>
            <a:br>
              <a:rPr lang="en-US" dirty="0"/>
            </a:br>
            <a:r>
              <a:rPr lang="en-US" altLang="en-US" sz="2000" b="1" dirty="0">
                <a:latin typeface="Calibri"/>
                <a:ea typeface="ＭＳ Ｐゴシック" charset="-128"/>
              </a:rPr>
              <a:t>(networkutopia.com, dns1.networkutopia.com, NS)</a:t>
            </a:r>
          </a:p>
          <a:p>
            <a:pPr lvl="1">
              <a:buFont typeface="Wingdings" charset="2"/>
              <a:buNone/>
            </a:pPr>
            <a:r>
              <a:rPr lang="en-US" altLang="en-US" sz="2000" b="1" dirty="0">
                <a:latin typeface="Calibri"/>
                <a:ea typeface="ＭＳ Ｐゴシック" charset="-128"/>
              </a:rPr>
              <a:t>    (dns1.networkutopia.com, 212.212.212.1, A)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r>
              <a:rPr lang="en-US" altLang="en-US" dirty="0">
                <a:latin typeface="Calibri"/>
                <a:ea typeface="ＭＳ Ｐゴシック" charset="-128"/>
              </a:rPr>
              <a:t>create authoritative server type A record for www.networkuptopia.com; type NS record for </a:t>
            </a:r>
            <a:r>
              <a:rPr lang="en-US" altLang="en-US" dirty="0" err="1">
                <a:latin typeface="Calibri"/>
                <a:ea typeface="ＭＳ Ｐゴシック" charset="-128"/>
              </a:rPr>
              <a:t>networkutopia.com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6998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90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84150"/>
            <a:ext cx="7772400" cy="852488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Client-server architecture</a:t>
            </a:r>
          </a:p>
        </p:txBody>
      </p:sp>
      <p:sp>
        <p:nvSpPr>
          <p:cNvPr id="44037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416050"/>
            <a:ext cx="414337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server: </a:t>
            </a:r>
            <a:r>
              <a:rPr lang="en-US" altLang="en-US" sz="2400" dirty="0">
                <a:latin typeface="Calibri"/>
                <a:ea typeface="ＭＳ Ｐゴシック" charset="-128"/>
              </a:rPr>
              <a:t>always-on host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permanent IP address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data centers for scaling</a:t>
            </a:r>
          </a:p>
          <a:p>
            <a:pPr>
              <a:spcBef>
                <a:spcPct val="75000"/>
              </a:spcBef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clients: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communicate with server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may be intermittently connected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may have dynamic IP addresses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do not communicate directly with each other</a:t>
            </a:r>
          </a:p>
        </p:txBody>
      </p:sp>
      <p:grpSp>
        <p:nvGrpSpPr>
          <p:cNvPr id="44035" name="Group 582"/>
          <p:cNvGrpSpPr>
            <a:grpSpLocks/>
          </p:cNvGrpSpPr>
          <p:nvPr/>
        </p:nvGrpSpPr>
        <p:grpSpPr bwMode="auto">
          <a:xfrm>
            <a:off x="542925" y="1492250"/>
            <a:ext cx="3540125" cy="4545013"/>
            <a:chOff x="3277" y="974"/>
            <a:chExt cx="2230" cy="2863"/>
          </a:xfrm>
        </p:grpSpPr>
        <p:sp>
          <p:nvSpPr>
            <p:cNvPr id="44042" name="Freeform 583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466 w 1036"/>
                <a:gd name="T1" fmla="*/ 11 h 675"/>
                <a:gd name="T2" fmla="*/ 884 w 1036"/>
                <a:gd name="T3" fmla="*/ 53 h 675"/>
                <a:gd name="T4" fmla="*/ 467 w 1036"/>
                <a:gd name="T5" fmla="*/ 129 h 675"/>
                <a:gd name="T6" fmla="*/ 347 w 1036"/>
                <a:gd name="T7" fmla="*/ 229 h 675"/>
                <a:gd name="T8" fmla="*/ 48 w 1036"/>
                <a:gd name="T9" fmla="*/ 297 h 675"/>
                <a:gd name="T10" fmla="*/ 39 w 1036"/>
                <a:gd name="T11" fmla="*/ 459 h 675"/>
                <a:gd name="T12" fmla="*/ 298 w 1036"/>
                <a:gd name="T13" fmla="*/ 489 h 675"/>
                <a:gd name="T14" fmla="*/ 1039 w 1036"/>
                <a:gd name="T15" fmla="*/ 489 h 675"/>
                <a:gd name="T16" fmla="*/ 1353 w 1036"/>
                <a:gd name="T17" fmla="*/ 555 h 675"/>
                <a:gd name="T18" fmla="*/ 1702 w 1036"/>
                <a:gd name="T19" fmla="*/ 657 h 675"/>
                <a:gd name="T20" fmla="*/ 1969 w 1036"/>
                <a:gd name="T21" fmla="*/ 661 h 675"/>
                <a:gd name="T22" fmla="*/ 2153 w 1036"/>
                <a:gd name="T23" fmla="*/ 603 h 675"/>
                <a:gd name="T24" fmla="*/ 2247 w 1036"/>
                <a:gd name="T25" fmla="*/ 445 h 675"/>
                <a:gd name="T26" fmla="*/ 2305 w 1036"/>
                <a:gd name="T27" fmla="*/ 291 h 675"/>
                <a:gd name="T28" fmla="*/ 2312 w 1036"/>
                <a:gd name="T29" fmla="*/ 107 h 675"/>
                <a:gd name="T30" fmla="*/ 2113 w 1036"/>
                <a:gd name="T31" fmla="*/ 17 h 675"/>
                <a:gd name="T32" fmla="*/ 1755 w 1036"/>
                <a:gd name="T33" fmla="*/ 3 h 675"/>
                <a:gd name="T34" fmla="*/ 146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43" name="Group 584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4417" name="Rectangle 58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418" name="AutoShape 58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4044" name="Freeform 587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Line 588"/>
            <p:cNvSpPr>
              <a:spLocks noChangeShapeType="1"/>
            </p:cNvSpPr>
            <p:nvPr/>
          </p:nvSpPr>
          <p:spPr bwMode="auto">
            <a:xfrm rot="16200000" flipV="1">
              <a:off x="4915" y="3313"/>
              <a:ext cx="285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589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590"/>
            <p:cNvSpPr>
              <a:spLocks noChangeShapeType="1"/>
            </p:cNvSpPr>
            <p:nvPr/>
          </p:nvSpPr>
          <p:spPr bwMode="auto">
            <a:xfrm rot="16200000" flipH="1">
              <a:off x="5116" y="3190"/>
              <a:ext cx="96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Line 592"/>
            <p:cNvSpPr>
              <a:spLocks noChangeShapeType="1"/>
            </p:cNvSpPr>
            <p:nvPr/>
          </p:nvSpPr>
          <p:spPr bwMode="auto">
            <a:xfrm>
              <a:off x="3843" y="3009"/>
              <a:ext cx="94" cy="1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Line 593"/>
            <p:cNvSpPr>
              <a:spLocks noChangeShapeType="1"/>
            </p:cNvSpPr>
            <p:nvPr/>
          </p:nvSpPr>
          <p:spPr bwMode="auto">
            <a:xfrm flipV="1">
              <a:off x="3680" y="3150"/>
              <a:ext cx="261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Line 596"/>
            <p:cNvSpPr>
              <a:spLocks noChangeShapeType="1"/>
            </p:cNvSpPr>
            <p:nvPr/>
          </p:nvSpPr>
          <p:spPr bwMode="auto">
            <a:xfrm flipH="1">
              <a:off x="3948" y="3209"/>
              <a:ext cx="98" cy="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597"/>
            <p:cNvSpPr>
              <a:spLocks noChangeShapeType="1"/>
            </p:cNvSpPr>
            <p:nvPr/>
          </p:nvSpPr>
          <p:spPr bwMode="auto">
            <a:xfrm flipH="1" flipV="1">
              <a:off x="4132" y="3213"/>
              <a:ext cx="65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Line 598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Line 600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Line 601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55" name="Group 602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4415" name="Picture 603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16" name="Picture 604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56" name="Freeform 605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606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85898 w 765"/>
                <a:gd name="T1" fmla="*/ 6712 h 459"/>
                <a:gd name="T2" fmla="*/ 58210 w 765"/>
                <a:gd name="T3" fmla="*/ 47662 h 459"/>
                <a:gd name="T4" fmla="*/ 19473 w 765"/>
                <a:gd name="T5" fmla="*/ 67835 h 459"/>
                <a:gd name="T6" fmla="*/ 2783 w 765"/>
                <a:gd name="T7" fmla="*/ 228588 h 459"/>
                <a:gd name="T8" fmla="*/ 36422 w 765"/>
                <a:gd name="T9" fmla="*/ 302028 h 459"/>
                <a:gd name="T10" fmla="*/ 70014 w 765"/>
                <a:gd name="T11" fmla="*/ 289496 h 459"/>
                <a:gd name="T12" fmla="*/ 118176 w 765"/>
                <a:gd name="T13" fmla="*/ 302028 h 459"/>
                <a:gd name="T14" fmla="*/ 141415 w 765"/>
                <a:gd name="T15" fmla="*/ 295017 h 459"/>
                <a:gd name="T16" fmla="*/ 152220 w 765"/>
                <a:gd name="T17" fmla="*/ 253122 h 459"/>
                <a:gd name="T18" fmla="*/ 151953 w 765"/>
                <a:gd name="T19" fmla="*/ 107441 h 459"/>
                <a:gd name="T20" fmla="*/ 134106 w 765"/>
                <a:gd name="T21" fmla="*/ 23437 h 459"/>
                <a:gd name="T22" fmla="*/ 85898 w 765"/>
                <a:gd name="T23" fmla="*/ 671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607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Line 608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609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Line 610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611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Line 612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Line 613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Line 614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Line 615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Line 616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Line 617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Line 618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Line 619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Line 620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Line 621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Line 622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Line 623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75" name="Group 624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44398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399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0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1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2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3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4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5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6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7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8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09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10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11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12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413" name="Oval 640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44414" name="Picture 641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76" name="Group 642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389" name="Line 643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91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92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93" name="Group 647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4396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97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94" name="Line 650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5" name="Line 651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7" name="Group 652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438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8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8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84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87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88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85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8" name="Group 661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43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76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79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80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77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8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9" name="Group 670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436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6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6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68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71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72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9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0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0" name="Group 679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43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60" name="Group 6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63" name="Freeform 6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4" name="Freeform 6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1" name="Line 6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2" name="Line 6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1" name="Group 688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43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52" name="Group 6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55" name="Freeform 6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6" name="Freeform 6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53" name="Line 6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4" name="Line 6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82" name="Line 697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83" name="Group 698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43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44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47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48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45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6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4" name="Group 7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43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36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39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40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37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8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5" name="Group 716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43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28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31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32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29" name="Line 7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0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6" name="Group 725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43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20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23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24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21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2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7" name="Group 734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43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12" name="Group 7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15" name="Freeform 7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16" name="Freeform 7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13" name="Line 7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4" name="Line 7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8" name="Group 743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43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3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304" name="Group 7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07" name="Freeform 7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08" name="Freeform 7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05" name="Line 7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6" name="Line 7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9" name="Group 752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4287" name="Group 75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289" name="Freeform 75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0" name="Freeform 75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1" name="Freeform 75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2" name="Freeform 75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3" name="Freeform 75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4" name="Freeform 75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5" name="Freeform 76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6" name="Freeform 76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7" name="Freeform 76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8" name="Freeform 76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9" name="Freeform 76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00" name="Freeform 76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288" name="Picture 76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90" name="Group 767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4273" name="Group 76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275" name="Freeform 76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6" name="Freeform 77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7" name="Freeform 77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8" name="Freeform 77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9" name="Freeform 77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0" name="Freeform 77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1" name="Freeform 77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2" name="Freeform 77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3" name="Freeform 77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4" name="Freeform 77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5" name="Freeform 77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6" name="Freeform 78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274" name="Picture 78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91" name="Line 782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92" name="Group 783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4271" name="Picture 7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272" name="Freeform 78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4093" name="Group 786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4269" name="Picture 78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270" name="Freeform 78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4094" name="Group 789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4267" name="Picture 79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268" name="Freeform 79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4095" name="Group 792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4265" name="Picture 7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266" name="Freeform 7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096" name="Picture 795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97" name="Group 796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4263" name="Picture 797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64" name="Picture 798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98" name="Group 799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4231" name="Freeform 80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2" name="Rectangle 801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33" name="Freeform 80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4" name="Freeform 80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5" name="Rectangle 80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36" name="Group 80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4261" name="AutoShape 806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62" name="AutoShape 807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37" name="Rectangle 808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38" name="Group 80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4259" name="AutoShape 810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60" name="AutoShape 811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39" name="Rectangle 812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40" name="Rectangle 813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41" name="Group 81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4257" name="AutoShape 815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58" name="AutoShape 816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42" name="Freeform 81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243" name="Group 81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4255" name="AutoShape 819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56" name="AutoShape 820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44" name="Rectangle 821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45" name="Freeform 82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6" name="Freeform 82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7" name="Oval 824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48" name="Freeform 82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9" name="AutoShape 826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50" name="AutoShape 827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51" name="Oval 828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52" name="Oval 829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4253" name="Oval 830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54" name="Rectangle 831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4099" name="Group 832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4199" name="Freeform 83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0" name="Rectangle 834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01" name="Freeform 83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2" name="Freeform 83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3" name="Rectangle 837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04" name="Group 83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4229" name="AutoShape 839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30" name="AutoShape 840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05" name="Rectangle 841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06" name="Group 84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4227" name="AutoShape 843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28" name="AutoShape 844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07" name="Rectangle 845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08" name="Rectangle 846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209" name="Group 84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4225" name="AutoShape 848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26" name="AutoShape 849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10" name="Freeform 85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211" name="Group 85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4223" name="AutoShape 85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224" name="AutoShape 853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0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212" name="Rectangle 854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13" name="Freeform 85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4" name="Freeform 85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5" name="Oval 857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16" name="Freeform 85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7" name="AutoShape 859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18" name="AutoShape 860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19" name="Oval 861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20" name="Oval 862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4221" name="Oval 863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22" name="Rectangle 864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4100" name="Group 865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4176" name="Picture 866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77" name="Picture 867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78" name="Freeform 86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179" name="Picture 869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80" name="Freeform 87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1" name="Freeform 87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2" name="Freeform 87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3" name="Freeform 87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4" name="Freeform 87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5" name="Freeform 87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186" name="Group 87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193" name="Freeform 87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4" name="Freeform 87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5" name="Freeform 87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6" name="Freeform 88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7" name="Freeform 88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8" name="Freeform 88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87" name="Freeform 88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8" name="Freeform 88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9" name="Freeform 88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0" name="Freeform 88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1" name="Freeform 88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2" name="Freeform 88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01" name="Group 889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4153" name="Picture 890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54" name="Picture 891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55" name="Freeform 89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156" name="Picture 893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57" name="Freeform 89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8" name="Freeform 89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9" name="Freeform 89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0" name="Freeform 89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1" name="Freeform 89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2" name="Freeform 89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163" name="Group 90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170" name="Freeform 90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1" name="Freeform 90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2" name="Freeform 90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3" name="Freeform 90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4" name="Freeform 90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5" name="Freeform 90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64" name="Freeform 90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5" name="Freeform 90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6" name="Freeform 90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7" name="Freeform 91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8" name="Freeform 91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9" name="Freeform 91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02" name="Group 913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4130" name="Picture 914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31" name="Picture 915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32" name="Freeform 91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133" name="Picture 917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34" name="Freeform 91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5" name="Freeform 91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6" name="Freeform 92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7" name="Freeform 92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8" name="Freeform 92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9" name="Freeform 92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140" name="Group 92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147" name="Freeform 92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48" name="Freeform 92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49" name="Freeform 92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0" name="Freeform 92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1" name="Freeform 92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2" name="Freeform 93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41" name="Freeform 93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2" name="Freeform 93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3" name="Freeform 93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4" name="Freeform 93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5" name="Freeform 93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6" name="Freeform 93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103" name="Group 937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4128" name="Picture 9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29" name="Freeform 93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4104" name="Group 940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4105" name="Picture 941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6" name="Picture 942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07" name="Freeform 94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108" name="Picture 944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109" name="Freeform 94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0" name="Freeform 94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1" name="Freeform 94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2" name="Freeform 94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3" name="Freeform 94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4" name="Freeform 95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115" name="Group 95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122" name="Freeform 95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3" name="Freeform 95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4" name="Freeform 95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5" name="Freeform 95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6" name="Freeform 95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7" name="Freeform 95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16" name="Freeform 95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7" name="Freeform 95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8" name="Freeform 96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9" name="Freeform 96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0" name="Freeform 96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1" name="Freeform 96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4038" name="Picture 351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42963"/>
            <a:ext cx="60579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Line 913"/>
          <p:cNvSpPr>
            <a:spLocks noChangeShapeType="1"/>
          </p:cNvSpPr>
          <p:nvPr/>
        </p:nvSpPr>
        <p:spPr bwMode="auto">
          <a:xfrm>
            <a:off x="1249363" y="3235325"/>
            <a:ext cx="2006600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800"/>
          <p:cNvSpPr>
            <a:spLocks noChangeShapeType="1"/>
          </p:cNvSpPr>
          <p:nvPr/>
        </p:nvSpPr>
        <p:spPr bwMode="auto">
          <a:xfrm>
            <a:off x="2211388" y="1844675"/>
            <a:ext cx="1481137" cy="31099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803"/>
          <p:cNvSpPr txBox="1">
            <a:spLocks noChangeArrowheads="1"/>
          </p:cNvSpPr>
          <p:nvPr/>
        </p:nvSpPr>
        <p:spPr bwMode="auto">
          <a:xfrm>
            <a:off x="254000" y="406717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client/server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EEB813D2-FCE0-8E41-A2A5-7D0F06227E5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3" y="228600"/>
            <a:ext cx="7772400" cy="81915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P2P architecture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5578" y="1300163"/>
            <a:ext cx="4049713" cy="5241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i="1" dirty="0">
                <a:latin typeface="Calibri"/>
                <a:ea typeface="ＭＳ Ｐゴシック" charset="-128"/>
              </a:rPr>
              <a:t>no</a:t>
            </a:r>
            <a:r>
              <a:rPr lang="en-US" altLang="en-US" sz="2400" dirty="0">
                <a:latin typeface="Calibri"/>
                <a:ea typeface="ＭＳ Ｐゴシック" charset="-128"/>
              </a:rPr>
              <a:t> always-on server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arbitrary end systems directly communicate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peers request service from other peers, provide service in return to other peers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self scalability</a:t>
            </a: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 – new peers bring new service capacity, as well as new service demands</a:t>
            </a:r>
          </a:p>
          <a:p>
            <a:endParaRPr lang="en-US" altLang="en-US" dirty="0">
              <a:latin typeface="Calibri"/>
              <a:ea typeface="ＭＳ Ｐゴシック" charset="-128"/>
            </a:endParaRPr>
          </a:p>
        </p:txBody>
      </p:sp>
      <p:sp>
        <p:nvSpPr>
          <p:cNvPr id="46091" name="Freeform 567"/>
          <p:cNvSpPr>
            <a:spLocks/>
          </p:cNvSpPr>
          <p:nvPr/>
        </p:nvSpPr>
        <p:spPr bwMode="auto">
          <a:xfrm>
            <a:off x="5202238" y="1712913"/>
            <a:ext cx="1736725" cy="1071563"/>
          </a:xfrm>
          <a:custGeom>
            <a:avLst/>
            <a:gdLst>
              <a:gd name="T0" fmla="*/ 1466 w 1036"/>
              <a:gd name="T1" fmla="*/ 11 h 675"/>
              <a:gd name="T2" fmla="*/ 884 w 1036"/>
              <a:gd name="T3" fmla="*/ 53 h 675"/>
              <a:gd name="T4" fmla="*/ 467 w 1036"/>
              <a:gd name="T5" fmla="*/ 129 h 675"/>
              <a:gd name="T6" fmla="*/ 347 w 1036"/>
              <a:gd name="T7" fmla="*/ 229 h 675"/>
              <a:gd name="T8" fmla="*/ 48 w 1036"/>
              <a:gd name="T9" fmla="*/ 297 h 675"/>
              <a:gd name="T10" fmla="*/ 39 w 1036"/>
              <a:gd name="T11" fmla="*/ 459 h 675"/>
              <a:gd name="T12" fmla="*/ 298 w 1036"/>
              <a:gd name="T13" fmla="*/ 489 h 675"/>
              <a:gd name="T14" fmla="*/ 1039 w 1036"/>
              <a:gd name="T15" fmla="*/ 489 h 675"/>
              <a:gd name="T16" fmla="*/ 1353 w 1036"/>
              <a:gd name="T17" fmla="*/ 555 h 675"/>
              <a:gd name="T18" fmla="*/ 1702 w 1036"/>
              <a:gd name="T19" fmla="*/ 657 h 675"/>
              <a:gd name="T20" fmla="*/ 1969 w 1036"/>
              <a:gd name="T21" fmla="*/ 661 h 675"/>
              <a:gd name="T22" fmla="*/ 2153 w 1036"/>
              <a:gd name="T23" fmla="*/ 603 h 675"/>
              <a:gd name="T24" fmla="*/ 2247 w 1036"/>
              <a:gd name="T25" fmla="*/ 445 h 675"/>
              <a:gd name="T26" fmla="*/ 2305 w 1036"/>
              <a:gd name="T27" fmla="*/ 291 h 675"/>
              <a:gd name="T28" fmla="*/ 2312 w 1036"/>
              <a:gd name="T29" fmla="*/ 107 h 675"/>
              <a:gd name="T30" fmla="*/ 2113 w 1036"/>
              <a:gd name="T31" fmla="*/ 17 h 675"/>
              <a:gd name="T32" fmla="*/ 1755 w 1036"/>
              <a:gd name="T33" fmla="*/ 3 h 675"/>
              <a:gd name="T34" fmla="*/ 1466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2" name="Group 568"/>
          <p:cNvGrpSpPr>
            <a:grpSpLocks/>
          </p:cNvGrpSpPr>
          <p:nvPr/>
        </p:nvGrpSpPr>
        <p:grpSpPr bwMode="auto">
          <a:xfrm>
            <a:off x="5370513" y="3048000"/>
            <a:ext cx="1458913" cy="933450"/>
            <a:chOff x="2889" y="1631"/>
            <a:chExt cx="980" cy="743"/>
          </a:xfrm>
        </p:grpSpPr>
        <p:sp>
          <p:nvSpPr>
            <p:cNvPr id="46466" name="Rectangle 56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467" name="AutoShape 57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CCFF"/>
                </a:solidFill>
              </a:endParaRPr>
            </a:p>
          </p:txBody>
        </p:sp>
      </p:grpSp>
      <p:sp>
        <p:nvSpPr>
          <p:cNvPr id="46093" name="Freeform 571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1044 w 2032"/>
              <a:gd name="T1" fmla="*/ 26 h 1049"/>
              <a:gd name="T2" fmla="*/ 847 w 2032"/>
              <a:gd name="T3" fmla="*/ 125 h 1049"/>
              <a:gd name="T4" fmla="*/ 580 w 2032"/>
              <a:gd name="T5" fmla="*/ 68 h 1049"/>
              <a:gd name="T6" fmla="*/ 143 w 2032"/>
              <a:gd name="T7" fmla="*/ 170 h 1049"/>
              <a:gd name="T8" fmla="*/ 48 w 2032"/>
              <a:gd name="T9" fmla="*/ 374 h 1049"/>
              <a:gd name="T10" fmla="*/ 41 w 2032"/>
              <a:gd name="T11" fmla="*/ 680 h 1049"/>
              <a:gd name="T12" fmla="*/ 294 w 2032"/>
              <a:gd name="T13" fmla="*/ 744 h 1049"/>
              <a:gd name="T14" fmla="*/ 660 w 2032"/>
              <a:gd name="T15" fmla="*/ 893 h 1049"/>
              <a:gd name="T16" fmla="*/ 1088 w 2032"/>
              <a:gd name="T17" fmla="*/ 1014 h 1049"/>
              <a:gd name="T18" fmla="*/ 1525 w 2032"/>
              <a:gd name="T19" fmla="*/ 1031 h 1049"/>
              <a:gd name="T20" fmla="*/ 1831 w 2032"/>
              <a:gd name="T21" fmla="*/ 907 h 1049"/>
              <a:gd name="T22" fmla="*/ 2015 w 2032"/>
              <a:gd name="T23" fmla="*/ 714 h 1049"/>
              <a:gd name="T24" fmla="*/ 1931 w 2032"/>
              <a:gd name="T25" fmla="*/ 251 h 1049"/>
              <a:gd name="T26" fmla="*/ 1658 w 2032"/>
              <a:gd name="T27" fmla="*/ 114 h 1049"/>
              <a:gd name="T28" fmla="*/ 1355 w 2032"/>
              <a:gd name="T29" fmla="*/ 15 h 1049"/>
              <a:gd name="T30" fmla="*/ 1044 w 2032"/>
              <a:gd name="T31" fmla="*/ 2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572"/>
          <p:cNvSpPr>
            <a:spLocks noChangeShapeType="1"/>
          </p:cNvSpPr>
          <p:nvPr/>
        </p:nvSpPr>
        <p:spPr bwMode="auto">
          <a:xfrm rot="16200000">
            <a:off x="7816850" y="5264150"/>
            <a:ext cx="450850" cy="111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573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574"/>
          <p:cNvSpPr>
            <a:spLocks noChangeShapeType="1"/>
          </p:cNvSpPr>
          <p:nvPr/>
        </p:nvSpPr>
        <p:spPr bwMode="auto">
          <a:xfrm rot="16200000" flipH="1">
            <a:off x="8116888" y="5067300"/>
            <a:ext cx="142875" cy="809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576"/>
          <p:cNvSpPr>
            <a:spLocks noChangeShapeType="1"/>
          </p:cNvSpPr>
          <p:nvPr/>
        </p:nvSpPr>
        <p:spPr bwMode="auto">
          <a:xfrm>
            <a:off x="6100763" y="4776788"/>
            <a:ext cx="157163" cy="128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577"/>
          <p:cNvSpPr>
            <a:spLocks noChangeShapeType="1"/>
          </p:cNvSpPr>
          <p:nvPr/>
        </p:nvSpPr>
        <p:spPr bwMode="auto">
          <a:xfrm flipV="1">
            <a:off x="5842001" y="5014913"/>
            <a:ext cx="406400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580"/>
          <p:cNvSpPr>
            <a:spLocks noChangeShapeType="1"/>
          </p:cNvSpPr>
          <p:nvPr/>
        </p:nvSpPr>
        <p:spPr bwMode="auto">
          <a:xfrm flipH="1">
            <a:off x="6267451" y="5086350"/>
            <a:ext cx="142875" cy="1857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581"/>
          <p:cNvSpPr>
            <a:spLocks noChangeShapeType="1"/>
          </p:cNvSpPr>
          <p:nvPr/>
        </p:nvSpPr>
        <p:spPr bwMode="auto">
          <a:xfrm flipH="1" flipV="1">
            <a:off x="6581776" y="5100638"/>
            <a:ext cx="80963" cy="1730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582"/>
          <p:cNvSpPr>
            <a:spLocks noChangeShapeType="1"/>
          </p:cNvSpPr>
          <p:nvPr/>
        </p:nvSpPr>
        <p:spPr bwMode="auto">
          <a:xfrm>
            <a:off x="6743701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584"/>
          <p:cNvSpPr>
            <a:spLocks noChangeShapeType="1"/>
          </p:cNvSpPr>
          <p:nvPr/>
        </p:nvSpPr>
        <p:spPr bwMode="auto">
          <a:xfrm>
            <a:off x="6046788" y="3582988"/>
            <a:ext cx="23495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585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4" name="Group 586"/>
          <p:cNvGrpSpPr>
            <a:grpSpLocks/>
          </p:cNvGrpSpPr>
          <p:nvPr/>
        </p:nvGrpSpPr>
        <p:grpSpPr bwMode="auto">
          <a:xfrm>
            <a:off x="5611813" y="3503613"/>
            <a:ext cx="506413" cy="352425"/>
            <a:chOff x="2967" y="478"/>
            <a:chExt cx="788" cy="625"/>
          </a:xfrm>
        </p:grpSpPr>
        <p:pic>
          <p:nvPicPr>
            <p:cNvPr id="46464" name="Picture 587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465" name="Picture 588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05" name="Freeform 58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Freeform 590"/>
          <p:cNvSpPr>
            <a:spLocks/>
          </p:cNvSpPr>
          <p:nvPr/>
        </p:nvSpPr>
        <p:spPr bwMode="auto">
          <a:xfrm>
            <a:off x="7011988" y="2005013"/>
            <a:ext cx="1730375" cy="1125538"/>
          </a:xfrm>
          <a:custGeom>
            <a:avLst/>
            <a:gdLst>
              <a:gd name="T0" fmla="*/ 85898 w 765"/>
              <a:gd name="T1" fmla="*/ 6712 h 459"/>
              <a:gd name="T2" fmla="*/ 58210 w 765"/>
              <a:gd name="T3" fmla="*/ 47662 h 459"/>
              <a:gd name="T4" fmla="*/ 19473 w 765"/>
              <a:gd name="T5" fmla="*/ 67835 h 459"/>
              <a:gd name="T6" fmla="*/ 2783 w 765"/>
              <a:gd name="T7" fmla="*/ 228588 h 459"/>
              <a:gd name="T8" fmla="*/ 36422 w 765"/>
              <a:gd name="T9" fmla="*/ 302028 h 459"/>
              <a:gd name="T10" fmla="*/ 70014 w 765"/>
              <a:gd name="T11" fmla="*/ 289496 h 459"/>
              <a:gd name="T12" fmla="*/ 118176 w 765"/>
              <a:gd name="T13" fmla="*/ 302028 h 459"/>
              <a:gd name="T14" fmla="*/ 141415 w 765"/>
              <a:gd name="T15" fmla="*/ 295017 h 459"/>
              <a:gd name="T16" fmla="*/ 152220 w 765"/>
              <a:gd name="T17" fmla="*/ 253122 h 459"/>
              <a:gd name="T18" fmla="*/ 151953 w 765"/>
              <a:gd name="T19" fmla="*/ 107441 h 459"/>
              <a:gd name="T20" fmla="*/ 134106 w 765"/>
              <a:gd name="T21" fmla="*/ 23437 h 459"/>
              <a:gd name="T22" fmla="*/ 85898 w 765"/>
              <a:gd name="T23" fmla="*/ 6712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Line 591"/>
          <p:cNvSpPr>
            <a:spLocks noChangeShapeType="1"/>
          </p:cNvSpPr>
          <p:nvPr/>
        </p:nvSpPr>
        <p:spPr bwMode="auto">
          <a:xfrm>
            <a:off x="7396163" y="3816350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Line 592"/>
          <p:cNvSpPr>
            <a:spLocks noChangeShapeType="1"/>
          </p:cNvSpPr>
          <p:nvPr/>
        </p:nvSpPr>
        <p:spPr bwMode="auto">
          <a:xfrm>
            <a:off x="7493001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Line 593"/>
          <p:cNvSpPr>
            <a:spLocks noChangeShapeType="1"/>
          </p:cNvSpPr>
          <p:nvPr/>
        </p:nvSpPr>
        <p:spPr bwMode="auto">
          <a:xfrm flipV="1">
            <a:off x="7729538" y="3822700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Line 594"/>
          <p:cNvSpPr>
            <a:spLocks noChangeShapeType="1"/>
          </p:cNvSpPr>
          <p:nvPr/>
        </p:nvSpPr>
        <p:spPr bwMode="auto">
          <a:xfrm>
            <a:off x="6723063" y="2590800"/>
            <a:ext cx="509588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59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Line 596"/>
          <p:cNvSpPr>
            <a:spLocks noChangeShapeType="1"/>
          </p:cNvSpPr>
          <p:nvPr/>
        </p:nvSpPr>
        <p:spPr bwMode="auto">
          <a:xfrm flipV="1">
            <a:off x="6737351" y="4687888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Line 59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Line 59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Line 59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60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60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Line 602"/>
          <p:cNvSpPr>
            <a:spLocks noChangeShapeType="1"/>
          </p:cNvSpPr>
          <p:nvPr/>
        </p:nvSpPr>
        <p:spPr bwMode="auto">
          <a:xfrm>
            <a:off x="7596188" y="2870200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603"/>
          <p:cNvSpPr>
            <a:spLocks noChangeShapeType="1"/>
          </p:cNvSpPr>
          <p:nvPr/>
        </p:nvSpPr>
        <p:spPr bwMode="auto">
          <a:xfrm>
            <a:off x="8150226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Line 604"/>
          <p:cNvSpPr>
            <a:spLocks noChangeShapeType="1"/>
          </p:cNvSpPr>
          <p:nvPr/>
        </p:nvSpPr>
        <p:spPr bwMode="auto">
          <a:xfrm flipH="1">
            <a:off x="7296151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1" name="Line 60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2" name="Line 606"/>
          <p:cNvSpPr>
            <a:spLocks noChangeShapeType="1"/>
          </p:cNvSpPr>
          <p:nvPr/>
        </p:nvSpPr>
        <p:spPr bwMode="auto">
          <a:xfrm flipV="1">
            <a:off x="7272338" y="4078288"/>
            <a:ext cx="227013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3" name="Line 60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24" name="Group 608"/>
          <p:cNvGrpSpPr>
            <a:grpSpLocks/>
          </p:cNvGrpSpPr>
          <p:nvPr/>
        </p:nvGrpSpPr>
        <p:grpSpPr bwMode="auto">
          <a:xfrm>
            <a:off x="6053138" y="1846263"/>
            <a:ext cx="468313" cy="620713"/>
            <a:chOff x="1653" y="3023"/>
            <a:chExt cx="622" cy="911"/>
          </a:xfrm>
        </p:grpSpPr>
        <p:sp>
          <p:nvSpPr>
            <p:cNvPr id="46447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48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49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0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1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2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3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4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5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6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7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8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59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60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61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62" name="Oval 62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46463" name="Picture 625" descr="cell_tower_radiation_gr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25" name="Group 626"/>
          <p:cNvGrpSpPr>
            <a:grpSpLocks/>
          </p:cNvGrpSpPr>
          <p:nvPr/>
        </p:nvGrpSpPr>
        <p:grpSpPr bwMode="auto">
          <a:xfrm>
            <a:off x="6289676" y="2406650"/>
            <a:ext cx="454025" cy="254000"/>
            <a:chOff x="3843" y="1516"/>
            <a:chExt cx="286" cy="160"/>
          </a:xfrm>
        </p:grpSpPr>
        <p:sp>
          <p:nvSpPr>
            <p:cNvPr id="46438" name="Line 62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9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40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41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42" name="Group 63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46445" name="Freeform 6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6" name="Freeform 6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43" name="Line 63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4" name="Line 63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6" name="Group 636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4643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3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3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33" name="Group 64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36" name="Freeform 6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7" name="Freeform 6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34" name="Line 64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5" name="Line 64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7" name="Group 645"/>
          <p:cNvGrpSpPr>
            <a:grpSpLocks/>
          </p:cNvGrpSpPr>
          <p:nvPr/>
        </p:nvGrpSpPr>
        <p:grpSpPr bwMode="auto">
          <a:xfrm>
            <a:off x="7213601" y="2757488"/>
            <a:ext cx="390525" cy="174625"/>
            <a:chOff x="4334" y="1470"/>
            <a:chExt cx="246" cy="107"/>
          </a:xfrm>
        </p:grpSpPr>
        <p:sp>
          <p:nvSpPr>
            <p:cNvPr id="46422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23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24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25" name="Group 64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28" name="Freeform 6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9" name="Freeform 6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26" name="Line 65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7" name="Line 65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8" name="Group 654"/>
          <p:cNvGrpSpPr>
            <a:grpSpLocks/>
          </p:cNvGrpSpPr>
          <p:nvPr/>
        </p:nvGrpSpPr>
        <p:grpSpPr bwMode="auto">
          <a:xfrm>
            <a:off x="7762876" y="2759075"/>
            <a:ext cx="390525" cy="174625"/>
            <a:chOff x="4334" y="1470"/>
            <a:chExt cx="246" cy="107"/>
          </a:xfrm>
        </p:grpSpPr>
        <p:sp>
          <p:nvSpPr>
            <p:cNvPr id="46414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15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16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17" name="Group 65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20" name="Freeform 6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1" name="Freeform 6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18" name="Line 66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9" name="Line 66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9" name="Group 663"/>
          <p:cNvGrpSpPr>
            <a:grpSpLocks/>
          </p:cNvGrpSpPr>
          <p:nvPr/>
        </p:nvGrpSpPr>
        <p:grpSpPr bwMode="auto">
          <a:xfrm>
            <a:off x="7689851" y="2393950"/>
            <a:ext cx="390525" cy="174625"/>
            <a:chOff x="4334" y="1470"/>
            <a:chExt cx="246" cy="107"/>
          </a:xfrm>
        </p:grpSpPr>
        <p:sp>
          <p:nvSpPr>
            <p:cNvPr id="46406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07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08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09" name="Group 66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12" name="Freeform 6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3" name="Freeform 6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10" name="Line 67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1" name="Line 67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0" name="Group 672"/>
          <p:cNvGrpSpPr>
            <a:grpSpLocks/>
          </p:cNvGrpSpPr>
          <p:nvPr/>
        </p:nvGrpSpPr>
        <p:grpSpPr bwMode="auto">
          <a:xfrm>
            <a:off x="7737476" y="3644900"/>
            <a:ext cx="492125" cy="206375"/>
            <a:chOff x="4334" y="1470"/>
            <a:chExt cx="246" cy="107"/>
          </a:xfrm>
        </p:grpSpPr>
        <p:sp>
          <p:nvSpPr>
            <p:cNvPr id="46398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99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400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401" name="Group 67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404" name="Freeform 6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5" name="Freeform 6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02" name="Line 67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3" name="Line 68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1" name="Line 681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32" name="Group 682"/>
          <p:cNvGrpSpPr>
            <a:grpSpLocks/>
          </p:cNvGrpSpPr>
          <p:nvPr/>
        </p:nvGrpSpPr>
        <p:grpSpPr bwMode="auto">
          <a:xfrm>
            <a:off x="7086601" y="3632200"/>
            <a:ext cx="492125" cy="206375"/>
            <a:chOff x="4334" y="1470"/>
            <a:chExt cx="246" cy="107"/>
          </a:xfrm>
        </p:grpSpPr>
        <p:sp>
          <p:nvSpPr>
            <p:cNvPr id="4639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9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9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93" name="Group 68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96" name="Freeform 6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7" name="Freeform 6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94" name="Line 68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5" name="Line 69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3" name="Group 691"/>
          <p:cNvGrpSpPr>
            <a:grpSpLocks/>
          </p:cNvGrpSpPr>
          <p:nvPr/>
        </p:nvGrpSpPr>
        <p:grpSpPr bwMode="auto">
          <a:xfrm>
            <a:off x="7397751" y="3911600"/>
            <a:ext cx="492125" cy="206375"/>
            <a:chOff x="4334" y="1470"/>
            <a:chExt cx="246" cy="107"/>
          </a:xfrm>
        </p:grpSpPr>
        <p:sp>
          <p:nvSpPr>
            <p:cNvPr id="46382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83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84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85" name="Group 69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88" name="Freeform 6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9" name="Freeform 6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86" name="Line 69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7" name="Line 699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4" name="Group 700"/>
          <p:cNvGrpSpPr>
            <a:grpSpLocks/>
          </p:cNvGrpSpPr>
          <p:nvPr/>
        </p:nvGrpSpPr>
        <p:grpSpPr bwMode="auto">
          <a:xfrm>
            <a:off x="7591426" y="4806950"/>
            <a:ext cx="622300" cy="244475"/>
            <a:chOff x="4334" y="1470"/>
            <a:chExt cx="246" cy="107"/>
          </a:xfrm>
        </p:grpSpPr>
        <p:sp>
          <p:nvSpPr>
            <p:cNvPr id="46374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75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76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77" name="Group 70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80" name="Freeform 7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1" name="Freeform 7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78" name="Line 70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9" name="Line 70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5" name="Group 709"/>
          <p:cNvGrpSpPr>
            <a:grpSpLocks/>
          </p:cNvGrpSpPr>
          <p:nvPr/>
        </p:nvGrpSpPr>
        <p:grpSpPr bwMode="auto">
          <a:xfrm>
            <a:off x="6965951" y="4508500"/>
            <a:ext cx="622300" cy="244475"/>
            <a:chOff x="4334" y="1470"/>
            <a:chExt cx="246" cy="107"/>
          </a:xfrm>
        </p:grpSpPr>
        <p:sp>
          <p:nvSpPr>
            <p:cNvPr id="46366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67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68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69" name="Group 71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72" name="Freeform 7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3" name="Freeform 7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70" name="Line 71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1" name="Line 71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6" name="Group 718"/>
          <p:cNvGrpSpPr>
            <a:grpSpLocks/>
          </p:cNvGrpSpPr>
          <p:nvPr/>
        </p:nvGrpSpPr>
        <p:grpSpPr bwMode="auto">
          <a:xfrm>
            <a:off x="6242051" y="4851400"/>
            <a:ext cx="622300" cy="244475"/>
            <a:chOff x="4334" y="1470"/>
            <a:chExt cx="246" cy="107"/>
          </a:xfrm>
        </p:grpSpPr>
        <p:sp>
          <p:nvSpPr>
            <p:cNvPr id="46358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59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60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61" name="Group 72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64" name="Freeform 7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5" name="Freeform 7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62" name="Line 725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3" name="Line 726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7" name="Group 727"/>
          <p:cNvGrpSpPr>
            <a:grpSpLocks/>
          </p:cNvGrpSpPr>
          <p:nvPr/>
        </p:nvGrpSpPr>
        <p:grpSpPr bwMode="auto">
          <a:xfrm>
            <a:off x="6051551" y="3644900"/>
            <a:ext cx="390525" cy="171450"/>
            <a:chOff x="4334" y="1470"/>
            <a:chExt cx="246" cy="107"/>
          </a:xfrm>
        </p:grpSpPr>
        <p:sp>
          <p:nvSpPr>
            <p:cNvPr id="4635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5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4635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46353" name="Group 73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356" name="Freeform 7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57" name="Freeform 7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54" name="Line 734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5" name="Line 735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8" name="Group 736"/>
          <p:cNvGrpSpPr>
            <a:grpSpLocks/>
          </p:cNvGrpSpPr>
          <p:nvPr/>
        </p:nvGrpSpPr>
        <p:grpSpPr bwMode="auto">
          <a:xfrm>
            <a:off x="7161213" y="5005388"/>
            <a:ext cx="446088" cy="422275"/>
            <a:chOff x="5072" y="3611"/>
            <a:chExt cx="459" cy="380"/>
          </a:xfrm>
        </p:grpSpPr>
        <p:grpSp>
          <p:nvGrpSpPr>
            <p:cNvPr id="46336" name="Group 737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46338" name="Freeform 738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9" name="Freeform 739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0" name="Freeform 740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1" name="Freeform 741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2" name="Freeform 742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3" name="Freeform 743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4" name="Freeform 744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5" name="Freeform 745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6" name="Freeform 746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7" name="Freeform 747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8" name="Freeform 748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9" name="Freeform 749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337" name="Picture 750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39" name="Group 751"/>
          <p:cNvGrpSpPr>
            <a:grpSpLocks/>
          </p:cNvGrpSpPr>
          <p:nvPr/>
        </p:nvGrpSpPr>
        <p:grpSpPr bwMode="auto">
          <a:xfrm>
            <a:off x="5638801" y="3509963"/>
            <a:ext cx="398463" cy="358775"/>
            <a:chOff x="5072" y="3611"/>
            <a:chExt cx="459" cy="380"/>
          </a:xfrm>
        </p:grpSpPr>
        <p:grpSp>
          <p:nvGrpSpPr>
            <p:cNvPr id="46322" name="Group 752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46324" name="Freeform 753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5" name="Freeform 754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6" name="Freeform 755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7" name="Freeform 756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8" name="Freeform 757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9" name="Freeform 758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0" name="Freeform 759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1" name="Freeform 760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2" name="Freeform 761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3" name="Freeform 762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4" name="Freeform 763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5" name="Freeform 764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323" name="Picture 765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40" name="Line 766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41" name="Group 767"/>
          <p:cNvGrpSpPr>
            <a:grpSpLocks/>
          </p:cNvGrpSpPr>
          <p:nvPr/>
        </p:nvGrpSpPr>
        <p:grpSpPr bwMode="auto">
          <a:xfrm flipH="1">
            <a:off x="5775326" y="4533900"/>
            <a:ext cx="414338" cy="373063"/>
            <a:chOff x="2839" y="3501"/>
            <a:chExt cx="755" cy="803"/>
          </a:xfrm>
        </p:grpSpPr>
        <p:pic>
          <p:nvPicPr>
            <p:cNvPr id="46320" name="Picture 768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21" name="Freeform 76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42" name="Group 770"/>
          <p:cNvGrpSpPr>
            <a:grpSpLocks/>
          </p:cNvGrpSpPr>
          <p:nvPr/>
        </p:nvGrpSpPr>
        <p:grpSpPr bwMode="auto">
          <a:xfrm flipH="1">
            <a:off x="5457826" y="4954588"/>
            <a:ext cx="482600" cy="406400"/>
            <a:chOff x="2839" y="3501"/>
            <a:chExt cx="755" cy="803"/>
          </a:xfrm>
        </p:grpSpPr>
        <p:pic>
          <p:nvPicPr>
            <p:cNvPr id="46318" name="Picture 771" descr="desktop_computer_stylized_med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19" name="Freeform 77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43" name="Group 773"/>
          <p:cNvGrpSpPr>
            <a:grpSpLocks/>
          </p:cNvGrpSpPr>
          <p:nvPr/>
        </p:nvGrpSpPr>
        <p:grpSpPr bwMode="auto">
          <a:xfrm flipH="1">
            <a:off x="5935663" y="5256213"/>
            <a:ext cx="427038" cy="349250"/>
            <a:chOff x="2839" y="3501"/>
            <a:chExt cx="755" cy="803"/>
          </a:xfrm>
        </p:grpSpPr>
        <p:pic>
          <p:nvPicPr>
            <p:cNvPr id="46316" name="Picture 774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17" name="Freeform 77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44" name="Group 776"/>
          <p:cNvGrpSpPr>
            <a:grpSpLocks/>
          </p:cNvGrpSpPr>
          <p:nvPr/>
        </p:nvGrpSpPr>
        <p:grpSpPr bwMode="auto">
          <a:xfrm>
            <a:off x="6550026" y="5238750"/>
            <a:ext cx="427038" cy="350838"/>
            <a:chOff x="2839" y="3501"/>
            <a:chExt cx="755" cy="803"/>
          </a:xfrm>
        </p:grpSpPr>
        <p:pic>
          <p:nvPicPr>
            <p:cNvPr id="46314" name="Picture 777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15" name="Freeform 7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6145" name="Picture 779" descr="car_icon_sma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146" name="Group 780"/>
          <p:cNvGrpSpPr>
            <a:grpSpLocks/>
          </p:cNvGrpSpPr>
          <p:nvPr/>
        </p:nvGrpSpPr>
        <p:grpSpPr bwMode="auto">
          <a:xfrm>
            <a:off x="5613401" y="1546225"/>
            <a:ext cx="415925" cy="385763"/>
            <a:chOff x="2751" y="1851"/>
            <a:chExt cx="462" cy="478"/>
          </a:xfrm>
        </p:grpSpPr>
        <p:pic>
          <p:nvPicPr>
            <p:cNvPr id="46312" name="Picture 781" descr="iphone_stylized_smal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313" name="Picture 782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47" name="Group 783"/>
          <p:cNvGrpSpPr>
            <a:grpSpLocks/>
          </p:cNvGrpSpPr>
          <p:nvPr/>
        </p:nvGrpSpPr>
        <p:grpSpPr bwMode="auto">
          <a:xfrm>
            <a:off x="8624995" y="4203417"/>
            <a:ext cx="227013" cy="481013"/>
            <a:chOff x="4140" y="429"/>
            <a:chExt cx="1425" cy="2396"/>
          </a:xfrm>
        </p:grpSpPr>
        <p:sp>
          <p:nvSpPr>
            <p:cNvPr id="46280" name="Freeform 7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1" name="Rectangle 7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82" name="Freeform 7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3" name="Freeform 7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4" name="Rectangle 7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85" name="Group 7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10" name="AutoShape 7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11" name="AutoShape 7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86" name="Rectangle 7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87" name="Group 7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08" name="AutoShape 7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09" name="AutoShape 7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88" name="Rectangle 7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89" name="Rectangle 7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90" name="Group 7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06" name="AutoShape 7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07" name="AutoShape 8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91" name="Freeform 8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92" name="Group 8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04" name="AutoShape 8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05" name="AutoShape 8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93" name="Rectangle 8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94" name="Freeform 8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5" name="Freeform 8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6" name="Oval 8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97" name="Freeform 8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8" name="AutoShape 8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99" name="AutoShape 8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300" name="Oval 8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301" name="Oval 8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302" name="Oval 8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303" name="Rectangle 8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6148" name="Group 816"/>
          <p:cNvGrpSpPr>
            <a:grpSpLocks/>
          </p:cNvGrpSpPr>
          <p:nvPr/>
        </p:nvGrpSpPr>
        <p:grpSpPr bwMode="auto">
          <a:xfrm>
            <a:off x="7924801" y="5303838"/>
            <a:ext cx="227013" cy="481013"/>
            <a:chOff x="4140" y="429"/>
            <a:chExt cx="1425" cy="2396"/>
          </a:xfrm>
        </p:grpSpPr>
        <p:sp>
          <p:nvSpPr>
            <p:cNvPr id="46248" name="Freeform 81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Rectangle 818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0" name="Freeform 81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Freeform 82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2" name="Rectangle 821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53" name="Group 82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78" name="AutoShape 82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79" name="AutoShape 824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54" name="Rectangle 825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55" name="Group 82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76" name="AutoShape 827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77" name="AutoShape 828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56" name="Rectangle 829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57" name="Rectangle 830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258" name="Group 83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74" name="AutoShape 832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75" name="AutoShape 833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59" name="Freeform 83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60" name="Group 83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72" name="AutoShape 83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73" name="AutoShape 837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261" name="Rectangle 838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2" name="Freeform 83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Freeform 84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4" name="Oval 841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5" name="Freeform 84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6" name="AutoShape 843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7" name="AutoShape 844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8" name="Oval 845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69" name="Oval 846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270" name="Oval 847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71" name="Rectangle 848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6149" name="Group 849"/>
          <p:cNvGrpSpPr>
            <a:grpSpLocks/>
          </p:cNvGrpSpPr>
          <p:nvPr/>
        </p:nvGrpSpPr>
        <p:grpSpPr bwMode="auto">
          <a:xfrm>
            <a:off x="5302251" y="2043113"/>
            <a:ext cx="534988" cy="407988"/>
            <a:chOff x="877" y="1008"/>
            <a:chExt cx="2747" cy="2591"/>
          </a:xfrm>
        </p:grpSpPr>
        <p:pic>
          <p:nvPicPr>
            <p:cNvPr id="46225" name="Picture 850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26" name="Picture 851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27" name="Freeform 85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228" name="Picture 853" descr="scree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29" name="Freeform 85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0" name="Freeform 85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Freeform 85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2" name="Freeform 85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Freeform 85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4" name="Freeform 85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35" name="Group 86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242" name="Freeform 86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3" name="Freeform 86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4" name="Freeform 86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5" name="Freeform 86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6" name="Freeform 86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7" name="Freeform 86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36" name="Freeform 86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Freeform 86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Freeform 86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Freeform 87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Freeform 87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Freeform 87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0" name="Group 873"/>
          <p:cNvGrpSpPr>
            <a:grpSpLocks/>
          </p:cNvGrpSpPr>
          <p:nvPr/>
        </p:nvGrpSpPr>
        <p:grpSpPr bwMode="auto">
          <a:xfrm>
            <a:off x="6872288" y="5486400"/>
            <a:ext cx="474663" cy="407988"/>
            <a:chOff x="877" y="1008"/>
            <a:chExt cx="2747" cy="2591"/>
          </a:xfrm>
        </p:grpSpPr>
        <p:pic>
          <p:nvPicPr>
            <p:cNvPr id="46202" name="Picture 874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03" name="Picture 875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04" name="Freeform 87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205" name="Picture 877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06" name="Freeform 87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Freeform 87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8" name="Freeform 88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9" name="Freeform 88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0" name="Freeform 88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Freeform 88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212" name="Group 88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219" name="Freeform 88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0" name="Freeform 88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1" name="Freeform 88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2" name="Freeform 88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3" name="Freeform 88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4" name="Freeform 89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13" name="Freeform 89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Freeform 89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Freeform 89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6" name="Freeform 89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Freeform 89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8" name="Freeform 89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1" name="Group 897"/>
          <p:cNvGrpSpPr>
            <a:grpSpLocks/>
          </p:cNvGrpSpPr>
          <p:nvPr/>
        </p:nvGrpSpPr>
        <p:grpSpPr bwMode="auto">
          <a:xfrm>
            <a:off x="5561013" y="3041650"/>
            <a:ext cx="444500" cy="407988"/>
            <a:chOff x="877" y="1008"/>
            <a:chExt cx="2747" cy="2591"/>
          </a:xfrm>
        </p:grpSpPr>
        <p:pic>
          <p:nvPicPr>
            <p:cNvPr id="46179" name="Picture 898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0" name="Picture 899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1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182" name="Picture 901" descr="screen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3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89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196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7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8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9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0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1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90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2" name="Group 921"/>
          <p:cNvGrpSpPr>
            <a:grpSpLocks/>
          </p:cNvGrpSpPr>
          <p:nvPr/>
        </p:nvGrpSpPr>
        <p:grpSpPr bwMode="auto">
          <a:xfrm flipH="1">
            <a:off x="5940426" y="3222625"/>
            <a:ext cx="414338" cy="373063"/>
            <a:chOff x="2839" y="3501"/>
            <a:chExt cx="755" cy="803"/>
          </a:xfrm>
        </p:grpSpPr>
        <p:pic>
          <p:nvPicPr>
            <p:cNvPr id="46177" name="Picture 922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78" name="Freeform 92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53" name="Group 924"/>
          <p:cNvGrpSpPr>
            <a:grpSpLocks/>
          </p:cNvGrpSpPr>
          <p:nvPr/>
        </p:nvGrpSpPr>
        <p:grpSpPr bwMode="auto">
          <a:xfrm>
            <a:off x="7307263" y="5422900"/>
            <a:ext cx="474663" cy="407988"/>
            <a:chOff x="877" y="1008"/>
            <a:chExt cx="2747" cy="2591"/>
          </a:xfrm>
        </p:grpSpPr>
        <p:pic>
          <p:nvPicPr>
            <p:cNvPr id="46154" name="Picture 92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55" name="Picture 92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6" name="Freeform 92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157" name="Picture 92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8" name="Freeform 92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93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93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Freeform 93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93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93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64" name="Group 93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171" name="Freeform 93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2" name="Freeform 93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3" name="Freeform 93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4" name="Freeform 93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5" name="Freeform 94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6" name="Freeform 94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65" name="Freeform 94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Freeform 94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94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94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94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Freeform 94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6" name="Picture 351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73125"/>
            <a:ext cx="40116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1034"/>
          <p:cNvSpPr>
            <a:spLocks noChangeShapeType="1"/>
          </p:cNvSpPr>
          <p:nvPr/>
        </p:nvSpPr>
        <p:spPr bwMode="auto">
          <a:xfrm flipH="1">
            <a:off x="6221413" y="1852613"/>
            <a:ext cx="503237" cy="1389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1035"/>
          <p:cNvSpPr>
            <a:spLocks noChangeShapeType="1"/>
          </p:cNvSpPr>
          <p:nvPr/>
        </p:nvSpPr>
        <p:spPr bwMode="auto">
          <a:xfrm>
            <a:off x="5565775" y="2438400"/>
            <a:ext cx="238125" cy="2568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1036"/>
          <p:cNvSpPr>
            <a:spLocks noChangeShapeType="1"/>
          </p:cNvSpPr>
          <p:nvPr/>
        </p:nvSpPr>
        <p:spPr bwMode="auto">
          <a:xfrm>
            <a:off x="6275388" y="3581400"/>
            <a:ext cx="1198562" cy="19970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Text Box 1037"/>
          <p:cNvSpPr txBox="1">
            <a:spLocks noChangeArrowheads="1"/>
          </p:cNvSpPr>
          <p:nvPr/>
        </p:nvSpPr>
        <p:spPr bwMode="auto">
          <a:xfrm>
            <a:off x="7239000" y="1373188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peer-peer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6BD86996-6F06-0D4E-AD8A-E65089FD27E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8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3" y="228600"/>
            <a:ext cx="7772400" cy="81915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P2P architecture</a:t>
            </a:r>
          </a:p>
        </p:txBody>
      </p:sp>
      <p:pic>
        <p:nvPicPr>
          <p:cNvPr id="46086" name="Picture 35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73125"/>
            <a:ext cx="40116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0" name="Group 783"/>
          <p:cNvGrpSpPr>
            <a:grpSpLocks/>
          </p:cNvGrpSpPr>
          <p:nvPr/>
        </p:nvGrpSpPr>
        <p:grpSpPr bwMode="auto">
          <a:xfrm>
            <a:off x="7831931" y="3680618"/>
            <a:ext cx="227013" cy="481013"/>
            <a:chOff x="4140" y="429"/>
            <a:chExt cx="1425" cy="2396"/>
          </a:xfrm>
        </p:grpSpPr>
        <p:sp>
          <p:nvSpPr>
            <p:cNvPr id="391" name="Freeform 7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Rectangle 7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3" name="Freeform 7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7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Rectangle 7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96" name="Group 7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1" name="AutoShape 7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2" name="AutoShape 7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7" name="Rectangle 7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98" name="Group 7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9" name="AutoShape 7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" name="AutoShape 7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9" name="Rectangle 7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" name="Rectangle 7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01" name="Group 7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17" name="AutoShape 7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8" name="AutoShape 8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2" name="Freeform 8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3" name="Group 8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5" name="AutoShape 8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6" name="AutoShape 8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4" name="Rectangle 8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5" name="Freeform 8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8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Oval 8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8" name="Freeform 8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AutoShape 8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" name="AutoShape 8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" name="Oval 8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2" name="Oval 8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13" name="Oval 8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" name="Rectangle 8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23" name="Group 897"/>
          <p:cNvGrpSpPr>
            <a:grpSpLocks/>
          </p:cNvGrpSpPr>
          <p:nvPr/>
        </p:nvGrpSpPr>
        <p:grpSpPr bwMode="auto">
          <a:xfrm>
            <a:off x="5561013" y="3041650"/>
            <a:ext cx="444500" cy="407988"/>
            <a:chOff x="877" y="1008"/>
            <a:chExt cx="2747" cy="2591"/>
          </a:xfrm>
        </p:grpSpPr>
        <p:pic>
          <p:nvPicPr>
            <p:cNvPr id="424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6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7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8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4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1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5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" name="Line 1035"/>
          <p:cNvSpPr>
            <a:spLocks noChangeShapeType="1"/>
          </p:cNvSpPr>
          <p:nvPr/>
        </p:nvSpPr>
        <p:spPr bwMode="auto">
          <a:xfrm>
            <a:off x="5891788" y="3343509"/>
            <a:ext cx="1965663" cy="698874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02683" y="307444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Game Server</a:t>
            </a:r>
          </a:p>
        </p:txBody>
      </p:sp>
      <p:grpSp>
        <p:nvGrpSpPr>
          <p:cNvPr id="449" name="Group 897"/>
          <p:cNvGrpSpPr>
            <a:grpSpLocks/>
          </p:cNvGrpSpPr>
          <p:nvPr/>
        </p:nvGrpSpPr>
        <p:grpSpPr bwMode="auto">
          <a:xfrm>
            <a:off x="5520398" y="4013962"/>
            <a:ext cx="444500" cy="407988"/>
            <a:chOff x="877" y="1008"/>
            <a:chExt cx="2747" cy="2591"/>
          </a:xfrm>
        </p:grpSpPr>
        <p:pic>
          <p:nvPicPr>
            <p:cNvPr id="450" name="Picture 898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" name="Picture 899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900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3" name="Picture 901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4" name="Freeform 902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903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904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905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906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907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" name="Group 908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7" name="Freeform 90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1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91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91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91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91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" name="Freeform 915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916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917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918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919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920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3" name="Line 1035"/>
          <p:cNvSpPr>
            <a:spLocks noChangeShapeType="1"/>
          </p:cNvSpPr>
          <p:nvPr/>
        </p:nvSpPr>
        <p:spPr bwMode="auto">
          <a:xfrm flipV="1">
            <a:off x="5915222" y="4112691"/>
            <a:ext cx="1764400" cy="20312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64882" y="2362387"/>
            <a:ext cx="2544969" cy="1832396"/>
            <a:chOff x="5464882" y="2362387"/>
            <a:chExt cx="2544969" cy="1832396"/>
          </a:xfrm>
        </p:grpSpPr>
        <p:grpSp>
          <p:nvGrpSpPr>
            <p:cNvPr id="474" name="Group 897"/>
            <p:cNvGrpSpPr>
              <a:grpSpLocks/>
            </p:cNvGrpSpPr>
            <p:nvPr/>
          </p:nvGrpSpPr>
          <p:grpSpPr bwMode="auto">
            <a:xfrm>
              <a:off x="5464882" y="2362387"/>
              <a:ext cx="444500" cy="407988"/>
              <a:chOff x="877" y="1008"/>
              <a:chExt cx="2747" cy="2591"/>
            </a:xfrm>
          </p:grpSpPr>
          <p:pic>
            <p:nvPicPr>
              <p:cNvPr id="475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7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78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9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5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6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8" name="Line 1035"/>
            <p:cNvSpPr>
              <a:spLocks noChangeShapeType="1"/>
            </p:cNvSpPr>
            <p:nvPr/>
          </p:nvSpPr>
          <p:spPr bwMode="auto">
            <a:xfrm>
              <a:off x="5873916" y="2679192"/>
              <a:ext cx="2135935" cy="151559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21031" y="1528981"/>
            <a:ext cx="2341394" cy="2489075"/>
            <a:chOff x="5621031" y="1528981"/>
            <a:chExt cx="2341394" cy="2489075"/>
          </a:xfrm>
        </p:grpSpPr>
        <p:grpSp>
          <p:nvGrpSpPr>
            <p:cNvPr id="500" name="Group 897"/>
            <p:cNvGrpSpPr>
              <a:grpSpLocks/>
            </p:cNvGrpSpPr>
            <p:nvPr/>
          </p:nvGrpSpPr>
          <p:grpSpPr bwMode="auto">
            <a:xfrm>
              <a:off x="5621031" y="1528981"/>
              <a:ext cx="444500" cy="407988"/>
              <a:chOff x="877" y="1008"/>
              <a:chExt cx="2747" cy="2591"/>
            </a:xfrm>
          </p:grpSpPr>
          <p:pic>
            <p:nvPicPr>
              <p:cNvPr id="501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3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04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5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1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18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4" name="Line 1035"/>
            <p:cNvSpPr>
              <a:spLocks noChangeShapeType="1"/>
            </p:cNvSpPr>
            <p:nvPr/>
          </p:nvSpPr>
          <p:spPr bwMode="auto">
            <a:xfrm>
              <a:off x="5951806" y="1830839"/>
              <a:ext cx="2010619" cy="2187217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47773" y="4194783"/>
            <a:ext cx="2562078" cy="1179429"/>
            <a:chOff x="5447773" y="4194783"/>
            <a:chExt cx="2562078" cy="1179429"/>
          </a:xfrm>
        </p:grpSpPr>
        <p:grpSp>
          <p:nvGrpSpPr>
            <p:cNvPr id="526" name="Group 897"/>
            <p:cNvGrpSpPr>
              <a:grpSpLocks/>
            </p:cNvGrpSpPr>
            <p:nvPr/>
          </p:nvGrpSpPr>
          <p:grpSpPr bwMode="auto">
            <a:xfrm>
              <a:off x="5447773" y="4966224"/>
              <a:ext cx="444500" cy="407988"/>
              <a:chOff x="877" y="1008"/>
              <a:chExt cx="2747" cy="2591"/>
            </a:xfrm>
          </p:grpSpPr>
          <p:pic>
            <p:nvPicPr>
              <p:cNvPr id="527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30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7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44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8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" name="Line 1035"/>
            <p:cNvSpPr>
              <a:spLocks noChangeShapeType="1"/>
            </p:cNvSpPr>
            <p:nvPr/>
          </p:nvSpPr>
          <p:spPr bwMode="auto">
            <a:xfrm flipV="1">
              <a:off x="5891582" y="4194783"/>
              <a:ext cx="2118269" cy="89715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84138" y="743441"/>
            <a:ext cx="2295280" cy="3049801"/>
            <a:chOff x="5584138" y="743441"/>
            <a:chExt cx="2295280" cy="3049801"/>
          </a:xfrm>
        </p:grpSpPr>
        <p:grpSp>
          <p:nvGrpSpPr>
            <p:cNvPr id="552" name="Group 897"/>
            <p:cNvGrpSpPr>
              <a:grpSpLocks/>
            </p:cNvGrpSpPr>
            <p:nvPr/>
          </p:nvGrpSpPr>
          <p:grpSpPr bwMode="auto">
            <a:xfrm>
              <a:off x="5584138" y="743441"/>
              <a:ext cx="444500" cy="407988"/>
              <a:chOff x="877" y="1008"/>
              <a:chExt cx="2747" cy="2591"/>
            </a:xfrm>
          </p:grpSpPr>
          <p:pic>
            <p:nvPicPr>
              <p:cNvPr id="553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4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6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7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3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70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4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6" name="Line 1035"/>
            <p:cNvSpPr>
              <a:spLocks noChangeShapeType="1"/>
            </p:cNvSpPr>
            <p:nvPr/>
          </p:nvSpPr>
          <p:spPr bwMode="auto">
            <a:xfrm>
              <a:off x="5914914" y="1045299"/>
              <a:ext cx="1964504" cy="2747943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86864" y="1036767"/>
            <a:ext cx="1054672" cy="2729747"/>
            <a:chOff x="6886864" y="1036767"/>
            <a:chExt cx="1054672" cy="2729747"/>
          </a:xfrm>
        </p:grpSpPr>
        <p:grpSp>
          <p:nvGrpSpPr>
            <p:cNvPr id="578" name="Group 897"/>
            <p:cNvGrpSpPr>
              <a:grpSpLocks/>
            </p:cNvGrpSpPr>
            <p:nvPr/>
          </p:nvGrpSpPr>
          <p:grpSpPr bwMode="auto">
            <a:xfrm>
              <a:off x="6886864" y="1036767"/>
              <a:ext cx="444500" cy="407988"/>
              <a:chOff x="877" y="1008"/>
              <a:chExt cx="2747" cy="2591"/>
            </a:xfrm>
          </p:grpSpPr>
          <p:pic>
            <p:nvPicPr>
              <p:cNvPr id="579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0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82" name="Picture 901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9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96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0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2" name="Line 1035"/>
            <p:cNvSpPr>
              <a:spLocks noChangeShapeType="1"/>
            </p:cNvSpPr>
            <p:nvPr/>
          </p:nvSpPr>
          <p:spPr bwMode="auto">
            <a:xfrm>
              <a:off x="7217640" y="1338625"/>
              <a:ext cx="723896" cy="2427889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" name="Rectangle 5">
            <a:extLst>
              <a:ext uri="{FF2B5EF4-FFF2-40B4-BE49-F238E27FC236}">
                <a16:creationId xmlns:a16="http://schemas.microsoft.com/office/drawing/2014/main" id="{DB92D4F1-965E-445B-BA8E-9228698BF570}"/>
              </a:ext>
            </a:extLst>
          </p:cNvPr>
          <p:cNvSpPr txBox="1">
            <a:spLocks noChangeArrowheads="1"/>
          </p:cNvSpPr>
          <p:nvPr/>
        </p:nvSpPr>
        <p:spPr>
          <a:xfrm>
            <a:off x="585578" y="1300163"/>
            <a:ext cx="4049713" cy="5241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i="1" dirty="0">
                <a:latin typeface="Calibri"/>
                <a:ea typeface="ＭＳ Ｐゴシック" charset="-128"/>
              </a:rPr>
              <a:t>no</a:t>
            </a:r>
            <a:r>
              <a:rPr lang="en-US" altLang="en-US" sz="2400" dirty="0">
                <a:latin typeface="Calibri"/>
                <a:ea typeface="ＭＳ Ｐゴシック" charset="-128"/>
              </a:rPr>
              <a:t> always-on server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arbitrary end systems directly communicate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peers request service from other peers, provide service in return to other peers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self scalability</a:t>
            </a: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 – new peers bring new service capacity, as well as new service demands</a:t>
            </a:r>
          </a:p>
          <a:p>
            <a:endParaRPr lang="en-US" altLang="en-US" dirty="0">
              <a:latin typeface="Calibri"/>
              <a:ea typeface="ＭＳ Ｐゴシック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2-</a:t>
            </a:r>
            <a:fld id="{6BD86996-6F06-0D4E-AD8A-E65089FD27E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7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12526</TotalTime>
  <Words>4800</Words>
  <Application>Microsoft Macintosh PowerPoint</Application>
  <PresentationFormat>On-screen Show (4:3)</PresentationFormat>
  <Paragraphs>1143</Paragraphs>
  <Slides>65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0" baseType="lpstr">
      <vt:lpstr>ＭＳ Ｐゴシック</vt:lpstr>
      <vt:lpstr>Arial</vt:lpstr>
      <vt:lpstr>Calibri</vt:lpstr>
      <vt:lpstr>Calibri Light</vt:lpstr>
      <vt:lpstr>Comic Sans MS</vt:lpstr>
      <vt:lpstr>Courier New</vt:lpstr>
      <vt:lpstr>Gill Sans</vt:lpstr>
      <vt:lpstr>Gill Sans MT</vt:lpstr>
      <vt:lpstr>Lucida Bright</vt:lpstr>
      <vt:lpstr>Tahoma</vt:lpstr>
      <vt:lpstr>Times New Roman</vt:lpstr>
      <vt:lpstr>Wingdings</vt:lpstr>
      <vt:lpstr>ZapfDingbats</vt:lpstr>
      <vt:lpstr>Office Theme</vt:lpstr>
      <vt:lpstr>1_Office Theme</vt:lpstr>
      <vt:lpstr>PowerPoint Presentation</vt:lpstr>
      <vt:lpstr>PowerPoint Presentation</vt:lpstr>
      <vt:lpstr>Application Layer</vt:lpstr>
      <vt:lpstr>Outline</vt:lpstr>
      <vt:lpstr>Creating a network app</vt:lpstr>
      <vt:lpstr>Application architectures</vt:lpstr>
      <vt:lpstr>Client-server architecture</vt:lpstr>
      <vt:lpstr>P2P architecture</vt:lpstr>
      <vt:lpstr>P2P architecture</vt:lpstr>
      <vt:lpstr>P2P architecture</vt:lpstr>
      <vt:lpstr>Hybrid of client-server and P2P</vt:lpstr>
      <vt:lpstr>App-layer protocol defines</vt:lpstr>
      <vt:lpstr>What transport service does an app need?</vt:lpstr>
      <vt:lpstr>Transport service requirements: common apps</vt:lpstr>
      <vt:lpstr>Internet transport protocols services</vt:lpstr>
      <vt:lpstr>Internet apps:  application, transport protocols</vt:lpstr>
      <vt:lpstr>Outline</vt:lpstr>
      <vt:lpstr>Socket programming </vt:lpstr>
      <vt:lpstr>Socket programming </vt:lpstr>
      <vt:lpstr>Outline</vt:lpstr>
      <vt:lpstr>Web and HTTP</vt:lpstr>
      <vt:lpstr>HTTP overview</vt:lpstr>
      <vt:lpstr>HTTP overview</vt:lpstr>
      <vt:lpstr>HTTP connections</vt:lpstr>
      <vt:lpstr>Non-persistent HTTP</vt:lpstr>
      <vt:lpstr>Non-persistent HTTP: response time</vt:lpstr>
      <vt:lpstr>Persistent HTTP</vt:lpstr>
      <vt:lpstr>Other optimizations</vt:lpstr>
      <vt:lpstr>Other optimizations</vt:lpstr>
      <vt:lpstr>Other optimizations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User-server state: cookies</vt:lpstr>
      <vt:lpstr>Cookies: keeping “state” (cont.)</vt:lpstr>
      <vt:lpstr>Cookies (continued)</vt:lpstr>
      <vt:lpstr>Web caches (proxy server)</vt:lpstr>
      <vt:lpstr>More about Web caching</vt:lpstr>
      <vt:lpstr>Outline</vt:lpstr>
      <vt:lpstr>Electronic mail</vt:lpstr>
      <vt:lpstr>Electronic Mail: Mail Servers</vt:lpstr>
      <vt:lpstr>Electronic Mail: SMTP [RFC 2821]</vt:lpstr>
      <vt:lpstr>Scenario: Alice sends message to Bob</vt:lpstr>
      <vt:lpstr>Sample SMTP interaction</vt:lpstr>
      <vt:lpstr>SMTP: final words</vt:lpstr>
      <vt:lpstr>Mail message format</vt:lpstr>
      <vt:lpstr>Mail access protocols</vt:lpstr>
      <vt:lpstr>Outline</vt:lpstr>
      <vt:lpstr>DNS: domain name system</vt:lpstr>
      <vt:lpstr>DNS: services, structure </vt:lpstr>
      <vt:lpstr>DNS: a distributed, hierarchical database</vt:lpstr>
      <vt:lpstr>DNS: Root Name Servers</vt:lpstr>
      <vt:lpstr>TLD, Authoritative DNS Servers</vt:lpstr>
      <vt:lpstr>Local DNS name server</vt:lpstr>
      <vt:lpstr>DNS name  resolution example</vt:lpstr>
      <vt:lpstr>PowerPoint Presentation</vt:lpstr>
      <vt:lpstr>DNS: caching, updating records</vt:lpstr>
      <vt:lpstr>DNS records</vt:lpstr>
      <vt:lpstr>DNS protocol, messages</vt:lpstr>
      <vt:lpstr>PowerPoint Presentation</vt:lpstr>
      <vt:lpstr>Inserting records into DNS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203</cp:revision>
  <cp:lastPrinted>2017-09-18T19:59:04Z</cp:lastPrinted>
  <dcterms:created xsi:type="dcterms:W3CDTF">2017-08-26T21:27:51Z</dcterms:created>
  <dcterms:modified xsi:type="dcterms:W3CDTF">2020-05-12T14:40:53Z</dcterms:modified>
</cp:coreProperties>
</file>