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2" r:id="rId2"/>
  </p:sldMasterIdLst>
  <p:notesMasterIdLst>
    <p:notesMasterId r:id="rId50"/>
  </p:notesMasterIdLst>
  <p:sldIdLst>
    <p:sldId id="1532" r:id="rId3"/>
    <p:sldId id="539" r:id="rId4"/>
    <p:sldId id="671" r:id="rId5"/>
    <p:sldId id="544" r:id="rId6"/>
    <p:sldId id="545" r:id="rId7"/>
    <p:sldId id="546" r:id="rId8"/>
    <p:sldId id="547" r:id="rId9"/>
    <p:sldId id="672" r:id="rId10"/>
    <p:sldId id="549" r:id="rId11"/>
    <p:sldId id="550" r:id="rId12"/>
    <p:sldId id="687" r:id="rId13"/>
    <p:sldId id="688" r:id="rId14"/>
    <p:sldId id="689" r:id="rId15"/>
    <p:sldId id="556" r:id="rId16"/>
    <p:sldId id="557" r:id="rId17"/>
    <p:sldId id="558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684" r:id="rId26"/>
    <p:sldId id="690" r:id="rId27"/>
    <p:sldId id="673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3" r:id="rId41"/>
    <p:sldId id="584" r:id="rId42"/>
    <p:sldId id="585" r:id="rId43"/>
    <p:sldId id="674" r:id="rId44"/>
    <p:sldId id="601" r:id="rId45"/>
    <p:sldId id="602" r:id="rId46"/>
    <p:sldId id="1533" r:id="rId47"/>
    <p:sldId id="675" r:id="rId48"/>
    <p:sldId id="6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1"/>
    <p:restoredTop sz="94601"/>
  </p:normalViewPr>
  <p:slideViewPr>
    <p:cSldViewPr snapToGrid="0" snapToObjects="1">
      <p:cViewPr varScale="1">
        <p:scale>
          <a:sx n="114" d="100"/>
          <a:sy n="114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46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80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47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3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45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3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7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91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26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33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42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9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DBF7-E9CC-F544-927A-8E98A5376059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9A5D-9625-BB43-A3D3-F9887F897D53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7EFB-26C3-3142-A950-083EBCDA08D3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440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23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294-8370-4742-BACF-B588FD1C761A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3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FB7C-1CD7-A94F-9D2A-DEBD3A98D459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99C7-0F57-864A-B7B9-39FAA86F5AA6}" type="datetime1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AEC6-8EE5-9C40-B842-D4BBD52EBF88}" type="datetime1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5E3A-B5EC-2146-9CF5-E08D2DC91515}" type="datetime1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F7-F1D4-ED42-A124-14BF6D5000D2}" type="datetime1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6220-D169-214D-8750-C3502547F1E9}" type="datetime1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8C13-5D86-1F4B-B4D4-81676CBFF2BE}" type="datetime1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F835-5D92-DD4F-8E3A-6BE12F34DE39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Tu-Th 2:00-3:15pm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2020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Network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76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Symmetric key cryptography</a:t>
            </a:r>
            <a:endParaRPr lang="en-US" sz="4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symmetric key crypto</a:t>
            </a:r>
            <a:r>
              <a:rPr lang="en-US" sz="2400" dirty="0"/>
              <a:t>: Bob and Alice share same (symmetric) key: K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609726" y="4378326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29128" y="3149600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E(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2310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D(K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383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/>
              <a:t>Symmetric key crypto: DES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DES: Data Encryption Standard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US encryption standard [NIST 1993]</a:t>
            </a:r>
          </a:p>
          <a:p>
            <a:r>
              <a:rPr lang="en-US" sz="2400" dirty="0"/>
              <a:t>56-bit symmetric key, 64-bit plaintext input</a:t>
            </a:r>
          </a:p>
          <a:p>
            <a:r>
              <a:rPr lang="en-US" sz="2400" dirty="0"/>
              <a:t>block cipher with cipher block chaining</a:t>
            </a:r>
          </a:p>
          <a:p>
            <a:r>
              <a:rPr lang="en-US" sz="2400" dirty="0"/>
              <a:t>how secure is DES?</a:t>
            </a:r>
          </a:p>
          <a:p>
            <a:pPr lvl="1"/>
            <a:r>
              <a:rPr lang="en-US" dirty="0"/>
              <a:t>DES Challenge: 56-bit-key-encrypted phrase  decrypted (brute force) in less than a day</a:t>
            </a:r>
          </a:p>
          <a:p>
            <a:pPr lvl="1"/>
            <a:r>
              <a:rPr lang="en-US" dirty="0"/>
              <a:t>no known good analytic attack</a:t>
            </a:r>
          </a:p>
          <a:p>
            <a:r>
              <a:rPr lang="en-US" sz="2400" dirty="0"/>
              <a:t>making DES more secure:</a:t>
            </a:r>
          </a:p>
          <a:p>
            <a:pPr lvl="1"/>
            <a:r>
              <a:rPr lang="en-US" dirty="0"/>
              <a:t>3DES: encrypt 3 times with 3 different keys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8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/>
              <a:t>Symmetric key </a:t>
            </a:r>
            <a:br>
              <a:rPr lang="en-US" sz="3600" dirty="0"/>
            </a:br>
            <a:r>
              <a:rPr lang="en-US" sz="3600" dirty="0"/>
              <a:t>crypto: DES</a:t>
            </a: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/>
              <a:t>16 identical </a:t>
            </a:r>
            <a:r>
              <a:rPr lang="ja-JP" altLang="en-US" sz="2400" dirty="0"/>
              <a:t>“</a:t>
            </a:r>
            <a:r>
              <a:rPr lang="en-US" altLang="ja-JP" sz="2400" dirty="0"/>
              <a:t>rounds</a:t>
            </a:r>
            <a:r>
              <a:rPr lang="ja-JP" altLang="en-US" sz="2400" dirty="0"/>
              <a:t>”</a:t>
            </a:r>
            <a:r>
              <a:rPr lang="en-US" altLang="ja-JP" sz="2400" dirty="0"/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/>
              <a:t>final permutation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33400" y="1928813"/>
            <a:ext cx="2239963" cy="523875"/>
            <a:chOff x="350" y="1352"/>
            <a:chExt cx="141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50" y="1352"/>
              <a:ext cx="14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493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/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symmetric-key NIST standard, replaced DES (Nov 2001)</a:t>
            </a:r>
          </a:p>
          <a:p>
            <a:r>
              <a:rPr lang="en-US" dirty="0"/>
              <a:t>processes data in 128 bit blocks</a:t>
            </a:r>
          </a:p>
          <a:p>
            <a:r>
              <a:rPr lang="en-US" dirty="0"/>
              <a:t>128, 192, or 256 bit keys</a:t>
            </a:r>
          </a:p>
          <a:p>
            <a:r>
              <a:rPr lang="en-US" dirty="0"/>
              <a:t>brute force 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19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symmetric key crypto</a:t>
            </a:r>
          </a:p>
          <a:p>
            <a:r>
              <a:rPr lang="en-US" sz="2400" dirty="0"/>
              <a:t>requires sender, receiver know shared secret key</a:t>
            </a:r>
          </a:p>
          <a:p>
            <a:r>
              <a:rPr lang="en-US" sz="2400" dirty="0"/>
              <a:t>Q: how to agree on key in first place (particularly if never </a:t>
            </a:r>
            <a:r>
              <a:rPr lang="ja-JP" altLang="en-US" sz="2400" dirty="0"/>
              <a:t>“</a:t>
            </a:r>
            <a:r>
              <a:rPr lang="en-US" altLang="ja-JP" sz="2400" dirty="0"/>
              <a:t>met</a:t>
            </a:r>
            <a:r>
              <a:rPr lang="ja-JP" altLang="en-US" sz="2400" dirty="0"/>
              <a:t>”</a:t>
            </a:r>
            <a:r>
              <a:rPr lang="en-US" altLang="ja-JP" sz="2400" dirty="0"/>
              <a:t>)?</a:t>
            </a:r>
          </a:p>
          <a:p>
            <a:endParaRPr lang="en-US" sz="2400" dirty="0"/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/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/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</a:rPr>
                <a:t>not</a:t>
              </a:r>
              <a:r>
                <a:rPr lang="en-US" sz="2400" dirty="0"/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encryption key 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known to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</a:rPr>
                <a:t>private</a:t>
              </a:r>
              <a:r>
                <a:rPr lang="en-US" sz="2400" dirty="0"/>
                <a:t> decryption key known only to receiver</a:t>
              </a:r>
              <a:endParaRPr lang="en-US" sz="28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4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797304" y="4162426"/>
            <a:ext cx="1193801" cy="487363"/>
            <a:chOff x="2252" y="2077"/>
            <a:chExt cx="752" cy="307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252" y="2132"/>
              <a:ext cx="7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E(</a:t>
              </a:r>
              <a:r>
                <a:rPr lang="en-US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baseline="-25000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r>
                <a:rPr lang="en-US" baseline="30000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  <a:r>
                <a:rPr lang="en-US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,m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506" y="2077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endParaRPr lang="en-US" sz="16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432992" y="4597400"/>
            <a:ext cx="2683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m=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D(K</a:t>
            </a:r>
            <a:r>
              <a:rPr lang="en-US" sz="2400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400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sz="2400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400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))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/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impossible*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321183" y="5638800"/>
            <a:ext cx="5928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+mj-lt"/>
              </a:rPr>
              <a:t>RSA: </a:t>
            </a:r>
            <a:r>
              <a:rPr lang="en-US" sz="2800" dirty="0">
                <a:latin typeface="+mj-lt"/>
              </a:rPr>
              <a:t>Rivest, Shamir, </a:t>
            </a:r>
            <a:r>
              <a:rPr lang="en-US" sz="2800" dirty="0" err="1">
                <a:latin typeface="+mj-lt"/>
              </a:rPr>
              <a:t>Adleman</a:t>
            </a:r>
            <a:r>
              <a:rPr lang="en-US" sz="2800" dirty="0">
                <a:latin typeface="+mj-lt"/>
              </a:rPr>
              <a:t> algorithm</a:t>
            </a:r>
            <a:endParaRPr lang="en-US" sz="2400" dirty="0">
              <a:latin typeface="+mj-lt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946246" y="3026201"/>
            <a:ext cx="3190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D(K</a:t>
            </a:r>
            <a:r>
              <a:rPr lang="en-US" sz="2800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800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sz="2800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sz="2800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800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  <a:r>
              <a:rPr lang="en-US" sz="2800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))=m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005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/>
              <a:t>message: just a bit pattern</a:t>
            </a:r>
          </a:p>
          <a:p>
            <a:pPr marL="277813" indent="-277813"/>
            <a:r>
              <a:rPr lang="en-US" dirty="0"/>
              <a:t>bit pattern can be uniquely represented by an integer number </a:t>
            </a:r>
          </a:p>
          <a:p>
            <a:pPr marL="277813" indent="-277813"/>
            <a:r>
              <a:rPr lang="en-US" dirty="0"/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example:</a:t>
            </a:r>
          </a:p>
          <a:p>
            <a:r>
              <a:rPr lang="en-US" sz="2400" dirty="0"/>
              <a:t>m= 10010001 . This message is uniquely represented by the decimal number 145. </a:t>
            </a:r>
          </a:p>
          <a:p>
            <a:r>
              <a:rPr lang="en-US" sz="2400" dirty="0"/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779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462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/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</a:t>
            </a:r>
          </a:p>
          <a:p>
            <a:r>
              <a:rPr lang="en-US" sz="2800" dirty="0">
                <a:latin typeface="+mn-lt"/>
              </a:rPr>
              <a:t>  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altLang="ja-JP" sz="2800" dirty="0">
                <a:latin typeface="+mn-lt"/>
              </a:rPr>
              <a:t>relatively prime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).</a:t>
            </a:r>
            <a:endParaRPr lang="en-US" sz="2800" dirty="0">
              <a:latin typeface="+mn-lt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</a:t>
            </a:r>
          </a:p>
          <a:p>
            <a:r>
              <a:rPr lang="en-US" sz="2800" dirty="0">
                <a:latin typeface="+mn-lt"/>
              </a:rPr>
              <a:t>  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6030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67038" y="5684838"/>
            <a:ext cx="568325" cy="708025"/>
            <a:chOff x="1766" y="3628"/>
            <a:chExt cx="358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66" y="3700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20" y="3822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15" y="36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34050" y="5676900"/>
            <a:ext cx="568325" cy="708025"/>
            <a:chOff x="1766" y="3628"/>
            <a:chExt cx="358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66" y="3700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20" y="3822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47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3" grpId="0"/>
      <p:bldP spid="50186" grpId="0" animBg="1"/>
      <p:bldP spid="50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463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2800" dirty="0">
                <a:latin typeface="+mn-lt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dirty="0">
                <a:latin typeface="+mn-lt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dirty="0">
                <a:latin typeface="+mn-lt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7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2800" dirty="0">
                  <a:latin typeface="+mn-lt"/>
                </a:rPr>
                <a:t> to encrypt message </a:t>
              </a:r>
              <a:r>
                <a:rPr lang="en-US" sz="2800" i="1" dirty="0">
                  <a:latin typeface="+mn-lt"/>
                </a:rPr>
                <a:t>m (&lt;n)</a:t>
              </a:r>
              <a:r>
                <a:rPr lang="en-US" sz="2800" dirty="0">
                  <a:latin typeface="+mn-lt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2" y="1812"/>
                <a:ext cx="22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+mn-lt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88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to decrypt received bit pattern, </a:t>
            </a:r>
            <a:r>
              <a:rPr lang="en-US" sz="2800" i="1" dirty="0">
                <a:latin typeface="+mn-lt"/>
              </a:rPr>
              <a:t>c</a:t>
            </a:r>
            <a:r>
              <a:rPr lang="en-US" sz="2800" dirty="0">
                <a:latin typeface="+mn-lt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18" y="1812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m  =  (m   </a:t>
              </a:r>
              <a:r>
                <a:rPr lang="en-US" sz="2400" dirty="0">
                  <a:latin typeface="+mn-lt"/>
                  <a:cs typeface="Arial" charset="0"/>
                </a:rPr>
                <a:t>mod</a:t>
              </a:r>
              <a:r>
                <a:rPr lang="en-US" sz="2400" i="1" dirty="0"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22" y="3308"/>
              <a:ext cx="2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 </a:t>
              </a:r>
              <a:r>
                <a:rPr lang="en-US" sz="2400" dirty="0">
                  <a:latin typeface="+mn-lt"/>
                  <a:cs typeface="Arial" charset="0"/>
                </a:rPr>
                <a:t>mod</a:t>
              </a:r>
              <a:r>
                <a:rPr lang="en-US" sz="2400" i="1" dirty="0"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6" y="3287"/>
              <a:ext cx="2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392956" y="4910138"/>
            <a:ext cx="15343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+mn-lt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+mn-lt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+mn-lt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" y="123428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55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8" grpId="0"/>
      <p:bldP spid="512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454" y="46037"/>
            <a:ext cx="7886700" cy="1325563"/>
          </a:xfrm>
        </p:spPr>
        <p:txBody>
          <a:bodyPr/>
          <a:lstStyle/>
          <a:p>
            <a:r>
              <a:rPr lang="en-US" dirty="0"/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+mj-lt"/>
              </a:rPr>
              <a:t>Chapter goals: </a:t>
            </a:r>
          </a:p>
          <a:p>
            <a:r>
              <a:rPr lang="en-US" dirty="0">
                <a:latin typeface="+mj-lt"/>
              </a:rPr>
              <a:t>understand principles of network security:</a:t>
            </a:r>
            <a:r>
              <a:rPr lang="en-US" sz="2400" dirty="0">
                <a:latin typeface="+mj-lt"/>
              </a:rPr>
              <a:t> </a:t>
            </a:r>
          </a:p>
          <a:p>
            <a:pPr lvl="1"/>
            <a:r>
              <a:rPr lang="en-US" dirty="0">
                <a:latin typeface="+mj-lt"/>
              </a:rPr>
              <a:t>cryptography and its </a:t>
            </a:r>
            <a:r>
              <a:rPr lang="en-US" i="1" dirty="0">
                <a:latin typeface="+mj-lt"/>
              </a:rPr>
              <a:t>many</a:t>
            </a:r>
            <a:r>
              <a:rPr lang="en-US" dirty="0">
                <a:latin typeface="+mj-lt"/>
              </a:rPr>
              <a:t> uses beyond </a:t>
            </a:r>
            <a:r>
              <a:rPr lang="ja-JP" altLang="en-US" dirty="0">
                <a:latin typeface="+mj-lt"/>
              </a:rPr>
              <a:t>“</a:t>
            </a:r>
            <a:r>
              <a:rPr lang="en-US" altLang="ja-JP" dirty="0">
                <a:latin typeface="+mj-lt"/>
              </a:rPr>
              <a:t>confidentiality</a:t>
            </a:r>
            <a:r>
              <a:rPr lang="ja-JP" altLang="en-US" dirty="0">
                <a:latin typeface="+mj-lt"/>
              </a:rPr>
              <a:t>”</a:t>
            </a:r>
            <a:endParaRPr lang="en-US" altLang="ja-JP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authentication</a:t>
            </a:r>
          </a:p>
          <a:p>
            <a:pPr lvl="1"/>
            <a:r>
              <a:rPr lang="en-US" dirty="0">
                <a:latin typeface="+mj-lt"/>
              </a:rPr>
              <a:t>message integrity</a:t>
            </a:r>
          </a:p>
          <a:p>
            <a:r>
              <a:rPr lang="en-US" dirty="0">
                <a:latin typeface="+mj-lt"/>
              </a:rPr>
              <a:t>security in practice:</a:t>
            </a:r>
          </a:p>
          <a:p>
            <a:pPr lvl="1"/>
            <a:r>
              <a:rPr lang="en-US" dirty="0">
                <a:latin typeface="+mj-lt"/>
              </a:rPr>
              <a:t>firewalls and intrusion detection systems</a:t>
            </a:r>
          </a:p>
          <a:p>
            <a:pPr lvl="1"/>
            <a:r>
              <a:rPr lang="en-US" dirty="0">
                <a:latin typeface="+mj-lt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/>
              <a:t>RSA example: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49166" y="1300163"/>
            <a:ext cx="5250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Bob chooses </a:t>
            </a:r>
            <a:r>
              <a:rPr lang="en-US" sz="2400" i="1" dirty="0">
                <a:latin typeface="+mn-lt"/>
                <a:cs typeface="Arial" charset="0"/>
              </a:rPr>
              <a:t>p=5, q=7</a:t>
            </a:r>
            <a:r>
              <a:rPr lang="en-US" sz="2400" dirty="0">
                <a:latin typeface="+mn-lt"/>
                <a:cs typeface="Arial" charset="0"/>
              </a:rPr>
              <a:t>.  Then </a:t>
            </a:r>
            <a:r>
              <a:rPr lang="en-US" sz="2400" i="1" dirty="0">
                <a:latin typeface="+mn-lt"/>
                <a:cs typeface="Arial" charset="0"/>
              </a:rPr>
              <a:t>n=35, z=24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2988" y="1724025"/>
            <a:ext cx="46312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+mn-lt"/>
                <a:cs typeface="Arial" charset="0"/>
              </a:rPr>
              <a:t>e=5</a:t>
            </a:r>
            <a:r>
              <a:rPr lang="en-US" sz="2400" dirty="0">
                <a:latin typeface="+mn-lt"/>
                <a:cs typeface="Arial" charset="0"/>
              </a:rPr>
              <a:t>  (so </a:t>
            </a:r>
            <a:r>
              <a:rPr lang="en-US" sz="2400" i="1" dirty="0">
                <a:latin typeface="+mn-lt"/>
                <a:cs typeface="Arial" charset="0"/>
              </a:rPr>
              <a:t>e, z</a:t>
            </a:r>
            <a:r>
              <a:rPr lang="en-US" sz="2400" dirty="0">
                <a:latin typeface="+mn-lt"/>
                <a:cs typeface="Arial" charset="0"/>
              </a:rPr>
              <a:t>  relatively prime).</a:t>
            </a:r>
          </a:p>
          <a:p>
            <a:r>
              <a:rPr lang="en-US" sz="2400" i="1" dirty="0">
                <a:latin typeface="+mn-lt"/>
                <a:cs typeface="Arial" charset="0"/>
              </a:rPr>
              <a:t>d=29</a:t>
            </a:r>
            <a:r>
              <a:rPr lang="en-US" sz="2400" dirty="0">
                <a:latin typeface="+mn-lt"/>
                <a:cs typeface="Arial" charset="0"/>
              </a:rPr>
              <a:t> (so </a:t>
            </a:r>
            <a:r>
              <a:rPr lang="en-US" sz="2400" i="1" dirty="0">
                <a:latin typeface="+mn-lt"/>
                <a:cs typeface="Arial" charset="0"/>
              </a:rPr>
              <a:t>ed-1</a:t>
            </a:r>
            <a:r>
              <a:rPr lang="en-US" sz="2400" dirty="0">
                <a:latin typeface="+mn-lt"/>
                <a:cs typeface="Arial" charset="0"/>
              </a:rPr>
              <a:t> exactly divisible by z).</a:t>
            </a:r>
          </a:p>
          <a:p>
            <a:r>
              <a:rPr lang="en-US" sz="2400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54213" y="34655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0" y="34417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078413" y="34623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16329" y="33099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802438" y="3343275"/>
            <a:ext cx="1858962" cy="590550"/>
            <a:chOff x="2770" y="1773"/>
            <a:chExt cx="1171" cy="372"/>
          </a:xfrm>
        </p:grpSpPr>
        <p:sp>
          <p:nvSpPr>
            <p:cNvPr id="52261" name="Text Box 10"/>
            <p:cNvSpPr txBox="1">
              <a:spLocks noChangeArrowheads="1"/>
            </p:cNvSpPr>
            <p:nvPr/>
          </p:nvSpPr>
          <p:spPr bwMode="auto">
            <a:xfrm>
              <a:off x="2770" y="1854"/>
              <a:ext cx="1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52262" name="Text Box 11"/>
            <p:cNvSpPr txBox="1">
              <a:spLocks noChangeArrowheads="1"/>
            </p:cNvSpPr>
            <p:nvPr/>
          </p:nvSpPr>
          <p:spPr bwMode="auto">
            <a:xfrm>
              <a:off x="3173" y="177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2055506" y="4005263"/>
            <a:ext cx="134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755851" y="39957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4818808" y="3987800"/>
            <a:ext cx="962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7651576" y="3986213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52238" name="Text Box 28"/>
          <p:cNvSpPr txBox="1">
            <a:spLocks noChangeArrowheads="1"/>
          </p:cNvSpPr>
          <p:nvPr/>
        </p:nvSpPr>
        <p:spPr bwMode="auto">
          <a:xfrm>
            <a:off x="515419" y="3767138"/>
            <a:ext cx="122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52239" name="Text Box 31"/>
          <p:cNvSpPr txBox="1">
            <a:spLocks noChangeArrowheads="1"/>
          </p:cNvSpPr>
          <p:nvPr/>
        </p:nvSpPr>
        <p:spPr bwMode="auto">
          <a:xfrm>
            <a:off x="503238" y="2667000"/>
            <a:ext cx="3521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encrypting 8-bit messages.</a:t>
            </a:r>
          </a:p>
        </p:txBody>
      </p:sp>
      <p:pic>
        <p:nvPicPr>
          <p:cNvPr id="52240" name="Picture 2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68375"/>
            <a:ext cx="31019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ight Brace 1"/>
          <p:cNvSpPr>
            <a:spLocks/>
          </p:cNvSpPr>
          <p:nvPr/>
        </p:nvSpPr>
        <p:spPr bwMode="auto">
          <a:xfrm rot="5400000">
            <a:off x="2625725" y="3203576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2" name="Right Brace 31"/>
          <p:cNvSpPr>
            <a:spLocks/>
          </p:cNvSpPr>
          <p:nvPr/>
        </p:nvSpPr>
        <p:spPr bwMode="auto">
          <a:xfrm rot="5400000">
            <a:off x="3948112" y="3676651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3" name="Right Brace 32"/>
          <p:cNvSpPr>
            <a:spLocks/>
          </p:cNvSpPr>
          <p:nvPr/>
        </p:nvSpPr>
        <p:spPr bwMode="auto">
          <a:xfrm rot="5400000">
            <a:off x="5195094" y="3682206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4" name="Right Brace 33"/>
          <p:cNvSpPr>
            <a:spLocks/>
          </p:cNvSpPr>
          <p:nvPr/>
        </p:nvSpPr>
        <p:spPr bwMode="auto">
          <a:xfrm rot="5400000">
            <a:off x="7737475" y="2892425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2498" y="4729165"/>
            <a:ext cx="7504700" cy="1155128"/>
            <a:chOff x="571717" y="4729397"/>
            <a:chExt cx="7505486" cy="1154449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2372416" y="4873856"/>
              <a:ext cx="314542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c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6151570" y="4766587"/>
              <a:ext cx="1858963" cy="590551"/>
              <a:chOff x="2770" y="1773"/>
              <a:chExt cx="1171" cy="372"/>
            </a:xfrm>
          </p:grpSpPr>
          <p:sp>
            <p:nvSpPr>
              <p:cNvPr id="52259" name="Text Box 18"/>
              <p:cNvSpPr txBox="1">
                <a:spLocks noChangeArrowheads="1"/>
              </p:cNvSpPr>
              <p:nvPr/>
            </p:nvSpPr>
            <p:spPr bwMode="auto">
              <a:xfrm>
                <a:off x="2770" y="1854"/>
                <a:ext cx="11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52260" name="Text Box 19"/>
              <p:cNvSpPr txBox="1">
                <a:spLocks noChangeArrowheads="1"/>
              </p:cNvSpPr>
              <p:nvPr/>
            </p:nvSpPr>
            <p:spPr bwMode="auto">
              <a:xfrm>
                <a:off x="3171" y="1773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49" name="Text Box 20"/>
            <p:cNvSpPr txBox="1">
              <a:spLocks noChangeArrowheads="1"/>
            </p:cNvSpPr>
            <p:nvPr/>
          </p:nvSpPr>
          <p:spPr bwMode="auto">
            <a:xfrm>
              <a:off x="2222306" y="5409753"/>
              <a:ext cx="495701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17</a:t>
              </a:r>
            </a:p>
          </p:txBody>
        </p:sp>
        <p:sp>
          <p:nvSpPr>
            <p:cNvPr id="52250" name="Text Box 21"/>
            <p:cNvSpPr txBox="1">
              <a:spLocks noChangeArrowheads="1"/>
            </p:cNvSpPr>
            <p:nvPr/>
          </p:nvSpPr>
          <p:spPr bwMode="auto">
            <a:xfrm>
              <a:off x="2969509" y="5541062"/>
              <a:ext cx="3012679" cy="27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C00000"/>
                  </a:solidFill>
                  <a:latin typeface="+mn-lt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52251" name="Text Box 22"/>
            <p:cNvSpPr txBox="1">
              <a:spLocks noChangeArrowheads="1"/>
            </p:cNvSpPr>
            <p:nvPr/>
          </p:nvSpPr>
          <p:spPr bwMode="auto">
            <a:xfrm>
              <a:off x="6822881" y="5422453"/>
              <a:ext cx="495701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12</a:t>
              </a:r>
            </a:p>
          </p:txBody>
        </p:sp>
        <p:grpSp>
          <p:nvGrpSpPr>
            <p:cNvPr id="52252" name="Group 23"/>
            <p:cNvGrpSpPr>
              <a:grpSpLocks/>
            </p:cNvGrpSpPr>
            <p:nvPr/>
          </p:nvGrpSpPr>
          <p:grpSpPr bwMode="auto">
            <a:xfrm>
              <a:off x="3502031" y="4729397"/>
              <a:ext cx="492125" cy="615951"/>
              <a:chOff x="3042" y="2876"/>
              <a:chExt cx="310" cy="388"/>
            </a:xfrm>
          </p:grpSpPr>
          <p:sp>
            <p:nvSpPr>
              <p:cNvPr id="52257" name="Text Box 24"/>
              <p:cNvSpPr txBox="1">
                <a:spLocks noChangeArrowheads="1"/>
              </p:cNvSpPr>
              <p:nvPr/>
            </p:nvSpPr>
            <p:spPr bwMode="auto">
              <a:xfrm>
                <a:off x="3042" y="2973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c</a:t>
                </a:r>
              </a:p>
            </p:txBody>
          </p:sp>
          <p:sp>
            <p:nvSpPr>
              <p:cNvPr id="52258" name="Text Box 25"/>
              <p:cNvSpPr txBox="1">
                <a:spLocks noChangeArrowheads="1"/>
              </p:cNvSpPr>
              <p:nvPr/>
            </p:nvSpPr>
            <p:spPr bwMode="auto">
              <a:xfrm>
                <a:off x="3134" y="2876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71717" y="5059140"/>
              <a:ext cx="1223540" cy="46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99"/>
                  </a:solidFill>
                  <a:latin typeface="+mn-lt"/>
                  <a:cs typeface="Arial" charset="0"/>
                </a:rPr>
                <a:t>decrypt:</a:t>
              </a:r>
            </a:p>
          </p:txBody>
        </p:sp>
        <p:sp>
          <p:nvSpPr>
            <p:cNvPr id="52254" name="Right Brace 36"/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Right Brace 37"/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Right Brace 38"/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Left-Right Arrow 5"/>
          <p:cNvSpPr>
            <a:spLocks noChangeArrowheads="1"/>
          </p:cNvSpPr>
          <p:nvPr/>
        </p:nvSpPr>
        <p:spPr bwMode="auto">
          <a:xfrm rot="1604466">
            <a:off x="4113213" y="4827588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  <p:bldP spid="52232" grpId="0"/>
      <p:bldP spid="52234" grpId="0"/>
      <p:bldP spid="52235" grpId="0"/>
      <p:bldP spid="52236" grpId="0"/>
      <p:bldP spid="52237" grpId="0"/>
      <p:bldP spid="52238" grpId="0"/>
      <p:bldP spid="52239" grpId="0"/>
      <p:bldP spid="52241" grpId="0" animBg="1"/>
      <p:bldP spid="52242" grpId="0" animBg="1"/>
      <p:bldP spid="52243" grpId="0" animBg="1"/>
      <p:bldP spid="5224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41288"/>
            <a:ext cx="7772400" cy="1143000"/>
          </a:xfrm>
        </p:spPr>
        <p:txBody>
          <a:bodyPr/>
          <a:lstStyle/>
          <a:p>
            <a:r>
              <a:rPr lang="en-US" dirty="0"/>
              <a:t>Why does RSA work?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show that c</a:t>
            </a:r>
            <a:r>
              <a:rPr lang="en-US" baseline="30000" dirty="0"/>
              <a:t>d</a:t>
            </a:r>
            <a:r>
              <a:rPr lang="en-US" dirty="0"/>
              <a:t> mod n = m </a:t>
            </a:r>
            <a:br>
              <a:rPr lang="en-US" dirty="0"/>
            </a:br>
            <a:r>
              <a:rPr lang="en-US" dirty="0"/>
              <a:t>where c = m</a:t>
            </a:r>
            <a:r>
              <a:rPr lang="en-US" baseline="30000" dirty="0"/>
              <a:t>e</a:t>
            </a:r>
            <a:r>
              <a:rPr lang="en-US" dirty="0"/>
              <a:t> mod n</a:t>
            </a:r>
          </a:p>
          <a:p>
            <a:r>
              <a:rPr lang="en-US" dirty="0"/>
              <a:t>fact: for any x and y: x</a:t>
            </a:r>
            <a:r>
              <a:rPr lang="en-US" baseline="30000" dirty="0"/>
              <a:t>y</a:t>
            </a:r>
            <a:r>
              <a:rPr lang="en-US" dirty="0"/>
              <a:t> mod n = x</a:t>
            </a:r>
            <a:r>
              <a:rPr lang="en-US" baseline="30000" dirty="0"/>
              <a:t>(y mod z)</a:t>
            </a:r>
            <a:r>
              <a:rPr lang="en-US" dirty="0"/>
              <a:t> mod n</a:t>
            </a:r>
          </a:p>
          <a:p>
            <a:pPr lvl="1"/>
            <a:r>
              <a:rPr lang="en-US" dirty="0"/>
              <a:t>where n= pq and z = (p-1)(q-1)</a:t>
            </a:r>
          </a:p>
          <a:p>
            <a:r>
              <a:rPr lang="en-US" dirty="0"/>
              <a:t>thus, </a:t>
            </a:r>
            <a:br>
              <a:rPr lang="en-US" dirty="0"/>
            </a:br>
            <a:r>
              <a:rPr lang="en-US" dirty="0"/>
              <a:t> c</a:t>
            </a:r>
            <a:r>
              <a:rPr lang="en-US" baseline="30000" dirty="0"/>
              <a:t>d</a:t>
            </a:r>
            <a:r>
              <a:rPr lang="en-US" dirty="0"/>
              <a:t> mod n = 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ed</a:t>
            </a:r>
            <a:r>
              <a:rPr lang="en-US" dirty="0"/>
              <a:t> mod n 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(ed mod z)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1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832719" y="2488871"/>
            <a:ext cx="3830638" cy="2373313"/>
            <a:chOff x="2507" y="1442"/>
            <a:chExt cx="2413" cy="1495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507" y="1442"/>
              <a:ext cx="2413" cy="44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3238" y="1897"/>
              <a:ext cx="482" cy="1040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53" name="Picture 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04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90998" y="1463676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useful later:</a:t>
            </a:r>
            <a:endParaRPr lang="en-US" sz="2400" dirty="0">
              <a:latin typeface="+mn-lt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814513" y="2257425"/>
            <a:ext cx="4935537" cy="946150"/>
            <a:chOff x="613" y="1586"/>
            <a:chExt cx="3109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613" y="1586"/>
              <a:ext cx="1584" cy="594"/>
              <a:chOff x="1440" y="1706"/>
              <a:chExt cx="1584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440" y="1811"/>
                <a:ext cx="1584" cy="489"/>
                <a:chOff x="1811" y="1433"/>
                <a:chExt cx="1584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11" y="1433"/>
                  <a:ext cx="1584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47" y="1631"/>
                  <a:ext cx="2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96" y="1620"/>
                  <a:ext cx="2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50" y="172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587" y="1704"/>
              <a:ext cx="11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86" y="1887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34" y="1891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17" y="163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61" y="1755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use public key first, followed by private key </a:t>
            </a:r>
            <a:endParaRPr lang="en-US" sz="2400" dirty="0">
              <a:latin typeface="+mn-lt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use private key first, followed by public key </a:t>
            </a:r>
            <a:endParaRPr lang="en-US" sz="2400" dirty="0">
              <a:latin typeface="+mn-lt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13656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047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 = m</a:t>
            </a:r>
            <a:r>
              <a:rPr lang="en-US" baseline="30000" dirty="0"/>
              <a:t>ed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           = m</a:t>
            </a:r>
            <a:r>
              <a:rPr lang="en-US" baseline="30000" dirty="0"/>
              <a:t>de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           = (m</a:t>
            </a:r>
            <a:r>
              <a:rPr lang="en-US" baseline="30000" dirty="0"/>
              <a:t>d</a:t>
            </a:r>
            <a:r>
              <a:rPr lang="en-US" dirty="0"/>
              <a:t> mod n)</a:t>
            </a:r>
            <a:r>
              <a:rPr lang="en-US" baseline="30000" dirty="0"/>
              <a:t>e</a:t>
            </a:r>
            <a:r>
              <a:rPr lang="en-US" dirty="0"/>
              <a:t> mod n 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54375" cy="946150"/>
            <a:chOff x="478971" y="838200"/>
            <a:chExt cx="655346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865312" y="838200"/>
              <a:ext cx="4916488" cy="946150"/>
              <a:chOff x="620" y="1586"/>
              <a:chExt cx="3097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620" y="1586"/>
                <a:ext cx="1569" cy="591"/>
                <a:chOff x="1447" y="1706"/>
                <a:chExt cx="1569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447" y="1811"/>
                  <a:ext cx="1569" cy="486"/>
                  <a:chOff x="1818" y="1433"/>
                  <a:chExt cx="1569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8" y="1433"/>
                    <a:ext cx="156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4" y="1628"/>
                    <a:ext cx="22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4" y="1620"/>
                    <a:ext cx="22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+mj-lt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65" y="1725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594" y="1704"/>
                <a:ext cx="112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41" y="1887"/>
                <a:ext cx="2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29" y="1891"/>
                <a:ext cx="2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702" y="1636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61" y="175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125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+mj-lt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3753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+mj-lt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4324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140056"/>
            <a:ext cx="7886700" cy="1325563"/>
          </a:xfrm>
        </p:spPr>
        <p:txBody>
          <a:bodyPr/>
          <a:lstStyle/>
          <a:p>
            <a:r>
              <a:rPr lang="en-US" dirty="0"/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>
            <a:noAutofit/>
          </a:bodyPr>
          <a:lstStyle/>
          <a:p>
            <a:r>
              <a:rPr lang="en-US" dirty="0"/>
              <a:t>suppose you know Bob</a:t>
            </a:r>
            <a:r>
              <a:rPr lang="ja-JP" altLang="en-US" dirty="0"/>
              <a:t>’</a:t>
            </a:r>
            <a:r>
              <a:rPr lang="en-US" altLang="ja-JP" dirty="0"/>
              <a:t>s public key (n,e). How hard is it to determine d?</a:t>
            </a:r>
          </a:p>
          <a:p>
            <a:r>
              <a:rPr lang="en-US" dirty="0"/>
              <a:t>essentially need to find factors of n without knowing the two factors p and q </a:t>
            </a:r>
          </a:p>
          <a:p>
            <a:pPr lvl="1"/>
            <a:r>
              <a:rPr lang="en-US" sz="2800" dirty="0"/>
              <a:t>fact: factoring a big number is hard</a:t>
            </a:r>
          </a:p>
          <a:p>
            <a:pPr lvl="1"/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264789"/>
            <a:ext cx="7886700" cy="1325563"/>
          </a:xfrm>
        </p:spPr>
        <p:txBody>
          <a:bodyPr/>
          <a:lstStyle/>
          <a:p>
            <a:r>
              <a:rPr lang="en-US" dirty="0"/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dirty="0"/>
              <a:t>exponentiation in RSA is computationally intensive</a:t>
            </a:r>
          </a:p>
          <a:p>
            <a:r>
              <a:rPr lang="en-US" dirty="0"/>
              <a:t>DES is at least 100 times faster than RSA</a:t>
            </a:r>
          </a:p>
          <a:p>
            <a:r>
              <a:rPr lang="en-US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</a:rPr>
              <a:t>S</a:t>
            </a:r>
          </a:p>
          <a:p>
            <a:r>
              <a:rPr lang="en-US" sz="2400" dirty="0"/>
              <a:t>Bob and Alice use RSA to exchange a symmetric key K</a:t>
            </a:r>
            <a:r>
              <a:rPr lang="en-US" sz="2400" baseline="-25000" dirty="0"/>
              <a:t>S</a:t>
            </a:r>
          </a:p>
          <a:p>
            <a:r>
              <a:rPr lang="en-US" sz="2400" dirty="0"/>
              <a:t>once both have K</a:t>
            </a:r>
            <a:r>
              <a:rPr lang="en-US" sz="2400" baseline="-25000" dirty="0"/>
              <a:t>S</a:t>
            </a:r>
            <a:r>
              <a:rPr lang="en-US" sz="2400" dirty="0"/>
              <a:t>, they use symmetric key cryptography</a:t>
            </a:r>
          </a:p>
          <a:p>
            <a:endParaRPr lang="en-US" dirty="0"/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17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Goal: </a:t>
            </a:r>
            <a:r>
              <a:rPr lang="en-US" dirty="0"/>
              <a:t>Bob wants Alice to </a:t>
            </a:r>
            <a:r>
              <a:rPr lang="ja-JP" altLang="en-US" dirty="0"/>
              <a:t>“</a:t>
            </a:r>
            <a:r>
              <a:rPr lang="en-US" altLang="ja-JP" dirty="0"/>
              <a:t>prove</a:t>
            </a:r>
            <a:r>
              <a:rPr lang="ja-JP" altLang="en-US" dirty="0"/>
              <a:t>”</a:t>
            </a:r>
            <a:r>
              <a:rPr lang="en-US" altLang="ja-JP" dirty="0"/>
              <a:t> her identity to him</a:t>
            </a:r>
            <a:endParaRPr lang="en-US" dirty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77802" y="2262188"/>
            <a:ext cx="5802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+mn-lt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1044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Bob can not </a:t>
            </a:r>
            <a:r>
              <a:rPr lang="ja-JP" altLang="en-US" sz="2400" dirty="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see</a:t>
            </a:r>
            <a:r>
              <a:rPr lang="ja-JP" altLang="en-US" sz="2400" dirty="0">
                <a:latin typeface="+mn-lt"/>
                <a:cs typeface="Arial" charset="0"/>
              </a:rPr>
              <a:t>”</a:t>
            </a:r>
            <a:r>
              <a:rPr lang="en-US" sz="2400" dirty="0">
                <a:latin typeface="+mn-lt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I am Alice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+mn-lt"/>
              </a:rPr>
              <a:t>Goal:  </a:t>
            </a:r>
            <a:r>
              <a:rPr lang="en-US" sz="2800" dirty="0">
                <a:latin typeface="+mn-lt"/>
              </a:rPr>
              <a:t>Bob wants Alice to </a:t>
            </a:r>
            <a:r>
              <a:rPr lang="ja-JP" altLang="en-US" sz="2800">
                <a:latin typeface="+mn-lt"/>
              </a:rPr>
              <a:t>“</a:t>
            </a:r>
            <a:r>
              <a:rPr lang="en-US" altLang="ja-JP" sz="2800" dirty="0">
                <a:latin typeface="+mn-lt"/>
              </a:rPr>
              <a:t>prove</a:t>
            </a:r>
            <a:r>
              <a:rPr lang="ja-JP" altLang="en-US" sz="280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 her identity to him</a:t>
            </a:r>
            <a:endParaRPr lang="en-US" sz="2800" dirty="0">
              <a:latin typeface="+mn-lt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377802" y="2262188"/>
            <a:ext cx="5802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+mn-lt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>
                <a:latin typeface="+mn-lt"/>
                <a:cs typeface="+mn-cs"/>
              </a:rPr>
              <a:t>”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83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424176" y="1452563"/>
            <a:ext cx="7130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2400" dirty="0">
                <a:latin typeface="+mn-lt"/>
                <a:cs typeface="Arial" charset="0"/>
              </a:rPr>
              <a:t>Alice says </a:t>
            </a: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I am Alice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r>
              <a:rPr lang="en-US" sz="2400" dirty="0">
                <a:latin typeface="+mn-lt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>
                <a:latin typeface="+mn-lt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193202" y="4113213"/>
            <a:ext cx="2432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89088" y="3433763"/>
            <a:ext cx="2855913" cy="649287"/>
            <a:chOff x="540" y="1791"/>
            <a:chExt cx="1799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ja-JP" altLang="en-US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76" y="1793"/>
              <a:ext cx="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53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9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a packet </a:t>
            </a: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spoofing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endParaRPr lang="en-US" sz="2400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Alice</a:t>
            </a:r>
            <a:r>
              <a:rPr lang="ja-JP" altLang="en-US" sz="2400">
                <a:latin typeface="+mn-lt"/>
                <a:cs typeface="Arial" charset="0"/>
              </a:rPr>
              <a:t>’</a:t>
            </a:r>
            <a:r>
              <a:rPr lang="en-US" sz="2400" dirty="0">
                <a:latin typeface="+mn-lt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75038" y="4938713"/>
            <a:ext cx="2855913" cy="649287"/>
            <a:chOff x="540" y="1791"/>
            <a:chExt cx="1799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ja-JP" altLang="en-US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76" y="1793"/>
              <a:ext cx="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1424176" y="1452563"/>
            <a:ext cx="7130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2400" dirty="0">
                <a:latin typeface="+mn-lt"/>
                <a:cs typeface="Arial" charset="0"/>
              </a:rPr>
              <a:t>Alice says </a:t>
            </a: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I am Alice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r>
              <a:rPr lang="en-US" sz="2400" dirty="0">
                <a:latin typeface="+mn-lt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>
                <a:latin typeface="+mn-lt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42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ap3.0: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>
                <a:latin typeface="+mn-lt"/>
                <a:cs typeface="+mn-cs"/>
              </a:rPr>
              <a:t> secret password to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93202" y="4113213"/>
            <a:ext cx="2432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76576" cy="633412"/>
            <a:chOff x="806" y="1799"/>
            <a:chExt cx="1938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+mn-lt"/>
                  <a:cs typeface="Arial" charset="0"/>
                </a:rPr>
                <a:t>“</a:t>
              </a:r>
              <a:r>
                <a:rPr lang="en-US" sz="1800" dirty="0">
                  <a:latin typeface="+mn-lt"/>
                  <a:cs typeface="Arial" charset="0"/>
                </a:rPr>
                <a:t>I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m Alice</a:t>
              </a:r>
              <a:r>
                <a:rPr lang="ja-JP" altLang="en-US" sz="1800">
                  <a:latin typeface="+mn-lt"/>
                  <a:cs typeface="Arial" charset="0"/>
                </a:rPr>
                <a:t>”</a:t>
              </a:r>
              <a:endParaRPr lang="en-US" sz="1800" dirty="0">
                <a:latin typeface="+mn-lt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55" y="1813"/>
              <a:ext cx="6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578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Trudy records Alice</a:t>
            </a:r>
            <a:r>
              <a:rPr lang="ja-JP" altLang="en-US">
                <a:latin typeface="+mn-lt"/>
                <a:cs typeface="Arial" charset="0"/>
              </a:rPr>
              <a:t>’</a:t>
            </a:r>
            <a:r>
              <a:rPr lang="en-US" dirty="0">
                <a:latin typeface="+mn-lt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03599" y="3429000"/>
            <a:ext cx="1277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“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”</a:t>
            </a:r>
            <a:endParaRPr lang="en-US" sz="18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dirty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76635" y="3328988"/>
            <a:ext cx="980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76574" cy="633413"/>
            <a:chOff x="806" y="1799"/>
            <a:chExt cx="1938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+mn-lt"/>
                  <a:cs typeface="Arial" charset="0"/>
                </a:rPr>
                <a:t>“</a:t>
              </a:r>
              <a:r>
                <a:rPr lang="en-US" sz="1800" dirty="0">
                  <a:latin typeface="+mn-lt"/>
                  <a:cs typeface="Arial" charset="0"/>
                </a:rPr>
                <a:t>I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m Alice</a:t>
              </a:r>
              <a:r>
                <a:rPr lang="ja-JP" altLang="en-US" sz="1800">
                  <a:latin typeface="+mn-lt"/>
                  <a:cs typeface="Arial" charset="0"/>
                </a:rPr>
                <a:t>”</a:t>
              </a:r>
              <a:endParaRPr lang="en-US" sz="1800" dirty="0">
                <a:latin typeface="+mn-lt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55" y="1813"/>
              <a:ext cx="6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ap3.0: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>
                <a:latin typeface="+mn-lt"/>
                <a:cs typeface="+mn-cs"/>
              </a:rPr>
              <a:t> secret password to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654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40" y="123389"/>
            <a:ext cx="7886700" cy="1325563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ap3.1: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secret password to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sz="1800" dirty="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7972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04063" y="3436938"/>
            <a:ext cx="1528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C00000"/>
                </a:solidFill>
                <a:latin typeface="+mn-lt"/>
                <a:cs typeface="Arial" charset="0"/>
              </a:rPr>
              <a:t>still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03599" y="3429000"/>
            <a:ext cx="1277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“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”</a:t>
            </a:r>
            <a:endParaRPr lang="en-US" sz="18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dirty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52518" y="3328988"/>
            <a:ext cx="10306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76574" cy="633413"/>
            <a:chOff x="806" y="1799"/>
            <a:chExt cx="1938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+mn-lt"/>
                  <a:cs typeface="Arial" charset="0"/>
                </a:rPr>
                <a:t>“</a:t>
              </a:r>
              <a:r>
                <a:rPr lang="en-US" sz="1800" dirty="0">
                  <a:latin typeface="+mn-lt"/>
                  <a:cs typeface="Arial" charset="0"/>
                </a:rPr>
                <a:t>I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m Alice</a:t>
              </a:r>
              <a:r>
                <a:rPr lang="ja-JP" altLang="en-US" sz="1800">
                  <a:latin typeface="+mn-lt"/>
                  <a:cs typeface="Arial" charset="0"/>
                </a:rPr>
                <a:t>”</a:t>
              </a:r>
              <a:endParaRPr lang="en-US" sz="1800" dirty="0">
                <a:latin typeface="+mn-lt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40" y="1813"/>
              <a:ext cx="6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1859"/>
            <a:ext cx="7886700" cy="1325563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ap3.1: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secret password to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5270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09956" y="1316038"/>
            <a:ext cx="3701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Goal: </a:t>
            </a:r>
            <a:r>
              <a:rPr lang="en-US" sz="2400" dirty="0">
                <a:latin typeface="+mn-lt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797872" y="5934075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24597" y="1755775"/>
            <a:ext cx="6190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2400" dirty="0">
                <a:latin typeface="+mn-lt"/>
                <a:cs typeface="+mn-cs"/>
              </a:rPr>
              <a:t>number (R) used only </a:t>
            </a:r>
            <a:r>
              <a:rPr lang="en-US" sz="2400" i="1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ap4.0: </a:t>
            </a:r>
            <a:r>
              <a:rPr lang="en-US" sz="2400" dirty="0">
                <a:latin typeface="+mn-lt"/>
                <a:cs typeface="+mn-cs"/>
              </a:rPr>
              <a:t>to prove Alice </a:t>
            </a:r>
            <a:r>
              <a:rPr lang="ja-JP" altLang="en-US" sz="2400" dirty="0">
                <a:latin typeface="+mn-lt"/>
                <a:cs typeface="+mn-cs"/>
              </a:rPr>
              <a:t>“</a:t>
            </a:r>
            <a:r>
              <a:rPr lang="en-US" sz="2400" dirty="0">
                <a:latin typeface="+mn-lt"/>
                <a:cs typeface="+mn-cs"/>
              </a:rPr>
              <a:t>live</a:t>
            </a:r>
            <a:r>
              <a:rPr lang="ja-JP" altLang="en-US" sz="2400" dirty="0">
                <a:latin typeface="+mn-lt"/>
                <a:cs typeface="+mn-cs"/>
              </a:rPr>
              <a:t>”</a:t>
            </a:r>
            <a:r>
              <a:rPr lang="en-US" sz="2400" dirty="0">
                <a:latin typeface="+mn-lt"/>
                <a:cs typeface="+mn-cs"/>
              </a:rPr>
              <a:t>, Bob sends Alice </a:t>
            </a:r>
            <a:r>
              <a:rPr lang="en-US" sz="2400" i="1" dirty="0">
                <a:solidFill>
                  <a:srgbClr val="C00000"/>
                </a:solidFill>
                <a:latin typeface="+mn-lt"/>
                <a:cs typeface="+mn-cs"/>
              </a:rPr>
              <a:t>nonce</a:t>
            </a:r>
            <a:r>
              <a:rPr lang="en-US" sz="2400" dirty="0">
                <a:latin typeface="+mn-lt"/>
                <a:cs typeface="+mn-cs"/>
              </a:rPr>
              <a:t>, R.  Alice 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>
                  <a:latin typeface="+mn-lt"/>
                  <a:cs typeface="Arial" charset="0"/>
                </a:rPr>
                <a:t>“</a:t>
              </a:r>
              <a:r>
                <a:rPr lang="en-US" sz="2400" dirty="0">
                  <a:latin typeface="+mn-lt"/>
                  <a:cs typeface="Arial" charset="0"/>
                </a:rPr>
                <a:t>I am Alice</a:t>
              </a:r>
              <a:r>
                <a:rPr lang="ja-JP" altLang="en-US" sz="2400">
                  <a:latin typeface="+mn-lt"/>
                  <a:cs typeface="Arial" charset="0"/>
                </a:rPr>
                <a:t>”</a:t>
              </a:r>
              <a:endParaRPr lang="en-US" sz="2400" dirty="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323439"/>
            <a:chOff x="2735263" y="4700588"/>
            <a:chExt cx="5965825" cy="1323439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613277" y="4743450"/>
              <a:ext cx="973138" cy="581025"/>
              <a:chOff x="2751" y="3555"/>
              <a:chExt cx="613" cy="366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751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37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4408"/>
            <a:ext cx="7886700" cy="1325563"/>
          </a:xfrm>
        </p:spPr>
        <p:txBody>
          <a:bodyPr/>
          <a:lstStyle/>
          <a:p>
            <a:r>
              <a:rPr lang="en-US" dirty="0"/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/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/>
              <a:t>can we authenticate using public 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ap5.0: </a:t>
            </a:r>
            <a:r>
              <a:rPr lang="en-US" dirty="0"/>
              <a:t>use nonce, public 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1968887" y="4518026"/>
            <a:ext cx="1364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A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,R)</a:t>
            </a:r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1881981" y="3740946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dirty="0">
                <a:latin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 dirty="0">
                <a:latin typeface="Arial" charset="0"/>
                <a:cs typeface="Arial" charset="0"/>
              </a:rPr>
              <a:t>”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3736975" y="3903663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61286" y="51096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484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/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</a:rPr>
              <a:t>man (or woman) in the middle attack: </a:t>
            </a:r>
            <a:r>
              <a:rPr lang="en-US" sz="2400" dirty="0"/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67325" y="3576039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1905794" y="311308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222875" y="4567238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064250" y="2903775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5405084" y="3562844"/>
            <a:ext cx="135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T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,R)</a:t>
            </a:r>
          </a:p>
        </p:txBody>
      </p:sp>
      <p:grpSp>
        <p:nvGrpSpPr>
          <p:cNvPr id="73" name="Group 19"/>
          <p:cNvGrpSpPr>
            <a:grpSpLocks/>
          </p:cNvGrpSpPr>
          <p:nvPr/>
        </p:nvGrpSpPr>
        <p:grpSpPr bwMode="auto">
          <a:xfrm>
            <a:off x="2693988" y="3408105"/>
            <a:ext cx="612775" cy="701675"/>
            <a:chOff x="828" y="3234"/>
            <a:chExt cx="386" cy="442"/>
          </a:xfrm>
        </p:grpSpPr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5137944" y="2727083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1930" y="44950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321313" y="3996062"/>
            <a:ext cx="1364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A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,R)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8368" y="44693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276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difficult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+mn-lt"/>
              </a:rPr>
              <a:t>Bob receives everything that Alice sends, and vice versa. (e.g., so Bob,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+mn-lt"/>
              </a:rPr>
              <a:t>problem is that Trudy receives all messages as well! 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/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+mn-lt"/>
              </a:rPr>
              <a:t>man (or woman) in the middle attack: </a:t>
            </a:r>
            <a:r>
              <a:rPr lang="en-US" sz="2400" dirty="0">
                <a:latin typeface="+mn-lt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173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sz="2600" dirty="0"/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</a:rPr>
              <a:t>verifiable, nonforgeable:</a:t>
            </a:r>
            <a:r>
              <a:rPr lang="en-US" sz="2600" i="1" dirty="0"/>
              <a:t> </a:t>
            </a:r>
            <a:r>
              <a:rPr lang="en-US" sz="2600" dirty="0"/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confidentiality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only sender, intended receiver should </a:t>
            </a:r>
            <a:r>
              <a:rPr lang="ja-JP" altLang="en-US" sz="2400" dirty="0"/>
              <a:t>“</a:t>
            </a:r>
            <a:r>
              <a:rPr lang="en-US" altLang="ja-JP" sz="2400" dirty="0"/>
              <a:t>understand</a:t>
            </a:r>
            <a:r>
              <a:rPr lang="ja-JP" altLang="en-US" sz="2400" dirty="0"/>
              <a:t>”</a:t>
            </a:r>
            <a:r>
              <a:rPr lang="en-US" altLang="ja-JP" sz="2400" dirty="0"/>
              <a:t> message contents</a:t>
            </a:r>
          </a:p>
          <a:p>
            <a:pPr lvl="1"/>
            <a:r>
              <a:rPr lang="en-US" dirty="0"/>
              <a:t>sender encrypts message</a:t>
            </a:r>
          </a:p>
          <a:p>
            <a:pPr lvl="1"/>
            <a:r>
              <a:rPr lang="en-US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authentication: </a:t>
            </a:r>
            <a:r>
              <a:rPr lang="en-US" sz="2400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message integrity: </a:t>
            </a:r>
            <a:r>
              <a:rPr lang="en-US" sz="2400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76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r>
              <a:rPr lang="en-US" sz="2400" dirty="0"/>
              <a:t>Bob signs m by signing with his private key K</a:t>
            </a:r>
            <a:r>
              <a:rPr lang="en-US" sz="2400" baseline="-25000" dirty="0"/>
              <a:t>B</a:t>
            </a:r>
            <a:r>
              <a:rPr lang="en-US" sz="2400" dirty="0"/>
              <a:t>, creating </a:t>
            </a:r>
            <a:r>
              <a:rPr lang="en-US" altLang="ja-JP" sz="2400" dirty="0"/>
              <a:t>signed message, K</a:t>
            </a:r>
            <a:r>
              <a:rPr lang="en-US" altLang="ja-JP" sz="2400" baseline="-25000" dirty="0"/>
              <a:t>B</a:t>
            </a:r>
            <a:r>
              <a:rPr lang="en-US" altLang="ja-JP" sz="2400" dirty="0"/>
              <a:t>(m)</a:t>
            </a:r>
            <a:endParaRPr lang="en-US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signature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dirty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s message, m, signed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461617" y="3375025"/>
            <a:ext cx="1507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m,S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,m) 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9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Bob signed m and not m</a:t>
            </a:r>
            <a:r>
              <a:rPr lang="ja-JP" altLang="en-US" dirty="0"/>
              <a:t>‘</a:t>
            </a:r>
            <a:endParaRPr lang="en-US" altLang="ja-JP" dirty="0"/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/>
              <a:t>Alice can take m, and signature K</a:t>
            </a:r>
            <a:r>
              <a:rPr lang="en-US" baseline="-25000" dirty="0"/>
              <a:t>B</a:t>
            </a:r>
            <a:r>
              <a:rPr lang="en-US" dirty="0"/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/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suppose Alice receives msg m, with signature: m, S(K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baseline="300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,m)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Alice verifies m signed by Bob by using Bob</a:t>
            </a:r>
            <a:r>
              <a:rPr lang="ja-JP" altLang="en-US" sz="2400" dirty="0">
                <a:latin typeface="+mn-lt"/>
              </a:rPr>
              <a:t>’</a:t>
            </a:r>
            <a:r>
              <a:rPr lang="en-US" altLang="ja-JP" sz="2400" dirty="0">
                <a:latin typeface="+mn-lt"/>
              </a:rPr>
              <a:t>s public key K</a:t>
            </a:r>
            <a:r>
              <a:rPr lang="en-US" altLang="ja-JP" sz="2400" baseline="-25000" dirty="0">
                <a:latin typeface="+mn-lt"/>
              </a:rPr>
              <a:t>B</a:t>
            </a:r>
            <a:r>
              <a:rPr lang="en-US" altLang="ja-JP" sz="2400" baseline="30000" dirty="0">
                <a:latin typeface="+mn-lt"/>
              </a:rPr>
              <a:t>+</a:t>
            </a:r>
            <a:r>
              <a:rPr lang="en-US" altLang="ja-JP" sz="2400" dirty="0">
                <a:latin typeface="+mn-lt"/>
              </a:rPr>
              <a:t>  to verify V(K</a:t>
            </a:r>
            <a:r>
              <a:rPr lang="en-US" altLang="ja-JP" sz="2400" baseline="-25000" dirty="0">
                <a:latin typeface="+mn-lt"/>
              </a:rPr>
              <a:t>B</a:t>
            </a:r>
            <a:r>
              <a:rPr lang="en-US" altLang="ja-JP" sz="2400" baseline="30000" dirty="0">
                <a:latin typeface="+mn-lt"/>
              </a:rPr>
              <a:t>+</a:t>
            </a:r>
            <a:r>
              <a:rPr lang="en-US" altLang="ja-JP" sz="2400" dirty="0">
                <a:latin typeface="+mn-lt"/>
              </a:rPr>
              <a:t>,S(K</a:t>
            </a:r>
            <a:r>
              <a:rPr lang="en-US" altLang="ja-JP" sz="2400" baseline="-25000" dirty="0">
                <a:latin typeface="+mn-lt"/>
              </a:rPr>
              <a:t>B</a:t>
            </a:r>
            <a:r>
              <a:rPr lang="en-US" altLang="ja-JP" sz="2400" baseline="30000" dirty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,m),m) = True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endParaRPr lang="en-US" altLang="ja-JP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0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1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SSL/TLS: Transport Layer Security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>
            <a:normAutofit fontScale="92500" lnSpcReduction="20000"/>
          </a:bodyPr>
          <a:lstStyle/>
          <a:p>
            <a:pPr marL="225425" indent="-225425"/>
            <a:r>
              <a:rPr lang="en-US" sz="2400" dirty="0"/>
              <a:t>widely deployed security protocol</a:t>
            </a:r>
          </a:p>
          <a:p>
            <a:pPr marL="569913" lvl="1" indent="-225425"/>
            <a:r>
              <a:rPr lang="en-US" sz="2000" dirty="0"/>
              <a:t>supported by almost all browsers, web servers</a:t>
            </a:r>
          </a:p>
          <a:p>
            <a:pPr marL="569913" lvl="1" indent="-225425"/>
            <a:r>
              <a:rPr lang="en-US" sz="2000" dirty="0"/>
              <a:t>https</a:t>
            </a:r>
          </a:p>
          <a:p>
            <a:pPr marL="569913" lvl="1" indent="-225425"/>
            <a:r>
              <a:rPr lang="en-US" sz="2000" dirty="0"/>
              <a:t>billions $/year over TLS</a:t>
            </a:r>
          </a:p>
          <a:p>
            <a:pPr marL="225425" indent="-225425"/>
            <a:r>
              <a:rPr lang="en-US" sz="2400" dirty="0"/>
              <a:t>mechanisms: [Woo 1994], implementation: Netscape</a:t>
            </a:r>
          </a:p>
          <a:p>
            <a:pPr marL="225425" indent="-225425"/>
            <a:r>
              <a:rPr lang="en-US" sz="2400" dirty="0"/>
              <a:t>Current version: TLS1.2</a:t>
            </a:r>
          </a:p>
          <a:p>
            <a:pPr marL="625475" lvl="1" indent="-225425"/>
            <a:r>
              <a:rPr lang="en-US" sz="2000" dirty="0"/>
              <a:t>TLS1.3 (aka TLS2 aka TLS4 aka TLS7 on the horizon)</a:t>
            </a:r>
          </a:p>
          <a:p>
            <a:pPr marL="225425" indent="-225425"/>
            <a:r>
              <a:rPr lang="en-US" sz="2400" dirty="0"/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/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/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secure socket interface</a:t>
            </a:r>
          </a:p>
        </p:txBody>
      </p:sp>
      <p:pic>
        <p:nvPicPr>
          <p:cNvPr id="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1025525"/>
            <a:ext cx="7431415" cy="17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7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TLS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TLS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TLS provides application 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C and Java TLS libraries/classes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06512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9C94E-052B-A147-B02B-A0889034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EFCBC-32C1-D64E-A311-9BCAB6DC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70906"/>
            <a:ext cx="8312727" cy="522986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35C9843-68C8-8C47-A392-DEC350ED6CAB}"/>
              </a:ext>
            </a:extLst>
          </p:cNvPr>
          <p:cNvSpPr txBox="1">
            <a:spLocks noChangeArrowheads="1"/>
          </p:cNvSpPr>
          <p:nvPr/>
        </p:nvSpPr>
        <p:spPr>
          <a:xfrm>
            <a:off x="115694" y="-492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SSL Handshake overview</a:t>
            </a:r>
          </a:p>
        </p:txBody>
      </p:sp>
    </p:spTree>
    <p:extLst>
      <p:ext uri="{BB962C8B-B14F-4D97-AF65-F5344CB8AC3E}">
        <p14:creationId xmlns:p14="http://schemas.microsoft.com/office/powerpoint/2010/main" val="616662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Authentication, Message Integrity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8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6450"/>
            <a:ext cx="7886700" cy="1325563"/>
          </a:xfrm>
        </p:spPr>
        <p:txBody>
          <a:bodyPr/>
          <a:lstStyle/>
          <a:p>
            <a:r>
              <a:rPr lang="en-US" dirty="0"/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basic techniques…...</a:t>
            </a:r>
          </a:p>
          <a:p>
            <a:pPr lvl="1"/>
            <a:r>
              <a:rPr lang="en-US" dirty="0"/>
              <a:t>cryptography (symmetric and public)</a:t>
            </a:r>
          </a:p>
          <a:p>
            <a:pPr lvl="1"/>
            <a:r>
              <a:rPr lang="en-US" dirty="0"/>
              <a:t>message integrity</a:t>
            </a:r>
          </a:p>
          <a:p>
            <a:pPr lvl="1"/>
            <a:r>
              <a:rPr lang="en-US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/>
            <a:r>
              <a:rPr lang="en-US" dirty="0"/>
              <a:t>secure email</a:t>
            </a:r>
          </a:p>
          <a:p>
            <a:pPr lvl="1"/>
            <a:r>
              <a:rPr lang="en-US" dirty="0"/>
              <a:t>secure transport (SSL)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614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/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/>
              <a:t>well-known in network security world</a:t>
            </a:r>
          </a:p>
          <a:p>
            <a:r>
              <a:rPr lang="en-US" sz="2400" dirty="0"/>
              <a:t>Bob, Alice (lovers!) want to communicate </a:t>
            </a:r>
            <a:r>
              <a:rPr lang="ja-JP" altLang="en-US" sz="2400" dirty="0"/>
              <a:t>“</a:t>
            </a:r>
            <a:r>
              <a:rPr lang="en-US" altLang="ja-JP" sz="2400" dirty="0"/>
              <a:t>securely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r>
              <a:rPr lang="en-US" sz="2400" dirty="0"/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92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/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/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dirty="0"/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/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/>
              <a:t>Many other examples!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5" y="1297425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/>
              <a:t>There are attackers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</a:rPr>
              <a:t>Q: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What can an “attacker” </a:t>
            </a:r>
            <a:r>
              <a:rPr lang="en-US" altLang="ja-JP" dirty="0"/>
              <a:t>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</a:rPr>
              <a:t>A: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A lot! 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eavesdrop: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actively </a:t>
            </a:r>
            <a:r>
              <a:rPr lang="en-US" sz="2800" i="1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impersonation: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hijacking: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ja-JP" altLang="en-US" sz="2800" dirty="0"/>
              <a:t>“</a:t>
            </a:r>
            <a:r>
              <a:rPr lang="en-US" altLang="ja-JP" sz="2800" dirty="0"/>
              <a:t>take over</a:t>
            </a:r>
            <a:r>
              <a:rPr lang="ja-JP" altLang="en-US" sz="2800" dirty="0"/>
              <a:t>”</a:t>
            </a:r>
            <a:r>
              <a:rPr lang="en-US" altLang="ja-JP" sz="2800" dirty="0"/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denial of service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904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language of cryptography</a:t>
            </a:r>
            <a:endParaRPr lang="en-US" sz="4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E(</a:t>
            </a:r>
            <a:r>
              <a:rPr lang="en-US" sz="2400" dirty="0" err="1">
                <a:solidFill>
                  <a:srgbClr val="C00000"/>
                </a:solidFill>
              </a:rPr>
              <a:t>K</a:t>
            </a:r>
            <a:r>
              <a:rPr lang="en-US" sz="2400" baseline="-25000" dirty="0" err="1">
                <a:solidFill>
                  <a:srgbClr val="C00000"/>
                </a:solidFill>
              </a:rPr>
              <a:t>A</a:t>
            </a:r>
            <a:r>
              <a:rPr lang="en-US" sz="2400" dirty="0" err="1">
                <a:solidFill>
                  <a:srgbClr val="C00000"/>
                </a:solidFill>
              </a:rPr>
              <a:t>,m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/>
              <a:t>ciphertext, encrypted with key K</a:t>
            </a:r>
            <a:r>
              <a:rPr lang="en-US" sz="2400" baseline="-25000" dirty="0"/>
              <a:t>A</a:t>
            </a: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m = D(K</a:t>
            </a:r>
            <a:r>
              <a:rPr lang="en-US" sz="2400" baseline="-25000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C00000"/>
                </a:solidFill>
              </a:rPr>
              <a:t>,E(</a:t>
            </a:r>
            <a:r>
              <a:rPr lang="en-US" sz="2400" dirty="0" err="1">
                <a:solidFill>
                  <a:srgbClr val="C00000"/>
                </a:solidFill>
              </a:rPr>
              <a:t>K</a:t>
            </a:r>
            <a:r>
              <a:rPr lang="en-US" sz="2400" baseline="-25000" dirty="0" err="1">
                <a:solidFill>
                  <a:srgbClr val="C00000"/>
                </a:solidFill>
              </a:rPr>
              <a:t>A</a:t>
            </a:r>
            <a:r>
              <a:rPr lang="en-US" sz="2400" dirty="0" err="1">
                <a:solidFill>
                  <a:srgbClr val="C00000"/>
                </a:solidFill>
              </a:rPr>
              <a:t>,m</a:t>
            </a:r>
            <a:r>
              <a:rPr lang="en-US" sz="2400" dirty="0">
                <a:solidFill>
                  <a:srgbClr val="C00000"/>
                </a:solidFill>
              </a:rPr>
              <a:t>))</a:t>
            </a:r>
            <a:endParaRPr lang="en-US" sz="2400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457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14839</TotalTime>
  <Words>2637</Words>
  <Application>Microsoft Macintosh PowerPoint</Application>
  <PresentationFormat>On-screen Show (4:3)</PresentationFormat>
  <Paragraphs>571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 Unicode MS</vt:lpstr>
      <vt:lpstr>Arial</vt:lpstr>
      <vt:lpstr>Calibri</vt:lpstr>
      <vt:lpstr>Calibri Light</vt:lpstr>
      <vt:lpstr>Comic Sans MS</vt:lpstr>
      <vt:lpstr>Gill Sans MT</vt:lpstr>
      <vt:lpstr>Lucida Bright</vt:lpstr>
      <vt:lpstr>Times New Roman</vt:lpstr>
      <vt:lpstr>Wingdings</vt:lpstr>
      <vt:lpstr>ZapfDingbats</vt:lpstr>
      <vt:lpstr>Office Theme</vt:lpstr>
      <vt:lpstr>1_Office Theme</vt:lpstr>
      <vt:lpstr>PowerPoint Presentation</vt:lpstr>
      <vt:lpstr>Chapter 8: Network Security</vt:lpstr>
      <vt:lpstr>Outline</vt:lpstr>
      <vt:lpstr>What is network security?</vt:lpstr>
      <vt:lpstr>Friends and enemies: Alice, Bob, Trudy</vt:lpstr>
      <vt:lpstr>Who might Bob, Alice be?</vt:lpstr>
      <vt:lpstr>There are attackers out there!</vt:lpstr>
      <vt:lpstr>Outline</vt:lpstr>
      <vt:lpstr>The language of cryptography</vt:lpstr>
      <vt:lpstr>Symmetric key cryptography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Outline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Digital signatures </vt:lpstr>
      <vt:lpstr>Digital signatures </vt:lpstr>
      <vt:lpstr>Digital signatures </vt:lpstr>
      <vt:lpstr>Outline</vt:lpstr>
      <vt:lpstr>SSL/TLS: Transport Layer Security</vt:lpstr>
      <vt:lpstr>TLS and TCP/IP</vt:lpstr>
      <vt:lpstr>PowerPoint Presentation</vt:lpstr>
      <vt:lpstr>Outline</vt:lpstr>
      <vt:lpstr>Network Security (summary)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342</cp:revision>
  <cp:lastPrinted>2017-12-13T20:45:03Z</cp:lastPrinted>
  <dcterms:created xsi:type="dcterms:W3CDTF">2017-08-26T21:27:51Z</dcterms:created>
  <dcterms:modified xsi:type="dcterms:W3CDTF">2020-05-13T13:56:14Z</dcterms:modified>
</cp:coreProperties>
</file>